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9" r:id="rId3"/>
    <p:sldId id="267" r:id="rId4"/>
    <p:sldId id="260" r:id="rId5"/>
    <p:sldId id="269" r:id="rId6"/>
    <p:sldId id="270" r:id="rId7"/>
    <p:sldId id="271" r:id="rId8"/>
    <p:sldId id="272" r:id="rId9"/>
    <p:sldId id="273" r:id="rId10"/>
    <p:sldId id="274" r:id="rId11"/>
    <p:sldId id="275" r:id="rId12"/>
    <p:sldId id="276" r:id="rId13"/>
    <p:sldId id="277" r:id="rId14"/>
    <p:sldId id="278" r:id="rId15"/>
    <p:sldId id="279"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5" r:id="rId29"/>
    <p:sldId id="293" r:id="rId30"/>
    <p:sldId id="294" r:id="rId31"/>
    <p:sldId id="296" r:id="rId32"/>
    <p:sldId id="2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CF8"/>
    <a:srgbClr val="6F91C8"/>
    <a:srgbClr val="3F65AA"/>
    <a:srgbClr val="E43866"/>
    <a:srgbClr val="436CB7"/>
    <a:srgbClr val="487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2"/>
    <p:restoredTop sz="97714"/>
  </p:normalViewPr>
  <p:slideViewPr>
    <p:cSldViewPr snapToGrid="0" snapToObjects="1">
      <p:cViewPr varScale="1">
        <p:scale>
          <a:sx n="36" d="100"/>
          <a:sy n="36" d="100"/>
        </p:scale>
        <p:origin x="1344" y="4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100"/>
              <a:t>Digiturno</a:t>
            </a:r>
          </a:p>
        </c:rich>
      </c:tx>
      <c:layout>
        <c:manualLayout>
          <c:xMode val="edge"/>
          <c:yMode val="edge"/>
          <c:x val="0.45299760901865838"/>
          <c:y val="8.6720867208672087E-2"/>
        </c:manualLayout>
      </c:layout>
      <c:overlay val="0"/>
    </c:title>
    <c:autoTitleDeleted val="0"/>
    <c:plotArea>
      <c:layout>
        <c:manualLayout>
          <c:layoutTarget val="inner"/>
          <c:xMode val="edge"/>
          <c:yMode val="edge"/>
          <c:x val="0.13401844510205121"/>
          <c:y val="0.1291789045223001"/>
          <c:w val="0.86336662499418415"/>
          <c:h val="0.630153539589421"/>
        </c:manualLayout>
      </c:layout>
      <c:lineChart>
        <c:grouping val="standard"/>
        <c:varyColors val="0"/>
        <c:ser>
          <c:idx val="1"/>
          <c:order val="0"/>
          <c:tx>
            <c:v>2016</c:v>
          </c:tx>
          <c:marker>
            <c:symbol val="none"/>
          </c:marker>
          <c:cat>
            <c:strRef>
              <c:f>Hoja1!$C$5:$C$10</c:f>
              <c:strCache>
                <c:ptCount val="6"/>
                <c:pt idx="0">
                  <c:v>ATENCION PERSONALIZADA</c:v>
                </c:pt>
                <c:pt idx="1">
                  <c:v>CERTIFICADOS</c:v>
                </c:pt>
                <c:pt idx="2">
                  <c:v>CORRESPONDENCIA</c:v>
                </c:pt>
                <c:pt idx="3">
                  <c:v>ENTREGA DE DOCUMENTOS</c:v>
                </c:pt>
                <c:pt idx="4">
                  <c:v>LEGALIZACION</c:v>
                </c:pt>
                <c:pt idx="5">
                  <c:v>NOTIFICACIONES</c:v>
                </c:pt>
              </c:strCache>
            </c:strRef>
          </c:cat>
          <c:val>
            <c:numRef>
              <c:f>Hoja1!$E$5:$E$10</c:f>
              <c:numCache>
                <c:formatCode>General</c:formatCode>
                <c:ptCount val="6"/>
                <c:pt idx="0">
                  <c:v>14812</c:v>
                </c:pt>
                <c:pt idx="1">
                  <c:v>4962</c:v>
                </c:pt>
                <c:pt idx="2">
                  <c:v>10940</c:v>
                </c:pt>
                <c:pt idx="3">
                  <c:v>11131</c:v>
                </c:pt>
                <c:pt idx="4">
                  <c:v>38664</c:v>
                </c:pt>
                <c:pt idx="5">
                  <c:v>3168</c:v>
                </c:pt>
              </c:numCache>
            </c:numRef>
          </c:val>
          <c:smooth val="0"/>
          <c:extLst>
            <c:ext xmlns:c16="http://schemas.microsoft.com/office/drawing/2014/chart" uri="{C3380CC4-5D6E-409C-BE32-E72D297353CC}">
              <c16:uniqueId val="{00000000-FFE5-4DA8-85DE-59EE3B37BA55}"/>
            </c:ext>
          </c:extLst>
        </c:ser>
        <c:ser>
          <c:idx val="0"/>
          <c:order val="1"/>
          <c:tx>
            <c:v>2017</c:v>
          </c:tx>
          <c:marker>
            <c:symbol val="none"/>
          </c:marker>
          <c:cat>
            <c:strRef>
              <c:f>Hoja1!$C$5:$C$10</c:f>
              <c:strCache>
                <c:ptCount val="6"/>
                <c:pt idx="0">
                  <c:v>ATENCION PERSONALIZADA</c:v>
                </c:pt>
                <c:pt idx="1">
                  <c:v>CERTIFICADOS</c:v>
                </c:pt>
                <c:pt idx="2">
                  <c:v>CORRESPONDENCIA</c:v>
                </c:pt>
                <c:pt idx="3">
                  <c:v>ENTREGA DE DOCUMENTOS</c:v>
                </c:pt>
                <c:pt idx="4">
                  <c:v>LEGALIZACION</c:v>
                </c:pt>
                <c:pt idx="5">
                  <c:v>NOTIFICACIONES</c:v>
                </c:pt>
              </c:strCache>
            </c:strRef>
          </c:cat>
          <c:val>
            <c:numRef>
              <c:f>Hoja1!$D$5:$D$10</c:f>
              <c:numCache>
                <c:formatCode>General</c:formatCode>
                <c:ptCount val="6"/>
                <c:pt idx="0">
                  <c:v>15459</c:v>
                </c:pt>
                <c:pt idx="1">
                  <c:v>6138</c:v>
                </c:pt>
                <c:pt idx="2">
                  <c:v>14113</c:v>
                </c:pt>
                <c:pt idx="3">
                  <c:v>11231</c:v>
                </c:pt>
                <c:pt idx="4">
                  <c:v>39878</c:v>
                </c:pt>
                <c:pt idx="5">
                  <c:v>5833</c:v>
                </c:pt>
              </c:numCache>
            </c:numRef>
          </c:val>
          <c:smooth val="0"/>
          <c:extLst>
            <c:ext xmlns:c16="http://schemas.microsoft.com/office/drawing/2014/chart" uri="{C3380CC4-5D6E-409C-BE32-E72D297353CC}">
              <c16:uniqueId val="{00000001-FFE5-4DA8-85DE-59EE3B37BA55}"/>
            </c:ext>
          </c:extLst>
        </c:ser>
        <c:ser>
          <c:idx val="2"/>
          <c:order val="2"/>
          <c:tx>
            <c:v>2018</c:v>
          </c:tx>
          <c:marker>
            <c:symbol val="none"/>
          </c:marker>
          <c:cat>
            <c:strRef>
              <c:f>Hoja1!$C$5:$C$10</c:f>
              <c:strCache>
                <c:ptCount val="6"/>
                <c:pt idx="0">
                  <c:v>ATENCION PERSONALIZADA</c:v>
                </c:pt>
                <c:pt idx="1">
                  <c:v>CERTIFICADOS</c:v>
                </c:pt>
                <c:pt idx="2">
                  <c:v>CORRESPONDENCIA</c:v>
                </c:pt>
                <c:pt idx="3">
                  <c:v>ENTREGA DE DOCUMENTOS</c:v>
                </c:pt>
                <c:pt idx="4">
                  <c:v>LEGALIZACION</c:v>
                </c:pt>
                <c:pt idx="5">
                  <c:v>NOTIFICACIONES</c:v>
                </c:pt>
              </c:strCache>
            </c:strRef>
          </c:cat>
          <c:val>
            <c:numRef>
              <c:f>Hoja1!$F$5:$F$10</c:f>
              <c:numCache>
                <c:formatCode>General</c:formatCode>
                <c:ptCount val="6"/>
                <c:pt idx="0">
                  <c:v>10861</c:v>
                </c:pt>
                <c:pt idx="1">
                  <c:v>4119</c:v>
                </c:pt>
                <c:pt idx="2">
                  <c:v>11634</c:v>
                </c:pt>
                <c:pt idx="3">
                  <c:v>5287</c:v>
                </c:pt>
                <c:pt idx="4">
                  <c:v>40662</c:v>
                </c:pt>
                <c:pt idx="5">
                  <c:v>2819</c:v>
                </c:pt>
              </c:numCache>
            </c:numRef>
          </c:val>
          <c:smooth val="0"/>
          <c:extLst>
            <c:ext xmlns:c16="http://schemas.microsoft.com/office/drawing/2014/chart" uri="{C3380CC4-5D6E-409C-BE32-E72D297353CC}">
              <c16:uniqueId val="{00000002-FFE5-4DA8-85DE-59EE3B37BA55}"/>
            </c:ext>
          </c:extLst>
        </c:ser>
        <c:dLbls>
          <c:showLegendKey val="0"/>
          <c:showVal val="0"/>
          <c:showCatName val="0"/>
          <c:showSerName val="0"/>
          <c:showPercent val="0"/>
          <c:showBubbleSize val="0"/>
        </c:dLbls>
        <c:smooth val="0"/>
        <c:axId val="32901760"/>
        <c:axId val="32948608"/>
      </c:lineChart>
      <c:catAx>
        <c:axId val="32901760"/>
        <c:scaling>
          <c:orientation val="minMax"/>
        </c:scaling>
        <c:delete val="0"/>
        <c:axPos val="b"/>
        <c:numFmt formatCode="General" sourceLinked="0"/>
        <c:majorTickMark val="none"/>
        <c:minorTickMark val="none"/>
        <c:tickLblPos val="nextTo"/>
        <c:crossAx val="32948608"/>
        <c:crosses val="autoZero"/>
        <c:auto val="1"/>
        <c:lblAlgn val="ctr"/>
        <c:lblOffset val="100"/>
        <c:noMultiLvlLbl val="0"/>
      </c:catAx>
      <c:valAx>
        <c:axId val="32948608"/>
        <c:scaling>
          <c:orientation val="minMax"/>
        </c:scaling>
        <c:delete val="0"/>
        <c:axPos val="l"/>
        <c:majorGridlines>
          <c:spPr>
            <a:ln>
              <a:noFill/>
            </a:ln>
          </c:spPr>
        </c:majorGridlines>
        <c:title>
          <c:tx>
            <c:rich>
              <a:bodyPr/>
              <a:lstStyle/>
              <a:p>
                <a:pPr>
                  <a:defRPr sz="1050"/>
                </a:pPr>
                <a:r>
                  <a:rPr lang="es-ES" sz="1050"/>
                  <a:t>Ciudadanos</a:t>
                </a:r>
              </a:p>
            </c:rich>
          </c:tx>
          <c:overlay val="0"/>
        </c:title>
        <c:numFmt formatCode="General" sourceLinked="1"/>
        <c:majorTickMark val="none"/>
        <c:minorTickMark val="none"/>
        <c:tickLblPos val="nextTo"/>
        <c:crossAx val="32901760"/>
        <c:crosses val="autoZero"/>
        <c:crossBetween val="between"/>
      </c:valAx>
      <c:dTable>
        <c:showHorzBorder val="1"/>
        <c:showVertBorder val="1"/>
        <c:showOutline val="1"/>
        <c:showKeys val="1"/>
      </c:dTable>
      <c:spPr>
        <a:noFill/>
        <a:ln w="25400">
          <a:noFill/>
        </a:ln>
      </c:spPr>
    </c:plotArea>
    <c:plotVisOnly val="1"/>
    <c:dispBlanksAs val="gap"/>
    <c:showDLblsOverMax val="0"/>
  </c:chart>
  <c:txPr>
    <a:bodyPr/>
    <a:lstStyle/>
    <a:p>
      <a:pPr>
        <a:defRPr sz="800"/>
      </a:pPr>
      <a:endParaRPr lang="es-C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34E3CD0-0912-D54D-99F1-5FF9CB7B0B82}" type="datetimeFigureOut">
              <a:rPr lang="es-CO" smtClean="0"/>
              <a:pPr/>
              <a:t>1/02/2019</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12</a:t>
            </a:fld>
            <a:endParaRPr lang="es-CO" dirty="0"/>
          </a:p>
        </p:txBody>
      </p:sp>
    </p:spTree>
    <p:extLst>
      <p:ext uri="{BB962C8B-B14F-4D97-AF65-F5344CB8AC3E}">
        <p14:creationId xmlns:p14="http://schemas.microsoft.com/office/powerpoint/2010/main" val="176236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21</a:t>
            </a:fld>
            <a:endParaRPr lang="es-CO" dirty="0"/>
          </a:p>
        </p:txBody>
      </p:sp>
    </p:spTree>
    <p:extLst>
      <p:ext uri="{BB962C8B-B14F-4D97-AF65-F5344CB8AC3E}">
        <p14:creationId xmlns:p14="http://schemas.microsoft.com/office/powerpoint/2010/main" val="164167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22</a:t>
            </a:fld>
            <a:endParaRPr lang="es-CO" dirty="0"/>
          </a:p>
        </p:txBody>
      </p:sp>
    </p:spTree>
    <p:extLst>
      <p:ext uri="{BB962C8B-B14F-4D97-AF65-F5344CB8AC3E}">
        <p14:creationId xmlns:p14="http://schemas.microsoft.com/office/powerpoint/2010/main" val="81599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23</a:t>
            </a:fld>
            <a:endParaRPr lang="es-CO" dirty="0"/>
          </a:p>
        </p:txBody>
      </p:sp>
    </p:spTree>
    <p:extLst>
      <p:ext uri="{BB962C8B-B14F-4D97-AF65-F5344CB8AC3E}">
        <p14:creationId xmlns:p14="http://schemas.microsoft.com/office/powerpoint/2010/main" val="109416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24</a:t>
            </a:fld>
            <a:endParaRPr lang="es-CO" dirty="0"/>
          </a:p>
        </p:txBody>
      </p:sp>
    </p:spTree>
    <p:extLst>
      <p:ext uri="{BB962C8B-B14F-4D97-AF65-F5344CB8AC3E}">
        <p14:creationId xmlns:p14="http://schemas.microsoft.com/office/powerpoint/2010/main" val="418700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25</a:t>
            </a:fld>
            <a:endParaRPr lang="es-CO" dirty="0"/>
          </a:p>
        </p:txBody>
      </p:sp>
    </p:spTree>
    <p:extLst>
      <p:ext uri="{BB962C8B-B14F-4D97-AF65-F5344CB8AC3E}">
        <p14:creationId xmlns:p14="http://schemas.microsoft.com/office/powerpoint/2010/main" val="278911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26</a:t>
            </a:fld>
            <a:endParaRPr lang="es-CO" dirty="0"/>
          </a:p>
        </p:txBody>
      </p:sp>
    </p:spTree>
    <p:extLst>
      <p:ext uri="{BB962C8B-B14F-4D97-AF65-F5344CB8AC3E}">
        <p14:creationId xmlns:p14="http://schemas.microsoft.com/office/powerpoint/2010/main" val="183851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27</a:t>
            </a:fld>
            <a:endParaRPr lang="es-CO" dirty="0"/>
          </a:p>
        </p:txBody>
      </p:sp>
    </p:spTree>
    <p:extLst>
      <p:ext uri="{BB962C8B-B14F-4D97-AF65-F5344CB8AC3E}">
        <p14:creationId xmlns:p14="http://schemas.microsoft.com/office/powerpoint/2010/main" val="337985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28</a:t>
            </a:fld>
            <a:endParaRPr lang="es-CO" dirty="0"/>
          </a:p>
        </p:txBody>
      </p:sp>
    </p:spTree>
    <p:extLst>
      <p:ext uri="{BB962C8B-B14F-4D97-AF65-F5344CB8AC3E}">
        <p14:creationId xmlns:p14="http://schemas.microsoft.com/office/powerpoint/2010/main" val="218524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29</a:t>
            </a:fld>
            <a:endParaRPr lang="es-CO" dirty="0"/>
          </a:p>
        </p:txBody>
      </p:sp>
    </p:spTree>
    <p:extLst>
      <p:ext uri="{BB962C8B-B14F-4D97-AF65-F5344CB8AC3E}">
        <p14:creationId xmlns:p14="http://schemas.microsoft.com/office/powerpoint/2010/main" val="831001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30</a:t>
            </a:fld>
            <a:endParaRPr lang="es-CO" dirty="0"/>
          </a:p>
        </p:txBody>
      </p:sp>
    </p:spTree>
    <p:extLst>
      <p:ext uri="{BB962C8B-B14F-4D97-AF65-F5344CB8AC3E}">
        <p14:creationId xmlns:p14="http://schemas.microsoft.com/office/powerpoint/2010/main" val="90594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13</a:t>
            </a:fld>
            <a:endParaRPr lang="es-CO" dirty="0"/>
          </a:p>
        </p:txBody>
      </p:sp>
    </p:spTree>
    <p:extLst>
      <p:ext uri="{BB962C8B-B14F-4D97-AF65-F5344CB8AC3E}">
        <p14:creationId xmlns:p14="http://schemas.microsoft.com/office/powerpoint/2010/main" val="385914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31</a:t>
            </a:fld>
            <a:endParaRPr lang="es-CO" dirty="0"/>
          </a:p>
        </p:txBody>
      </p:sp>
    </p:spTree>
    <p:extLst>
      <p:ext uri="{BB962C8B-B14F-4D97-AF65-F5344CB8AC3E}">
        <p14:creationId xmlns:p14="http://schemas.microsoft.com/office/powerpoint/2010/main" val="62703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14</a:t>
            </a:fld>
            <a:endParaRPr lang="es-CO" dirty="0"/>
          </a:p>
        </p:txBody>
      </p:sp>
    </p:spTree>
    <p:extLst>
      <p:ext uri="{BB962C8B-B14F-4D97-AF65-F5344CB8AC3E}">
        <p14:creationId xmlns:p14="http://schemas.microsoft.com/office/powerpoint/2010/main" val="111691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15</a:t>
            </a:fld>
            <a:endParaRPr lang="es-CO" dirty="0"/>
          </a:p>
        </p:txBody>
      </p:sp>
    </p:spTree>
    <p:extLst>
      <p:ext uri="{BB962C8B-B14F-4D97-AF65-F5344CB8AC3E}">
        <p14:creationId xmlns:p14="http://schemas.microsoft.com/office/powerpoint/2010/main" val="96107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16</a:t>
            </a:fld>
            <a:endParaRPr lang="es-CO" dirty="0"/>
          </a:p>
        </p:txBody>
      </p:sp>
    </p:spTree>
    <p:extLst>
      <p:ext uri="{BB962C8B-B14F-4D97-AF65-F5344CB8AC3E}">
        <p14:creationId xmlns:p14="http://schemas.microsoft.com/office/powerpoint/2010/main" val="280460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17</a:t>
            </a:fld>
            <a:endParaRPr lang="es-CO" dirty="0"/>
          </a:p>
        </p:txBody>
      </p:sp>
    </p:spTree>
    <p:extLst>
      <p:ext uri="{BB962C8B-B14F-4D97-AF65-F5344CB8AC3E}">
        <p14:creationId xmlns:p14="http://schemas.microsoft.com/office/powerpoint/2010/main" val="341713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18</a:t>
            </a:fld>
            <a:endParaRPr lang="es-CO" dirty="0"/>
          </a:p>
        </p:txBody>
      </p:sp>
    </p:spTree>
    <p:extLst>
      <p:ext uri="{BB962C8B-B14F-4D97-AF65-F5344CB8AC3E}">
        <p14:creationId xmlns:p14="http://schemas.microsoft.com/office/powerpoint/2010/main" val="138842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19</a:t>
            </a:fld>
            <a:endParaRPr lang="es-CO" dirty="0"/>
          </a:p>
        </p:txBody>
      </p:sp>
    </p:spTree>
    <p:extLst>
      <p:ext uri="{BB962C8B-B14F-4D97-AF65-F5344CB8AC3E}">
        <p14:creationId xmlns:p14="http://schemas.microsoft.com/office/powerpoint/2010/main" val="250612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20</a:t>
            </a:fld>
            <a:endParaRPr lang="es-CO" dirty="0"/>
          </a:p>
        </p:txBody>
      </p:sp>
    </p:spTree>
    <p:extLst>
      <p:ext uri="{BB962C8B-B14F-4D97-AF65-F5344CB8AC3E}">
        <p14:creationId xmlns:p14="http://schemas.microsoft.com/office/powerpoint/2010/main" val="349514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1/02/2019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1/02/2019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1/02/2019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1/02/2019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1/02/2019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1/02/2019</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4.em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id="{5E90E59F-664F-B247-BABD-CC1CDF8ED2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74962" y="2880442"/>
            <a:ext cx="5767388" cy="1097116"/>
          </a:xfrm>
          <a:prstGeom prst="rect">
            <a:avLst/>
          </a:prstGeom>
        </p:spPr>
      </p:pic>
      <p:sp>
        <p:nvSpPr>
          <p:cNvPr id="9" name="CuadroTexto 8">
            <a:extLst>
              <a:ext uri="{FF2B5EF4-FFF2-40B4-BE49-F238E27FC236}">
                <a16:creationId xmlns:a16="http://schemas.microsoft.com/office/drawing/2014/main" id="{F34CD10D-905D-3947-A650-33A2203D5DC4}"/>
              </a:ext>
            </a:extLst>
          </p:cNvPr>
          <p:cNvSpPr txBox="1"/>
          <p:nvPr/>
        </p:nvSpPr>
        <p:spPr>
          <a:xfrm>
            <a:off x="7206334" y="5595047"/>
            <a:ext cx="426348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Tree>
    <p:extLst>
      <p:ext uri="{BB962C8B-B14F-4D97-AF65-F5344CB8AC3E}">
        <p14:creationId xmlns:p14="http://schemas.microsoft.com/office/powerpoint/2010/main" val="37798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4204009" cy="2831544"/>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De comportamiento Temas: </a:t>
            </a:r>
          </a:p>
          <a:p>
            <a:endParaRPr lang="es-ES" sz="3600" dirty="0">
              <a:solidFill>
                <a:srgbClr val="436CB7"/>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4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DBB69819-72D4-4FB9-984C-13CE68C6788B}"/>
              </a:ext>
            </a:extLst>
          </p:cNvPr>
          <p:cNvPicPr>
            <a:picLocks noChangeAspect="1"/>
          </p:cNvPicPr>
          <p:nvPr/>
        </p:nvPicPr>
        <p:blipFill>
          <a:blip r:embed="rId2"/>
          <a:stretch>
            <a:fillRect/>
          </a:stretch>
        </p:blipFill>
        <p:spPr>
          <a:xfrm>
            <a:off x="4538795" y="1304628"/>
            <a:ext cx="6636023" cy="5400117"/>
          </a:xfrm>
          <a:prstGeom prst="rect">
            <a:avLst/>
          </a:prstGeom>
        </p:spPr>
      </p:pic>
    </p:spTree>
    <p:extLst>
      <p:ext uri="{BB962C8B-B14F-4D97-AF65-F5344CB8AC3E}">
        <p14:creationId xmlns:p14="http://schemas.microsoft.com/office/powerpoint/2010/main" val="124619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401205"/>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Geográfica (departamento)</a:t>
            </a:r>
          </a:p>
          <a:p>
            <a:endParaRPr lang="es-CO" sz="2800" dirty="0">
              <a:solidFill>
                <a:srgbClr val="436CB7"/>
              </a:solidFill>
              <a:latin typeface="Arial" panose="020B0604020202020204" pitchFamily="34" charset="0"/>
              <a:cs typeface="Arial" panose="020B0604020202020204" pitchFamily="34" charset="0"/>
            </a:endParaRPr>
          </a:p>
          <a:p>
            <a:endParaRPr lang="es-CO" sz="2800" dirty="0">
              <a:solidFill>
                <a:srgbClr val="436CB7"/>
              </a:solidFill>
              <a:latin typeface="Arial" panose="020B0604020202020204" pitchFamily="34" charset="0"/>
              <a:cs typeface="Arial" panose="020B0604020202020204" pitchFamily="34" charset="0"/>
            </a:endParaRPr>
          </a:p>
          <a:p>
            <a:endParaRPr lang="es-CO" sz="2800" dirty="0">
              <a:solidFill>
                <a:srgbClr val="436CB7"/>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Los valores representados a continuación corresponden al resultado obtenido en la encuesta de satisfacción del 2018 de acuerdo con la cantidad de ciudadanos, segmentados por departamento, quienes hicieron uso de los diferentes servicios  ofertados en la Unidad de Atención al Ciudadano. </a:t>
            </a: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0" name="Picture 6" descr="Resultado de imagen para mapa de colombia con los departamentos sin fondo">
            <a:extLst>
              <a:ext uri="{FF2B5EF4-FFF2-40B4-BE49-F238E27FC236}">
                <a16:creationId xmlns:a16="http://schemas.microsoft.com/office/drawing/2014/main" id="{E7776097-5A23-47C6-815E-5FCCD2A121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551" y="1349298"/>
            <a:ext cx="3630653" cy="361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93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062651"/>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Trámite de Convalidación de Títulos De Estudios de Pregrado Y Postgrado Obtenidos en el Exterior.</a:t>
            </a:r>
            <a:endParaRPr lang="es-CO" sz="1200" dirty="0">
              <a:solidFill>
                <a:srgbClr val="436CB7"/>
              </a:solidFill>
              <a:latin typeface="Arial" panose="020B0604020202020204" pitchFamily="34" charset="0"/>
              <a:cs typeface="Arial" panose="020B0604020202020204" pitchFamily="34" charset="0"/>
            </a:endParaRPr>
          </a:p>
          <a:p>
            <a:endParaRPr lang="es-CO" sz="1200" dirty="0">
              <a:solidFill>
                <a:srgbClr val="436CB7"/>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Con los datos obtenidos durante el ejercicio se puede evidenciar que para el trámite de convalidación de títulos de estudios de pregrado y postgrado obtenidos en el exterior como lo muestra la grafica el 78% de ciudadanos fueron del departamento de  Cundinamarca, el 22% de otros departamentos, esta situación se presenta debido a que la entidad se centraliza con una única sede en la ciudad de Bogotá</a:t>
            </a: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4">
            <a:extLst>
              <a:ext uri="{FF2B5EF4-FFF2-40B4-BE49-F238E27FC236}">
                <a16:creationId xmlns:a16="http://schemas.microsoft.com/office/drawing/2014/main" id="{6FF65256-3EC6-4356-A9F0-D9348DEBE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695" y="918128"/>
            <a:ext cx="5177227" cy="431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a:extLst>
              <a:ext uri="{FF2B5EF4-FFF2-40B4-BE49-F238E27FC236}">
                <a16:creationId xmlns:a16="http://schemas.microsoft.com/office/drawing/2014/main" id="{0558A265-AE75-447B-88F1-E01712361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696" y="5187759"/>
            <a:ext cx="5177227" cy="63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71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124206"/>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Trámite de Convalidación de Títulos De Estudios de Pregrado Y Postgrado Obtenidos en el Exterior.</a:t>
            </a:r>
            <a:endParaRPr lang="es-CO" sz="1200" dirty="0">
              <a:solidFill>
                <a:srgbClr val="436CB7"/>
              </a:solidFill>
              <a:latin typeface="Arial" panose="020B0604020202020204" pitchFamily="34" charset="0"/>
              <a:cs typeface="Arial" panose="020B0604020202020204" pitchFamily="34" charset="0"/>
            </a:endParaRPr>
          </a:p>
          <a:p>
            <a:endParaRPr lang="es-CO" sz="2800" dirty="0">
              <a:solidFill>
                <a:srgbClr val="436CB7"/>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Con los datos obtenidos en la caracterización se puede evidenciar que para el trámite de convalidación de estudios de preescolar, básica y media realizados en el exterior, como lo muestra la grafica, el 94% de ciudadanos son del departamento de  Cundinamarca, el otro  6% de corresponde a otros departamentos.</a:t>
            </a: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Picture 5">
            <a:extLst>
              <a:ext uri="{FF2B5EF4-FFF2-40B4-BE49-F238E27FC236}">
                <a16:creationId xmlns:a16="http://schemas.microsoft.com/office/drawing/2014/main" id="{8FA2D533-87F2-4882-9D53-D09D101E8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695" y="1481583"/>
            <a:ext cx="5177227" cy="286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a:extLst>
              <a:ext uri="{FF2B5EF4-FFF2-40B4-BE49-F238E27FC236}">
                <a16:creationId xmlns:a16="http://schemas.microsoft.com/office/drawing/2014/main" id="{6B9850FE-E834-4FC9-9BC2-5FB79B847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317" y="4355269"/>
            <a:ext cx="5222605" cy="17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64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493538"/>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Trámite de Legalizaciones de Documentos de Educación Superior para Adelantar Estudios o Trabajar en el Exterior.</a:t>
            </a:r>
            <a:endParaRPr lang="es-CO" sz="1200" dirty="0">
              <a:solidFill>
                <a:srgbClr val="436CB7"/>
              </a:solidFill>
              <a:latin typeface="Arial" panose="020B0604020202020204" pitchFamily="34" charset="0"/>
              <a:cs typeface="Arial" panose="020B0604020202020204" pitchFamily="34" charset="0"/>
            </a:endParaRPr>
          </a:p>
          <a:p>
            <a:endParaRPr lang="es-CO" sz="2800" dirty="0">
              <a:solidFill>
                <a:srgbClr val="436CB7"/>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Con los datos obtenidos en la caracterización que se realizo en el presente se puede evidenciar que para el  trámite de Legalización de documentos de educación superior para adelantar estudios o trabajar en el exterior, como lo muestra la grafica el 83% de ciudadanos son del departamento de Cundinamarca el 17% corresponde a otros departamentos.</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3">
            <a:extLst>
              <a:ext uri="{FF2B5EF4-FFF2-40B4-BE49-F238E27FC236}">
                <a16:creationId xmlns:a16="http://schemas.microsoft.com/office/drawing/2014/main" id="{67E713FA-CD86-4C72-BF5B-21549988FB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16"/>
          <a:stretch/>
        </p:blipFill>
        <p:spPr bwMode="auto">
          <a:xfrm>
            <a:off x="6221217" y="1349571"/>
            <a:ext cx="564949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B4B5FDE6-83A6-4AEC-9CB2-6D2E0743F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216" y="4146204"/>
            <a:ext cx="5649493" cy="57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163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062651"/>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Trámite de Certificados  de Existencia y Representación Legal de Instituciones de Educación.</a:t>
            </a:r>
            <a:endParaRPr lang="es-CO" sz="1200" dirty="0">
              <a:solidFill>
                <a:srgbClr val="436CB7"/>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Para el trámite de Solicitud de certificados de existencia y representación legal de instituciones de educación superior de acuerdo con la anterior gráfica el 82% de ciudadanos son del departamento de  Cundinamarca y un 6% de otros departamentos</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354324E2-551F-430A-873F-69599CF3E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668" y="1616743"/>
            <a:ext cx="4545356" cy="276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extLst>
              <a:ext uri="{FF2B5EF4-FFF2-40B4-BE49-F238E27FC236}">
                <a16:creationId xmlns:a16="http://schemas.microsoft.com/office/drawing/2014/main" id="{A8BA40A7-414F-43DD-B02E-8CCF623F5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669" y="4387413"/>
            <a:ext cx="4545356" cy="43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83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247317"/>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Trámite de Solicitud de Certificados  de Programas Académicos de Instituciones de Educación Superior</a:t>
            </a:r>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Con los datos obtenidos en la caracterización que se realizo en el presente año pudimos evidenciar que para el trámite de Solicitud de certificados de programas académicos de instituciones de educación superior, como lo muestra la grafica el 83% son de Bogotá y el 17%  corresponden a otros departamentos.</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C9DF98C4-A866-4C96-8D35-7D106DC20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963" y="1414223"/>
            <a:ext cx="4299855" cy="271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3B288029-F561-45B0-9AB3-5B1BF836C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963" y="4084063"/>
            <a:ext cx="4299854" cy="34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69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431983"/>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Trámite de Solicitud de Certificados  de idoneidad  del Titulo de Posgrado para Ascender al Grado 14 del Escalafón</a:t>
            </a:r>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Con los datos obtenidos en la caracterización que se realizo en el presente año pudimos evidenciar que para el trámite de Solicitud de certificados de idoneidad para el ascenso en el escalafón 14, como lo muestra la grafica el 94% de ciudadanos son del departamento de Cundinamarca y que un 6% de otros departamentos, Boyacá y Tolima</a:t>
            </a:r>
            <a:r>
              <a:rPr lang="es-CO" sz="1200" dirty="0">
                <a:latin typeface="Arial" panose="020B0604020202020204" pitchFamily="34" charset="0"/>
                <a:cs typeface="Arial" panose="020B0604020202020204" pitchFamily="34" charset="0"/>
              </a:rPr>
              <a:t>.</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Picture 3">
            <a:extLst>
              <a:ext uri="{FF2B5EF4-FFF2-40B4-BE49-F238E27FC236}">
                <a16:creationId xmlns:a16="http://schemas.microsoft.com/office/drawing/2014/main" id="{C511D579-1F4B-4D1E-BB7F-FAE6EEE7A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963" y="1152185"/>
            <a:ext cx="4008627" cy="252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a:extLst>
              <a:ext uri="{FF2B5EF4-FFF2-40B4-BE49-F238E27FC236}">
                <a16:creationId xmlns:a16="http://schemas.microsoft.com/office/drawing/2014/main" id="{B0A19964-6983-425A-A3BD-A7F1F0F8B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963" y="3680429"/>
            <a:ext cx="4008626" cy="46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54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339650"/>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Trámite de Solicitud de Certificados  de Ex Funcionarios</a:t>
            </a:r>
          </a:p>
          <a:p>
            <a:endParaRPr lang="es-CO" sz="1200" dirty="0">
              <a:solidFill>
                <a:srgbClr val="436CB7"/>
              </a:solidFill>
              <a:latin typeface="Arial" panose="020B0604020202020204" pitchFamily="34" charset="0"/>
              <a:cs typeface="Arial" panose="020B0604020202020204" pitchFamily="34" charset="0"/>
            </a:endParaRPr>
          </a:p>
          <a:p>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Con los datos obtenidos en la caracterización que se realizo en el presente año se puede evidenciar que para el trámite de Certificados de exfuncionarios, como lo muestra la grafica el 100% de ciudadanos son del departamento de  Cundinamarca.</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4">
            <a:extLst>
              <a:ext uri="{FF2B5EF4-FFF2-40B4-BE49-F238E27FC236}">
                <a16:creationId xmlns:a16="http://schemas.microsoft.com/office/drawing/2014/main" id="{FC045D7D-9DF1-447B-BA54-A14B6F550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193" y="1736270"/>
            <a:ext cx="3219341" cy="310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68F099F5-5C5B-4ACB-A178-17082A012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194" y="4888342"/>
            <a:ext cx="321934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0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062651"/>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Recepción y Radicación de Correspondencia</a:t>
            </a:r>
            <a:endParaRPr lang="es-CO" sz="1200" dirty="0">
              <a:solidFill>
                <a:srgbClr val="436CB7"/>
              </a:solidFill>
              <a:latin typeface="Arial" panose="020B0604020202020204" pitchFamily="34" charset="0"/>
              <a:cs typeface="Arial" panose="020B0604020202020204" pitchFamily="34" charset="0"/>
            </a:endParaRPr>
          </a:p>
          <a:p>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En el diagrama circular para el trámite de recepción, Radicación de correspondencia, el </a:t>
            </a:r>
            <a:r>
              <a:rPr lang="es-CO" sz="1200" dirty="0">
                <a:solidFill>
                  <a:srgbClr val="3F65AA"/>
                </a:solidFill>
                <a:latin typeface="Arial" panose="020B0604020202020204" pitchFamily="34" charset="0"/>
                <a:cs typeface="Arial" panose="020B0604020202020204" pitchFamily="34" charset="0"/>
              </a:rPr>
              <a:t>94% de los ciudadanos se encuentran ubicados en el departamento de Cundinamarca, y que un 6% de otros departamentos.</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5E89ED39-249D-4989-BFDF-F9F3D913A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872" y="1125686"/>
            <a:ext cx="397413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extLst>
              <a:ext uri="{FF2B5EF4-FFF2-40B4-BE49-F238E27FC236}">
                <a16:creationId xmlns:a16="http://schemas.microsoft.com/office/drawing/2014/main" id="{F5EE7067-E9A9-4A7B-B6EA-42F151514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873" y="4510062"/>
            <a:ext cx="3974132" cy="29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61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2132138"/>
            <a:ext cx="5626674" cy="5262979"/>
          </a:xfrm>
          <a:prstGeom prst="rect">
            <a:avLst/>
          </a:prstGeom>
          <a:noFill/>
        </p:spPr>
        <p:txBody>
          <a:bodyPr wrap="square" rtlCol="0">
            <a:spAutoFit/>
          </a:bodyPr>
          <a:lstStyle/>
          <a:p>
            <a:r>
              <a:rPr lang="es-CO" sz="3600" dirty="0">
                <a:solidFill>
                  <a:srgbClr val="436CB7"/>
                </a:solidFill>
                <a:latin typeface="Arial" panose="020B0604020202020204" pitchFamily="34" charset="0"/>
                <a:cs typeface="Arial" panose="020B0604020202020204" pitchFamily="34" charset="0"/>
              </a:rPr>
              <a:t>Presentación</a:t>
            </a:r>
            <a:endParaRPr lang="es-ES" sz="3600" dirty="0">
              <a:solidFill>
                <a:srgbClr val="436CB7"/>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Desde la </a:t>
            </a:r>
            <a:r>
              <a:rPr lang="es-CO" sz="1200" dirty="0">
                <a:solidFill>
                  <a:srgbClr val="3F65AA"/>
                </a:solidFill>
                <a:latin typeface="Arial" panose="020B0604020202020204" pitchFamily="34" charset="0"/>
                <a:cs typeface="Arial" panose="020B0604020202020204" pitchFamily="34" charset="0"/>
              </a:rPr>
              <a:t>Unidad de Atención al Ciudadano del Ministerio de Educación Nacional se conoce la importancia de identificar y reconocer las características e intereses de la población objetivo a la cual están dirigidos los servicios; de acuerdo con lo anterior esto permite evaluar estos servicios, </a:t>
            </a:r>
            <a:r>
              <a:rPr lang="es-ES" sz="1200" dirty="0">
                <a:solidFill>
                  <a:srgbClr val="3F65AA"/>
                </a:solidFill>
                <a:latin typeface="Arial" panose="020B0604020202020204" pitchFamily="34" charset="0"/>
                <a:cs typeface="Arial" panose="020B0604020202020204" pitchFamily="34" charset="0"/>
              </a:rPr>
              <a:t>presentar ofertas focalizadas que respondan satisfactoriamente un mayor número de requerimientos</a:t>
            </a:r>
            <a:r>
              <a:rPr lang="es-CO" sz="1200" dirty="0">
                <a:solidFill>
                  <a:srgbClr val="3F65AA"/>
                </a:solidFill>
                <a:latin typeface="Arial" panose="020B0604020202020204" pitchFamily="34" charset="0"/>
                <a:cs typeface="Arial" panose="020B0604020202020204" pitchFamily="34" charset="0"/>
              </a:rPr>
              <a:t>, a su vez permitan recibir retroalimentación y lograr una participación </a:t>
            </a:r>
            <a:r>
              <a:rPr lang="es-ES" sz="1200" dirty="0">
                <a:solidFill>
                  <a:srgbClr val="3F65AA"/>
                </a:solidFill>
                <a:latin typeface="Arial" panose="020B0604020202020204" pitchFamily="34" charset="0"/>
                <a:cs typeface="Arial" panose="020B0604020202020204" pitchFamily="34" charset="0"/>
              </a:rPr>
              <a:t>activa de la </a:t>
            </a:r>
            <a:r>
              <a:rPr lang="es-CO" sz="1200" dirty="0">
                <a:solidFill>
                  <a:srgbClr val="3F65AA"/>
                </a:solidFill>
                <a:latin typeface="Arial" panose="020B0604020202020204" pitchFamily="34" charset="0"/>
                <a:cs typeface="Arial" panose="020B0604020202020204" pitchFamily="34" charset="0"/>
              </a:rPr>
              <a:t>ciudadanía,  así mismo </a:t>
            </a:r>
            <a:r>
              <a:rPr lang="es-ES" sz="1200" dirty="0">
                <a:solidFill>
                  <a:srgbClr val="3F65AA"/>
                </a:solidFill>
                <a:latin typeface="Arial" panose="020B0604020202020204" pitchFamily="34" charset="0"/>
                <a:cs typeface="Arial" panose="020B0604020202020204" pitchFamily="34" charset="0"/>
              </a:rPr>
              <a:t>permiten  asegurar el uso óptimo de los recursos, </a:t>
            </a:r>
            <a:r>
              <a:rPr lang="es-CO" sz="1200" dirty="0">
                <a:solidFill>
                  <a:srgbClr val="3F65AA"/>
                </a:solidFill>
                <a:latin typeface="Arial" panose="020B0604020202020204" pitchFamily="34" charset="0"/>
                <a:cs typeface="Arial" panose="020B0604020202020204" pitchFamily="34" charset="0"/>
              </a:rPr>
              <a:t>cumplir los objetivos misionales y  satisfacer a la ciudadanía. </a:t>
            </a:r>
          </a:p>
          <a:p>
            <a:pPr algn="just"/>
            <a:r>
              <a:rPr lang="es-CO" sz="1200" dirty="0">
                <a:solidFill>
                  <a:srgbClr val="3F65AA"/>
                </a:solidFill>
                <a:latin typeface="Arial" panose="020B0604020202020204" pitchFamily="34" charset="0"/>
                <a:cs typeface="Arial" panose="020B0604020202020204" pitchFamily="34" charset="0"/>
              </a:rPr>
              <a:t> </a:t>
            </a:r>
            <a:endParaRPr lang="es-ES"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En </a:t>
            </a:r>
            <a:r>
              <a:rPr lang="es-ES" sz="1200" dirty="0">
                <a:solidFill>
                  <a:srgbClr val="3F65AA"/>
                </a:solidFill>
                <a:latin typeface="Arial" panose="020B0604020202020204" pitchFamily="34" charset="0"/>
                <a:cs typeface="Arial" panose="020B0604020202020204" pitchFamily="34" charset="0"/>
              </a:rPr>
              <a:t>este documento se realiza la caracterización de los usuarios del Ministerio de Educación Nacional en los servicios que presta la Unidad de Atención al Ciudadano en el siguiente ejercicio se identifican los aspectos técnicos utilizados para la segmentación de los ciudadanos, aportando elementos adicionales, teniendo en cuenta los criterios requeridos por las Políticas de Desarrollo Administrativo establecidas en el Decreto 2482 de 2012, tales como: El servicio al ciudadano, la eficiencia administrativa, la participación de la ciudadanía, la rendición de cuentas y finalmente la optimización de trámites y gobierno en línea.</a:t>
            </a:r>
          </a:p>
          <a:p>
            <a:endParaRPr lang="es-CO" sz="3600" b="1" dirty="0">
              <a:solidFill>
                <a:srgbClr val="436CB7"/>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107212"/>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Tree>
    <p:extLst>
      <p:ext uri="{BB962C8B-B14F-4D97-AF65-F5344CB8AC3E}">
        <p14:creationId xmlns:p14="http://schemas.microsoft.com/office/powerpoint/2010/main" val="2607136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4247317"/>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Notificación de Actos Administrativos </a:t>
            </a:r>
            <a:endParaRPr lang="es-CO" sz="1200" dirty="0">
              <a:solidFill>
                <a:srgbClr val="436CB7"/>
              </a:solidFill>
              <a:latin typeface="Arial" panose="020B0604020202020204" pitchFamily="34" charset="0"/>
              <a:cs typeface="Arial" panose="020B0604020202020204" pitchFamily="34" charset="0"/>
            </a:endParaRPr>
          </a:p>
          <a:p>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Con los datos obtenidos en la caracterización que se realizo en el presente año se pudo evidenciar que para el trámite de Notificación de actos administrativos, como lo muestra la grafica que el 82% de ciudadanos fueron del departamento de  Cundinamarca, y que un 18% de otros departamentos.</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86B43600-FBCA-45E3-AB7A-1D0B4384E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472" y="1447484"/>
            <a:ext cx="463453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358822E4-56DD-4FD8-994F-137BA892D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472" y="4285310"/>
            <a:ext cx="4634533" cy="29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91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3693319"/>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Consultas en el Centro de Documentación </a:t>
            </a:r>
            <a:endParaRPr lang="es-CO" sz="1200" dirty="0">
              <a:solidFill>
                <a:srgbClr val="436CB7"/>
              </a:solidFill>
              <a:latin typeface="Arial" panose="020B0604020202020204" pitchFamily="34" charset="0"/>
              <a:cs typeface="Arial" panose="020B0604020202020204" pitchFamily="34" charset="0"/>
            </a:endParaRPr>
          </a:p>
          <a:p>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El comportamiento de la gráfica, representa las consultas en el centro de documentación con el 67% para el departamento de Cundinamarca y el 33% para el departamento de Arauca</a:t>
            </a: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Picture 3">
            <a:extLst>
              <a:ext uri="{FF2B5EF4-FFF2-40B4-BE49-F238E27FC236}">
                <a16:creationId xmlns:a16="http://schemas.microsoft.com/office/drawing/2014/main" id="{3D126292-1305-4FE8-98BF-24A7808F3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408" y="1385007"/>
            <a:ext cx="4165819" cy="286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a:extLst>
              <a:ext uri="{FF2B5EF4-FFF2-40B4-BE49-F238E27FC236}">
                <a16:creationId xmlns:a16="http://schemas.microsoft.com/office/drawing/2014/main" id="{FC7748CF-088F-422F-BA69-D895E6A73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408" y="4253046"/>
            <a:ext cx="4165819" cy="32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63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177227" cy="3508653"/>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Consultas Quejas o Sugerencias </a:t>
            </a:r>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Las consultas, quejas o sugerencias en un 94% se recibieron del departamento de Bogotá en comparación del 7% de los departamentos entre los que se encuentran Boyacá y Quindío</a:t>
            </a: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81E0B119-65D9-4572-BE94-A813931FD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072" y="1256372"/>
            <a:ext cx="3929879" cy="299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071B45E-4B2F-4751-B071-5DBB2E70B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091" y="4259327"/>
            <a:ext cx="3929879"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28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660179"/>
            <a:ext cx="5177227" cy="4062651"/>
          </a:xfrm>
          <a:prstGeom prst="rect">
            <a:avLst/>
          </a:prstGeom>
          <a:noFill/>
        </p:spPr>
        <p:txBody>
          <a:bodyPr wrap="square" rtlCol="0">
            <a:spAutoFit/>
          </a:bodyPr>
          <a:lstStyle/>
          <a:p>
            <a:r>
              <a:rPr lang="es-CO" dirty="0">
                <a:solidFill>
                  <a:srgbClr val="436CB7"/>
                </a:solidFill>
                <a:latin typeface="Arial" panose="020B0604020202020204" pitchFamily="34" charset="0"/>
                <a:cs typeface="Arial" panose="020B0604020202020204" pitchFamily="34" charset="0"/>
              </a:rPr>
              <a:t>Demográfica: Grupo Étnico </a:t>
            </a:r>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De acuerdo con los valores se puede evidenciar que la gran mayoría de ciudadanos  encuestados no se identificaron con los grupos étnicos propuestos en el ejercicio, en total 759 personas; en comparación con otros valores  como  19 madres cabeza de familia y 17  adultos mayores. </a:t>
            </a:r>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5E9CB5EF-1C71-40B8-931B-9A4E37DAB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636" y="1001712"/>
            <a:ext cx="5759260" cy="356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a:extLst>
              <a:ext uri="{FF2B5EF4-FFF2-40B4-BE49-F238E27FC236}">
                <a16:creationId xmlns:a16="http://schemas.microsoft.com/office/drawing/2014/main" id="{6BAF7433-B71D-41AA-99F5-396D2BDB4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6166" y="4475769"/>
            <a:ext cx="1866748" cy="229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84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647425" y="2586554"/>
            <a:ext cx="5006243" cy="3508653"/>
          </a:xfrm>
          <a:prstGeom prst="rect">
            <a:avLst/>
          </a:prstGeom>
          <a:noFill/>
        </p:spPr>
        <p:txBody>
          <a:bodyPr wrap="square" rtlCol="0">
            <a:spAutoFit/>
          </a:bodyPr>
          <a:lstStyle/>
          <a:p>
            <a:r>
              <a:rPr lang="es-ES" dirty="0">
                <a:solidFill>
                  <a:srgbClr val="436CB7"/>
                </a:solidFill>
                <a:latin typeface="Arial" panose="020B0604020202020204" pitchFamily="34" charset="0"/>
                <a:cs typeface="Arial" panose="020B0604020202020204" pitchFamily="34" charset="0"/>
              </a:rPr>
              <a:t>Intrínseca: Tiempo de los requerimientos</a:t>
            </a:r>
            <a:endParaRPr lang="es-CO" dirty="0">
              <a:solidFill>
                <a:srgbClr val="436CB7"/>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La gráfica anterior, representa el valor promedio de los tiempos de atención para cada uno de los servicios prestados en la Unidad de Atención al Ciudadano durante el mes de octubre de 2018, en total se han tenido en cuenta 7040  usuarios.</a:t>
            </a:r>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6 Imagen">
            <a:extLst>
              <a:ext uri="{FF2B5EF4-FFF2-40B4-BE49-F238E27FC236}">
                <a16:creationId xmlns:a16="http://schemas.microsoft.com/office/drawing/2014/main" id="{D63EEC0C-BA27-452F-A850-B801716A6C1E}"/>
              </a:ext>
            </a:extLst>
          </p:cNvPr>
          <p:cNvPicPr/>
          <p:nvPr/>
        </p:nvPicPr>
        <p:blipFill rotWithShape="1">
          <a:blip r:embed="rId3"/>
          <a:srcRect l="1676" t="1160" r="2478" b="7659"/>
          <a:stretch/>
        </p:blipFill>
        <p:spPr>
          <a:xfrm>
            <a:off x="6096000" y="1461912"/>
            <a:ext cx="5797456" cy="3270757"/>
          </a:xfrm>
          <a:prstGeom prst="rect">
            <a:avLst/>
          </a:prstGeom>
        </p:spPr>
      </p:pic>
      <p:sp>
        <p:nvSpPr>
          <p:cNvPr id="18" name="8 CuadroTexto">
            <a:extLst>
              <a:ext uri="{FF2B5EF4-FFF2-40B4-BE49-F238E27FC236}">
                <a16:creationId xmlns:a16="http://schemas.microsoft.com/office/drawing/2014/main" id="{2E4BB3AD-3B46-4630-A749-D1208CB3D7EB}"/>
              </a:ext>
            </a:extLst>
          </p:cNvPr>
          <p:cNvSpPr txBox="1"/>
          <p:nvPr/>
        </p:nvSpPr>
        <p:spPr>
          <a:xfrm>
            <a:off x="9170805" y="4835482"/>
            <a:ext cx="2520280" cy="230832"/>
          </a:xfrm>
          <a:prstGeom prst="rect">
            <a:avLst/>
          </a:prstGeom>
          <a:noFill/>
        </p:spPr>
        <p:txBody>
          <a:bodyPr wrap="square" rtlCol="0">
            <a:spAutoFit/>
          </a:bodyPr>
          <a:lstStyle/>
          <a:p>
            <a:r>
              <a:rPr lang="es-CO" sz="900" dirty="0">
                <a:latin typeface="Arial" panose="020B0604020202020204" pitchFamily="34" charset="0"/>
                <a:cs typeface="Arial" panose="020B0604020202020204" pitchFamily="34" charset="0"/>
              </a:rPr>
              <a:t>Fuente: Información base de datos Digiturno</a:t>
            </a:r>
            <a:endParaRPr lang="es-E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60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645588"/>
            <a:ext cx="4801803" cy="3323987"/>
          </a:xfrm>
          <a:prstGeom prst="rect">
            <a:avLst/>
          </a:prstGeom>
          <a:noFill/>
        </p:spPr>
        <p:txBody>
          <a:bodyPr wrap="square" rtlCol="0">
            <a:spAutoFit/>
          </a:bodyPr>
          <a:lstStyle/>
          <a:p>
            <a:r>
              <a:rPr lang="es-ES" dirty="0">
                <a:solidFill>
                  <a:srgbClr val="436CB7"/>
                </a:solidFill>
                <a:latin typeface="Arial" panose="020B0604020202020204" pitchFamily="34" charset="0"/>
                <a:cs typeface="Arial" panose="020B0604020202020204" pitchFamily="34" charset="0"/>
              </a:rPr>
              <a:t>Demográfica: Edad</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 partir de los resultados obtenidos, se concluye que los ciudadanos que acuden a la Unidad de Atención al Ciudadano, se encuentran en un rango de edad (42,31%, están entre 25 – 35 años, 23% están entre 36 – 45 años), valores con mayor demanda respecto al 3,22%, que están entre 15 – 18 años.</a:t>
            </a:r>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4" name="Picture 3">
            <a:extLst>
              <a:ext uri="{FF2B5EF4-FFF2-40B4-BE49-F238E27FC236}">
                <a16:creationId xmlns:a16="http://schemas.microsoft.com/office/drawing/2014/main" id="{C74EDF43-F60B-4055-A6AC-92336B975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937" y="3429000"/>
            <a:ext cx="586554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655C43F8-056E-4BB8-8492-C17237F7B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263" y="1917723"/>
            <a:ext cx="568863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75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474161"/>
            <a:ext cx="4801803" cy="3508653"/>
          </a:xfrm>
          <a:prstGeom prst="rect">
            <a:avLst/>
          </a:prstGeom>
          <a:noFill/>
        </p:spPr>
        <p:txBody>
          <a:bodyPr wrap="square" rtlCol="0">
            <a:spAutoFit/>
          </a:bodyPr>
          <a:lstStyle/>
          <a:p>
            <a:r>
              <a:rPr lang="es-ES" dirty="0">
                <a:solidFill>
                  <a:srgbClr val="436CB7"/>
                </a:solidFill>
                <a:latin typeface="Arial" panose="020B0604020202020204" pitchFamily="34" charset="0"/>
                <a:cs typeface="Arial" panose="020B0604020202020204" pitchFamily="34" charset="0"/>
              </a:rPr>
              <a:t>Intrínseca: Grupos de usuarios</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La gráfica anterior representa que el 54,95% de los usuarios encuestados se encuentran empleados, seguido de la ocupación de independiente con el 16,21% y estudiantes con el 14,18%.</a:t>
            </a: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7" name="Picture 1">
            <a:extLst>
              <a:ext uri="{FF2B5EF4-FFF2-40B4-BE49-F238E27FC236}">
                <a16:creationId xmlns:a16="http://schemas.microsoft.com/office/drawing/2014/main" id="{CFAF0489-113C-4319-93F2-6200116A0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072" y="1267710"/>
            <a:ext cx="4262332" cy="145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a:extLst>
              <a:ext uri="{FF2B5EF4-FFF2-40B4-BE49-F238E27FC236}">
                <a16:creationId xmlns:a16="http://schemas.microsoft.com/office/drawing/2014/main" id="{6C98494D-874A-4D76-9625-00CF4FC97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071" y="2959133"/>
            <a:ext cx="4262333" cy="180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24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474161"/>
            <a:ext cx="4801803" cy="3508653"/>
          </a:xfrm>
          <a:prstGeom prst="rect">
            <a:avLst/>
          </a:prstGeom>
          <a:noFill/>
        </p:spPr>
        <p:txBody>
          <a:bodyPr wrap="square" rtlCol="0">
            <a:spAutoFit/>
          </a:bodyPr>
          <a:lstStyle/>
          <a:p>
            <a:r>
              <a:rPr lang="es-ES" dirty="0">
                <a:solidFill>
                  <a:srgbClr val="436CB7"/>
                </a:solidFill>
                <a:latin typeface="Arial" panose="020B0604020202020204" pitchFamily="34" charset="0"/>
                <a:cs typeface="Arial" panose="020B0604020202020204" pitchFamily="34" charset="0"/>
              </a:rPr>
              <a:t>Intrínseca: Grupos de usuarios</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La gráfica anterior representa que el 54,95% de los usuarios encuestados se encuentran empleados, seguido de la ocupación de independiente con el 16,21% y estudiantes con el 14,18%.</a:t>
            </a: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3">
            <a:extLst>
              <a:ext uri="{FF2B5EF4-FFF2-40B4-BE49-F238E27FC236}">
                <a16:creationId xmlns:a16="http://schemas.microsoft.com/office/drawing/2014/main" id="{07BD4687-AA70-4D20-A541-7532621FA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141" y="1746775"/>
            <a:ext cx="4653402" cy="145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DA5E88D2-EE43-485A-A1E8-1D08F17E7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156" y="3432362"/>
            <a:ext cx="4524661" cy="181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12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474161"/>
            <a:ext cx="4801803" cy="2769989"/>
          </a:xfrm>
          <a:prstGeom prst="rect">
            <a:avLst/>
          </a:prstGeom>
          <a:noFill/>
        </p:spPr>
        <p:txBody>
          <a:bodyPr wrap="square" rtlCol="0">
            <a:spAutoFit/>
          </a:bodyPr>
          <a:lstStyle/>
          <a:p>
            <a:r>
              <a:rPr lang="es-ES" dirty="0">
                <a:solidFill>
                  <a:srgbClr val="436CB7"/>
                </a:solidFill>
                <a:latin typeface="Arial" panose="020B0604020202020204" pitchFamily="34" charset="0"/>
                <a:cs typeface="Arial" panose="020B0604020202020204" pitchFamily="34" charset="0"/>
              </a:rPr>
              <a:t>Intrínseca: Uso de Canales </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B3A2B393-3307-46CF-A3C4-515BFE5F413B}"/>
              </a:ext>
            </a:extLst>
          </p:cNvPr>
          <p:cNvPicPr>
            <a:picLocks noChangeAspect="1"/>
          </p:cNvPicPr>
          <p:nvPr/>
        </p:nvPicPr>
        <p:blipFill rotWithShape="1">
          <a:blip r:embed="rId3"/>
          <a:srcRect l="894" t="4890" r="2279" b="11133"/>
          <a:stretch/>
        </p:blipFill>
        <p:spPr>
          <a:xfrm>
            <a:off x="5988205" y="1107361"/>
            <a:ext cx="5743996" cy="4134852"/>
          </a:xfrm>
          <a:prstGeom prst="rect">
            <a:avLst/>
          </a:prstGeom>
        </p:spPr>
      </p:pic>
    </p:spTree>
    <p:extLst>
      <p:ext uri="{BB962C8B-B14F-4D97-AF65-F5344CB8AC3E}">
        <p14:creationId xmlns:p14="http://schemas.microsoft.com/office/powerpoint/2010/main" val="3722015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474161"/>
            <a:ext cx="4801803" cy="3323987"/>
          </a:xfrm>
          <a:prstGeom prst="rect">
            <a:avLst/>
          </a:prstGeom>
          <a:noFill/>
        </p:spPr>
        <p:txBody>
          <a:bodyPr wrap="square" rtlCol="0">
            <a:spAutoFit/>
          </a:bodyPr>
          <a:lstStyle/>
          <a:p>
            <a:r>
              <a:rPr lang="es-ES" dirty="0">
                <a:solidFill>
                  <a:srgbClr val="436CB7"/>
                </a:solidFill>
                <a:latin typeface="Arial" panose="020B0604020202020204" pitchFamily="34" charset="0"/>
                <a:cs typeface="Arial" panose="020B0604020202020204" pitchFamily="34" charset="0"/>
              </a:rPr>
              <a:t>Demográfica: Género</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A partir de la gráfica, se concluye que los usuarios que acuden a la Unidad de Atención al Ciudadano están en un porcentaje más alto, el género femenino (51,01%) el género femenino (49,99%).</a:t>
            </a:r>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091C0847-119D-4290-A072-B4AA01271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487" y="1658301"/>
            <a:ext cx="4348975" cy="99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7A98445-8C62-4F3F-B68E-E7E71421C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516" y="2882600"/>
            <a:ext cx="4491302" cy="202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2 CuadroTexto">
            <a:extLst>
              <a:ext uri="{FF2B5EF4-FFF2-40B4-BE49-F238E27FC236}">
                <a16:creationId xmlns:a16="http://schemas.microsoft.com/office/drawing/2014/main" id="{A333F8F5-C4B5-4762-B38F-C04270A44618}"/>
              </a:ext>
            </a:extLst>
          </p:cNvPr>
          <p:cNvSpPr txBox="1"/>
          <p:nvPr/>
        </p:nvSpPr>
        <p:spPr>
          <a:xfrm>
            <a:off x="7048250" y="5007112"/>
            <a:ext cx="4126568" cy="261610"/>
          </a:xfrm>
          <a:prstGeom prst="rect">
            <a:avLst/>
          </a:prstGeom>
          <a:noFill/>
        </p:spPr>
        <p:txBody>
          <a:bodyPr wrap="square" rtlCol="0">
            <a:spAutoFit/>
          </a:bodyPr>
          <a:lstStyle/>
          <a:p>
            <a:r>
              <a:rPr lang="es-CO" sz="1100" i="1" dirty="0">
                <a:latin typeface="Arial" panose="020B0604020202020204" pitchFamily="34" charset="0"/>
                <a:cs typeface="Arial" panose="020B0604020202020204" pitchFamily="34" charset="0"/>
              </a:rPr>
              <a:t>Resultado de caracterización demográfica</a:t>
            </a:r>
            <a:endParaRPr lang="es-ES"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45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431983"/>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Aspectos Generales </a:t>
            </a:r>
            <a:endParaRPr lang="es-ES" sz="105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3200" dirty="0">
                <a:solidFill>
                  <a:srgbClr val="436CB7"/>
                </a:solidFill>
                <a:latin typeface="Arial" panose="020B0604020202020204" pitchFamily="34" charset="0"/>
                <a:cs typeface="Arial" panose="020B0604020202020204" pitchFamily="34" charset="0"/>
              </a:rPr>
              <a:t>Alcance</a:t>
            </a:r>
          </a:p>
          <a:p>
            <a:pPr algn="just"/>
            <a:r>
              <a:rPr lang="es-ES" sz="1100" dirty="0">
                <a:solidFill>
                  <a:srgbClr val="436CB7"/>
                </a:solidFill>
                <a:latin typeface="Arial" panose="020B0604020202020204" pitchFamily="34" charset="0"/>
                <a:cs typeface="Arial" panose="020B0604020202020204" pitchFamily="34" charset="0"/>
              </a:rPr>
              <a:t>Este informe presenta el ejercicio de caracterización de ciudadanos, usuarios y grupos de interés que interactúan y hacen uso de los servicios que ofrece el Ministerio de Educación Nacional, a través de la Unidad de Atención al Ciudadano, en los siguientes servicios: Correspondencia, Notificaciones, Atención personalizada, Certificaciones y Legalizaciones; con el objetivo de realizar una segmentación mediante grupos que compartan características similares. La obtención de la información para el ejercicio, se realizó mediante la aplicación de una encuesta a través del canal presencial, en el segundo semestre de 2018 a los ciudadanos que visitaron la única sede de la entidad, ubicada en Bogotá en la Cl 43 N. 57-14. Finalmente, la gestión concluye con la elaboración del informe de caracterización.</a:t>
            </a:r>
          </a:p>
          <a:p>
            <a:pPr algn="just"/>
            <a:endParaRPr lang="es-ES" sz="1100" dirty="0">
              <a:solidFill>
                <a:srgbClr val="436CB7"/>
              </a:solidFill>
              <a:latin typeface="Arial" panose="020B0604020202020204" pitchFamily="34" charset="0"/>
              <a:cs typeface="Arial" panose="020B0604020202020204" pitchFamily="34" charset="0"/>
            </a:endParaRPr>
          </a:p>
          <a:p>
            <a:pPr algn="just"/>
            <a:r>
              <a:rPr lang="es-ES" sz="1100" dirty="0">
                <a:solidFill>
                  <a:srgbClr val="436CB7"/>
                </a:solidFill>
                <a:latin typeface="Arial" panose="020B0604020202020204" pitchFamily="34" charset="0"/>
                <a:cs typeface="Arial" panose="020B0604020202020204" pitchFamily="34" charset="0"/>
              </a:rPr>
              <a:t>Objetivo General</a:t>
            </a:r>
          </a:p>
          <a:p>
            <a:pPr algn="just"/>
            <a:endParaRPr lang="es-ES" sz="1100" dirty="0">
              <a:solidFill>
                <a:srgbClr val="436CB7"/>
              </a:solidFill>
              <a:latin typeface="Arial" panose="020B0604020202020204" pitchFamily="34" charset="0"/>
              <a:cs typeface="Arial" panose="020B0604020202020204" pitchFamily="34" charset="0"/>
            </a:endParaRPr>
          </a:p>
          <a:p>
            <a:pPr algn="just"/>
            <a:r>
              <a:rPr lang="es-ES" sz="1100" dirty="0">
                <a:solidFill>
                  <a:srgbClr val="436CB7"/>
                </a:solidFill>
                <a:latin typeface="Arial" panose="020B0604020202020204" pitchFamily="34" charset="0"/>
                <a:cs typeface="Arial" panose="020B0604020202020204" pitchFamily="34" charset="0"/>
              </a:rPr>
              <a:t>Identificar las características, necesidades e intereses de los usuarios o grupos de interés que actualmente interactúan y hacen uso de los servicios de la unidad de atención al ciudadano del Ministerio de Educación Nacional, con el fin de fortalecer los canales de atención. </a:t>
            </a:r>
          </a:p>
          <a:p>
            <a:pPr algn="just"/>
            <a:endParaRPr lang="es-ES" sz="1100" dirty="0">
              <a:solidFill>
                <a:srgbClr val="436CB7"/>
              </a:solidFill>
              <a:latin typeface="Arial" panose="020B0604020202020204" pitchFamily="34" charset="0"/>
              <a:cs typeface="Arial" panose="020B0604020202020204" pitchFamily="34" charset="0"/>
            </a:endParaRPr>
          </a:p>
          <a:p>
            <a:pPr algn="just"/>
            <a:r>
              <a:rPr lang="es-ES" sz="1100" dirty="0">
                <a:solidFill>
                  <a:srgbClr val="436CB7"/>
                </a:solidFill>
                <a:latin typeface="Arial" panose="020B0604020202020204" pitchFamily="34" charset="0"/>
                <a:cs typeface="Arial" panose="020B0604020202020204" pitchFamily="34" charset="0"/>
              </a:rPr>
              <a:t>Objetivos Específicos</a:t>
            </a:r>
          </a:p>
          <a:p>
            <a:pPr algn="just"/>
            <a:endParaRPr lang="es-ES" sz="1100" dirty="0">
              <a:solidFill>
                <a:srgbClr val="436CB7"/>
              </a:solidFill>
              <a:latin typeface="Arial" panose="020B0604020202020204" pitchFamily="34" charset="0"/>
              <a:cs typeface="Arial" panose="020B0604020202020204" pitchFamily="34" charset="0"/>
            </a:endParaRPr>
          </a:p>
          <a:p>
            <a:pPr lvl="0" algn="just"/>
            <a:r>
              <a:rPr lang="es-ES" sz="1100" dirty="0">
                <a:solidFill>
                  <a:srgbClr val="436CB7"/>
                </a:solidFill>
                <a:latin typeface="Arial" panose="020B0604020202020204" pitchFamily="34" charset="0"/>
                <a:cs typeface="Arial" panose="020B0604020202020204" pitchFamily="34" charset="0"/>
              </a:rPr>
              <a:t>Realizar la recolección información de la población objetivo, mediante una encuesta aplicada en la Unidad de Atención al Ciudadano.</a:t>
            </a:r>
          </a:p>
          <a:p>
            <a:pPr lvl="0" algn="just"/>
            <a:r>
              <a:rPr lang="es-ES" sz="1100" dirty="0">
                <a:solidFill>
                  <a:srgbClr val="436CB7"/>
                </a:solidFill>
                <a:latin typeface="Arial" panose="020B0604020202020204" pitchFamily="34" charset="0"/>
                <a:cs typeface="Arial" panose="020B0604020202020204" pitchFamily="34" charset="0"/>
              </a:rPr>
              <a:t>Realizar la segmentación de la población objetivo y grupos de interés ubicándolos en grupos que compartan atributos y características similares, de acuerdo con las variables geográficas, demográficas, intrínsecas y de comportamiento.</a:t>
            </a:r>
          </a:p>
          <a:p>
            <a:pPr lvl="0" algn="just"/>
            <a:r>
              <a:rPr lang="es-ES" sz="1100" dirty="0">
                <a:solidFill>
                  <a:srgbClr val="436CB7"/>
                </a:solidFill>
                <a:latin typeface="Arial" panose="020B0604020202020204" pitchFamily="34" charset="0"/>
                <a:cs typeface="Arial" panose="020B0604020202020204" pitchFamily="34" charset="0"/>
              </a:rPr>
              <a:t>Realizar un análisis de los resultados mediante herramientas estadísticas para generar la caracterización de los usuarios.</a:t>
            </a:r>
            <a:endParaRPr lang="es-CO" sz="1100" dirty="0">
              <a:solidFill>
                <a:srgbClr val="436CB7"/>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Tree>
    <p:extLst>
      <p:ext uri="{BB962C8B-B14F-4D97-AF65-F5344CB8AC3E}">
        <p14:creationId xmlns:p14="http://schemas.microsoft.com/office/powerpoint/2010/main" val="496732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474161"/>
            <a:ext cx="4801803" cy="3323987"/>
          </a:xfrm>
          <a:prstGeom prst="rect">
            <a:avLst/>
          </a:prstGeom>
          <a:noFill/>
        </p:spPr>
        <p:txBody>
          <a:bodyPr wrap="square" rtlCol="0">
            <a:spAutoFit/>
          </a:bodyPr>
          <a:lstStyle/>
          <a:p>
            <a:r>
              <a:rPr lang="es-ES" dirty="0">
                <a:solidFill>
                  <a:srgbClr val="436CB7"/>
                </a:solidFill>
                <a:latin typeface="Arial" panose="020B0604020202020204" pitchFamily="34" charset="0"/>
                <a:cs typeface="Arial" panose="020B0604020202020204" pitchFamily="34" charset="0"/>
              </a:rPr>
              <a:t>Demográfica: Género</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A partir de la gráfica, se concluye que los usuarios que acuden a la Unidad de Atención al Ciudadano están en un porcentaje más alto, el género femenino (51,01%) el género femenino (49,99%).</a:t>
            </a:r>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091C0847-119D-4290-A072-B4AA01271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487" y="1658301"/>
            <a:ext cx="4348975" cy="99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7A98445-8C62-4F3F-B68E-E7E71421C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516" y="2882600"/>
            <a:ext cx="4491302" cy="202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2 CuadroTexto">
            <a:extLst>
              <a:ext uri="{FF2B5EF4-FFF2-40B4-BE49-F238E27FC236}">
                <a16:creationId xmlns:a16="http://schemas.microsoft.com/office/drawing/2014/main" id="{A333F8F5-C4B5-4762-B38F-C04270A44618}"/>
              </a:ext>
            </a:extLst>
          </p:cNvPr>
          <p:cNvSpPr txBox="1"/>
          <p:nvPr/>
        </p:nvSpPr>
        <p:spPr>
          <a:xfrm>
            <a:off x="7048250" y="5007112"/>
            <a:ext cx="4126568" cy="261610"/>
          </a:xfrm>
          <a:prstGeom prst="rect">
            <a:avLst/>
          </a:prstGeom>
          <a:noFill/>
        </p:spPr>
        <p:txBody>
          <a:bodyPr wrap="square" rtlCol="0">
            <a:spAutoFit/>
          </a:bodyPr>
          <a:lstStyle/>
          <a:p>
            <a:r>
              <a:rPr lang="es-CO" sz="1100" i="1" dirty="0">
                <a:latin typeface="Arial" panose="020B0604020202020204" pitchFamily="34" charset="0"/>
                <a:cs typeface="Arial" panose="020B0604020202020204" pitchFamily="34" charset="0"/>
              </a:rPr>
              <a:t>Resultado de caracterización demográfica</a:t>
            </a:r>
            <a:endParaRPr lang="es-ES"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567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474161"/>
            <a:ext cx="4801803" cy="5170646"/>
          </a:xfrm>
          <a:prstGeom prst="rect">
            <a:avLst/>
          </a:prstGeom>
          <a:noFill/>
        </p:spPr>
        <p:txBody>
          <a:bodyPr wrap="square" rtlCol="0">
            <a:spAutoFit/>
          </a:bodyPr>
          <a:lstStyle/>
          <a:p>
            <a:r>
              <a:rPr lang="es-ES" dirty="0">
                <a:solidFill>
                  <a:srgbClr val="436CB7"/>
                </a:solidFill>
                <a:latin typeface="Arial" panose="020B0604020202020204" pitchFamily="34" charset="0"/>
                <a:cs typeface="Arial" panose="020B0604020202020204" pitchFamily="34" charset="0"/>
              </a:rPr>
              <a:t>Estrategias Propuestas</a:t>
            </a:r>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Desarrollar un trabajo de articulación entre las áreas técnicas y el Grupo de Servicio al Ciudadano para mejorar la información de los procesos de Convalidación y Certificados publicados en la pagina web. </a:t>
            </a: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Para el desarrollo del ejercicio es importante especificar la variable geográfica ciudad; esto permitirá obtener una información más detallada de la cobertura. </a:t>
            </a:r>
          </a:p>
          <a:p>
            <a:pPr algn="just"/>
            <a:endParaRPr lang="es-CO" sz="1200" dirty="0">
              <a:solidFill>
                <a:srgbClr val="3F65AA"/>
              </a:solidFill>
              <a:latin typeface="Arial" panose="020B0604020202020204" pitchFamily="34" charset="0"/>
              <a:cs typeface="Arial" panose="020B0604020202020204" pitchFamily="34" charset="0"/>
            </a:endParaRPr>
          </a:p>
          <a:p>
            <a:r>
              <a:rPr lang="es-CO" sz="1200" dirty="0">
                <a:solidFill>
                  <a:srgbClr val="3F65AA"/>
                </a:solidFill>
                <a:latin typeface="Arial" panose="020B0604020202020204" pitchFamily="34" charset="0"/>
                <a:cs typeface="Arial" panose="020B0604020202020204" pitchFamily="34" charset="0"/>
              </a:rPr>
              <a:t>Socializar este ejercicio de caracterización con el Grupo de Servicio al Ciudadano </a:t>
            </a:r>
            <a:r>
              <a:rPr lang="es-ES" sz="1200" dirty="0">
                <a:solidFill>
                  <a:srgbClr val="3F65AA"/>
                </a:solidFill>
                <a:latin typeface="Arial" panose="020B0604020202020204" pitchFamily="34" charset="0"/>
                <a:cs typeface="Arial" panose="020B0604020202020204" pitchFamily="34" charset="0"/>
              </a:rPr>
              <a:t>para retroalimentar posteriores informes relacionados</a:t>
            </a:r>
            <a:r>
              <a:rPr lang="es-ES" sz="1200"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652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292378DE-4BCF-804A-84D6-8BDC94475975}"/>
              </a:ext>
            </a:extLst>
          </p:cNvPr>
          <p:cNvSpPr txBox="1"/>
          <p:nvPr/>
        </p:nvSpPr>
        <p:spPr>
          <a:xfrm>
            <a:off x="3050719" y="3105834"/>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EFC1ADE-26D0-3F45-8E27-92EB9D75682A}"/>
              </a:ext>
            </a:extLst>
          </p:cNvPr>
          <p:cNvPicPr>
            <a:picLocks noChangeAspect="1"/>
          </p:cNvPicPr>
          <p:nvPr/>
        </p:nvPicPr>
        <p:blipFill>
          <a:blip r:embed="rId2"/>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id="{074F8FDD-5177-254D-91A5-090B38923318}"/>
              </a:ext>
            </a:extLst>
          </p:cNvPr>
          <p:cNvPicPr>
            <a:picLocks noChangeAspect="1"/>
          </p:cNvPicPr>
          <p:nvPr/>
        </p:nvPicPr>
        <p:blipFill>
          <a:blip r:embed="rId3"/>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id="{B4582D57-FC4C-E748-B2B6-6C8AAB9599ED}"/>
              </a:ext>
            </a:extLst>
          </p:cNvPr>
          <p:cNvPicPr>
            <a:picLocks noChangeAspect="1"/>
          </p:cNvPicPr>
          <p:nvPr/>
        </p:nvPicPr>
        <p:blipFill>
          <a:blip r:embed="rId4"/>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id="{3539ACF9-627C-EB48-80D5-8211035E69E9}"/>
              </a:ext>
            </a:extLst>
          </p:cNvPr>
          <p:cNvPicPr>
            <a:picLocks noChangeAspect="1"/>
          </p:cNvPicPr>
          <p:nvPr/>
        </p:nvPicPr>
        <p:blipFill>
          <a:blip r:embed="rId5"/>
          <a:stretch>
            <a:fillRect/>
          </a:stretch>
        </p:blipFill>
        <p:spPr>
          <a:xfrm>
            <a:off x="-7088" y="803257"/>
            <a:ext cx="3200937" cy="609702"/>
          </a:xfrm>
          <a:prstGeom prst="rect">
            <a:avLst/>
          </a:prstGeom>
        </p:spPr>
      </p:pic>
    </p:spTree>
    <p:extLst>
      <p:ext uri="{BB962C8B-B14F-4D97-AF65-F5344CB8AC3E}">
        <p14:creationId xmlns:p14="http://schemas.microsoft.com/office/powerpoint/2010/main" val="234384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4" y="153254"/>
            <a:ext cx="2476360" cy="584775"/>
          </a:xfrm>
          <a:prstGeom prst="rect">
            <a:avLst/>
          </a:prstGeom>
          <a:noFill/>
        </p:spPr>
        <p:txBody>
          <a:bodyPr wrap="square" rtlCol="0">
            <a:spAutoFit/>
          </a:bodyPr>
          <a:lstStyle/>
          <a:p>
            <a:r>
              <a:rPr lang="es-CO" sz="1600" dirty="0">
                <a:solidFill>
                  <a:srgbClr val="3F65AA"/>
                </a:solidFill>
                <a:latin typeface="Arial" panose="020B0604020202020204" pitchFamily="34" charset="0"/>
                <a:cs typeface="Arial" panose="020B0604020202020204" pitchFamily="34" charset="0"/>
              </a:rPr>
              <a:t>Título de la </a:t>
            </a:r>
            <a:r>
              <a:rPr lang="es-CO" sz="1600" b="1" dirty="0">
                <a:solidFill>
                  <a:srgbClr val="3F65AA"/>
                </a:solidFill>
                <a:latin typeface="Arial" panose="020B0604020202020204" pitchFamily="34" charset="0"/>
                <a:cs typeface="Arial" panose="020B0604020202020204" pitchFamily="34" charset="0"/>
              </a:rPr>
              <a:t>presentación</a:t>
            </a:r>
          </a:p>
        </p:txBody>
      </p:sp>
      <p:graphicFrame>
        <p:nvGraphicFramePr>
          <p:cNvPr id="8" name="3 Gráfico">
            <a:extLst>
              <a:ext uri="{FF2B5EF4-FFF2-40B4-BE49-F238E27FC236}">
                <a16:creationId xmlns:a16="http://schemas.microsoft.com/office/drawing/2014/main" id="{06A1481A-0BCB-4132-B038-A8DFF4FFF527}"/>
              </a:ext>
            </a:extLst>
          </p:cNvPr>
          <p:cNvGraphicFramePr>
            <a:graphicFrameLocks/>
          </p:cNvGraphicFramePr>
          <p:nvPr>
            <p:extLst>
              <p:ext uri="{D42A27DB-BD31-4B8C-83A1-F6EECF244321}">
                <p14:modId xmlns:p14="http://schemas.microsoft.com/office/powerpoint/2010/main" val="2890310049"/>
              </p:ext>
            </p:extLst>
          </p:nvPr>
        </p:nvGraphicFramePr>
        <p:xfrm>
          <a:off x="550128" y="2318287"/>
          <a:ext cx="5729868" cy="3500409"/>
        </p:xfrm>
        <a:graphic>
          <a:graphicData uri="http://schemas.openxmlformats.org/drawingml/2006/chart">
            <c:chart xmlns:c="http://schemas.openxmlformats.org/drawingml/2006/chart" xmlns:r="http://schemas.openxmlformats.org/officeDocument/2006/relationships" r:id="rId2"/>
          </a:graphicData>
        </a:graphic>
      </p:graphicFrame>
      <p:sp>
        <p:nvSpPr>
          <p:cNvPr id="9" name="5 CuadroTexto">
            <a:extLst>
              <a:ext uri="{FF2B5EF4-FFF2-40B4-BE49-F238E27FC236}">
                <a16:creationId xmlns:a16="http://schemas.microsoft.com/office/drawing/2014/main" id="{E0ADCEBD-92C6-4C2A-B83B-98A552B0BE07}"/>
              </a:ext>
            </a:extLst>
          </p:cNvPr>
          <p:cNvSpPr txBox="1"/>
          <p:nvPr/>
        </p:nvSpPr>
        <p:spPr>
          <a:xfrm>
            <a:off x="7270138" y="4265561"/>
            <a:ext cx="4371734" cy="1323439"/>
          </a:xfrm>
          <a:prstGeom prst="rect">
            <a:avLst/>
          </a:prstGeom>
          <a:noFill/>
        </p:spPr>
        <p:txBody>
          <a:bodyPr wrap="square" rtlCol="0">
            <a:spAutoFit/>
          </a:bodyPr>
          <a:lstStyle/>
          <a:p>
            <a:pPr algn="just"/>
            <a:r>
              <a:rPr lang="es-CO" sz="1600" dirty="0">
                <a:solidFill>
                  <a:srgbClr val="3F65AA"/>
                </a:solidFill>
                <a:latin typeface="Arial" panose="020B0604020202020204" pitchFamily="34" charset="0"/>
                <a:cs typeface="Arial" panose="020B0604020202020204" pitchFamily="34" charset="0"/>
              </a:rPr>
              <a:t>A continuación se presenta el balance de los usuarios que han asistido a la Unidad de Atención al Ciudadano del Ministerio de Educación Nacional, canal presencial, reporte del Digiturno para el 2016, 2017 y 2018</a:t>
            </a:r>
            <a:endParaRPr lang="es-ES" sz="1600" dirty="0">
              <a:solidFill>
                <a:srgbClr val="3F65AA"/>
              </a:solidFill>
              <a:latin typeface="Arial" panose="020B0604020202020204" pitchFamily="34" charset="0"/>
              <a:cs typeface="Arial" panose="020B0604020202020204" pitchFamily="34" charset="0"/>
            </a:endParaRPr>
          </a:p>
        </p:txBody>
      </p:sp>
      <p:sp>
        <p:nvSpPr>
          <p:cNvPr id="10" name="1 Título">
            <a:extLst>
              <a:ext uri="{FF2B5EF4-FFF2-40B4-BE49-F238E27FC236}">
                <a16:creationId xmlns:a16="http://schemas.microsoft.com/office/drawing/2014/main" id="{F2639C8C-1FFD-488B-B6FE-AFB708E65A81}"/>
              </a:ext>
            </a:extLst>
          </p:cNvPr>
          <p:cNvSpPr txBox="1">
            <a:spLocks/>
          </p:cNvSpPr>
          <p:nvPr/>
        </p:nvSpPr>
        <p:spPr>
          <a:xfrm>
            <a:off x="7203230" y="3031728"/>
            <a:ext cx="7128792" cy="9361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1600" b="1" dirty="0">
                <a:solidFill>
                  <a:srgbClr val="3F65AA"/>
                </a:solidFill>
                <a:latin typeface="Arial" panose="020B0604020202020204" pitchFamily="34" charset="0"/>
                <a:ea typeface="+mn-ea"/>
                <a:cs typeface="Arial" panose="020B0604020202020204" pitchFamily="34" charset="0"/>
              </a:rPr>
              <a:t>Comprobación</a:t>
            </a:r>
            <a:r>
              <a:rPr lang="es-CO" sz="3600" b="1" dirty="0">
                <a:latin typeface="Arial" panose="020B0604020202020204" pitchFamily="34" charset="0"/>
                <a:cs typeface="Arial" panose="020B0604020202020204" pitchFamily="34" charset="0"/>
              </a:rPr>
              <a:t> </a:t>
            </a:r>
            <a:r>
              <a:rPr lang="es-CO" sz="1600" b="1" dirty="0">
                <a:solidFill>
                  <a:srgbClr val="3F65AA"/>
                </a:solidFill>
                <a:latin typeface="Arial" panose="020B0604020202020204" pitchFamily="34" charset="0"/>
                <a:ea typeface="+mn-ea"/>
                <a:cs typeface="Arial" panose="020B0604020202020204" pitchFamily="34" charset="0"/>
              </a:rPr>
              <a:t>de Información</a:t>
            </a:r>
            <a:endParaRPr lang="es-ES" sz="1600" b="1" dirty="0">
              <a:solidFill>
                <a:srgbClr val="3F65AA"/>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539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graphicFrame>
        <p:nvGraphicFramePr>
          <p:cNvPr id="10" name="7 Tabla">
            <a:extLst>
              <a:ext uri="{FF2B5EF4-FFF2-40B4-BE49-F238E27FC236}">
                <a16:creationId xmlns:a16="http://schemas.microsoft.com/office/drawing/2014/main" id="{B4B694C7-41FD-4C08-B6B5-0C68A3784798}"/>
              </a:ext>
            </a:extLst>
          </p:cNvPr>
          <p:cNvGraphicFramePr>
            <a:graphicFrameLocks noGrp="1"/>
          </p:cNvGraphicFramePr>
          <p:nvPr>
            <p:extLst>
              <p:ext uri="{D42A27DB-BD31-4B8C-83A1-F6EECF244321}">
                <p14:modId xmlns:p14="http://schemas.microsoft.com/office/powerpoint/2010/main" val="4037897387"/>
              </p:ext>
            </p:extLst>
          </p:nvPr>
        </p:nvGraphicFramePr>
        <p:xfrm>
          <a:off x="6958418" y="2039117"/>
          <a:ext cx="4216400" cy="2599060"/>
        </p:xfrm>
        <a:graphic>
          <a:graphicData uri="http://schemas.openxmlformats.org/drawingml/2006/table">
            <a:tbl>
              <a:tblPr/>
              <a:tblGrid>
                <a:gridCol w="762000">
                  <a:extLst>
                    <a:ext uri="{9D8B030D-6E8A-4147-A177-3AD203B41FA5}">
                      <a16:colId xmlns:a16="http://schemas.microsoft.com/office/drawing/2014/main" val="20000"/>
                    </a:ext>
                  </a:extLst>
                </a:gridCol>
                <a:gridCol w="894184">
                  <a:extLst>
                    <a:ext uri="{9D8B030D-6E8A-4147-A177-3AD203B41FA5}">
                      <a16:colId xmlns:a16="http://schemas.microsoft.com/office/drawing/2014/main" val="20001"/>
                    </a:ext>
                  </a:extLst>
                </a:gridCol>
                <a:gridCol w="820316">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977900">
                  <a:extLst>
                    <a:ext uri="{9D8B030D-6E8A-4147-A177-3AD203B41FA5}">
                      <a16:colId xmlns:a16="http://schemas.microsoft.com/office/drawing/2014/main" val="20004"/>
                    </a:ext>
                  </a:extLst>
                </a:gridCol>
              </a:tblGrid>
              <a:tr h="13029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kern="1200" dirty="0">
                          <a:solidFill>
                            <a:srgbClr val="3F65AA"/>
                          </a:solidFill>
                          <a:latin typeface="Arial" panose="020B0604020202020204" pitchFamily="34" charset="0"/>
                          <a:ea typeface="+mn-ea"/>
                          <a:cs typeface="Arial" panose="020B0604020202020204" pitchFamily="34" charset="0"/>
                        </a:rPr>
                        <a:t>Canal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kern="1200" dirty="0">
                          <a:solidFill>
                            <a:srgbClr val="3F65AA"/>
                          </a:solidFill>
                          <a:latin typeface="Arial" panose="020B0604020202020204" pitchFamily="34" charset="0"/>
                          <a:ea typeface="+mn-ea"/>
                          <a:cs typeface="Arial" panose="020B0604020202020204" pitchFamily="34" charset="0"/>
                        </a:rPr>
                        <a:t>Periodo fuente de información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kern="1200" dirty="0">
                          <a:solidFill>
                            <a:srgbClr val="3F65AA"/>
                          </a:solidFill>
                          <a:latin typeface="Arial" panose="020B0604020202020204" pitchFamily="34" charset="0"/>
                          <a:ea typeface="+mn-ea"/>
                          <a:cs typeface="Arial" panose="020B0604020202020204" pitchFamily="34" charset="0"/>
                        </a:rPr>
                        <a:t>Base de datos Relacionada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kern="1200" dirty="0">
                          <a:solidFill>
                            <a:srgbClr val="3F65AA"/>
                          </a:solidFill>
                          <a:latin typeface="Arial" panose="020B0604020202020204" pitchFamily="34" charset="0"/>
                          <a:ea typeface="+mn-ea"/>
                          <a:cs typeface="Arial" panose="020B0604020202020204" pitchFamily="34" charset="0"/>
                        </a:rPr>
                        <a:t>Registros Totales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kern="1200">
                          <a:solidFill>
                            <a:srgbClr val="3F65AA"/>
                          </a:solidFill>
                          <a:latin typeface="Arial" panose="020B0604020202020204" pitchFamily="34" charset="0"/>
                          <a:ea typeface="+mn-ea"/>
                          <a:cs typeface="Arial" panose="020B0604020202020204" pitchFamily="34" charset="0"/>
                        </a:rPr>
                        <a:t>Registros tomados para el ejercicio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8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kern="1200" dirty="0">
                          <a:solidFill>
                            <a:srgbClr val="3F65AA"/>
                          </a:solidFill>
                          <a:latin typeface="Arial" panose="020B0604020202020204" pitchFamily="34" charset="0"/>
                          <a:ea typeface="+mn-ea"/>
                          <a:cs typeface="Arial" panose="020B0604020202020204" pitchFamily="34" charset="0"/>
                        </a:rPr>
                        <a:t>Presencial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kern="1200" dirty="0">
                          <a:solidFill>
                            <a:srgbClr val="3F65AA"/>
                          </a:solidFill>
                          <a:latin typeface="Arial" panose="020B0604020202020204" pitchFamily="34" charset="0"/>
                          <a:ea typeface="+mn-ea"/>
                          <a:cs typeface="Arial" panose="020B0604020202020204" pitchFamily="34" charset="0"/>
                        </a:rPr>
                        <a:t>01/07/2018  31/12/2018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CO" sz="1200" kern="1200" dirty="0">
                          <a:solidFill>
                            <a:srgbClr val="3F65AA"/>
                          </a:solidFill>
                          <a:latin typeface="Arial" panose="020B0604020202020204" pitchFamily="34" charset="0"/>
                          <a:ea typeface="+mn-ea"/>
                          <a:cs typeface="Arial" panose="020B0604020202020204" pitchFamily="34" charset="0"/>
                        </a:rPr>
                        <a:t>Resultado escueta de satisfacción</a:t>
                      </a:r>
                      <a:endParaRPr lang="es-ES" sz="1200" kern="1200" dirty="0">
                        <a:solidFill>
                          <a:srgbClr val="3F65AA"/>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kern="1200" dirty="0">
                          <a:solidFill>
                            <a:srgbClr val="3F65AA"/>
                          </a:solidFill>
                          <a:latin typeface="Arial" panose="020B0604020202020204" pitchFamily="34" charset="0"/>
                          <a:ea typeface="+mn-ea"/>
                          <a:cs typeface="Arial" panose="020B0604020202020204" pitchFamily="34" charset="0"/>
                        </a:rPr>
                        <a:t>839</a:t>
                      </a:r>
                      <a:endParaRPr lang="es-ES" sz="1200" kern="1200" dirty="0">
                        <a:solidFill>
                          <a:srgbClr val="3F65AA"/>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200" kern="1200" dirty="0">
                          <a:solidFill>
                            <a:srgbClr val="3F65AA"/>
                          </a:solidFill>
                          <a:latin typeface="Arial" panose="020B0604020202020204" pitchFamily="34" charset="0"/>
                          <a:ea typeface="+mn-ea"/>
                          <a:cs typeface="Arial" panose="020B0604020202020204" pitchFamily="34" charset="0"/>
                        </a:rPr>
                        <a:t> 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8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kern="1200" dirty="0">
                          <a:solidFill>
                            <a:srgbClr val="3F65AA"/>
                          </a:solidFill>
                          <a:latin typeface="Arial" panose="020B0604020202020204" pitchFamily="34" charset="0"/>
                          <a:ea typeface="+mn-ea"/>
                          <a:cs typeface="Arial" panose="020B0604020202020204" pitchFamily="34" charset="0"/>
                        </a:rPr>
                        <a:t>Presencial</a:t>
                      </a:r>
                      <a:endParaRPr lang="es-ES" sz="1200" kern="1200" dirty="0">
                        <a:solidFill>
                          <a:srgbClr val="3F65AA"/>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kern="1200" dirty="0">
                          <a:solidFill>
                            <a:srgbClr val="3F65AA"/>
                          </a:solidFill>
                          <a:latin typeface="Arial" panose="020B0604020202020204" pitchFamily="34" charset="0"/>
                          <a:ea typeface="+mn-ea"/>
                          <a:cs typeface="Arial" panose="020B0604020202020204" pitchFamily="34" charset="0"/>
                        </a:rPr>
                        <a:t>01/10/2018</a:t>
                      </a:r>
                    </a:p>
                    <a:p>
                      <a:pPr algn="ctr" fontAlgn="ctr"/>
                      <a:r>
                        <a:rPr lang="es-CO" sz="1200" kern="1200" dirty="0">
                          <a:solidFill>
                            <a:srgbClr val="3F65AA"/>
                          </a:solidFill>
                          <a:latin typeface="Arial" panose="020B0604020202020204" pitchFamily="34" charset="0"/>
                          <a:ea typeface="+mn-ea"/>
                          <a:cs typeface="Arial" panose="020B0604020202020204" pitchFamily="34" charset="0"/>
                        </a:rPr>
                        <a:t>31/10/2018</a:t>
                      </a:r>
                      <a:endParaRPr lang="es-ES" sz="1200" kern="1200" dirty="0">
                        <a:solidFill>
                          <a:srgbClr val="3F65AA"/>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CO" sz="1200" kern="1200" dirty="0">
                          <a:solidFill>
                            <a:srgbClr val="3F65AA"/>
                          </a:solidFill>
                          <a:latin typeface="Arial" panose="020B0604020202020204" pitchFamily="34" charset="0"/>
                          <a:ea typeface="+mn-ea"/>
                          <a:cs typeface="Arial" panose="020B0604020202020204" pitchFamily="34" charset="0"/>
                        </a:rPr>
                        <a:t>Base de datos del Digiturno</a:t>
                      </a:r>
                      <a:endParaRPr lang="es-ES" sz="1200" kern="1200" dirty="0">
                        <a:solidFill>
                          <a:srgbClr val="3F65AA"/>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kern="1200" dirty="0">
                          <a:solidFill>
                            <a:srgbClr val="3F65AA"/>
                          </a:solidFill>
                          <a:latin typeface="Arial" panose="020B0604020202020204" pitchFamily="34" charset="0"/>
                          <a:ea typeface="+mn-ea"/>
                          <a:cs typeface="Arial" panose="020B0604020202020204" pitchFamily="34" charset="0"/>
                        </a:rPr>
                        <a:t>7040</a:t>
                      </a:r>
                      <a:endParaRPr lang="es-ES" sz="1200" kern="1200" dirty="0">
                        <a:solidFill>
                          <a:srgbClr val="3F65AA"/>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200" kern="1200" dirty="0">
                          <a:solidFill>
                            <a:srgbClr val="3F65AA"/>
                          </a:solidFill>
                          <a:latin typeface="Arial" panose="020B0604020202020204" pitchFamily="34" charset="0"/>
                          <a:ea typeface="+mn-ea"/>
                          <a:cs typeface="Arial" panose="020B0604020202020204" pitchFamily="34" charset="0"/>
                        </a:rPr>
                        <a:t>7040</a:t>
                      </a:r>
                      <a:endParaRPr lang="es-ES" sz="1200" kern="1200" dirty="0">
                        <a:solidFill>
                          <a:srgbClr val="3F65AA"/>
                        </a:solidFill>
                        <a:latin typeface="Arial" panose="020B0604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918773" y="2132138"/>
            <a:ext cx="5626674" cy="3293209"/>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Comprobación de la Información</a:t>
            </a:r>
          </a:p>
          <a:p>
            <a:endParaRPr lang="es-ES" sz="3600" dirty="0">
              <a:solidFill>
                <a:srgbClr val="436CB7"/>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Para el desarrollo de del ejercicio de caracterización, se tomaron dos bases de datos; la primera corresponde a los resultados de la encuesta de satisfacción aplicada durante el segundo semestre  de 2018 a un grupo de 839 ciudadanos y la segunda corresponde al reporte del </a:t>
            </a:r>
            <a:r>
              <a:rPr lang="es-CO" sz="1200" dirty="0" err="1">
                <a:solidFill>
                  <a:srgbClr val="3F65AA"/>
                </a:solidFill>
                <a:latin typeface="Arial" panose="020B0604020202020204" pitchFamily="34" charset="0"/>
                <a:cs typeface="Arial" panose="020B0604020202020204" pitchFamily="34" charset="0"/>
              </a:rPr>
              <a:t>Digiturno</a:t>
            </a:r>
            <a:r>
              <a:rPr lang="es-CO" sz="1200" dirty="0">
                <a:solidFill>
                  <a:srgbClr val="3F65AA"/>
                </a:solidFill>
                <a:latin typeface="Arial" panose="020B0604020202020204" pitchFamily="34" charset="0"/>
                <a:cs typeface="Arial" panose="020B0604020202020204" pitchFamily="34" charset="0"/>
              </a:rPr>
              <a:t> para el mes de octubre con 7040 registros  del mismo año; para los 5 servicios que ofrece el Ministerio de Educación nacional a través de la Unidad de Atención al ciudadano.</a:t>
            </a: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34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1" y="2132138"/>
            <a:ext cx="3744389" cy="3877985"/>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Metodología </a:t>
            </a:r>
          </a:p>
          <a:p>
            <a:endParaRPr lang="es-ES" sz="3600" dirty="0">
              <a:solidFill>
                <a:srgbClr val="436CB7"/>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CO" sz="1200" dirty="0">
                <a:solidFill>
                  <a:srgbClr val="3F65AA"/>
                </a:solidFill>
                <a:latin typeface="Arial" panose="020B0604020202020204" pitchFamily="34" charset="0"/>
                <a:cs typeface="Arial" panose="020B0604020202020204" pitchFamily="34" charset="0"/>
              </a:rPr>
              <a:t>.</a:t>
            </a:r>
          </a:p>
          <a:p>
            <a:pPr algn="just"/>
            <a:r>
              <a:rPr lang="es-ES" sz="1400" dirty="0">
                <a:solidFill>
                  <a:srgbClr val="3F65AA"/>
                </a:solidFill>
                <a:latin typeface="Arial" panose="020B0604020202020204" pitchFamily="34" charset="0"/>
                <a:cs typeface="Arial" panose="020B0604020202020204" pitchFamily="34" charset="0"/>
              </a:rPr>
              <a:t>El procedimiento se ha realizado teniendo en cuenta la guía de caracterización de usuarios  y partes interesadas (2015) del DPN.</a:t>
            </a:r>
          </a:p>
          <a:p>
            <a:pPr algn="just"/>
            <a:r>
              <a:rPr lang="es-ES" sz="1400" dirty="0">
                <a:solidFill>
                  <a:srgbClr val="3F65AA"/>
                </a:solidFill>
                <a:latin typeface="Arial" panose="020B0604020202020204" pitchFamily="34" charset="0"/>
                <a:cs typeface="Arial" panose="020B0604020202020204" pitchFamily="34" charset="0"/>
              </a:rPr>
              <a:t>Población, Identificación de variables, Variables de agrupación, Análisis de la información y Formulación de estrategias. </a:t>
            </a: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1">
            <a:extLst>
              <a:ext uri="{FF2B5EF4-FFF2-40B4-BE49-F238E27FC236}">
                <a16:creationId xmlns:a16="http://schemas.microsoft.com/office/drawing/2014/main" id="{D6DF2DFE-604F-41D4-A747-015B10B9E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171" y="2388110"/>
            <a:ext cx="6696744" cy="265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18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132138"/>
            <a:ext cx="4204009" cy="3693319"/>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Metodología </a:t>
            </a:r>
          </a:p>
          <a:p>
            <a:endParaRPr lang="es-ES" sz="3600" dirty="0">
              <a:solidFill>
                <a:srgbClr val="436CB7"/>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CO" sz="1400" dirty="0">
                <a:solidFill>
                  <a:srgbClr val="3F65AA"/>
                </a:solidFill>
                <a:latin typeface="Arial" panose="020B0604020202020204" pitchFamily="34" charset="0"/>
                <a:cs typeface="Arial" panose="020B0604020202020204" pitchFamily="34" charset="0"/>
              </a:rPr>
              <a:t>Con el fin de estructurar el ejercicio y presentar un análisis que </a:t>
            </a:r>
            <a:r>
              <a:rPr lang="es-ES" sz="1400" dirty="0">
                <a:solidFill>
                  <a:srgbClr val="3F65AA"/>
                </a:solidFill>
                <a:latin typeface="Arial" panose="020B0604020202020204" pitchFamily="34" charset="0"/>
                <a:cs typeface="Arial" panose="020B0604020202020204" pitchFamily="34" charset="0"/>
              </a:rPr>
              <a:t>permitiera diseñar estrategias más efectivas, a continuación se </a:t>
            </a:r>
            <a:r>
              <a:rPr lang="es-CO" sz="1400" dirty="0">
                <a:solidFill>
                  <a:srgbClr val="3F65AA"/>
                </a:solidFill>
                <a:latin typeface="Arial" panose="020B0604020202020204" pitchFamily="34" charset="0"/>
                <a:cs typeface="Arial" panose="020B0604020202020204" pitchFamily="34" charset="0"/>
              </a:rPr>
              <a:t>detalla la caracterización de cada uno de los cinco servicios que presta la Unidad de atención al ciudadano: Correspondencia, Atención Personalizada, Notificaciones, Legalizaciones y Certificaciones.</a:t>
            </a:r>
            <a:endParaRPr lang="es-ES" sz="14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418BAA6E-2C54-41DA-BB55-676E25D85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226" y="3330454"/>
            <a:ext cx="1824005" cy="91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EF9290E4-A58A-4EED-9D52-65FF1620B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834" y="3303910"/>
            <a:ext cx="1788666" cy="91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a:extLst>
              <a:ext uri="{FF2B5EF4-FFF2-40B4-BE49-F238E27FC236}">
                <a16:creationId xmlns:a16="http://schemas.microsoft.com/office/drawing/2014/main" id="{87A46088-91D9-416A-9F59-91345CF99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127" y="3330454"/>
            <a:ext cx="1890707" cy="91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a:extLst>
              <a:ext uri="{FF2B5EF4-FFF2-40B4-BE49-F238E27FC236}">
                <a16:creationId xmlns:a16="http://schemas.microsoft.com/office/drawing/2014/main" id="{F63AE824-5397-4C6C-9A64-5F4F68CB0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9545" y="4519694"/>
            <a:ext cx="1825122" cy="88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a:extLst>
              <a:ext uri="{FF2B5EF4-FFF2-40B4-BE49-F238E27FC236}">
                <a16:creationId xmlns:a16="http://schemas.microsoft.com/office/drawing/2014/main" id="{3F8EA968-1934-4E7C-80FB-FBD9ED0834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9537" y="4534771"/>
            <a:ext cx="1737410" cy="88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98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132138"/>
            <a:ext cx="4204009" cy="3908762"/>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Resultado del Ejercicio </a:t>
            </a:r>
          </a:p>
          <a:p>
            <a:endParaRPr lang="es-ES" sz="3600" dirty="0">
              <a:solidFill>
                <a:srgbClr val="436CB7"/>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CO" sz="1400" dirty="0">
                <a:solidFill>
                  <a:srgbClr val="3F65AA"/>
                </a:solidFill>
                <a:latin typeface="Arial" panose="020B0604020202020204" pitchFamily="34" charset="0"/>
                <a:cs typeface="Arial" panose="020B0604020202020204" pitchFamily="34" charset="0"/>
              </a:rPr>
              <a:t>El ejercicio de caracterización de usuarios para el año 2018 en la Unidad de Atención al Ciudadano tuvo como enfoque principal la identificación de variables con el fin de fortalecer los canales de atención. En total se encuestaron 839 usuarios, y los resultados de acuerdo con las variables se presentan a continuación.</a:t>
            </a:r>
            <a:endParaRPr lang="es-ES" sz="1400" dirty="0">
              <a:solidFill>
                <a:srgbClr val="3F65AA"/>
              </a:solidFill>
              <a:latin typeface="Arial" panose="020B0604020202020204" pitchFamily="34" charset="0"/>
              <a:cs typeface="Arial" panose="020B0604020202020204" pitchFamily="34" charset="0"/>
            </a:endParaRPr>
          </a:p>
          <a:p>
            <a:pPr algn="just"/>
            <a:endParaRPr lang="es-ES" sz="14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sp>
        <p:nvSpPr>
          <p:cNvPr id="19" name="4 Elipse">
            <a:extLst>
              <a:ext uri="{FF2B5EF4-FFF2-40B4-BE49-F238E27FC236}">
                <a16:creationId xmlns:a16="http://schemas.microsoft.com/office/drawing/2014/main" id="{9389AE6D-9199-41F3-92ED-5A557A36C380}"/>
              </a:ext>
            </a:extLst>
          </p:cNvPr>
          <p:cNvSpPr/>
          <p:nvPr/>
        </p:nvSpPr>
        <p:spPr>
          <a:xfrm>
            <a:off x="5573936" y="3364874"/>
            <a:ext cx="1656184"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3F65AA"/>
                </a:solidFill>
                <a:latin typeface="Arial" panose="020B0604020202020204" pitchFamily="34" charset="0"/>
                <a:cs typeface="Arial" panose="020B0604020202020204" pitchFamily="34" charset="0"/>
              </a:rPr>
              <a:t>839</a:t>
            </a:r>
          </a:p>
          <a:p>
            <a:pPr algn="ctr"/>
            <a:r>
              <a:rPr lang="es-CO" sz="1400" dirty="0">
                <a:solidFill>
                  <a:srgbClr val="3F65AA"/>
                </a:solidFill>
                <a:latin typeface="Arial" panose="020B0604020202020204" pitchFamily="34" charset="0"/>
                <a:cs typeface="Arial" panose="020B0604020202020204" pitchFamily="34" charset="0"/>
              </a:rPr>
              <a:t>Registros</a:t>
            </a:r>
          </a:p>
          <a:p>
            <a:pPr algn="ctr"/>
            <a:endParaRPr lang="es-ES" dirty="0">
              <a:solidFill>
                <a:schemeClr val="tx1"/>
              </a:solidFill>
            </a:endParaRPr>
          </a:p>
        </p:txBody>
      </p:sp>
      <p:sp>
        <p:nvSpPr>
          <p:cNvPr id="20" name="5 CuadroTexto">
            <a:extLst>
              <a:ext uri="{FF2B5EF4-FFF2-40B4-BE49-F238E27FC236}">
                <a16:creationId xmlns:a16="http://schemas.microsoft.com/office/drawing/2014/main" id="{0E169A03-B9C7-42C9-99CF-422EE139E793}"/>
              </a:ext>
            </a:extLst>
          </p:cNvPr>
          <p:cNvSpPr txBox="1"/>
          <p:nvPr/>
        </p:nvSpPr>
        <p:spPr>
          <a:xfrm>
            <a:off x="6200696" y="2781568"/>
            <a:ext cx="2664296" cy="307777"/>
          </a:xfrm>
          <a:prstGeom prst="rect">
            <a:avLst/>
          </a:prstGeom>
          <a:noFill/>
          <a:ln>
            <a:noFill/>
          </a:ln>
        </p:spPr>
        <p:txBody>
          <a:bodyPr wrap="square" rtlCol="0">
            <a:spAutoFit/>
          </a:bodyPr>
          <a:lstStyle/>
          <a:p>
            <a:r>
              <a:rPr lang="es-CO" sz="1400" dirty="0">
                <a:solidFill>
                  <a:srgbClr val="3F65AA"/>
                </a:solidFill>
                <a:latin typeface="Arial" panose="020B0604020202020204" pitchFamily="34" charset="0"/>
                <a:cs typeface="Arial" panose="020B0604020202020204" pitchFamily="34" charset="0"/>
              </a:rPr>
              <a:t>8 Variables Identificadas</a:t>
            </a:r>
            <a:endParaRPr lang="es-ES" sz="1400" dirty="0">
              <a:solidFill>
                <a:srgbClr val="3F65AA"/>
              </a:solidFill>
              <a:latin typeface="Arial" panose="020B0604020202020204" pitchFamily="34" charset="0"/>
              <a:cs typeface="Arial" panose="020B0604020202020204" pitchFamily="34" charset="0"/>
            </a:endParaRPr>
          </a:p>
        </p:txBody>
      </p:sp>
      <p:sp>
        <p:nvSpPr>
          <p:cNvPr id="21" name="6 CuadroTexto">
            <a:extLst>
              <a:ext uri="{FF2B5EF4-FFF2-40B4-BE49-F238E27FC236}">
                <a16:creationId xmlns:a16="http://schemas.microsoft.com/office/drawing/2014/main" id="{897787F4-0566-4725-BEE8-D46DC3168BBC}"/>
              </a:ext>
            </a:extLst>
          </p:cNvPr>
          <p:cNvSpPr txBox="1"/>
          <p:nvPr/>
        </p:nvSpPr>
        <p:spPr>
          <a:xfrm>
            <a:off x="7230120" y="3195597"/>
            <a:ext cx="3664024" cy="307777"/>
          </a:xfrm>
          <a:prstGeom prst="rect">
            <a:avLst/>
          </a:prstGeom>
          <a:noFill/>
          <a:ln>
            <a:noFill/>
          </a:ln>
        </p:spPr>
        <p:txBody>
          <a:bodyPr wrap="square" rtlCol="0">
            <a:spAutoFit/>
          </a:bodyPr>
          <a:lstStyle/>
          <a:p>
            <a:r>
              <a:rPr lang="es-CO" sz="1400" dirty="0">
                <a:solidFill>
                  <a:srgbClr val="3F65AA"/>
                </a:solidFill>
                <a:latin typeface="Arial" panose="020B0604020202020204" pitchFamily="34" charset="0"/>
                <a:cs typeface="Arial" panose="020B0604020202020204" pitchFamily="34" charset="0"/>
              </a:rPr>
              <a:t>1 Encuesta de satisfacción 2018</a:t>
            </a:r>
            <a:endParaRPr lang="es-ES" sz="1400" dirty="0">
              <a:solidFill>
                <a:srgbClr val="3F65AA"/>
              </a:solidFill>
              <a:latin typeface="Arial" panose="020B0604020202020204" pitchFamily="34" charset="0"/>
              <a:cs typeface="Arial" panose="020B0604020202020204" pitchFamily="34" charset="0"/>
            </a:endParaRPr>
          </a:p>
        </p:txBody>
      </p:sp>
      <p:sp>
        <p:nvSpPr>
          <p:cNvPr id="22" name="7 CuadroTexto">
            <a:extLst>
              <a:ext uri="{FF2B5EF4-FFF2-40B4-BE49-F238E27FC236}">
                <a16:creationId xmlns:a16="http://schemas.microsoft.com/office/drawing/2014/main" id="{0FB1C1B2-F699-4DE9-9E4A-600BEE2CCC7B}"/>
              </a:ext>
            </a:extLst>
          </p:cNvPr>
          <p:cNvSpPr txBox="1"/>
          <p:nvPr/>
        </p:nvSpPr>
        <p:spPr>
          <a:xfrm>
            <a:off x="7317430" y="3797519"/>
            <a:ext cx="4673848" cy="523220"/>
          </a:xfrm>
          <a:prstGeom prst="rect">
            <a:avLst/>
          </a:prstGeom>
          <a:noFill/>
          <a:ln>
            <a:noFill/>
          </a:ln>
        </p:spPr>
        <p:txBody>
          <a:bodyPr wrap="square" rtlCol="0">
            <a:spAutoFit/>
          </a:bodyPr>
          <a:lstStyle/>
          <a:p>
            <a:pPr algn="ctr"/>
            <a:r>
              <a:rPr lang="es-CO" sz="1400" dirty="0">
                <a:solidFill>
                  <a:srgbClr val="3F65AA"/>
                </a:solidFill>
                <a:latin typeface="Arial" panose="020B0604020202020204" pitchFamily="34" charset="0"/>
                <a:cs typeface="Arial" panose="020B0604020202020204" pitchFamily="34" charset="0"/>
              </a:rPr>
              <a:t>1 Base de datos con el consolidado de los resultados de la encuesta</a:t>
            </a:r>
            <a:endParaRPr lang="es-ES" sz="1400" dirty="0">
              <a:solidFill>
                <a:srgbClr val="3F65AA"/>
              </a:solidFill>
              <a:latin typeface="Arial" panose="020B0604020202020204" pitchFamily="34" charset="0"/>
              <a:cs typeface="Arial" panose="020B0604020202020204" pitchFamily="34" charset="0"/>
            </a:endParaRPr>
          </a:p>
        </p:txBody>
      </p:sp>
      <p:sp>
        <p:nvSpPr>
          <p:cNvPr id="23" name="8 CuadroTexto">
            <a:extLst>
              <a:ext uri="{FF2B5EF4-FFF2-40B4-BE49-F238E27FC236}">
                <a16:creationId xmlns:a16="http://schemas.microsoft.com/office/drawing/2014/main" id="{BB4F571C-C04C-4396-8F8E-F108196D1FF7}"/>
              </a:ext>
            </a:extLst>
          </p:cNvPr>
          <p:cNvSpPr txBox="1"/>
          <p:nvPr/>
        </p:nvSpPr>
        <p:spPr>
          <a:xfrm>
            <a:off x="7430250" y="4460995"/>
            <a:ext cx="4199880" cy="307777"/>
          </a:xfrm>
          <a:prstGeom prst="rect">
            <a:avLst/>
          </a:prstGeom>
          <a:noFill/>
          <a:ln>
            <a:noFill/>
          </a:ln>
        </p:spPr>
        <p:txBody>
          <a:bodyPr wrap="square" rtlCol="0">
            <a:spAutoFit/>
          </a:bodyPr>
          <a:lstStyle/>
          <a:p>
            <a:pPr algn="ctr"/>
            <a:r>
              <a:rPr lang="es-CO" sz="1400" dirty="0">
                <a:solidFill>
                  <a:srgbClr val="3F65AA"/>
                </a:solidFill>
                <a:latin typeface="Arial" panose="020B0604020202020204" pitchFamily="34" charset="0"/>
                <a:cs typeface="Arial" panose="020B0604020202020204" pitchFamily="34" charset="0"/>
              </a:rPr>
              <a:t>1 Documento como informe de los resultados</a:t>
            </a:r>
            <a:endParaRPr lang="es-ES" sz="1400" dirty="0">
              <a:solidFill>
                <a:srgbClr val="3F65AA"/>
              </a:solidFill>
              <a:latin typeface="Arial" panose="020B0604020202020204" pitchFamily="34" charset="0"/>
              <a:cs typeface="Arial" panose="020B0604020202020204" pitchFamily="34" charset="0"/>
            </a:endParaRPr>
          </a:p>
        </p:txBody>
      </p:sp>
      <p:sp>
        <p:nvSpPr>
          <p:cNvPr id="24" name="14 CuadroTexto">
            <a:extLst>
              <a:ext uri="{FF2B5EF4-FFF2-40B4-BE49-F238E27FC236}">
                <a16:creationId xmlns:a16="http://schemas.microsoft.com/office/drawing/2014/main" id="{52885458-4D54-4C2A-842B-EC8F5EB7C5B1}"/>
              </a:ext>
            </a:extLst>
          </p:cNvPr>
          <p:cNvSpPr txBox="1"/>
          <p:nvPr/>
        </p:nvSpPr>
        <p:spPr>
          <a:xfrm>
            <a:off x="5876693" y="5080563"/>
            <a:ext cx="6114585" cy="307777"/>
          </a:xfrm>
          <a:prstGeom prst="rect">
            <a:avLst/>
          </a:prstGeom>
          <a:noFill/>
          <a:ln>
            <a:noFill/>
          </a:ln>
        </p:spPr>
        <p:txBody>
          <a:bodyPr wrap="square" rtlCol="0">
            <a:spAutoFit/>
          </a:bodyPr>
          <a:lstStyle/>
          <a:p>
            <a:pPr algn="ctr"/>
            <a:r>
              <a:rPr lang="es-CO" sz="1400" dirty="0">
                <a:solidFill>
                  <a:srgbClr val="3F65AA"/>
                </a:solidFill>
                <a:latin typeface="Arial" panose="020B0604020202020204" pitchFamily="34" charset="0"/>
                <a:cs typeface="Arial" panose="020B0604020202020204" pitchFamily="34" charset="0"/>
              </a:rPr>
              <a:t>1 Base de datos reporte tiempos de atención Digiturno octubre de 2018</a:t>
            </a:r>
            <a:endParaRPr lang="es-ES" sz="1400" dirty="0">
              <a:solidFill>
                <a:srgbClr val="3F65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37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id="{5BF8DB2D-5C2C-D24B-AA58-65146138186D}"/>
              </a:ext>
            </a:extLst>
          </p:cNvPr>
          <p:cNvSpPr txBox="1"/>
          <p:nvPr/>
        </p:nvSpPr>
        <p:spPr>
          <a:xfrm>
            <a:off x="918773" y="153254"/>
            <a:ext cx="4634533" cy="954107"/>
          </a:xfrm>
          <a:prstGeom prst="rect">
            <a:avLst/>
          </a:prstGeom>
          <a:noFill/>
        </p:spPr>
        <p:txBody>
          <a:bodyPr wrap="square" rtlCol="0">
            <a:spAutoFit/>
          </a:bodyPr>
          <a:lstStyle/>
          <a:p>
            <a:pPr algn="just"/>
            <a:r>
              <a:rPr lang="es-CO" sz="1400" dirty="0">
                <a:solidFill>
                  <a:srgbClr val="436CB7"/>
                </a:solidFill>
                <a:latin typeface="Arial" panose="020B0604020202020204" pitchFamily="34" charset="0"/>
                <a:cs typeface="Arial" panose="020B0604020202020204" pitchFamily="34" charset="0"/>
              </a:rPr>
              <a:t>Caracterización de grupos de</a:t>
            </a:r>
          </a:p>
          <a:p>
            <a:pPr algn="just"/>
            <a:r>
              <a:rPr lang="es-CO" sz="1400" dirty="0">
                <a:solidFill>
                  <a:srgbClr val="436CB7"/>
                </a:solidFill>
                <a:latin typeface="Arial" panose="020B0604020202020204" pitchFamily="34" charset="0"/>
                <a:cs typeface="Arial" panose="020B0604020202020204" pitchFamily="34" charset="0"/>
              </a:rPr>
              <a:t>valor y otros de interés de</a:t>
            </a:r>
          </a:p>
          <a:p>
            <a:pPr algn="just"/>
            <a:r>
              <a:rPr lang="es-CO" sz="1400" dirty="0">
                <a:solidFill>
                  <a:srgbClr val="436CB7"/>
                </a:solidFill>
                <a:latin typeface="Arial" panose="020B0604020202020204" pitchFamily="34" charset="0"/>
                <a:cs typeface="Arial" panose="020B0604020202020204" pitchFamily="34" charset="0"/>
              </a:rPr>
              <a:t>Ministerio de Educación Nacional  - Unidad de Atención al Ciudadano 2018.</a:t>
            </a:r>
            <a:endParaRPr lang="es-ES" sz="1400" dirty="0">
              <a:solidFill>
                <a:srgbClr val="436CB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918773" y="1764148"/>
            <a:ext cx="8827393" cy="461665"/>
          </a:xfrm>
          <a:prstGeom prst="rect">
            <a:avLst/>
          </a:prstGeom>
          <a:noFill/>
        </p:spPr>
        <p:txBody>
          <a:bodyPr wrap="square" rtlCol="0">
            <a:spAutoFit/>
          </a:bodyPr>
          <a:lstStyle/>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1017182" y="30514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8 Rectángulo">
            <a:extLst>
              <a:ext uri="{FF2B5EF4-FFF2-40B4-BE49-F238E27FC236}">
                <a16:creationId xmlns:a16="http://schemas.microsoft.com/office/drawing/2014/main" id="{E85ECC1F-0692-468F-8EDF-EEF5213A1C4A}"/>
              </a:ext>
            </a:extLst>
          </p:cNvPr>
          <p:cNvSpPr/>
          <p:nvPr/>
        </p:nvSpPr>
        <p:spPr>
          <a:xfrm>
            <a:off x="5221191" y="875186"/>
            <a:ext cx="6336704" cy="276999"/>
          </a:xfrm>
          <a:prstGeom prst="rect">
            <a:avLst/>
          </a:prstGeom>
        </p:spPr>
        <p:txBody>
          <a:bodyPr wrap="square">
            <a:spAutoFit/>
          </a:bodyPr>
          <a:lstStyle/>
          <a:p>
            <a:pPr algn="just"/>
            <a:endParaRPr lang="es-CO" sz="12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CFE8CF9-82ED-41C6-AF3E-9A197C64F80C}"/>
              </a:ext>
            </a:extLst>
          </p:cNvPr>
          <p:cNvSpPr txBox="1"/>
          <p:nvPr/>
        </p:nvSpPr>
        <p:spPr>
          <a:xfrm>
            <a:off x="1017182" y="2132138"/>
            <a:ext cx="4204009" cy="2400657"/>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Variables</a:t>
            </a:r>
          </a:p>
          <a:p>
            <a:endParaRPr lang="es-ES" sz="3600" dirty="0">
              <a:solidFill>
                <a:srgbClr val="436CB7"/>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400" dirty="0">
              <a:solidFill>
                <a:srgbClr val="3F65AA"/>
              </a:solidFill>
              <a:latin typeface="Arial" panose="020B0604020202020204" pitchFamily="34" charset="0"/>
              <a:cs typeface="Arial" panose="020B0604020202020204" pitchFamily="34" charset="0"/>
            </a:endParaRPr>
          </a:p>
          <a:p>
            <a:pPr algn="just"/>
            <a:endParaRPr lang="es-CO"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endParaRPr lang="es-CO" sz="3600" b="1" dirty="0">
              <a:solidFill>
                <a:srgbClr val="436CB7"/>
              </a:solidFill>
              <a:latin typeface="Arial" panose="020B0604020202020204" pitchFamily="34" charset="0"/>
              <a:cs typeface="Arial" panose="020B0604020202020204" pitchFamily="34" charset="0"/>
            </a:endParaRPr>
          </a:p>
        </p:txBody>
      </p:sp>
      <p:pic>
        <p:nvPicPr>
          <p:cNvPr id="42" name="Picture 5" descr="Resultado de imagen para mapa negro colombia fondo blanco">
            <a:extLst>
              <a:ext uri="{FF2B5EF4-FFF2-40B4-BE49-F238E27FC236}">
                <a16:creationId xmlns:a16="http://schemas.microsoft.com/office/drawing/2014/main" id="{65737995-333E-49E9-A927-638DDC8EA8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759" y="3079773"/>
            <a:ext cx="387035" cy="4397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Resultado de imagen para Dibujo mascara indigena colombia negra dibujo">
            <a:extLst>
              <a:ext uri="{FF2B5EF4-FFF2-40B4-BE49-F238E27FC236}">
                <a16:creationId xmlns:a16="http://schemas.microsoft.com/office/drawing/2014/main" id="{AC4379DD-ECD8-4218-B445-C3FDF6E933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903" y="3071458"/>
            <a:ext cx="576929" cy="6093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3" descr="Resultado de imagen para Simbolo de reloj">
            <a:extLst>
              <a:ext uri="{FF2B5EF4-FFF2-40B4-BE49-F238E27FC236}">
                <a16:creationId xmlns:a16="http://schemas.microsoft.com/office/drawing/2014/main" id="{0AE0066F-8417-40BC-8833-2F1A71FC0F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4657" y="3105061"/>
            <a:ext cx="387035" cy="4842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Resultado de imagen para Simbolo de edad +18 negro">
            <a:extLst>
              <a:ext uri="{FF2B5EF4-FFF2-40B4-BE49-F238E27FC236}">
                <a16:creationId xmlns:a16="http://schemas.microsoft.com/office/drawing/2014/main" id="{6F740DE7-E541-4050-8D58-538492E5B5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949" y="4163912"/>
            <a:ext cx="555285" cy="521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7" descr="Imagen relacionada">
            <a:extLst>
              <a:ext uri="{FF2B5EF4-FFF2-40B4-BE49-F238E27FC236}">
                <a16:creationId xmlns:a16="http://schemas.microsoft.com/office/drawing/2014/main" id="{6671A4C1-D939-4687-880F-6D85AA5A94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904" y="4197328"/>
            <a:ext cx="576928" cy="5211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9" descr="Resultado de imagen para simbolo de gÃ¨nero">
            <a:extLst>
              <a:ext uri="{FF2B5EF4-FFF2-40B4-BE49-F238E27FC236}">
                <a16:creationId xmlns:a16="http://schemas.microsoft.com/office/drawing/2014/main" id="{42A1E13B-B018-479A-AFA2-98B2889E6E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5957" y="5269823"/>
            <a:ext cx="532173" cy="4522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1" descr="Imagen relacionada">
            <a:extLst>
              <a:ext uri="{FF2B5EF4-FFF2-40B4-BE49-F238E27FC236}">
                <a16:creationId xmlns:a16="http://schemas.microsoft.com/office/drawing/2014/main" id="{4343B9E0-AD25-4C3F-A9F3-EEFB1ACC256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712"/>
          <a:stretch/>
        </p:blipFill>
        <p:spPr bwMode="auto">
          <a:xfrm>
            <a:off x="6104204" y="5237140"/>
            <a:ext cx="532173" cy="56149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3" descr="Resultado de imagen para simbolo  hoja con lÃ piz">
            <a:extLst>
              <a:ext uri="{FF2B5EF4-FFF2-40B4-BE49-F238E27FC236}">
                <a16:creationId xmlns:a16="http://schemas.microsoft.com/office/drawing/2014/main" id="{9EC882C4-BD92-4730-8BDC-58C8AAC29D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22255" y="4140152"/>
            <a:ext cx="459604" cy="663715"/>
          </a:xfrm>
          <a:prstGeom prst="rect">
            <a:avLst/>
          </a:prstGeom>
          <a:noFill/>
          <a:extLst>
            <a:ext uri="{909E8E84-426E-40DD-AFC4-6F175D3DCCD1}">
              <a14:hiddenFill xmlns:a14="http://schemas.microsoft.com/office/drawing/2010/main">
                <a:solidFill>
                  <a:srgbClr val="FFFFFF"/>
                </a:solidFill>
              </a14:hiddenFill>
            </a:ext>
          </a:extLst>
        </p:spPr>
      </p:pic>
      <p:sp>
        <p:nvSpPr>
          <p:cNvPr id="50" name="2 Rectángulo">
            <a:extLst>
              <a:ext uri="{FF2B5EF4-FFF2-40B4-BE49-F238E27FC236}">
                <a16:creationId xmlns:a16="http://schemas.microsoft.com/office/drawing/2014/main" id="{70630BB0-2C4A-4318-822B-5C197C092A03}"/>
              </a:ext>
            </a:extLst>
          </p:cNvPr>
          <p:cNvSpPr/>
          <p:nvPr/>
        </p:nvSpPr>
        <p:spPr>
          <a:xfrm>
            <a:off x="4289190" y="3168826"/>
            <a:ext cx="1398150" cy="507831"/>
          </a:xfrm>
          <a:prstGeom prst="rect">
            <a:avLst/>
          </a:prstGeom>
        </p:spPr>
        <p:txBody>
          <a:bodyPr wrap="square">
            <a:spAutoFit/>
          </a:bodyPr>
          <a:lstStyle/>
          <a:p>
            <a:pPr lvl="0"/>
            <a:r>
              <a:rPr lang="es-ES" sz="900" dirty="0">
                <a:latin typeface="Arial" panose="020B0604020202020204" pitchFamily="34" charset="0"/>
                <a:cs typeface="Arial" panose="020B0604020202020204" pitchFamily="34" charset="0"/>
              </a:rPr>
              <a:t>Geográfica (Departamento, Ciudad)</a:t>
            </a:r>
          </a:p>
        </p:txBody>
      </p:sp>
      <p:sp>
        <p:nvSpPr>
          <p:cNvPr id="51" name="4 Rectángulo">
            <a:extLst>
              <a:ext uri="{FF2B5EF4-FFF2-40B4-BE49-F238E27FC236}">
                <a16:creationId xmlns:a16="http://schemas.microsoft.com/office/drawing/2014/main" id="{05081FE5-8F8B-4F36-8267-4269899E3397}"/>
              </a:ext>
            </a:extLst>
          </p:cNvPr>
          <p:cNvSpPr/>
          <p:nvPr/>
        </p:nvSpPr>
        <p:spPr>
          <a:xfrm>
            <a:off x="6699250" y="3176101"/>
            <a:ext cx="1337728" cy="369332"/>
          </a:xfrm>
          <a:prstGeom prst="rect">
            <a:avLst/>
          </a:prstGeom>
        </p:spPr>
        <p:txBody>
          <a:bodyPr wrap="square">
            <a:spAutoFit/>
          </a:bodyPr>
          <a:lstStyle/>
          <a:p>
            <a:pPr lvl="0"/>
            <a:r>
              <a:rPr lang="es-ES" sz="900" dirty="0">
                <a:latin typeface="Arial" panose="020B0604020202020204" pitchFamily="34" charset="0"/>
                <a:cs typeface="Arial" panose="020B0604020202020204" pitchFamily="34" charset="0"/>
              </a:rPr>
              <a:t>Demográfica: Grupo étnico</a:t>
            </a:r>
          </a:p>
        </p:txBody>
      </p:sp>
      <p:sp>
        <p:nvSpPr>
          <p:cNvPr id="52" name="5 Rectángulo">
            <a:extLst>
              <a:ext uri="{FF2B5EF4-FFF2-40B4-BE49-F238E27FC236}">
                <a16:creationId xmlns:a16="http://schemas.microsoft.com/office/drawing/2014/main" id="{9AD7F31D-2B27-4A61-A809-E68966BD9D7A}"/>
              </a:ext>
            </a:extLst>
          </p:cNvPr>
          <p:cNvSpPr/>
          <p:nvPr/>
        </p:nvSpPr>
        <p:spPr>
          <a:xfrm>
            <a:off x="8933016" y="3162513"/>
            <a:ext cx="1572425" cy="370326"/>
          </a:xfrm>
          <a:prstGeom prst="rect">
            <a:avLst/>
          </a:prstGeom>
        </p:spPr>
        <p:txBody>
          <a:bodyPr wrap="square">
            <a:spAutoFit/>
          </a:bodyPr>
          <a:lstStyle/>
          <a:p>
            <a:pPr lvl="0"/>
            <a:r>
              <a:rPr lang="es-ES" sz="900" dirty="0">
                <a:latin typeface="Arial" panose="020B0604020202020204" pitchFamily="34" charset="0"/>
                <a:cs typeface="Arial" panose="020B0604020202020204" pitchFamily="34" charset="0"/>
              </a:rPr>
              <a:t>Intrínseca: Tiempo de los requerimientos</a:t>
            </a:r>
          </a:p>
        </p:txBody>
      </p:sp>
      <p:sp>
        <p:nvSpPr>
          <p:cNvPr id="53" name="7 Rectángulo">
            <a:extLst>
              <a:ext uri="{FF2B5EF4-FFF2-40B4-BE49-F238E27FC236}">
                <a16:creationId xmlns:a16="http://schemas.microsoft.com/office/drawing/2014/main" id="{EB75F2D1-5813-43AF-99DF-769B1ABA62CC}"/>
              </a:ext>
            </a:extLst>
          </p:cNvPr>
          <p:cNvSpPr/>
          <p:nvPr/>
        </p:nvSpPr>
        <p:spPr>
          <a:xfrm>
            <a:off x="4401315" y="4196687"/>
            <a:ext cx="1003022" cy="369332"/>
          </a:xfrm>
          <a:prstGeom prst="rect">
            <a:avLst/>
          </a:prstGeom>
        </p:spPr>
        <p:txBody>
          <a:bodyPr wrap="square">
            <a:spAutoFit/>
          </a:bodyPr>
          <a:lstStyle/>
          <a:p>
            <a:pPr lvl="0"/>
            <a:r>
              <a:rPr lang="es-ES" sz="900" dirty="0">
                <a:latin typeface="Arial" panose="020B0604020202020204" pitchFamily="34" charset="0"/>
                <a:cs typeface="Arial" panose="020B0604020202020204" pitchFamily="34" charset="0"/>
              </a:rPr>
              <a:t>Demográfica: Edad</a:t>
            </a:r>
          </a:p>
        </p:txBody>
      </p:sp>
      <p:sp>
        <p:nvSpPr>
          <p:cNvPr id="54" name="8 Rectángulo">
            <a:extLst>
              <a:ext uri="{FF2B5EF4-FFF2-40B4-BE49-F238E27FC236}">
                <a16:creationId xmlns:a16="http://schemas.microsoft.com/office/drawing/2014/main" id="{C4D30F38-201B-434B-831D-939BF6DE660A}"/>
              </a:ext>
            </a:extLst>
          </p:cNvPr>
          <p:cNvSpPr/>
          <p:nvPr/>
        </p:nvSpPr>
        <p:spPr>
          <a:xfrm>
            <a:off x="6843991" y="4293018"/>
            <a:ext cx="1458443" cy="369332"/>
          </a:xfrm>
          <a:prstGeom prst="rect">
            <a:avLst/>
          </a:prstGeom>
        </p:spPr>
        <p:txBody>
          <a:bodyPr wrap="square">
            <a:spAutoFit/>
          </a:bodyPr>
          <a:lstStyle/>
          <a:p>
            <a:pPr lvl="0"/>
            <a:r>
              <a:rPr lang="es-ES" sz="900" dirty="0">
                <a:latin typeface="Arial" panose="020B0604020202020204" pitchFamily="34" charset="0"/>
                <a:cs typeface="Arial" panose="020B0604020202020204" pitchFamily="34" charset="0"/>
              </a:rPr>
              <a:t>Intrínseca: Grupo de usuarios</a:t>
            </a:r>
          </a:p>
        </p:txBody>
      </p:sp>
      <p:sp>
        <p:nvSpPr>
          <p:cNvPr id="55" name="9 Rectángulo">
            <a:extLst>
              <a:ext uri="{FF2B5EF4-FFF2-40B4-BE49-F238E27FC236}">
                <a16:creationId xmlns:a16="http://schemas.microsoft.com/office/drawing/2014/main" id="{ADE6F545-ED4D-4512-8F76-D4916FB5CC13}"/>
              </a:ext>
            </a:extLst>
          </p:cNvPr>
          <p:cNvSpPr/>
          <p:nvPr/>
        </p:nvSpPr>
        <p:spPr>
          <a:xfrm>
            <a:off x="4305078" y="5256695"/>
            <a:ext cx="1101788" cy="369332"/>
          </a:xfrm>
          <a:prstGeom prst="rect">
            <a:avLst/>
          </a:prstGeom>
        </p:spPr>
        <p:txBody>
          <a:bodyPr wrap="square">
            <a:spAutoFit/>
          </a:bodyPr>
          <a:lstStyle/>
          <a:p>
            <a:pPr lvl="0"/>
            <a:r>
              <a:rPr lang="es-ES" sz="900" dirty="0">
                <a:latin typeface="Arial" panose="020B0604020202020204" pitchFamily="34" charset="0"/>
                <a:cs typeface="Arial" panose="020B0604020202020204" pitchFamily="34" charset="0"/>
              </a:rPr>
              <a:t>Demográfica: Género</a:t>
            </a:r>
          </a:p>
        </p:txBody>
      </p:sp>
      <p:sp>
        <p:nvSpPr>
          <p:cNvPr id="56" name="10 Rectángulo">
            <a:extLst>
              <a:ext uri="{FF2B5EF4-FFF2-40B4-BE49-F238E27FC236}">
                <a16:creationId xmlns:a16="http://schemas.microsoft.com/office/drawing/2014/main" id="{E6FFCC29-460E-49EB-A915-A0D1A150B8F2}"/>
              </a:ext>
            </a:extLst>
          </p:cNvPr>
          <p:cNvSpPr/>
          <p:nvPr/>
        </p:nvSpPr>
        <p:spPr>
          <a:xfrm>
            <a:off x="6795046" y="5322725"/>
            <a:ext cx="1326754" cy="369332"/>
          </a:xfrm>
          <a:prstGeom prst="rect">
            <a:avLst/>
          </a:prstGeom>
        </p:spPr>
        <p:txBody>
          <a:bodyPr wrap="square">
            <a:spAutoFit/>
          </a:bodyPr>
          <a:lstStyle/>
          <a:p>
            <a:pPr lvl="0"/>
            <a:r>
              <a:rPr lang="es-ES" sz="900" dirty="0">
                <a:latin typeface="Arial" panose="020B0604020202020204" pitchFamily="34" charset="0"/>
                <a:cs typeface="Arial" panose="020B0604020202020204" pitchFamily="34" charset="0"/>
              </a:rPr>
              <a:t>Intrínseca: Uso de canales</a:t>
            </a:r>
          </a:p>
        </p:txBody>
      </p:sp>
      <p:sp>
        <p:nvSpPr>
          <p:cNvPr id="57" name="11 Rectángulo">
            <a:extLst>
              <a:ext uri="{FF2B5EF4-FFF2-40B4-BE49-F238E27FC236}">
                <a16:creationId xmlns:a16="http://schemas.microsoft.com/office/drawing/2014/main" id="{48B806FC-C4D2-48D0-9069-A10D06D3E8FD}"/>
              </a:ext>
            </a:extLst>
          </p:cNvPr>
          <p:cNvSpPr/>
          <p:nvPr/>
        </p:nvSpPr>
        <p:spPr>
          <a:xfrm>
            <a:off x="8933017" y="4354698"/>
            <a:ext cx="1141086" cy="507831"/>
          </a:xfrm>
          <a:prstGeom prst="rect">
            <a:avLst/>
          </a:prstGeom>
        </p:spPr>
        <p:txBody>
          <a:bodyPr wrap="square">
            <a:spAutoFit/>
          </a:bodyPr>
          <a:lstStyle/>
          <a:p>
            <a:pPr lvl="0"/>
            <a:r>
              <a:rPr lang="es-ES" sz="900" dirty="0">
                <a:latin typeface="Arial" panose="020B0604020202020204" pitchFamily="34" charset="0"/>
                <a:cs typeface="Arial" panose="020B0604020202020204" pitchFamily="34" charset="0"/>
              </a:rPr>
              <a:t>De comportamiento: Temas</a:t>
            </a:r>
          </a:p>
        </p:txBody>
      </p:sp>
    </p:spTree>
    <p:extLst>
      <p:ext uri="{BB962C8B-B14F-4D97-AF65-F5344CB8AC3E}">
        <p14:creationId xmlns:p14="http://schemas.microsoft.com/office/powerpoint/2010/main" val="147288513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2761</Words>
  <Application>Microsoft Office PowerPoint</Application>
  <PresentationFormat>Panorámica</PresentationFormat>
  <Paragraphs>484</Paragraphs>
  <Slides>32</Slides>
  <Notes>20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ALEJANDRO MIRANDA</cp:lastModifiedBy>
  <cp:revision>44</cp:revision>
  <dcterms:created xsi:type="dcterms:W3CDTF">2018-12-12T16:12:35Z</dcterms:created>
  <dcterms:modified xsi:type="dcterms:W3CDTF">2019-02-01T14:49:43Z</dcterms:modified>
</cp:coreProperties>
</file>