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3" r:id="rId5"/>
    <p:sldId id="280" r:id="rId6"/>
    <p:sldId id="258" r:id="rId7"/>
    <p:sldId id="282" r:id="rId8"/>
    <p:sldId id="281" r:id="rId9"/>
    <p:sldId id="288" r:id="rId10"/>
  </p:sldIdLst>
  <p:sldSz cx="9144000" cy="6858000" type="screen4x3"/>
  <p:notesSz cx="6881813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23DB"/>
    <a:srgbClr val="77EDF3"/>
    <a:srgbClr val="FF9933"/>
    <a:srgbClr val="3366FF"/>
    <a:srgbClr val="6600FF"/>
    <a:srgbClr val="66FFFF"/>
    <a:srgbClr val="66FF33"/>
    <a:srgbClr val="3131F7"/>
    <a:srgbClr val="39E02C"/>
    <a:srgbClr val="252E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[asistencia Santa Rosa.xls]Hoja4!Tabla dinámica2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Solicitudes</a:t>
            </a:r>
            <a:r>
              <a:rPr lang="en-US" b="1" baseline="0">
                <a:solidFill>
                  <a:schemeClr val="tx2">
                    <a:lumMod val="75000"/>
                  </a:schemeClr>
                </a:solidFill>
              </a:rPr>
              <a:t> Feria Santa Rosa de Cabal </a:t>
            </a:r>
            <a:endParaRPr lang="en-US" b="1">
              <a:solidFill>
                <a:schemeClr val="tx2">
                  <a:lumMod val="7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>
            <a:noFill/>
          </a:ln>
          <a:effectLst/>
          <a:sp3d/>
        </c:spPr>
      </c:pivotFmt>
      <c:pivotFmt>
        <c:idx val="2"/>
        <c:spPr>
          <a:solidFill>
            <a:schemeClr val="accent3"/>
          </a:solidFill>
          <a:ln>
            <a:noFill/>
          </a:ln>
          <a:effectLst/>
          <a:sp3d/>
        </c:spPr>
      </c:pivotFmt>
      <c:pivotFmt>
        <c:idx val="3"/>
        <c:spPr>
          <a:solidFill>
            <a:schemeClr val="accent6">
              <a:lumMod val="75000"/>
            </a:schemeClr>
          </a:solidFill>
          <a:ln>
            <a:noFill/>
          </a:ln>
          <a:effectLst/>
          <a:sp3d/>
        </c:spPr>
      </c:pivotFmt>
      <c:pivotFmt>
        <c:idx val="4"/>
        <c:spPr>
          <a:solidFill>
            <a:schemeClr val="accent5">
              <a:lumMod val="75000"/>
            </a:schemeClr>
          </a:solidFill>
          <a:ln>
            <a:noFill/>
          </a:ln>
          <a:effectLst/>
          <a:sp3d/>
        </c:spPr>
      </c:pivotFmt>
      <c:pivotFmt>
        <c:idx val="5"/>
        <c:spPr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p3d/>
        </c:spPr>
      </c:pivotFmt>
      <c:pivotFmt>
        <c:idx val="6"/>
        <c:spPr>
          <a:solidFill>
            <a:schemeClr val="accent3">
              <a:lumMod val="50000"/>
            </a:schemeClr>
          </a:solidFill>
          <a:ln>
            <a:noFill/>
          </a:ln>
          <a:effectLst/>
          <a:sp3d/>
        </c:spPr>
      </c:pivotFmt>
      <c:pivotFmt>
        <c:idx val="7"/>
        <c:spPr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p3d/>
        </c:spPr>
      </c:pivotFmt>
      <c:pivotFmt>
        <c:idx val="8"/>
        <c:spPr>
          <a:solidFill>
            <a:schemeClr val="accent5"/>
          </a:solidFill>
          <a:ln>
            <a:noFill/>
          </a:ln>
          <a:effectLst/>
          <a:sp3d/>
        </c:spPr>
      </c:pivotFmt>
      <c:pivotFmt>
        <c:idx val="9"/>
        <c:spPr>
          <a:solidFill>
            <a:srgbClr val="FFFF00"/>
          </a:solidFill>
          <a:ln>
            <a:noFill/>
          </a:ln>
          <a:effectLst/>
          <a:sp3d/>
        </c:spPr>
      </c:pivotFmt>
      <c:pivotFmt>
        <c:idx val="10"/>
        <c:spPr>
          <a:solidFill>
            <a:srgbClr val="0070C0"/>
          </a:solidFill>
          <a:ln>
            <a:noFill/>
          </a:ln>
          <a:effectLst/>
          <a:sp3d/>
        </c:spPr>
      </c:pivotFmt>
      <c:pivotFmt>
        <c:idx val="11"/>
        <c:spPr>
          <a:solidFill>
            <a:schemeClr val="accent6">
              <a:lumMod val="75000"/>
            </a:schemeClr>
          </a:solidFill>
          <a:ln>
            <a:noFill/>
          </a:ln>
          <a:effectLst/>
          <a:sp3d/>
        </c:spPr>
      </c:pivotFmt>
      <c:pivotFmt>
        <c:idx val="12"/>
        <c:spPr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p3d/>
        </c:spPr>
      </c:pivotFmt>
      <c:pivotFmt>
        <c:idx val="13"/>
        <c:spPr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p3d/>
        </c:spPr>
      </c:pivotFmt>
      <c:pivotFmt>
        <c:idx val="14"/>
        <c:spPr>
          <a:solidFill>
            <a:schemeClr val="bg2">
              <a:lumMod val="75000"/>
            </a:schemeClr>
          </a:solidFill>
          <a:ln>
            <a:noFill/>
          </a:ln>
          <a:effectLst/>
          <a:sp3d/>
        </c:spPr>
      </c:pivotFmt>
      <c:pivotFmt>
        <c:idx val="15"/>
        <c:spPr>
          <a:solidFill>
            <a:srgbClr val="00CC66"/>
          </a:solidFill>
          <a:ln>
            <a:noFill/>
          </a:ln>
          <a:effectLst/>
          <a:sp3d/>
        </c:spPr>
      </c:pivotFmt>
      <c:pivotFmt>
        <c:idx val="16"/>
        <c:spPr>
          <a:solidFill>
            <a:srgbClr val="9933FF"/>
          </a:solidFill>
          <a:ln>
            <a:noFill/>
          </a:ln>
          <a:effectLst/>
          <a:sp3d/>
        </c:spPr>
      </c:pivotFmt>
      <c:pivotFmt>
        <c:idx val="17"/>
        <c:spPr>
          <a:solidFill>
            <a:srgbClr val="0099CC"/>
          </a:solidFill>
          <a:ln>
            <a:noFill/>
          </a:ln>
          <a:effectLst/>
          <a:sp3d/>
        </c:spPr>
      </c:pivotFmt>
      <c:pivotFmt>
        <c:idx val="18"/>
        <c:spPr>
          <a:solidFill>
            <a:srgbClr val="CC66FF"/>
          </a:solidFill>
          <a:ln>
            <a:noFill/>
          </a:ln>
          <a:effectLst/>
          <a:sp3d/>
        </c:spPr>
      </c:pivotFmt>
      <c:pivotFmt>
        <c:idx val="19"/>
        <c:spPr>
          <a:solidFill>
            <a:srgbClr val="7464D6"/>
          </a:solidFill>
          <a:ln>
            <a:noFill/>
          </a:ln>
          <a:effectLst/>
          <a:sp3d/>
        </c:spPr>
      </c:pivotFmt>
      <c:pivotFmt>
        <c:idx val="20"/>
        <c:spPr>
          <a:solidFill>
            <a:srgbClr val="00FF00"/>
          </a:solidFill>
          <a:ln>
            <a:noFill/>
          </a:ln>
          <a:effectLst/>
          <a:sp3d/>
        </c:spPr>
      </c:pivotFmt>
      <c:pivotFmt>
        <c:idx val="21"/>
        <c:spPr>
          <a:solidFill>
            <a:srgbClr val="FFC000"/>
          </a:solidFill>
          <a:ln>
            <a:noFill/>
          </a:ln>
          <a:effectLst/>
          <a:sp3d/>
        </c:spPr>
      </c:pivotFmt>
      <c:pivotFmt>
        <c:idx val="22"/>
        <c:spPr>
          <a:solidFill>
            <a:srgbClr val="FF66FF"/>
          </a:solidFill>
          <a:ln>
            <a:noFill/>
          </a:ln>
          <a:effectLst/>
          <a:sp3d/>
        </c:spPr>
      </c:pivotFmt>
      <c:pivotFmt>
        <c:idx val="23"/>
        <c:spPr>
          <a:solidFill>
            <a:srgbClr val="00FFFF"/>
          </a:solidFill>
          <a:ln>
            <a:noFill/>
          </a:ln>
          <a:effectLst/>
          <a:sp3d/>
        </c:spPr>
      </c:pivotFmt>
      <c:pivotFmt>
        <c:idx val="24"/>
        <c:spPr>
          <a:solidFill>
            <a:srgbClr val="0066FF"/>
          </a:solidFill>
          <a:ln>
            <a:noFill/>
          </a:ln>
          <a:effectLst/>
          <a:sp3d/>
        </c:spPr>
      </c:pivotFmt>
      <c:pivotFmt>
        <c:idx val="25"/>
        <c:spPr>
          <a:solidFill>
            <a:srgbClr val="FFFF66"/>
          </a:solidFill>
          <a:ln>
            <a:noFill/>
          </a:ln>
          <a:effectLst/>
          <a:sp3d/>
        </c:spPr>
      </c:pivotFmt>
      <c:pivotFmt>
        <c:idx val="26"/>
        <c:spPr>
          <a:solidFill>
            <a:srgbClr val="00FF00"/>
          </a:solidFill>
          <a:ln>
            <a:noFill/>
          </a:ln>
          <a:effectLst/>
          <a:sp3d/>
        </c:spPr>
      </c:pivotFmt>
      <c:pivotFmt>
        <c:idx val="27"/>
        <c:spPr>
          <a:solidFill>
            <a:srgbClr val="D60093"/>
          </a:solidFill>
          <a:ln>
            <a:noFill/>
          </a:ln>
          <a:effectLst/>
          <a:sp3d/>
        </c:spPr>
      </c:pivotFmt>
      <c:pivotFmt>
        <c:idx val="28"/>
        <c:spPr>
          <a:solidFill>
            <a:srgbClr val="6600FF"/>
          </a:solidFill>
          <a:ln>
            <a:noFill/>
          </a:ln>
          <a:effectLst/>
          <a:sp3d/>
        </c:spPr>
      </c:pivotFmt>
      <c:pivotFmt>
        <c:idx val="29"/>
        <c:spPr>
          <a:solidFill>
            <a:srgbClr val="00FFFF"/>
          </a:solidFill>
          <a:ln>
            <a:noFill/>
          </a:ln>
          <a:effectLst/>
          <a:sp3d/>
        </c:spPr>
      </c:pivotFmt>
      <c:pivotFmt>
        <c:idx val="3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rgbClr val="00FFFF"/>
          </a:solidFill>
          <a:ln>
            <a:noFill/>
          </a:ln>
          <a:effectLst/>
          <a:sp3d/>
        </c:spPr>
      </c:pivotFmt>
      <c:pivotFmt>
        <c:idx val="32"/>
        <c:spPr>
          <a:solidFill>
            <a:srgbClr val="0070C0"/>
          </a:solidFill>
          <a:ln>
            <a:noFill/>
          </a:ln>
          <a:effectLst/>
          <a:sp3d/>
        </c:spPr>
      </c:pivotFmt>
      <c:pivotFmt>
        <c:idx val="33"/>
        <c:spPr>
          <a:solidFill>
            <a:srgbClr val="FFC000"/>
          </a:solidFill>
          <a:ln>
            <a:noFill/>
          </a:ln>
          <a:effectLst/>
          <a:sp3d/>
        </c:spPr>
      </c:pivotFmt>
      <c:pivotFmt>
        <c:idx val="34"/>
        <c:spPr>
          <a:solidFill>
            <a:srgbClr val="D60093"/>
          </a:solidFill>
          <a:ln>
            <a:noFill/>
          </a:ln>
          <a:effectLst/>
          <a:sp3d/>
        </c:spPr>
      </c:pivotFmt>
      <c:pivotFmt>
        <c:idx val="35"/>
        <c:spPr>
          <a:solidFill>
            <a:srgbClr val="6600FF"/>
          </a:solidFill>
          <a:ln>
            <a:noFill/>
          </a:ln>
          <a:effectLst/>
          <a:sp3d/>
        </c:spPr>
      </c:pivotFmt>
      <c:pivotFmt>
        <c:idx val="36"/>
        <c:spPr>
          <a:solidFill>
            <a:srgbClr val="00FF00"/>
          </a:solidFill>
          <a:ln>
            <a:noFill/>
          </a:ln>
          <a:effectLst/>
          <a:sp3d/>
        </c:spPr>
      </c:pivotFmt>
      <c:pivotFmt>
        <c:idx val="37"/>
        <c:spPr>
          <a:solidFill>
            <a:srgbClr val="00FF00"/>
          </a:solidFill>
          <a:ln>
            <a:noFill/>
          </a:ln>
          <a:effectLst/>
          <a:sp3d/>
        </c:spPr>
      </c:pivotFmt>
      <c:pivotFmt>
        <c:idx val="38"/>
        <c:spPr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p3d/>
        </c:spPr>
      </c:pivotFmt>
      <c:pivotFmt>
        <c:idx val="39"/>
        <c:spPr>
          <a:solidFill>
            <a:srgbClr val="FFFF00"/>
          </a:solidFill>
          <a:ln>
            <a:noFill/>
          </a:ln>
          <a:effectLst/>
          <a:sp3d/>
        </c:spPr>
      </c:pivotFmt>
      <c:pivotFmt>
        <c:idx val="40"/>
        <c:spPr>
          <a:solidFill>
            <a:srgbClr val="0099CC"/>
          </a:solidFill>
          <a:ln>
            <a:noFill/>
          </a:ln>
          <a:effectLst/>
          <a:sp3d/>
        </c:spPr>
      </c:pivotFmt>
      <c:pivotFmt>
        <c:idx val="41"/>
        <c:spPr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p3d/>
        </c:spPr>
      </c:pivotFmt>
      <c:pivotFmt>
        <c:idx val="42"/>
        <c:spPr>
          <a:solidFill>
            <a:schemeClr val="bg2">
              <a:lumMod val="75000"/>
            </a:schemeClr>
          </a:solidFill>
          <a:ln>
            <a:noFill/>
          </a:ln>
          <a:effectLst/>
          <a:sp3d/>
        </c:spPr>
      </c:pivotFmt>
      <c:pivotFmt>
        <c:idx val="43"/>
        <c:spPr>
          <a:solidFill>
            <a:schemeClr val="accent5">
              <a:lumMod val="75000"/>
            </a:schemeClr>
          </a:solidFill>
          <a:ln>
            <a:noFill/>
          </a:ln>
          <a:effectLst/>
          <a:sp3d/>
        </c:spPr>
      </c:pivotFmt>
      <c:pivotFmt>
        <c:idx val="44"/>
        <c:spPr>
          <a:solidFill>
            <a:srgbClr val="FFFF66"/>
          </a:solidFill>
          <a:ln>
            <a:noFill/>
          </a:ln>
          <a:effectLst/>
          <a:sp3d/>
        </c:spPr>
      </c:pivotFmt>
      <c:pivotFmt>
        <c:idx val="45"/>
        <c:spPr>
          <a:solidFill>
            <a:schemeClr val="accent6">
              <a:lumMod val="75000"/>
            </a:schemeClr>
          </a:solidFill>
          <a:ln>
            <a:noFill/>
          </a:ln>
          <a:effectLst/>
          <a:sp3d/>
        </c:spPr>
      </c:pivotFmt>
      <c:pivotFmt>
        <c:idx val="46"/>
        <c:spPr>
          <a:solidFill>
            <a:srgbClr val="7464D6"/>
          </a:solidFill>
          <a:ln>
            <a:noFill/>
          </a:ln>
          <a:effectLst/>
          <a:sp3d/>
        </c:spPr>
      </c:pivotFmt>
      <c:pivotFmt>
        <c:idx val="47"/>
        <c:spPr>
          <a:solidFill>
            <a:srgbClr val="CC66FF"/>
          </a:solidFill>
          <a:ln>
            <a:noFill/>
          </a:ln>
          <a:effectLst/>
          <a:sp3d/>
        </c:spPr>
      </c:pivotFmt>
      <c:pivotFmt>
        <c:idx val="48"/>
        <c:spPr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p3d/>
        </c:spPr>
      </c:pivotFmt>
      <c:pivotFmt>
        <c:idx val="49"/>
        <c:spPr>
          <a:solidFill>
            <a:srgbClr val="00FFFF"/>
          </a:solidFill>
          <a:ln>
            <a:noFill/>
          </a:ln>
          <a:effectLst/>
          <a:sp3d/>
        </c:spPr>
      </c:pivotFmt>
      <c:pivotFmt>
        <c:idx val="50"/>
        <c:spPr>
          <a:solidFill>
            <a:srgbClr val="9933FF"/>
          </a:solidFill>
          <a:ln>
            <a:noFill/>
          </a:ln>
          <a:effectLst/>
          <a:sp3d/>
        </c:spPr>
      </c:pivotFmt>
      <c:pivotFmt>
        <c:idx val="51"/>
        <c:spPr>
          <a:solidFill>
            <a:schemeClr val="accent5"/>
          </a:solidFill>
          <a:ln>
            <a:noFill/>
          </a:ln>
          <a:effectLst/>
          <a:sp3d/>
        </c:spPr>
      </c:pivotFmt>
      <c:pivotFmt>
        <c:idx val="52"/>
        <c:spPr>
          <a:solidFill>
            <a:schemeClr val="accent3">
              <a:lumMod val="50000"/>
            </a:schemeClr>
          </a:solidFill>
          <a:ln>
            <a:noFill/>
          </a:ln>
          <a:effectLst/>
          <a:sp3d/>
        </c:spPr>
      </c:pivotFmt>
      <c:pivotFmt>
        <c:idx val="53"/>
        <c:spPr>
          <a:solidFill>
            <a:srgbClr val="00CC66"/>
          </a:solidFill>
          <a:ln>
            <a:noFill/>
          </a:ln>
          <a:effectLst/>
          <a:sp3d/>
        </c:spPr>
      </c:pivotFmt>
      <c:pivotFmt>
        <c:idx val="54"/>
        <c:spPr>
          <a:solidFill>
            <a:srgbClr val="0066FF"/>
          </a:solidFill>
          <a:ln>
            <a:noFill/>
          </a:ln>
          <a:effectLst/>
          <a:sp3d/>
        </c:spPr>
      </c:pivotFmt>
      <c:pivotFmt>
        <c:idx val="55"/>
        <c:spPr>
          <a:solidFill>
            <a:schemeClr val="accent3"/>
          </a:solidFill>
          <a:ln>
            <a:noFill/>
          </a:ln>
          <a:effectLst/>
          <a:sp3d/>
        </c:spPr>
      </c:pivotFmt>
      <c:pivotFmt>
        <c:idx val="56"/>
        <c:spPr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p3d/>
        </c:spPr>
      </c:pivotFmt>
      <c:pivotFmt>
        <c:idx val="57"/>
        <c:spPr>
          <a:solidFill>
            <a:schemeClr val="accent2"/>
          </a:solidFill>
          <a:ln>
            <a:noFill/>
          </a:ln>
          <a:effectLst/>
          <a:sp3d/>
        </c:spPr>
      </c:pivotFmt>
      <c:pivotFmt>
        <c:idx val="58"/>
        <c:spPr>
          <a:solidFill>
            <a:schemeClr val="accent6">
              <a:lumMod val="75000"/>
            </a:schemeClr>
          </a:solidFill>
          <a:ln>
            <a:noFill/>
          </a:ln>
          <a:effectLst/>
          <a:sp3d/>
        </c:spPr>
      </c:pivotFmt>
      <c:pivotFmt>
        <c:idx val="59"/>
        <c:spPr>
          <a:solidFill>
            <a:srgbClr val="FF66FF"/>
          </a:solidFill>
          <a:ln>
            <a:noFill/>
          </a:ln>
          <a:effectLst/>
          <a:sp3d/>
        </c:spPr>
      </c:pivotFmt>
      <c:pivotFmt>
        <c:idx val="6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1"/>
        <c:spPr>
          <a:solidFill>
            <a:srgbClr val="00FFFF"/>
          </a:solidFill>
          <a:ln>
            <a:noFill/>
          </a:ln>
          <a:effectLst/>
          <a:sp3d/>
        </c:spPr>
      </c:pivotFmt>
      <c:pivotFmt>
        <c:idx val="62"/>
        <c:spPr>
          <a:solidFill>
            <a:srgbClr val="0070C0"/>
          </a:solidFill>
          <a:ln>
            <a:noFill/>
          </a:ln>
          <a:effectLst/>
          <a:sp3d/>
        </c:spPr>
      </c:pivotFmt>
      <c:pivotFmt>
        <c:idx val="63"/>
        <c:spPr>
          <a:solidFill>
            <a:srgbClr val="FFC000"/>
          </a:solidFill>
          <a:ln>
            <a:noFill/>
          </a:ln>
          <a:effectLst/>
          <a:sp3d/>
        </c:spPr>
      </c:pivotFmt>
      <c:pivotFmt>
        <c:idx val="64"/>
        <c:spPr>
          <a:solidFill>
            <a:srgbClr val="D60093"/>
          </a:solidFill>
          <a:ln>
            <a:noFill/>
          </a:ln>
          <a:effectLst/>
          <a:sp3d/>
        </c:spPr>
      </c:pivotFmt>
      <c:pivotFmt>
        <c:idx val="65"/>
        <c:spPr>
          <a:solidFill>
            <a:srgbClr val="6600FF"/>
          </a:solidFill>
          <a:ln>
            <a:noFill/>
          </a:ln>
          <a:effectLst/>
          <a:sp3d/>
        </c:spPr>
      </c:pivotFmt>
      <c:pivotFmt>
        <c:idx val="66"/>
        <c:spPr>
          <a:solidFill>
            <a:srgbClr val="00FF00"/>
          </a:solidFill>
          <a:ln>
            <a:noFill/>
          </a:ln>
          <a:effectLst/>
          <a:sp3d/>
        </c:spPr>
      </c:pivotFmt>
      <c:pivotFmt>
        <c:idx val="67"/>
        <c:spPr>
          <a:solidFill>
            <a:srgbClr val="00FF00"/>
          </a:solidFill>
          <a:ln>
            <a:noFill/>
          </a:ln>
          <a:effectLst/>
          <a:sp3d/>
        </c:spPr>
      </c:pivotFmt>
      <c:pivotFmt>
        <c:idx val="68"/>
        <c:spPr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p3d/>
        </c:spPr>
      </c:pivotFmt>
      <c:pivotFmt>
        <c:idx val="69"/>
        <c:spPr>
          <a:solidFill>
            <a:srgbClr val="FFFF00"/>
          </a:solidFill>
          <a:ln>
            <a:noFill/>
          </a:ln>
          <a:effectLst/>
          <a:sp3d/>
        </c:spPr>
      </c:pivotFmt>
      <c:pivotFmt>
        <c:idx val="70"/>
        <c:spPr>
          <a:solidFill>
            <a:srgbClr val="0099CC"/>
          </a:solidFill>
          <a:ln>
            <a:noFill/>
          </a:ln>
          <a:effectLst/>
          <a:sp3d/>
        </c:spPr>
      </c:pivotFmt>
      <c:pivotFmt>
        <c:idx val="71"/>
        <c:spPr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p3d/>
        </c:spPr>
      </c:pivotFmt>
      <c:pivotFmt>
        <c:idx val="72"/>
        <c:spPr>
          <a:solidFill>
            <a:schemeClr val="bg2">
              <a:lumMod val="75000"/>
            </a:schemeClr>
          </a:solidFill>
          <a:ln>
            <a:noFill/>
          </a:ln>
          <a:effectLst/>
          <a:sp3d/>
        </c:spPr>
      </c:pivotFmt>
      <c:pivotFmt>
        <c:idx val="73"/>
        <c:spPr>
          <a:solidFill>
            <a:schemeClr val="accent5">
              <a:lumMod val="75000"/>
            </a:schemeClr>
          </a:solidFill>
          <a:ln>
            <a:noFill/>
          </a:ln>
          <a:effectLst/>
          <a:sp3d/>
        </c:spPr>
      </c:pivotFmt>
      <c:pivotFmt>
        <c:idx val="74"/>
        <c:spPr>
          <a:solidFill>
            <a:srgbClr val="FFFF66"/>
          </a:solidFill>
          <a:ln>
            <a:noFill/>
          </a:ln>
          <a:effectLst/>
          <a:sp3d/>
        </c:spPr>
      </c:pivotFmt>
      <c:pivotFmt>
        <c:idx val="75"/>
        <c:spPr>
          <a:solidFill>
            <a:schemeClr val="accent6">
              <a:lumMod val="75000"/>
            </a:schemeClr>
          </a:solidFill>
          <a:ln>
            <a:noFill/>
          </a:ln>
          <a:effectLst/>
          <a:sp3d/>
        </c:spPr>
      </c:pivotFmt>
      <c:pivotFmt>
        <c:idx val="76"/>
        <c:spPr>
          <a:solidFill>
            <a:srgbClr val="7464D6"/>
          </a:solidFill>
          <a:ln>
            <a:noFill/>
          </a:ln>
          <a:effectLst/>
          <a:sp3d/>
        </c:spPr>
      </c:pivotFmt>
      <c:pivotFmt>
        <c:idx val="77"/>
        <c:spPr>
          <a:solidFill>
            <a:srgbClr val="CC66FF"/>
          </a:solidFill>
          <a:ln>
            <a:noFill/>
          </a:ln>
          <a:effectLst/>
          <a:sp3d/>
        </c:spPr>
      </c:pivotFmt>
      <c:pivotFmt>
        <c:idx val="78"/>
        <c:spPr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p3d/>
        </c:spPr>
      </c:pivotFmt>
      <c:pivotFmt>
        <c:idx val="79"/>
        <c:spPr>
          <a:solidFill>
            <a:srgbClr val="00FFFF"/>
          </a:solidFill>
          <a:ln>
            <a:noFill/>
          </a:ln>
          <a:effectLst/>
          <a:sp3d/>
        </c:spPr>
      </c:pivotFmt>
      <c:pivotFmt>
        <c:idx val="80"/>
        <c:spPr>
          <a:solidFill>
            <a:srgbClr val="9933FF"/>
          </a:solidFill>
          <a:ln>
            <a:noFill/>
          </a:ln>
          <a:effectLst/>
          <a:sp3d/>
        </c:spPr>
      </c:pivotFmt>
      <c:pivotFmt>
        <c:idx val="81"/>
        <c:spPr>
          <a:solidFill>
            <a:schemeClr val="accent5"/>
          </a:solidFill>
          <a:ln>
            <a:noFill/>
          </a:ln>
          <a:effectLst/>
          <a:sp3d/>
        </c:spPr>
      </c:pivotFmt>
      <c:pivotFmt>
        <c:idx val="82"/>
        <c:spPr>
          <a:solidFill>
            <a:schemeClr val="accent3">
              <a:lumMod val="50000"/>
            </a:schemeClr>
          </a:solidFill>
          <a:ln>
            <a:noFill/>
          </a:ln>
          <a:effectLst/>
          <a:sp3d/>
        </c:spPr>
      </c:pivotFmt>
      <c:pivotFmt>
        <c:idx val="83"/>
        <c:spPr>
          <a:solidFill>
            <a:srgbClr val="00CC66"/>
          </a:solidFill>
          <a:ln>
            <a:noFill/>
          </a:ln>
          <a:effectLst/>
          <a:sp3d/>
        </c:spPr>
      </c:pivotFmt>
      <c:pivotFmt>
        <c:idx val="84"/>
        <c:spPr>
          <a:solidFill>
            <a:srgbClr val="0066FF"/>
          </a:solidFill>
          <a:ln>
            <a:noFill/>
          </a:ln>
          <a:effectLst/>
          <a:sp3d/>
        </c:spPr>
      </c:pivotFmt>
      <c:pivotFmt>
        <c:idx val="85"/>
        <c:spPr>
          <a:solidFill>
            <a:schemeClr val="accent3"/>
          </a:solidFill>
          <a:ln>
            <a:noFill/>
          </a:ln>
          <a:effectLst/>
          <a:sp3d/>
        </c:spPr>
      </c:pivotFmt>
      <c:pivotFmt>
        <c:idx val="86"/>
        <c:spPr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p3d/>
        </c:spPr>
      </c:pivotFmt>
      <c:pivotFmt>
        <c:idx val="87"/>
        <c:spPr>
          <a:solidFill>
            <a:schemeClr val="accent2"/>
          </a:solidFill>
          <a:ln>
            <a:noFill/>
          </a:ln>
          <a:effectLst/>
          <a:sp3d/>
        </c:spPr>
      </c:pivotFmt>
      <c:pivotFmt>
        <c:idx val="88"/>
        <c:spPr>
          <a:solidFill>
            <a:schemeClr val="accent6">
              <a:lumMod val="75000"/>
            </a:schemeClr>
          </a:solidFill>
          <a:ln>
            <a:noFill/>
          </a:ln>
          <a:effectLst/>
          <a:sp3d/>
        </c:spPr>
      </c:pivotFmt>
      <c:pivotFmt>
        <c:idx val="89"/>
        <c:spPr>
          <a:solidFill>
            <a:srgbClr val="FF66FF"/>
          </a:solidFill>
          <a:ln>
            <a:noFill/>
          </a:ln>
          <a:effectLst/>
          <a:sp3d/>
        </c:spPr>
      </c:pivotFmt>
    </c:pivotFmts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6111689428651929E-2"/>
          <c:y val="9.1218476581358385E-2"/>
          <c:w val="0.75429986505924052"/>
          <c:h val="0.881728321952075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Hoja4!$B$3:$B$4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FFF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A767-4B59-9D42-7840F2320572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A767-4B59-9D42-7840F2320572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A767-4B59-9D42-7840F2320572}"/>
              </c:ext>
            </c:extLst>
          </c:dPt>
          <c:dPt>
            <c:idx val="3"/>
            <c:invertIfNegative val="0"/>
            <c:bubble3D val="0"/>
            <c:spPr>
              <a:solidFill>
                <a:srgbClr val="D6009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A767-4B59-9D42-7840F2320572}"/>
              </c:ext>
            </c:extLst>
          </c:dPt>
          <c:dPt>
            <c:idx val="4"/>
            <c:invertIfNegative val="0"/>
            <c:bubble3D val="0"/>
            <c:spPr>
              <a:solidFill>
                <a:srgbClr val="6600F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A767-4B59-9D42-7840F2320572}"/>
              </c:ext>
            </c:extLst>
          </c:dPt>
          <c:dPt>
            <c:idx val="5"/>
            <c:invertIfNegative val="0"/>
            <c:bubble3D val="0"/>
            <c:spPr>
              <a:solidFill>
                <a:srgbClr val="00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A767-4B59-9D42-7840F2320572}"/>
              </c:ext>
            </c:extLst>
          </c:dPt>
          <c:dPt>
            <c:idx val="6"/>
            <c:invertIfNegative val="0"/>
            <c:bubble3D val="0"/>
            <c:spPr>
              <a:solidFill>
                <a:srgbClr val="00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A767-4B59-9D42-7840F2320572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A767-4B59-9D42-7840F2320572}"/>
              </c:ext>
            </c:extLst>
          </c:dPt>
          <c:dPt>
            <c:idx val="8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A767-4B59-9D42-7840F2320572}"/>
              </c:ext>
            </c:extLst>
          </c:dPt>
          <c:dPt>
            <c:idx val="9"/>
            <c:invertIfNegative val="0"/>
            <c:bubble3D val="0"/>
            <c:spPr>
              <a:solidFill>
                <a:srgbClr val="0099CC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A767-4B59-9D42-7840F2320572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A767-4B59-9D42-7840F2320572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A767-4B59-9D42-7840F2320572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A767-4B59-9D42-7840F2320572}"/>
              </c:ext>
            </c:extLst>
          </c:dPt>
          <c:dPt>
            <c:idx val="13"/>
            <c:invertIfNegative val="0"/>
            <c:bubble3D val="0"/>
            <c:spPr>
              <a:solidFill>
                <a:srgbClr val="FFFF6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A767-4B59-9D42-7840F2320572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A767-4B59-9D42-7840F2320572}"/>
              </c:ext>
            </c:extLst>
          </c:dPt>
          <c:dPt>
            <c:idx val="15"/>
            <c:invertIfNegative val="0"/>
            <c:bubble3D val="0"/>
            <c:spPr>
              <a:solidFill>
                <a:srgbClr val="7464D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A767-4B59-9D42-7840F2320572}"/>
              </c:ext>
            </c:extLst>
          </c:dPt>
          <c:dPt>
            <c:idx val="16"/>
            <c:invertIfNegative val="0"/>
            <c:bubble3D val="0"/>
            <c:spPr>
              <a:solidFill>
                <a:srgbClr val="CC66F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A767-4B59-9D42-7840F2320572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A767-4B59-9D42-7840F2320572}"/>
              </c:ext>
            </c:extLst>
          </c:dPt>
          <c:dPt>
            <c:idx val="18"/>
            <c:invertIfNegative val="0"/>
            <c:bubble3D val="0"/>
            <c:spPr>
              <a:solidFill>
                <a:srgbClr val="00FFF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A767-4B59-9D42-7840F2320572}"/>
              </c:ext>
            </c:extLst>
          </c:dPt>
          <c:dPt>
            <c:idx val="20"/>
            <c:invertIfNegative val="0"/>
            <c:bubble3D val="0"/>
            <c:spPr>
              <a:solidFill>
                <a:srgbClr val="9933F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7-A767-4B59-9D42-7840F2320572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9-A767-4B59-9D42-7840F2320572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B-A767-4B59-9D42-7840F2320572}"/>
              </c:ext>
            </c:extLst>
          </c:dPt>
          <c:dPt>
            <c:idx val="24"/>
            <c:invertIfNegative val="0"/>
            <c:bubble3D val="0"/>
            <c:spPr>
              <a:solidFill>
                <a:srgbClr val="00CC6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D-A767-4B59-9D42-7840F2320572}"/>
              </c:ext>
            </c:extLst>
          </c:dPt>
          <c:dPt>
            <c:idx val="25"/>
            <c:invertIfNegative val="0"/>
            <c:bubble3D val="0"/>
            <c:spPr>
              <a:solidFill>
                <a:srgbClr val="0066F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F-A767-4B59-9D42-7840F2320572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31-A767-4B59-9D42-7840F2320572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33-A767-4B59-9D42-7840F2320572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35-A767-4B59-9D42-7840F2320572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37-A767-4B59-9D42-7840F2320572}"/>
              </c:ext>
            </c:extLst>
          </c:dPt>
          <c:dPt>
            <c:idx val="30"/>
            <c:invertIfNegative val="0"/>
            <c:bubble3D val="0"/>
            <c:spPr>
              <a:solidFill>
                <a:srgbClr val="FF66F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39-A767-4B59-9D42-7840F232057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Hoja4!$A$5:$A$36</c:f>
              <c:strCache>
                <c:ptCount val="31"/>
                <c:pt idx="0">
                  <c:v>material educativo</c:v>
                </c:pt>
                <c:pt idx="1">
                  <c:v>Informacion de Convalidaciones</c:v>
                </c:pt>
                <c:pt idx="2">
                  <c:v>Informacion Pilo Paga</c:v>
                </c:pt>
                <c:pt idx="3">
                  <c:v>informacion infraestructura escolar</c:v>
                </c:pt>
                <c:pt idx="4">
                  <c:v>informacion legalizaciones</c:v>
                </c:pt>
                <c:pt idx="5">
                  <c:v>trasporte escolar</c:v>
                </c:pt>
                <c:pt idx="6">
                  <c:v>Informacion Pensionado</c:v>
                </c:pt>
                <c:pt idx="7">
                  <c:v>Informacion Docentes</c:v>
                </c:pt>
                <c:pt idx="8">
                  <c:v>Informacion de Becas</c:v>
                </c:pt>
                <c:pt idx="9">
                  <c:v>Informacion Nuevas Tecnologias</c:v>
                </c:pt>
                <c:pt idx="10">
                  <c:v>informacción sobre acceso a cupos escolares para población vulnerable </c:v>
                </c:pt>
                <c:pt idx="11">
                  <c:v>Informacion General</c:v>
                </c:pt>
                <c:pt idx="12">
                  <c:v>Etnoeducacion</c:v>
                </c:pt>
                <c:pt idx="13">
                  <c:v>SIMAT</c:v>
                </c:pt>
                <c:pt idx="14">
                  <c:v>Educacion Superior</c:v>
                </c:pt>
                <c:pt idx="15">
                  <c:v>Información para victimas</c:v>
                </c:pt>
                <c:pt idx="16">
                  <c:v>Información para bachilleres 3187577632</c:v>
                </c:pt>
                <c:pt idx="17">
                  <c:v>Informacion Becas O E A</c:v>
                </c:pt>
                <c:pt idx="18">
                  <c:v>Queja vulneracion de educacion</c:v>
                </c:pt>
                <c:pt idx="19">
                  <c:v>Katherine Montoya Toro</c:v>
                </c:pt>
                <c:pt idx="20">
                  <c:v>Informacion maestro 2025</c:v>
                </c:pt>
                <c:pt idx="21">
                  <c:v>Informacion Certificados Educativos </c:v>
                </c:pt>
                <c:pt idx="22">
                  <c:v>Liquidación de pensión</c:v>
                </c:pt>
                <c:pt idx="23">
                  <c:v>Informacion aulas y material</c:v>
                </c:pt>
                <c:pt idx="24">
                  <c:v>Informacion Maestrias</c:v>
                </c:pt>
                <c:pt idx="25">
                  <c:v>Remitir resolucion al correo</c:v>
                </c:pt>
                <c:pt idx="26">
                  <c:v>Curso de Ingles</c:v>
                </c:pt>
                <c:pt idx="27">
                  <c:v>Informacion Derechos Humanos</c:v>
                </c:pt>
                <c:pt idx="28">
                  <c:v>BECAS OEA</c:v>
                </c:pt>
                <c:pt idx="29">
                  <c:v>Informacion de Educacion Superior</c:v>
                </c:pt>
                <c:pt idx="30">
                  <c:v>PQR Educacion Inclusion</c:v>
                </c:pt>
              </c:strCache>
            </c:strRef>
          </c:cat>
          <c:val>
            <c:numRef>
              <c:f>Hoja4!$B$5:$B$36</c:f>
              <c:numCache>
                <c:formatCode>General</c:formatCode>
                <c:ptCount val="31"/>
                <c:pt idx="0">
                  <c:v>39</c:v>
                </c:pt>
                <c:pt idx="1">
                  <c:v>31</c:v>
                </c:pt>
                <c:pt idx="2">
                  <c:v>22</c:v>
                </c:pt>
                <c:pt idx="3">
                  <c:v>15</c:v>
                </c:pt>
                <c:pt idx="4">
                  <c:v>13</c:v>
                </c:pt>
                <c:pt idx="5">
                  <c:v>10</c:v>
                </c:pt>
                <c:pt idx="6">
                  <c:v>8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4</c:v>
                </c:pt>
                <c:pt idx="11">
                  <c:v>4</c:v>
                </c:pt>
                <c:pt idx="12">
                  <c:v>3</c:v>
                </c:pt>
                <c:pt idx="13">
                  <c:v>2</c:v>
                </c:pt>
                <c:pt idx="14">
                  <c:v>2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A-A767-4B59-9D42-7840F23205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5439120"/>
        <c:axId val="277545008"/>
        <c:axId val="0"/>
      </c:bar3DChart>
      <c:catAx>
        <c:axId val="2654391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77545008"/>
        <c:crosses val="autoZero"/>
        <c:auto val="0"/>
        <c:lblAlgn val="ctr"/>
        <c:lblOffset val="100"/>
        <c:noMultiLvlLbl val="0"/>
      </c:catAx>
      <c:valAx>
        <c:axId val="277545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654391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8890496315079262"/>
          <c:y val="0.10781736823280239"/>
          <c:w val="0.20205548882660854"/>
          <c:h val="0.848530344997065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9/08/2017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7502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9/08/2017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92739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9/08/2017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099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9/08/2017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6694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9/08/2017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0519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9/08/2017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675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9/08/2017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0757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9/08/2017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4200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9/08/2017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8901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9/08/2017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1024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9/08/2017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526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615DE-3D0F-4EE1-B1A7-DED8F4937CF5}" type="datetimeFigureOut">
              <a:rPr lang="es-CO" smtClean="0"/>
              <a:t>9/08/2017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1642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3.jpe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-51262" y="980728"/>
            <a:ext cx="9159766" cy="480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51520" y="1844824"/>
            <a:ext cx="85689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Feria atención al ciudadano</a:t>
            </a:r>
          </a:p>
          <a:p>
            <a:pPr algn="ctr"/>
            <a:r>
              <a:rPr lang="es-CO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Santa Rosa de Cabal</a:t>
            </a:r>
          </a:p>
          <a:p>
            <a:pPr algn="ctr"/>
            <a:r>
              <a:rPr lang="es-CO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JULIO 2017</a:t>
            </a:r>
          </a:p>
        </p:txBody>
      </p:sp>
      <p:grpSp>
        <p:nvGrpSpPr>
          <p:cNvPr id="43" name="42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40" name="39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42" name="41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7580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0" y="1"/>
            <a:ext cx="9144000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247946" y="218171"/>
            <a:ext cx="8860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Feria atención al ciudadano Santa Rosa de Cabal</a:t>
            </a:r>
          </a:p>
        </p:txBody>
      </p:sp>
      <p:grpSp>
        <p:nvGrpSpPr>
          <p:cNvPr id="7" name="66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8" name="67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9" name="68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58" y="1021116"/>
            <a:ext cx="3932594" cy="531336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07592"/>
            <a:ext cx="4242246" cy="529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26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1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0" y="292999"/>
            <a:ext cx="9144000" cy="118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2267744" y="764704"/>
            <a:ext cx="652331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O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O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7" name="66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68" name="67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69" name="68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4" name="CuadroTexto 3"/>
          <p:cNvSpPr txBox="1"/>
          <p:nvPr/>
        </p:nvSpPr>
        <p:spPr>
          <a:xfrm>
            <a:off x="298401" y="2436791"/>
            <a:ext cx="846753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200" b="1" dirty="0"/>
              <a:t>Fecha: </a:t>
            </a:r>
            <a:r>
              <a:rPr lang="es-CO" sz="3200" dirty="0"/>
              <a:t>29 de julio</a:t>
            </a:r>
          </a:p>
          <a:p>
            <a:pPr algn="just"/>
            <a:r>
              <a:rPr lang="es-CO" sz="3200" b="1" dirty="0"/>
              <a:t>Horario: </a:t>
            </a:r>
            <a:r>
              <a:rPr lang="es-CO" sz="3200" dirty="0"/>
              <a:t>8:00 am a 3:00 pm</a:t>
            </a:r>
          </a:p>
          <a:p>
            <a:pPr algn="just"/>
            <a:r>
              <a:rPr lang="es-CO" sz="3200" b="1" dirty="0"/>
              <a:t>Ubicación: </a:t>
            </a:r>
            <a:r>
              <a:rPr lang="es-CO" sz="3200" dirty="0"/>
              <a:t>Santuario de la Milagrosa</a:t>
            </a:r>
          </a:p>
          <a:p>
            <a:pPr algn="just"/>
            <a:r>
              <a:rPr lang="es-CO" sz="3200" b="1" dirty="0"/>
              <a:t>Asistentes Totales: </a:t>
            </a:r>
            <a:r>
              <a:rPr lang="es-CO" sz="3200" dirty="0"/>
              <a:t>10,050 asistentes</a:t>
            </a:r>
          </a:p>
          <a:p>
            <a:pPr algn="just"/>
            <a:r>
              <a:rPr lang="es-CO" sz="3200" b="1" dirty="0"/>
              <a:t>Ciudadanos atendidos stand MEN: </a:t>
            </a:r>
            <a:r>
              <a:rPr lang="es-CO" sz="3200" dirty="0"/>
              <a:t>184 ciudadanos</a:t>
            </a:r>
          </a:p>
          <a:p>
            <a:pPr algn="just"/>
            <a:endParaRPr lang="es-CO" sz="3200" dirty="0"/>
          </a:p>
        </p:txBody>
      </p:sp>
      <p:sp>
        <p:nvSpPr>
          <p:cNvPr id="9" name="CuadroTexto 8"/>
          <p:cNvSpPr txBox="1"/>
          <p:nvPr/>
        </p:nvSpPr>
        <p:spPr>
          <a:xfrm>
            <a:off x="241100" y="628006"/>
            <a:ext cx="8860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Feria atención al ciudadano Santa Rosa de Cabal</a:t>
            </a:r>
          </a:p>
        </p:txBody>
      </p:sp>
    </p:spTree>
    <p:extLst>
      <p:ext uri="{BB962C8B-B14F-4D97-AF65-F5344CB8AC3E}">
        <p14:creationId xmlns:p14="http://schemas.microsoft.com/office/powerpoint/2010/main" val="3581120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1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0" y="292999"/>
            <a:ext cx="9144000" cy="118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2267744" y="764704"/>
            <a:ext cx="652331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O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O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7" name="66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68" name="67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69" name="68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10" name="CuadroTexto 9"/>
          <p:cNvSpPr txBox="1"/>
          <p:nvPr/>
        </p:nvSpPr>
        <p:spPr>
          <a:xfrm>
            <a:off x="246954" y="188640"/>
            <a:ext cx="88605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Feria atención al ciudadano Santa Rosa de Cabal Temas relevantes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38235" y="1633124"/>
            <a:ext cx="846753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CO" sz="3200" dirty="0"/>
              <a:t>Material educativo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CO" sz="3200" dirty="0"/>
              <a:t>Información de Convalidaciones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CO" sz="3200" dirty="0"/>
              <a:t>Información Pilo Paga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CO" sz="3200" dirty="0"/>
              <a:t>Información infraestructura escolar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CO" sz="3200" dirty="0"/>
              <a:t>Información legalizaciones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CO" sz="3200" dirty="0"/>
              <a:t>Trasporte escolar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CO" sz="3200" dirty="0"/>
              <a:t>Información Pensionado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CO" sz="3200" dirty="0"/>
              <a:t>Información Docentes</a:t>
            </a:r>
          </a:p>
          <a:p>
            <a:pPr algn="just"/>
            <a:endParaRPr lang="es-CO" sz="3200" dirty="0"/>
          </a:p>
          <a:p>
            <a:pPr algn="just"/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2190104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0" y="72323"/>
            <a:ext cx="9052262" cy="91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4 CuadroTexto"/>
          <p:cNvSpPr txBox="1"/>
          <p:nvPr/>
        </p:nvSpPr>
        <p:spPr>
          <a:xfrm>
            <a:off x="385450" y="198970"/>
            <a:ext cx="8281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Feria al ciudadano Santa Rosa de Cabal</a:t>
            </a:r>
          </a:p>
        </p:txBody>
      </p:sp>
      <p:grpSp>
        <p:nvGrpSpPr>
          <p:cNvPr id="20" name="66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21" name="67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22" name="68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6502874"/>
              </p:ext>
            </p:extLst>
          </p:nvPr>
        </p:nvGraphicFramePr>
        <p:xfrm>
          <a:off x="385450" y="1088145"/>
          <a:ext cx="8429625" cy="5306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26117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0" y="72323"/>
            <a:ext cx="9052262" cy="91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66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21" name="67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22" name="68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10" name="4 CuadroTexto"/>
          <p:cNvSpPr txBox="1"/>
          <p:nvPr/>
        </p:nvSpPr>
        <p:spPr>
          <a:xfrm>
            <a:off x="385450" y="198970"/>
            <a:ext cx="8281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Feria al ciudadano Santa Rosa de Cabal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042517"/>
            <a:ext cx="2803490" cy="230830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0152" y="1073581"/>
            <a:ext cx="2952328" cy="227724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875" y="1055969"/>
            <a:ext cx="2476922" cy="230830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292" y="3432499"/>
            <a:ext cx="2462089" cy="286159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87824" y="3455547"/>
            <a:ext cx="2803490" cy="283854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40152" y="3499845"/>
            <a:ext cx="2993018" cy="284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1085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39B0F7833BAE544A0151DC8E911FE8A" ma:contentTypeVersion="0" ma:contentTypeDescription="Crear nuevo documento." ma:contentTypeScope="" ma:versionID="1ee68485b40aea4d59cbd84f7c718a1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f6edc329ff236629c56e3b879b320d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6F1697-9EB8-4ECF-9A6B-8EE468BEBC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AEDB35-AB1C-4ED2-8D45-4B720D2A39B5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FD62CAF-2888-4D3F-ABAA-84A8E58DE6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1183</TotalTime>
  <Words>105</Words>
  <Application>Microsoft Office PowerPoint</Application>
  <PresentationFormat>Presentación en pantalla (4:3)</PresentationFormat>
  <Paragraphs>24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Arial</vt:lpstr>
      <vt:lpstr>Arial Narrow</vt:lpstr>
      <vt:lpstr>Calibri</vt:lpstr>
      <vt:lpstr>Times New Roman</vt:lpstr>
      <vt:lpstr>Verdana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Carolina Acosta Gutierrez</dc:creator>
  <cp:lastModifiedBy>Jenny Patricia Peña Rozo</cp:lastModifiedBy>
  <cp:revision>107</cp:revision>
  <cp:lastPrinted>2017-03-24T15:08:26Z</cp:lastPrinted>
  <dcterms:created xsi:type="dcterms:W3CDTF">2014-10-20T16:00:02Z</dcterms:created>
  <dcterms:modified xsi:type="dcterms:W3CDTF">2017-08-09T17:13:32Z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0x010100D39B0F7833BAE544A0151DC8E911FE8A</vt:lpwstr>
  </property>
</Properties>
</file>