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3" r:id="rId5"/>
    <p:sldId id="280" r:id="rId6"/>
    <p:sldId id="258" r:id="rId7"/>
    <p:sldId id="282" r:id="rId8"/>
    <p:sldId id="281" r:id="rId9"/>
    <p:sldId id="288" r:id="rId10"/>
  </p:sldIdLst>
  <p:sldSz cx="9144000" cy="6858000" type="screen4x3"/>
  <p:notesSz cx="6881813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23DB"/>
    <a:srgbClr val="77EDF3"/>
    <a:srgbClr val="FF9933"/>
    <a:srgbClr val="3366FF"/>
    <a:srgbClr val="6600FF"/>
    <a:srgbClr val="66FFFF"/>
    <a:srgbClr val="66FF33"/>
    <a:srgbClr val="3131F7"/>
    <a:srgbClr val="39E02C"/>
    <a:srgbClr val="252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379089017454998E-2"/>
          <c:y val="9.755769907979682E-2"/>
          <c:w val="0.87104869056285339"/>
          <c:h val="0.7973048775260364"/>
        </c:manualLayout>
      </c:layout>
      <c:pie3DChart>
        <c:varyColors val="1"/>
        <c:ser>
          <c:idx val="0"/>
          <c:order val="0"/>
          <c:tx>
            <c:strRef>
              <c:f>Hoja2!$H$43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00FF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716-4250-B13F-4FCF9C29FB34}"/>
              </c:ext>
            </c:extLst>
          </c:dPt>
          <c:dPt>
            <c:idx val="1"/>
            <c:bubble3D val="0"/>
            <c:spPr>
              <a:solidFill>
                <a:srgbClr val="00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716-4250-B13F-4FCF9C29FB34}"/>
              </c:ext>
            </c:extLst>
          </c:dPt>
          <c:dPt>
            <c:idx val="2"/>
            <c:bubble3D val="0"/>
            <c:spPr>
              <a:solidFill>
                <a:srgbClr val="6600C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716-4250-B13F-4FCF9C29FB34}"/>
              </c:ext>
            </c:extLst>
          </c:dPt>
          <c:dPt>
            <c:idx val="3"/>
            <c:bubble3D val="0"/>
            <c:spPr>
              <a:solidFill>
                <a:srgbClr val="00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716-4250-B13F-4FCF9C29FB34}"/>
              </c:ext>
            </c:extLst>
          </c:dPt>
          <c:dPt>
            <c:idx val="4"/>
            <c:bubble3D val="0"/>
            <c:spPr>
              <a:solidFill>
                <a:srgbClr val="E703E7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716-4250-B13F-4FCF9C29FB34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716-4250-B13F-4FCF9C29FB34}"/>
              </c:ext>
            </c:extLst>
          </c:dPt>
          <c:dPt>
            <c:idx val="6"/>
            <c:bubble3D val="0"/>
            <c:spPr>
              <a:solidFill>
                <a:srgbClr val="0099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716-4250-B13F-4FCF9C29FB34}"/>
              </c:ext>
            </c:extLst>
          </c:dPt>
          <c:dPt>
            <c:idx val="7"/>
            <c:bubble3D val="0"/>
            <c:spPr>
              <a:solidFill>
                <a:srgbClr val="9933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5716-4250-B13F-4FCF9C29FB34}"/>
              </c:ext>
            </c:extLst>
          </c:dPt>
          <c:dPt>
            <c:idx val="8"/>
            <c:bubble3D val="0"/>
            <c:spPr>
              <a:solidFill>
                <a:srgbClr val="00CC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5716-4250-B13F-4FCF9C29FB34}"/>
              </c:ext>
            </c:extLst>
          </c:dPt>
          <c:dPt>
            <c:idx val="9"/>
            <c:bubble3D val="0"/>
            <c:spPr>
              <a:solidFill>
                <a:schemeClr val="accent5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5716-4250-B13F-4FCF9C29FB34}"/>
              </c:ext>
            </c:extLst>
          </c:dPt>
          <c:dPt>
            <c:idx val="10"/>
            <c:bubble3D val="0"/>
            <c:spPr>
              <a:solidFill>
                <a:srgbClr val="E703E7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5716-4250-B13F-4FCF9C29FB34}"/>
              </c:ext>
            </c:extLst>
          </c:dPt>
          <c:dPt>
            <c:idx val="11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5716-4250-B13F-4FCF9C29FB34}"/>
              </c:ext>
            </c:extLst>
          </c:dPt>
          <c:dPt>
            <c:idx val="12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5716-4250-B13F-4FCF9C29FB34}"/>
              </c:ext>
            </c:extLst>
          </c:dPt>
          <c:dPt>
            <c:idx val="13"/>
            <c:bubble3D val="0"/>
            <c:spPr>
              <a:solidFill>
                <a:srgbClr val="3830A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5716-4250-B13F-4FCF9C29FB34}"/>
              </c:ext>
            </c:extLst>
          </c:dPt>
          <c:dPt>
            <c:idx val="14"/>
            <c:bubble3D val="0"/>
            <c:spPr>
              <a:solidFill>
                <a:srgbClr val="00FFC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5716-4250-B13F-4FCF9C29FB34}"/>
              </c:ext>
            </c:extLst>
          </c:dPt>
          <c:dPt>
            <c:idx val="15"/>
            <c:bubble3D val="0"/>
            <c:spPr>
              <a:solidFill>
                <a:srgbClr val="00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5716-4250-B13F-4FCF9C29FB34}"/>
              </c:ext>
            </c:extLst>
          </c:dPt>
          <c:dPt>
            <c:idx val="16"/>
            <c:bubble3D val="0"/>
            <c:spPr>
              <a:solidFill>
                <a:srgbClr val="FF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5716-4250-B13F-4FCF9C29FB34}"/>
              </c:ext>
            </c:extLst>
          </c:dPt>
          <c:dPt>
            <c:idx val="17"/>
            <c:bubble3D val="0"/>
            <c:spPr>
              <a:solidFill>
                <a:srgbClr val="66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3-5716-4250-B13F-4FCF9C29FB34}"/>
              </c:ext>
            </c:extLst>
          </c:dPt>
          <c:dPt>
            <c:idx val="18"/>
            <c:bubble3D val="0"/>
            <c:spPr>
              <a:solidFill>
                <a:srgbClr val="FF00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5-5716-4250-B13F-4FCF9C29FB34}"/>
              </c:ext>
            </c:extLst>
          </c:dPt>
          <c:dPt>
            <c:idx val="19"/>
            <c:bubble3D val="0"/>
            <c:spPr>
              <a:solidFill>
                <a:srgbClr val="00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7-5716-4250-B13F-4FCF9C29FB34}"/>
              </c:ext>
            </c:extLst>
          </c:dPt>
          <c:dPt>
            <c:idx val="20"/>
            <c:bubble3D val="0"/>
            <c:spPr>
              <a:solidFill>
                <a:srgbClr val="FF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9-5716-4250-B13F-4FCF9C29FB34}"/>
              </c:ext>
            </c:extLst>
          </c:dPt>
          <c:dPt>
            <c:idx val="21"/>
            <c:bubble3D val="0"/>
            <c:spPr>
              <a:solidFill>
                <a:srgbClr val="FFFF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B-5716-4250-B13F-4FCF9C29FB34}"/>
              </c:ext>
            </c:extLst>
          </c:dPt>
          <c:dPt>
            <c:idx val="22"/>
            <c:bubble3D val="0"/>
            <c:spPr>
              <a:solidFill>
                <a:srgbClr val="1FB51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D-5716-4250-B13F-4FCF9C29FB34}"/>
              </c:ext>
            </c:extLst>
          </c:dPt>
          <c:dPt>
            <c:idx val="23"/>
            <c:bubble3D val="0"/>
            <c:spPr>
              <a:solidFill>
                <a:srgbClr val="3830A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F-5716-4250-B13F-4FCF9C29FB34}"/>
              </c:ext>
            </c:extLst>
          </c:dPt>
          <c:dPt>
            <c:idx val="24"/>
            <c:bubble3D val="0"/>
            <c:spPr>
              <a:solidFill>
                <a:srgbClr val="99CC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1-5716-4250-B13F-4FCF9C29FB34}"/>
              </c:ext>
            </c:extLst>
          </c:dPt>
          <c:dPt>
            <c:idx val="25"/>
            <c:bubble3D val="0"/>
            <c:spPr>
              <a:solidFill>
                <a:srgbClr val="0033C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3-5716-4250-B13F-4FCF9C29FB34}"/>
              </c:ext>
            </c:extLst>
          </c:dPt>
          <c:dPt>
            <c:idx val="26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5-5716-4250-B13F-4FCF9C29FB34}"/>
              </c:ext>
            </c:extLst>
          </c:dPt>
          <c:dPt>
            <c:idx val="27"/>
            <c:bubble3D val="0"/>
            <c:spPr>
              <a:solidFill>
                <a:srgbClr val="FF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7-5716-4250-B13F-4FCF9C29FB34}"/>
              </c:ext>
            </c:extLst>
          </c:dPt>
          <c:dPt>
            <c:idx val="28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9-5716-4250-B13F-4FCF9C29FB34}"/>
              </c:ext>
            </c:extLst>
          </c:dPt>
          <c:dLbls>
            <c:dLbl>
              <c:idx val="0"/>
              <c:layout>
                <c:manualLayout>
                  <c:x val="-0.10277289049797748"/>
                  <c:y val="4.3311919284150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16-4250-B13F-4FCF9C29FB34}"/>
                </c:ext>
              </c:extLst>
            </c:dLbl>
            <c:dLbl>
              <c:idx val="1"/>
              <c:layout>
                <c:manualLayout>
                  <c:x val="-0.10540278450977275"/>
                  <c:y val="-0.12875153488545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16-4250-B13F-4FCF9C29FB34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5716-4250-B13F-4FCF9C29FB34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5716-4250-B13F-4FCF9C29FB34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5716-4250-B13F-4FCF9C29FB34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5716-4250-B13F-4FCF9C29FB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Hoja2!$G$44:$G$72</c:f>
              <c:strCache>
                <c:ptCount val="29"/>
                <c:pt idx="0">
                  <c:v>Estrategia de 0 a siempre</c:v>
                </c:pt>
                <c:pt idx="1">
                  <c:v>Información educación superior</c:v>
                </c:pt>
                <c:pt idx="2">
                  <c:v>Informacion general</c:v>
                </c:pt>
                <c:pt idx="3">
                  <c:v>Ser pilo paga</c:v>
                </c:pt>
                <c:pt idx="4">
                  <c:v>Convalidaciones</c:v>
                </c:pt>
                <c:pt idx="5">
                  <c:v>informacion de proyectos</c:v>
                </c:pt>
                <c:pt idx="6">
                  <c:v>Legalizacion de titulos</c:v>
                </c:pt>
                <c:pt idx="7">
                  <c:v>Fomag</c:v>
                </c:pt>
                <c:pt idx="8">
                  <c:v>Becas docentes</c:v>
                </c:pt>
                <c:pt idx="9">
                  <c:v>unidad de victimas</c:v>
                </c:pt>
                <c:pt idx="10">
                  <c:v>Bibliotecas</c:v>
                </c:pt>
                <c:pt idx="11">
                  <c:v>material educativo</c:v>
                </c:pt>
                <c:pt idx="12">
                  <c:v>Comunidad indigena</c:v>
                </c:pt>
                <c:pt idx="13">
                  <c:v>Conceptos juridicos</c:v>
                </c:pt>
                <c:pt idx="14">
                  <c:v>concurso docente</c:v>
                </c:pt>
                <c:pt idx="15">
                  <c:v>Decreto 1278</c:v>
                </c:pt>
                <c:pt idx="16">
                  <c:v>Fiduprevisora</c:v>
                </c:pt>
                <c:pt idx="17">
                  <c:v>nivelacion retroactiva</c:v>
                </c:pt>
                <c:pt idx="18">
                  <c:v>Simat</c:v>
                </c:pt>
                <c:pt idx="19">
                  <c:v>becas maestrias</c:v>
                </c:pt>
                <c:pt idx="20">
                  <c:v>Educacion inclusiva</c:v>
                </c:pt>
                <c:pt idx="21">
                  <c:v>informacion educacion basica</c:v>
                </c:pt>
                <c:pt idx="22">
                  <c:v>Infraestructura</c:v>
                </c:pt>
                <c:pt idx="23">
                  <c:v>Jovenes en accion</c:v>
                </c:pt>
                <c:pt idx="24">
                  <c:v>Material por la inclusion</c:v>
                </c:pt>
                <c:pt idx="25">
                  <c:v>programa alfabetizacion</c:v>
                </c:pt>
                <c:pt idx="26">
                  <c:v>Programa transformemonos</c:v>
                </c:pt>
                <c:pt idx="27">
                  <c:v>Validacion bachillerato</c:v>
                </c:pt>
                <c:pt idx="28">
                  <c:v>Viabilidad de convalidacion</c:v>
                </c:pt>
              </c:strCache>
            </c:strRef>
          </c:cat>
          <c:val>
            <c:numRef>
              <c:f>Hoja2!$H$44:$H$72</c:f>
              <c:numCache>
                <c:formatCode>General</c:formatCode>
                <c:ptCount val="29"/>
                <c:pt idx="0">
                  <c:v>33</c:v>
                </c:pt>
                <c:pt idx="1">
                  <c:v>16</c:v>
                </c:pt>
                <c:pt idx="2">
                  <c:v>16</c:v>
                </c:pt>
                <c:pt idx="3">
                  <c:v>10</c:v>
                </c:pt>
                <c:pt idx="4">
                  <c:v>8</c:v>
                </c:pt>
                <c:pt idx="5">
                  <c:v>6</c:v>
                </c:pt>
                <c:pt idx="6">
                  <c:v>6</c:v>
                </c:pt>
                <c:pt idx="7">
                  <c:v>5</c:v>
                </c:pt>
                <c:pt idx="8">
                  <c:v>4</c:v>
                </c:pt>
                <c:pt idx="9">
                  <c:v>4</c:v>
                </c:pt>
                <c:pt idx="10">
                  <c:v>3</c:v>
                </c:pt>
                <c:pt idx="11">
                  <c:v>3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A-5716-4250-B13F-4FCF9C29FB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0.69962</cdr:x>
      <cdr:y>0.16686</cdr:y>
    </cdr:from>
    <cdr:to>
      <cdr:x>1</cdr:x>
      <cdr:y>0.22367</cdr:y>
    </cdr:to>
    <cdr:sp macro="" textlink="">
      <cdr:nvSpPr>
        <cdr:cNvPr id="4" name="Rectángulo 3"/>
        <cdr:cNvSpPr/>
      </cdr:nvSpPr>
      <cdr:spPr>
        <a:xfrm xmlns:a="http://schemas.openxmlformats.org/drawingml/2006/main">
          <a:off x="4317202" y="960194"/>
          <a:ext cx="1853579" cy="3269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200" dirty="0"/>
            <a:t>Estrategia de 0 a siempre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9/08/2017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7502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9/08/2017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273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9/08/2017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099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9/08/2017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6694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9/08/2017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0519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9/08/2017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675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9/08/2017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075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9/08/2017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420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9/08/2017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8901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9/08/2017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102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9/08/2017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526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615DE-3D0F-4EE1-B1A7-DED8F4937CF5}" type="datetimeFigureOut">
              <a:rPr lang="es-CO" smtClean="0"/>
              <a:t>9/08/2017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164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-51262" y="980728"/>
            <a:ext cx="9159766" cy="480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51520" y="1844824"/>
            <a:ext cx="85689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Feria atención al ciudadano</a:t>
            </a:r>
          </a:p>
          <a:p>
            <a:pPr algn="ctr"/>
            <a:r>
              <a:rPr lang="es-CO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Ipiales - Nariño</a:t>
            </a:r>
          </a:p>
          <a:p>
            <a:pPr algn="ctr"/>
            <a:r>
              <a:rPr lang="es-CO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Abril 2017</a:t>
            </a:r>
          </a:p>
        </p:txBody>
      </p:sp>
      <p:grpSp>
        <p:nvGrpSpPr>
          <p:cNvPr id="43" name="42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40" name="39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42" name="41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7580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1"/>
            <a:ext cx="9144000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247946" y="218171"/>
            <a:ext cx="8860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Feria atención al ciudadano Ipiales Nariño</a:t>
            </a:r>
          </a:p>
        </p:txBody>
      </p:sp>
      <p:grpSp>
        <p:nvGrpSpPr>
          <p:cNvPr id="7" name="66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8" name="67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9" name="68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6853"/>
            <a:ext cx="806489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26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292999"/>
            <a:ext cx="9144000" cy="118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267744" y="764704"/>
            <a:ext cx="652331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7" name="66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8" name="67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9" name="68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10" name="CuadroTexto 9"/>
          <p:cNvSpPr txBox="1"/>
          <p:nvPr/>
        </p:nvSpPr>
        <p:spPr>
          <a:xfrm>
            <a:off x="247946" y="511170"/>
            <a:ext cx="8860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Feria atención al ciudadano Ipiales Nariño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05247" y="1901616"/>
            <a:ext cx="846753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b="1" dirty="0"/>
              <a:t>Fecha: </a:t>
            </a:r>
            <a:r>
              <a:rPr lang="es-CO" sz="3200" dirty="0"/>
              <a:t>21 y 22 de abril</a:t>
            </a:r>
          </a:p>
          <a:p>
            <a:pPr algn="just"/>
            <a:r>
              <a:rPr lang="es-CO" sz="3200" b="1" dirty="0"/>
              <a:t>Horario: </a:t>
            </a:r>
            <a:r>
              <a:rPr lang="es-CO" sz="3200" dirty="0"/>
              <a:t>7:00 am a 4:00 pm</a:t>
            </a:r>
          </a:p>
          <a:p>
            <a:pPr algn="just"/>
            <a:r>
              <a:rPr lang="es-CO" sz="3200" b="1" dirty="0"/>
              <a:t>Ubicación: </a:t>
            </a:r>
            <a:r>
              <a:rPr lang="es-CO" sz="3200" dirty="0"/>
              <a:t>plaza de la Independencia </a:t>
            </a:r>
          </a:p>
          <a:p>
            <a:pPr algn="just"/>
            <a:r>
              <a:rPr lang="es-CO" sz="3200" b="1" dirty="0"/>
              <a:t>Entidades nacionales y territoriales : </a:t>
            </a:r>
            <a:r>
              <a:rPr lang="es-CO" sz="3200" dirty="0"/>
              <a:t>91</a:t>
            </a:r>
            <a:endParaRPr lang="es-CO" sz="3200" b="1" dirty="0"/>
          </a:p>
          <a:p>
            <a:pPr algn="just"/>
            <a:r>
              <a:rPr lang="es-CO" sz="3200" b="1" dirty="0"/>
              <a:t>Asistentes a la feria :  </a:t>
            </a:r>
            <a:r>
              <a:rPr lang="es-CO" sz="3200" dirty="0"/>
              <a:t>11.544 personas</a:t>
            </a:r>
          </a:p>
          <a:p>
            <a:pPr algn="just"/>
            <a:r>
              <a:rPr lang="es-CO" sz="3200" b="1" dirty="0"/>
              <a:t>Ciudadanos atendidos stand MEN: </a:t>
            </a:r>
            <a:r>
              <a:rPr lang="es-CO" sz="3200" dirty="0"/>
              <a:t>138 ciudadanos</a:t>
            </a:r>
          </a:p>
          <a:p>
            <a:pPr algn="just"/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3581120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292999"/>
            <a:ext cx="9144000" cy="118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267744" y="764704"/>
            <a:ext cx="652331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7" name="66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8" name="67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9" name="68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10" name="CuadroTexto 9"/>
          <p:cNvSpPr txBox="1"/>
          <p:nvPr/>
        </p:nvSpPr>
        <p:spPr>
          <a:xfrm>
            <a:off x="246954" y="188640"/>
            <a:ext cx="88605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Feria atención al ciudadano Ipiales Nariño Temas relevantes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38235" y="2037545"/>
            <a:ext cx="84675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3200" dirty="0"/>
              <a:t>Estrategia de 0 a siempre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3200" dirty="0"/>
              <a:t>Información educación superior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3200" dirty="0"/>
              <a:t>Información general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3200" dirty="0"/>
              <a:t>Ser pilo paga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3200" dirty="0"/>
              <a:t>Convalidaciones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3200" dirty="0"/>
              <a:t>información de proyectos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3200" dirty="0"/>
              <a:t>Legalización de títulos</a:t>
            </a:r>
          </a:p>
          <a:p>
            <a:pPr algn="just"/>
            <a:endParaRPr lang="es-CO" sz="3200" dirty="0"/>
          </a:p>
          <a:p>
            <a:pPr algn="just"/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2190104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72323"/>
            <a:ext cx="9052262" cy="91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4 CuadroTexto"/>
          <p:cNvSpPr txBox="1"/>
          <p:nvPr/>
        </p:nvSpPr>
        <p:spPr>
          <a:xfrm>
            <a:off x="385450" y="198970"/>
            <a:ext cx="8281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Feria al ciudadano Ipiales Nariño</a:t>
            </a:r>
          </a:p>
        </p:txBody>
      </p:sp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2704172"/>
              </p:ext>
            </p:extLst>
          </p:nvPr>
        </p:nvGraphicFramePr>
        <p:xfrm>
          <a:off x="1929611" y="1203034"/>
          <a:ext cx="6170781" cy="5754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0" name="66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21" name="67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22" name="68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24" name="Rectángulo 23"/>
          <p:cNvSpPr/>
          <p:nvPr/>
        </p:nvSpPr>
        <p:spPr>
          <a:xfrm>
            <a:off x="7496263" y="4253613"/>
            <a:ext cx="1350664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dirty="0"/>
              <a:t>Educación Superior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6189257" y="5505466"/>
            <a:ext cx="1369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100" dirty="0">
                <a:solidFill>
                  <a:srgbClr val="000000"/>
                </a:solidFill>
                <a:latin typeface="Calibri" panose="020F0502020204030204" pitchFamily="34" charset="0"/>
              </a:rPr>
              <a:t>información general</a:t>
            </a:r>
            <a:r>
              <a:rPr lang="es-CO" sz="1100" dirty="0"/>
              <a:t> 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4327889" y="5838507"/>
            <a:ext cx="6126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100" dirty="0"/>
              <a:t>Ser pilo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2166375" y="5505466"/>
            <a:ext cx="15121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dirty="0"/>
              <a:t>Convalidaciones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1065397" y="5086852"/>
            <a:ext cx="16530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100" dirty="0"/>
              <a:t>Información de proyectos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879725" y="4740760"/>
            <a:ext cx="14414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100" dirty="0"/>
              <a:t>Legalización de títulos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1183076" y="4253613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 err="1"/>
              <a:t>Fomag</a:t>
            </a:r>
            <a:endParaRPr lang="es-CO" sz="11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677829"/>
              </p:ext>
            </p:extLst>
          </p:nvPr>
        </p:nvGraphicFramePr>
        <p:xfrm>
          <a:off x="57588" y="1050191"/>
          <a:ext cx="1706100" cy="2964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0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unidad de victimas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4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Bibliotecas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15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material educativo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3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46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Comunidad indigena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2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Conceptos juridicos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2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68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concurso docente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2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0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Decreto 1278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2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Fiduprevisora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2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nivelacion retroactiva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2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388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Simat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2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becas maestrias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Educacion inclusiva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informacion educacion basica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Infraestructura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Jovenes en accion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Material por la inclusion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programa alfabetizacion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Programa transformemonos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Validacion bachillerato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>
                          <a:effectLst/>
                        </a:rPr>
                        <a:t>1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>
                          <a:effectLst/>
                        </a:rPr>
                        <a:t>Viabilidad de convalidacion</a:t>
                      </a:r>
                      <a:endParaRPr lang="es-C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u="none" strike="noStrike" dirty="0">
                          <a:effectLst/>
                        </a:rPr>
                        <a:t>1</a:t>
                      </a:r>
                      <a:endParaRPr lang="es-CO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117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72323"/>
            <a:ext cx="9052262" cy="91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4 CuadroTexto"/>
          <p:cNvSpPr txBox="1"/>
          <p:nvPr/>
        </p:nvSpPr>
        <p:spPr>
          <a:xfrm>
            <a:off x="385450" y="198970"/>
            <a:ext cx="8281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Feria al ciudadano Ipiales Nariño</a:t>
            </a:r>
          </a:p>
        </p:txBody>
      </p:sp>
      <p:grpSp>
        <p:nvGrpSpPr>
          <p:cNvPr id="20" name="66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21" name="67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22" name="68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4104456" cy="424847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2776"/>
            <a:ext cx="424847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085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39B0F7833BAE544A0151DC8E911FE8A" ma:contentTypeVersion="0" ma:contentTypeDescription="Crear nuevo documento." ma:contentTypeScope="" ma:versionID="1ee68485b40aea4d59cbd84f7c718a1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f6edc329ff236629c56e3b879b320d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6F1697-9EB8-4ECF-9A6B-8EE468BEBC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AEDB35-AB1C-4ED2-8D45-4B720D2A39B5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FD62CAF-2888-4D3F-ABAA-84A8E58DE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180</Words>
  <Application>Microsoft Office PowerPoint</Application>
  <PresentationFormat>Presentación en pantalla (4:3)</PresentationFormat>
  <Paragraphs>71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Arial Narrow</vt:lpstr>
      <vt:lpstr>Calibri</vt:lpstr>
      <vt:lpstr>Times New Roman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Acosta Gutierrez</dc:creator>
  <cp:lastModifiedBy>Jenny Patricia Peña Rozo</cp:lastModifiedBy>
  <cp:revision>105</cp:revision>
  <cp:lastPrinted>2017-03-24T15:08:26Z</cp:lastPrinted>
  <dcterms:created xsi:type="dcterms:W3CDTF">2014-10-20T16:00:02Z</dcterms:created>
  <dcterms:modified xsi:type="dcterms:W3CDTF">2017-08-09T17:14:29Z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0x010100D39B0F7833BAE544A0151DC8E911FE8A</vt:lpwstr>
  </property>
</Properties>
</file>