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4" r:id="rId4"/>
    <p:sldId id="262" r:id="rId5"/>
    <p:sldId id="266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24C4"/>
    <a:srgbClr val="22EDF2"/>
    <a:srgbClr val="E1F8FB"/>
    <a:srgbClr val="E0A0DB"/>
    <a:srgbClr val="6F91C8"/>
    <a:srgbClr val="E3ECF8"/>
    <a:srgbClr val="3F65AA"/>
    <a:srgbClr val="E43866"/>
    <a:srgbClr val="43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2"/>
    <p:restoredTop sz="97714"/>
  </p:normalViewPr>
  <p:slideViewPr>
    <p:cSldViewPr snapToGrid="0" snapToObjects="1">
      <p:cViewPr varScale="1">
        <p:scale>
          <a:sx n="86" d="100"/>
          <a:sy n="86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CA2D7-DDE6-46CE-B4C3-C316E0EF411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2CDEB4-F036-4358-A995-B103053C7AD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dirty="0">
              <a:solidFill>
                <a:schemeClr val="bg1"/>
              </a:solidFill>
            </a:rPr>
            <a:t>Canales </a:t>
          </a:r>
        </a:p>
      </dgm:t>
    </dgm:pt>
    <dgm:pt modelId="{8973D017-CA2A-413A-8E5F-F82002C136AD}" type="parTrans" cxnId="{A613D928-34BC-4AB8-917D-4325F3D55B4E}">
      <dgm:prSet/>
      <dgm:spPr/>
      <dgm:t>
        <a:bodyPr/>
        <a:lstStyle/>
        <a:p>
          <a:endParaRPr lang="es-CO"/>
        </a:p>
      </dgm:t>
    </dgm:pt>
    <dgm:pt modelId="{00FFEC83-B9E9-401E-97EE-311C6BCB40CA}" type="sibTrans" cxnId="{A613D928-34BC-4AB8-917D-4325F3D55B4E}">
      <dgm:prSet/>
      <dgm:spPr/>
      <dgm:t>
        <a:bodyPr/>
        <a:lstStyle/>
        <a:p>
          <a:endParaRPr lang="es-CO"/>
        </a:p>
      </dgm:t>
    </dgm:pt>
    <dgm:pt modelId="{623E2112-4B43-4B7A-A7C7-483FADB5BD5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2800" dirty="0"/>
            <a:t>Presencial</a:t>
          </a:r>
        </a:p>
        <a:p>
          <a:r>
            <a:rPr lang="es-CO" sz="1100" b="0" i="0" dirty="0">
              <a:latin typeface="Arial" panose="020B0604020202020204" pitchFamily="34" charset="0"/>
              <a:cs typeface="Arial" panose="020B0604020202020204" pitchFamily="34" charset="0"/>
            </a:rPr>
            <a:t>Calle 43 No. 57 - 14. Centro Administrativo Nacional, CAN, Bogotá.</a:t>
          </a:r>
          <a:endParaRPr lang="es-CO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DCAA6-A3EE-4DF0-8107-4C9054F3E70B}" type="parTrans" cxnId="{0340624C-9AFB-497B-BEE4-23C77EC0B73C}">
      <dgm:prSet/>
      <dgm:spPr/>
      <dgm:t>
        <a:bodyPr/>
        <a:lstStyle/>
        <a:p>
          <a:endParaRPr lang="es-CO"/>
        </a:p>
      </dgm:t>
    </dgm:pt>
    <dgm:pt modelId="{54ACE599-465D-4577-A675-B0C5C1EC09BD}" type="sibTrans" cxnId="{0340624C-9AFB-497B-BEE4-23C77EC0B73C}">
      <dgm:prSet/>
      <dgm:spPr/>
      <dgm:t>
        <a:bodyPr/>
        <a:lstStyle/>
        <a:p>
          <a:endParaRPr lang="es-CO"/>
        </a:p>
      </dgm:t>
    </dgm:pt>
    <dgm:pt modelId="{22A8677A-C0E4-4C4C-A83A-ED0461E4F57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sz="2800" dirty="0"/>
            <a:t>Escrito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Formulario Web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Correo electrónico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Ventanilla de Radicación</a:t>
          </a:r>
        </a:p>
      </dgm:t>
    </dgm:pt>
    <dgm:pt modelId="{97FF6620-5995-4B6A-A9F7-A11F52F0086A}" type="parTrans" cxnId="{D81E4F50-D2AB-4A0B-98D9-6F0DB9CB8BA8}">
      <dgm:prSet/>
      <dgm:spPr/>
      <dgm:t>
        <a:bodyPr/>
        <a:lstStyle/>
        <a:p>
          <a:endParaRPr lang="es-CO"/>
        </a:p>
      </dgm:t>
    </dgm:pt>
    <dgm:pt modelId="{CEF0BB1E-F389-472A-A5BE-769948F46081}" type="sibTrans" cxnId="{D81E4F50-D2AB-4A0B-98D9-6F0DB9CB8BA8}">
      <dgm:prSet/>
      <dgm:spPr/>
      <dgm:t>
        <a:bodyPr/>
        <a:lstStyle/>
        <a:p>
          <a:endParaRPr lang="es-CO"/>
        </a:p>
      </dgm:t>
    </dgm:pt>
    <dgm:pt modelId="{CBA3D356-EE18-457A-920D-6C9A7D1F3ECF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O" sz="2000" dirty="0"/>
            <a:t>Virtual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Pagina Web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Chat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Clic to Call</a:t>
          </a:r>
        </a:p>
        <a:p>
          <a:endParaRPr lang="es-CO" sz="1000" dirty="0"/>
        </a:p>
      </dgm:t>
    </dgm:pt>
    <dgm:pt modelId="{CAE3FFC8-883A-4AAF-8186-DCDDB64CDF4E}" type="parTrans" cxnId="{433E4B38-D01A-4BE9-AA46-89C425F762E9}">
      <dgm:prSet/>
      <dgm:spPr/>
      <dgm:t>
        <a:bodyPr/>
        <a:lstStyle/>
        <a:p>
          <a:endParaRPr lang="es-CO"/>
        </a:p>
      </dgm:t>
    </dgm:pt>
    <dgm:pt modelId="{4D8EC630-C3D8-4024-84EF-80AF0967227D}" type="sibTrans" cxnId="{433E4B38-D01A-4BE9-AA46-89C425F762E9}">
      <dgm:prSet/>
      <dgm:spPr/>
      <dgm:t>
        <a:bodyPr/>
        <a:lstStyle/>
        <a:p>
          <a:endParaRPr lang="es-CO"/>
        </a:p>
      </dgm:t>
    </dgm:pt>
    <dgm:pt modelId="{15ADFEF4-0B16-4EFE-B851-47084356298F}">
      <dgm:prSet phldrT="[Texto]" custT="1"/>
      <dgm:spPr/>
      <dgm:t>
        <a:bodyPr/>
        <a:lstStyle/>
        <a:p>
          <a:r>
            <a:rPr lang="es-CO" sz="1800" dirty="0"/>
            <a:t>Telefónico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Línea gratuita fuera de Bogotá:</a:t>
          </a:r>
          <a:br>
            <a:rPr lang="es-CO" sz="1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01- 8000 - 910122.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Línea Bogotá +57 (1) 3078079.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Conmutador: +57 (1) 2222800</a:t>
          </a:r>
          <a:r>
            <a:rPr lang="es-CO" sz="1100" b="0" i="0" dirty="0"/>
            <a:t>. </a:t>
          </a:r>
          <a:endParaRPr lang="es-CO" sz="1100" dirty="0"/>
        </a:p>
      </dgm:t>
    </dgm:pt>
    <dgm:pt modelId="{05B86EA3-3A66-42EA-BC96-49FC24FE9522}" type="parTrans" cxnId="{00A227C9-9FF8-45A9-B243-7BCA8B9C25C3}">
      <dgm:prSet/>
      <dgm:spPr/>
      <dgm:t>
        <a:bodyPr/>
        <a:lstStyle/>
        <a:p>
          <a:endParaRPr lang="es-CO"/>
        </a:p>
      </dgm:t>
    </dgm:pt>
    <dgm:pt modelId="{C47181BE-B971-4630-9C11-1687B100F91D}" type="sibTrans" cxnId="{00A227C9-9FF8-45A9-B243-7BCA8B9C25C3}">
      <dgm:prSet/>
      <dgm:spPr/>
      <dgm:t>
        <a:bodyPr/>
        <a:lstStyle/>
        <a:p>
          <a:endParaRPr lang="es-CO"/>
        </a:p>
      </dgm:t>
    </dgm:pt>
    <dgm:pt modelId="{A62725B3-68E5-4A56-8BBC-422D7524ECD8}" type="pres">
      <dgm:prSet presAssocID="{8A4CA2D7-DDE6-46CE-B4C3-C316E0EF411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ED2602A-0223-4A5A-8E99-7B593230857D}" type="pres">
      <dgm:prSet presAssocID="{8F2CDEB4-F036-4358-A995-B103053C7ADD}" presName="singleCycle" presStyleCnt="0"/>
      <dgm:spPr/>
    </dgm:pt>
    <dgm:pt modelId="{5F26633E-7852-4CF9-9322-BA4ED251C951}" type="pres">
      <dgm:prSet presAssocID="{8F2CDEB4-F036-4358-A995-B103053C7ADD}" presName="singleCenter" presStyleLbl="node1" presStyleIdx="0" presStyleCnt="5">
        <dgm:presLayoutVars>
          <dgm:chMax val="7"/>
          <dgm:chPref val="7"/>
        </dgm:presLayoutVars>
      </dgm:prSet>
      <dgm:spPr/>
    </dgm:pt>
    <dgm:pt modelId="{2BE23269-C726-43BF-9886-5CAA5711EC6D}" type="pres">
      <dgm:prSet presAssocID="{B28DCAA6-A3EE-4DF0-8107-4C9054F3E70B}" presName="Name56" presStyleLbl="parChTrans1D2" presStyleIdx="0" presStyleCnt="4"/>
      <dgm:spPr/>
    </dgm:pt>
    <dgm:pt modelId="{D97A01D9-0512-4482-AFBC-540F38CB05F2}" type="pres">
      <dgm:prSet presAssocID="{623E2112-4B43-4B7A-A7C7-483FADB5BD53}" presName="text0" presStyleLbl="node1" presStyleIdx="1" presStyleCnt="5" custScaleX="320681" custScaleY="132520">
        <dgm:presLayoutVars>
          <dgm:bulletEnabled val="1"/>
        </dgm:presLayoutVars>
      </dgm:prSet>
      <dgm:spPr/>
    </dgm:pt>
    <dgm:pt modelId="{86A29FD6-AEF0-42D1-87B5-F724776A9A39}" type="pres">
      <dgm:prSet presAssocID="{97FF6620-5995-4B6A-A9F7-A11F52F0086A}" presName="Name56" presStyleLbl="parChTrans1D2" presStyleIdx="1" presStyleCnt="4"/>
      <dgm:spPr/>
    </dgm:pt>
    <dgm:pt modelId="{CEB26FB0-8B3E-493A-8977-8241156E35F0}" type="pres">
      <dgm:prSet presAssocID="{22A8677A-C0E4-4C4C-A83A-ED0461E4F573}" presName="text0" presStyleLbl="node1" presStyleIdx="2" presStyleCnt="5" custScaleX="155771" custScaleY="220433">
        <dgm:presLayoutVars>
          <dgm:bulletEnabled val="1"/>
        </dgm:presLayoutVars>
      </dgm:prSet>
      <dgm:spPr/>
    </dgm:pt>
    <dgm:pt modelId="{2C44246D-1D6C-483E-B373-24E343C8208B}" type="pres">
      <dgm:prSet presAssocID="{CAE3FFC8-883A-4AAF-8186-DCDDB64CDF4E}" presName="Name56" presStyleLbl="parChTrans1D2" presStyleIdx="2" presStyleCnt="4"/>
      <dgm:spPr/>
    </dgm:pt>
    <dgm:pt modelId="{7067DBB8-1AEE-437F-B76C-7767B165F7A3}" type="pres">
      <dgm:prSet presAssocID="{CBA3D356-EE18-457A-920D-6C9A7D1F3ECF}" presName="text0" presStyleLbl="node1" presStyleIdx="3" presStyleCnt="5" custScaleX="315416" custScaleY="119700">
        <dgm:presLayoutVars>
          <dgm:bulletEnabled val="1"/>
        </dgm:presLayoutVars>
      </dgm:prSet>
      <dgm:spPr/>
    </dgm:pt>
    <dgm:pt modelId="{EC51ACBE-FD93-4C4B-9200-63875C00EBCB}" type="pres">
      <dgm:prSet presAssocID="{05B86EA3-3A66-42EA-BC96-49FC24FE9522}" presName="Name56" presStyleLbl="parChTrans1D2" presStyleIdx="3" presStyleCnt="4"/>
      <dgm:spPr/>
    </dgm:pt>
    <dgm:pt modelId="{7FC7360F-2E79-45F0-B7AF-845664C05F79}" type="pres">
      <dgm:prSet presAssocID="{15ADFEF4-0B16-4EFE-B851-47084356298F}" presName="text0" presStyleLbl="node1" presStyleIdx="4" presStyleCnt="5" custScaleX="145241" custScaleY="220433">
        <dgm:presLayoutVars>
          <dgm:bulletEnabled val="1"/>
        </dgm:presLayoutVars>
      </dgm:prSet>
      <dgm:spPr/>
    </dgm:pt>
  </dgm:ptLst>
  <dgm:cxnLst>
    <dgm:cxn modelId="{A613D928-34BC-4AB8-917D-4325F3D55B4E}" srcId="{8A4CA2D7-DDE6-46CE-B4C3-C316E0EF411C}" destId="{8F2CDEB4-F036-4358-A995-B103053C7ADD}" srcOrd="0" destOrd="0" parTransId="{8973D017-CA2A-413A-8E5F-F82002C136AD}" sibTransId="{00FFEC83-B9E9-401E-97EE-311C6BCB40CA}"/>
    <dgm:cxn modelId="{433E4B38-D01A-4BE9-AA46-89C425F762E9}" srcId="{8F2CDEB4-F036-4358-A995-B103053C7ADD}" destId="{CBA3D356-EE18-457A-920D-6C9A7D1F3ECF}" srcOrd="2" destOrd="0" parTransId="{CAE3FFC8-883A-4AAF-8186-DCDDB64CDF4E}" sibTransId="{4D8EC630-C3D8-4024-84EF-80AF0967227D}"/>
    <dgm:cxn modelId="{A3F2BA4A-AAAB-4B53-BA62-B82382427296}" type="presOf" srcId="{97FF6620-5995-4B6A-A9F7-A11F52F0086A}" destId="{86A29FD6-AEF0-42D1-87B5-F724776A9A39}" srcOrd="0" destOrd="0" presId="urn:microsoft.com/office/officeart/2008/layout/RadialCluster"/>
    <dgm:cxn modelId="{0340624C-9AFB-497B-BEE4-23C77EC0B73C}" srcId="{8F2CDEB4-F036-4358-A995-B103053C7ADD}" destId="{623E2112-4B43-4B7A-A7C7-483FADB5BD53}" srcOrd="0" destOrd="0" parTransId="{B28DCAA6-A3EE-4DF0-8107-4C9054F3E70B}" sibTransId="{54ACE599-465D-4577-A675-B0C5C1EC09BD}"/>
    <dgm:cxn modelId="{D81E4F50-D2AB-4A0B-98D9-6F0DB9CB8BA8}" srcId="{8F2CDEB4-F036-4358-A995-B103053C7ADD}" destId="{22A8677A-C0E4-4C4C-A83A-ED0461E4F573}" srcOrd="1" destOrd="0" parTransId="{97FF6620-5995-4B6A-A9F7-A11F52F0086A}" sibTransId="{CEF0BB1E-F389-472A-A5BE-769948F46081}"/>
    <dgm:cxn modelId="{83FD0C55-B201-4CD9-BBEC-C3FDB0B219D9}" type="presOf" srcId="{CAE3FFC8-883A-4AAF-8186-DCDDB64CDF4E}" destId="{2C44246D-1D6C-483E-B373-24E343C8208B}" srcOrd="0" destOrd="0" presId="urn:microsoft.com/office/officeart/2008/layout/RadialCluster"/>
    <dgm:cxn modelId="{187F327A-F04E-42D0-9521-9AB069CDB69C}" type="presOf" srcId="{8A4CA2D7-DDE6-46CE-B4C3-C316E0EF411C}" destId="{A62725B3-68E5-4A56-8BBC-422D7524ECD8}" srcOrd="0" destOrd="0" presId="urn:microsoft.com/office/officeart/2008/layout/RadialCluster"/>
    <dgm:cxn modelId="{1103F08C-8C33-4039-B7CD-063213AC0445}" type="presOf" srcId="{05B86EA3-3A66-42EA-BC96-49FC24FE9522}" destId="{EC51ACBE-FD93-4C4B-9200-63875C00EBCB}" srcOrd="0" destOrd="0" presId="urn:microsoft.com/office/officeart/2008/layout/RadialCluster"/>
    <dgm:cxn modelId="{7A3E2E90-70CE-4347-9407-2B35C7F77D8F}" type="presOf" srcId="{22A8677A-C0E4-4C4C-A83A-ED0461E4F573}" destId="{CEB26FB0-8B3E-493A-8977-8241156E35F0}" srcOrd="0" destOrd="0" presId="urn:microsoft.com/office/officeart/2008/layout/RadialCluster"/>
    <dgm:cxn modelId="{589DEE94-5CEB-4876-9613-110B19010136}" type="presOf" srcId="{15ADFEF4-0B16-4EFE-B851-47084356298F}" destId="{7FC7360F-2E79-45F0-B7AF-845664C05F79}" srcOrd="0" destOrd="0" presId="urn:microsoft.com/office/officeart/2008/layout/RadialCluster"/>
    <dgm:cxn modelId="{353499AF-E392-484C-A5B3-33502722F5D4}" type="presOf" srcId="{623E2112-4B43-4B7A-A7C7-483FADB5BD53}" destId="{D97A01D9-0512-4482-AFBC-540F38CB05F2}" srcOrd="0" destOrd="0" presId="urn:microsoft.com/office/officeart/2008/layout/RadialCluster"/>
    <dgm:cxn modelId="{E5D6A1B7-893A-49A1-B611-C2DD2938C96A}" type="presOf" srcId="{CBA3D356-EE18-457A-920D-6C9A7D1F3ECF}" destId="{7067DBB8-1AEE-437F-B76C-7767B165F7A3}" srcOrd="0" destOrd="0" presId="urn:microsoft.com/office/officeart/2008/layout/RadialCluster"/>
    <dgm:cxn modelId="{540DDFB9-1617-4612-B9E3-2A42312209F7}" type="presOf" srcId="{B28DCAA6-A3EE-4DF0-8107-4C9054F3E70B}" destId="{2BE23269-C726-43BF-9886-5CAA5711EC6D}" srcOrd="0" destOrd="0" presId="urn:microsoft.com/office/officeart/2008/layout/RadialCluster"/>
    <dgm:cxn modelId="{00A227C9-9FF8-45A9-B243-7BCA8B9C25C3}" srcId="{8F2CDEB4-F036-4358-A995-B103053C7ADD}" destId="{15ADFEF4-0B16-4EFE-B851-47084356298F}" srcOrd="3" destOrd="0" parTransId="{05B86EA3-3A66-42EA-BC96-49FC24FE9522}" sibTransId="{C47181BE-B971-4630-9C11-1687B100F91D}"/>
    <dgm:cxn modelId="{9C51D8FD-F1C5-49B3-9DD9-77558E601604}" type="presOf" srcId="{8F2CDEB4-F036-4358-A995-B103053C7ADD}" destId="{5F26633E-7852-4CF9-9322-BA4ED251C951}" srcOrd="0" destOrd="0" presId="urn:microsoft.com/office/officeart/2008/layout/RadialCluster"/>
    <dgm:cxn modelId="{D0D463C6-1C28-43AB-895E-9F9EC83DED88}" type="presParOf" srcId="{A62725B3-68E5-4A56-8BBC-422D7524ECD8}" destId="{4ED2602A-0223-4A5A-8E99-7B593230857D}" srcOrd="0" destOrd="0" presId="urn:microsoft.com/office/officeart/2008/layout/RadialCluster"/>
    <dgm:cxn modelId="{342CB9C0-31A0-4559-A1B4-6E8BCE9740E5}" type="presParOf" srcId="{4ED2602A-0223-4A5A-8E99-7B593230857D}" destId="{5F26633E-7852-4CF9-9322-BA4ED251C951}" srcOrd="0" destOrd="0" presId="urn:microsoft.com/office/officeart/2008/layout/RadialCluster"/>
    <dgm:cxn modelId="{AFBB42C0-3EE7-4C70-B00A-A5A5E0629DA7}" type="presParOf" srcId="{4ED2602A-0223-4A5A-8E99-7B593230857D}" destId="{2BE23269-C726-43BF-9886-5CAA5711EC6D}" srcOrd="1" destOrd="0" presId="urn:microsoft.com/office/officeart/2008/layout/RadialCluster"/>
    <dgm:cxn modelId="{B05B605F-F242-4A2E-8171-7AFA954BF68F}" type="presParOf" srcId="{4ED2602A-0223-4A5A-8E99-7B593230857D}" destId="{D97A01D9-0512-4482-AFBC-540F38CB05F2}" srcOrd="2" destOrd="0" presId="urn:microsoft.com/office/officeart/2008/layout/RadialCluster"/>
    <dgm:cxn modelId="{0ACDEB4F-C992-490D-AA6E-55A9E7EFE661}" type="presParOf" srcId="{4ED2602A-0223-4A5A-8E99-7B593230857D}" destId="{86A29FD6-AEF0-42D1-87B5-F724776A9A39}" srcOrd="3" destOrd="0" presId="urn:microsoft.com/office/officeart/2008/layout/RadialCluster"/>
    <dgm:cxn modelId="{3B8BA064-8104-4178-B072-DF8E5DAC0695}" type="presParOf" srcId="{4ED2602A-0223-4A5A-8E99-7B593230857D}" destId="{CEB26FB0-8B3E-493A-8977-8241156E35F0}" srcOrd="4" destOrd="0" presId="urn:microsoft.com/office/officeart/2008/layout/RadialCluster"/>
    <dgm:cxn modelId="{DEE65BEF-9DC2-44FA-8A98-A555E27F7EAE}" type="presParOf" srcId="{4ED2602A-0223-4A5A-8E99-7B593230857D}" destId="{2C44246D-1D6C-483E-B373-24E343C8208B}" srcOrd="5" destOrd="0" presId="urn:microsoft.com/office/officeart/2008/layout/RadialCluster"/>
    <dgm:cxn modelId="{A4D1F2F3-7FB9-4ED3-9A29-A1C26A203FFB}" type="presParOf" srcId="{4ED2602A-0223-4A5A-8E99-7B593230857D}" destId="{7067DBB8-1AEE-437F-B76C-7767B165F7A3}" srcOrd="6" destOrd="0" presId="urn:microsoft.com/office/officeart/2008/layout/RadialCluster"/>
    <dgm:cxn modelId="{B390FF23-E00F-4061-98BB-3B29CBBB34B6}" type="presParOf" srcId="{4ED2602A-0223-4A5A-8E99-7B593230857D}" destId="{EC51ACBE-FD93-4C4B-9200-63875C00EBCB}" srcOrd="7" destOrd="0" presId="urn:microsoft.com/office/officeart/2008/layout/RadialCluster"/>
    <dgm:cxn modelId="{3F1108F2-B491-4666-AD99-16385226707F}" type="presParOf" srcId="{4ED2602A-0223-4A5A-8E99-7B593230857D}" destId="{7FC7360F-2E79-45F0-B7AF-845664C05F7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6633E-7852-4CF9-9322-BA4ED251C951}">
      <dsp:nvSpPr>
        <dsp:cNvPr id="0" name=""/>
        <dsp:cNvSpPr/>
      </dsp:nvSpPr>
      <dsp:spPr>
        <a:xfrm>
          <a:off x="3427895" y="1460057"/>
          <a:ext cx="1228859" cy="122885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bg1"/>
              </a:solidFill>
            </a:rPr>
            <a:t>Canales </a:t>
          </a:r>
        </a:p>
      </dsp:txBody>
      <dsp:txXfrm>
        <a:off x="3487883" y="1520045"/>
        <a:ext cx="1108883" cy="1108883"/>
      </dsp:txXfrm>
    </dsp:sp>
    <dsp:sp modelId="{2BE23269-C726-43BF-9886-5CAA5711EC6D}">
      <dsp:nvSpPr>
        <dsp:cNvPr id="0" name=""/>
        <dsp:cNvSpPr/>
      </dsp:nvSpPr>
      <dsp:spPr>
        <a:xfrm rot="16200000">
          <a:off x="3804272" y="1222003"/>
          <a:ext cx="476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1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A01D9-0512-4482-AFBC-540F38CB05F2}">
      <dsp:nvSpPr>
        <dsp:cNvPr id="0" name=""/>
        <dsp:cNvSpPr/>
      </dsp:nvSpPr>
      <dsp:spPr>
        <a:xfrm>
          <a:off x="2722184" y="-107134"/>
          <a:ext cx="2640282" cy="109108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Presencial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kern="1200" dirty="0">
              <a:latin typeface="Arial" panose="020B0604020202020204" pitchFamily="34" charset="0"/>
              <a:cs typeface="Arial" panose="020B0604020202020204" pitchFamily="34" charset="0"/>
            </a:rPr>
            <a:t>Calle 43 No. 57 - 14. Centro Administrativo Nacional, CAN, Bogotá.</a:t>
          </a:r>
          <a:endParaRPr lang="es-CO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5446" y="-53872"/>
        <a:ext cx="2533758" cy="984560"/>
      </dsp:txXfrm>
    </dsp:sp>
    <dsp:sp modelId="{86A29FD6-AEF0-42D1-87B5-F724776A9A39}">
      <dsp:nvSpPr>
        <dsp:cNvPr id="0" name=""/>
        <dsp:cNvSpPr/>
      </dsp:nvSpPr>
      <dsp:spPr>
        <a:xfrm>
          <a:off x="4656755" y="2074487"/>
          <a:ext cx="3803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3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26FB0-8B3E-493A-8977-8241156E35F0}">
      <dsp:nvSpPr>
        <dsp:cNvPr id="0" name=""/>
        <dsp:cNvSpPr/>
      </dsp:nvSpPr>
      <dsp:spPr>
        <a:xfrm>
          <a:off x="5037145" y="1167035"/>
          <a:ext cx="1282518" cy="181490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Escrito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Formulario Web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Correo electrónico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Ventanilla de Radicación</a:t>
          </a:r>
        </a:p>
      </dsp:txBody>
      <dsp:txXfrm>
        <a:off x="5099752" y="1229642"/>
        <a:ext cx="1157304" cy="1689690"/>
      </dsp:txXfrm>
    </dsp:sp>
    <dsp:sp modelId="{2C44246D-1D6C-483E-B373-24E343C8208B}">
      <dsp:nvSpPr>
        <dsp:cNvPr id="0" name=""/>
        <dsp:cNvSpPr/>
      </dsp:nvSpPr>
      <dsp:spPr>
        <a:xfrm rot="5400000">
          <a:off x="3777884" y="2953358"/>
          <a:ext cx="5288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8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7DBB8-1AEE-437F-B76C-7767B165F7A3}">
      <dsp:nvSpPr>
        <dsp:cNvPr id="0" name=""/>
        <dsp:cNvSpPr/>
      </dsp:nvSpPr>
      <dsp:spPr>
        <a:xfrm>
          <a:off x="2743858" y="3217800"/>
          <a:ext cx="2596933" cy="98553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Virtual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Pagina Web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Chat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Clic to Call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 dirty="0"/>
        </a:p>
      </dsp:txBody>
      <dsp:txXfrm>
        <a:off x="2791968" y="3265910"/>
        <a:ext cx="2500713" cy="889313"/>
      </dsp:txXfrm>
    </dsp:sp>
    <dsp:sp modelId="{EC51ACBE-FD93-4C4B-9200-63875C00EBCB}">
      <dsp:nvSpPr>
        <dsp:cNvPr id="0" name=""/>
        <dsp:cNvSpPr/>
      </dsp:nvSpPr>
      <dsp:spPr>
        <a:xfrm rot="10800000">
          <a:off x="3004156" y="2074487"/>
          <a:ext cx="4237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7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7360F-2E79-45F0-B7AF-845664C05F79}">
      <dsp:nvSpPr>
        <dsp:cNvPr id="0" name=""/>
        <dsp:cNvSpPr/>
      </dsp:nvSpPr>
      <dsp:spPr>
        <a:xfrm>
          <a:off x="1808335" y="1167035"/>
          <a:ext cx="1195821" cy="18149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Telefónico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Línea gratuita fuera de Bogotá:</a:t>
          </a:r>
          <a:br>
            <a:rPr lang="es-CO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01- 8000 - 910122.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Línea Bogotá +57 (1) 3078079.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Conmutador: +57 (1) 2222800</a:t>
          </a:r>
          <a:r>
            <a:rPr lang="es-CO" sz="1100" b="0" i="0" kern="1200" dirty="0"/>
            <a:t>. </a:t>
          </a:r>
          <a:endParaRPr lang="es-CO" sz="1100" kern="1200" dirty="0"/>
        </a:p>
      </dsp:txBody>
      <dsp:txXfrm>
        <a:off x="1866710" y="1225410"/>
        <a:ext cx="1079071" cy="1698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23/12/2019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23/12/2019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7D294CF-C86D-9449-A665-74E3810FA0E4}"/>
              </a:ext>
            </a:extLst>
          </p:cNvPr>
          <p:cNvSpPr/>
          <p:nvPr/>
        </p:nvSpPr>
        <p:spPr>
          <a:xfrm>
            <a:off x="10640084" y="5311145"/>
            <a:ext cx="829733" cy="4583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0DBF02-30A7-425C-A63E-8CC58C11B1EE}"/>
              </a:ext>
            </a:extLst>
          </p:cNvPr>
          <p:cNvSpPr txBox="1"/>
          <p:nvPr/>
        </p:nvSpPr>
        <p:spPr>
          <a:xfrm>
            <a:off x="6895476" y="4099392"/>
            <a:ext cx="4734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4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Feria atención al ciudadano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83FF7F-28CD-4DAD-A626-E50D17F5659F}"/>
              </a:ext>
            </a:extLst>
          </p:cNvPr>
          <p:cNvSpPr/>
          <p:nvPr/>
        </p:nvSpPr>
        <p:spPr>
          <a:xfrm>
            <a:off x="7220128" y="5545942"/>
            <a:ext cx="4409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Líbano</a:t>
            </a:r>
          </a:p>
          <a:p>
            <a:pPr algn="r"/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 2019</a:t>
            </a:r>
          </a:p>
          <a:p>
            <a:pPr algn="r"/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61975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Líbano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629587" y="1210614"/>
            <a:ext cx="10817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El Ministerio de Educación Nacional asistió  el 30 de noviembre de 2019 a la feria de atención al ciudadano en Líbano en el Parque Principal del Líbano 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utoShape 2" descr="blob:https://web.whatsapp.com/f36bf01b-f66d-4ccd-a6fe-d18c4e306b9d">
            <a:extLst>
              <a:ext uri="{FF2B5EF4-FFF2-40B4-BE49-F238E27FC236}">
                <a16:creationId xmlns:a16="http://schemas.microsoft.com/office/drawing/2014/main" id="{8D24B9E4-8DBE-46B1-B051-47420718A5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0DBC030-EA7A-4818-B81E-340AED973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64721"/>
            <a:ext cx="6858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61975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Líbano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838200" y="1025948"/>
            <a:ext cx="1081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El evento se realizó en la Parque Principal del Líbano en un horario de 8 am a 3:00 pm en el cual se presto atención a 161 ciudadanos</a:t>
            </a:r>
          </a:p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utoShape 2" descr="blob:https://web.whatsapp.com/d4400492-f3d3-4775-b7de-2a044b07ae97">
            <a:extLst>
              <a:ext uri="{FF2B5EF4-FFF2-40B4-BE49-F238E27FC236}">
                <a16:creationId xmlns:a16="http://schemas.microsoft.com/office/drawing/2014/main" id="{86FB4F09-BA18-4A1D-AFFB-41251C5C8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F03C09-3C81-4C0F-80D4-C26CB069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94" y="2593298"/>
            <a:ext cx="4995706" cy="37396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7ED0D63-A994-4A13-B8E3-A6CDCADF1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593297"/>
            <a:ext cx="5148106" cy="37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31780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Temas relevantes</a:t>
            </a:r>
            <a:endParaRPr lang="es-CO" sz="2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791B26-0E3B-4AF1-A8A2-947DEEFA4CCD}"/>
              </a:ext>
            </a:extLst>
          </p:cNvPr>
          <p:cNvSpPr/>
          <p:nvPr/>
        </p:nvSpPr>
        <p:spPr>
          <a:xfrm>
            <a:off x="486967" y="1724258"/>
            <a:ext cx="1957230" cy="10978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Convalidaciones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A7A13D-3439-4EA2-AD49-8319FACC667C}"/>
              </a:ext>
            </a:extLst>
          </p:cNvPr>
          <p:cNvSpPr/>
          <p:nvPr/>
        </p:nvSpPr>
        <p:spPr>
          <a:xfrm>
            <a:off x="6247179" y="1759549"/>
            <a:ext cx="1957230" cy="10978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PQRSD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91EC922-F430-4F69-8B68-E84B86671328}"/>
              </a:ext>
            </a:extLst>
          </p:cNvPr>
          <p:cNvSpPr/>
          <p:nvPr/>
        </p:nvSpPr>
        <p:spPr>
          <a:xfrm>
            <a:off x="3231766" y="1719422"/>
            <a:ext cx="1957230" cy="10978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material educativo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A8DE8B-05D6-4710-AA93-FEF0871035B2}"/>
              </a:ext>
            </a:extLst>
          </p:cNvPr>
          <p:cNvSpPr/>
          <p:nvPr/>
        </p:nvSpPr>
        <p:spPr>
          <a:xfrm>
            <a:off x="9302918" y="1673586"/>
            <a:ext cx="2065636" cy="10978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79DF061-D1E9-4E47-9E1A-9D278C9A715A}"/>
              </a:ext>
            </a:extLst>
          </p:cNvPr>
          <p:cNvSpPr/>
          <p:nvPr/>
        </p:nvSpPr>
        <p:spPr>
          <a:xfrm>
            <a:off x="3260817" y="4869083"/>
            <a:ext cx="1957230" cy="10978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FE46E-70C4-4AEC-BC93-59898C11F2F5}"/>
              </a:ext>
            </a:extLst>
          </p:cNvPr>
          <p:cNvSpPr/>
          <p:nvPr/>
        </p:nvSpPr>
        <p:spPr>
          <a:xfrm>
            <a:off x="6270592" y="4818130"/>
            <a:ext cx="2065636" cy="10978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Única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9244CF3C-B751-4D95-8078-6398AFB6D916}"/>
              </a:ext>
            </a:extLst>
          </p:cNvPr>
          <p:cNvSpPr/>
          <p:nvPr/>
        </p:nvSpPr>
        <p:spPr>
          <a:xfrm>
            <a:off x="2525241" y="2011083"/>
            <a:ext cx="656092" cy="59480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BCCFBEBF-D882-4C10-B6A2-DF411BFE5E4A}"/>
              </a:ext>
            </a:extLst>
          </p:cNvPr>
          <p:cNvSpPr/>
          <p:nvPr/>
        </p:nvSpPr>
        <p:spPr>
          <a:xfrm>
            <a:off x="5428785" y="1975791"/>
            <a:ext cx="656092" cy="59480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1FE75068-3AA8-4EE9-B3DA-9FC69420F4E8}"/>
              </a:ext>
            </a:extLst>
          </p:cNvPr>
          <p:cNvSpPr/>
          <p:nvPr/>
        </p:nvSpPr>
        <p:spPr>
          <a:xfrm>
            <a:off x="8407037" y="1925120"/>
            <a:ext cx="656092" cy="59480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Flecha: hacia la izquierda 25">
            <a:extLst>
              <a:ext uri="{FF2B5EF4-FFF2-40B4-BE49-F238E27FC236}">
                <a16:creationId xmlns:a16="http://schemas.microsoft.com/office/drawing/2014/main" id="{CDB87AF9-1265-4ABF-AB5D-50B19CF1210A}"/>
              </a:ext>
            </a:extLst>
          </p:cNvPr>
          <p:cNvSpPr/>
          <p:nvPr/>
        </p:nvSpPr>
        <p:spPr>
          <a:xfrm>
            <a:off x="5348917" y="5057371"/>
            <a:ext cx="790805" cy="59480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455468C-4286-4A7E-9763-7DCBA2AD40FB}"/>
              </a:ext>
            </a:extLst>
          </p:cNvPr>
          <p:cNvSpPr/>
          <p:nvPr/>
        </p:nvSpPr>
        <p:spPr>
          <a:xfrm>
            <a:off x="9366918" y="4805838"/>
            <a:ext cx="2065636" cy="10978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73E69F-0A01-4C2B-A3B7-94B79BF05144}"/>
              </a:ext>
            </a:extLst>
          </p:cNvPr>
          <p:cNvSpPr/>
          <p:nvPr/>
        </p:nvSpPr>
        <p:spPr>
          <a:xfrm>
            <a:off x="333729" y="4902348"/>
            <a:ext cx="1957230" cy="10978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</a:t>
            </a:r>
          </a:p>
        </p:txBody>
      </p:sp>
      <p:sp>
        <p:nvSpPr>
          <p:cNvPr id="25" name="Flecha: hacia la izquierda 24">
            <a:extLst>
              <a:ext uri="{FF2B5EF4-FFF2-40B4-BE49-F238E27FC236}">
                <a16:creationId xmlns:a16="http://schemas.microsoft.com/office/drawing/2014/main" id="{BEEC7443-EF0F-4DCE-A95F-2D3D9EB089CA}"/>
              </a:ext>
            </a:extLst>
          </p:cNvPr>
          <p:cNvSpPr/>
          <p:nvPr/>
        </p:nvSpPr>
        <p:spPr>
          <a:xfrm>
            <a:off x="8467098" y="5057371"/>
            <a:ext cx="768950" cy="59480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Flecha: hacia la izquierda 27">
            <a:extLst>
              <a:ext uri="{FF2B5EF4-FFF2-40B4-BE49-F238E27FC236}">
                <a16:creationId xmlns:a16="http://schemas.microsoft.com/office/drawing/2014/main" id="{F053B49F-A9DA-48C9-8227-6449F81F56F5}"/>
              </a:ext>
            </a:extLst>
          </p:cNvPr>
          <p:cNvSpPr/>
          <p:nvPr/>
        </p:nvSpPr>
        <p:spPr>
          <a:xfrm>
            <a:off x="2333580" y="5120616"/>
            <a:ext cx="790805" cy="594804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BAAEE100-9CF9-4877-8E3F-BCF69A30B74F}"/>
              </a:ext>
            </a:extLst>
          </p:cNvPr>
          <p:cNvSpPr/>
          <p:nvPr/>
        </p:nvSpPr>
        <p:spPr>
          <a:xfrm>
            <a:off x="10148341" y="3147934"/>
            <a:ext cx="854439" cy="109787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805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619753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Líbano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838200" y="1025948"/>
            <a:ext cx="1081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Se le recuerda a la ciudadanía que el Ministerio de Educación Nacional cuenta con los siguientes canales de atención </a:t>
            </a:r>
          </a:p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133C699-4B4A-426C-8CAF-CCF47A846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112944"/>
              </p:ext>
            </p:extLst>
          </p:nvPr>
        </p:nvGraphicFramePr>
        <p:xfrm>
          <a:off x="2018689" y="2244640"/>
          <a:ext cx="8128000" cy="409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46A8AC14-CD42-4C3C-810B-4DAD82288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689" y="2018278"/>
            <a:ext cx="1608313" cy="10650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1ECFF3-7010-497F-A5E0-CBACC634E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0120" y="5525746"/>
            <a:ext cx="1785937" cy="9606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4C1A8C-60B5-45BC-8E8E-08238E97CF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691" y="5380168"/>
            <a:ext cx="1949267" cy="9606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D1DFCBE-4390-4F64-B632-00CD2E7D1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2018278"/>
            <a:ext cx="1949268" cy="12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5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1063</TotalTime>
  <Words>168</Words>
  <Application>Microsoft Office PowerPoint</Application>
  <PresentationFormat>Panorámica</PresentationFormat>
  <Paragraphs>43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Jenny Patricia Peña Rozo</cp:lastModifiedBy>
  <cp:revision>75</cp:revision>
  <dcterms:created xsi:type="dcterms:W3CDTF">2018-12-12T16:12:35Z</dcterms:created>
  <dcterms:modified xsi:type="dcterms:W3CDTF">2019-12-23T20:57:23Z</dcterms:modified>
</cp:coreProperties>
</file>