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4" r:id="rId6"/>
    <p:sldId id="285" r:id="rId7"/>
    <p:sldId id="286" r:id="rId8"/>
    <p:sldId id="287" r:id="rId9"/>
    <p:sldId id="278" r:id="rId10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3DB"/>
    <a:srgbClr val="77EDF3"/>
    <a:srgbClr val="FF9933"/>
    <a:srgbClr val="3366FF"/>
    <a:srgbClr val="6600FF"/>
    <a:srgbClr val="66FFFF"/>
    <a:srgbClr val="66FF33"/>
    <a:srgbClr val="3131F7"/>
    <a:srgbClr val="39E02C"/>
    <a:srgbClr val="252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D717C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F67-4604-AFB8-FB0D21E38234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F67-4604-AFB8-FB0D21E38234}"/>
              </c:ext>
            </c:extLst>
          </c:dPt>
          <c:dPt>
            <c:idx val="2"/>
            <c:bubble3D val="0"/>
            <c:spPr>
              <a:solidFill>
                <a:srgbClr val="72F01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F67-4604-AFB8-FB0D21E3823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F67-4604-AFB8-FB0D21E38234}"/>
              </c:ext>
            </c:extLst>
          </c:dPt>
          <c:dPt>
            <c:idx val="4"/>
            <c:bubble3D val="0"/>
            <c:spPr>
              <a:solidFill>
                <a:srgbClr val="2932E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F67-4604-AFB8-FB0D21E38234}"/>
              </c:ext>
            </c:extLst>
          </c:dPt>
          <c:dPt>
            <c:idx val="5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F67-4604-AFB8-FB0D21E38234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0F67-4604-AFB8-FB0D21E38234}"/>
              </c:ext>
            </c:extLst>
          </c:dPt>
          <c:dPt>
            <c:idx val="7"/>
            <c:bubble3D val="0"/>
            <c:spPr>
              <a:solidFill>
                <a:srgbClr val="8823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0F67-4604-AFB8-FB0D21E38234}"/>
              </c:ext>
            </c:extLst>
          </c:dPt>
          <c:dPt>
            <c:idx val="8"/>
            <c:bubble3D val="0"/>
            <c:spPr>
              <a:solidFill>
                <a:srgbClr val="00FF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0F67-4604-AFB8-FB0D21E38234}"/>
              </c:ext>
            </c:extLst>
          </c:dPt>
          <c:dPt>
            <c:idx val="9"/>
            <c:bubble3D val="0"/>
            <c:spPr>
              <a:solidFill>
                <a:srgbClr val="CC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0F67-4604-AFB8-FB0D21E38234}"/>
              </c:ext>
            </c:extLst>
          </c:dPt>
          <c:dPt>
            <c:idx val="10"/>
            <c:bubble3D val="0"/>
            <c:spPr>
              <a:solidFill>
                <a:srgbClr val="99FF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0F67-4604-AFB8-FB0D21E38234}"/>
              </c:ext>
            </c:extLst>
          </c:dPt>
          <c:dPt>
            <c:idx val="11"/>
            <c:bubble3D val="0"/>
            <c:spPr>
              <a:solidFill>
                <a:srgbClr val="C02BE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0F67-4604-AFB8-FB0D21E38234}"/>
              </c:ext>
            </c:extLst>
          </c:dPt>
          <c:dPt>
            <c:idx val="12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0F67-4604-AFB8-FB0D21E38234}"/>
              </c:ext>
            </c:extLst>
          </c:dPt>
          <c:dPt>
            <c:idx val="13"/>
            <c:bubble3D val="0"/>
            <c:spPr>
              <a:solidFill>
                <a:srgbClr val="72F01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0F67-4604-AFB8-FB0D21E38234}"/>
              </c:ext>
            </c:extLst>
          </c:dPt>
          <c:dPt>
            <c:idx val="14"/>
            <c:bubble3D val="0"/>
            <c:spPr>
              <a:solidFill>
                <a:srgbClr val="252EE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0F67-4604-AFB8-FB0D21E38234}"/>
              </c:ext>
            </c:extLst>
          </c:dPt>
          <c:dPt>
            <c:idx val="15"/>
            <c:bubble3D val="0"/>
            <c:spPr>
              <a:solidFill>
                <a:srgbClr val="77EDF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0F67-4604-AFB8-FB0D21E38234}"/>
              </c:ext>
            </c:extLst>
          </c:dPt>
          <c:dPt>
            <c:idx val="16"/>
            <c:bubble3D val="0"/>
            <c:spPr>
              <a:solidFill>
                <a:srgbClr val="3131F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0F67-4604-AFB8-FB0D21E38234}"/>
              </c:ext>
            </c:extLst>
          </c:dPt>
          <c:dPt>
            <c:idx val="17"/>
            <c:bubble3D val="0"/>
            <c:spPr>
              <a:solidFill>
                <a:srgbClr val="66FF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0F67-4604-AFB8-FB0D21E38234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0F67-4604-AFB8-FB0D21E38234}"/>
              </c:ext>
            </c:extLst>
          </c:dPt>
          <c:dPt>
            <c:idx val="19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0F67-4604-AFB8-FB0D21E38234}"/>
              </c:ext>
            </c:extLst>
          </c:dPt>
          <c:dPt>
            <c:idx val="20"/>
            <c:bubble3D val="0"/>
            <c:spPr>
              <a:solidFill>
                <a:srgbClr val="66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0F67-4604-AFB8-FB0D21E38234}"/>
              </c:ext>
            </c:extLst>
          </c:dPt>
          <c:dPt>
            <c:idx val="21"/>
            <c:bubble3D val="0"/>
            <c:spPr>
              <a:solidFill>
                <a:srgbClr val="66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0F67-4604-AFB8-FB0D21E38234}"/>
              </c:ext>
            </c:extLst>
          </c:dPt>
          <c:dPt>
            <c:idx val="22"/>
            <c:bubble3D val="0"/>
            <c:spPr>
              <a:solidFill>
                <a:srgbClr val="66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0F67-4604-AFB8-FB0D21E38234}"/>
              </c:ext>
            </c:extLst>
          </c:dPt>
          <c:dPt>
            <c:idx val="23"/>
            <c:bubble3D val="0"/>
            <c:spPr>
              <a:solidFill>
                <a:srgbClr val="33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0F67-4604-AFB8-FB0D21E38234}"/>
              </c:ext>
            </c:extLst>
          </c:dPt>
          <c:dPt>
            <c:idx val="24"/>
            <c:bubble3D val="0"/>
            <c:spPr>
              <a:solidFill>
                <a:srgbClr val="FF99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0F67-4604-AFB8-FB0D21E38234}"/>
              </c:ext>
            </c:extLst>
          </c:dPt>
          <c:dPt>
            <c:idx val="25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0F67-4604-AFB8-FB0D21E38234}"/>
              </c:ext>
            </c:extLst>
          </c:dPt>
          <c:dPt>
            <c:idx val="26"/>
            <c:bubble3D val="0"/>
            <c:spPr>
              <a:solidFill>
                <a:srgbClr val="77EDF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5-0F67-4604-AFB8-FB0D21E38234}"/>
              </c:ext>
            </c:extLst>
          </c:dPt>
          <c:dPt>
            <c:idx val="27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7-0F67-4604-AFB8-FB0D21E38234}"/>
              </c:ext>
            </c:extLst>
          </c:dPt>
          <c:dLbls>
            <c:dLbl>
              <c:idx val="0"/>
              <c:layout>
                <c:manualLayout>
                  <c:x val="-7.8223472609464939E-2"/>
                  <c:y val="0.10353449948715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67-4604-AFB8-FB0D21E38234}"/>
                </c:ext>
              </c:extLst>
            </c:dLbl>
            <c:dLbl>
              <c:idx val="1"/>
              <c:layout>
                <c:manualLayout>
                  <c:x val="-9.4656378656521392E-2"/>
                  <c:y val="-3.1918609486319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7-4604-AFB8-FB0D21E38234}"/>
                </c:ext>
              </c:extLst>
            </c:dLbl>
            <c:dLbl>
              <c:idx val="2"/>
              <c:layout>
                <c:manualLayout>
                  <c:x val="-9.3545795261871886E-2"/>
                  <c:y val="-7.9566804350437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67-4604-AFB8-FB0D21E38234}"/>
                </c:ext>
              </c:extLst>
            </c:dLbl>
            <c:dLbl>
              <c:idx val="3"/>
              <c:layout>
                <c:manualLayout>
                  <c:x val="-5.515659644209734E-2"/>
                  <c:y val="-0.11939068000997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67-4604-AFB8-FB0D21E38234}"/>
                </c:ext>
              </c:extLst>
            </c:dLbl>
            <c:dLbl>
              <c:idx val="4"/>
              <c:layout>
                <c:manualLayout>
                  <c:x val="2.1091364125178148E-3"/>
                  <c:y val="-0.138725916890749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67-4604-AFB8-FB0D21E38234}"/>
                </c:ext>
              </c:extLst>
            </c:dLbl>
            <c:dLbl>
              <c:idx val="5"/>
              <c:layout>
                <c:manualLayout>
                  <c:x val="4.4308044777698757E-2"/>
                  <c:y val="-0.10530812519058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67-4604-AFB8-FB0D21E38234}"/>
                </c:ext>
              </c:extLst>
            </c:dLbl>
            <c:dLbl>
              <c:idx val="6"/>
              <c:layout>
                <c:manualLayout>
                  <c:x val="5.736472070537918E-2"/>
                  <c:y val="-6.6992302645561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67-4604-AFB8-FB0D21E38234}"/>
                </c:ext>
              </c:extLst>
            </c:dLbl>
            <c:dLbl>
              <c:idx val="7"/>
              <c:layout>
                <c:manualLayout>
                  <c:x val="6.6562285444294877E-2"/>
                  <c:y val="-2.797586375775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67-4604-AFB8-FB0D21E38234}"/>
                </c:ext>
              </c:extLst>
            </c:dLbl>
            <c:dLbl>
              <c:idx val="8"/>
              <c:layout>
                <c:manualLayout>
                  <c:x val="6.4802036602741878E-2"/>
                  <c:y val="-4.733179940675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67-4604-AFB8-FB0D21E38234}"/>
                </c:ext>
              </c:extLst>
            </c:dLbl>
            <c:dLbl>
              <c:idx val="9"/>
              <c:layout>
                <c:manualLayout>
                  <c:x val="5.5219840389011739E-2"/>
                  <c:y val="1.7906927110456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67-4604-AFB8-FB0D21E38234}"/>
                </c:ext>
              </c:extLst>
            </c:dLbl>
            <c:dLbl>
              <c:idx val="10"/>
              <c:layout>
                <c:manualLayout>
                  <c:x val="5.35599943892529E-2"/>
                  <c:y val="2.083615567768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F67-4604-AFB8-FB0D21E38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Hoja2!$D$3:$D$30</c:f>
              <c:strCache>
                <c:ptCount val="28"/>
                <c:pt idx="0">
                  <c:v>Estrategia de 0 a siempre</c:v>
                </c:pt>
                <c:pt idx="1">
                  <c:v>educacion superior</c:v>
                </c:pt>
                <c:pt idx="2">
                  <c:v>informacion general</c:v>
                </c:pt>
                <c:pt idx="3">
                  <c:v>Ser pilo</c:v>
                </c:pt>
                <c:pt idx="4">
                  <c:v>material educativo</c:v>
                </c:pt>
                <c:pt idx="5">
                  <c:v>Becas pregrado</c:v>
                </c:pt>
                <c:pt idx="6">
                  <c:v>proyectos de aulas y laboratorios en colegios</c:v>
                </c:pt>
                <c:pt idx="7">
                  <c:v>Becas docentes</c:v>
                </c:pt>
                <c:pt idx="8">
                  <c:v>unidad de victimas</c:v>
                </c:pt>
                <c:pt idx="9">
                  <c:v>Fomag</c:v>
                </c:pt>
                <c:pt idx="10">
                  <c:v>bibliotecas</c:v>
                </c:pt>
                <c:pt idx="11">
                  <c:v>inclusion educativa</c:v>
                </c:pt>
                <c:pt idx="12">
                  <c:v>transporte escolar</c:v>
                </c:pt>
                <c:pt idx="13">
                  <c:v>Programa de alimentacion escolar</c:v>
                </c:pt>
                <c:pt idx="14">
                  <c:v>carreras tecnicas y tecnologicas</c:v>
                </c:pt>
                <c:pt idx="15">
                  <c:v>jornada unica</c:v>
                </c:pt>
                <c:pt idx="16">
                  <c:v>becas para discapacitados</c:v>
                </c:pt>
                <c:pt idx="17">
                  <c:v>convalidaciones</c:v>
                </c:pt>
                <c:pt idx="18">
                  <c:v>Banco de la Excelencia</c:v>
                </c:pt>
                <c:pt idx="19">
                  <c:v>Becas mestria</c:v>
                </c:pt>
                <c:pt idx="20">
                  <c:v>Colombia Cientifica</c:v>
                </c:pt>
                <c:pt idx="21">
                  <c:v>concepto sobre implementación de programas de alfabetizción</c:v>
                </c:pt>
                <c:pt idx="22">
                  <c:v>Conceptos jurídicos sobre legalidad de educaciones eduativas</c:v>
                </c:pt>
                <c:pt idx="23">
                  <c:v>creditos para carreras en el ejercito</c:v>
                </c:pt>
                <c:pt idx="24">
                  <c:v>Escalafon docentes</c:v>
                </c:pt>
                <c:pt idx="25">
                  <c:v>Informacion sobre educacion superior</c:v>
                </c:pt>
                <c:pt idx="26">
                  <c:v>material para discapacidad auditiva</c:v>
                </c:pt>
                <c:pt idx="27">
                  <c:v>subsidio escolar para discapacitados</c:v>
                </c:pt>
              </c:strCache>
            </c:strRef>
          </c:cat>
          <c:val>
            <c:numRef>
              <c:f>Hoja2!$E$3:$E$30</c:f>
              <c:numCache>
                <c:formatCode>General</c:formatCode>
                <c:ptCount val="28"/>
                <c:pt idx="0">
                  <c:v>36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15</c:v>
                </c:pt>
                <c:pt idx="5">
                  <c:v>13</c:v>
                </c:pt>
                <c:pt idx="6">
                  <c:v>12</c:v>
                </c:pt>
                <c:pt idx="7">
                  <c:v>10</c:v>
                </c:pt>
                <c:pt idx="8">
                  <c:v>9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0F67-4604-AFB8-FB0D21E38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0.6645</cdr:x>
      <cdr:y>0.06845</cdr:y>
    </cdr:from>
    <cdr:to>
      <cdr:x>0.93031</cdr:x>
      <cdr:y>0.16161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400600" y="370390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0.78855</cdr:x>
      <cdr:y>0.37453</cdr:y>
    </cdr:from>
    <cdr:to>
      <cdr:x>0.96575</cdr:x>
      <cdr:y>0.44107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6408712" y="2026574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0.77083</cdr:x>
      <cdr:y>0.68061</cdr:y>
    </cdr:from>
    <cdr:to>
      <cdr:x>0.93917</cdr:x>
      <cdr:y>0.73384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6264696" y="3682758"/>
          <a:ext cx="1368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0.64678</cdr:x>
      <cdr:y>0.89354</cdr:y>
    </cdr:from>
    <cdr:to>
      <cdr:x>0.87375</cdr:x>
      <cdr:y>0.96008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5256584" y="4834886"/>
          <a:ext cx="184462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0.443</cdr:x>
      <cdr:y>0.94677</cdr:y>
    </cdr:from>
    <cdr:to>
      <cdr:x>0.55818</cdr:x>
      <cdr:y>0.97338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3600400" y="5122918"/>
          <a:ext cx="93610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0.15062</cdr:x>
      <cdr:y>0.86692</cdr:y>
    </cdr:from>
    <cdr:to>
      <cdr:x>0.2658</cdr:x>
      <cdr:y>0.91527</cdr:y>
    </cdr:to>
    <cdr:sp macro="" textlink="">
      <cdr:nvSpPr>
        <cdr:cNvPr id="7" name="CuadroTexto 6"/>
        <cdr:cNvSpPr txBox="1"/>
      </cdr:nvSpPr>
      <cdr:spPr>
        <a:xfrm xmlns:a="http://schemas.openxmlformats.org/drawingml/2006/main">
          <a:off x="1224136" y="4690870"/>
          <a:ext cx="936104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0.15948</cdr:x>
      <cdr:y>0.7153</cdr:y>
    </cdr:from>
    <cdr:to>
      <cdr:x>0.24249</cdr:x>
      <cdr:y>0.77377</cdr:y>
    </cdr:to>
    <cdr:sp macro="" textlink="">
      <cdr:nvSpPr>
        <cdr:cNvPr id="8" name="CuadroTexto 7"/>
        <cdr:cNvSpPr txBox="1"/>
      </cdr:nvSpPr>
      <cdr:spPr>
        <a:xfrm xmlns:a="http://schemas.openxmlformats.org/drawingml/2006/main">
          <a:off x="1296144" y="3870472"/>
          <a:ext cx="674603" cy="316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0.0886</cdr:x>
      <cdr:y>0.61407</cdr:y>
    </cdr:from>
    <cdr:to>
      <cdr:x>0.20378</cdr:x>
      <cdr:y>0.69113</cdr:y>
    </cdr:to>
    <cdr:sp macro="" textlink="">
      <cdr:nvSpPr>
        <cdr:cNvPr id="9" name="CuadroTexto 8"/>
        <cdr:cNvSpPr txBox="1"/>
      </cdr:nvSpPr>
      <cdr:spPr>
        <a:xfrm xmlns:a="http://schemas.openxmlformats.org/drawingml/2006/main">
          <a:off x="720080" y="3322718"/>
          <a:ext cx="936104" cy="416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0.03457</cdr:x>
      <cdr:y>0.5</cdr:y>
    </cdr:from>
    <cdr:to>
      <cdr:x>0.19405</cdr:x>
      <cdr:y>0.52869</cdr:y>
    </cdr:to>
    <cdr:sp macro="" textlink="">
      <cdr:nvSpPr>
        <cdr:cNvPr id="10" name="CuadroTexto 9"/>
        <cdr:cNvSpPr txBox="1"/>
      </cdr:nvSpPr>
      <cdr:spPr>
        <a:xfrm xmlns:a="http://schemas.openxmlformats.org/drawingml/2006/main">
          <a:off x="280928" y="2705475"/>
          <a:ext cx="1296144" cy="155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51262" y="980728"/>
            <a:ext cx="9159766" cy="48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184482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atención al ciudadano</a:t>
            </a: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Dorada - Caldas</a:t>
            </a: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 2017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7" y="926057"/>
            <a:ext cx="7704856" cy="5544616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47946" y="218171"/>
            <a:ext cx="886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Dorada Caldas</a:t>
            </a:r>
          </a:p>
        </p:txBody>
      </p:sp>
      <p:grpSp>
        <p:nvGrpSpPr>
          <p:cNvPr id="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8" name="6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68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24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999"/>
            <a:ext cx="9144000" cy="11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764704"/>
            <a:ext cx="65233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247946" y="511170"/>
            <a:ext cx="886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Dorada Caldas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5247" y="1901616"/>
            <a:ext cx="8467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/>
              <a:t>Fecha: </a:t>
            </a:r>
            <a:r>
              <a:rPr lang="es-CO" sz="3200" dirty="0"/>
              <a:t>12 y 13 de mayo</a:t>
            </a:r>
          </a:p>
          <a:p>
            <a:pPr algn="just"/>
            <a:r>
              <a:rPr lang="es-CO" sz="3200" b="1" dirty="0"/>
              <a:t>Horario: </a:t>
            </a:r>
            <a:r>
              <a:rPr lang="es-CO" sz="3200" dirty="0"/>
              <a:t>7:00 am a 3:00 pm</a:t>
            </a:r>
          </a:p>
          <a:p>
            <a:pPr algn="just"/>
            <a:r>
              <a:rPr lang="es-CO" sz="3200" b="1" dirty="0"/>
              <a:t>Ubicación: </a:t>
            </a:r>
            <a:r>
              <a:rPr lang="es-CO" sz="3200" dirty="0"/>
              <a:t>estadio los Alpes de la Dorada</a:t>
            </a:r>
          </a:p>
          <a:p>
            <a:pPr algn="just"/>
            <a:r>
              <a:rPr lang="es-CO" sz="3200" b="1" dirty="0"/>
              <a:t>Entidades nacionales y territoriales : </a:t>
            </a:r>
            <a:r>
              <a:rPr lang="es-CO" sz="3200" dirty="0"/>
              <a:t>86</a:t>
            </a:r>
            <a:r>
              <a:rPr lang="es-CO" sz="3200" b="1" dirty="0"/>
              <a:t> </a:t>
            </a:r>
          </a:p>
          <a:p>
            <a:pPr algn="just"/>
            <a:r>
              <a:rPr lang="es-CO" sz="3200" b="1" dirty="0"/>
              <a:t>Asistentes a la feria :  </a:t>
            </a:r>
            <a:r>
              <a:rPr lang="es-CO" sz="3200" dirty="0"/>
              <a:t>7.259 personas</a:t>
            </a:r>
          </a:p>
          <a:p>
            <a:pPr algn="just"/>
            <a:r>
              <a:rPr lang="es-CO" sz="3200" b="1" dirty="0"/>
              <a:t>Ciudadanos atendidos stand MEN: </a:t>
            </a:r>
            <a:r>
              <a:rPr lang="es-CO" sz="3200" dirty="0"/>
              <a:t>190 ciudadanos</a:t>
            </a:r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88625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999"/>
            <a:ext cx="9144000" cy="11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764704"/>
            <a:ext cx="65233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246954" y="188640"/>
            <a:ext cx="8860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Dorada Caldas   Temas relevantes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1916" y="1680254"/>
            <a:ext cx="8467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Estrategia de 0 a siempre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Educación superior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general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Ser pilo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Material educativo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Becas pregrado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Proyectos de aulas y laboratorios en colegios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Becas docentes</a:t>
            </a:r>
          </a:p>
          <a:p>
            <a:pPr algn="just"/>
            <a:endParaRPr lang="es-CO" sz="3200" dirty="0"/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6995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72323"/>
            <a:ext cx="9052262" cy="9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385450" y="198970"/>
            <a:ext cx="828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al ciudadano Dorada Caldas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39501"/>
              </p:ext>
            </p:extLst>
          </p:nvPr>
        </p:nvGraphicFramePr>
        <p:xfrm>
          <a:off x="330632" y="845300"/>
          <a:ext cx="8127260" cy="582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5796136" y="1700808"/>
            <a:ext cx="1755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/>
              <a:t>Estrategia de 0 a siempre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948264" y="3429000"/>
            <a:ext cx="13849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/>
              <a:t>Educación Superior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66717" y="4723256"/>
            <a:ext cx="1369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rgbClr val="000000"/>
                </a:solidFill>
                <a:latin typeface="Calibri" panose="020F0502020204030204" pitchFamily="34" charset="0"/>
              </a:rPr>
              <a:t>información general</a:t>
            </a:r>
            <a:r>
              <a:rPr lang="es-CO" sz="1100" dirty="0"/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25256" y="5805264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Ser pilo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748576" y="6276945"/>
            <a:ext cx="12554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material educativo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83537" y="6008315"/>
            <a:ext cx="10695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Becas pregrado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259632" y="5139045"/>
            <a:ext cx="15121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proyectos de aulas y laboratorios en colegios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115616" y="4360141"/>
            <a:ext cx="10679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Becas docentes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60244" y="3644561"/>
            <a:ext cx="12554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unidad de victimas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07604" y="312726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 err="1"/>
              <a:t>Fomag</a:t>
            </a:r>
            <a:endParaRPr lang="es-CO" sz="1050" dirty="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80111"/>
              </p:ext>
            </p:extLst>
          </p:nvPr>
        </p:nvGraphicFramePr>
        <p:xfrm>
          <a:off x="121712" y="1008831"/>
          <a:ext cx="1732488" cy="2133600"/>
        </p:xfrm>
        <a:graphic>
          <a:graphicData uri="http://schemas.openxmlformats.org/drawingml/2006/table">
            <a:tbl>
              <a:tblPr/>
              <a:tblGrid>
                <a:gridCol w="142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educativa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escolar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Carreras técnicas y tecnológicas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Jornada única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para discapacitados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Convalidaciones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la Excelencia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mestria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 Cientifica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 sobre implementación de Programas de alfabetización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Conceptos jurídicos sobre legalidad de instituciones educativas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Créditos para carreras en el ejercito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Escalafon docentes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Informacion sobre educacion superior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para discapacidad auditiva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2460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escolar para discapacitados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20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6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68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39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72323"/>
            <a:ext cx="9052262" cy="9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CuadroTexto"/>
          <p:cNvSpPr txBox="1"/>
          <p:nvPr/>
        </p:nvSpPr>
        <p:spPr>
          <a:xfrm>
            <a:off x="385450" y="198970"/>
            <a:ext cx="828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al ciudadano Dorada Caldas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096344" cy="206275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254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2952328" cy="2062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14092"/>
            <a:ext cx="3096344" cy="24482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90106"/>
            <a:ext cx="2952328" cy="2420888"/>
          </a:xfrm>
          <a:prstGeom prst="rect">
            <a:avLst/>
          </a:prstGeom>
        </p:spPr>
      </p:pic>
      <p:grpSp>
        <p:nvGrpSpPr>
          <p:cNvPr id="9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6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68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973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B0F7833BAE544A0151DC8E911FE8A" ma:contentTypeVersion="0" ma:contentTypeDescription="Crear nuevo documento." ma:contentTypeScope="" ma:versionID="1ee68485b40aea4d59cbd84f7c718a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D62CAF-2888-4D3F-ABAA-84A8E58DE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6F1697-9EB8-4ECF-9A6B-8EE468BEBC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EDB35-AB1C-4ED2-8D45-4B720D2A39B5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212</Words>
  <Application>Microsoft Office PowerPoint</Application>
  <PresentationFormat>Presentación en pantalla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Jenny Patricia Peña Rozo</cp:lastModifiedBy>
  <cp:revision>105</cp:revision>
  <cp:lastPrinted>2017-03-24T15:08:26Z</cp:lastPrinted>
  <dcterms:created xsi:type="dcterms:W3CDTF">2014-10-20T16:00:02Z</dcterms:created>
  <dcterms:modified xsi:type="dcterms:W3CDTF">2017-08-09T17:11:25Z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0x010100D39B0F7833BAE544A0151DC8E911FE8A</vt:lpwstr>
  </property>
</Properties>
</file>