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drawings/drawing9.xml" ContentType="application/vnd.openxmlformats-officedocument.drawingml.chartshapes+xml"/>
  <Override PartName="/ppt/charts/chart18.xml" ContentType="application/vnd.openxmlformats-officedocument.drawingml.chart+xml"/>
  <Override PartName="/ppt/drawings/drawing10.xml" ContentType="application/vnd.openxmlformats-officedocument.drawingml.chartshapes+xml"/>
  <Override PartName="/ppt/charts/chart19.xml" ContentType="application/vnd.openxmlformats-officedocument.drawingml.chart+xml"/>
  <Override PartName="/ppt/drawings/drawing1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.xml" ContentType="application/vnd.openxmlformats-officedocument.presentationml.tags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ags/tag2.xml" ContentType="application/vnd.openxmlformats-officedocument.presentationml.tags+xml"/>
  <Override PartName="/ppt/charts/chart35.xml" ContentType="application/vnd.openxmlformats-officedocument.drawingml.chart+xml"/>
  <Override PartName="/ppt/tags/tag3.xml" ContentType="application/vnd.openxmlformats-officedocument.presentationml.tags+xml"/>
  <Override PartName="/ppt/charts/chart36.xml" ContentType="application/vnd.openxmlformats-officedocument.drawingml.chart+xml"/>
  <Override PartName="/ppt/tags/tag4.xml" ContentType="application/vnd.openxmlformats-officedocument.presentationml.tags+xml"/>
  <Override PartName="/ppt/charts/chart37.xml" ContentType="application/vnd.openxmlformats-officedocument.drawingml.chart+xml"/>
  <Override PartName="/ppt/tags/tag5.xml" ContentType="application/vnd.openxmlformats-officedocument.presentationml.tags+xml"/>
  <Override PartName="/ppt/charts/chart38.xml" ContentType="application/vnd.openxmlformats-officedocument.drawingml.chart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16" r:id="rId1"/>
  </p:sldMasterIdLst>
  <p:notesMasterIdLst>
    <p:notesMasterId r:id="rId87"/>
  </p:notesMasterIdLst>
  <p:handoutMasterIdLst>
    <p:handoutMasterId r:id="rId88"/>
  </p:handoutMasterIdLst>
  <p:sldIdLst>
    <p:sldId id="422" r:id="rId2"/>
    <p:sldId id="449" r:id="rId3"/>
    <p:sldId id="450" r:id="rId4"/>
    <p:sldId id="369" r:id="rId5"/>
    <p:sldId id="444" r:id="rId6"/>
    <p:sldId id="445" r:id="rId7"/>
    <p:sldId id="447" r:id="rId8"/>
    <p:sldId id="455" r:id="rId9"/>
    <p:sldId id="456" r:id="rId10"/>
    <p:sldId id="458" r:id="rId11"/>
    <p:sldId id="463" r:id="rId12"/>
    <p:sldId id="506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495" r:id="rId45"/>
    <p:sldId id="496" r:id="rId46"/>
    <p:sldId id="497" r:id="rId47"/>
    <p:sldId id="507" r:id="rId48"/>
    <p:sldId id="498" r:id="rId49"/>
    <p:sldId id="499" r:id="rId50"/>
    <p:sldId id="500" r:id="rId51"/>
    <p:sldId id="501" r:id="rId52"/>
    <p:sldId id="502" r:id="rId53"/>
    <p:sldId id="503" r:id="rId54"/>
    <p:sldId id="504" r:id="rId55"/>
    <p:sldId id="505" r:id="rId56"/>
    <p:sldId id="508" r:id="rId57"/>
    <p:sldId id="509" r:id="rId58"/>
    <p:sldId id="510" r:id="rId59"/>
    <p:sldId id="511" r:id="rId60"/>
    <p:sldId id="512" r:id="rId61"/>
    <p:sldId id="513" r:id="rId62"/>
    <p:sldId id="514" r:id="rId63"/>
    <p:sldId id="515" r:id="rId64"/>
    <p:sldId id="516" r:id="rId65"/>
    <p:sldId id="517" r:id="rId66"/>
    <p:sldId id="518" r:id="rId67"/>
    <p:sldId id="527" r:id="rId68"/>
    <p:sldId id="528" r:id="rId69"/>
    <p:sldId id="529" r:id="rId70"/>
    <p:sldId id="530" r:id="rId71"/>
    <p:sldId id="531" r:id="rId72"/>
    <p:sldId id="532" r:id="rId73"/>
    <p:sldId id="533" r:id="rId74"/>
    <p:sldId id="534" r:id="rId75"/>
    <p:sldId id="535" r:id="rId76"/>
    <p:sldId id="536" r:id="rId77"/>
    <p:sldId id="537" r:id="rId78"/>
    <p:sldId id="538" r:id="rId79"/>
    <p:sldId id="539" r:id="rId80"/>
    <p:sldId id="540" r:id="rId81"/>
    <p:sldId id="541" r:id="rId82"/>
    <p:sldId id="547" r:id="rId83"/>
    <p:sldId id="548" r:id="rId84"/>
    <p:sldId id="549" r:id="rId85"/>
    <p:sldId id="550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374"/>
    <a:srgbClr val="800000"/>
    <a:srgbClr val="CC99FF"/>
    <a:srgbClr val="990099"/>
    <a:srgbClr val="CCFFCC"/>
    <a:srgbClr val="FFFFCC"/>
    <a:srgbClr val="FF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26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Tasa%20de%20Deserci&#243;n%202010-2013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galvis\Documents\IPES%202013\BASES%20DE%20DATOS%202013\Tasa%20de%20Deserci&#243;n%202010-2013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CAPITALES_Matricula%20Tota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%20Galvis\Documents\2014\SUPERIOR\RESUMEN%20IPES%202013%20DEPTOS_Matricula%20Total.xls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cortes\Documents\unidaddeformacion\caracterizaciones%20regionales\region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cgalvis\Documents\IPES%202013\BASES%20DE%20DATOS%202013\RESUMEN%20IPES%202013%20DEPTOS_Matricula%20Tot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1398193498203E-2"/>
          <c:y val="2.70969368596518E-2"/>
          <c:w val="0.91939026843417504"/>
          <c:h val="0.65166555397844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ABF8E"/>
            </a:solidFill>
          </c:spPr>
          <c:invertIfNegative val="0"/>
          <c:cat>
            <c:strRef>
              <c:f>Hoja1!$A$2:$A$24</c:f>
              <c:strCache>
                <c:ptCount val="23"/>
                <c:pt idx="0">
                  <c:v>Chocó</c:v>
                </c:pt>
                <c:pt idx="1">
                  <c:v>Córdoba</c:v>
                </c:pt>
                <c:pt idx="2">
                  <c:v>Cundinamarca</c:v>
                </c:pt>
                <c:pt idx="3">
                  <c:v>Valle del cauca</c:v>
                </c:pt>
                <c:pt idx="4">
                  <c:v>Tolima</c:v>
                </c:pt>
                <c:pt idx="5">
                  <c:v>Boyacá</c:v>
                </c:pt>
                <c:pt idx="6">
                  <c:v>Bogotá, D.C.</c:v>
                </c:pt>
                <c:pt idx="7">
                  <c:v>COLOMBIA</c:v>
                </c:pt>
                <c:pt idx="8">
                  <c:v>Atlántico</c:v>
                </c:pt>
                <c:pt idx="9">
                  <c:v>Nariño</c:v>
                </c:pt>
                <c:pt idx="10">
                  <c:v>Caldas</c:v>
                </c:pt>
                <c:pt idx="11">
                  <c:v>Santander</c:v>
                </c:pt>
                <c:pt idx="12">
                  <c:v>Risaralda</c:v>
                </c:pt>
                <c:pt idx="13">
                  <c:v>Antioquia</c:v>
                </c:pt>
                <c:pt idx="14">
                  <c:v>Huila</c:v>
                </c:pt>
                <c:pt idx="15">
                  <c:v>Norte de Santander</c:v>
                </c:pt>
                <c:pt idx="16">
                  <c:v>Bolívar</c:v>
                </c:pt>
                <c:pt idx="17">
                  <c:v>Cesar</c:v>
                </c:pt>
                <c:pt idx="18">
                  <c:v>Meta</c:v>
                </c:pt>
                <c:pt idx="19">
                  <c:v>Quindío</c:v>
                </c:pt>
                <c:pt idx="20">
                  <c:v>Caquetá</c:v>
                </c:pt>
                <c:pt idx="21">
                  <c:v>Magdalena</c:v>
                </c:pt>
                <c:pt idx="22">
                  <c:v>Sucre</c:v>
                </c:pt>
              </c:strCache>
            </c:strRef>
          </c:cat>
          <c:val>
            <c:numRef>
              <c:f>Hoja1!$B$2:$B$24</c:f>
              <c:numCache>
                <c:formatCode>0.00%</c:formatCode>
                <c:ptCount val="23"/>
                <c:pt idx="0">
                  <c:v>0.183</c:v>
                </c:pt>
                <c:pt idx="1">
                  <c:v>0.184</c:v>
                </c:pt>
                <c:pt idx="2">
                  <c:v>0.151</c:v>
                </c:pt>
                <c:pt idx="3">
                  <c:v>0.16400000000000001</c:v>
                </c:pt>
                <c:pt idx="4">
                  <c:v>0.127</c:v>
                </c:pt>
                <c:pt idx="5">
                  <c:v>0.109</c:v>
                </c:pt>
                <c:pt idx="6">
                  <c:v>0.13500000000000001</c:v>
                </c:pt>
                <c:pt idx="7">
                  <c:v>0.129</c:v>
                </c:pt>
                <c:pt idx="8">
                  <c:v>0.128</c:v>
                </c:pt>
                <c:pt idx="9">
                  <c:v>0.115</c:v>
                </c:pt>
                <c:pt idx="10">
                  <c:v>8.3000000000000004E-2</c:v>
                </c:pt>
                <c:pt idx="11">
                  <c:v>0.10199999999999999</c:v>
                </c:pt>
                <c:pt idx="12">
                  <c:v>0.13600000000000001</c:v>
                </c:pt>
                <c:pt idx="13">
                  <c:v>0.11</c:v>
                </c:pt>
                <c:pt idx="14">
                  <c:v>7.8E-2</c:v>
                </c:pt>
                <c:pt idx="15">
                  <c:v>0.1</c:v>
                </c:pt>
                <c:pt idx="16">
                  <c:v>0.126</c:v>
                </c:pt>
                <c:pt idx="17">
                  <c:v>0.11600000000000001</c:v>
                </c:pt>
                <c:pt idx="18">
                  <c:v>8.1000000000000003E-2</c:v>
                </c:pt>
                <c:pt idx="19">
                  <c:v>0.108</c:v>
                </c:pt>
                <c:pt idx="20">
                  <c:v>9.4E-2</c:v>
                </c:pt>
                <c:pt idx="21">
                  <c:v>8.5000000000000006E-2</c:v>
                </c:pt>
                <c:pt idx="22">
                  <c:v>9.2999999999999999E-2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969920"/>
        <c:axId val="39971456"/>
      </c:barChart>
      <c:catAx>
        <c:axId val="39969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39971456"/>
        <c:crosses val="autoZero"/>
        <c:auto val="1"/>
        <c:lblAlgn val="ctr"/>
        <c:lblOffset val="100"/>
        <c:noMultiLvlLbl val="0"/>
      </c:catAx>
      <c:valAx>
        <c:axId val="399714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0%" sourceLinked="1"/>
        <c:majorTickMark val="out"/>
        <c:minorTickMark val="none"/>
        <c:tickLblPos val="nextTo"/>
        <c:crossAx val="39969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8268401750576"/>
          <c:y val="0.92749806614888697"/>
          <c:w val="7.9475303952499701E-2"/>
          <c:h val="5.2059003697791602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88985684167996E-2"/>
          <c:y val="4.7567676276122697E-2"/>
          <c:w val="0.89508018724898797"/>
          <c:h val="0.54956057698116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'IPES COMP (2011-2012-2013)'!$D$4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7"/>
            <c:invertIfNegative val="0"/>
            <c:bubble3D val="0"/>
          </c:dPt>
          <c:cat>
            <c:strRef>
              <c:f>'IPES COMP (2011-2012-2013)'!$A$5:$A$29</c:f>
              <c:strCache>
                <c:ptCount val="25"/>
                <c:pt idx="0">
                  <c:v>BOGOTÁ</c:v>
                </c:pt>
                <c:pt idx="1">
                  <c:v>BOYACÁ</c:v>
                </c:pt>
                <c:pt idx="2">
                  <c:v>CALDAS</c:v>
                </c:pt>
                <c:pt idx="3">
                  <c:v>ANTIOQUIA</c:v>
                </c:pt>
                <c:pt idx="4">
                  <c:v>SANTANDER</c:v>
                </c:pt>
                <c:pt idx="5">
                  <c:v>RISARALDA</c:v>
                </c:pt>
                <c:pt idx="6">
                  <c:v>COLOMBIA</c:v>
                </c:pt>
                <c:pt idx="7">
                  <c:v>QUINDÍO</c:v>
                </c:pt>
                <c:pt idx="8">
                  <c:v>VALLE</c:v>
                </c:pt>
                <c:pt idx="9">
                  <c:v>CUNDINAMARCA</c:v>
                </c:pt>
                <c:pt idx="10">
                  <c:v>CAUCA</c:v>
                </c:pt>
                <c:pt idx="11">
                  <c:v>HUILA</c:v>
                </c:pt>
                <c:pt idx="12">
                  <c:v>TOLIMA</c:v>
                </c:pt>
                <c:pt idx="13">
                  <c:v>NARIÑO</c:v>
                </c:pt>
                <c:pt idx="14">
                  <c:v>META</c:v>
                </c:pt>
                <c:pt idx="15">
                  <c:v>ATLÁNTICO</c:v>
                </c:pt>
                <c:pt idx="16">
                  <c:v>BOLÍVAR</c:v>
                </c:pt>
                <c:pt idx="17">
                  <c:v>NORTE DE SANTANDER</c:v>
                </c:pt>
                <c:pt idx="18">
                  <c:v>SUCRE</c:v>
                </c:pt>
                <c:pt idx="19">
                  <c:v>MAGDALENA</c:v>
                </c:pt>
                <c:pt idx="20">
                  <c:v>CÓRDOBA</c:v>
                </c:pt>
                <c:pt idx="21">
                  <c:v>CAQUETÁ</c:v>
                </c:pt>
                <c:pt idx="22">
                  <c:v>CESAR</c:v>
                </c:pt>
                <c:pt idx="23">
                  <c:v>LA GUAJIRA</c:v>
                </c:pt>
                <c:pt idx="24">
                  <c:v>CHOCÓ</c:v>
                </c:pt>
              </c:strCache>
            </c:strRef>
          </c:cat>
          <c:val>
            <c:numRef>
              <c:f>'IPES COMP (2011-2012-2013)'!$D$5:$D$29</c:f>
              <c:numCache>
                <c:formatCode>0.0%</c:formatCode>
                <c:ptCount val="25"/>
                <c:pt idx="0">
                  <c:v>0.37467992901958902</c:v>
                </c:pt>
                <c:pt idx="1">
                  <c:v>0.32792108935595399</c:v>
                </c:pt>
                <c:pt idx="2">
                  <c:v>0.31944259871015401</c:v>
                </c:pt>
                <c:pt idx="3">
                  <c:v>0.31942465686320698</c:v>
                </c:pt>
                <c:pt idx="4">
                  <c:v>0.31411195504734502</c:v>
                </c:pt>
                <c:pt idx="5">
                  <c:v>0.28880788606939301</c:v>
                </c:pt>
                <c:pt idx="6">
                  <c:v>0.28842626649988301</c:v>
                </c:pt>
                <c:pt idx="7">
                  <c:v>0.27426174949304999</c:v>
                </c:pt>
                <c:pt idx="8">
                  <c:v>0.27350659067066801</c:v>
                </c:pt>
                <c:pt idx="9">
                  <c:v>0.270339439534663</c:v>
                </c:pt>
                <c:pt idx="10">
                  <c:v>0.25941070735576999</c:v>
                </c:pt>
                <c:pt idx="11">
                  <c:v>0.25901501445246999</c:v>
                </c:pt>
                <c:pt idx="12">
                  <c:v>0.25077263486249501</c:v>
                </c:pt>
                <c:pt idx="13">
                  <c:v>0.25031487186616802</c:v>
                </c:pt>
                <c:pt idx="14">
                  <c:v>0.243767192903246</c:v>
                </c:pt>
                <c:pt idx="15">
                  <c:v>0.23091788712577499</c:v>
                </c:pt>
                <c:pt idx="16">
                  <c:v>0.22910906438887599</c:v>
                </c:pt>
                <c:pt idx="17">
                  <c:v>0.222113355417668</c:v>
                </c:pt>
                <c:pt idx="18">
                  <c:v>0.20253949095586701</c:v>
                </c:pt>
                <c:pt idx="19">
                  <c:v>0.19071190753803899</c:v>
                </c:pt>
                <c:pt idx="20">
                  <c:v>0.187100431827083</c:v>
                </c:pt>
                <c:pt idx="21">
                  <c:v>0.177595876148997</c:v>
                </c:pt>
                <c:pt idx="22">
                  <c:v>0.16312982393592401</c:v>
                </c:pt>
                <c:pt idx="23">
                  <c:v>0.118335187441526</c:v>
                </c:pt>
                <c:pt idx="24">
                  <c:v>0.13442590865781501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7132032"/>
        <c:axId val="107133952"/>
      </c:barChart>
      <c:lineChart>
        <c:grouping val="standard"/>
        <c:varyColors val="0"/>
        <c:ser>
          <c:idx val="0"/>
          <c:order val="1"/>
          <c:tx>
            <c:strRef>
              <c:f>'IPES COMP (2011-2012-2013)'!$F$4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0531033731222E-2"/>
                  <c:y val="-0.4749416323412690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-3,2%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807933379270899E-2"/>
                  <c:y val="-0.455280359251801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989068033864799E-2"/>
                  <c:y val="-0.41043264483910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743475975869698E-2"/>
                  <c:y val="-0.40361722236981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78988755820501E-2"/>
                  <c:y val="-0.4247382041879049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-0,1%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202795785372398E-2"/>
                  <c:y val="-0.3767484434601319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-0,3%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8872281041605099E-2"/>
                  <c:y val="-0.368371722328019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766411858883099E-2"/>
                  <c:y val="-0.3733816992457930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-4,1%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934267844363901E-2"/>
                  <c:y val="-0.351919739400094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563914239989799E-2"/>
                  <c:y val="-0.327710713248237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318322181994799E-2"/>
                  <c:y val="-0.28691231981752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776491136927299E-2"/>
                  <c:y val="-0.3077063930897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45586241718527E-2"/>
                  <c:y val="-0.343646263435321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0957625791521198E-2"/>
                  <c:y val="-0.299528713743152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734969616539502E-2"/>
                  <c:y val="-0.3422134522452819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-0,7%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3989068033864799E-2"/>
                  <c:y val="-0.302089152512354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78042162298478E-2"/>
                  <c:y val="-0.301290709424648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3613424361353601E-2"/>
                  <c:y val="-0.30621378660237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1659704144667599E-2"/>
                  <c:y val="-0.2512995649219679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4866338123860101E-2"/>
                  <c:y val="-0.2628547474983219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-1,1%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0275649807036802E-2"/>
                  <c:y val="-0.275975159916212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3.2809396556917801E-2"/>
                  <c:y val="-0.2426230396866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86379191162245E-2"/>
                  <c:y val="-0.22929448170098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4957203727377399E-2"/>
                  <c:y val="-0.1980505077841480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>
                        <a:solidFill>
                          <a:srgbClr val="FF0000"/>
                        </a:solidFill>
                      </a:rPr>
                      <a:t>-0,3%</a:t>
                    </a: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'IPES COMP (2011-2012-2013)'!$F$5:$F$29</c:f>
              <c:numCache>
                <c:formatCode>0.0%</c:formatCode>
                <c:ptCount val="25"/>
                <c:pt idx="0">
                  <c:v>3.2190373853261997E-2</c:v>
                </c:pt>
                <c:pt idx="1">
                  <c:v>3.4460389115509299E-4</c:v>
                </c:pt>
                <c:pt idx="2">
                  <c:v>1.2921416722882899E-2</c:v>
                </c:pt>
                <c:pt idx="3">
                  <c:v>1.6443388611345099E-2</c:v>
                </c:pt>
                <c:pt idx="4">
                  <c:v>5.7455726079802495E-4</c:v>
                </c:pt>
                <c:pt idx="5">
                  <c:v>2.83063778274428E-3</c:v>
                </c:pt>
                <c:pt idx="6">
                  <c:v>9.4262664998830993E-3</c:v>
                </c:pt>
                <c:pt idx="7">
                  <c:v>4.1418072445522001E-2</c:v>
                </c:pt>
                <c:pt idx="8">
                  <c:v>2.3863471528823399E-2</c:v>
                </c:pt>
                <c:pt idx="9">
                  <c:v>1.9208544445013399E-2</c:v>
                </c:pt>
                <c:pt idx="10">
                  <c:v>5.05789573781628E-2</c:v>
                </c:pt>
                <c:pt idx="11">
                  <c:v>4.5986470512900897E-2</c:v>
                </c:pt>
                <c:pt idx="12">
                  <c:v>4.6386909758434399E-3</c:v>
                </c:pt>
                <c:pt idx="13">
                  <c:v>2.9536441670464E-2</c:v>
                </c:pt>
                <c:pt idx="14">
                  <c:v>6.7384578638131102E-3</c:v>
                </c:pt>
                <c:pt idx="15">
                  <c:v>1.5797844183826799E-2</c:v>
                </c:pt>
                <c:pt idx="16">
                  <c:v>3.1736926698425999E-3</c:v>
                </c:pt>
                <c:pt idx="17">
                  <c:v>7.5056830733749593E-5</c:v>
                </c:pt>
                <c:pt idx="18">
                  <c:v>2.00377178998918E-2</c:v>
                </c:pt>
                <c:pt idx="19">
                  <c:v>1.08133685380753E-2</c:v>
                </c:pt>
                <c:pt idx="20">
                  <c:v>1.4904767968684801E-4</c:v>
                </c:pt>
                <c:pt idx="21">
                  <c:v>1.5183157352667599E-3</c:v>
                </c:pt>
                <c:pt idx="22">
                  <c:v>1.4443824130125901E-2</c:v>
                </c:pt>
                <c:pt idx="23">
                  <c:v>2.70205147707096E-3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64800"/>
        <c:axId val="107166336"/>
      </c:lineChart>
      <c:catAx>
        <c:axId val="107132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Departamentos</a:t>
                </a:r>
              </a:p>
            </c:rich>
          </c:tx>
          <c:layout>
            <c:manualLayout>
              <c:xMode val="edge"/>
              <c:yMode val="edge"/>
              <c:x val="0.471141559007695"/>
              <c:y val="0.882136515342988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107133952"/>
        <c:crosses val="autoZero"/>
        <c:auto val="1"/>
        <c:lblAlgn val="ctr"/>
        <c:lblOffset val="100"/>
        <c:noMultiLvlLbl val="0"/>
      </c:catAx>
      <c:valAx>
        <c:axId val="107133952"/>
        <c:scaling>
          <c:orientation val="minMax"/>
          <c:max val="0.4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Porcentaje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07132032"/>
        <c:crosses val="autoZero"/>
        <c:crossBetween val="between"/>
      </c:valAx>
      <c:catAx>
        <c:axId val="107164800"/>
        <c:scaling>
          <c:orientation val="minMax"/>
        </c:scaling>
        <c:delete val="1"/>
        <c:axPos val="b"/>
        <c:majorTickMark val="out"/>
        <c:minorTickMark val="none"/>
        <c:tickLblPos val="nextTo"/>
        <c:crossAx val="107166336"/>
        <c:crosses val="autoZero"/>
        <c:auto val="1"/>
        <c:lblAlgn val="ctr"/>
        <c:lblOffset val="100"/>
        <c:noMultiLvlLbl val="0"/>
      </c:catAx>
      <c:valAx>
        <c:axId val="107166336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07164800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6642900526940698"/>
          <c:y val="0.94016768737241196"/>
          <c:w val="6.5713321623539295E-2"/>
          <c:h val="4.7140241729043103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23213324651199E-2"/>
          <c:y val="4.64065515423858E-2"/>
          <c:w val="0.89110668689851902"/>
          <c:h val="0.5518937042970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'IPES COMP (2011-2012-2013)'!$C$4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'IPES COMP (2011-2012-2013)'!$A$5:$A$29</c:f>
              <c:strCache>
                <c:ptCount val="25"/>
                <c:pt idx="0">
                  <c:v>BOGOTÁ</c:v>
                </c:pt>
                <c:pt idx="1">
                  <c:v>BOYACÁ</c:v>
                </c:pt>
                <c:pt idx="2">
                  <c:v>CALDAS</c:v>
                </c:pt>
                <c:pt idx="3">
                  <c:v>ANTIOQUIA</c:v>
                </c:pt>
                <c:pt idx="4">
                  <c:v>SANTANDER</c:v>
                </c:pt>
                <c:pt idx="5">
                  <c:v>RISARALDA</c:v>
                </c:pt>
                <c:pt idx="6">
                  <c:v>COLOMBIA</c:v>
                </c:pt>
                <c:pt idx="7">
                  <c:v>QUINDÍO</c:v>
                </c:pt>
                <c:pt idx="8">
                  <c:v>VALLE</c:v>
                </c:pt>
                <c:pt idx="9">
                  <c:v>CUNDINAMARCA</c:v>
                </c:pt>
                <c:pt idx="10">
                  <c:v>CAUCA</c:v>
                </c:pt>
                <c:pt idx="11">
                  <c:v>HUILA</c:v>
                </c:pt>
                <c:pt idx="12">
                  <c:v>TOLIMA</c:v>
                </c:pt>
                <c:pt idx="13">
                  <c:v>NARIÑO</c:v>
                </c:pt>
                <c:pt idx="14">
                  <c:v>META</c:v>
                </c:pt>
                <c:pt idx="15">
                  <c:v>ATLÁNTICO</c:v>
                </c:pt>
                <c:pt idx="16">
                  <c:v>BOLÍVAR</c:v>
                </c:pt>
                <c:pt idx="17">
                  <c:v>NORTE DE SANTANDER</c:v>
                </c:pt>
                <c:pt idx="18">
                  <c:v>SUCRE</c:v>
                </c:pt>
                <c:pt idx="19">
                  <c:v>MAGDALENA</c:v>
                </c:pt>
                <c:pt idx="20">
                  <c:v>CÓRDOBA</c:v>
                </c:pt>
                <c:pt idx="21">
                  <c:v>CAQUETÁ</c:v>
                </c:pt>
                <c:pt idx="22">
                  <c:v>CESAR</c:v>
                </c:pt>
                <c:pt idx="23">
                  <c:v>LA GUAJIRA</c:v>
                </c:pt>
                <c:pt idx="24">
                  <c:v>CHOCÓ</c:v>
                </c:pt>
              </c:strCache>
            </c:strRef>
          </c:cat>
          <c:val>
            <c:numRef>
              <c:f>'IPES COMP (2011-2012-2013)'!$C$5:$C$29</c:f>
              <c:numCache>
                <c:formatCode>0.0%</c:formatCode>
                <c:ptCount val="25"/>
                <c:pt idx="0">
                  <c:v>0.40687030287285098</c:v>
                </c:pt>
                <c:pt idx="1">
                  <c:v>0.32757648546479901</c:v>
                </c:pt>
                <c:pt idx="2">
                  <c:v>0.30652118198727102</c:v>
                </c:pt>
                <c:pt idx="3">
                  <c:v>0.302981268251862</c:v>
                </c:pt>
                <c:pt idx="4">
                  <c:v>0.31468651230814298</c:v>
                </c:pt>
                <c:pt idx="5">
                  <c:v>0.29163852385213701</c:v>
                </c:pt>
                <c:pt idx="6">
                  <c:v>0.27900000000000003</c:v>
                </c:pt>
                <c:pt idx="7">
                  <c:v>0.31567982193857202</c:v>
                </c:pt>
                <c:pt idx="8">
                  <c:v>0.249643119141845</c:v>
                </c:pt>
                <c:pt idx="9">
                  <c:v>0.25113089508964898</c:v>
                </c:pt>
                <c:pt idx="10">
                  <c:v>0.20883174997760701</c:v>
                </c:pt>
                <c:pt idx="11">
                  <c:v>0.21302854393956999</c:v>
                </c:pt>
                <c:pt idx="12">
                  <c:v>0.246133943886652</c:v>
                </c:pt>
                <c:pt idx="13">
                  <c:v>0.22077843019570401</c:v>
                </c:pt>
                <c:pt idx="14">
                  <c:v>0.250505650767059</c:v>
                </c:pt>
                <c:pt idx="15">
                  <c:v>0.215120042941948</c:v>
                </c:pt>
                <c:pt idx="16">
                  <c:v>0.225935371719033</c:v>
                </c:pt>
                <c:pt idx="17">
                  <c:v>0.222038298586934</c:v>
                </c:pt>
                <c:pt idx="18">
                  <c:v>0.18250177305597501</c:v>
                </c:pt>
                <c:pt idx="19">
                  <c:v>0.20152527607611401</c:v>
                </c:pt>
                <c:pt idx="20">
                  <c:v>0.18695138414739601</c:v>
                </c:pt>
                <c:pt idx="21">
                  <c:v>0.17607756041373099</c:v>
                </c:pt>
                <c:pt idx="22">
                  <c:v>0.148685999805798</c:v>
                </c:pt>
                <c:pt idx="23">
                  <c:v>0.121037238918597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0"/>
        <c:axId val="107182336"/>
        <c:axId val="90451968"/>
      </c:barChart>
      <c:catAx>
        <c:axId val="107182336"/>
        <c:scaling>
          <c:orientation val="minMax"/>
        </c:scaling>
        <c:delete val="1"/>
        <c:axPos val="b"/>
        <c:majorTickMark val="out"/>
        <c:minorTickMark val="none"/>
        <c:tickLblPos val="nextTo"/>
        <c:crossAx val="90451968"/>
        <c:crosses val="autoZero"/>
        <c:auto val="1"/>
        <c:lblAlgn val="ctr"/>
        <c:lblOffset val="100"/>
        <c:noMultiLvlLbl val="0"/>
      </c:catAx>
      <c:valAx>
        <c:axId val="90451968"/>
        <c:scaling>
          <c:orientation val="minMax"/>
        </c:scaling>
        <c:delete val="1"/>
        <c:axPos val="l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crossAx val="107182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6585243672795698"/>
          <c:y val="0.93256467361981599"/>
          <c:w val="9.29716205698084E-2"/>
          <c:h val="4.7158417408024997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dirty="0" smtClean="0"/>
              <a:t>Departamentos con IPES 2013 superior al Nacional</a:t>
            </a:r>
            <a:endParaRPr lang="es-CO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'Variaciones 2013-2012'!$D$59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1.53364602000742E-3"/>
                  <c:y val="1.59668706844020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3364602000744E-3"/>
                  <c:y val="1.86391326889604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1311394693518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6729204001488E-3"/>
                  <c:y val="2.13113946935188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32946086798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3364602000744E-3"/>
                  <c:y val="2.6055606616099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36460200075499E-3"/>
                  <c:y val="2.60556066160999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'Variaciones 2013-2012'!$A$61:$A$67</c:f>
              <c:strCache>
                <c:ptCount val="7"/>
                <c:pt idx="0">
                  <c:v>BOGOTÁ</c:v>
                </c:pt>
                <c:pt idx="1">
                  <c:v>BOYACÁ</c:v>
                </c:pt>
                <c:pt idx="2">
                  <c:v>CALDAS</c:v>
                </c:pt>
                <c:pt idx="3">
                  <c:v>ANTIOQUIA</c:v>
                </c:pt>
                <c:pt idx="4">
                  <c:v>SANTANDER</c:v>
                </c:pt>
                <c:pt idx="5">
                  <c:v>RISARALDA</c:v>
                </c:pt>
                <c:pt idx="6">
                  <c:v>COLOMBIA</c:v>
                </c:pt>
              </c:strCache>
            </c:strRef>
          </c:cat>
          <c:val>
            <c:numRef>
              <c:f>'Variaciones 2013-2012'!$D$61:$D$67</c:f>
              <c:numCache>
                <c:formatCode>0.0%</c:formatCode>
                <c:ptCount val="7"/>
                <c:pt idx="0">
                  <c:v>0.37467992901958902</c:v>
                </c:pt>
                <c:pt idx="1">
                  <c:v>0.32792108935595399</c:v>
                </c:pt>
                <c:pt idx="2">
                  <c:v>0.31944259871015401</c:v>
                </c:pt>
                <c:pt idx="3">
                  <c:v>0.31942465686320698</c:v>
                </c:pt>
                <c:pt idx="4">
                  <c:v>0.31411195504734502</c:v>
                </c:pt>
                <c:pt idx="5">
                  <c:v>0.28880788606939301</c:v>
                </c:pt>
                <c:pt idx="6">
                  <c:v>0.28799999999999998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90956160"/>
        <c:axId val="90958080"/>
      </c:barChart>
      <c:catAx>
        <c:axId val="909561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O"/>
                  <a:t>Departamentos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0958080"/>
        <c:crosses val="autoZero"/>
        <c:auto val="1"/>
        <c:lblAlgn val="ctr"/>
        <c:lblOffset val="100"/>
        <c:noMultiLvlLbl val="0"/>
      </c:catAx>
      <c:valAx>
        <c:axId val="90958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CO"/>
                  <a:t>Porcentaje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90956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Índice de Calidad</a:t>
            </a:r>
            <a:endParaRPr lang="es-C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407051727158521"/>
          <c:y val="0.12210869667679999"/>
          <c:w val="0.46135181839699002"/>
          <c:h val="0.80575727276093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'Variaciones 2013-2012'!$C$75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'Variaciones 2013-2012'!$C$76:$C$84</c:f>
              <c:numCache>
                <c:formatCode>0.0%</c:formatCode>
                <c:ptCount val="9"/>
                <c:pt idx="0">
                  <c:v>0.32500000000000001</c:v>
                </c:pt>
                <c:pt idx="1">
                  <c:v>0.29399999999999998</c:v>
                </c:pt>
                <c:pt idx="2">
                  <c:v>0.28199999999999997</c:v>
                </c:pt>
                <c:pt idx="3">
                  <c:v>0.25700000000000001</c:v>
                </c:pt>
                <c:pt idx="4">
                  <c:v>0.27300000000000002</c:v>
                </c:pt>
                <c:pt idx="5">
                  <c:v>0.27100000000000002</c:v>
                </c:pt>
                <c:pt idx="6">
                  <c:v>0.22600000000000001</c:v>
                </c:pt>
                <c:pt idx="7">
                  <c:v>0.27600000000000002</c:v>
                </c:pt>
                <c:pt idx="8">
                  <c:v>0.26400000000000001</c:v>
                </c:pt>
              </c:numCache>
            </c:numRef>
          </c:val>
        </c:ser>
        <c:ser>
          <c:idx val="0"/>
          <c:order val="1"/>
          <c:tx>
            <c:strRef>
              <c:f>'Variaciones 2013-2012'!$D$75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'Variaciones 2013-2012'!$A$76:$A$84</c:f>
              <c:strCache>
                <c:ptCount val="9"/>
                <c:pt idx="0">
                  <c:v>BOGOTÁ</c:v>
                </c:pt>
                <c:pt idx="1">
                  <c:v>ANTIOQUIA</c:v>
                </c:pt>
                <c:pt idx="2">
                  <c:v>CALDAS</c:v>
                </c:pt>
                <c:pt idx="3">
                  <c:v>BOYACÁ</c:v>
                </c:pt>
                <c:pt idx="4">
                  <c:v>VALLE</c:v>
                </c:pt>
                <c:pt idx="5">
                  <c:v>SANTANDER</c:v>
                </c:pt>
                <c:pt idx="6">
                  <c:v>CAUCA</c:v>
                </c:pt>
                <c:pt idx="7">
                  <c:v>CUNDINAMARCA</c:v>
                </c:pt>
                <c:pt idx="8">
                  <c:v>COLOMBIA</c:v>
                </c:pt>
              </c:strCache>
            </c:strRef>
          </c:cat>
          <c:val>
            <c:numRef>
              <c:f>'Variaciones 2013-2012'!$D$76:$D$84</c:f>
              <c:numCache>
                <c:formatCode>0.0%</c:formatCode>
                <c:ptCount val="9"/>
                <c:pt idx="0">
                  <c:v>0.32048368802506899</c:v>
                </c:pt>
                <c:pt idx="1">
                  <c:v>0.31030849321356702</c:v>
                </c:pt>
                <c:pt idx="2">
                  <c:v>0.28521344607135501</c:v>
                </c:pt>
                <c:pt idx="3">
                  <c:v>0.28410782206052598</c:v>
                </c:pt>
                <c:pt idx="4">
                  <c:v>0.28327783943766199</c:v>
                </c:pt>
                <c:pt idx="5">
                  <c:v>0.281644091546007</c:v>
                </c:pt>
                <c:pt idx="6">
                  <c:v>0.27649006622516598</c:v>
                </c:pt>
                <c:pt idx="7">
                  <c:v>0.27593950201439799</c:v>
                </c:pt>
                <c:pt idx="8">
                  <c:v>0.27400000000000002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0879872"/>
        <c:axId val="90881408"/>
      </c:barChart>
      <c:catAx>
        <c:axId val="9087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90881408"/>
        <c:crosses val="autoZero"/>
        <c:auto val="1"/>
        <c:lblAlgn val="ctr"/>
        <c:lblOffset val="100"/>
        <c:noMultiLvlLbl val="0"/>
      </c:catAx>
      <c:valAx>
        <c:axId val="90881408"/>
        <c:scaling>
          <c:orientation val="minMax"/>
        </c:scaling>
        <c:delete val="0"/>
        <c:axPos val="b"/>
        <c:majorGridlines>
          <c:spPr>
            <a:ln>
              <a:prstDash val="lgDash"/>
            </a:ln>
          </c:spPr>
        </c:majorGridlines>
        <c:numFmt formatCode="0.0%" sourceLinked="1"/>
        <c:majorTickMark val="out"/>
        <c:minorTickMark val="none"/>
        <c:tickLblPos val="nextTo"/>
        <c:crossAx val="90879872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41592204040801"/>
          <c:y val="7.6279769236590404E-4"/>
          <c:w val="0.20758407795959199"/>
          <c:h val="0.10481725862987799"/>
        </c:manualLayout>
      </c:layout>
      <c:overlay val="0"/>
      <c:txPr>
        <a:bodyPr/>
        <a:lstStyle/>
        <a:p>
          <a:pPr>
            <a:defRPr sz="1200" b="1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Índice</a:t>
            </a:r>
            <a:r>
              <a:rPr lang="es-CO" baseline="0" dirty="0" smtClean="0"/>
              <a:t> de Acceso</a:t>
            </a:r>
            <a:endParaRPr lang="es-C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7725976183524801"/>
          <c:y val="0.115673562312521"/>
          <c:w val="0.52966660035189905"/>
          <c:h val="0.81528983758748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'Variaciones 2013-2012'!$C$90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'Variaciones 2013-2012'!$C$91:$C$98</c:f>
              <c:numCache>
                <c:formatCode>0.0%</c:formatCode>
                <c:ptCount val="8"/>
                <c:pt idx="0">
                  <c:v>0.58141504397081301</c:v>
                </c:pt>
                <c:pt idx="1">
                  <c:v>0.46878058505817999</c:v>
                </c:pt>
                <c:pt idx="2">
                  <c:v>0.44970992244662</c:v>
                </c:pt>
                <c:pt idx="3">
                  <c:v>0.39721959563549802</c:v>
                </c:pt>
                <c:pt idx="4">
                  <c:v>0.33536708237243401</c:v>
                </c:pt>
                <c:pt idx="5">
                  <c:v>0.33991144543896401</c:v>
                </c:pt>
                <c:pt idx="6">
                  <c:v>0.31332583784686902</c:v>
                </c:pt>
                <c:pt idx="7">
                  <c:v>0.29899999999999999</c:v>
                </c:pt>
              </c:numCache>
            </c:numRef>
          </c:val>
        </c:ser>
        <c:ser>
          <c:idx val="3"/>
          <c:order val="1"/>
          <c:tx>
            <c:strRef>
              <c:f>'Variaciones 2013-2012'!$D$90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'Variaciones 2013-2012'!$A$91:$A$98</c:f>
              <c:strCache>
                <c:ptCount val="8"/>
                <c:pt idx="0">
                  <c:v>BOGOTÁ</c:v>
                </c:pt>
                <c:pt idx="1">
                  <c:v>BOYACÁ</c:v>
                </c:pt>
                <c:pt idx="2">
                  <c:v>QUINDÍO</c:v>
                </c:pt>
                <c:pt idx="3">
                  <c:v>SANTANDER</c:v>
                </c:pt>
                <c:pt idx="4">
                  <c:v>CALDAS</c:v>
                </c:pt>
                <c:pt idx="5">
                  <c:v>RISARALDA</c:v>
                </c:pt>
                <c:pt idx="6">
                  <c:v>ANTIOQUIA</c:v>
                </c:pt>
                <c:pt idx="7">
                  <c:v>COLOMBIA</c:v>
                </c:pt>
              </c:strCache>
            </c:strRef>
          </c:cat>
          <c:val>
            <c:numRef>
              <c:f>'Variaciones 2013-2012'!$D$91:$D$98</c:f>
              <c:numCache>
                <c:formatCode>0.0%</c:formatCode>
                <c:ptCount val="8"/>
                <c:pt idx="0">
                  <c:v>0.60919216064100301</c:v>
                </c:pt>
                <c:pt idx="1">
                  <c:v>0.50586597733147698</c:v>
                </c:pt>
                <c:pt idx="2">
                  <c:v>0.45520173257399499</c:v>
                </c:pt>
                <c:pt idx="3">
                  <c:v>0.41707710552463201</c:v>
                </c:pt>
                <c:pt idx="4">
                  <c:v>0.38790027368153601</c:v>
                </c:pt>
                <c:pt idx="5">
                  <c:v>0.375227229238423</c:v>
                </c:pt>
                <c:pt idx="6">
                  <c:v>0.33492435095565898</c:v>
                </c:pt>
                <c:pt idx="7">
                  <c:v>0.32400000000000001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07205376"/>
        <c:axId val="107206912"/>
      </c:barChart>
      <c:catAx>
        <c:axId val="10720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s-CO"/>
          </a:p>
        </c:txPr>
        <c:crossAx val="107206912"/>
        <c:crosses val="autoZero"/>
        <c:auto val="1"/>
        <c:lblAlgn val="ctr"/>
        <c:lblOffset val="100"/>
        <c:noMultiLvlLbl val="0"/>
      </c:catAx>
      <c:valAx>
        <c:axId val="107206912"/>
        <c:scaling>
          <c:orientation val="minMax"/>
        </c:scaling>
        <c:delete val="0"/>
        <c:axPos val="b"/>
        <c:majorGridlines>
          <c:spPr>
            <a:ln>
              <a:prstDash val="lgDash"/>
            </a:ln>
          </c:spPr>
        </c:majorGridlines>
        <c:numFmt formatCode="0.0%" sourceLinked="1"/>
        <c:majorTickMark val="none"/>
        <c:minorTickMark val="none"/>
        <c:tickLblPos val="nextTo"/>
        <c:crossAx val="1072053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Índice de Logro</a:t>
            </a:r>
            <a:endParaRPr lang="es-CO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34834555419768198"/>
          <c:y val="0.114846877282995"/>
          <c:w val="0.56137551074572001"/>
          <c:h val="0.81820854080186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'Variaciones 2013-2012'!$C$106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val>
            <c:numRef>
              <c:f>'Variaciones 2013-2012'!$C$107:$C$116</c:f>
              <c:numCache>
                <c:formatCode>0.0%</c:formatCode>
                <c:ptCount val="10"/>
                <c:pt idx="0">
                  <c:v>0.34100000000000003</c:v>
                </c:pt>
                <c:pt idx="1">
                  <c:v>0.32200000000000001</c:v>
                </c:pt>
                <c:pt idx="2">
                  <c:v>0.33600000000000002</c:v>
                </c:pt>
                <c:pt idx="3">
                  <c:v>0.34100000000000003</c:v>
                </c:pt>
                <c:pt idx="4">
                  <c:v>0.33900000000000002</c:v>
                </c:pt>
                <c:pt idx="5">
                  <c:v>0.35399999999999998</c:v>
                </c:pt>
                <c:pt idx="6">
                  <c:v>0.36899999999999999</c:v>
                </c:pt>
                <c:pt idx="7">
                  <c:v>0.39</c:v>
                </c:pt>
                <c:pt idx="8">
                  <c:v>0.40699999999999997</c:v>
                </c:pt>
                <c:pt idx="9">
                  <c:v>0.32100000000000001</c:v>
                </c:pt>
              </c:numCache>
            </c:numRef>
          </c:val>
        </c:ser>
        <c:ser>
          <c:idx val="0"/>
          <c:order val="1"/>
          <c:tx>
            <c:strRef>
              <c:f>'Variaciones 2013-2012'!$D$106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34,4%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34,9%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34,9%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35,5%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35,6%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36,2%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36,4%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39,0%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200">
                        <a:solidFill>
                          <a:schemeClr val="bg1"/>
                        </a:solidFill>
                      </a:rPr>
                      <a:t>43,2%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'Variaciones 2013-2012'!$A$107:$A$116</c:f>
              <c:strCache>
                <c:ptCount val="10"/>
                <c:pt idx="0">
                  <c:v>NARIÑO</c:v>
                </c:pt>
                <c:pt idx="1">
                  <c:v>SANTANDER</c:v>
                </c:pt>
                <c:pt idx="2">
                  <c:v>TOLIMA</c:v>
                </c:pt>
                <c:pt idx="3">
                  <c:v>ANTIOQUIA</c:v>
                </c:pt>
                <c:pt idx="4">
                  <c:v>ATLÁNTICO</c:v>
                </c:pt>
                <c:pt idx="5">
                  <c:v>SUCRE</c:v>
                </c:pt>
                <c:pt idx="6">
                  <c:v>BOLÍVAR</c:v>
                </c:pt>
                <c:pt idx="7">
                  <c:v>HUILA</c:v>
                </c:pt>
                <c:pt idx="8">
                  <c:v>CALDAS</c:v>
                </c:pt>
                <c:pt idx="9">
                  <c:v>COLOMBIA</c:v>
                </c:pt>
              </c:strCache>
            </c:strRef>
          </c:cat>
          <c:val>
            <c:numRef>
              <c:f>'Variaciones 2013-2012'!$D$107:$D$116</c:f>
              <c:numCache>
                <c:formatCode>0.0%</c:formatCode>
                <c:ptCount val="10"/>
                <c:pt idx="0">
                  <c:v>0.34399999999999997</c:v>
                </c:pt>
                <c:pt idx="1">
                  <c:v>0.34899999999999998</c:v>
                </c:pt>
                <c:pt idx="2">
                  <c:v>0.34910000000000002</c:v>
                </c:pt>
                <c:pt idx="3">
                  <c:v>0.35470000000000002</c:v>
                </c:pt>
                <c:pt idx="4">
                  <c:v>0.35599999999999998</c:v>
                </c:pt>
                <c:pt idx="5">
                  <c:v>0.36149999999999999</c:v>
                </c:pt>
                <c:pt idx="6">
                  <c:v>0.36370000000000002</c:v>
                </c:pt>
                <c:pt idx="7">
                  <c:v>0.39019999999999999</c:v>
                </c:pt>
                <c:pt idx="8">
                  <c:v>0.43240000000000001</c:v>
                </c:pt>
                <c:pt idx="9">
                  <c:v>0.32700000000000001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07250048"/>
        <c:axId val="107251584"/>
      </c:barChart>
      <c:catAx>
        <c:axId val="10725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1200" b="1"/>
            </a:pPr>
            <a:endParaRPr lang="es-CO"/>
          </a:p>
        </c:txPr>
        <c:crossAx val="107251584"/>
        <c:crosses val="autoZero"/>
        <c:auto val="1"/>
        <c:lblAlgn val="ctr"/>
        <c:lblOffset val="100"/>
        <c:noMultiLvlLbl val="0"/>
      </c:catAx>
      <c:valAx>
        <c:axId val="107251584"/>
        <c:scaling>
          <c:orientation val="minMax"/>
        </c:scaling>
        <c:delete val="0"/>
        <c:axPos val="b"/>
        <c:majorGridlines>
          <c:spPr>
            <a:ln>
              <a:prstDash val="lgDash"/>
            </a:ln>
          </c:spPr>
        </c:majorGridlines>
        <c:numFmt formatCode="0.0%" sourceLinked="1"/>
        <c:majorTickMark val="none"/>
        <c:minorTickMark val="none"/>
        <c:tickLblPos val="nextTo"/>
        <c:crossAx val="107250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046161537606902E-2"/>
          <c:y val="2.8478970206960798E-2"/>
          <c:w val="0.96850548351770405"/>
          <c:h val="0.943042059586079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'Variaciones 2013-2012'!$A$125:$A$140</c:f>
              <c:strCache>
                <c:ptCount val="16"/>
                <c:pt idx="0">
                  <c:v>CAUCA</c:v>
                </c:pt>
                <c:pt idx="1">
                  <c:v>HUILA</c:v>
                </c:pt>
                <c:pt idx="2">
                  <c:v>NARIÑO</c:v>
                </c:pt>
                <c:pt idx="3">
                  <c:v>VALLE</c:v>
                </c:pt>
                <c:pt idx="4">
                  <c:v>SUCRE</c:v>
                </c:pt>
                <c:pt idx="5">
                  <c:v>CUNDINAMARCA</c:v>
                </c:pt>
                <c:pt idx="6">
                  <c:v>ANTIOQUIA</c:v>
                </c:pt>
                <c:pt idx="7">
                  <c:v>ATLÁNTICO</c:v>
                </c:pt>
                <c:pt idx="8">
                  <c:v>CESAR</c:v>
                </c:pt>
                <c:pt idx="9">
                  <c:v>CALDAS</c:v>
                </c:pt>
                <c:pt idx="10">
                  <c:v>TOLIMA</c:v>
                </c:pt>
                <c:pt idx="11">
                  <c:v>BOLÍVAR</c:v>
                </c:pt>
                <c:pt idx="12">
                  <c:v>CAQUETÁ</c:v>
                </c:pt>
                <c:pt idx="13">
                  <c:v>BOYACÁ</c:v>
                </c:pt>
                <c:pt idx="14">
                  <c:v>CÓRDOBA</c:v>
                </c:pt>
                <c:pt idx="15">
                  <c:v>NORTE DE SANTANDER</c:v>
                </c:pt>
              </c:strCache>
            </c:strRef>
          </c:cat>
          <c:val>
            <c:numRef>
              <c:f>'Variaciones 2013-2012'!$E$125:$E$140</c:f>
              <c:numCache>
                <c:formatCode>0.0%</c:formatCode>
                <c:ptCount val="16"/>
                <c:pt idx="0">
                  <c:v>5.05789573781628E-2</c:v>
                </c:pt>
                <c:pt idx="1">
                  <c:v>4.5986470512900897E-2</c:v>
                </c:pt>
                <c:pt idx="2">
                  <c:v>2.9536441670464E-2</c:v>
                </c:pt>
                <c:pt idx="3">
                  <c:v>2.3863471528823399E-2</c:v>
                </c:pt>
                <c:pt idx="4">
                  <c:v>2.00377178998918E-2</c:v>
                </c:pt>
                <c:pt idx="5">
                  <c:v>1.9208544445013399E-2</c:v>
                </c:pt>
                <c:pt idx="6">
                  <c:v>1.6443388611345099E-2</c:v>
                </c:pt>
                <c:pt idx="7">
                  <c:v>1.5797844183826799E-2</c:v>
                </c:pt>
                <c:pt idx="8">
                  <c:v>1.4443824130125901E-2</c:v>
                </c:pt>
                <c:pt idx="9">
                  <c:v>1.2921416722882899E-2</c:v>
                </c:pt>
                <c:pt idx="10">
                  <c:v>4.6386909758434399E-3</c:v>
                </c:pt>
                <c:pt idx="11">
                  <c:v>3.1736926698425999E-3</c:v>
                </c:pt>
                <c:pt idx="12">
                  <c:v>1.5183157352667599E-3</c:v>
                </c:pt>
                <c:pt idx="13">
                  <c:v>3.4460389115509299E-4</c:v>
                </c:pt>
                <c:pt idx="14">
                  <c:v>1.4904767968684801E-4</c:v>
                </c:pt>
                <c:pt idx="15">
                  <c:v>7.5056830733749593E-5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107303680"/>
        <c:axId val="107305216"/>
      </c:barChart>
      <c:catAx>
        <c:axId val="107303680"/>
        <c:scaling>
          <c:orientation val="minMax"/>
        </c:scaling>
        <c:delete val="1"/>
        <c:axPos val="l"/>
        <c:majorTickMark val="out"/>
        <c:minorTickMark val="none"/>
        <c:tickLblPos val="nextTo"/>
        <c:crossAx val="107305216"/>
        <c:crosses val="autoZero"/>
        <c:auto val="1"/>
        <c:lblAlgn val="ctr"/>
        <c:lblOffset val="100"/>
        <c:noMultiLvlLbl val="0"/>
      </c:catAx>
      <c:valAx>
        <c:axId val="10730521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3036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'Variaciones 2013-2012'!$A$142:$A$148</c:f>
              <c:strCache>
                <c:ptCount val="7"/>
                <c:pt idx="0">
                  <c:v>QUINDÍO</c:v>
                </c:pt>
                <c:pt idx="1">
                  <c:v>BOGOTÁ</c:v>
                </c:pt>
                <c:pt idx="2">
                  <c:v>MAGDALENA</c:v>
                </c:pt>
                <c:pt idx="3">
                  <c:v>META</c:v>
                </c:pt>
                <c:pt idx="4">
                  <c:v>RISARALDA</c:v>
                </c:pt>
                <c:pt idx="5">
                  <c:v>LA GUAJIRA</c:v>
                </c:pt>
                <c:pt idx="6">
                  <c:v>SANTANDER</c:v>
                </c:pt>
              </c:strCache>
            </c:strRef>
          </c:cat>
          <c:val>
            <c:numRef>
              <c:f>'Variaciones 2013-2012'!$E$142:$E$148</c:f>
              <c:numCache>
                <c:formatCode>0.0%</c:formatCode>
                <c:ptCount val="7"/>
                <c:pt idx="0">
                  <c:v>-4.1418072445522001E-2</c:v>
                </c:pt>
                <c:pt idx="1">
                  <c:v>-3.2190373853261997E-2</c:v>
                </c:pt>
                <c:pt idx="2">
                  <c:v>-1.08133685380753E-2</c:v>
                </c:pt>
                <c:pt idx="3">
                  <c:v>-6.7384578638131102E-3</c:v>
                </c:pt>
                <c:pt idx="4">
                  <c:v>-2.83063778274428E-3</c:v>
                </c:pt>
                <c:pt idx="5">
                  <c:v>-2.70205147707096E-3</c:v>
                </c:pt>
                <c:pt idx="6">
                  <c:v>-5.7455726079802495E-4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7346176"/>
        <c:axId val="107421696"/>
      </c:barChart>
      <c:catAx>
        <c:axId val="107346176"/>
        <c:scaling>
          <c:orientation val="minMax"/>
        </c:scaling>
        <c:delete val="1"/>
        <c:axPos val="l"/>
        <c:majorTickMark val="out"/>
        <c:minorTickMark val="none"/>
        <c:tickLblPos val="nextTo"/>
        <c:crossAx val="107421696"/>
        <c:crosses val="autoZero"/>
        <c:auto val="1"/>
        <c:lblAlgn val="ctr"/>
        <c:lblOffset val="100"/>
        <c:noMultiLvlLbl val="0"/>
      </c:catAx>
      <c:valAx>
        <c:axId val="1074216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34617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22001205545501E-2"/>
          <c:y val="2.8071255576826101E-2"/>
          <c:w val="0.94695599758890903"/>
          <c:h val="0.94385748884634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</c:spPr>
          <c:invertIfNegative val="0"/>
          <c:dLbls>
            <c:dLbl>
              <c:idx val="6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'Variaciones 2013-2012'!$A$154:$A$176</c:f>
              <c:strCache>
                <c:ptCount val="23"/>
                <c:pt idx="0">
                  <c:v>HUILA</c:v>
                </c:pt>
                <c:pt idx="1">
                  <c:v>CALDAS</c:v>
                </c:pt>
                <c:pt idx="2">
                  <c:v>CESAR</c:v>
                </c:pt>
                <c:pt idx="3">
                  <c:v>SUCRE</c:v>
                </c:pt>
                <c:pt idx="4">
                  <c:v>BOYACÁ</c:v>
                </c:pt>
                <c:pt idx="5">
                  <c:v>RISARALDA</c:v>
                </c:pt>
                <c:pt idx="6">
                  <c:v>CUNDINAMARCA</c:v>
                </c:pt>
                <c:pt idx="7">
                  <c:v>CAUCA</c:v>
                </c:pt>
                <c:pt idx="8">
                  <c:v>CÓRDOBA</c:v>
                </c:pt>
                <c:pt idx="9">
                  <c:v>META</c:v>
                </c:pt>
                <c:pt idx="10">
                  <c:v>BOGOTÁ</c:v>
                </c:pt>
                <c:pt idx="11">
                  <c:v>VALLE</c:v>
                </c:pt>
                <c:pt idx="12">
                  <c:v>ANTIOQUIA</c:v>
                </c:pt>
                <c:pt idx="13">
                  <c:v>SANTANDER</c:v>
                </c:pt>
                <c:pt idx="14">
                  <c:v>NARIÑO</c:v>
                </c:pt>
                <c:pt idx="15">
                  <c:v>MAGDALENA</c:v>
                </c:pt>
                <c:pt idx="16">
                  <c:v>NORTE DE SANTANDER</c:v>
                </c:pt>
                <c:pt idx="17">
                  <c:v>CAQUETÁ</c:v>
                </c:pt>
                <c:pt idx="18">
                  <c:v>LA GUAJIRA</c:v>
                </c:pt>
                <c:pt idx="19">
                  <c:v>BOLÍVAR</c:v>
                </c:pt>
                <c:pt idx="20">
                  <c:v>QUINDÍO</c:v>
                </c:pt>
                <c:pt idx="21">
                  <c:v>ATLÁNTICO</c:v>
                </c:pt>
                <c:pt idx="22">
                  <c:v>TOLIMA</c:v>
                </c:pt>
              </c:strCache>
            </c:strRef>
          </c:cat>
          <c:val>
            <c:numRef>
              <c:f>'Variaciones 2013-2012'!$E$154:$E$176</c:f>
              <c:numCache>
                <c:formatCode>0.0%</c:formatCode>
                <c:ptCount val="23"/>
                <c:pt idx="0">
                  <c:v>0.109151718837534</c:v>
                </c:pt>
                <c:pt idx="1">
                  <c:v>5.2533191309102702E-2</c:v>
                </c:pt>
                <c:pt idx="2">
                  <c:v>4.3722383526445502E-2</c:v>
                </c:pt>
                <c:pt idx="3">
                  <c:v>4.2625717791640101E-2</c:v>
                </c:pt>
                <c:pt idx="4">
                  <c:v>3.7085392273297803E-2</c:v>
                </c:pt>
                <c:pt idx="5">
                  <c:v>3.5315783799459301E-2</c:v>
                </c:pt>
                <c:pt idx="6">
                  <c:v>3.2473728129459603E-2</c:v>
                </c:pt>
                <c:pt idx="7">
                  <c:v>3.1586028102229602E-2</c:v>
                </c:pt>
                <c:pt idx="8">
                  <c:v>3.1367775077069601E-2</c:v>
                </c:pt>
                <c:pt idx="9">
                  <c:v>2.81311819404075E-2</c:v>
                </c:pt>
                <c:pt idx="10">
                  <c:v>2.7777116670190002E-2</c:v>
                </c:pt>
                <c:pt idx="11">
                  <c:v>2.5076769079934599E-2</c:v>
                </c:pt>
                <c:pt idx="12">
                  <c:v>2.1598513108789501E-2</c:v>
                </c:pt>
                <c:pt idx="13">
                  <c:v>1.9857509889133401E-2</c:v>
                </c:pt>
                <c:pt idx="14">
                  <c:v>1.8408537167428098E-2</c:v>
                </c:pt>
                <c:pt idx="15">
                  <c:v>1.7935509699463101E-2</c:v>
                </c:pt>
                <c:pt idx="16">
                  <c:v>1.30585313234665E-2</c:v>
                </c:pt>
                <c:pt idx="17">
                  <c:v>1.2896017024342401E-2</c:v>
                </c:pt>
                <c:pt idx="18">
                  <c:v>1.2831342572924301E-2</c:v>
                </c:pt>
                <c:pt idx="19">
                  <c:v>7.3113852442463498E-3</c:v>
                </c:pt>
                <c:pt idx="20">
                  <c:v>5.4918101273756003E-3</c:v>
                </c:pt>
                <c:pt idx="21">
                  <c:v>2.4067864405690198E-3</c:v>
                </c:pt>
                <c:pt idx="22">
                  <c:v>1.5149568216427101E-4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7512576"/>
        <c:axId val="107514112"/>
      </c:barChart>
      <c:catAx>
        <c:axId val="107512576"/>
        <c:scaling>
          <c:orientation val="minMax"/>
        </c:scaling>
        <c:delete val="1"/>
        <c:axPos val="l"/>
        <c:majorTickMark val="out"/>
        <c:minorTickMark val="none"/>
        <c:tickLblPos val="nextTo"/>
        <c:crossAx val="107514112"/>
        <c:crosses val="autoZero"/>
        <c:auto val="1"/>
        <c:lblAlgn val="ctr"/>
        <c:lblOffset val="100"/>
        <c:noMultiLvlLbl val="0"/>
      </c:catAx>
      <c:valAx>
        <c:axId val="10751411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5125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060270602706001E-2"/>
          <c:w val="1"/>
          <c:h val="0.94587945879458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'Variaciones 2013-2012'!$A$191:$A$205</c:f>
              <c:strCache>
                <c:ptCount val="15"/>
                <c:pt idx="0">
                  <c:v>CAUCA</c:v>
                </c:pt>
                <c:pt idx="1">
                  <c:v>NARIÑO</c:v>
                </c:pt>
                <c:pt idx="2">
                  <c:v>BOYACÁ</c:v>
                </c:pt>
                <c:pt idx="3">
                  <c:v>HUILA</c:v>
                </c:pt>
                <c:pt idx="4">
                  <c:v>ATLÁNTICO</c:v>
                </c:pt>
                <c:pt idx="5">
                  <c:v>ANTIOQUIA</c:v>
                </c:pt>
                <c:pt idx="6">
                  <c:v>SUCRE</c:v>
                </c:pt>
                <c:pt idx="7">
                  <c:v>SANTANDER</c:v>
                </c:pt>
                <c:pt idx="8">
                  <c:v>VALLE</c:v>
                </c:pt>
                <c:pt idx="9">
                  <c:v>CESAR</c:v>
                </c:pt>
                <c:pt idx="10">
                  <c:v>TOLIMA</c:v>
                </c:pt>
                <c:pt idx="11">
                  <c:v>BOLÍVAR</c:v>
                </c:pt>
                <c:pt idx="12">
                  <c:v>CALDAS</c:v>
                </c:pt>
                <c:pt idx="13">
                  <c:v>LA GUAJIRA</c:v>
                </c:pt>
                <c:pt idx="14">
                  <c:v>CUNDINAMARCA</c:v>
                </c:pt>
              </c:strCache>
            </c:strRef>
          </c:cat>
          <c:val>
            <c:numRef>
              <c:f>'Variaciones 2013-2012'!$E$191:$E$205</c:f>
              <c:numCache>
                <c:formatCode>0.0%</c:formatCode>
                <c:ptCount val="15"/>
                <c:pt idx="0">
                  <c:v>5.0490066225165497E-2</c:v>
                </c:pt>
                <c:pt idx="1">
                  <c:v>3.08824172819251E-2</c:v>
                </c:pt>
                <c:pt idx="2">
                  <c:v>2.71078220605259E-2</c:v>
                </c:pt>
                <c:pt idx="3">
                  <c:v>2.6018234865061999E-2</c:v>
                </c:pt>
                <c:pt idx="4">
                  <c:v>1.7561524766991299E-2</c:v>
                </c:pt>
                <c:pt idx="5">
                  <c:v>1.6308493213566599E-2</c:v>
                </c:pt>
                <c:pt idx="6">
                  <c:v>1.33026584867076E-2</c:v>
                </c:pt>
                <c:pt idx="7">
                  <c:v>1.06440915460065E-2</c:v>
                </c:pt>
                <c:pt idx="8">
                  <c:v>1.02778394376619E-2</c:v>
                </c:pt>
                <c:pt idx="9">
                  <c:v>6.7267500845451297E-3</c:v>
                </c:pt>
                <c:pt idx="10">
                  <c:v>5.1711273317112698E-3</c:v>
                </c:pt>
                <c:pt idx="11">
                  <c:v>5.0980872976949497E-3</c:v>
                </c:pt>
                <c:pt idx="12">
                  <c:v>3.2134460713549298E-3</c:v>
                </c:pt>
                <c:pt idx="13">
                  <c:v>9.6608817075602405E-4</c:v>
                </c:pt>
                <c:pt idx="14">
                  <c:v>-6.0497985601981601E-5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7551744"/>
        <c:axId val="107557632"/>
      </c:barChart>
      <c:catAx>
        <c:axId val="107551744"/>
        <c:scaling>
          <c:orientation val="minMax"/>
        </c:scaling>
        <c:delete val="1"/>
        <c:axPos val="l"/>
        <c:majorTickMark val="out"/>
        <c:minorTickMark val="none"/>
        <c:tickLblPos val="nextTo"/>
        <c:crossAx val="107557632"/>
        <c:crosses val="autoZero"/>
        <c:auto val="1"/>
        <c:lblAlgn val="ctr"/>
        <c:lblOffset val="100"/>
        <c:noMultiLvlLbl val="0"/>
      </c:catAx>
      <c:valAx>
        <c:axId val="10755763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551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69771826653397E-2"/>
          <c:y val="2.05629307145683E-2"/>
          <c:w val="0.92272526245860698"/>
          <c:h val="0.6493095915744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cat>
            <c:numRef>
              <c:f>Hoja1!$G$2:$G$24</c:f>
              <c:numCache>
                <c:formatCode>General</c:formatCode>
                <c:ptCount val="23"/>
              </c:numCache>
            </c:numRef>
          </c:cat>
          <c:val>
            <c:numRef>
              <c:f>Hoja1!$E$2:$E$24</c:f>
              <c:numCache>
                <c:formatCode>0.00%</c:formatCode>
                <c:ptCount val="23"/>
                <c:pt idx="0">
                  <c:v>8.0299999999999996E-2</c:v>
                </c:pt>
                <c:pt idx="1">
                  <c:v>0.10299999999999999</c:v>
                </c:pt>
                <c:pt idx="2">
                  <c:v>7.0000000000000007E-2</c:v>
                </c:pt>
                <c:pt idx="3">
                  <c:v>0.13500000000000001</c:v>
                </c:pt>
                <c:pt idx="4">
                  <c:v>9.8000000000000004E-2</c:v>
                </c:pt>
                <c:pt idx="5">
                  <c:v>8.1000000000000003E-2</c:v>
                </c:pt>
                <c:pt idx="6">
                  <c:v>0.109</c:v>
                </c:pt>
                <c:pt idx="7">
                  <c:v>0.104</c:v>
                </c:pt>
                <c:pt idx="8">
                  <c:v>0.107</c:v>
                </c:pt>
                <c:pt idx="9">
                  <c:v>0.10299999999999999</c:v>
                </c:pt>
                <c:pt idx="10">
                  <c:v>7.2999999999999995E-2</c:v>
                </c:pt>
                <c:pt idx="11">
                  <c:v>9.8000000000000004E-2</c:v>
                </c:pt>
                <c:pt idx="12">
                  <c:v>0.13300000000000001</c:v>
                </c:pt>
                <c:pt idx="13">
                  <c:v>0.108</c:v>
                </c:pt>
                <c:pt idx="14">
                  <c:v>8.2000000000000003E-2</c:v>
                </c:pt>
                <c:pt idx="15">
                  <c:v>0.105</c:v>
                </c:pt>
                <c:pt idx="16">
                  <c:v>0.13500000000000001</c:v>
                </c:pt>
                <c:pt idx="17">
                  <c:v>0.129</c:v>
                </c:pt>
                <c:pt idx="18">
                  <c:v>9.7000000000000003E-2</c:v>
                </c:pt>
                <c:pt idx="19">
                  <c:v>0.126</c:v>
                </c:pt>
                <c:pt idx="20">
                  <c:v>0.126</c:v>
                </c:pt>
                <c:pt idx="21">
                  <c:v>0.11799999999999999</c:v>
                </c:pt>
                <c:pt idx="22">
                  <c:v>0.13200000000000001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054080"/>
        <c:axId val="75059968"/>
      </c:barChart>
      <c:lineChart>
        <c:grouping val="standard"/>
        <c:varyColors val="0"/>
        <c:ser>
          <c:idx val="1"/>
          <c:order val="1"/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375047402351E-2"/>
                  <c:y val="-0.296876690954352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240245622718798E-3"/>
                  <c:y val="-0.360719521433368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303754266211601E-2"/>
                  <c:y val="-0.262949382809272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3375047402351E-2"/>
                  <c:y val="-0.483915250716224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303754266211601E-2"/>
                  <c:y val="-0.35796470600926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303754266211601E-2"/>
                  <c:y val="-0.296094262995315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762273900671399E-2"/>
                  <c:y val="-0.393094420607439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303754266211601E-2"/>
                  <c:y val="-0.375641975441818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2753128555176399E-2"/>
                  <c:y val="-0.384480610158096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303754266211702E-2"/>
                  <c:y val="-0.3734323167627490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7303754266211601E-2"/>
                  <c:y val="-0.2739976762046210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854379977246897E-2"/>
                  <c:y val="-0.35796470600926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303754266211601E-2"/>
                  <c:y val="-0.47065729864180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786879029199801E-2"/>
                  <c:y val="-0.388899927516235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5786879029199801E-2"/>
                  <c:y val="-0.28504596959996797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7303754266211601E-2"/>
                  <c:y val="-0.3645936820464710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8820629503223401E-2"/>
                  <c:y val="-0.450770370530181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303754266211601E-2"/>
                  <c:y val="-0.417625490344138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3.1854379977247001E-2"/>
                  <c:y val="-0.304932897711593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88206295032232E-2"/>
                  <c:y val="-0.38889992751623598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8701284510158E-2"/>
                  <c:y val="-0.37193458505721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7303754266211702E-2"/>
                  <c:y val="-0.31156187374880301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1236253318164599E-2"/>
                  <c:y val="-0.33807777789763699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Hoja1!$F$2:$F$24</c:f>
              <c:numCache>
                <c:formatCode>0.0%</c:formatCode>
                <c:ptCount val="23"/>
                <c:pt idx="0">
                  <c:v>0.1027</c:v>
                </c:pt>
                <c:pt idx="1">
                  <c:v>8.1000000000000003E-2</c:v>
                </c:pt>
                <c:pt idx="2">
                  <c:v>8.1000000000000003E-2</c:v>
                </c:pt>
                <c:pt idx="3">
                  <c:v>2.9000000000000001E-2</c:v>
                </c:pt>
                <c:pt idx="4">
                  <c:v>2.9000000000000001E-2</c:v>
                </c:pt>
                <c:pt idx="5">
                  <c:v>2.8000000000000001E-2</c:v>
                </c:pt>
                <c:pt idx="6">
                  <c:v>2.5999999999999999E-2</c:v>
                </c:pt>
                <c:pt idx="7">
                  <c:v>2.5000000000000001E-2</c:v>
                </c:pt>
                <c:pt idx="8">
                  <c:v>2.1000000000000001E-2</c:v>
                </c:pt>
                <c:pt idx="9">
                  <c:v>1.2E-2</c:v>
                </c:pt>
                <c:pt idx="10">
                  <c:v>0.01</c:v>
                </c:pt>
                <c:pt idx="11">
                  <c:v>3.9999999999999897E-3</c:v>
                </c:pt>
                <c:pt idx="12">
                  <c:v>3.0000000000000001E-3</c:v>
                </c:pt>
                <c:pt idx="13">
                  <c:v>2E-3</c:v>
                </c:pt>
                <c:pt idx="14">
                  <c:v>4.0000000000000001E-3</c:v>
                </c:pt>
                <c:pt idx="15">
                  <c:v>4.9999999999999897E-3</c:v>
                </c:pt>
                <c:pt idx="16">
                  <c:v>9.0000000000000097E-3</c:v>
                </c:pt>
                <c:pt idx="17">
                  <c:v>1.2999999999999999E-2</c:v>
                </c:pt>
                <c:pt idx="18">
                  <c:v>1.6E-2</c:v>
                </c:pt>
                <c:pt idx="19">
                  <c:v>1.7999999999999999E-2</c:v>
                </c:pt>
                <c:pt idx="20">
                  <c:v>3.2000000000000001E-2</c:v>
                </c:pt>
                <c:pt idx="21">
                  <c:v>3.3000000000000002E-2</c:v>
                </c:pt>
                <c:pt idx="22">
                  <c:v>3.9E-2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91968"/>
        <c:axId val="75061504"/>
      </c:lineChart>
      <c:catAx>
        <c:axId val="750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5059968"/>
        <c:crosses val="autoZero"/>
        <c:auto val="1"/>
        <c:lblAlgn val="ctr"/>
        <c:lblOffset val="100"/>
        <c:noMultiLvlLbl val="0"/>
      </c:catAx>
      <c:valAx>
        <c:axId val="75059968"/>
        <c:scaling>
          <c:orientation val="minMax"/>
          <c:max val="0.2"/>
          <c:min val="0"/>
        </c:scaling>
        <c:delete val="0"/>
        <c:axPos val="l"/>
        <c:numFmt formatCode="0.00%" sourceLinked="1"/>
        <c:majorTickMark val="out"/>
        <c:minorTickMark val="none"/>
        <c:tickLblPos val="nextTo"/>
        <c:crossAx val="75054080"/>
        <c:crosses val="autoZero"/>
        <c:crossBetween val="between"/>
      </c:valAx>
      <c:valAx>
        <c:axId val="75061504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75091968"/>
        <c:crosses val="max"/>
        <c:crossBetween val="between"/>
      </c:valAx>
      <c:catAx>
        <c:axId val="75091968"/>
        <c:scaling>
          <c:orientation val="minMax"/>
        </c:scaling>
        <c:delete val="0"/>
        <c:axPos val="t"/>
        <c:majorTickMark val="none"/>
        <c:minorTickMark val="none"/>
        <c:tickLblPos val="none"/>
        <c:crossAx val="75061504"/>
        <c:crosses val="max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50112756383267798"/>
          <c:y val="0.91862028167878396"/>
          <c:w val="7.9656135133279002E-2"/>
          <c:h val="5.19263083174396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7529067234474"/>
          <c:y val="3.2005608427303503E-2"/>
          <c:w val="0.63749210034242698"/>
          <c:h val="0.9359887831453930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'Variaciones 2013-2012'!$A$182:$A$189</c:f>
              <c:strCache>
                <c:ptCount val="8"/>
                <c:pt idx="0">
                  <c:v>MAGDALENA</c:v>
                </c:pt>
                <c:pt idx="1">
                  <c:v>QUINDÍO</c:v>
                </c:pt>
                <c:pt idx="2">
                  <c:v>CÓRDOBA</c:v>
                </c:pt>
                <c:pt idx="3">
                  <c:v>META</c:v>
                </c:pt>
                <c:pt idx="4">
                  <c:v>NORTE DE SANTANDER</c:v>
                </c:pt>
                <c:pt idx="5">
                  <c:v>BOGOTÁ</c:v>
                </c:pt>
                <c:pt idx="6">
                  <c:v>CAQUETÁ</c:v>
                </c:pt>
                <c:pt idx="7">
                  <c:v>RISARALDA</c:v>
                </c:pt>
              </c:strCache>
            </c:strRef>
          </c:cat>
          <c:val>
            <c:numRef>
              <c:f>'Variaciones 2013-2012'!$E$182:$E$189</c:f>
              <c:numCache>
                <c:formatCode>0.0%</c:formatCode>
                <c:ptCount val="8"/>
                <c:pt idx="0">
                  <c:v>-2.4784070552569998E-2</c:v>
                </c:pt>
                <c:pt idx="1">
                  <c:v>-2.4558562952125499E-2</c:v>
                </c:pt>
                <c:pt idx="2">
                  <c:v>-1.7104296438268701E-2</c:v>
                </c:pt>
                <c:pt idx="3">
                  <c:v>-1.68005003126954E-2</c:v>
                </c:pt>
                <c:pt idx="4">
                  <c:v>-9.5381806108897592E-3</c:v>
                </c:pt>
                <c:pt idx="5">
                  <c:v>-4.5163119749313E-3</c:v>
                </c:pt>
                <c:pt idx="6">
                  <c:v>-2.7225950782997798E-3</c:v>
                </c:pt>
                <c:pt idx="7">
                  <c:v>-2.2187147688839102E-3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7608320"/>
        <c:axId val="107622400"/>
      </c:barChart>
      <c:catAx>
        <c:axId val="107608320"/>
        <c:scaling>
          <c:orientation val="minMax"/>
        </c:scaling>
        <c:delete val="1"/>
        <c:axPos val="l"/>
        <c:majorTickMark val="out"/>
        <c:minorTickMark val="none"/>
        <c:tickLblPos val="nextTo"/>
        <c:crossAx val="107622400"/>
        <c:crosses val="autoZero"/>
        <c:auto val="1"/>
        <c:lblAlgn val="ctr"/>
        <c:lblOffset val="100"/>
        <c:noMultiLvlLbl val="0"/>
      </c:catAx>
      <c:valAx>
        <c:axId val="10762240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608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120554550934"/>
          <c:y val="2.7060270602706001E-2"/>
          <c:w val="0.77335744424352004"/>
          <c:h val="0.9458794587945880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dLbl>
              <c:idx val="14"/>
              <c:layout>
                <c:manualLayout>
                  <c:x val="-0.18083182640144699"/>
                  <c:y val="-2.460024600245999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'Variaciones 2013-2012'!$A$223:$A$235</c:f>
              <c:strCache>
                <c:ptCount val="13"/>
                <c:pt idx="0">
                  <c:v>SANTANDER</c:v>
                </c:pt>
                <c:pt idx="1">
                  <c:v>CALDAS</c:v>
                </c:pt>
                <c:pt idx="2">
                  <c:v>ATLÁNTICO</c:v>
                </c:pt>
                <c:pt idx="3">
                  <c:v>CAUCA</c:v>
                </c:pt>
                <c:pt idx="4">
                  <c:v>ANTIOQUIA</c:v>
                </c:pt>
                <c:pt idx="5">
                  <c:v>TOLIMA</c:v>
                </c:pt>
                <c:pt idx="6">
                  <c:v>SUCRE</c:v>
                </c:pt>
                <c:pt idx="7">
                  <c:v>BOYACÁ</c:v>
                </c:pt>
                <c:pt idx="8">
                  <c:v>META</c:v>
                </c:pt>
                <c:pt idx="9">
                  <c:v>NARIÑO</c:v>
                </c:pt>
                <c:pt idx="10">
                  <c:v>BOGOTÁ</c:v>
                </c:pt>
                <c:pt idx="11">
                  <c:v>VALLE</c:v>
                </c:pt>
                <c:pt idx="12">
                  <c:v>HUILA</c:v>
                </c:pt>
              </c:strCache>
            </c:strRef>
          </c:cat>
          <c:val>
            <c:numRef>
              <c:f>'Variaciones 2013-2012'!$E$223:$E$235</c:f>
              <c:numCache>
                <c:formatCode>0.0%</c:formatCode>
                <c:ptCount val="13"/>
                <c:pt idx="0">
                  <c:v>2.7E-2</c:v>
                </c:pt>
                <c:pt idx="1">
                  <c:v>2.5399999999999999E-2</c:v>
                </c:pt>
                <c:pt idx="2">
                  <c:v>1.7000000000000001E-2</c:v>
                </c:pt>
                <c:pt idx="3">
                  <c:v>1.4800000000000001E-2</c:v>
                </c:pt>
                <c:pt idx="4">
                  <c:v>1.37E-2</c:v>
                </c:pt>
                <c:pt idx="5">
                  <c:v>1.3100000000000001E-2</c:v>
                </c:pt>
                <c:pt idx="6">
                  <c:v>7.5000000000000101E-3</c:v>
                </c:pt>
                <c:pt idx="7">
                  <c:v>4.9000000000000198E-3</c:v>
                </c:pt>
                <c:pt idx="8">
                  <c:v>4.2999999999999696E-3</c:v>
                </c:pt>
                <c:pt idx="9">
                  <c:v>2.9999999999999502E-3</c:v>
                </c:pt>
                <c:pt idx="10">
                  <c:v>2.9000000000000102E-3</c:v>
                </c:pt>
                <c:pt idx="11">
                  <c:v>2.4000000000000102E-3</c:v>
                </c:pt>
                <c:pt idx="12">
                  <c:v>1.99999999999978E-4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107687936"/>
        <c:axId val="107689472"/>
      </c:barChart>
      <c:catAx>
        <c:axId val="107687936"/>
        <c:scaling>
          <c:orientation val="minMax"/>
        </c:scaling>
        <c:delete val="1"/>
        <c:axPos val="l"/>
        <c:majorTickMark val="out"/>
        <c:minorTickMark val="none"/>
        <c:tickLblPos val="nextTo"/>
        <c:crossAx val="107689472"/>
        <c:crosses val="autoZero"/>
        <c:auto val="1"/>
        <c:lblAlgn val="ctr"/>
        <c:lblOffset val="100"/>
        <c:noMultiLvlLbl val="0"/>
      </c:catAx>
      <c:valAx>
        <c:axId val="10768947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687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3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'Variaciones 2013-2012'!$A$212:$A$221</c:f>
              <c:strCache>
                <c:ptCount val="10"/>
                <c:pt idx="0">
                  <c:v>LA GUAJIRA</c:v>
                </c:pt>
                <c:pt idx="1">
                  <c:v>CAQUETÁ</c:v>
                </c:pt>
                <c:pt idx="2">
                  <c:v>CESAR</c:v>
                </c:pt>
                <c:pt idx="3">
                  <c:v>NORTE DE SANTANDER</c:v>
                </c:pt>
                <c:pt idx="4">
                  <c:v>BOLÍVAR</c:v>
                </c:pt>
                <c:pt idx="5">
                  <c:v>CÓRDOBA</c:v>
                </c:pt>
                <c:pt idx="6">
                  <c:v>MAGDALENA</c:v>
                </c:pt>
                <c:pt idx="7">
                  <c:v>QUINDÍO</c:v>
                </c:pt>
                <c:pt idx="8">
                  <c:v>RISARALDA</c:v>
                </c:pt>
                <c:pt idx="9">
                  <c:v>CUNDINAMARCA</c:v>
                </c:pt>
              </c:strCache>
            </c:strRef>
          </c:cat>
          <c:val>
            <c:numRef>
              <c:f>'Variaciones 2013-2012'!$E$212:$E$221</c:f>
              <c:numCache>
                <c:formatCode>0.0%</c:formatCode>
                <c:ptCount val="10"/>
                <c:pt idx="0">
                  <c:v>-5.5100000000000003E-2</c:v>
                </c:pt>
                <c:pt idx="1">
                  <c:v>-2.5700000000000001E-2</c:v>
                </c:pt>
                <c:pt idx="2">
                  <c:v>-1.3100000000000001E-2</c:v>
                </c:pt>
                <c:pt idx="3">
                  <c:v>-9.7000000000000402E-3</c:v>
                </c:pt>
                <c:pt idx="4">
                  <c:v>-5.2999999999999697E-3</c:v>
                </c:pt>
                <c:pt idx="5">
                  <c:v>-4.9000000000000198E-3</c:v>
                </c:pt>
                <c:pt idx="6">
                  <c:v>-4.7999999999999701E-3</c:v>
                </c:pt>
                <c:pt idx="7">
                  <c:v>-1.69999999999998E-3</c:v>
                </c:pt>
                <c:pt idx="8">
                  <c:v>-1.5E-3</c:v>
                </c:pt>
                <c:pt idx="9">
                  <c:v>-1.5E-3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07717760"/>
        <c:axId val="107719296"/>
      </c:barChart>
      <c:catAx>
        <c:axId val="107717760"/>
        <c:scaling>
          <c:orientation val="minMax"/>
        </c:scaling>
        <c:delete val="1"/>
        <c:axPos val="l"/>
        <c:majorTickMark val="out"/>
        <c:minorTickMark val="none"/>
        <c:tickLblPos val="nextTo"/>
        <c:crossAx val="107719296"/>
        <c:crosses val="autoZero"/>
        <c:auto val="1"/>
        <c:lblAlgn val="ctr"/>
        <c:lblOffset val="100"/>
        <c:noMultiLvlLbl val="0"/>
      </c:catAx>
      <c:valAx>
        <c:axId val="10771929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077177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sz="1800" b="1" i="0" baseline="0" dirty="0" smtClean="0">
                <a:effectLst/>
              </a:rPr>
              <a:t>Capitales con IPES 2013 superior al Nacional</a:t>
            </a:r>
            <a:endParaRPr lang="es-CO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5.5529151274087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'IPES COMP (2011-2012-2013)'!$A$5:$A$13</c:f>
              <c:strCache>
                <c:ptCount val="9"/>
                <c:pt idx="0">
                  <c:v>BOGOTÁ D.C.</c:v>
                </c:pt>
                <c:pt idx="1">
                  <c:v>MEDELLIN</c:v>
                </c:pt>
                <c:pt idx="2">
                  <c:v>BUCARAMANGA</c:v>
                </c:pt>
                <c:pt idx="3">
                  <c:v>TUNJA</c:v>
                </c:pt>
                <c:pt idx="4">
                  <c:v>MANIZALES</c:v>
                </c:pt>
                <c:pt idx="5">
                  <c:v>POPAYÁN</c:v>
                </c:pt>
                <c:pt idx="6">
                  <c:v>PEREIRA</c:v>
                </c:pt>
                <c:pt idx="7">
                  <c:v>CALI</c:v>
                </c:pt>
                <c:pt idx="8">
                  <c:v>COLOMBIA</c:v>
                </c:pt>
              </c:strCache>
            </c:strRef>
          </c:cat>
          <c:val>
            <c:numRef>
              <c:f>'IPES COMP (2011-2012-2013)'!$D$5:$D$13</c:f>
              <c:numCache>
                <c:formatCode>0.0%</c:formatCode>
                <c:ptCount val="9"/>
                <c:pt idx="0">
                  <c:v>0.375</c:v>
                </c:pt>
                <c:pt idx="1">
                  <c:v>0.347550901322073</c:v>
                </c:pt>
                <c:pt idx="2">
                  <c:v>0.34311010707904799</c:v>
                </c:pt>
                <c:pt idx="3">
                  <c:v>0.33469010067021598</c:v>
                </c:pt>
                <c:pt idx="4">
                  <c:v>0.31391750742289498</c:v>
                </c:pt>
                <c:pt idx="5">
                  <c:v>0.31029038951920901</c:v>
                </c:pt>
                <c:pt idx="6">
                  <c:v>0.28948422433055199</c:v>
                </c:pt>
                <c:pt idx="7">
                  <c:v>0.28891602242183601</c:v>
                </c:pt>
                <c:pt idx="8">
                  <c:v>0.28799999999999998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2"/>
        <c:axId val="107928960"/>
        <c:axId val="119551488"/>
      </c:barChart>
      <c:catAx>
        <c:axId val="107928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s-CO" sz="1050" dirty="0" smtClean="0"/>
                  <a:t>Capitales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CO"/>
          </a:p>
        </c:txPr>
        <c:crossAx val="119551488"/>
        <c:crosses val="autoZero"/>
        <c:auto val="1"/>
        <c:lblAlgn val="ctr"/>
        <c:lblOffset val="100"/>
        <c:noMultiLvlLbl val="0"/>
      </c:catAx>
      <c:valAx>
        <c:axId val="119551488"/>
        <c:scaling>
          <c:orientation val="minMax"/>
          <c:min val="0.15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s-CO" sz="1200" dirty="0" smtClean="0"/>
                  <a:t>Porcentaje</a:t>
                </a:r>
                <a:endParaRPr lang="es-CO" sz="1200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079289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40595425677602E-2"/>
          <c:y val="9.0280918410536995E-2"/>
          <c:w val="0.92560550769079097"/>
          <c:h val="0.72150767847767305"/>
        </c:manualLayout>
      </c:layout>
      <c:barChart>
        <c:barDir val="col"/>
        <c:grouping val="clustered"/>
        <c:varyColors val="0"/>
        <c:ser>
          <c:idx val="0"/>
          <c:order val="0"/>
          <c:tx>
            <c:v>Departamentos</c:v>
          </c:tx>
          <c:spPr>
            <a:solidFill>
              <a:srgbClr val="C00000"/>
            </a:solidFill>
          </c:spPr>
          <c:invertIfNegative val="0"/>
          <c:cat>
            <c:strRef>
              <c:f>Depto_Capital!$U$312:$U$321</c:f>
              <c:strCache>
                <c:ptCount val="10"/>
                <c:pt idx="0">
                  <c:v>CAUCA</c:v>
                </c:pt>
                <c:pt idx="1">
                  <c:v>SANTANDER</c:v>
                </c:pt>
                <c:pt idx="2">
                  <c:v>ANTIOQUIA</c:v>
                </c:pt>
                <c:pt idx="3">
                  <c:v>NARIÑO</c:v>
                </c:pt>
                <c:pt idx="4">
                  <c:v>TOLIMA</c:v>
                </c:pt>
                <c:pt idx="5">
                  <c:v>VALLE</c:v>
                </c:pt>
                <c:pt idx="6">
                  <c:v>BOYACÁ</c:v>
                </c:pt>
                <c:pt idx="7">
                  <c:v>CHOCÓ</c:v>
                </c:pt>
                <c:pt idx="8">
                  <c:v>RISARALDA</c:v>
                </c:pt>
                <c:pt idx="9">
                  <c:v>CAQUETÁ</c:v>
                </c:pt>
              </c:strCache>
            </c:strRef>
          </c:cat>
          <c:val>
            <c:numRef>
              <c:f>Depto_Capital!$V$312:$V$321</c:f>
              <c:numCache>
                <c:formatCode>0.0%</c:formatCode>
                <c:ptCount val="10"/>
                <c:pt idx="0">
                  <c:v>0.25941070735576999</c:v>
                </c:pt>
                <c:pt idx="1">
                  <c:v>0.31411195504734502</c:v>
                </c:pt>
                <c:pt idx="2">
                  <c:v>0.31942465686320698</c:v>
                </c:pt>
                <c:pt idx="3">
                  <c:v>0.25031487186616802</c:v>
                </c:pt>
                <c:pt idx="4">
                  <c:v>0.25077263486249501</c:v>
                </c:pt>
                <c:pt idx="5">
                  <c:v>0.27350659067066801</c:v>
                </c:pt>
                <c:pt idx="6">
                  <c:v>0.32792108935595399</c:v>
                </c:pt>
                <c:pt idx="7">
                  <c:v>0.13442590865781501</c:v>
                </c:pt>
                <c:pt idx="8">
                  <c:v>0.28880788606939301</c:v>
                </c:pt>
                <c:pt idx="9">
                  <c:v>0.177595876148997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13"/>
        <c:axId val="107969536"/>
        <c:axId val="107991808"/>
      </c:barChart>
      <c:catAx>
        <c:axId val="107969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CO"/>
          </a:p>
        </c:txPr>
        <c:crossAx val="107991808"/>
        <c:crosses val="autoZero"/>
        <c:auto val="1"/>
        <c:lblAlgn val="ctr"/>
        <c:lblOffset val="100"/>
        <c:noMultiLvlLbl val="0"/>
      </c:catAx>
      <c:valAx>
        <c:axId val="1079918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crossAx val="107969536"/>
        <c:crosses val="autoZero"/>
        <c:crossBetween val="between"/>
      </c:valAx>
      <c:spPr>
        <a:noFill/>
        <a:ln>
          <a:prstDash val="dash"/>
        </a:ln>
      </c:spPr>
    </c:plotArea>
    <c:legend>
      <c:legendPos val="b"/>
      <c:layout>
        <c:manualLayout>
          <c:xMode val="edge"/>
          <c:yMode val="edge"/>
          <c:x val="0.31384312464125602"/>
          <c:y val="0.89800789010899196"/>
          <c:w val="0.151577660402403"/>
          <c:h val="4.4881413219209201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IPES Capital mayor al Departamental</a:t>
            </a:r>
          </a:p>
        </c:rich>
      </c:tx>
      <c:layout>
        <c:manualLayout>
          <c:xMode val="edge"/>
          <c:yMode val="edge"/>
          <c:x val="0.32806725336880799"/>
          <c:y val="1.456610497956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274840644919399E-2"/>
          <c:y val="9.1901735833937098E-2"/>
          <c:w val="0.92901087364079504"/>
          <c:h val="0.72069186320544598"/>
        </c:manualLayout>
      </c:layout>
      <c:barChart>
        <c:barDir val="col"/>
        <c:grouping val="clustered"/>
        <c:varyColors val="0"/>
        <c:ser>
          <c:idx val="0"/>
          <c:order val="0"/>
          <c:tx>
            <c:v>Capitales</c:v>
          </c:tx>
          <c:spPr>
            <a:solidFill>
              <a:srgbClr val="009999"/>
            </a:solidFill>
          </c:spPr>
          <c:invertIfNegative val="0"/>
          <c:dLbls>
            <c:dLbl>
              <c:idx val="6"/>
              <c:layout>
                <c:manualLayout>
                  <c:x val="0"/>
                  <c:y val="9.7555010271697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9999"/>
                    </a:solidFill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Depto_Capital!$Z$312:$Z$321</c:f>
              <c:numCache>
                <c:formatCode>0.0%</c:formatCode>
                <c:ptCount val="10"/>
                <c:pt idx="0">
                  <c:v>0.31029038951920901</c:v>
                </c:pt>
                <c:pt idx="1">
                  <c:v>0.34311010707904799</c:v>
                </c:pt>
                <c:pt idx="2">
                  <c:v>0.347550901322073</c:v>
                </c:pt>
                <c:pt idx="3">
                  <c:v>0.27136559051592701</c:v>
                </c:pt>
                <c:pt idx="4">
                  <c:v>0.26686514684660301</c:v>
                </c:pt>
                <c:pt idx="5">
                  <c:v>0.28891602242183601</c:v>
                </c:pt>
                <c:pt idx="6">
                  <c:v>0.33469010067021598</c:v>
                </c:pt>
                <c:pt idx="7">
                  <c:v>0.13511190359285899</c:v>
                </c:pt>
                <c:pt idx="8">
                  <c:v>0.28948422433055199</c:v>
                </c:pt>
                <c:pt idx="9">
                  <c:v>0.178197878336711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axId val="119313152"/>
        <c:axId val="119314688"/>
      </c:barChart>
      <c:catAx>
        <c:axId val="119313152"/>
        <c:scaling>
          <c:orientation val="minMax"/>
        </c:scaling>
        <c:delete val="0"/>
        <c:axPos val="b"/>
        <c:majorTickMark val="none"/>
        <c:minorTickMark val="none"/>
        <c:tickLblPos val="none"/>
        <c:crossAx val="119314688"/>
        <c:crosses val="autoZero"/>
        <c:auto val="1"/>
        <c:lblAlgn val="ctr"/>
        <c:lblOffset val="100"/>
        <c:noMultiLvlLbl val="0"/>
      </c:catAx>
      <c:valAx>
        <c:axId val="119314688"/>
        <c:scaling>
          <c:orientation val="minMax"/>
          <c:max val="0.35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crossAx val="119313152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57406571053618305"/>
          <c:y val="0.89642991678788098"/>
          <c:w val="9.7851518560179998E-2"/>
          <c:h val="4.4717219519359502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43140394398496E-2"/>
          <c:y val="2.4454104976404899E-2"/>
          <c:w val="0.91193541516860699"/>
          <c:h val="0.731255498972647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Depto_Capital!$AH$181</c:f>
              <c:strCache>
                <c:ptCount val="1"/>
                <c:pt idx="0">
                  <c:v>CAPITAL - IC</c:v>
                </c:pt>
              </c:strCache>
            </c:strRef>
          </c:tx>
          <c:spPr>
            <a:solidFill>
              <a:srgbClr val="306090"/>
            </a:solidFill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Depto_Capital!$AJ$192:$AJ$207</c:f>
              <c:strCache>
                <c:ptCount val="16"/>
                <c:pt idx="0">
                  <c:v>CALDAS</c:v>
                </c:pt>
                <c:pt idx="1">
                  <c:v>QUINDÍO</c:v>
                </c:pt>
                <c:pt idx="2">
                  <c:v>ATLÁNTICO</c:v>
                </c:pt>
                <c:pt idx="3">
                  <c:v>MAGDALENA</c:v>
                </c:pt>
                <c:pt idx="4">
                  <c:v>BOLÍVAR</c:v>
                </c:pt>
                <c:pt idx="5">
                  <c:v>CAQUETÁ</c:v>
                </c:pt>
                <c:pt idx="6">
                  <c:v>LA GUAJIRA</c:v>
                </c:pt>
                <c:pt idx="7">
                  <c:v>CAUCA</c:v>
                </c:pt>
                <c:pt idx="8">
                  <c:v>NARIÑO</c:v>
                </c:pt>
                <c:pt idx="9">
                  <c:v>BOYACÁ</c:v>
                </c:pt>
                <c:pt idx="10">
                  <c:v>NORTE DE SANTANDER</c:v>
                </c:pt>
                <c:pt idx="11">
                  <c:v>RISARALDA</c:v>
                </c:pt>
                <c:pt idx="12">
                  <c:v>VALLE</c:v>
                </c:pt>
                <c:pt idx="13">
                  <c:v>SANTANDER</c:v>
                </c:pt>
                <c:pt idx="14">
                  <c:v>ANTIOQUIA</c:v>
                </c:pt>
                <c:pt idx="15">
                  <c:v>TOLIMA</c:v>
                </c:pt>
              </c:strCache>
            </c:strRef>
          </c:cat>
          <c:val>
            <c:numRef>
              <c:f>Depto_Capital!$AH$192:$AH$207</c:f>
              <c:numCache>
                <c:formatCode>0.0%</c:formatCode>
                <c:ptCount val="16"/>
                <c:pt idx="0">
                  <c:v>0.28580843585237298</c:v>
                </c:pt>
                <c:pt idx="1">
                  <c:v>0.22424989724619801</c:v>
                </c:pt>
                <c:pt idx="2">
                  <c:v>0.21397822927805599</c:v>
                </c:pt>
                <c:pt idx="3">
                  <c:v>0.17069660333909001</c:v>
                </c:pt>
                <c:pt idx="4">
                  <c:v>0.201748880799967</c:v>
                </c:pt>
                <c:pt idx="5">
                  <c:v>0.15997673065735901</c:v>
                </c:pt>
                <c:pt idx="6">
                  <c:v>9.3260188087774296E-2</c:v>
                </c:pt>
                <c:pt idx="7">
                  <c:v>0.28230477331735598</c:v>
                </c:pt>
                <c:pt idx="8">
                  <c:v>0.24580630731379999</c:v>
                </c:pt>
                <c:pt idx="9">
                  <c:v>0.290257835417632</c:v>
                </c:pt>
                <c:pt idx="10">
                  <c:v>0.21497689196996</c:v>
                </c:pt>
                <c:pt idx="11">
                  <c:v>0.26987971260192101</c:v>
                </c:pt>
                <c:pt idx="12">
                  <c:v>0.29205554804094003</c:v>
                </c:pt>
                <c:pt idx="13">
                  <c:v>0.29204502042375602</c:v>
                </c:pt>
                <c:pt idx="14">
                  <c:v>0.32487714834493298</c:v>
                </c:pt>
                <c:pt idx="15">
                  <c:v>0.25738592420727002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119331456"/>
        <c:axId val="119284096"/>
      </c:barChart>
      <c:catAx>
        <c:axId val="11933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284096"/>
        <c:crosses val="autoZero"/>
        <c:auto val="1"/>
        <c:lblAlgn val="ctr"/>
        <c:lblOffset val="100"/>
        <c:noMultiLvlLbl val="0"/>
      </c:catAx>
      <c:valAx>
        <c:axId val="11928409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19331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89605834668903"/>
          <c:y val="0.93586930943976798"/>
          <c:w val="0.13468515550600399"/>
          <c:h val="5.0825167230271702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104265659097598E-2"/>
          <c:y val="2.50706447759718E-2"/>
          <c:w val="0.912474289903907"/>
          <c:h val="0.730353114202378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Depto_Capital!$AK$181</c:f>
              <c:strCache>
                <c:ptCount val="1"/>
                <c:pt idx="0">
                  <c:v>DEPTOS - IC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Depto_Capital!$AJ$192:$AJ$207</c:f>
              <c:strCache>
                <c:ptCount val="16"/>
                <c:pt idx="0">
                  <c:v>CALDAS</c:v>
                </c:pt>
                <c:pt idx="1">
                  <c:v>QUINDÍO</c:v>
                </c:pt>
                <c:pt idx="2">
                  <c:v>ATLÁNTICO</c:v>
                </c:pt>
                <c:pt idx="3">
                  <c:v>MAGDALENA</c:v>
                </c:pt>
                <c:pt idx="4">
                  <c:v>BOLÍVAR</c:v>
                </c:pt>
                <c:pt idx="5">
                  <c:v>CAQUETÁ</c:v>
                </c:pt>
                <c:pt idx="6">
                  <c:v>LA GUAJIRA</c:v>
                </c:pt>
                <c:pt idx="7">
                  <c:v>CAUCA</c:v>
                </c:pt>
                <c:pt idx="8">
                  <c:v>NARIÑO</c:v>
                </c:pt>
                <c:pt idx="9">
                  <c:v>BOYACÁ</c:v>
                </c:pt>
                <c:pt idx="10">
                  <c:v>NORTE DE SANTANDER</c:v>
                </c:pt>
                <c:pt idx="11">
                  <c:v>RISARALDA</c:v>
                </c:pt>
                <c:pt idx="12">
                  <c:v>VALLE</c:v>
                </c:pt>
                <c:pt idx="13">
                  <c:v>SANTANDER</c:v>
                </c:pt>
                <c:pt idx="14">
                  <c:v>ANTIOQUIA</c:v>
                </c:pt>
                <c:pt idx="15">
                  <c:v>TOLIMA</c:v>
                </c:pt>
              </c:strCache>
            </c:strRef>
          </c:cat>
          <c:val>
            <c:numRef>
              <c:f>Depto_Capital!$AK$192:$AK$207</c:f>
              <c:numCache>
                <c:formatCode>0.0%</c:formatCode>
                <c:ptCount val="16"/>
                <c:pt idx="0">
                  <c:v>0.28521344607135501</c:v>
                </c:pt>
                <c:pt idx="1">
                  <c:v>0.223441437047875</c:v>
                </c:pt>
                <c:pt idx="2">
                  <c:v>0.212561524766991</c:v>
                </c:pt>
                <c:pt idx="3">
                  <c:v>0.16921592944743</c:v>
                </c:pt>
                <c:pt idx="4">
                  <c:v>0.20009808729769499</c:v>
                </c:pt>
                <c:pt idx="5">
                  <c:v>0.1582774049217</c:v>
                </c:pt>
                <c:pt idx="6">
                  <c:v>8.9966088170756006E-2</c:v>
                </c:pt>
                <c:pt idx="7">
                  <c:v>0.27649006622516598</c:v>
                </c:pt>
                <c:pt idx="8">
                  <c:v>0.239882417281925</c:v>
                </c:pt>
                <c:pt idx="9">
                  <c:v>0.28410782206052598</c:v>
                </c:pt>
                <c:pt idx="10">
                  <c:v>0.20746181938911001</c:v>
                </c:pt>
                <c:pt idx="11">
                  <c:v>0.26178128523111599</c:v>
                </c:pt>
                <c:pt idx="12">
                  <c:v>0.28327783943766199</c:v>
                </c:pt>
                <c:pt idx="13">
                  <c:v>0.281644091546007</c:v>
                </c:pt>
                <c:pt idx="14">
                  <c:v>0.31030849321356702</c:v>
                </c:pt>
                <c:pt idx="15">
                  <c:v>0.233171127331711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119455744"/>
        <c:axId val="119457664"/>
      </c:barChart>
      <c:catAx>
        <c:axId val="119455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 smtClean="0"/>
                  <a:t>Departamentos</a:t>
                </a:r>
                <a:endParaRPr lang="es-CO" dirty="0"/>
              </a:p>
            </c:rich>
          </c:tx>
          <c:layout>
            <c:manualLayout>
              <c:xMode val="edge"/>
              <c:yMode val="edge"/>
              <c:x val="0.44327819789542899"/>
              <c:y val="0.881003246945041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457664"/>
        <c:crosses val="autoZero"/>
        <c:auto val="1"/>
        <c:lblAlgn val="ctr"/>
        <c:lblOffset val="100"/>
        <c:noMultiLvlLbl val="0"/>
      </c:catAx>
      <c:valAx>
        <c:axId val="11945766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CO" dirty="0" smtClean="0"/>
                  <a:t>Porcentaje</a:t>
                </a:r>
                <a:endParaRPr lang="es-CO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194557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12540821777809"/>
          <c:y val="0.94659360369922396"/>
          <c:w val="0.19213847531595399"/>
          <c:h val="4.0100872970816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92742126370706E-2"/>
          <c:y val="2.4454104976404899E-2"/>
          <c:w val="0.90284169041863704"/>
          <c:h val="0.731255498972647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Depto_Capital!$AH$221</c:f>
              <c:strCache>
                <c:ptCount val="1"/>
                <c:pt idx="0">
                  <c:v>CAPITAL - IA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663300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cat>
            <c:numRef>
              <c:f>Depto_Capital!$AI$223:$AI$246</c:f>
              <c:numCache>
                <c:formatCode>General</c:formatCode>
                <c:ptCount val="24"/>
              </c:numCache>
            </c:numRef>
          </c:cat>
          <c:val>
            <c:numRef>
              <c:f>Depto_Capital!$AH$223:$AH$246</c:f>
              <c:numCache>
                <c:formatCode>0.0%</c:formatCode>
                <c:ptCount val="24"/>
                <c:pt idx="0">
                  <c:v>1.01289674878369</c:v>
                </c:pt>
                <c:pt idx="1">
                  <c:v>1.0388576985986471</c:v>
                </c:pt>
                <c:pt idx="2">
                  <c:v>0.73893058952517499</c:v>
                </c:pt>
                <c:pt idx="3">
                  <c:v>0.96190895926462305</c:v>
                </c:pt>
                <c:pt idx="4">
                  <c:v>0.60397110009492705</c:v>
                </c:pt>
                <c:pt idx="5">
                  <c:v>0.68241770421546499</c:v>
                </c:pt>
                <c:pt idx="6">
                  <c:v>0.65842082102219202</c:v>
                </c:pt>
                <c:pt idx="7">
                  <c:v>0.79144259077527002</c:v>
                </c:pt>
                <c:pt idx="8">
                  <c:v>0.66537142163261598</c:v>
                </c:pt>
                <c:pt idx="9">
                  <c:v>0.470475239156326</c:v>
                </c:pt>
                <c:pt idx="10">
                  <c:v>0.471052661008041</c:v>
                </c:pt>
                <c:pt idx="11">
                  <c:v>0.38985125788088398</c:v>
                </c:pt>
                <c:pt idx="12">
                  <c:v>0.316389784279693</c:v>
                </c:pt>
                <c:pt idx="13">
                  <c:v>0.56851828735488696</c:v>
                </c:pt>
                <c:pt idx="14">
                  <c:v>0.37908347420843402</c:v>
                </c:pt>
                <c:pt idx="15">
                  <c:v>0.39417025184898702</c:v>
                </c:pt>
                <c:pt idx="16">
                  <c:v>0.34544393375647497</c:v>
                </c:pt>
                <c:pt idx="17">
                  <c:v>0.43734678483877099</c:v>
                </c:pt>
                <c:pt idx="18">
                  <c:v>0.39026677574475699</c:v>
                </c:pt>
                <c:pt idx="19">
                  <c:v>0.34657682775712501</c:v>
                </c:pt>
                <c:pt idx="20">
                  <c:v>0.259485576239875</c:v>
                </c:pt>
                <c:pt idx="21">
                  <c:v>0.27796950053630598</c:v>
                </c:pt>
                <c:pt idx="22">
                  <c:v>0.28320835236285202</c:v>
                </c:pt>
                <c:pt idx="23">
                  <c:v>0.25618939883645803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axId val="90867968"/>
        <c:axId val="119296384"/>
      </c:barChart>
      <c:catAx>
        <c:axId val="90867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Departamentos</a:t>
                </a:r>
              </a:p>
            </c:rich>
          </c:tx>
          <c:layout>
            <c:manualLayout>
              <c:xMode val="edge"/>
              <c:yMode val="edge"/>
              <c:x val="0.43145953095012302"/>
              <c:y val="0.882773068026112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9296384"/>
        <c:crosses val="autoZero"/>
        <c:auto val="1"/>
        <c:lblAlgn val="ctr"/>
        <c:lblOffset val="100"/>
        <c:noMultiLvlLbl val="0"/>
      </c:catAx>
      <c:valAx>
        <c:axId val="11929638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9086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89602261255798"/>
          <c:y val="0.93586927021119304"/>
          <c:w val="0.13681519100053299"/>
          <c:h val="4.7231255535782397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692742126370706E-2"/>
          <c:y val="2.4454104976404899E-2"/>
          <c:w val="0.90284169041863704"/>
          <c:h val="0.731255498972647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Depto_Capital!$AK$221</c:f>
              <c:strCache>
                <c:ptCount val="1"/>
                <c:pt idx="0">
                  <c:v>DEPTOS - IA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663300"/>
              </a:solidFill>
            </a:ln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Depto_Capital!$AJ$223:$AJ$246</c:f>
              <c:strCache>
                <c:ptCount val="24"/>
                <c:pt idx="0">
                  <c:v>CHOCÓ</c:v>
                </c:pt>
                <c:pt idx="1">
                  <c:v>SANTANDER</c:v>
                </c:pt>
                <c:pt idx="2">
                  <c:v>CAUCA</c:v>
                </c:pt>
                <c:pt idx="3">
                  <c:v>BOYACÁ</c:v>
                </c:pt>
                <c:pt idx="4">
                  <c:v>NARIÑO</c:v>
                </c:pt>
                <c:pt idx="5">
                  <c:v>ANTIOQUIA</c:v>
                </c:pt>
                <c:pt idx="6">
                  <c:v>HUILA</c:v>
                </c:pt>
                <c:pt idx="7">
                  <c:v>QUINDÍO</c:v>
                </c:pt>
                <c:pt idx="8">
                  <c:v>CALDAS</c:v>
                </c:pt>
                <c:pt idx="9">
                  <c:v>SUCRE</c:v>
                </c:pt>
                <c:pt idx="10">
                  <c:v>BOLÍVAR</c:v>
                </c:pt>
                <c:pt idx="11">
                  <c:v>CAQUETÁ</c:v>
                </c:pt>
                <c:pt idx="12">
                  <c:v>PUTUMAYO</c:v>
                </c:pt>
                <c:pt idx="13">
                  <c:v>RISARALDA</c:v>
                </c:pt>
                <c:pt idx="14">
                  <c:v>MAGDALENA</c:v>
                </c:pt>
                <c:pt idx="15">
                  <c:v>ATLÁNTICO</c:v>
                </c:pt>
                <c:pt idx="16">
                  <c:v>CÓRDOBA</c:v>
                </c:pt>
                <c:pt idx="17">
                  <c:v>META</c:v>
                </c:pt>
                <c:pt idx="18">
                  <c:v>TOLIMA</c:v>
                </c:pt>
                <c:pt idx="19">
                  <c:v>CASANARE</c:v>
                </c:pt>
                <c:pt idx="20">
                  <c:v>LA GUAJIRA</c:v>
                </c:pt>
                <c:pt idx="21">
                  <c:v>CESAR</c:v>
                </c:pt>
                <c:pt idx="22">
                  <c:v>VALLE</c:v>
                </c:pt>
                <c:pt idx="23">
                  <c:v>NORTE DE SANTANDER</c:v>
                </c:pt>
              </c:strCache>
            </c:strRef>
          </c:cat>
          <c:val>
            <c:numRef>
              <c:f>Depto_Capital!$AK$223:$AK$246</c:f>
              <c:numCache>
                <c:formatCode>0.0%</c:formatCode>
                <c:ptCount val="24"/>
                <c:pt idx="0">
                  <c:v>0.28167449652208698</c:v>
                </c:pt>
                <c:pt idx="1">
                  <c:v>0.41707710552463201</c:v>
                </c:pt>
                <c:pt idx="2">
                  <c:v>0.203804001767909</c:v>
                </c:pt>
                <c:pt idx="3">
                  <c:v>0.50586597733147798</c:v>
                </c:pt>
                <c:pt idx="4">
                  <c:v>0.23999134524211099</c:v>
                </c:pt>
                <c:pt idx="5">
                  <c:v>0.33492435095565898</c:v>
                </c:pt>
                <c:pt idx="6">
                  <c:v>0.31701088262250698</c:v>
                </c:pt>
                <c:pt idx="7">
                  <c:v>0.45520173257399499</c:v>
                </c:pt>
                <c:pt idx="8">
                  <c:v>0.38790027368153601</c:v>
                </c:pt>
                <c:pt idx="9">
                  <c:v>0.24681370226475899</c:v>
                </c:pt>
                <c:pt idx="10">
                  <c:v>0.266681170565854</c:v>
                </c:pt>
                <c:pt idx="11">
                  <c:v>0.19362588765573799</c:v>
                </c:pt>
                <c:pt idx="12">
                  <c:v>0.123064520612682</c:v>
                </c:pt>
                <c:pt idx="13">
                  <c:v>0.375227229238423</c:v>
                </c:pt>
                <c:pt idx="14">
                  <c:v>0.21604525068612401</c:v>
                </c:pt>
                <c:pt idx="15">
                  <c:v>0.23368002390110901</c:v>
                </c:pt>
                <c:pt idx="16">
                  <c:v>0.19649727525396599</c:v>
                </c:pt>
                <c:pt idx="17">
                  <c:v>0.29423972697505002</c:v>
                </c:pt>
                <c:pt idx="18">
                  <c:v>0.26479544451042197</c:v>
                </c:pt>
                <c:pt idx="19">
                  <c:v>0.227714657170313</c:v>
                </c:pt>
                <c:pt idx="20">
                  <c:v>0.16562770968573501</c:v>
                </c:pt>
                <c:pt idx="21">
                  <c:v>0.19628332303103399</c:v>
                </c:pt>
                <c:pt idx="22">
                  <c:v>0.22020697194699099</c:v>
                </c:pt>
                <c:pt idx="23">
                  <c:v>0.22518665079684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07028864"/>
        <c:axId val="107030400"/>
      </c:barChart>
      <c:lineChart>
        <c:grouping val="standard"/>
        <c:varyColors val="0"/>
        <c:ser>
          <c:idx val="0"/>
          <c:order val="1"/>
          <c:tx>
            <c:strRef>
              <c:f>Depto_Capital!$AL$221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45219236539201E-2"/>
                  <c:y val="-0.198354013797811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5452192365391E-2"/>
                  <c:y val="-0.2891692872756230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545219236539201E-2"/>
                  <c:y val="-0.152946377058904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28996794946498E-2"/>
                  <c:y val="-0.349024808431454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545219236539201E-2"/>
                  <c:y val="-0.1756501954283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545219236539201E-2"/>
                  <c:y val="-0.231377749607924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545219236539201E-2"/>
                  <c:y val="-0.218993848679131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545219236539201E-2"/>
                  <c:y val="-0.305681155180680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228996794946498E-2"/>
                  <c:y val="-0.266465468906170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75452192365391E-2"/>
                  <c:y val="-0.175650195428358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6228996794946498E-2"/>
                  <c:y val="-0.190098079845281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6228996794946498E-2"/>
                  <c:y val="-0.14056247613011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7545219236539201E-2"/>
                  <c:y val="-0.10134678985560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9127743533539E-2"/>
                  <c:y val="-0.262337501929906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6228996794946498E-2"/>
                  <c:y val="-0.165330277987697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7545219236539201E-2"/>
                  <c:y val="-0.179778162404621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49127743533539E-2"/>
                  <c:y val="-0.14056247613011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2.7545219236539201E-2"/>
                  <c:y val="-0.20660994775033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2.49127743533539E-2"/>
                  <c:y val="-0.185970112869017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2.6228996794946498E-2"/>
                  <c:y val="-0.159138327523301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4208647166883E-2"/>
                  <c:y val="-0.12198662473692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2.4208647166883E-2"/>
                  <c:y val="-0.142626459618243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>
                <c:manualLayout>
                  <c:x val="-2.4208647166883E-2"/>
                  <c:y val="-0.161202311011433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5797156648607501E-2"/>
                  <c:y val="-0.16326629449956501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Depto_Capital!$AL$223:$AL$246</c:f>
              <c:numCache>
                <c:formatCode>0.0%</c:formatCode>
                <c:ptCount val="24"/>
                <c:pt idx="0">
                  <c:v>0.73122225226160298</c:v>
                </c:pt>
                <c:pt idx="1">
                  <c:v>0.62178059307401601</c:v>
                </c:pt>
                <c:pt idx="2">
                  <c:v>0.53512658775726496</c:v>
                </c:pt>
                <c:pt idx="3">
                  <c:v>0.45604298193314502</c:v>
                </c:pt>
                <c:pt idx="4">
                  <c:v>0.36397975485281597</c:v>
                </c:pt>
                <c:pt idx="5">
                  <c:v>0.34749335325980701</c:v>
                </c:pt>
                <c:pt idx="6">
                  <c:v>0.34140993839968398</c:v>
                </c:pt>
                <c:pt idx="7">
                  <c:v>0.33624085820127497</c:v>
                </c:pt>
                <c:pt idx="8">
                  <c:v>0.27747114795108002</c:v>
                </c:pt>
                <c:pt idx="9">
                  <c:v>0.22366153689156701</c:v>
                </c:pt>
                <c:pt idx="10">
                  <c:v>0.204371490442186</c:v>
                </c:pt>
                <c:pt idx="11">
                  <c:v>0.196225370225145</c:v>
                </c:pt>
                <c:pt idx="12">
                  <c:v>0.193325263667011</c:v>
                </c:pt>
                <c:pt idx="13">
                  <c:v>0.19329105811646399</c:v>
                </c:pt>
                <c:pt idx="14">
                  <c:v>0.16303822352231101</c:v>
                </c:pt>
                <c:pt idx="15">
                  <c:v>0.16049022794787801</c:v>
                </c:pt>
                <c:pt idx="16">
                  <c:v>0.14894665850250899</c:v>
                </c:pt>
                <c:pt idx="17">
                  <c:v>0.14310705786372099</c:v>
                </c:pt>
                <c:pt idx="18">
                  <c:v>0.12547133123433499</c:v>
                </c:pt>
                <c:pt idx="19">
                  <c:v>0.118862170586813</c:v>
                </c:pt>
                <c:pt idx="20">
                  <c:v>9.3857866554139996E-2</c:v>
                </c:pt>
                <c:pt idx="21">
                  <c:v>8.1686177505271101E-2</c:v>
                </c:pt>
                <c:pt idx="22">
                  <c:v>6.3001380415861799E-2</c:v>
                </c:pt>
                <c:pt idx="23">
                  <c:v>3.1002748039617199E-2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31936"/>
        <c:axId val="107033728"/>
      </c:lineChart>
      <c:catAx>
        <c:axId val="10702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030400"/>
        <c:crosses val="autoZero"/>
        <c:auto val="1"/>
        <c:lblAlgn val="ctr"/>
        <c:lblOffset val="100"/>
        <c:noMultiLvlLbl val="0"/>
      </c:catAx>
      <c:valAx>
        <c:axId val="107030400"/>
        <c:scaling>
          <c:orientation val="minMax"/>
          <c:max val="1.2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s-CO"/>
          </a:p>
        </c:txPr>
        <c:crossAx val="107028864"/>
        <c:crosses val="autoZero"/>
        <c:crossBetween val="between"/>
      </c:valAx>
      <c:catAx>
        <c:axId val="107031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07033728"/>
        <c:crosses val="autoZero"/>
        <c:auto val="1"/>
        <c:lblAlgn val="ctr"/>
        <c:lblOffset val="100"/>
        <c:noMultiLvlLbl val="0"/>
      </c:catAx>
      <c:valAx>
        <c:axId val="107033728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07031936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54234582967356104"/>
          <c:y val="0.927613414629199"/>
          <c:w val="0.15749192259161099"/>
          <c:h val="4.73044578855773E-2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666141732283E-2"/>
          <c:y val="2.42377596189755E-2"/>
          <c:w val="0.95766677165354297"/>
          <c:h val="0.94364143641436404"/>
        </c:manualLayout>
      </c:layout>
      <c:doughnutChart>
        <c:varyColors val="1"/>
        <c:ser>
          <c:idx val="0"/>
          <c:order val="0"/>
          <c:tx>
            <c:strRef>
              <c:f>Acreditacion!$F$85</c:f>
              <c:strCache>
                <c:ptCount val="1"/>
                <c:pt idx="0">
                  <c:v>IES ACREDITADA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8F2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66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Pt>
            <c:idx val="9"/>
            <c:bubble3D val="0"/>
            <c:spPr>
              <a:solidFill>
                <a:schemeClr val="accent2"/>
              </a:solidFill>
            </c:spPr>
          </c:dPt>
          <c:dLbls>
            <c:dLbl>
              <c:idx val="2"/>
              <c:delete val="1"/>
            </c:dLbl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delete val="1"/>
            </c:dLbl>
            <c:dLbl>
              <c:idx val="8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Acreditacion!$C$86:$C$95</c:f>
              <c:strCache>
                <c:ptCount val="10"/>
                <c:pt idx="0">
                  <c:v>ANTIOQUIA</c:v>
                </c:pt>
                <c:pt idx="1">
                  <c:v>BOGOTA D.C</c:v>
                </c:pt>
                <c:pt idx="2">
                  <c:v>CENTRAL</c:v>
                </c:pt>
                <c:pt idx="3">
                  <c:v>ORIENTAL</c:v>
                </c:pt>
                <c:pt idx="4">
                  <c:v>CAFETERA</c:v>
                </c:pt>
                <c:pt idx="5">
                  <c:v>ORINOQUIA - AMAZONIA</c:v>
                </c:pt>
                <c:pt idx="6">
                  <c:v>PACIFICA</c:v>
                </c:pt>
                <c:pt idx="7">
                  <c:v>SAN ANDRES</c:v>
                </c:pt>
                <c:pt idx="8">
                  <c:v>VALLE</c:v>
                </c:pt>
                <c:pt idx="9">
                  <c:v>CARIBE</c:v>
                </c:pt>
              </c:strCache>
            </c:strRef>
          </c:cat>
          <c:val>
            <c:numRef>
              <c:f>Acreditacion!$F$86:$F$95</c:f>
              <c:numCache>
                <c:formatCode>General</c:formatCode>
                <c:ptCount val="10"/>
                <c:pt idx="0">
                  <c:v>7</c:v>
                </c:pt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8">
                  <c:v>3</c:v>
                </c:pt>
                <c:pt idx="9">
                  <c:v>6</c:v>
                </c:pt>
              </c:numCache>
            </c:numRef>
          </c:val>
        </c:ser>
        <c:ser>
          <c:idx val="1"/>
          <c:order val="1"/>
          <c:tx>
            <c:strRef>
              <c:f>Acreditacion!$E$85</c:f>
              <c:strCache>
                <c:ptCount val="1"/>
                <c:pt idx="0">
                  <c:v>ALTA CALIDAD</c:v>
                </c:pt>
              </c:strCache>
            </c:strRef>
          </c:tx>
          <c:explosion val="20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8F2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rgbClr val="FF0066"/>
              </a:solidFill>
            </c:spPr>
          </c:dPt>
          <c:dPt>
            <c:idx val="5"/>
            <c:bubble3D val="0"/>
            <c:spPr>
              <a:solidFill>
                <a:srgbClr val="33CC33"/>
              </a:solidFill>
            </c:spPr>
          </c:dPt>
          <c:dPt>
            <c:idx val="6"/>
            <c:bubble3D val="0"/>
            <c:spPr>
              <a:solidFill>
                <a:schemeClr val="accent3"/>
              </a:solidFill>
            </c:spPr>
          </c:dPt>
          <c:dPt>
            <c:idx val="7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Pt>
            <c:idx val="9"/>
            <c:bubble3D val="0"/>
            <c:spPr>
              <a:solidFill>
                <a:schemeClr val="accent2"/>
              </a:solidFill>
            </c:spPr>
          </c:dPt>
          <c:dLbls>
            <c:dLbl>
              <c:idx val="4"/>
              <c:layout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7333333333333407E-2"/>
                  <c:y val="7.882837449064190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delete val="1"/>
            </c:dLbl>
            <c:dLbl>
              <c:idx val="8"/>
              <c:layout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9"/>
              <c:layout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Acreditacion!$C$86:$C$95</c:f>
              <c:strCache>
                <c:ptCount val="10"/>
                <c:pt idx="0">
                  <c:v>ANTIOQUIA</c:v>
                </c:pt>
                <c:pt idx="1">
                  <c:v>BOGOTA D.C</c:v>
                </c:pt>
                <c:pt idx="2">
                  <c:v>CENTRAL</c:v>
                </c:pt>
                <c:pt idx="3">
                  <c:v>ORIENTAL</c:v>
                </c:pt>
                <c:pt idx="4">
                  <c:v>CAFETERA</c:v>
                </c:pt>
                <c:pt idx="5">
                  <c:v>ORINOQUIA - AMAZONIA</c:v>
                </c:pt>
                <c:pt idx="6">
                  <c:v>PACIFICA</c:v>
                </c:pt>
                <c:pt idx="7">
                  <c:v>SAN ANDRES</c:v>
                </c:pt>
                <c:pt idx="8">
                  <c:v>VALLE</c:v>
                </c:pt>
                <c:pt idx="9">
                  <c:v>CARIBE</c:v>
                </c:pt>
              </c:strCache>
            </c:strRef>
          </c:cat>
          <c:val>
            <c:numRef>
              <c:f>Acreditacion!$E$86:$E$95</c:f>
              <c:numCache>
                <c:formatCode>#,##0</c:formatCode>
                <c:ptCount val="10"/>
                <c:pt idx="0">
                  <c:v>191</c:v>
                </c:pt>
                <c:pt idx="1">
                  <c:v>280</c:v>
                </c:pt>
                <c:pt idx="2">
                  <c:v>23</c:v>
                </c:pt>
                <c:pt idx="3">
                  <c:v>75</c:v>
                </c:pt>
                <c:pt idx="4">
                  <c:v>67</c:v>
                </c:pt>
                <c:pt idx="5">
                  <c:v>1</c:v>
                </c:pt>
                <c:pt idx="6">
                  <c:v>19</c:v>
                </c:pt>
                <c:pt idx="7">
                  <c:v>0</c:v>
                </c:pt>
                <c:pt idx="8">
                  <c:v>75</c:v>
                </c:pt>
                <c:pt idx="9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95200880061295E-2"/>
          <c:y val="3.2851270424696301E-2"/>
          <c:w val="0.89870709785962499"/>
          <c:h val="0.75325340146731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Depto_Capital!$AN$262</c:f>
              <c:strCache>
                <c:ptCount val="1"/>
                <c:pt idx="0">
                  <c:v>Resto - IC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Depto_Capital!$AM$263:$AM$269</c:f>
              <c:strCache>
                <c:ptCount val="7"/>
                <c:pt idx="0">
                  <c:v>PUTUMAYO</c:v>
                </c:pt>
                <c:pt idx="1">
                  <c:v>CÓRDOBA</c:v>
                </c:pt>
                <c:pt idx="2">
                  <c:v>META</c:v>
                </c:pt>
                <c:pt idx="3">
                  <c:v>CESAR</c:v>
                </c:pt>
                <c:pt idx="4">
                  <c:v>CHOCÓ</c:v>
                </c:pt>
                <c:pt idx="5">
                  <c:v>SUCRE</c:v>
                </c:pt>
                <c:pt idx="6">
                  <c:v>HUILA</c:v>
                </c:pt>
              </c:strCache>
            </c:strRef>
          </c:cat>
          <c:val>
            <c:numRef>
              <c:f>Depto_Capital!$AN$263:$AN$269</c:f>
              <c:numCache>
                <c:formatCode>0.0%</c:formatCode>
                <c:ptCount val="7"/>
                <c:pt idx="0">
                  <c:v>0.218</c:v>
                </c:pt>
                <c:pt idx="1">
                  <c:v>0.27</c:v>
                </c:pt>
                <c:pt idx="2">
                  <c:v>0.26200000000000001</c:v>
                </c:pt>
                <c:pt idx="3">
                  <c:v>0.161</c:v>
                </c:pt>
                <c:pt idx="4">
                  <c:v>7.0000000000000007E-2</c:v>
                </c:pt>
                <c:pt idx="5">
                  <c:v>0.17699999999999999</c:v>
                </c:pt>
                <c:pt idx="6">
                  <c:v>0.22700000000000001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7058304"/>
        <c:axId val="107060224"/>
      </c:barChart>
      <c:catAx>
        <c:axId val="107058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Departamentos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CO"/>
          </a:p>
        </c:txPr>
        <c:crossAx val="107060224"/>
        <c:crosses val="autoZero"/>
        <c:auto val="1"/>
        <c:lblAlgn val="ctr"/>
        <c:lblOffset val="100"/>
        <c:noMultiLvlLbl val="0"/>
      </c:catAx>
      <c:valAx>
        <c:axId val="10706022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07058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625186987326"/>
          <c:y val="0.93346312931540798"/>
          <c:w val="0.115318878459608"/>
          <c:h val="4.7775929417273599E-2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193524900267E-2"/>
          <c:y val="2.85810514412334E-2"/>
          <c:w val="0.90038294624965898"/>
          <c:h val="0.75498715380724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Depto_Capital!$AH$262</c:f>
              <c:strCache>
                <c:ptCount val="1"/>
                <c:pt idx="0">
                  <c:v>CAPITAL - IC</c:v>
                </c:pt>
              </c:strCache>
            </c:strRef>
          </c:tx>
          <c:spPr>
            <a:solidFill>
              <a:schemeClr val="lt1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Depto_Capital!$AL$263:$AL$269</c:f>
              <c:numCache>
                <c:formatCode>General</c:formatCode>
                <c:ptCount val="7"/>
              </c:numCache>
            </c:numRef>
          </c:cat>
          <c:val>
            <c:numRef>
              <c:f>Depto_Capital!$AH$263:$AH$269</c:f>
              <c:numCache>
                <c:formatCode>0.0%</c:formatCode>
                <c:ptCount val="7"/>
                <c:pt idx="0">
                  <c:v>0.11467889908256899</c:v>
                </c:pt>
                <c:pt idx="1">
                  <c:v>0.170512191130748</c:v>
                </c:pt>
                <c:pt idx="2">
                  <c:v>0.21736767742636701</c:v>
                </c:pt>
                <c:pt idx="3">
                  <c:v>0.14238892935178399</c:v>
                </c:pt>
                <c:pt idx="4">
                  <c:v>5.9457450761798598E-2</c:v>
                </c:pt>
                <c:pt idx="5">
                  <c:v>0.167349726775956</c:v>
                </c:pt>
                <c:pt idx="6">
                  <c:v>0.224700536968195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080704"/>
        <c:axId val="119608064"/>
      </c:barChart>
      <c:catAx>
        <c:axId val="10708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608064"/>
        <c:crosses val="autoZero"/>
        <c:auto val="1"/>
        <c:lblAlgn val="ctr"/>
        <c:lblOffset val="100"/>
        <c:noMultiLvlLbl val="0"/>
      </c:catAx>
      <c:valAx>
        <c:axId val="119608064"/>
        <c:scaling>
          <c:orientation val="minMax"/>
          <c:max val="0.3"/>
        </c:scaling>
        <c:delete val="0"/>
        <c:axPos val="l"/>
        <c:numFmt formatCode="0.0%" sourceLinked="1"/>
        <c:majorTickMark val="out"/>
        <c:minorTickMark val="none"/>
        <c:tickLblPos val="none"/>
        <c:crossAx val="1070807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3193524900267E-2"/>
          <c:y val="4.3595520435653103E-2"/>
          <c:w val="0.90038294624965898"/>
          <c:h val="0.75456644938497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Depto_Capital!$AK$262</c:f>
              <c:strCache>
                <c:ptCount val="1"/>
                <c:pt idx="0">
                  <c:v>DEPTOS - IC</c:v>
                </c:pt>
              </c:strCache>
            </c:strRef>
          </c:tx>
          <c:spPr>
            <a:pattFill prst="pct90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numRef>
              <c:f>Depto_Capital!$AL$263:$AL$269</c:f>
              <c:numCache>
                <c:formatCode>General</c:formatCode>
                <c:ptCount val="7"/>
              </c:numCache>
            </c:numRef>
          </c:cat>
          <c:val>
            <c:numRef>
              <c:f>Depto_Capital!$AK$263:$AK$269</c:f>
              <c:numCache>
                <c:formatCode>0.0%</c:formatCode>
                <c:ptCount val="7"/>
                <c:pt idx="0">
                  <c:v>0.13553113553113599</c:v>
                </c:pt>
                <c:pt idx="1">
                  <c:v>0.17289570356173101</c:v>
                </c:pt>
                <c:pt idx="2">
                  <c:v>0.21919949968730501</c:v>
                </c:pt>
                <c:pt idx="3">
                  <c:v>0.143726750084545</c:v>
                </c:pt>
                <c:pt idx="4">
                  <c:v>6.09404990403071E-2</c:v>
                </c:pt>
                <c:pt idx="5">
                  <c:v>0.168302658486708</c:v>
                </c:pt>
                <c:pt idx="6">
                  <c:v>0.22501823486506201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8"/>
        <c:axId val="119646848"/>
        <c:axId val="119816576"/>
      </c:barChart>
      <c:lineChart>
        <c:grouping val="standard"/>
        <c:varyColors val="0"/>
        <c:ser>
          <c:idx val="1"/>
          <c:order val="1"/>
          <c:tx>
            <c:strRef>
              <c:f>Depto_Capital!$AO$262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60574593485763E-2"/>
                  <c:y val="-0.324923785573807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7505795770103E-2"/>
                  <c:y val="-0.462052698016352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141279691584301E-2"/>
                  <c:y val="-0.587942425681803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141279691584301E-2"/>
                  <c:y val="-0.39869966600293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359879462436399E-2"/>
                  <c:y val="-0.191147281293914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187779118714399E-2"/>
                  <c:y val="-0.463743609971661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922789424678197E-2"/>
                  <c:y val="-0.610872692196376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Depto_Capital!$AL$263:$AL$269</c:f>
              <c:numCache>
                <c:formatCode>General</c:formatCode>
                <c:ptCount val="7"/>
              </c:numCache>
            </c:numRef>
          </c:cat>
          <c:val>
            <c:numRef>
              <c:f>Depto_Capital!$AO$263:$AO$269</c:f>
              <c:numCache>
                <c:formatCode>0.0%</c:formatCode>
                <c:ptCount val="7"/>
                <c:pt idx="0">
                  <c:v>0.10332110091743101</c:v>
                </c:pt>
                <c:pt idx="1">
                  <c:v>9.9487808869252195E-2</c:v>
                </c:pt>
                <c:pt idx="2">
                  <c:v>4.4632322573633303E-2</c:v>
                </c:pt>
                <c:pt idx="3">
                  <c:v>1.86110706482156E-2</c:v>
                </c:pt>
                <c:pt idx="4">
                  <c:v>1.05425492382014E-2</c:v>
                </c:pt>
                <c:pt idx="5">
                  <c:v>9.6502732240437202E-3</c:v>
                </c:pt>
                <c:pt idx="6">
                  <c:v>2.2994630318050602E-3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18112"/>
        <c:axId val="119819648"/>
      </c:lineChart>
      <c:catAx>
        <c:axId val="11964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9816576"/>
        <c:crosses val="autoZero"/>
        <c:auto val="1"/>
        <c:lblAlgn val="ctr"/>
        <c:lblOffset val="100"/>
        <c:noMultiLvlLbl val="0"/>
      </c:catAx>
      <c:valAx>
        <c:axId val="119816576"/>
        <c:scaling>
          <c:orientation val="minMax"/>
          <c:max val="0.3"/>
        </c:scaling>
        <c:delete val="0"/>
        <c:axPos val="l"/>
        <c:numFmt formatCode="0.0%" sourceLinked="1"/>
        <c:majorTickMark val="out"/>
        <c:minorTickMark val="none"/>
        <c:tickLblPos val="none"/>
        <c:crossAx val="119646848"/>
        <c:crosses val="autoZero"/>
        <c:crossBetween val="between"/>
      </c:valAx>
      <c:catAx>
        <c:axId val="119818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9819648"/>
        <c:crosses val="autoZero"/>
        <c:auto val="1"/>
        <c:lblAlgn val="ctr"/>
        <c:lblOffset val="100"/>
        <c:noMultiLvlLbl val="0"/>
      </c:catAx>
      <c:valAx>
        <c:axId val="119819648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19818112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74028120702031197"/>
          <c:y val="0.94979787151019301"/>
          <c:w val="0.162832344286818"/>
          <c:h val="4.7775929417273599E-2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regiones!$C$38</c:f>
              <c:strCache>
                <c:ptCount val="1"/>
                <c:pt idx="0">
                  <c:v>Instituciones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regiones!$A$39:$A$43</c:f>
              <c:strCache>
                <c:ptCount val="5"/>
                <c:pt idx="0">
                  <c:v>centro</c:v>
                </c:pt>
                <c:pt idx="1">
                  <c:v>caribe</c:v>
                </c:pt>
                <c:pt idx="2">
                  <c:v>amazonia-orinoquía</c:v>
                </c:pt>
                <c:pt idx="3">
                  <c:v>Eje Cafetero</c:v>
                </c:pt>
                <c:pt idx="4">
                  <c:v>Pacifico</c:v>
                </c:pt>
              </c:strCache>
            </c:strRef>
          </c:cat>
          <c:val>
            <c:numRef>
              <c:f>regiones!$C$39:$C$43</c:f>
              <c:numCache>
                <c:formatCode>0.0%</c:formatCode>
                <c:ptCount val="5"/>
                <c:pt idx="0">
                  <c:v>0.35026662924501822</c:v>
                </c:pt>
                <c:pt idx="1">
                  <c:v>0.18495649733370756</c:v>
                </c:pt>
                <c:pt idx="2">
                  <c:v>8.4760033679483579E-2</c:v>
                </c:pt>
                <c:pt idx="3">
                  <c:v>0.19477968004490598</c:v>
                </c:pt>
                <c:pt idx="4">
                  <c:v>0.18523715969688465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390272"/>
        <c:axId val="190391808"/>
      </c:barChart>
      <c:catAx>
        <c:axId val="190390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0391808"/>
        <c:crosses val="autoZero"/>
        <c:auto val="1"/>
        <c:lblAlgn val="ctr"/>
        <c:lblOffset val="100"/>
        <c:noMultiLvlLbl val="0"/>
      </c:catAx>
      <c:valAx>
        <c:axId val="1903918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9039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regiones!$N$38</c:f>
              <c:strCache>
                <c:ptCount val="1"/>
                <c:pt idx="0">
                  <c:v>Participación IETDH Certificadas en Calidad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regiones!$A$39:$A$43</c:f>
              <c:strCache>
                <c:ptCount val="5"/>
                <c:pt idx="0">
                  <c:v>centro</c:v>
                </c:pt>
                <c:pt idx="1">
                  <c:v>caribe</c:v>
                </c:pt>
                <c:pt idx="2">
                  <c:v>amazonia-orinoquía</c:v>
                </c:pt>
                <c:pt idx="3">
                  <c:v>Eje Cafetero</c:v>
                </c:pt>
                <c:pt idx="4">
                  <c:v>Pacifico</c:v>
                </c:pt>
              </c:strCache>
            </c:strRef>
          </c:cat>
          <c:val>
            <c:numRef>
              <c:f>regiones!$N$39:$N$43</c:f>
              <c:numCache>
                <c:formatCode>0.0%</c:formatCode>
                <c:ptCount val="5"/>
                <c:pt idx="0">
                  <c:v>8.725047116004564E-2</c:v>
                </c:pt>
                <c:pt idx="1">
                  <c:v>8.9936983237599896E-2</c:v>
                </c:pt>
                <c:pt idx="2">
                  <c:v>4.10762550117207E-2</c:v>
                </c:pt>
                <c:pt idx="3">
                  <c:v>0.14299745260564439</c:v>
                </c:pt>
                <c:pt idx="4">
                  <c:v>6.8916827852998075E-2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830336"/>
        <c:axId val="70840320"/>
      </c:barChart>
      <c:catAx>
        <c:axId val="7083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70840320"/>
        <c:crosses val="autoZero"/>
        <c:auto val="1"/>
        <c:lblAlgn val="ctr"/>
        <c:lblOffset val="100"/>
        <c:noMultiLvlLbl val="0"/>
      </c:catAx>
      <c:valAx>
        <c:axId val="7084032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0830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regiones!$E$38</c:f>
              <c:strCache>
                <c:ptCount val="1"/>
                <c:pt idx="0">
                  <c:v>Programas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regiones!$A$39:$A$43</c:f>
              <c:strCache>
                <c:ptCount val="5"/>
                <c:pt idx="0">
                  <c:v>centro</c:v>
                </c:pt>
                <c:pt idx="1">
                  <c:v>caribe</c:v>
                </c:pt>
                <c:pt idx="2">
                  <c:v>amazonia-orinoquía</c:v>
                </c:pt>
                <c:pt idx="3">
                  <c:v>Eje Cafetero</c:v>
                </c:pt>
                <c:pt idx="4">
                  <c:v>Pacifico</c:v>
                </c:pt>
              </c:strCache>
            </c:strRef>
          </c:cat>
          <c:val>
            <c:numRef>
              <c:f>regiones!$E$39:$E$43</c:f>
              <c:numCache>
                <c:formatCode>0.0%</c:formatCode>
                <c:ptCount val="5"/>
                <c:pt idx="0">
                  <c:v>0.29777276571750777</c:v>
                </c:pt>
                <c:pt idx="1">
                  <c:v>0.25373555117000279</c:v>
                </c:pt>
                <c:pt idx="2">
                  <c:v>8.4352974344516496E-2</c:v>
                </c:pt>
                <c:pt idx="3">
                  <c:v>0.19052720608965323</c:v>
                </c:pt>
                <c:pt idx="4">
                  <c:v>0.17361150267831971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7502720"/>
        <c:axId val="179531776"/>
      </c:barChart>
      <c:catAx>
        <c:axId val="77502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531776"/>
        <c:crosses val="autoZero"/>
        <c:auto val="1"/>
        <c:lblAlgn val="ctr"/>
        <c:lblOffset val="100"/>
        <c:noMultiLvlLbl val="0"/>
      </c:catAx>
      <c:valAx>
        <c:axId val="17953177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77502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regiones!$Q$38</c:f>
              <c:strCache>
                <c:ptCount val="1"/>
                <c:pt idx="0">
                  <c:v>Participación Programas Certificados en Calidad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regiones!$A$39:$A$43</c:f>
              <c:strCache>
                <c:ptCount val="5"/>
                <c:pt idx="0">
                  <c:v>centro</c:v>
                </c:pt>
                <c:pt idx="1">
                  <c:v>caribe</c:v>
                </c:pt>
                <c:pt idx="2">
                  <c:v>amazonia-orinoquía</c:v>
                </c:pt>
                <c:pt idx="3">
                  <c:v>Eje Cafetero</c:v>
                </c:pt>
                <c:pt idx="4">
                  <c:v>Pacifico</c:v>
                </c:pt>
              </c:strCache>
            </c:strRef>
          </c:cat>
          <c:val>
            <c:numRef>
              <c:f>regiones!$Q$39:$Q$43</c:f>
              <c:numCache>
                <c:formatCode>0.0%</c:formatCode>
                <c:ptCount val="5"/>
                <c:pt idx="0">
                  <c:v>0.18069469677851396</c:v>
                </c:pt>
                <c:pt idx="1">
                  <c:v>0.15083196033203095</c:v>
                </c:pt>
                <c:pt idx="2">
                  <c:v>5.6922494254791949E-2</c:v>
                </c:pt>
                <c:pt idx="3">
                  <c:v>0.3172430931655052</c:v>
                </c:pt>
                <c:pt idx="4">
                  <c:v>5.7754424180568385E-2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64224"/>
        <c:axId val="184965760"/>
      </c:barChart>
      <c:catAx>
        <c:axId val="184964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4965760"/>
        <c:crosses val="autoZero"/>
        <c:auto val="1"/>
        <c:lblAlgn val="ctr"/>
        <c:lblOffset val="100"/>
        <c:noMultiLvlLbl val="0"/>
      </c:catAx>
      <c:valAx>
        <c:axId val="18496576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84964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regiones!$F$38</c:f>
              <c:strCache>
                <c:ptCount val="1"/>
                <c:pt idx="0">
                  <c:v>Matrícula 2013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 167.409</a:t>
                    </a:r>
                  </a:p>
                  <a:p>
                    <a:r>
                      <a:rPr lang="en-US" b="1"/>
                      <a:t>34,3%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 99.106</a:t>
                    </a:r>
                  </a:p>
                  <a:p>
                    <a:r>
                      <a:rPr lang="en-US" b="1"/>
                      <a:t>20,3%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 28.066</a:t>
                    </a:r>
                  </a:p>
                  <a:p>
                    <a:r>
                      <a:rPr lang="en-US" b="1"/>
                      <a:t>5,8%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/>
                      <a:t> 115.827</a:t>
                    </a:r>
                  </a:p>
                  <a:p>
                    <a:r>
                      <a:rPr lang="en-US" b="1"/>
                      <a:t>23,7% 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1"/>
                      <a:t> 77.529 </a:t>
                    </a:r>
                  </a:p>
                  <a:p>
                    <a:r>
                      <a:rPr lang="en-US" b="1"/>
                      <a:t>15,9%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regiones!$A$39:$A$43</c:f>
              <c:strCache>
                <c:ptCount val="5"/>
                <c:pt idx="0">
                  <c:v>centro</c:v>
                </c:pt>
                <c:pt idx="1">
                  <c:v>caribe</c:v>
                </c:pt>
                <c:pt idx="2">
                  <c:v>amazonia-orinoquía</c:v>
                </c:pt>
                <c:pt idx="3">
                  <c:v>Eje Cafetero</c:v>
                </c:pt>
                <c:pt idx="4">
                  <c:v>Pacifico</c:v>
                </c:pt>
              </c:strCache>
            </c:strRef>
          </c:cat>
          <c:val>
            <c:numRef>
              <c:f>regiones!$F$39:$F$43</c:f>
              <c:numCache>
                <c:formatCode>_(* #,##0_);_(* \(#,##0\);_(* "-"??_);_(@_)</c:formatCode>
                <c:ptCount val="5"/>
                <c:pt idx="0">
                  <c:v>167409</c:v>
                </c:pt>
                <c:pt idx="1">
                  <c:v>99106</c:v>
                </c:pt>
                <c:pt idx="2">
                  <c:v>28066</c:v>
                </c:pt>
                <c:pt idx="3">
                  <c:v>115827</c:v>
                </c:pt>
                <c:pt idx="4">
                  <c:v>77529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989568"/>
        <c:axId val="184991104"/>
      </c:barChart>
      <c:catAx>
        <c:axId val="18498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84991104"/>
        <c:crosses val="autoZero"/>
        <c:auto val="1"/>
        <c:lblAlgn val="ctr"/>
        <c:lblOffset val="100"/>
        <c:noMultiLvlLbl val="0"/>
      </c:catAx>
      <c:valAx>
        <c:axId val="184991104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184989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Hoja8!$C$3</c:f>
              <c:strCache>
                <c:ptCount val="1"/>
                <c:pt idx="0">
                  <c:v>Ventas y Servicios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Hoja8!$E$3</c:f>
              <c:numCache>
                <c:formatCode>0.0%</c:formatCode>
                <c:ptCount val="1"/>
                <c:pt idx="0">
                  <c:v>0.21175557015709934</c:v>
                </c:pt>
              </c:numCache>
            </c:numRef>
          </c:val>
        </c:ser>
        <c:ser>
          <c:idx val="1"/>
          <c:order val="1"/>
          <c:tx>
            <c:strRef>
              <c:f>Hoja8!$C$4</c:f>
              <c:strCache>
                <c:ptCount val="1"/>
                <c:pt idx="0">
                  <c:v>Finanzas y Administración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Hoja8!$E$4</c:f>
              <c:numCache>
                <c:formatCode>0.0%</c:formatCode>
                <c:ptCount val="1"/>
                <c:pt idx="0">
                  <c:v>0.19640403799056208</c:v>
                </c:pt>
              </c:numCache>
            </c:numRef>
          </c:val>
        </c:ser>
        <c:ser>
          <c:idx val="2"/>
          <c:order val="2"/>
          <c:tx>
            <c:strRef>
              <c:f>Hoja8!$C$5</c:f>
              <c:strCache>
                <c:ptCount val="1"/>
                <c:pt idx="0">
                  <c:v>Oficios, Operación De Equipo y Transporte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Hoja8!$E$5</c:f>
              <c:numCache>
                <c:formatCode>0.0%</c:formatCode>
                <c:ptCount val="1"/>
                <c:pt idx="0">
                  <c:v>9.3960934233319401E-2</c:v>
                </c:pt>
              </c:numCache>
            </c:numRef>
          </c:val>
        </c:ser>
        <c:ser>
          <c:idx val="3"/>
          <c:order val="3"/>
          <c:tx>
            <c:strRef>
              <c:f>Hoja8!$C$6</c:f>
              <c:strCache>
                <c:ptCount val="1"/>
                <c:pt idx="0">
                  <c:v>Salud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Hoja8!$E$6</c:f>
              <c:numCache>
                <c:formatCode>0.0%</c:formatCode>
                <c:ptCount val="1"/>
                <c:pt idx="0">
                  <c:v>6.8574159249746136E-2</c:v>
                </c:pt>
              </c:numCache>
            </c:numRef>
          </c:val>
        </c:ser>
        <c:ser>
          <c:idx val="4"/>
          <c:order val="4"/>
          <c:tx>
            <c:strRef>
              <c:f>Hoja8!$C$7</c:f>
              <c:strCache>
                <c:ptCount val="1"/>
                <c:pt idx="0">
                  <c:v>Procesamiento, Fabricación y Ensamblaje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Hoja8!$E$7</c:f>
              <c:numCache>
                <c:formatCode>0.0%</c:formatCode>
                <c:ptCount val="1"/>
                <c:pt idx="0">
                  <c:v>6.8036556955976352E-2</c:v>
                </c:pt>
              </c:numCache>
            </c:numRef>
          </c:val>
        </c:ser>
        <c:ser>
          <c:idx val="5"/>
          <c:order val="5"/>
          <c:tx>
            <c:strRef>
              <c:f>Hoja8!$C$8</c:f>
              <c:strCache>
                <c:ptCount val="1"/>
                <c:pt idx="0">
                  <c:v>Ciencias Naturales Aplicadas Y Relacionadas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Hoja8!$E$8</c:f>
              <c:numCache>
                <c:formatCode>0.0%</c:formatCode>
                <c:ptCount val="1"/>
                <c:pt idx="0">
                  <c:v>4.4501523206499013E-2</c:v>
                </c:pt>
              </c:numCache>
            </c:numRef>
          </c:val>
        </c:ser>
        <c:ser>
          <c:idx val="6"/>
          <c:order val="6"/>
          <c:tx>
            <c:strRef>
              <c:f>Hoja8!$C$9</c:f>
              <c:strCache>
                <c:ptCount val="1"/>
                <c:pt idx="0">
                  <c:v>Arte, Cultura, Esparcimiento y Deportes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Hoja8!$E$9</c:f>
              <c:numCache>
                <c:formatCode>0.0%</c:formatCode>
                <c:ptCount val="1"/>
                <c:pt idx="0">
                  <c:v>3.65569559763455E-2</c:v>
                </c:pt>
              </c:numCache>
            </c:numRef>
          </c:val>
        </c:ser>
        <c:ser>
          <c:idx val="7"/>
          <c:order val="7"/>
          <c:tx>
            <c:strRef>
              <c:f>Hoja8!$C$10</c:f>
              <c:strCache>
                <c:ptCount val="1"/>
                <c:pt idx="0">
                  <c:v>Ciencias Sociales, Educativas, Religiosas y Servicios Gubernamentales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Hoja8!$E$10</c:f>
              <c:numCache>
                <c:formatCode>0.0%</c:formatCode>
                <c:ptCount val="1"/>
                <c:pt idx="0">
                  <c:v>2.7477450570455766E-2</c:v>
                </c:pt>
              </c:numCache>
            </c:numRef>
          </c:val>
        </c:ser>
        <c:ser>
          <c:idx val="8"/>
          <c:order val="8"/>
          <c:tx>
            <c:strRef>
              <c:f>Hoja8!$C$11</c:f>
              <c:strCache>
                <c:ptCount val="1"/>
                <c:pt idx="0">
                  <c:v>Explotación Primaria y Extractiva</c:v>
                </c:pt>
              </c:strCache>
            </c:strRef>
          </c:tx>
          <c:invertIfNegative val="0"/>
          <c:cat>
            <c:strRef>
              <c:f>Hoja8!$E$1</c:f>
              <c:strCache>
                <c:ptCount val="1"/>
                <c:pt idx="0">
                  <c:v>Areas de Formación</c:v>
                </c:pt>
              </c:strCache>
            </c:strRef>
          </c:cat>
          <c:val>
            <c:numRef>
              <c:f>Hoja8!$E$11</c:f>
              <c:numCache>
                <c:formatCode>0.0%</c:formatCode>
                <c:ptCount val="1"/>
                <c:pt idx="0">
                  <c:v>2.2161161220954542E-2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528128"/>
        <c:axId val="190542208"/>
      </c:barChart>
      <c:catAx>
        <c:axId val="190528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90542208"/>
        <c:crosses val="autoZero"/>
        <c:auto val="1"/>
        <c:lblAlgn val="ctr"/>
        <c:lblOffset val="100"/>
        <c:noMultiLvlLbl val="0"/>
      </c:catAx>
      <c:valAx>
        <c:axId val="19054220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9052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30944391037383"/>
          <c:y val="4.3029237770164722E-2"/>
          <c:w val="0.45720568386771598"/>
          <c:h val="0.652892087072875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986771166134"/>
          <c:y val="6.1365988574368903E-2"/>
          <c:w val="0.52101803780617695"/>
          <c:h val="0.91542752559657103"/>
        </c:manualLayout>
      </c:layout>
      <c:doughnutChart>
        <c:varyColors val="1"/>
        <c:ser>
          <c:idx val="0"/>
          <c:order val="0"/>
          <c:tx>
            <c:strRef>
              <c:f>Hoja1!$E$3</c:f>
              <c:strCache>
                <c:ptCount val="1"/>
                <c:pt idx="0">
                  <c:v>Programas con registro calificado</c:v>
                </c:pt>
              </c:strCache>
            </c:strRef>
          </c:tx>
          <c:explosion val="25"/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-6.2936385117145902E-2"/>
                  <c:y val="2.204486807621899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6.8137022430777405E-2"/>
                  <c:y val="1.618266898432869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9939929446219"/>
                  <c:y val="-0.19621182375631399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Hoja1!$C$6:$C$11</c:f>
              <c:strCache>
                <c:ptCount val="6"/>
                <c:pt idx="0">
                  <c:v>Técnica Profesional</c:v>
                </c:pt>
                <c:pt idx="1">
                  <c:v>Tecnológica</c:v>
                </c:pt>
                <c:pt idx="2">
                  <c:v>Universitaria</c:v>
                </c:pt>
                <c:pt idx="3">
                  <c:v>Especialización</c:v>
                </c:pt>
                <c:pt idx="4">
                  <c:v>Maestría</c:v>
                </c:pt>
                <c:pt idx="5">
                  <c:v>Doctorado</c:v>
                </c:pt>
              </c:strCache>
            </c:strRef>
          </c:cat>
          <c:val>
            <c:numRef>
              <c:f>Hoja1!$D$23:$D$28</c:f>
              <c:numCache>
                <c:formatCode>General</c:formatCode>
                <c:ptCount val="6"/>
                <c:pt idx="0">
                  <c:v>16</c:v>
                </c:pt>
                <c:pt idx="1">
                  <c:v>57</c:v>
                </c:pt>
                <c:pt idx="2">
                  <c:v>573</c:v>
                </c:pt>
              </c:numCache>
            </c:numRef>
          </c:val>
        </c:ser>
        <c:ser>
          <c:idx val="1"/>
          <c:order val="1"/>
          <c:tx>
            <c:strRef>
              <c:f>Hoja1!$E$21</c:f>
              <c:strCache>
                <c:ptCount val="1"/>
                <c:pt idx="0">
                  <c:v>Programas Acreditados</c:v>
                </c:pt>
              </c:strCache>
            </c:strRef>
          </c:tx>
          <c:explosion val="8"/>
          <c:dLbls>
            <c:dLbl>
              <c:idx val="0"/>
              <c:layout>
                <c:manualLayout>
                  <c:x val="7.4645567092651799E-2"/>
                  <c:y val="5.398486425484889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704</a:t>
                    </a:r>
                  </a:p>
                  <a:p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7%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046280118477099"/>
                  <c:y val="6.526906367128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1.373</a:t>
                    </a:r>
                  </a:p>
                  <a:p>
                    <a:r>
                      <a:rPr lang="en-US" sz="1200" dirty="0" smtClean="0"/>
                      <a:t>15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9.6786183772630402E-2"/>
                  <c:y val="-0.1083508996076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3.498</a:t>
                    </a:r>
                  </a:p>
                  <a:p>
                    <a:r>
                      <a:rPr lang="en-US" sz="1200" dirty="0" smtClean="0"/>
                      <a:t>37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1061842718317402E-2"/>
                  <c:y val="-6.8684985294031706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3.142</a:t>
                    </a:r>
                  </a:p>
                  <a:p>
                    <a:r>
                      <a:rPr lang="en-US" sz="1200" dirty="0" smtClean="0"/>
                      <a:t>33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0473742012779598E-2"/>
                  <c:y val="-0.107741318216105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651</a:t>
                    </a:r>
                  </a:p>
                  <a:p>
                    <a:r>
                      <a:rPr lang="en-US" sz="1200" dirty="0" smtClean="0"/>
                      <a:t> </a:t>
                    </a:r>
                    <a:r>
                      <a:rPr lang="en-US" sz="1200" dirty="0"/>
                      <a:t>7%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09122903354633"/>
                  <c:y val="-5.637933504464420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97</a:t>
                    </a:r>
                  </a:p>
                  <a:p>
                    <a:r>
                      <a:rPr lang="en-US" sz="1200" dirty="0" smtClean="0"/>
                      <a:t>1</a:t>
                    </a:r>
                    <a:r>
                      <a:rPr lang="en-US" sz="1200" dirty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Hoja1!$C$6:$C$11</c:f>
              <c:strCache>
                <c:ptCount val="6"/>
                <c:pt idx="0">
                  <c:v>Técnica Profesional</c:v>
                </c:pt>
                <c:pt idx="1">
                  <c:v>Tecnológica</c:v>
                </c:pt>
                <c:pt idx="2">
                  <c:v>Universitaria</c:v>
                </c:pt>
                <c:pt idx="3">
                  <c:v>Especialización</c:v>
                </c:pt>
                <c:pt idx="4">
                  <c:v>Maestría</c:v>
                </c:pt>
                <c:pt idx="5">
                  <c:v>Doctorado</c:v>
                </c:pt>
              </c:strCache>
            </c:strRef>
          </c:cat>
          <c:val>
            <c:numRef>
              <c:f>Hoja1!$D$6:$D$11</c:f>
              <c:numCache>
                <c:formatCode>#,##0</c:formatCode>
                <c:ptCount val="6"/>
                <c:pt idx="0">
                  <c:v>704</c:v>
                </c:pt>
                <c:pt idx="1">
                  <c:v>1373</c:v>
                </c:pt>
                <c:pt idx="2">
                  <c:v>3498</c:v>
                </c:pt>
                <c:pt idx="3">
                  <c:v>3142</c:v>
                </c:pt>
                <c:pt idx="4">
                  <c:v>651</c:v>
                </c:pt>
                <c:pt idx="5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0"/>
        <c:holeSize val="38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2883951246985"/>
          <c:y val="0.13226332701240401"/>
          <c:w val="0.538091959152879"/>
          <c:h val="0.79847156070410497"/>
        </c:manualLayout>
      </c:layout>
      <c:doughnutChart>
        <c:varyColors val="1"/>
        <c:ser>
          <c:idx val="0"/>
          <c:order val="0"/>
          <c:tx>
            <c:strRef>
              <c:f>Hoja1!$E$3</c:f>
              <c:strCache>
                <c:ptCount val="1"/>
                <c:pt idx="0">
                  <c:v>Programas con registro calificado</c:v>
                </c:pt>
              </c:strCache>
            </c:strRef>
          </c:tx>
          <c:explosion val="25"/>
          <c:dPt>
            <c:idx val="2"/>
            <c:bubble3D val="0"/>
            <c:explosion val="11"/>
          </c:dPt>
          <c:dLbls>
            <c:dLbl>
              <c:idx val="0"/>
              <c:layout>
                <c:manualLayout>
                  <c:x val="4.4444444444444502E-2"/>
                  <c:y val="0.2625482625482620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3494957867108695E-2"/>
                  <c:y val="6.235235089075909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0555555555555602E-2"/>
                  <c:y val="-0.15444015444015399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2.7779965004374502E-3"/>
                  <c:y val="0.102959697605367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5.83333333333333E-2"/>
                  <c:y val="0.102959697605367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1111111111111099E-2"/>
                  <c:y val="0.25225225225225201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1100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Hoja1!$C$6:$C$11</c:f>
              <c:strCache>
                <c:ptCount val="6"/>
                <c:pt idx="0">
                  <c:v>Técnica Profesional</c:v>
                </c:pt>
                <c:pt idx="1">
                  <c:v>Tecnológica</c:v>
                </c:pt>
                <c:pt idx="2">
                  <c:v>Universitaria</c:v>
                </c:pt>
                <c:pt idx="3">
                  <c:v>Especialización</c:v>
                </c:pt>
                <c:pt idx="4">
                  <c:v>Maestría</c:v>
                </c:pt>
                <c:pt idx="5">
                  <c:v>Doctorado</c:v>
                </c:pt>
              </c:strCache>
            </c:strRef>
          </c:cat>
          <c:val>
            <c:numRef>
              <c:f>Hoja1!$G$23:$G$28</c:f>
              <c:numCache>
                <c:formatCode>#,##0</c:formatCode>
                <c:ptCount val="6"/>
                <c:pt idx="0">
                  <c:v>23</c:v>
                </c:pt>
                <c:pt idx="1">
                  <c:v>63</c:v>
                </c:pt>
                <c:pt idx="2">
                  <c:v>677</c:v>
                </c:pt>
                <c:pt idx="3">
                  <c:v>2</c:v>
                </c:pt>
                <c:pt idx="4">
                  <c:v>26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Hoja1!$E$21</c:f>
              <c:strCache>
                <c:ptCount val="1"/>
                <c:pt idx="0">
                  <c:v>Programas Acreditados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4.1666666666666699E-2"/>
                  <c:y val="-6.6924066924066897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333333333333301E-2"/>
                  <c:y val="-4.633245168678239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94444444444444E-2"/>
                  <c:y val="3.0888030888030799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6111111111111101E-2"/>
                  <c:y val="0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5000000000000001E-2"/>
                  <c:y val="-3.6036036036036001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2777777777777798E-2"/>
                  <c:y val="-8.7516087516087498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Hoja1!$C$6:$C$11</c:f>
              <c:strCache>
                <c:ptCount val="6"/>
                <c:pt idx="0">
                  <c:v>Técnica Profesional</c:v>
                </c:pt>
                <c:pt idx="1">
                  <c:v>Tecnológica</c:v>
                </c:pt>
                <c:pt idx="2">
                  <c:v>Universitaria</c:v>
                </c:pt>
                <c:pt idx="3">
                  <c:v>Especialización</c:v>
                </c:pt>
                <c:pt idx="4">
                  <c:v>Maestría</c:v>
                </c:pt>
                <c:pt idx="5">
                  <c:v>Doctorado</c:v>
                </c:pt>
              </c:strCache>
            </c:strRef>
          </c:cat>
          <c:val>
            <c:numRef>
              <c:f>Hoja1!$G$6:$G$11</c:f>
              <c:numCache>
                <c:formatCode>#,##0</c:formatCode>
                <c:ptCount val="6"/>
                <c:pt idx="0">
                  <c:v>740</c:v>
                </c:pt>
                <c:pt idx="1">
                  <c:v>1576</c:v>
                </c:pt>
                <c:pt idx="2">
                  <c:v>3583</c:v>
                </c:pt>
                <c:pt idx="3">
                  <c:v>3010</c:v>
                </c:pt>
                <c:pt idx="4">
                  <c:v>1147</c:v>
                </c:pt>
                <c:pt idx="5">
                  <c:v>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2"/>
        <c:holeSize val="46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3112251418002E-2"/>
          <c:y val="2.20247073098498E-2"/>
          <c:w val="0.93481062058254005"/>
          <c:h val="0.7793535472630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Calidad!$O$273</c:f>
              <c:strCache>
                <c:ptCount val="1"/>
                <c:pt idx="0">
                  <c:v>&gt;= Percentil 75 Lectura Crítica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Calidad!$O$274:$O$284</c:f>
              <c:numCache>
                <c:formatCode>0%</c:formatCode>
                <c:ptCount val="11"/>
                <c:pt idx="0">
                  <c:v>0.32678931887652102</c:v>
                </c:pt>
                <c:pt idx="1">
                  <c:v>0.33160151481956701</c:v>
                </c:pt>
                <c:pt idx="2">
                  <c:v>0.31226415094339599</c:v>
                </c:pt>
                <c:pt idx="3">
                  <c:v>0.26156144938363801</c:v>
                </c:pt>
                <c:pt idx="4">
                  <c:v>0.25083878305373902</c:v>
                </c:pt>
                <c:pt idx="5">
                  <c:v>0.21439351065836601</c:v>
                </c:pt>
                <c:pt idx="6">
                  <c:v>0.202569916855631</c:v>
                </c:pt>
                <c:pt idx="7">
                  <c:v>0.198846194559119</c:v>
                </c:pt>
                <c:pt idx="8">
                  <c:v>0.125</c:v>
                </c:pt>
                <c:pt idx="9">
                  <c:v>0.13445378151260501</c:v>
                </c:pt>
                <c:pt idx="10">
                  <c:v>0.28076233238570503</c:v>
                </c:pt>
              </c:numCache>
            </c:numRef>
          </c:val>
        </c:ser>
        <c:ser>
          <c:idx val="1"/>
          <c:order val="1"/>
          <c:tx>
            <c:strRef>
              <c:f>Calidad!$P$273</c:f>
              <c:strCache>
                <c:ptCount val="1"/>
                <c:pt idx="0">
                  <c:v>&gt;= Percentil 75 Razonamiento Cuantitativo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Calidad!$P$274:$P$284</c:f>
              <c:numCache>
                <c:formatCode>0%</c:formatCode>
                <c:ptCount val="11"/>
                <c:pt idx="0">
                  <c:v>0.32346732798892702</c:v>
                </c:pt>
                <c:pt idx="1">
                  <c:v>0.30712653751056301</c:v>
                </c:pt>
                <c:pt idx="2">
                  <c:v>0.28501664816870098</c:v>
                </c:pt>
                <c:pt idx="3">
                  <c:v>0.246320508031378</c:v>
                </c:pt>
                <c:pt idx="4">
                  <c:v>0.25117998294000599</c:v>
                </c:pt>
                <c:pt idx="5">
                  <c:v>0.203829466138464</c:v>
                </c:pt>
                <c:pt idx="6">
                  <c:v>0.18915343915343899</c:v>
                </c:pt>
                <c:pt idx="7">
                  <c:v>0.169948131682016</c:v>
                </c:pt>
                <c:pt idx="8">
                  <c:v>0.1875</c:v>
                </c:pt>
                <c:pt idx="9">
                  <c:v>0.12965186074429799</c:v>
                </c:pt>
                <c:pt idx="10">
                  <c:v>0.26812999995932901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495232"/>
        <c:axId val="90497408"/>
      </c:barChart>
      <c:catAx>
        <c:axId val="9049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Regiones</a:t>
                </a:r>
              </a:p>
            </c:rich>
          </c:tx>
          <c:layout>
            <c:manualLayout>
              <c:xMode val="edge"/>
              <c:yMode val="edge"/>
              <c:x val="0.45319604884718701"/>
              <c:y val="0.86840066866641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90497408"/>
        <c:crosses val="autoZero"/>
        <c:auto val="1"/>
        <c:lblAlgn val="ctr"/>
        <c:lblOffset val="100"/>
        <c:noMultiLvlLbl val="0"/>
      </c:catAx>
      <c:valAx>
        <c:axId val="904974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4952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3112251418002E-2"/>
          <c:y val="2.20247073098498E-2"/>
          <c:w val="0.93481062058254005"/>
          <c:h val="0.7793535472630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Calidad!$O$273</c:f>
              <c:strCache>
                <c:ptCount val="1"/>
                <c:pt idx="0">
                  <c:v>&gt;= Percentil 75 Lectura Crítica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Calidad!$O$274:$O$284</c:f>
              <c:numCache>
                <c:formatCode>0%</c:formatCode>
                <c:ptCount val="11"/>
                <c:pt idx="0">
                  <c:v>0.32678931887652102</c:v>
                </c:pt>
                <c:pt idx="1">
                  <c:v>0.33160151481956701</c:v>
                </c:pt>
                <c:pt idx="2">
                  <c:v>0.31226415094339599</c:v>
                </c:pt>
                <c:pt idx="3">
                  <c:v>0.26156144938363801</c:v>
                </c:pt>
                <c:pt idx="4">
                  <c:v>0.25083878305373902</c:v>
                </c:pt>
                <c:pt idx="5">
                  <c:v>0.21439351065836601</c:v>
                </c:pt>
                <c:pt idx="6">
                  <c:v>0.202569916855631</c:v>
                </c:pt>
                <c:pt idx="7">
                  <c:v>0.198846194559119</c:v>
                </c:pt>
                <c:pt idx="8">
                  <c:v>0.125</c:v>
                </c:pt>
                <c:pt idx="9">
                  <c:v>0.13445378151260501</c:v>
                </c:pt>
                <c:pt idx="10">
                  <c:v>0.28076233238570503</c:v>
                </c:pt>
              </c:numCache>
            </c:numRef>
          </c:val>
        </c:ser>
        <c:ser>
          <c:idx val="1"/>
          <c:order val="1"/>
          <c:tx>
            <c:strRef>
              <c:f>Calidad!$P$273</c:f>
              <c:strCache>
                <c:ptCount val="1"/>
                <c:pt idx="0">
                  <c:v>&gt;= Percentil 75 Razonamiento Cuantitativo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Calidad!$P$274:$P$284</c:f>
              <c:numCache>
                <c:formatCode>0%</c:formatCode>
                <c:ptCount val="11"/>
                <c:pt idx="0">
                  <c:v>0.32346732798892702</c:v>
                </c:pt>
                <c:pt idx="1">
                  <c:v>0.30712653751056301</c:v>
                </c:pt>
                <c:pt idx="2">
                  <c:v>0.28501664816870098</c:v>
                </c:pt>
                <c:pt idx="3">
                  <c:v>0.246320508031378</c:v>
                </c:pt>
                <c:pt idx="4">
                  <c:v>0.25117998294000599</c:v>
                </c:pt>
                <c:pt idx="5">
                  <c:v>0.203829466138464</c:v>
                </c:pt>
                <c:pt idx="6">
                  <c:v>0.18915343915343899</c:v>
                </c:pt>
                <c:pt idx="7">
                  <c:v>0.169948131682016</c:v>
                </c:pt>
                <c:pt idx="8">
                  <c:v>0.1875</c:v>
                </c:pt>
                <c:pt idx="9">
                  <c:v>0.12965186074429799</c:v>
                </c:pt>
                <c:pt idx="10">
                  <c:v>0.26812999995932901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677248"/>
        <c:axId val="90679168"/>
      </c:barChart>
      <c:catAx>
        <c:axId val="90677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Regiones</a:t>
                </a:r>
              </a:p>
            </c:rich>
          </c:tx>
          <c:layout>
            <c:manualLayout>
              <c:xMode val="edge"/>
              <c:yMode val="edge"/>
              <c:x val="0.45319604884718701"/>
              <c:y val="0.868400668666416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90679168"/>
        <c:crosses val="autoZero"/>
        <c:auto val="1"/>
        <c:lblAlgn val="ctr"/>
        <c:lblOffset val="100"/>
        <c:noMultiLvlLbl val="0"/>
      </c:catAx>
      <c:valAx>
        <c:axId val="90679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677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3112251418002E-2"/>
          <c:y val="2.20247073098498E-2"/>
          <c:w val="0.93481062058254005"/>
          <c:h val="0.7793535472630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Calidad!$L$273</c:f>
              <c:strCache>
                <c:ptCount val="1"/>
                <c:pt idx="0">
                  <c:v>&lt;= Percentil 25 Lectura Crítica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Calidad!$L$274:$L$284</c:f>
              <c:numCache>
                <c:formatCode>0%</c:formatCode>
                <c:ptCount val="11"/>
                <c:pt idx="0">
                  <c:v>0.21551415883268901</c:v>
                </c:pt>
                <c:pt idx="1">
                  <c:v>0.223811461300116</c:v>
                </c:pt>
                <c:pt idx="2">
                  <c:v>0.22785793562708101</c:v>
                </c:pt>
                <c:pt idx="3">
                  <c:v>0.25468808367575602</c:v>
                </c:pt>
                <c:pt idx="4">
                  <c:v>0.27298834233721903</c:v>
                </c:pt>
                <c:pt idx="5">
                  <c:v>0.33427655159403902</c:v>
                </c:pt>
                <c:pt idx="6">
                  <c:v>0.36026077097505699</c:v>
                </c:pt>
                <c:pt idx="7">
                  <c:v>0.36630676405208001</c:v>
                </c:pt>
                <c:pt idx="8">
                  <c:v>0.25</c:v>
                </c:pt>
                <c:pt idx="9">
                  <c:v>0.42677070828331298</c:v>
                </c:pt>
                <c:pt idx="10">
                  <c:v>0.26381076717220397</c:v>
                </c:pt>
              </c:numCache>
            </c:numRef>
          </c:val>
        </c:ser>
        <c:ser>
          <c:idx val="1"/>
          <c:order val="1"/>
          <c:tx>
            <c:strRef>
              <c:f>Calidad!$M$273</c:f>
              <c:strCache>
                <c:ptCount val="1"/>
                <c:pt idx="0">
                  <c:v>&lt;= Percentil 25 Razonamiento Cuantitativo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Calidad!$M$274:$M$284</c:f>
              <c:numCache>
                <c:formatCode>0%</c:formatCode>
                <c:ptCount val="11"/>
                <c:pt idx="0">
                  <c:v>0.23441951669646499</c:v>
                </c:pt>
                <c:pt idx="1">
                  <c:v>0.26080560858815099</c:v>
                </c:pt>
                <c:pt idx="2">
                  <c:v>0.25521642619311902</c:v>
                </c:pt>
                <c:pt idx="3">
                  <c:v>0.28658946581994799</c:v>
                </c:pt>
                <c:pt idx="4">
                  <c:v>0.27989764003411999</c:v>
                </c:pt>
                <c:pt idx="5">
                  <c:v>0.34408602150537598</c:v>
                </c:pt>
                <c:pt idx="6">
                  <c:v>0.34467120181405903</c:v>
                </c:pt>
                <c:pt idx="7">
                  <c:v>0.38313750396951402</c:v>
                </c:pt>
                <c:pt idx="8">
                  <c:v>0.375</c:v>
                </c:pt>
                <c:pt idx="9">
                  <c:v>0.426170468187275</c:v>
                </c:pt>
                <c:pt idx="10">
                  <c:v>0.28235662546720502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798336"/>
        <c:axId val="90800512"/>
      </c:barChart>
      <c:catAx>
        <c:axId val="9079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Regiones</a:t>
                </a:r>
              </a:p>
            </c:rich>
          </c:tx>
          <c:layout>
            <c:manualLayout>
              <c:xMode val="edge"/>
              <c:yMode val="edge"/>
              <c:x val="0.45319606499960302"/>
              <c:y val="0.8684006035234289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90800512"/>
        <c:crosses val="autoZero"/>
        <c:auto val="1"/>
        <c:lblAlgn val="ctr"/>
        <c:lblOffset val="100"/>
        <c:noMultiLvlLbl val="0"/>
      </c:catAx>
      <c:valAx>
        <c:axId val="90800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7983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203112251418002E-2"/>
          <c:y val="2.20247073098498E-2"/>
          <c:w val="0.93481062058254005"/>
          <c:h val="0.77935354726302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Calidad!$L$273</c:f>
              <c:strCache>
                <c:ptCount val="1"/>
                <c:pt idx="0">
                  <c:v>&lt;= Percentil 25 Lectura Crítica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Calidad!$L$274:$L$284</c:f>
              <c:numCache>
                <c:formatCode>0%</c:formatCode>
                <c:ptCount val="11"/>
                <c:pt idx="0">
                  <c:v>0.21551415883268901</c:v>
                </c:pt>
                <c:pt idx="1">
                  <c:v>0.223811461300116</c:v>
                </c:pt>
                <c:pt idx="2">
                  <c:v>0.22785793562708101</c:v>
                </c:pt>
                <c:pt idx="3">
                  <c:v>0.25468808367575602</c:v>
                </c:pt>
                <c:pt idx="4">
                  <c:v>0.27298834233721903</c:v>
                </c:pt>
                <c:pt idx="5">
                  <c:v>0.33427655159403902</c:v>
                </c:pt>
                <c:pt idx="6">
                  <c:v>0.36026077097505699</c:v>
                </c:pt>
                <c:pt idx="7">
                  <c:v>0.36630676405208001</c:v>
                </c:pt>
                <c:pt idx="8">
                  <c:v>0.25</c:v>
                </c:pt>
                <c:pt idx="9">
                  <c:v>0.42677070828331298</c:v>
                </c:pt>
                <c:pt idx="10">
                  <c:v>0.26381076717220397</c:v>
                </c:pt>
              </c:numCache>
            </c:numRef>
          </c:val>
        </c:ser>
        <c:ser>
          <c:idx val="1"/>
          <c:order val="1"/>
          <c:tx>
            <c:strRef>
              <c:f>Calidad!$M$273</c:f>
              <c:strCache>
                <c:ptCount val="1"/>
                <c:pt idx="0">
                  <c:v>&lt;= Percentil 25 Razonamiento Cuantitativo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Calidad!$C$274:$C$284</c:f>
              <c:strCache>
                <c:ptCount val="11"/>
                <c:pt idx="0">
                  <c:v>BOGOTA D.C</c:v>
                </c:pt>
                <c:pt idx="1">
                  <c:v>ANTIOQUIA</c:v>
                </c:pt>
                <c:pt idx="2">
                  <c:v>VALLE</c:v>
                </c:pt>
                <c:pt idx="3">
                  <c:v>CAFETERA</c:v>
                </c:pt>
                <c:pt idx="4">
                  <c:v>ORIENTAL</c:v>
                </c:pt>
                <c:pt idx="5">
                  <c:v>CENTRAL</c:v>
                </c:pt>
                <c:pt idx="6">
                  <c:v>PACÍFICA</c:v>
                </c:pt>
                <c:pt idx="7">
                  <c:v>CARIBE</c:v>
                </c:pt>
                <c:pt idx="8">
                  <c:v>SAN ANDRES</c:v>
                </c:pt>
                <c:pt idx="9">
                  <c:v>AMAZONÍA</c:v>
                </c:pt>
                <c:pt idx="10">
                  <c:v>COLOMBIA</c:v>
                </c:pt>
              </c:strCache>
            </c:strRef>
          </c:cat>
          <c:val>
            <c:numRef>
              <c:f>Calidad!$M$274:$M$284</c:f>
              <c:numCache>
                <c:formatCode>0%</c:formatCode>
                <c:ptCount val="11"/>
                <c:pt idx="0">
                  <c:v>0.23441951669646499</c:v>
                </c:pt>
                <c:pt idx="1">
                  <c:v>0.26080560858815099</c:v>
                </c:pt>
                <c:pt idx="2">
                  <c:v>0.25521642619311902</c:v>
                </c:pt>
                <c:pt idx="3">
                  <c:v>0.28658946581994799</c:v>
                </c:pt>
                <c:pt idx="4">
                  <c:v>0.27989764003411999</c:v>
                </c:pt>
                <c:pt idx="5">
                  <c:v>0.34408602150537598</c:v>
                </c:pt>
                <c:pt idx="6">
                  <c:v>0.34467120181405903</c:v>
                </c:pt>
                <c:pt idx="7">
                  <c:v>0.38313750396951402</c:v>
                </c:pt>
                <c:pt idx="8">
                  <c:v>0.375</c:v>
                </c:pt>
                <c:pt idx="9">
                  <c:v>0.426170468187275</c:v>
                </c:pt>
                <c:pt idx="10">
                  <c:v>0.28235662546720502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914816"/>
        <c:axId val="90916736"/>
      </c:barChart>
      <c:catAx>
        <c:axId val="90914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Regiones</a:t>
                </a:r>
              </a:p>
            </c:rich>
          </c:tx>
          <c:layout>
            <c:manualLayout>
              <c:xMode val="edge"/>
              <c:yMode val="edge"/>
              <c:x val="0.45319606499960302"/>
              <c:y val="0.86840060352342896"/>
            </c:manualLayout>
          </c:layout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90916736"/>
        <c:crosses val="autoZero"/>
        <c:auto val="1"/>
        <c:lblAlgn val="ctr"/>
        <c:lblOffset val="100"/>
        <c:noMultiLvlLbl val="0"/>
      </c:catAx>
      <c:valAx>
        <c:axId val="90916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Porcentaje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90914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" Target="../slides/slide42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slide" Target="../slides/slide14.xml"/><Relationship Id="rId1" Type="http://schemas.openxmlformats.org/officeDocument/2006/relationships/slide" Target="../slides/slide12.xml"/><Relationship Id="rId4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3DAEB-CB83-C049-BE2C-375D24A78D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2EAEF7-B90B-264C-A286-B3C7C46827E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Definir la estructura y tramitar la aprobación legal de los cambios de ley</a:t>
          </a:r>
          <a:endParaRPr lang="es-ES" dirty="0">
            <a:latin typeface="Arial"/>
            <a:cs typeface="Arial"/>
          </a:endParaRPr>
        </a:p>
      </dgm:t>
    </dgm:pt>
    <dgm:pt modelId="{3A7FD426-703D-A94B-B8A2-EDCA44CF320B}" type="parTrans" cxnId="{EC726D4B-5DA2-0A4F-95EA-9665E5B70129}">
      <dgm:prSet/>
      <dgm:spPr/>
      <dgm:t>
        <a:bodyPr/>
        <a:lstStyle/>
        <a:p>
          <a:endParaRPr lang="es-ES"/>
        </a:p>
      </dgm:t>
    </dgm:pt>
    <dgm:pt modelId="{88BB4409-F329-E549-9A27-BAA543101D0D}" type="sibTrans" cxnId="{EC726D4B-5DA2-0A4F-95EA-9665E5B70129}">
      <dgm:prSet/>
      <dgm:spPr/>
      <dgm:t>
        <a:bodyPr/>
        <a:lstStyle/>
        <a:p>
          <a:endParaRPr lang="es-ES"/>
        </a:p>
      </dgm:t>
    </dgm:pt>
    <dgm:pt modelId="{70E640D4-4CCB-D043-96C3-A5D8CE4B687A}">
      <dgm:prSet phldrT="[Texto]"/>
      <dgm:spPr/>
      <dgm:t>
        <a:bodyPr/>
        <a:lstStyle/>
        <a:p>
          <a:r>
            <a:rPr lang="es-ES" dirty="0" err="1" smtClean="0">
              <a:latin typeface="Arial"/>
              <a:cs typeface="Arial"/>
            </a:rPr>
            <a:t>Construír</a:t>
          </a:r>
          <a:r>
            <a:rPr lang="es-ES" dirty="0" smtClean="0">
              <a:latin typeface="Arial"/>
              <a:cs typeface="Arial"/>
            </a:rPr>
            <a:t> e implementar el Marco Nacional de Cualificaciones</a:t>
          </a:r>
          <a:endParaRPr lang="es-ES" dirty="0">
            <a:latin typeface="Arial"/>
            <a:cs typeface="Arial"/>
          </a:endParaRPr>
        </a:p>
      </dgm:t>
    </dgm:pt>
    <dgm:pt modelId="{970755A1-DEA3-6A46-BC3B-7FA73634D29E}" type="parTrans" cxnId="{F8FD058C-3119-8E4A-B03B-3CE719B921F8}">
      <dgm:prSet/>
      <dgm:spPr/>
      <dgm:t>
        <a:bodyPr/>
        <a:lstStyle/>
        <a:p>
          <a:endParaRPr lang="es-ES"/>
        </a:p>
      </dgm:t>
    </dgm:pt>
    <dgm:pt modelId="{94C74EAB-938F-8543-BA8C-974805DED8CA}" type="sibTrans" cxnId="{F8FD058C-3119-8E4A-B03B-3CE719B921F8}">
      <dgm:prSet/>
      <dgm:spPr/>
      <dgm:t>
        <a:bodyPr/>
        <a:lstStyle/>
        <a:p>
          <a:endParaRPr lang="es-ES"/>
        </a:p>
      </dgm:t>
    </dgm:pt>
    <dgm:pt modelId="{15FD4DBD-54F9-EC4A-A4BD-1DBC6276589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Fortalecimiento del Sistema de Calidad de la Formación para el Trabajo y articularlo con todo el sistema de calidad</a:t>
          </a:r>
          <a:endParaRPr lang="es-ES" dirty="0">
            <a:latin typeface="Arial"/>
            <a:cs typeface="Arial"/>
          </a:endParaRPr>
        </a:p>
      </dgm:t>
    </dgm:pt>
    <dgm:pt modelId="{7D1132EE-DDA9-314B-86BD-0227D6422ED4}" type="parTrans" cxnId="{97C9B36E-1F55-7C4A-B269-0A412D9F1078}">
      <dgm:prSet/>
      <dgm:spPr/>
      <dgm:t>
        <a:bodyPr/>
        <a:lstStyle/>
        <a:p>
          <a:endParaRPr lang="es-ES"/>
        </a:p>
      </dgm:t>
    </dgm:pt>
    <dgm:pt modelId="{A2B88213-219E-6943-B268-9C96FC4FD02B}" type="sibTrans" cxnId="{97C9B36E-1F55-7C4A-B269-0A412D9F1078}">
      <dgm:prSet/>
      <dgm:spPr/>
      <dgm:t>
        <a:bodyPr/>
        <a:lstStyle/>
        <a:p>
          <a:endParaRPr lang="es-ES"/>
        </a:p>
      </dgm:t>
    </dgm:pt>
    <dgm:pt modelId="{F14E2E7D-10DF-6643-A4AA-4FDA44478FE1}">
      <dgm:prSet phldrT="[Texto]"/>
      <dgm:spPr/>
      <dgm:t>
        <a:bodyPr/>
        <a:lstStyle/>
        <a:p>
          <a:r>
            <a:rPr lang="es-CO" b="1" dirty="0" smtClean="0"/>
            <a:t>Sistema Nacional de Acumulación y Transferencia de Créditos </a:t>
          </a:r>
          <a:endParaRPr lang="es-ES" dirty="0">
            <a:latin typeface="Arial"/>
            <a:cs typeface="Arial"/>
          </a:endParaRPr>
        </a:p>
      </dgm:t>
    </dgm:pt>
    <dgm:pt modelId="{37A112EB-2560-DA43-86AE-783B1F9076F3}" type="parTrans" cxnId="{CF48E3D9-CE0F-BB48-980A-26F693580F25}">
      <dgm:prSet/>
      <dgm:spPr/>
      <dgm:t>
        <a:bodyPr/>
        <a:lstStyle/>
        <a:p>
          <a:endParaRPr lang="es-ES"/>
        </a:p>
      </dgm:t>
    </dgm:pt>
    <dgm:pt modelId="{1E151071-96A3-E84F-A294-C53435C8B95F}" type="sibTrans" cxnId="{CF48E3D9-CE0F-BB48-980A-26F693580F25}">
      <dgm:prSet/>
      <dgm:spPr/>
      <dgm:t>
        <a:bodyPr/>
        <a:lstStyle/>
        <a:p>
          <a:endParaRPr lang="es-ES"/>
        </a:p>
      </dgm:t>
    </dgm:pt>
    <dgm:pt modelId="{1691818D-9DD1-6C4F-9F07-0950B8D165CD}" type="pres">
      <dgm:prSet presAssocID="{6F63DAEB-CB83-C049-BE2C-375D24A78D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C69E83-05A0-EA43-97AC-D904C975DFB7}" type="pres">
      <dgm:prSet presAssocID="{AF2EAEF7-B90B-264C-A286-B3C7C46827E2}" presName="parentLin" presStyleCnt="0"/>
      <dgm:spPr/>
    </dgm:pt>
    <dgm:pt modelId="{DE38C1F3-C3D5-F642-809D-0AEFEBA5BA53}" type="pres">
      <dgm:prSet presAssocID="{AF2EAEF7-B90B-264C-A286-B3C7C46827E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C368A650-E73C-2C4D-9301-3A7C9F84A3C1}" type="pres">
      <dgm:prSet presAssocID="{AF2EAEF7-B90B-264C-A286-B3C7C46827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796BE-2982-A24F-9041-5DCE2E706AA7}" type="pres">
      <dgm:prSet presAssocID="{AF2EAEF7-B90B-264C-A286-B3C7C46827E2}" presName="negativeSpace" presStyleCnt="0"/>
      <dgm:spPr/>
    </dgm:pt>
    <dgm:pt modelId="{C930D491-4DC8-D24B-8D31-CB824EC82B6F}" type="pres">
      <dgm:prSet presAssocID="{AF2EAEF7-B90B-264C-A286-B3C7C46827E2}" presName="childText" presStyleLbl="conFgAcc1" presStyleIdx="0" presStyleCnt="4">
        <dgm:presLayoutVars>
          <dgm:bulletEnabled val="1"/>
        </dgm:presLayoutVars>
      </dgm:prSet>
      <dgm:spPr/>
    </dgm:pt>
    <dgm:pt modelId="{ED15730B-5495-C742-885B-E10DD1E30E8F}" type="pres">
      <dgm:prSet presAssocID="{88BB4409-F329-E549-9A27-BAA543101D0D}" presName="spaceBetweenRectangles" presStyleCnt="0"/>
      <dgm:spPr/>
    </dgm:pt>
    <dgm:pt modelId="{B4D076C4-F5A3-854C-A326-341AFA21D7EE}" type="pres">
      <dgm:prSet presAssocID="{70E640D4-4CCB-D043-96C3-A5D8CE4B687A}" presName="parentLin" presStyleCnt="0"/>
      <dgm:spPr/>
    </dgm:pt>
    <dgm:pt modelId="{1C45E542-F9EA-E345-9594-85AC66101547}" type="pres">
      <dgm:prSet presAssocID="{70E640D4-4CCB-D043-96C3-A5D8CE4B687A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D571BC8-C92C-EF4C-BDE2-441E42F39D23}" type="pres">
      <dgm:prSet presAssocID="{70E640D4-4CCB-D043-96C3-A5D8CE4B68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D39B4B-C712-A047-B63B-298553F32A49}" type="pres">
      <dgm:prSet presAssocID="{70E640D4-4CCB-D043-96C3-A5D8CE4B687A}" presName="negativeSpace" presStyleCnt="0"/>
      <dgm:spPr/>
    </dgm:pt>
    <dgm:pt modelId="{97BF88AF-8C38-C047-B1CB-37A335A93BFC}" type="pres">
      <dgm:prSet presAssocID="{70E640D4-4CCB-D043-96C3-A5D8CE4B687A}" presName="childText" presStyleLbl="conFgAcc1" presStyleIdx="1" presStyleCnt="4">
        <dgm:presLayoutVars>
          <dgm:bulletEnabled val="1"/>
        </dgm:presLayoutVars>
      </dgm:prSet>
      <dgm:spPr/>
    </dgm:pt>
    <dgm:pt modelId="{B4A6920E-7642-CE4E-8C55-AAABFD40427D}" type="pres">
      <dgm:prSet presAssocID="{94C74EAB-938F-8543-BA8C-974805DED8CA}" presName="spaceBetweenRectangles" presStyleCnt="0"/>
      <dgm:spPr/>
    </dgm:pt>
    <dgm:pt modelId="{BC751955-B4FC-874C-ACB6-D9FBBA3F0B05}" type="pres">
      <dgm:prSet presAssocID="{F14E2E7D-10DF-6643-A4AA-4FDA44478FE1}" presName="parentLin" presStyleCnt="0"/>
      <dgm:spPr/>
    </dgm:pt>
    <dgm:pt modelId="{6B87DC33-2819-394A-83FF-0C51887B9F2D}" type="pres">
      <dgm:prSet presAssocID="{F14E2E7D-10DF-6643-A4AA-4FDA44478FE1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70EF1C7B-51F1-4541-A478-A0A399BA86C8}" type="pres">
      <dgm:prSet presAssocID="{F14E2E7D-10DF-6643-A4AA-4FDA44478FE1}" presName="parentText" presStyleLbl="node1" presStyleIdx="2" presStyleCnt="4" custLinFactNeighborX="-11504" custLinFactNeighborY="-319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746CC9-0AD9-E74F-9766-DFD787B0DD97}" type="pres">
      <dgm:prSet presAssocID="{F14E2E7D-10DF-6643-A4AA-4FDA44478FE1}" presName="negativeSpace" presStyleCnt="0"/>
      <dgm:spPr/>
    </dgm:pt>
    <dgm:pt modelId="{FD3D8FFB-5B6B-C845-933C-CEA1374EBB85}" type="pres">
      <dgm:prSet presAssocID="{F14E2E7D-10DF-6643-A4AA-4FDA44478FE1}" presName="childText" presStyleLbl="conFgAcc1" presStyleIdx="2" presStyleCnt="4">
        <dgm:presLayoutVars>
          <dgm:bulletEnabled val="1"/>
        </dgm:presLayoutVars>
      </dgm:prSet>
      <dgm:spPr/>
    </dgm:pt>
    <dgm:pt modelId="{5FEC97BE-2F38-5946-9B42-A634AE84816E}" type="pres">
      <dgm:prSet presAssocID="{1E151071-96A3-E84F-A294-C53435C8B95F}" presName="spaceBetweenRectangles" presStyleCnt="0"/>
      <dgm:spPr/>
    </dgm:pt>
    <dgm:pt modelId="{33A809F0-3463-3349-913E-A3D67098934B}" type="pres">
      <dgm:prSet presAssocID="{15FD4DBD-54F9-EC4A-A4BD-1DBC62765892}" presName="parentLin" presStyleCnt="0"/>
      <dgm:spPr/>
    </dgm:pt>
    <dgm:pt modelId="{EC913271-7256-274C-BE37-879975AB569F}" type="pres">
      <dgm:prSet presAssocID="{15FD4DBD-54F9-EC4A-A4BD-1DBC62765892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56BE7040-7423-B840-B03E-BBC6847C4190}" type="pres">
      <dgm:prSet presAssocID="{15FD4DBD-54F9-EC4A-A4BD-1DBC627658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26CEC-0E00-5C43-8EF0-4C4B8B8A8255}" type="pres">
      <dgm:prSet presAssocID="{15FD4DBD-54F9-EC4A-A4BD-1DBC62765892}" presName="negativeSpace" presStyleCnt="0"/>
      <dgm:spPr/>
    </dgm:pt>
    <dgm:pt modelId="{BB0A4D83-4C4D-0942-A6C7-6B6A98EB02A9}" type="pres">
      <dgm:prSet presAssocID="{15FD4DBD-54F9-EC4A-A4BD-1DBC627658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819CEA8-7FEE-46F3-9E55-427C5F5D1101}" type="presOf" srcId="{15FD4DBD-54F9-EC4A-A4BD-1DBC62765892}" destId="{EC913271-7256-274C-BE37-879975AB569F}" srcOrd="0" destOrd="0" presId="urn:microsoft.com/office/officeart/2005/8/layout/list1"/>
    <dgm:cxn modelId="{2BE91499-0A08-4E75-A79F-7BBB2DEB086B}" type="presOf" srcId="{70E640D4-4CCB-D043-96C3-A5D8CE4B687A}" destId="{1C45E542-F9EA-E345-9594-85AC66101547}" srcOrd="0" destOrd="0" presId="urn:microsoft.com/office/officeart/2005/8/layout/list1"/>
    <dgm:cxn modelId="{EC726D4B-5DA2-0A4F-95EA-9665E5B70129}" srcId="{6F63DAEB-CB83-C049-BE2C-375D24A78DD8}" destId="{AF2EAEF7-B90B-264C-A286-B3C7C46827E2}" srcOrd="0" destOrd="0" parTransId="{3A7FD426-703D-A94B-B8A2-EDCA44CF320B}" sibTransId="{88BB4409-F329-E549-9A27-BAA543101D0D}"/>
    <dgm:cxn modelId="{F8FD058C-3119-8E4A-B03B-3CE719B921F8}" srcId="{6F63DAEB-CB83-C049-BE2C-375D24A78DD8}" destId="{70E640D4-4CCB-D043-96C3-A5D8CE4B687A}" srcOrd="1" destOrd="0" parTransId="{970755A1-DEA3-6A46-BC3B-7FA73634D29E}" sibTransId="{94C74EAB-938F-8543-BA8C-974805DED8CA}"/>
    <dgm:cxn modelId="{28FAAC9B-A5CD-4150-BB19-EC4C71B7389B}" type="presOf" srcId="{AF2EAEF7-B90B-264C-A286-B3C7C46827E2}" destId="{DE38C1F3-C3D5-F642-809D-0AEFEBA5BA53}" srcOrd="0" destOrd="0" presId="urn:microsoft.com/office/officeart/2005/8/layout/list1"/>
    <dgm:cxn modelId="{F3DE9A07-0851-474C-994C-CC21CC3C1524}" type="presOf" srcId="{15FD4DBD-54F9-EC4A-A4BD-1DBC62765892}" destId="{56BE7040-7423-B840-B03E-BBC6847C4190}" srcOrd="1" destOrd="0" presId="urn:microsoft.com/office/officeart/2005/8/layout/list1"/>
    <dgm:cxn modelId="{475B45F0-710F-4051-B206-1D317AAA3419}" type="presOf" srcId="{AF2EAEF7-B90B-264C-A286-B3C7C46827E2}" destId="{C368A650-E73C-2C4D-9301-3A7C9F84A3C1}" srcOrd="1" destOrd="0" presId="urn:microsoft.com/office/officeart/2005/8/layout/list1"/>
    <dgm:cxn modelId="{CF48E3D9-CE0F-BB48-980A-26F693580F25}" srcId="{6F63DAEB-CB83-C049-BE2C-375D24A78DD8}" destId="{F14E2E7D-10DF-6643-A4AA-4FDA44478FE1}" srcOrd="2" destOrd="0" parTransId="{37A112EB-2560-DA43-86AE-783B1F9076F3}" sibTransId="{1E151071-96A3-E84F-A294-C53435C8B95F}"/>
    <dgm:cxn modelId="{8AFF76DC-735A-47B8-B743-795BFD89000F}" type="presOf" srcId="{F14E2E7D-10DF-6643-A4AA-4FDA44478FE1}" destId="{6B87DC33-2819-394A-83FF-0C51887B9F2D}" srcOrd="0" destOrd="0" presId="urn:microsoft.com/office/officeart/2005/8/layout/list1"/>
    <dgm:cxn modelId="{077939BE-FB91-4A8D-9185-054813368DC8}" type="presOf" srcId="{70E640D4-4CCB-D043-96C3-A5D8CE4B687A}" destId="{2D571BC8-C92C-EF4C-BDE2-441E42F39D23}" srcOrd="1" destOrd="0" presId="urn:microsoft.com/office/officeart/2005/8/layout/list1"/>
    <dgm:cxn modelId="{6886809C-DC3C-4F16-85B5-3EEE9591ECC3}" type="presOf" srcId="{6F63DAEB-CB83-C049-BE2C-375D24A78DD8}" destId="{1691818D-9DD1-6C4F-9F07-0950B8D165CD}" srcOrd="0" destOrd="0" presId="urn:microsoft.com/office/officeart/2005/8/layout/list1"/>
    <dgm:cxn modelId="{96DD79F8-985A-49A7-9B57-6371D44F4D28}" type="presOf" srcId="{F14E2E7D-10DF-6643-A4AA-4FDA44478FE1}" destId="{70EF1C7B-51F1-4541-A478-A0A399BA86C8}" srcOrd="1" destOrd="0" presId="urn:microsoft.com/office/officeart/2005/8/layout/list1"/>
    <dgm:cxn modelId="{97C9B36E-1F55-7C4A-B269-0A412D9F1078}" srcId="{6F63DAEB-CB83-C049-BE2C-375D24A78DD8}" destId="{15FD4DBD-54F9-EC4A-A4BD-1DBC62765892}" srcOrd="3" destOrd="0" parTransId="{7D1132EE-DDA9-314B-86BD-0227D6422ED4}" sibTransId="{A2B88213-219E-6943-B268-9C96FC4FD02B}"/>
    <dgm:cxn modelId="{EB2893A3-A5F4-4A31-A305-E9010C79DC1B}" type="presParOf" srcId="{1691818D-9DD1-6C4F-9F07-0950B8D165CD}" destId="{F8C69E83-05A0-EA43-97AC-D904C975DFB7}" srcOrd="0" destOrd="0" presId="urn:microsoft.com/office/officeart/2005/8/layout/list1"/>
    <dgm:cxn modelId="{EBCF67E7-6991-4DEA-A49E-009B85478EF9}" type="presParOf" srcId="{F8C69E83-05A0-EA43-97AC-D904C975DFB7}" destId="{DE38C1F3-C3D5-F642-809D-0AEFEBA5BA53}" srcOrd="0" destOrd="0" presId="urn:microsoft.com/office/officeart/2005/8/layout/list1"/>
    <dgm:cxn modelId="{C4BBB72A-D023-43DB-A9CC-C7094847AD26}" type="presParOf" srcId="{F8C69E83-05A0-EA43-97AC-D904C975DFB7}" destId="{C368A650-E73C-2C4D-9301-3A7C9F84A3C1}" srcOrd="1" destOrd="0" presId="urn:microsoft.com/office/officeart/2005/8/layout/list1"/>
    <dgm:cxn modelId="{9EB05912-2D24-4AAD-A7B5-BBC814C170BC}" type="presParOf" srcId="{1691818D-9DD1-6C4F-9F07-0950B8D165CD}" destId="{0C8796BE-2982-A24F-9041-5DCE2E706AA7}" srcOrd="1" destOrd="0" presId="urn:microsoft.com/office/officeart/2005/8/layout/list1"/>
    <dgm:cxn modelId="{F87FD92E-3A74-492A-BFC9-85C9AA441DB0}" type="presParOf" srcId="{1691818D-9DD1-6C4F-9F07-0950B8D165CD}" destId="{C930D491-4DC8-D24B-8D31-CB824EC82B6F}" srcOrd="2" destOrd="0" presId="urn:microsoft.com/office/officeart/2005/8/layout/list1"/>
    <dgm:cxn modelId="{0FB66843-0332-4B7A-A9CB-8232CED93F46}" type="presParOf" srcId="{1691818D-9DD1-6C4F-9F07-0950B8D165CD}" destId="{ED15730B-5495-C742-885B-E10DD1E30E8F}" srcOrd="3" destOrd="0" presId="urn:microsoft.com/office/officeart/2005/8/layout/list1"/>
    <dgm:cxn modelId="{C8AF8E93-16BB-4566-B9AC-89B36D0354DB}" type="presParOf" srcId="{1691818D-9DD1-6C4F-9F07-0950B8D165CD}" destId="{B4D076C4-F5A3-854C-A326-341AFA21D7EE}" srcOrd="4" destOrd="0" presId="urn:microsoft.com/office/officeart/2005/8/layout/list1"/>
    <dgm:cxn modelId="{3E0D45ED-C302-4FAB-ACE8-40F507774FA1}" type="presParOf" srcId="{B4D076C4-F5A3-854C-A326-341AFA21D7EE}" destId="{1C45E542-F9EA-E345-9594-85AC66101547}" srcOrd="0" destOrd="0" presId="urn:microsoft.com/office/officeart/2005/8/layout/list1"/>
    <dgm:cxn modelId="{330EE0FC-8A9C-4981-826B-B9BAAAFD9899}" type="presParOf" srcId="{B4D076C4-F5A3-854C-A326-341AFA21D7EE}" destId="{2D571BC8-C92C-EF4C-BDE2-441E42F39D23}" srcOrd="1" destOrd="0" presId="urn:microsoft.com/office/officeart/2005/8/layout/list1"/>
    <dgm:cxn modelId="{09155D6C-B440-4376-B876-C6081C200AD6}" type="presParOf" srcId="{1691818D-9DD1-6C4F-9F07-0950B8D165CD}" destId="{DDD39B4B-C712-A047-B63B-298553F32A49}" srcOrd="5" destOrd="0" presId="urn:microsoft.com/office/officeart/2005/8/layout/list1"/>
    <dgm:cxn modelId="{14CE1E85-0A59-4E79-9667-C415D166B815}" type="presParOf" srcId="{1691818D-9DD1-6C4F-9F07-0950B8D165CD}" destId="{97BF88AF-8C38-C047-B1CB-37A335A93BFC}" srcOrd="6" destOrd="0" presId="urn:microsoft.com/office/officeart/2005/8/layout/list1"/>
    <dgm:cxn modelId="{1AFB17DA-CA65-4E7B-BCDC-FEE7A3CF37F8}" type="presParOf" srcId="{1691818D-9DD1-6C4F-9F07-0950B8D165CD}" destId="{B4A6920E-7642-CE4E-8C55-AAABFD40427D}" srcOrd="7" destOrd="0" presId="urn:microsoft.com/office/officeart/2005/8/layout/list1"/>
    <dgm:cxn modelId="{EC141E95-DFC2-45A9-835A-67BEBF6C75EB}" type="presParOf" srcId="{1691818D-9DD1-6C4F-9F07-0950B8D165CD}" destId="{BC751955-B4FC-874C-ACB6-D9FBBA3F0B05}" srcOrd="8" destOrd="0" presId="urn:microsoft.com/office/officeart/2005/8/layout/list1"/>
    <dgm:cxn modelId="{AF808E63-B30F-4A73-A120-3B1E1B2649E0}" type="presParOf" srcId="{BC751955-B4FC-874C-ACB6-D9FBBA3F0B05}" destId="{6B87DC33-2819-394A-83FF-0C51887B9F2D}" srcOrd="0" destOrd="0" presId="urn:microsoft.com/office/officeart/2005/8/layout/list1"/>
    <dgm:cxn modelId="{BB5B1621-6A39-4373-80A3-7D7418954767}" type="presParOf" srcId="{BC751955-B4FC-874C-ACB6-D9FBBA3F0B05}" destId="{70EF1C7B-51F1-4541-A478-A0A399BA86C8}" srcOrd="1" destOrd="0" presId="urn:microsoft.com/office/officeart/2005/8/layout/list1"/>
    <dgm:cxn modelId="{9F0A185B-515F-409D-92A4-F71883F0E094}" type="presParOf" srcId="{1691818D-9DD1-6C4F-9F07-0950B8D165CD}" destId="{F9746CC9-0AD9-E74F-9766-DFD787B0DD97}" srcOrd="9" destOrd="0" presId="urn:microsoft.com/office/officeart/2005/8/layout/list1"/>
    <dgm:cxn modelId="{325465E9-E599-48AE-B24A-7B2DFC6655B1}" type="presParOf" srcId="{1691818D-9DD1-6C4F-9F07-0950B8D165CD}" destId="{FD3D8FFB-5B6B-C845-933C-CEA1374EBB85}" srcOrd="10" destOrd="0" presId="urn:microsoft.com/office/officeart/2005/8/layout/list1"/>
    <dgm:cxn modelId="{7F003AA6-84E0-485F-A211-6FE7AC2F5F7E}" type="presParOf" srcId="{1691818D-9DD1-6C4F-9F07-0950B8D165CD}" destId="{5FEC97BE-2F38-5946-9B42-A634AE84816E}" srcOrd="11" destOrd="0" presId="urn:microsoft.com/office/officeart/2005/8/layout/list1"/>
    <dgm:cxn modelId="{09DC5214-24B6-47AE-B46C-07CBBBFAE8EC}" type="presParOf" srcId="{1691818D-9DD1-6C4F-9F07-0950B8D165CD}" destId="{33A809F0-3463-3349-913E-A3D67098934B}" srcOrd="12" destOrd="0" presId="urn:microsoft.com/office/officeart/2005/8/layout/list1"/>
    <dgm:cxn modelId="{F07D3FAE-449B-4EF0-A3E9-7ECB072FE007}" type="presParOf" srcId="{33A809F0-3463-3349-913E-A3D67098934B}" destId="{EC913271-7256-274C-BE37-879975AB569F}" srcOrd="0" destOrd="0" presId="urn:microsoft.com/office/officeart/2005/8/layout/list1"/>
    <dgm:cxn modelId="{844E13FB-A4A2-4A8F-852F-5E96FCA412B1}" type="presParOf" srcId="{33A809F0-3463-3349-913E-A3D67098934B}" destId="{56BE7040-7423-B840-B03E-BBC6847C4190}" srcOrd="1" destOrd="0" presId="urn:microsoft.com/office/officeart/2005/8/layout/list1"/>
    <dgm:cxn modelId="{5222850A-EB00-4B5C-9785-23491AA40BD7}" type="presParOf" srcId="{1691818D-9DD1-6C4F-9F07-0950B8D165CD}" destId="{75826CEC-0E00-5C43-8EF0-4C4B8B8A8255}" srcOrd="13" destOrd="0" presId="urn:microsoft.com/office/officeart/2005/8/layout/list1"/>
    <dgm:cxn modelId="{12AD7BE0-F281-4657-B88E-3F08C029F006}" type="presParOf" srcId="{1691818D-9DD1-6C4F-9F07-0950B8D165CD}" destId="{BB0A4D83-4C4D-0942-A6C7-6B6A98EB02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A9D4A4-4641-4794-8417-093ED410B5A9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A92AB07-2E20-4630-A513-E0D48F305F91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ES" b="1" i="1" dirty="0" smtClean="0">
              <a:solidFill>
                <a:srgbClr val="002060"/>
              </a:solidFill>
            </a:rPr>
            <a:t>Aplicación con la normatividad vigente</a:t>
          </a:r>
          <a:endParaRPr lang="es-CO" dirty="0">
            <a:solidFill>
              <a:srgbClr val="002060"/>
            </a:solidFill>
          </a:endParaRPr>
        </a:p>
      </dgm:t>
    </dgm:pt>
    <dgm:pt modelId="{B6D9ED19-30D0-4028-A4AD-ABD8F248E348}" type="parTrans" cxnId="{2E2F4D81-2151-4177-8E33-D0A091C090CB}">
      <dgm:prSet/>
      <dgm:spPr/>
      <dgm:t>
        <a:bodyPr/>
        <a:lstStyle/>
        <a:p>
          <a:endParaRPr lang="es-CO"/>
        </a:p>
      </dgm:t>
    </dgm:pt>
    <dgm:pt modelId="{743DE224-3D3F-4449-8CBF-C5693D97F616}" type="sibTrans" cxnId="{2E2F4D81-2151-4177-8E33-D0A091C090CB}">
      <dgm:prSet/>
      <dgm:spPr/>
      <dgm:t>
        <a:bodyPr/>
        <a:lstStyle/>
        <a:p>
          <a:endParaRPr lang="es-CO"/>
        </a:p>
      </dgm:t>
    </dgm:pt>
    <dgm:pt modelId="{5424BF0A-6179-4719-B3D1-AB370E876286}">
      <dgm:prSet/>
      <dgm:spPr/>
      <dgm:t>
        <a:bodyPr/>
        <a:lstStyle/>
        <a:p>
          <a:pPr rtl="0"/>
          <a:r>
            <a:rPr lang="es-CO" b="1" dirty="0" smtClean="0"/>
            <a:t>Control del Sistema desde AC hasta I&amp;V</a:t>
          </a:r>
          <a:endParaRPr lang="es-CO" b="1" dirty="0"/>
        </a:p>
      </dgm:t>
    </dgm:pt>
    <dgm:pt modelId="{37673115-0E65-43F2-8F49-5B14C11AA525}" type="parTrans" cxnId="{83874BD5-1922-42A0-A23A-F3DB0100175A}">
      <dgm:prSet/>
      <dgm:spPr/>
      <dgm:t>
        <a:bodyPr/>
        <a:lstStyle/>
        <a:p>
          <a:endParaRPr lang="es-CO"/>
        </a:p>
      </dgm:t>
    </dgm:pt>
    <dgm:pt modelId="{76C0F392-2FDA-4438-8D17-42536A9EABD7}" type="sibTrans" cxnId="{83874BD5-1922-42A0-A23A-F3DB0100175A}">
      <dgm:prSet/>
      <dgm:spPr/>
      <dgm:t>
        <a:bodyPr/>
        <a:lstStyle/>
        <a:p>
          <a:endParaRPr lang="es-CO"/>
        </a:p>
      </dgm:t>
    </dgm:pt>
    <dgm:pt modelId="{8D202115-0387-4DEC-BA7C-D3B74470D0EC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s-CO" b="1" i="1" dirty="0" smtClean="0">
              <a:solidFill>
                <a:srgbClr val="002060"/>
              </a:solidFill>
            </a:rPr>
            <a:t>SIET como base</a:t>
          </a:r>
          <a:endParaRPr lang="es-CO" b="1" i="1" dirty="0">
            <a:solidFill>
              <a:srgbClr val="002060"/>
            </a:solidFill>
          </a:endParaRPr>
        </a:p>
      </dgm:t>
    </dgm:pt>
    <dgm:pt modelId="{6CBBA6FD-78EF-4093-BECC-082EA4CEEAF3}" type="parTrans" cxnId="{2D172575-215D-4F8D-9CB4-7E635C2D5B90}">
      <dgm:prSet/>
      <dgm:spPr/>
      <dgm:t>
        <a:bodyPr/>
        <a:lstStyle/>
        <a:p>
          <a:endParaRPr lang="es-CO"/>
        </a:p>
      </dgm:t>
    </dgm:pt>
    <dgm:pt modelId="{BFB8AD54-A5D3-43CF-A81C-79085D456F1E}" type="sibTrans" cxnId="{2D172575-215D-4F8D-9CB4-7E635C2D5B90}">
      <dgm:prSet/>
      <dgm:spPr/>
      <dgm:t>
        <a:bodyPr/>
        <a:lstStyle/>
        <a:p>
          <a:endParaRPr lang="es-CO"/>
        </a:p>
      </dgm:t>
    </dgm:pt>
    <dgm:pt modelId="{6ECC8CE1-D05A-455D-9045-C622E54C1D41}">
      <dgm:prSet/>
      <dgm:spPr/>
      <dgm:t>
        <a:bodyPr/>
        <a:lstStyle/>
        <a:p>
          <a:pPr rtl="0"/>
          <a:r>
            <a:rPr lang="es-CO" b="1" dirty="0" smtClean="0"/>
            <a:t>Apoyo a las SEC en los elementos propios de la ET</a:t>
          </a:r>
          <a:endParaRPr lang="es-CO" b="1" dirty="0"/>
        </a:p>
      </dgm:t>
    </dgm:pt>
    <dgm:pt modelId="{695655F8-3D66-4DDD-8E8B-E24093308A45}" type="sibTrans" cxnId="{46ED4315-180A-48AC-86E4-C95A8845FAAF}">
      <dgm:prSet/>
      <dgm:spPr/>
      <dgm:t>
        <a:bodyPr/>
        <a:lstStyle/>
        <a:p>
          <a:endParaRPr lang="es-CO"/>
        </a:p>
      </dgm:t>
    </dgm:pt>
    <dgm:pt modelId="{ACE9DE40-D26F-432C-A662-492A777225F4}" type="parTrans" cxnId="{46ED4315-180A-48AC-86E4-C95A8845FAAF}">
      <dgm:prSet/>
      <dgm:spPr/>
      <dgm:t>
        <a:bodyPr/>
        <a:lstStyle/>
        <a:p>
          <a:endParaRPr lang="es-CO"/>
        </a:p>
      </dgm:t>
    </dgm:pt>
    <dgm:pt modelId="{46EA11FB-FA93-4013-AB07-D98866536959}" type="pres">
      <dgm:prSet presAssocID="{2EA9D4A4-4641-4794-8417-093ED410B5A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CO"/>
        </a:p>
      </dgm:t>
    </dgm:pt>
    <dgm:pt modelId="{1EE00DCD-FA0D-4AFA-92CC-F02F551A0210}" type="pres">
      <dgm:prSet presAssocID="{2EA9D4A4-4641-4794-8417-093ED410B5A9}" presName="pyramid" presStyleLbl="node1" presStyleIdx="0" presStyleCnt="1"/>
      <dgm:spPr/>
    </dgm:pt>
    <dgm:pt modelId="{41D9B30D-7725-4B6A-B7A5-53CFF125A4FE}" type="pres">
      <dgm:prSet presAssocID="{2EA9D4A4-4641-4794-8417-093ED410B5A9}" presName="theList" presStyleCnt="0"/>
      <dgm:spPr/>
    </dgm:pt>
    <dgm:pt modelId="{66D2E3C9-D2EF-470D-9316-1AB6A028E7DF}" type="pres">
      <dgm:prSet presAssocID="{5424BF0A-6179-4719-B3D1-AB370E876286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FC3F5F0-78DD-4CDF-9758-B7C543702D4A}" type="pres">
      <dgm:prSet presAssocID="{5424BF0A-6179-4719-B3D1-AB370E876286}" presName="aSpace" presStyleCnt="0"/>
      <dgm:spPr/>
    </dgm:pt>
    <dgm:pt modelId="{A94D3B48-E328-4FA4-99D8-5E70A7DCC19F}" type="pres">
      <dgm:prSet presAssocID="{6ECC8CE1-D05A-455D-9045-C622E54C1D4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EEC7319-6B90-4A26-9110-4B932A23C9AB}" type="pres">
      <dgm:prSet presAssocID="{6ECC8CE1-D05A-455D-9045-C622E54C1D41}" presName="aSpace" presStyleCnt="0"/>
      <dgm:spPr/>
    </dgm:pt>
    <dgm:pt modelId="{029ADA3D-FDC5-4769-9624-D6AB8B3CE1BB}" type="pres">
      <dgm:prSet presAssocID="{7A92AB07-2E20-4630-A513-E0D48F305F9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7172DF-CDE2-4A91-9867-FB477104356B}" type="pres">
      <dgm:prSet presAssocID="{7A92AB07-2E20-4630-A513-E0D48F305F91}" presName="aSpace" presStyleCnt="0"/>
      <dgm:spPr/>
    </dgm:pt>
    <dgm:pt modelId="{A472A3D6-8B49-45C7-854A-4A04DF87CE06}" type="pres">
      <dgm:prSet presAssocID="{8D202115-0387-4DEC-BA7C-D3B74470D0EC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626783-F3F3-49D3-B1A9-D201338F968D}" type="pres">
      <dgm:prSet presAssocID="{8D202115-0387-4DEC-BA7C-D3B74470D0EC}" presName="aSpace" presStyleCnt="0"/>
      <dgm:spPr/>
    </dgm:pt>
  </dgm:ptLst>
  <dgm:cxnLst>
    <dgm:cxn modelId="{2E2F4D81-2151-4177-8E33-D0A091C090CB}" srcId="{2EA9D4A4-4641-4794-8417-093ED410B5A9}" destId="{7A92AB07-2E20-4630-A513-E0D48F305F91}" srcOrd="2" destOrd="0" parTransId="{B6D9ED19-30D0-4028-A4AD-ABD8F248E348}" sibTransId="{743DE224-3D3F-4449-8CBF-C5693D97F616}"/>
    <dgm:cxn modelId="{C61A5928-8AB6-4FE4-8650-00CA55224F87}" type="presOf" srcId="{8D202115-0387-4DEC-BA7C-D3B74470D0EC}" destId="{A472A3D6-8B49-45C7-854A-4A04DF87CE06}" srcOrd="0" destOrd="0" presId="urn:microsoft.com/office/officeart/2005/8/layout/pyramid2"/>
    <dgm:cxn modelId="{46ED4315-180A-48AC-86E4-C95A8845FAAF}" srcId="{2EA9D4A4-4641-4794-8417-093ED410B5A9}" destId="{6ECC8CE1-D05A-455D-9045-C622E54C1D41}" srcOrd="1" destOrd="0" parTransId="{ACE9DE40-D26F-432C-A662-492A777225F4}" sibTransId="{695655F8-3D66-4DDD-8E8B-E24093308A45}"/>
    <dgm:cxn modelId="{83874BD5-1922-42A0-A23A-F3DB0100175A}" srcId="{2EA9D4A4-4641-4794-8417-093ED410B5A9}" destId="{5424BF0A-6179-4719-B3D1-AB370E876286}" srcOrd="0" destOrd="0" parTransId="{37673115-0E65-43F2-8F49-5B14C11AA525}" sibTransId="{76C0F392-2FDA-4438-8D17-42536A9EABD7}"/>
    <dgm:cxn modelId="{41D2B1BF-83CF-4D0D-B219-0FCE765EBA8F}" type="presOf" srcId="{7A92AB07-2E20-4630-A513-E0D48F305F91}" destId="{029ADA3D-FDC5-4769-9624-D6AB8B3CE1BB}" srcOrd="0" destOrd="0" presId="urn:microsoft.com/office/officeart/2005/8/layout/pyramid2"/>
    <dgm:cxn modelId="{2D172575-215D-4F8D-9CB4-7E635C2D5B90}" srcId="{2EA9D4A4-4641-4794-8417-093ED410B5A9}" destId="{8D202115-0387-4DEC-BA7C-D3B74470D0EC}" srcOrd="3" destOrd="0" parTransId="{6CBBA6FD-78EF-4093-BECC-082EA4CEEAF3}" sibTransId="{BFB8AD54-A5D3-43CF-A81C-79085D456F1E}"/>
    <dgm:cxn modelId="{792AE660-DFBC-4C6B-A04F-C63403058B0E}" type="presOf" srcId="{5424BF0A-6179-4719-B3D1-AB370E876286}" destId="{66D2E3C9-D2EF-470D-9316-1AB6A028E7DF}" srcOrd="0" destOrd="0" presId="urn:microsoft.com/office/officeart/2005/8/layout/pyramid2"/>
    <dgm:cxn modelId="{63943E40-C616-49B9-A910-C1DDC14CC7EB}" type="presOf" srcId="{6ECC8CE1-D05A-455D-9045-C622E54C1D41}" destId="{A94D3B48-E328-4FA4-99D8-5E70A7DCC19F}" srcOrd="0" destOrd="0" presId="urn:microsoft.com/office/officeart/2005/8/layout/pyramid2"/>
    <dgm:cxn modelId="{09DAA8B3-AFD8-418D-8210-61E424B85BC1}" type="presOf" srcId="{2EA9D4A4-4641-4794-8417-093ED410B5A9}" destId="{46EA11FB-FA93-4013-AB07-D98866536959}" srcOrd="0" destOrd="0" presId="urn:microsoft.com/office/officeart/2005/8/layout/pyramid2"/>
    <dgm:cxn modelId="{27551010-0E35-4AAD-A9C6-B4004EF1D132}" type="presParOf" srcId="{46EA11FB-FA93-4013-AB07-D98866536959}" destId="{1EE00DCD-FA0D-4AFA-92CC-F02F551A0210}" srcOrd="0" destOrd="0" presId="urn:microsoft.com/office/officeart/2005/8/layout/pyramid2"/>
    <dgm:cxn modelId="{531403BE-9487-4383-9DF8-CD867782A66B}" type="presParOf" srcId="{46EA11FB-FA93-4013-AB07-D98866536959}" destId="{41D9B30D-7725-4B6A-B7A5-53CFF125A4FE}" srcOrd="1" destOrd="0" presId="urn:microsoft.com/office/officeart/2005/8/layout/pyramid2"/>
    <dgm:cxn modelId="{24CD6797-16CE-459C-93DD-BF582623FD65}" type="presParOf" srcId="{41D9B30D-7725-4B6A-B7A5-53CFF125A4FE}" destId="{66D2E3C9-D2EF-470D-9316-1AB6A028E7DF}" srcOrd="0" destOrd="0" presId="urn:microsoft.com/office/officeart/2005/8/layout/pyramid2"/>
    <dgm:cxn modelId="{8B5AB7FE-2068-4B92-B20C-1BF32CD439C3}" type="presParOf" srcId="{41D9B30D-7725-4B6A-B7A5-53CFF125A4FE}" destId="{1FC3F5F0-78DD-4CDF-9758-B7C543702D4A}" srcOrd="1" destOrd="0" presId="urn:microsoft.com/office/officeart/2005/8/layout/pyramid2"/>
    <dgm:cxn modelId="{5C764D0D-ADB7-47A5-A281-93104F3F69E4}" type="presParOf" srcId="{41D9B30D-7725-4B6A-B7A5-53CFF125A4FE}" destId="{A94D3B48-E328-4FA4-99D8-5E70A7DCC19F}" srcOrd="2" destOrd="0" presId="urn:microsoft.com/office/officeart/2005/8/layout/pyramid2"/>
    <dgm:cxn modelId="{61D17928-DB78-46A5-A0DA-D0E657640087}" type="presParOf" srcId="{41D9B30D-7725-4B6A-B7A5-53CFF125A4FE}" destId="{7EEC7319-6B90-4A26-9110-4B932A23C9AB}" srcOrd="3" destOrd="0" presId="urn:microsoft.com/office/officeart/2005/8/layout/pyramid2"/>
    <dgm:cxn modelId="{D7F8FD9D-21A8-436D-BCF0-FB1251F1FE06}" type="presParOf" srcId="{41D9B30D-7725-4B6A-B7A5-53CFF125A4FE}" destId="{029ADA3D-FDC5-4769-9624-D6AB8B3CE1BB}" srcOrd="4" destOrd="0" presId="urn:microsoft.com/office/officeart/2005/8/layout/pyramid2"/>
    <dgm:cxn modelId="{55FC27F6-372C-4471-A5F6-11D5E9972FB3}" type="presParOf" srcId="{41D9B30D-7725-4B6A-B7A5-53CFF125A4FE}" destId="{EC7172DF-CDE2-4A91-9867-FB477104356B}" srcOrd="5" destOrd="0" presId="urn:microsoft.com/office/officeart/2005/8/layout/pyramid2"/>
    <dgm:cxn modelId="{7E04DEFD-9157-488A-940F-C72CF52815CA}" type="presParOf" srcId="{41D9B30D-7725-4B6A-B7A5-53CFF125A4FE}" destId="{A472A3D6-8B49-45C7-854A-4A04DF87CE06}" srcOrd="6" destOrd="0" presId="urn:microsoft.com/office/officeart/2005/8/layout/pyramid2"/>
    <dgm:cxn modelId="{AAB4D55C-25D7-471C-BC24-026B9DC0BD98}" type="presParOf" srcId="{41D9B30D-7725-4B6A-B7A5-53CFF125A4FE}" destId="{5F626783-F3F3-49D3-B1A9-D201338F968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939570-1146-4895-BAC3-BC5BB9DE7FD9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3B16A65C-A293-45E5-AE9A-B3F13A941C11}">
      <dgm:prSet phldrT="[Texto]" custT="1"/>
      <dgm:spPr/>
      <dgm:t>
        <a:bodyPr/>
        <a:lstStyle/>
        <a:p>
          <a:r>
            <a:rPr lang="es-CO" sz="1400" b="1" dirty="0" smtClean="0">
              <a:solidFill>
                <a:srgbClr val="C00000"/>
              </a:solidFill>
            </a:rPr>
            <a:t>MEN</a:t>
          </a:r>
        </a:p>
        <a:p>
          <a:r>
            <a:rPr lang="es-CO" sz="1400" b="1" dirty="0" smtClean="0">
              <a:solidFill>
                <a:srgbClr val="C00000"/>
              </a:solidFill>
            </a:rPr>
            <a:t>Banco de Pares (SEC)</a:t>
          </a:r>
          <a:endParaRPr lang="es-CO" sz="1400" b="1" dirty="0">
            <a:solidFill>
              <a:srgbClr val="C00000"/>
            </a:solidFill>
          </a:endParaRPr>
        </a:p>
      </dgm:t>
    </dgm:pt>
    <dgm:pt modelId="{E43368ED-4C29-471D-8B9C-1DAFE9ACFD76}" type="par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5D2F0C93-BD23-45F8-BA35-42CD5C769487}" type="sibTrans" cxnId="{99A4C257-A256-494A-A913-92C42C9915B4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96385D4C-E34D-4057-8FB1-C150BD6A79CD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C00000"/>
              </a:solidFill>
            </a:rPr>
            <a:t>SIACET</a:t>
          </a:r>
          <a:endParaRPr lang="es-CO" sz="2000" b="1" dirty="0">
            <a:solidFill>
              <a:srgbClr val="C00000"/>
            </a:solidFill>
          </a:endParaRPr>
        </a:p>
      </dgm:t>
    </dgm:pt>
    <dgm:pt modelId="{37535E16-513F-4306-B2FC-0C28F9CD6A3F}" type="par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138995FF-27F9-4B6C-9A51-FC37B295EDA3}" type="sibTrans" cxnId="{2AAB651D-E89A-4465-BE5E-498C6CD6B865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6B3A618A-B571-4392-BD9F-1DAA3B284CBF}">
      <dgm:prSet phldrT="[Texto]" custT="1"/>
      <dgm:spPr/>
      <dgm:t>
        <a:bodyPr/>
        <a:lstStyle/>
        <a:p>
          <a:r>
            <a:rPr lang="es-CO" sz="2400" b="1" dirty="0" smtClean="0">
              <a:solidFill>
                <a:srgbClr val="000099"/>
              </a:solidFill>
            </a:rPr>
            <a:t>SIET</a:t>
          </a:r>
          <a:endParaRPr lang="es-CO" sz="2400" b="1" dirty="0">
            <a:solidFill>
              <a:srgbClr val="000099"/>
            </a:solidFill>
          </a:endParaRPr>
        </a:p>
      </dgm:t>
    </dgm:pt>
    <dgm:pt modelId="{CE1F62CA-D068-4266-A055-F7C28DDE5616}" type="par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3F579A0-4A32-40EB-A5C2-04DC8D76EB1F}" type="sibTrans" cxnId="{EE999D61-BCE6-464F-9526-F96A24E25D87}">
      <dgm:prSet/>
      <dgm:spPr/>
      <dgm:t>
        <a:bodyPr/>
        <a:lstStyle/>
        <a:p>
          <a:endParaRPr lang="es-CO" sz="2800" b="1">
            <a:solidFill>
              <a:srgbClr val="000099"/>
            </a:solidFill>
          </a:endParaRPr>
        </a:p>
      </dgm:t>
    </dgm:pt>
    <dgm:pt modelId="{4B760F7F-1DF9-4FA8-93F0-AC3D119BECC1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C00000"/>
              </a:solidFill>
            </a:rPr>
            <a:t>SCAFT</a:t>
          </a:r>
          <a:endParaRPr lang="es-CO" sz="1600" b="1" dirty="0">
            <a:solidFill>
              <a:srgbClr val="C00000"/>
            </a:solidFill>
          </a:endParaRPr>
        </a:p>
      </dgm:t>
    </dgm:pt>
    <dgm:pt modelId="{AA722CB3-BA91-4760-9BFC-CF5CAC9351E2}" type="parTrans" cxnId="{8AD35B24-35DC-48E8-905C-020E05F8E94E}">
      <dgm:prSet/>
      <dgm:spPr/>
      <dgm:t>
        <a:bodyPr/>
        <a:lstStyle/>
        <a:p>
          <a:endParaRPr lang="es-CO"/>
        </a:p>
      </dgm:t>
    </dgm:pt>
    <dgm:pt modelId="{5FD605F9-77A7-4726-B253-42B213E1F2BA}" type="sibTrans" cxnId="{8AD35B24-35DC-48E8-905C-020E05F8E94E}">
      <dgm:prSet/>
      <dgm:spPr/>
      <dgm:t>
        <a:bodyPr/>
        <a:lstStyle/>
        <a:p>
          <a:endParaRPr lang="es-CO"/>
        </a:p>
      </dgm:t>
    </dgm:pt>
    <dgm:pt modelId="{05F91DF8-971D-4104-966B-25DF4F644827}" type="pres">
      <dgm:prSet presAssocID="{7E939570-1146-4895-BAC3-BC5BB9DE7FD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DC94F95-BA70-4726-AB6E-B09F7305B163}" type="pres">
      <dgm:prSet presAssocID="{7E939570-1146-4895-BAC3-BC5BB9DE7FD9}" presName="comp1" presStyleCnt="0"/>
      <dgm:spPr/>
    </dgm:pt>
    <dgm:pt modelId="{FCBCC9CB-CCFD-4ADA-A2DC-5377C82B0C7B}" type="pres">
      <dgm:prSet presAssocID="{7E939570-1146-4895-BAC3-BC5BB9DE7FD9}" presName="circle1" presStyleLbl="node1" presStyleIdx="0" presStyleCnt="4" custLinFactNeighborX="-916" custLinFactNeighborY="724"/>
      <dgm:spPr/>
      <dgm:t>
        <a:bodyPr/>
        <a:lstStyle/>
        <a:p>
          <a:endParaRPr lang="es-CO"/>
        </a:p>
      </dgm:t>
    </dgm:pt>
    <dgm:pt modelId="{BACDC6E5-1998-40AD-B380-C98895DA37FA}" type="pres">
      <dgm:prSet presAssocID="{7E939570-1146-4895-BAC3-BC5BB9DE7FD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30DF9E-492B-4EF6-9EF3-2A834BBF53DF}" type="pres">
      <dgm:prSet presAssocID="{7E939570-1146-4895-BAC3-BC5BB9DE7FD9}" presName="comp2" presStyleCnt="0"/>
      <dgm:spPr/>
    </dgm:pt>
    <dgm:pt modelId="{A02FAB29-46D4-4715-8B5F-3A93EB3B188B}" type="pres">
      <dgm:prSet presAssocID="{7E939570-1146-4895-BAC3-BC5BB9DE7FD9}" presName="circle2" presStyleLbl="node1" presStyleIdx="1" presStyleCnt="4"/>
      <dgm:spPr/>
      <dgm:t>
        <a:bodyPr/>
        <a:lstStyle/>
        <a:p>
          <a:endParaRPr lang="es-CO"/>
        </a:p>
      </dgm:t>
    </dgm:pt>
    <dgm:pt modelId="{3E6D0D20-14FF-4F6C-9FF6-B16EB646C57D}" type="pres">
      <dgm:prSet presAssocID="{7E939570-1146-4895-BAC3-BC5BB9DE7FD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BA36F8B-637F-41F9-9D4D-A9ABF0A84F23}" type="pres">
      <dgm:prSet presAssocID="{7E939570-1146-4895-BAC3-BC5BB9DE7FD9}" presName="comp3" presStyleCnt="0"/>
      <dgm:spPr/>
    </dgm:pt>
    <dgm:pt modelId="{38DF4771-44E3-434C-8D28-39E7A86F6222}" type="pres">
      <dgm:prSet presAssocID="{7E939570-1146-4895-BAC3-BC5BB9DE7FD9}" presName="circle3" presStyleLbl="node1" presStyleIdx="2" presStyleCnt="4"/>
      <dgm:spPr/>
      <dgm:t>
        <a:bodyPr/>
        <a:lstStyle/>
        <a:p>
          <a:endParaRPr lang="es-CO"/>
        </a:p>
      </dgm:t>
    </dgm:pt>
    <dgm:pt modelId="{1C50D6A0-745C-497B-8BB5-FC40650C5D05}" type="pres">
      <dgm:prSet presAssocID="{7E939570-1146-4895-BAC3-BC5BB9DE7FD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93F1E3-09E7-47D2-A074-90DEE3059461}" type="pres">
      <dgm:prSet presAssocID="{7E939570-1146-4895-BAC3-BC5BB9DE7FD9}" presName="comp4" presStyleCnt="0"/>
      <dgm:spPr/>
    </dgm:pt>
    <dgm:pt modelId="{6EDA969A-B36D-46E6-8672-EE8B61D1564D}" type="pres">
      <dgm:prSet presAssocID="{7E939570-1146-4895-BAC3-BC5BB9DE7FD9}" presName="circle4" presStyleLbl="node1" presStyleIdx="3" presStyleCnt="4" custLinFactNeighborX="686" custLinFactNeighborY="52"/>
      <dgm:spPr/>
      <dgm:t>
        <a:bodyPr/>
        <a:lstStyle/>
        <a:p>
          <a:endParaRPr lang="es-CO"/>
        </a:p>
      </dgm:t>
    </dgm:pt>
    <dgm:pt modelId="{9938B3CB-C233-4C71-A6C0-6FD186458264}" type="pres">
      <dgm:prSet presAssocID="{7E939570-1146-4895-BAC3-BC5BB9DE7FD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5A6E5D7-49EF-414C-AE86-548AAF46EDAA}" type="presOf" srcId="{6B3A618A-B571-4392-BD9F-1DAA3B284CBF}" destId="{6EDA969A-B36D-46E6-8672-EE8B61D1564D}" srcOrd="0" destOrd="0" presId="urn:microsoft.com/office/officeart/2005/8/layout/venn2"/>
    <dgm:cxn modelId="{4002D1C0-8170-430C-9D4C-CFDA3F05FFE7}" type="presOf" srcId="{6B3A618A-B571-4392-BD9F-1DAA3B284CBF}" destId="{9938B3CB-C233-4C71-A6C0-6FD186458264}" srcOrd="1" destOrd="0" presId="urn:microsoft.com/office/officeart/2005/8/layout/venn2"/>
    <dgm:cxn modelId="{2AAB651D-E89A-4465-BE5E-498C6CD6B865}" srcId="{7E939570-1146-4895-BAC3-BC5BB9DE7FD9}" destId="{96385D4C-E34D-4057-8FB1-C150BD6A79CD}" srcOrd="2" destOrd="0" parTransId="{37535E16-513F-4306-B2FC-0C28F9CD6A3F}" sibTransId="{138995FF-27F9-4B6C-9A51-FC37B295EDA3}"/>
    <dgm:cxn modelId="{881C7336-09DE-44D3-9097-F7C5658CA3F4}" type="presOf" srcId="{7E939570-1146-4895-BAC3-BC5BB9DE7FD9}" destId="{05F91DF8-971D-4104-966B-25DF4F644827}" srcOrd="0" destOrd="0" presId="urn:microsoft.com/office/officeart/2005/8/layout/venn2"/>
    <dgm:cxn modelId="{D18B744A-3793-4851-8D20-103FC29FFF67}" type="presOf" srcId="{3B16A65C-A293-45E5-AE9A-B3F13A941C11}" destId="{3E6D0D20-14FF-4F6C-9FF6-B16EB646C57D}" srcOrd="1" destOrd="0" presId="urn:microsoft.com/office/officeart/2005/8/layout/venn2"/>
    <dgm:cxn modelId="{39AA0A1F-4C71-4042-81A3-D84109F8E652}" type="presOf" srcId="{4B760F7F-1DF9-4FA8-93F0-AC3D119BECC1}" destId="{BACDC6E5-1998-40AD-B380-C98895DA37FA}" srcOrd="1" destOrd="0" presId="urn:microsoft.com/office/officeart/2005/8/layout/venn2"/>
    <dgm:cxn modelId="{DEB66294-3E2E-414B-BDA2-E7B9A85E9804}" type="presOf" srcId="{96385D4C-E34D-4057-8FB1-C150BD6A79CD}" destId="{38DF4771-44E3-434C-8D28-39E7A86F6222}" srcOrd="0" destOrd="0" presId="urn:microsoft.com/office/officeart/2005/8/layout/venn2"/>
    <dgm:cxn modelId="{8AD35B24-35DC-48E8-905C-020E05F8E94E}" srcId="{7E939570-1146-4895-BAC3-BC5BB9DE7FD9}" destId="{4B760F7F-1DF9-4FA8-93F0-AC3D119BECC1}" srcOrd="0" destOrd="0" parTransId="{AA722CB3-BA91-4760-9BFC-CF5CAC9351E2}" sibTransId="{5FD605F9-77A7-4726-B253-42B213E1F2BA}"/>
    <dgm:cxn modelId="{2788D6B2-187B-4747-AE2E-9F56C483D86F}" type="presOf" srcId="{96385D4C-E34D-4057-8FB1-C150BD6A79CD}" destId="{1C50D6A0-745C-497B-8BB5-FC40650C5D05}" srcOrd="1" destOrd="0" presId="urn:microsoft.com/office/officeart/2005/8/layout/venn2"/>
    <dgm:cxn modelId="{99A4C257-A256-494A-A913-92C42C9915B4}" srcId="{7E939570-1146-4895-BAC3-BC5BB9DE7FD9}" destId="{3B16A65C-A293-45E5-AE9A-B3F13A941C11}" srcOrd="1" destOrd="0" parTransId="{E43368ED-4C29-471D-8B9C-1DAFE9ACFD76}" sibTransId="{5D2F0C93-BD23-45F8-BA35-42CD5C769487}"/>
    <dgm:cxn modelId="{EE999D61-BCE6-464F-9526-F96A24E25D87}" srcId="{7E939570-1146-4895-BAC3-BC5BB9DE7FD9}" destId="{6B3A618A-B571-4392-BD9F-1DAA3B284CBF}" srcOrd="3" destOrd="0" parTransId="{CE1F62CA-D068-4266-A055-F7C28DDE5616}" sibTransId="{43F579A0-4A32-40EB-A5C2-04DC8D76EB1F}"/>
    <dgm:cxn modelId="{B34E6013-B8A7-44B9-81F7-C3C73D7FDB37}" type="presOf" srcId="{3B16A65C-A293-45E5-AE9A-B3F13A941C11}" destId="{A02FAB29-46D4-4715-8B5F-3A93EB3B188B}" srcOrd="0" destOrd="0" presId="urn:microsoft.com/office/officeart/2005/8/layout/venn2"/>
    <dgm:cxn modelId="{1C8502A7-A059-4ADB-8466-D267B0DC9D60}" type="presOf" srcId="{4B760F7F-1DF9-4FA8-93F0-AC3D119BECC1}" destId="{FCBCC9CB-CCFD-4ADA-A2DC-5377C82B0C7B}" srcOrd="0" destOrd="0" presId="urn:microsoft.com/office/officeart/2005/8/layout/venn2"/>
    <dgm:cxn modelId="{CC9ACDF1-B86F-4C56-9427-F4CB0E93E1C2}" type="presParOf" srcId="{05F91DF8-971D-4104-966B-25DF4F644827}" destId="{9DC94F95-BA70-4726-AB6E-B09F7305B163}" srcOrd="0" destOrd="0" presId="urn:microsoft.com/office/officeart/2005/8/layout/venn2"/>
    <dgm:cxn modelId="{14E4DB68-D2CA-4119-81D5-4EC70863A6F1}" type="presParOf" srcId="{9DC94F95-BA70-4726-AB6E-B09F7305B163}" destId="{FCBCC9CB-CCFD-4ADA-A2DC-5377C82B0C7B}" srcOrd="0" destOrd="0" presId="urn:microsoft.com/office/officeart/2005/8/layout/venn2"/>
    <dgm:cxn modelId="{94F744CC-6FAE-4CBB-B0F0-7ABE2A7DED36}" type="presParOf" srcId="{9DC94F95-BA70-4726-AB6E-B09F7305B163}" destId="{BACDC6E5-1998-40AD-B380-C98895DA37FA}" srcOrd="1" destOrd="0" presId="urn:microsoft.com/office/officeart/2005/8/layout/venn2"/>
    <dgm:cxn modelId="{F05765D8-8BE0-4000-BF99-16F288929955}" type="presParOf" srcId="{05F91DF8-971D-4104-966B-25DF4F644827}" destId="{6C30DF9E-492B-4EF6-9EF3-2A834BBF53DF}" srcOrd="1" destOrd="0" presId="urn:microsoft.com/office/officeart/2005/8/layout/venn2"/>
    <dgm:cxn modelId="{E8E9452C-0D37-49DA-A9C5-DBFB92EF2930}" type="presParOf" srcId="{6C30DF9E-492B-4EF6-9EF3-2A834BBF53DF}" destId="{A02FAB29-46D4-4715-8B5F-3A93EB3B188B}" srcOrd="0" destOrd="0" presId="urn:microsoft.com/office/officeart/2005/8/layout/venn2"/>
    <dgm:cxn modelId="{CEEC53EF-2DB4-45A7-823D-2CC0972DEF14}" type="presParOf" srcId="{6C30DF9E-492B-4EF6-9EF3-2A834BBF53DF}" destId="{3E6D0D20-14FF-4F6C-9FF6-B16EB646C57D}" srcOrd="1" destOrd="0" presId="urn:microsoft.com/office/officeart/2005/8/layout/venn2"/>
    <dgm:cxn modelId="{A25A9B4B-9037-4C8A-985A-48EC9BB25D9E}" type="presParOf" srcId="{05F91DF8-971D-4104-966B-25DF4F644827}" destId="{7BA36F8B-637F-41F9-9D4D-A9ABF0A84F23}" srcOrd="2" destOrd="0" presId="urn:microsoft.com/office/officeart/2005/8/layout/venn2"/>
    <dgm:cxn modelId="{7CD66CB7-793C-4188-8617-B8696A9729DE}" type="presParOf" srcId="{7BA36F8B-637F-41F9-9D4D-A9ABF0A84F23}" destId="{38DF4771-44E3-434C-8D28-39E7A86F6222}" srcOrd="0" destOrd="0" presId="urn:microsoft.com/office/officeart/2005/8/layout/venn2"/>
    <dgm:cxn modelId="{F7EF4A5A-F102-4AC7-BFD8-71FBC2DC4434}" type="presParOf" srcId="{7BA36F8B-637F-41F9-9D4D-A9ABF0A84F23}" destId="{1C50D6A0-745C-497B-8BB5-FC40650C5D05}" srcOrd="1" destOrd="0" presId="urn:microsoft.com/office/officeart/2005/8/layout/venn2"/>
    <dgm:cxn modelId="{5059337A-4C5B-41FE-B918-303D95145FE9}" type="presParOf" srcId="{05F91DF8-971D-4104-966B-25DF4F644827}" destId="{4493F1E3-09E7-47D2-A074-90DEE3059461}" srcOrd="3" destOrd="0" presId="urn:microsoft.com/office/officeart/2005/8/layout/venn2"/>
    <dgm:cxn modelId="{70654CA3-FC48-4502-BAC0-E493FB8505A6}" type="presParOf" srcId="{4493F1E3-09E7-47D2-A074-90DEE3059461}" destId="{6EDA969A-B36D-46E6-8672-EE8B61D1564D}" srcOrd="0" destOrd="0" presId="urn:microsoft.com/office/officeart/2005/8/layout/venn2"/>
    <dgm:cxn modelId="{7D6DEABE-FD48-4FEC-8015-A7082830B9DC}" type="presParOf" srcId="{4493F1E3-09E7-47D2-A074-90DEE3059461}" destId="{9938B3CB-C233-4C71-A6C0-6FD1864582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E9E1AD-4EE7-4594-8AD9-60549FACB3CC}" type="doc">
      <dgm:prSet loTypeId="urn:microsoft.com/office/officeart/2005/8/layout/process1" loCatId="process" qsTypeId="urn:microsoft.com/office/officeart/2005/8/quickstyle/simple3" qsCatId="simple" csTypeId="urn:microsoft.com/office/officeart/2005/8/colors/accent4_1" csCatId="accent4" phldr="1"/>
      <dgm:spPr/>
    </dgm:pt>
    <dgm:pt modelId="{BD947D26-77CD-4C30-BCAF-BC2340EAAA4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baseline="0" dirty="0" smtClean="0"/>
            <a:t>Radicación</a:t>
          </a:r>
          <a:endParaRPr lang="es-CO" sz="1800" b="1" baseline="0" dirty="0"/>
        </a:p>
      </dgm:t>
    </dgm:pt>
    <dgm:pt modelId="{2B70ABCC-3BAC-44B8-9B63-B292C5858379}" type="parTrans" cxnId="{CDCC68BC-5B0A-491D-B602-7EDC99357EF7}">
      <dgm:prSet/>
      <dgm:spPr/>
      <dgm:t>
        <a:bodyPr/>
        <a:lstStyle/>
        <a:p>
          <a:endParaRPr lang="es-CO"/>
        </a:p>
      </dgm:t>
    </dgm:pt>
    <dgm:pt modelId="{83AD8B08-C98A-49AE-B4F4-6EE703943F25}" type="sibTrans" cxnId="{CDCC68BC-5B0A-491D-B602-7EDC99357EF7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BF3E0225-EF40-4DFD-916A-810A7F40AD7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Admisión</a:t>
          </a:r>
          <a:endParaRPr lang="es-CO" sz="1800" b="1" dirty="0"/>
        </a:p>
      </dgm:t>
    </dgm:pt>
    <dgm:pt modelId="{26C7BD62-F6EA-44BF-B32C-3A5A1087979D}" type="parTrans" cxnId="{AAFE6E76-BC8E-4315-965E-09A67C84F659}">
      <dgm:prSet/>
      <dgm:spPr/>
      <dgm:t>
        <a:bodyPr/>
        <a:lstStyle/>
        <a:p>
          <a:endParaRPr lang="es-CO"/>
        </a:p>
      </dgm:t>
    </dgm:pt>
    <dgm:pt modelId="{242004AB-B2A1-4EE4-9A9F-A4B73AC35645}" type="sibTrans" cxnId="{AAFE6E76-BC8E-4315-965E-09A67C84F659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D82A1F1-D054-4FED-BA1B-4A0E8C9B7EE3}">
      <dgm:prSet phldrT="[Texto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04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Evaluación y concepto técnico</a:t>
          </a:r>
          <a:endParaRPr lang="es-CO" sz="1800" b="1" dirty="0"/>
        </a:p>
      </dgm:t>
    </dgm:pt>
    <dgm:pt modelId="{859A9A75-1DC8-4E0F-8935-C4812ECE5547}" type="parTrans" cxnId="{0A2DC9FC-F5B6-4EF6-9F61-403738EE2C6E}">
      <dgm:prSet/>
      <dgm:spPr/>
      <dgm:t>
        <a:bodyPr/>
        <a:lstStyle/>
        <a:p>
          <a:endParaRPr lang="es-CO"/>
        </a:p>
      </dgm:t>
    </dgm:pt>
    <dgm:pt modelId="{126BA615-5160-47F6-A4CB-BAFB13FDFB2E}" type="sibTrans" cxnId="{0A2DC9FC-F5B6-4EF6-9F61-403738EE2C6E}">
      <dgm:prSet/>
      <dgm:spPr>
        <a:ln>
          <a:solidFill>
            <a:schemeClr val="tx1"/>
          </a:solidFill>
        </a:ln>
      </dgm:spPr>
      <dgm:t>
        <a:bodyPr/>
        <a:lstStyle/>
        <a:p>
          <a:endParaRPr lang="es-CO"/>
        </a:p>
      </dgm:t>
    </dgm:pt>
    <dgm:pt modelId="{D92DCE80-E9FA-4DBF-9005-7C363BE7EDE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CO" sz="1800" b="1" dirty="0" smtClean="0"/>
            <a:t>Expedición acto administrativo</a:t>
          </a:r>
          <a:endParaRPr lang="es-CO" sz="1800" b="1" dirty="0"/>
        </a:p>
      </dgm:t>
    </dgm:pt>
    <dgm:pt modelId="{09B78F37-5D13-4181-82EB-9C5931F1916B}" type="parTrans" cxnId="{F4389597-07E6-4794-9AAA-836E2561D8D0}">
      <dgm:prSet/>
      <dgm:spPr/>
      <dgm:t>
        <a:bodyPr/>
        <a:lstStyle/>
        <a:p>
          <a:endParaRPr lang="es-CO"/>
        </a:p>
      </dgm:t>
    </dgm:pt>
    <dgm:pt modelId="{C16DF259-B216-4CE2-B2CE-F207E4D06180}" type="sibTrans" cxnId="{F4389597-07E6-4794-9AAA-836E2561D8D0}">
      <dgm:prSet/>
      <dgm:spPr/>
      <dgm:t>
        <a:bodyPr/>
        <a:lstStyle/>
        <a:p>
          <a:endParaRPr lang="es-CO"/>
        </a:p>
      </dgm:t>
    </dgm:pt>
    <dgm:pt modelId="{A951D85B-CEB6-4A71-9C82-0270D8C815BA}" type="pres">
      <dgm:prSet presAssocID="{1AE9E1AD-4EE7-4594-8AD9-60549FACB3CC}" presName="Name0" presStyleCnt="0">
        <dgm:presLayoutVars>
          <dgm:dir/>
          <dgm:resizeHandles val="exact"/>
        </dgm:presLayoutVars>
      </dgm:prSet>
      <dgm:spPr/>
    </dgm:pt>
    <dgm:pt modelId="{AAEBB448-7A79-4223-B3A2-B08718EDD020}" type="pres">
      <dgm:prSet presAssocID="{BD947D26-77CD-4C30-BCAF-BC2340EAAA48}" presName="node" presStyleLbl="node1" presStyleIdx="0" presStyleCnt="4" custScaleY="145770" custLinFactNeighborX="-11506" custLinFactNeighborY="62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45F770-6424-45F2-888F-C2E18009EA32}" type="pres">
      <dgm:prSet presAssocID="{83AD8B08-C98A-49AE-B4F4-6EE703943F25}" presName="sibTrans" presStyleLbl="sibTrans2D1" presStyleIdx="0" presStyleCnt="3"/>
      <dgm:spPr/>
      <dgm:t>
        <a:bodyPr/>
        <a:lstStyle/>
        <a:p>
          <a:endParaRPr lang="es-MX"/>
        </a:p>
      </dgm:t>
    </dgm:pt>
    <dgm:pt modelId="{B903A6E1-7CEC-4DAF-B98B-7B5DC0CC38FD}" type="pres">
      <dgm:prSet presAssocID="{83AD8B08-C98A-49AE-B4F4-6EE703943F25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A81BEAA-FD45-4847-BD51-2D87C56F28A3}" type="pres">
      <dgm:prSet presAssocID="{BF3E0225-EF40-4DFD-916A-810A7F40AD73}" presName="node" presStyleLbl="node1" presStyleIdx="1" presStyleCnt="4" custScaleY="1457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262919-818A-4750-A55C-EFA41F4D5269}" type="pres">
      <dgm:prSet presAssocID="{242004AB-B2A1-4EE4-9A9F-A4B73AC3564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FF0E3ACC-CC76-4E87-A1B2-C420CFE81AA5}" type="pres">
      <dgm:prSet presAssocID="{242004AB-B2A1-4EE4-9A9F-A4B73AC3564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9B07BDE7-D034-4A76-8710-DE9D01B51BAA}" type="pres">
      <dgm:prSet presAssocID="{DD82A1F1-D054-4FED-BA1B-4A0E8C9B7EE3}" presName="node" presStyleLbl="node1" presStyleIdx="2" presStyleCnt="4" custScaleY="1457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7CCB90-20E2-47E6-97EF-07F340FB25A1}" type="pres">
      <dgm:prSet presAssocID="{126BA615-5160-47F6-A4CB-BAFB13FDFB2E}" presName="sibTrans" presStyleLbl="sibTrans2D1" presStyleIdx="2" presStyleCnt="3"/>
      <dgm:spPr/>
      <dgm:t>
        <a:bodyPr/>
        <a:lstStyle/>
        <a:p>
          <a:endParaRPr lang="es-MX"/>
        </a:p>
      </dgm:t>
    </dgm:pt>
    <dgm:pt modelId="{24C3DAF5-8038-44E1-A997-90073E77A117}" type="pres">
      <dgm:prSet presAssocID="{126BA615-5160-47F6-A4CB-BAFB13FDFB2E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68AA3B69-CD8A-4B67-8305-206DE1D0C45E}" type="pres">
      <dgm:prSet presAssocID="{D92DCE80-E9FA-4DBF-9005-7C363BE7EDE9}" presName="node" presStyleLbl="node1" presStyleIdx="3" presStyleCnt="4" custScaleX="112181" custScaleY="1811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90B3BDD-2107-4393-B152-8CBFAC41FF1B}" type="presOf" srcId="{BD947D26-77CD-4C30-BCAF-BC2340EAAA48}" destId="{AAEBB448-7A79-4223-B3A2-B08718EDD020}" srcOrd="0" destOrd="0" presId="urn:microsoft.com/office/officeart/2005/8/layout/process1"/>
    <dgm:cxn modelId="{CE0B19C4-1C12-484B-9F9A-47AC5FBC8334}" type="presOf" srcId="{242004AB-B2A1-4EE4-9A9F-A4B73AC35645}" destId="{E5262919-818A-4750-A55C-EFA41F4D5269}" srcOrd="0" destOrd="0" presId="urn:microsoft.com/office/officeart/2005/8/layout/process1"/>
    <dgm:cxn modelId="{BF7BBF85-B1E4-4F9E-B4B2-5FF8597A5A04}" type="presOf" srcId="{126BA615-5160-47F6-A4CB-BAFB13FDFB2E}" destId="{227CCB90-20E2-47E6-97EF-07F340FB25A1}" srcOrd="0" destOrd="0" presId="urn:microsoft.com/office/officeart/2005/8/layout/process1"/>
    <dgm:cxn modelId="{4E6E35D2-65C6-43FA-A50B-F4894CFD9A41}" type="presOf" srcId="{BF3E0225-EF40-4DFD-916A-810A7F40AD73}" destId="{3A81BEAA-FD45-4847-BD51-2D87C56F28A3}" srcOrd="0" destOrd="0" presId="urn:microsoft.com/office/officeart/2005/8/layout/process1"/>
    <dgm:cxn modelId="{3970B3D0-8801-4331-BE88-8C5E8E9D0A9E}" type="presOf" srcId="{83AD8B08-C98A-49AE-B4F4-6EE703943F25}" destId="{FB45F770-6424-45F2-888F-C2E18009EA32}" srcOrd="0" destOrd="0" presId="urn:microsoft.com/office/officeart/2005/8/layout/process1"/>
    <dgm:cxn modelId="{CDCC68BC-5B0A-491D-B602-7EDC99357EF7}" srcId="{1AE9E1AD-4EE7-4594-8AD9-60549FACB3CC}" destId="{BD947D26-77CD-4C30-BCAF-BC2340EAAA48}" srcOrd="0" destOrd="0" parTransId="{2B70ABCC-3BAC-44B8-9B63-B292C5858379}" sibTransId="{83AD8B08-C98A-49AE-B4F4-6EE703943F25}"/>
    <dgm:cxn modelId="{F4389597-07E6-4794-9AAA-836E2561D8D0}" srcId="{1AE9E1AD-4EE7-4594-8AD9-60549FACB3CC}" destId="{D92DCE80-E9FA-4DBF-9005-7C363BE7EDE9}" srcOrd="3" destOrd="0" parTransId="{09B78F37-5D13-4181-82EB-9C5931F1916B}" sibTransId="{C16DF259-B216-4CE2-B2CE-F207E4D06180}"/>
    <dgm:cxn modelId="{D9D32526-8A8A-4F08-A2E2-C3C0C55807D7}" type="presOf" srcId="{126BA615-5160-47F6-A4CB-BAFB13FDFB2E}" destId="{24C3DAF5-8038-44E1-A997-90073E77A117}" srcOrd="1" destOrd="0" presId="urn:microsoft.com/office/officeart/2005/8/layout/process1"/>
    <dgm:cxn modelId="{6433036B-3C96-4544-8E33-0ECD6A3364E0}" type="presOf" srcId="{1AE9E1AD-4EE7-4594-8AD9-60549FACB3CC}" destId="{A951D85B-CEB6-4A71-9C82-0270D8C815BA}" srcOrd="0" destOrd="0" presId="urn:microsoft.com/office/officeart/2005/8/layout/process1"/>
    <dgm:cxn modelId="{AAFE6E76-BC8E-4315-965E-09A67C84F659}" srcId="{1AE9E1AD-4EE7-4594-8AD9-60549FACB3CC}" destId="{BF3E0225-EF40-4DFD-916A-810A7F40AD73}" srcOrd="1" destOrd="0" parTransId="{26C7BD62-F6EA-44BF-B32C-3A5A1087979D}" sibTransId="{242004AB-B2A1-4EE4-9A9F-A4B73AC35645}"/>
    <dgm:cxn modelId="{C432D9EE-BB5F-4174-96D0-C2C13EA4EC8B}" type="presOf" srcId="{DD82A1F1-D054-4FED-BA1B-4A0E8C9B7EE3}" destId="{9B07BDE7-D034-4A76-8710-DE9D01B51BAA}" srcOrd="0" destOrd="0" presId="urn:microsoft.com/office/officeart/2005/8/layout/process1"/>
    <dgm:cxn modelId="{3055E465-35A9-41F6-BBB8-A5CDBA033D8F}" type="presOf" srcId="{83AD8B08-C98A-49AE-B4F4-6EE703943F25}" destId="{B903A6E1-7CEC-4DAF-B98B-7B5DC0CC38FD}" srcOrd="1" destOrd="0" presId="urn:microsoft.com/office/officeart/2005/8/layout/process1"/>
    <dgm:cxn modelId="{0A2DC9FC-F5B6-4EF6-9F61-403738EE2C6E}" srcId="{1AE9E1AD-4EE7-4594-8AD9-60549FACB3CC}" destId="{DD82A1F1-D054-4FED-BA1B-4A0E8C9B7EE3}" srcOrd="2" destOrd="0" parTransId="{859A9A75-1DC8-4E0F-8935-C4812ECE5547}" sibTransId="{126BA615-5160-47F6-A4CB-BAFB13FDFB2E}"/>
    <dgm:cxn modelId="{6CE82585-A1F9-43E8-934C-5C05F87D589C}" type="presOf" srcId="{242004AB-B2A1-4EE4-9A9F-A4B73AC35645}" destId="{FF0E3ACC-CC76-4E87-A1B2-C420CFE81AA5}" srcOrd="1" destOrd="0" presId="urn:microsoft.com/office/officeart/2005/8/layout/process1"/>
    <dgm:cxn modelId="{031698C4-BB1F-4388-8BB3-814260D12FD8}" type="presOf" srcId="{D92DCE80-E9FA-4DBF-9005-7C363BE7EDE9}" destId="{68AA3B69-CD8A-4B67-8305-206DE1D0C45E}" srcOrd="0" destOrd="0" presId="urn:microsoft.com/office/officeart/2005/8/layout/process1"/>
    <dgm:cxn modelId="{45174C36-0561-4F8F-A548-A8188FC31EC7}" type="presParOf" srcId="{A951D85B-CEB6-4A71-9C82-0270D8C815BA}" destId="{AAEBB448-7A79-4223-B3A2-B08718EDD020}" srcOrd="0" destOrd="0" presId="urn:microsoft.com/office/officeart/2005/8/layout/process1"/>
    <dgm:cxn modelId="{E7A3CA9E-6819-43E4-AEDD-3D53F5F45BB2}" type="presParOf" srcId="{A951D85B-CEB6-4A71-9C82-0270D8C815BA}" destId="{FB45F770-6424-45F2-888F-C2E18009EA32}" srcOrd="1" destOrd="0" presId="urn:microsoft.com/office/officeart/2005/8/layout/process1"/>
    <dgm:cxn modelId="{65F567B3-019D-42A6-9A65-AA3C2D94123A}" type="presParOf" srcId="{FB45F770-6424-45F2-888F-C2E18009EA32}" destId="{B903A6E1-7CEC-4DAF-B98B-7B5DC0CC38FD}" srcOrd="0" destOrd="0" presId="urn:microsoft.com/office/officeart/2005/8/layout/process1"/>
    <dgm:cxn modelId="{3EDEF52A-4ABD-40FA-A0B3-B1B93040270D}" type="presParOf" srcId="{A951D85B-CEB6-4A71-9C82-0270D8C815BA}" destId="{3A81BEAA-FD45-4847-BD51-2D87C56F28A3}" srcOrd="2" destOrd="0" presId="urn:microsoft.com/office/officeart/2005/8/layout/process1"/>
    <dgm:cxn modelId="{9E393449-7A11-41F4-A631-F9AFBB111005}" type="presParOf" srcId="{A951D85B-CEB6-4A71-9C82-0270D8C815BA}" destId="{E5262919-818A-4750-A55C-EFA41F4D5269}" srcOrd="3" destOrd="0" presId="urn:microsoft.com/office/officeart/2005/8/layout/process1"/>
    <dgm:cxn modelId="{E8839217-DAFA-4153-814D-FCDC2042E263}" type="presParOf" srcId="{E5262919-818A-4750-A55C-EFA41F4D5269}" destId="{FF0E3ACC-CC76-4E87-A1B2-C420CFE81AA5}" srcOrd="0" destOrd="0" presId="urn:microsoft.com/office/officeart/2005/8/layout/process1"/>
    <dgm:cxn modelId="{AD6AD5E1-B894-44BA-8AAC-33202210DA49}" type="presParOf" srcId="{A951D85B-CEB6-4A71-9C82-0270D8C815BA}" destId="{9B07BDE7-D034-4A76-8710-DE9D01B51BAA}" srcOrd="4" destOrd="0" presId="urn:microsoft.com/office/officeart/2005/8/layout/process1"/>
    <dgm:cxn modelId="{2A8808B2-B732-4CE6-AF6C-48C8297AE662}" type="presParOf" srcId="{A951D85B-CEB6-4A71-9C82-0270D8C815BA}" destId="{227CCB90-20E2-47E6-97EF-07F340FB25A1}" srcOrd="5" destOrd="0" presId="urn:microsoft.com/office/officeart/2005/8/layout/process1"/>
    <dgm:cxn modelId="{5D2A3507-0954-43C4-A435-80B3BA9FBAC1}" type="presParOf" srcId="{227CCB90-20E2-47E6-97EF-07F340FB25A1}" destId="{24C3DAF5-8038-44E1-A997-90073E77A117}" srcOrd="0" destOrd="0" presId="urn:microsoft.com/office/officeart/2005/8/layout/process1"/>
    <dgm:cxn modelId="{AD63C0ED-6780-4AF9-BC3A-CBA9B98723F0}" type="presParOf" srcId="{A951D85B-CEB6-4A71-9C82-0270D8C815BA}" destId="{68AA3B69-CD8A-4B67-8305-206DE1D0C45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4850FF-83D1-4931-A191-FD989F6A94D9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92B7C6D4-3EAA-46D6-A376-E8D52889EB14}">
      <dgm:prSet phldrT="[Texto]" custT="1"/>
      <dgm:spPr/>
      <dgm:t>
        <a:bodyPr/>
        <a:lstStyle/>
        <a:p>
          <a:r>
            <a:rPr lang="es-CO" sz="1000" b="1" dirty="0" smtClean="0">
              <a:latin typeface="+mn-lt"/>
            </a:rPr>
            <a:t>I.</a:t>
          </a:r>
          <a:r>
            <a:rPr lang="es-CO" sz="1000" b="1" baseline="0" dirty="0" smtClean="0">
              <a:latin typeface="+mn-lt"/>
            </a:rPr>
            <a:t> ASPECTOS GENERALES </a:t>
          </a:r>
        </a:p>
        <a:p>
          <a:r>
            <a:rPr lang="es-CO" sz="1000" b="1" dirty="0" smtClean="0">
              <a:latin typeface="+mn-lt"/>
            </a:rPr>
            <a:t>II.</a:t>
          </a:r>
          <a:r>
            <a:rPr lang="es-CO" sz="1000" b="1" baseline="0" dirty="0" smtClean="0">
              <a:latin typeface="+mn-lt"/>
            </a:rPr>
            <a:t> PRESTACIÓN DEL SERVICO  </a:t>
          </a:r>
          <a:endParaRPr lang="es-CO" sz="1000" b="1" dirty="0">
            <a:latin typeface="+mn-lt"/>
          </a:endParaRPr>
        </a:p>
      </dgm:t>
    </dgm:pt>
    <dgm:pt modelId="{BE3C502E-B5FD-4080-98B4-BEF8A4BA401F}" type="parTrans" cxnId="{EC3DD5B6-5B75-48EF-A28F-215786CE38C7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FB616E63-C36D-41B9-A07A-43C11B5C77C9}" type="sibTrans" cxnId="{EC3DD5B6-5B75-48EF-A28F-215786CE38C7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939341EE-4C44-4F06-AFB7-8A91867FE552}">
      <dgm:prSet phldrT="[Texto]" custT="1"/>
      <dgm:spPr/>
      <dgm:t>
        <a:bodyPr/>
        <a:lstStyle/>
        <a:p>
          <a:r>
            <a:rPr lang="es-CO" sz="1000" b="1" baseline="0" dirty="0" smtClean="0">
              <a:latin typeface="+mn-lt"/>
            </a:rPr>
            <a:t> </a:t>
          </a:r>
          <a:r>
            <a:rPr lang="es-CO" sz="1000" b="1" dirty="0" smtClean="0">
              <a:latin typeface="+mn-lt"/>
              <a:cs typeface="Arial" pitchFamily="34" charset="0"/>
            </a:rPr>
            <a:t>III.</a:t>
          </a:r>
          <a:r>
            <a:rPr lang="es-CO" sz="1000" b="1" baseline="0" dirty="0" smtClean="0">
              <a:latin typeface="+mn-lt"/>
              <a:cs typeface="Arial" pitchFamily="34" charset="0"/>
            </a:rPr>
            <a:t> PROGRAMAS DE FORMACIÓN  </a:t>
          </a:r>
          <a:endParaRPr lang="es-CO" sz="1000" b="1" dirty="0">
            <a:latin typeface="+mn-lt"/>
          </a:endParaRPr>
        </a:p>
      </dgm:t>
    </dgm:pt>
    <dgm:pt modelId="{339BF52D-77E1-4E8D-90BB-682D9A1D09A0}" type="parTrans" cxnId="{5E01C7BB-34C6-4F25-8425-C8FFF4AACE2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5611BD6B-3F29-484C-99EA-F916C7BB1B2F}" type="sibTrans" cxnId="{5E01C7BB-34C6-4F25-8425-C8FFF4AACE2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0AC17089-C691-4E03-9BC4-7C4659957E9A}">
      <dgm:prSet phldrT="[Texto]" custT="1"/>
      <dgm:spPr/>
      <dgm:t>
        <a:bodyPr/>
        <a:lstStyle/>
        <a:p>
          <a:r>
            <a:rPr lang="es-CO" sz="900" b="1" dirty="0" smtClean="0">
              <a:latin typeface="+mn-lt"/>
              <a:cs typeface="Arial" pitchFamily="34" charset="0"/>
            </a:rPr>
            <a:t>IV.</a:t>
          </a:r>
          <a:r>
            <a:rPr lang="es-CO" sz="900" b="1" baseline="0" dirty="0" smtClean="0">
              <a:latin typeface="+mn-lt"/>
              <a:cs typeface="Arial" pitchFamily="34" charset="0"/>
            </a:rPr>
            <a:t> REQUISITOS PARA LA OBTENCIÓN DEL      REGISTRO</a:t>
          </a:r>
        </a:p>
        <a:p>
          <a:r>
            <a:rPr lang="es-CO" sz="900" b="1" baseline="0" dirty="0" smtClean="0">
              <a:latin typeface="+mn-lt"/>
              <a:cs typeface="Arial" pitchFamily="34" charset="0"/>
            </a:rPr>
            <a:t>VI. PROCEDIMIENTO PARA LA OBTENCIÓN DE LA LICENCIA Y DEL REGISTRO  </a:t>
          </a:r>
          <a:endParaRPr lang="es-CO" sz="900" b="1" dirty="0">
            <a:latin typeface="+mn-lt"/>
          </a:endParaRPr>
        </a:p>
      </dgm:t>
    </dgm:pt>
    <dgm:pt modelId="{4504CF49-8EE3-48E4-946E-A16F0F75C6DB}" type="parTrans" cxnId="{3C9E2642-23C4-4654-B4D7-621797FEF4FE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E0A8C208-10A5-4D26-8BAB-0A751A8E832E}" type="sibTrans" cxnId="{3C9E2642-23C4-4654-B4D7-621797FEF4FE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746C4B5F-37AF-4088-865A-8329F9BF9755}">
      <dgm:prSet phldrT="[Texto]" custT="1"/>
      <dgm:spPr/>
      <dgm:t>
        <a:bodyPr/>
        <a:lstStyle/>
        <a:p>
          <a:r>
            <a:rPr lang="es-CO" sz="1000" b="1" dirty="0" smtClean="0">
              <a:latin typeface="+mn-lt"/>
              <a:cs typeface="Arial" pitchFamily="34" charset="0"/>
            </a:rPr>
            <a:t>V.</a:t>
          </a:r>
          <a:r>
            <a:rPr lang="es-CO" sz="1000" b="1" baseline="0" dirty="0" smtClean="0">
              <a:latin typeface="+mn-lt"/>
              <a:cs typeface="Arial" pitchFamily="34" charset="0"/>
            </a:rPr>
            <a:t> PROGRAMAS A DISTANCIA Y VIRTUALES</a:t>
          </a:r>
          <a:endParaRPr lang="es-CO" sz="1000" b="1" dirty="0">
            <a:latin typeface="+mn-lt"/>
          </a:endParaRPr>
        </a:p>
      </dgm:t>
    </dgm:pt>
    <dgm:pt modelId="{E02D39EE-3683-49B0-82A8-B3F695DDB579}" type="parTrans" cxnId="{1ED45BCE-7004-4BB5-B402-860C7F8CECCD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8A15E7B8-E3C4-4B4B-A8DA-53F119F79CA3}" type="sibTrans" cxnId="{1ED45BCE-7004-4BB5-B402-860C7F8CECCD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5FE30AA2-D833-4351-9752-2BFFEECB2DCB}">
      <dgm:prSet phldrT="[Texto]" custT="1"/>
      <dgm:spPr/>
      <dgm:t>
        <a:bodyPr/>
        <a:lstStyle/>
        <a:p>
          <a:r>
            <a:rPr lang="es-CO" sz="1000" b="1" baseline="0" dirty="0" smtClean="0">
              <a:latin typeface="+mn-lt"/>
              <a:cs typeface="Arial" pitchFamily="34" charset="0"/>
            </a:rPr>
            <a:t>VII. SISTEMA DE ASEGURAMIENTO DE</a:t>
          </a:r>
        </a:p>
        <a:p>
          <a:r>
            <a:rPr lang="es-CO" sz="1000" b="1" baseline="0" dirty="0" smtClean="0">
              <a:latin typeface="+mn-lt"/>
              <a:cs typeface="Arial" pitchFamily="34" charset="0"/>
            </a:rPr>
            <a:t>CALIDAD</a:t>
          </a:r>
          <a:endParaRPr lang="es-CO" sz="1000" b="1" dirty="0">
            <a:latin typeface="+mn-lt"/>
          </a:endParaRPr>
        </a:p>
      </dgm:t>
    </dgm:pt>
    <dgm:pt modelId="{922AFEDC-90B6-447A-AA25-25E0535B6AEA}" type="parTrans" cxnId="{A6CB4299-80F4-40AE-BA43-979C4AE4382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A9D89523-DF4F-4EAE-A75F-4D4135D34580}" type="sibTrans" cxnId="{A6CB4299-80F4-40AE-BA43-979C4AE4382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2DF90DAE-9D32-4FA5-A08F-E26B51B503EE}">
      <dgm:prSet phldrT="[Texto]" custT="1"/>
      <dgm:spPr/>
      <dgm:t>
        <a:bodyPr/>
        <a:lstStyle/>
        <a:p>
          <a:r>
            <a:rPr lang="es-CO" sz="1000" b="1" dirty="0" smtClean="0">
              <a:latin typeface="+mn-lt"/>
              <a:cs typeface="Arial" pitchFamily="34" charset="0"/>
            </a:rPr>
            <a:t>VIII. </a:t>
          </a:r>
          <a:r>
            <a:rPr lang="es-CO" sz="1000" b="1" baseline="0" dirty="0" smtClean="0">
              <a:latin typeface="+mn-lt"/>
              <a:cs typeface="Arial" pitchFamily="34" charset="0"/>
            </a:rPr>
            <a:t>PROGRAMAS ÁREA DE LA SALUD  </a:t>
          </a:r>
        </a:p>
        <a:p>
          <a:r>
            <a:rPr lang="es-CO" sz="1000" b="1" baseline="0" dirty="0" smtClean="0">
              <a:latin typeface="+mn-lt"/>
              <a:cs typeface="Arial" pitchFamily="34" charset="0"/>
            </a:rPr>
            <a:t>IX. PROGRAMAS DE IDIOMAS </a:t>
          </a:r>
          <a:endParaRPr lang="es-CO" sz="1000" b="1" dirty="0">
            <a:latin typeface="+mn-lt"/>
          </a:endParaRPr>
        </a:p>
      </dgm:t>
    </dgm:pt>
    <dgm:pt modelId="{F1B7D875-2FA2-45CC-B62E-70B5DD5511DA}" type="parTrans" cxnId="{F7FCCBC5-FA2C-44B4-A3CF-FE4E820BAFA6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3136A7C4-8F57-4B51-82CC-C23E0B9F500A}" type="sibTrans" cxnId="{F7FCCBC5-FA2C-44B4-A3CF-FE4E820BAFA6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A12117CB-79BF-47C2-9772-5D03BAB5535B}">
      <dgm:prSet custT="1"/>
      <dgm:spPr/>
      <dgm:t>
        <a:bodyPr/>
        <a:lstStyle/>
        <a:p>
          <a:r>
            <a:rPr lang="es-CO" sz="1000" b="1" baseline="0" dirty="0" smtClean="0">
              <a:latin typeface="+mn-lt"/>
              <a:cs typeface="Arial" pitchFamily="34" charset="0"/>
            </a:rPr>
            <a:t>X. COSTOS EDUCATIVOS</a:t>
          </a:r>
        </a:p>
        <a:p>
          <a:r>
            <a:rPr lang="es-CO" sz="1000" b="1" baseline="0" dirty="0" smtClean="0">
              <a:latin typeface="+mn-lt"/>
              <a:cs typeface="Arial" pitchFamily="34" charset="0"/>
            </a:rPr>
            <a:t>XI. OTRAS DISPOSICIONES</a:t>
          </a:r>
        </a:p>
      </dgm:t>
    </dgm:pt>
    <dgm:pt modelId="{A0557948-3AC3-407A-BE34-501455E3CFA6}" type="parTrans" cxnId="{BDF187DE-91BD-49E1-8A29-233A6731AB04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5AD0D6A9-499A-4701-A1C4-F240609FC7DC}" type="sibTrans" cxnId="{BDF187DE-91BD-49E1-8A29-233A6731AB04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AD45521D-5AAB-47E7-A1F3-D600E5BE9ABA}">
      <dgm:prSet/>
      <dgm:spPr/>
      <dgm:t>
        <a:bodyPr/>
        <a:lstStyle/>
        <a:p>
          <a:endParaRPr lang="es-CO" sz="1000"/>
        </a:p>
      </dgm:t>
    </dgm:pt>
    <dgm:pt modelId="{FC7A76D8-E54A-4266-9B6E-FD8FDF0647D2}" type="parTrans" cxnId="{36A3ECC7-F285-453B-B544-91D67A6E9B82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D7D29E21-01C4-4B76-A590-5B56602CE4B5}" type="sibTrans" cxnId="{36A3ECC7-F285-453B-B544-91D67A6E9B82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712E4274-23AE-4515-9DD1-1319B5E34923}">
      <dgm:prSet/>
      <dgm:spPr/>
      <dgm:t>
        <a:bodyPr/>
        <a:lstStyle/>
        <a:p>
          <a:endParaRPr lang="es-CO" sz="1000" b="1" baseline="0" dirty="0" smtClean="0">
            <a:latin typeface="+mn-lt"/>
            <a:cs typeface="Arial" pitchFamily="34" charset="0"/>
          </a:endParaRPr>
        </a:p>
      </dgm:t>
    </dgm:pt>
    <dgm:pt modelId="{B33E637B-7E28-4AA0-8F34-98A5BF8C3343}" type="parTrans" cxnId="{B2BB1518-1214-4A86-A2C8-99F8E6810220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F4A166B5-345F-4C5A-A994-F839A579E7E0}" type="sibTrans" cxnId="{B2BB1518-1214-4A86-A2C8-99F8E6810220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B52C6B19-0C9D-433E-B772-527D40CC2A62}">
      <dgm:prSet/>
      <dgm:spPr/>
      <dgm:t>
        <a:bodyPr/>
        <a:lstStyle/>
        <a:p>
          <a:endParaRPr lang="es-CO" sz="1000"/>
        </a:p>
      </dgm:t>
    </dgm:pt>
    <dgm:pt modelId="{3E0C283E-FDEC-454C-A5F0-45A6B0DE3A92}" type="parTrans" cxnId="{C1CC0A3E-F47D-47F5-8869-8B9534EF9CE7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2B392DE8-9969-4C99-A6A4-A5122347A0C5}" type="sibTrans" cxnId="{C1CC0A3E-F47D-47F5-8869-8B9534EF9CE7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DB5E2ADA-9EB6-43B1-9C4A-3884286A36DF}">
      <dgm:prSet/>
      <dgm:spPr/>
      <dgm:t>
        <a:bodyPr/>
        <a:lstStyle/>
        <a:p>
          <a:endParaRPr lang="es-CO" sz="1000" b="1" baseline="0" dirty="0" smtClean="0">
            <a:latin typeface="+mn-lt"/>
            <a:cs typeface="Arial" pitchFamily="34" charset="0"/>
          </a:endParaRPr>
        </a:p>
      </dgm:t>
    </dgm:pt>
    <dgm:pt modelId="{19EC0F96-0ED8-4B24-86F8-DD3185C0620E}" type="parTrans" cxnId="{A73915B7-A875-4C79-8FD8-B31FEA7EA7CF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22700A9D-C329-49F1-B6D3-1174256BE8EF}" type="sibTrans" cxnId="{A73915B7-A875-4C79-8FD8-B31FEA7EA7CF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257D3C73-6E22-448E-8E15-DC0D4935FE70}">
      <dgm:prSet/>
      <dgm:spPr/>
      <dgm:t>
        <a:bodyPr/>
        <a:lstStyle/>
        <a:p>
          <a:endParaRPr lang="es-CO" sz="1000"/>
        </a:p>
      </dgm:t>
    </dgm:pt>
    <dgm:pt modelId="{415D952D-03B5-418B-A926-AEE0BA1F266A}" type="parTrans" cxnId="{250C6713-9170-4109-97FA-04B3DA226FC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AD5BCA31-FA0D-4792-AF17-47EC2228C6D6}" type="sibTrans" cxnId="{250C6713-9170-4109-97FA-04B3DA226FC5}">
      <dgm:prSet/>
      <dgm:spPr/>
      <dgm:t>
        <a:bodyPr/>
        <a:lstStyle/>
        <a:p>
          <a:endParaRPr lang="es-CO" sz="1000">
            <a:latin typeface="+mn-lt"/>
          </a:endParaRPr>
        </a:p>
      </dgm:t>
    </dgm:pt>
    <dgm:pt modelId="{9A0660F5-1638-4889-91E1-01936186D734}" type="pres">
      <dgm:prSet presAssocID="{4D4850FF-83D1-4931-A191-FD989F6A94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521473CD-011D-4E04-8C84-FD31341D71F7}" type="pres">
      <dgm:prSet presAssocID="{92B7C6D4-3EAA-46D6-A376-E8D52889EB14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CO"/>
        </a:p>
      </dgm:t>
    </dgm:pt>
    <dgm:pt modelId="{F706FB51-64AA-4E73-9E0D-B37B3040E589}" type="pres">
      <dgm:prSet presAssocID="{939341EE-4C44-4F06-AFB7-8A91867FE552}" presName="Accent1" presStyleCnt="0"/>
      <dgm:spPr/>
    </dgm:pt>
    <dgm:pt modelId="{DABA29B6-CF41-4D97-970A-E45842477B33}" type="pres">
      <dgm:prSet presAssocID="{939341EE-4C44-4F06-AFB7-8A91867FE552}" presName="Accent" presStyleLbl="bgShp" presStyleIdx="0" presStyleCnt="6"/>
      <dgm:spPr/>
    </dgm:pt>
    <dgm:pt modelId="{5816AED1-9346-4F45-9042-BA3515D8EA82}" type="pres">
      <dgm:prSet presAssocID="{939341EE-4C44-4F06-AFB7-8A91867FE55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D6687AE-32AF-4742-9F8B-7A6C4E90727C}" type="pres">
      <dgm:prSet presAssocID="{0AC17089-C691-4E03-9BC4-7C4659957E9A}" presName="Accent2" presStyleCnt="0"/>
      <dgm:spPr/>
    </dgm:pt>
    <dgm:pt modelId="{25D81045-8FDF-4B82-8B67-894468D5C21A}" type="pres">
      <dgm:prSet presAssocID="{0AC17089-C691-4E03-9BC4-7C4659957E9A}" presName="Accent" presStyleLbl="bgShp" presStyleIdx="1" presStyleCnt="6"/>
      <dgm:spPr/>
    </dgm:pt>
    <dgm:pt modelId="{334471D1-BF26-4AD5-AC2D-B7963BE3CAB6}" type="pres">
      <dgm:prSet presAssocID="{0AC17089-C691-4E03-9BC4-7C4659957E9A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CA7DCD-8658-49C5-BE6E-7D2FA675AAC2}" type="pres">
      <dgm:prSet presAssocID="{746C4B5F-37AF-4088-865A-8329F9BF9755}" presName="Accent3" presStyleCnt="0"/>
      <dgm:spPr/>
    </dgm:pt>
    <dgm:pt modelId="{AB43D8FB-3CF7-4334-A81C-BDCFAABE8991}" type="pres">
      <dgm:prSet presAssocID="{746C4B5F-37AF-4088-865A-8329F9BF9755}" presName="Accent" presStyleLbl="bgShp" presStyleIdx="2" presStyleCnt="6"/>
      <dgm:spPr/>
    </dgm:pt>
    <dgm:pt modelId="{DFF9CE02-0F88-4B6C-9C6D-4B5FFC989460}" type="pres">
      <dgm:prSet presAssocID="{746C4B5F-37AF-4088-865A-8329F9BF975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B1808D0-F3AA-4173-A60C-CB6F6DCF68AF}" type="pres">
      <dgm:prSet presAssocID="{5FE30AA2-D833-4351-9752-2BFFEECB2DCB}" presName="Accent4" presStyleCnt="0"/>
      <dgm:spPr/>
    </dgm:pt>
    <dgm:pt modelId="{857F62AF-4215-4E74-B502-4A439279F6BB}" type="pres">
      <dgm:prSet presAssocID="{5FE30AA2-D833-4351-9752-2BFFEECB2DCB}" presName="Accent" presStyleLbl="bgShp" presStyleIdx="3" presStyleCnt="6"/>
      <dgm:spPr/>
    </dgm:pt>
    <dgm:pt modelId="{57AA1BD3-6D84-4FD1-AFC2-234A889F2B37}" type="pres">
      <dgm:prSet presAssocID="{5FE30AA2-D833-4351-9752-2BFFEECB2DC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DE032B-A1F8-4BB8-95FE-2A685573A806}" type="pres">
      <dgm:prSet presAssocID="{2DF90DAE-9D32-4FA5-A08F-E26B51B503EE}" presName="Accent5" presStyleCnt="0"/>
      <dgm:spPr/>
    </dgm:pt>
    <dgm:pt modelId="{16B67448-09AA-4C12-AD19-4DB8BBEDD9DD}" type="pres">
      <dgm:prSet presAssocID="{2DF90DAE-9D32-4FA5-A08F-E26B51B503EE}" presName="Accent" presStyleLbl="bgShp" presStyleIdx="4" presStyleCnt="6"/>
      <dgm:spPr/>
    </dgm:pt>
    <dgm:pt modelId="{81954513-CBC3-4A22-90B8-231CA69DDE65}" type="pres">
      <dgm:prSet presAssocID="{2DF90DAE-9D32-4FA5-A08F-E26B51B503E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B44DDB-6102-438A-93CD-C5AE439DB629}" type="pres">
      <dgm:prSet presAssocID="{A12117CB-79BF-47C2-9772-5D03BAB5535B}" presName="Accent6" presStyleCnt="0"/>
      <dgm:spPr/>
    </dgm:pt>
    <dgm:pt modelId="{F55C5A59-834A-481F-9EF6-332214703824}" type="pres">
      <dgm:prSet presAssocID="{A12117CB-79BF-47C2-9772-5D03BAB5535B}" presName="Accent" presStyleLbl="bgShp" presStyleIdx="5" presStyleCnt="6"/>
      <dgm:spPr/>
    </dgm:pt>
    <dgm:pt modelId="{EE1E7834-4869-453D-92E9-239E729D0D42}" type="pres">
      <dgm:prSet presAssocID="{A12117CB-79BF-47C2-9772-5D03BAB5535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1CC0A3E-F47D-47F5-8869-8B9534EF9CE7}" srcId="{92B7C6D4-3EAA-46D6-A376-E8D52889EB14}" destId="{B52C6B19-0C9D-433E-B772-527D40CC2A62}" srcOrd="10" destOrd="0" parTransId="{3E0C283E-FDEC-454C-A5F0-45A6B0DE3A92}" sibTransId="{2B392DE8-9969-4C99-A6A4-A5122347A0C5}"/>
    <dgm:cxn modelId="{D384C9E7-C582-420A-B8AB-C3E37CB94C6B}" type="presOf" srcId="{4D4850FF-83D1-4931-A191-FD989F6A94D9}" destId="{9A0660F5-1638-4889-91E1-01936186D734}" srcOrd="0" destOrd="0" presId="urn:microsoft.com/office/officeart/2011/layout/HexagonRadial"/>
    <dgm:cxn modelId="{EC3DD5B6-5B75-48EF-A28F-215786CE38C7}" srcId="{4D4850FF-83D1-4931-A191-FD989F6A94D9}" destId="{92B7C6D4-3EAA-46D6-A376-E8D52889EB14}" srcOrd="0" destOrd="0" parTransId="{BE3C502E-B5FD-4080-98B4-BEF8A4BA401F}" sibTransId="{FB616E63-C36D-41B9-A07A-43C11B5C77C9}"/>
    <dgm:cxn modelId="{BDF187DE-91BD-49E1-8A29-233A6731AB04}" srcId="{92B7C6D4-3EAA-46D6-A376-E8D52889EB14}" destId="{A12117CB-79BF-47C2-9772-5D03BAB5535B}" srcOrd="5" destOrd="0" parTransId="{A0557948-3AC3-407A-BE34-501455E3CFA6}" sibTransId="{5AD0D6A9-499A-4701-A1C4-F240609FC7DC}"/>
    <dgm:cxn modelId="{33668E25-6146-4135-B2F3-3C0E5EA7C766}" type="presOf" srcId="{5FE30AA2-D833-4351-9752-2BFFEECB2DCB}" destId="{57AA1BD3-6D84-4FD1-AFC2-234A889F2B37}" srcOrd="0" destOrd="0" presId="urn:microsoft.com/office/officeart/2011/layout/HexagonRadial"/>
    <dgm:cxn modelId="{3C9E2642-23C4-4654-B4D7-621797FEF4FE}" srcId="{92B7C6D4-3EAA-46D6-A376-E8D52889EB14}" destId="{0AC17089-C691-4E03-9BC4-7C4659957E9A}" srcOrd="1" destOrd="0" parTransId="{4504CF49-8EE3-48E4-946E-A16F0F75C6DB}" sibTransId="{E0A8C208-10A5-4D26-8BAB-0A751A8E832E}"/>
    <dgm:cxn modelId="{0A643264-3D9D-46FE-84F3-329436500662}" type="presOf" srcId="{92B7C6D4-3EAA-46D6-A376-E8D52889EB14}" destId="{521473CD-011D-4E04-8C84-FD31341D71F7}" srcOrd="0" destOrd="0" presId="urn:microsoft.com/office/officeart/2011/layout/HexagonRadial"/>
    <dgm:cxn modelId="{A6CB4299-80F4-40AE-BA43-979C4AE43825}" srcId="{92B7C6D4-3EAA-46D6-A376-E8D52889EB14}" destId="{5FE30AA2-D833-4351-9752-2BFFEECB2DCB}" srcOrd="3" destOrd="0" parTransId="{922AFEDC-90B6-447A-AA25-25E0535B6AEA}" sibTransId="{A9D89523-DF4F-4EAE-A75F-4D4135D34580}"/>
    <dgm:cxn modelId="{006002C8-3D4A-4C0E-89AC-50388F2F2B9C}" type="presOf" srcId="{A12117CB-79BF-47C2-9772-5D03BAB5535B}" destId="{EE1E7834-4869-453D-92E9-239E729D0D42}" srcOrd="0" destOrd="0" presId="urn:microsoft.com/office/officeart/2011/layout/HexagonRadial"/>
    <dgm:cxn modelId="{A73915B7-A875-4C79-8FD8-B31FEA7EA7CF}" srcId="{92B7C6D4-3EAA-46D6-A376-E8D52889EB14}" destId="{DB5E2ADA-9EB6-43B1-9C4A-3884286A36DF}" srcOrd="6" destOrd="0" parTransId="{19EC0F96-0ED8-4B24-86F8-DD3185C0620E}" sibTransId="{22700A9D-C329-49F1-B6D3-1174256BE8EF}"/>
    <dgm:cxn modelId="{F3CB9DDF-E268-44BB-AA04-73B1C025D988}" type="presOf" srcId="{939341EE-4C44-4F06-AFB7-8A91867FE552}" destId="{5816AED1-9346-4F45-9042-BA3515D8EA82}" srcOrd="0" destOrd="0" presId="urn:microsoft.com/office/officeart/2011/layout/HexagonRadial"/>
    <dgm:cxn modelId="{F7FCCBC5-FA2C-44B4-A3CF-FE4E820BAFA6}" srcId="{92B7C6D4-3EAA-46D6-A376-E8D52889EB14}" destId="{2DF90DAE-9D32-4FA5-A08F-E26B51B503EE}" srcOrd="4" destOrd="0" parTransId="{F1B7D875-2FA2-45CC-B62E-70B5DD5511DA}" sibTransId="{3136A7C4-8F57-4B51-82CC-C23E0B9F500A}"/>
    <dgm:cxn modelId="{13183F7D-5F56-417C-8318-EC176FB3AC95}" type="presOf" srcId="{2DF90DAE-9D32-4FA5-A08F-E26B51B503EE}" destId="{81954513-CBC3-4A22-90B8-231CA69DDE65}" srcOrd="0" destOrd="0" presId="urn:microsoft.com/office/officeart/2011/layout/HexagonRadial"/>
    <dgm:cxn modelId="{5E01C7BB-34C6-4F25-8425-C8FFF4AACE25}" srcId="{92B7C6D4-3EAA-46D6-A376-E8D52889EB14}" destId="{939341EE-4C44-4F06-AFB7-8A91867FE552}" srcOrd="0" destOrd="0" parTransId="{339BF52D-77E1-4E8D-90BB-682D9A1D09A0}" sibTransId="{5611BD6B-3F29-484C-99EA-F916C7BB1B2F}"/>
    <dgm:cxn modelId="{1ED45BCE-7004-4BB5-B402-860C7F8CECCD}" srcId="{92B7C6D4-3EAA-46D6-A376-E8D52889EB14}" destId="{746C4B5F-37AF-4088-865A-8329F9BF9755}" srcOrd="2" destOrd="0" parTransId="{E02D39EE-3683-49B0-82A8-B3F695DDB579}" sibTransId="{8A15E7B8-E3C4-4B4B-A8DA-53F119F79CA3}"/>
    <dgm:cxn modelId="{36A3ECC7-F285-453B-B544-91D67A6E9B82}" srcId="{92B7C6D4-3EAA-46D6-A376-E8D52889EB14}" destId="{AD45521D-5AAB-47E7-A1F3-D600E5BE9ABA}" srcOrd="8" destOrd="0" parTransId="{FC7A76D8-E54A-4266-9B6E-FD8FDF0647D2}" sibTransId="{D7D29E21-01C4-4B76-A590-5B56602CE4B5}"/>
    <dgm:cxn modelId="{34AD4E55-FB1D-4DD8-900D-A46CE47A9EE7}" type="presOf" srcId="{746C4B5F-37AF-4088-865A-8329F9BF9755}" destId="{DFF9CE02-0F88-4B6C-9C6D-4B5FFC989460}" srcOrd="0" destOrd="0" presId="urn:microsoft.com/office/officeart/2011/layout/HexagonRadial"/>
    <dgm:cxn modelId="{7BC4E0A7-440C-4BF6-A3E9-743BCDE63828}" type="presOf" srcId="{0AC17089-C691-4E03-9BC4-7C4659957E9A}" destId="{334471D1-BF26-4AD5-AC2D-B7963BE3CAB6}" srcOrd="0" destOrd="0" presId="urn:microsoft.com/office/officeart/2011/layout/HexagonRadial"/>
    <dgm:cxn modelId="{B2BB1518-1214-4A86-A2C8-99F8E6810220}" srcId="{92B7C6D4-3EAA-46D6-A376-E8D52889EB14}" destId="{712E4274-23AE-4515-9DD1-1319B5E34923}" srcOrd="9" destOrd="0" parTransId="{B33E637B-7E28-4AA0-8F34-98A5BF8C3343}" sibTransId="{F4A166B5-345F-4C5A-A994-F839A579E7E0}"/>
    <dgm:cxn modelId="{250C6713-9170-4109-97FA-04B3DA226FC5}" srcId="{92B7C6D4-3EAA-46D6-A376-E8D52889EB14}" destId="{257D3C73-6E22-448E-8E15-DC0D4935FE70}" srcOrd="7" destOrd="0" parTransId="{415D952D-03B5-418B-A926-AEE0BA1F266A}" sibTransId="{AD5BCA31-FA0D-4792-AF17-47EC2228C6D6}"/>
    <dgm:cxn modelId="{F01DBF68-F430-48B9-91E8-FFA287DB209E}" type="presParOf" srcId="{9A0660F5-1638-4889-91E1-01936186D734}" destId="{521473CD-011D-4E04-8C84-FD31341D71F7}" srcOrd="0" destOrd="0" presId="urn:microsoft.com/office/officeart/2011/layout/HexagonRadial"/>
    <dgm:cxn modelId="{0FB84F77-A3CE-49B1-B763-BC04AB4D4EC9}" type="presParOf" srcId="{9A0660F5-1638-4889-91E1-01936186D734}" destId="{F706FB51-64AA-4E73-9E0D-B37B3040E589}" srcOrd="1" destOrd="0" presId="urn:microsoft.com/office/officeart/2011/layout/HexagonRadial"/>
    <dgm:cxn modelId="{6EAEB72E-6674-41EF-A984-EBCD152F7DC0}" type="presParOf" srcId="{F706FB51-64AA-4E73-9E0D-B37B3040E589}" destId="{DABA29B6-CF41-4D97-970A-E45842477B33}" srcOrd="0" destOrd="0" presId="urn:microsoft.com/office/officeart/2011/layout/HexagonRadial"/>
    <dgm:cxn modelId="{7BBD6211-EAE7-43F8-8B34-34B6D16A5FD3}" type="presParOf" srcId="{9A0660F5-1638-4889-91E1-01936186D734}" destId="{5816AED1-9346-4F45-9042-BA3515D8EA82}" srcOrd="2" destOrd="0" presId="urn:microsoft.com/office/officeart/2011/layout/HexagonRadial"/>
    <dgm:cxn modelId="{DE8CF600-9A32-455E-B0D0-3E8D75BB51C3}" type="presParOf" srcId="{9A0660F5-1638-4889-91E1-01936186D734}" destId="{BD6687AE-32AF-4742-9F8B-7A6C4E90727C}" srcOrd="3" destOrd="0" presId="urn:microsoft.com/office/officeart/2011/layout/HexagonRadial"/>
    <dgm:cxn modelId="{0C5AF2CE-A618-4077-8EDB-DBC148B1D089}" type="presParOf" srcId="{BD6687AE-32AF-4742-9F8B-7A6C4E90727C}" destId="{25D81045-8FDF-4B82-8B67-894468D5C21A}" srcOrd="0" destOrd="0" presId="urn:microsoft.com/office/officeart/2011/layout/HexagonRadial"/>
    <dgm:cxn modelId="{A1F4EA54-0951-49F4-82E4-D0AA8209B705}" type="presParOf" srcId="{9A0660F5-1638-4889-91E1-01936186D734}" destId="{334471D1-BF26-4AD5-AC2D-B7963BE3CAB6}" srcOrd="4" destOrd="0" presId="urn:microsoft.com/office/officeart/2011/layout/HexagonRadial"/>
    <dgm:cxn modelId="{6E5036AE-0059-485B-A902-D5FF5C997E1D}" type="presParOf" srcId="{9A0660F5-1638-4889-91E1-01936186D734}" destId="{3FCA7DCD-8658-49C5-BE6E-7D2FA675AAC2}" srcOrd="5" destOrd="0" presId="urn:microsoft.com/office/officeart/2011/layout/HexagonRadial"/>
    <dgm:cxn modelId="{9CF4778D-5D56-4638-B6C3-F9D619D6B8DF}" type="presParOf" srcId="{3FCA7DCD-8658-49C5-BE6E-7D2FA675AAC2}" destId="{AB43D8FB-3CF7-4334-A81C-BDCFAABE8991}" srcOrd="0" destOrd="0" presId="urn:microsoft.com/office/officeart/2011/layout/HexagonRadial"/>
    <dgm:cxn modelId="{F42D22E0-F767-4346-811C-711F182CD732}" type="presParOf" srcId="{9A0660F5-1638-4889-91E1-01936186D734}" destId="{DFF9CE02-0F88-4B6C-9C6D-4B5FFC989460}" srcOrd="6" destOrd="0" presId="urn:microsoft.com/office/officeart/2011/layout/HexagonRadial"/>
    <dgm:cxn modelId="{607D0AB9-3543-4A65-80F7-B3B0FF66DF03}" type="presParOf" srcId="{9A0660F5-1638-4889-91E1-01936186D734}" destId="{8B1808D0-F3AA-4173-A60C-CB6F6DCF68AF}" srcOrd="7" destOrd="0" presId="urn:microsoft.com/office/officeart/2011/layout/HexagonRadial"/>
    <dgm:cxn modelId="{18BA13C3-15F6-4C6E-977D-687DE12425FA}" type="presParOf" srcId="{8B1808D0-F3AA-4173-A60C-CB6F6DCF68AF}" destId="{857F62AF-4215-4E74-B502-4A439279F6BB}" srcOrd="0" destOrd="0" presId="urn:microsoft.com/office/officeart/2011/layout/HexagonRadial"/>
    <dgm:cxn modelId="{C120285C-C390-45B0-8D45-20A2BF6CD0B8}" type="presParOf" srcId="{9A0660F5-1638-4889-91E1-01936186D734}" destId="{57AA1BD3-6D84-4FD1-AFC2-234A889F2B37}" srcOrd="8" destOrd="0" presId="urn:microsoft.com/office/officeart/2011/layout/HexagonRadial"/>
    <dgm:cxn modelId="{5331D9F6-6CDA-49DB-BC42-9EF9B8E57FAC}" type="presParOf" srcId="{9A0660F5-1638-4889-91E1-01936186D734}" destId="{72DE032B-A1F8-4BB8-95FE-2A685573A806}" srcOrd="9" destOrd="0" presId="urn:microsoft.com/office/officeart/2011/layout/HexagonRadial"/>
    <dgm:cxn modelId="{462503B7-8790-42CD-AF82-8B0B847B0EA0}" type="presParOf" srcId="{72DE032B-A1F8-4BB8-95FE-2A685573A806}" destId="{16B67448-09AA-4C12-AD19-4DB8BBEDD9DD}" srcOrd="0" destOrd="0" presId="urn:microsoft.com/office/officeart/2011/layout/HexagonRadial"/>
    <dgm:cxn modelId="{D5566229-5885-402C-8DC1-53F705C0D95A}" type="presParOf" srcId="{9A0660F5-1638-4889-91E1-01936186D734}" destId="{81954513-CBC3-4A22-90B8-231CA69DDE65}" srcOrd="10" destOrd="0" presId="urn:microsoft.com/office/officeart/2011/layout/HexagonRadial"/>
    <dgm:cxn modelId="{C4F576A3-DB2F-4633-9990-3BD11519F2BD}" type="presParOf" srcId="{9A0660F5-1638-4889-91E1-01936186D734}" destId="{36B44DDB-6102-438A-93CD-C5AE439DB629}" srcOrd="11" destOrd="0" presId="urn:microsoft.com/office/officeart/2011/layout/HexagonRadial"/>
    <dgm:cxn modelId="{EEFFF092-FA76-4B54-BA83-C187768D96A0}" type="presParOf" srcId="{36B44DDB-6102-438A-93CD-C5AE439DB629}" destId="{F55C5A59-834A-481F-9EF6-332214703824}" srcOrd="0" destOrd="0" presId="urn:microsoft.com/office/officeart/2011/layout/HexagonRadial"/>
    <dgm:cxn modelId="{1AB1CE0E-524F-4507-B8A1-CEAEBC44BADA}" type="presParOf" srcId="{9A0660F5-1638-4889-91E1-01936186D734}" destId="{EE1E7834-4869-453D-92E9-239E729D0D42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3DF58C-6B42-4E9E-9B63-F7071A843550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F431449-9958-4553-8048-529CE26848D9}">
      <dgm:prSet phldrT="[Texto]" custT="1"/>
      <dgm:spPr/>
      <dgm:t>
        <a:bodyPr/>
        <a:lstStyle/>
        <a:p>
          <a:r>
            <a:rPr lang="es-CO" sz="2400" b="1" dirty="0" smtClean="0"/>
            <a:t>SECRETARÍA DE EDUCACIÓN</a:t>
          </a:r>
          <a:endParaRPr lang="es-CO" sz="2400" b="1" dirty="0"/>
        </a:p>
      </dgm:t>
    </dgm:pt>
    <dgm:pt modelId="{F6BEAB42-1898-4B77-BE2F-66B2DA68F311}" type="parTrans" cxnId="{E0C7F416-6691-4C3F-8F41-E8EA1F217B36}">
      <dgm:prSet/>
      <dgm:spPr/>
      <dgm:t>
        <a:bodyPr/>
        <a:lstStyle/>
        <a:p>
          <a:endParaRPr lang="es-CO"/>
        </a:p>
      </dgm:t>
    </dgm:pt>
    <dgm:pt modelId="{0A7E9F25-AAE7-485C-9562-69342FE437D9}" type="sibTrans" cxnId="{E0C7F416-6691-4C3F-8F41-E8EA1F217B36}">
      <dgm:prSet/>
      <dgm:spPr/>
      <dgm:t>
        <a:bodyPr/>
        <a:lstStyle/>
        <a:p>
          <a:endParaRPr lang="es-CO"/>
        </a:p>
      </dgm:t>
    </dgm:pt>
    <dgm:pt modelId="{DBBEC5A3-5DC0-440F-A382-4FBAFF345715}" type="asst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CO" sz="1600" b="1" u="sng" dirty="0" smtClean="0"/>
            <a:t>GRUPO DE ETDH</a:t>
          </a:r>
          <a:endParaRPr lang="es-CO" sz="1400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22291A2-753C-4441-AEC9-1B4CC01B1774}" type="parTrans" cxnId="{571CADCF-4D97-4358-9E41-371E65A61398}">
      <dgm:prSet/>
      <dgm:spPr/>
      <dgm:t>
        <a:bodyPr/>
        <a:lstStyle/>
        <a:p>
          <a:endParaRPr lang="es-CO"/>
        </a:p>
      </dgm:t>
    </dgm:pt>
    <dgm:pt modelId="{49D84F6A-C0DD-485C-BF32-86674CEC4332}" type="sibTrans" cxnId="{571CADCF-4D97-4358-9E41-371E65A61398}">
      <dgm:prSet/>
      <dgm:spPr/>
      <dgm:t>
        <a:bodyPr/>
        <a:lstStyle/>
        <a:p>
          <a:endParaRPr lang="es-CO"/>
        </a:p>
      </dgm:t>
    </dgm:pt>
    <dgm:pt modelId="{94386EA8-7553-45BD-9767-15F42A9A8509}">
      <dgm:prSet phldrT="[Texto]" custT="1"/>
      <dgm:spPr/>
      <dgm:t>
        <a:bodyPr/>
        <a:lstStyle/>
        <a:p>
          <a:r>
            <a:rPr lang="es-CO" sz="1600" b="1" dirty="0" smtClean="0"/>
            <a:t>CALIDAD</a:t>
          </a:r>
          <a:endParaRPr lang="es-CO" sz="1600" b="1" dirty="0"/>
        </a:p>
      </dgm:t>
    </dgm:pt>
    <dgm:pt modelId="{3BA6AC19-FFE1-4B5A-A680-678870BAA587}" type="parTrans" cxnId="{7D0F2C05-D2C5-44C0-8BEE-3B1621DAB296}">
      <dgm:prSet/>
      <dgm:spPr/>
      <dgm:t>
        <a:bodyPr/>
        <a:lstStyle/>
        <a:p>
          <a:endParaRPr lang="es-CO"/>
        </a:p>
      </dgm:t>
    </dgm:pt>
    <dgm:pt modelId="{BE7299E3-FA0C-4AA1-9017-05A215C335AF}" type="sibTrans" cxnId="{7D0F2C05-D2C5-44C0-8BEE-3B1621DAB296}">
      <dgm:prSet/>
      <dgm:spPr/>
      <dgm:t>
        <a:bodyPr/>
        <a:lstStyle/>
        <a:p>
          <a:endParaRPr lang="es-CO"/>
        </a:p>
      </dgm:t>
    </dgm:pt>
    <dgm:pt modelId="{C14CBABC-7143-4256-81A5-4B089AF12CB9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dirty="0" smtClean="0"/>
            <a:t>COBERTURA</a:t>
          </a:r>
        </a:p>
        <a:p>
          <a:endParaRPr lang="es-CO" sz="1600" b="1" dirty="0"/>
        </a:p>
      </dgm:t>
    </dgm:pt>
    <dgm:pt modelId="{0B64A8D4-1D4F-4BAC-BADF-911C49BF1932}" type="parTrans" cxnId="{0D0D8F6A-F5B1-4E5C-9D80-E72D96BBF220}">
      <dgm:prSet/>
      <dgm:spPr/>
      <dgm:t>
        <a:bodyPr/>
        <a:lstStyle/>
        <a:p>
          <a:endParaRPr lang="es-CO"/>
        </a:p>
      </dgm:t>
    </dgm:pt>
    <dgm:pt modelId="{90A6CDC5-3151-48F7-90B0-24BD0C29769B}" type="sibTrans" cxnId="{0D0D8F6A-F5B1-4E5C-9D80-E72D96BBF220}">
      <dgm:prSet/>
      <dgm:spPr/>
      <dgm:t>
        <a:bodyPr/>
        <a:lstStyle/>
        <a:p>
          <a:endParaRPr lang="es-CO"/>
        </a:p>
      </dgm:t>
    </dgm:pt>
    <dgm:pt modelId="{86EAAB6D-9AD9-4E89-9DDE-2658DA6E23F7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dirty="0" smtClean="0"/>
            <a:t>FINANCIERA</a:t>
          </a:r>
        </a:p>
        <a:p>
          <a:endParaRPr lang="es-CO" sz="1600" b="1" dirty="0"/>
        </a:p>
      </dgm:t>
    </dgm:pt>
    <dgm:pt modelId="{2AF49609-379E-48AD-9959-F917A785A399}" type="parTrans" cxnId="{FC469E65-4936-4C5E-A87C-0191648549DD}">
      <dgm:prSet/>
      <dgm:spPr/>
      <dgm:t>
        <a:bodyPr/>
        <a:lstStyle/>
        <a:p>
          <a:endParaRPr lang="es-CO"/>
        </a:p>
      </dgm:t>
    </dgm:pt>
    <dgm:pt modelId="{48803235-A346-4A2F-8E01-D6D0D3D37DDB}" type="sibTrans" cxnId="{FC469E65-4936-4C5E-A87C-0191648549DD}">
      <dgm:prSet/>
      <dgm:spPr/>
      <dgm:t>
        <a:bodyPr/>
        <a:lstStyle/>
        <a:p>
          <a:endParaRPr lang="es-CO"/>
        </a:p>
      </dgm:t>
    </dgm:pt>
    <dgm:pt modelId="{1138DD8E-1ED7-4C75-9039-066DC04E87FB}" type="asst">
      <dgm:prSet custT="1"/>
      <dgm:spPr/>
      <dgm:t>
        <a:bodyPr/>
        <a:lstStyle/>
        <a:p>
          <a:r>
            <a:rPr lang="es-CO" sz="1600" b="1" dirty="0" smtClean="0"/>
            <a:t>INSPECCIÓN Y VIGILANCIA</a:t>
          </a:r>
          <a:endParaRPr lang="es-CO" sz="1600" b="1" dirty="0"/>
        </a:p>
      </dgm:t>
    </dgm:pt>
    <dgm:pt modelId="{49D99DA6-D9D9-4A37-8C6A-57F9D43AF265}" type="parTrans" cxnId="{7EA6462E-6715-4D57-9DD9-53699DFF1592}">
      <dgm:prSet/>
      <dgm:spPr/>
      <dgm:t>
        <a:bodyPr/>
        <a:lstStyle/>
        <a:p>
          <a:endParaRPr lang="es-CO"/>
        </a:p>
      </dgm:t>
    </dgm:pt>
    <dgm:pt modelId="{B1AD4ECD-A148-4157-A5F0-0444773B57B4}" type="sibTrans" cxnId="{7EA6462E-6715-4D57-9DD9-53699DFF1592}">
      <dgm:prSet/>
      <dgm:spPr/>
      <dgm:t>
        <a:bodyPr/>
        <a:lstStyle/>
        <a:p>
          <a:endParaRPr lang="es-CO"/>
        </a:p>
      </dgm:t>
    </dgm:pt>
    <dgm:pt modelId="{D4DDFFE7-A4DF-4492-9A7B-B970E70B89FB}" type="pres">
      <dgm:prSet presAssocID="{0E3DF58C-6B42-4E9E-9B63-F7071A8435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E4448D0-3507-4B52-8CC0-BACDFE8E58EC}" type="pres">
      <dgm:prSet presAssocID="{7F431449-9958-4553-8048-529CE26848D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7784D144-B249-4199-A228-C5C9EDBA96A0}" type="pres">
      <dgm:prSet presAssocID="{7F431449-9958-4553-8048-529CE26848D9}" presName="rootComposite1" presStyleCnt="0"/>
      <dgm:spPr/>
      <dgm:t>
        <a:bodyPr/>
        <a:lstStyle/>
        <a:p>
          <a:endParaRPr lang="es-CO"/>
        </a:p>
      </dgm:t>
    </dgm:pt>
    <dgm:pt modelId="{FBDF122A-47C1-4653-BE2A-0EC90734582C}" type="pres">
      <dgm:prSet presAssocID="{7F431449-9958-4553-8048-529CE26848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A73038-08F1-4901-A626-00276D3C9494}" type="pres">
      <dgm:prSet presAssocID="{7F431449-9958-4553-8048-529CE26848D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C305AF7A-00C7-45EB-A332-37AFB3F27970}" type="pres">
      <dgm:prSet presAssocID="{7F431449-9958-4553-8048-529CE26848D9}" presName="hierChild2" presStyleCnt="0"/>
      <dgm:spPr/>
      <dgm:t>
        <a:bodyPr/>
        <a:lstStyle/>
        <a:p>
          <a:endParaRPr lang="es-CO"/>
        </a:p>
      </dgm:t>
    </dgm:pt>
    <dgm:pt modelId="{6D428AFD-A0BE-493F-9023-CCE3E286305E}" type="pres">
      <dgm:prSet presAssocID="{3BA6AC19-FFE1-4B5A-A680-678870BAA587}" presName="Name37" presStyleLbl="parChTrans1D2" presStyleIdx="0" presStyleCnt="5"/>
      <dgm:spPr/>
      <dgm:t>
        <a:bodyPr/>
        <a:lstStyle/>
        <a:p>
          <a:endParaRPr lang="es-CO"/>
        </a:p>
      </dgm:t>
    </dgm:pt>
    <dgm:pt modelId="{82682CA5-FED6-40C4-8D56-522F613CC21B}" type="pres">
      <dgm:prSet presAssocID="{94386EA8-7553-45BD-9767-15F42A9A85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2C8F9821-16E9-40BB-9CC0-E696B366E13D}" type="pres">
      <dgm:prSet presAssocID="{94386EA8-7553-45BD-9767-15F42A9A8509}" presName="rootComposite" presStyleCnt="0"/>
      <dgm:spPr/>
      <dgm:t>
        <a:bodyPr/>
        <a:lstStyle/>
        <a:p>
          <a:endParaRPr lang="es-CO"/>
        </a:p>
      </dgm:t>
    </dgm:pt>
    <dgm:pt modelId="{96DA26D8-EFCF-47D0-AF3C-158EA7E07DA1}" type="pres">
      <dgm:prSet presAssocID="{94386EA8-7553-45BD-9767-15F42A9A8509}" presName="rootText" presStyleLbl="node2" presStyleIdx="0" presStyleCnt="3" custScaleX="80951" custScaleY="7778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515F2D-A1BC-42CA-A4C3-C692B3239CC4}" type="pres">
      <dgm:prSet presAssocID="{94386EA8-7553-45BD-9767-15F42A9A8509}" presName="rootConnector" presStyleLbl="node2" presStyleIdx="0" presStyleCnt="3"/>
      <dgm:spPr/>
      <dgm:t>
        <a:bodyPr/>
        <a:lstStyle/>
        <a:p>
          <a:endParaRPr lang="es-CO"/>
        </a:p>
      </dgm:t>
    </dgm:pt>
    <dgm:pt modelId="{CE4EAB72-9DA6-4AB9-82D0-76D880D6190B}" type="pres">
      <dgm:prSet presAssocID="{94386EA8-7553-45BD-9767-15F42A9A8509}" presName="hierChild4" presStyleCnt="0"/>
      <dgm:spPr/>
      <dgm:t>
        <a:bodyPr/>
        <a:lstStyle/>
        <a:p>
          <a:endParaRPr lang="es-CO"/>
        </a:p>
      </dgm:t>
    </dgm:pt>
    <dgm:pt modelId="{9DADC1F1-EA6F-4CFD-A950-166CF56D5768}" type="pres">
      <dgm:prSet presAssocID="{94386EA8-7553-45BD-9767-15F42A9A8509}" presName="hierChild5" presStyleCnt="0"/>
      <dgm:spPr/>
      <dgm:t>
        <a:bodyPr/>
        <a:lstStyle/>
        <a:p>
          <a:endParaRPr lang="es-CO"/>
        </a:p>
      </dgm:t>
    </dgm:pt>
    <dgm:pt modelId="{746F7B94-517F-41B8-BE3F-140D7A6BC5CF}" type="pres">
      <dgm:prSet presAssocID="{0B64A8D4-1D4F-4BAC-BADF-911C49BF1932}" presName="Name37" presStyleLbl="parChTrans1D2" presStyleIdx="1" presStyleCnt="5"/>
      <dgm:spPr/>
      <dgm:t>
        <a:bodyPr/>
        <a:lstStyle/>
        <a:p>
          <a:endParaRPr lang="es-CO"/>
        </a:p>
      </dgm:t>
    </dgm:pt>
    <dgm:pt modelId="{576760CA-C5B1-4EAA-8BBE-E393354DFB3E}" type="pres">
      <dgm:prSet presAssocID="{C14CBABC-7143-4256-81A5-4B089AF12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F054B5AD-9829-4B00-BAE1-E3C476EAC7C0}" type="pres">
      <dgm:prSet presAssocID="{C14CBABC-7143-4256-81A5-4B089AF12CB9}" presName="rootComposite" presStyleCnt="0"/>
      <dgm:spPr/>
      <dgm:t>
        <a:bodyPr/>
        <a:lstStyle/>
        <a:p>
          <a:endParaRPr lang="es-CO"/>
        </a:p>
      </dgm:t>
    </dgm:pt>
    <dgm:pt modelId="{272D46BC-E646-4F84-B40D-80354F623AE7}" type="pres">
      <dgm:prSet presAssocID="{C14CBABC-7143-4256-81A5-4B089AF12CB9}" presName="rootText" presStyleLbl="node2" presStyleIdx="1" presStyleCnt="3" custScaleX="81427" custScaleY="7731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A9A3D4-DA44-464E-8840-19F753068E7B}" type="pres">
      <dgm:prSet presAssocID="{C14CBABC-7143-4256-81A5-4B089AF12CB9}" presName="rootConnector" presStyleLbl="node2" presStyleIdx="1" presStyleCnt="3"/>
      <dgm:spPr/>
      <dgm:t>
        <a:bodyPr/>
        <a:lstStyle/>
        <a:p>
          <a:endParaRPr lang="es-CO"/>
        </a:p>
      </dgm:t>
    </dgm:pt>
    <dgm:pt modelId="{4D32DB44-10B1-4B28-86B2-A5C5702EAA21}" type="pres">
      <dgm:prSet presAssocID="{C14CBABC-7143-4256-81A5-4B089AF12CB9}" presName="hierChild4" presStyleCnt="0"/>
      <dgm:spPr/>
      <dgm:t>
        <a:bodyPr/>
        <a:lstStyle/>
        <a:p>
          <a:endParaRPr lang="es-CO"/>
        </a:p>
      </dgm:t>
    </dgm:pt>
    <dgm:pt modelId="{85C69EA9-BC59-4AE8-BF44-72A1CBA78932}" type="pres">
      <dgm:prSet presAssocID="{C14CBABC-7143-4256-81A5-4B089AF12CB9}" presName="hierChild5" presStyleCnt="0"/>
      <dgm:spPr/>
      <dgm:t>
        <a:bodyPr/>
        <a:lstStyle/>
        <a:p>
          <a:endParaRPr lang="es-CO"/>
        </a:p>
      </dgm:t>
    </dgm:pt>
    <dgm:pt modelId="{C6FEA0CF-AE3A-44EF-9952-D4DE67DDFB86}" type="pres">
      <dgm:prSet presAssocID="{2AF49609-379E-48AD-9959-F917A785A399}" presName="Name37" presStyleLbl="parChTrans1D2" presStyleIdx="2" presStyleCnt="5"/>
      <dgm:spPr/>
      <dgm:t>
        <a:bodyPr/>
        <a:lstStyle/>
        <a:p>
          <a:endParaRPr lang="es-CO"/>
        </a:p>
      </dgm:t>
    </dgm:pt>
    <dgm:pt modelId="{DB0D4FDF-C621-4253-95D0-453A7A49F491}" type="pres">
      <dgm:prSet presAssocID="{86EAAB6D-9AD9-4E89-9DDE-2658DA6E23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2FCB47B0-BAC0-43FA-BB7B-26E86629B734}" type="pres">
      <dgm:prSet presAssocID="{86EAAB6D-9AD9-4E89-9DDE-2658DA6E23F7}" presName="rootComposite" presStyleCnt="0"/>
      <dgm:spPr/>
      <dgm:t>
        <a:bodyPr/>
        <a:lstStyle/>
        <a:p>
          <a:endParaRPr lang="es-CO"/>
        </a:p>
      </dgm:t>
    </dgm:pt>
    <dgm:pt modelId="{9A6FBC51-C081-40A4-A722-59AB21F0E84D}" type="pres">
      <dgm:prSet presAssocID="{86EAAB6D-9AD9-4E89-9DDE-2658DA6E23F7}" presName="rootText" presStyleLbl="node2" presStyleIdx="2" presStyleCnt="3" custScaleX="82885" custScaleY="708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0816F0-8E5B-40EE-84CA-E8E6D45F74EE}" type="pres">
      <dgm:prSet presAssocID="{86EAAB6D-9AD9-4E89-9DDE-2658DA6E23F7}" presName="rootConnector" presStyleLbl="node2" presStyleIdx="2" presStyleCnt="3"/>
      <dgm:spPr/>
      <dgm:t>
        <a:bodyPr/>
        <a:lstStyle/>
        <a:p>
          <a:endParaRPr lang="es-CO"/>
        </a:p>
      </dgm:t>
    </dgm:pt>
    <dgm:pt modelId="{D23818A9-3127-437D-A21A-7A17D94E8839}" type="pres">
      <dgm:prSet presAssocID="{86EAAB6D-9AD9-4E89-9DDE-2658DA6E23F7}" presName="hierChild4" presStyleCnt="0"/>
      <dgm:spPr/>
      <dgm:t>
        <a:bodyPr/>
        <a:lstStyle/>
        <a:p>
          <a:endParaRPr lang="es-CO"/>
        </a:p>
      </dgm:t>
    </dgm:pt>
    <dgm:pt modelId="{34C8AF29-185F-437D-AA9B-B672201630F4}" type="pres">
      <dgm:prSet presAssocID="{86EAAB6D-9AD9-4E89-9DDE-2658DA6E23F7}" presName="hierChild5" presStyleCnt="0"/>
      <dgm:spPr/>
      <dgm:t>
        <a:bodyPr/>
        <a:lstStyle/>
        <a:p>
          <a:endParaRPr lang="es-CO"/>
        </a:p>
      </dgm:t>
    </dgm:pt>
    <dgm:pt modelId="{55BA36D7-0CA2-4384-A383-0B135816053A}" type="pres">
      <dgm:prSet presAssocID="{7F431449-9958-4553-8048-529CE26848D9}" presName="hierChild3" presStyleCnt="0"/>
      <dgm:spPr/>
      <dgm:t>
        <a:bodyPr/>
        <a:lstStyle/>
        <a:p>
          <a:endParaRPr lang="es-CO"/>
        </a:p>
      </dgm:t>
    </dgm:pt>
    <dgm:pt modelId="{8F7B9351-2454-43EA-81E6-C43E01F9A1E6}" type="pres">
      <dgm:prSet presAssocID="{822291A2-753C-4441-AEC9-1B4CC01B1774}" presName="Name111" presStyleLbl="parChTrans1D2" presStyleIdx="3" presStyleCnt="5"/>
      <dgm:spPr/>
      <dgm:t>
        <a:bodyPr/>
        <a:lstStyle/>
        <a:p>
          <a:endParaRPr lang="es-CO"/>
        </a:p>
      </dgm:t>
    </dgm:pt>
    <dgm:pt modelId="{4C3A7C67-AC68-43D9-B056-762F381BA195}" type="pres">
      <dgm:prSet presAssocID="{DBBEC5A3-5DC0-440F-A382-4FBAFF345715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3FFD12E9-A25D-4F37-A48E-2117050635CE}" type="pres">
      <dgm:prSet presAssocID="{DBBEC5A3-5DC0-440F-A382-4FBAFF345715}" presName="rootComposite3" presStyleCnt="0"/>
      <dgm:spPr/>
      <dgm:t>
        <a:bodyPr/>
        <a:lstStyle/>
        <a:p>
          <a:endParaRPr lang="es-CO"/>
        </a:p>
      </dgm:t>
    </dgm:pt>
    <dgm:pt modelId="{3EC77936-E29C-4D2B-9DD1-FD2245389957}" type="pres">
      <dgm:prSet presAssocID="{DBBEC5A3-5DC0-440F-A382-4FBAFF345715}" presName="rootText3" presStyleLbl="asst1" presStyleIdx="0" presStyleCnt="2" custScaleX="88072" custScaleY="6612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265397C-1D32-4EF5-AB09-0A185CDC6D4A}" type="pres">
      <dgm:prSet presAssocID="{DBBEC5A3-5DC0-440F-A382-4FBAFF345715}" presName="rootConnector3" presStyleLbl="asst1" presStyleIdx="0" presStyleCnt="2"/>
      <dgm:spPr/>
      <dgm:t>
        <a:bodyPr/>
        <a:lstStyle/>
        <a:p>
          <a:endParaRPr lang="es-CO"/>
        </a:p>
      </dgm:t>
    </dgm:pt>
    <dgm:pt modelId="{9AA4BDA1-2162-4DC2-946C-EE20A39E3C09}" type="pres">
      <dgm:prSet presAssocID="{DBBEC5A3-5DC0-440F-A382-4FBAFF345715}" presName="hierChild6" presStyleCnt="0"/>
      <dgm:spPr/>
      <dgm:t>
        <a:bodyPr/>
        <a:lstStyle/>
        <a:p>
          <a:endParaRPr lang="es-CO"/>
        </a:p>
      </dgm:t>
    </dgm:pt>
    <dgm:pt modelId="{7FDFD4D1-9E39-419B-BD0A-B558ABFDD970}" type="pres">
      <dgm:prSet presAssocID="{DBBEC5A3-5DC0-440F-A382-4FBAFF345715}" presName="hierChild7" presStyleCnt="0"/>
      <dgm:spPr/>
      <dgm:t>
        <a:bodyPr/>
        <a:lstStyle/>
        <a:p>
          <a:endParaRPr lang="es-CO"/>
        </a:p>
      </dgm:t>
    </dgm:pt>
    <dgm:pt modelId="{50EAA671-E254-4ECC-9B95-C73DD5953141}" type="pres">
      <dgm:prSet presAssocID="{49D99DA6-D9D9-4A37-8C6A-57F9D43AF265}" presName="Name111" presStyleLbl="parChTrans1D2" presStyleIdx="4" presStyleCnt="5"/>
      <dgm:spPr/>
      <dgm:t>
        <a:bodyPr/>
        <a:lstStyle/>
        <a:p>
          <a:endParaRPr lang="es-CO"/>
        </a:p>
      </dgm:t>
    </dgm:pt>
    <dgm:pt modelId="{24D07BDF-9393-42AD-8034-C93AE7367644}" type="pres">
      <dgm:prSet presAssocID="{1138DD8E-1ED7-4C75-9039-066DC04E87FB}" presName="hierRoot3" presStyleCnt="0">
        <dgm:presLayoutVars>
          <dgm:hierBranch val="init"/>
        </dgm:presLayoutVars>
      </dgm:prSet>
      <dgm:spPr/>
    </dgm:pt>
    <dgm:pt modelId="{F93EAE2F-80B3-4D8C-A505-4DFF07CB147E}" type="pres">
      <dgm:prSet presAssocID="{1138DD8E-1ED7-4C75-9039-066DC04E87FB}" presName="rootComposite3" presStyleCnt="0"/>
      <dgm:spPr/>
    </dgm:pt>
    <dgm:pt modelId="{5D30F7FE-49F2-45BC-B992-20D4A750072B}" type="pres">
      <dgm:prSet presAssocID="{1138DD8E-1ED7-4C75-9039-066DC04E87FB}" presName="rootText3" presStyleLbl="asst1" presStyleIdx="1" presStyleCnt="2" custScaleX="83467" custScaleY="7983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03A3C6-4FAE-43A1-A5C6-66F9E81925BC}" type="pres">
      <dgm:prSet presAssocID="{1138DD8E-1ED7-4C75-9039-066DC04E87FB}" presName="rootConnector3" presStyleLbl="asst1" presStyleIdx="1" presStyleCnt="2"/>
      <dgm:spPr/>
      <dgm:t>
        <a:bodyPr/>
        <a:lstStyle/>
        <a:p>
          <a:endParaRPr lang="es-CO"/>
        </a:p>
      </dgm:t>
    </dgm:pt>
    <dgm:pt modelId="{71693F5B-40F9-4A8B-96D3-89396615D734}" type="pres">
      <dgm:prSet presAssocID="{1138DD8E-1ED7-4C75-9039-066DC04E87FB}" presName="hierChild6" presStyleCnt="0"/>
      <dgm:spPr/>
    </dgm:pt>
    <dgm:pt modelId="{B498EEBF-7D2B-4153-86DB-97329DB45494}" type="pres">
      <dgm:prSet presAssocID="{1138DD8E-1ED7-4C75-9039-066DC04E87FB}" presName="hierChild7" presStyleCnt="0"/>
      <dgm:spPr/>
    </dgm:pt>
  </dgm:ptLst>
  <dgm:cxnLst>
    <dgm:cxn modelId="{7D0F2C05-D2C5-44C0-8BEE-3B1621DAB296}" srcId="{7F431449-9958-4553-8048-529CE26848D9}" destId="{94386EA8-7553-45BD-9767-15F42A9A8509}" srcOrd="1" destOrd="0" parTransId="{3BA6AC19-FFE1-4B5A-A680-678870BAA587}" sibTransId="{BE7299E3-FA0C-4AA1-9017-05A215C335AF}"/>
    <dgm:cxn modelId="{0626CCE5-48FA-4509-8488-0DF3451944A5}" type="presOf" srcId="{1138DD8E-1ED7-4C75-9039-066DC04E87FB}" destId="{5D30F7FE-49F2-45BC-B992-20D4A750072B}" srcOrd="0" destOrd="0" presId="urn:microsoft.com/office/officeart/2005/8/layout/orgChart1"/>
    <dgm:cxn modelId="{571CADCF-4D97-4358-9E41-371E65A61398}" srcId="{7F431449-9958-4553-8048-529CE26848D9}" destId="{DBBEC5A3-5DC0-440F-A382-4FBAFF345715}" srcOrd="0" destOrd="0" parTransId="{822291A2-753C-4441-AEC9-1B4CC01B1774}" sibTransId="{49D84F6A-C0DD-485C-BF32-86674CEC4332}"/>
    <dgm:cxn modelId="{CD94C620-E75A-46CE-BCA2-45F05F0ED610}" type="presOf" srcId="{DBBEC5A3-5DC0-440F-A382-4FBAFF345715}" destId="{3EC77936-E29C-4D2B-9DD1-FD2245389957}" srcOrd="0" destOrd="0" presId="urn:microsoft.com/office/officeart/2005/8/layout/orgChart1"/>
    <dgm:cxn modelId="{2FDE4A0C-650A-4F47-B5B0-CE3D2D249026}" type="presOf" srcId="{0B64A8D4-1D4F-4BAC-BADF-911C49BF1932}" destId="{746F7B94-517F-41B8-BE3F-140D7A6BC5CF}" srcOrd="0" destOrd="0" presId="urn:microsoft.com/office/officeart/2005/8/layout/orgChart1"/>
    <dgm:cxn modelId="{7EA6462E-6715-4D57-9DD9-53699DFF1592}" srcId="{7F431449-9958-4553-8048-529CE26848D9}" destId="{1138DD8E-1ED7-4C75-9039-066DC04E87FB}" srcOrd="4" destOrd="0" parTransId="{49D99DA6-D9D9-4A37-8C6A-57F9D43AF265}" sibTransId="{B1AD4ECD-A148-4157-A5F0-0444773B57B4}"/>
    <dgm:cxn modelId="{2CFE6B5E-D0B9-4CE1-80C0-E0B77F952D84}" type="presOf" srcId="{3BA6AC19-FFE1-4B5A-A680-678870BAA587}" destId="{6D428AFD-A0BE-493F-9023-CCE3E286305E}" srcOrd="0" destOrd="0" presId="urn:microsoft.com/office/officeart/2005/8/layout/orgChart1"/>
    <dgm:cxn modelId="{01C836AC-811D-4F32-9975-CFC96815AF07}" type="presOf" srcId="{1138DD8E-1ED7-4C75-9039-066DC04E87FB}" destId="{3A03A3C6-4FAE-43A1-A5C6-66F9E81925BC}" srcOrd="1" destOrd="0" presId="urn:microsoft.com/office/officeart/2005/8/layout/orgChart1"/>
    <dgm:cxn modelId="{76065CCE-0E47-452E-A105-9B81EA8E7877}" type="presOf" srcId="{2AF49609-379E-48AD-9959-F917A785A399}" destId="{C6FEA0CF-AE3A-44EF-9952-D4DE67DDFB86}" srcOrd="0" destOrd="0" presId="urn:microsoft.com/office/officeart/2005/8/layout/orgChart1"/>
    <dgm:cxn modelId="{9061036A-D7D8-4481-B496-7BC3BB786204}" type="presOf" srcId="{C14CBABC-7143-4256-81A5-4B089AF12CB9}" destId="{E5A9A3D4-DA44-464E-8840-19F753068E7B}" srcOrd="1" destOrd="0" presId="urn:microsoft.com/office/officeart/2005/8/layout/orgChart1"/>
    <dgm:cxn modelId="{4EDC8D80-AAC5-4DC7-A331-EDF3E0D10A17}" type="presOf" srcId="{7F431449-9958-4553-8048-529CE26848D9}" destId="{22A73038-08F1-4901-A626-00276D3C9494}" srcOrd="1" destOrd="0" presId="urn:microsoft.com/office/officeart/2005/8/layout/orgChart1"/>
    <dgm:cxn modelId="{FC469E65-4936-4C5E-A87C-0191648549DD}" srcId="{7F431449-9958-4553-8048-529CE26848D9}" destId="{86EAAB6D-9AD9-4E89-9DDE-2658DA6E23F7}" srcOrd="3" destOrd="0" parTransId="{2AF49609-379E-48AD-9959-F917A785A399}" sibTransId="{48803235-A346-4A2F-8E01-D6D0D3D37DDB}"/>
    <dgm:cxn modelId="{75B18BCD-4262-4CA0-85EB-13855092A99A}" type="presOf" srcId="{0E3DF58C-6B42-4E9E-9B63-F7071A843550}" destId="{D4DDFFE7-A4DF-4492-9A7B-B970E70B89FB}" srcOrd="0" destOrd="0" presId="urn:microsoft.com/office/officeart/2005/8/layout/orgChart1"/>
    <dgm:cxn modelId="{36E42DD9-90DD-4CBC-9971-D7DB84C9F81D}" type="presOf" srcId="{7F431449-9958-4553-8048-529CE26848D9}" destId="{FBDF122A-47C1-4653-BE2A-0EC90734582C}" srcOrd="0" destOrd="0" presId="urn:microsoft.com/office/officeart/2005/8/layout/orgChart1"/>
    <dgm:cxn modelId="{F8D8E2DD-035E-4C95-B91A-F27D7914B98A}" type="presOf" srcId="{822291A2-753C-4441-AEC9-1B4CC01B1774}" destId="{8F7B9351-2454-43EA-81E6-C43E01F9A1E6}" srcOrd="0" destOrd="0" presId="urn:microsoft.com/office/officeart/2005/8/layout/orgChart1"/>
    <dgm:cxn modelId="{0D0D8F6A-F5B1-4E5C-9D80-E72D96BBF220}" srcId="{7F431449-9958-4553-8048-529CE26848D9}" destId="{C14CBABC-7143-4256-81A5-4B089AF12CB9}" srcOrd="2" destOrd="0" parTransId="{0B64A8D4-1D4F-4BAC-BADF-911C49BF1932}" sibTransId="{90A6CDC5-3151-48F7-90B0-24BD0C29769B}"/>
    <dgm:cxn modelId="{CC6F9ECF-1F68-49DE-B49C-5A96CD290734}" type="presOf" srcId="{94386EA8-7553-45BD-9767-15F42A9A8509}" destId="{CE515F2D-A1BC-42CA-A4C3-C692B3239CC4}" srcOrd="1" destOrd="0" presId="urn:microsoft.com/office/officeart/2005/8/layout/orgChart1"/>
    <dgm:cxn modelId="{E0C7F416-6691-4C3F-8F41-E8EA1F217B36}" srcId="{0E3DF58C-6B42-4E9E-9B63-F7071A843550}" destId="{7F431449-9958-4553-8048-529CE26848D9}" srcOrd="0" destOrd="0" parTransId="{F6BEAB42-1898-4B77-BE2F-66B2DA68F311}" sibTransId="{0A7E9F25-AAE7-485C-9562-69342FE437D9}"/>
    <dgm:cxn modelId="{57271E24-E32D-417D-BB6C-CB0FE3EEEF2A}" type="presOf" srcId="{C14CBABC-7143-4256-81A5-4B089AF12CB9}" destId="{272D46BC-E646-4F84-B40D-80354F623AE7}" srcOrd="0" destOrd="0" presId="urn:microsoft.com/office/officeart/2005/8/layout/orgChart1"/>
    <dgm:cxn modelId="{73D407C1-F393-408A-8336-D0FF197F2D79}" type="presOf" srcId="{86EAAB6D-9AD9-4E89-9DDE-2658DA6E23F7}" destId="{9A6FBC51-C081-40A4-A722-59AB21F0E84D}" srcOrd="0" destOrd="0" presId="urn:microsoft.com/office/officeart/2005/8/layout/orgChart1"/>
    <dgm:cxn modelId="{552A8B6A-2F71-4BF8-ABD4-4DFB5F4C3257}" type="presOf" srcId="{49D99DA6-D9D9-4A37-8C6A-57F9D43AF265}" destId="{50EAA671-E254-4ECC-9B95-C73DD5953141}" srcOrd="0" destOrd="0" presId="urn:microsoft.com/office/officeart/2005/8/layout/orgChart1"/>
    <dgm:cxn modelId="{EF61F238-D2D6-42A7-9CA8-2D7EFB9F8B56}" type="presOf" srcId="{86EAAB6D-9AD9-4E89-9DDE-2658DA6E23F7}" destId="{110816F0-8E5B-40EE-84CA-E8E6D45F74EE}" srcOrd="1" destOrd="0" presId="urn:microsoft.com/office/officeart/2005/8/layout/orgChart1"/>
    <dgm:cxn modelId="{2F69B3F9-B0BE-4F06-9900-5275803D203A}" type="presOf" srcId="{94386EA8-7553-45BD-9767-15F42A9A8509}" destId="{96DA26D8-EFCF-47D0-AF3C-158EA7E07DA1}" srcOrd="0" destOrd="0" presId="urn:microsoft.com/office/officeart/2005/8/layout/orgChart1"/>
    <dgm:cxn modelId="{E9E181E8-15B8-4174-B3C7-D23925171C00}" type="presOf" srcId="{DBBEC5A3-5DC0-440F-A382-4FBAFF345715}" destId="{6265397C-1D32-4EF5-AB09-0A185CDC6D4A}" srcOrd="1" destOrd="0" presId="urn:microsoft.com/office/officeart/2005/8/layout/orgChart1"/>
    <dgm:cxn modelId="{23389955-A898-4F91-8EC9-D322122B1560}" type="presParOf" srcId="{D4DDFFE7-A4DF-4492-9A7B-B970E70B89FB}" destId="{9E4448D0-3507-4B52-8CC0-BACDFE8E58EC}" srcOrd="0" destOrd="0" presId="urn:microsoft.com/office/officeart/2005/8/layout/orgChart1"/>
    <dgm:cxn modelId="{B88D4279-B26F-4D7D-A25F-A72D8C5B1ECE}" type="presParOf" srcId="{9E4448D0-3507-4B52-8CC0-BACDFE8E58EC}" destId="{7784D144-B249-4199-A228-C5C9EDBA96A0}" srcOrd="0" destOrd="0" presId="urn:microsoft.com/office/officeart/2005/8/layout/orgChart1"/>
    <dgm:cxn modelId="{C18D8546-CAB5-4360-84AB-CD7B35FE97BB}" type="presParOf" srcId="{7784D144-B249-4199-A228-C5C9EDBA96A0}" destId="{FBDF122A-47C1-4653-BE2A-0EC90734582C}" srcOrd="0" destOrd="0" presId="urn:microsoft.com/office/officeart/2005/8/layout/orgChart1"/>
    <dgm:cxn modelId="{0603D18F-D920-45EB-9F96-E725866B47FC}" type="presParOf" srcId="{7784D144-B249-4199-A228-C5C9EDBA96A0}" destId="{22A73038-08F1-4901-A626-00276D3C9494}" srcOrd="1" destOrd="0" presId="urn:microsoft.com/office/officeart/2005/8/layout/orgChart1"/>
    <dgm:cxn modelId="{BE8159B8-A8A8-4E6E-AB23-AAB06EDF7D0F}" type="presParOf" srcId="{9E4448D0-3507-4B52-8CC0-BACDFE8E58EC}" destId="{C305AF7A-00C7-45EB-A332-37AFB3F27970}" srcOrd="1" destOrd="0" presId="urn:microsoft.com/office/officeart/2005/8/layout/orgChart1"/>
    <dgm:cxn modelId="{0857ED20-AA71-4720-86CE-7324A270EDB5}" type="presParOf" srcId="{C305AF7A-00C7-45EB-A332-37AFB3F27970}" destId="{6D428AFD-A0BE-493F-9023-CCE3E286305E}" srcOrd="0" destOrd="0" presId="urn:microsoft.com/office/officeart/2005/8/layout/orgChart1"/>
    <dgm:cxn modelId="{812718EC-D00F-4F71-A69C-0765BA26E2CF}" type="presParOf" srcId="{C305AF7A-00C7-45EB-A332-37AFB3F27970}" destId="{82682CA5-FED6-40C4-8D56-522F613CC21B}" srcOrd="1" destOrd="0" presId="urn:microsoft.com/office/officeart/2005/8/layout/orgChart1"/>
    <dgm:cxn modelId="{ADCF91EE-33C5-41B3-87FD-C49DFE89C6BB}" type="presParOf" srcId="{82682CA5-FED6-40C4-8D56-522F613CC21B}" destId="{2C8F9821-16E9-40BB-9CC0-E696B366E13D}" srcOrd="0" destOrd="0" presId="urn:microsoft.com/office/officeart/2005/8/layout/orgChart1"/>
    <dgm:cxn modelId="{9C90480C-FC22-4042-9E56-4C517EB8273F}" type="presParOf" srcId="{2C8F9821-16E9-40BB-9CC0-E696B366E13D}" destId="{96DA26D8-EFCF-47D0-AF3C-158EA7E07DA1}" srcOrd="0" destOrd="0" presId="urn:microsoft.com/office/officeart/2005/8/layout/orgChart1"/>
    <dgm:cxn modelId="{0F812C41-476A-42F8-B629-BEB0B6ECA762}" type="presParOf" srcId="{2C8F9821-16E9-40BB-9CC0-E696B366E13D}" destId="{CE515F2D-A1BC-42CA-A4C3-C692B3239CC4}" srcOrd="1" destOrd="0" presId="urn:microsoft.com/office/officeart/2005/8/layout/orgChart1"/>
    <dgm:cxn modelId="{689C9EA2-C48E-4C6C-A7DE-053CAAE6C66C}" type="presParOf" srcId="{82682CA5-FED6-40C4-8D56-522F613CC21B}" destId="{CE4EAB72-9DA6-4AB9-82D0-76D880D6190B}" srcOrd="1" destOrd="0" presId="urn:microsoft.com/office/officeart/2005/8/layout/orgChart1"/>
    <dgm:cxn modelId="{53A8C62C-0580-4C44-A3C7-2FFB81786E34}" type="presParOf" srcId="{82682CA5-FED6-40C4-8D56-522F613CC21B}" destId="{9DADC1F1-EA6F-4CFD-A950-166CF56D5768}" srcOrd="2" destOrd="0" presId="urn:microsoft.com/office/officeart/2005/8/layout/orgChart1"/>
    <dgm:cxn modelId="{8E1B7AFF-1CB5-4D8E-A6DE-770B8D7F6CB4}" type="presParOf" srcId="{C305AF7A-00C7-45EB-A332-37AFB3F27970}" destId="{746F7B94-517F-41B8-BE3F-140D7A6BC5CF}" srcOrd="2" destOrd="0" presId="urn:microsoft.com/office/officeart/2005/8/layout/orgChart1"/>
    <dgm:cxn modelId="{243DAB19-72B8-4DD3-8348-EC0F564CF90E}" type="presParOf" srcId="{C305AF7A-00C7-45EB-A332-37AFB3F27970}" destId="{576760CA-C5B1-4EAA-8BBE-E393354DFB3E}" srcOrd="3" destOrd="0" presId="urn:microsoft.com/office/officeart/2005/8/layout/orgChart1"/>
    <dgm:cxn modelId="{34D5BFD7-146E-43FF-8A32-D79D0C55323C}" type="presParOf" srcId="{576760CA-C5B1-4EAA-8BBE-E393354DFB3E}" destId="{F054B5AD-9829-4B00-BAE1-E3C476EAC7C0}" srcOrd="0" destOrd="0" presId="urn:microsoft.com/office/officeart/2005/8/layout/orgChart1"/>
    <dgm:cxn modelId="{3A5CECDF-F994-4364-B188-7A4DC60B5B90}" type="presParOf" srcId="{F054B5AD-9829-4B00-BAE1-E3C476EAC7C0}" destId="{272D46BC-E646-4F84-B40D-80354F623AE7}" srcOrd="0" destOrd="0" presId="urn:microsoft.com/office/officeart/2005/8/layout/orgChart1"/>
    <dgm:cxn modelId="{4FEF8202-FAE0-4307-BC9B-B1837AA41D7A}" type="presParOf" srcId="{F054B5AD-9829-4B00-BAE1-E3C476EAC7C0}" destId="{E5A9A3D4-DA44-464E-8840-19F753068E7B}" srcOrd="1" destOrd="0" presId="urn:microsoft.com/office/officeart/2005/8/layout/orgChart1"/>
    <dgm:cxn modelId="{BED45A77-3BFA-4109-A365-D08867C96890}" type="presParOf" srcId="{576760CA-C5B1-4EAA-8BBE-E393354DFB3E}" destId="{4D32DB44-10B1-4B28-86B2-A5C5702EAA21}" srcOrd="1" destOrd="0" presId="urn:microsoft.com/office/officeart/2005/8/layout/orgChart1"/>
    <dgm:cxn modelId="{EEEFFE19-8515-4D3D-9A23-732B47164739}" type="presParOf" srcId="{576760CA-C5B1-4EAA-8BBE-E393354DFB3E}" destId="{85C69EA9-BC59-4AE8-BF44-72A1CBA78932}" srcOrd="2" destOrd="0" presId="urn:microsoft.com/office/officeart/2005/8/layout/orgChart1"/>
    <dgm:cxn modelId="{6EB35F8A-63FB-4465-9673-4082EA0FF955}" type="presParOf" srcId="{C305AF7A-00C7-45EB-A332-37AFB3F27970}" destId="{C6FEA0CF-AE3A-44EF-9952-D4DE67DDFB86}" srcOrd="4" destOrd="0" presId="urn:microsoft.com/office/officeart/2005/8/layout/orgChart1"/>
    <dgm:cxn modelId="{70902608-8254-4967-8CEC-6E552F6DAA57}" type="presParOf" srcId="{C305AF7A-00C7-45EB-A332-37AFB3F27970}" destId="{DB0D4FDF-C621-4253-95D0-453A7A49F491}" srcOrd="5" destOrd="0" presId="urn:microsoft.com/office/officeart/2005/8/layout/orgChart1"/>
    <dgm:cxn modelId="{726DC29D-9DD1-40B1-95BA-FA126D710D79}" type="presParOf" srcId="{DB0D4FDF-C621-4253-95D0-453A7A49F491}" destId="{2FCB47B0-BAC0-43FA-BB7B-26E86629B734}" srcOrd="0" destOrd="0" presId="urn:microsoft.com/office/officeart/2005/8/layout/orgChart1"/>
    <dgm:cxn modelId="{2A4BEE66-F785-4B70-90EA-F0F294412CC0}" type="presParOf" srcId="{2FCB47B0-BAC0-43FA-BB7B-26E86629B734}" destId="{9A6FBC51-C081-40A4-A722-59AB21F0E84D}" srcOrd="0" destOrd="0" presId="urn:microsoft.com/office/officeart/2005/8/layout/orgChart1"/>
    <dgm:cxn modelId="{572AD77D-1D85-48C9-9984-2E3669968DA9}" type="presParOf" srcId="{2FCB47B0-BAC0-43FA-BB7B-26E86629B734}" destId="{110816F0-8E5B-40EE-84CA-E8E6D45F74EE}" srcOrd="1" destOrd="0" presId="urn:microsoft.com/office/officeart/2005/8/layout/orgChart1"/>
    <dgm:cxn modelId="{A28AE4F9-C9DE-484A-AA6B-B46C88D3BA4A}" type="presParOf" srcId="{DB0D4FDF-C621-4253-95D0-453A7A49F491}" destId="{D23818A9-3127-437D-A21A-7A17D94E8839}" srcOrd="1" destOrd="0" presId="urn:microsoft.com/office/officeart/2005/8/layout/orgChart1"/>
    <dgm:cxn modelId="{58C3F0E9-7B01-4198-8063-D7B6B1B4E754}" type="presParOf" srcId="{DB0D4FDF-C621-4253-95D0-453A7A49F491}" destId="{34C8AF29-185F-437D-AA9B-B672201630F4}" srcOrd="2" destOrd="0" presId="urn:microsoft.com/office/officeart/2005/8/layout/orgChart1"/>
    <dgm:cxn modelId="{8CD09537-3D0E-4015-B92D-AE53DA5AFFDA}" type="presParOf" srcId="{9E4448D0-3507-4B52-8CC0-BACDFE8E58EC}" destId="{55BA36D7-0CA2-4384-A383-0B135816053A}" srcOrd="2" destOrd="0" presId="urn:microsoft.com/office/officeart/2005/8/layout/orgChart1"/>
    <dgm:cxn modelId="{44CBB4C1-79B6-4AEE-A451-59040AFBEC17}" type="presParOf" srcId="{55BA36D7-0CA2-4384-A383-0B135816053A}" destId="{8F7B9351-2454-43EA-81E6-C43E01F9A1E6}" srcOrd="0" destOrd="0" presId="urn:microsoft.com/office/officeart/2005/8/layout/orgChart1"/>
    <dgm:cxn modelId="{2DA567CE-1415-451F-82EE-BFC0BED770F7}" type="presParOf" srcId="{55BA36D7-0CA2-4384-A383-0B135816053A}" destId="{4C3A7C67-AC68-43D9-B056-762F381BA195}" srcOrd="1" destOrd="0" presId="urn:microsoft.com/office/officeart/2005/8/layout/orgChart1"/>
    <dgm:cxn modelId="{104CA960-13ED-4332-BF4C-C4A586051443}" type="presParOf" srcId="{4C3A7C67-AC68-43D9-B056-762F381BA195}" destId="{3FFD12E9-A25D-4F37-A48E-2117050635CE}" srcOrd="0" destOrd="0" presId="urn:microsoft.com/office/officeart/2005/8/layout/orgChart1"/>
    <dgm:cxn modelId="{AC1DCECC-E90F-4753-B653-D972038E1A17}" type="presParOf" srcId="{3FFD12E9-A25D-4F37-A48E-2117050635CE}" destId="{3EC77936-E29C-4D2B-9DD1-FD2245389957}" srcOrd="0" destOrd="0" presId="urn:microsoft.com/office/officeart/2005/8/layout/orgChart1"/>
    <dgm:cxn modelId="{000F2D8B-5EE6-4A76-855E-B8509971827A}" type="presParOf" srcId="{3FFD12E9-A25D-4F37-A48E-2117050635CE}" destId="{6265397C-1D32-4EF5-AB09-0A185CDC6D4A}" srcOrd="1" destOrd="0" presId="urn:microsoft.com/office/officeart/2005/8/layout/orgChart1"/>
    <dgm:cxn modelId="{EB1CCCBC-6CB4-4030-A3B4-A372406C05E4}" type="presParOf" srcId="{4C3A7C67-AC68-43D9-B056-762F381BA195}" destId="{9AA4BDA1-2162-4DC2-946C-EE20A39E3C09}" srcOrd="1" destOrd="0" presId="urn:microsoft.com/office/officeart/2005/8/layout/orgChart1"/>
    <dgm:cxn modelId="{59665CB1-A075-48BE-81A3-1277CE75366A}" type="presParOf" srcId="{4C3A7C67-AC68-43D9-B056-762F381BA195}" destId="{7FDFD4D1-9E39-419B-BD0A-B558ABFDD970}" srcOrd="2" destOrd="0" presId="urn:microsoft.com/office/officeart/2005/8/layout/orgChart1"/>
    <dgm:cxn modelId="{2F5A4F99-B0C2-4457-B6D1-71CDD3B387EB}" type="presParOf" srcId="{55BA36D7-0CA2-4384-A383-0B135816053A}" destId="{50EAA671-E254-4ECC-9B95-C73DD5953141}" srcOrd="2" destOrd="0" presId="urn:microsoft.com/office/officeart/2005/8/layout/orgChart1"/>
    <dgm:cxn modelId="{0E84DF24-A37A-4E07-ACC5-DD95BA746462}" type="presParOf" srcId="{55BA36D7-0CA2-4384-A383-0B135816053A}" destId="{24D07BDF-9393-42AD-8034-C93AE7367644}" srcOrd="3" destOrd="0" presId="urn:microsoft.com/office/officeart/2005/8/layout/orgChart1"/>
    <dgm:cxn modelId="{6CCB165E-717E-433F-8819-2876C0555250}" type="presParOf" srcId="{24D07BDF-9393-42AD-8034-C93AE7367644}" destId="{F93EAE2F-80B3-4D8C-A505-4DFF07CB147E}" srcOrd="0" destOrd="0" presId="urn:microsoft.com/office/officeart/2005/8/layout/orgChart1"/>
    <dgm:cxn modelId="{778073A0-9734-493C-9FDB-867D7CA09546}" type="presParOf" srcId="{F93EAE2F-80B3-4D8C-A505-4DFF07CB147E}" destId="{5D30F7FE-49F2-45BC-B992-20D4A750072B}" srcOrd="0" destOrd="0" presId="urn:microsoft.com/office/officeart/2005/8/layout/orgChart1"/>
    <dgm:cxn modelId="{28D5D7C4-624B-4CB8-BEAE-3607273943F9}" type="presParOf" srcId="{F93EAE2F-80B3-4D8C-A505-4DFF07CB147E}" destId="{3A03A3C6-4FAE-43A1-A5C6-66F9E81925BC}" srcOrd="1" destOrd="0" presId="urn:microsoft.com/office/officeart/2005/8/layout/orgChart1"/>
    <dgm:cxn modelId="{2845BF0B-7238-4CA3-9CE4-4BCE0E95E672}" type="presParOf" srcId="{24D07BDF-9393-42AD-8034-C93AE7367644}" destId="{71693F5B-40F9-4A8B-96D3-89396615D734}" srcOrd="1" destOrd="0" presId="urn:microsoft.com/office/officeart/2005/8/layout/orgChart1"/>
    <dgm:cxn modelId="{7BCFBBDB-45B2-4479-B839-35B3AB15A710}" type="presParOf" srcId="{24D07BDF-9393-42AD-8034-C93AE7367644}" destId="{B498EEBF-7D2B-4153-86DB-97329DB45494}" srcOrd="2" destOrd="0" presId="urn:microsoft.com/office/officeart/2005/8/layout/orgChart1"/>
  </dgm:cxnLst>
  <dgm:bg>
    <a:blipFill>
      <a:blip xmlns:r="http://schemas.openxmlformats.org/officeDocument/2006/relationships" r:embed="rId2"/>
      <a:tile tx="0" ty="0" sx="100000" sy="100000" flip="none" algn="tl"/>
    </a:blipFill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E3DF58C-6B42-4E9E-9B63-F7071A843550}" type="doc">
      <dgm:prSet loTypeId="urn:microsoft.com/office/officeart/2005/8/layout/orgChart1" loCatId="hierarchy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7F431449-9958-4553-8048-529CE26848D9}">
      <dgm:prSet phldrT="[Texto]" custT="1"/>
      <dgm:spPr/>
      <dgm:t>
        <a:bodyPr/>
        <a:lstStyle/>
        <a:p>
          <a:r>
            <a:rPr lang="es-CO" sz="2400" b="1" dirty="0" smtClean="0"/>
            <a:t>GRUPO DE ETDH</a:t>
          </a:r>
          <a:endParaRPr lang="es-CO" sz="2400" b="1" dirty="0"/>
        </a:p>
      </dgm:t>
    </dgm:pt>
    <dgm:pt modelId="{F6BEAB42-1898-4B77-BE2F-66B2DA68F311}" type="parTrans" cxnId="{E0C7F416-6691-4C3F-8F41-E8EA1F217B36}">
      <dgm:prSet/>
      <dgm:spPr/>
      <dgm:t>
        <a:bodyPr/>
        <a:lstStyle/>
        <a:p>
          <a:endParaRPr lang="es-CO"/>
        </a:p>
      </dgm:t>
    </dgm:pt>
    <dgm:pt modelId="{0A7E9F25-AAE7-485C-9562-69342FE437D9}" type="sibTrans" cxnId="{E0C7F416-6691-4C3F-8F41-E8EA1F217B36}">
      <dgm:prSet/>
      <dgm:spPr/>
      <dgm:t>
        <a:bodyPr/>
        <a:lstStyle/>
        <a:p>
          <a:endParaRPr lang="es-CO"/>
        </a:p>
      </dgm:t>
    </dgm:pt>
    <dgm:pt modelId="{94386EA8-7553-45BD-9767-15F42A9A8509}">
      <dgm:prSet phldrT="[Texto]" custT="1"/>
      <dgm:spPr/>
      <dgm:t>
        <a:bodyPr/>
        <a:lstStyle/>
        <a:p>
          <a:r>
            <a:rPr lang="es-CO" sz="1600" b="1" dirty="0" smtClean="0"/>
            <a:t>SISTEMAS DE INFORMACIÓN</a:t>
          </a:r>
          <a:endParaRPr lang="es-CO" sz="1600" b="1" dirty="0"/>
        </a:p>
      </dgm:t>
    </dgm:pt>
    <dgm:pt modelId="{3BA6AC19-FFE1-4B5A-A680-678870BAA587}" type="parTrans" cxnId="{7D0F2C05-D2C5-44C0-8BEE-3B1621DAB296}">
      <dgm:prSet/>
      <dgm:spPr/>
      <dgm:t>
        <a:bodyPr/>
        <a:lstStyle/>
        <a:p>
          <a:endParaRPr lang="es-CO"/>
        </a:p>
      </dgm:t>
    </dgm:pt>
    <dgm:pt modelId="{BE7299E3-FA0C-4AA1-9017-05A215C335AF}" type="sibTrans" cxnId="{7D0F2C05-D2C5-44C0-8BEE-3B1621DAB296}">
      <dgm:prSet/>
      <dgm:spPr/>
      <dgm:t>
        <a:bodyPr/>
        <a:lstStyle/>
        <a:p>
          <a:endParaRPr lang="es-CO"/>
        </a:p>
      </dgm:t>
    </dgm:pt>
    <dgm:pt modelId="{C14CBABC-7143-4256-81A5-4B089AF12CB9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dirty="0" smtClean="0"/>
            <a:t>INSPECCIÓN Y VIGILANCIA</a:t>
          </a:r>
        </a:p>
        <a:p>
          <a:endParaRPr lang="es-CO" sz="1600" b="1" dirty="0"/>
        </a:p>
      </dgm:t>
    </dgm:pt>
    <dgm:pt modelId="{0B64A8D4-1D4F-4BAC-BADF-911C49BF1932}" type="parTrans" cxnId="{0D0D8F6A-F5B1-4E5C-9D80-E72D96BBF220}">
      <dgm:prSet/>
      <dgm:spPr/>
      <dgm:t>
        <a:bodyPr/>
        <a:lstStyle/>
        <a:p>
          <a:endParaRPr lang="es-CO"/>
        </a:p>
      </dgm:t>
    </dgm:pt>
    <dgm:pt modelId="{90A6CDC5-3151-48F7-90B0-24BD0C29769B}" type="sibTrans" cxnId="{0D0D8F6A-F5B1-4E5C-9D80-E72D96BBF220}">
      <dgm:prSet/>
      <dgm:spPr/>
      <dgm:t>
        <a:bodyPr/>
        <a:lstStyle/>
        <a:p>
          <a:endParaRPr lang="es-CO"/>
        </a:p>
      </dgm:t>
    </dgm:pt>
    <dgm:pt modelId="{86EAAB6D-9AD9-4E89-9DDE-2658DA6E23F7}">
      <dgm:prSet phldrT="[Texto]" custT="1"/>
      <dgm:spPr/>
      <dgm:t>
        <a:bodyPr/>
        <a:lstStyle/>
        <a:p>
          <a:endParaRPr lang="es-CO" sz="1600" b="1" dirty="0" smtClean="0"/>
        </a:p>
        <a:p>
          <a:r>
            <a:rPr lang="es-CO" sz="1600" b="1" dirty="0" smtClean="0"/>
            <a:t>LEGALIZACIÓN</a:t>
          </a:r>
        </a:p>
        <a:p>
          <a:endParaRPr lang="es-CO" sz="1600" b="1" dirty="0"/>
        </a:p>
      </dgm:t>
    </dgm:pt>
    <dgm:pt modelId="{2AF49609-379E-48AD-9959-F917A785A399}" type="parTrans" cxnId="{FC469E65-4936-4C5E-A87C-0191648549DD}">
      <dgm:prSet/>
      <dgm:spPr/>
      <dgm:t>
        <a:bodyPr/>
        <a:lstStyle/>
        <a:p>
          <a:endParaRPr lang="es-CO"/>
        </a:p>
      </dgm:t>
    </dgm:pt>
    <dgm:pt modelId="{48803235-A346-4A2F-8E01-D6D0D3D37DDB}" type="sibTrans" cxnId="{FC469E65-4936-4C5E-A87C-0191648549DD}">
      <dgm:prSet/>
      <dgm:spPr/>
      <dgm:t>
        <a:bodyPr/>
        <a:lstStyle/>
        <a:p>
          <a:endParaRPr lang="es-CO"/>
        </a:p>
      </dgm:t>
    </dgm:pt>
    <dgm:pt modelId="{1138DD8E-1ED7-4C75-9039-066DC04E87FB}" type="asst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1600" b="1" dirty="0" smtClean="0"/>
            <a:t>APOYO ADMINISTRATIVO</a:t>
          </a:r>
          <a:endParaRPr lang="es-CO" sz="1600" b="1" dirty="0"/>
        </a:p>
      </dgm:t>
    </dgm:pt>
    <dgm:pt modelId="{49D99DA6-D9D9-4A37-8C6A-57F9D43AF265}" type="parTrans" cxnId="{7EA6462E-6715-4D57-9DD9-53699DFF1592}">
      <dgm:prSet/>
      <dgm:spPr/>
      <dgm:t>
        <a:bodyPr/>
        <a:lstStyle/>
        <a:p>
          <a:endParaRPr lang="es-CO"/>
        </a:p>
      </dgm:t>
    </dgm:pt>
    <dgm:pt modelId="{B1AD4ECD-A148-4157-A5F0-0444773B57B4}" type="sibTrans" cxnId="{7EA6462E-6715-4D57-9DD9-53699DFF1592}">
      <dgm:prSet/>
      <dgm:spPr/>
      <dgm:t>
        <a:bodyPr/>
        <a:lstStyle/>
        <a:p>
          <a:endParaRPr lang="es-CO"/>
        </a:p>
      </dgm:t>
    </dgm:pt>
    <dgm:pt modelId="{D4DDFFE7-A4DF-4492-9A7B-B970E70B89FB}" type="pres">
      <dgm:prSet presAssocID="{0E3DF58C-6B42-4E9E-9B63-F7071A8435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9E4448D0-3507-4B52-8CC0-BACDFE8E58EC}" type="pres">
      <dgm:prSet presAssocID="{7F431449-9958-4553-8048-529CE26848D9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7784D144-B249-4199-A228-C5C9EDBA96A0}" type="pres">
      <dgm:prSet presAssocID="{7F431449-9958-4553-8048-529CE26848D9}" presName="rootComposite1" presStyleCnt="0"/>
      <dgm:spPr/>
      <dgm:t>
        <a:bodyPr/>
        <a:lstStyle/>
        <a:p>
          <a:endParaRPr lang="es-CO"/>
        </a:p>
      </dgm:t>
    </dgm:pt>
    <dgm:pt modelId="{FBDF122A-47C1-4653-BE2A-0EC90734582C}" type="pres">
      <dgm:prSet presAssocID="{7F431449-9958-4553-8048-529CE26848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2A73038-08F1-4901-A626-00276D3C9494}" type="pres">
      <dgm:prSet presAssocID="{7F431449-9958-4553-8048-529CE26848D9}" presName="rootConnector1" presStyleLbl="node1" presStyleIdx="0" presStyleCnt="0"/>
      <dgm:spPr/>
      <dgm:t>
        <a:bodyPr/>
        <a:lstStyle/>
        <a:p>
          <a:endParaRPr lang="es-CO"/>
        </a:p>
      </dgm:t>
    </dgm:pt>
    <dgm:pt modelId="{C305AF7A-00C7-45EB-A332-37AFB3F27970}" type="pres">
      <dgm:prSet presAssocID="{7F431449-9958-4553-8048-529CE26848D9}" presName="hierChild2" presStyleCnt="0"/>
      <dgm:spPr/>
      <dgm:t>
        <a:bodyPr/>
        <a:lstStyle/>
        <a:p>
          <a:endParaRPr lang="es-CO"/>
        </a:p>
      </dgm:t>
    </dgm:pt>
    <dgm:pt modelId="{6D428AFD-A0BE-493F-9023-CCE3E286305E}" type="pres">
      <dgm:prSet presAssocID="{3BA6AC19-FFE1-4B5A-A680-678870BAA587}" presName="Name37" presStyleLbl="parChTrans1D2" presStyleIdx="0" presStyleCnt="4"/>
      <dgm:spPr/>
      <dgm:t>
        <a:bodyPr/>
        <a:lstStyle/>
        <a:p>
          <a:endParaRPr lang="es-CO"/>
        </a:p>
      </dgm:t>
    </dgm:pt>
    <dgm:pt modelId="{82682CA5-FED6-40C4-8D56-522F613CC21B}" type="pres">
      <dgm:prSet presAssocID="{94386EA8-7553-45BD-9767-15F42A9A850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2C8F9821-16E9-40BB-9CC0-E696B366E13D}" type="pres">
      <dgm:prSet presAssocID="{94386EA8-7553-45BD-9767-15F42A9A8509}" presName="rootComposite" presStyleCnt="0"/>
      <dgm:spPr/>
      <dgm:t>
        <a:bodyPr/>
        <a:lstStyle/>
        <a:p>
          <a:endParaRPr lang="es-CO"/>
        </a:p>
      </dgm:t>
    </dgm:pt>
    <dgm:pt modelId="{96DA26D8-EFCF-47D0-AF3C-158EA7E07DA1}" type="pres">
      <dgm:prSet presAssocID="{94386EA8-7553-45BD-9767-15F42A9A8509}" presName="rootText" presStyleLbl="node2" presStyleIdx="0" presStyleCnt="3" custScaleX="80951" custScaleY="7778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E515F2D-A1BC-42CA-A4C3-C692B3239CC4}" type="pres">
      <dgm:prSet presAssocID="{94386EA8-7553-45BD-9767-15F42A9A8509}" presName="rootConnector" presStyleLbl="node2" presStyleIdx="0" presStyleCnt="3"/>
      <dgm:spPr/>
      <dgm:t>
        <a:bodyPr/>
        <a:lstStyle/>
        <a:p>
          <a:endParaRPr lang="es-CO"/>
        </a:p>
      </dgm:t>
    </dgm:pt>
    <dgm:pt modelId="{CE4EAB72-9DA6-4AB9-82D0-76D880D6190B}" type="pres">
      <dgm:prSet presAssocID="{94386EA8-7553-45BD-9767-15F42A9A8509}" presName="hierChild4" presStyleCnt="0"/>
      <dgm:spPr/>
      <dgm:t>
        <a:bodyPr/>
        <a:lstStyle/>
        <a:p>
          <a:endParaRPr lang="es-CO"/>
        </a:p>
      </dgm:t>
    </dgm:pt>
    <dgm:pt modelId="{9DADC1F1-EA6F-4CFD-A950-166CF56D5768}" type="pres">
      <dgm:prSet presAssocID="{94386EA8-7553-45BD-9767-15F42A9A8509}" presName="hierChild5" presStyleCnt="0"/>
      <dgm:spPr/>
      <dgm:t>
        <a:bodyPr/>
        <a:lstStyle/>
        <a:p>
          <a:endParaRPr lang="es-CO"/>
        </a:p>
      </dgm:t>
    </dgm:pt>
    <dgm:pt modelId="{746F7B94-517F-41B8-BE3F-140D7A6BC5CF}" type="pres">
      <dgm:prSet presAssocID="{0B64A8D4-1D4F-4BAC-BADF-911C49BF1932}" presName="Name37" presStyleLbl="parChTrans1D2" presStyleIdx="1" presStyleCnt="4"/>
      <dgm:spPr/>
      <dgm:t>
        <a:bodyPr/>
        <a:lstStyle/>
        <a:p>
          <a:endParaRPr lang="es-CO"/>
        </a:p>
      </dgm:t>
    </dgm:pt>
    <dgm:pt modelId="{576760CA-C5B1-4EAA-8BBE-E393354DFB3E}" type="pres">
      <dgm:prSet presAssocID="{C14CBABC-7143-4256-81A5-4B089AF12CB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F054B5AD-9829-4B00-BAE1-E3C476EAC7C0}" type="pres">
      <dgm:prSet presAssocID="{C14CBABC-7143-4256-81A5-4B089AF12CB9}" presName="rootComposite" presStyleCnt="0"/>
      <dgm:spPr/>
      <dgm:t>
        <a:bodyPr/>
        <a:lstStyle/>
        <a:p>
          <a:endParaRPr lang="es-CO"/>
        </a:p>
      </dgm:t>
    </dgm:pt>
    <dgm:pt modelId="{272D46BC-E646-4F84-B40D-80354F623AE7}" type="pres">
      <dgm:prSet presAssocID="{C14CBABC-7143-4256-81A5-4B089AF12CB9}" presName="rootText" presStyleLbl="node2" presStyleIdx="1" presStyleCnt="3" custScaleX="81427" custScaleY="77316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5A9A3D4-DA44-464E-8840-19F753068E7B}" type="pres">
      <dgm:prSet presAssocID="{C14CBABC-7143-4256-81A5-4B089AF12CB9}" presName="rootConnector" presStyleLbl="node2" presStyleIdx="1" presStyleCnt="3"/>
      <dgm:spPr/>
      <dgm:t>
        <a:bodyPr/>
        <a:lstStyle/>
        <a:p>
          <a:endParaRPr lang="es-CO"/>
        </a:p>
      </dgm:t>
    </dgm:pt>
    <dgm:pt modelId="{4D32DB44-10B1-4B28-86B2-A5C5702EAA21}" type="pres">
      <dgm:prSet presAssocID="{C14CBABC-7143-4256-81A5-4B089AF12CB9}" presName="hierChild4" presStyleCnt="0"/>
      <dgm:spPr/>
      <dgm:t>
        <a:bodyPr/>
        <a:lstStyle/>
        <a:p>
          <a:endParaRPr lang="es-CO"/>
        </a:p>
      </dgm:t>
    </dgm:pt>
    <dgm:pt modelId="{85C69EA9-BC59-4AE8-BF44-72A1CBA78932}" type="pres">
      <dgm:prSet presAssocID="{C14CBABC-7143-4256-81A5-4B089AF12CB9}" presName="hierChild5" presStyleCnt="0"/>
      <dgm:spPr/>
      <dgm:t>
        <a:bodyPr/>
        <a:lstStyle/>
        <a:p>
          <a:endParaRPr lang="es-CO"/>
        </a:p>
      </dgm:t>
    </dgm:pt>
    <dgm:pt modelId="{C6FEA0CF-AE3A-44EF-9952-D4DE67DDFB86}" type="pres">
      <dgm:prSet presAssocID="{2AF49609-379E-48AD-9959-F917A785A399}" presName="Name37" presStyleLbl="parChTrans1D2" presStyleIdx="2" presStyleCnt="4"/>
      <dgm:spPr/>
      <dgm:t>
        <a:bodyPr/>
        <a:lstStyle/>
        <a:p>
          <a:endParaRPr lang="es-CO"/>
        </a:p>
      </dgm:t>
    </dgm:pt>
    <dgm:pt modelId="{DB0D4FDF-C621-4253-95D0-453A7A49F491}" type="pres">
      <dgm:prSet presAssocID="{86EAAB6D-9AD9-4E89-9DDE-2658DA6E23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CO"/>
        </a:p>
      </dgm:t>
    </dgm:pt>
    <dgm:pt modelId="{2FCB47B0-BAC0-43FA-BB7B-26E86629B734}" type="pres">
      <dgm:prSet presAssocID="{86EAAB6D-9AD9-4E89-9DDE-2658DA6E23F7}" presName="rootComposite" presStyleCnt="0"/>
      <dgm:spPr/>
      <dgm:t>
        <a:bodyPr/>
        <a:lstStyle/>
        <a:p>
          <a:endParaRPr lang="es-CO"/>
        </a:p>
      </dgm:t>
    </dgm:pt>
    <dgm:pt modelId="{9A6FBC51-C081-40A4-A722-59AB21F0E84D}" type="pres">
      <dgm:prSet presAssocID="{86EAAB6D-9AD9-4E89-9DDE-2658DA6E23F7}" presName="rootText" presStyleLbl="node2" presStyleIdx="2" presStyleCnt="3" custScaleX="82885" custScaleY="7085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110816F0-8E5B-40EE-84CA-E8E6D45F74EE}" type="pres">
      <dgm:prSet presAssocID="{86EAAB6D-9AD9-4E89-9DDE-2658DA6E23F7}" presName="rootConnector" presStyleLbl="node2" presStyleIdx="2" presStyleCnt="3"/>
      <dgm:spPr/>
      <dgm:t>
        <a:bodyPr/>
        <a:lstStyle/>
        <a:p>
          <a:endParaRPr lang="es-CO"/>
        </a:p>
      </dgm:t>
    </dgm:pt>
    <dgm:pt modelId="{D23818A9-3127-437D-A21A-7A17D94E8839}" type="pres">
      <dgm:prSet presAssocID="{86EAAB6D-9AD9-4E89-9DDE-2658DA6E23F7}" presName="hierChild4" presStyleCnt="0"/>
      <dgm:spPr/>
      <dgm:t>
        <a:bodyPr/>
        <a:lstStyle/>
        <a:p>
          <a:endParaRPr lang="es-CO"/>
        </a:p>
      </dgm:t>
    </dgm:pt>
    <dgm:pt modelId="{34C8AF29-185F-437D-AA9B-B672201630F4}" type="pres">
      <dgm:prSet presAssocID="{86EAAB6D-9AD9-4E89-9DDE-2658DA6E23F7}" presName="hierChild5" presStyleCnt="0"/>
      <dgm:spPr/>
      <dgm:t>
        <a:bodyPr/>
        <a:lstStyle/>
        <a:p>
          <a:endParaRPr lang="es-CO"/>
        </a:p>
      </dgm:t>
    </dgm:pt>
    <dgm:pt modelId="{55BA36D7-0CA2-4384-A383-0B135816053A}" type="pres">
      <dgm:prSet presAssocID="{7F431449-9958-4553-8048-529CE26848D9}" presName="hierChild3" presStyleCnt="0"/>
      <dgm:spPr/>
      <dgm:t>
        <a:bodyPr/>
        <a:lstStyle/>
        <a:p>
          <a:endParaRPr lang="es-CO"/>
        </a:p>
      </dgm:t>
    </dgm:pt>
    <dgm:pt modelId="{50EAA671-E254-4ECC-9B95-C73DD5953141}" type="pres">
      <dgm:prSet presAssocID="{49D99DA6-D9D9-4A37-8C6A-57F9D43AF265}" presName="Name111" presStyleLbl="parChTrans1D2" presStyleIdx="3" presStyleCnt="4"/>
      <dgm:spPr/>
      <dgm:t>
        <a:bodyPr/>
        <a:lstStyle/>
        <a:p>
          <a:endParaRPr lang="es-CO"/>
        </a:p>
      </dgm:t>
    </dgm:pt>
    <dgm:pt modelId="{24D07BDF-9393-42AD-8034-C93AE7367644}" type="pres">
      <dgm:prSet presAssocID="{1138DD8E-1ED7-4C75-9039-066DC04E87FB}" presName="hierRoot3" presStyleCnt="0">
        <dgm:presLayoutVars>
          <dgm:hierBranch val="init"/>
        </dgm:presLayoutVars>
      </dgm:prSet>
      <dgm:spPr/>
    </dgm:pt>
    <dgm:pt modelId="{F93EAE2F-80B3-4D8C-A505-4DFF07CB147E}" type="pres">
      <dgm:prSet presAssocID="{1138DD8E-1ED7-4C75-9039-066DC04E87FB}" presName="rootComposite3" presStyleCnt="0"/>
      <dgm:spPr/>
    </dgm:pt>
    <dgm:pt modelId="{5D30F7FE-49F2-45BC-B992-20D4A750072B}" type="pres">
      <dgm:prSet presAssocID="{1138DD8E-1ED7-4C75-9039-066DC04E87FB}" presName="rootText3" presStyleLbl="asst1" presStyleIdx="0" presStyleCnt="1" custScaleX="83467" custScaleY="7983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A03A3C6-4FAE-43A1-A5C6-66F9E81925BC}" type="pres">
      <dgm:prSet presAssocID="{1138DD8E-1ED7-4C75-9039-066DC04E87FB}" presName="rootConnector3" presStyleLbl="asst1" presStyleIdx="0" presStyleCnt="1"/>
      <dgm:spPr/>
      <dgm:t>
        <a:bodyPr/>
        <a:lstStyle/>
        <a:p>
          <a:endParaRPr lang="es-CO"/>
        </a:p>
      </dgm:t>
    </dgm:pt>
    <dgm:pt modelId="{71693F5B-40F9-4A8B-96D3-89396615D734}" type="pres">
      <dgm:prSet presAssocID="{1138DD8E-1ED7-4C75-9039-066DC04E87FB}" presName="hierChild6" presStyleCnt="0"/>
      <dgm:spPr/>
    </dgm:pt>
    <dgm:pt modelId="{B498EEBF-7D2B-4153-86DB-97329DB45494}" type="pres">
      <dgm:prSet presAssocID="{1138DD8E-1ED7-4C75-9039-066DC04E87FB}" presName="hierChild7" presStyleCnt="0"/>
      <dgm:spPr/>
    </dgm:pt>
  </dgm:ptLst>
  <dgm:cxnLst>
    <dgm:cxn modelId="{925CAEFA-5904-4BB0-B6C7-010C6935F000}" type="presOf" srcId="{94386EA8-7553-45BD-9767-15F42A9A8509}" destId="{96DA26D8-EFCF-47D0-AF3C-158EA7E07DA1}" srcOrd="0" destOrd="0" presId="urn:microsoft.com/office/officeart/2005/8/layout/orgChart1"/>
    <dgm:cxn modelId="{CFB1A21B-F9A2-4EA9-8720-2560D9BC8251}" type="presOf" srcId="{86EAAB6D-9AD9-4E89-9DDE-2658DA6E23F7}" destId="{9A6FBC51-C081-40A4-A722-59AB21F0E84D}" srcOrd="0" destOrd="0" presId="urn:microsoft.com/office/officeart/2005/8/layout/orgChart1"/>
    <dgm:cxn modelId="{BBE91B4F-D4EB-4F54-B4B2-F6D7C4596FFC}" type="presOf" srcId="{C14CBABC-7143-4256-81A5-4B089AF12CB9}" destId="{E5A9A3D4-DA44-464E-8840-19F753068E7B}" srcOrd="1" destOrd="0" presId="urn:microsoft.com/office/officeart/2005/8/layout/orgChart1"/>
    <dgm:cxn modelId="{C0DA2647-DE70-44A7-B644-50B05576A962}" type="presOf" srcId="{86EAAB6D-9AD9-4E89-9DDE-2658DA6E23F7}" destId="{110816F0-8E5B-40EE-84CA-E8E6D45F74EE}" srcOrd="1" destOrd="0" presId="urn:microsoft.com/office/officeart/2005/8/layout/orgChart1"/>
    <dgm:cxn modelId="{4FBA777C-D897-4629-B738-9A16DDE5680D}" type="presOf" srcId="{1138DD8E-1ED7-4C75-9039-066DC04E87FB}" destId="{3A03A3C6-4FAE-43A1-A5C6-66F9E81925BC}" srcOrd="1" destOrd="0" presId="urn:microsoft.com/office/officeart/2005/8/layout/orgChart1"/>
    <dgm:cxn modelId="{BC269110-1E64-4334-93B6-E7B299995A7E}" type="presOf" srcId="{C14CBABC-7143-4256-81A5-4B089AF12CB9}" destId="{272D46BC-E646-4F84-B40D-80354F623AE7}" srcOrd="0" destOrd="0" presId="urn:microsoft.com/office/officeart/2005/8/layout/orgChart1"/>
    <dgm:cxn modelId="{9C8D3916-C4CC-47C6-98F3-C9CB4DAC0307}" type="presOf" srcId="{49D99DA6-D9D9-4A37-8C6A-57F9D43AF265}" destId="{50EAA671-E254-4ECC-9B95-C73DD5953141}" srcOrd="0" destOrd="0" presId="urn:microsoft.com/office/officeart/2005/8/layout/orgChart1"/>
    <dgm:cxn modelId="{0D0D8F6A-F5B1-4E5C-9D80-E72D96BBF220}" srcId="{7F431449-9958-4553-8048-529CE26848D9}" destId="{C14CBABC-7143-4256-81A5-4B089AF12CB9}" srcOrd="1" destOrd="0" parTransId="{0B64A8D4-1D4F-4BAC-BADF-911C49BF1932}" sibTransId="{90A6CDC5-3151-48F7-90B0-24BD0C29769B}"/>
    <dgm:cxn modelId="{5DA37AFE-43CE-40B2-B793-F60361F594B4}" type="presOf" srcId="{7F431449-9958-4553-8048-529CE26848D9}" destId="{22A73038-08F1-4901-A626-00276D3C9494}" srcOrd="1" destOrd="0" presId="urn:microsoft.com/office/officeart/2005/8/layout/orgChart1"/>
    <dgm:cxn modelId="{4EAFFE22-C3E3-426F-BF11-CCDEE293F260}" type="presOf" srcId="{94386EA8-7553-45BD-9767-15F42A9A8509}" destId="{CE515F2D-A1BC-42CA-A4C3-C692B3239CC4}" srcOrd="1" destOrd="0" presId="urn:microsoft.com/office/officeart/2005/8/layout/orgChart1"/>
    <dgm:cxn modelId="{61EE1068-7AA8-4D78-A573-33970D45918D}" type="presOf" srcId="{3BA6AC19-FFE1-4B5A-A680-678870BAA587}" destId="{6D428AFD-A0BE-493F-9023-CCE3E286305E}" srcOrd="0" destOrd="0" presId="urn:microsoft.com/office/officeart/2005/8/layout/orgChart1"/>
    <dgm:cxn modelId="{7D0F2C05-D2C5-44C0-8BEE-3B1621DAB296}" srcId="{7F431449-9958-4553-8048-529CE26848D9}" destId="{94386EA8-7553-45BD-9767-15F42A9A8509}" srcOrd="0" destOrd="0" parTransId="{3BA6AC19-FFE1-4B5A-A680-678870BAA587}" sibTransId="{BE7299E3-FA0C-4AA1-9017-05A215C335AF}"/>
    <dgm:cxn modelId="{E0C7F416-6691-4C3F-8F41-E8EA1F217B36}" srcId="{0E3DF58C-6B42-4E9E-9B63-F7071A843550}" destId="{7F431449-9958-4553-8048-529CE26848D9}" srcOrd="0" destOrd="0" parTransId="{F6BEAB42-1898-4B77-BE2F-66B2DA68F311}" sibTransId="{0A7E9F25-AAE7-485C-9562-69342FE437D9}"/>
    <dgm:cxn modelId="{428CF632-8501-43AE-8A8D-7BC28C224E28}" type="presOf" srcId="{7F431449-9958-4553-8048-529CE26848D9}" destId="{FBDF122A-47C1-4653-BE2A-0EC90734582C}" srcOrd="0" destOrd="0" presId="urn:microsoft.com/office/officeart/2005/8/layout/orgChart1"/>
    <dgm:cxn modelId="{644C9257-3BB0-43C8-B6E7-A60DF3C86F55}" type="presOf" srcId="{2AF49609-379E-48AD-9959-F917A785A399}" destId="{C6FEA0CF-AE3A-44EF-9952-D4DE67DDFB86}" srcOrd="0" destOrd="0" presId="urn:microsoft.com/office/officeart/2005/8/layout/orgChart1"/>
    <dgm:cxn modelId="{1C0DF502-1B31-4718-8DD4-969043CBA07C}" type="presOf" srcId="{0B64A8D4-1D4F-4BAC-BADF-911C49BF1932}" destId="{746F7B94-517F-41B8-BE3F-140D7A6BC5CF}" srcOrd="0" destOrd="0" presId="urn:microsoft.com/office/officeart/2005/8/layout/orgChart1"/>
    <dgm:cxn modelId="{69179FCA-73D4-4672-96B3-D0F7786F99B6}" type="presOf" srcId="{0E3DF58C-6B42-4E9E-9B63-F7071A843550}" destId="{D4DDFFE7-A4DF-4492-9A7B-B970E70B89FB}" srcOrd="0" destOrd="0" presId="urn:microsoft.com/office/officeart/2005/8/layout/orgChart1"/>
    <dgm:cxn modelId="{7E191EC3-504C-450B-B3B6-C1B1782E8280}" type="presOf" srcId="{1138DD8E-1ED7-4C75-9039-066DC04E87FB}" destId="{5D30F7FE-49F2-45BC-B992-20D4A750072B}" srcOrd="0" destOrd="0" presId="urn:microsoft.com/office/officeart/2005/8/layout/orgChart1"/>
    <dgm:cxn modelId="{FC469E65-4936-4C5E-A87C-0191648549DD}" srcId="{7F431449-9958-4553-8048-529CE26848D9}" destId="{86EAAB6D-9AD9-4E89-9DDE-2658DA6E23F7}" srcOrd="2" destOrd="0" parTransId="{2AF49609-379E-48AD-9959-F917A785A399}" sibTransId="{48803235-A346-4A2F-8E01-D6D0D3D37DDB}"/>
    <dgm:cxn modelId="{7EA6462E-6715-4D57-9DD9-53699DFF1592}" srcId="{7F431449-9958-4553-8048-529CE26848D9}" destId="{1138DD8E-1ED7-4C75-9039-066DC04E87FB}" srcOrd="3" destOrd="0" parTransId="{49D99DA6-D9D9-4A37-8C6A-57F9D43AF265}" sibTransId="{B1AD4ECD-A148-4157-A5F0-0444773B57B4}"/>
    <dgm:cxn modelId="{205D176E-7A62-4549-A2AE-11E560E5B717}" type="presParOf" srcId="{D4DDFFE7-A4DF-4492-9A7B-B970E70B89FB}" destId="{9E4448D0-3507-4B52-8CC0-BACDFE8E58EC}" srcOrd="0" destOrd="0" presId="urn:microsoft.com/office/officeart/2005/8/layout/orgChart1"/>
    <dgm:cxn modelId="{CFF7DFC0-A4D1-4B96-9649-EF1619E26BA6}" type="presParOf" srcId="{9E4448D0-3507-4B52-8CC0-BACDFE8E58EC}" destId="{7784D144-B249-4199-A228-C5C9EDBA96A0}" srcOrd="0" destOrd="0" presId="urn:microsoft.com/office/officeart/2005/8/layout/orgChart1"/>
    <dgm:cxn modelId="{C7289136-EE21-4C33-B4BA-D8283FB28951}" type="presParOf" srcId="{7784D144-B249-4199-A228-C5C9EDBA96A0}" destId="{FBDF122A-47C1-4653-BE2A-0EC90734582C}" srcOrd="0" destOrd="0" presId="urn:microsoft.com/office/officeart/2005/8/layout/orgChart1"/>
    <dgm:cxn modelId="{37829ACE-35CE-4352-AA67-14413EAAF1B5}" type="presParOf" srcId="{7784D144-B249-4199-A228-C5C9EDBA96A0}" destId="{22A73038-08F1-4901-A626-00276D3C9494}" srcOrd="1" destOrd="0" presId="urn:microsoft.com/office/officeart/2005/8/layout/orgChart1"/>
    <dgm:cxn modelId="{8716AC29-BD36-4298-88FE-AF1F3CA08A42}" type="presParOf" srcId="{9E4448D0-3507-4B52-8CC0-BACDFE8E58EC}" destId="{C305AF7A-00C7-45EB-A332-37AFB3F27970}" srcOrd="1" destOrd="0" presId="urn:microsoft.com/office/officeart/2005/8/layout/orgChart1"/>
    <dgm:cxn modelId="{21500D74-9ABC-4900-AB65-52220E4EDE20}" type="presParOf" srcId="{C305AF7A-00C7-45EB-A332-37AFB3F27970}" destId="{6D428AFD-A0BE-493F-9023-CCE3E286305E}" srcOrd="0" destOrd="0" presId="urn:microsoft.com/office/officeart/2005/8/layout/orgChart1"/>
    <dgm:cxn modelId="{FDD06DE1-D65E-44EB-B832-18D31067CBAF}" type="presParOf" srcId="{C305AF7A-00C7-45EB-A332-37AFB3F27970}" destId="{82682CA5-FED6-40C4-8D56-522F613CC21B}" srcOrd="1" destOrd="0" presId="urn:microsoft.com/office/officeart/2005/8/layout/orgChart1"/>
    <dgm:cxn modelId="{596EAED8-A08F-4DEB-9491-F11C44E06E22}" type="presParOf" srcId="{82682CA5-FED6-40C4-8D56-522F613CC21B}" destId="{2C8F9821-16E9-40BB-9CC0-E696B366E13D}" srcOrd="0" destOrd="0" presId="urn:microsoft.com/office/officeart/2005/8/layout/orgChart1"/>
    <dgm:cxn modelId="{F603CA9D-54B9-4A4D-ADD2-3F9B796A8B74}" type="presParOf" srcId="{2C8F9821-16E9-40BB-9CC0-E696B366E13D}" destId="{96DA26D8-EFCF-47D0-AF3C-158EA7E07DA1}" srcOrd="0" destOrd="0" presId="urn:microsoft.com/office/officeart/2005/8/layout/orgChart1"/>
    <dgm:cxn modelId="{BCB1AA89-4F8D-42BD-A71C-113231C746B7}" type="presParOf" srcId="{2C8F9821-16E9-40BB-9CC0-E696B366E13D}" destId="{CE515F2D-A1BC-42CA-A4C3-C692B3239CC4}" srcOrd="1" destOrd="0" presId="urn:microsoft.com/office/officeart/2005/8/layout/orgChart1"/>
    <dgm:cxn modelId="{3D42F890-45A2-4AC6-A353-FB963DA2ACDC}" type="presParOf" srcId="{82682CA5-FED6-40C4-8D56-522F613CC21B}" destId="{CE4EAB72-9DA6-4AB9-82D0-76D880D6190B}" srcOrd="1" destOrd="0" presId="urn:microsoft.com/office/officeart/2005/8/layout/orgChart1"/>
    <dgm:cxn modelId="{FD7E178A-034B-40E6-826A-E7F8F30E0F48}" type="presParOf" srcId="{82682CA5-FED6-40C4-8D56-522F613CC21B}" destId="{9DADC1F1-EA6F-4CFD-A950-166CF56D5768}" srcOrd="2" destOrd="0" presId="urn:microsoft.com/office/officeart/2005/8/layout/orgChart1"/>
    <dgm:cxn modelId="{6712711D-E5CE-47A6-B895-771E30C44867}" type="presParOf" srcId="{C305AF7A-00C7-45EB-A332-37AFB3F27970}" destId="{746F7B94-517F-41B8-BE3F-140D7A6BC5CF}" srcOrd="2" destOrd="0" presId="urn:microsoft.com/office/officeart/2005/8/layout/orgChart1"/>
    <dgm:cxn modelId="{4640240E-BA76-4339-9A5F-7F76AB9749C7}" type="presParOf" srcId="{C305AF7A-00C7-45EB-A332-37AFB3F27970}" destId="{576760CA-C5B1-4EAA-8BBE-E393354DFB3E}" srcOrd="3" destOrd="0" presId="urn:microsoft.com/office/officeart/2005/8/layout/orgChart1"/>
    <dgm:cxn modelId="{CF0613B6-2759-4C2F-9E46-A358A4F826BF}" type="presParOf" srcId="{576760CA-C5B1-4EAA-8BBE-E393354DFB3E}" destId="{F054B5AD-9829-4B00-BAE1-E3C476EAC7C0}" srcOrd="0" destOrd="0" presId="urn:microsoft.com/office/officeart/2005/8/layout/orgChart1"/>
    <dgm:cxn modelId="{906AC07B-041F-430A-A0EE-B7B50492A752}" type="presParOf" srcId="{F054B5AD-9829-4B00-BAE1-E3C476EAC7C0}" destId="{272D46BC-E646-4F84-B40D-80354F623AE7}" srcOrd="0" destOrd="0" presId="urn:microsoft.com/office/officeart/2005/8/layout/orgChart1"/>
    <dgm:cxn modelId="{9BBC9D87-0A91-474D-968A-44F497D3A61A}" type="presParOf" srcId="{F054B5AD-9829-4B00-BAE1-E3C476EAC7C0}" destId="{E5A9A3D4-DA44-464E-8840-19F753068E7B}" srcOrd="1" destOrd="0" presId="urn:microsoft.com/office/officeart/2005/8/layout/orgChart1"/>
    <dgm:cxn modelId="{24494DC2-63A6-416E-B358-E440BCC25939}" type="presParOf" srcId="{576760CA-C5B1-4EAA-8BBE-E393354DFB3E}" destId="{4D32DB44-10B1-4B28-86B2-A5C5702EAA21}" srcOrd="1" destOrd="0" presId="urn:microsoft.com/office/officeart/2005/8/layout/orgChart1"/>
    <dgm:cxn modelId="{7D131A24-A5DF-4DAF-B97C-6B7F42D91EF4}" type="presParOf" srcId="{576760CA-C5B1-4EAA-8BBE-E393354DFB3E}" destId="{85C69EA9-BC59-4AE8-BF44-72A1CBA78932}" srcOrd="2" destOrd="0" presId="urn:microsoft.com/office/officeart/2005/8/layout/orgChart1"/>
    <dgm:cxn modelId="{E668D058-E87E-4CEC-B258-1E6224D603B6}" type="presParOf" srcId="{C305AF7A-00C7-45EB-A332-37AFB3F27970}" destId="{C6FEA0CF-AE3A-44EF-9952-D4DE67DDFB86}" srcOrd="4" destOrd="0" presId="urn:microsoft.com/office/officeart/2005/8/layout/orgChart1"/>
    <dgm:cxn modelId="{388F5722-45BE-45DE-8A29-77D5CE66910A}" type="presParOf" srcId="{C305AF7A-00C7-45EB-A332-37AFB3F27970}" destId="{DB0D4FDF-C621-4253-95D0-453A7A49F491}" srcOrd="5" destOrd="0" presId="urn:microsoft.com/office/officeart/2005/8/layout/orgChart1"/>
    <dgm:cxn modelId="{181E751E-390D-43FE-BB35-1B1D5257B1FA}" type="presParOf" srcId="{DB0D4FDF-C621-4253-95D0-453A7A49F491}" destId="{2FCB47B0-BAC0-43FA-BB7B-26E86629B734}" srcOrd="0" destOrd="0" presId="urn:microsoft.com/office/officeart/2005/8/layout/orgChart1"/>
    <dgm:cxn modelId="{B2605473-77FB-4277-B49B-3890B8664DFF}" type="presParOf" srcId="{2FCB47B0-BAC0-43FA-BB7B-26E86629B734}" destId="{9A6FBC51-C081-40A4-A722-59AB21F0E84D}" srcOrd="0" destOrd="0" presId="urn:microsoft.com/office/officeart/2005/8/layout/orgChart1"/>
    <dgm:cxn modelId="{2E3333E1-5153-41AE-A5A0-85977D12EEA1}" type="presParOf" srcId="{2FCB47B0-BAC0-43FA-BB7B-26E86629B734}" destId="{110816F0-8E5B-40EE-84CA-E8E6D45F74EE}" srcOrd="1" destOrd="0" presId="urn:microsoft.com/office/officeart/2005/8/layout/orgChart1"/>
    <dgm:cxn modelId="{E12AFF4D-D0E8-4964-92AA-4FAD13CD7C7B}" type="presParOf" srcId="{DB0D4FDF-C621-4253-95D0-453A7A49F491}" destId="{D23818A9-3127-437D-A21A-7A17D94E8839}" srcOrd="1" destOrd="0" presId="urn:microsoft.com/office/officeart/2005/8/layout/orgChart1"/>
    <dgm:cxn modelId="{578C384F-2324-4461-B24F-A6FDF243314D}" type="presParOf" srcId="{DB0D4FDF-C621-4253-95D0-453A7A49F491}" destId="{34C8AF29-185F-437D-AA9B-B672201630F4}" srcOrd="2" destOrd="0" presId="urn:microsoft.com/office/officeart/2005/8/layout/orgChart1"/>
    <dgm:cxn modelId="{32F9D345-A08F-4D00-AFDA-B01AC5336708}" type="presParOf" srcId="{9E4448D0-3507-4B52-8CC0-BACDFE8E58EC}" destId="{55BA36D7-0CA2-4384-A383-0B135816053A}" srcOrd="2" destOrd="0" presId="urn:microsoft.com/office/officeart/2005/8/layout/orgChart1"/>
    <dgm:cxn modelId="{D6FF24AB-557A-4003-838C-91585D4DD5F0}" type="presParOf" srcId="{55BA36D7-0CA2-4384-A383-0B135816053A}" destId="{50EAA671-E254-4ECC-9B95-C73DD5953141}" srcOrd="0" destOrd="0" presId="urn:microsoft.com/office/officeart/2005/8/layout/orgChart1"/>
    <dgm:cxn modelId="{990A3E14-E2C6-41D5-8E33-BFF3CD68D901}" type="presParOf" srcId="{55BA36D7-0CA2-4384-A383-0B135816053A}" destId="{24D07BDF-9393-42AD-8034-C93AE7367644}" srcOrd="1" destOrd="0" presId="urn:microsoft.com/office/officeart/2005/8/layout/orgChart1"/>
    <dgm:cxn modelId="{553F5077-B0D0-4AE9-AF12-B4B14FFE6953}" type="presParOf" srcId="{24D07BDF-9393-42AD-8034-C93AE7367644}" destId="{F93EAE2F-80B3-4D8C-A505-4DFF07CB147E}" srcOrd="0" destOrd="0" presId="urn:microsoft.com/office/officeart/2005/8/layout/orgChart1"/>
    <dgm:cxn modelId="{8041188C-81CD-4DBE-BA4F-44FDF6406FBA}" type="presParOf" srcId="{F93EAE2F-80B3-4D8C-A505-4DFF07CB147E}" destId="{5D30F7FE-49F2-45BC-B992-20D4A750072B}" srcOrd="0" destOrd="0" presId="urn:microsoft.com/office/officeart/2005/8/layout/orgChart1"/>
    <dgm:cxn modelId="{C2E5EA9B-B3F5-452F-951C-423C129C9BA6}" type="presParOf" srcId="{F93EAE2F-80B3-4D8C-A505-4DFF07CB147E}" destId="{3A03A3C6-4FAE-43A1-A5C6-66F9E81925BC}" srcOrd="1" destOrd="0" presId="urn:microsoft.com/office/officeart/2005/8/layout/orgChart1"/>
    <dgm:cxn modelId="{96F0527C-9B42-4A2C-8B54-0888E1C6E65C}" type="presParOf" srcId="{24D07BDF-9393-42AD-8034-C93AE7367644}" destId="{71693F5B-40F9-4A8B-96D3-89396615D734}" srcOrd="1" destOrd="0" presId="urn:microsoft.com/office/officeart/2005/8/layout/orgChart1"/>
    <dgm:cxn modelId="{5BBD3D07-8320-4812-9DFB-8F81C5090C9C}" type="presParOf" srcId="{24D07BDF-9393-42AD-8034-C93AE7367644}" destId="{B498EEBF-7D2B-4153-86DB-97329DB45494}" srcOrd="2" destOrd="0" presId="urn:microsoft.com/office/officeart/2005/8/layout/orgChar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3DAEB-CB83-C049-BE2C-375D24A78D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2EAEF7-B90B-264C-A286-B3C7C46827E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Identificación de mecanismos de financiamiento </a:t>
          </a:r>
          <a:endParaRPr lang="es-ES" dirty="0">
            <a:latin typeface="Arial"/>
            <a:cs typeface="Arial"/>
          </a:endParaRPr>
        </a:p>
      </dgm:t>
    </dgm:pt>
    <dgm:pt modelId="{3A7FD426-703D-A94B-B8A2-EDCA44CF320B}" type="parTrans" cxnId="{EC726D4B-5DA2-0A4F-95EA-9665E5B70129}">
      <dgm:prSet/>
      <dgm:spPr/>
      <dgm:t>
        <a:bodyPr/>
        <a:lstStyle/>
        <a:p>
          <a:endParaRPr lang="es-ES"/>
        </a:p>
      </dgm:t>
    </dgm:pt>
    <dgm:pt modelId="{88BB4409-F329-E549-9A27-BAA543101D0D}" type="sibTrans" cxnId="{EC726D4B-5DA2-0A4F-95EA-9665E5B70129}">
      <dgm:prSet/>
      <dgm:spPr/>
      <dgm:t>
        <a:bodyPr/>
        <a:lstStyle/>
        <a:p>
          <a:endParaRPr lang="es-ES"/>
        </a:p>
      </dgm:t>
    </dgm:pt>
    <dgm:pt modelId="{70E640D4-4CCB-D043-96C3-A5D8CE4B687A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Mejores ICFES incorporados en la educación superior de calidad</a:t>
          </a:r>
          <a:endParaRPr lang="es-ES" dirty="0">
            <a:latin typeface="Arial"/>
            <a:cs typeface="Arial"/>
          </a:endParaRPr>
        </a:p>
      </dgm:t>
    </dgm:pt>
    <dgm:pt modelId="{970755A1-DEA3-6A46-BC3B-7FA73634D29E}" type="parTrans" cxnId="{F8FD058C-3119-8E4A-B03B-3CE719B921F8}">
      <dgm:prSet/>
      <dgm:spPr/>
      <dgm:t>
        <a:bodyPr/>
        <a:lstStyle/>
        <a:p>
          <a:endParaRPr lang="es-ES"/>
        </a:p>
      </dgm:t>
    </dgm:pt>
    <dgm:pt modelId="{94C74EAB-938F-8543-BA8C-974805DED8CA}" type="sibTrans" cxnId="{F8FD058C-3119-8E4A-B03B-3CE719B921F8}">
      <dgm:prSet/>
      <dgm:spPr/>
      <dgm:t>
        <a:bodyPr/>
        <a:lstStyle/>
        <a:p>
          <a:endParaRPr lang="es-ES"/>
        </a:p>
      </dgm:t>
    </dgm:pt>
    <dgm:pt modelId="{15FD4DBD-54F9-EC4A-A4BD-1DBC6276589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Subsidios de demanda (becas)</a:t>
          </a:r>
          <a:endParaRPr lang="es-ES" dirty="0">
            <a:latin typeface="Arial"/>
            <a:cs typeface="Arial"/>
          </a:endParaRPr>
        </a:p>
      </dgm:t>
    </dgm:pt>
    <dgm:pt modelId="{7D1132EE-DDA9-314B-86BD-0227D6422ED4}" type="parTrans" cxnId="{97C9B36E-1F55-7C4A-B269-0A412D9F1078}">
      <dgm:prSet/>
      <dgm:spPr/>
      <dgm:t>
        <a:bodyPr/>
        <a:lstStyle/>
        <a:p>
          <a:endParaRPr lang="es-ES"/>
        </a:p>
      </dgm:t>
    </dgm:pt>
    <dgm:pt modelId="{A2B88213-219E-6943-B268-9C96FC4FD02B}" type="sibTrans" cxnId="{97C9B36E-1F55-7C4A-B269-0A412D9F1078}">
      <dgm:prSet/>
      <dgm:spPr/>
      <dgm:t>
        <a:bodyPr/>
        <a:lstStyle/>
        <a:p>
          <a:endParaRPr lang="es-ES"/>
        </a:p>
      </dgm:t>
    </dgm:pt>
    <dgm:pt modelId="{F14E2E7D-10DF-6643-A4AA-4FDA44478FE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Ocupación de cupos de alta calidad al 100%</a:t>
          </a:r>
          <a:endParaRPr lang="es-ES" dirty="0">
            <a:latin typeface="Arial"/>
            <a:cs typeface="Arial"/>
          </a:endParaRPr>
        </a:p>
      </dgm:t>
    </dgm:pt>
    <dgm:pt modelId="{37A112EB-2560-DA43-86AE-783B1F9076F3}" type="parTrans" cxnId="{CF48E3D9-CE0F-BB48-980A-26F693580F25}">
      <dgm:prSet/>
      <dgm:spPr/>
      <dgm:t>
        <a:bodyPr/>
        <a:lstStyle/>
        <a:p>
          <a:endParaRPr lang="es-ES"/>
        </a:p>
      </dgm:t>
    </dgm:pt>
    <dgm:pt modelId="{1E151071-96A3-E84F-A294-C53435C8B95F}" type="sibTrans" cxnId="{CF48E3D9-CE0F-BB48-980A-26F693580F25}">
      <dgm:prSet/>
      <dgm:spPr/>
      <dgm:t>
        <a:bodyPr/>
        <a:lstStyle/>
        <a:p>
          <a:endParaRPr lang="es-ES"/>
        </a:p>
      </dgm:t>
    </dgm:pt>
    <dgm:pt modelId="{1691818D-9DD1-6C4F-9F07-0950B8D165CD}" type="pres">
      <dgm:prSet presAssocID="{6F63DAEB-CB83-C049-BE2C-375D24A78D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C69E83-05A0-EA43-97AC-D904C975DFB7}" type="pres">
      <dgm:prSet presAssocID="{AF2EAEF7-B90B-264C-A286-B3C7C46827E2}" presName="parentLin" presStyleCnt="0"/>
      <dgm:spPr/>
    </dgm:pt>
    <dgm:pt modelId="{DE38C1F3-C3D5-F642-809D-0AEFEBA5BA53}" type="pres">
      <dgm:prSet presAssocID="{AF2EAEF7-B90B-264C-A286-B3C7C46827E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C368A650-E73C-2C4D-9301-3A7C9F84A3C1}" type="pres">
      <dgm:prSet presAssocID="{AF2EAEF7-B90B-264C-A286-B3C7C46827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796BE-2982-A24F-9041-5DCE2E706AA7}" type="pres">
      <dgm:prSet presAssocID="{AF2EAEF7-B90B-264C-A286-B3C7C46827E2}" presName="negativeSpace" presStyleCnt="0"/>
      <dgm:spPr/>
    </dgm:pt>
    <dgm:pt modelId="{C930D491-4DC8-D24B-8D31-CB824EC82B6F}" type="pres">
      <dgm:prSet presAssocID="{AF2EAEF7-B90B-264C-A286-B3C7C46827E2}" presName="childText" presStyleLbl="conFgAcc1" presStyleIdx="0" presStyleCnt="4">
        <dgm:presLayoutVars>
          <dgm:bulletEnabled val="1"/>
        </dgm:presLayoutVars>
      </dgm:prSet>
      <dgm:spPr/>
    </dgm:pt>
    <dgm:pt modelId="{ED15730B-5495-C742-885B-E10DD1E30E8F}" type="pres">
      <dgm:prSet presAssocID="{88BB4409-F329-E549-9A27-BAA543101D0D}" presName="spaceBetweenRectangles" presStyleCnt="0"/>
      <dgm:spPr/>
    </dgm:pt>
    <dgm:pt modelId="{B4D076C4-F5A3-854C-A326-341AFA21D7EE}" type="pres">
      <dgm:prSet presAssocID="{70E640D4-4CCB-D043-96C3-A5D8CE4B687A}" presName="parentLin" presStyleCnt="0"/>
      <dgm:spPr/>
    </dgm:pt>
    <dgm:pt modelId="{1C45E542-F9EA-E345-9594-85AC66101547}" type="pres">
      <dgm:prSet presAssocID="{70E640D4-4CCB-D043-96C3-A5D8CE4B687A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D571BC8-C92C-EF4C-BDE2-441E42F39D23}" type="pres">
      <dgm:prSet presAssocID="{70E640D4-4CCB-D043-96C3-A5D8CE4B68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D39B4B-C712-A047-B63B-298553F32A49}" type="pres">
      <dgm:prSet presAssocID="{70E640D4-4CCB-D043-96C3-A5D8CE4B687A}" presName="negativeSpace" presStyleCnt="0"/>
      <dgm:spPr/>
    </dgm:pt>
    <dgm:pt modelId="{97BF88AF-8C38-C047-B1CB-37A335A93BFC}" type="pres">
      <dgm:prSet presAssocID="{70E640D4-4CCB-D043-96C3-A5D8CE4B687A}" presName="childText" presStyleLbl="conFgAcc1" presStyleIdx="1" presStyleCnt="4">
        <dgm:presLayoutVars>
          <dgm:bulletEnabled val="1"/>
        </dgm:presLayoutVars>
      </dgm:prSet>
      <dgm:spPr/>
    </dgm:pt>
    <dgm:pt modelId="{B4A6920E-7642-CE4E-8C55-AAABFD40427D}" type="pres">
      <dgm:prSet presAssocID="{94C74EAB-938F-8543-BA8C-974805DED8CA}" presName="spaceBetweenRectangles" presStyleCnt="0"/>
      <dgm:spPr/>
    </dgm:pt>
    <dgm:pt modelId="{BC751955-B4FC-874C-ACB6-D9FBBA3F0B05}" type="pres">
      <dgm:prSet presAssocID="{F14E2E7D-10DF-6643-A4AA-4FDA44478FE1}" presName="parentLin" presStyleCnt="0"/>
      <dgm:spPr/>
    </dgm:pt>
    <dgm:pt modelId="{6B87DC33-2819-394A-83FF-0C51887B9F2D}" type="pres">
      <dgm:prSet presAssocID="{F14E2E7D-10DF-6643-A4AA-4FDA44478FE1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70EF1C7B-51F1-4541-A478-A0A399BA86C8}" type="pres">
      <dgm:prSet presAssocID="{F14E2E7D-10DF-6643-A4AA-4FDA44478FE1}" presName="parentText" presStyleLbl="node1" presStyleIdx="2" presStyleCnt="4" custLinFactNeighborX="-11504" custLinFactNeighborY="-385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746CC9-0AD9-E74F-9766-DFD787B0DD97}" type="pres">
      <dgm:prSet presAssocID="{F14E2E7D-10DF-6643-A4AA-4FDA44478FE1}" presName="negativeSpace" presStyleCnt="0"/>
      <dgm:spPr/>
    </dgm:pt>
    <dgm:pt modelId="{FD3D8FFB-5B6B-C845-933C-CEA1374EBB85}" type="pres">
      <dgm:prSet presAssocID="{F14E2E7D-10DF-6643-A4AA-4FDA44478FE1}" presName="childText" presStyleLbl="conFgAcc1" presStyleIdx="2" presStyleCnt="4">
        <dgm:presLayoutVars>
          <dgm:bulletEnabled val="1"/>
        </dgm:presLayoutVars>
      </dgm:prSet>
      <dgm:spPr/>
    </dgm:pt>
    <dgm:pt modelId="{5FEC97BE-2F38-5946-9B42-A634AE84816E}" type="pres">
      <dgm:prSet presAssocID="{1E151071-96A3-E84F-A294-C53435C8B95F}" presName="spaceBetweenRectangles" presStyleCnt="0"/>
      <dgm:spPr/>
    </dgm:pt>
    <dgm:pt modelId="{33A809F0-3463-3349-913E-A3D67098934B}" type="pres">
      <dgm:prSet presAssocID="{15FD4DBD-54F9-EC4A-A4BD-1DBC62765892}" presName="parentLin" presStyleCnt="0"/>
      <dgm:spPr/>
    </dgm:pt>
    <dgm:pt modelId="{EC913271-7256-274C-BE37-879975AB569F}" type="pres">
      <dgm:prSet presAssocID="{15FD4DBD-54F9-EC4A-A4BD-1DBC62765892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56BE7040-7423-B840-B03E-BBC6847C4190}" type="pres">
      <dgm:prSet presAssocID="{15FD4DBD-54F9-EC4A-A4BD-1DBC627658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26CEC-0E00-5C43-8EF0-4C4B8B8A8255}" type="pres">
      <dgm:prSet presAssocID="{15FD4DBD-54F9-EC4A-A4BD-1DBC62765892}" presName="negativeSpace" presStyleCnt="0"/>
      <dgm:spPr/>
    </dgm:pt>
    <dgm:pt modelId="{BB0A4D83-4C4D-0942-A6C7-6B6A98EB02A9}" type="pres">
      <dgm:prSet presAssocID="{15FD4DBD-54F9-EC4A-A4BD-1DBC6276589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8491119-8C8C-4F59-B474-61185EB47DCA}" type="presOf" srcId="{F14E2E7D-10DF-6643-A4AA-4FDA44478FE1}" destId="{6B87DC33-2819-394A-83FF-0C51887B9F2D}" srcOrd="0" destOrd="0" presId="urn:microsoft.com/office/officeart/2005/8/layout/list1"/>
    <dgm:cxn modelId="{E57B06EF-896C-4BDF-A58F-6064CD7D711F}" type="presOf" srcId="{AF2EAEF7-B90B-264C-A286-B3C7C46827E2}" destId="{DE38C1F3-C3D5-F642-809D-0AEFEBA5BA53}" srcOrd="0" destOrd="0" presId="urn:microsoft.com/office/officeart/2005/8/layout/list1"/>
    <dgm:cxn modelId="{1C77494B-439D-4AFB-A199-A2CB8A7A3814}" type="presOf" srcId="{AF2EAEF7-B90B-264C-A286-B3C7C46827E2}" destId="{C368A650-E73C-2C4D-9301-3A7C9F84A3C1}" srcOrd="1" destOrd="0" presId="urn:microsoft.com/office/officeart/2005/8/layout/list1"/>
    <dgm:cxn modelId="{537A6BE4-DBC9-4023-80CC-EFB8B10B3B8B}" type="presOf" srcId="{F14E2E7D-10DF-6643-A4AA-4FDA44478FE1}" destId="{70EF1C7B-51F1-4541-A478-A0A399BA86C8}" srcOrd="1" destOrd="0" presId="urn:microsoft.com/office/officeart/2005/8/layout/list1"/>
    <dgm:cxn modelId="{EC726D4B-5DA2-0A4F-95EA-9665E5B70129}" srcId="{6F63DAEB-CB83-C049-BE2C-375D24A78DD8}" destId="{AF2EAEF7-B90B-264C-A286-B3C7C46827E2}" srcOrd="0" destOrd="0" parTransId="{3A7FD426-703D-A94B-B8A2-EDCA44CF320B}" sibTransId="{88BB4409-F329-E549-9A27-BAA543101D0D}"/>
    <dgm:cxn modelId="{F8FD058C-3119-8E4A-B03B-3CE719B921F8}" srcId="{6F63DAEB-CB83-C049-BE2C-375D24A78DD8}" destId="{70E640D4-4CCB-D043-96C3-A5D8CE4B687A}" srcOrd="1" destOrd="0" parTransId="{970755A1-DEA3-6A46-BC3B-7FA73634D29E}" sibTransId="{94C74EAB-938F-8543-BA8C-974805DED8CA}"/>
    <dgm:cxn modelId="{CF48E3D9-CE0F-BB48-980A-26F693580F25}" srcId="{6F63DAEB-CB83-C049-BE2C-375D24A78DD8}" destId="{F14E2E7D-10DF-6643-A4AA-4FDA44478FE1}" srcOrd="2" destOrd="0" parTransId="{37A112EB-2560-DA43-86AE-783B1F9076F3}" sibTransId="{1E151071-96A3-E84F-A294-C53435C8B95F}"/>
    <dgm:cxn modelId="{D02F6A54-CF5C-427C-892F-2872FE144052}" type="presOf" srcId="{70E640D4-4CCB-D043-96C3-A5D8CE4B687A}" destId="{1C45E542-F9EA-E345-9594-85AC66101547}" srcOrd="0" destOrd="0" presId="urn:microsoft.com/office/officeart/2005/8/layout/list1"/>
    <dgm:cxn modelId="{EF283176-F519-414C-86EE-660D9BE1AB91}" type="presOf" srcId="{70E640D4-4CCB-D043-96C3-A5D8CE4B687A}" destId="{2D571BC8-C92C-EF4C-BDE2-441E42F39D23}" srcOrd="1" destOrd="0" presId="urn:microsoft.com/office/officeart/2005/8/layout/list1"/>
    <dgm:cxn modelId="{9B25838C-F1A9-4016-9195-3A2D54A2E81D}" type="presOf" srcId="{15FD4DBD-54F9-EC4A-A4BD-1DBC62765892}" destId="{EC913271-7256-274C-BE37-879975AB569F}" srcOrd="0" destOrd="0" presId="urn:microsoft.com/office/officeart/2005/8/layout/list1"/>
    <dgm:cxn modelId="{59F25AD9-5ED2-49EE-8AAA-31C0AAB5480C}" type="presOf" srcId="{6F63DAEB-CB83-C049-BE2C-375D24A78DD8}" destId="{1691818D-9DD1-6C4F-9F07-0950B8D165CD}" srcOrd="0" destOrd="0" presId="urn:microsoft.com/office/officeart/2005/8/layout/list1"/>
    <dgm:cxn modelId="{97C9B36E-1F55-7C4A-B269-0A412D9F1078}" srcId="{6F63DAEB-CB83-C049-BE2C-375D24A78DD8}" destId="{15FD4DBD-54F9-EC4A-A4BD-1DBC62765892}" srcOrd="3" destOrd="0" parTransId="{7D1132EE-DDA9-314B-86BD-0227D6422ED4}" sibTransId="{A2B88213-219E-6943-B268-9C96FC4FD02B}"/>
    <dgm:cxn modelId="{B98C83E7-40FA-4B09-AF96-E103F318C5F5}" type="presOf" srcId="{15FD4DBD-54F9-EC4A-A4BD-1DBC62765892}" destId="{56BE7040-7423-B840-B03E-BBC6847C4190}" srcOrd="1" destOrd="0" presId="urn:microsoft.com/office/officeart/2005/8/layout/list1"/>
    <dgm:cxn modelId="{5CCB54BC-04CA-4A76-9751-FC0297A43345}" type="presParOf" srcId="{1691818D-9DD1-6C4F-9F07-0950B8D165CD}" destId="{F8C69E83-05A0-EA43-97AC-D904C975DFB7}" srcOrd="0" destOrd="0" presId="urn:microsoft.com/office/officeart/2005/8/layout/list1"/>
    <dgm:cxn modelId="{FE531096-30E9-4541-A2C3-AD58DDBAE2C7}" type="presParOf" srcId="{F8C69E83-05A0-EA43-97AC-D904C975DFB7}" destId="{DE38C1F3-C3D5-F642-809D-0AEFEBA5BA53}" srcOrd="0" destOrd="0" presId="urn:microsoft.com/office/officeart/2005/8/layout/list1"/>
    <dgm:cxn modelId="{6BE652CC-E247-461A-A106-326E127C9B1D}" type="presParOf" srcId="{F8C69E83-05A0-EA43-97AC-D904C975DFB7}" destId="{C368A650-E73C-2C4D-9301-3A7C9F84A3C1}" srcOrd="1" destOrd="0" presId="urn:microsoft.com/office/officeart/2005/8/layout/list1"/>
    <dgm:cxn modelId="{6CC222F5-7F36-47BF-AF55-4ECAAD9D8359}" type="presParOf" srcId="{1691818D-9DD1-6C4F-9F07-0950B8D165CD}" destId="{0C8796BE-2982-A24F-9041-5DCE2E706AA7}" srcOrd="1" destOrd="0" presId="urn:microsoft.com/office/officeart/2005/8/layout/list1"/>
    <dgm:cxn modelId="{B82AF605-7583-4C31-878D-025E04550D9F}" type="presParOf" srcId="{1691818D-9DD1-6C4F-9F07-0950B8D165CD}" destId="{C930D491-4DC8-D24B-8D31-CB824EC82B6F}" srcOrd="2" destOrd="0" presId="urn:microsoft.com/office/officeart/2005/8/layout/list1"/>
    <dgm:cxn modelId="{2873B6F1-0A87-483A-BFAA-C297945EDD68}" type="presParOf" srcId="{1691818D-9DD1-6C4F-9F07-0950B8D165CD}" destId="{ED15730B-5495-C742-885B-E10DD1E30E8F}" srcOrd="3" destOrd="0" presId="urn:microsoft.com/office/officeart/2005/8/layout/list1"/>
    <dgm:cxn modelId="{3AE17DA8-386E-4F9B-A8A4-DDE0CEDB3CE3}" type="presParOf" srcId="{1691818D-9DD1-6C4F-9F07-0950B8D165CD}" destId="{B4D076C4-F5A3-854C-A326-341AFA21D7EE}" srcOrd="4" destOrd="0" presId="urn:microsoft.com/office/officeart/2005/8/layout/list1"/>
    <dgm:cxn modelId="{7F39CAA3-D204-4B1C-AE1A-E9DB984A0C9F}" type="presParOf" srcId="{B4D076C4-F5A3-854C-A326-341AFA21D7EE}" destId="{1C45E542-F9EA-E345-9594-85AC66101547}" srcOrd="0" destOrd="0" presId="urn:microsoft.com/office/officeart/2005/8/layout/list1"/>
    <dgm:cxn modelId="{79D2A7C6-A289-4B1A-8D1B-B27F8A99E67E}" type="presParOf" srcId="{B4D076C4-F5A3-854C-A326-341AFA21D7EE}" destId="{2D571BC8-C92C-EF4C-BDE2-441E42F39D23}" srcOrd="1" destOrd="0" presId="urn:microsoft.com/office/officeart/2005/8/layout/list1"/>
    <dgm:cxn modelId="{F24CD487-D27B-40D7-8EF8-F036A581F681}" type="presParOf" srcId="{1691818D-9DD1-6C4F-9F07-0950B8D165CD}" destId="{DDD39B4B-C712-A047-B63B-298553F32A49}" srcOrd="5" destOrd="0" presId="urn:microsoft.com/office/officeart/2005/8/layout/list1"/>
    <dgm:cxn modelId="{34876369-9DD4-4BD5-BEFF-6160BBE60505}" type="presParOf" srcId="{1691818D-9DD1-6C4F-9F07-0950B8D165CD}" destId="{97BF88AF-8C38-C047-B1CB-37A335A93BFC}" srcOrd="6" destOrd="0" presId="urn:microsoft.com/office/officeart/2005/8/layout/list1"/>
    <dgm:cxn modelId="{59148DEE-9F9C-43A3-8C36-15F57B3E9D53}" type="presParOf" srcId="{1691818D-9DD1-6C4F-9F07-0950B8D165CD}" destId="{B4A6920E-7642-CE4E-8C55-AAABFD40427D}" srcOrd="7" destOrd="0" presId="urn:microsoft.com/office/officeart/2005/8/layout/list1"/>
    <dgm:cxn modelId="{6E4C058E-286D-45DC-B02B-1A556860DF67}" type="presParOf" srcId="{1691818D-9DD1-6C4F-9F07-0950B8D165CD}" destId="{BC751955-B4FC-874C-ACB6-D9FBBA3F0B05}" srcOrd="8" destOrd="0" presId="urn:microsoft.com/office/officeart/2005/8/layout/list1"/>
    <dgm:cxn modelId="{79E0AAA8-60E8-46A6-8E05-2F32CFE83CA8}" type="presParOf" srcId="{BC751955-B4FC-874C-ACB6-D9FBBA3F0B05}" destId="{6B87DC33-2819-394A-83FF-0C51887B9F2D}" srcOrd="0" destOrd="0" presId="urn:microsoft.com/office/officeart/2005/8/layout/list1"/>
    <dgm:cxn modelId="{3E32AB09-38C4-455D-B61F-57887745AF2A}" type="presParOf" srcId="{BC751955-B4FC-874C-ACB6-D9FBBA3F0B05}" destId="{70EF1C7B-51F1-4541-A478-A0A399BA86C8}" srcOrd="1" destOrd="0" presId="urn:microsoft.com/office/officeart/2005/8/layout/list1"/>
    <dgm:cxn modelId="{3CEB6F90-CC6E-4B11-AB72-79EDEAD1EF64}" type="presParOf" srcId="{1691818D-9DD1-6C4F-9F07-0950B8D165CD}" destId="{F9746CC9-0AD9-E74F-9766-DFD787B0DD97}" srcOrd="9" destOrd="0" presId="urn:microsoft.com/office/officeart/2005/8/layout/list1"/>
    <dgm:cxn modelId="{50F52562-1756-436E-AD7D-02C1B5AB44DC}" type="presParOf" srcId="{1691818D-9DD1-6C4F-9F07-0950B8D165CD}" destId="{FD3D8FFB-5B6B-C845-933C-CEA1374EBB85}" srcOrd="10" destOrd="0" presId="urn:microsoft.com/office/officeart/2005/8/layout/list1"/>
    <dgm:cxn modelId="{4D6ADC06-CC8B-434A-9B68-1D032202C0B8}" type="presParOf" srcId="{1691818D-9DD1-6C4F-9F07-0950B8D165CD}" destId="{5FEC97BE-2F38-5946-9B42-A634AE84816E}" srcOrd="11" destOrd="0" presId="urn:microsoft.com/office/officeart/2005/8/layout/list1"/>
    <dgm:cxn modelId="{702B82F5-D200-459A-A678-3F5C1E4AFF93}" type="presParOf" srcId="{1691818D-9DD1-6C4F-9F07-0950B8D165CD}" destId="{33A809F0-3463-3349-913E-A3D67098934B}" srcOrd="12" destOrd="0" presId="urn:microsoft.com/office/officeart/2005/8/layout/list1"/>
    <dgm:cxn modelId="{EC43EACB-2F95-4663-AEF3-362B99C1979A}" type="presParOf" srcId="{33A809F0-3463-3349-913E-A3D67098934B}" destId="{EC913271-7256-274C-BE37-879975AB569F}" srcOrd="0" destOrd="0" presId="urn:microsoft.com/office/officeart/2005/8/layout/list1"/>
    <dgm:cxn modelId="{EDA62E99-EAD1-4F15-B562-31DD68806E27}" type="presParOf" srcId="{33A809F0-3463-3349-913E-A3D67098934B}" destId="{56BE7040-7423-B840-B03E-BBC6847C4190}" srcOrd="1" destOrd="0" presId="urn:microsoft.com/office/officeart/2005/8/layout/list1"/>
    <dgm:cxn modelId="{5B62C102-EBF0-4A6F-AC38-77C2DB3346A8}" type="presParOf" srcId="{1691818D-9DD1-6C4F-9F07-0950B8D165CD}" destId="{75826CEC-0E00-5C43-8EF0-4C4B8B8A8255}" srcOrd="13" destOrd="0" presId="urn:microsoft.com/office/officeart/2005/8/layout/list1"/>
    <dgm:cxn modelId="{8DA90FD8-F55E-412E-83CD-0AD9AE3C6870}" type="presParOf" srcId="{1691818D-9DD1-6C4F-9F07-0950B8D165CD}" destId="{BB0A4D83-4C4D-0942-A6C7-6B6A98EB02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63DAEB-CB83-C049-BE2C-375D24A78D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2EAEF7-B90B-264C-A286-B3C7C46827E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Programa de Fomento de la Calidad: categorizar entidades. </a:t>
          </a:r>
          <a:endParaRPr lang="es-ES" dirty="0">
            <a:latin typeface="Arial"/>
            <a:cs typeface="Arial"/>
          </a:endParaRPr>
        </a:p>
      </dgm:t>
    </dgm:pt>
    <dgm:pt modelId="{3A7FD426-703D-A94B-B8A2-EDCA44CF320B}" type="parTrans" cxnId="{EC726D4B-5DA2-0A4F-95EA-9665E5B70129}">
      <dgm:prSet/>
      <dgm:spPr/>
      <dgm:t>
        <a:bodyPr/>
        <a:lstStyle/>
        <a:p>
          <a:endParaRPr lang="es-ES"/>
        </a:p>
      </dgm:t>
    </dgm:pt>
    <dgm:pt modelId="{88BB4409-F329-E549-9A27-BAA543101D0D}" type="sibTrans" cxnId="{EC726D4B-5DA2-0A4F-95EA-9665E5B70129}">
      <dgm:prSet/>
      <dgm:spPr/>
      <dgm:t>
        <a:bodyPr/>
        <a:lstStyle/>
        <a:p>
          <a:endParaRPr lang="es-ES"/>
        </a:p>
      </dgm:t>
    </dgm:pt>
    <dgm:pt modelId="{70E640D4-4CCB-D043-96C3-A5D8CE4B687A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Calidad docentes</a:t>
          </a:r>
          <a:endParaRPr lang="es-ES" dirty="0">
            <a:latin typeface="Arial"/>
            <a:cs typeface="Arial"/>
          </a:endParaRPr>
        </a:p>
      </dgm:t>
    </dgm:pt>
    <dgm:pt modelId="{970755A1-DEA3-6A46-BC3B-7FA73634D29E}" type="parTrans" cxnId="{F8FD058C-3119-8E4A-B03B-3CE719B921F8}">
      <dgm:prSet/>
      <dgm:spPr/>
      <dgm:t>
        <a:bodyPr/>
        <a:lstStyle/>
        <a:p>
          <a:endParaRPr lang="es-ES"/>
        </a:p>
      </dgm:t>
    </dgm:pt>
    <dgm:pt modelId="{94C74EAB-938F-8543-BA8C-974805DED8CA}" type="sibTrans" cxnId="{F8FD058C-3119-8E4A-B03B-3CE719B921F8}">
      <dgm:prSet/>
      <dgm:spPr/>
      <dgm:t>
        <a:bodyPr/>
        <a:lstStyle/>
        <a:p>
          <a:endParaRPr lang="es-ES"/>
        </a:p>
      </dgm:t>
    </dgm:pt>
    <dgm:pt modelId="{15FD4DBD-54F9-EC4A-A4BD-1DBC62765892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Investigación</a:t>
          </a:r>
          <a:endParaRPr lang="es-ES" dirty="0">
            <a:latin typeface="Arial"/>
            <a:cs typeface="Arial"/>
          </a:endParaRPr>
        </a:p>
      </dgm:t>
    </dgm:pt>
    <dgm:pt modelId="{7D1132EE-DDA9-314B-86BD-0227D6422ED4}" type="parTrans" cxnId="{97C9B36E-1F55-7C4A-B269-0A412D9F1078}">
      <dgm:prSet/>
      <dgm:spPr/>
      <dgm:t>
        <a:bodyPr/>
        <a:lstStyle/>
        <a:p>
          <a:endParaRPr lang="es-ES"/>
        </a:p>
      </dgm:t>
    </dgm:pt>
    <dgm:pt modelId="{A2B88213-219E-6943-B268-9C96FC4FD02B}" type="sibTrans" cxnId="{97C9B36E-1F55-7C4A-B269-0A412D9F1078}">
      <dgm:prSet/>
      <dgm:spPr/>
      <dgm:t>
        <a:bodyPr/>
        <a:lstStyle/>
        <a:p>
          <a:endParaRPr lang="es-ES"/>
        </a:p>
      </dgm:t>
    </dgm:pt>
    <dgm:pt modelId="{F14E2E7D-10DF-6643-A4AA-4FDA44478FE1}">
      <dgm:prSet phldrT="[Texto]"/>
      <dgm:spPr/>
      <dgm:t>
        <a:bodyPr/>
        <a:lstStyle/>
        <a:p>
          <a:r>
            <a:rPr lang="es-ES" dirty="0" smtClean="0">
              <a:latin typeface="Arial"/>
              <a:cs typeface="Arial"/>
            </a:rPr>
            <a:t>Internacionalización</a:t>
          </a:r>
          <a:endParaRPr lang="es-ES" dirty="0">
            <a:latin typeface="Arial"/>
            <a:cs typeface="Arial"/>
          </a:endParaRPr>
        </a:p>
      </dgm:t>
    </dgm:pt>
    <dgm:pt modelId="{37A112EB-2560-DA43-86AE-783B1F9076F3}" type="parTrans" cxnId="{CF48E3D9-CE0F-BB48-980A-26F693580F25}">
      <dgm:prSet/>
      <dgm:spPr/>
      <dgm:t>
        <a:bodyPr/>
        <a:lstStyle/>
        <a:p>
          <a:endParaRPr lang="es-ES"/>
        </a:p>
      </dgm:t>
    </dgm:pt>
    <dgm:pt modelId="{1E151071-96A3-E84F-A294-C53435C8B95F}" type="sibTrans" cxnId="{CF48E3D9-CE0F-BB48-980A-26F693580F25}">
      <dgm:prSet/>
      <dgm:spPr/>
      <dgm:t>
        <a:bodyPr/>
        <a:lstStyle/>
        <a:p>
          <a:endParaRPr lang="es-ES"/>
        </a:p>
      </dgm:t>
    </dgm:pt>
    <dgm:pt modelId="{1691818D-9DD1-6C4F-9F07-0950B8D165CD}" type="pres">
      <dgm:prSet presAssocID="{6F63DAEB-CB83-C049-BE2C-375D24A78D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C69E83-05A0-EA43-97AC-D904C975DFB7}" type="pres">
      <dgm:prSet presAssocID="{AF2EAEF7-B90B-264C-A286-B3C7C46827E2}" presName="parentLin" presStyleCnt="0"/>
      <dgm:spPr/>
    </dgm:pt>
    <dgm:pt modelId="{DE38C1F3-C3D5-F642-809D-0AEFEBA5BA53}" type="pres">
      <dgm:prSet presAssocID="{AF2EAEF7-B90B-264C-A286-B3C7C46827E2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C368A650-E73C-2C4D-9301-3A7C9F84A3C1}" type="pres">
      <dgm:prSet presAssocID="{AF2EAEF7-B90B-264C-A286-B3C7C46827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796BE-2982-A24F-9041-5DCE2E706AA7}" type="pres">
      <dgm:prSet presAssocID="{AF2EAEF7-B90B-264C-A286-B3C7C46827E2}" presName="negativeSpace" presStyleCnt="0"/>
      <dgm:spPr/>
    </dgm:pt>
    <dgm:pt modelId="{C930D491-4DC8-D24B-8D31-CB824EC82B6F}" type="pres">
      <dgm:prSet presAssocID="{AF2EAEF7-B90B-264C-A286-B3C7C46827E2}" presName="childText" presStyleLbl="conFgAcc1" presStyleIdx="0" presStyleCnt="4">
        <dgm:presLayoutVars>
          <dgm:bulletEnabled val="1"/>
        </dgm:presLayoutVars>
      </dgm:prSet>
      <dgm:spPr/>
    </dgm:pt>
    <dgm:pt modelId="{ED15730B-5495-C742-885B-E10DD1E30E8F}" type="pres">
      <dgm:prSet presAssocID="{88BB4409-F329-E549-9A27-BAA543101D0D}" presName="spaceBetweenRectangles" presStyleCnt="0"/>
      <dgm:spPr/>
    </dgm:pt>
    <dgm:pt modelId="{B4D076C4-F5A3-854C-A326-341AFA21D7EE}" type="pres">
      <dgm:prSet presAssocID="{70E640D4-4CCB-D043-96C3-A5D8CE4B687A}" presName="parentLin" presStyleCnt="0"/>
      <dgm:spPr/>
    </dgm:pt>
    <dgm:pt modelId="{1C45E542-F9EA-E345-9594-85AC66101547}" type="pres">
      <dgm:prSet presAssocID="{70E640D4-4CCB-D043-96C3-A5D8CE4B687A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2D571BC8-C92C-EF4C-BDE2-441E42F39D23}" type="pres">
      <dgm:prSet presAssocID="{70E640D4-4CCB-D043-96C3-A5D8CE4B687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D39B4B-C712-A047-B63B-298553F32A49}" type="pres">
      <dgm:prSet presAssocID="{70E640D4-4CCB-D043-96C3-A5D8CE4B687A}" presName="negativeSpace" presStyleCnt="0"/>
      <dgm:spPr/>
    </dgm:pt>
    <dgm:pt modelId="{97BF88AF-8C38-C047-B1CB-37A335A93BFC}" type="pres">
      <dgm:prSet presAssocID="{70E640D4-4CCB-D043-96C3-A5D8CE4B687A}" presName="childText" presStyleLbl="conFgAcc1" presStyleIdx="1" presStyleCnt="4">
        <dgm:presLayoutVars>
          <dgm:bulletEnabled val="1"/>
        </dgm:presLayoutVars>
      </dgm:prSet>
      <dgm:spPr/>
    </dgm:pt>
    <dgm:pt modelId="{B4A6920E-7642-CE4E-8C55-AAABFD40427D}" type="pres">
      <dgm:prSet presAssocID="{94C74EAB-938F-8543-BA8C-974805DED8CA}" presName="spaceBetweenRectangles" presStyleCnt="0"/>
      <dgm:spPr/>
    </dgm:pt>
    <dgm:pt modelId="{BC751955-B4FC-874C-ACB6-D9FBBA3F0B05}" type="pres">
      <dgm:prSet presAssocID="{F14E2E7D-10DF-6643-A4AA-4FDA44478FE1}" presName="parentLin" presStyleCnt="0"/>
      <dgm:spPr/>
    </dgm:pt>
    <dgm:pt modelId="{6B87DC33-2819-394A-83FF-0C51887B9F2D}" type="pres">
      <dgm:prSet presAssocID="{F14E2E7D-10DF-6643-A4AA-4FDA44478FE1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70EF1C7B-51F1-4541-A478-A0A399BA86C8}" type="pres">
      <dgm:prSet presAssocID="{F14E2E7D-10DF-6643-A4AA-4FDA44478F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746CC9-0AD9-E74F-9766-DFD787B0DD97}" type="pres">
      <dgm:prSet presAssocID="{F14E2E7D-10DF-6643-A4AA-4FDA44478FE1}" presName="negativeSpace" presStyleCnt="0"/>
      <dgm:spPr/>
    </dgm:pt>
    <dgm:pt modelId="{FD3D8FFB-5B6B-C845-933C-CEA1374EBB85}" type="pres">
      <dgm:prSet presAssocID="{F14E2E7D-10DF-6643-A4AA-4FDA44478FE1}" presName="childText" presStyleLbl="conFgAcc1" presStyleIdx="2" presStyleCnt="4">
        <dgm:presLayoutVars>
          <dgm:bulletEnabled val="1"/>
        </dgm:presLayoutVars>
      </dgm:prSet>
      <dgm:spPr/>
    </dgm:pt>
    <dgm:pt modelId="{5FEC97BE-2F38-5946-9B42-A634AE84816E}" type="pres">
      <dgm:prSet presAssocID="{1E151071-96A3-E84F-A294-C53435C8B95F}" presName="spaceBetweenRectangles" presStyleCnt="0"/>
      <dgm:spPr/>
    </dgm:pt>
    <dgm:pt modelId="{33A809F0-3463-3349-913E-A3D67098934B}" type="pres">
      <dgm:prSet presAssocID="{15FD4DBD-54F9-EC4A-A4BD-1DBC62765892}" presName="parentLin" presStyleCnt="0"/>
      <dgm:spPr/>
    </dgm:pt>
    <dgm:pt modelId="{EC913271-7256-274C-BE37-879975AB569F}" type="pres">
      <dgm:prSet presAssocID="{15FD4DBD-54F9-EC4A-A4BD-1DBC62765892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56BE7040-7423-B840-B03E-BBC6847C4190}" type="pres">
      <dgm:prSet presAssocID="{15FD4DBD-54F9-EC4A-A4BD-1DBC627658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26CEC-0E00-5C43-8EF0-4C4B8B8A8255}" type="pres">
      <dgm:prSet presAssocID="{15FD4DBD-54F9-EC4A-A4BD-1DBC62765892}" presName="negativeSpace" presStyleCnt="0"/>
      <dgm:spPr/>
    </dgm:pt>
    <dgm:pt modelId="{BB0A4D83-4C4D-0942-A6C7-6B6A98EB02A9}" type="pres">
      <dgm:prSet presAssocID="{15FD4DBD-54F9-EC4A-A4BD-1DBC62765892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78DCA40-0B64-490B-8C5A-6F24264A4A64}" type="presOf" srcId="{15FD4DBD-54F9-EC4A-A4BD-1DBC62765892}" destId="{EC913271-7256-274C-BE37-879975AB569F}" srcOrd="0" destOrd="0" presId="urn:microsoft.com/office/officeart/2005/8/layout/list1"/>
    <dgm:cxn modelId="{441C466D-D6B9-4EB0-A963-44A3107C2760}" type="presOf" srcId="{6F63DAEB-CB83-C049-BE2C-375D24A78DD8}" destId="{1691818D-9DD1-6C4F-9F07-0950B8D165CD}" srcOrd="0" destOrd="0" presId="urn:microsoft.com/office/officeart/2005/8/layout/list1"/>
    <dgm:cxn modelId="{EC726D4B-5DA2-0A4F-95EA-9665E5B70129}" srcId="{6F63DAEB-CB83-C049-BE2C-375D24A78DD8}" destId="{AF2EAEF7-B90B-264C-A286-B3C7C46827E2}" srcOrd="0" destOrd="0" parTransId="{3A7FD426-703D-A94B-B8A2-EDCA44CF320B}" sibTransId="{88BB4409-F329-E549-9A27-BAA543101D0D}"/>
    <dgm:cxn modelId="{F8FD058C-3119-8E4A-B03B-3CE719B921F8}" srcId="{6F63DAEB-CB83-C049-BE2C-375D24A78DD8}" destId="{70E640D4-4CCB-D043-96C3-A5D8CE4B687A}" srcOrd="1" destOrd="0" parTransId="{970755A1-DEA3-6A46-BC3B-7FA73634D29E}" sibTransId="{94C74EAB-938F-8543-BA8C-974805DED8CA}"/>
    <dgm:cxn modelId="{AD74363A-77A4-4DE0-8E1E-2528390D04E3}" type="presOf" srcId="{15FD4DBD-54F9-EC4A-A4BD-1DBC62765892}" destId="{56BE7040-7423-B840-B03E-BBC6847C4190}" srcOrd="1" destOrd="0" presId="urn:microsoft.com/office/officeart/2005/8/layout/list1"/>
    <dgm:cxn modelId="{66884A60-BE9E-4ACD-AD10-025DF879AB43}" type="presOf" srcId="{70E640D4-4CCB-D043-96C3-A5D8CE4B687A}" destId="{1C45E542-F9EA-E345-9594-85AC66101547}" srcOrd="0" destOrd="0" presId="urn:microsoft.com/office/officeart/2005/8/layout/list1"/>
    <dgm:cxn modelId="{156CADC4-3C88-4F49-83A6-9D990452453F}" type="presOf" srcId="{AF2EAEF7-B90B-264C-A286-B3C7C46827E2}" destId="{DE38C1F3-C3D5-F642-809D-0AEFEBA5BA53}" srcOrd="0" destOrd="0" presId="urn:microsoft.com/office/officeart/2005/8/layout/list1"/>
    <dgm:cxn modelId="{4E62952B-6446-43E6-A75E-3DE435F8DD4A}" type="presOf" srcId="{F14E2E7D-10DF-6643-A4AA-4FDA44478FE1}" destId="{6B87DC33-2819-394A-83FF-0C51887B9F2D}" srcOrd="0" destOrd="0" presId="urn:microsoft.com/office/officeart/2005/8/layout/list1"/>
    <dgm:cxn modelId="{CF48E3D9-CE0F-BB48-980A-26F693580F25}" srcId="{6F63DAEB-CB83-C049-BE2C-375D24A78DD8}" destId="{F14E2E7D-10DF-6643-A4AA-4FDA44478FE1}" srcOrd="2" destOrd="0" parTransId="{37A112EB-2560-DA43-86AE-783B1F9076F3}" sibTransId="{1E151071-96A3-E84F-A294-C53435C8B95F}"/>
    <dgm:cxn modelId="{827C8874-A9CF-4790-A7C3-849026F1601C}" type="presOf" srcId="{70E640D4-4CCB-D043-96C3-A5D8CE4B687A}" destId="{2D571BC8-C92C-EF4C-BDE2-441E42F39D23}" srcOrd="1" destOrd="0" presId="urn:microsoft.com/office/officeart/2005/8/layout/list1"/>
    <dgm:cxn modelId="{97C9B36E-1F55-7C4A-B269-0A412D9F1078}" srcId="{6F63DAEB-CB83-C049-BE2C-375D24A78DD8}" destId="{15FD4DBD-54F9-EC4A-A4BD-1DBC62765892}" srcOrd="3" destOrd="0" parTransId="{7D1132EE-DDA9-314B-86BD-0227D6422ED4}" sibTransId="{A2B88213-219E-6943-B268-9C96FC4FD02B}"/>
    <dgm:cxn modelId="{24F17877-69E0-4DDA-863A-91A27C95FE9E}" type="presOf" srcId="{AF2EAEF7-B90B-264C-A286-B3C7C46827E2}" destId="{C368A650-E73C-2C4D-9301-3A7C9F84A3C1}" srcOrd="1" destOrd="0" presId="urn:microsoft.com/office/officeart/2005/8/layout/list1"/>
    <dgm:cxn modelId="{02E33C2A-7BCE-499F-909B-FC49490444C3}" type="presOf" srcId="{F14E2E7D-10DF-6643-A4AA-4FDA44478FE1}" destId="{70EF1C7B-51F1-4541-A478-A0A399BA86C8}" srcOrd="1" destOrd="0" presId="urn:microsoft.com/office/officeart/2005/8/layout/list1"/>
    <dgm:cxn modelId="{97B6C214-6A4F-4F14-8205-D90E858CA3F4}" type="presParOf" srcId="{1691818D-9DD1-6C4F-9F07-0950B8D165CD}" destId="{F8C69E83-05A0-EA43-97AC-D904C975DFB7}" srcOrd="0" destOrd="0" presId="urn:microsoft.com/office/officeart/2005/8/layout/list1"/>
    <dgm:cxn modelId="{FA61935D-630C-4608-81C9-E9DAE75FDE41}" type="presParOf" srcId="{F8C69E83-05A0-EA43-97AC-D904C975DFB7}" destId="{DE38C1F3-C3D5-F642-809D-0AEFEBA5BA53}" srcOrd="0" destOrd="0" presId="urn:microsoft.com/office/officeart/2005/8/layout/list1"/>
    <dgm:cxn modelId="{F21DE3E4-097B-407A-A6F9-9FA3DBE41D89}" type="presParOf" srcId="{F8C69E83-05A0-EA43-97AC-D904C975DFB7}" destId="{C368A650-E73C-2C4D-9301-3A7C9F84A3C1}" srcOrd="1" destOrd="0" presId="urn:microsoft.com/office/officeart/2005/8/layout/list1"/>
    <dgm:cxn modelId="{E96A4BC2-1D05-4A2D-A9E8-428484E7828C}" type="presParOf" srcId="{1691818D-9DD1-6C4F-9F07-0950B8D165CD}" destId="{0C8796BE-2982-A24F-9041-5DCE2E706AA7}" srcOrd="1" destOrd="0" presId="urn:microsoft.com/office/officeart/2005/8/layout/list1"/>
    <dgm:cxn modelId="{48FDC86A-05DE-4BD2-844A-EE749A646BFE}" type="presParOf" srcId="{1691818D-9DD1-6C4F-9F07-0950B8D165CD}" destId="{C930D491-4DC8-D24B-8D31-CB824EC82B6F}" srcOrd="2" destOrd="0" presId="urn:microsoft.com/office/officeart/2005/8/layout/list1"/>
    <dgm:cxn modelId="{04F13077-FDF6-4771-B848-9793C80CC455}" type="presParOf" srcId="{1691818D-9DD1-6C4F-9F07-0950B8D165CD}" destId="{ED15730B-5495-C742-885B-E10DD1E30E8F}" srcOrd="3" destOrd="0" presId="urn:microsoft.com/office/officeart/2005/8/layout/list1"/>
    <dgm:cxn modelId="{C3022839-9E92-4C73-B6E8-DAC5E5573ECC}" type="presParOf" srcId="{1691818D-9DD1-6C4F-9F07-0950B8D165CD}" destId="{B4D076C4-F5A3-854C-A326-341AFA21D7EE}" srcOrd="4" destOrd="0" presId="urn:microsoft.com/office/officeart/2005/8/layout/list1"/>
    <dgm:cxn modelId="{5074FB0E-2E15-424D-ADCA-DEA11D863F3C}" type="presParOf" srcId="{B4D076C4-F5A3-854C-A326-341AFA21D7EE}" destId="{1C45E542-F9EA-E345-9594-85AC66101547}" srcOrd="0" destOrd="0" presId="urn:microsoft.com/office/officeart/2005/8/layout/list1"/>
    <dgm:cxn modelId="{50A1191D-6623-4309-83DC-B1A817FDEE17}" type="presParOf" srcId="{B4D076C4-F5A3-854C-A326-341AFA21D7EE}" destId="{2D571BC8-C92C-EF4C-BDE2-441E42F39D23}" srcOrd="1" destOrd="0" presId="urn:microsoft.com/office/officeart/2005/8/layout/list1"/>
    <dgm:cxn modelId="{A67FFA67-77E8-4762-B4B5-614344D81AE9}" type="presParOf" srcId="{1691818D-9DD1-6C4F-9F07-0950B8D165CD}" destId="{DDD39B4B-C712-A047-B63B-298553F32A49}" srcOrd="5" destOrd="0" presId="urn:microsoft.com/office/officeart/2005/8/layout/list1"/>
    <dgm:cxn modelId="{C03133FB-07BF-4195-8E75-C5F6FCD7E97D}" type="presParOf" srcId="{1691818D-9DD1-6C4F-9F07-0950B8D165CD}" destId="{97BF88AF-8C38-C047-B1CB-37A335A93BFC}" srcOrd="6" destOrd="0" presId="urn:microsoft.com/office/officeart/2005/8/layout/list1"/>
    <dgm:cxn modelId="{B9415EA2-4AE6-4CAB-8EF6-D1DEA719D9A1}" type="presParOf" srcId="{1691818D-9DD1-6C4F-9F07-0950B8D165CD}" destId="{B4A6920E-7642-CE4E-8C55-AAABFD40427D}" srcOrd="7" destOrd="0" presId="urn:microsoft.com/office/officeart/2005/8/layout/list1"/>
    <dgm:cxn modelId="{D769EA8B-33C8-44D9-AFE3-DAA679059192}" type="presParOf" srcId="{1691818D-9DD1-6C4F-9F07-0950B8D165CD}" destId="{BC751955-B4FC-874C-ACB6-D9FBBA3F0B05}" srcOrd="8" destOrd="0" presId="urn:microsoft.com/office/officeart/2005/8/layout/list1"/>
    <dgm:cxn modelId="{E50CF763-CC74-4D69-B0CC-8FF9C5EFD3CC}" type="presParOf" srcId="{BC751955-B4FC-874C-ACB6-D9FBBA3F0B05}" destId="{6B87DC33-2819-394A-83FF-0C51887B9F2D}" srcOrd="0" destOrd="0" presId="urn:microsoft.com/office/officeart/2005/8/layout/list1"/>
    <dgm:cxn modelId="{A664C6BE-3E9D-4A9F-B6DD-DDE04AF274AC}" type="presParOf" srcId="{BC751955-B4FC-874C-ACB6-D9FBBA3F0B05}" destId="{70EF1C7B-51F1-4541-A478-A0A399BA86C8}" srcOrd="1" destOrd="0" presId="urn:microsoft.com/office/officeart/2005/8/layout/list1"/>
    <dgm:cxn modelId="{8405022A-0361-4B17-BC20-08A243850AA8}" type="presParOf" srcId="{1691818D-9DD1-6C4F-9F07-0950B8D165CD}" destId="{F9746CC9-0AD9-E74F-9766-DFD787B0DD97}" srcOrd="9" destOrd="0" presId="urn:microsoft.com/office/officeart/2005/8/layout/list1"/>
    <dgm:cxn modelId="{8240E9FA-29AB-439A-B455-18DB400E311F}" type="presParOf" srcId="{1691818D-9DD1-6C4F-9F07-0950B8D165CD}" destId="{FD3D8FFB-5B6B-C845-933C-CEA1374EBB85}" srcOrd="10" destOrd="0" presId="urn:microsoft.com/office/officeart/2005/8/layout/list1"/>
    <dgm:cxn modelId="{D134219C-EC0C-47D2-8314-0C6AD6FA8351}" type="presParOf" srcId="{1691818D-9DD1-6C4F-9F07-0950B8D165CD}" destId="{5FEC97BE-2F38-5946-9B42-A634AE84816E}" srcOrd="11" destOrd="0" presId="urn:microsoft.com/office/officeart/2005/8/layout/list1"/>
    <dgm:cxn modelId="{89E4E64F-1535-4B6C-8148-BEA20706F45E}" type="presParOf" srcId="{1691818D-9DD1-6C4F-9F07-0950B8D165CD}" destId="{33A809F0-3463-3349-913E-A3D67098934B}" srcOrd="12" destOrd="0" presId="urn:microsoft.com/office/officeart/2005/8/layout/list1"/>
    <dgm:cxn modelId="{89F14928-D08C-4674-8E9B-C40F7BC446FA}" type="presParOf" srcId="{33A809F0-3463-3349-913E-A3D67098934B}" destId="{EC913271-7256-274C-BE37-879975AB569F}" srcOrd="0" destOrd="0" presId="urn:microsoft.com/office/officeart/2005/8/layout/list1"/>
    <dgm:cxn modelId="{FF95B907-06D5-423E-8736-BE5E92F6E4C0}" type="presParOf" srcId="{33A809F0-3463-3349-913E-A3D67098934B}" destId="{56BE7040-7423-B840-B03E-BBC6847C4190}" srcOrd="1" destOrd="0" presId="urn:microsoft.com/office/officeart/2005/8/layout/list1"/>
    <dgm:cxn modelId="{6ED67124-8E06-4D78-A658-46F8AAC7B2FF}" type="presParOf" srcId="{1691818D-9DD1-6C4F-9F07-0950B8D165CD}" destId="{75826CEC-0E00-5C43-8EF0-4C4B8B8A8255}" srcOrd="13" destOrd="0" presId="urn:microsoft.com/office/officeart/2005/8/layout/list1"/>
    <dgm:cxn modelId="{CA8D8318-7ED2-4565-AD89-742AD8313A81}" type="presParOf" srcId="{1691818D-9DD1-6C4F-9F07-0950B8D165CD}" destId="{BB0A4D83-4C4D-0942-A6C7-6B6A98EB02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63DAEB-CB83-C049-BE2C-375D24A78DD8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2EAEF7-B90B-264C-A286-B3C7C46827E2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Segmentación por niveles de calidad de las IES</a:t>
          </a:r>
          <a:endParaRPr lang="es-ES" sz="1600" dirty="0">
            <a:latin typeface="Arial"/>
            <a:cs typeface="Arial"/>
          </a:endParaRPr>
        </a:p>
      </dgm:t>
    </dgm:pt>
    <dgm:pt modelId="{3A7FD426-703D-A94B-B8A2-EDCA44CF320B}" type="parTrans" cxnId="{EC726D4B-5DA2-0A4F-95EA-9665E5B70129}">
      <dgm:prSet/>
      <dgm:spPr/>
      <dgm:t>
        <a:bodyPr/>
        <a:lstStyle/>
        <a:p>
          <a:endParaRPr lang="es-ES" sz="1600"/>
        </a:p>
      </dgm:t>
    </dgm:pt>
    <dgm:pt modelId="{88BB4409-F329-E549-9A27-BAA543101D0D}" type="sibTrans" cxnId="{EC726D4B-5DA2-0A4F-95EA-9665E5B70129}">
      <dgm:prSet/>
      <dgm:spPr/>
      <dgm:t>
        <a:bodyPr/>
        <a:lstStyle/>
        <a:p>
          <a:endParaRPr lang="es-ES" sz="1600"/>
        </a:p>
      </dgm:t>
    </dgm:pt>
    <dgm:pt modelId="{70E640D4-4CCB-D043-96C3-A5D8CE4B687A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Alineación lineamientos CNA &amp; CONACES</a:t>
          </a:r>
          <a:endParaRPr lang="es-ES" sz="1600" dirty="0">
            <a:latin typeface="Arial"/>
            <a:cs typeface="Arial"/>
          </a:endParaRPr>
        </a:p>
      </dgm:t>
    </dgm:pt>
    <dgm:pt modelId="{970755A1-DEA3-6A46-BC3B-7FA73634D29E}" type="parTrans" cxnId="{F8FD058C-3119-8E4A-B03B-3CE719B921F8}">
      <dgm:prSet/>
      <dgm:spPr/>
      <dgm:t>
        <a:bodyPr/>
        <a:lstStyle/>
        <a:p>
          <a:endParaRPr lang="es-ES" sz="1600"/>
        </a:p>
      </dgm:t>
    </dgm:pt>
    <dgm:pt modelId="{94C74EAB-938F-8543-BA8C-974805DED8CA}" type="sibTrans" cxnId="{F8FD058C-3119-8E4A-B03B-3CE719B921F8}">
      <dgm:prSet/>
      <dgm:spPr/>
      <dgm:t>
        <a:bodyPr/>
        <a:lstStyle/>
        <a:p>
          <a:endParaRPr lang="es-ES" sz="1600"/>
        </a:p>
      </dgm:t>
    </dgm:pt>
    <dgm:pt modelId="{15FD4DBD-54F9-EC4A-A4BD-1DBC62765892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Automatización convalidaciones de títulos</a:t>
          </a:r>
          <a:endParaRPr lang="es-ES" sz="1600" dirty="0">
            <a:latin typeface="Arial"/>
            <a:cs typeface="Arial"/>
          </a:endParaRPr>
        </a:p>
      </dgm:t>
    </dgm:pt>
    <dgm:pt modelId="{7D1132EE-DDA9-314B-86BD-0227D6422ED4}" type="parTrans" cxnId="{97C9B36E-1F55-7C4A-B269-0A412D9F1078}">
      <dgm:prSet/>
      <dgm:spPr/>
      <dgm:t>
        <a:bodyPr/>
        <a:lstStyle/>
        <a:p>
          <a:endParaRPr lang="es-ES" sz="1600"/>
        </a:p>
      </dgm:t>
    </dgm:pt>
    <dgm:pt modelId="{A2B88213-219E-6943-B268-9C96FC4FD02B}" type="sibTrans" cxnId="{97C9B36E-1F55-7C4A-B269-0A412D9F1078}">
      <dgm:prSet/>
      <dgm:spPr/>
      <dgm:t>
        <a:bodyPr/>
        <a:lstStyle/>
        <a:p>
          <a:endParaRPr lang="es-ES" sz="1600"/>
        </a:p>
      </dgm:t>
    </dgm:pt>
    <dgm:pt modelId="{F14E2E7D-10DF-6643-A4AA-4FDA44478FE1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Articulación Inspección y registro</a:t>
          </a:r>
          <a:endParaRPr lang="es-ES" sz="1600" dirty="0">
            <a:latin typeface="Arial"/>
            <a:cs typeface="Arial"/>
          </a:endParaRPr>
        </a:p>
      </dgm:t>
    </dgm:pt>
    <dgm:pt modelId="{37A112EB-2560-DA43-86AE-783B1F9076F3}" type="parTrans" cxnId="{CF48E3D9-CE0F-BB48-980A-26F693580F25}">
      <dgm:prSet/>
      <dgm:spPr/>
      <dgm:t>
        <a:bodyPr/>
        <a:lstStyle/>
        <a:p>
          <a:endParaRPr lang="es-ES" sz="1600"/>
        </a:p>
      </dgm:t>
    </dgm:pt>
    <dgm:pt modelId="{1E151071-96A3-E84F-A294-C53435C8B95F}" type="sibTrans" cxnId="{CF48E3D9-CE0F-BB48-980A-26F693580F25}">
      <dgm:prSet/>
      <dgm:spPr/>
      <dgm:t>
        <a:bodyPr/>
        <a:lstStyle/>
        <a:p>
          <a:endParaRPr lang="es-ES" sz="1600"/>
        </a:p>
      </dgm:t>
    </dgm:pt>
    <dgm:pt modelId="{488DB7AB-CE14-4BBA-BF15-A2EB1B841FFE}">
      <dgm:prSet phldrT="[Texto]" custT="1"/>
      <dgm:spPr/>
      <dgm:t>
        <a:bodyPr/>
        <a:lstStyle/>
        <a:p>
          <a:r>
            <a:rPr lang="es-ES" sz="1600" dirty="0" smtClean="0">
              <a:latin typeface="Arial"/>
              <a:cs typeface="Arial"/>
            </a:rPr>
            <a:t>Modificar régimen I&amp;V(sanciones y medidas cautelares)</a:t>
          </a:r>
          <a:endParaRPr lang="es-ES" sz="1600" dirty="0">
            <a:latin typeface="Arial"/>
            <a:cs typeface="Arial"/>
          </a:endParaRPr>
        </a:p>
      </dgm:t>
    </dgm:pt>
    <dgm:pt modelId="{9AD18832-C24F-4A2B-8D8E-C280CC90EC47}" type="parTrans" cxnId="{A879982C-0610-4436-B2B5-B7397D77CFC6}">
      <dgm:prSet/>
      <dgm:spPr/>
      <dgm:t>
        <a:bodyPr/>
        <a:lstStyle/>
        <a:p>
          <a:endParaRPr lang="es-CO" sz="1600"/>
        </a:p>
      </dgm:t>
    </dgm:pt>
    <dgm:pt modelId="{3E33C89E-6D87-4291-8D7D-8C5D3A985E47}" type="sibTrans" cxnId="{A879982C-0610-4436-B2B5-B7397D77CFC6}">
      <dgm:prSet/>
      <dgm:spPr/>
      <dgm:t>
        <a:bodyPr/>
        <a:lstStyle/>
        <a:p>
          <a:endParaRPr lang="es-CO" sz="1600"/>
        </a:p>
      </dgm:t>
    </dgm:pt>
    <dgm:pt modelId="{1691818D-9DD1-6C4F-9F07-0950B8D165CD}" type="pres">
      <dgm:prSet presAssocID="{6F63DAEB-CB83-C049-BE2C-375D24A78D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8C69E83-05A0-EA43-97AC-D904C975DFB7}" type="pres">
      <dgm:prSet presAssocID="{AF2EAEF7-B90B-264C-A286-B3C7C46827E2}" presName="parentLin" presStyleCnt="0"/>
      <dgm:spPr/>
    </dgm:pt>
    <dgm:pt modelId="{DE38C1F3-C3D5-F642-809D-0AEFEBA5BA53}" type="pres">
      <dgm:prSet presAssocID="{AF2EAEF7-B90B-264C-A286-B3C7C46827E2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C368A650-E73C-2C4D-9301-3A7C9F84A3C1}" type="pres">
      <dgm:prSet presAssocID="{AF2EAEF7-B90B-264C-A286-B3C7C46827E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C8796BE-2982-A24F-9041-5DCE2E706AA7}" type="pres">
      <dgm:prSet presAssocID="{AF2EAEF7-B90B-264C-A286-B3C7C46827E2}" presName="negativeSpace" presStyleCnt="0"/>
      <dgm:spPr/>
    </dgm:pt>
    <dgm:pt modelId="{C930D491-4DC8-D24B-8D31-CB824EC82B6F}" type="pres">
      <dgm:prSet presAssocID="{AF2EAEF7-B90B-264C-A286-B3C7C46827E2}" presName="childText" presStyleLbl="conFgAcc1" presStyleIdx="0" presStyleCnt="5">
        <dgm:presLayoutVars>
          <dgm:bulletEnabled val="1"/>
        </dgm:presLayoutVars>
      </dgm:prSet>
      <dgm:spPr/>
    </dgm:pt>
    <dgm:pt modelId="{ED15730B-5495-C742-885B-E10DD1E30E8F}" type="pres">
      <dgm:prSet presAssocID="{88BB4409-F329-E549-9A27-BAA543101D0D}" presName="spaceBetweenRectangles" presStyleCnt="0"/>
      <dgm:spPr/>
    </dgm:pt>
    <dgm:pt modelId="{B4D076C4-F5A3-854C-A326-341AFA21D7EE}" type="pres">
      <dgm:prSet presAssocID="{70E640D4-4CCB-D043-96C3-A5D8CE4B687A}" presName="parentLin" presStyleCnt="0"/>
      <dgm:spPr/>
    </dgm:pt>
    <dgm:pt modelId="{1C45E542-F9EA-E345-9594-85AC66101547}" type="pres">
      <dgm:prSet presAssocID="{70E640D4-4CCB-D043-96C3-A5D8CE4B687A}" presName="parentLeftMargin" presStyleLbl="node1" presStyleIdx="0" presStyleCnt="5"/>
      <dgm:spPr/>
      <dgm:t>
        <a:bodyPr/>
        <a:lstStyle/>
        <a:p>
          <a:endParaRPr lang="es-CO"/>
        </a:p>
      </dgm:t>
    </dgm:pt>
    <dgm:pt modelId="{2D571BC8-C92C-EF4C-BDE2-441E42F39D23}" type="pres">
      <dgm:prSet presAssocID="{70E640D4-4CCB-D043-96C3-A5D8CE4B687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D39B4B-C712-A047-B63B-298553F32A49}" type="pres">
      <dgm:prSet presAssocID="{70E640D4-4CCB-D043-96C3-A5D8CE4B687A}" presName="negativeSpace" presStyleCnt="0"/>
      <dgm:spPr/>
    </dgm:pt>
    <dgm:pt modelId="{97BF88AF-8C38-C047-B1CB-37A335A93BFC}" type="pres">
      <dgm:prSet presAssocID="{70E640D4-4CCB-D043-96C3-A5D8CE4B687A}" presName="childText" presStyleLbl="conFgAcc1" presStyleIdx="1" presStyleCnt="5">
        <dgm:presLayoutVars>
          <dgm:bulletEnabled val="1"/>
        </dgm:presLayoutVars>
      </dgm:prSet>
      <dgm:spPr/>
    </dgm:pt>
    <dgm:pt modelId="{B4A6920E-7642-CE4E-8C55-AAABFD40427D}" type="pres">
      <dgm:prSet presAssocID="{94C74EAB-938F-8543-BA8C-974805DED8CA}" presName="spaceBetweenRectangles" presStyleCnt="0"/>
      <dgm:spPr/>
    </dgm:pt>
    <dgm:pt modelId="{BC751955-B4FC-874C-ACB6-D9FBBA3F0B05}" type="pres">
      <dgm:prSet presAssocID="{F14E2E7D-10DF-6643-A4AA-4FDA44478FE1}" presName="parentLin" presStyleCnt="0"/>
      <dgm:spPr/>
    </dgm:pt>
    <dgm:pt modelId="{6B87DC33-2819-394A-83FF-0C51887B9F2D}" type="pres">
      <dgm:prSet presAssocID="{F14E2E7D-10DF-6643-A4AA-4FDA44478FE1}" presName="parentLeftMargin" presStyleLbl="node1" presStyleIdx="1" presStyleCnt="5"/>
      <dgm:spPr/>
      <dgm:t>
        <a:bodyPr/>
        <a:lstStyle/>
        <a:p>
          <a:endParaRPr lang="es-CO"/>
        </a:p>
      </dgm:t>
    </dgm:pt>
    <dgm:pt modelId="{70EF1C7B-51F1-4541-A478-A0A399BA86C8}" type="pres">
      <dgm:prSet presAssocID="{F14E2E7D-10DF-6643-A4AA-4FDA44478FE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9746CC9-0AD9-E74F-9766-DFD787B0DD97}" type="pres">
      <dgm:prSet presAssocID="{F14E2E7D-10DF-6643-A4AA-4FDA44478FE1}" presName="negativeSpace" presStyleCnt="0"/>
      <dgm:spPr/>
    </dgm:pt>
    <dgm:pt modelId="{FD3D8FFB-5B6B-C845-933C-CEA1374EBB85}" type="pres">
      <dgm:prSet presAssocID="{F14E2E7D-10DF-6643-A4AA-4FDA44478FE1}" presName="childText" presStyleLbl="conFgAcc1" presStyleIdx="2" presStyleCnt="5">
        <dgm:presLayoutVars>
          <dgm:bulletEnabled val="1"/>
        </dgm:presLayoutVars>
      </dgm:prSet>
      <dgm:spPr/>
    </dgm:pt>
    <dgm:pt modelId="{5FEC97BE-2F38-5946-9B42-A634AE84816E}" type="pres">
      <dgm:prSet presAssocID="{1E151071-96A3-E84F-A294-C53435C8B95F}" presName="spaceBetweenRectangles" presStyleCnt="0"/>
      <dgm:spPr/>
    </dgm:pt>
    <dgm:pt modelId="{33A809F0-3463-3349-913E-A3D67098934B}" type="pres">
      <dgm:prSet presAssocID="{15FD4DBD-54F9-EC4A-A4BD-1DBC62765892}" presName="parentLin" presStyleCnt="0"/>
      <dgm:spPr/>
    </dgm:pt>
    <dgm:pt modelId="{EC913271-7256-274C-BE37-879975AB569F}" type="pres">
      <dgm:prSet presAssocID="{15FD4DBD-54F9-EC4A-A4BD-1DBC62765892}" presName="parentLeftMargin" presStyleLbl="node1" presStyleIdx="2" presStyleCnt="5"/>
      <dgm:spPr/>
      <dgm:t>
        <a:bodyPr/>
        <a:lstStyle/>
        <a:p>
          <a:endParaRPr lang="es-CO"/>
        </a:p>
      </dgm:t>
    </dgm:pt>
    <dgm:pt modelId="{56BE7040-7423-B840-B03E-BBC6847C4190}" type="pres">
      <dgm:prSet presAssocID="{15FD4DBD-54F9-EC4A-A4BD-1DBC627658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5826CEC-0E00-5C43-8EF0-4C4B8B8A8255}" type="pres">
      <dgm:prSet presAssocID="{15FD4DBD-54F9-EC4A-A4BD-1DBC62765892}" presName="negativeSpace" presStyleCnt="0"/>
      <dgm:spPr/>
    </dgm:pt>
    <dgm:pt modelId="{BB0A4D83-4C4D-0942-A6C7-6B6A98EB02A9}" type="pres">
      <dgm:prSet presAssocID="{15FD4DBD-54F9-EC4A-A4BD-1DBC62765892}" presName="childText" presStyleLbl="conFgAcc1" presStyleIdx="3" presStyleCnt="5">
        <dgm:presLayoutVars>
          <dgm:bulletEnabled val="1"/>
        </dgm:presLayoutVars>
      </dgm:prSet>
      <dgm:spPr/>
    </dgm:pt>
    <dgm:pt modelId="{A07BCB42-57D3-41D7-B4AF-22063F6032CE}" type="pres">
      <dgm:prSet presAssocID="{A2B88213-219E-6943-B268-9C96FC4FD02B}" presName="spaceBetweenRectangles" presStyleCnt="0"/>
      <dgm:spPr/>
    </dgm:pt>
    <dgm:pt modelId="{0E22421B-23AC-48C5-9522-AA82BAEC8D77}" type="pres">
      <dgm:prSet presAssocID="{488DB7AB-CE14-4BBA-BF15-A2EB1B841FFE}" presName="parentLin" presStyleCnt="0"/>
      <dgm:spPr/>
    </dgm:pt>
    <dgm:pt modelId="{C6094A9F-A84F-4017-8060-AC27026620EB}" type="pres">
      <dgm:prSet presAssocID="{488DB7AB-CE14-4BBA-BF15-A2EB1B841FFE}" presName="parentLeftMargin" presStyleLbl="node1" presStyleIdx="3" presStyleCnt="5"/>
      <dgm:spPr/>
      <dgm:t>
        <a:bodyPr/>
        <a:lstStyle/>
        <a:p>
          <a:endParaRPr lang="es-CO"/>
        </a:p>
      </dgm:t>
    </dgm:pt>
    <dgm:pt modelId="{F940B0C3-A013-4CE4-A7C2-4F8E868FE26E}" type="pres">
      <dgm:prSet presAssocID="{488DB7AB-CE14-4BBA-BF15-A2EB1B841F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27F6B53-1E73-4DB3-8133-138EE9B53BE7}" type="pres">
      <dgm:prSet presAssocID="{488DB7AB-CE14-4BBA-BF15-A2EB1B841FFE}" presName="negativeSpace" presStyleCnt="0"/>
      <dgm:spPr/>
    </dgm:pt>
    <dgm:pt modelId="{6226DDDA-8EB0-41E0-BD83-010771E4A0DC}" type="pres">
      <dgm:prSet presAssocID="{488DB7AB-CE14-4BBA-BF15-A2EB1B841F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BFDE7DF-911A-476A-AF38-F63E3D402E88}" type="presOf" srcId="{15FD4DBD-54F9-EC4A-A4BD-1DBC62765892}" destId="{EC913271-7256-274C-BE37-879975AB569F}" srcOrd="0" destOrd="0" presId="urn:microsoft.com/office/officeart/2005/8/layout/list1"/>
    <dgm:cxn modelId="{A879982C-0610-4436-B2B5-B7397D77CFC6}" srcId="{6F63DAEB-CB83-C049-BE2C-375D24A78DD8}" destId="{488DB7AB-CE14-4BBA-BF15-A2EB1B841FFE}" srcOrd="4" destOrd="0" parTransId="{9AD18832-C24F-4A2B-8D8E-C280CC90EC47}" sibTransId="{3E33C89E-6D87-4291-8D7D-8C5D3A985E47}"/>
    <dgm:cxn modelId="{F89A92FB-34DE-4F07-B29C-14459A0885EE}" type="presOf" srcId="{AF2EAEF7-B90B-264C-A286-B3C7C46827E2}" destId="{C368A650-E73C-2C4D-9301-3A7C9F84A3C1}" srcOrd="1" destOrd="0" presId="urn:microsoft.com/office/officeart/2005/8/layout/list1"/>
    <dgm:cxn modelId="{0E43D9F6-64A5-4CAD-A635-C80D37B9F986}" type="presOf" srcId="{AF2EAEF7-B90B-264C-A286-B3C7C46827E2}" destId="{DE38C1F3-C3D5-F642-809D-0AEFEBA5BA53}" srcOrd="0" destOrd="0" presId="urn:microsoft.com/office/officeart/2005/8/layout/list1"/>
    <dgm:cxn modelId="{B3DD1CBC-D4D9-44D6-BB46-AB5FEFB5C673}" type="presOf" srcId="{488DB7AB-CE14-4BBA-BF15-A2EB1B841FFE}" destId="{C6094A9F-A84F-4017-8060-AC27026620EB}" srcOrd="0" destOrd="0" presId="urn:microsoft.com/office/officeart/2005/8/layout/list1"/>
    <dgm:cxn modelId="{056D363D-277E-4944-9ABE-63DF49F6CA7A}" type="presOf" srcId="{6F63DAEB-CB83-C049-BE2C-375D24A78DD8}" destId="{1691818D-9DD1-6C4F-9F07-0950B8D165CD}" srcOrd="0" destOrd="0" presId="urn:microsoft.com/office/officeart/2005/8/layout/list1"/>
    <dgm:cxn modelId="{F8FD058C-3119-8E4A-B03B-3CE719B921F8}" srcId="{6F63DAEB-CB83-C049-BE2C-375D24A78DD8}" destId="{70E640D4-4CCB-D043-96C3-A5D8CE4B687A}" srcOrd="1" destOrd="0" parTransId="{970755A1-DEA3-6A46-BC3B-7FA73634D29E}" sibTransId="{94C74EAB-938F-8543-BA8C-974805DED8CA}"/>
    <dgm:cxn modelId="{A6EEFDF3-AFF8-41B1-A76B-E57C2D2AFA9F}" type="presOf" srcId="{F14E2E7D-10DF-6643-A4AA-4FDA44478FE1}" destId="{70EF1C7B-51F1-4541-A478-A0A399BA86C8}" srcOrd="1" destOrd="0" presId="urn:microsoft.com/office/officeart/2005/8/layout/list1"/>
    <dgm:cxn modelId="{3D645614-D04E-4101-97BB-0B750A9D42F4}" type="presOf" srcId="{70E640D4-4CCB-D043-96C3-A5D8CE4B687A}" destId="{1C45E542-F9EA-E345-9594-85AC66101547}" srcOrd="0" destOrd="0" presId="urn:microsoft.com/office/officeart/2005/8/layout/list1"/>
    <dgm:cxn modelId="{1F214164-11F1-4ADC-9AD6-FE1A41E9CB59}" type="presOf" srcId="{F14E2E7D-10DF-6643-A4AA-4FDA44478FE1}" destId="{6B87DC33-2819-394A-83FF-0C51887B9F2D}" srcOrd="0" destOrd="0" presId="urn:microsoft.com/office/officeart/2005/8/layout/list1"/>
    <dgm:cxn modelId="{6C5C2666-2F4A-4974-B037-1D456CA204ED}" type="presOf" srcId="{15FD4DBD-54F9-EC4A-A4BD-1DBC62765892}" destId="{56BE7040-7423-B840-B03E-BBC6847C4190}" srcOrd="1" destOrd="0" presId="urn:microsoft.com/office/officeart/2005/8/layout/list1"/>
    <dgm:cxn modelId="{EC726D4B-5DA2-0A4F-95EA-9665E5B70129}" srcId="{6F63DAEB-CB83-C049-BE2C-375D24A78DD8}" destId="{AF2EAEF7-B90B-264C-A286-B3C7C46827E2}" srcOrd="0" destOrd="0" parTransId="{3A7FD426-703D-A94B-B8A2-EDCA44CF320B}" sibTransId="{88BB4409-F329-E549-9A27-BAA543101D0D}"/>
    <dgm:cxn modelId="{CF48E3D9-CE0F-BB48-980A-26F693580F25}" srcId="{6F63DAEB-CB83-C049-BE2C-375D24A78DD8}" destId="{F14E2E7D-10DF-6643-A4AA-4FDA44478FE1}" srcOrd="2" destOrd="0" parTransId="{37A112EB-2560-DA43-86AE-783B1F9076F3}" sibTransId="{1E151071-96A3-E84F-A294-C53435C8B95F}"/>
    <dgm:cxn modelId="{25DFC7B9-F0E0-4737-AF84-0B8A9AFB94E3}" type="presOf" srcId="{70E640D4-4CCB-D043-96C3-A5D8CE4B687A}" destId="{2D571BC8-C92C-EF4C-BDE2-441E42F39D23}" srcOrd="1" destOrd="0" presId="urn:microsoft.com/office/officeart/2005/8/layout/list1"/>
    <dgm:cxn modelId="{97C9B36E-1F55-7C4A-B269-0A412D9F1078}" srcId="{6F63DAEB-CB83-C049-BE2C-375D24A78DD8}" destId="{15FD4DBD-54F9-EC4A-A4BD-1DBC62765892}" srcOrd="3" destOrd="0" parTransId="{7D1132EE-DDA9-314B-86BD-0227D6422ED4}" sibTransId="{A2B88213-219E-6943-B268-9C96FC4FD02B}"/>
    <dgm:cxn modelId="{CE851B2F-B856-472A-9961-8C4E152C5E7B}" type="presOf" srcId="{488DB7AB-CE14-4BBA-BF15-A2EB1B841FFE}" destId="{F940B0C3-A013-4CE4-A7C2-4F8E868FE26E}" srcOrd="1" destOrd="0" presId="urn:microsoft.com/office/officeart/2005/8/layout/list1"/>
    <dgm:cxn modelId="{430605A8-6744-4B36-94A0-69A220BC7EFF}" type="presParOf" srcId="{1691818D-9DD1-6C4F-9F07-0950B8D165CD}" destId="{F8C69E83-05A0-EA43-97AC-D904C975DFB7}" srcOrd="0" destOrd="0" presId="urn:microsoft.com/office/officeart/2005/8/layout/list1"/>
    <dgm:cxn modelId="{5C914203-0FA2-4269-BBDF-F6F8085BFC3A}" type="presParOf" srcId="{F8C69E83-05A0-EA43-97AC-D904C975DFB7}" destId="{DE38C1F3-C3D5-F642-809D-0AEFEBA5BA53}" srcOrd="0" destOrd="0" presId="urn:microsoft.com/office/officeart/2005/8/layout/list1"/>
    <dgm:cxn modelId="{C8E36E2A-8993-44F1-A892-D1DC9B8B56FA}" type="presParOf" srcId="{F8C69E83-05A0-EA43-97AC-D904C975DFB7}" destId="{C368A650-E73C-2C4D-9301-3A7C9F84A3C1}" srcOrd="1" destOrd="0" presId="urn:microsoft.com/office/officeart/2005/8/layout/list1"/>
    <dgm:cxn modelId="{C66120D5-FC3B-48EC-A782-58B1ECDA8C0C}" type="presParOf" srcId="{1691818D-9DD1-6C4F-9F07-0950B8D165CD}" destId="{0C8796BE-2982-A24F-9041-5DCE2E706AA7}" srcOrd="1" destOrd="0" presId="urn:microsoft.com/office/officeart/2005/8/layout/list1"/>
    <dgm:cxn modelId="{AF5B1D03-E6E3-4274-A9F9-8FB7F072D34A}" type="presParOf" srcId="{1691818D-9DD1-6C4F-9F07-0950B8D165CD}" destId="{C930D491-4DC8-D24B-8D31-CB824EC82B6F}" srcOrd="2" destOrd="0" presId="urn:microsoft.com/office/officeart/2005/8/layout/list1"/>
    <dgm:cxn modelId="{EE3A47E8-EC8E-4EA0-B9E6-FD1EF5F0C1A4}" type="presParOf" srcId="{1691818D-9DD1-6C4F-9F07-0950B8D165CD}" destId="{ED15730B-5495-C742-885B-E10DD1E30E8F}" srcOrd="3" destOrd="0" presId="urn:microsoft.com/office/officeart/2005/8/layout/list1"/>
    <dgm:cxn modelId="{F3134D53-933B-4103-B9CD-BB8043072A96}" type="presParOf" srcId="{1691818D-9DD1-6C4F-9F07-0950B8D165CD}" destId="{B4D076C4-F5A3-854C-A326-341AFA21D7EE}" srcOrd="4" destOrd="0" presId="urn:microsoft.com/office/officeart/2005/8/layout/list1"/>
    <dgm:cxn modelId="{CC34EE2E-0E73-4C33-8367-8FD7785D050B}" type="presParOf" srcId="{B4D076C4-F5A3-854C-A326-341AFA21D7EE}" destId="{1C45E542-F9EA-E345-9594-85AC66101547}" srcOrd="0" destOrd="0" presId="urn:microsoft.com/office/officeart/2005/8/layout/list1"/>
    <dgm:cxn modelId="{4CE44F78-E86B-474E-92D2-CACDCBD4CF98}" type="presParOf" srcId="{B4D076C4-F5A3-854C-A326-341AFA21D7EE}" destId="{2D571BC8-C92C-EF4C-BDE2-441E42F39D23}" srcOrd="1" destOrd="0" presId="urn:microsoft.com/office/officeart/2005/8/layout/list1"/>
    <dgm:cxn modelId="{DEC6089D-76C8-4C12-B226-734B1EB04FAD}" type="presParOf" srcId="{1691818D-9DD1-6C4F-9F07-0950B8D165CD}" destId="{DDD39B4B-C712-A047-B63B-298553F32A49}" srcOrd="5" destOrd="0" presId="urn:microsoft.com/office/officeart/2005/8/layout/list1"/>
    <dgm:cxn modelId="{6C766B8C-0D21-4FE9-BED9-1AB727596080}" type="presParOf" srcId="{1691818D-9DD1-6C4F-9F07-0950B8D165CD}" destId="{97BF88AF-8C38-C047-B1CB-37A335A93BFC}" srcOrd="6" destOrd="0" presId="urn:microsoft.com/office/officeart/2005/8/layout/list1"/>
    <dgm:cxn modelId="{39805090-BC53-4E1B-B2A9-8C310D858E90}" type="presParOf" srcId="{1691818D-9DD1-6C4F-9F07-0950B8D165CD}" destId="{B4A6920E-7642-CE4E-8C55-AAABFD40427D}" srcOrd="7" destOrd="0" presId="urn:microsoft.com/office/officeart/2005/8/layout/list1"/>
    <dgm:cxn modelId="{9C8969CF-0FDF-42C5-9881-9B4CFCFFBD09}" type="presParOf" srcId="{1691818D-9DD1-6C4F-9F07-0950B8D165CD}" destId="{BC751955-B4FC-874C-ACB6-D9FBBA3F0B05}" srcOrd="8" destOrd="0" presId="urn:microsoft.com/office/officeart/2005/8/layout/list1"/>
    <dgm:cxn modelId="{7ACA23CB-AD1F-4412-8C1F-223432F83B5D}" type="presParOf" srcId="{BC751955-B4FC-874C-ACB6-D9FBBA3F0B05}" destId="{6B87DC33-2819-394A-83FF-0C51887B9F2D}" srcOrd="0" destOrd="0" presId="urn:microsoft.com/office/officeart/2005/8/layout/list1"/>
    <dgm:cxn modelId="{564A241E-1082-4288-8FD6-DE7BF0A362B3}" type="presParOf" srcId="{BC751955-B4FC-874C-ACB6-D9FBBA3F0B05}" destId="{70EF1C7B-51F1-4541-A478-A0A399BA86C8}" srcOrd="1" destOrd="0" presId="urn:microsoft.com/office/officeart/2005/8/layout/list1"/>
    <dgm:cxn modelId="{3C7A42C1-6E88-4B97-B7E1-16E999269B26}" type="presParOf" srcId="{1691818D-9DD1-6C4F-9F07-0950B8D165CD}" destId="{F9746CC9-0AD9-E74F-9766-DFD787B0DD97}" srcOrd="9" destOrd="0" presId="urn:microsoft.com/office/officeart/2005/8/layout/list1"/>
    <dgm:cxn modelId="{9A77395D-8CE4-44A7-9ACB-9C839B8FFD5A}" type="presParOf" srcId="{1691818D-9DD1-6C4F-9F07-0950B8D165CD}" destId="{FD3D8FFB-5B6B-C845-933C-CEA1374EBB85}" srcOrd="10" destOrd="0" presId="urn:microsoft.com/office/officeart/2005/8/layout/list1"/>
    <dgm:cxn modelId="{D32CECDA-54D0-439B-83A9-982FC39FF030}" type="presParOf" srcId="{1691818D-9DD1-6C4F-9F07-0950B8D165CD}" destId="{5FEC97BE-2F38-5946-9B42-A634AE84816E}" srcOrd="11" destOrd="0" presId="urn:microsoft.com/office/officeart/2005/8/layout/list1"/>
    <dgm:cxn modelId="{7CABCAFE-122B-4E31-B06E-B317677EE828}" type="presParOf" srcId="{1691818D-9DD1-6C4F-9F07-0950B8D165CD}" destId="{33A809F0-3463-3349-913E-A3D67098934B}" srcOrd="12" destOrd="0" presId="urn:microsoft.com/office/officeart/2005/8/layout/list1"/>
    <dgm:cxn modelId="{8A42815A-ED35-4F05-8E71-1AF54A2073BA}" type="presParOf" srcId="{33A809F0-3463-3349-913E-A3D67098934B}" destId="{EC913271-7256-274C-BE37-879975AB569F}" srcOrd="0" destOrd="0" presId="urn:microsoft.com/office/officeart/2005/8/layout/list1"/>
    <dgm:cxn modelId="{AF6D67C5-416D-4A6A-93F4-2CF97CBFE2F2}" type="presParOf" srcId="{33A809F0-3463-3349-913E-A3D67098934B}" destId="{56BE7040-7423-B840-B03E-BBC6847C4190}" srcOrd="1" destOrd="0" presId="urn:microsoft.com/office/officeart/2005/8/layout/list1"/>
    <dgm:cxn modelId="{B33CD795-F1AF-4AA1-B45A-777414A179EF}" type="presParOf" srcId="{1691818D-9DD1-6C4F-9F07-0950B8D165CD}" destId="{75826CEC-0E00-5C43-8EF0-4C4B8B8A8255}" srcOrd="13" destOrd="0" presId="urn:microsoft.com/office/officeart/2005/8/layout/list1"/>
    <dgm:cxn modelId="{0EFB2248-D33E-4B0A-993D-C72BC96E8CBC}" type="presParOf" srcId="{1691818D-9DD1-6C4F-9F07-0950B8D165CD}" destId="{BB0A4D83-4C4D-0942-A6C7-6B6A98EB02A9}" srcOrd="14" destOrd="0" presId="urn:microsoft.com/office/officeart/2005/8/layout/list1"/>
    <dgm:cxn modelId="{2E3AA927-0E38-4D47-BA44-63A6359EA60A}" type="presParOf" srcId="{1691818D-9DD1-6C4F-9F07-0950B8D165CD}" destId="{A07BCB42-57D3-41D7-B4AF-22063F6032CE}" srcOrd="15" destOrd="0" presId="urn:microsoft.com/office/officeart/2005/8/layout/list1"/>
    <dgm:cxn modelId="{1284469B-4CE4-461F-9316-44A8668D4FE6}" type="presParOf" srcId="{1691818D-9DD1-6C4F-9F07-0950B8D165CD}" destId="{0E22421B-23AC-48C5-9522-AA82BAEC8D77}" srcOrd="16" destOrd="0" presId="urn:microsoft.com/office/officeart/2005/8/layout/list1"/>
    <dgm:cxn modelId="{4BDDC9CA-3AD7-403F-9E3E-81ABC7B705D6}" type="presParOf" srcId="{0E22421B-23AC-48C5-9522-AA82BAEC8D77}" destId="{C6094A9F-A84F-4017-8060-AC27026620EB}" srcOrd="0" destOrd="0" presId="urn:microsoft.com/office/officeart/2005/8/layout/list1"/>
    <dgm:cxn modelId="{737D0D26-0F43-4AF8-BC98-AC2E49F64314}" type="presParOf" srcId="{0E22421B-23AC-48C5-9522-AA82BAEC8D77}" destId="{F940B0C3-A013-4CE4-A7C2-4F8E868FE26E}" srcOrd="1" destOrd="0" presId="urn:microsoft.com/office/officeart/2005/8/layout/list1"/>
    <dgm:cxn modelId="{D96F965F-012F-45C2-88AB-BF193A940A84}" type="presParOf" srcId="{1691818D-9DD1-6C4F-9F07-0950B8D165CD}" destId="{227F6B53-1E73-4DB3-8133-138EE9B53BE7}" srcOrd="17" destOrd="0" presId="urn:microsoft.com/office/officeart/2005/8/layout/list1"/>
    <dgm:cxn modelId="{2C6A91CD-716C-4CFD-88A4-FEB34C500CF6}" type="presParOf" srcId="{1691818D-9DD1-6C4F-9F07-0950B8D165CD}" destId="{6226DDDA-8EB0-41E0-BD83-010771E4A0D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5ED5A5-AF2A-4BCD-A455-4B41DC488F5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F7CBA35-177D-4639-9AE3-7CD9A0D54C7C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ES" sz="1400" b="1" dirty="0" smtClean="0">
              <a:solidFill>
                <a:schemeClr val="tx2"/>
              </a:solidFill>
            </a:rPr>
            <a:t>Instituciones de Educación Superior (Públicas y Privadas) y SENA</a:t>
          </a:r>
          <a:endParaRPr lang="es-CO" sz="1400" b="1" dirty="0">
            <a:solidFill>
              <a:schemeClr val="tx2"/>
            </a:solidFill>
          </a:endParaRPr>
        </a:p>
      </dgm:t>
    </dgm:pt>
    <dgm:pt modelId="{34FBDD8F-1DF5-45F7-8F8C-3BC9ACA97DDB}" type="parTrans" cxnId="{19EF6B38-C4C8-43F0-B010-C81FABC1559E}">
      <dgm:prSet/>
      <dgm:spPr/>
      <dgm:t>
        <a:bodyPr/>
        <a:lstStyle/>
        <a:p>
          <a:endParaRPr lang="es-CO"/>
        </a:p>
      </dgm:t>
    </dgm:pt>
    <dgm:pt modelId="{CC3437E2-B35F-477E-AF0F-8EFDE015A77F}" type="sibTrans" cxnId="{19EF6B38-C4C8-43F0-B010-C81FABC1559E}">
      <dgm:prSet/>
      <dgm:spPr/>
      <dgm:t>
        <a:bodyPr/>
        <a:lstStyle/>
        <a:p>
          <a:endParaRPr lang="es-CO"/>
        </a:p>
      </dgm:t>
    </dgm:pt>
    <dgm:pt modelId="{6DA6C8D0-6C1D-44EA-AAC3-1B4B4F938B37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ES" sz="1400" b="1" dirty="0" smtClean="0">
              <a:solidFill>
                <a:schemeClr val="tx2"/>
              </a:solidFill>
            </a:rPr>
            <a:t>Sector Productivo (Gremios, Asociaciones, Cámaras de Comercio, etc.) </a:t>
          </a:r>
          <a:endParaRPr lang="es-CO" sz="1400" b="1" dirty="0">
            <a:solidFill>
              <a:schemeClr val="tx2"/>
            </a:solidFill>
          </a:endParaRPr>
        </a:p>
      </dgm:t>
    </dgm:pt>
    <dgm:pt modelId="{974B64DB-55EE-45AD-A4AA-EF21322CA09B}" type="parTrans" cxnId="{08D24269-C2F8-4061-A3E3-D73972C4EE48}">
      <dgm:prSet/>
      <dgm:spPr/>
      <dgm:t>
        <a:bodyPr/>
        <a:lstStyle/>
        <a:p>
          <a:endParaRPr lang="es-CO"/>
        </a:p>
      </dgm:t>
    </dgm:pt>
    <dgm:pt modelId="{BB7E5E20-4A29-4407-A8AD-3FA5CA9393D0}" type="sibTrans" cxnId="{08D24269-C2F8-4061-A3E3-D73972C4EE48}">
      <dgm:prSet/>
      <dgm:spPr/>
      <dgm:t>
        <a:bodyPr/>
        <a:lstStyle/>
        <a:p>
          <a:endParaRPr lang="es-CO"/>
        </a:p>
      </dgm:t>
    </dgm:pt>
    <dgm:pt modelId="{3902030B-51B1-427D-B78B-099D087C4383}">
      <dgm:prSet custT="1"/>
      <dgm:spPr/>
      <dgm:t>
        <a:bodyPr/>
        <a:lstStyle/>
        <a:p>
          <a:r>
            <a:rPr lang="es-CO" sz="1600" b="1" dirty="0" smtClean="0"/>
            <a:t>COMITÉS</a:t>
          </a:r>
          <a:endParaRPr lang="es-CO" sz="1600" b="1" dirty="0"/>
        </a:p>
      </dgm:t>
    </dgm:pt>
    <dgm:pt modelId="{B0B2089A-E803-45F6-B37D-780EE7518445}" type="parTrans" cxnId="{5FA9C3FA-E952-4BE1-898C-96F23059955D}">
      <dgm:prSet/>
      <dgm:spPr/>
      <dgm:t>
        <a:bodyPr/>
        <a:lstStyle/>
        <a:p>
          <a:endParaRPr lang="es-CO"/>
        </a:p>
      </dgm:t>
    </dgm:pt>
    <dgm:pt modelId="{90393525-2B04-4646-B8C5-5C6A22F70217}" type="sibTrans" cxnId="{5FA9C3FA-E952-4BE1-898C-96F23059955D}">
      <dgm:prSet/>
      <dgm:spPr/>
      <dgm:t>
        <a:bodyPr/>
        <a:lstStyle/>
        <a:p>
          <a:endParaRPr lang="es-CO"/>
        </a:p>
      </dgm:t>
    </dgm:pt>
    <dgm:pt modelId="{13E31C0C-F801-457A-93D0-FE55D97DBFAF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ES" sz="1400" b="1" dirty="0" smtClean="0">
              <a:solidFill>
                <a:schemeClr val="tx2"/>
              </a:solidFill>
            </a:rPr>
            <a:t>Sector Gobierno (Secretarias de Educación) </a:t>
          </a:r>
          <a:endParaRPr lang="es-CO" sz="1400" b="1" dirty="0">
            <a:solidFill>
              <a:schemeClr val="tx2"/>
            </a:solidFill>
          </a:endParaRPr>
        </a:p>
      </dgm:t>
    </dgm:pt>
    <dgm:pt modelId="{FE3C0FA7-CBA7-43AE-91F9-404928031FF6}" type="parTrans" cxnId="{E788100F-F9F8-4E82-9F47-81954A6789E7}">
      <dgm:prSet/>
      <dgm:spPr/>
      <dgm:t>
        <a:bodyPr/>
        <a:lstStyle/>
        <a:p>
          <a:endParaRPr lang="es-CO"/>
        </a:p>
      </dgm:t>
    </dgm:pt>
    <dgm:pt modelId="{8629503C-9D6F-448C-BDEF-326DA47E6342}" type="sibTrans" cxnId="{E788100F-F9F8-4E82-9F47-81954A6789E7}">
      <dgm:prSet/>
      <dgm:spPr/>
      <dgm:t>
        <a:bodyPr/>
        <a:lstStyle/>
        <a:p>
          <a:endParaRPr lang="es-CO"/>
        </a:p>
      </dgm:t>
    </dgm:pt>
    <dgm:pt modelId="{00BD68E3-BE67-4300-BD0B-77A5B8FF52FA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es-ES" sz="1400" b="1" dirty="0" smtClean="0">
              <a:solidFill>
                <a:schemeClr val="tx2"/>
              </a:solidFill>
            </a:rPr>
            <a:t>Representantes de Organizaciones (grupos étnicos) entre otros. </a:t>
          </a:r>
          <a:endParaRPr lang="es-CO" sz="1400" b="1" dirty="0">
            <a:solidFill>
              <a:schemeClr val="tx2"/>
            </a:solidFill>
          </a:endParaRPr>
        </a:p>
      </dgm:t>
    </dgm:pt>
    <dgm:pt modelId="{956A0E1E-747D-4B8B-8E32-312ED8411DD1}" type="parTrans" cxnId="{A2413F1E-2C2E-4204-B620-76A48901CD36}">
      <dgm:prSet/>
      <dgm:spPr/>
      <dgm:t>
        <a:bodyPr/>
        <a:lstStyle/>
        <a:p>
          <a:endParaRPr lang="es-CO"/>
        </a:p>
      </dgm:t>
    </dgm:pt>
    <dgm:pt modelId="{9B140814-B850-4211-B747-896AB904127C}" type="sibTrans" cxnId="{A2413F1E-2C2E-4204-B620-76A48901CD36}">
      <dgm:prSet/>
      <dgm:spPr/>
      <dgm:t>
        <a:bodyPr/>
        <a:lstStyle/>
        <a:p>
          <a:endParaRPr lang="es-CO"/>
        </a:p>
      </dgm:t>
    </dgm:pt>
    <dgm:pt modelId="{1AC575EC-E136-47BC-AFA3-32C2A08726EE}" type="pres">
      <dgm:prSet presAssocID="{735ED5A5-AF2A-4BCD-A455-4B41DC488F53}" presName="compositeShape" presStyleCnt="0">
        <dgm:presLayoutVars>
          <dgm:dir/>
          <dgm:resizeHandles/>
        </dgm:presLayoutVars>
      </dgm:prSet>
      <dgm:spPr/>
    </dgm:pt>
    <dgm:pt modelId="{11CAAF04-8EA2-4979-8E84-62808BD65651}" type="pres">
      <dgm:prSet presAssocID="{735ED5A5-AF2A-4BCD-A455-4B41DC488F53}" presName="pyramid" presStyleLbl="node1" presStyleIdx="0" presStyleCnt="1" custScaleX="66640" custScaleY="93914" custLinFactNeighborX="-14163"/>
      <dgm:spPr>
        <a:prstGeom prst="roundRect">
          <a:avLst/>
        </a:prstGeom>
        <a:solidFill>
          <a:schemeClr val="tx2"/>
        </a:solidFill>
      </dgm:spPr>
    </dgm:pt>
    <dgm:pt modelId="{9855BB93-1BE9-416F-B3B9-35E23F3872E6}" type="pres">
      <dgm:prSet presAssocID="{735ED5A5-AF2A-4BCD-A455-4B41DC488F53}" presName="theList" presStyleCnt="0"/>
      <dgm:spPr/>
    </dgm:pt>
    <dgm:pt modelId="{77CC4585-C6E2-436E-9C72-6CF85E2B9677}" type="pres">
      <dgm:prSet presAssocID="{3902030B-51B1-427D-B78B-099D087C4383}" presName="aNode" presStyleLbl="fgAcc1" presStyleIdx="0" presStyleCnt="5" custAng="16200000" custScaleY="708504" custLinFactY="1700000" custLinFactNeighborX="-93642" custLinFactNeighborY="175101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E56C36-9845-4683-9498-D8F323730F5D}" type="pres">
      <dgm:prSet presAssocID="{3902030B-51B1-427D-B78B-099D087C4383}" presName="aSpace" presStyleCnt="0"/>
      <dgm:spPr/>
    </dgm:pt>
    <dgm:pt modelId="{8F8D470C-CC03-44D0-A24A-0F2CB10458AD}" type="pres">
      <dgm:prSet presAssocID="{13E31C0C-F801-457A-93D0-FE55D97DBFAF}" presName="aNode" presStyleLbl="fgAcc1" presStyleIdx="1" presStyleCnt="5" custScaleX="121952" custScaleY="956411" custLinFactY="-810884" custLinFactNeighborX="-176" custLinFactNeighborY="-9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3A49E26-78E5-4E46-B3B5-0C5E086CC8E3}" type="pres">
      <dgm:prSet presAssocID="{13E31C0C-F801-457A-93D0-FE55D97DBFAF}" presName="aSpace" presStyleCnt="0"/>
      <dgm:spPr/>
    </dgm:pt>
    <dgm:pt modelId="{036D6571-C377-43BF-A1BE-4F7B50CCEDB2}" type="pres">
      <dgm:prSet presAssocID="{2F7CBA35-177D-4639-9AE3-7CD9A0D54C7C}" presName="aNode" presStyleLbl="fgAcc1" presStyleIdx="2" presStyleCnt="5" custScaleX="121073" custScaleY="994256" custLinFactY="-526923" custLinFactNeighborX="264" custLinFactNeighborY="-6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DABC57-72D7-4712-994E-27ECC584A495}" type="pres">
      <dgm:prSet presAssocID="{2F7CBA35-177D-4639-9AE3-7CD9A0D54C7C}" presName="aSpace" presStyleCnt="0"/>
      <dgm:spPr/>
    </dgm:pt>
    <dgm:pt modelId="{A4CB44A9-FEFA-4193-B645-622D6C3CDA5F}" type="pres">
      <dgm:prSet presAssocID="{6DA6C8D0-6C1D-44EA-AAC3-1B4B4F938B37}" presName="aNode" presStyleLbl="fgAcc1" presStyleIdx="3" presStyleCnt="5" custScaleX="121073" custScaleY="1043917" custLinFactY="-184376" custLinFactNeighborY="-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A0B86E-064D-4F71-8529-DE5F2814DBFD}" type="pres">
      <dgm:prSet presAssocID="{6DA6C8D0-6C1D-44EA-AAC3-1B4B4F938B37}" presName="aSpace" presStyleCnt="0"/>
      <dgm:spPr/>
    </dgm:pt>
    <dgm:pt modelId="{60F5FA7A-1BFB-433E-8DAA-41822D35F6AE}" type="pres">
      <dgm:prSet presAssocID="{00BD68E3-BE67-4300-BD0B-77A5B8FF52FA}" presName="aNode" presStyleLbl="fgAcc1" presStyleIdx="4" presStyleCnt="5" custScaleX="121073" custScaleY="814716" custLinFactY="37631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CB3B28-4357-4A35-9A44-C593276A1AF4}" type="pres">
      <dgm:prSet presAssocID="{00BD68E3-BE67-4300-BD0B-77A5B8FF52FA}" presName="aSpace" presStyleCnt="0"/>
      <dgm:spPr/>
    </dgm:pt>
  </dgm:ptLst>
  <dgm:cxnLst>
    <dgm:cxn modelId="{E69898AB-CC61-4FE4-AA0F-1EA2FD0D259D}" type="presOf" srcId="{3902030B-51B1-427D-B78B-099D087C4383}" destId="{77CC4585-C6E2-436E-9C72-6CF85E2B9677}" srcOrd="0" destOrd="0" presId="urn:microsoft.com/office/officeart/2005/8/layout/pyramid2"/>
    <dgm:cxn modelId="{5CC43C53-9582-4FA9-9EBF-95FB9C66821A}" type="presOf" srcId="{13E31C0C-F801-457A-93D0-FE55D97DBFAF}" destId="{8F8D470C-CC03-44D0-A24A-0F2CB10458AD}" srcOrd="0" destOrd="0" presId="urn:microsoft.com/office/officeart/2005/8/layout/pyramid2"/>
    <dgm:cxn modelId="{E788100F-F9F8-4E82-9F47-81954A6789E7}" srcId="{735ED5A5-AF2A-4BCD-A455-4B41DC488F53}" destId="{13E31C0C-F801-457A-93D0-FE55D97DBFAF}" srcOrd="1" destOrd="0" parTransId="{FE3C0FA7-CBA7-43AE-91F9-404928031FF6}" sibTransId="{8629503C-9D6F-448C-BDEF-326DA47E6342}"/>
    <dgm:cxn modelId="{08D24269-C2F8-4061-A3E3-D73972C4EE48}" srcId="{735ED5A5-AF2A-4BCD-A455-4B41DC488F53}" destId="{6DA6C8D0-6C1D-44EA-AAC3-1B4B4F938B37}" srcOrd="3" destOrd="0" parTransId="{974B64DB-55EE-45AD-A4AA-EF21322CA09B}" sibTransId="{BB7E5E20-4A29-4407-A8AD-3FA5CA9393D0}"/>
    <dgm:cxn modelId="{A2413F1E-2C2E-4204-B620-76A48901CD36}" srcId="{735ED5A5-AF2A-4BCD-A455-4B41DC488F53}" destId="{00BD68E3-BE67-4300-BD0B-77A5B8FF52FA}" srcOrd="4" destOrd="0" parTransId="{956A0E1E-747D-4B8B-8E32-312ED8411DD1}" sibTransId="{9B140814-B850-4211-B747-896AB904127C}"/>
    <dgm:cxn modelId="{81578981-8A7A-4F09-A7A0-7314866DA530}" type="presOf" srcId="{00BD68E3-BE67-4300-BD0B-77A5B8FF52FA}" destId="{60F5FA7A-1BFB-433E-8DAA-41822D35F6AE}" srcOrd="0" destOrd="0" presId="urn:microsoft.com/office/officeart/2005/8/layout/pyramid2"/>
    <dgm:cxn modelId="{5FA9C3FA-E952-4BE1-898C-96F23059955D}" srcId="{735ED5A5-AF2A-4BCD-A455-4B41DC488F53}" destId="{3902030B-51B1-427D-B78B-099D087C4383}" srcOrd="0" destOrd="0" parTransId="{B0B2089A-E803-45F6-B37D-780EE7518445}" sibTransId="{90393525-2B04-4646-B8C5-5C6A22F70217}"/>
    <dgm:cxn modelId="{89B375B2-0E59-4535-81D9-6208A1F861A6}" type="presOf" srcId="{2F7CBA35-177D-4639-9AE3-7CD9A0D54C7C}" destId="{036D6571-C377-43BF-A1BE-4F7B50CCEDB2}" srcOrd="0" destOrd="0" presId="urn:microsoft.com/office/officeart/2005/8/layout/pyramid2"/>
    <dgm:cxn modelId="{231639D6-181F-4941-93CD-635EE321B72C}" type="presOf" srcId="{6DA6C8D0-6C1D-44EA-AAC3-1B4B4F938B37}" destId="{A4CB44A9-FEFA-4193-B645-622D6C3CDA5F}" srcOrd="0" destOrd="0" presId="urn:microsoft.com/office/officeart/2005/8/layout/pyramid2"/>
    <dgm:cxn modelId="{581C7585-9F3B-42F7-AF05-04374A5223EC}" type="presOf" srcId="{735ED5A5-AF2A-4BCD-A455-4B41DC488F53}" destId="{1AC575EC-E136-47BC-AFA3-32C2A08726EE}" srcOrd="0" destOrd="0" presId="urn:microsoft.com/office/officeart/2005/8/layout/pyramid2"/>
    <dgm:cxn modelId="{19EF6B38-C4C8-43F0-B010-C81FABC1559E}" srcId="{735ED5A5-AF2A-4BCD-A455-4B41DC488F53}" destId="{2F7CBA35-177D-4639-9AE3-7CD9A0D54C7C}" srcOrd="2" destOrd="0" parTransId="{34FBDD8F-1DF5-45F7-8F8C-3BC9ACA97DDB}" sibTransId="{CC3437E2-B35F-477E-AF0F-8EFDE015A77F}"/>
    <dgm:cxn modelId="{2B9BA335-CA2B-47E1-A8E9-8EEB45D40ED4}" type="presParOf" srcId="{1AC575EC-E136-47BC-AFA3-32C2A08726EE}" destId="{11CAAF04-8EA2-4979-8E84-62808BD65651}" srcOrd="0" destOrd="0" presId="urn:microsoft.com/office/officeart/2005/8/layout/pyramid2"/>
    <dgm:cxn modelId="{82AAC136-D3B3-4F4C-BEF2-79A8229E2817}" type="presParOf" srcId="{1AC575EC-E136-47BC-AFA3-32C2A08726EE}" destId="{9855BB93-1BE9-416F-B3B9-35E23F3872E6}" srcOrd="1" destOrd="0" presId="urn:microsoft.com/office/officeart/2005/8/layout/pyramid2"/>
    <dgm:cxn modelId="{79B3B8E7-83D5-45B8-9B48-7FB618C505BE}" type="presParOf" srcId="{9855BB93-1BE9-416F-B3B9-35E23F3872E6}" destId="{77CC4585-C6E2-436E-9C72-6CF85E2B9677}" srcOrd="0" destOrd="0" presId="urn:microsoft.com/office/officeart/2005/8/layout/pyramid2"/>
    <dgm:cxn modelId="{1F837B17-4555-4004-856F-50145458CAE1}" type="presParOf" srcId="{9855BB93-1BE9-416F-B3B9-35E23F3872E6}" destId="{4BE56C36-9845-4683-9498-D8F323730F5D}" srcOrd="1" destOrd="0" presId="urn:microsoft.com/office/officeart/2005/8/layout/pyramid2"/>
    <dgm:cxn modelId="{82A4AACD-45D6-4FE5-B949-866166893481}" type="presParOf" srcId="{9855BB93-1BE9-416F-B3B9-35E23F3872E6}" destId="{8F8D470C-CC03-44D0-A24A-0F2CB10458AD}" srcOrd="2" destOrd="0" presId="urn:microsoft.com/office/officeart/2005/8/layout/pyramid2"/>
    <dgm:cxn modelId="{853E0271-BF1B-4FC8-B44F-52064684DF05}" type="presParOf" srcId="{9855BB93-1BE9-416F-B3B9-35E23F3872E6}" destId="{33A49E26-78E5-4E46-B3B5-0C5E086CC8E3}" srcOrd="3" destOrd="0" presId="urn:microsoft.com/office/officeart/2005/8/layout/pyramid2"/>
    <dgm:cxn modelId="{5C0D531A-C8A6-4EB6-A051-153788FC3F66}" type="presParOf" srcId="{9855BB93-1BE9-416F-B3B9-35E23F3872E6}" destId="{036D6571-C377-43BF-A1BE-4F7B50CCEDB2}" srcOrd="4" destOrd="0" presId="urn:microsoft.com/office/officeart/2005/8/layout/pyramid2"/>
    <dgm:cxn modelId="{D54FC544-BC55-467E-8AA2-248E3F353FC2}" type="presParOf" srcId="{9855BB93-1BE9-416F-B3B9-35E23F3872E6}" destId="{73DABC57-72D7-4712-994E-27ECC584A495}" srcOrd="5" destOrd="0" presId="urn:microsoft.com/office/officeart/2005/8/layout/pyramid2"/>
    <dgm:cxn modelId="{EA1A334F-C17F-4D10-A276-3614CE4EF674}" type="presParOf" srcId="{9855BB93-1BE9-416F-B3B9-35E23F3872E6}" destId="{A4CB44A9-FEFA-4193-B645-622D6C3CDA5F}" srcOrd="6" destOrd="0" presId="urn:microsoft.com/office/officeart/2005/8/layout/pyramid2"/>
    <dgm:cxn modelId="{12D7D517-EF8E-4121-AD0D-138AA3344F72}" type="presParOf" srcId="{9855BB93-1BE9-416F-B3B9-35E23F3872E6}" destId="{C2A0B86E-064D-4F71-8529-DE5F2814DBFD}" srcOrd="7" destOrd="0" presId="urn:microsoft.com/office/officeart/2005/8/layout/pyramid2"/>
    <dgm:cxn modelId="{ADCF9A9E-8F00-4435-AD35-6879ED4F8B91}" type="presParOf" srcId="{9855BB93-1BE9-416F-B3B9-35E23F3872E6}" destId="{60F5FA7A-1BFB-433E-8DAA-41822D35F6AE}" srcOrd="8" destOrd="0" presId="urn:microsoft.com/office/officeart/2005/8/layout/pyramid2"/>
    <dgm:cxn modelId="{A8235529-06A0-4741-9590-01ABFB038991}" type="presParOf" srcId="{9855BB93-1BE9-416F-B3B9-35E23F3872E6}" destId="{17CB3B28-4357-4A35-9A44-C593276A1AF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DF2A4A-8BF9-4A83-94A5-6B90264E5B8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ADDCE337-68D5-433C-97E4-84E9F5B8E821}">
      <dgm:prSet phldrT="[Texto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s-CO" b="1" dirty="0" smtClean="0"/>
            <a:t>Funciones de los Comités Departamentales de Educación Superior</a:t>
          </a:r>
          <a:endParaRPr lang="es-CO" b="1" dirty="0"/>
        </a:p>
      </dgm:t>
    </dgm:pt>
    <dgm:pt modelId="{6116B015-A5B9-426C-B690-35A48606933C}" type="parTrans" cxnId="{EBC3681B-A5F3-410A-B0E4-E9D2DA27C93F}">
      <dgm:prSet/>
      <dgm:spPr/>
      <dgm:t>
        <a:bodyPr/>
        <a:lstStyle/>
        <a:p>
          <a:endParaRPr lang="es-CO"/>
        </a:p>
      </dgm:t>
    </dgm:pt>
    <dgm:pt modelId="{CABBA97B-F6F9-4355-B7E5-F97B0A6BFADD}" type="sibTrans" cxnId="{EBC3681B-A5F3-410A-B0E4-E9D2DA27C93F}">
      <dgm:prSet/>
      <dgm:spPr/>
      <dgm:t>
        <a:bodyPr/>
        <a:lstStyle/>
        <a:p>
          <a:endParaRPr lang="es-CO"/>
        </a:p>
      </dgm:t>
    </dgm:pt>
    <dgm:pt modelId="{6873C906-DA3A-442F-BFFC-1F3FCBD7F7DC}">
      <dgm:prSet phldrT="[Texto]"/>
      <dgm:spPr/>
      <dgm:t>
        <a:bodyPr/>
        <a:lstStyle/>
        <a:p>
          <a:pPr algn="l"/>
          <a:r>
            <a:rPr lang="es-CO" b="1" dirty="0" smtClean="0"/>
            <a:t>Promover el uso compartido de recursos institucionales.</a:t>
          </a:r>
          <a:endParaRPr lang="es-CO" b="1" dirty="0"/>
        </a:p>
      </dgm:t>
    </dgm:pt>
    <dgm:pt modelId="{B35A24C3-67C0-439A-B124-35DCC2182A7D}" type="parTrans" cxnId="{29345FB5-32B0-4FBD-8EDC-0F0D6C4A1483}">
      <dgm:prSet/>
      <dgm:spPr/>
      <dgm:t>
        <a:bodyPr/>
        <a:lstStyle/>
        <a:p>
          <a:endParaRPr lang="es-CO"/>
        </a:p>
      </dgm:t>
    </dgm:pt>
    <dgm:pt modelId="{3E996029-3ECE-4329-82BA-7DB6972D40CB}" type="sibTrans" cxnId="{29345FB5-32B0-4FBD-8EDC-0F0D6C4A1483}">
      <dgm:prSet/>
      <dgm:spPr/>
      <dgm:t>
        <a:bodyPr/>
        <a:lstStyle/>
        <a:p>
          <a:endParaRPr lang="es-CO"/>
        </a:p>
      </dgm:t>
    </dgm:pt>
    <dgm:pt modelId="{096A3DB8-F23B-4CFC-BEDF-E46E317CFD7F}">
      <dgm:prSet/>
      <dgm:spPr/>
      <dgm:t>
        <a:bodyPr/>
        <a:lstStyle/>
        <a:p>
          <a:pPr algn="l"/>
          <a:r>
            <a:rPr lang="es-ES" b="1" dirty="0" smtClean="0"/>
            <a:t>Dinamizar la concertación y diseño de políticas, planes y proyectos de Educación Superior a nivel regional.</a:t>
          </a:r>
          <a:endParaRPr lang="es-CO" b="1" dirty="0"/>
        </a:p>
      </dgm:t>
    </dgm:pt>
    <dgm:pt modelId="{93EA0D29-7672-43F5-8E33-058588F893BF}" type="parTrans" cxnId="{3449A4FA-3147-4247-9CB1-07B7A58D2909}">
      <dgm:prSet/>
      <dgm:spPr/>
      <dgm:t>
        <a:bodyPr/>
        <a:lstStyle/>
        <a:p>
          <a:endParaRPr lang="es-CO"/>
        </a:p>
      </dgm:t>
    </dgm:pt>
    <dgm:pt modelId="{C71B4528-9FC0-495E-BC52-C9DB5FDB32D4}" type="sibTrans" cxnId="{3449A4FA-3147-4247-9CB1-07B7A58D2909}">
      <dgm:prSet/>
      <dgm:spPr/>
      <dgm:t>
        <a:bodyPr/>
        <a:lstStyle/>
        <a:p>
          <a:endParaRPr lang="es-CO"/>
        </a:p>
      </dgm:t>
    </dgm:pt>
    <dgm:pt modelId="{0BDADC5A-063E-4A3E-A016-E626698DFDAB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b="1" dirty="0" smtClean="0"/>
            <a:t>Coordinar los esfuerzos y actividades para el desarrollo de la Educación Superior Regional. </a:t>
          </a:r>
          <a:endParaRPr lang="es-CO" b="1" dirty="0"/>
        </a:p>
      </dgm:t>
    </dgm:pt>
    <dgm:pt modelId="{E7F0DBCA-9CDC-47A6-9878-873BF628B84F}" type="parTrans" cxnId="{C4F31DB8-42F8-40AA-B503-F9B9661BE3F3}">
      <dgm:prSet/>
      <dgm:spPr/>
      <dgm:t>
        <a:bodyPr/>
        <a:lstStyle/>
        <a:p>
          <a:endParaRPr lang="es-CO"/>
        </a:p>
      </dgm:t>
    </dgm:pt>
    <dgm:pt modelId="{3C83A0A0-A852-41A9-8635-59B7A2801750}" type="sibTrans" cxnId="{C4F31DB8-42F8-40AA-B503-F9B9661BE3F3}">
      <dgm:prSet/>
      <dgm:spPr/>
      <dgm:t>
        <a:bodyPr/>
        <a:lstStyle/>
        <a:p>
          <a:endParaRPr lang="es-CO"/>
        </a:p>
      </dgm:t>
    </dgm:pt>
    <dgm:pt modelId="{B4F4774D-5C1E-4155-85E6-AB34CFBFBE80}">
      <dgm:prSet/>
      <dgm:spPr/>
      <dgm:t>
        <a:bodyPr/>
        <a:lstStyle/>
        <a:p>
          <a:pPr algn="l"/>
          <a:r>
            <a:rPr lang="es-CO" b="1" dirty="0" smtClean="0"/>
            <a:t>Propender por la articulación de otras instancias de participación local y regional con el sector educativo</a:t>
          </a:r>
          <a:endParaRPr lang="es-CO" b="1" dirty="0"/>
        </a:p>
      </dgm:t>
    </dgm:pt>
    <dgm:pt modelId="{962BD2C5-2A76-4C52-A84B-08ED378DD901}" type="parTrans" cxnId="{0C9EBEB5-C1F1-4FF3-B7AD-4E139CCF4D53}">
      <dgm:prSet/>
      <dgm:spPr/>
      <dgm:t>
        <a:bodyPr/>
        <a:lstStyle/>
        <a:p>
          <a:endParaRPr lang="es-CO"/>
        </a:p>
      </dgm:t>
    </dgm:pt>
    <dgm:pt modelId="{E27BDE65-6258-4A99-BE91-4A8994E045A6}" type="sibTrans" cxnId="{0C9EBEB5-C1F1-4FF3-B7AD-4E139CCF4D53}">
      <dgm:prSet/>
      <dgm:spPr/>
      <dgm:t>
        <a:bodyPr/>
        <a:lstStyle/>
        <a:p>
          <a:endParaRPr lang="es-CO"/>
        </a:p>
      </dgm:t>
    </dgm:pt>
    <dgm:pt modelId="{C94D83CE-F6AF-490F-A621-C934D06D70FB}" type="pres">
      <dgm:prSet presAssocID="{66DF2A4A-8BF9-4A83-94A5-6B90264E5B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B4E499-AFFB-4501-B41C-FA736FCF8B73}" type="pres">
      <dgm:prSet presAssocID="{ADDCE337-68D5-433C-97E4-84E9F5B8E821}" presName="root" presStyleCnt="0"/>
      <dgm:spPr/>
    </dgm:pt>
    <dgm:pt modelId="{4383C41C-71E8-4F70-B1A5-10F40BCAB024}" type="pres">
      <dgm:prSet presAssocID="{ADDCE337-68D5-433C-97E4-84E9F5B8E821}" presName="rootComposite" presStyleCnt="0"/>
      <dgm:spPr/>
    </dgm:pt>
    <dgm:pt modelId="{9582788E-8F15-44DF-BC9F-A2DC26A0161C}" type="pres">
      <dgm:prSet presAssocID="{ADDCE337-68D5-433C-97E4-84E9F5B8E821}" presName="rootText" presStyleLbl="node1" presStyleIdx="0" presStyleCnt="1" custScaleX="664042" custLinFactNeighborY="-81378"/>
      <dgm:spPr/>
      <dgm:t>
        <a:bodyPr/>
        <a:lstStyle/>
        <a:p>
          <a:endParaRPr lang="es-CO"/>
        </a:p>
      </dgm:t>
    </dgm:pt>
    <dgm:pt modelId="{F79990F9-A4FD-4348-8E4A-6EEB7686AD0E}" type="pres">
      <dgm:prSet presAssocID="{ADDCE337-68D5-433C-97E4-84E9F5B8E821}" presName="rootConnector" presStyleLbl="node1" presStyleIdx="0" presStyleCnt="1"/>
      <dgm:spPr/>
      <dgm:t>
        <a:bodyPr/>
        <a:lstStyle/>
        <a:p>
          <a:endParaRPr lang="es-ES"/>
        </a:p>
      </dgm:t>
    </dgm:pt>
    <dgm:pt modelId="{C2439AA8-DE62-42DF-B610-E2748F7DDA4A}" type="pres">
      <dgm:prSet presAssocID="{ADDCE337-68D5-433C-97E4-84E9F5B8E821}" presName="childShape" presStyleCnt="0"/>
      <dgm:spPr/>
    </dgm:pt>
    <dgm:pt modelId="{0CDEAD64-F317-493A-859C-59F2FD992FF7}" type="pres">
      <dgm:prSet presAssocID="{E7F0DBCA-9CDC-47A6-9878-873BF628B84F}" presName="Name13" presStyleLbl="parChTrans1D2" presStyleIdx="0" presStyleCnt="4"/>
      <dgm:spPr/>
      <dgm:t>
        <a:bodyPr/>
        <a:lstStyle/>
        <a:p>
          <a:endParaRPr lang="es-ES"/>
        </a:p>
      </dgm:t>
    </dgm:pt>
    <dgm:pt modelId="{F549FD20-43ED-458B-9BB1-FAA1B4BC625F}" type="pres">
      <dgm:prSet presAssocID="{0BDADC5A-063E-4A3E-A016-E626698DFDAB}" presName="childText" presStyleLbl="bgAcc1" presStyleIdx="0" presStyleCnt="4" custScaleX="793856" custLinFactNeighborX="-369" custLinFactNeighborY="-2392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6342671-77FE-4351-B78F-8D05896B6498}" type="pres">
      <dgm:prSet presAssocID="{962BD2C5-2A76-4C52-A84B-08ED378DD901}" presName="Name13" presStyleLbl="parChTrans1D2" presStyleIdx="1" presStyleCnt="4"/>
      <dgm:spPr/>
      <dgm:t>
        <a:bodyPr/>
        <a:lstStyle/>
        <a:p>
          <a:endParaRPr lang="es-ES"/>
        </a:p>
      </dgm:t>
    </dgm:pt>
    <dgm:pt modelId="{2F691CBB-0C0E-4667-A31A-1506F575BF50}" type="pres">
      <dgm:prSet presAssocID="{B4F4774D-5C1E-4155-85E6-AB34CFBFBE80}" presName="childText" presStyleLbl="bgAcc1" presStyleIdx="1" presStyleCnt="4" custScaleX="793856" custLinFactNeighborY="-1365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FBF938-C47B-4DE4-8FA2-D8BE9893E383}" type="pres">
      <dgm:prSet presAssocID="{93EA0D29-7672-43F5-8E33-058588F893BF}" presName="Name13" presStyleLbl="parChTrans1D2" presStyleIdx="2" presStyleCnt="4"/>
      <dgm:spPr/>
      <dgm:t>
        <a:bodyPr/>
        <a:lstStyle/>
        <a:p>
          <a:endParaRPr lang="es-ES"/>
        </a:p>
      </dgm:t>
    </dgm:pt>
    <dgm:pt modelId="{22D42CCE-AEB4-4F3E-BD9E-0937E7E143A9}" type="pres">
      <dgm:prSet presAssocID="{096A3DB8-F23B-4CFC-BEDF-E46E317CFD7F}" presName="childText" presStyleLbl="bgAcc1" presStyleIdx="2" presStyleCnt="4" custScaleX="796009" custLinFactNeighborX="1801" custLinFactNeighborY="112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DFA8BE0-2F51-4729-B035-FCF796E60FF4}" type="pres">
      <dgm:prSet presAssocID="{B35A24C3-67C0-439A-B124-35DCC2182A7D}" presName="Name13" presStyleLbl="parChTrans1D2" presStyleIdx="3" presStyleCnt="4"/>
      <dgm:spPr/>
      <dgm:t>
        <a:bodyPr/>
        <a:lstStyle/>
        <a:p>
          <a:endParaRPr lang="es-ES"/>
        </a:p>
      </dgm:t>
    </dgm:pt>
    <dgm:pt modelId="{92B4ADB7-941A-4E79-ABD1-8D71B696FB3D}" type="pres">
      <dgm:prSet presAssocID="{6873C906-DA3A-442F-BFFC-1F3FCBD7F7DC}" presName="childText" presStyleLbl="bgAcc1" presStyleIdx="3" presStyleCnt="4" custScaleX="79835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9345FB5-32B0-4FBD-8EDC-0F0D6C4A1483}" srcId="{ADDCE337-68D5-433C-97E4-84E9F5B8E821}" destId="{6873C906-DA3A-442F-BFFC-1F3FCBD7F7DC}" srcOrd="3" destOrd="0" parTransId="{B35A24C3-67C0-439A-B124-35DCC2182A7D}" sibTransId="{3E996029-3ECE-4329-82BA-7DB6972D40CB}"/>
    <dgm:cxn modelId="{2DBECD0A-7E45-4870-9EB5-9599022BAF48}" type="presOf" srcId="{962BD2C5-2A76-4C52-A84B-08ED378DD901}" destId="{D6342671-77FE-4351-B78F-8D05896B6498}" srcOrd="0" destOrd="0" presId="urn:microsoft.com/office/officeart/2005/8/layout/hierarchy3"/>
    <dgm:cxn modelId="{ED97A16F-7C0C-4FBD-861B-BC3C60B43077}" type="presOf" srcId="{ADDCE337-68D5-433C-97E4-84E9F5B8E821}" destId="{F79990F9-A4FD-4348-8E4A-6EEB7686AD0E}" srcOrd="1" destOrd="0" presId="urn:microsoft.com/office/officeart/2005/8/layout/hierarchy3"/>
    <dgm:cxn modelId="{C4F31DB8-42F8-40AA-B503-F9B9661BE3F3}" srcId="{ADDCE337-68D5-433C-97E4-84E9F5B8E821}" destId="{0BDADC5A-063E-4A3E-A016-E626698DFDAB}" srcOrd="0" destOrd="0" parTransId="{E7F0DBCA-9CDC-47A6-9878-873BF628B84F}" sibTransId="{3C83A0A0-A852-41A9-8635-59B7A2801750}"/>
    <dgm:cxn modelId="{93BE50C1-9E86-4E6F-AD45-9851ED1802EF}" type="presOf" srcId="{66DF2A4A-8BF9-4A83-94A5-6B90264E5B8F}" destId="{C94D83CE-F6AF-490F-A621-C934D06D70FB}" srcOrd="0" destOrd="0" presId="urn:microsoft.com/office/officeart/2005/8/layout/hierarchy3"/>
    <dgm:cxn modelId="{81878D05-6F67-4EAF-9369-F38252447C48}" type="presOf" srcId="{6873C906-DA3A-442F-BFFC-1F3FCBD7F7DC}" destId="{92B4ADB7-941A-4E79-ABD1-8D71B696FB3D}" srcOrd="0" destOrd="0" presId="urn:microsoft.com/office/officeart/2005/8/layout/hierarchy3"/>
    <dgm:cxn modelId="{EBC3681B-A5F3-410A-B0E4-E9D2DA27C93F}" srcId="{66DF2A4A-8BF9-4A83-94A5-6B90264E5B8F}" destId="{ADDCE337-68D5-433C-97E4-84E9F5B8E821}" srcOrd="0" destOrd="0" parTransId="{6116B015-A5B9-426C-B690-35A48606933C}" sibTransId="{CABBA97B-F6F9-4355-B7E5-F97B0A6BFADD}"/>
    <dgm:cxn modelId="{3449A4FA-3147-4247-9CB1-07B7A58D2909}" srcId="{ADDCE337-68D5-433C-97E4-84E9F5B8E821}" destId="{096A3DB8-F23B-4CFC-BEDF-E46E317CFD7F}" srcOrd="2" destOrd="0" parTransId="{93EA0D29-7672-43F5-8E33-058588F893BF}" sibTransId="{C71B4528-9FC0-495E-BC52-C9DB5FDB32D4}"/>
    <dgm:cxn modelId="{0EA8C5BF-9E61-4806-B7FB-72DA545661E0}" type="presOf" srcId="{93EA0D29-7672-43F5-8E33-058588F893BF}" destId="{97FBF938-C47B-4DE4-8FA2-D8BE9893E383}" srcOrd="0" destOrd="0" presId="urn:microsoft.com/office/officeart/2005/8/layout/hierarchy3"/>
    <dgm:cxn modelId="{9548AFC3-7FF0-4E8A-B188-B31A8D44FA71}" type="presOf" srcId="{B4F4774D-5C1E-4155-85E6-AB34CFBFBE80}" destId="{2F691CBB-0C0E-4667-A31A-1506F575BF50}" srcOrd="0" destOrd="0" presId="urn:microsoft.com/office/officeart/2005/8/layout/hierarchy3"/>
    <dgm:cxn modelId="{99FCB1C8-180B-404B-8A23-A6EC4CD107FF}" type="presOf" srcId="{B35A24C3-67C0-439A-B124-35DCC2182A7D}" destId="{5DFA8BE0-2F51-4729-B035-FCF796E60FF4}" srcOrd="0" destOrd="0" presId="urn:microsoft.com/office/officeart/2005/8/layout/hierarchy3"/>
    <dgm:cxn modelId="{3EB78635-AC7D-4408-AAE4-73DD754ACC6B}" type="presOf" srcId="{E7F0DBCA-9CDC-47A6-9878-873BF628B84F}" destId="{0CDEAD64-F317-493A-859C-59F2FD992FF7}" srcOrd="0" destOrd="0" presId="urn:microsoft.com/office/officeart/2005/8/layout/hierarchy3"/>
    <dgm:cxn modelId="{4FC799FC-C895-47CE-A8B7-0CAD3FDC29CC}" type="presOf" srcId="{ADDCE337-68D5-433C-97E4-84E9F5B8E821}" destId="{9582788E-8F15-44DF-BC9F-A2DC26A0161C}" srcOrd="0" destOrd="0" presId="urn:microsoft.com/office/officeart/2005/8/layout/hierarchy3"/>
    <dgm:cxn modelId="{0633DAB8-B523-4D4B-A183-1CFFCDF5649B}" type="presOf" srcId="{096A3DB8-F23B-4CFC-BEDF-E46E317CFD7F}" destId="{22D42CCE-AEB4-4F3E-BD9E-0937E7E143A9}" srcOrd="0" destOrd="0" presId="urn:microsoft.com/office/officeart/2005/8/layout/hierarchy3"/>
    <dgm:cxn modelId="{0C9EBEB5-C1F1-4FF3-B7AD-4E139CCF4D53}" srcId="{ADDCE337-68D5-433C-97E4-84E9F5B8E821}" destId="{B4F4774D-5C1E-4155-85E6-AB34CFBFBE80}" srcOrd="1" destOrd="0" parTransId="{962BD2C5-2A76-4C52-A84B-08ED378DD901}" sibTransId="{E27BDE65-6258-4A99-BE91-4A8994E045A6}"/>
    <dgm:cxn modelId="{CBF7FD11-9932-4698-90B0-8A557C7185D1}" type="presOf" srcId="{0BDADC5A-063E-4A3E-A016-E626698DFDAB}" destId="{F549FD20-43ED-458B-9BB1-FAA1B4BC625F}" srcOrd="0" destOrd="0" presId="urn:microsoft.com/office/officeart/2005/8/layout/hierarchy3"/>
    <dgm:cxn modelId="{4A9CF0F5-5C43-49E3-8A17-6AAB06A81DBA}" type="presParOf" srcId="{C94D83CE-F6AF-490F-A621-C934D06D70FB}" destId="{10B4E499-AFFB-4501-B41C-FA736FCF8B73}" srcOrd="0" destOrd="0" presId="urn:microsoft.com/office/officeart/2005/8/layout/hierarchy3"/>
    <dgm:cxn modelId="{17284235-EBF3-4EE8-A01E-52E50A182D58}" type="presParOf" srcId="{10B4E499-AFFB-4501-B41C-FA736FCF8B73}" destId="{4383C41C-71E8-4F70-B1A5-10F40BCAB024}" srcOrd="0" destOrd="0" presId="urn:microsoft.com/office/officeart/2005/8/layout/hierarchy3"/>
    <dgm:cxn modelId="{5D860516-86A0-40C9-AC4E-5EE62F72CE39}" type="presParOf" srcId="{4383C41C-71E8-4F70-B1A5-10F40BCAB024}" destId="{9582788E-8F15-44DF-BC9F-A2DC26A0161C}" srcOrd="0" destOrd="0" presId="urn:microsoft.com/office/officeart/2005/8/layout/hierarchy3"/>
    <dgm:cxn modelId="{CE8B0D71-5D4D-490F-BCE4-469E65F5C2B4}" type="presParOf" srcId="{4383C41C-71E8-4F70-B1A5-10F40BCAB024}" destId="{F79990F9-A4FD-4348-8E4A-6EEB7686AD0E}" srcOrd="1" destOrd="0" presId="urn:microsoft.com/office/officeart/2005/8/layout/hierarchy3"/>
    <dgm:cxn modelId="{7F3C7DB2-A8B4-4801-A64B-DAB7B1E5920F}" type="presParOf" srcId="{10B4E499-AFFB-4501-B41C-FA736FCF8B73}" destId="{C2439AA8-DE62-42DF-B610-E2748F7DDA4A}" srcOrd="1" destOrd="0" presId="urn:microsoft.com/office/officeart/2005/8/layout/hierarchy3"/>
    <dgm:cxn modelId="{0B17D1F7-9794-4946-B52B-B60E8C870A45}" type="presParOf" srcId="{C2439AA8-DE62-42DF-B610-E2748F7DDA4A}" destId="{0CDEAD64-F317-493A-859C-59F2FD992FF7}" srcOrd="0" destOrd="0" presId="urn:microsoft.com/office/officeart/2005/8/layout/hierarchy3"/>
    <dgm:cxn modelId="{0F3F9C3E-67B0-4123-A1BE-9C06D95F2FA5}" type="presParOf" srcId="{C2439AA8-DE62-42DF-B610-E2748F7DDA4A}" destId="{F549FD20-43ED-458B-9BB1-FAA1B4BC625F}" srcOrd="1" destOrd="0" presId="urn:microsoft.com/office/officeart/2005/8/layout/hierarchy3"/>
    <dgm:cxn modelId="{EAE0B990-B215-4875-898B-53D3D9AC19C5}" type="presParOf" srcId="{C2439AA8-DE62-42DF-B610-E2748F7DDA4A}" destId="{D6342671-77FE-4351-B78F-8D05896B6498}" srcOrd="2" destOrd="0" presId="urn:microsoft.com/office/officeart/2005/8/layout/hierarchy3"/>
    <dgm:cxn modelId="{9A4EF809-4AF0-4C00-AF80-2EC8D0199BCC}" type="presParOf" srcId="{C2439AA8-DE62-42DF-B610-E2748F7DDA4A}" destId="{2F691CBB-0C0E-4667-A31A-1506F575BF50}" srcOrd="3" destOrd="0" presId="urn:microsoft.com/office/officeart/2005/8/layout/hierarchy3"/>
    <dgm:cxn modelId="{D965F432-D40A-451A-B74A-0781386A634A}" type="presParOf" srcId="{C2439AA8-DE62-42DF-B610-E2748F7DDA4A}" destId="{97FBF938-C47B-4DE4-8FA2-D8BE9893E383}" srcOrd="4" destOrd="0" presId="urn:microsoft.com/office/officeart/2005/8/layout/hierarchy3"/>
    <dgm:cxn modelId="{22EDC4BD-16A8-4475-86C1-19D82AC50E8C}" type="presParOf" srcId="{C2439AA8-DE62-42DF-B610-E2748F7DDA4A}" destId="{22D42CCE-AEB4-4F3E-BD9E-0937E7E143A9}" srcOrd="5" destOrd="0" presId="urn:microsoft.com/office/officeart/2005/8/layout/hierarchy3"/>
    <dgm:cxn modelId="{7E009927-2099-4659-949A-064FC7EF5825}" type="presParOf" srcId="{C2439AA8-DE62-42DF-B610-E2748F7DDA4A}" destId="{5DFA8BE0-2F51-4729-B035-FCF796E60FF4}" srcOrd="6" destOrd="0" presId="urn:microsoft.com/office/officeart/2005/8/layout/hierarchy3"/>
    <dgm:cxn modelId="{98FD1678-F839-4DA0-A46B-2C5CB43BB433}" type="presParOf" srcId="{C2439AA8-DE62-42DF-B610-E2748F7DDA4A}" destId="{92B4ADB7-941A-4E79-ABD1-8D71B696FB3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366145-E86C-42C4-AE01-0D39B813503A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BD943964-51A6-448D-A699-890C441F7F6E}">
      <dgm:prSet/>
      <dgm:spPr/>
      <dgm:t>
        <a:bodyPr/>
        <a:lstStyle/>
        <a:p>
          <a:pPr rtl="0"/>
          <a:r>
            <a:rPr lang="es-CO" b="1" dirty="0" smtClean="0"/>
            <a:t>3.563 Instituciones</a:t>
          </a:r>
          <a:endParaRPr lang="es-CO" dirty="0"/>
        </a:p>
      </dgm:t>
    </dgm:pt>
    <dgm:pt modelId="{1652F847-2CB9-47D5-892D-13F93EBB0644}" type="parTrans" cxnId="{E579A113-6E5D-471A-BCE8-B52FB3790040}">
      <dgm:prSet/>
      <dgm:spPr/>
      <dgm:t>
        <a:bodyPr/>
        <a:lstStyle/>
        <a:p>
          <a:endParaRPr lang="es-CO"/>
        </a:p>
      </dgm:t>
    </dgm:pt>
    <dgm:pt modelId="{EC8B41A5-3E6D-477C-9246-5DA6FFE58E8C}" type="sibTrans" cxnId="{E579A113-6E5D-471A-BCE8-B52FB3790040}">
      <dgm:prSet/>
      <dgm:spPr/>
      <dgm:t>
        <a:bodyPr/>
        <a:lstStyle/>
        <a:p>
          <a:endParaRPr lang="es-CO"/>
        </a:p>
      </dgm:t>
    </dgm:pt>
    <dgm:pt modelId="{9C8BA6EB-C1E3-45E0-BC98-E0F37F1BF815}">
      <dgm:prSet/>
      <dgm:spPr/>
      <dgm:t>
        <a:bodyPr/>
        <a:lstStyle/>
        <a:p>
          <a:pPr rtl="0"/>
          <a:r>
            <a:rPr lang="es-CO" b="0" dirty="0" smtClean="0"/>
            <a:t>Certificación de Calidad: 236</a:t>
          </a:r>
          <a:endParaRPr lang="es-CO" b="0" dirty="0"/>
        </a:p>
      </dgm:t>
    </dgm:pt>
    <dgm:pt modelId="{3236179D-B78C-4153-AF6C-B2DBFB12AF4F}" type="parTrans" cxnId="{A7FFBBA6-F5F5-4C9D-B4D0-B132F8082473}">
      <dgm:prSet/>
      <dgm:spPr/>
      <dgm:t>
        <a:bodyPr/>
        <a:lstStyle/>
        <a:p>
          <a:endParaRPr lang="es-CO"/>
        </a:p>
      </dgm:t>
    </dgm:pt>
    <dgm:pt modelId="{AAAFE38E-9F6D-4ECF-995B-EB45760B9D0E}" type="sibTrans" cxnId="{A7FFBBA6-F5F5-4C9D-B4D0-B132F8082473}">
      <dgm:prSet/>
      <dgm:spPr/>
      <dgm:t>
        <a:bodyPr/>
        <a:lstStyle/>
        <a:p>
          <a:endParaRPr lang="es-CO"/>
        </a:p>
      </dgm:t>
    </dgm:pt>
    <dgm:pt modelId="{4199EA77-8780-4855-BE04-34EECF4FAFCD}">
      <dgm:prSet/>
      <dgm:spPr/>
      <dgm:t>
        <a:bodyPr/>
        <a:lstStyle/>
        <a:p>
          <a:pPr rtl="0"/>
          <a:r>
            <a:rPr lang="es-CO" b="0" dirty="0" smtClean="0"/>
            <a:t>Meta: 20%</a:t>
          </a:r>
          <a:endParaRPr lang="es-CO" b="0" dirty="0"/>
        </a:p>
      </dgm:t>
    </dgm:pt>
    <dgm:pt modelId="{2B90851F-A43A-4BC1-838B-5010F6A8D2AC}" type="parTrans" cxnId="{53F51DAE-6311-4AC8-B765-4EF44E744C4F}">
      <dgm:prSet/>
      <dgm:spPr/>
      <dgm:t>
        <a:bodyPr/>
        <a:lstStyle/>
        <a:p>
          <a:endParaRPr lang="es-CO"/>
        </a:p>
      </dgm:t>
    </dgm:pt>
    <dgm:pt modelId="{077723B6-F30B-4DE0-B2AC-4E3113959066}" type="sibTrans" cxnId="{53F51DAE-6311-4AC8-B765-4EF44E744C4F}">
      <dgm:prSet/>
      <dgm:spPr/>
      <dgm:t>
        <a:bodyPr/>
        <a:lstStyle/>
        <a:p>
          <a:endParaRPr lang="es-CO"/>
        </a:p>
      </dgm:t>
    </dgm:pt>
    <dgm:pt modelId="{CEA80C39-4163-48AF-8FA1-8E4ACABE2806}">
      <dgm:prSet/>
      <dgm:spPr/>
      <dgm:t>
        <a:bodyPr/>
        <a:lstStyle/>
        <a:p>
          <a:pPr rtl="0"/>
          <a:r>
            <a:rPr lang="es-CO" b="0" dirty="0" smtClean="0"/>
            <a:t>Estado Actual: 9,13%</a:t>
          </a:r>
          <a:endParaRPr lang="es-CO" b="0" dirty="0"/>
        </a:p>
      </dgm:t>
    </dgm:pt>
    <dgm:pt modelId="{B04DCDE0-4F29-4DBF-BDF8-8761D7052F5B}" type="parTrans" cxnId="{13CC2E61-A68F-446F-B714-BED91EA982DE}">
      <dgm:prSet/>
      <dgm:spPr/>
      <dgm:t>
        <a:bodyPr/>
        <a:lstStyle/>
        <a:p>
          <a:endParaRPr lang="es-CO"/>
        </a:p>
      </dgm:t>
    </dgm:pt>
    <dgm:pt modelId="{0F917BE8-5B7D-45D3-9D1A-8DCCCA08C85D}" type="sibTrans" cxnId="{13CC2E61-A68F-446F-B714-BED91EA982DE}">
      <dgm:prSet/>
      <dgm:spPr/>
      <dgm:t>
        <a:bodyPr/>
        <a:lstStyle/>
        <a:p>
          <a:endParaRPr lang="es-CO"/>
        </a:p>
      </dgm:t>
    </dgm:pt>
    <dgm:pt modelId="{9AC3B00A-885C-47C0-B5F8-C7A4B2B98B7C}">
      <dgm:prSet/>
      <dgm:spPr/>
      <dgm:t>
        <a:bodyPr/>
        <a:lstStyle/>
        <a:p>
          <a:pPr rtl="0"/>
          <a:r>
            <a:rPr lang="es-CO" b="1" dirty="0" smtClean="0"/>
            <a:t>17.735 Programas</a:t>
          </a:r>
          <a:endParaRPr lang="es-CO" dirty="0"/>
        </a:p>
      </dgm:t>
    </dgm:pt>
    <dgm:pt modelId="{6C25C178-FEE1-4514-B097-AD86335D19B5}" type="parTrans" cxnId="{DE013DB5-7C5C-49CC-8432-A8829C6850B2}">
      <dgm:prSet/>
      <dgm:spPr/>
      <dgm:t>
        <a:bodyPr/>
        <a:lstStyle/>
        <a:p>
          <a:endParaRPr lang="es-CO"/>
        </a:p>
      </dgm:t>
    </dgm:pt>
    <dgm:pt modelId="{8608A73E-F3A4-4104-96DC-1CB3967B91DF}" type="sibTrans" cxnId="{DE013DB5-7C5C-49CC-8432-A8829C6850B2}">
      <dgm:prSet/>
      <dgm:spPr/>
      <dgm:t>
        <a:bodyPr/>
        <a:lstStyle/>
        <a:p>
          <a:endParaRPr lang="es-CO"/>
        </a:p>
      </dgm:t>
    </dgm:pt>
    <dgm:pt modelId="{693E847A-8915-4EE3-98E0-6925C97B284C}">
      <dgm:prSet/>
      <dgm:spPr/>
      <dgm:t>
        <a:bodyPr/>
        <a:lstStyle/>
        <a:p>
          <a:pPr rtl="0"/>
          <a:r>
            <a:rPr lang="es-CO" b="0" dirty="0" smtClean="0"/>
            <a:t>Certificación de Calidad: 1.185</a:t>
          </a:r>
          <a:endParaRPr lang="es-CO" b="0" dirty="0"/>
        </a:p>
      </dgm:t>
    </dgm:pt>
    <dgm:pt modelId="{537E5718-5878-45E9-B258-C787BE08D7FD}" type="parTrans" cxnId="{16B40447-BF07-4530-8092-E5AFA06A763D}">
      <dgm:prSet/>
      <dgm:spPr/>
      <dgm:t>
        <a:bodyPr/>
        <a:lstStyle/>
        <a:p>
          <a:endParaRPr lang="es-CO"/>
        </a:p>
      </dgm:t>
    </dgm:pt>
    <dgm:pt modelId="{4FE3FA4C-EC60-4B5E-B5D0-10F133002233}" type="sibTrans" cxnId="{16B40447-BF07-4530-8092-E5AFA06A763D}">
      <dgm:prSet/>
      <dgm:spPr/>
      <dgm:t>
        <a:bodyPr/>
        <a:lstStyle/>
        <a:p>
          <a:endParaRPr lang="es-CO"/>
        </a:p>
      </dgm:t>
    </dgm:pt>
    <dgm:pt modelId="{E3E3EF71-6814-4380-801A-2BA6B36BC0FC}">
      <dgm:prSet/>
      <dgm:spPr/>
      <dgm:t>
        <a:bodyPr/>
        <a:lstStyle/>
        <a:p>
          <a:pPr rtl="0"/>
          <a:r>
            <a:rPr lang="es-CO" b="0" dirty="0" smtClean="0"/>
            <a:t>Línea Base: 7.801</a:t>
          </a:r>
          <a:endParaRPr lang="es-CO" b="0" dirty="0"/>
        </a:p>
      </dgm:t>
    </dgm:pt>
    <dgm:pt modelId="{DB10B316-7D54-426A-91A8-D9D3F34CBB83}" type="parTrans" cxnId="{5E53D9BD-EA0D-452C-99AF-84467E3CDFAA}">
      <dgm:prSet/>
      <dgm:spPr/>
      <dgm:t>
        <a:bodyPr/>
        <a:lstStyle/>
        <a:p>
          <a:endParaRPr lang="es-CO"/>
        </a:p>
      </dgm:t>
    </dgm:pt>
    <dgm:pt modelId="{9794C05D-43D8-474A-81F6-AB733E1F2D39}" type="sibTrans" cxnId="{5E53D9BD-EA0D-452C-99AF-84467E3CDFAA}">
      <dgm:prSet/>
      <dgm:spPr/>
      <dgm:t>
        <a:bodyPr/>
        <a:lstStyle/>
        <a:p>
          <a:endParaRPr lang="es-CO"/>
        </a:p>
      </dgm:t>
    </dgm:pt>
    <dgm:pt modelId="{D28D8FC2-CB9C-4DDB-8368-9E4BDBDD4183}">
      <dgm:prSet/>
      <dgm:spPr/>
      <dgm:t>
        <a:bodyPr/>
        <a:lstStyle/>
        <a:p>
          <a:pPr rtl="0"/>
          <a:r>
            <a:rPr lang="es-CO" b="0" dirty="0" smtClean="0"/>
            <a:t>Meta: 15%</a:t>
          </a:r>
          <a:endParaRPr lang="es-CO" b="0" dirty="0"/>
        </a:p>
      </dgm:t>
    </dgm:pt>
    <dgm:pt modelId="{D35B2C7C-31E0-44CF-9F36-65F80384011D}" type="parTrans" cxnId="{70B76A99-4868-4F00-AD22-6810686B4C0F}">
      <dgm:prSet/>
      <dgm:spPr/>
      <dgm:t>
        <a:bodyPr/>
        <a:lstStyle/>
        <a:p>
          <a:endParaRPr lang="es-CO"/>
        </a:p>
      </dgm:t>
    </dgm:pt>
    <dgm:pt modelId="{BE409F4F-2222-4E27-BDA1-17521DBC5F68}" type="sibTrans" cxnId="{70B76A99-4868-4F00-AD22-6810686B4C0F}">
      <dgm:prSet/>
      <dgm:spPr/>
      <dgm:t>
        <a:bodyPr/>
        <a:lstStyle/>
        <a:p>
          <a:endParaRPr lang="es-CO"/>
        </a:p>
      </dgm:t>
    </dgm:pt>
    <dgm:pt modelId="{BD136D41-2523-476A-80B2-72E30D2DAC55}">
      <dgm:prSet/>
      <dgm:spPr/>
      <dgm:t>
        <a:bodyPr/>
        <a:lstStyle/>
        <a:p>
          <a:pPr rtl="0"/>
          <a:r>
            <a:rPr lang="es-CO" b="0" dirty="0" smtClean="0"/>
            <a:t>Estado actual: 15,19%</a:t>
          </a:r>
          <a:endParaRPr lang="es-CO" b="0" dirty="0"/>
        </a:p>
      </dgm:t>
    </dgm:pt>
    <dgm:pt modelId="{61560767-3D8C-4576-BDB2-05B0588120E9}" type="parTrans" cxnId="{6AEA00A2-1F53-4A8B-B285-9DA6BB0BEC9B}">
      <dgm:prSet/>
      <dgm:spPr/>
      <dgm:t>
        <a:bodyPr/>
        <a:lstStyle/>
        <a:p>
          <a:endParaRPr lang="es-CO"/>
        </a:p>
      </dgm:t>
    </dgm:pt>
    <dgm:pt modelId="{DD59CAA0-34BD-485A-B44B-1B6332A345AB}" type="sibTrans" cxnId="{6AEA00A2-1F53-4A8B-B285-9DA6BB0BEC9B}">
      <dgm:prSet/>
      <dgm:spPr/>
      <dgm:t>
        <a:bodyPr/>
        <a:lstStyle/>
        <a:p>
          <a:endParaRPr lang="es-CO"/>
        </a:p>
      </dgm:t>
    </dgm:pt>
    <dgm:pt modelId="{F15183D4-A46A-4288-BB04-472DA4FDA185}">
      <dgm:prSet/>
      <dgm:spPr/>
      <dgm:t>
        <a:bodyPr/>
        <a:lstStyle/>
        <a:p>
          <a:pPr rtl="0"/>
          <a:r>
            <a:rPr lang="es-CO" b="0" dirty="0" smtClean="0"/>
            <a:t>Línea Base: 2.585</a:t>
          </a:r>
          <a:endParaRPr lang="es-CO" b="0" dirty="0"/>
        </a:p>
      </dgm:t>
    </dgm:pt>
    <dgm:pt modelId="{453CE39B-0208-4605-A251-78FF86E7BAD5}" type="parTrans" cxnId="{A2F8F6FC-9B67-4253-B7C2-5AE0A4FCB778}">
      <dgm:prSet/>
      <dgm:spPr/>
      <dgm:t>
        <a:bodyPr/>
        <a:lstStyle/>
        <a:p>
          <a:endParaRPr lang="es-CO"/>
        </a:p>
      </dgm:t>
    </dgm:pt>
    <dgm:pt modelId="{1CF5CE9A-2789-438B-9C74-639A2CA05509}" type="sibTrans" cxnId="{A2F8F6FC-9B67-4253-B7C2-5AE0A4FCB778}">
      <dgm:prSet/>
      <dgm:spPr/>
      <dgm:t>
        <a:bodyPr/>
        <a:lstStyle/>
        <a:p>
          <a:endParaRPr lang="es-CO"/>
        </a:p>
      </dgm:t>
    </dgm:pt>
    <dgm:pt modelId="{A8BF49C4-4A60-471D-AD5A-F14FB0DBA1A7}" type="pres">
      <dgm:prSet presAssocID="{F4366145-E86C-42C4-AE01-0D39B81350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8E7E501-43D0-434F-9561-A84201071CE2}" type="pres">
      <dgm:prSet presAssocID="{BD943964-51A6-448D-A699-890C441F7F6E}" presName="circle1" presStyleLbl="node1" presStyleIdx="0" presStyleCnt="2"/>
      <dgm:spPr/>
    </dgm:pt>
    <dgm:pt modelId="{D236D921-1E6B-4CFD-815C-8905653510CA}" type="pres">
      <dgm:prSet presAssocID="{BD943964-51A6-448D-A699-890C441F7F6E}" presName="space" presStyleCnt="0"/>
      <dgm:spPr/>
    </dgm:pt>
    <dgm:pt modelId="{EA4D4BDC-495D-4C6B-9CF3-005735B1B47F}" type="pres">
      <dgm:prSet presAssocID="{BD943964-51A6-448D-A699-890C441F7F6E}" presName="rect1" presStyleLbl="alignAcc1" presStyleIdx="0" presStyleCnt="2"/>
      <dgm:spPr/>
      <dgm:t>
        <a:bodyPr/>
        <a:lstStyle/>
        <a:p>
          <a:endParaRPr lang="es-CO"/>
        </a:p>
      </dgm:t>
    </dgm:pt>
    <dgm:pt modelId="{12FCD556-32E7-411C-8D58-A6610A83130A}" type="pres">
      <dgm:prSet presAssocID="{9AC3B00A-885C-47C0-B5F8-C7A4B2B98B7C}" presName="vertSpace2" presStyleLbl="node1" presStyleIdx="0" presStyleCnt="2"/>
      <dgm:spPr/>
    </dgm:pt>
    <dgm:pt modelId="{A0463CE2-1E4F-4F64-9A98-2E585F00A42E}" type="pres">
      <dgm:prSet presAssocID="{9AC3B00A-885C-47C0-B5F8-C7A4B2B98B7C}" presName="circle2" presStyleLbl="node1" presStyleIdx="1" presStyleCnt="2"/>
      <dgm:spPr/>
    </dgm:pt>
    <dgm:pt modelId="{35AB3D19-7BC9-49AB-AFCE-B5C3F0EEA7EE}" type="pres">
      <dgm:prSet presAssocID="{9AC3B00A-885C-47C0-B5F8-C7A4B2B98B7C}" presName="rect2" presStyleLbl="alignAcc1" presStyleIdx="1" presStyleCnt="2"/>
      <dgm:spPr/>
      <dgm:t>
        <a:bodyPr/>
        <a:lstStyle/>
        <a:p>
          <a:endParaRPr lang="es-CO"/>
        </a:p>
      </dgm:t>
    </dgm:pt>
    <dgm:pt modelId="{C0D6C102-8D9B-478D-8F0A-0387B2290D9D}" type="pres">
      <dgm:prSet presAssocID="{BD943964-51A6-448D-A699-890C441F7F6E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4C74E6D-0B18-4780-BD3C-6ED33491CFBE}" type="pres">
      <dgm:prSet presAssocID="{BD943964-51A6-448D-A699-890C441F7F6E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C6E7024-6BD4-4B86-B982-A0891D6CF2A6}" type="pres">
      <dgm:prSet presAssocID="{9AC3B00A-885C-47C0-B5F8-C7A4B2B98B7C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333ABC-3F18-42D3-A999-15D5CB062CE2}" type="pres">
      <dgm:prSet presAssocID="{9AC3B00A-885C-47C0-B5F8-C7A4B2B98B7C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EC16EC3-4F61-476F-8814-A32C1B648BF0}" type="presOf" srcId="{BD136D41-2523-476A-80B2-72E30D2DAC55}" destId="{91333ABC-3F18-42D3-A999-15D5CB062CE2}" srcOrd="0" destOrd="3" presId="urn:microsoft.com/office/officeart/2005/8/layout/target3"/>
    <dgm:cxn modelId="{53F51DAE-6311-4AC8-B765-4EF44E744C4F}" srcId="{BD943964-51A6-448D-A699-890C441F7F6E}" destId="{4199EA77-8780-4855-BE04-34EECF4FAFCD}" srcOrd="2" destOrd="0" parTransId="{2B90851F-A43A-4BC1-838B-5010F6A8D2AC}" sibTransId="{077723B6-F30B-4DE0-B2AC-4E3113959066}"/>
    <dgm:cxn modelId="{7C0024CE-2446-46F5-99E4-B9E9318D5EDF}" type="presOf" srcId="{9AC3B00A-885C-47C0-B5F8-C7A4B2B98B7C}" destId="{8C6E7024-6BD4-4B86-B982-A0891D6CF2A6}" srcOrd="1" destOrd="0" presId="urn:microsoft.com/office/officeart/2005/8/layout/target3"/>
    <dgm:cxn modelId="{25A2065C-F742-48D3-A001-52D523DB66BB}" type="presOf" srcId="{9C8BA6EB-C1E3-45E0-BC98-E0F37F1BF815}" destId="{C4C74E6D-0B18-4780-BD3C-6ED33491CFBE}" srcOrd="0" destOrd="0" presId="urn:microsoft.com/office/officeart/2005/8/layout/target3"/>
    <dgm:cxn modelId="{1200F727-B5A4-4673-89F3-D3E29A92DF46}" type="presOf" srcId="{F4366145-E86C-42C4-AE01-0D39B813503A}" destId="{A8BF49C4-4A60-471D-AD5A-F14FB0DBA1A7}" srcOrd="0" destOrd="0" presId="urn:microsoft.com/office/officeart/2005/8/layout/target3"/>
    <dgm:cxn modelId="{16B40447-BF07-4530-8092-E5AFA06A763D}" srcId="{9AC3B00A-885C-47C0-B5F8-C7A4B2B98B7C}" destId="{693E847A-8915-4EE3-98E0-6925C97B284C}" srcOrd="0" destOrd="0" parTransId="{537E5718-5878-45E9-B258-C787BE08D7FD}" sibTransId="{4FE3FA4C-EC60-4B5E-B5D0-10F133002233}"/>
    <dgm:cxn modelId="{DE013DB5-7C5C-49CC-8432-A8829C6850B2}" srcId="{F4366145-E86C-42C4-AE01-0D39B813503A}" destId="{9AC3B00A-885C-47C0-B5F8-C7A4B2B98B7C}" srcOrd="1" destOrd="0" parTransId="{6C25C178-FEE1-4514-B097-AD86335D19B5}" sibTransId="{8608A73E-F3A4-4104-96DC-1CB3967B91DF}"/>
    <dgm:cxn modelId="{1480E39F-8913-44B8-89AE-37C417698C1D}" type="presOf" srcId="{E3E3EF71-6814-4380-801A-2BA6B36BC0FC}" destId="{91333ABC-3F18-42D3-A999-15D5CB062CE2}" srcOrd="0" destOrd="1" presId="urn:microsoft.com/office/officeart/2005/8/layout/target3"/>
    <dgm:cxn modelId="{A2F8F6FC-9B67-4253-B7C2-5AE0A4FCB778}" srcId="{BD943964-51A6-448D-A699-890C441F7F6E}" destId="{F15183D4-A46A-4288-BB04-472DA4FDA185}" srcOrd="1" destOrd="0" parTransId="{453CE39B-0208-4605-A251-78FF86E7BAD5}" sibTransId="{1CF5CE9A-2789-438B-9C74-639A2CA05509}"/>
    <dgm:cxn modelId="{123AEC8E-47C2-4B1D-9DAC-40D0181C6671}" type="presOf" srcId="{9AC3B00A-885C-47C0-B5F8-C7A4B2B98B7C}" destId="{35AB3D19-7BC9-49AB-AFCE-B5C3F0EEA7EE}" srcOrd="0" destOrd="0" presId="urn:microsoft.com/office/officeart/2005/8/layout/target3"/>
    <dgm:cxn modelId="{EF288188-E00B-4D92-8DA9-DC0FAE172E19}" type="presOf" srcId="{BD943964-51A6-448D-A699-890C441F7F6E}" destId="{C0D6C102-8D9B-478D-8F0A-0387B2290D9D}" srcOrd="1" destOrd="0" presId="urn:microsoft.com/office/officeart/2005/8/layout/target3"/>
    <dgm:cxn modelId="{99F0D91F-BB84-40A5-8021-C35F1E20E510}" type="presOf" srcId="{BD943964-51A6-448D-A699-890C441F7F6E}" destId="{EA4D4BDC-495D-4C6B-9CF3-005735B1B47F}" srcOrd="0" destOrd="0" presId="urn:microsoft.com/office/officeart/2005/8/layout/target3"/>
    <dgm:cxn modelId="{5E53D9BD-EA0D-452C-99AF-84467E3CDFAA}" srcId="{9AC3B00A-885C-47C0-B5F8-C7A4B2B98B7C}" destId="{E3E3EF71-6814-4380-801A-2BA6B36BC0FC}" srcOrd="1" destOrd="0" parTransId="{DB10B316-7D54-426A-91A8-D9D3F34CBB83}" sibTransId="{9794C05D-43D8-474A-81F6-AB733E1F2D39}"/>
    <dgm:cxn modelId="{13CC2E61-A68F-446F-B714-BED91EA982DE}" srcId="{BD943964-51A6-448D-A699-890C441F7F6E}" destId="{CEA80C39-4163-48AF-8FA1-8E4ACABE2806}" srcOrd="3" destOrd="0" parTransId="{B04DCDE0-4F29-4DBF-BDF8-8761D7052F5B}" sibTransId="{0F917BE8-5B7D-45D3-9D1A-8DCCCA08C85D}"/>
    <dgm:cxn modelId="{E579A113-6E5D-471A-BCE8-B52FB3790040}" srcId="{F4366145-E86C-42C4-AE01-0D39B813503A}" destId="{BD943964-51A6-448D-A699-890C441F7F6E}" srcOrd="0" destOrd="0" parTransId="{1652F847-2CB9-47D5-892D-13F93EBB0644}" sibTransId="{EC8B41A5-3E6D-477C-9246-5DA6FFE58E8C}"/>
    <dgm:cxn modelId="{64DF658C-F2C6-408C-A862-81A721A97965}" type="presOf" srcId="{F15183D4-A46A-4288-BB04-472DA4FDA185}" destId="{C4C74E6D-0B18-4780-BD3C-6ED33491CFBE}" srcOrd="0" destOrd="1" presId="urn:microsoft.com/office/officeart/2005/8/layout/target3"/>
    <dgm:cxn modelId="{E826CB4C-EF05-4B86-A9A4-E7720DACDA46}" type="presOf" srcId="{D28D8FC2-CB9C-4DDB-8368-9E4BDBDD4183}" destId="{91333ABC-3F18-42D3-A999-15D5CB062CE2}" srcOrd="0" destOrd="2" presId="urn:microsoft.com/office/officeart/2005/8/layout/target3"/>
    <dgm:cxn modelId="{72BD7522-C8F2-40B1-88B3-65BF4967E265}" type="presOf" srcId="{693E847A-8915-4EE3-98E0-6925C97B284C}" destId="{91333ABC-3F18-42D3-A999-15D5CB062CE2}" srcOrd="0" destOrd="0" presId="urn:microsoft.com/office/officeart/2005/8/layout/target3"/>
    <dgm:cxn modelId="{16149E10-0895-4F35-83DE-C68C6FF56A48}" type="presOf" srcId="{CEA80C39-4163-48AF-8FA1-8E4ACABE2806}" destId="{C4C74E6D-0B18-4780-BD3C-6ED33491CFBE}" srcOrd="0" destOrd="3" presId="urn:microsoft.com/office/officeart/2005/8/layout/target3"/>
    <dgm:cxn modelId="{70B76A99-4868-4F00-AD22-6810686B4C0F}" srcId="{9AC3B00A-885C-47C0-B5F8-C7A4B2B98B7C}" destId="{D28D8FC2-CB9C-4DDB-8368-9E4BDBDD4183}" srcOrd="2" destOrd="0" parTransId="{D35B2C7C-31E0-44CF-9F36-65F80384011D}" sibTransId="{BE409F4F-2222-4E27-BDA1-17521DBC5F68}"/>
    <dgm:cxn modelId="{A7FFBBA6-F5F5-4C9D-B4D0-B132F8082473}" srcId="{BD943964-51A6-448D-A699-890C441F7F6E}" destId="{9C8BA6EB-C1E3-45E0-BC98-E0F37F1BF815}" srcOrd="0" destOrd="0" parTransId="{3236179D-B78C-4153-AF6C-B2DBFB12AF4F}" sibTransId="{AAAFE38E-9F6D-4ECF-995B-EB45760B9D0E}"/>
    <dgm:cxn modelId="{6AEA00A2-1F53-4A8B-B285-9DA6BB0BEC9B}" srcId="{9AC3B00A-885C-47C0-B5F8-C7A4B2B98B7C}" destId="{BD136D41-2523-476A-80B2-72E30D2DAC55}" srcOrd="3" destOrd="0" parTransId="{61560767-3D8C-4576-BDB2-05B0588120E9}" sibTransId="{DD59CAA0-34BD-485A-B44B-1B6332A345AB}"/>
    <dgm:cxn modelId="{A35F1FA2-02BF-4D9F-A38D-597B19B0AD49}" type="presOf" srcId="{4199EA77-8780-4855-BE04-34EECF4FAFCD}" destId="{C4C74E6D-0B18-4780-BD3C-6ED33491CFBE}" srcOrd="0" destOrd="2" presId="urn:microsoft.com/office/officeart/2005/8/layout/target3"/>
    <dgm:cxn modelId="{ADD279DB-88B0-4F97-AB71-312C649CC8A0}" type="presParOf" srcId="{A8BF49C4-4A60-471D-AD5A-F14FB0DBA1A7}" destId="{B8E7E501-43D0-434F-9561-A84201071CE2}" srcOrd="0" destOrd="0" presId="urn:microsoft.com/office/officeart/2005/8/layout/target3"/>
    <dgm:cxn modelId="{C4717126-F4D5-4D2E-814A-F191761FCE38}" type="presParOf" srcId="{A8BF49C4-4A60-471D-AD5A-F14FB0DBA1A7}" destId="{D236D921-1E6B-4CFD-815C-8905653510CA}" srcOrd="1" destOrd="0" presId="urn:microsoft.com/office/officeart/2005/8/layout/target3"/>
    <dgm:cxn modelId="{AEF9E934-0254-4EBD-8033-30E6A21192C0}" type="presParOf" srcId="{A8BF49C4-4A60-471D-AD5A-F14FB0DBA1A7}" destId="{EA4D4BDC-495D-4C6B-9CF3-005735B1B47F}" srcOrd="2" destOrd="0" presId="urn:microsoft.com/office/officeart/2005/8/layout/target3"/>
    <dgm:cxn modelId="{147C516A-F9B7-4144-8BB5-8A9B2DCC64DB}" type="presParOf" srcId="{A8BF49C4-4A60-471D-AD5A-F14FB0DBA1A7}" destId="{12FCD556-32E7-411C-8D58-A6610A83130A}" srcOrd="3" destOrd="0" presId="urn:microsoft.com/office/officeart/2005/8/layout/target3"/>
    <dgm:cxn modelId="{DAE90304-7250-4730-B4FB-F6BE8C90C130}" type="presParOf" srcId="{A8BF49C4-4A60-471D-AD5A-F14FB0DBA1A7}" destId="{A0463CE2-1E4F-4F64-9A98-2E585F00A42E}" srcOrd="4" destOrd="0" presId="urn:microsoft.com/office/officeart/2005/8/layout/target3"/>
    <dgm:cxn modelId="{A617EAEC-B30C-4819-AC95-5EC1F871F2E1}" type="presParOf" srcId="{A8BF49C4-4A60-471D-AD5A-F14FB0DBA1A7}" destId="{35AB3D19-7BC9-49AB-AFCE-B5C3F0EEA7EE}" srcOrd="5" destOrd="0" presId="urn:microsoft.com/office/officeart/2005/8/layout/target3"/>
    <dgm:cxn modelId="{74D575C8-AA88-4AC2-B2B0-BD406885D585}" type="presParOf" srcId="{A8BF49C4-4A60-471D-AD5A-F14FB0DBA1A7}" destId="{C0D6C102-8D9B-478D-8F0A-0387B2290D9D}" srcOrd="6" destOrd="0" presId="urn:microsoft.com/office/officeart/2005/8/layout/target3"/>
    <dgm:cxn modelId="{BDF2604F-F09A-4719-B7D6-9DA9EA744922}" type="presParOf" srcId="{A8BF49C4-4A60-471D-AD5A-F14FB0DBA1A7}" destId="{C4C74E6D-0B18-4780-BD3C-6ED33491CFBE}" srcOrd="7" destOrd="0" presId="urn:microsoft.com/office/officeart/2005/8/layout/target3"/>
    <dgm:cxn modelId="{F1447374-6F17-4BA9-A455-111AE1F7A5BE}" type="presParOf" srcId="{A8BF49C4-4A60-471D-AD5A-F14FB0DBA1A7}" destId="{8C6E7024-6BD4-4B86-B982-A0891D6CF2A6}" srcOrd="8" destOrd="0" presId="urn:microsoft.com/office/officeart/2005/8/layout/target3"/>
    <dgm:cxn modelId="{545E0A8B-2D0D-47DD-845B-C546F83CA5C1}" type="presParOf" srcId="{A8BF49C4-4A60-471D-AD5A-F14FB0DBA1A7}" destId="{91333ABC-3F18-42D3-A999-15D5CB062CE2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E00EBF-B999-45F3-BAFE-05CA3295DC28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28FA106-7C7B-4E42-BC50-7C99DDA65D86}">
      <dgm:prSet phldrT="[Texto]" custT="1"/>
      <dgm:spPr/>
      <dgm:t>
        <a:bodyPr/>
        <a:lstStyle/>
        <a:p>
          <a:r>
            <a:rPr lang="es-CO" sz="1100" b="1" u="sng" dirty="0" smtClean="0"/>
            <a:t>ESTRUCTURA ORGANIZATIVA, RECURSOS HUMANOS  Y FINACIEROS</a:t>
          </a:r>
          <a:endParaRPr lang="es-CO" sz="1100" b="1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68D5CAF-2B13-4141-B010-27F7BF495A34}" type="parTrans" cxnId="{DDB105CC-CAE9-43B4-9729-85EEA5EC699C}">
      <dgm:prSet/>
      <dgm:spPr/>
      <dgm:t>
        <a:bodyPr/>
        <a:lstStyle/>
        <a:p>
          <a:endParaRPr lang="es-CO" sz="1100" b="1"/>
        </a:p>
      </dgm:t>
    </dgm:pt>
    <dgm:pt modelId="{2EC9E15A-3E65-4E87-93E7-6517193027D3}" type="sibTrans" cxnId="{DDB105CC-CAE9-43B4-9729-85EEA5EC699C}">
      <dgm:prSet/>
      <dgm:spPr/>
      <dgm:t>
        <a:bodyPr/>
        <a:lstStyle/>
        <a:p>
          <a:endParaRPr lang="es-CO" sz="1100" b="1"/>
        </a:p>
      </dgm:t>
    </dgm:pt>
    <dgm:pt modelId="{2F80338B-AC7C-41C9-82EF-6AFA093D8162}">
      <dgm:prSet phldrT="[Texto]" custT="1"/>
      <dgm:spPr/>
      <dgm:t>
        <a:bodyPr/>
        <a:lstStyle/>
        <a:p>
          <a:r>
            <a:rPr lang="es-CO" sz="1100" b="1" u="sng" dirty="0" smtClean="0"/>
            <a:t>ASITENCIA </a:t>
          </a:r>
        </a:p>
        <a:p>
          <a:r>
            <a:rPr lang="es-CO" sz="1100" b="1" u="sng" dirty="0" smtClean="0"/>
            <a:t>TÉCNICA</a:t>
          </a:r>
          <a:endParaRPr lang="es-CO" sz="1100" b="1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98BCDFC-49D7-40CB-AAE0-736D658DAFC4}" type="parTrans" cxnId="{B02BD287-57EE-42EA-B30A-9B26851F0D69}">
      <dgm:prSet custT="1"/>
      <dgm:spPr/>
      <dgm:t>
        <a:bodyPr/>
        <a:lstStyle/>
        <a:p>
          <a:endParaRPr lang="es-CO" sz="1100" b="1" dirty="0"/>
        </a:p>
      </dgm:t>
    </dgm:pt>
    <dgm:pt modelId="{E1598F0C-6655-4FB9-9C1C-FC6289133ADC}" type="sibTrans" cxnId="{B02BD287-57EE-42EA-B30A-9B26851F0D69}">
      <dgm:prSet/>
      <dgm:spPr/>
      <dgm:t>
        <a:bodyPr/>
        <a:lstStyle/>
        <a:p>
          <a:endParaRPr lang="es-CO" sz="1100" b="1"/>
        </a:p>
      </dgm:t>
    </dgm:pt>
    <dgm:pt modelId="{5ADC0C34-028A-412C-9CC6-A0C1A5285337}">
      <dgm:prSet phldrT="[Texto]" custT="1"/>
      <dgm:spPr/>
      <dgm:t>
        <a:bodyPr/>
        <a:lstStyle/>
        <a:p>
          <a:r>
            <a:rPr lang="es-CO" sz="1100" b="1" u="sng" dirty="0" smtClean="0"/>
            <a:t>EVALUACIÓN DE PROGRAMAS</a:t>
          </a:r>
          <a:endParaRPr lang="es-CO" sz="1100" b="1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90C2AF1-2046-4EC5-8421-420BAE1193AB}" type="parTrans" cxnId="{2BC2EA03-5384-4D6A-8AF5-B6D887F0EFE7}">
      <dgm:prSet custT="1"/>
      <dgm:spPr/>
      <dgm:t>
        <a:bodyPr/>
        <a:lstStyle/>
        <a:p>
          <a:endParaRPr lang="es-CO" sz="1100" b="1" dirty="0"/>
        </a:p>
      </dgm:t>
    </dgm:pt>
    <dgm:pt modelId="{3EAF5998-A575-4E37-B349-D327D140E90E}" type="sibTrans" cxnId="{2BC2EA03-5384-4D6A-8AF5-B6D887F0EFE7}">
      <dgm:prSet/>
      <dgm:spPr/>
      <dgm:t>
        <a:bodyPr/>
        <a:lstStyle/>
        <a:p>
          <a:endParaRPr lang="es-CO" sz="1100" b="1"/>
        </a:p>
      </dgm:t>
    </dgm:pt>
    <dgm:pt modelId="{2820FFCC-A44B-4531-B147-42B37C19915F}">
      <dgm:prSet custT="1"/>
      <dgm:spPr/>
      <dgm:t>
        <a:bodyPr/>
        <a:lstStyle/>
        <a:p>
          <a:r>
            <a:rPr lang="es-CO" sz="1100" b="1" i="0" u="none" dirty="0" smtClean="0"/>
            <a:t>REDES E INCENTIVOS</a:t>
          </a:r>
          <a:endParaRPr lang="es-CO" sz="1100" b="1" i="0" u="none" dirty="0"/>
        </a:p>
      </dgm:t>
    </dgm:pt>
    <dgm:pt modelId="{780F456D-0CA7-4D36-ACF7-E4C72E9C0838}" type="parTrans" cxnId="{C9B8CFB8-118C-4B29-B4E1-A4FF36E21321}">
      <dgm:prSet custT="1"/>
      <dgm:spPr/>
      <dgm:t>
        <a:bodyPr/>
        <a:lstStyle/>
        <a:p>
          <a:endParaRPr lang="es-CO" sz="1100" b="1" dirty="0"/>
        </a:p>
      </dgm:t>
    </dgm:pt>
    <dgm:pt modelId="{AAA5F29B-E6E0-4DCB-9D48-2054FB2DD396}" type="sibTrans" cxnId="{C9B8CFB8-118C-4B29-B4E1-A4FF36E21321}">
      <dgm:prSet/>
      <dgm:spPr/>
      <dgm:t>
        <a:bodyPr/>
        <a:lstStyle/>
        <a:p>
          <a:endParaRPr lang="es-CO" sz="1100" b="1"/>
        </a:p>
      </dgm:t>
    </dgm:pt>
    <dgm:pt modelId="{B5677EA2-222C-4FA3-A755-F6562C96B89A}">
      <dgm:prSet phldrT="[Texto]" custT="1"/>
      <dgm:spPr/>
      <dgm:t>
        <a:bodyPr/>
        <a:lstStyle/>
        <a:p>
          <a:r>
            <a:rPr lang="es-CO" sz="1100" b="1" u="sng" dirty="0" smtClean="0"/>
            <a:t>ASEGURAMIENTO DE LA CALIDAD</a:t>
          </a:r>
          <a:endParaRPr lang="es-CO" sz="1100" b="1" u="sng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33F01D9-7F18-4E44-8A0F-F6E203BF1FFE}" type="parTrans" cxnId="{75BA9D15-9937-49A7-8BEC-20ADA1F5785B}">
      <dgm:prSet custT="1"/>
      <dgm:spPr/>
      <dgm:t>
        <a:bodyPr/>
        <a:lstStyle/>
        <a:p>
          <a:endParaRPr lang="es-CO" sz="1100" b="1" dirty="0"/>
        </a:p>
      </dgm:t>
    </dgm:pt>
    <dgm:pt modelId="{68C17928-1551-4383-90F7-BC8042D7FD29}" type="sibTrans" cxnId="{75BA9D15-9937-49A7-8BEC-20ADA1F5785B}">
      <dgm:prSet/>
      <dgm:spPr/>
      <dgm:t>
        <a:bodyPr/>
        <a:lstStyle/>
        <a:p>
          <a:endParaRPr lang="es-CO" sz="1100" b="1"/>
        </a:p>
      </dgm:t>
    </dgm:pt>
    <dgm:pt modelId="{085E06C8-079A-40D7-B029-60F5779AADA7}">
      <dgm:prSet phldrT="[Texto]" custT="1"/>
      <dgm:spPr/>
      <dgm:t>
        <a:bodyPr/>
        <a:lstStyle/>
        <a:p>
          <a:r>
            <a:rPr lang="es-CO" sz="1100" b="1" dirty="0" smtClean="0"/>
            <a:t>ARTICULACIÓN CON  EM, ES Y SECTOR PRODUCTIVO</a:t>
          </a:r>
          <a:endParaRPr lang="es-CO" sz="1100" b="1" dirty="0"/>
        </a:p>
      </dgm:t>
    </dgm:pt>
    <dgm:pt modelId="{7AD2C681-FFF9-4136-9150-4276D045D651}" type="parTrans" cxnId="{E04C9232-5134-4E25-96C3-C83E37431A36}">
      <dgm:prSet custT="1"/>
      <dgm:spPr/>
      <dgm:t>
        <a:bodyPr/>
        <a:lstStyle/>
        <a:p>
          <a:endParaRPr lang="es-CO" sz="1100" b="1" dirty="0"/>
        </a:p>
      </dgm:t>
    </dgm:pt>
    <dgm:pt modelId="{53B2FBF3-D561-4881-919F-6C6D39FB909C}" type="sibTrans" cxnId="{E04C9232-5134-4E25-96C3-C83E37431A36}">
      <dgm:prSet/>
      <dgm:spPr/>
      <dgm:t>
        <a:bodyPr/>
        <a:lstStyle/>
        <a:p>
          <a:endParaRPr lang="es-CO" sz="1100" b="1"/>
        </a:p>
      </dgm:t>
    </dgm:pt>
    <dgm:pt modelId="{7C5E5B27-8540-4A30-9AED-1DC5AA19ABA1}" type="pres">
      <dgm:prSet presAssocID="{04E00EBF-B999-45F3-BAFE-05CA3295DC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A291B12-09BC-4B88-9E86-D20E6FAA560D}" type="pres">
      <dgm:prSet presAssocID="{F28FA106-7C7B-4E42-BC50-7C99DDA65D86}" presName="centerShape" presStyleLbl="node0" presStyleIdx="0" presStyleCnt="1" custScaleX="126868"/>
      <dgm:spPr/>
      <dgm:t>
        <a:bodyPr/>
        <a:lstStyle/>
        <a:p>
          <a:endParaRPr lang="es-CO"/>
        </a:p>
      </dgm:t>
    </dgm:pt>
    <dgm:pt modelId="{CFA34633-E111-4741-BBF4-F65DBEA8DB49}" type="pres">
      <dgm:prSet presAssocID="{398BCDFC-49D7-40CB-AAE0-736D658DAFC4}" presName="Name9" presStyleLbl="parChTrans1D2" presStyleIdx="0" presStyleCnt="5"/>
      <dgm:spPr/>
      <dgm:t>
        <a:bodyPr/>
        <a:lstStyle/>
        <a:p>
          <a:endParaRPr lang="es-CO"/>
        </a:p>
      </dgm:t>
    </dgm:pt>
    <dgm:pt modelId="{EED64E13-4DC0-4933-A1FC-CB98E3C00478}" type="pres">
      <dgm:prSet presAssocID="{398BCDFC-49D7-40CB-AAE0-736D658DAFC4}" presName="connTx" presStyleLbl="parChTrans1D2" presStyleIdx="0" presStyleCnt="5"/>
      <dgm:spPr/>
      <dgm:t>
        <a:bodyPr/>
        <a:lstStyle/>
        <a:p>
          <a:endParaRPr lang="es-CO"/>
        </a:p>
      </dgm:t>
    </dgm:pt>
    <dgm:pt modelId="{89895CFE-25C7-48F9-B319-37A7B6C56F57}" type="pres">
      <dgm:prSet presAssocID="{2F80338B-AC7C-41C9-82EF-6AFA093D8162}" presName="node" presStyleLbl="node1" presStyleIdx="0" presStyleCnt="5" custScaleX="126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A92D47-2B76-468D-AD26-C212C2240431}" type="pres">
      <dgm:prSet presAssocID="{F90C2AF1-2046-4EC5-8421-420BAE1193AB}" presName="Name9" presStyleLbl="parChTrans1D2" presStyleIdx="1" presStyleCnt="5"/>
      <dgm:spPr/>
      <dgm:t>
        <a:bodyPr/>
        <a:lstStyle/>
        <a:p>
          <a:endParaRPr lang="es-CO"/>
        </a:p>
      </dgm:t>
    </dgm:pt>
    <dgm:pt modelId="{3278D2D0-B04B-4FBF-93EE-933F68541FDF}" type="pres">
      <dgm:prSet presAssocID="{F90C2AF1-2046-4EC5-8421-420BAE1193AB}" presName="connTx" presStyleLbl="parChTrans1D2" presStyleIdx="1" presStyleCnt="5"/>
      <dgm:spPr/>
      <dgm:t>
        <a:bodyPr/>
        <a:lstStyle/>
        <a:p>
          <a:endParaRPr lang="es-CO"/>
        </a:p>
      </dgm:t>
    </dgm:pt>
    <dgm:pt modelId="{A65AD243-01E1-453F-B00C-4D27A2A6903E}" type="pres">
      <dgm:prSet presAssocID="{5ADC0C34-028A-412C-9CC6-A0C1A5285337}" presName="node" presStyleLbl="node1" presStyleIdx="1" presStyleCnt="5" custScaleX="126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8F9B4EC-C119-4BF1-B507-96F6682337FC}" type="pres">
      <dgm:prSet presAssocID="{533F01D9-7F18-4E44-8A0F-F6E203BF1FFE}" presName="Name9" presStyleLbl="parChTrans1D2" presStyleIdx="2" presStyleCnt="5"/>
      <dgm:spPr/>
      <dgm:t>
        <a:bodyPr/>
        <a:lstStyle/>
        <a:p>
          <a:endParaRPr lang="es-CO"/>
        </a:p>
      </dgm:t>
    </dgm:pt>
    <dgm:pt modelId="{123AF43E-2EF4-4FA7-ABFF-51F367D6D6CA}" type="pres">
      <dgm:prSet presAssocID="{533F01D9-7F18-4E44-8A0F-F6E203BF1FFE}" presName="connTx" presStyleLbl="parChTrans1D2" presStyleIdx="2" presStyleCnt="5"/>
      <dgm:spPr/>
      <dgm:t>
        <a:bodyPr/>
        <a:lstStyle/>
        <a:p>
          <a:endParaRPr lang="es-CO"/>
        </a:p>
      </dgm:t>
    </dgm:pt>
    <dgm:pt modelId="{BEC54C68-A8CE-4BCC-983C-C1B5D27E1451}" type="pres">
      <dgm:prSet presAssocID="{B5677EA2-222C-4FA3-A755-F6562C96B89A}" presName="node" presStyleLbl="node1" presStyleIdx="2" presStyleCnt="5" custScaleX="126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D8FD9A-FADE-472E-A8BF-8F3DD8D69B61}" type="pres">
      <dgm:prSet presAssocID="{7AD2C681-FFF9-4136-9150-4276D045D651}" presName="Name9" presStyleLbl="parChTrans1D2" presStyleIdx="3" presStyleCnt="5"/>
      <dgm:spPr/>
      <dgm:t>
        <a:bodyPr/>
        <a:lstStyle/>
        <a:p>
          <a:endParaRPr lang="es-CO"/>
        </a:p>
      </dgm:t>
    </dgm:pt>
    <dgm:pt modelId="{FE904F8B-CF0B-419B-9CAD-F67F1710892D}" type="pres">
      <dgm:prSet presAssocID="{7AD2C681-FFF9-4136-9150-4276D045D651}" presName="connTx" presStyleLbl="parChTrans1D2" presStyleIdx="3" presStyleCnt="5"/>
      <dgm:spPr/>
      <dgm:t>
        <a:bodyPr/>
        <a:lstStyle/>
        <a:p>
          <a:endParaRPr lang="es-CO"/>
        </a:p>
      </dgm:t>
    </dgm:pt>
    <dgm:pt modelId="{738DBE75-81B9-44F6-985F-575E66C7A768}" type="pres">
      <dgm:prSet presAssocID="{085E06C8-079A-40D7-B029-60F5779AADA7}" presName="node" presStyleLbl="node1" presStyleIdx="3" presStyleCnt="5" custScaleX="126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595071-412B-4D90-BBB7-6F417DDB721D}" type="pres">
      <dgm:prSet presAssocID="{780F456D-0CA7-4D36-ACF7-E4C72E9C0838}" presName="Name9" presStyleLbl="parChTrans1D2" presStyleIdx="4" presStyleCnt="5"/>
      <dgm:spPr/>
      <dgm:t>
        <a:bodyPr/>
        <a:lstStyle/>
        <a:p>
          <a:endParaRPr lang="es-CO"/>
        </a:p>
      </dgm:t>
    </dgm:pt>
    <dgm:pt modelId="{D0632823-687C-402D-9B90-16EF202D9D43}" type="pres">
      <dgm:prSet presAssocID="{780F456D-0CA7-4D36-ACF7-E4C72E9C0838}" presName="connTx" presStyleLbl="parChTrans1D2" presStyleIdx="4" presStyleCnt="5"/>
      <dgm:spPr/>
      <dgm:t>
        <a:bodyPr/>
        <a:lstStyle/>
        <a:p>
          <a:endParaRPr lang="es-CO"/>
        </a:p>
      </dgm:t>
    </dgm:pt>
    <dgm:pt modelId="{5C866513-A116-4099-9FC3-1FF996081194}" type="pres">
      <dgm:prSet presAssocID="{2820FFCC-A44B-4531-B147-42B37C19915F}" presName="node" presStyleLbl="node1" presStyleIdx="4" presStyleCnt="5" custScaleX="12686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D1488CC-8EA1-4505-BCC9-D77EFFC8A2A3}" type="presOf" srcId="{085E06C8-079A-40D7-B029-60F5779AADA7}" destId="{738DBE75-81B9-44F6-985F-575E66C7A768}" srcOrd="0" destOrd="0" presId="urn:microsoft.com/office/officeart/2005/8/layout/radial1"/>
    <dgm:cxn modelId="{3CFF7A5C-199B-4F21-AC44-D81EE5A58BA3}" type="presOf" srcId="{2F80338B-AC7C-41C9-82EF-6AFA093D8162}" destId="{89895CFE-25C7-48F9-B319-37A7B6C56F57}" srcOrd="0" destOrd="0" presId="urn:microsoft.com/office/officeart/2005/8/layout/radial1"/>
    <dgm:cxn modelId="{A41CA4C4-0627-4AF8-BCA6-63353A15AAD4}" type="presOf" srcId="{7AD2C681-FFF9-4136-9150-4276D045D651}" destId="{D8D8FD9A-FADE-472E-A8BF-8F3DD8D69B61}" srcOrd="0" destOrd="0" presId="urn:microsoft.com/office/officeart/2005/8/layout/radial1"/>
    <dgm:cxn modelId="{23F42ED8-76C3-4AB5-94EF-294B025BA592}" type="presOf" srcId="{780F456D-0CA7-4D36-ACF7-E4C72E9C0838}" destId="{D0632823-687C-402D-9B90-16EF202D9D43}" srcOrd="1" destOrd="0" presId="urn:microsoft.com/office/officeart/2005/8/layout/radial1"/>
    <dgm:cxn modelId="{3AFA2564-8C64-4039-A874-694B86EA87F8}" type="presOf" srcId="{04E00EBF-B999-45F3-BAFE-05CA3295DC28}" destId="{7C5E5B27-8540-4A30-9AED-1DC5AA19ABA1}" srcOrd="0" destOrd="0" presId="urn:microsoft.com/office/officeart/2005/8/layout/radial1"/>
    <dgm:cxn modelId="{A67C6E99-634F-40B3-B264-C9D3F8121614}" type="presOf" srcId="{F28FA106-7C7B-4E42-BC50-7C99DDA65D86}" destId="{2A291B12-09BC-4B88-9E86-D20E6FAA560D}" srcOrd="0" destOrd="0" presId="urn:microsoft.com/office/officeart/2005/8/layout/radial1"/>
    <dgm:cxn modelId="{17BC0660-B6D2-4B7F-AD2E-97FD3F35239A}" type="presOf" srcId="{533F01D9-7F18-4E44-8A0F-F6E203BF1FFE}" destId="{123AF43E-2EF4-4FA7-ABFF-51F367D6D6CA}" srcOrd="1" destOrd="0" presId="urn:microsoft.com/office/officeart/2005/8/layout/radial1"/>
    <dgm:cxn modelId="{2BC2EA03-5384-4D6A-8AF5-B6D887F0EFE7}" srcId="{F28FA106-7C7B-4E42-BC50-7C99DDA65D86}" destId="{5ADC0C34-028A-412C-9CC6-A0C1A5285337}" srcOrd="1" destOrd="0" parTransId="{F90C2AF1-2046-4EC5-8421-420BAE1193AB}" sibTransId="{3EAF5998-A575-4E37-B349-D327D140E90E}"/>
    <dgm:cxn modelId="{256263C6-E0D6-4C6B-B608-5665B78575E0}" type="presOf" srcId="{7AD2C681-FFF9-4136-9150-4276D045D651}" destId="{FE904F8B-CF0B-419B-9CAD-F67F1710892D}" srcOrd="1" destOrd="0" presId="urn:microsoft.com/office/officeart/2005/8/layout/radial1"/>
    <dgm:cxn modelId="{CC435906-2AEE-4B8B-8479-B1BFDAA192A8}" type="presOf" srcId="{F90C2AF1-2046-4EC5-8421-420BAE1193AB}" destId="{3278D2D0-B04B-4FBF-93EE-933F68541FDF}" srcOrd="1" destOrd="0" presId="urn:microsoft.com/office/officeart/2005/8/layout/radial1"/>
    <dgm:cxn modelId="{C9B8CFB8-118C-4B29-B4E1-A4FF36E21321}" srcId="{F28FA106-7C7B-4E42-BC50-7C99DDA65D86}" destId="{2820FFCC-A44B-4531-B147-42B37C19915F}" srcOrd="4" destOrd="0" parTransId="{780F456D-0CA7-4D36-ACF7-E4C72E9C0838}" sibTransId="{AAA5F29B-E6E0-4DCB-9D48-2054FB2DD396}"/>
    <dgm:cxn modelId="{4B359896-F944-43A4-8DC4-842C6596F02D}" type="presOf" srcId="{398BCDFC-49D7-40CB-AAE0-736D658DAFC4}" destId="{CFA34633-E111-4741-BBF4-F65DBEA8DB49}" srcOrd="0" destOrd="0" presId="urn:microsoft.com/office/officeart/2005/8/layout/radial1"/>
    <dgm:cxn modelId="{8238A6DF-0D7C-4F8B-B07F-5B43A0C8DA64}" type="presOf" srcId="{780F456D-0CA7-4D36-ACF7-E4C72E9C0838}" destId="{18595071-412B-4D90-BBB7-6F417DDB721D}" srcOrd="0" destOrd="0" presId="urn:microsoft.com/office/officeart/2005/8/layout/radial1"/>
    <dgm:cxn modelId="{24B24931-DC6F-4949-AC3E-DAA9799F44FF}" type="presOf" srcId="{533F01D9-7F18-4E44-8A0F-F6E203BF1FFE}" destId="{08F9B4EC-C119-4BF1-B507-96F6682337FC}" srcOrd="0" destOrd="0" presId="urn:microsoft.com/office/officeart/2005/8/layout/radial1"/>
    <dgm:cxn modelId="{B02BD287-57EE-42EA-B30A-9B26851F0D69}" srcId="{F28FA106-7C7B-4E42-BC50-7C99DDA65D86}" destId="{2F80338B-AC7C-41C9-82EF-6AFA093D8162}" srcOrd="0" destOrd="0" parTransId="{398BCDFC-49D7-40CB-AAE0-736D658DAFC4}" sibTransId="{E1598F0C-6655-4FB9-9C1C-FC6289133ADC}"/>
    <dgm:cxn modelId="{934C6398-C616-43CD-9B24-6B5032C8A636}" type="presOf" srcId="{2820FFCC-A44B-4531-B147-42B37C19915F}" destId="{5C866513-A116-4099-9FC3-1FF996081194}" srcOrd="0" destOrd="0" presId="urn:microsoft.com/office/officeart/2005/8/layout/radial1"/>
    <dgm:cxn modelId="{B8C46FD0-F391-4B2F-9220-C60617176051}" type="presOf" srcId="{B5677EA2-222C-4FA3-A755-F6562C96B89A}" destId="{BEC54C68-A8CE-4BCC-983C-C1B5D27E1451}" srcOrd="0" destOrd="0" presId="urn:microsoft.com/office/officeart/2005/8/layout/radial1"/>
    <dgm:cxn modelId="{75BA9D15-9937-49A7-8BEC-20ADA1F5785B}" srcId="{F28FA106-7C7B-4E42-BC50-7C99DDA65D86}" destId="{B5677EA2-222C-4FA3-A755-F6562C96B89A}" srcOrd="2" destOrd="0" parTransId="{533F01D9-7F18-4E44-8A0F-F6E203BF1FFE}" sibTransId="{68C17928-1551-4383-90F7-BC8042D7FD29}"/>
    <dgm:cxn modelId="{8182B8B4-292E-45CE-972E-18FDEA9E460C}" type="presOf" srcId="{F90C2AF1-2046-4EC5-8421-420BAE1193AB}" destId="{3CA92D47-2B76-468D-AD26-C212C2240431}" srcOrd="0" destOrd="0" presId="urn:microsoft.com/office/officeart/2005/8/layout/radial1"/>
    <dgm:cxn modelId="{E04C9232-5134-4E25-96C3-C83E37431A36}" srcId="{F28FA106-7C7B-4E42-BC50-7C99DDA65D86}" destId="{085E06C8-079A-40D7-B029-60F5779AADA7}" srcOrd="3" destOrd="0" parTransId="{7AD2C681-FFF9-4136-9150-4276D045D651}" sibTransId="{53B2FBF3-D561-4881-919F-6C6D39FB909C}"/>
    <dgm:cxn modelId="{DB27B943-3B7C-4DB7-8E35-3CF058211998}" type="presOf" srcId="{5ADC0C34-028A-412C-9CC6-A0C1A5285337}" destId="{A65AD243-01E1-453F-B00C-4D27A2A6903E}" srcOrd="0" destOrd="0" presId="urn:microsoft.com/office/officeart/2005/8/layout/radial1"/>
    <dgm:cxn modelId="{DDB105CC-CAE9-43B4-9729-85EEA5EC699C}" srcId="{04E00EBF-B999-45F3-BAFE-05CA3295DC28}" destId="{F28FA106-7C7B-4E42-BC50-7C99DDA65D86}" srcOrd="0" destOrd="0" parTransId="{B68D5CAF-2B13-4141-B010-27F7BF495A34}" sibTransId="{2EC9E15A-3E65-4E87-93E7-6517193027D3}"/>
    <dgm:cxn modelId="{DEBD4C88-756E-4869-9C7C-AC6B99B78A67}" type="presOf" srcId="{398BCDFC-49D7-40CB-AAE0-736D658DAFC4}" destId="{EED64E13-4DC0-4933-A1FC-CB98E3C00478}" srcOrd="1" destOrd="0" presId="urn:microsoft.com/office/officeart/2005/8/layout/radial1"/>
    <dgm:cxn modelId="{78D8C1D5-4386-4ED2-BB9A-995DCD07873B}" type="presParOf" srcId="{7C5E5B27-8540-4A30-9AED-1DC5AA19ABA1}" destId="{2A291B12-09BC-4B88-9E86-D20E6FAA560D}" srcOrd="0" destOrd="0" presId="urn:microsoft.com/office/officeart/2005/8/layout/radial1"/>
    <dgm:cxn modelId="{47CDEE1C-2CB4-49B4-B405-20ECC687B36E}" type="presParOf" srcId="{7C5E5B27-8540-4A30-9AED-1DC5AA19ABA1}" destId="{CFA34633-E111-4741-BBF4-F65DBEA8DB49}" srcOrd="1" destOrd="0" presId="urn:microsoft.com/office/officeart/2005/8/layout/radial1"/>
    <dgm:cxn modelId="{06DBA041-D42C-47C5-8D82-5872E3B98B0F}" type="presParOf" srcId="{CFA34633-E111-4741-BBF4-F65DBEA8DB49}" destId="{EED64E13-4DC0-4933-A1FC-CB98E3C00478}" srcOrd="0" destOrd="0" presId="urn:microsoft.com/office/officeart/2005/8/layout/radial1"/>
    <dgm:cxn modelId="{5EC85D9F-5B5E-49D7-89FE-91C8A8FC1DAB}" type="presParOf" srcId="{7C5E5B27-8540-4A30-9AED-1DC5AA19ABA1}" destId="{89895CFE-25C7-48F9-B319-37A7B6C56F57}" srcOrd="2" destOrd="0" presId="urn:microsoft.com/office/officeart/2005/8/layout/radial1"/>
    <dgm:cxn modelId="{0FDC6155-4C5B-4BB2-87AB-0C9BFB5852EC}" type="presParOf" srcId="{7C5E5B27-8540-4A30-9AED-1DC5AA19ABA1}" destId="{3CA92D47-2B76-468D-AD26-C212C2240431}" srcOrd="3" destOrd="0" presId="urn:microsoft.com/office/officeart/2005/8/layout/radial1"/>
    <dgm:cxn modelId="{F162316E-1188-415A-AA86-77059E29E5E8}" type="presParOf" srcId="{3CA92D47-2B76-468D-AD26-C212C2240431}" destId="{3278D2D0-B04B-4FBF-93EE-933F68541FDF}" srcOrd="0" destOrd="0" presId="urn:microsoft.com/office/officeart/2005/8/layout/radial1"/>
    <dgm:cxn modelId="{EB0881B1-82A7-4485-A044-788191EB0ABE}" type="presParOf" srcId="{7C5E5B27-8540-4A30-9AED-1DC5AA19ABA1}" destId="{A65AD243-01E1-453F-B00C-4D27A2A6903E}" srcOrd="4" destOrd="0" presId="urn:microsoft.com/office/officeart/2005/8/layout/radial1"/>
    <dgm:cxn modelId="{FB538FD2-E81D-4B88-99E4-ACD39AE476B6}" type="presParOf" srcId="{7C5E5B27-8540-4A30-9AED-1DC5AA19ABA1}" destId="{08F9B4EC-C119-4BF1-B507-96F6682337FC}" srcOrd="5" destOrd="0" presId="urn:microsoft.com/office/officeart/2005/8/layout/radial1"/>
    <dgm:cxn modelId="{AAEC9051-F565-4CB5-BCDF-966397A9B7E4}" type="presParOf" srcId="{08F9B4EC-C119-4BF1-B507-96F6682337FC}" destId="{123AF43E-2EF4-4FA7-ABFF-51F367D6D6CA}" srcOrd="0" destOrd="0" presId="urn:microsoft.com/office/officeart/2005/8/layout/radial1"/>
    <dgm:cxn modelId="{EC885F80-CAFD-4937-9CB5-92CA39456DEF}" type="presParOf" srcId="{7C5E5B27-8540-4A30-9AED-1DC5AA19ABA1}" destId="{BEC54C68-A8CE-4BCC-983C-C1B5D27E1451}" srcOrd="6" destOrd="0" presId="urn:microsoft.com/office/officeart/2005/8/layout/radial1"/>
    <dgm:cxn modelId="{90396BCC-5C25-4230-A596-0379BC419A1B}" type="presParOf" srcId="{7C5E5B27-8540-4A30-9AED-1DC5AA19ABA1}" destId="{D8D8FD9A-FADE-472E-A8BF-8F3DD8D69B61}" srcOrd="7" destOrd="0" presId="urn:microsoft.com/office/officeart/2005/8/layout/radial1"/>
    <dgm:cxn modelId="{12868056-DDD9-49C7-A771-9C79BB4256E9}" type="presParOf" srcId="{D8D8FD9A-FADE-472E-A8BF-8F3DD8D69B61}" destId="{FE904F8B-CF0B-419B-9CAD-F67F1710892D}" srcOrd="0" destOrd="0" presId="urn:microsoft.com/office/officeart/2005/8/layout/radial1"/>
    <dgm:cxn modelId="{2145FFE4-7C3B-489A-987C-BABA2021DC92}" type="presParOf" srcId="{7C5E5B27-8540-4A30-9AED-1DC5AA19ABA1}" destId="{738DBE75-81B9-44F6-985F-575E66C7A768}" srcOrd="8" destOrd="0" presId="urn:microsoft.com/office/officeart/2005/8/layout/radial1"/>
    <dgm:cxn modelId="{F330E2FD-0423-4B40-A050-A41621DD3932}" type="presParOf" srcId="{7C5E5B27-8540-4A30-9AED-1DC5AA19ABA1}" destId="{18595071-412B-4D90-BBB7-6F417DDB721D}" srcOrd="9" destOrd="0" presId="urn:microsoft.com/office/officeart/2005/8/layout/radial1"/>
    <dgm:cxn modelId="{93009C63-A948-4CCB-AC7C-E5B51A0D0B1F}" type="presParOf" srcId="{18595071-412B-4D90-BBB7-6F417DDB721D}" destId="{D0632823-687C-402D-9B90-16EF202D9D43}" srcOrd="0" destOrd="0" presId="urn:microsoft.com/office/officeart/2005/8/layout/radial1"/>
    <dgm:cxn modelId="{D9F6F1CC-088D-4087-B86F-A030419CDDBF}" type="presParOf" srcId="{7C5E5B27-8540-4A30-9AED-1DC5AA19ABA1}" destId="{5C866513-A116-4099-9FC3-1FF99608119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9B4B46-3AA1-4A26-AFD7-613DB4053BEE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AE88A865-3E0D-46F2-8437-6B2F20BE5B01}">
      <dgm:prSet phldrT="[Texto]"/>
      <dgm:spPr/>
      <dgm:t>
        <a:bodyPr/>
        <a:lstStyle/>
        <a:p>
          <a:r>
            <a:rPr lang="es-ES_tradnl" b="1" dirty="0" smtClean="0"/>
            <a:t>ORGANIZACIÓN</a:t>
          </a:r>
          <a:r>
            <a:rPr lang="es-ES_tradnl" dirty="0" smtClean="0"/>
            <a:t>         Definir estructura y organización de la ETDH desde las SEC</a:t>
          </a:r>
          <a:endParaRPr lang="es-CO" dirty="0"/>
        </a:p>
      </dgm:t>
    </dgm:pt>
    <dgm:pt modelId="{0D4B3889-F604-4C64-AE2C-9A780486155A}" type="parTrans" cxnId="{DD5B8B8C-4E68-48C1-B1F5-5A5F906DA08B}">
      <dgm:prSet/>
      <dgm:spPr/>
      <dgm:t>
        <a:bodyPr/>
        <a:lstStyle/>
        <a:p>
          <a:endParaRPr lang="es-CO"/>
        </a:p>
      </dgm:t>
    </dgm:pt>
    <dgm:pt modelId="{E54D8F5B-9CA2-41CB-972E-B007F10CE746}" type="sibTrans" cxnId="{DD5B8B8C-4E68-48C1-B1F5-5A5F906DA08B}">
      <dgm:prSet/>
      <dgm:spPr/>
      <dgm:t>
        <a:bodyPr/>
        <a:lstStyle/>
        <a:p>
          <a:endParaRPr lang="es-CO"/>
        </a:p>
      </dgm:t>
    </dgm:pt>
    <dgm:pt modelId="{F6B2691F-E3AE-4022-A69F-2C67BB342B24}">
      <dgm:prSet phldrT="[Texto]"/>
      <dgm:spPr/>
      <dgm:t>
        <a:bodyPr/>
        <a:lstStyle/>
        <a:p>
          <a:r>
            <a:rPr lang="es-CO" b="1" i="1" dirty="0" smtClean="0"/>
            <a:t>ASISTENCIA TÉCNICA:                                  </a:t>
          </a:r>
          <a:r>
            <a:rPr lang="es-ES_tradnl" dirty="0" smtClean="0"/>
            <a:t>Fortalecer desde el MEN a través de capacitación a las SEC para que asuman proceso de asesoría y asistencia técnica en los diferentes procesos de ETDH.</a:t>
          </a:r>
          <a:endParaRPr lang="es-CO" dirty="0"/>
        </a:p>
      </dgm:t>
    </dgm:pt>
    <dgm:pt modelId="{4E6866D3-9B3A-4871-A3C6-5339714D98C9}" type="parTrans" cxnId="{7E0EE670-C365-4D99-AD53-CE58DF627C25}">
      <dgm:prSet/>
      <dgm:spPr/>
      <dgm:t>
        <a:bodyPr/>
        <a:lstStyle/>
        <a:p>
          <a:endParaRPr lang="es-CO"/>
        </a:p>
      </dgm:t>
    </dgm:pt>
    <dgm:pt modelId="{487BBF59-461F-4C20-856D-766BDA5068FA}" type="sibTrans" cxnId="{7E0EE670-C365-4D99-AD53-CE58DF627C25}">
      <dgm:prSet/>
      <dgm:spPr/>
      <dgm:t>
        <a:bodyPr/>
        <a:lstStyle/>
        <a:p>
          <a:endParaRPr lang="es-CO"/>
        </a:p>
      </dgm:t>
    </dgm:pt>
    <dgm:pt modelId="{0E6D47E6-AEB6-4F92-BDBB-E4E28CE3FC68}">
      <dgm:prSet phldrT="[Texto]"/>
      <dgm:spPr/>
      <dgm:t>
        <a:bodyPr/>
        <a:lstStyle/>
        <a:p>
          <a:r>
            <a:rPr lang="es-CO" b="1" i="1" dirty="0" smtClean="0"/>
            <a:t>SISTEMA ASEGURAMIENTO DE CALIDAD:             </a:t>
          </a:r>
          <a:r>
            <a:rPr lang="es-CO" b="0" i="0" dirty="0" smtClean="0"/>
            <a:t>Definir</a:t>
          </a:r>
          <a:r>
            <a:rPr lang="es-CO" b="0" i="1" dirty="0" smtClean="0"/>
            <a:t>  </a:t>
          </a:r>
          <a:r>
            <a:rPr lang="es-CO" b="0" i="0" dirty="0" smtClean="0"/>
            <a:t>Estructura</a:t>
          </a:r>
          <a:r>
            <a:rPr lang="es-CO" b="0" i="1" dirty="0" smtClean="0"/>
            <a:t>  </a:t>
          </a:r>
          <a:r>
            <a:rPr lang="es-CO" b="0" i="0" dirty="0" smtClean="0"/>
            <a:t>para</a:t>
          </a:r>
          <a:r>
            <a:rPr lang="es-CO" b="0" i="1" dirty="0" smtClean="0"/>
            <a:t>  </a:t>
          </a:r>
          <a:r>
            <a:rPr lang="es-CO" b="0" i="0" dirty="0" smtClean="0"/>
            <a:t>que</a:t>
          </a:r>
          <a:r>
            <a:rPr lang="es-CO" b="0" i="1" dirty="0" smtClean="0"/>
            <a:t> </a:t>
          </a:r>
          <a:r>
            <a:rPr lang="es-ES_tradnl" dirty="0" smtClean="0"/>
            <a:t>opere de manera descentralizada, a partir de lineamientos e   instrumentos diseñados por el MEN </a:t>
          </a:r>
          <a:endParaRPr lang="es-CO" dirty="0"/>
        </a:p>
      </dgm:t>
    </dgm:pt>
    <dgm:pt modelId="{C47DE7AB-E187-461D-BBC6-76614376358A}" type="parTrans" cxnId="{F253CFA7-21F6-4EC5-95B2-A6E8C2B8975B}">
      <dgm:prSet/>
      <dgm:spPr/>
      <dgm:t>
        <a:bodyPr/>
        <a:lstStyle/>
        <a:p>
          <a:endParaRPr lang="es-CO"/>
        </a:p>
      </dgm:t>
    </dgm:pt>
    <dgm:pt modelId="{70908E22-0D61-415C-B2CE-B9F440189216}" type="sibTrans" cxnId="{F253CFA7-21F6-4EC5-95B2-A6E8C2B8975B}">
      <dgm:prSet/>
      <dgm:spPr/>
      <dgm:t>
        <a:bodyPr/>
        <a:lstStyle/>
        <a:p>
          <a:endParaRPr lang="es-CO"/>
        </a:p>
      </dgm:t>
    </dgm:pt>
    <dgm:pt modelId="{7C8B622A-6716-419D-A73F-C87E6FB8C308}">
      <dgm:prSet phldrT="[Texto]"/>
      <dgm:spPr/>
      <dgm:t>
        <a:bodyPr/>
        <a:lstStyle/>
        <a:p>
          <a:r>
            <a:rPr lang="es-CO" b="1" i="1" dirty="0" smtClean="0"/>
            <a:t>EVALUACIÓN DE PROGRAMAS:                     </a:t>
          </a:r>
          <a:r>
            <a:rPr lang="es-ES_tradnl" dirty="0" smtClean="0"/>
            <a:t>Recurso Humano idóneo para evaluación y seguimiento.                                                        Diseño de  Guía e instrumentos para orientación y evaluación de programas de ETDH</a:t>
          </a:r>
          <a:endParaRPr lang="es-CO" dirty="0"/>
        </a:p>
      </dgm:t>
    </dgm:pt>
    <dgm:pt modelId="{29F4C8A1-2B9F-4315-89E4-A719695EC29B}" type="parTrans" cxnId="{419DC9CB-BE19-4928-B638-8550599557AF}">
      <dgm:prSet/>
      <dgm:spPr/>
      <dgm:t>
        <a:bodyPr/>
        <a:lstStyle/>
        <a:p>
          <a:endParaRPr lang="es-CO"/>
        </a:p>
      </dgm:t>
    </dgm:pt>
    <dgm:pt modelId="{02FF5529-6005-4683-8FF2-21879FD13757}" type="sibTrans" cxnId="{419DC9CB-BE19-4928-B638-8550599557AF}">
      <dgm:prSet/>
      <dgm:spPr/>
      <dgm:t>
        <a:bodyPr/>
        <a:lstStyle/>
        <a:p>
          <a:endParaRPr lang="es-CO"/>
        </a:p>
      </dgm:t>
    </dgm:pt>
    <dgm:pt modelId="{9A0F5260-FDE1-45C3-A7D2-C400CB5CE7C6}">
      <dgm:prSet phldrT="[Texto]"/>
      <dgm:spPr/>
      <dgm:t>
        <a:bodyPr/>
        <a:lstStyle/>
        <a:p>
          <a:r>
            <a:rPr lang="es-CO" b="1" i="1" dirty="0" smtClean="0"/>
            <a:t>ARTICULACION:                                      </a:t>
          </a:r>
          <a:r>
            <a:rPr lang="es-ES_tradnl" dirty="0" smtClean="0"/>
            <a:t>consolidar  Sistema Nacional de Formación para el Trabajo</a:t>
          </a:r>
          <a:r>
            <a:rPr lang="es-CO" b="1" i="1" dirty="0" smtClean="0"/>
            <a:t>.                                        F</a:t>
          </a:r>
          <a:r>
            <a:rPr lang="es-ES_tradnl" dirty="0" smtClean="0"/>
            <a:t>ortalecer   la articulación con la EM y  la ES.  Promover  las REDES nacionales e internacionales. </a:t>
          </a:r>
          <a:endParaRPr lang="es-CO" dirty="0"/>
        </a:p>
      </dgm:t>
    </dgm:pt>
    <dgm:pt modelId="{3ED7C905-E7A2-4D6D-AB38-90BC7332FACC}" type="parTrans" cxnId="{5FC001E4-F053-465B-9E25-1026BC71F36F}">
      <dgm:prSet/>
      <dgm:spPr/>
      <dgm:t>
        <a:bodyPr/>
        <a:lstStyle/>
        <a:p>
          <a:endParaRPr lang="es-CO"/>
        </a:p>
      </dgm:t>
    </dgm:pt>
    <dgm:pt modelId="{E3CBE38E-AE54-461F-966D-2E6AED5309EA}" type="sibTrans" cxnId="{5FC001E4-F053-465B-9E25-1026BC71F36F}">
      <dgm:prSet/>
      <dgm:spPr/>
      <dgm:t>
        <a:bodyPr/>
        <a:lstStyle/>
        <a:p>
          <a:endParaRPr lang="es-CO"/>
        </a:p>
      </dgm:t>
    </dgm:pt>
    <dgm:pt modelId="{DE5CE80C-50D8-4CD7-85B3-515175094F28}" type="pres">
      <dgm:prSet presAssocID="{229B4B46-3AA1-4A26-AFD7-613DB4053B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95938A7-7D45-4BA8-8A50-3A0578F24A81}" type="pres">
      <dgm:prSet presAssocID="{229B4B46-3AA1-4A26-AFD7-613DB4053BEE}" presName="matrix" presStyleCnt="0"/>
      <dgm:spPr/>
    </dgm:pt>
    <dgm:pt modelId="{54B8F8EE-59D2-4FDC-A887-1387171CCC12}" type="pres">
      <dgm:prSet presAssocID="{229B4B46-3AA1-4A26-AFD7-613DB4053BEE}" presName="tile1" presStyleLbl="node1" presStyleIdx="0" presStyleCnt="4"/>
      <dgm:spPr/>
      <dgm:t>
        <a:bodyPr/>
        <a:lstStyle/>
        <a:p>
          <a:endParaRPr lang="es-CO"/>
        </a:p>
      </dgm:t>
    </dgm:pt>
    <dgm:pt modelId="{BC93EBAD-A477-4085-ADAA-30C9F2381EBB}" type="pres">
      <dgm:prSet presAssocID="{229B4B46-3AA1-4A26-AFD7-613DB4053B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BD956C-7562-4AD7-8B62-D103CA0A5F65}" type="pres">
      <dgm:prSet presAssocID="{229B4B46-3AA1-4A26-AFD7-613DB4053BEE}" presName="tile2" presStyleLbl="node1" presStyleIdx="1" presStyleCnt="4"/>
      <dgm:spPr/>
      <dgm:t>
        <a:bodyPr/>
        <a:lstStyle/>
        <a:p>
          <a:endParaRPr lang="es-CO"/>
        </a:p>
      </dgm:t>
    </dgm:pt>
    <dgm:pt modelId="{E28F5439-8D2B-44FF-8CEA-268925153549}" type="pres">
      <dgm:prSet presAssocID="{229B4B46-3AA1-4A26-AFD7-613DB4053B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F736309-18E1-4882-BA56-33D33BEC053F}" type="pres">
      <dgm:prSet presAssocID="{229B4B46-3AA1-4A26-AFD7-613DB4053BEE}" presName="tile3" presStyleLbl="node1" presStyleIdx="2" presStyleCnt="4"/>
      <dgm:spPr/>
      <dgm:t>
        <a:bodyPr/>
        <a:lstStyle/>
        <a:p>
          <a:endParaRPr lang="es-CO"/>
        </a:p>
      </dgm:t>
    </dgm:pt>
    <dgm:pt modelId="{FEC9B39D-C568-4545-A2AD-97CA801565FC}" type="pres">
      <dgm:prSet presAssocID="{229B4B46-3AA1-4A26-AFD7-613DB4053B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BC8708F-F21E-43F6-8CD0-E8D6FFD63CFF}" type="pres">
      <dgm:prSet presAssocID="{229B4B46-3AA1-4A26-AFD7-613DB4053BEE}" presName="tile4" presStyleLbl="node1" presStyleIdx="3" presStyleCnt="4"/>
      <dgm:spPr/>
      <dgm:t>
        <a:bodyPr/>
        <a:lstStyle/>
        <a:p>
          <a:endParaRPr lang="es-CO"/>
        </a:p>
      </dgm:t>
    </dgm:pt>
    <dgm:pt modelId="{72C332D8-C543-4B03-B061-245C63063E71}" type="pres">
      <dgm:prSet presAssocID="{229B4B46-3AA1-4A26-AFD7-613DB4053B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BA08C1-C670-4A91-9764-2F1550EED0DF}" type="pres">
      <dgm:prSet presAssocID="{229B4B46-3AA1-4A26-AFD7-613DB4053BE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CO"/>
        </a:p>
      </dgm:t>
    </dgm:pt>
  </dgm:ptLst>
  <dgm:cxnLst>
    <dgm:cxn modelId="{0007C593-8934-419D-9556-5EF38199CD89}" type="presOf" srcId="{0E6D47E6-AEB6-4F92-BDBB-E4E28CE3FC68}" destId="{A8BD956C-7562-4AD7-8B62-D103CA0A5F65}" srcOrd="0" destOrd="0" presId="urn:microsoft.com/office/officeart/2005/8/layout/matrix1"/>
    <dgm:cxn modelId="{84F3C591-8E68-40EF-AFFB-E20E686B109D}" type="presOf" srcId="{9A0F5260-FDE1-45C3-A7D2-C400CB5CE7C6}" destId="{72C332D8-C543-4B03-B061-245C63063E71}" srcOrd="1" destOrd="0" presId="urn:microsoft.com/office/officeart/2005/8/layout/matrix1"/>
    <dgm:cxn modelId="{825701EC-0A1C-4688-96FB-DC014028C211}" type="presOf" srcId="{0E6D47E6-AEB6-4F92-BDBB-E4E28CE3FC68}" destId="{E28F5439-8D2B-44FF-8CEA-268925153549}" srcOrd="1" destOrd="0" presId="urn:microsoft.com/office/officeart/2005/8/layout/matrix1"/>
    <dgm:cxn modelId="{104A508F-C33F-46C4-9DA7-18F40E07A5BD}" type="presOf" srcId="{F6B2691F-E3AE-4022-A69F-2C67BB342B24}" destId="{54B8F8EE-59D2-4FDC-A887-1387171CCC12}" srcOrd="0" destOrd="0" presId="urn:microsoft.com/office/officeart/2005/8/layout/matrix1"/>
    <dgm:cxn modelId="{9B088AE7-E987-4B86-A8ED-A032BB6B2E44}" type="presOf" srcId="{7C8B622A-6716-419D-A73F-C87E6FB8C308}" destId="{DF736309-18E1-4882-BA56-33D33BEC053F}" srcOrd="0" destOrd="0" presId="urn:microsoft.com/office/officeart/2005/8/layout/matrix1"/>
    <dgm:cxn modelId="{D1239F17-2B18-4736-B7CB-75E10E1EC168}" type="presOf" srcId="{7C8B622A-6716-419D-A73F-C87E6FB8C308}" destId="{FEC9B39D-C568-4545-A2AD-97CA801565FC}" srcOrd="1" destOrd="0" presId="urn:microsoft.com/office/officeart/2005/8/layout/matrix1"/>
    <dgm:cxn modelId="{F253CFA7-21F6-4EC5-95B2-A6E8C2B8975B}" srcId="{AE88A865-3E0D-46F2-8437-6B2F20BE5B01}" destId="{0E6D47E6-AEB6-4F92-BDBB-E4E28CE3FC68}" srcOrd="1" destOrd="0" parTransId="{C47DE7AB-E187-461D-BBC6-76614376358A}" sibTransId="{70908E22-0D61-415C-B2CE-B9F440189216}"/>
    <dgm:cxn modelId="{DD5B8B8C-4E68-48C1-B1F5-5A5F906DA08B}" srcId="{229B4B46-3AA1-4A26-AFD7-613DB4053BEE}" destId="{AE88A865-3E0D-46F2-8437-6B2F20BE5B01}" srcOrd="0" destOrd="0" parTransId="{0D4B3889-F604-4C64-AE2C-9A780486155A}" sibTransId="{E54D8F5B-9CA2-41CB-972E-B007F10CE746}"/>
    <dgm:cxn modelId="{7E0EE670-C365-4D99-AD53-CE58DF627C25}" srcId="{AE88A865-3E0D-46F2-8437-6B2F20BE5B01}" destId="{F6B2691F-E3AE-4022-A69F-2C67BB342B24}" srcOrd="0" destOrd="0" parTransId="{4E6866D3-9B3A-4871-A3C6-5339714D98C9}" sibTransId="{487BBF59-461F-4C20-856D-766BDA5068FA}"/>
    <dgm:cxn modelId="{419DC9CB-BE19-4928-B638-8550599557AF}" srcId="{AE88A865-3E0D-46F2-8437-6B2F20BE5B01}" destId="{7C8B622A-6716-419D-A73F-C87E6FB8C308}" srcOrd="2" destOrd="0" parTransId="{29F4C8A1-2B9F-4315-89E4-A719695EC29B}" sibTransId="{02FF5529-6005-4683-8FF2-21879FD13757}"/>
    <dgm:cxn modelId="{1FFCAA5F-125B-499C-B23C-2161CC6523E2}" type="presOf" srcId="{F6B2691F-E3AE-4022-A69F-2C67BB342B24}" destId="{BC93EBAD-A477-4085-ADAA-30C9F2381EBB}" srcOrd="1" destOrd="0" presId="urn:microsoft.com/office/officeart/2005/8/layout/matrix1"/>
    <dgm:cxn modelId="{55E4E121-63CE-47F1-88E4-5D9F0239A888}" type="presOf" srcId="{229B4B46-3AA1-4A26-AFD7-613DB4053BEE}" destId="{DE5CE80C-50D8-4CD7-85B3-515175094F28}" srcOrd="0" destOrd="0" presId="urn:microsoft.com/office/officeart/2005/8/layout/matrix1"/>
    <dgm:cxn modelId="{324B1C58-1BA3-4E02-B45A-E338771D4857}" type="presOf" srcId="{9A0F5260-FDE1-45C3-A7D2-C400CB5CE7C6}" destId="{3BC8708F-F21E-43F6-8CD0-E8D6FFD63CFF}" srcOrd="0" destOrd="0" presId="urn:microsoft.com/office/officeart/2005/8/layout/matrix1"/>
    <dgm:cxn modelId="{5FC001E4-F053-465B-9E25-1026BC71F36F}" srcId="{AE88A865-3E0D-46F2-8437-6B2F20BE5B01}" destId="{9A0F5260-FDE1-45C3-A7D2-C400CB5CE7C6}" srcOrd="3" destOrd="0" parTransId="{3ED7C905-E7A2-4D6D-AB38-90BC7332FACC}" sibTransId="{E3CBE38E-AE54-461F-966D-2E6AED5309EA}"/>
    <dgm:cxn modelId="{0710F294-4728-4C4E-A7DF-7BAF51C41C70}" type="presOf" srcId="{AE88A865-3E0D-46F2-8437-6B2F20BE5B01}" destId="{AEBA08C1-C670-4A91-9764-2F1550EED0DF}" srcOrd="0" destOrd="0" presId="urn:microsoft.com/office/officeart/2005/8/layout/matrix1"/>
    <dgm:cxn modelId="{26D4994B-EB63-45CE-9226-E5B16101EE87}" type="presParOf" srcId="{DE5CE80C-50D8-4CD7-85B3-515175094F28}" destId="{595938A7-7D45-4BA8-8A50-3A0578F24A81}" srcOrd="0" destOrd="0" presId="urn:microsoft.com/office/officeart/2005/8/layout/matrix1"/>
    <dgm:cxn modelId="{C6AAE8BA-659B-46E3-99E6-1758BB8DE379}" type="presParOf" srcId="{595938A7-7D45-4BA8-8A50-3A0578F24A81}" destId="{54B8F8EE-59D2-4FDC-A887-1387171CCC12}" srcOrd="0" destOrd="0" presId="urn:microsoft.com/office/officeart/2005/8/layout/matrix1"/>
    <dgm:cxn modelId="{B9E0CC3E-5E8C-4E5F-9AD2-B0B441A2DDED}" type="presParOf" srcId="{595938A7-7D45-4BA8-8A50-3A0578F24A81}" destId="{BC93EBAD-A477-4085-ADAA-30C9F2381EBB}" srcOrd="1" destOrd="0" presId="urn:microsoft.com/office/officeart/2005/8/layout/matrix1"/>
    <dgm:cxn modelId="{55A1C6B9-C666-4097-ABBB-E754C34B64DC}" type="presParOf" srcId="{595938A7-7D45-4BA8-8A50-3A0578F24A81}" destId="{A8BD956C-7562-4AD7-8B62-D103CA0A5F65}" srcOrd="2" destOrd="0" presId="urn:microsoft.com/office/officeart/2005/8/layout/matrix1"/>
    <dgm:cxn modelId="{26B4AE06-B5DC-45C9-AFE5-F602D464F51C}" type="presParOf" srcId="{595938A7-7D45-4BA8-8A50-3A0578F24A81}" destId="{E28F5439-8D2B-44FF-8CEA-268925153549}" srcOrd="3" destOrd="0" presId="urn:microsoft.com/office/officeart/2005/8/layout/matrix1"/>
    <dgm:cxn modelId="{F0B0E62E-B3F2-4EF8-994F-B01BBCE5FE9F}" type="presParOf" srcId="{595938A7-7D45-4BA8-8A50-3A0578F24A81}" destId="{DF736309-18E1-4882-BA56-33D33BEC053F}" srcOrd="4" destOrd="0" presId="urn:microsoft.com/office/officeart/2005/8/layout/matrix1"/>
    <dgm:cxn modelId="{74A47623-9156-420A-BF79-43C735006702}" type="presParOf" srcId="{595938A7-7D45-4BA8-8A50-3A0578F24A81}" destId="{FEC9B39D-C568-4545-A2AD-97CA801565FC}" srcOrd="5" destOrd="0" presId="urn:microsoft.com/office/officeart/2005/8/layout/matrix1"/>
    <dgm:cxn modelId="{47CA0881-D5DD-4D37-826A-EDF1432EFEF9}" type="presParOf" srcId="{595938A7-7D45-4BA8-8A50-3A0578F24A81}" destId="{3BC8708F-F21E-43F6-8CD0-E8D6FFD63CFF}" srcOrd="6" destOrd="0" presId="urn:microsoft.com/office/officeart/2005/8/layout/matrix1"/>
    <dgm:cxn modelId="{18371070-63DB-46C7-9A7F-825F29AA71B0}" type="presParOf" srcId="{595938A7-7D45-4BA8-8A50-3A0578F24A81}" destId="{72C332D8-C543-4B03-B061-245C63063E71}" srcOrd="7" destOrd="0" presId="urn:microsoft.com/office/officeart/2005/8/layout/matrix1"/>
    <dgm:cxn modelId="{DC0D47CB-B85B-469B-B790-224E7243F53C}" type="presParOf" srcId="{DE5CE80C-50D8-4CD7-85B3-515175094F28}" destId="{AEBA08C1-C670-4A91-9764-2F1550EED0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D491-4DC8-D24B-8D31-CB824EC82B6F}">
      <dsp:nvSpPr>
        <dsp:cNvPr id="0" name=""/>
        <dsp:cNvSpPr/>
      </dsp:nvSpPr>
      <dsp:spPr>
        <a:xfrm>
          <a:off x="0" y="529167"/>
          <a:ext cx="81369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A650-E73C-2C4D-9301-3A7C9F84A3C1}">
      <dsp:nvSpPr>
        <dsp:cNvPr id="0" name=""/>
        <dsp:cNvSpPr/>
      </dsp:nvSpPr>
      <dsp:spPr>
        <a:xfrm>
          <a:off x="406845" y="307767"/>
          <a:ext cx="56958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/>
              <a:cs typeface="Arial"/>
            </a:rPr>
            <a:t>Definir la estructura y tramitar la aprobación legal de los cambios de ley</a:t>
          </a:r>
          <a:endParaRPr lang="es-ES" sz="1500" kern="1200" dirty="0">
            <a:latin typeface="Arial"/>
            <a:cs typeface="Arial"/>
          </a:endParaRPr>
        </a:p>
      </dsp:txBody>
      <dsp:txXfrm>
        <a:off x="428461" y="329383"/>
        <a:ext cx="5652600" cy="399568"/>
      </dsp:txXfrm>
    </dsp:sp>
    <dsp:sp modelId="{97BF88AF-8C38-C047-B1CB-37A335A93BFC}">
      <dsp:nvSpPr>
        <dsp:cNvPr id="0" name=""/>
        <dsp:cNvSpPr/>
      </dsp:nvSpPr>
      <dsp:spPr>
        <a:xfrm>
          <a:off x="0" y="1209567"/>
          <a:ext cx="81369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1BC8-C92C-EF4C-BDE2-441E42F39D23}">
      <dsp:nvSpPr>
        <dsp:cNvPr id="0" name=""/>
        <dsp:cNvSpPr/>
      </dsp:nvSpPr>
      <dsp:spPr>
        <a:xfrm>
          <a:off x="406845" y="988167"/>
          <a:ext cx="56958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>
              <a:latin typeface="Arial"/>
              <a:cs typeface="Arial"/>
            </a:rPr>
            <a:t>Construír</a:t>
          </a:r>
          <a:r>
            <a:rPr lang="es-ES" sz="1500" kern="1200" dirty="0" smtClean="0">
              <a:latin typeface="Arial"/>
              <a:cs typeface="Arial"/>
            </a:rPr>
            <a:t> e implementar el Marco Nacional de Cualificaciones</a:t>
          </a:r>
          <a:endParaRPr lang="es-ES" sz="1500" kern="1200" dirty="0">
            <a:latin typeface="Arial"/>
            <a:cs typeface="Arial"/>
          </a:endParaRPr>
        </a:p>
      </dsp:txBody>
      <dsp:txXfrm>
        <a:off x="428461" y="1009783"/>
        <a:ext cx="5652600" cy="399568"/>
      </dsp:txXfrm>
    </dsp:sp>
    <dsp:sp modelId="{FD3D8FFB-5B6B-C845-933C-CEA1374EBB85}">
      <dsp:nvSpPr>
        <dsp:cNvPr id="0" name=""/>
        <dsp:cNvSpPr/>
      </dsp:nvSpPr>
      <dsp:spPr>
        <a:xfrm>
          <a:off x="0" y="1889968"/>
          <a:ext cx="81369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1C7B-51F1-4541-A478-A0A399BA86C8}">
      <dsp:nvSpPr>
        <dsp:cNvPr id="0" name=""/>
        <dsp:cNvSpPr/>
      </dsp:nvSpPr>
      <dsp:spPr>
        <a:xfrm>
          <a:off x="360041" y="1654424"/>
          <a:ext cx="56958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Sistema Nacional de Acumulación y Transferencia de Créditos </a:t>
          </a:r>
          <a:endParaRPr lang="es-ES" sz="1500" kern="1200" dirty="0">
            <a:latin typeface="Arial"/>
            <a:cs typeface="Arial"/>
          </a:endParaRPr>
        </a:p>
      </dsp:txBody>
      <dsp:txXfrm>
        <a:off x="381657" y="1676040"/>
        <a:ext cx="5652600" cy="399568"/>
      </dsp:txXfrm>
    </dsp:sp>
    <dsp:sp modelId="{BB0A4D83-4C4D-0942-A6C7-6B6A98EB02A9}">
      <dsp:nvSpPr>
        <dsp:cNvPr id="0" name=""/>
        <dsp:cNvSpPr/>
      </dsp:nvSpPr>
      <dsp:spPr>
        <a:xfrm>
          <a:off x="0" y="2570368"/>
          <a:ext cx="8136903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E7040-7423-B840-B03E-BBC6847C4190}">
      <dsp:nvSpPr>
        <dsp:cNvPr id="0" name=""/>
        <dsp:cNvSpPr/>
      </dsp:nvSpPr>
      <dsp:spPr>
        <a:xfrm>
          <a:off x="406845" y="2348968"/>
          <a:ext cx="5695832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/>
              <a:cs typeface="Arial"/>
            </a:rPr>
            <a:t>Fortalecimiento del Sistema de Calidad de la Formación para el Trabajo y articularlo con todo el sistema de calidad</a:t>
          </a:r>
          <a:endParaRPr lang="es-ES" sz="1500" kern="1200" dirty="0">
            <a:latin typeface="Arial"/>
            <a:cs typeface="Arial"/>
          </a:endParaRPr>
        </a:p>
      </dsp:txBody>
      <dsp:txXfrm>
        <a:off x="428461" y="2370584"/>
        <a:ext cx="5652600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00DCD-FA0D-4AFA-92CC-F02F551A0210}">
      <dsp:nvSpPr>
        <dsp:cNvPr id="0" name=""/>
        <dsp:cNvSpPr/>
      </dsp:nvSpPr>
      <dsp:spPr>
        <a:xfrm>
          <a:off x="698505" y="0"/>
          <a:ext cx="3602731" cy="3602731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D2E3C9-D2EF-470D-9316-1AB6A028E7DF}">
      <dsp:nvSpPr>
        <dsp:cNvPr id="0" name=""/>
        <dsp:cNvSpPr/>
      </dsp:nvSpPr>
      <dsp:spPr>
        <a:xfrm>
          <a:off x="2499871" y="360625"/>
          <a:ext cx="2341775" cy="64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Control del Sistema desde AC hasta I&amp;V</a:t>
          </a:r>
          <a:endParaRPr lang="es-CO" sz="1500" b="1" kern="1200" dirty="0"/>
        </a:p>
      </dsp:txBody>
      <dsp:txXfrm>
        <a:off x="2531129" y="391883"/>
        <a:ext cx="2279259" cy="577813"/>
      </dsp:txXfrm>
    </dsp:sp>
    <dsp:sp modelId="{A94D3B48-E328-4FA4-99D8-5E70A7DCC19F}">
      <dsp:nvSpPr>
        <dsp:cNvPr id="0" name=""/>
        <dsp:cNvSpPr/>
      </dsp:nvSpPr>
      <dsp:spPr>
        <a:xfrm>
          <a:off x="2499871" y="1080995"/>
          <a:ext cx="2341775" cy="6403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Apoyo a las SEC en los elementos propios de la ET</a:t>
          </a:r>
          <a:endParaRPr lang="es-CO" sz="1500" b="1" kern="1200" dirty="0"/>
        </a:p>
      </dsp:txBody>
      <dsp:txXfrm>
        <a:off x="2531129" y="1112253"/>
        <a:ext cx="2279259" cy="577813"/>
      </dsp:txXfrm>
    </dsp:sp>
    <dsp:sp modelId="{029ADA3D-FDC5-4769-9624-D6AB8B3CE1BB}">
      <dsp:nvSpPr>
        <dsp:cNvPr id="0" name=""/>
        <dsp:cNvSpPr/>
      </dsp:nvSpPr>
      <dsp:spPr>
        <a:xfrm>
          <a:off x="2499871" y="1801366"/>
          <a:ext cx="2341775" cy="640329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1" kern="1200" dirty="0" smtClean="0">
              <a:solidFill>
                <a:srgbClr val="002060"/>
              </a:solidFill>
            </a:rPr>
            <a:t>Aplicación con la normatividad vigente</a:t>
          </a:r>
          <a:endParaRPr lang="es-CO" sz="1500" kern="1200" dirty="0">
            <a:solidFill>
              <a:srgbClr val="002060"/>
            </a:solidFill>
          </a:endParaRPr>
        </a:p>
      </dsp:txBody>
      <dsp:txXfrm>
        <a:off x="2531129" y="1832624"/>
        <a:ext cx="2279259" cy="577813"/>
      </dsp:txXfrm>
    </dsp:sp>
    <dsp:sp modelId="{A472A3D6-8B49-45C7-854A-4A04DF87CE06}">
      <dsp:nvSpPr>
        <dsp:cNvPr id="0" name=""/>
        <dsp:cNvSpPr/>
      </dsp:nvSpPr>
      <dsp:spPr>
        <a:xfrm>
          <a:off x="2499871" y="2521736"/>
          <a:ext cx="2341775" cy="640329"/>
        </a:xfrm>
        <a:prstGeom prst="round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i="1" kern="1200" dirty="0" smtClean="0">
              <a:solidFill>
                <a:srgbClr val="002060"/>
              </a:solidFill>
            </a:rPr>
            <a:t>SIET como base</a:t>
          </a:r>
          <a:endParaRPr lang="es-CO" sz="1500" b="1" i="1" kern="1200" dirty="0">
            <a:solidFill>
              <a:srgbClr val="002060"/>
            </a:solidFill>
          </a:endParaRPr>
        </a:p>
      </dsp:txBody>
      <dsp:txXfrm>
        <a:off x="2531129" y="2552994"/>
        <a:ext cx="2279259" cy="5778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CC9CB-CCFD-4ADA-A2DC-5377C82B0C7B}">
      <dsp:nvSpPr>
        <dsp:cNvPr id="0" name=""/>
        <dsp:cNvSpPr/>
      </dsp:nvSpPr>
      <dsp:spPr>
        <a:xfrm>
          <a:off x="0" y="100604"/>
          <a:ext cx="4388296" cy="43882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C00000"/>
              </a:solidFill>
            </a:rPr>
            <a:t>SCAFT</a:t>
          </a:r>
          <a:endParaRPr lang="es-CO" sz="1600" b="1" kern="1200" dirty="0">
            <a:solidFill>
              <a:srgbClr val="C00000"/>
            </a:solidFill>
          </a:endParaRPr>
        </a:p>
      </dsp:txBody>
      <dsp:txXfrm>
        <a:off x="1580664" y="320019"/>
        <a:ext cx="1226967" cy="658244"/>
      </dsp:txXfrm>
    </dsp:sp>
    <dsp:sp modelId="{A02FAB29-46D4-4715-8B5F-3A93EB3B188B}">
      <dsp:nvSpPr>
        <dsp:cNvPr id="0" name=""/>
        <dsp:cNvSpPr/>
      </dsp:nvSpPr>
      <dsp:spPr>
        <a:xfrm>
          <a:off x="438829" y="946492"/>
          <a:ext cx="3510636" cy="3510636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C00000"/>
              </a:solidFill>
            </a:rPr>
            <a:t>MEN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C00000"/>
              </a:solidFill>
            </a:rPr>
            <a:t>Banco de Pares (SEC)</a:t>
          </a:r>
          <a:endParaRPr lang="es-CO" sz="1400" b="1" kern="1200" dirty="0">
            <a:solidFill>
              <a:srgbClr val="C00000"/>
            </a:solidFill>
          </a:endParaRPr>
        </a:p>
      </dsp:txBody>
      <dsp:txXfrm>
        <a:off x="1580664" y="1157130"/>
        <a:ext cx="1226967" cy="631914"/>
      </dsp:txXfrm>
    </dsp:sp>
    <dsp:sp modelId="{38DF4771-44E3-434C-8D28-39E7A86F6222}">
      <dsp:nvSpPr>
        <dsp:cNvPr id="0" name=""/>
        <dsp:cNvSpPr/>
      </dsp:nvSpPr>
      <dsp:spPr>
        <a:xfrm>
          <a:off x="877659" y="1824151"/>
          <a:ext cx="2632977" cy="263297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C00000"/>
              </a:solidFill>
            </a:rPr>
            <a:t>SIACET</a:t>
          </a:r>
          <a:endParaRPr lang="es-CO" sz="2000" b="1" kern="1200" dirty="0">
            <a:solidFill>
              <a:srgbClr val="C00000"/>
            </a:solidFill>
          </a:endParaRPr>
        </a:p>
      </dsp:txBody>
      <dsp:txXfrm>
        <a:off x="1580664" y="2021625"/>
        <a:ext cx="1226967" cy="592419"/>
      </dsp:txXfrm>
    </dsp:sp>
    <dsp:sp modelId="{6EDA969A-B36D-46E6-8672-EE8B61D1564D}">
      <dsp:nvSpPr>
        <dsp:cNvPr id="0" name=""/>
        <dsp:cNvSpPr/>
      </dsp:nvSpPr>
      <dsp:spPr>
        <a:xfrm>
          <a:off x="1328530" y="2702723"/>
          <a:ext cx="1755318" cy="175531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rgbClr val="000099"/>
              </a:solidFill>
            </a:rPr>
            <a:t>SIET</a:t>
          </a:r>
          <a:endParaRPr lang="es-CO" sz="2400" b="1" kern="1200" dirty="0">
            <a:solidFill>
              <a:srgbClr val="000099"/>
            </a:solidFill>
          </a:endParaRPr>
        </a:p>
      </dsp:txBody>
      <dsp:txXfrm>
        <a:off x="1585590" y="3141553"/>
        <a:ext cx="1241197" cy="8776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EBB448-7A79-4223-B3A2-B08718EDD020}">
      <dsp:nvSpPr>
        <dsp:cNvPr id="0" name=""/>
        <dsp:cNvSpPr/>
      </dsp:nvSpPr>
      <dsp:spPr>
        <a:xfrm>
          <a:off x="0" y="1743240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baseline="0" dirty="0" smtClean="0"/>
            <a:t>Radicación</a:t>
          </a:r>
          <a:endParaRPr lang="es-CO" sz="1800" b="1" kern="1200" baseline="0" dirty="0"/>
        </a:p>
      </dsp:txBody>
      <dsp:txXfrm>
        <a:off x="41211" y="1784451"/>
        <a:ext cx="1526348" cy="1324640"/>
      </dsp:txXfrm>
    </dsp:sp>
    <dsp:sp modelId="{FB45F770-6424-45F2-888F-C2E18009EA32}">
      <dsp:nvSpPr>
        <dsp:cNvPr id="0" name=""/>
        <dsp:cNvSpPr/>
      </dsp:nvSpPr>
      <dsp:spPr>
        <a:xfrm rot="21507561">
          <a:off x="1770508" y="2216685"/>
          <a:ext cx="34313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1770527" y="2297864"/>
        <a:ext cx="240197" cy="239385"/>
      </dsp:txXfrm>
    </dsp:sp>
    <dsp:sp modelId="{3A81BEAA-FD45-4847-BD51-2D87C56F28A3}">
      <dsp:nvSpPr>
        <dsp:cNvPr id="0" name=""/>
        <dsp:cNvSpPr/>
      </dsp:nvSpPr>
      <dsp:spPr>
        <a:xfrm>
          <a:off x="2255969" y="1682564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Admisión</a:t>
          </a:r>
          <a:endParaRPr lang="es-CO" sz="1800" b="1" kern="1200" dirty="0"/>
        </a:p>
      </dsp:txBody>
      <dsp:txXfrm>
        <a:off x="2297180" y="1723775"/>
        <a:ext cx="1526348" cy="1324640"/>
      </dsp:txXfrm>
    </dsp:sp>
    <dsp:sp modelId="{E5262919-818A-4750-A55C-EFA41F4D5269}">
      <dsp:nvSpPr>
        <dsp:cNvPr id="0" name=""/>
        <dsp:cNvSpPr/>
      </dsp:nvSpPr>
      <dsp:spPr>
        <a:xfrm>
          <a:off x="4025616" y="2186608"/>
          <a:ext cx="34105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4025616" y="2266403"/>
        <a:ext cx="238741" cy="239385"/>
      </dsp:txXfrm>
    </dsp:sp>
    <dsp:sp modelId="{9B07BDE7-D034-4A76-8710-DE9D01B51BAA}">
      <dsp:nvSpPr>
        <dsp:cNvPr id="0" name=""/>
        <dsp:cNvSpPr/>
      </dsp:nvSpPr>
      <dsp:spPr>
        <a:xfrm>
          <a:off x="4508247" y="1682564"/>
          <a:ext cx="1608770" cy="14070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040000" scaled="0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Evaluación y concepto técnico</a:t>
          </a:r>
          <a:endParaRPr lang="es-CO" sz="1800" b="1" kern="1200" dirty="0"/>
        </a:p>
      </dsp:txBody>
      <dsp:txXfrm>
        <a:off x="4549458" y="1723775"/>
        <a:ext cx="1526348" cy="1324640"/>
      </dsp:txXfrm>
    </dsp:sp>
    <dsp:sp modelId="{227CCB90-20E2-47E6-97EF-07F340FB25A1}">
      <dsp:nvSpPr>
        <dsp:cNvPr id="0" name=""/>
        <dsp:cNvSpPr/>
      </dsp:nvSpPr>
      <dsp:spPr>
        <a:xfrm>
          <a:off x="6277895" y="2186608"/>
          <a:ext cx="341059" cy="398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700" kern="1200"/>
        </a:p>
      </dsp:txBody>
      <dsp:txXfrm>
        <a:off x="6277895" y="2266403"/>
        <a:ext cx="238741" cy="239385"/>
      </dsp:txXfrm>
    </dsp:sp>
    <dsp:sp modelId="{68AA3B69-CD8A-4B67-8305-206DE1D0C45E}">
      <dsp:nvSpPr>
        <dsp:cNvPr id="0" name=""/>
        <dsp:cNvSpPr/>
      </dsp:nvSpPr>
      <dsp:spPr>
        <a:xfrm>
          <a:off x="6760526" y="1511993"/>
          <a:ext cx="1804734" cy="1748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Expedición acto administrativo</a:t>
          </a:r>
          <a:endParaRPr lang="es-CO" sz="1800" b="1" kern="1200" dirty="0"/>
        </a:p>
      </dsp:txBody>
      <dsp:txXfrm>
        <a:off x="6811729" y="1563196"/>
        <a:ext cx="1702328" cy="1645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473CD-011D-4E04-8C84-FD31341D71F7}">
      <dsp:nvSpPr>
        <dsp:cNvPr id="0" name=""/>
        <dsp:cNvSpPr/>
      </dsp:nvSpPr>
      <dsp:spPr>
        <a:xfrm>
          <a:off x="2616107" y="1491795"/>
          <a:ext cx="1896136" cy="164023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+mn-lt"/>
            </a:rPr>
            <a:t>I.</a:t>
          </a:r>
          <a:r>
            <a:rPr lang="es-CO" sz="1000" b="1" kern="1200" baseline="0" dirty="0" smtClean="0">
              <a:latin typeface="+mn-lt"/>
            </a:rPr>
            <a:t> ASPECTOS GENERALES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+mn-lt"/>
            </a:rPr>
            <a:t>II.</a:t>
          </a:r>
          <a:r>
            <a:rPr lang="es-CO" sz="1000" b="1" kern="1200" baseline="0" dirty="0" smtClean="0">
              <a:latin typeface="+mn-lt"/>
            </a:rPr>
            <a:t> PRESTACIÓN DEL SERVICO  </a:t>
          </a:r>
          <a:endParaRPr lang="es-CO" sz="1000" b="1" kern="1200" dirty="0">
            <a:latin typeface="+mn-lt"/>
          </a:endParaRPr>
        </a:p>
      </dsp:txBody>
      <dsp:txXfrm>
        <a:off x="2930323" y="1763605"/>
        <a:ext cx="1267704" cy="1096614"/>
      </dsp:txXfrm>
    </dsp:sp>
    <dsp:sp modelId="{25D81045-8FDF-4B82-8B67-894468D5C21A}">
      <dsp:nvSpPr>
        <dsp:cNvPr id="0" name=""/>
        <dsp:cNvSpPr/>
      </dsp:nvSpPr>
      <dsp:spPr>
        <a:xfrm>
          <a:off x="3803453" y="707053"/>
          <a:ext cx="715406" cy="6164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6AED1-9346-4F45-9042-BA3515D8EA82}">
      <dsp:nvSpPr>
        <dsp:cNvPr id="0" name=""/>
        <dsp:cNvSpPr/>
      </dsp:nvSpPr>
      <dsp:spPr>
        <a:xfrm>
          <a:off x="2790768" y="0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</a:rPr>
            <a:t> </a:t>
          </a:r>
          <a:r>
            <a:rPr lang="es-CO" sz="1000" b="1" kern="1200" dirty="0" smtClean="0">
              <a:latin typeface="+mn-lt"/>
              <a:cs typeface="Arial" pitchFamily="34" charset="0"/>
            </a:rPr>
            <a:t>III.</a:t>
          </a:r>
          <a:r>
            <a:rPr lang="es-CO" sz="1000" b="1" kern="1200" baseline="0" dirty="0" smtClean="0">
              <a:latin typeface="+mn-lt"/>
              <a:cs typeface="Arial" pitchFamily="34" charset="0"/>
            </a:rPr>
            <a:t> PROGRAMAS DE FORMACIÓN  </a:t>
          </a:r>
          <a:endParaRPr lang="es-CO" sz="1000" b="1" kern="1200" dirty="0">
            <a:latin typeface="+mn-lt"/>
          </a:endParaRPr>
        </a:p>
      </dsp:txBody>
      <dsp:txXfrm>
        <a:off x="3048277" y="222776"/>
        <a:ext cx="1038852" cy="898728"/>
      </dsp:txXfrm>
    </dsp:sp>
    <dsp:sp modelId="{AB43D8FB-3CF7-4334-A81C-BDCFAABE8991}">
      <dsp:nvSpPr>
        <dsp:cNvPr id="0" name=""/>
        <dsp:cNvSpPr/>
      </dsp:nvSpPr>
      <dsp:spPr>
        <a:xfrm>
          <a:off x="4638388" y="1859426"/>
          <a:ext cx="715406" cy="6164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471D1-BF26-4AD5-AC2D-B7963BE3CAB6}">
      <dsp:nvSpPr>
        <dsp:cNvPr id="0" name=""/>
        <dsp:cNvSpPr/>
      </dsp:nvSpPr>
      <dsp:spPr>
        <a:xfrm>
          <a:off x="4215848" y="826822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dirty="0" smtClean="0">
              <a:latin typeface="+mn-lt"/>
              <a:cs typeface="Arial" pitchFamily="34" charset="0"/>
            </a:rPr>
            <a:t>IV.</a:t>
          </a:r>
          <a:r>
            <a:rPr lang="es-CO" sz="900" b="1" kern="1200" baseline="0" dirty="0" smtClean="0">
              <a:latin typeface="+mn-lt"/>
              <a:cs typeface="Arial" pitchFamily="34" charset="0"/>
            </a:rPr>
            <a:t> REQUISITOS PARA LA OBTENCIÓN DEL      REGISTRO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900" b="1" kern="1200" baseline="0" dirty="0" smtClean="0">
              <a:latin typeface="+mn-lt"/>
              <a:cs typeface="Arial" pitchFamily="34" charset="0"/>
            </a:rPr>
            <a:t>VI. PROCEDIMIENTO PARA LA OBTENCIÓN DE LA LICENCIA Y DEL REGISTRO  </a:t>
          </a:r>
          <a:endParaRPr lang="es-CO" sz="900" b="1" kern="1200" dirty="0">
            <a:latin typeface="+mn-lt"/>
          </a:endParaRPr>
        </a:p>
      </dsp:txBody>
      <dsp:txXfrm>
        <a:off x="4473357" y="1049598"/>
        <a:ext cx="1038852" cy="898728"/>
      </dsp:txXfrm>
    </dsp:sp>
    <dsp:sp modelId="{857F62AF-4215-4E74-B502-4A439279F6BB}">
      <dsp:nvSpPr>
        <dsp:cNvPr id="0" name=""/>
        <dsp:cNvSpPr/>
      </dsp:nvSpPr>
      <dsp:spPr>
        <a:xfrm>
          <a:off x="4058388" y="3160238"/>
          <a:ext cx="715406" cy="6164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9CE02-0F88-4B6C-9C6D-4B5FFC989460}">
      <dsp:nvSpPr>
        <dsp:cNvPr id="0" name=""/>
        <dsp:cNvSpPr/>
      </dsp:nvSpPr>
      <dsp:spPr>
        <a:xfrm>
          <a:off x="4215848" y="2452259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+mn-lt"/>
              <a:cs typeface="Arial" pitchFamily="34" charset="0"/>
            </a:rPr>
            <a:t>V.</a:t>
          </a:r>
          <a:r>
            <a:rPr lang="es-CO" sz="1000" b="1" kern="1200" baseline="0" dirty="0" smtClean="0">
              <a:latin typeface="+mn-lt"/>
              <a:cs typeface="Arial" pitchFamily="34" charset="0"/>
            </a:rPr>
            <a:t> PROGRAMAS A DISTANCIA Y VIRTUALES</a:t>
          </a:r>
          <a:endParaRPr lang="es-CO" sz="1000" b="1" kern="1200" dirty="0">
            <a:latin typeface="+mn-lt"/>
          </a:endParaRPr>
        </a:p>
      </dsp:txBody>
      <dsp:txXfrm>
        <a:off x="4473357" y="2675035"/>
        <a:ext cx="1038852" cy="898728"/>
      </dsp:txXfrm>
    </dsp:sp>
    <dsp:sp modelId="{16B67448-09AA-4C12-AD19-4DB8BBEDD9DD}">
      <dsp:nvSpPr>
        <dsp:cNvPr id="0" name=""/>
        <dsp:cNvSpPr/>
      </dsp:nvSpPr>
      <dsp:spPr>
        <a:xfrm>
          <a:off x="2619635" y="3295267"/>
          <a:ext cx="715406" cy="6164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A1BD3-6D84-4FD1-AFC2-234A889F2B37}">
      <dsp:nvSpPr>
        <dsp:cNvPr id="0" name=""/>
        <dsp:cNvSpPr/>
      </dsp:nvSpPr>
      <dsp:spPr>
        <a:xfrm>
          <a:off x="2790768" y="3280007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  <a:cs typeface="Arial" pitchFamily="34" charset="0"/>
            </a:rPr>
            <a:t>VII. SISTEMA DE ASEGURAMIENTO DE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  <a:cs typeface="Arial" pitchFamily="34" charset="0"/>
            </a:rPr>
            <a:t>CALIDAD</a:t>
          </a:r>
          <a:endParaRPr lang="es-CO" sz="1000" b="1" kern="1200" dirty="0">
            <a:latin typeface="+mn-lt"/>
          </a:endParaRPr>
        </a:p>
      </dsp:txBody>
      <dsp:txXfrm>
        <a:off x="3048277" y="3502783"/>
        <a:ext cx="1038852" cy="898728"/>
      </dsp:txXfrm>
    </dsp:sp>
    <dsp:sp modelId="{F55C5A59-834A-481F-9EF6-332214703824}">
      <dsp:nvSpPr>
        <dsp:cNvPr id="0" name=""/>
        <dsp:cNvSpPr/>
      </dsp:nvSpPr>
      <dsp:spPr>
        <a:xfrm>
          <a:off x="1771027" y="2143357"/>
          <a:ext cx="715406" cy="6164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54513-CBC3-4A22-90B8-231CA69DDE65}">
      <dsp:nvSpPr>
        <dsp:cNvPr id="0" name=""/>
        <dsp:cNvSpPr/>
      </dsp:nvSpPr>
      <dsp:spPr>
        <a:xfrm>
          <a:off x="1359073" y="2453184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latin typeface="+mn-lt"/>
              <a:cs typeface="Arial" pitchFamily="34" charset="0"/>
            </a:rPr>
            <a:t>VIII. </a:t>
          </a:r>
          <a:r>
            <a:rPr lang="es-CO" sz="1000" b="1" kern="1200" baseline="0" dirty="0" smtClean="0">
              <a:latin typeface="+mn-lt"/>
              <a:cs typeface="Arial" pitchFamily="34" charset="0"/>
            </a:rPr>
            <a:t>PROGRAMAS ÁREA DE LA SALUD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  <a:cs typeface="Arial" pitchFamily="34" charset="0"/>
            </a:rPr>
            <a:t>IX. PROGRAMAS DE IDIOMAS </a:t>
          </a:r>
          <a:endParaRPr lang="es-CO" sz="1000" b="1" kern="1200" dirty="0">
            <a:latin typeface="+mn-lt"/>
          </a:endParaRPr>
        </a:p>
      </dsp:txBody>
      <dsp:txXfrm>
        <a:off x="1616582" y="2675960"/>
        <a:ext cx="1038852" cy="898728"/>
      </dsp:txXfrm>
    </dsp:sp>
    <dsp:sp modelId="{EE1E7834-4869-453D-92E9-239E729D0D42}">
      <dsp:nvSpPr>
        <dsp:cNvPr id="0" name=""/>
        <dsp:cNvSpPr/>
      </dsp:nvSpPr>
      <dsp:spPr>
        <a:xfrm>
          <a:off x="1359073" y="824972"/>
          <a:ext cx="1553870" cy="134428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  <a:cs typeface="Arial" pitchFamily="34" charset="0"/>
            </a:rPr>
            <a:t>X. COSTOS EDUCATIVOS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baseline="0" dirty="0" smtClean="0">
              <a:latin typeface="+mn-lt"/>
              <a:cs typeface="Arial" pitchFamily="34" charset="0"/>
            </a:rPr>
            <a:t>XI. OTRAS DISPOSICIONES</a:t>
          </a:r>
        </a:p>
      </dsp:txBody>
      <dsp:txXfrm>
        <a:off x="1616582" y="1047748"/>
        <a:ext cx="1038852" cy="8987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AA671-E254-4ECC-9B95-C73DD5953141}">
      <dsp:nvSpPr>
        <dsp:cNvPr id="0" name=""/>
        <dsp:cNvSpPr/>
      </dsp:nvSpPr>
      <dsp:spPr>
        <a:xfrm>
          <a:off x="3492387" y="1365325"/>
          <a:ext cx="456027" cy="1117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802"/>
              </a:lnTo>
              <a:lnTo>
                <a:pt x="456027" y="1117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B9351-2454-43EA-81E6-C43E01F9A1E6}">
      <dsp:nvSpPr>
        <dsp:cNvPr id="0" name=""/>
        <dsp:cNvSpPr/>
      </dsp:nvSpPr>
      <dsp:spPr>
        <a:xfrm>
          <a:off x="3237237" y="1365325"/>
          <a:ext cx="255150" cy="1117802"/>
        </a:xfrm>
        <a:custGeom>
          <a:avLst/>
          <a:gdLst/>
          <a:ahLst/>
          <a:cxnLst/>
          <a:rect l="0" t="0" r="0" b="0"/>
          <a:pathLst>
            <a:path>
              <a:moveTo>
                <a:pt x="255150" y="0"/>
              </a:moveTo>
              <a:lnTo>
                <a:pt x="255150" y="1117802"/>
              </a:lnTo>
              <a:lnTo>
                <a:pt x="0" y="1117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A0CF-AE3A-44EF-9952-D4DE67DDFB86}">
      <dsp:nvSpPr>
        <dsp:cNvPr id="0" name=""/>
        <dsp:cNvSpPr/>
      </dsp:nvSpPr>
      <dsp:spPr>
        <a:xfrm>
          <a:off x="3492387" y="1365325"/>
          <a:ext cx="2483199" cy="223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455"/>
              </a:lnTo>
              <a:lnTo>
                <a:pt x="2483199" y="1980455"/>
              </a:lnTo>
              <a:lnTo>
                <a:pt x="2483199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F7B94-517F-41B8-BE3F-140D7A6BC5CF}">
      <dsp:nvSpPr>
        <dsp:cNvPr id="0" name=""/>
        <dsp:cNvSpPr/>
      </dsp:nvSpPr>
      <dsp:spPr>
        <a:xfrm>
          <a:off x="3423169" y="1365325"/>
          <a:ext cx="91440" cy="2235605"/>
        </a:xfrm>
        <a:custGeom>
          <a:avLst/>
          <a:gdLst/>
          <a:ahLst/>
          <a:cxnLst/>
          <a:rect l="0" t="0" r="0" b="0"/>
          <a:pathLst>
            <a:path>
              <a:moveTo>
                <a:pt x="69218" y="0"/>
              </a:moveTo>
              <a:lnTo>
                <a:pt x="69218" y="1980455"/>
              </a:lnTo>
              <a:lnTo>
                <a:pt x="45720" y="1980455"/>
              </a:lnTo>
              <a:lnTo>
                <a:pt x="45720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28AFD-A0BE-493F-9023-CCE3E286305E}">
      <dsp:nvSpPr>
        <dsp:cNvPr id="0" name=""/>
        <dsp:cNvSpPr/>
      </dsp:nvSpPr>
      <dsp:spPr>
        <a:xfrm>
          <a:off x="985690" y="1365325"/>
          <a:ext cx="2506697" cy="2235605"/>
        </a:xfrm>
        <a:custGeom>
          <a:avLst/>
          <a:gdLst/>
          <a:ahLst/>
          <a:cxnLst/>
          <a:rect l="0" t="0" r="0" b="0"/>
          <a:pathLst>
            <a:path>
              <a:moveTo>
                <a:pt x="2506697" y="0"/>
              </a:moveTo>
              <a:lnTo>
                <a:pt x="2506697" y="1980455"/>
              </a:lnTo>
              <a:lnTo>
                <a:pt x="0" y="1980455"/>
              </a:lnTo>
              <a:lnTo>
                <a:pt x="0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122A-47C1-4653-BE2A-0EC90734582C}">
      <dsp:nvSpPr>
        <dsp:cNvPr id="0" name=""/>
        <dsp:cNvSpPr/>
      </dsp:nvSpPr>
      <dsp:spPr>
        <a:xfrm>
          <a:off x="2277384" y="150322"/>
          <a:ext cx="2430006" cy="1215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SECRETARÍA DE EDUCACIÓN</a:t>
          </a:r>
          <a:endParaRPr lang="es-CO" sz="2400" b="1" kern="1200" dirty="0"/>
        </a:p>
      </dsp:txBody>
      <dsp:txXfrm>
        <a:off x="2277384" y="150322"/>
        <a:ext cx="2430006" cy="1215003"/>
      </dsp:txXfrm>
    </dsp:sp>
    <dsp:sp modelId="{96DA26D8-EFCF-47D0-AF3C-158EA7E07DA1}">
      <dsp:nvSpPr>
        <dsp:cNvPr id="0" name=""/>
        <dsp:cNvSpPr/>
      </dsp:nvSpPr>
      <dsp:spPr>
        <a:xfrm>
          <a:off x="2133" y="3600931"/>
          <a:ext cx="1967114" cy="9450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CALIDAD</a:t>
          </a:r>
          <a:endParaRPr lang="es-CO" sz="1600" b="1" kern="1200" dirty="0"/>
        </a:p>
      </dsp:txBody>
      <dsp:txXfrm>
        <a:off x="2133" y="3600931"/>
        <a:ext cx="1967114" cy="945041"/>
      </dsp:txXfrm>
    </dsp:sp>
    <dsp:sp modelId="{272D46BC-E646-4F84-B40D-80354F623AE7}">
      <dsp:nvSpPr>
        <dsp:cNvPr id="0" name=""/>
        <dsp:cNvSpPr/>
      </dsp:nvSpPr>
      <dsp:spPr>
        <a:xfrm>
          <a:off x="2479549" y="3600931"/>
          <a:ext cx="1978681" cy="939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COBERTURA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2479549" y="3600931"/>
        <a:ext cx="1978681" cy="939391"/>
      </dsp:txXfrm>
    </dsp:sp>
    <dsp:sp modelId="{9A6FBC51-C081-40A4-A722-59AB21F0E84D}">
      <dsp:nvSpPr>
        <dsp:cNvPr id="0" name=""/>
        <dsp:cNvSpPr/>
      </dsp:nvSpPr>
      <dsp:spPr>
        <a:xfrm>
          <a:off x="4968531" y="3600931"/>
          <a:ext cx="2014110" cy="860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FINANCIERA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4968531" y="3600931"/>
        <a:ext cx="2014110" cy="860866"/>
      </dsp:txXfrm>
    </dsp:sp>
    <dsp:sp modelId="{3EC77936-E29C-4D2B-9DD1-FD2245389957}">
      <dsp:nvSpPr>
        <dsp:cNvPr id="0" name=""/>
        <dsp:cNvSpPr/>
      </dsp:nvSpPr>
      <dsp:spPr>
        <a:xfrm>
          <a:off x="1097082" y="2081442"/>
          <a:ext cx="2140155" cy="803372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>
          <a:glow rad="2286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u="sng" kern="1200" dirty="0" smtClean="0"/>
            <a:t>GRUPO DE ETDH</a:t>
          </a:r>
          <a:endParaRPr lang="es-CO" sz="1400" u="sng" kern="1200" dirty="0"/>
        </a:p>
      </dsp:txBody>
      <dsp:txXfrm>
        <a:off x="1097082" y="2081442"/>
        <a:ext cx="2140155" cy="803372"/>
      </dsp:txXfrm>
    </dsp:sp>
    <dsp:sp modelId="{5D30F7FE-49F2-45BC-B992-20D4A750072B}">
      <dsp:nvSpPr>
        <dsp:cNvPr id="0" name=""/>
        <dsp:cNvSpPr/>
      </dsp:nvSpPr>
      <dsp:spPr>
        <a:xfrm>
          <a:off x="3948415" y="1998154"/>
          <a:ext cx="2028253" cy="9699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INSPECCIÓN Y VIGILANCIA</a:t>
          </a:r>
          <a:endParaRPr lang="es-CO" sz="1600" b="1" kern="1200" dirty="0"/>
        </a:p>
      </dsp:txBody>
      <dsp:txXfrm>
        <a:off x="3948415" y="1998154"/>
        <a:ext cx="2028253" cy="9699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AA671-E254-4ECC-9B95-C73DD5953141}">
      <dsp:nvSpPr>
        <dsp:cNvPr id="0" name=""/>
        <dsp:cNvSpPr/>
      </dsp:nvSpPr>
      <dsp:spPr>
        <a:xfrm>
          <a:off x="3237237" y="1365325"/>
          <a:ext cx="255150" cy="1117802"/>
        </a:xfrm>
        <a:custGeom>
          <a:avLst/>
          <a:gdLst/>
          <a:ahLst/>
          <a:cxnLst/>
          <a:rect l="0" t="0" r="0" b="0"/>
          <a:pathLst>
            <a:path>
              <a:moveTo>
                <a:pt x="255150" y="0"/>
              </a:moveTo>
              <a:lnTo>
                <a:pt x="255150" y="1117802"/>
              </a:lnTo>
              <a:lnTo>
                <a:pt x="0" y="11178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EA0CF-AE3A-44EF-9952-D4DE67DDFB86}">
      <dsp:nvSpPr>
        <dsp:cNvPr id="0" name=""/>
        <dsp:cNvSpPr/>
      </dsp:nvSpPr>
      <dsp:spPr>
        <a:xfrm>
          <a:off x="3492387" y="1365325"/>
          <a:ext cx="2483199" cy="2235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0455"/>
              </a:lnTo>
              <a:lnTo>
                <a:pt x="2483199" y="1980455"/>
              </a:lnTo>
              <a:lnTo>
                <a:pt x="2483199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F7B94-517F-41B8-BE3F-140D7A6BC5CF}">
      <dsp:nvSpPr>
        <dsp:cNvPr id="0" name=""/>
        <dsp:cNvSpPr/>
      </dsp:nvSpPr>
      <dsp:spPr>
        <a:xfrm>
          <a:off x="3423169" y="1365325"/>
          <a:ext cx="91440" cy="2235605"/>
        </a:xfrm>
        <a:custGeom>
          <a:avLst/>
          <a:gdLst/>
          <a:ahLst/>
          <a:cxnLst/>
          <a:rect l="0" t="0" r="0" b="0"/>
          <a:pathLst>
            <a:path>
              <a:moveTo>
                <a:pt x="69218" y="0"/>
              </a:moveTo>
              <a:lnTo>
                <a:pt x="69218" y="1980455"/>
              </a:lnTo>
              <a:lnTo>
                <a:pt x="45720" y="1980455"/>
              </a:lnTo>
              <a:lnTo>
                <a:pt x="45720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28AFD-A0BE-493F-9023-CCE3E286305E}">
      <dsp:nvSpPr>
        <dsp:cNvPr id="0" name=""/>
        <dsp:cNvSpPr/>
      </dsp:nvSpPr>
      <dsp:spPr>
        <a:xfrm>
          <a:off x="985690" y="1365325"/>
          <a:ext cx="2506697" cy="2235605"/>
        </a:xfrm>
        <a:custGeom>
          <a:avLst/>
          <a:gdLst/>
          <a:ahLst/>
          <a:cxnLst/>
          <a:rect l="0" t="0" r="0" b="0"/>
          <a:pathLst>
            <a:path>
              <a:moveTo>
                <a:pt x="2506697" y="0"/>
              </a:moveTo>
              <a:lnTo>
                <a:pt x="2506697" y="1980455"/>
              </a:lnTo>
              <a:lnTo>
                <a:pt x="0" y="1980455"/>
              </a:lnTo>
              <a:lnTo>
                <a:pt x="0" y="22356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F122A-47C1-4653-BE2A-0EC90734582C}">
      <dsp:nvSpPr>
        <dsp:cNvPr id="0" name=""/>
        <dsp:cNvSpPr/>
      </dsp:nvSpPr>
      <dsp:spPr>
        <a:xfrm>
          <a:off x="2277384" y="150322"/>
          <a:ext cx="2430006" cy="1215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/>
            <a:t>GRUPO DE ETDH</a:t>
          </a:r>
          <a:endParaRPr lang="es-CO" sz="2400" b="1" kern="1200" dirty="0"/>
        </a:p>
      </dsp:txBody>
      <dsp:txXfrm>
        <a:off x="2277384" y="150322"/>
        <a:ext cx="2430006" cy="1215003"/>
      </dsp:txXfrm>
    </dsp:sp>
    <dsp:sp modelId="{96DA26D8-EFCF-47D0-AF3C-158EA7E07DA1}">
      <dsp:nvSpPr>
        <dsp:cNvPr id="0" name=""/>
        <dsp:cNvSpPr/>
      </dsp:nvSpPr>
      <dsp:spPr>
        <a:xfrm>
          <a:off x="2133" y="3600931"/>
          <a:ext cx="1967114" cy="94504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SISTEMAS DE INFORMACIÓN</a:t>
          </a:r>
          <a:endParaRPr lang="es-CO" sz="1600" b="1" kern="1200" dirty="0"/>
        </a:p>
      </dsp:txBody>
      <dsp:txXfrm>
        <a:off x="2133" y="3600931"/>
        <a:ext cx="1967114" cy="945041"/>
      </dsp:txXfrm>
    </dsp:sp>
    <dsp:sp modelId="{272D46BC-E646-4F84-B40D-80354F623AE7}">
      <dsp:nvSpPr>
        <dsp:cNvPr id="0" name=""/>
        <dsp:cNvSpPr/>
      </dsp:nvSpPr>
      <dsp:spPr>
        <a:xfrm>
          <a:off x="2479549" y="3600931"/>
          <a:ext cx="1978681" cy="9393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INSPECCIÓN Y VIGILANCIA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2479549" y="3600931"/>
        <a:ext cx="1978681" cy="939391"/>
      </dsp:txXfrm>
    </dsp:sp>
    <dsp:sp modelId="{9A6FBC51-C081-40A4-A722-59AB21F0E84D}">
      <dsp:nvSpPr>
        <dsp:cNvPr id="0" name=""/>
        <dsp:cNvSpPr/>
      </dsp:nvSpPr>
      <dsp:spPr>
        <a:xfrm>
          <a:off x="4968531" y="3600931"/>
          <a:ext cx="2014110" cy="8608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LEGALIZACIÓN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b="1" kern="1200" dirty="0"/>
        </a:p>
      </dsp:txBody>
      <dsp:txXfrm>
        <a:off x="4968531" y="3600931"/>
        <a:ext cx="2014110" cy="860866"/>
      </dsp:txXfrm>
    </dsp:sp>
    <dsp:sp modelId="{5D30F7FE-49F2-45BC-B992-20D4A750072B}">
      <dsp:nvSpPr>
        <dsp:cNvPr id="0" name=""/>
        <dsp:cNvSpPr/>
      </dsp:nvSpPr>
      <dsp:spPr>
        <a:xfrm>
          <a:off x="1208983" y="1998154"/>
          <a:ext cx="2028253" cy="969949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APOYO ADMINISTRATIVO</a:t>
          </a:r>
          <a:endParaRPr lang="es-CO" sz="1600" b="1" kern="1200" dirty="0"/>
        </a:p>
      </dsp:txBody>
      <dsp:txXfrm>
        <a:off x="1208983" y="1998154"/>
        <a:ext cx="2028253" cy="969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D491-4DC8-D24B-8D31-CB824EC82B6F}">
      <dsp:nvSpPr>
        <dsp:cNvPr id="0" name=""/>
        <dsp:cNvSpPr/>
      </dsp:nvSpPr>
      <dsp:spPr>
        <a:xfrm>
          <a:off x="0" y="30938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A650-E73C-2C4D-9301-3A7C9F84A3C1}">
      <dsp:nvSpPr>
        <dsp:cNvPr id="0" name=""/>
        <dsp:cNvSpPr/>
      </dsp:nvSpPr>
      <dsp:spPr>
        <a:xfrm>
          <a:off x="406845" y="43707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Identificación de mecanismos de financiamiento 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69646"/>
        <a:ext cx="5643954" cy="479482"/>
      </dsp:txXfrm>
    </dsp:sp>
    <dsp:sp modelId="{97BF88AF-8C38-C047-B1CB-37A335A93BFC}">
      <dsp:nvSpPr>
        <dsp:cNvPr id="0" name=""/>
        <dsp:cNvSpPr/>
      </dsp:nvSpPr>
      <dsp:spPr>
        <a:xfrm>
          <a:off x="0" y="112586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1BC8-C92C-EF4C-BDE2-441E42F39D23}">
      <dsp:nvSpPr>
        <dsp:cNvPr id="0" name=""/>
        <dsp:cNvSpPr/>
      </dsp:nvSpPr>
      <dsp:spPr>
        <a:xfrm>
          <a:off x="406845" y="860188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Mejores ICFES incorporados en la educación superior de calidad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886127"/>
        <a:ext cx="5643954" cy="479482"/>
      </dsp:txXfrm>
    </dsp:sp>
    <dsp:sp modelId="{FD3D8FFB-5B6B-C845-933C-CEA1374EBB85}">
      <dsp:nvSpPr>
        <dsp:cNvPr id="0" name=""/>
        <dsp:cNvSpPr/>
      </dsp:nvSpPr>
      <dsp:spPr>
        <a:xfrm>
          <a:off x="0" y="194234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1C7B-51F1-4541-A478-A0A399BA86C8}">
      <dsp:nvSpPr>
        <dsp:cNvPr id="0" name=""/>
        <dsp:cNvSpPr/>
      </dsp:nvSpPr>
      <dsp:spPr>
        <a:xfrm>
          <a:off x="360041" y="1656184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Ocupación de cupos de alta calidad al 100%</a:t>
          </a:r>
          <a:endParaRPr lang="es-ES" sz="1800" kern="1200" dirty="0">
            <a:latin typeface="Arial"/>
            <a:cs typeface="Arial"/>
          </a:endParaRPr>
        </a:p>
      </dsp:txBody>
      <dsp:txXfrm>
        <a:off x="385980" y="1682123"/>
        <a:ext cx="5643954" cy="479482"/>
      </dsp:txXfrm>
    </dsp:sp>
    <dsp:sp modelId="{BB0A4D83-4C4D-0942-A6C7-6B6A98EB02A9}">
      <dsp:nvSpPr>
        <dsp:cNvPr id="0" name=""/>
        <dsp:cNvSpPr/>
      </dsp:nvSpPr>
      <dsp:spPr>
        <a:xfrm>
          <a:off x="0" y="2758828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E7040-7423-B840-B03E-BBC6847C4190}">
      <dsp:nvSpPr>
        <dsp:cNvPr id="0" name=""/>
        <dsp:cNvSpPr/>
      </dsp:nvSpPr>
      <dsp:spPr>
        <a:xfrm>
          <a:off x="406845" y="2493148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Subsidios de demanda (becas)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2519087"/>
        <a:ext cx="5643954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D491-4DC8-D24B-8D31-CB824EC82B6F}">
      <dsp:nvSpPr>
        <dsp:cNvPr id="0" name=""/>
        <dsp:cNvSpPr/>
      </dsp:nvSpPr>
      <dsp:spPr>
        <a:xfrm>
          <a:off x="0" y="30938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A650-E73C-2C4D-9301-3A7C9F84A3C1}">
      <dsp:nvSpPr>
        <dsp:cNvPr id="0" name=""/>
        <dsp:cNvSpPr/>
      </dsp:nvSpPr>
      <dsp:spPr>
        <a:xfrm>
          <a:off x="406845" y="43707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Programa de Fomento de la Calidad: categorizar entidades. 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69646"/>
        <a:ext cx="5643954" cy="479482"/>
      </dsp:txXfrm>
    </dsp:sp>
    <dsp:sp modelId="{97BF88AF-8C38-C047-B1CB-37A335A93BFC}">
      <dsp:nvSpPr>
        <dsp:cNvPr id="0" name=""/>
        <dsp:cNvSpPr/>
      </dsp:nvSpPr>
      <dsp:spPr>
        <a:xfrm>
          <a:off x="0" y="112586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1BC8-C92C-EF4C-BDE2-441E42F39D23}">
      <dsp:nvSpPr>
        <dsp:cNvPr id="0" name=""/>
        <dsp:cNvSpPr/>
      </dsp:nvSpPr>
      <dsp:spPr>
        <a:xfrm>
          <a:off x="406845" y="860188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Calidad docentes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886127"/>
        <a:ext cx="5643954" cy="479482"/>
      </dsp:txXfrm>
    </dsp:sp>
    <dsp:sp modelId="{FD3D8FFB-5B6B-C845-933C-CEA1374EBB85}">
      <dsp:nvSpPr>
        <dsp:cNvPr id="0" name=""/>
        <dsp:cNvSpPr/>
      </dsp:nvSpPr>
      <dsp:spPr>
        <a:xfrm>
          <a:off x="0" y="1942347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1C7B-51F1-4541-A478-A0A399BA86C8}">
      <dsp:nvSpPr>
        <dsp:cNvPr id="0" name=""/>
        <dsp:cNvSpPr/>
      </dsp:nvSpPr>
      <dsp:spPr>
        <a:xfrm>
          <a:off x="406845" y="1676668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Internacionalización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1702607"/>
        <a:ext cx="5643954" cy="479482"/>
      </dsp:txXfrm>
    </dsp:sp>
    <dsp:sp modelId="{BB0A4D83-4C4D-0942-A6C7-6B6A98EB02A9}">
      <dsp:nvSpPr>
        <dsp:cNvPr id="0" name=""/>
        <dsp:cNvSpPr/>
      </dsp:nvSpPr>
      <dsp:spPr>
        <a:xfrm>
          <a:off x="0" y="2758828"/>
          <a:ext cx="813690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E7040-7423-B840-B03E-BBC6847C4190}">
      <dsp:nvSpPr>
        <dsp:cNvPr id="0" name=""/>
        <dsp:cNvSpPr/>
      </dsp:nvSpPr>
      <dsp:spPr>
        <a:xfrm>
          <a:off x="406845" y="2493148"/>
          <a:ext cx="5695832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/>
              <a:cs typeface="Arial"/>
            </a:rPr>
            <a:t>Investigación</a:t>
          </a:r>
          <a:endParaRPr lang="es-ES" sz="1800" kern="1200" dirty="0">
            <a:latin typeface="Arial"/>
            <a:cs typeface="Arial"/>
          </a:endParaRPr>
        </a:p>
      </dsp:txBody>
      <dsp:txXfrm>
        <a:off x="432784" y="2519087"/>
        <a:ext cx="5643954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0D491-4DC8-D24B-8D31-CB824EC82B6F}">
      <dsp:nvSpPr>
        <dsp:cNvPr id="0" name=""/>
        <dsp:cNvSpPr/>
      </dsp:nvSpPr>
      <dsp:spPr>
        <a:xfrm>
          <a:off x="0" y="31323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8A650-E73C-2C4D-9301-3A7C9F84A3C1}">
      <dsp:nvSpPr>
        <dsp:cNvPr id="0" name=""/>
        <dsp:cNvSpPr/>
      </dsp:nvSpPr>
      <dsp:spPr>
        <a:xfrm>
          <a:off x="334837" y="62315"/>
          <a:ext cx="4687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Segmentación por niveles de calidad de las IES</a:t>
          </a:r>
          <a:endParaRPr lang="es-ES" sz="1600" kern="1200" dirty="0">
            <a:latin typeface="Arial"/>
            <a:cs typeface="Arial"/>
          </a:endParaRPr>
        </a:p>
      </dsp:txBody>
      <dsp:txXfrm>
        <a:off x="359335" y="86813"/>
        <a:ext cx="4638724" cy="452844"/>
      </dsp:txXfrm>
    </dsp:sp>
    <dsp:sp modelId="{97BF88AF-8C38-C047-B1CB-37A335A93BFC}">
      <dsp:nvSpPr>
        <dsp:cNvPr id="0" name=""/>
        <dsp:cNvSpPr/>
      </dsp:nvSpPr>
      <dsp:spPr>
        <a:xfrm>
          <a:off x="0" y="1084355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71BC8-C92C-EF4C-BDE2-441E42F39D23}">
      <dsp:nvSpPr>
        <dsp:cNvPr id="0" name=""/>
        <dsp:cNvSpPr/>
      </dsp:nvSpPr>
      <dsp:spPr>
        <a:xfrm>
          <a:off x="334837" y="833435"/>
          <a:ext cx="4687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Alineación lineamientos CNA &amp; CONACES</a:t>
          </a:r>
          <a:endParaRPr lang="es-ES" sz="1600" kern="1200" dirty="0">
            <a:latin typeface="Arial"/>
            <a:cs typeface="Arial"/>
          </a:endParaRPr>
        </a:p>
      </dsp:txBody>
      <dsp:txXfrm>
        <a:off x="359335" y="857933"/>
        <a:ext cx="4638724" cy="452844"/>
      </dsp:txXfrm>
    </dsp:sp>
    <dsp:sp modelId="{FD3D8FFB-5B6B-C845-933C-CEA1374EBB85}">
      <dsp:nvSpPr>
        <dsp:cNvPr id="0" name=""/>
        <dsp:cNvSpPr/>
      </dsp:nvSpPr>
      <dsp:spPr>
        <a:xfrm>
          <a:off x="0" y="1855476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F1C7B-51F1-4541-A478-A0A399BA86C8}">
      <dsp:nvSpPr>
        <dsp:cNvPr id="0" name=""/>
        <dsp:cNvSpPr/>
      </dsp:nvSpPr>
      <dsp:spPr>
        <a:xfrm>
          <a:off x="334837" y="1604555"/>
          <a:ext cx="4687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Articulación Inspección y registro</a:t>
          </a:r>
          <a:endParaRPr lang="es-ES" sz="1600" kern="1200" dirty="0">
            <a:latin typeface="Arial"/>
            <a:cs typeface="Arial"/>
          </a:endParaRPr>
        </a:p>
      </dsp:txBody>
      <dsp:txXfrm>
        <a:off x="359335" y="1629053"/>
        <a:ext cx="4638724" cy="452844"/>
      </dsp:txXfrm>
    </dsp:sp>
    <dsp:sp modelId="{BB0A4D83-4C4D-0942-A6C7-6B6A98EB02A9}">
      <dsp:nvSpPr>
        <dsp:cNvPr id="0" name=""/>
        <dsp:cNvSpPr/>
      </dsp:nvSpPr>
      <dsp:spPr>
        <a:xfrm>
          <a:off x="0" y="2626596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E7040-7423-B840-B03E-BBC6847C4190}">
      <dsp:nvSpPr>
        <dsp:cNvPr id="0" name=""/>
        <dsp:cNvSpPr/>
      </dsp:nvSpPr>
      <dsp:spPr>
        <a:xfrm>
          <a:off x="334837" y="2375676"/>
          <a:ext cx="4687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Automatización convalidaciones de títulos</a:t>
          </a:r>
          <a:endParaRPr lang="es-ES" sz="1600" kern="1200" dirty="0">
            <a:latin typeface="Arial"/>
            <a:cs typeface="Arial"/>
          </a:endParaRPr>
        </a:p>
      </dsp:txBody>
      <dsp:txXfrm>
        <a:off x="359335" y="2400174"/>
        <a:ext cx="4638724" cy="452844"/>
      </dsp:txXfrm>
    </dsp:sp>
    <dsp:sp modelId="{6226DDDA-8EB0-41E0-BD83-010771E4A0DC}">
      <dsp:nvSpPr>
        <dsp:cNvPr id="0" name=""/>
        <dsp:cNvSpPr/>
      </dsp:nvSpPr>
      <dsp:spPr>
        <a:xfrm>
          <a:off x="0" y="3397716"/>
          <a:ext cx="6696744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0B0C3-A013-4CE4-A7C2-4F8E868FE26E}">
      <dsp:nvSpPr>
        <dsp:cNvPr id="0" name=""/>
        <dsp:cNvSpPr/>
      </dsp:nvSpPr>
      <dsp:spPr>
        <a:xfrm>
          <a:off x="334837" y="3146796"/>
          <a:ext cx="4687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/>
              <a:cs typeface="Arial"/>
            </a:rPr>
            <a:t>Modificar régimen I&amp;V(sanciones y medidas cautelares)</a:t>
          </a:r>
          <a:endParaRPr lang="es-ES" sz="1600" kern="1200" dirty="0">
            <a:latin typeface="Arial"/>
            <a:cs typeface="Arial"/>
          </a:endParaRPr>
        </a:p>
      </dsp:txBody>
      <dsp:txXfrm>
        <a:off x="359335" y="3171294"/>
        <a:ext cx="4638724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AAF04-8EA2-4979-8E84-62808BD65651}">
      <dsp:nvSpPr>
        <dsp:cNvPr id="0" name=""/>
        <dsp:cNvSpPr/>
      </dsp:nvSpPr>
      <dsp:spPr>
        <a:xfrm>
          <a:off x="339668" y="113942"/>
          <a:ext cx="2495278" cy="351653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C4585-C6E2-436E-9C72-6CF85E2B9677}">
      <dsp:nvSpPr>
        <dsp:cNvPr id="0" name=""/>
        <dsp:cNvSpPr/>
      </dsp:nvSpPr>
      <dsp:spPr>
        <a:xfrm rot="16200000">
          <a:off x="-161495" y="1629532"/>
          <a:ext cx="2433870" cy="4630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COMITÉS</a:t>
          </a:r>
          <a:endParaRPr lang="es-CO" sz="1600" b="1" kern="1200" dirty="0"/>
        </a:p>
      </dsp:txBody>
      <dsp:txXfrm>
        <a:off x="-138888" y="1652139"/>
        <a:ext cx="2388656" cy="417883"/>
      </dsp:txXfrm>
    </dsp:sp>
    <dsp:sp modelId="{8F8D470C-CC03-44D0-A24A-0F2CB10458AD}">
      <dsp:nvSpPr>
        <dsp:cNvPr id="0" name=""/>
        <dsp:cNvSpPr/>
      </dsp:nvSpPr>
      <dsp:spPr>
        <a:xfrm>
          <a:off x="1846204" y="243021"/>
          <a:ext cx="2968153" cy="625136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2"/>
              </a:solidFill>
            </a:rPr>
            <a:t>Sector Gobierno (Secretarias de Educación) 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1876721" y="273538"/>
        <a:ext cx="2907119" cy="564102"/>
      </dsp:txXfrm>
    </dsp:sp>
    <dsp:sp modelId="{036D6571-C377-43BF-A1BE-4F7B50CCEDB2}">
      <dsp:nvSpPr>
        <dsp:cNvPr id="0" name=""/>
        <dsp:cNvSpPr/>
      </dsp:nvSpPr>
      <dsp:spPr>
        <a:xfrm>
          <a:off x="1867610" y="1086443"/>
          <a:ext cx="2946759" cy="649872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2"/>
              </a:solidFill>
            </a:rPr>
            <a:t>Instituciones de Educación Superior (Públicas y Privadas) y SENA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1899334" y="1118167"/>
        <a:ext cx="2883311" cy="586424"/>
      </dsp:txXfrm>
    </dsp:sp>
    <dsp:sp modelId="{A4CB44A9-FEFA-4193-B645-622D6C3CDA5F}">
      <dsp:nvSpPr>
        <dsp:cNvPr id="0" name=""/>
        <dsp:cNvSpPr/>
      </dsp:nvSpPr>
      <dsp:spPr>
        <a:xfrm>
          <a:off x="1861184" y="2001066"/>
          <a:ext cx="2946759" cy="682332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2"/>
              </a:solidFill>
            </a:rPr>
            <a:t>Sector Productivo (Gremios, Asociaciones, Cámaras de Comercio, etc.) 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1894493" y="2034375"/>
        <a:ext cx="2880141" cy="615714"/>
      </dsp:txXfrm>
    </dsp:sp>
    <dsp:sp modelId="{60F5FA7A-1BFB-433E-8DAA-41822D35F6AE}">
      <dsp:nvSpPr>
        <dsp:cNvPr id="0" name=""/>
        <dsp:cNvSpPr/>
      </dsp:nvSpPr>
      <dsp:spPr>
        <a:xfrm>
          <a:off x="1861184" y="2861189"/>
          <a:ext cx="2946759" cy="532520"/>
        </a:xfrm>
        <a:prstGeom prst="round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2"/>
              </a:solidFill>
            </a:rPr>
            <a:t>Representantes de Organizaciones (grupos étnicos) entre otros. </a:t>
          </a:r>
          <a:endParaRPr lang="es-CO" sz="1400" b="1" kern="1200" dirty="0">
            <a:solidFill>
              <a:schemeClr val="tx2"/>
            </a:solidFill>
          </a:endParaRPr>
        </a:p>
      </dsp:txBody>
      <dsp:txXfrm>
        <a:off x="1887179" y="2887184"/>
        <a:ext cx="2894769" cy="480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2788E-8F15-44DF-BC9F-A2DC26A0161C}">
      <dsp:nvSpPr>
        <dsp:cNvPr id="0" name=""/>
        <dsp:cNvSpPr/>
      </dsp:nvSpPr>
      <dsp:spPr>
        <a:xfrm>
          <a:off x="7356" y="0"/>
          <a:ext cx="7316534" cy="550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Funciones de los Comités Departamentales de Educación Superior</a:t>
          </a:r>
          <a:endParaRPr lang="es-CO" sz="2000" b="1" kern="1200" dirty="0"/>
        </a:p>
      </dsp:txBody>
      <dsp:txXfrm>
        <a:off x="23492" y="16136"/>
        <a:ext cx="7284262" cy="518636"/>
      </dsp:txXfrm>
    </dsp:sp>
    <dsp:sp modelId="{0CDEAD64-F317-493A-859C-59F2FD992FF7}">
      <dsp:nvSpPr>
        <dsp:cNvPr id="0" name=""/>
        <dsp:cNvSpPr/>
      </dsp:nvSpPr>
      <dsp:spPr>
        <a:xfrm>
          <a:off x="739010" y="550908"/>
          <a:ext cx="728400" cy="660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0649"/>
              </a:lnTo>
              <a:lnTo>
                <a:pt x="728400" y="660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9FD20-43ED-458B-9BB1-FAA1B4BC625F}">
      <dsp:nvSpPr>
        <dsp:cNvPr id="0" name=""/>
        <dsp:cNvSpPr/>
      </dsp:nvSpPr>
      <dsp:spPr>
        <a:xfrm>
          <a:off x="1467411" y="936104"/>
          <a:ext cx="6997478" cy="55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500" b="1" kern="1200" dirty="0" smtClean="0"/>
            <a:t>Coordinar los esfuerzos y actividades para el desarrollo de la Educación Superior Regional. </a:t>
          </a:r>
          <a:endParaRPr lang="es-CO" sz="1500" b="1" kern="1200" dirty="0"/>
        </a:p>
      </dsp:txBody>
      <dsp:txXfrm>
        <a:off x="1483547" y="952240"/>
        <a:ext cx="6965206" cy="518636"/>
      </dsp:txXfrm>
    </dsp:sp>
    <dsp:sp modelId="{D6342671-77FE-4351-B78F-8D05896B6498}">
      <dsp:nvSpPr>
        <dsp:cNvPr id="0" name=""/>
        <dsp:cNvSpPr/>
      </dsp:nvSpPr>
      <dsp:spPr>
        <a:xfrm>
          <a:off x="739010" y="550908"/>
          <a:ext cx="731653" cy="1405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886"/>
              </a:lnTo>
              <a:lnTo>
                <a:pt x="731653" y="14058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91CBB-0C0E-4667-A31A-1506F575BF50}">
      <dsp:nvSpPr>
        <dsp:cNvPr id="0" name=""/>
        <dsp:cNvSpPr/>
      </dsp:nvSpPr>
      <dsp:spPr>
        <a:xfrm>
          <a:off x="1470663" y="1681340"/>
          <a:ext cx="6997478" cy="55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Propender por la articulación de otras instancias de participación local y regional con el sector educativo</a:t>
          </a:r>
          <a:endParaRPr lang="es-CO" sz="1500" b="1" kern="1200" dirty="0"/>
        </a:p>
      </dsp:txBody>
      <dsp:txXfrm>
        <a:off x="1486799" y="1697476"/>
        <a:ext cx="6965206" cy="518636"/>
      </dsp:txXfrm>
    </dsp:sp>
    <dsp:sp modelId="{97FBF938-C47B-4DE4-8FA2-D8BE9893E383}">
      <dsp:nvSpPr>
        <dsp:cNvPr id="0" name=""/>
        <dsp:cNvSpPr/>
      </dsp:nvSpPr>
      <dsp:spPr>
        <a:xfrm>
          <a:off x="739010" y="550908"/>
          <a:ext cx="747528" cy="2175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5908"/>
              </a:lnTo>
              <a:lnTo>
                <a:pt x="747528" y="217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42CCE-AEB4-4F3E-BD9E-0937E7E143A9}">
      <dsp:nvSpPr>
        <dsp:cNvPr id="0" name=""/>
        <dsp:cNvSpPr/>
      </dsp:nvSpPr>
      <dsp:spPr>
        <a:xfrm>
          <a:off x="1486538" y="2451362"/>
          <a:ext cx="7016456" cy="55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Dinamizar la concertación y diseño de políticas, planes y proyectos de Educación Superior a nivel regional.</a:t>
          </a:r>
          <a:endParaRPr lang="es-CO" sz="1500" b="1" kern="1200" dirty="0"/>
        </a:p>
      </dsp:txBody>
      <dsp:txXfrm>
        <a:off x="1502674" y="2467498"/>
        <a:ext cx="6984184" cy="518636"/>
      </dsp:txXfrm>
    </dsp:sp>
    <dsp:sp modelId="{5DFA8BE0-2F51-4729-B035-FCF796E60FF4}">
      <dsp:nvSpPr>
        <dsp:cNvPr id="0" name=""/>
        <dsp:cNvSpPr/>
      </dsp:nvSpPr>
      <dsp:spPr>
        <a:xfrm>
          <a:off x="739010" y="550908"/>
          <a:ext cx="731653" cy="28583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363"/>
              </a:lnTo>
              <a:lnTo>
                <a:pt x="731653" y="28583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4ADB7-941A-4E79-ABD1-8D71B696FB3D}">
      <dsp:nvSpPr>
        <dsp:cNvPr id="0" name=""/>
        <dsp:cNvSpPr/>
      </dsp:nvSpPr>
      <dsp:spPr>
        <a:xfrm>
          <a:off x="1470663" y="3133817"/>
          <a:ext cx="7037161" cy="550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Promover el uso compartido de recursos institucionales.</a:t>
          </a:r>
          <a:endParaRPr lang="es-CO" sz="1500" b="1" kern="1200" dirty="0"/>
        </a:p>
      </dsp:txBody>
      <dsp:txXfrm>
        <a:off x="1486799" y="3149953"/>
        <a:ext cx="7004889" cy="5186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7E501-43D0-434F-9561-A84201071CE2}">
      <dsp:nvSpPr>
        <dsp:cNvPr id="0" name=""/>
        <dsp:cNvSpPr/>
      </dsp:nvSpPr>
      <dsp:spPr>
        <a:xfrm>
          <a:off x="0" y="0"/>
          <a:ext cx="3384376" cy="338437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4BDC-495D-4C6B-9CF3-005735B1B47F}">
      <dsp:nvSpPr>
        <dsp:cNvPr id="0" name=""/>
        <dsp:cNvSpPr/>
      </dsp:nvSpPr>
      <dsp:spPr>
        <a:xfrm>
          <a:off x="1692188" y="0"/>
          <a:ext cx="6948772" cy="3384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3.563 Instituciones</a:t>
          </a:r>
          <a:endParaRPr lang="es-CO" sz="4000" kern="1200" dirty="0"/>
        </a:p>
      </dsp:txBody>
      <dsp:txXfrm>
        <a:off x="1692188" y="0"/>
        <a:ext cx="3474386" cy="1607578"/>
      </dsp:txXfrm>
    </dsp:sp>
    <dsp:sp modelId="{A0463CE2-1E4F-4F64-9A98-2E585F00A42E}">
      <dsp:nvSpPr>
        <dsp:cNvPr id="0" name=""/>
        <dsp:cNvSpPr/>
      </dsp:nvSpPr>
      <dsp:spPr>
        <a:xfrm>
          <a:off x="888398" y="1607578"/>
          <a:ext cx="1607578" cy="160757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B3D19-7BC9-49AB-AFCE-B5C3F0EEA7EE}">
      <dsp:nvSpPr>
        <dsp:cNvPr id="0" name=""/>
        <dsp:cNvSpPr/>
      </dsp:nvSpPr>
      <dsp:spPr>
        <a:xfrm>
          <a:off x="1692188" y="1607578"/>
          <a:ext cx="6948772" cy="16075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000" b="1" kern="1200" dirty="0" smtClean="0"/>
            <a:t>17.735 Programas</a:t>
          </a:r>
          <a:endParaRPr lang="es-CO" sz="4000" kern="1200" dirty="0"/>
        </a:p>
      </dsp:txBody>
      <dsp:txXfrm>
        <a:off x="1692188" y="1607578"/>
        <a:ext cx="3474386" cy="1607578"/>
      </dsp:txXfrm>
    </dsp:sp>
    <dsp:sp modelId="{C4C74E6D-0B18-4780-BD3C-6ED33491CFBE}">
      <dsp:nvSpPr>
        <dsp:cNvPr id="0" name=""/>
        <dsp:cNvSpPr/>
      </dsp:nvSpPr>
      <dsp:spPr>
        <a:xfrm>
          <a:off x="5166573" y="0"/>
          <a:ext cx="3474386" cy="1607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Certificación de Calidad: 236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Línea Base: 2.585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Meta: 20%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Estado Actual: 9,13%</a:t>
          </a:r>
          <a:endParaRPr lang="es-CO" sz="1900" b="0" kern="1200" dirty="0"/>
        </a:p>
      </dsp:txBody>
      <dsp:txXfrm>
        <a:off x="5166573" y="0"/>
        <a:ext cx="3474386" cy="1607578"/>
      </dsp:txXfrm>
    </dsp:sp>
    <dsp:sp modelId="{91333ABC-3F18-42D3-A999-15D5CB062CE2}">
      <dsp:nvSpPr>
        <dsp:cNvPr id="0" name=""/>
        <dsp:cNvSpPr/>
      </dsp:nvSpPr>
      <dsp:spPr>
        <a:xfrm>
          <a:off x="5166573" y="1607578"/>
          <a:ext cx="3474386" cy="160757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Certificación de Calidad: 1.185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Línea Base: 7.801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Meta: 15%</a:t>
          </a:r>
          <a:endParaRPr lang="es-CO" sz="1900" b="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900" b="0" kern="1200" dirty="0" smtClean="0"/>
            <a:t>Estado actual: 15,19%</a:t>
          </a:r>
          <a:endParaRPr lang="es-CO" sz="1900" b="0" kern="1200" dirty="0"/>
        </a:p>
      </dsp:txBody>
      <dsp:txXfrm>
        <a:off x="5166573" y="1607578"/>
        <a:ext cx="3474386" cy="1607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91B12-09BC-4B88-9E86-D20E6FAA560D}">
      <dsp:nvSpPr>
        <dsp:cNvPr id="0" name=""/>
        <dsp:cNvSpPr/>
      </dsp:nvSpPr>
      <dsp:spPr>
        <a:xfrm>
          <a:off x="3266289" y="1760477"/>
          <a:ext cx="1697020" cy="13376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sng" kern="1200" dirty="0" smtClean="0"/>
            <a:t>ESTRUCTURA ORGANIZATIVA, RECURSOS HUMANOS  Y FINACIEROS</a:t>
          </a:r>
          <a:endParaRPr lang="es-CO" sz="1100" b="1" u="sng" kern="1200" dirty="0"/>
        </a:p>
      </dsp:txBody>
      <dsp:txXfrm>
        <a:off x="3514812" y="1956368"/>
        <a:ext cx="1199974" cy="945845"/>
      </dsp:txXfrm>
    </dsp:sp>
    <dsp:sp modelId="{CFA34633-E111-4741-BBF4-F65DBEA8DB49}">
      <dsp:nvSpPr>
        <dsp:cNvPr id="0" name=""/>
        <dsp:cNvSpPr/>
      </dsp:nvSpPr>
      <dsp:spPr>
        <a:xfrm rot="16200000">
          <a:off x="3912803" y="1543852"/>
          <a:ext cx="403993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403993" y="14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/>
        </a:p>
      </dsp:txBody>
      <dsp:txXfrm>
        <a:off x="4104700" y="1548381"/>
        <a:ext cx="20199" cy="20199"/>
      </dsp:txXfrm>
    </dsp:sp>
    <dsp:sp modelId="{89895CFE-25C7-48F9-B319-37A7B6C56F57}">
      <dsp:nvSpPr>
        <dsp:cNvPr id="0" name=""/>
        <dsp:cNvSpPr/>
      </dsp:nvSpPr>
      <dsp:spPr>
        <a:xfrm>
          <a:off x="3266289" y="18857"/>
          <a:ext cx="1697020" cy="13376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sng" kern="1200" dirty="0" smtClean="0"/>
            <a:t>ASITENCIA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sng" kern="1200" dirty="0" smtClean="0"/>
            <a:t>TÉCNICA</a:t>
          </a:r>
          <a:endParaRPr lang="es-CO" sz="1100" b="1" u="sng" kern="1200" dirty="0"/>
        </a:p>
      </dsp:txBody>
      <dsp:txXfrm>
        <a:off x="3514812" y="214748"/>
        <a:ext cx="1199974" cy="945845"/>
      </dsp:txXfrm>
    </dsp:sp>
    <dsp:sp modelId="{3CA92D47-2B76-468D-AD26-C212C2240431}">
      <dsp:nvSpPr>
        <dsp:cNvPr id="0" name=""/>
        <dsp:cNvSpPr/>
      </dsp:nvSpPr>
      <dsp:spPr>
        <a:xfrm rot="20520000">
          <a:off x="4897023" y="2145567"/>
          <a:ext cx="91932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91932" y="14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/>
        </a:p>
      </dsp:txBody>
      <dsp:txXfrm>
        <a:off x="4940691" y="2157897"/>
        <a:ext cx="4596" cy="4596"/>
      </dsp:txXfrm>
    </dsp:sp>
    <dsp:sp modelId="{A65AD243-01E1-453F-B00C-4D27A2A6903E}">
      <dsp:nvSpPr>
        <dsp:cNvPr id="0" name=""/>
        <dsp:cNvSpPr/>
      </dsp:nvSpPr>
      <dsp:spPr>
        <a:xfrm>
          <a:off x="4922669" y="1222287"/>
          <a:ext cx="1697020" cy="1337627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sng" kern="1200" dirty="0" smtClean="0"/>
            <a:t>EVALUACIÓN DE PROGRAMAS</a:t>
          </a:r>
          <a:endParaRPr lang="es-CO" sz="1100" b="1" u="sng" kern="1200" dirty="0"/>
        </a:p>
      </dsp:txBody>
      <dsp:txXfrm>
        <a:off x="5171192" y="1418178"/>
        <a:ext cx="1199974" cy="945845"/>
      </dsp:txXfrm>
    </dsp:sp>
    <dsp:sp modelId="{08F9B4EC-C119-4BF1-B507-96F6682337FC}">
      <dsp:nvSpPr>
        <dsp:cNvPr id="0" name=""/>
        <dsp:cNvSpPr/>
      </dsp:nvSpPr>
      <dsp:spPr>
        <a:xfrm rot="3240000">
          <a:off x="4473229" y="3119163"/>
          <a:ext cx="306840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06840" y="14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/>
        </a:p>
      </dsp:txBody>
      <dsp:txXfrm>
        <a:off x="4618978" y="3126120"/>
        <a:ext cx="15342" cy="15342"/>
      </dsp:txXfrm>
    </dsp:sp>
    <dsp:sp modelId="{BEC54C68-A8CE-4BCC-983C-C1B5D27E1451}">
      <dsp:nvSpPr>
        <dsp:cNvPr id="0" name=""/>
        <dsp:cNvSpPr/>
      </dsp:nvSpPr>
      <dsp:spPr>
        <a:xfrm>
          <a:off x="4289988" y="3169478"/>
          <a:ext cx="1697020" cy="1337627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sng" kern="1200" dirty="0" smtClean="0"/>
            <a:t>ASEGURAMIENTO DE LA CALIDAD</a:t>
          </a:r>
          <a:endParaRPr lang="es-CO" sz="1100" b="1" u="sng" kern="1200" dirty="0"/>
        </a:p>
      </dsp:txBody>
      <dsp:txXfrm>
        <a:off x="4538511" y="3365369"/>
        <a:ext cx="1199974" cy="945845"/>
      </dsp:txXfrm>
    </dsp:sp>
    <dsp:sp modelId="{D8D8FD9A-FADE-472E-A8BF-8F3DD8D69B61}">
      <dsp:nvSpPr>
        <dsp:cNvPr id="0" name=""/>
        <dsp:cNvSpPr/>
      </dsp:nvSpPr>
      <dsp:spPr>
        <a:xfrm rot="7560000">
          <a:off x="3449530" y="3119163"/>
          <a:ext cx="306840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306840" y="14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/>
        </a:p>
      </dsp:txBody>
      <dsp:txXfrm rot="10800000">
        <a:off x="3595279" y="3126120"/>
        <a:ext cx="15342" cy="15342"/>
      </dsp:txXfrm>
    </dsp:sp>
    <dsp:sp modelId="{738DBE75-81B9-44F6-985F-575E66C7A768}">
      <dsp:nvSpPr>
        <dsp:cNvPr id="0" name=""/>
        <dsp:cNvSpPr/>
      </dsp:nvSpPr>
      <dsp:spPr>
        <a:xfrm>
          <a:off x="2242590" y="3169478"/>
          <a:ext cx="1697020" cy="1337627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ARTICULACIÓN CON  EM, ES Y SECTOR PRODUCTIVO</a:t>
          </a:r>
          <a:endParaRPr lang="es-CO" sz="1100" b="1" kern="1200" dirty="0"/>
        </a:p>
      </dsp:txBody>
      <dsp:txXfrm>
        <a:off x="2491113" y="3365369"/>
        <a:ext cx="1199974" cy="945845"/>
      </dsp:txXfrm>
    </dsp:sp>
    <dsp:sp modelId="{18595071-412B-4D90-BBB7-6F417DDB721D}">
      <dsp:nvSpPr>
        <dsp:cNvPr id="0" name=""/>
        <dsp:cNvSpPr/>
      </dsp:nvSpPr>
      <dsp:spPr>
        <a:xfrm rot="11880000">
          <a:off x="3240644" y="2145567"/>
          <a:ext cx="91932" cy="29256"/>
        </a:xfrm>
        <a:custGeom>
          <a:avLst/>
          <a:gdLst/>
          <a:ahLst/>
          <a:cxnLst/>
          <a:rect l="0" t="0" r="0" b="0"/>
          <a:pathLst>
            <a:path>
              <a:moveTo>
                <a:pt x="0" y="14628"/>
              </a:moveTo>
              <a:lnTo>
                <a:pt x="91932" y="1462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b="1" kern="1200" dirty="0"/>
        </a:p>
      </dsp:txBody>
      <dsp:txXfrm rot="10800000">
        <a:off x="3284311" y="2157897"/>
        <a:ext cx="4596" cy="4596"/>
      </dsp:txXfrm>
    </dsp:sp>
    <dsp:sp modelId="{5C866513-A116-4099-9FC3-1FF996081194}">
      <dsp:nvSpPr>
        <dsp:cNvPr id="0" name=""/>
        <dsp:cNvSpPr/>
      </dsp:nvSpPr>
      <dsp:spPr>
        <a:xfrm>
          <a:off x="1609910" y="1222287"/>
          <a:ext cx="1697020" cy="1337627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i="0" u="none" kern="1200" dirty="0" smtClean="0"/>
            <a:t>REDES E INCENTIVOS</a:t>
          </a:r>
          <a:endParaRPr lang="es-CO" sz="1100" b="1" i="0" u="none" kern="1200" dirty="0"/>
        </a:p>
      </dsp:txBody>
      <dsp:txXfrm>
        <a:off x="1858433" y="1418178"/>
        <a:ext cx="1199974" cy="9458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8F8EE-59D2-4FDC-A887-1387171CCC12}">
      <dsp:nvSpPr>
        <dsp:cNvPr id="0" name=""/>
        <dsp:cNvSpPr/>
      </dsp:nvSpPr>
      <dsp:spPr>
        <a:xfrm rot="16200000">
          <a:off x="925909" y="-925909"/>
          <a:ext cx="2262981" cy="4114799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/>
            <a:t>ASISTENCIA TÉCNICA:                                  </a:t>
          </a:r>
          <a:r>
            <a:rPr lang="es-ES_tradnl" sz="1600" kern="1200" dirty="0" smtClean="0"/>
            <a:t>Fortalecer desde el MEN a través de capacitación a las SEC para que asuman proceso de asesoría y asistencia técnica en los diferentes procesos de ETDH.</a:t>
          </a:r>
          <a:endParaRPr lang="es-CO" sz="1600" kern="1200" dirty="0"/>
        </a:p>
      </dsp:txBody>
      <dsp:txXfrm rot="5400000">
        <a:off x="0" y="0"/>
        <a:ext cx="4114799" cy="1697236"/>
      </dsp:txXfrm>
    </dsp:sp>
    <dsp:sp modelId="{A8BD956C-7562-4AD7-8B62-D103CA0A5F65}">
      <dsp:nvSpPr>
        <dsp:cNvPr id="0" name=""/>
        <dsp:cNvSpPr/>
      </dsp:nvSpPr>
      <dsp:spPr>
        <a:xfrm>
          <a:off x="4114799" y="0"/>
          <a:ext cx="4114799" cy="2262981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/>
            <a:t>SISTEMA ASEGURAMIENTO DE CALIDAD:             </a:t>
          </a:r>
          <a:r>
            <a:rPr lang="es-CO" sz="1600" b="0" i="0" kern="1200" dirty="0" smtClean="0"/>
            <a:t>Definir</a:t>
          </a:r>
          <a:r>
            <a:rPr lang="es-CO" sz="1600" b="0" i="1" kern="1200" dirty="0" smtClean="0"/>
            <a:t>  </a:t>
          </a:r>
          <a:r>
            <a:rPr lang="es-CO" sz="1600" b="0" i="0" kern="1200" dirty="0" smtClean="0"/>
            <a:t>Estructura</a:t>
          </a:r>
          <a:r>
            <a:rPr lang="es-CO" sz="1600" b="0" i="1" kern="1200" dirty="0" smtClean="0"/>
            <a:t>  </a:t>
          </a:r>
          <a:r>
            <a:rPr lang="es-CO" sz="1600" b="0" i="0" kern="1200" dirty="0" smtClean="0"/>
            <a:t>para</a:t>
          </a:r>
          <a:r>
            <a:rPr lang="es-CO" sz="1600" b="0" i="1" kern="1200" dirty="0" smtClean="0"/>
            <a:t>  </a:t>
          </a:r>
          <a:r>
            <a:rPr lang="es-CO" sz="1600" b="0" i="0" kern="1200" dirty="0" smtClean="0"/>
            <a:t>que</a:t>
          </a:r>
          <a:r>
            <a:rPr lang="es-CO" sz="1600" b="0" i="1" kern="1200" dirty="0" smtClean="0"/>
            <a:t> </a:t>
          </a:r>
          <a:r>
            <a:rPr lang="es-ES_tradnl" sz="1600" kern="1200" dirty="0" smtClean="0"/>
            <a:t>opere de manera descentralizada, a partir de lineamientos e   instrumentos diseñados por el MEN </a:t>
          </a:r>
          <a:endParaRPr lang="es-CO" sz="1600" kern="1200" dirty="0"/>
        </a:p>
      </dsp:txBody>
      <dsp:txXfrm>
        <a:off x="4114799" y="0"/>
        <a:ext cx="4114799" cy="1697236"/>
      </dsp:txXfrm>
    </dsp:sp>
    <dsp:sp modelId="{DF736309-18E1-4882-BA56-33D33BEC053F}">
      <dsp:nvSpPr>
        <dsp:cNvPr id="0" name=""/>
        <dsp:cNvSpPr/>
      </dsp:nvSpPr>
      <dsp:spPr>
        <a:xfrm rot="10800000">
          <a:off x="0" y="2262981"/>
          <a:ext cx="4114799" cy="2262981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/>
            <a:t>EVALUACIÓN DE PROGRAMAS:                     </a:t>
          </a:r>
          <a:r>
            <a:rPr lang="es-ES_tradnl" sz="1600" kern="1200" dirty="0" smtClean="0"/>
            <a:t>Recurso Humano idóneo para evaluación y seguimiento.                                                        Diseño de  Guía e instrumentos para orientación y evaluación de programas de ETDH</a:t>
          </a:r>
          <a:endParaRPr lang="es-CO" sz="1600" kern="1200" dirty="0"/>
        </a:p>
      </dsp:txBody>
      <dsp:txXfrm rot="10800000">
        <a:off x="0" y="2828726"/>
        <a:ext cx="4114799" cy="1697236"/>
      </dsp:txXfrm>
    </dsp:sp>
    <dsp:sp modelId="{3BC8708F-F21E-43F6-8CD0-E8D6FFD63CFF}">
      <dsp:nvSpPr>
        <dsp:cNvPr id="0" name=""/>
        <dsp:cNvSpPr/>
      </dsp:nvSpPr>
      <dsp:spPr>
        <a:xfrm rot="5400000">
          <a:off x="5040709" y="1337072"/>
          <a:ext cx="2262981" cy="4114799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i="1" kern="1200" dirty="0" smtClean="0"/>
            <a:t>ARTICULACION:                                      </a:t>
          </a:r>
          <a:r>
            <a:rPr lang="es-ES_tradnl" sz="1600" kern="1200" dirty="0" smtClean="0"/>
            <a:t>consolidar  Sistema Nacional de Formación para el Trabajo</a:t>
          </a:r>
          <a:r>
            <a:rPr lang="es-CO" sz="1600" b="1" i="1" kern="1200" dirty="0" smtClean="0"/>
            <a:t>.                                        F</a:t>
          </a:r>
          <a:r>
            <a:rPr lang="es-ES_tradnl" sz="1600" kern="1200" dirty="0" smtClean="0"/>
            <a:t>ortalecer   la articulación con la EM y  la ES.  Promover  las REDES nacionales e internacionales. </a:t>
          </a:r>
          <a:endParaRPr lang="es-CO" sz="1600" kern="1200" dirty="0"/>
        </a:p>
      </dsp:txBody>
      <dsp:txXfrm rot="-5400000">
        <a:off x="4114800" y="2828725"/>
        <a:ext cx="4114799" cy="1697236"/>
      </dsp:txXfrm>
    </dsp:sp>
    <dsp:sp modelId="{AEBA08C1-C670-4A91-9764-2F1550EED0DF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ORGANIZACIÓN</a:t>
          </a:r>
          <a:r>
            <a:rPr lang="es-ES_tradnl" sz="1600" kern="1200" dirty="0" smtClean="0"/>
            <a:t>         Definir estructura y organización de la ETDH desde las SEC</a:t>
          </a:r>
          <a:endParaRPr lang="es-CO" sz="1600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0.62002</cdr:x>
      <cdr:y>0.01725</cdr:y>
    </cdr:from>
    <cdr:to>
      <cdr:x>0.62344</cdr:x>
      <cdr:y>0.69175</cdr:y>
    </cdr:to>
    <cdr:cxnSp macro="">
      <cdr:nvCxnSpPr>
        <cdr:cNvPr id="3" name="2 Conector recto"/>
        <cdr:cNvCxnSpPr/>
      </cdr:nvCxnSpPr>
      <cdr:spPr>
        <a:xfrm xmlns:a="http://schemas.openxmlformats.org/drawingml/2006/main">
          <a:off x="5191126" y="99169"/>
          <a:ext cx="28575" cy="3876675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0.4164</cdr:x>
      <cdr:y>0.83588</cdr:y>
    </cdr:from>
    <cdr:to>
      <cdr:x>0.54381</cdr:x>
      <cdr:y>0.88898</cdr:y>
    </cdr:to>
    <cdr:sp macro="" textlink="">
      <cdr:nvSpPr>
        <cdr:cNvPr id="4" name="4 CuadroTexto"/>
        <cdr:cNvSpPr txBox="1"/>
      </cdr:nvSpPr>
      <cdr:spPr>
        <a:xfrm xmlns:a="http://schemas.openxmlformats.org/drawingml/2006/main">
          <a:off x="3784045" y="4360717"/>
          <a:ext cx="115775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dirty="0" smtClean="0"/>
            <a:t>Departamentos</a:t>
          </a:r>
          <a:endParaRPr lang="es-CO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0.13089</cdr:x>
      <cdr:y>0.26615</cdr:y>
    </cdr:from>
    <cdr:to>
      <cdr:x>0.45899</cdr:x>
      <cdr:y>0.30326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89448" y="1324539"/>
          <a:ext cx="1728192" cy="18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NORTE DE SANTANDER; 1,3%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0.1719</cdr:x>
      <cdr:y>0.30786</cdr:y>
    </cdr:from>
    <cdr:to>
      <cdr:x>0.5</cdr:x>
      <cdr:y>0.35127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905471" y="1532121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MAGDALENA; 1,8%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0.27097</cdr:x>
      <cdr:y>0.68168</cdr:y>
    </cdr:from>
    <cdr:to>
      <cdr:x>0.59906</cdr:x>
      <cdr:y>0.72508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427276" y="3392446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CUNDINAMARCA; 3,2%</a:t>
          </a:r>
          <a:endParaRPr lang="es-CO" sz="10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0.15008</cdr:x>
      <cdr:y>0.03771</cdr:y>
    </cdr:from>
    <cdr:to>
      <cdr:x>0.5132</cdr:x>
      <cdr:y>0.08135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54744" y="186697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CUNDINAMARCA; 0,0%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0.16659</cdr:x>
      <cdr:y>0.09992</cdr:y>
    </cdr:from>
    <cdr:to>
      <cdr:x>0.52971</cdr:x>
      <cdr:y>0.14356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726752" y="494667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LA GUAJIRA; 0,1%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0.28212</cdr:x>
      <cdr:y>0.47818</cdr:y>
    </cdr:from>
    <cdr:to>
      <cdr:x>0.64525</cdr:x>
      <cdr:y>0.52182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230808" y="2367262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SANTANDER; 1,1%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0.36872</cdr:x>
      <cdr:y>0.60499</cdr:y>
    </cdr:from>
    <cdr:to>
      <cdr:x>0.73184</cdr:x>
      <cdr:y>0.64862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608596" y="2995009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ANTIOQUIA; 1,6%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0.39766</cdr:x>
      <cdr:y>0.66317</cdr:y>
    </cdr:from>
    <cdr:to>
      <cdr:x>0.76079</cdr:x>
      <cdr:y>0.7068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1734864" y="3283041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ATLÁNTICO; 1,8%</a:t>
          </a:r>
          <a:endParaRPr lang="es-CO" sz="1000" b="1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0.69419</cdr:x>
      <cdr:y>0.04674</cdr:y>
    </cdr:from>
    <cdr:to>
      <cdr:x>0.93884</cdr:x>
      <cdr:y>0.11816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269094" y="222357"/>
          <a:ext cx="1152128" cy="339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000" b="1" dirty="0" smtClean="0"/>
            <a:t>CUNDINAMARCA </a:t>
          </a:r>
        </a:p>
        <a:p xmlns:a="http://schemas.openxmlformats.org/drawingml/2006/main">
          <a:pPr algn="ctr"/>
          <a:r>
            <a:rPr lang="es-CO" sz="1000" b="1" dirty="0"/>
            <a:t>-</a:t>
          </a:r>
          <a:r>
            <a:rPr lang="es-CO" sz="1000" b="1" dirty="0" smtClean="0"/>
            <a:t>0,2%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0.49541</cdr:x>
      <cdr:y>0.60153</cdr:y>
    </cdr:from>
    <cdr:to>
      <cdr:x>0.81651</cdr:x>
      <cdr:y>0.67294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332990" y="2861392"/>
          <a:ext cx="1512168" cy="3397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000" b="1" dirty="0" smtClean="0"/>
            <a:t>NORTE DE SANTANDER </a:t>
          </a:r>
        </a:p>
        <a:p xmlns:a="http://schemas.openxmlformats.org/drawingml/2006/main">
          <a:pPr algn="ctr"/>
          <a:r>
            <a:rPr lang="es-CO" sz="1000" b="1" dirty="0" smtClean="0"/>
            <a:t>-1,0%</a:t>
          </a:r>
          <a:endParaRPr lang="es-CO" sz="1000" b="1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0.53279</cdr:x>
      <cdr:y>0.1791</cdr:y>
    </cdr:from>
    <cdr:to>
      <cdr:x>0.58933</cdr:x>
      <cdr:y>0.22122</cdr:y>
    </cdr:to>
    <cdr:sp macro="" textlink="">
      <cdr:nvSpPr>
        <cdr:cNvPr id="2" name="32 CuadroTexto"/>
        <cdr:cNvSpPr txBox="1"/>
      </cdr:nvSpPr>
      <cdr:spPr>
        <a:xfrm xmlns:a="http://schemas.openxmlformats.org/drawingml/2006/main">
          <a:off x="4680517" y="864095"/>
          <a:ext cx="496702" cy="20321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0,6%</a:t>
          </a:r>
        </a:p>
      </cdr:txBody>
    </cdr:sp>
  </cdr:relSizeAnchor>
  <cdr:relSizeAnchor xmlns:cdr="http://schemas.openxmlformats.org/drawingml/2006/chartDrawing">
    <cdr:from>
      <cdr:x>0.47589</cdr:x>
      <cdr:y>0.10448</cdr:y>
    </cdr:from>
    <cdr:to>
      <cdr:x>0.53243</cdr:x>
      <cdr:y>0.14661</cdr:y>
    </cdr:to>
    <cdr:sp macro="" textlink="">
      <cdr:nvSpPr>
        <cdr:cNvPr id="3" name="32 CuadroTexto"/>
        <cdr:cNvSpPr txBox="1"/>
      </cdr:nvSpPr>
      <cdr:spPr>
        <a:xfrm xmlns:a="http://schemas.openxmlformats.org/drawingml/2006/main">
          <a:off x="4180645" y="504055"/>
          <a:ext cx="496703" cy="2032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0,6%</a:t>
          </a:r>
        </a:p>
      </cdr:txBody>
    </cdr:sp>
  </cdr:relSizeAnchor>
  <cdr:relSizeAnchor xmlns:cdr="http://schemas.openxmlformats.org/drawingml/2006/chartDrawing">
    <cdr:from>
      <cdr:x>0.41803</cdr:x>
      <cdr:y>0.50746</cdr:y>
    </cdr:from>
    <cdr:to>
      <cdr:x>0.47482</cdr:x>
      <cdr:y>0.54982</cdr:y>
    </cdr:to>
    <cdr:sp macro="" textlink="">
      <cdr:nvSpPr>
        <cdr:cNvPr id="4" name="32 CuadroTexto"/>
        <cdr:cNvSpPr txBox="1"/>
      </cdr:nvSpPr>
      <cdr:spPr>
        <a:xfrm xmlns:a="http://schemas.openxmlformats.org/drawingml/2006/main">
          <a:off x="3672405" y="2448271"/>
          <a:ext cx="498898" cy="204368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0,3%</a:t>
          </a:r>
        </a:p>
      </cdr:txBody>
    </cdr:sp>
  </cdr:relSizeAnchor>
  <cdr:relSizeAnchor xmlns:cdr="http://schemas.openxmlformats.org/drawingml/2006/chartDrawing">
    <cdr:from>
      <cdr:x>0.36066</cdr:x>
      <cdr:y>0.35821</cdr:y>
    </cdr:from>
    <cdr:to>
      <cdr:x>0.4172</cdr:x>
      <cdr:y>0.40057</cdr:y>
    </cdr:to>
    <cdr:sp macro="" textlink="">
      <cdr:nvSpPr>
        <cdr:cNvPr id="5" name="32 CuadroTexto"/>
        <cdr:cNvSpPr txBox="1"/>
      </cdr:nvSpPr>
      <cdr:spPr>
        <a:xfrm xmlns:a="http://schemas.openxmlformats.org/drawingml/2006/main">
          <a:off x="3168349" y="1728191"/>
          <a:ext cx="496702" cy="20436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0,2%</a:t>
          </a:r>
        </a:p>
      </cdr:txBody>
    </cdr:sp>
  </cdr:relSizeAnchor>
  <cdr:relSizeAnchor xmlns:cdr="http://schemas.openxmlformats.org/drawingml/2006/chartDrawing">
    <cdr:from>
      <cdr:x>0.30328</cdr:x>
      <cdr:y>0.28358</cdr:y>
    </cdr:from>
    <cdr:to>
      <cdr:x>0.35982</cdr:x>
      <cdr:y>0.32619</cdr:y>
    </cdr:to>
    <cdr:sp macro="" textlink="">
      <cdr:nvSpPr>
        <cdr:cNvPr id="6" name="32 CuadroTexto"/>
        <cdr:cNvSpPr txBox="1"/>
      </cdr:nvSpPr>
      <cdr:spPr>
        <a:xfrm xmlns:a="http://schemas.openxmlformats.org/drawingml/2006/main">
          <a:off x="2664293" y="1368151"/>
          <a:ext cx="496703" cy="20557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0,2%</a:t>
          </a:r>
        </a:p>
      </cdr:txBody>
    </cdr:sp>
  </cdr:relSizeAnchor>
  <cdr:relSizeAnchor xmlns:cdr="http://schemas.openxmlformats.org/drawingml/2006/chartDrawing">
    <cdr:from>
      <cdr:x>0.2459</cdr:x>
      <cdr:y>0.34328</cdr:y>
    </cdr:from>
    <cdr:to>
      <cdr:x>0.30244</cdr:x>
      <cdr:y>0.38806</cdr:y>
    </cdr:to>
    <cdr:sp macro="" textlink="">
      <cdr:nvSpPr>
        <cdr:cNvPr id="7" name="32 CuadroTexto"/>
        <cdr:cNvSpPr txBox="1"/>
      </cdr:nvSpPr>
      <cdr:spPr>
        <a:xfrm xmlns:a="http://schemas.openxmlformats.org/drawingml/2006/main">
          <a:off x="2160237" y="1656183"/>
          <a:ext cx="496702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0,1%</a:t>
          </a:r>
        </a:p>
      </cdr:txBody>
    </cdr:sp>
  </cdr:relSizeAnchor>
  <cdr:relSizeAnchor xmlns:cdr="http://schemas.openxmlformats.org/drawingml/2006/chartDrawing">
    <cdr:from>
      <cdr:x>0.18852</cdr:x>
      <cdr:y>0.25373</cdr:y>
    </cdr:from>
    <cdr:to>
      <cdr:x>0.24506</cdr:x>
      <cdr:y>0.29585</cdr:y>
    </cdr:to>
    <cdr:sp macro="" textlink="">
      <cdr:nvSpPr>
        <cdr:cNvPr id="8" name="32 CuadroTexto"/>
        <cdr:cNvSpPr txBox="1"/>
      </cdr:nvSpPr>
      <cdr:spPr>
        <a:xfrm xmlns:a="http://schemas.openxmlformats.org/drawingml/2006/main">
          <a:off x="1656181" y="1224135"/>
          <a:ext cx="496703" cy="20320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0,1%</a:t>
          </a:r>
        </a:p>
      </cdr:txBody>
    </cdr:sp>
  </cdr:relSizeAnchor>
  <cdr:relSizeAnchor xmlns:cdr="http://schemas.openxmlformats.org/drawingml/2006/chartDrawing">
    <cdr:from>
      <cdr:x>0.13115</cdr:x>
      <cdr:y>0.22388</cdr:y>
    </cdr:from>
    <cdr:to>
      <cdr:x>0.18769</cdr:x>
      <cdr:y>0.266</cdr:y>
    </cdr:to>
    <cdr:sp macro="" textlink="">
      <cdr:nvSpPr>
        <cdr:cNvPr id="9" name="32 CuadroTexto"/>
        <cdr:cNvSpPr txBox="1"/>
      </cdr:nvSpPr>
      <cdr:spPr>
        <a:xfrm xmlns:a="http://schemas.openxmlformats.org/drawingml/2006/main">
          <a:off x="1152125" y="1080119"/>
          <a:ext cx="496702" cy="20320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0,1%</a:t>
          </a:r>
        </a:p>
      </cdr:txBody>
    </cdr:sp>
  </cdr:relSizeAnchor>
  <cdr:relSizeAnchor xmlns:cdr="http://schemas.openxmlformats.org/drawingml/2006/chartDrawing">
    <cdr:from>
      <cdr:x>0.07377</cdr:x>
      <cdr:y>0.10448</cdr:y>
    </cdr:from>
    <cdr:to>
      <cdr:x>0.13031</cdr:x>
      <cdr:y>0.14661</cdr:y>
    </cdr:to>
    <cdr:sp macro="" textlink="">
      <cdr:nvSpPr>
        <cdr:cNvPr id="10" name="32 CuadroTexto"/>
        <cdr:cNvSpPr txBox="1"/>
      </cdr:nvSpPr>
      <cdr:spPr>
        <a:xfrm xmlns:a="http://schemas.openxmlformats.org/drawingml/2006/main">
          <a:off x="648069" y="504055"/>
          <a:ext cx="496702" cy="20325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0,1%</a:t>
          </a:r>
        </a:p>
      </cdr:txBody>
    </cdr:sp>
  </cdr:relSizeAnchor>
  <cdr:relSizeAnchor xmlns:cdr="http://schemas.openxmlformats.org/drawingml/2006/chartDrawing">
    <cdr:from>
      <cdr:x>0.93609</cdr:x>
      <cdr:y>0.17117</cdr:y>
    </cdr:from>
    <cdr:to>
      <cdr:x>1</cdr:x>
      <cdr:y>0.22205</cdr:y>
    </cdr:to>
    <cdr:sp macro="" textlink="">
      <cdr:nvSpPr>
        <cdr:cNvPr id="11" name="3 CuadroTexto"/>
        <cdr:cNvSpPr txBox="1"/>
      </cdr:nvSpPr>
      <cdr:spPr>
        <a:xfrm xmlns:a="http://schemas.openxmlformats.org/drawingml/2006/main">
          <a:off x="9067798" y="1041401"/>
          <a:ext cx="619125" cy="3095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2,4%</a:t>
          </a:r>
        </a:p>
      </cdr:txBody>
    </cdr:sp>
  </cdr:relSizeAnchor>
  <cdr:relSizeAnchor xmlns:cdr="http://schemas.openxmlformats.org/drawingml/2006/chartDrawing">
    <cdr:from>
      <cdr:x>0.86947</cdr:x>
      <cdr:y>0.01422</cdr:y>
    </cdr:from>
    <cdr:to>
      <cdr:x>0.93338</cdr:x>
      <cdr:y>0.0651</cdr:y>
    </cdr:to>
    <cdr:sp macro="" textlink="">
      <cdr:nvSpPr>
        <cdr:cNvPr id="12" name="29 CuadroTexto"/>
        <cdr:cNvSpPr txBox="1"/>
      </cdr:nvSpPr>
      <cdr:spPr>
        <a:xfrm xmlns:a="http://schemas.openxmlformats.org/drawingml/2006/main">
          <a:off x="8422480" y="86518"/>
          <a:ext cx="619125" cy="3095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1,5%</a:t>
          </a:r>
        </a:p>
      </cdr:txBody>
    </cdr:sp>
  </cdr:relSizeAnchor>
  <cdr:relSizeAnchor xmlns:cdr="http://schemas.openxmlformats.org/drawingml/2006/chartDrawing">
    <cdr:from>
      <cdr:x>0.81268</cdr:x>
      <cdr:y>0.09015</cdr:y>
    </cdr:from>
    <cdr:to>
      <cdr:x>0.87094</cdr:x>
      <cdr:y>0.14103</cdr:y>
    </cdr:to>
    <cdr:sp macro="" textlink="">
      <cdr:nvSpPr>
        <cdr:cNvPr id="13" name="30 CuadroTexto"/>
        <cdr:cNvSpPr txBox="1"/>
      </cdr:nvSpPr>
      <cdr:spPr>
        <a:xfrm xmlns:a="http://schemas.openxmlformats.org/drawingml/2006/main">
          <a:off x="7872411" y="548483"/>
          <a:ext cx="564356" cy="30956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1,0%</a:t>
          </a:r>
        </a:p>
      </cdr:txBody>
    </cdr:sp>
  </cdr:relSizeAnchor>
  <cdr:relSizeAnchor xmlns:cdr="http://schemas.openxmlformats.org/drawingml/2006/chartDrawing">
    <cdr:from>
      <cdr:x>0.75295</cdr:x>
      <cdr:y>0.09954</cdr:y>
    </cdr:from>
    <cdr:to>
      <cdr:x>0.80949</cdr:x>
      <cdr:y>0.14181</cdr:y>
    </cdr:to>
    <cdr:sp macro="" textlink="">
      <cdr:nvSpPr>
        <cdr:cNvPr id="14" name="31 CuadroTexto"/>
        <cdr:cNvSpPr txBox="1"/>
      </cdr:nvSpPr>
      <cdr:spPr>
        <a:xfrm xmlns:a="http://schemas.openxmlformats.org/drawingml/2006/main">
          <a:off x="7293766" y="605633"/>
          <a:ext cx="547689" cy="2571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0,9%</a:t>
          </a:r>
        </a:p>
      </cdr:txBody>
    </cdr:sp>
  </cdr:relSizeAnchor>
  <cdr:relSizeAnchor xmlns:cdr="http://schemas.openxmlformats.org/drawingml/2006/chartDrawing">
    <cdr:from>
      <cdr:x>0.69862</cdr:x>
      <cdr:y>0.14612</cdr:y>
    </cdr:from>
    <cdr:to>
      <cdr:x>0.75516</cdr:x>
      <cdr:y>0.18839</cdr:y>
    </cdr:to>
    <cdr:sp macro="" textlink="">
      <cdr:nvSpPr>
        <cdr:cNvPr id="15" name="32 CuadroTexto"/>
        <cdr:cNvSpPr txBox="1"/>
      </cdr:nvSpPr>
      <cdr:spPr>
        <a:xfrm xmlns:a="http://schemas.openxmlformats.org/drawingml/2006/main">
          <a:off x="6767509" y="889002"/>
          <a:ext cx="547689" cy="2571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0,8%</a:t>
          </a:r>
        </a:p>
      </cdr:txBody>
    </cdr:sp>
  </cdr:relSizeAnchor>
  <cdr:relSizeAnchor xmlns:cdr="http://schemas.openxmlformats.org/drawingml/2006/chartDrawing">
    <cdr:from>
      <cdr:x>0.6443</cdr:x>
      <cdr:y>0.26314</cdr:y>
    </cdr:from>
    <cdr:to>
      <cdr:x>0.70084</cdr:x>
      <cdr:y>0.30541</cdr:y>
    </cdr:to>
    <cdr:sp macro="" textlink="">
      <cdr:nvSpPr>
        <cdr:cNvPr id="16" name="33 CuadroTexto"/>
        <cdr:cNvSpPr txBox="1"/>
      </cdr:nvSpPr>
      <cdr:spPr>
        <a:xfrm xmlns:a="http://schemas.openxmlformats.org/drawingml/2006/main">
          <a:off x="6241253" y="1600995"/>
          <a:ext cx="547689" cy="257175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/>
            <a:t>0,8%</a:t>
          </a:r>
        </a:p>
      </cdr:txBody>
    </cdr:sp>
  </cdr:relSizeAnchor>
  <cdr:relSizeAnchor xmlns:cdr="http://schemas.openxmlformats.org/drawingml/2006/chartDrawing">
    <cdr:from>
      <cdr:x>0.59016</cdr:x>
      <cdr:y>0.10448</cdr:y>
    </cdr:from>
    <cdr:to>
      <cdr:x>0.6467</cdr:x>
      <cdr:y>0.14675</cdr:y>
    </cdr:to>
    <cdr:sp macro="" textlink="">
      <cdr:nvSpPr>
        <cdr:cNvPr id="17" name="34 CuadroTexto"/>
        <cdr:cNvSpPr txBox="1"/>
      </cdr:nvSpPr>
      <cdr:spPr>
        <a:xfrm xmlns:a="http://schemas.openxmlformats.org/drawingml/2006/main">
          <a:off x="5184573" y="504055"/>
          <a:ext cx="496702" cy="203933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/>
            <a:t>0,6%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0.05432</cdr:x>
      <cdr:y>0.17864</cdr:y>
    </cdr:from>
    <cdr:to>
      <cdr:x>0.93557</cdr:x>
      <cdr:y>0.17864</cdr:y>
    </cdr:to>
    <cdr:cxnSp macro="">
      <cdr:nvCxnSpPr>
        <cdr:cNvPr id="3" name="2 Conector recto"/>
        <cdr:cNvCxnSpPr/>
      </cdr:nvCxnSpPr>
      <cdr:spPr>
        <a:xfrm xmlns:a="http://schemas.openxmlformats.org/drawingml/2006/main" flipH="1">
          <a:off x="690552" y="1143007"/>
          <a:ext cx="112037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lg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0.05151</cdr:x>
      <cdr:y>0.20655</cdr:y>
    </cdr:from>
    <cdr:to>
      <cdr:x>0.95617</cdr:x>
      <cdr:y>0.20655</cdr:y>
    </cdr:to>
    <cdr:cxnSp macro="">
      <cdr:nvCxnSpPr>
        <cdr:cNvPr id="5" name="4 Conector recto"/>
        <cdr:cNvCxnSpPr/>
      </cdr:nvCxnSpPr>
      <cdr:spPr>
        <a:xfrm xmlns:a="http://schemas.openxmlformats.org/drawingml/2006/main" flipH="1">
          <a:off x="654834" y="1321620"/>
          <a:ext cx="1150138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prstDash val="lg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0.93496</cdr:x>
      <cdr:y>0.21739</cdr:y>
    </cdr:from>
    <cdr:to>
      <cdr:x>0.98374</cdr:x>
      <cdr:y>0.27934</cdr:y>
    </cdr:to>
    <cdr:sp macro="" textlink="">
      <cdr:nvSpPr>
        <cdr:cNvPr id="4" name="9 CuadroTexto"/>
        <cdr:cNvSpPr txBox="1"/>
      </cdr:nvSpPr>
      <cdr:spPr>
        <a:xfrm xmlns:a="http://schemas.openxmlformats.org/drawingml/2006/main">
          <a:off x="8280920" y="1080120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>
              <a:solidFill>
                <a:schemeClr val="bg1"/>
              </a:solidFill>
            </a:rPr>
            <a:t>27</a:t>
          </a:r>
          <a:endParaRPr lang="es-CO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0.91057</cdr:x>
      <cdr:y>0.2029</cdr:y>
    </cdr:from>
    <cdr:to>
      <cdr:x>0.95935</cdr:x>
      <cdr:y>0.26484</cdr:y>
    </cdr:to>
    <cdr:sp macro="" textlink="">
      <cdr:nvSpPr>
        <cdr:cNvPr id="6" name="10 CuadroTexto"/>
        <cdr:cNvSpPr txBox="1"/>
      </cdr:nvSpPr>
      <cdr:spPr>
        <a:xfrm xmlns:a="http://schemas.openxmlformats.org/drawingml/2006/main">
          <a:off x="8064896" y="1008112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>
              <a:solidFill>
                <a:schemeClr val="bg1"/>
              </a:solidFill>
            </a:rPr>
            <a:t>28</a:t>
          </a:r>
          <a:endParaRPr lang="es-CO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0.30894</cdr:x>
      <cdr:y>0.07527</cdr:y>
    </cdr:from>
    <cdr:to>
      <cdr:x>0.30894</cdr:x>
      <cdr:y>0.81185</cdr:y>
    </cdr:to>
    <cdr:cxnSp macro="">
      <cdr:nvCxnSpPr>
        <cdr:cNvPr id="7" name="2 Conector recto"/>
        <cdr:cNvCxnSpPr/>
      </cdr:nvCxnSpPr>
      <cdr:spPr>
        <a:xfrm xmlns:a="http://schemas.openxmlformats.org/drawingml/2006/main">
          <a:off x="2736304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0.5642</cdr:x>
      <cdr:y>0.07527</cdr:y>
    </cdr:from>
    <cdr:to>
      <cdr:x>0.5642</cdr:x>
      <cdr:y>0.81185</cdr:y>
    </cdr:to>
    <cdr:cxnSp macro="">
      <cdr:nvCxnSpPr>
        <cdr:cNvPr id="8" name="2 Conector recto"/>
        <cdr:cNvCxnSpPr/>
      </cdr:nvCxnSpPr>
      <cdr:spPr>
        <a:xfrm xmlns:a="http://schemas.openxmlformats.org/drawingml/2006/main">
          <a:off x="4997125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0.73162</cdr:x>
      <cdr:y>0.07527</cdr:y>
    </cdr:from>
    <cdr:to>
      <cdr:x>0.73162</cdr:x>
      <cdr:y>0.81185</cdr:y>
    </cdr:to>
    <cdr:cxnSp macro="">
      <cdr:nvCxnSpPr>
        <cdr:cNvPr id="9" name="2 Conector recto"/>
        <cdr:cNvCxnSpPr/>
      </cdr:nvCxnSpPr>
      <cdr:spPr>
        <a:xfrm xmlns:a="http://schemas.openxmlformats.org/drawingml/2006/main">
          <a:off x="6479913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0.90244</cdr:x>
      <cdr:y>0.07527</cdr:y>
    </cdr:from>
    <cdr:to>
      <cdr:x>0.90244</cdr:x>
      <cdr:y>0.81185</cdr:y>
    </cdr:to>
    <cdr:cxnSp macro="">
      <cdr:nvCxnSpPr>
        <cdr:cNvPr id="10" name="2 Conector recto"/>
        <cdr:cNvCxnSpPr/>
      </cdr:nvCxnSpPr>
      <cdr:spPr>
        <a:xfrm xmlns:a="http://schemas.openxmlformats.org/drawingml/2006/main">
          <a:off x="7992888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0.05432</cdr:x>
      <cdr:y>0.17864</cdr:y>
    </cdr:from>
    <cdr:to>
      <cdr:x>0.93557</cdr:x>
      <cdr:y>0.17864</cdr:y>
    </cdr:to>
    <cdr:cxnSp macro="">
      <cdr:nvCxnSpPr>
        <cdr:cNvPr id="3" name="2 Conector recto"/>
        <cdr:cNvCxnSpPr/>
      </cdr:nvCxnSpPr>
      <cdr:spPr>
        <a:xfrm xmlns:a="http://schemas.openxmlformats.org/drawingml/2006/main" flipH="1">
          <a:off x="690552" y="1143007"/>
          <a:ext cx="1120376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3"/>
          </a:solidFill>
          <a:prstDash val="lg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0.05151</cdr:x>
      <cdr:y>0.20655</cdr:y>
    </cdr:from>
    <cdr:to>
      <cdr:x>0.95617</cdr:x>
      <cdr:y>0.20655</cdr:y>
    </cdr:to>
    <cdr:cxnSp macro="">
      <cdr:nvCxnSpPr>
        <cdr:cNvPr id="5" name="4 Conector recto"/>
        <cdr:cNvCxnSpPr/>
      </cdr:nvCxnSpPr>
      <cdr:spPr>
        <a:xfrm xmlns:a="http://schemas.openxmlformats.org/drawingml/2006/main" flipH="1">
          <a:off x="654834" y="1321620"/>
          <a:ext cx="1150138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prstDash val="lg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0.93496</cdr:x>
      <cdr:y>0.21739</cdr:y>
    </cdr:from>
    <cdr:to>
      <cdr:x>0.98374</cdr:x>
      <cdr:y>0.27934</cdr:y>
    </cdr:to>
    <cdr:sp macro="" textlink="">
      <cdr:nvSpPr>
        <cdr:cNvPr id="4" name="9 CuadroTexto"/>
        <cdr:cNvSpPr txBox="1"/>
      </cdr:nvSpPr>
      <cdr:spPr>
        <a:xfrm xmlns:a="http://schemas.openxmlformats.org/drawingml/2006/main">
          <a:off x="8280920" y="1080120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>
              <a:solidFill>
                <a:schemeClr val="bg1"/>
              </a:solidFill>
            </a:rPr>
            <a:t>27</a:t>
          </a:r>
          <a:endParaRPr lang="es-CO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0.91057</cdr:x>
      <cdr:y>0.2029</cdr:y>
    </cdr:from>
    <cdr:to>
      <cdr:x>0.95935</cdr:x>
      <cdr:y>0.26484</cdr:y>
    </cdr:to>
    <cdr:sp macro="" textlink="">
      <cdr:nvSpPr>
        <cdr:cNvPr id="6" name="10 CuadroTexto"/>
        <cdr:cNvSpPr txBox="1"/>
      </cdr:nvSpPr>
      <cdr:spPr>
        <a:xfrm xmlns:a="http://schemas.openxmlformats.org/drawingml/2006/main">
          <a:off x="8064896" y="1008112"/>
          <a:ext cx="43204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>
              <a:solidFill>
                <a:schemeClr val="bg1"/>
              </a:solidFill>
            </a:rPr>
            <a:t>28</a:t>
          </a:r>
          <a:endParaRPr lang="es-CO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0.30894</cdr:x>
      <cdr:y>0.07527</cdr:y>
    </cdr:from>
    <cdr:to>
      <cdr:x>0.30894</cdr:x>
      <cdr:y>0.81185</cdr:y>
    </cdr:to>
    <cdr:cxnSp macro="">
      <cdr:nvCxnSpPr>
        <cdr:cNvPr id="7" name="2 Conector recto"/>
        <cdr:cNvCxnSpPr/>
      </cdr:nvCxnSpPr>
      <cdr:spPr>
        <a:xfrm xmlns:a="http://schemas.openxmlformats.org/drawingml/2006/main">
          <a:off x="2736304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0.5642</cdr:x>
      <cdr:y>0.07527</cdr:y>
    </cdr:from>
    <cdr:to>
      <cdr:x>0.5642</cdr:x>
      <cdr:y>0.81185</cdr:y>
    </cdr:to>
    <cdr:cxnSp macro="">
      <cdr:nvCxnSpPr>
        <cdr:cNvPr id="8" name="2 Conector recto"/>
        <cdr:cNvCxnSpPr/>
      </cdr:nvCxnSpPr>
      <cdr:spPr>
        <a:xfrm xmlns:a="http://schemas.openxmlformats.org/drawingml/2006/main">
          <a:off x="4997125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0.73162</cdr:x>
      <cdr:y>0.07527</cdr:y>
    </cdr:from>
    <cdr:to>
      <cdr:x>0.73162</cdr:x>
      <cdr:y>0.81185</cdr:y>
    </cdr:to>
    <cdr:cxnSp macro="">
      <cdr:nvCxnSpPr>
        <cdr:cNvPr id="9" name="2 Conector recto"/>
        <cdr:cNvCxnSpPr/>
      </cdr:nvCxnSpPr>
      <cdr:spPr>
        <a:xfrm xmlns:a="http://schemas.openxmlformats.org/drawingml/2006/main">
          <a:off x="6479913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0.90244</cdr:x>
      <cdr:y>0.07527</cdr:y>
    </cdr:from>
    <cdr:to>
      <cdr:x>0.90244</cdr:x>
      <cdr:y>0.81185</cdr:y>
    </cdr:to>
    <cdr:cxnSp macro="">
      <cdr:nvCxnSpPr>
        <cdr:cNvPr id="10" name="2 Conector recto"/>
        <cdr:cNvCxnSpPr/>
      </cdr:nvCxnSpPr>
      <cdr:spPr>
        <a:xfrm xmlns:a="http://schemas.openxmlformats.org/drawingml/2006/main">
          <a:off x="7992888" y="357736"/>
          <a:ext cx="0" cy="350061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2">
              <a:lumMod val="75000"/>
            </a:schemeClr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0.05338</cdr:x>
      <cdr:y>0.34239</cdr:y>
    </cdr:from>
    <cdr:to>
      <cdr:x>0.93463</cdr:x>
      <cdr:y>0.34239</cdr:y>
    </cdr:to>
    <cdr:cxnSp macro="">
      <cdr:nvCxnSpPr>
        <cdr:cNvPr id="3" name="2 Conector recto"/>
        <cdr:cNvCxnSpPr/>
      </cdr:nvCxnSpPr>
      <cdr:spPr>
        <a:xfrm xmlns:a="http://schemas.openxmlformats.org/drawingml/2006/main" flipH="1">
          <a:off x="678656" y="2190750"/>
          <a:ext cx="11203782" cy="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0.05338</cdr:x>
      <cdr:y>0.31262</cdr:y>
    </cdr:from>
    <cdr:to>
      <cdr:x>0.95804</cdr:x>
      <cdr:y>0.31262</cdr:y>
    </cdr:to>
    <cdr:cxnSp macro="">
      <cdr:nvCxnSpPr>
        <cdr:cNvPr id="5" name="4 Conector recto"/>
        <cdr:cNvCxnSpPr/>
      </cdr:nvCxnSpPr>
      <cdr:spPr>
        <a:xfrm xmlns:a="http://schemas.openxmlformats.org/drawingml/2006/main" flipH="1">
          <a:off x="678656" y="2000250"/>
          <a:ext cx="11501438" cy="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0.30645</cdr:x>
      <cdr:y>0.04545</cdr:y>
    </cdr:from>
    <cdr:to>
      <cdr:x>0.30645</cdr:x>
      <cdr:y>0.81451</cdr:y>
    </cdr:to>
    <cdr:cxnSp macro="">
      <cdr:nvCxnSpPr>
        <cdr:cNvPr id="4" name="2 Conector recto"/>
        <cdr:cNvCxnSpPr/>
      </cdr:nvCxnSpPr>
      <cdr:spPr>
        <a:xfrm xmlns:a="http://schemas.openxmlformats.org/drawingml/2006/main">
          <a:off x="2736305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0.55645</cdr:x>
      <cdr:y>0.04545</cdr:y>
    </cdr:from>
    <cdr:to>
      <cdr:x>0.55645</cdr:x>
      <cdr:y>0.81451</cdr:y>
    </cdr:to>
    <cdr:cxnSp macro="">
      <cdr:nvCxnSpPr>
        <cdr:cNvPr id="8" name="2 Conector recto"/>
        <cdr:cNvCxnSpPr/>
      </cdr:nvCxnSpPr>
      <cdr:spPr>
        <a:xfrm xmlns:a="http://schemas.openxmlformats.org/drawingml/2006/main">
          <a:off x="4968553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0.73387</cdr:x>
      <cdr:y>0.04545</cdr:y>
    </cdr:from>
    <cdr:to>
      <cdr:x>0.73387</cdr:x>
      <cdr:y>0.81451</cdr:y>
    </cdr:to>
    <cdr:cxnSp macro="">
      <cdr:nvCxnSpPr>
        <cdr:cNvPr id="9" name="2 Conector recto"/>
        <cdr:cNvCxnSpPr/>
      </cdr:nvCxnSpPr>
      <cdr:spPr>
        <a:xfrm xmlns:a="http://schemas.openxmlformats.org/drawingml/2006/main">
          <a:off x="6552729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0.90323</cdr:x>
      <cdr:y>0.03723</cdr:y>
    </cdr:from>
    <cdr:to>
      <cdr:x>0.90323</cdr:x>
      <cdr:y>0.80629</cdr:y>
    </cdr:to>
    <cdr:cxnSp macro="">
      <cdr:nvCxnSpPr>
        <cdr:cNvPr id="10" name="2 Conector recto"/>
        <cdr:cNvCxnSpPr/>
      </cdr:nvCxnSpPr>
      <cdr:spPr>
        <a:xfrm xmlns:a="http://schemas.openxmlformats.org/drawingml/2006/main">
          <a:off x="8064897" y="169486"/>
          <a:ext cx="0" cy="35006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0.05338</cdr:x>
      <cdr:y>0.34239</cdr:y>
    </cdr:from>
    <cdr:to>
      <cdr:x>0.93463</cdr:x>
      <cdr:y>0.34239</cdr:y>
    </cdr:to>
    <cdr:cxnSp macro="">
      <cdr:nvCxnSpPr>
        <cdr:cNvPr id="3" name="2 Conector recto"/>
        <cdr:cNvCxnSpPr/>
      </cdr:nvCxnSpPr>
      <cdr:spPr>
        <a:xfrm xmlns:a="http://schemas.openxmlformats.org/drawingml/2006/main" flipH="1">
          <a:off x="678656" y="2190750"/>
          <a:ext cx="11203782" cy="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0.05338</cdr:x>
      <cdr:y>0.31262</cdr:y>
    </cdr:from>
    <cdr:to>
      <cdr:x>0.95804</cdr:x>
      <cdr:y>0.31262</cdr:y>
    </cdr:to>
    <cdr:cxnSp macro="">
      <cdr:nvCxnSpPr>
        <cdr:cNvPr id="5" name="4 Conector recto"/>
        <cdr:cNvCxnSpPr/>
      </cdr:nvCxnSpPr>
      <cdr:spPr>
        <a:xfrm xmlns:a="http://schemas.openxmlformats.org/drawingml/2006/main" flipH="1">
          <a:off x="678656" y="2000250"/>
          <a:ext cx="11501438" cy="0"/>
        </a:xfrm>
        <a:prstGeom xmlns:a="http://schemas.openxmlformats.org/drawingml/2006/main" prst="line">
          <a:avLst/>
        </a:prstGeom>
        <a:ln xmlns:a="http://schemas.openxmlformats.org/drawingml/2006/main">
          <a:prstDash val="lg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0.30645</cdr:x>
      <cdr:y>0.04545</cdr:y>
    </cdr:from>
    <cdr:to>
      <cdr:x>0.30645</cdr:x>
      <cdr:y>0.81451</cdr:y>
    </cdr:to>
    <cdr:cxnSp macro="">
      <cdr:nvCxnSpPr>
        <cdr:cNvPr id="4" name="2 Conector recto"/>
        <cdr:cNvCxnSpPr/>
      </cdr:nvCxnSpPr>
      <cdr:spPr>
        <a:xfrm xmlns:a="http://schemas.openxmlformats.org/drawingml/2006/main">
          <a:off x="2736305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0.55645</cdr:x>
      <cdr:y>0.04545</cdr:y>
    </cdr:from>
    <cdr:to>
      <cdr:x>0.55645</cdr:x>
      <cdr:y>0.81451</cdr:y>
    </cdr:to>
    <cdr:cxnSp macro="">
      <cdr:nvCxnSpPr>
        <cdr:cNvPr id="8" name="2 Conector recto"/>
        <cdr:cNvCxnSpPr/>
      </cdr:nvCxnSpPr>
      <cdr:spPr>
        <a:xfrm xmlns:a="http://schemas.openxmlformats.org/drawingml/2006/main">
          <a:off x="4968553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0.73387</cdr:x>
      <cdr:y>0.04545</cdr:y>
    </cdr:from>
    <cdr:to>
      <cdr:x>0.73387</cdr:x>
      <cdr:y>0.81451</cdr:y>
    </cdr:to>
    <cdr:cxnSp macro="">
      <cdr:nvCxnSpPr>
        <cdr:cNvPr id="9" name="2 Conector recto"/>
        <cdr:cNvCxnSpPr/>
      </cdr:nvCxnSpPr>
      <cdr:spPr>
        <a:xfrm xmlns:a="http://schemas.openxmlformats.org/drawingml/2006/main">
          <a:off x="6552729" y="216025"/>
          <a:ext cx="0" cy="365496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0.90323</cdr:x>
      <cdr:y>0.03723</cdr:y>
    </cdr:from>
    <cdr:to>
      <cdr:x>0.90323</cdr:x>
      <cdr:y>0.80629</cdr:y>
    </cdr:to>
    <cdr:cxnSp macro="">
      <cdr:nvCxnSpPr>
        <cdr:cNvPr id="10" name="2 Conector recto"/>
        <cdr:cNvCxnSpPr/>
      </cdr:nvCxnSpPr>
      <cdr:spPr>
        <a:xfrm xmlns:a="http://schemas.openxmlformats.org/drawingml/2006/main">
          <a:off x="8064897" y="169486"/>
          <a:ext cx="0" cy="350060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2"/>
          </a:solidFill>
          <a:prstDash val="solid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0.09302</cdr:x>
      <cdr:y>0.5942</cdr:y>
    </cdr:from>
    <cdr:to>
      <cdr:x>0.34884</cdr:x>
      <cdr:y>0.5942</cdr:y>
    </cdr:to>
    <cdr:cxnSp macro="">
      <cdr:nvCxnSpPr>
        <cdr:cNvPr id="2" name="2 Conector recto"/>
        <cdr:cNvCxnSpPr/>
      </cdr:nvCxnSpPr>
      <cdr:spPr>
        <a:xfrm xmlns:a="http://schemas.openxmlformats.org/drawingml/2006/main">
          <a:off x="288032" y="2952328"/>
          <a:ext cx="79208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0.18605</cdr:x>
      <cdr:y>0.49275</cdr:y>
    </cdr:from>
    <cdr:to>
      <cdr:x>0.32558</cdr:x>
      <cdr:y>0.49275</cdr:y>
    </cdr:to>
    <cdr:cxnSp macro="">
      <cdr:nvCxnSpPr>
        <cdr:cNvPr id="4" name="16 Conector recto"/>
        <cdr:cNvCxnSpPr/>
      </cdr:nvCxnSpPr>
      <cdr:spPr>
        <a:xfrm xmlns:a="http://schemas.openxmlformats.org/drawingml/2006/main">
          <a:off x="576064" y="2448272"/>
          <a:ext cx="43204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0.09302</cdr:x>
      <cdr:y>0.28986</cdr:y>
    </cdr:from>
    <cdr:to>
      <cdr:x>0.34884</cdr:x>
      <cdr:y>0.28986</cdr:y>
    </cdr:to>
    <cdr:cxnSp macro="">
      <cdr:nvCxnSpPr>
        <cdr:cNvPr id="8" name="16 Conector recto"/>
        <cdr:cNvCxnSpPr/>
      </cdr:nvCxnSpPr>
      <cdr:spPr>
        <a:xfrm xmlns:a="http://schemas.openxmlformats.org/drawingml/2006/main">
          <a:off x="288032" y="1440160"/>
          <a:ext cx="79208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0.0247</cdr:x>
      <cdr:y>0.82609</cdr:y>
    </cdr:from>
    <cdr:to>
      <cdr:x>0.29635</cdr:x>
      <cdr:y>0.82609</cdr:y>
    </cdr:to>
    <cdr:cxnSp macro="">
      <cdr:nvCxnSpPr>
        <cdr:cNvPr id="2" name="2 Conector recto"/>
        <cdr:cNvCxnSpPr/>
      </cdr:nvCxnSpPr>
      <cdr:spPr>
        <a:xfrm xmlns:a="http://schemas.openxmlformats.org/drawingml/2006/main">
          <a:off x="72008" y="4104456"/>
          <a:ext cx="792088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0.12348</cdr:x>
      <cdr:y>0.26087</cdr:y>
    </cdr:from>
    <cdr:to>
      <cdr:x>0.29624</cdr:x>
      <cdr:y>0.26087</cdr:y>
    </cdr:to>
    <cdr:cxnSp macro="">
      <cdr:nvCxnSpPr>
        <cdr:cNvPr id="3" name="16 Conector recto"/>
        <cdr:cNvCxnSpPr/>
      </cdr:nvCxnSpPr>
      <cdr:spPr>
        <a:xfrm xmlns:a="http://schemas.openxmlformats.org/drawingml/2006/main">
          <a:off x="360040" y="1296144"/>
          <a:ext cx="503741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0.04939</cdr:x>
      <cdr:y>0.66667</cdr:y>
    </cdr:from>
    <cdr:to>
      <cdr:x>0.29635</cdr:x>
      <cdr:y>0.66667</cdr:y>
    </cdr:to>
    <cdr:cxnSp macro="">
      <cdr:nvCxnSpPr>
        <cdr:cNvPr id="4" name="16 Conector recto"/>
        <cdr:cNvCxnSpPr/>
      </cdr:nvCxnSpPr>
      <cdr:spPr>
        <a:xfrm xmlns:a="http://schemas.openxmlformats.org/drawingml/2006/main">
          <a:off x="144016" y="3312368"/>
          <a:ext cx="72008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0.33381</cdr:x>
      <cdr:y>0.61834</cdr:y>
    </cdr:from>
    <cdr:to>
      <cdr:x>0.71957</cdr:x>
      <cdr:y>0.66237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70850" y="3033166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CUNDINAMARCA; 1,9%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0.28553</cdr:x>
      <cdr:y>0.55962</cdr:y>
    </cdr:from>
    <cdr:to>
      <cdr:x>0.67129</cdr:x>
      <cdr:y>0.60366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172574" y="2745134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ANTIOQUIA; 1,6%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0.26835</cdr:x>
      <cdr:y>0.5009</cdr:y>
    </cdr:from>
    <cdr:to>
      <cdr:x>0.65411</cdr:x>
      <cdr:y>0.54494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102027" y="2457102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ATLÁNTICO; 1,6%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0.21984</cdr:x>
      <cdr:y>0.38213</cdr:y>
    </cdr:from>
    <cdr:to>
      <cdr:x>0.6056</cdr:x>
      <cdr:y>0.42616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902798" y="1874473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CALDAS; 1,3%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0.50039</cdr:x>
      <cdr:y>0.79017</cdr:y>
    </cdr:from>
    <cdr:to>
      <cdr:x>0.88615</cdr:x>
      <cdr:y>0.83421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2054926" y="3876066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NARIÑO; 3,0%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0.09265</cdr:x>
      <cdr:y>0.32256</cdr:y>
    </cdr:from>
    <cdr:to>
      <cdr:x>0.47841</cdr:x>
      <cdr:y>0.3666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380486" y="1582263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TOLIMA; 0,5%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0.07956</cdr:x>
      <cdr:y>0.26622</cdr:y>
    </cdr:from>
    <cdr:to>
      <cdr:x>0.46532</cdr:x>
      <cdr:y>0.31025</cdr:y>
    </cdr:to>
    <cdr:sp macro="" textlink="">
      <cdr:nvSpPr>
        <cdr:cNvPr id="8" name="1 CuadroTexto"/>
        <cdr:cNvSpPr txBox="1"/>
      </cdr:nvSpPr>
      <cdr:spPr>
        <a:xfrm xmlns:a="http://schemas.openxmlformats.org/drawingml/2006/main">
          <a:off x="326734" y="1305889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BOLÍVAR; 0,3%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0.06203</cdr:x>
      <cdr:y>0.20826</cdr:y>
    </cdr:from>
    <cdr:to>
      <cdr:x>0.44779</cdr:x>
      <cdr:y>0.2523</cdr:y>
    </cdr:to>
    <cdr:sp macro="" textlink="">
      <cdr:nvSpPr>
        <cdr:cNvPr id="9" name="1 CuadroTexto"/>
        <cdr:cNvSpPr txBox="1"/>
      </cdr:nvSpPr>
      <cdr:spPr>
        <a:xfrm xmlns:a="http://schemas.openxmlformats.org/drawingml/2006/main">
          <a:off x="254726" y="1021588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CAQUETÁ; 0,2%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0.04449</cdr:x>
      <cdr:y>0.15012</cdr:y>
    </cdr:from>
    <cdr:to>
      <cdr:x>0.43025</cdr:x>
      <cdr:y>0.19416</cdr:y>
    </cdr:to>
    <cdr:sp macro="" textlink="">
      <cdr:nvSpPr>
        <cdr:cNvPr id="10" name="1 CuadroTexto"/>
        <cdr:cNvSpPr txBox="1"/>
      </cdr:nvSpPr>
      <cdr:spPr>
        <a:xfrm xmlns:a="http://schemas.openxmlformats.org/drawingml/2006/main">
          <a:off x="182718" y="736403"/>
          <a:ext cx="158417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BOYACÁ; 0,0%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0.02696</cdr:x>
      <cdr:y>0.02382</cdr:y>
    </cdr:from>
    <cdr:to>
      <cdr:x>0.44779</cdr:x>
      <cdr:y>0.06786</cdr:y>
    </cdr:to>
    <cdr:sp macro="" textlink="">
      <cdr:nvSpPr>
        <cdr:cNvPr id="13" name="1 CuadroTexto"/>
        <cdr:cNvSpPr txBox="1"/>
      </cdr:nvSpPr>
      <cdr:spPr>
        <a:xfrm xmlns:a="http://schemas.openxmlformats.org/drawingml/2006/main">
          <a:off x="110710" y="116842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NORTE DE SANTANDER; 0%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0.02696</cdr:x>
      <cdr:y>0.08668</cdr:y>
    </cdr:from>
    <cdr:to>
      <cdr:x>0.44779</cdr:x>
      <cdr:y>0.13072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110710" y="425200"/>
          <a:ext cx="172819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000" b="1" dirty="0" smtClean="0"/>
            <a:t>CÓRDOBA; 0%</a:t>
          </a:r>
          <a:endParaRPr lang="es-CO" sz="10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0.44286</cdr:x>
      <cdr:y>0.59388</cdr:y>
    </cdr:from>
    <cdr:to>
      <cdr:x>0.77802</cdr:x>
      <cdr:y>0.69364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576313" y="2571909"/>
          <a:ext cx="11929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CO" sz="1000" b="1" dirty="0" smtClean="0"/>
            <a:t>MAGDALENA</a:t>
          </a:r>
        </a:p>
        <a:p xmlns:a="http://schemas.openxmlformats.org/drawingml/2006/main">
          <a:pPr algn="ctr"/>
          <a:r>
            <a:rPr lang="es-CO" sz="1000" b="1" dirty="0" smtClean="0"/>
            <a:t>-1,1%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0.65504</cdr:x>
      <cdr:y>0.05026</cdr:y>
    </cdr:from>
    <cdr:to>
      <cdr:x>0.9902</cdr:x>
      <cdr:y>0.15002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067363" y="217656"/>
          <a:ext cx="1057811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000" b="1" dirty="0" smtClean="0"/>
            <a:t>SANTANDER</a:t>
          </a:r>
        </a:p>
        <a:p xmlns:a="http://schemas.openxmlformats.org/drawingml/2006/main">
          <a:pPr algn="ctr"/>
          <a:r>
            <a:rPr lang="es-CO" sz="1000" b="1" dirty="0" smtClean="0"/>
            <a:t>-0,1%</a:t>
          </a:r>
          <a:endParaRPr lang="es-CO" sz="1000" b="1" dirty="0"/>
        </a:p>
      </cdr:txBody>
    </cdr:sp>
  </cdr:relSizeAnchor>
  <cdr:relSizeAnchor xmlns:cdr="http://schemas.openxmlformats.org/drawingml/2006/chartDrawing">
    <cdr:from>
      <cdr:x>0.60351</cdr:x>
      <cdr:y>0.31087</cdr:y>
    </cdr:from>
    <cdr:to>
      <cdr:x>0.93867</cdr:x>
      <cdr:y>0.41063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1904728" y="1346289"/>
          <a:ext cx="1057796" cy="432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000" b="1" dirty="0" smtClean="0"/>
            <a:t>RISARALDA</a:t>
          </a:r>
        </a:p>
        <a:p xmlns:a="http://schemas.openxmlformats.org/drawingml/2006/main">
          <a:pPr algn="ctr"/>
          <a:r>
            <a:rPr lang="es-CO" sz="1000" b="1" dirty="0" smtClean="0"/>
            <a:t>-0,3%</a:t>
          </a:r>
          <a:endParaRPr lang="es-CO" sz="1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665895-3EAA-BB4C-BBE1-2C244D6E8663}" type="datetime1">
              <a:rPr lang="es-ES"/>
              <a:pPr>
                <a:defRPr/>
              </a:pPr>
              <a:t>19/09/2014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D49F26-518C-0247-A114-04AB9196A5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097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E745DA-1FD0-B547-ABF2-40AA9357C379}" type="datetime1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C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76B1EE-2401-A24A-83A5-57609EC3B4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92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33E6EE-6F96-2742-91CB-EC5F53BC3078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D7237A-C761-47A1-9E33-CD37121971B3}" type="slidenum">
              <a:rPr lang="en-US" altLang="es-CO" sz="1200" smtClean="0"/>
              <a:pPr/>
              <a:t>68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5A0E48-498C-4268-B657-4ED25B695990}" type="slidenum">
              <a:rPr lang="en-US" altLang="es-CO" sz="1200" smtClean="0"/>
              <a:pPr/>
              <a:t>69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5A0E48-498C-4268-B657-4ED25B695990}" type="slidenum">
              <a:rPr lang="en-US" altLang="es-CO" sz="1200" smtClean="0"/>
              <a:pPr/>
              <a:t>76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5A0E48-498C-4268-B657-4ED25B695990}" type="slidenum">
              <a:rPr lang="en-US" altLang="es-CO" sz="1200" smtClean="0"/>
              <a:pPr/>
              <a:t>79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FCC0B-1980-3543-8265-36CBD8A3657C}" type="slidenum">
              <a:rPr lang="en-US" sz="1200"/>
              <a:pPr/>
              <a:t>2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FCC0B-1980-3543-8265-36CBD8A3657C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FCC0B-1980-3543-8265-36CBD8A3657C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FCC0B-1980-3543-8265-36CBD8A3657C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0FCC0B-1980-3543-8265-36CBD8A3657C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5A0E48-498C-4268-B657-4ED25B695990}" type="slidenum">
              <a:rPr lang="en-US" altLang="es-CO" sz="1200" smtClean="0"/>
              <a:pPr/>
              <a:t>58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6D8F41E-6708-4599-8EB0-1BAB90A6DCFC}" type="slidenum">
              <a:rPr lang="en-US" altLang="es-CO" sz="1200" smtClean="0"/>
              <a:pPr/>
              <a:t>66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O" dirty="0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65A0E48-498C-4268-B657-4ED25B695990}" type="slidenum">
              <a:rPr lang="en-US" altLang="es-CO" sz="1200" smtClean="0"/>
              <a:pPr/>
              <a:t>67</a:t>
            </a:fld>
            <a:endParaRPr lang="en-US" altLang="es-CO" sz="12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944245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10/12/2012</a:t>
            </a:r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CO"/>
              <a:t>Pie de pagina</a:t>
            </a: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6675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44"/>
            <a:ext cx="8229600" cy="1143000"/>
          </a:xfrm>
        </p:spPr>
        <p:txBody>
          <a:bodyPr/>
          <a:lstStyle>
            <a:lvl1pPr>
              <a:defRPr sz="4000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1EFD-95BC-0247-9EE8-AC0875F33806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9D76-056C-6B4E-B1C2-8B748737962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1129-24B9-DA4C-AF4A-2B425A1FCCF0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101C-DE74-EE41-AE92-6D6CCE4385D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4800600"/>
            <a:ext cx="8572560" cy="566738"/>
          </a:xfrm>
        </p:spPr>
        <p:txBody>
          <a:bodyPr anchor="b"/>
          <a:lstStyle>
            <a:lvl1pPr algn="ctr">
              <a:defRPr sz="2400" b="1">
                <a:solidFill>
                  <a:srgbClr val="8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5720" y="1428735"/>
            <a:ext cx="8572560" cy="3298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572560" cy="490554"/>
          </a:xfrm>
        </p:spPr>
        <p:txBody>
          <a:bodyPr/>
          <a:lstStyle>
            <a:lvl1pPr marL="0" indent="0" algn="ctr">
              <a:buNone/>
              <a:defRPr sz="2000" u="none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9C14-08A7-1D40-BC26-139B272E8BD2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EAFD-B882-F44E-8917-BA083CA6A6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cier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82550"/>
            <a:ext cx="9393238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29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40AD49-758C-4AB4-9CF7-3FE4B4BD759B}" type="datetime1">
              <a:rPr lang="es-CO" altLang="es-CO"/>
              <a:pPr/>
              <a:t>19/09/2014</a:t>
            </a:fld>
            <a:endParaRPr lang="es-CO" alt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2C488-CDCA-4E89-9ED4-9003FDA042C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597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778F-81B3-4B13-8804-82F24DB3EE5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06698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3996330-53C9-CF4B-859B-E81A57A7E577}" type="datetimeFigureOut">
              <a:rPr lang="en-US"/>
              <a:pPr>
                <a:defRPr/>
              </a:pPr>
              <a:t>9/19/2014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7E206F3-EB0C-F042-90DE-5173AFBDD4A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1" name="1 Imagen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0"/>
            <a:ext cx="9282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3" r:id="rId2"/>
    <p:sldLayoutId id="2147484454" r:id="rId3"/>
    <p:sldLayoutId id="2147484455" r:id="rId4"/>
    <p:sldLayoutId id="2147484457" r:id="rId5"/>
    <p:sldLayoutId id="2147484458" r:id="rId6"/>
    <p:sldLayoutId id="2147484459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m/url?sa=i&amp;rct=j&amp;q=&amp;esrc=s&amp;source=images&amp;cd=&amp;cad=rja&amp;uact=8&amp;docid=ONMFewQ8FPUsYM&amp;tbnid=fysXvQIT-saRQM:&amp;ved=0CAUQjRw&amp;url=http://www.siete.cl/portal_noticias_51.php&amp;ei=JYnrU6KbFOzisATg2oKQBA&amp;bvm=bv.72938740,d.cWc&amp;psig=AFQjCNEBTWTDcPCOkt7US_AXoayIGr3UqA&amp;ust=1408031330318451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1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tkFdGc5CJkwCVM&amp;tbnid=lp0ajAWJtvM-aM:&amp;ved=0CAUQjRw&amp;url=http://uruguaycampeondeamerica2014.blogspot.com/2014/08/reglamento-copa-america-2011.html&amp;ei=neDrU8-uLqGziwKP64DABA&amp;bvm=bv.72938740,d.cWc&amp;psig=AFQjCNFk4cpv_D0UHARSqE5VQgyzCFzSeg&amp;ust=1408053646559239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1 Título"/>
          <p:cNvSpPr>
            <a:spLocks noGrp="1"/>
          </p:cNvSpPr>
          <p:nvPr>
            <p:ph type="title"/>
          </p:nvPr>
        </p:nvSpPr>
        <p:spPr>
          <a:xfrm>
            <a:off x="251520" y="3068960"/>
            <a:ext cx="8640960" cy="30243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3200" cap="small" dirty="0" smtClean="0">
                <a:latin typeface="Arial" charset="0"/>
                <a:cs typeface="Arial" charset="0"/>
              </a:rPr>
              <a:t>1. Creación del Sistema de Educación y Transformación Institucional</a:t>
            </a:r>
            <a:br>
              <a:rPr lang="es-ES_tradnl" sz="3200" cap="small" dirty="0" smtClean="0">
                <a:latin typeface="Arial" charset="0"/>
                <a:cs typeface="Arial" charset="0"/>
              </a:rPr>
            </a:br>
            <a:r>
              <a:rPr lang="es-ES_tradnl" sz="3200" cap="small" dirty="0" smtClean="0">
                <a:latin typeface="Arial" charset="0"/>
                <a:cs typeface="Arial" charset="0"/>
              </a:rPr>
              <a:t>2. Cobertura con Calidad</a:t>
            </a:r>
            <a:br>
              <a:rPr lang="es-ES_tradnl" sz="3200" cap="small" dirty="0" smtClean="0">
                <a:latin typeface="Arial" charset="0"/>
                <a:cs typeface="Arial" charset="0"/>
              </a:rPr>
            </a:br>
            <a:r>
              <a:rPr lang="es-ES_tradnl" sz="3200" cap="small" dirty="0" smtClean="0">
                <a:latin typeface="Arial" charset="0"/>
                <a:cs typeface="Arial" charset="0"/>
              </a:rPr>
              <a:t>3. Excelencia de La Educación Superior</a:t>
            </a:r>
            <a:br>
              <a:rPr lang="es-ES_tradnl" sz="3200" cap="small" dirty="0" smtClean="0">
                <a:latin typeface="Arial" charset="0"/>
                <a:cs typeface="Arial" charset="0"/>
              </a:rPr>
            </a:br>
            <a:r>
              <a:rPr lang="es-ES_tradnl" sz="3200" cap="small" dirty="0" smtClean="0">
                <a:latin typeface="Arial" charset="0"/>
                <a:cs typeface="Arial" charset="0"/>
              </a:rPr>
              <a:t>4. Eficiencia en la Gestión del Sistema Nacional de Calidad de la Educación Superior</a:t>
            </a:r>
            <a:r>
              <a:rPr lang="es-ES_tradnl" sz="3200" dirty="0" smtClean="0">
                <a:latin typeface="Arial" charset="0"/>
                <a:cs typeface="Arial" charset="0"/>
              </a:rPr>
              <a:t/>
            </a:r>
            <a:br>
              <a:rPr lang="es-ES_tradnl" sz="3200" dirty="0" smtClean="0">
                <a:latin typeface="Arial" charset="0"/>
                <a:cs typeface="Arial" charset="0"/>
              </a:rPr>
            </a:b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22240" y="1412777"/>
            <a:ext cx="8294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FACTORES DE ÉXITO DEL SISTEMA DE CALIDAD</a:t>
            </a:r>
          </a:p>
          <a:p>
            <a:endParaRPr lang="es-ES" sz="24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71949307"/>
              </p:ext>
            </p:extLst>
          </p:nvPr>
        </p:nvGraphicFramePr>
        <p:xfrm>
          <a:off x="611560" y="2204864"/>
          <a:ext cx="669674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 rot="16200000">
            <a:off x="6136721" y="3769586"/>
            <a:ext cx="3528392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sz="1600" dirty="0">
                <a:solidFill>
                  <a:schemeClr val="bg1"/>
                </a:solidFill>
                <a:latin typeface="Arial"/>
                <a:cs typeface="Arial"/>
              </a:rPr>
              <a:t>Sistemas de información (SACES-</a:t>
            </a:r>
            <a:r>
              <a:rPr lang="es-ES" sz="1600" dirty="0" smtClean="0">
                <a:solidFill>
                  <a:schemeClr val="bg1"/>
                </a:solidFill>
                <a:latin typeface="Arial"/>
                <a:cs typeface="Arial"/>
              </a:rPr>
              <a:t>SNIES-SPADIES-OLE)</a:t>
            </a:r>
            <a:endParaRPr lang="es-ES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395536" y="1628800"/>
            <a:ext cx="8294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TRES LÍNEAS DE TRABAJO PARA LAS REGIONES</a:t>
            </a:r>
          </a:p>
          <a:p>
            <a:endParaRPr lang="es-ES" sz="2400" dirty="0">
              <a:latin typeface="Arial"/>
              <a:cs typeface="Arial"/>
            </a:endParaRPr>
          </a:p>
          <a:p>
            <a:r>
              <a:rPr lang="es-ES" sz="2400" dirty="0" smtClean="0">
                <a:latin typeface="Arial"/>
                <a:cs typeface="Arial"/>
              </a:rPr>
              <a:t>SECRETARIOS DE EDUCACIÓN</a:t>
            </a:r>
          </a:p>
          <a:p>
            <a:endParaRPr lang="es-ES" sz="2400" dirty="0"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924944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1. </a:t>
            </a:r>
            <a:r>
              <a:rPr lang="es-CO" smtClean="0"/>
              <a:t>¿QUÉ </a:t>
            </a:r>
            <a:r>
              <a:rPr lang="es-CO" dirty="0" smtClean="0"/>
              <a:t>PASA CON LA EDUCACIÓN SUPERIOR EN SUS REGIONES: INDICADORES PARA </a:t>
            </a:r>
            <a:r>
              <a:rPr lang="es-CO" smtClean="0"/>
              <a:t>HACER SEGUIMIENTO?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043608" y="3861048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  <a:r>
              <a:rPr lang="es-CO" dirty="0" smtClean="0"/>
              <a:t>. ACCIONES DE FOMENTO EN LAS REGIONES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043608" y="4797152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3. SISTEMA DE CALIDAD DE LA FORMACIÓN PARA EL TRABAJO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48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395536" y="1628800"/>
            <a:ext cx="8294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TRES LÍNEAS DE TRABAJO PARA LAS REGIONES</a:t>
            </a:r>
          </a:p>
          <a:p>
            <a:endParaRPr lang="es-ES" sz="2400" dirty="0">
              <a:latin typeface="Arial"/>
              <a:cs typeface="Arial"/>
            </a:endParaRPr>
          </a:p>
          <a:p>
            <a:r>
              <a:rPr lang="es-ES" sz="2400" dirty="0" smtClean="0">
                <a:latin typeface="Arial"/>
                <a:cs typeface="Arial"/>
              </a:rPr>
              <a:t>SECRETARIOS DE EDUCACIÓN</a:t>
            </a:r>
          </a:p>
          <a:p>
            <a:endParaRPr lang="es-ES" sz="2400" dirty="0"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924944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1. </a:t>
            </a:r>
            <a:r>
              <a:rPr lang="es-CO" smtClean="0"/>
              <a:t>¿QUÉ </a:t>
            </a:r>
            <a:r>
              <a:rPr lang="es-CO" dirty="0" smtClean="0"/>
              <a:t>PASA CON LA EDUCACIÓN SUPERIOR EN SUS REGIONES: INDICADORES PARA </a:t>
            </a:r>
            <a:r>
              <a:rPr lang="es-CO" smtClean="0"/>
              <a:t>HACER SEGUIMIENTO?</a:t>
            </a:r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043608" y="3861048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. ACCIONES DE FOMENTO EN LAS REGIONES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4797152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3. SISTEMA DE CALIDAD DE LA FORMACIÓN PARA EL TRABAJO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5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Índice de Progreso de la Educación Superior - </a:t>
            </a:r>
            <a:r>
              <a:rPr lang="es-CO" sz="2800" b="1" dirty="0">
                <a:latin typeface="+mj-lt"/>
              </a:rPr>
              <a:t>IPES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92280" y="16584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899592" y="2702533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99592" y="381865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899592" y="507879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39752" y="1658417"/>
            <a:ext cx="6408712" cy="830997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Contexto; cobertura, calidad y permanencia de la educación superior en las regiones del país 2013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84364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Metodología índice de Progreso de la Educación Superior - IPES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034681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 Índice de Progreso de la Educación Superior - IPES 2013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339619" y="544522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8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56792"/>
            <a:ext cx="1008112" cy="1008112"/>
          </a:xfrm>
          <a:prstGeom prst="rect">
            <a:avLst/>
          </a:prstGeom>
        </p:spPr>
      </p:pic>
      <p:pic>
        <p:nvPicPr>
          <p:cNvPr id="16" name="Imagen 19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80928"/>
            <a:ext cx="1008112" cy="1008112"/>
          </a:xfrm>
          <a:prstGeom prst="rect">
            <a:avLst/>
          </a:prstGeom>
        </p:spPr>
      </p:pic>
      <p:pic>
        <p:nvPicPr>
          <p:cNvPr id="17" name="Imagen 20" descr="Untitled-1-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157192"/>
            <a:ext cx="1008112" cy="1008112"/>
          </a:xfrm>
          <a:prstGeom prst="rect">
            <a:avLst/>
          </a:prstGeom>
        </p:spPr>
      </p:pic>
      <p:pic>
        <p:nvPicPr>
          <p:cNvPr id="18" name="Imagen 21" descr="Untitled-1-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9330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 dónde partimos y </a:t>
            </a:r>
            <a:r>
              <a:rPr lang="es-CO" sz="2800" b="1" dirty="0">
                <a:latin typeface="+mj-lt"/>
              </a:rPr>
              <a:t>en dónde estamos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92280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8" name="7 CuadroTexto"/>
          <p:cNvSpPr txBox="1"/>
          <p:nvPr/>
        </p:nvSpPr>
        <p:spPr>
          <a:xfrm>
            <a:off x="7362186" y="1484783"/>
            <a:ext cx="1506654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2013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6309320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Sistema de Información de la Educación Superior - SNIES. Corte mayo de 2014. * cálculo sobre 33 IES acreditadas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750795" y="1484784"/>
            <a:ext cx="1528357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2010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129209" y="2120547"/>
            <a:ext cx="4442791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Tasa de Cobertura 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742479" y="2120547"/>
            <a:ext cx="1514970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37,1%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378376" y="2151110"/>
            <a:ext cx="149046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45,5%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125207" y="2734611"/>
            <a:ext cx="4447462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Municipios con Oferta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738477" y="2734611"/>
            <a:ext cx="1518972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62%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374374" y="2765174"/>
            <a:ext cx="1494466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75%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29209" y="3416691"/>
            <a:ext cx="4442791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Nuevos Cupos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4737721" y="3413762"/>
            <a:ext cx="1519728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N.A.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7378376" y="3416691"/>
            <a:ext cx="149046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434.224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29209" y="4063453"/>
            <a:ext cx="4442791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Total Matriculados ES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737720" y="4060524"/>
            <a:ext cx="1541433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1.675.000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7383890" y="4063453"/>
            <a:ext cx="150665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2.109.224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129209" y="4683218"/>
            <a:ext cx="4442791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Tasa de Deserción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4737720" y="4680289"/>
            <a:ext cx="1541433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12,9%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83890" y="4683218"/>
            <a:ext cx="150665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10,4%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107504" y="5288899"/>
            <a:ext cx="4468123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% de Acreditación IES con Alta Calidad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716016" y="5285970"/>
            <a:ext cx="1541433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7%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62186" y="5288899"/>
            <a:ext cx="150665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11,5%*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129209" y="5847655"/>
            <a:ext cx="4442791" cy="4001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1"/>
                </a:solidFill>
              </a:rPr>
              <a:t>Estudiantes de ES con apoyo del estado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4721530" y="5844725"/>
            <a:ext cx="1541433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66%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67700" y="5847654"/>
            <a:ext cx="1506654" cy="46166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73%</a:t>
            </a:r>
            <a:endParaRPr lang="es-CO" sz="2400" b="1" dirty="0">
              <a:solidFill>
                <a:schemeClr val="tx1"/>
              </a:solidFill>
            </a:endParaRPr>
          </a:p>
        </p:txBody>
      </p:sp>
      <p:pic>
        <p:nvPicPr>
          <p:cNvPr id="33" name="Imagen 37" descr="Untitled-1-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20547"/>
            <a:ext cx="773202" cy="785511"/>
          </a:xfrm>
          <a:prstGeom prst="rect">
            <a:avLst/>
          </a:prstGeom>
        </p:spPr>
      </p:pic>
      <p:pic>
        <p:nvPicPr>
          <p:cNvPr id="34" name="Imagen 59" descr="Untitled-1-0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4944"/>
            <a:ext cx="773202" cy="773202"/>
          </a:xfrm>
          <a:prstGeom prst="rect">
            <a:avLst/>
          </a:prstGeom>
        </p:spPr>
      </p:pic>
      <p:pic>
        <p:nvPicPr>
          <p:cNvPr id="35" name="Imagen 60" descr="Untitled-1-0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783151"/>
            <a:ext cx="773202" cy="773202"/>
          </a:xfrm>
          <a:prstGeom prst="rect">
            <a:avLst/>
          </a:prstGeom>
        </p:spPr>
      </p:pic>
      <p:pic>
        <p:nvPicPr>
          <p:cNvPr id="36" name="Imagen 66" descr="Untitled-1-0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653136"/>
            <a:ext cx="773202" cy="773202"/>
          </a:xfrm>
          <a:prstGeom prst="rect">
            <a:avLst/>
          </a:prstGeom>
        </p:spPr>
      </p:pic>
      <p:pic>
        <p:nvPicPr>
          <p:cNvPr id="38" name="Imagen 67" descr="Untitled-1-09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445224"/>
            <a:ext cx="773202" cy="77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CuadroTexto"/>
          <p:cNvSpPr txBox="1"/>
          <p:nvPr/>
        </p:nvSpPr>
        <p:spPr>
          <a:xfrm>
            <a:off x="2271283" y="4337319"/>
            <a:ext cx="619709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42,8%</a:t>
            </a:r>
            <a:endParaRPr lang="es-CO" sz="12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2987372" y="4337318"/>
            <a:ext cx="602481" cy="27699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45,4%</a:t>
            </a:r>
            <a:endParaRPr lang="es-CO" sz="1200" b="1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Mayor cobertura en todas las </a:t>
            </a:r>
            <a:r>
              <a:rPr lang="es-CO" sz="2800" b="1" dirty="0">
                <a:latin typeface="+mj-lt"/>
              </a:rPr>
              <a:t>regiones del país…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92280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100" name="99 CuadroTexto"/>
          <p:cNvSpPr txBox="1"/>
          <p:nvPr/>
        </p:nvSpPr>
        <p:spPr>
          <a:xfrm>
            <a:off x="323279" y="6235219"/>
            <a:ext cx="37444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schemeClr val="bg1"/>
                </a:solidFill>
              </a:rPr>
              <a:t>Fuente: Ministerio de Educación Nacional - MEN. Sistema Nacional  de Información de la Educación Superior - SNIES. Corte 06 de abril de 2014</a:t>
            </a:r>
            <a:endParaRPr lang="es-CO" sz="11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12160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COBERTURA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5576" y="1380877"/>
            <a:ext cx="4160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 smtClean="0"/>
              <a:t>Departamentos con mayor tasa de Cobertura en 2013</a:t>
            </a:r>
            <a:endParaRPr lang="es-CO" sz="1400" b="1" dirty="0"/>
          </a:p>
        </p:txBody>
      </p:sp>
      <p:sp>
        <p:nvSpPr>
          <p:cNvPr id="82" name="81 CuadroTexto"/>
          <p:cNvSpPr txBox="1"/>
          <p:nvPr/>
        </p:nvSpPr>
        <p:spPr>
          <a:xfrm>
            <a:off x="1118040" y="1679942"/>
            <a:ext cx="26713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Tasa de Cobertura</a:t>
            </a:r>
            <a:endParaRPr lang="es-CO" sz="12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95536" y="2276873"/>
            <a:ext cx="523220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100" b="1" dirty="0" smtClean="0"/>
              <a:t>Mayor que el referente Nacional</a:t>
            </a:r>
            <a:endParaRPr lang="es-CO" sz="1100" b="1" dirty="0"/>
          </a:p>
        </p:txBody>
      </p:sp>
      <p:sp>
        <p:nvSpPr>
          <p:cNvPr id="101" name="100 CuadroTexto"/>
          <p:cNvSpPr txBox="1"/>
          <p:nvPr/>
        </p:nvSpPr>
        <p:spPr>
          <a:xfrm>
            <a:off x="395535" y="4562781"/>
            <a:ext cx="523220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100" b="1" dirty="0" smtClean="0"/>
              <a:t>Menor que el referente Nacional</a:t>
            </a:r>
            <a:endParaRPr lang="es-CO" sz="1100" b="1" dirty="0"/>
          </a:p>
        </p:txBody>
      </p:sp>
      <p:sp>
        <p:nvSpPr>
          <p:cNvPr id="102" name="101 CuadroTexto"/>
          <p:cNvSpPr txBox="1"/>
          <p:nvPr/>
        </p:nvSpPr>
        <p:spPr>
          <a:xfrm>
            <a:off x="5453135" y="14183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Departamentos con mayor crecimiento de la tasa de Cobertura en 2010 - 2013</a:t>
            </a:r>
            <a:endParaRPr lang="es-CO" sz="1400" b="1" dirty="0"/>
          </a:p>
        </p:txBody>
      </p:sp>
      <p:sp>
        <p:nvSpPr>
          <p:cNvPr id="103" name="102 CuadroTexto"/>
          <p:cNvSpPr txBox="1"/>
          <p:nvPr/>
        </p:nvSpPr>
        <p:spPr>
          <a:xfrm>
            <a:off x="6420720" y="2265054"/>
            <a:ext cx="2088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Incrementos 2010 - 2013 </a:t>
            </a:r>
          </a:p>
          <a:p>
            <a:pPr algn="ctr"/>
            <a:r>
              <a:rPr lang="es-CO" sz="900" b="1" dirty="0" smtClean="0"/>
              <a:t>(en puntos porcentuales)</a:t>
            </a:r>
            <a:endParaRPr lang="es-CO" sz="9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68062" y="2202529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Bogotá</a:t>
            </a:r>
            <a:endParaRPr lang="es-CO" sz="12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326125" y="1927865"/>
            <a:ext cx="6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2010</a:t>
            </a:r>
            <a:endParaRPr lang="es-CO" sz="12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934659" y="1927683"/>
            <a:ext cx="6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2013</a:t>
            </a:r>
            <a:endParaRPr lang="es-CO" sz="12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260106" y="2190875"/>
            <a:ext cx="616172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73,7%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977781" y="2190874"/>
            <a:ext cx="608533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92,6%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968062" y="2403553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Quindío</a:t>
            </a:r>
            <a:endParaRPr lang="es-CO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2260106" y="2406899"/>
            <a:ext cx="616438" cy="276999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50,4%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977781" y="2406899"/>
            <a:ext cx="608533" cy="276999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61,2%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71056" y="2642529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Santander</a:t>
            </a:r>
            <a:endParaRPr lang="es-CO" sz="12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260105" y="2622925"/>
            <a:ext cx="61971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40,8%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980775" y="2622923"/>
            <a:ext cx="608533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59,7%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971600" y="2858553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Risaralda</a:t>
            </a:r>
            <a:endParaRPr lang="es-CO" sz="1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2260106" y="2838949"/>
            <a:ext cx="619710" cy="27699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42,2%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981319" y="2838947"/>
            <a:ext cx="608533" cy="276999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51,0%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71600" y="3074577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Atlántico</a:t>
            </a:r>
            <a:endParaRPr lang="es-CO" sz="1200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260106" y="3054972"/>
            <a:ext cx="619710" cy="276999"/>
          </a:xfrm>
          <a:prstGeom prst="rect">
            <a:avLst/>
          </a:prstGeom>
          <a:solidFill>
            <a:srgbClr val="9900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73,7%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2981319" y="3054971"/>
            <a:ext cx="608533" cy="276999"/>
          </a:xfrm>
          <a:prstGeom prst="rect">
            <a:avLst/>
          </a:prstGeom>
          <a:solidFill>
            <a:srgbClr val="9900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92,6%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971600" y="3276953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Boyacá</a:t>
            </a:r>
            <a:endParaRPr lang="es-CO" sz="12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2260106" y="3270996"/>
            <a:ext cx="619710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39,7%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2981319" y="3270995"/>
            <a:ext cx="608533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49,5%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971600" y="3506625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Antioquia</a:t>
            </a:r>
            <a:endParaRPr lang="es-CO" sz="12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2260106" y="3487021"/>
            <a:ext cx="61971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40,9%</a:t>
            </a:r>
            <a:endParaRPr lang="es-CO" sz="12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2981319" y="3487019"/>
            <a:ext cx="608533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49,4%</a:t>
            </a:r>
            <a:endParaRPr lang="es-CO" sz="12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971600" y="3902859"/>
            <a:ext cx="12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Total Nacional</a:t>
            </a:r>
            <a:endParaRPr lang="es-CO" sz="12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271282" y="3862910"/>
            <a:ext cx="619710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37,1%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2981319" y="3865744"/>
            <a:ext cx="608533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45,5%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55576" y="4360403"/>
            <a:ext cx="1472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Norte de Santander</a:t>
            </a:r>
            <a:endParaRPr lang="es-CO" sz="1200" b="1" dirty="0"/>
          </a:p>
        </p:txBody>
      </p:sp>
      <p:sp>
        <p:nvSpPr>
          <p:cNvPr id="44" name="43 CuadroTexto"/>
          <p:cNvSpPr txBox="1"/>
          <p:nvPr/>
        </p:nvSpPr>
        <p:spPr>
          <a:xfrm>
            <a:off x="971600" y="4594420"/>
            <a:ext cx="125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Caldas</a:t>
            </a:r>
            <a:endParaRPr lang="es-CO" sz="12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2271003" y="4573433"/>
            <a:ext cx="619989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35,0%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987372" y="4573433"/>
            <a:ext cx="601935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45,2%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971056" y="4812924"/>
            <a:ext cx="125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Valle</a:t>
            </a:r>
            <a:endParaRPr lang="es-CO" sz="12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2271402" y="4816755"/>
            <a:ext cx="619590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31,7%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2987372" y="4816753"/>
            <a:ext cx="602481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36,7%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971600" y="5035772"/>
            <a:ext cx="125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Bolívar</a:t>
            </a:r>
            <a:endParaRPr lang="es-CO" sz="12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2271402" y="5032779"/>
            <a:ext cx="619589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28,0%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2987372" y="5032777"/>
            <a:ext cx="606138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36,0%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971600" y="5251796"/>
            <a:ext cx="125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Tolima</a:t>
            </a:r>
            <a:endParaRPr lang="es-CO" sz="1200" b="1" dirty="0"/>
          </a:p>
        </p:txBody>
      </p:sp>
      <p:sp>
        <p:nvSpPr>
          <p:cNvPr id="54" name="53 CuadroTexto"/>
          <p:cNvSpPr txBox="1"/>
          <p:nvPr/>
        </p:nvSpPr>
        <p:spPr>
          <a:xfrm>
            <a:off x="2271401" y="5248802"/>
            <a:ext cx="619591" cy="276999"/>
          </a:xfrm>
          <a:prstGeom prst="rect">
            <a:avLst/>
          </a:prstGeom>
          <a:solidFill>
            <a:srgbClr val="CC00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25,6%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2987372" y="5248801"/>
            <a:ext cx="606137" cy="276999"/>
          </a:xfrm>
          <a:prstGeom prst="rect">
            <a:avLst/>
          </a:prstGeom>
          <a:solidFill>
            <a:srgbClr val="CC00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36,6%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971600" y="5474644"/>
            <a:ext cx="125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Meta</a:t>
            </a:r>
            <a:endParaRPr lang="es-CO" sz="12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2271402" y="5471745"/>
            <a:ext cx="619590" cy="276999"/>
          </a:xfrm>
          <a:prstGeom prst="rect">
            <a:avLst/>
          </a:prstGeom>
          <a:solidFill>
            <a:srgbClr val="80008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24,4%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2987372" y="5471743"/>
            <a:ext cx="606138" cy="276999"/>
          </a:xfrm>
          <a:prstGeom prst="rect">
            <a:avLst/>
          </a:prstGeom>
          <a:solidFill>
            <a:srgbClr val="80008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34,0%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971600" y="5697492"/>
            <a:ext cx="125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Huila</a:t>
            </a:r>
            <a:endParaRPr lang="es-CO" sz="1200" b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271401" y="5702450"/>
            <a:ext cx="619591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25,7%</a:t>
            </a:r>
            <a:endParaRPr lang="es-CO" sz="12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987372" y="5702448"/>
            <a:ext cx="608533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31,0%</a:t>
            </a:r>
            <a:endParaRPr lang="es-CO" sz="1200" b="1" dirty="0"/>
          </a:p>
        </p:txBody>
      </p:sp>
      <p:sp>
        <p:nvSpPr>
          <p:cNvPr id="64" name="63 CuadroTexto"/>
          <p:cNvSpPr txBox="1"/>
          <p:nvPr/>
        </p:nvSpPr>
        <p:spPr>
          <a:xfrm>
            <a:off x="7497107" y="2869086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Bogotá</a:t>
            </a:r>
            <a:endParaRPr lang="es-CO" sz="1200" b="1" dirty="0"/>
          </a:p>
        </p:txBody>
      </p:sp>
      <p:sp>
        <p:nvSpPr>
          <p:cNvPr id="65" name="64 CuadroTexto"/>
          <p:cNvSpPr txBox="1"/>
          <p:nvPr/>
        </p:nvSpPr>
        <p:spPr>
          <a:xfrm>
            <a:off x="6728702" y="2863426"/>
            <a:ext cx="608533" cy="276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18,9%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7475305" y="3988854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Quindío</a:t>
            </a:r>
            <a:endParaRPr lang="es-CO" sz="1200" b="1" dirty="0"/>
          </a:p>
        </p:txBody>
      </p:sp>
      <p:sp>
        <p:nvSpPr>
          <p:cNvPr id="67" name="66 CuadroTexto"/>
          <p:cNvSpPr txBox="1"/>
          <p:nvPr/>
        </p:nvSpPr>
        <p:spPr>
          <a:xfrm>
            <a:off x="6743417" y="3988854"/>
            <a:ext cx="608533" cy="276999"/>
          </a:xfrm>
          <a:prstGeom prst="rect">
            <a:avLst/>
          </a:prstGeom>
          <a:solidFill>
            <a:srgbClr val="FF0066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10,8%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497107" y="3243278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Santander</a:t>
            </a:r>
            <a:endParaRPr lang="es-CO" sz="1200" b="1" dirty="0"/>
          </a:p>
        </p:txBody>
      </p:sp>
      <p:sp>
        <p:nvSpPr>
          <p:cNvPr id="69" name="68 CuadroTexto"/>
          <p:cNvSpPr txBox="1"/>
          <p:nvPr/>
        </p:nvSpPr>
        <p:spPr>
          <a:xfrm>
            <a:off x="6723113" y="3252113"/>
            <a:ext cx="619710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11,7%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497107" y="3605624"/>
            <a:ext cx="1299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Atlántico</a:t>
            </a:r>
            <a:endParaRPr lang="es-CO" sz="1200" b="1" dirty="0"/>
          </a:p>
        </p:txBody>
      </p:sp>
      <p:sp>
        <p:nvSpPr>
          <p:cNvPr id="71" name="70 CuadroTexto"/>
          <p:cNvSpPr txBox="1"/>
          <p:nvPr/>
        </p:nvSpPr>
        <p:spPr>
          <a:xfrm>
            <a:off x="6732240" y="3612606"/>
            <a:ext cx="619710" cy="276999"/>
          </a:xfrm>
          <a:prstGeom prst="rect">
            <a:avLst/>
          </a:prstGeom>
          <a:solidFill>
            <a:srgbClr val="990099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11,7%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497107" y="4374051"/>
            <a:ext cx="1256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Caldas</a:t>
            </a:r>
            <a:endParaRPr lang="es-CO" sz="1200" b="1" dirty="0"/>
          </a:p>
        </p:txBody>
      </p:sp>
      <p:sp>
        <p:nvSpPr>
          <p:cNvPr id="73" name="72 CuadroTexto"/>
          <p:cNvSpPr txBox="1"/>
          <p:nvPr/>
        </p:nvSpPr>
        <p:spPr>
          <a:xfrm>
            <a:off x="6743417" y="4374051"/>
            <a:ext cx="608533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/>
                </a:solidFill>
              </a:rPr>
              <a:t>10,2%</a:t>
            </a:r>
            <a:endParaRPr lang="es-CO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11493"/>
            <a:ext cx="2592288" cy="321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1 Título"/>
          <p:cNvSpPr txBox="1">
            <a:spLocks/>
          </p:cNvSpPr>
          <p:nvPr/>
        </p:nvSpPr>
        <p:spPr bwMode="auto">
          <a:xfrm>
            <a:off x="4256641" y="5312771"/>
            <a:ext cx="4652878" cy="92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Bogotá, Santander y Atlántico, los de mayor incremento en cobertura</a:t>
            </a:r>
            <a:endParaRPr lang="es-CO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38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264970" y="5883964"/>
            <a:ext cx="56166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644009" y="116632"/>
            <a:ext cx="4752527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Reducción de la deserción en el </a:t>
            </a:r>
            <a:r>
              <a:rPr lang="es-CO" sz="2800" b="1" dirty="0">
                <a:latin typeface="+mj-lt"/>
              </a:rPr>
              <a:t>66% de los </a:t>
            </a:r>
            <a:r>
              <a:rPr lang="es-CO" sz="2800" b="1" dirty="0" smtClean="0">
                <a:latin typeface="+mj-lt"/>
              </a:rPr>
              <a:t>departamentos…</a:t>
            </a:r>
            <a:endParaRPr lang="es-CO" sz="2800" b="1" dirty="0"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PERMANENCIA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213" y="62982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s-CO" sz="1600" dirty="0" smtClean="0">
                <a:solidFill>
                  <a:schemeClr val="bg1"/>
                </a:solidFill>
              </a:rPr>
              <a:t>Sistema para la prevención de la deserción en la Educación Superior SPADIES</a:t>
            </a:r>
            <a:endParaRPr lang="es-CO" sz="1600" dirty="0">
              <a:solidFill>
                <a:schemeClr val="bg1"/>
              </a:solidFill>
            </a:endParaRPr>
          </a:p>
        </p:txBody>
      </p:sp>
      <p:grpSp>
        <p:nvGrpSpPr>
          <p:cNvPr id="12" name="3 Grupo"/>
          <p:cNvGrpSpPr/>
          <p:nvPr/>
        </p:nvGrpSpPr>
        <p:grpSpPr>
          <a:xfrm>
            <a:off x="167210" y="1231997"/>
            <a:ext cx="9128787" cy="5256584"/>
            <a:chOff x="9525" y="0"/>
            <a:chExt cx="8410575" cy="5791201"/>
          </a:xfrm>
        </p:grpSpPr>
        <p:graphicFrame>
          <p:nvGraphicFramePr>
            <p:cNvPr id="13" name="2 Gráfico"/>
            <p:cNvGraphicFramePr/>
            <p:nvPr>
              <p:extLst>
                <p:ext uri="{D42A27DB-BD31-4B8C-83A1-F6EECF244321}">
                  <p14:modId xmlns:p14="http://schemas.microsoft.com/office/powerpoint/2010/main" val="3405708602"/>
                </p:ext>
              </p:extLst>
            </p:nvPr>
          </p:nvGraphicFramePr>
          <p:xfrm>
            <a:off x="9525" y="0"/>
            <a:ext cx="8391525" cy="57328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4 Gráfico"/>
            <p:cNvGraphicFramePr/>
            <p:nvPr>
              <p:extLst>
                <p:ext uri="{D42A27DB-BD31-4B8C-83A1-F6EECF244321}">
                  <p14:modId xmlns:p14="http://schemas.microsoft.com/office/powerpoint/2010/main" val="2977122623"/>
                </p:ext>
              </p:extLst>
            </p:nvPr>
          </p:nvGraphicFramePr>
          <p:xfrm>
            <a:off x="47625" y="43707"/>
            <a:ext cx="8372475" cy="57474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8" name="17 CuadroTexto"/>
          <p:cNvSpPr txBox="1"/>
          <p:nvPr/>
        </p:nvSpPr>
        <p:spPr>
          <a:xfrm rot="16200000">
            <a:off x="-382769" y="2909265"/>
            <a:ext cx="96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Porcentaje</a:t>
            </a:r>
            <a:endParaRPr lang="es-CO" sz="1200" dirty="0"/>
          </a:p>
        </p:txBody>
      </p:sp>
      <p:sp>
        <p:nvSpPr>
          <p:cNvPr id="2" name="1 CuadroTexto"/>
          <p:cNvSpPr txBox="1"/>
          <p:nvPr/>
        </p:nvSpPr>
        <p:spPr>
          <a:xfrm>
            <a:off x="2051720" y="1364433"/>
            <a:ext cx="5670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Tasa de Deserción 2010 - 2013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7039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71600" y="1658882"/>
            <a:ext cx="4791024" cy="830997"/>
          </a:xfrm>
          <a:prstGeom prst="rect">
            <a:avLst/>
          </a:prstGeom>
          <a:noFill/>
          <a:ln w="0"/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Recursos Ahorrados </a:t>
            </a:r>
          </a:p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2010 - 2013</a:t>
            </a:r>
            <a:endParaRPr lang="es-CO" sz="2400" b="1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58937" y="5169766"/>
            <a:ext cx="2313185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IES PÚBLICAS</a:t>
            </a:r>
          </a:p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24.953 </a:t>
            </a:r>
            <a:r>
              <a:rPr lang="es-CO" sz="1400" b="1" dirty="0" smtClean="0">
                <a:solidFill>
                  <a:schemeClr val="tx1"/>
                </a:solidFill>
              </a:rPr>
              <a:t>MILLONES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491880" y="5169767"/>
            <a:ext cx="2270744" cy="830997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IES PRIVADAS</a:t>
            </a:r>
          </a:p>
          <a:p>
            <a:pPr algn="ctr"/>
            <a:r>
              <a:rPr lang="es-CO" sz="2400" b="1" dirty="0">
                <a:solidFill>
                  <a:schemeClr val="tx1"/>
                </a:solidFill>
              </a:rPr>
              <a:t>40.447 </a:t>
            </a:r>
            <a:r>
              <a:rPr lang="es-CO" sz="1400" b="1" dirty="0" smtClean="0">
                <a:solidFill>
                  <a:schemeClr val="tx1"/>
                </a:solidFill>
              </a:rPr>
              <a:t>MILLONES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PERMANENCIA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213" y="629828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s-CO" sz="1600" dirty="0" smtClean="0">
                <a:solidFill>
                  <a:schemeClr val="bg1"/>
                </a:solidFill>
              </a:rPr>
              <a:t>Sistema para la prevención de la deserción en la Educación Superior SPADIES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017483" y="1598309"/>
            <a:ext cx="2987824" cy="2431435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1"/>
                </a:solidFill>
              </a:rPr>
              <a:t>$65.400 </a:t>
            </a:r>
            <a:r>
              <a:rPr lang="es-CO" sz="2000" b="1" dirty="0" smtClean="0">
                <a:solidFill>
                  <a:schemeClr val="tx1"/>
                </a:solidFill>
              </a:rPr>
              <a:t>MILLONES </a:t>
            </a:r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de </a:t>
            </a:r>
            <a:r>
              <a:rPr lang="es-CO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ahorro </a:t>
            </a:r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en recursos públicos y recursos de las familias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0" y="116632"/>
            <a:ext cx="4680519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…Y mayor </a:t>
            </a:r>
            <a:r>
              <a:rPr lang="es-CO" sz="2800" b="1" dirty="0">
                <a:latin typeface="+mj-lt"/>
              </a:rPr>
              <a:t>ahorro de recursos</a:t>
            </a:r>
          </a:p>
        </p:txBody>
      </p:sp>
      <p:pic>
        <p:nvPicPr>
          <p:cNvPr id="11" name="Imagen 1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14027"/>
            <a:ext cx="2087861" cy="2035897"/>
          </a:xfrm>
          <a:prstGeom prst="rect">
            <a:avLst/>
          </a:prstGeom>
        </p:spPr>
      </p:pic>
      <p:pic>
        <p:nvPicPr>
          <p:cNvPr id="18" name="Imagen 2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814027"/>
            <a:ext cx="2160240" cy="2056311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6036257" y="4437112"/>
            <a:ext cx="2987824" cy="156966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4000" b="1" dirty="0" smtClean="0">
                <a:solidFill>
                  <a:schemeClr val="tx1"/>
                </a:solidFill>
              </a:rPr>
              <a:t>40.000</a:t>
            </a:r>
          </a:p>
          <a:p>
            <a:pPr algn="ctr"/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Estudiantes</a:t>
            </a:r>
          </a:p>
          <a:p>
            <a:pPr algn="ctr"/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retenidos</a:t>
            </a:r>
            <a:endParaRPr lang="es-CO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0" y="116632"/>
            <a:ext cx="468051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…Y mayor </a:t>
            </a:r>
            <a:r>
              <a:rPr lang="es-CO" sz="2800" b="1" dirty="0">
                <a:latin typeface="+mj-lt"/>
              </a:rPr>
              <a:t>E</a:t>
            </a:r>
            <a:r>
              <a:rPr lang="es-CO" sz="2800" b="1" dirty="0" smtClean="0">
                <a:latin typeface="+mj-lt"/>
              </a:rPr>
              <a:t>quidad</a:t>
            </a:r>
            <a:endParaRPr lang="es-CO" sz="2800" b="1" dirty="0"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PERMANENCIA 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213" y="63093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s-CO" sz="1600" dirty="0" smtClean="0">
                <a:solidFill>
                  <a:schemeClr val="bg1"/>
                </a:solidFill>
              </a:rPr>
              <a:t>Sistema para la prevención de la deserción en la Educación Superior SPADIES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141277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0000"/>
                </a:solidFill>
              </a:rPr>
              <a:t>% Estudiantes provenientes de familias con ingresos menores a 2 SMLV</a:t>
            </a:r>
            <a:endParaRPr lang="es-CO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098441"/>
              </p:ext>
            </p:extLst>
          </p:nvPr>
        </p:nvGraphicFramePr>
        <p:xfrm>
          <a:off x="251520" y="1769676"/>
          <a:ext cx="3960440" cy="4395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998"/>
                <a:gridCol w="1240221"/>
                <a:gridCol w="1240221"/>
              </a:tblGrid>
              <a:tr h="285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Departamento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2010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2013</a:t>
                      </a:r>
                      <a:endParaRPr lang="es-C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Cundinamarca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49,20%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66,90%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Magdalena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60,40%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76,40%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Antioquia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49,50%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65,00%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Bogotá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46,30%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Santander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55,50%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66,60%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Atlántico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57,20%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66,50%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Córdoba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62,30%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71,60%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Quindío</a:t>
                      </a:r>
                      <a:endParaRPr lang="es-CO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61,40%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69,70%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Huila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67,60%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75,70%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Caquetá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69,50%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76,90%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70,50%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77,80%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Valle del Cauca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54,10%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61,10%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Boyacá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67,90%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73,60%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Nariño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70,00%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75,70%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01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Chocó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73,40%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s-CO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78,70%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" name="29 CuadroTexto"/>
          <p:cNvSpPr txBox="1"/>
          <p:nvPr/>
        </p:nvSpPr>
        <p:spPr>
          <a:xfrm>
            <a:off x="6912259" y="2968980"/>
            <a:ext cx="954724" cy="2677656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5682009" y="3707644"/>
            <a:ext cx="95472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endParaRPr lang="es-CO" sz="2400" b="1" dirty="0" smtClean="0">
              <a:solidFill>
                <a:schemeClr val="tx1"/>
              </a:solidFill>
            </a:endParaRPr>
          </a:p>
          <a:p>
            <a:pPr algn="ctr"/>
            <a:endParaRPr lang="es-CO" sz="2400" b="1" dirty="0">
              <a:solidFill>
                <a:schemeClr val="tx1"/>
              </a:solidFill>
            </a:endParaRPr>
          </a:p>
          <a:p>
            <a:pPr algn="ctr"/>
            <a:r>
              <a:rPr lang="es-CO" sz="2400" b="1" dirty="0" smtClean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682009" y="3734353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/>
              <a:t>56,4%</a:t>
            </a:r>
            <a:endParaRPr lang="es-CO" sz="2400" b="1" dirty="0"/>
          </a:p>
        </p:txBody>
      </p:sp>
      <p:sp>
        <p:nvSpPr>
          <p:cNvPr id="35" name="34 CuadroTexto"/>
          <p:cNvSpPr txBox="1"/>
          <p:nvPr/>
        </p:nvSpPr>
        <p:spPr>
          <a:xfrm>
            <a:off x="6975467" y="3044336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59,2%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36" name="35 Conector recto de flecha"/>
          <p:cNvCxnSpPr/>
          <p:nvPr/>
        </p:nvCxnSpPr>
        <p:spPr>
          <a:xfrm flipV="1">
            <a:off x="5682009" y="2202855"/>
            <a:ext cx="1975892" cy="116451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0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577594"/>
              </p:ext>
            </p:extLst>
          </p:nvPr>
        </p:nvGraphicFramePr>
        <p:xfrm>
          <a:off x="2190750" y="1347787"/>
          <a:ext cx="4762500" cy="483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89" y="2821671"/>
            <a:ext cx="1303666" cy="181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2996952"/>
            <a:ext cx="1764453" cy="1392450"/>
          </a:xfr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sz="2400" b="1" dirty="0" smtClean="0">
                <a:solidFill>
                  <a:schemeClr val="tx1"/>
                </a:solidFill>
                <a:latin typeface="+mj-lt"/>
              </a:rPr>
              <a:t>813 programas acreditados 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79512" y="6309320"/>
            <a:ext cx="589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Subdirección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Desarrollo</a:t>
            </a:r>
            <a:r>
              <a:rPr lang="en-US" sz="1600" dirty="0" smtClean="0">
                <a:solidFill>
                  <a:schemeClr val="bg1"/>
                </a:solidFill>
              </a:rPr>
              <a:t> Sectorial. Mayo de 2014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7" name="1 Título"/>
          <p:cNvSpPr txBox="1">
            <a:spLocks/>
          </p:cNvSpPr>
          <p:nvPr/>
        </p:nvSpPr>
        <p:spPr bwMode="auto">
          <a:xfrm>
            <a:off x="5191055" y="178056"/>
            <a:ext cx="3845441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El 50% de IES y Programas Acreditados se concentra en Antioquia y Bogotá</a:t>
            </a:r>
            <a:endParaRPr lang="es-CO" sz="2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39552" y="4953942"/>
            <a:ext cx="1733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Anillo Interior: </a:t>
            </a:r>
          </a:p>
          <a:p>
            <a:r>
              <a:rPr lang="es-CO" b="1" dirty="0" smtClean="0"/>
              <a:t>Distribución de IES Acreditadas</a:t>
            </a:r>
            <a:endParaRPr lang="es-CO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6516215" y="1412776"/>
            <a:ext cx="273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Anillo Exterior: Distribución de Programas de Alta Calidad</a:t>
            </a:r>
            <a:endParaRPr lang="es-CO" sz="1600" b="1" dirty="0"/>
          </a:p>
        </p:txBody>
      </p:sp>
      <p:grpSp>
        <p:nvGrpSpPr>
          <p:cNvPr id="47" name="46 Grupo"/>
          <p:cNvGrpSpPr/>
          <p:nvPr/>
        </p:nvGrpSpPr>
        <p:grpSpPr>
          <a:xfrm>
            <a:off x="7051849" y="3532656"/>
            <a:ext cx="2236167" cy="2648416"/>
            <a:chOff x="7184536" y="3507675"/>
            <a:chExt cx="2236167" cy="2648416"/>
          </a:xfrm>
        </p:grpSpPr>
        <p:sp>
          <p:nvSpPr>
            <p:cNvPr id="26" name="25 CuadroTexto"/>
            <p:cNvSpPr txBox="1"/>
            <p:nvPr/>
          </p:nvSpPr>
          <p:spPr>
            <a:xfrm>
              <a:off x="7485217" y="4844206"/>
              <a:ext cx="1935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Orinoquía - Amazonía</a:t>
              </a:r>
              <a:endParaRPr lang="es-CO" sz="14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188586" y="4054930"/>
              <a:ext cx="295129" cy="307777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473624" y="3770485"/>
              <a:ext cx="129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Bogotá</a:t>
              </a:r>
              <a:endParaRPr lang="es-CO" sz="14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188628" y="3756874"/>
              <a:ext cx="295087" cy="307777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463957" y="3510653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Antioquia</a:t>
              </a:r>
              <a:endParaRPr lang="es-CO" sz="14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184536" y="3507675"/>
              <a:ext cx="299179" cy="307777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498453" y="4295511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Oriental</a:t>
              </a:r>
              <a:endParaRPr lang="es-CO" sz="1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86216" y="4305898"/>
              <a:ext cx="297499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502905" y="4056644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Central</a:t>
              </a:r>
              <a:endParaRPr lang="es-CO" sz="14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188485" y="4834983"/>
              <a:ext cx="295230" cy="30777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7489914" y="5090609"/>
              <a:ext cx="13126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Pacífica</a:t>
              </a:r>
              <a:endParaRPr lang="es-CO" sz="1400" b="1" dirty="0"/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7185437" y="5082933"/>
              <a:ext cx="303365" cy="30777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7502921" y="5344504"/>
              <a:ext cx="1260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Valle</a:t>
              </a:r>
              <a:endParaRPr lang="es-CO" sz="1400" b="1" dirty="0"/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7185381" y="5336829"/>
              <a:ext cx="304266" cy="307777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7502921" y="5588728"/>
              <a:ext cx="1260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Caribe</a:t>
              </a:r>
              <a:endParaRPr lang="es-CO" sz="1400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7185381" y="5581053"/>
              <a:ext cx="304266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7516195" y="5848314"/>
              <a:ext cx="12863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San Andrés</a:t>
              </a:r>
              <a:endParaRPr lang="es-CO" sz="1400" b="1" dirty="0"/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7185592" y="5840638"/>
              <a:ext cx="304266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7507465" y="4575920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Cafetera</a:t>
              </a:r>
              <a:endParaRPr lang="es-CO" sz="1400" b="1" dirty="0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187622" y="4564045"/>
              <a:ext cx="296093" cy="307777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 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3" name="2 Conector angular"/>
          <p:cNvCxnSpPr/>
          <p:nvPr/>
        </p:nvCxnSpPr>
        <p:spPr>
          <a:xfrm rot="10800000" flipV="1">
            <a:off x="6786801" y="2060849"/>
            <a:ext cx="935297" cy="648071"/>
          </a:xfrm>
          <a:prstGeom prst="bentConnector3">
            <a:avLst>
              <a:gd name="adj1" fmla="val 184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>
            <a:stCxn id="39" idx="2"/>
          </p:cNvCxnSpPr>
          <p:nvPr/>
        </p:nvCxnSpPr>
        <p:spPr>
          <a:xfrm rot="5400000" flipH="1" flipV="1">
            <a:off x="2243022" y="4340382"/>
            <a:ext cx="700308" cy="2373471"/>
          </a:xfrm>
          <a:prstGeom prst="bentConnector4">
            <a:avLst>
              <a:gd name="adj1" fmla="val -32643"/>
              <a:gd name="adj2" fmla="val 100284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1 Título"/>
          <p:cNvSpPr txBox="1">
            <a:spLocks/>
          </p:cNvSpPr>
          <p:nvPr/>
        </p:nvSpPr>
        <p:spPr bwMode="auto">
          <a:xfrm>
            <a:off x="179512" y="1412776"/>
            <a:ext cx="1764453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 dirty="0" smtClean="0">
                <a:solidFill>
                  <a:schemeClr val="tx1"/>
                </a:solidFill>
                <a:latin typeface="+mj-lt"/>
              </a:rPr>
              <a:t>33</a:t>
            </a:r>
          </a:p>
          <a:p>
            <a:r>
              <a:rPr lang="es-CO" sz="2400" b="1" dirty="0" smtClean="0">
                <a:solidFill>
                  <a:schemeClr val="tx1"/>
                </a:solidFill>
                <a:latin typeface="+mj-lt"/>
              </a:rPr>
              <a:t>IES </a:t>
            </a:r>
          </a:p>
          <a:p>
            <a:r>
              <a:rPr lang="es-CO" sz="2400" b="1" dirty="0" smtClean="0">
                <a:solidFill>
                  <a:schemeClr val="tx1"/>
                </a:solidFill>
                <a:latin typeface="+mj-lt"/>
              </a:rPr>
              <a:t>acreditadas</a:t>
            </a:r>
            <a:endParaRPr lang="es-CO" sz="2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41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n-US" sz="3200" cap="small" dirty="0" smtClean="0">
                <a:solidFill>
                  <a:srgbClr val="4D090B"/>
                </a:solidFill>
                <a:latin typeface="Arial"/>
                <a:cs typeface="Arial"/>
              </a:rPr>
              <a:t>1.</a:t>
            </a:r>
            <a:r>
              <a:rPr lang="es-ES_tradnl" sz="3200" cap="small" dirty="0" smtClean="0">
                <a:latin typeface="Arial" charset="0"/>
                <a:cs typeface="Arial" charset="0"/>
              </a:rPr>
              <a:t> </a:t>
            </a:r>
            <a:r>
              <a:rPr lang="es-ES_tradnl" sz="3200" cap="small" dirty="0">
                <a:latin typeface="Arial" charset="0"/>
                <a:cs typeface="Arial" charset="0"/>
              </a:rPr>
              <a:t>Creación del Sistema de Educación y Transformación Institucional</a:t>
            </a:r>
            <a:endParaRPr lang="es-CO" sz="3200" dirty="0">
              <a:latin typeface="Arial"/>
              <a:cs typeface="Arial"/>
            </a:endParaRPr>
          </a:p>
        </p:txBody>
      </p:sp>
      <p:sp>
        <p:nvSpPr>
          <p:cNvPr id="3" name="Marcador de contenido 7"/>
          <p:cNvSpPr>
            <a:spLocks noGrp="1"/>
          </p:cNvSpPr>
          <p:nvPr>
            <p:ph idx="1"/>
          </p:nvPr>
        </p:nvSpPr>
        <p:spPr>
          <a:xfrm>
            <a:off x="683568" y="1786503"/>
            <a:ext cx="8003914" cy="5071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Objetivo: Estructurar los pilares de la educación, definiendo todos los niveles y la articulación. </a:t>
            </a:r>
          </a:p>
          <a:p>
            <a:pPr algn="just"/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Meta: Sistema creado e implementado en 2015.</a:t>
            </a:r>
            <a:endParaRPr lang="es-E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76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0" y="6546819"/>
            <a:ext cx="678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</a:rPr>
              <a:t>Fuente: Ministerio de Educación Nacional - MEN.  </a:t>
            </a:r>
            <a:r>
              <a:rPr lang="en-US" sz="1200" dirty="0" err="1" smtClean="0">
                <a:solidFill>
                  <a:schemeClr val="bg1"/>
                </a:solidFill>
              </a:rPr>
              <a:t>Subdirección</a:t>
            </a:r>
            <a:r>
              <a:rPr lang="en-US" sz="1200" dirty="0" smtClean="0">
                <a:solidFill>
                  <a:schemeClr val="bg1"/>
                </a:solidFill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</a:rPr>
              <a:t>Desarrollo</a:t>
            </a:r>
            <a:r>
              <a:rPr lang="en-US" sz="1200" dirty="0" smtClean="0">
                <a:solidFill>
                  <a:schemeClr val="bg1"/>
                </a:solidFill>
              </a:rPr>
              <a:t> Sectorial. Mayo de 2014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37" name="1 Título"/>
          <p:cNvSpPr txBox="1">
            <a:spLocks/>
          </p:cNvSpPr>
          <p:nvPr/>
        </p:nvSpPr>
        <p:spPr bwMode="auto">
          <a:xfrm>
            <a:off x="5004049" y="178056"/>
            <a:ext cx="4032448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Para el año 2013 las IES </a:t>
            </a:r>
            <a:r>
              <a:rPr lang="es-CO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TyT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contaban con 86 Programas acreditados y 2.316  programas con Registro calificado</a:t>
            </a:r>
            <a:endParaRPr lang="es-CO" sz="20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3393401" y="4372687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Anillo Interior:</a:t>
            </a:r>
          </a:p>
          <a:p>
            <a:r>
              <a:rPr lang="es-CO" sz="1400" dirty="0"/>
              <a:t>Distribución de Programas de Alta Calidad  -año </a:t>
            </a:r>
            <a:r>
              <a:rPr lang="es-CO" sz="1400" dirty="0" smtClean="0"/>
              <a:t>2010.</a:t>
            </a:r>
            <a:r>
              <a:rPr lang="es-CO" sz="1400" b="1" dirty="0" smtClean="0"/>
              <a:t> 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3275857" y="1340768"/>
            <a:ext cx="217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Anillo </a:t>
            </a:r>
            <a:r>
              <a:rPr lang="es-CO" sz="1400" b="1" dirty="0"/>
              <a:t>Exterior: </a:t>
            </a:r>
            <a:r>
              <a:rPr lang="es-CO" sz="1400" dirty="0"/>
              <a:t>Distribución programas con Registro calificado año 2010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pSp>
        <p:nvGrpSpPr>
          <p:cNvPr id="47" name="46 Grupo"/>
          <p:cNvGrpSpPr/>
          <p:nvPr/>
        </p:nvGrpSpPr>
        <p:grpSpPr>
          <a:xfrm>
            <a:off x="6918534" y="4675121"/>
            <a:ext cx="2232218" cy="1644308"/>
            <a:chOff x="7188485" y="3507675"/>
            <a:chExt cx="2232218" cy="1644308"/>
          </a:xfrm>
        </p:grpSpPr>
        <p:sp>
          <p:nvSpPr>
            <p:cNvPr id="26" name="25 CuadroTexto"/>
            <p:cNvSpPr txBox="1"/>
            <p:nvPr/>
          </p:nvSpPr>
          <p:spPr>
            <a:xfrm>
              <a:off x="7485217" y="4844206"/>
              <a:ext cx="1935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Doctorado</a:t>
              </a:r>
              <a:endParaRPr lang="es-CO" sz="1400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188586" y="4054930"/>
              <a:ext cx="295129" cy="307777"/>
            </a:xfrm>
            <a:prstGeom prst="rect">
              <a:avLst/>
            </a:prstGeom>
            <a:solidFill>
              <a:srgbClr val="769535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473624" y="3770485"/>
              <a:ext cx="129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Tecnológica</a:t>
              </a:r>
              <a:endParaRPr lang="es-CO" sz="14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188628" y="3756874"/>
              <a:ext cx="295087" cy="307777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endParaRPr lang="es-CO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463957" y="3510653"/>
              <a:ext cx="1705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Técnica Profesional</a:t>
              </a:r>
              <a:endParaRPr lang="es-CO" sz="1400" b="1" dirty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7188628" y="3507675"/>
              <a:ext cx="295087" cy="3077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498453" y="4295511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Especialización</a:t>
              </a:r>
              <a:endParaRPr lang="es-CO" sz="1400" b="1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188628" y="4305899"/>
              <a:ext cx="295087" cy="270022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algn="ctr">
                <a:defRPr sz="1400" b="1">
                  <a:solidFill>
                    <a:schemeClr val="bg1"/>
                  </a:solidFill>
                </a:defRPr>
              </a:lvl1pPr>
            </a:lstStyle>
            <a:p>
              <a:endParaRPr lang="es-CO" dirty="0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502905" y="4056644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Universitaria</a:t>
              </a:r>
              <a:endParaRPr lang="es-CO" sz="1400" b="1" dirty="0"/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7188485" y="4834983"/>
              <a:ext cx="295230" cy="3077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7507465" y="4575920"/>
              <a:ext cx="1299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 smtClean="0"/>
                <a:t>Maestría</a:t>
              </a:r>
              <a:endParaRPr lang="es-CO" sz="1400" b="1" dirty="0"/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188628" y="4564045"/>
              <a:ext cx="295087" cy="3196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s-CO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42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 </a:t>
            </a:r>
            <a:endParaRPr lang="es-CO" sz="2400" b="1" dirty="0">
              <a:solidFill>
                <a:schemeClr val="bg1"/>
              </a:solidFill>
            </a:endParaRPr>
          </a:p>
        </p:txBody>
      </p:sp>
      <p:cxnSp>
        <p:nvCxnSpPr>
          <p:cNvPr id="3" name="2 Conector angular"/>
          <p:cNvCxnSpPr/>
          <p:nvPr/>
        </p:nvCxnSpPr>
        <p:spPr>
          <a:xfrm rot="10800000" flipV="1">
            <a:off x="3582810" y="2151476"/>
            <a:ext cx="782630" cy="485436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rot="10800000">
            <a:off x="2699792" y="4372688"/>
            <a:ext cx="735098" cy="556187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443038"/>
              </p:ext>
            </p:extLst>
          </p:nvPr>
        </p:nvGraphicFramePr>
        <p:xfrm>
          <a:off x="-252536" y="1817821"/>
          <a:ext cx="480768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965123"/>
              </p:ext>
            </p:extLst>
          </p:nvPr>
        </p:nvGraphicFramePr>
        <p:xfrm>
          <a:off x="4582666" y="1635483"/>
          <a:ext cx="4705350" cy="317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0" name="59 Conector angular"/>
          <p:cNvCxnSpPr/>
          <p:nvPr/>
        </p:nvCxnSpPr>
        <p:spPr>
          <a:xfrm>
            <a:off x="5148064" y="2151476"/>
            <a:ext cx="648072" cy="48543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/>
          <p:nvPr/>
        </p:nvCxnSpPr>
        <p:spPr>
          <a:xfrm flipV="1">
            <a:off x="4892263" y="4239339"/>
            <a:ext cx="831865" cy="684981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1 Título"/>
          <p:cNvSpPr txBox="1">
            <a:spLocks/>
          </p:cNvSpPr>
          <p:nvPr/>
        </p:nvSpPr>
        <p:spPr bwMode="auto">
          <a:xfrm>
            <a:off x="395536" y="4968773"/>
            <a:ext cx="2016224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b="1" dirty="0" smtClean="0">
                <a:solidFill>
                  <a:schemeClr val="tx1"/>
                </a:solidFill>
                <a:latin typeface="+mj-lt"/>
              </a:rPr>
              <a:t>3 IES Acreditadas</a:t>
            </a:r>
          </a:p>
          <a:p>
            <a:r>
              <a:rPr lang="es-CO" sz="1600" b="1" dirty="0" smtClean="0">
                <a:solidFill>
                  <a:schemeClr val="tx1"/>
                </a:solidFill>
                <a:latin typeface="+mj-lt"/>
              </a:rPr>
              <a:t>1 Privada</a:t>
            </a:r>
          </a:p>
          <a:p>
            <a:r>
              <a:rPr lang="es-CO" sz="1600" b="1" dirty="0" smtClean="0">
                <a:solidFill>
                  <a:schemeClr val="tx1"/>
                </a:solidFill>
                <a:latin typeface="+mj-lt"/>
              </a:rPr>
              <a:t>2 Oficiales</a:t>
            </a:r>
            <a:endParaRPr lang="es-CO" sz="1600" b="1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67 CuadroTexto"/>
              <p:cNvSpPr txBox="1"/>
              <p:nvPr/>
            </p:nvSpPr>
            <p:spPr>
              <a:xfrm>
                <a:off x="3039391" y="5380710"/>
                <a:ext cx="3312367" cy="784830"/>
              </a:xfrm>
              <a:prstGeom prst="rect">
                <a:avLst/>
              </a:prstGeom>
              <a:solidFill>
                <a:srgbClr val="FABF8E"/>
              </a:solidFill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500" b="1" i="1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l-GR" sz="15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s-CO" sz="1500" b="1" dirty="0" smtClean="0">
                    <a:solidFill>
                      <a:schemeClr val="tx1"/>
                    </a:solidFill>
                  </a:rPr>
                  <a:t>2010-2013</a:t>
                </a:r>
              </a:p>
              <a:p>
                <a:pPr algn="ctr"/>
                <a:r>
                  <a:rPr lang="es-CO" sz="1500" b="1" dirty="0" smtClean="0">
                    <a:solidFill>
                      <a:schemeClr val="tx1"/>
                    </a:solidFill>
                  </a:rPr>
                  <a:t>12% Programas acreditados</a:t>
                </a:r>
              </a:p>
              <a:p>
                <a:pPr algn="ctr"/>
                <a:r>
                  <a:rPr lang="es-CO" sz="1500" b="1" dirty="0" smtClean="0">
                    <a:solidFill>
                      <a:schemeClr val="tx1"/>
                    </a:solidFill>
                  </a:rPr>
                  <a:t>2,3% Programas alta calidad</a:t>
                </a:r>
                <a:endParaRPr lang="es-CO" sz="1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6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91" y="5380710"/>
                <a:ext cx="3312367" cy="7848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938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756867"/>
              </p:ext>
            </p:extLst>
          </p:nvPr>
        </p:nvGraphicFramePr>
        <p:xfrm>
          <a:off x="179512" y="1556792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6309320"/>
            <a:ext cx="589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Cálculos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Subdirección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Desarrollo</a:t>
            </a:r>
            <a:r>
              <a:rPr lang="en-US" sz="1600" dirty="0" smtClean="0">
                <a:solidFill>
                  <a:schemeClr val="bg1"/>
                </a:solidFill>
              </a:rPr>
              <a:t> Sectorial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41674" y="1457910"/>
            <a:ext cx="8640960" cy="3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Resultados de las pruebas Saber PRO </a:t>
            </a: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(percentil 75)</a:t>
            </a:r>
            <a:endParaRPr lang="es-CO" sz="2000" b="1" dirty="0">
              <a:solidFill>
                <a:srgbClr val="00B0F0"/>
              </a:solidFill>
            </a:endParaRPr>
          </a:p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50187" y="178056"/>
            <a:ext cx="4086310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Existe una relación directa entre Acreditación </a:t>
            </a:r>
            <a:r>
              <a:rPr lang="es-CO" sz="2000" b="1" dirty="0">
                <a:latin typeface="+mj-lt"/>
              </a:rPr>
              <a:t>y </a:t>
            </a:r>
            <a:r>
              <a:rPr lang="es-CO" sz="2000" b="1" dirty="0" smtClean="0">
                <a:latin typeface="+mj-lt"/>
              </a:rPr>
              <a:t>resultados </a:t>
            </a:r>
            <a:r>
              <a:rPr lang="es-CO" sz="2000" b="1" dirty="0">
                <a:latin typeface="+mj-lt"/>
              </a:rPr>
              <a:t>en las pruebas saber PRO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59425" y="1575619"/>
            <a:ext cx="14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IES y Programas  sin Acreditación</a:t>
            </a:r>
            <a:endParaRPr lang="es-CO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42396" y="1540244"/>
            <a:ext cx="1552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Baja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9" name="23 CuadroTexto"/>
          <p:cNvSpPr txBox="1"/>
          <p:nvPr/>
        </p:nvSpPr>
        <p:spPr>
          <a:xfrm>
            <a:off x="755576" y="1560795"/>
            <a:ext cx="180020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Alta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0" name="25 CuadroTexto"/>
          <p:cNvSpPr txBox="1"/>
          <p:nvPr/>
        </p:nvSpPr>
        <p:spPr>
          <a:xfrm>
            <a:off x="2915816" y="1572828"/>
            <a:ext cx="203437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Mediana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18230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865030"/>
              </p:ext>
            </p:extLst>
          </p:nvPr>
        </p:nvGraphicFramePr>
        <p:xfrm>
          <a:off x="179512" y="1556792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79512" y="6309320"/>
            <a:ext cx="589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Cálculos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Subdirección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Desarrollo</a:t>
            </a:r>
            <a:r>
              <a:rPr lang="en-US" sz="1600" dirty="0" smtClean="0">
                <a:solidFill>
                  <a:schemeClr val="bg1"/>
                </a:solidFill>
              </a:rPr>
              <a:t> Sectorial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41674" y="1457910"/>
            <a:ext cx="8640960" cy="3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Resultados de las pruebas Saber PRO </a:t>
            </a: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(percentil 75)</a:t>
            </a:r>
            <a:endParaRPr lang="es-CO" sz="2000" b="1" dirty="0">
              <a:solidFill>
                <a:srgbClr val="00B0F0"/>
              </a:solidFill>
            </a:endParaRPr>
          </a:p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4950187" y="178056"/>
            <a:ext cx="4086310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Existe una relación directa entre Acreditación </a:t>
            </a:r>
            <a:r>
              <a:rPr lang="es-CO" sz="2000" b="1" dirty="0">
                <a:latin typeface="+mj-lt"/>
              </a:rPr>
              <a:t>y </a:t>
            </a:r>
            <a:r>
              <a:rPr lang="es-CO" sz="2000" b="1" dirty="0" smtClean="0">
                <a:latin typeface="+mj-lt"/>
              </a:rPr>
              <a:t>resultados </a:t>
            </a:r>
            <a:r>
              <a:rPr lang="es-CO" sz="2000" b="1" dirty="0">
                <a:latin typeface="+mj-lt"/>
              </a:rPr>
              <a:t>en las pruebas saber PRO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59425" y="1575619"/>
            <a:ext cx="144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IES y Programas  sin Acreditación</a:t>
            </a:r>
            <a:endParaRPr lang="es-CO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042396" y="1540244"/>
            <a:ext cx="1552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Baja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9" name="23 CuadroTexto"/>
          <p:cNvSpPr txBox="1"/>
          <p:nvPr/>
        </p:nvSpPr>
        <p:spPr>
          <a:xfrm>
            <a:off x="755576" y="1560795"/>
            <a:ext cx="180020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Alta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0" name="25 CuadroTexto"/>
          <p:cNvSpPr txBox="1"/>
          <p:nvPr/>
        </p:nvSpPr>
        <p:spPr>
          <a:xfrm>
            <a:off x="2915816" y="1572828"/>
            <a:ext cx="203437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Mediana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1" name="10 Elipse"/>
          <p:cNvSpPr/>
          <p:nvPr/>
        </p:nvSpPr>
        <p:spPr>
          <a:xfrm>
            <a:off x="5940152" y="2708920"/>
            <a:ext cx="719273" cy="31683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4427984" y="2852936"/>
            <a:ext cx="1645298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17856"/>
              </p:ext>
            </p:extLst>
          </p:nvPr>
        </p:nvGraphicFramePr>
        <p:xfrm>
          <a:off x="107503" y="1685503"/>
          <a:ext cx="8928993" cy="455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6309320"/>
            <a:ext cx="589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Cálculos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Subdirección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Desarrollo</a:t>
            </a:r>
            <a:r>
              <a:rPr lang="en-US" sz="1600" dirty="0" smtClean="0">
                <a:solidFill>
                  <a:schemeClr val="bg1"/>
                </a:solidFill>
              </a:rPr>
              <a:t> Sectorial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41674" y="1266440"/>
            <a:ext cx="8640960" cy="3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Resultados de las pruebas Saber PRO 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75187" y="327262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26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91211" y="306029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28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59424" y="1596170"/>
            <a:ext cx="161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IES y Programas  sin Acreditación</a:t>
            </a:r>
            <a:endParaRPr lang="es-CO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42396" y="1560795"/>
            <a:ext cx="1552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Baja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4" name="23 CuadroTexto"/>
          <p:cNvSpPr txBox="1"/>
          <p:nvPr/>
        </p:nvSpPr>
        <p:spPr>
          <a:xfrm>
            <a:off x="755576" y="1581346"/>
            <a:ext cx="180020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Alta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5" name="25 CuadroTexto"/>
          <p:cNvSpPr txBox="1"/>
          <p:nvPr/>
        </p:nvSpPr>
        <p:spPr>
          <a:xfrm>
            <a:off x="2915816" y="1593379"/>
            <a:ext cx="203437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Mediana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4950187" y="178056"/>
            <a:ext cx="4086310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Existe una relación directa entre Acreditación </a:t>
            </a:r>
            <a:r>
              <a:rPr lang="es-CO" sz="2000" b="1" dirty="0">
                <a:latin typeface="+mj-lt"/>
              </a:rPr>
              <a:t>y </a:t>
            </a:r>
            <a:r>
              <a:rPr lang="es-CO" sz="2000" b="1" dirty="0" smtClean="0">
                <a:latin typeface="+mj-lt"/>
              </a:rPr>
              <a:t>resultados </a:t>
            </a:r>
            <a:r>
              <a:rPr lang="es-CO" sz="2000" b="1" dirty="0">
                <a:latin typeface="+mj-lt"/>
              </a:rPr>
              <a:t>en las pruebas saber PRO</a:t>
            </a:r>
          </a:p>
        </p:txBody>
      </p:sp>
    </p:spTree>
    <p:extLst>
      <p:ext uri="{BB962C8B-B14F-4D97-AF65-F5344CB8AC3E}">
        <p14:creationId xmlns:p14="http://schemas.microsoft.com/office/powerpoint/2010/main" val="10700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000032"/>
              </p:ext>
            </p:extLst>
          </p:nvPr>
        </p:nvGraphicFramePr>
        <p:xfrm>
          <a:off x="107503" y="1685503"/>
          <a:ext cx="8928993" cy="455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156176" y="6362153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CALIDAD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6309320"/>
            <a:ext cx="589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Cálculos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Subdirección</a:t>
            </a:r>
            <a:r>
              <a:rPr lang="en-US" sz="1600" dirty="0" smtClean="0">
                <a:solidFill>
                  <a:schemeClr val="bg1"/>
                </a:solidFill>
              </a:rPr>
              <a:t> de </a:t>
            </a:r>
            <a:r>
              <a:rPr lang="en-US" sz="1600" dirty="0" err="1" smtClean="0">
                <a:solidFill>
                  <a:schemeClr val="bg1"/>
                </a:solidFill>
              </a:rPr>
              <a:t>Desarrollo</a:t>
            </a:r>
            <a:r>
              <a:rPr lang="en-US" sz="1600" dirty="0" smtClean="0">
                <a:solidFill>
                  <a:schemeClr val="bg1"/>
                </a:solidFill>
              </a:rPr>
              <a:t> Sectorial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341674" y="1266440"/>
            <a:ext cx="8640960" cy="31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Resultados de las pruebas Saber PRO 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275187" y="327262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26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491211" y="3060297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>
                <a:solidFill>
                  <a:schemeClr val="bg1"/>
                </a:solidFill>
              </a:rPr>
              <a:t>28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659424" y="1596170"/>
            <a:ext cx="1615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IES y Programas  sin Acreditación</a:t>
            </a:r>
            <a:endParaRPr lang="es-CO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42396" y="1560795"/>
            <a:ext cx="15525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Baja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4" name="23 CuadroTexto"/>
          <p:cNvSpPr txBox="1"/>
          <p:nvPr/>
        </p:nvSpPr>
        <p:spPr>
          <a:xfrm>
            <a:off x="755576" y="1581346"/>
            <a:ext cx="180020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Alta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5" name="25 CuadroTexto"/>
          <p:cNvSpPr txBox="1"/>
          <p:nvPr/>
        </p:nvSpPr>
        <p:spPr>
          <a:xfrm>
            <a:off x="2915816" y="1593379"/>
            <a:ext cx="2034370" cy="70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dirty="0" smtClean="0"/>
              <a:t>Mediana  proporción de  IES y programas </a:t>
            </a:r>
          </a:p>
          <a:p>
            <a:pPr algn="ctr"/>
            <a:r>
              <a:rPr lang="es-CO" sz="1400" dirty="0" smtClean="0"/>
              <a:t> Acreditados</a:t>
            </a:r>
            <a:endParaRPr lang="es-CO" sz="14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 bwMode="auto">
          <a:xfrm>
            <a:off x="4950187" y="178056"/>
            <a:ext cx="4086310" cy="101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Existe una relación directa entre Acreditación </a:t>
            </a:r>
            <a:r>
              <a:rPr lang="es-CO" sz="2000" b="1" dirty="0">
                <a:latin typeface="+mj-lt"/>
              </a:rPr>
              <a:t>y </a:t>
            </a:r>
            <a:r>
              <a:rPr lang="es-CO" sz="2000" b="1" dirty="0" smtClean="0">
                <a:latin typeface="+mj-lt"/>
              </a:rPr>
              <a:t>resultados </a:t>
            </a:r>
            <a:r>
              <a:rPr lang="es-CO" sz="2000" b="1" dirty="0">
                <a:latin typeface="+mj-lt"/>
              </a:rPr>
              <a:t>en las pruebas saber PRO</a:t>
            </a:r>
          </a:p>
        </p:txBody>
      </p:sp>
      <p:sp>
        <p:nvSpPr>
          <p:cNvPr id="17" name="16 Elipse"/>
          <p:cNvSpPr/>
          <p:nvPr/>
        </p:nvSpPr>
        <p:spPr>
          <a:xfrm>
            <a:off x="5940152" y="2288813"/>
            <a:ext cx="719273" cy="3589805"/>
          </a:xfrm>
          <a:prstGeom prst="ellipse">
            <a:avLst/>
          </a:prstGeom>
          <a:noFill/>
          <a:ln w="38100">
            <a:solidFill>
              <a:srgbClr val="47F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4294854" y="2514902"/>
            <a:ext cx="1645298" cy="0"/>
          </a:xfrm>
          <a:prstGeom prst="straightConnector1">
            <a:avLst/>
          </a:prstGeom>
          <a:ln w="34925">
            <a:solidFill>
              <a:srgbClr val="47FF0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0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Índice de Progreso de la Educación Superior - </a:t>
            </a:r>
            <a:r>
              <a:rPr lang="es-CO" sz="2800" b="1" dirty="0">
                <a:latin typeface="+mj-lt"/>
              </a:rPr>
              <a:t>IPES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092280" y="16584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899592" y="2702533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99592" y="381865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899592" y="507879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39752" y="1658417"/>
            <a:ext cx="640871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Contexto; cobertura, calidad y permanencia de la educación superior en las regiones del país 2013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843644"/>
            <a:ext cx="6336704" cy="830997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Metodología índice de Progreso de la Educación Superior - IPES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034681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 Índice de Progreso de la Educación Superior - IPES 2013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339752" y="52292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 y recomendaciones </a:t>
            </a:r>
          </a:p>
        </p:txBody>
      </p:sp>
      <p:pic>
        <p:nvPicPr>
          <p:cNvPr id="15" name="Imagen 14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56792"/>
            <a:ext cx="1008112" cy="1008112"/>
          </a:xfrm>
          <a:prstGeom prst="rect">
            <a:avLst/>
          </a:prstGeom>
        </p:spPr>
      </p:pic>
      <p:pic>
        <p:nvPicPr>
          <p:cNvPr id="16" name="Imagen 15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80928"/>
            <a:ext cx="1008112" cy="1008112"/>
          </a:xfrm>
          <a:prstGeom prst="rect">
            <a:avLst/>
          </a:prstGeom>
        </p:spPr>
      </p:pic>
      <p:pic>
        <p:nvPicPr>
          <p:cNvPr id="17" name="Imagen 16" descr="Untitled-1-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157192"/>
            <a:ext cx="1008112" cy="1008112"/>
          </a:xfrm>
          <a:prstGeom prst="rect">
            <a:avLst/>
          </a:prstGeom>
        </p:spPr>
      </p:pic>
      <p:pic>
        <p:nvPicPr>
          <p:cNvPr id="18" name="Imagen 17" descr="Untitled-1-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9330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572000" y="188640"/>
            <a:ext cx="44965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Metodología de cálculo</a:t>
            </a:r>
          </a:p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 </a:t>
            </a:r>
            <a:r>
              <a:rPr lang="es-CO" sz="2800" b="1" dirty="0">
                <a:latin typeface="+mj-lt"/>
              </a:rPr>
              <a:t>IPES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5537" y="1356767"/>
            <a:ext cx="867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La metodología empleada para el cálculo del IPES está basada en el índice desarrollado en 2012 por el Instituto de innovación Educativa del Instituto Tecnológico y de Estudios Superiores de Monterrey (México).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77828" y="2822337"/>
            <a:ext cx="702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Porcentaje de estudiantes con mejores resultados en las Pruebas Saber PRO (Percentil &gt;= 75) en las evaluaciones de Lectura Crítica, comunicación escrita y razonamiento cuantitativo.</a:t>
            </a:r>
            <a:endParaRPr lang="es-CO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1977827" y="3938281"/>
            <a:ext cx="702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Número de estudiantes matriculados en Educación Superior según el lugar de origen del estudiante  /  Población entre 17 y 21 años.</a:t>
            </a:r>
            <a:endParaRPr lang="es-CO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979712" y="5147611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Porcentaje de estudiantes graduados en educación superior, 14 semestres después de  matriculados</a:t>
            </a:r>
            <a:endParaRPr lang="es-CO" sz="1600" dirty="0"/>
          </a:p>
        </p:txBody>
      </p:sp>
      <p:sp>
        <p:nvSpPr>
          <p:cNvPr id="6" name="5 Rectángulo"/>
          <p:cNvSpPr/>
          <p:nvPr/>
        </p:nvSpPr>
        <p:spPr>
          <a:xfrm>
            <a:off x="683568" y="3448164"/>
            <a:ext cx="1008112" cy="268868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bg1"/>
                </a:solidFill>
              </a:rPr>
              <a:t>Calidad</a:t>
            </a:r>
            <a:r>
              <a:rPr lang="es-CO" sz="1400" b="1" dirty="0" smtClean="0"/>
              <a:t>  </a:t>
            </a:r>
            <a:r>
              <a:rPr lang="es-CO" sz="1400" b="1" dirty="0" smtClean="0">
                <a:solidFill>
                  <a:schemeClr val="bg1"/>
                </a:solidFill>
              </a:rPr>
              <a:t>IC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93490" y="4653136"/>
            <a:ext cx="1008112" cy="26886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400" b="1" dirty="0" smtClean="0"/>
              <a:t>Acceso</a:t>
            </a:r>
            <a:r>
              <a:rPr lang="es-CO" sz="1400" dirty="0" smtClean="0"/>
              <a:t>  </a:t>
            </a:r>
            <a:r>
              <a:rPr lang="es-CO" sz="1400" b="1" dirty="0" smtClean="0"/>
              <a:t>IA</a:t>
            </a:r>
            <a:endParaRPr lang="es-CO" sz="1400" b="1" dirty="0"/>
          </a:p>
        </p:txBody>
      </p:sp>
      <p:sp>
        <p:nvSpPr>
          <p:cNvPr id="13" name="12 Rectángulo"/>
          <p:cNvSpPr/>
          <p:nvPr/>
        </p:nvSpPr>
        <p:spPr>
          <a:xfrm>
            <a:off x="683568" y="5907106"/>
            <a:ext cx="1008112" cy="2688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</a:rPr>
              <a:t>Logro  IL</a:t>
            </a:r>
            <a:endParaRPr lang="es-CO" sz="1400" b="1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2187764"/>
            <a:ext cx="914400" cy="400110"/>
          </a:xfrm>
          <a:prstGeom prst="rect">
            <a:avLst/>
          </a:prstGeom>
          <a:solidFill>
            <a:srgbClr val="FF993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IPES =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053532" y="2197994"/>
            <a:ext cx="3773761" cy="400110"/>
          </a:xfrm>
          <a:prstGeom prst="rect">
            <a:avLst/>
          </a:prstGeom>
          <a:solidFill>
            <a:srgbClr val="FF993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tx1"/>
                </a:solidFill>
              </a:rPr>
              <a:t>(IC * PCP) + (IA * PCP ) + (IL * PCP) </a:t>
            </a:r>
            <a:endParaRPr lang="es-CO" sz="2000" b="1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092280" y="2205455"/>
            <a:ext cx="1728192" cy="415498"/>
          </a:xfrm>
          <a:prstGeom prst="rect">
            <a:avLst/>
          </a:prstGeom>
          <a:solidFill>
            <a:srgbClr val="FF993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sz="1050" dirty="0" smtClean="0">
                <a:solidFill>
                  <a:schemeClr val="tx1"/>
                </a:solidFill>
              </a:rPr>
              <a:t>Ponderador por componente principal (PCP)</a:t>
            </a:r>
            <a:endParaRPr lang="es-CO" sz="1050" dirty="0">
              <a:solidFill>
                <a:schemeClr val="tx1"/>
              </a:solidFill>
            </a:endParaRPr>
          </a:p>
        </p:txBody>
      </p:sp>
      <p:pic>
        <p:nvPicPr>
          <p:cNvPr id="17" name="Imagen 18" descr="Untitled-1-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1080120" cy="1080120"/>
          </a:xfrm>
          <a:prstGeom prst="rect">
            <a:avLst/>
          </a:prstGeom>
        </p:spPr>
      </p:pic>
      <p:pic>
        <p:nvPicPr>
          <p:cNvPr id="18" name="Imagen 19" descr="Untitled-1-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941168"/>
            <a:ext cx="1080120" cy="1080120"/>
          </a:xfrm>
          <a:prstGeom prst="rect">
            <a:avLst/>
          </a:prstGeom>
        </p:spPr>
      </p:pic>
      <p:pic>
        <p:nvPicPr>
          <p:cNvPr id="19" name="Imagen 20" descr="Untitled-1-1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Índice de Progreso de la Educación Superior - IPES</a:t>
            </a:r>
            <a:endParaRPr lang="es-CO" sz="28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92280" y="16584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899592" y="2702533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99592" y="381865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899592" y="507879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39752" y="1658417"/>
            <a:ext cx="640871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Contexto; cobertura, calidad y permanencia de la educación superior en las regiones del país 2013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843644"/>
            <a:ext cx="633670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Metodología índice de Progreso de la Educación Superior - IPES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034681"/>
            <a:ext cx="6192688" cy="830997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Resultados Índice de Progreso de la Educación Superior - IPES </a:t>
            </a:r>
            <a:r>
              <a:rPr lang="es-CO" dirty="0" smtClean="0"/>
              <a:t>2013. Departamentos  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39752" y="522920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 y recomendaciones </a:t>
            </a:r>
          </a:p>
        </p:txBody>
      </p:sp>
      <p:pic>
        <p:nvPicPr>
          <p:cNvPr id="15" name="Imagen 14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56792"/>
            <a:ext cx="1008112" cy="1008112"/>
          </a:xfrm>
          <a:prstGeom prst="rect">
            <a:avLst/>
          </a:prstGeom>
        </p:spPr>
      </p:pic>
      <p:pic>
        <p:nvPicPr>
          <p:cNvPr id="16" name="Imagen 15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80928"/>
            <a:ext cx="1008112" cy="1008112"/>
          </a:xfrm>
          <a:prstGeom prst="rect">
            <a:avLst/>
          </a:prstGeom>
        </p:spPr>
      </p:pic>
      <p:pic>
        <p:nvPicPr>
          <p:cNvPr id="17" name="Imagen 16" descr="Untitled-1-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157192"/>
            <a:ext cx="1008112" cy="1008112"/>
          </a:xfrm>
          <a:prstGeom prst="rect">
            <a:avLst/>
          </a:prstGeom>
        </p:spPr>
      </p:pic>
      <p:pic>
        <p:nvPicPr>
          <p:cNvPr id="18" name="Imagen 17" descr="Untitled-1-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9330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IPES 2012 vs 2013 </a:t>
            </a:r>
            <a:endParaRPr lang="es-CO" sz="2800" b="1" dirty="0">
              <a:latin typeface="+mj-lt"/>
            </a:endParaRPr>
          </a:p>
        </p:txBody>
      </p:sp>
      <p:grpSp>
        <p:nvGrpSpPr>
          <p:cNvPr id="6" name="2 Grupo"/>
          <p:cNvGrpSpPr>
            <a:grpSpLocks/>
          </p:cNvGrpSpPr>
          <p:nvPr/>
        </p:nvGrpSpPr>
        <p:grpSpPr bwMode="auto">
          <a:xfrm>
            <a:off x="0" y="1332148"/>
            <a:ext cx="9144000" cy="4833156"/>
            <a:chOff x="0" y="0"/>
            <a:chExt cx="13763627" cy="6203157"/>
          </a:xfrm>
        </p:grpSpPr>
        <p:graphicFrame>
          <p:nvGraphicFramePr>
            <p:cNvPr id="7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53596121"/>
                </p:ext>
              </p:extLst>
            </p:nvPr>
          </p:nvGraphicFramePr>
          <p:xfrm>
            <a:off x="0" y="0"/>
            <a:ext cx="13716000" cy="6203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1783950"/>
                </p:ext>
              </p:extLst>
            </p:nvPr>
          </p:nvGraphicFramePr>
          <p:xfrm>
            <a:off x="11908" y="3568"/>
            <a:ext cx="13751719" cy="61995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699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319102"/>
              </p:ext>
            </p:extLst>
          </p:nvPr>
        </p:nvGraphicFramePr>
        <p:xfrm>
          <a:off x="395536" y="1412776"/>
          <a:ext cx="828092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04048" y="260647"/>
            <a:ext cx="396044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Los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ejores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resultados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2013: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Santander, Caldas y Antioquia</a:t>
            </a:r>
            <a:endParaRPr lang="es-CO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1 Conector recto"/>
          <p:cNvCxnSpPr/>
          <p:nvPr/>
        </p:nvCxnSpPr>
        <p:spPr>
          <a:xfrm flipH="1">
            <a:off x="1151620" y="2957739"/>
            <a:ext cx="6840760" cy="95843"/>
          </a:xfrm>
          <a:prstGeom prst="line">
            <a:avLst/>
          </a:prstGeom>
          <a:ln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217360" y="1412777"/>
            <a:ext cx="894224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EJES DE LA ESTRATEGIA: </a:t>
            </a:r>
            <a:r>
              <a:rPr lang="es-ES_tradnl" sz="2500" dirty="0" smtClean="0">
                <a:latin typeface="Arial"/>
                <a:cs typeface="Arial"/>
              </a:rPr>
              <a:t>Creación del sistema de educación y transformación institucional</a:t>
            </a:r>
            <a:endParaRPr lang="es-ES" sz="25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4712995"/>
              </p:ext>
            </p:extLst>
          </p:nvPr>
        </p:nvGraphicFramePr>
        <p:xfrm>
          <a:off x="611560" y="2204864"/>
          <a:ext cx="813690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9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004048" y="260647"/>
            <a:ext cx="396044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Los </a:t>
            </a:r>
            <a:r>
              <a:rPr lang="en-U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m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ejores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resultados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Santander, Caldas y Antioquia</a:t>
            </a:r>
            <a:endParaRPr lang="es-CO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574610"/>
              </p:ext>
            </p:extLst>
          </p:nvPr>
        </p:nvGraphicFramePr>
        <p:xfrm>
          <a:off x="-180528" y="1340286"/>
          <a:ext cx="352839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01432"/>
              </p:ext>
            </p:extLst>
          </p:nvPr>
        </p:nvGraphicFramePr>
        <p:xfrm>
          <a:off x="3059832" y="1340768"/>
          <a:ext cx="30963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13983"/>
              </p:ext>
            </p:extLst>
          </p:nvPr>
        </p:nvGraphicFramePr>
        <p:xfrm>
          <a:off x="6228184" y="1340768"/>
          <a:ext cx="291581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2 Conector recto"/>
          <p:cNvCxnSpPr/>
          <p:nvPr/>
        </p:nvCxnSpPr>
        <p:spPr>
          <a:xfrm>
            <a:off x="323528" y="3573016"/>
            <a:ext cx="7920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611875" y="4941168"/>
            <a:ext cx="50374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25272" y="5373216"/>
            <a:ext cx="79034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642884"/>
              </p:ext>
            </p:extLst>
          </p:nvPr>
        </p:nvGraphicFramePr>
        <p:xfrm>
          <a:off x="5037354" y="1403946"/>
          <a:ext cx="4106646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cxnSp>
        <p:nvCxnSpPr>
          <p:cNvPr id="29" name="28 Conector recto"/>
          <p:cNvCxnSpPr/>
          <p:nvPr/>
        </p:nvCxnSpPr>
        <p:spPr>
          <a:xfrm>
            <a:off x="4932040" y="1412776"/>
            <a:ext cx="0" cy="4896544"/>
          </a:xfrm>
          <a:prstGeom prst="line">
            <a:avLst/>
          </a:prstGeom>
          <a:ln w="5715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306112" y="2780928"/>
            <a:ext cx="720080" cy="237626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30 CuadroTexto"/>
          <p:cNvSpPr txBox="1"/>
          <p:nvPr/>
        </p:nvSpPr>
        <p:spPr>
          <a:xfrm>
            <a:off x="1182953" y="51571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2013</a:t>
            </a:r>
            <a:endParaRPr lang="es-CO" sz="2400" b="1" dirty="0">
              <a:solidFill>
                <a:schemeClr val="accent3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07504" y="515719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2012</a:t>
            </a:r>
            <a:endParaRPr lang="es-CO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43608" y="2245514"/>
            <a:ext cx="720080" cy="29116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33 CuadroTexto"/>
          <p:cNvSpPr txBox="1"/>
          <p:nvPr/>
        </p:nvSpPr>
        <p:spPr>
          <a:xfrm>
            <a:off x="573678" y="1628800"/>
            <a:ext cx="901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526925"/>
                </a:solidFill>
              </a:rPr>
              <a:t>IPES</a:t>
            </a:r>
            <a:endParaRPr lang="es-CO" sz="3200" b="1" dirty="0">
              <a:solidFill>
                <a:srgbClr val="526925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860032" y="79456"/>
            <a:ext cx="4283968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16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departamentos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aumentaron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su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Índice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Progreso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de Educación Superior</a:t>
            </a:r>
            <a:endParaRPr lang="es-CO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2924944"/>
            <a:ext cx="70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27,9%</a:t>
            </a:r>
            <a:endParaRPr lang="es-CO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53078" y="2248361"/>
            <a:ext cx="701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28,8%</a:t>
            </a:r>
            <a:endParaRPr lang="es-CO" sz="1600" b="1" dirty="0"/>
          </a:p>
        </p:txBody>
      </p:sp>
      <p:graphicFrame>
        <p:nvGraphicFramePr>
          <p:cNvPr id="1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52714"/>
              </p:ext>
            </p:extLst>
          </p:nvPr>
        </p:nvGraphicFramePr>
        <p:xfrm>
          <a:off x="1806866" y="1937211"/>
          <a:ext cx="3156093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Imagen 17" descr="Untitled-1-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03464"/>
            <a:ext cx="1297372" cy="1297372"/>
          </a:xfrm>
          <a:prstGeom prst="rect">
            <a:avLst/>
          </a:prstGeom>
        </p:spPr>
      </p:pic>
      <p:pic>
        <p:nvPicPr>
          <p:cNvPr id="19" name="Imagen 18" descr="Untitled-1-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44" y="1152289"/>
            <a:ext cx="1297372" cy="12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6112" y="3068960"/>
            <a:ext cx="720080" cy="23762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14 CuadroTexto"/>
          <p:cNvSpPr txBox="1"/>
          <p:nvPr/>
        </p:nvSpPr>
        <p:spPr>
          <a:xfrm>
            <a:off x="1182953" y="54452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2013</a:t>
            </a:r>
            <a:endParaRPr lang="es-CO" sz="2400" b="1" dirty="0">
              <a:solidFill>
                <a:schemeClr val="accent5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07504" y="544522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2012</a:t>
            </a:r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43608" y="2533546"/>
            <a:ext cx="720080" cy="291167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17 CuadroTexto"/>
          <p:cNvSpPr txBox="1"/>
          <p:nvPr/>
        </p:nvSpPr>
        <p:spPr>
          <a:xfrm>
            <a:off x="5076055" y="99632"/>
            <a:ext cx="3960440" cy="120032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El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Acceso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a la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Educación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Superior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aumentó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en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todo</a:t>
            </a:r>
            <a:r>
              <a:rPr lang="en-US" sz="24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el </a:t>
            </a:r>
            <a:r>
              <a:rPr lang="en-US" sz="24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país</a:t>
            </a:r>
            <a:endParaRPr lang="es-CO" sz="2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19836" y="1480428"/>
            <a:ext cx="136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Índice</a:t>
            </a:r>
            <a:r>
              <a:rPr lang="en-US" sz="2400" b="1" dirty="0" smtClean="0">
                <a:solidFill>
                  <a:srgbClr val="FF0000"/>
                </a:solidFill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</a:rPr>
              <a:t>Acceso</a:t>
            </a:r>
            <a:endParaRPr lang="es-CO" sz="2400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016312" y="2564904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32,4%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5168" y="3068960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29,9%</a:t>
            </a:r>
            <a:endParaRPr lang="es-CO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755394"/>
              </p:ext>
            </p:extLst>
          </p:nvPr>
        </p:nvGraphicFramePr>
        <p:xfrm>
          <a:off x="2442392" y="1332698"/>
          <a:ext cx="5267325" cy="4976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" name="Imagen 1" descr="Untitled-1-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60040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885867"/>
              </p:ext>
            </p:extLst>
          </p:nvPr>
        </p:nvGraphicFramePr>
        <p:xfrm>
          <a:off x="4781352" y="1370095"/>
          <a:ext cx="4362647" cy="495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4860032" y="188640"/>
            <a:ext cx="428396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En 15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departamentos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aumentaron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los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estudiantes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con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mejores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resultados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en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pruebas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saber</a:t>
            </a:r>
            <a:endParaRPr lang="es-CO" sz="2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06112" y="3068960"/>
            <a:ext cx="720080" cy="208823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15 CuadroTexto"/>
          <p:cNvSpPr txBox="1"/>
          <p:nvPr/>
        </p:nvSpPr>
        <p:spPr>
          <a:xfrm>
            <a:off x="1182953" y="523084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2013</a:t>
            </a:r>
            <a:endParaRPr lang="es-CO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4693" y="521439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2012</a:t>
            </a:r>
            <a:endParaRPr lang="es-CO" sz="2400" b="1" dirty="0">
              <a:solidFill>
                <a:srgbClr val="C00000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043608" y="2533546"/>
            <a:ext cx="720080" cy="26236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18 CuadroTexto"/>
          <p:cNvSpPr txBox="1"/>
          <p:nvPr/>
        </p:nvSpPr>
        <p:spPr>
          <a:xfrm>
            <a:off x="1016312" y="2564904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27,4%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5168" y="3068960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26,4%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19836" y="1480428"/>
            <a:ext cx="136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Índice</a:t>
            </a:r>
            <a:r>
              <a:rPr lang="en-US" sz="2400" b="1" dirty="0" smtClean="0">
                <a:solidFill>
                  <a:schemeClr val="accent1"/>
                </a:solidFill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</a:rPr>
              <a:t>Calidad</a:t>
            </a:r>
            <a:endParaRPr lang="es-CO" sz="2400" b="1" dirty="0">
              <a:solidFill>
                <a:schemeClr val="accent1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5220072" y="1340769"/>
            <a:ext cx="0" cy="4896544"/>
          </a:xfrm>
          <a:prstGeom prst="line">
            <a:avLst/>
          </a:prstGeom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061806"/>
              </p:ext>
            </p:extLst>
          </p:nvPr>
        </p:nvGraphicFramePr>
        <p:xfrm>
          <a:off x="1249769" y="1895926"/>
          <a:ext cx="3993844" cy="436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Imagen 17" descr="Untitled-1-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1297372" cy="1297372"/>
          </a:xfrm>
          <a:prstGeom prst="rect">
            <a:avLst/>
          </a:prstGeom>
        </p:spPr>
      </p:pic>
      <p:pic>
        <p:nvPicPr>
          <p:cNvPr id="28" name="Imagen 18" descr="Untitled-1-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36174"/>
            <a:ext cx="1297372" cy="12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177230"/>
              </p:ext>
            </p:extLst>
          </p:nvPr>
        </p:nvGraphicFramePr>
        <p:xfrm>
          <a:off x="4560540" y="1341835"/>
          <a:ext cx="4343400" cy="4967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323528" y="6309320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076056" y="188640"/>
            <a:ext cx="3960440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En 13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departamentos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aumentaron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los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estudiantes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que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finalizan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sus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estudios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superiores</a:t>
            </a:r>
            <a:r>
              <a:rPr lang="en-US" sz="22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.</a:t>
            </a:r>
            <a:endParaRPr lang="es-CO" sz="22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06112" y="2884294"/>
            <a:ext cx="720080" cy="23762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16 CuadroTexto"/>
          <p:cNvSpPr txBox="1"/>
          <p:nvPr/>
        </p:nvSpPr>
        <p:spPr>
          <a:xfrm>
            <a:off x="1182953" y="526055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2013</a:t>
            </a:r>
            <a:endParaRPr lang="es-CO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07504" y="526055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2012</a:t>
            </a:r>
            <a:endParaRPr lang="es-CO" sz="2400" b="1" dirty="0"/>
          </a:p>
        </p:txBody>
      </p:sp>
      <p:sp>
        <p:nvSpPr>
          <p:cNvPr id="19" name="18 Rectángulo"/>
          <p:cNvSpPr/>
          <p:nvPr/>
        </p:nvSpPr>
        <p:spPr>
          <a:xfrm>
            <a:off x="1043608" y="2348880"/>
            <a:ext cx="720080" cy="291167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9 CuadroTexto"/>
          <p:cNvSpPr txBox="1"/>
          <p:nvPr/>
        </p:nvSpPr>
        <p:spPr>
          <a:xfrm>
            <a:off x="219836" y="1480428"/>
            <a:ext cx="136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/>
                </a:solidFill>
              </a:rPr>
              <a:t>Índice</a:t>
            </a:r>
            <a:r>
              <a:rPr lang="en-US" sz="2400" b="1" dirty="0" smtClean="0">
                <a:solidFill>
                  <a:schemeClr val="accent1"/>
                </a:solidFill>
              </a:rPr>
              <a:t> de </a:t>
            </a:r>
            <a:r>
              <a:rPr lang="en-US" sz="2400" b="1" dirty="0" err="1" smtClean="0">
                <a:solidFill>
                  <a:schemeClr val="accent1"/>
                </a:solidFill>
              </a:rPr>
              <a:t>Logro</a:t>
            </a:r>
            <a:endParaRPr lang="es-CO" sz="2400" b="1" dirty="0">
              <a:solidFill>
                <a:schemeClr val="accent1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5220072" y="1340768"/>
            <a:ext cx="0" cy="4896544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1016312" y="2348880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32,7%</a:t>
            </a:r>
            <a:endParaRPr lang="es-CO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65168" y="2874202"/>
            <a:ext cx="75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32,1%</a:t>
            </a:r>
            <a:endParaRPr lang="es-CO" b="1" dirty="0"/>
          </a:p>
        </p:txBody>
      </p:sp>
      <p:graphicFrame>
        <p:nvGraphicFramePr>
          <p:cNvPr id="28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920958"/>
              </p:ext>
            </p:extLst>
          </p:nvPr>
        </p:nvGraphicFramePr>
        <p:xfrm>
          <a:off x="510818" y="1503712"/>
          <a:ext cx="4709253" cy="4756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9" name="Imagen 17" descr="Untitled-1-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6752"/>
            <a:ext cx="1297372" cy="1297372"/>
          </a:xfrm>
          <a:prstGeom prst="rect">
            <a:avLst/>
          </a:prstGeom>
        </p:spPr>
      </p:pic>
      <p:pic>
        <p:nvPicPr>
          <p:cNvPr id="30" name="Imagen 18" descr="Untitled-1-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28" y="1196752"/>
            <a:ext cx="1297372" cy="12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51" y="1598720"/>
            <a:ext cx="28384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44208" y="1357461"/>
            <a:ext cx="2520280" cy="9194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1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982206" y="253097"/>
            <a:ext cx="3910274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Persisten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grandes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diferencias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regiones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: </a:t>
            </a:r>
            <a:r>
              <a:rPr lang="en-US" sz="2000" b="1" dirty="0">
                <a:solidFill>
                  <a:srgbClr val="800000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Caribe, Central y </a:t>
            </a:r>
            <a:r>
              <a:rPr lang="en-US" sz="2000" b="1" dirty="0" err="1">
                <a:solidFill>
                  <a:srgbClr val="800000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Pacífica</a:t>
            </a:r>
            <a:r>
              <a:rPr lang="en-US" sz="2000" b="1" dirty="0">
                <a:solidFill>
                  <a:srgbClr val="800000"/>
                </a:solidFill>
                <a:latin typeface="Arial Narrow" panose="020B0606020202030204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con IPES 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menores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al </a:t>
            </a:r>
            <a:r>
              <a:rPr lang="en-US" sz="20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nacional</a:t>
            </a:r>
            <a:r>
              <a:rPr lang="en-US" sz="20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 </a:t>
            </a:r>
            <a:endParaRPr lang="es-CO" sz="2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36466" y="1340768"/>
            <a:ext cx="9000030" cy="4937801"/>
            <a:chOff x="36466" y="1340768"/>
            <a:chExt cx="9000030" cy="5341459"/>
          </a:xfrm>
        </p:grpSpPr>
        <p:grpSp>
          <p:nvGrpSpPr>
            <p:cNvPr id="28" name="27 Grupo"/>
            <p:cNvGrpSpPr/>
            <p:nvPr/>
          </p:nvGrpSpPr>
          <p:grpSpPr>
            <a:xfrm>
              <a:off x="3995927" y="1840104"/>
              <a:ext cx="897499" cy="736661"/>
              <a:chOff x="6372200" y="2188283"/>
              <a:chExt cx="1560381" cy="736661"/>
            </a:xfrm>
          </p:grpSpPr>
          <p:cxnSp>
            <p:nvCxnSpPr>
              <p:cNvPr id="65" name="64 Conector angular"/>
              <p:cNvCxnSpPr>
                <a:stCxn id="66" idx="6"/>
                <a:endCxn id="41" idx="1"/>
              </p:cNvCxnSpPr>
              <p:nvPr/>
            </p:nvCxnSpPr>
            <p:spPr>
              <a:xfrm flipV="1">
                <a:off x="6444209" y="2188283"/>
                <a:ext cx="1488372" cy="664653"/>
              </a:xfrm>
              <a:prstGeom prst="bentConnector3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65 Elipse"/>
              <p:cNvSpPr/>
              <p:nvPr/>
            </p:nvSpPr>
            <p:spPr>
              <a:xfrm>
                <a:off x="6372200" y="2780928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>
              <a:off x="2051721" y="1567053"/>
              <a:ext cx="1800199" cy="1762982"/>
              <a:chOff x="4644009" y="1161962"/>
              <a:chExt cx="1800199" cy="1762982"/>
            </a:xfrm>
          </p:grpSpPr>
          <p:cxnSp>
            <p:nvCxnSpPr>
              <p:cNvPr id="63" name="62 Conector angular"/>
              <p:cNvCxnSpPr>
                <a:stCxn id="64" idx="1"/>
              </p:cNvCxnSpPr>
              <p:nvPr/>
            </p:nvCxnSpPr>
            <p:spPr>
              <a:xfrm rot="16200000" flipV="1">
                <a:off x="4693349" y="1112622"/>
                <a:ext cx="1640057" cy="1738737"/>
              </a:xfrm>
              <a:prstGeom prst="bentConnector2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63 Elipse"/>
              <p:cNvSpPr/>
              <p:nvPr/>
            </p:nvSpPr>
            <p:spPr>
              <a:xfrm>
                <a:off x="6372200" y="2780928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30" name="29 Grupo"/>
            <p:cNvGrpSpPr/>
            <p:nvPr/>
          </p:nvGrpSpPr>
          <p:grpSpPr>
            <a:xfrm>
              <a:off x="4317376" y="3032672"/>
              <a:ext cx="1113501" cy="508828"/>
              <a:chOff x="6312153" y="2208419"/>
              <a:chExt cx="1732135" cy="508828"/>
            </a:xfrm>
          </p:grpSpPr>
          <p:cxnSp>
            <p:nvCxnSpPr>
              <p:cNvPr id="61" name="60 Conector angular"/>
              <p:cNvCxnSpPr/>
              <p:nvPr/>
            </p:nvCxnSpPr>
            <p:spPr>
              <a:xfrm flipV="1">
                <a:off x="6372200" y="2208419"/>
                <a:ext cx="1672088" cy="450709"/>
              </a:xfrm>
              <a:prstGeom prst="bentConnector3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61 Elipse"/>
              <p:cNvSpPr/>
              <p:nvPr/>
            </p:nvSpPr>
            <p:spPr>
              <a:xfrm>
                <a:off x="6312153" y="2573231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31" name="30 Grupo"/>
            <p:cNvGrpSpPr/>
            <p:nvPr/>
          </p:nvGrpSpPr>
          <p:grpSpPr>
            <a:xfrm>
              <a:off x="3923928" y="3717032"/>
              <a:ext cx="1584176" cy="1374340"/>
              <a:chOff x="6280176" y="2610423"/>
              <a:chExt cx="1584176" cy="1374340"/>
            </a:xfrm>
          </p:grpSpPr>
          <p:cxnSp>
            <p:nvCxnSpPr>
              <p:cNvPr id="59" name="58 Conector angular"/>
              <p:cNvCxnSpPr>
                <a:endCxn id="39" idx="1"/>
              </p:cNvCxnSpPr>
              <p:nvPr/>
            </p:nvCxnSpPr>
            <p:spPr>
              <a:xfrm>
                <a:off x="6352179" y="2674300"/>
                <a:ext cx="1512173" cy="1310463"/>
              </a:xfrm>
              <a:prstGeom prst="bentConnector3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59 Elipse"/>
              <p:cNvSpPr/>
              <p:nvPr/>
            </p:nvSpPr>
            <p:spPr>
              <a:xfrm>
                <a:off x="6280176" y="2610423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32" name="31 Grupo"/>
            <p:cNvGrpSpPr/>
            <p:nvPr/>
          </p:nvGrpSpPr>
          <p:grpSpPr>
            <a:xfrm>
              <a:off x="1714790" y="2782670"/>
              <a:ext cx="1793079" cy="1207350"/>
              <a:chOff x="4651129" y="1717594"/>
              <a:chExt cx="1793079" cy="1207350"/>
            </a:xfrm>
          </p:grpSpPr>
          <p:cxnSp>
            <p:nvCxnSpPr>
              <p:cNvPr id="57" name="56 Conector angular"/>
              <p:cNvCxnSpPr/>
              <p:nvPr/>
            </p:nvCxnSpPr>
            <p:spPr>
              <a:xfrm rot="10800000">
                <a:off x="4651129" y="1717594"/>
                <a:ext cx="1761120" cy="1135349"/>
              </a:xfrm>
              <a:prstGeom prst="bentConnector3">
                <a:avLst>
                  <a:gd name="adj1" fmla="val 22102"/>
                </a:avLst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57 Elipse"/>
              <p:cNvSpPr/>
              <p:nvPr/>
            </p:nvSpPr>
            <p:spPr>
              <a:xfrm>
                <a:off x="6372200" y="2780928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33" name="32 Grupo"/>
            <p:cNvGrpSpPr/>
            <p:nvPr/>
          </p:nvGrpSpPr>
          <p:grpSpPr>
            <a:xfrm>
              <a:off x="1475512" y="4150591"/>
              <a:ext cx="1772331" cy="320556"/>
              <a:chOff x="4448711" y="2654187"/>
              <a:chExt cx="1995497" cy="270757"/>
            </a:xfrm>
          </p:grpSpPr>
          <p:cxnSp>
            <p:nvCxnSpPr>
              <p:cNvPr id="55" name="54 Conector angular"/>
              <p:cNvCxnSpPr>
                <a:stCxn id="56" idx="2"/>
                <a:endCxn id="38" idx="0"/>
              </p:cNvCxnSpPr>
              <p:nvPr/>
            </p:nvCxnSpPr>
            <p:spPr>
              <a:xfrm rot="10800000">
                <a:off x="4448711" y="2654187"/>
                <a:ext cx="1923489" cy="198749"/>
              </a:xfrm>
              <a:prstGeom prst="bentConnector4">
                <a:avLst>
                  <a:gd name="adj1" fmla="val 22263"/>
                  <a:gd name="adj2" fmla="val 205093"/>
                </a:avLst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55 Elipse"/>
              <p:cNvSpPr/>
              <p:nvPr/>
            </p:nvSpPr>
            <p:spPr>
              <a:xfrm>
                <a:off x="6372200" y="2780928"/>
                <a:ext cx="72008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34" name="33 Grupo"/>
            <p:cNvGrpSpPr/>
            <p:nvPr/>
          </p:nvGrpSpPr>
          <p:grpSpPr>
            <a:xfrm>
              <a:off x="3815044" y="4432354"/>
              <a:ext cx="936976" cy="1317651"/>
              <a:chOff x="6326481" y="2628528"/>
              <a:chExt cx="936976" cy="1317651"/>
            </a:xfrm>
          </p:grpSpPr>
          <p:cxnSp>
            <p:nvCxnSpPr>
              <p:cNvPr id="53" name="52 Conector angular"/>
              <p:cNvCxnSpPr>
                <a:stCxn id="54" idx="0"/>
              </p:cNvCxnSpPr>
              <p:nvPr/>
            </p:nvCxnSpPr>
            <p:spPr>
              <a:xfrm rot="16200000" flipH="1">
                <a:off x="6223773" y="2906495"/>
                <a:ext cx="1165252" cy="914116"/>
              </a:xfrm>
              <a:prstGeom prst="bentConnector3">
                <a:avLst>
                  <a:gd name="adj1" fmla="val 85475"/>
                </a:avLst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53 Elipse"/>
              <p:cNvSpPr/>
              <p:nvPr/>
            </p:nvSpPr>
            <p:spPr>
              <a:xfrm flipH="1" flipV="1">
                <a:off x="6326481" y="2628528"/>
                <a:ext cx="45719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35" name="15 CuadroTexto"/>
            <p:cNvSpPr txBox="1"/>
            <p:nvPr/>
          </p:nvSpPr>
          <p:spPr>
            <a:xfrm>
              <a:off x="4499992" y="5750004"/>
              <a:ext cx="3600400" cy="93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CENTRAL</a:t>
              </a:r>
            </a:p>
            <a:p>
              <a:r>
                <a:rPr lang="es-CO" sz="1600" b="1" dirty="0"/>
                <a:t>Estos departamentos presentan IPES inferior al </a:t>
              </a:r>
              <a:r>
                <a:rPr lang="es-CO" sz="1600" b="1" dirty="0" smtClean="0"/>
                <a:t>nacional</a:t>
              </a:r>
              <a:endParaRPr lang="es-CO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36" name="3 CuadroTexto"/>
            <p:cNvSpPr txBox="1"/>
            <p:nvPr/>
          </p:nvSpPr>
          <p:spPr>
            <a:xfrm>
              <a:off x="109733" y="1340768"/>
              <a:ext cx="321011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ANTIOQUIA</a:t>
              </a:r>
            </a:p>
            <a:p>
              <a:r>
                <a:rPr lang="es-CO" sz="1600" b="1" dirty="0" smtClean="0"/>
                <a:t>Uno de los mejores del país</a:t>
              </a:r>
              <a:endParaRPr lang="es-CO" sz="1600" b="1" dirty="0"/>
            </a:p>
          </p:txBody>
        </p:sp>
        <p:sp>
          <p:nvSpPr>
            <p:cNvPr id="37" name="14 CuadroTexto"/>
            <p:cNvSpPr txBox="1"/>
            <p:nvPr/>
          </p:nvSpPr>
          <p:spPr>
            <a:xfrm>
              <a:off x="175155" y="2527551"/>
              <a:ext cx="2878092" cy="1198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4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VALLE</a:t>
              </a:r>
            </a:p>
            <a:p>
              <a:r>
                <a:rPr lang="es-CO" sz="1600" b="1" dirty="0" smtClean="0"/>
                <a:t>Deficiente en el Acceso y Logro con resultados favorables en calidad</a:t>
              </a:r>
              <a:endParaRPr lang="es-CO" sz="1600" b="1" dirty="0"/>
            </a:p>
          </p:txBody>
        </p:sp>
        <p:sp>
          <p:nvSpPr>
            <p:cNvPr id="38" name="14 CuadroTexto"/>
            <p:cNvSpPr txBox="1"/>
            <p:nvPr/>
          </p:nvSpPr>
          <p:spPr>
            <a:xfrm>
              <a:off x="36466" y="4150595"/>
              <a:ext cx="2878092" cy="9322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accent3">
                        <a:lumMod val="75000"/>
                      </a:schemeClr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PACÍFICA</a:t>
              </a:r>
            </a:p>
            <a:p>
              <a:r>
                <a:rPr lang="es-CO" sz="1600" b="1" dirty="0" smtClean="0"/>
                <a:t>IPES inferior al nacional aunque con importante progreso</a:t>
              </a:r>
            </a:p>
          </p:txBody>
        </p:sp>
        <p:sp>
          <p:nvSpPr>
            <p:cNvPr id="39" name="14 CuadroTexto"/>
            <p:cNvSpPr txBox="1"/>
            <p:nvPr/>
          </p:nvSpPr>
          <p:spPr>
            <a:xfrm>
              <a:off x="5508104" y="4625261"/>
              <a:ext cx="3528392" cy="9322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BOGOTÁ</a:t>
              </a:r>
            </a:p>
            <a:p>
              <a:r>
                <a:rPr lang="es-CO" sz="1600" b="1" dirty="0" smtClean="0"/>
                <a:t>Se mantienen como el mejor aunque redujo su ventaja</a:t>
              </a:r>
              <a:endParaRPr lang="es-CO" sz="1600" b="1" dirty="0"/>
            </a:p>
          </p:txBody>
        </p:sp>
        <p:sp>
          <p:nvSpPr>
            <p:cNvPr id="40" name="14 CuadroTexto"/>
            <p:cNvSpPr txBox="1"/>
            <p:nvPr/>
          </p:nvSpPr>
          <p:spPr>
            <a:xfrm>
              <a:off x="5477168" y="2426260"/>
              <a:ext cx="3528392" cy="1731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ORIENTAL</a:t>
              </a:r>
            </a:p>
            <a:p>
              <a:r>
                <a:rPr lang="es-CO" sz="1600" b="1" dirty="0" smtClean="0"/>
                <a:t>Santander uno de los mejores del país</a:t>
              </a:r>
              <a:endParaRPr lang="es-CO" sz="1600" b="1" dirty="0"/>
            </a:p>
            <a:p>
              <a:r>
                <a:rPr lang="es-CO" sz="1600" b="1" dirty="0" smtClean="0"/>
                <a:t>Boyacá con resultados favorables en acceso y calidad</a:t>
              </a:r>
            </a:p>
            <a:p>
              <a:r>
                <a:rPr lang="es-CO" sz="1600" b="1" dirty="0" smtClean="0"/>
                <a:t>Norte </a:t>
              </a:r>
              <a:r>
                <a:rPr lang="es-CO" sz="1600" b="1" dirty="0"/>
                <a:t>y Meta con todos los índices </a:t>
              </a:r>
              <a:r>
                <a:rPr lang="es-CO" sz="1600" b="1" dirty="0" smtClean="0"/>
                <a:t>inferiores al </a:t>
              </a:r>
              <a:r>
                <a:rPr lang="es-CO" sz="1600" b="1" dirty="0"/>
                <a:t>nacional</a:t>
              </a:r>
            </a:p>
          </p:txBody>
        </p:sp>
        <p:sp>
          <p:nvSpPr>
            <p:cNvPr id="41" name="14 CuadroTexto"/>
            <p:cNvSpPr txBox="1"/>
            <p:nvPr/>
          </p:nvSpPr>
          <p:spPr>
            <a:xfrm>
              <a:off x="4893427" y="1507167"/>
              <a:ext cx="4062593" cy="6658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CARIBE</a:t>
              </a:r>
            </a:p>
            <a:p>
              <a:r>
                <a:rPr lang="es-CO" sz="1600" b="1" dirty="0" smtClean="0"/>
                <a:t>Departamentos con </a:t>
              </a:r>
              <a:r>
                <a:rPr lang="es-CO" sz="1600" b="1" dirty="0"/>
                <a:t>IPES inferior al </a:t>
              </a:r>
              <a:r>
                <a:rPr lang="es-CO" sz="1600" b="1" dirty="0" smtClean="0"/>
                <a:t>nacional</a:t>
              </a:r>
            </a:p>
          </p:txBody>
        </p:sp>
        <p:sp>
          <p:nvSpPr>
            <p:cNvPr id="42" name="41 Elipse"/>
            <p:cNvSpPr/>
            <p:nvPr/>
          </p:nvSpPr>
          <p:spPr>
            <a:xfrm>
              <a:off x="3399857" y="3391543"/>
              <a:ext cx="72008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3" name="42 Conector angular"/>
            <p:cNvCxnSpPr>
              <a:stCxn id="42" idx="2"/>
            </p:cNvCxnSpPr>
            <p:nvPr/>
          </p:nvCxnSpPr>
          <p:spPr>
            <a:xfrm rot="10800000" flipV="1">
              <a:off x="2195737" y="3463552"/>
              <a:ext cx="1204121" cy="44671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Extracto"/>
            <p:cNvSpPr/>
            <p:nvPr/>
          </p:nvSpPr>
          <p:spPr>
            <a:xfrm>
              <a:off x="1548778" y="1340768"/>
              <a:ext cx="286918" cy="307776"/>
            </a:xfrm>
            <a:prstGeom prst="flowChartExtra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5" name="44 Extracto"/>
            <p:cNvSpPr/>
            <p:nvPr/>
          </p:nvSpPr>
          <p:spPr>
            <a:xfrm flipV="1">
              <a:off x="5874732" y="1490896"/>
              <a:ext cx="286918" cy="307776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6" name="45 Extracto"/>
            <p:cNvSpPr/>
            <p:nvPr/>
          </p:nvSpPr>
          <p:spPr>
            <a:xfrm flipV="1">
              <a:off x="1135806" y="4155706"/>
              <a:ext cx="286918" cy="307776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7" name="46 Extracto"/>
            <p:cNvSpPr/>
            <p:nvPr/>
          </p:nvSpPr>
          <p:spPr>
            <a:xfrm>
              <a:off x="6637805" y="4581482"/>
              <a:ext cx="286918" cy="307776"/>
            </a:xfrm>
            <a:prstGeom prst="flowChartExtra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8" name="47 Extracto"/>
            <p:cNvSpPr/>
            <p:nvPr/>
          </p:nvSpPr>
          <p:spPr>
            <a:xfrm>
              <a:off x="1040051" y="2469777"/>
              <a:ext cx="286918" cy="307776"/>
            </a:xfrm>
            <a:prstGeom prst="flowChartExtra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9" name="48 Extracto"/>
            <p:cNvSpPr/>
            <p:nvPr/>
          </p:nvSpPr>
          <p:spPr>
            <a:xfrm>
              <a:off x="8848181" y="2770184"/>
              <a:ext cx="164988" cy="255363"/>
            </a:xfrm>
            <a:prstGeom prst="flowChartExtract">
              <a:avLst/>
            </a:prstGeom>
            <a:solidFill>
              <a:schemeClr val="accent3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1" name="50 Extracto"/>
            <p:cNvSpPr/>
            <p:nvPr/>
          </p:nvSpPr>
          <p:spPr>
            <a:xfrm flipV="1">
              <a:off x="8683193" y="3645823"/>
              <a:ext cx="164988" cy="270172"/>
            </a:xfrm>
            <a:prstGeom prst="flowChartExtract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7" name="15 CuadroTexto"/>
          <p:cNvSpPr txBox="1"/>
          <p:nvPr/>
        </p:nvSpPr>
        <p:spPr>
          <a:xfrm>
            <a:off x="260363" y="5143089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CAFETERA</a:t>
            </a:r>
          </a:p>
          <a:p>
            <a:r>
              <a:rPr lang="es-CO" sz="1600" b="1" dirty="0" smtClean="0"/>
              <a:t>Caldas y Risaralda entre los </a:t>
            </a:r>
            <a:r>
              <a:rPr lang="es-CO" sz="1600" b="1" dirty="0"/>
              <a:t>mejores del </a:t>
            </a:r>
            <a:r>
              <a:rPr lang="es-CO" sz="1600" b="1" dirty="0" smtClean="0"/>
              <a:t>país</a:t>
            </a:r>
          </a:p>
          <a:p>
            <a:r>
              <a:rPr lang="es-CO" sz="1600" b="1" dirty="0" smtClean="0"/>
              <a:t>Quindío por debajo del promedio </a:t>
            </a:r>
            <a:endParaRPr lang="es-CO" sz="1600" b="1" dirty="0"/>
          </a:p>
        </p:txBody>
      </p:sp>
      <p:sp>
        <p:nvSpPr>
          <p:cNvPr id="68" name="67 Extracto"/>
          <p:cNvSpPr/>
          <p:nvPr/>
        </p:nvSpPr>
        <p:spPr>
          <a:xfrm>
            <a:off x="1472881" y="5132278"/>
            <a:ext cx="286918" cy="284517"/>
          </a:xfrm>
          <a:prstGeom prst="flowChartExtra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9" name="68 Elipse"/>
          <p:cNvSpPr/>
          <p:nvPr/>
        </p:nvSpPr>
        <p:spPr>
          <a:xfrm flipH="1" flipV="1">
            <a:off x="3635896" y="3396573"/>
            <a:ext cx="45719" cy="14088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69 Conector angular"/>
          <p:cNvCxnSpPr>
            <a:stCxn id="69" idx="1"/>
            <a:endCxn id="67" idx="0"/>
          </p:cNvCxnSpPr>
          <p:nvPr/>
        </p:nvCxnSpPr>
        <p:spPr>
          <a:xfrm rot="5400000">
            <a:off x="2054610" y="3522778"/>
            <a:ext cx="1626265" cy="1614357"/>
          </a:xfrm>
          <a:prstGeom prst="bentConnector3">
            <a:avLst>
              <a:gd name="adj1" fmla="val 88604"/>
            </a:avLst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Extracto"/>
          <p:cNvSpPr/>
          <p:nvPr/>
        </p:nvSpPr>
        <p:spPr>
          <a:xfrm flipV="1">
            <a:off x="5593142" y="5416795"/>
            <a:ext cx="286918" cy="284517"/>
          </a:xfrm>
          <a:prstGeom prst="flowChartExtra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7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Índice de Progreso de la Educación Superior - IPES</a:t>
            </a:r>
            <a:endParaRPr lang="es-CO" sz="28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92280" y="16584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899592" y="2702533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99592" y="381865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899592" y="507879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39752" y="1658417"/>
            <a:ext cx="640871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Contexto; cobertura, calidad y permanencia de la educación superior en las regiones del país 2013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843644"/>
            <a:ext cx="633670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Metodología índice de Progreso de la Educación Superior - IPES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034681"/>
            <a:ext cx="6192688" cy="830997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/>
              <a:t>Resultados Índice de Progreso de la Educación Superior - IPES </a:t>
            </a:r>
            <a:r>
              <a:rPr lang="es-CO" dirty="0" smtClean="0"/>
              <a:t>2013. Ciudades  </a:t>
            </a:r>
            <a:endParaRPr lang="es-CO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339752" y="5430415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Conclusiones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n 14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56792"/>
            <a:ext cx="1008112" cy="1008112"/>
          </a:xfrm>
          <a:prstGeom prst="rect">
            <a:avLst/>
          </a:prstGeom>
        </p:spPr>
      </p:pic>
      <p:pic>
        <p:nvPicPr>
          <p:cNvPr id="16" name="Imagen 15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80928"/>
            <a:ext cx="1008112" cy="1008112"/>
          </a:xfrm>
          <a:prstGeom prst="rect">
            <a:avLst/>
          </a:prstGeom>
        </p:spPr>
      </p:pic>
      <p:pic>
        <p:nvPicPr>
          <p:cNvPr id="17" name="Imagen 16" descr="Untitled-1-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157192"/>
            <a:ext cx="1008112" cy="1008112"/>
          </a:xfrm>
          <a:prstGeom prst="rect">
            <a:avLst/>
          </a:prstGeom>
        </p:spPr>
      </p:pic>
      <p:pic>
        <p:nvPicPr>
          <p:cNvPr id="18" name="Imagen 17" descr="Untitled-1-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9330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70088"/>
              </p:ext>
            </p:extLst>
          </p:nvPr>
        </p:nvGraphicFramePr>
        <p:xfrm>
          <a:off x="407459" y="1484784"/>
          <a:ext cx="832908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14 Conector recto"/>
          <p:cNvCxnSpPr/>
          <p:nvPr/>
        </p:nvCxnSpPr>
        <p:spPr>
          <a:xfrm flipH="1">
            <a:off x="1187624" y="3212976"/>
            <a:ext cx="6984776" cy="0"/>
          </a:xfrm>
          <a:prstGeom prst="line">
            <a:avLst/>
          </a:prstGeom>
          <a:ln w="317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860032" y="188640"/>
            <a:ext cx="4283968" cy="1143000"/>
          </a:xfrm>
        </p:spPr>
        <p:txBody>
          <a:bodyPr/>
          <a:lstStyle/>
          <a:p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Popayán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y Cali 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Capitales con mejores resultados que </a:t>
            </a:r>
            <a:r>
              <a:rPr lang="es-CO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los </a:t>
            </a:r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departamentos 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35996" y="188640"/>
            <a:ext cx="4788532" cy="1143000"/>
          </a:xfrm>
        </p:spPr>
        <p:txBody>
          <a:bodyPr/>
          <a:lstStyle/>
          <a:p>
            <a:r>
              <a:rPr lang="es-CO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Medellín, Bucaramanga y Manizales </a:t>
            </a:r>
            <a:r>
              <a:rPr lang="es-CO" sz="2800" b="1" dirty="0">
                <a:latin typeface="+mj-lt"/>
              </a:rPr>
              <a:t>las </a:t>
            </a:r>
            <a:r>
              <a:rPr lang="es-CO" sz="2800" b="1" dirty="0" smtClean="0">
                <a:latin typeface="+mj-lt"/>
              </a:rPr>
              <a:t>capitales con mejores resultados</a:t>
            </a:r>
            <a:endParaRPr lang="es-CO" sz="2800" b="1" dirty="0">
              <a:latin typeface="+mj-lt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778142"/>
              </p:ext>
            </p:extLst>
          </p:nvPr>
        </p:nvGraphicFramePr>
        <p:xfrm>
          <a:off x="467545" y="1556796"/>
          <a:ext cx="8352927" cy="4320480"/>
        </p:xfrm>
        <a:graphic>
          <a:graphicData uri="http://schemas.openxmlformats.org/drawingml/2006/table">
            <a:tbl>
              <a:tblPr/>
              <a:tblGrid>
                <a:gridCol w="2425442"/>
                <a:gridCol w="1534464"/>
                <a:gridCol w="1571588"/>
                <a:gridCol w="1385967"/>
                <a:gridCol w="1435466"/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IPES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 2013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BOGOTÁ D.C.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MEDELLÍN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BUCARAMANGA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MANIZALES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43,2%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POPAYÁN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24,4%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PEREIRA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31,7%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30,5%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COLOMBIA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32,7%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5980638"/>
            <a:ext cx="2373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 smtClean="0"/>
              <a:t>Por debajo del índice nacional</a:t>
            </a:r>
            <a:endParaRPr lang="es-CO" sz="1400" dirty="0"/>
          </a:p>
        </p:txBody>
      </p:sp>
      <p:sp>
        <p:nvSpPr>
          <p:cNvPr id="5" name="4 Rectángulo"/>
          <p:cNvSpPr/>
          <p:nvPr/>
        </p:nvSpPr>
        <p:spPr>
          <a:xfrm>
            <a:off x="535784" y="6048878"/>
            <a:ext cx="288032" cy="18466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29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004047" y="392569"/>
            <a:ext cx="4193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En 10 Capitales el IPES 2013 es superior al Departamento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 rot="16200000">
            <a:off x="-463042" y="33625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Porcentaje</a:t>
            </a:r>
            <a:endParaRPr lang="es-CO" sz="1200" dirty="0"/>
          </a:p>
        </p:txBody>
      </p:sp>
      <p:grpSp>
        <p:nvGrpSpPr>
          <p:cNvPr id="32" name="6 Grupo"/>
          <p:cNvGrpSpPr/>
          <p:nvPr/>
        </p:nvGrpSpPr>
        <p:grpSpPr>
          <a:xfrm>
            <a:off x="113022" y="1268760"/>
            <a:ext cx="9084344" cy="5231323"/>
            <a:chOff x="0" y="0"/>
            <a:chExt cx="10691813" cy="6509148"/>
          </a:xfrm>
        </p:grpSpPr>
        <p:grpSp>
          <p:nvGrpSpPr>
            <p:cNvPr id="33" name="3 Grupo"/>
            <p:cNvGrpSpPr/>
            <p:nvPr/>
          </p:nvGrpSpPr>
          <p:grpSpPr>
            <a:xfrm>
              <a:off x="0" y="0"/>
              <a:ext cx="10691813" cy="6509148"/>
              <a:chOff x="0" y="0"/>
              <a:chExt cx="10691813" cy="6509148"/>
            </a:xfrm>
          </p:grpSpPr>
          <p:graphicFrame>
            <p:nvGraphicFramePr>
              <p:cNvPr id="44" name="1 Gráfico"/>
              <p:cNvGraphicFramePr/>
              <p:nvPr/>
            </p:nvGraphicFramePr>
            <p:xfrm>
              <a:off x="0" y="23811"/>
              <a:ext cx="10691813" cy="648533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45" name="2 Gráfico"/>
              <p:cNvGraphicFramePr/>
              <p:nvPr>
                <p:extLst>
                  <p:ext uri="{D42A27DB-BD31-4B8C-83A1-F6EECF244321}">
                    <p14:modId xmlns:p14="http://schemas.microsoft.com/office/powerpoint/2010/main" val="3749619037"/>
                  </p:ext>
                </p:extLst>
              </p:nvPr>
            </p:nvGraphicFramePr>
            <p:xfrm>
              <a:off x="1" y="0"/>
              <a:ext cx="10668000" cy="650914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4" name="4 CuadroTexto"/>
            <p:cNvSpPr txBox="1"/>
            <p:nvPr/>
          </p:nvSpPr>
          <p:spPr>
            <a:xfrm>
              <a:off x="773907" y="4854179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25,9%</a:t>
              </a:r>
            </a:p>
          </p:txBody>
        </p:sp>
        <p:sp>
          <p:nvSpPr>
            <p:cNvPr id="35" name="39 CuadroTexto"/>
            <p:cNvSpPr txBox="1"/>
            <p:nvPr/>
          </p:nvSpPr>
          <p:spPr>
            <a:xfrm>
              <a:off x="1747838" y="4839892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31,4%</a:t>
              </a:r>
            </a:p>
          </p:txBody>
        </p:sp>
        <p:sp>
          <p:nvSpPr>
            <p:cNvPr id="36" name="40 CuadroTexto"/>
            <p:cNvSpPr txBox="1"/>
            <p:nvPr/>
          </p:nvSpPr>
          <p:spPr>
            <a:xfrm>
              <a:off x="2721769" y="4837510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31,9%</a:t>
              </a:r>
            </a:p>
          </p:txBody>
        </p:sp>
        <p:sp>
          <p:nvSpPr>
            <p:cNvPr id="37" name="42 CuadroTexto"/>
            <p:cNvSpPr txBox="1"/>
            <p:nvPr/>
          </p:nvSpPr>
          <p:spPr>
            <a:xfrm>
              <a:off x="3738562" y="4857750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25,0%</a:t>
              </a:r>
            </a:p>
          </p:txBody>
        </p:sp>
        <p:sp>
          <p:nvSpPr>
            <p:cNvPr id="38" name="43 CuadroTexto"/>
            <p:cNvSpPr txBox="1"/>
            <p:nvPr/>
          </p:nvSpPr>
          <p:spPr>
            <a:xfrm>
              <a:off x="4736306" y="4819650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25,1%</a:t>
              </a:r>
            </a:p>
          </p:txBody>
        </p:sp>
        <p:sp>
          <p:nvSpPr>
            <p:cNvPr id="39" name="44 CuadroTexto"/>
            <p:cNvSpPr txBox="1"/>
            <p:nvPr/>
          </p:nvSpPr>
          <p:spPr>
            <a:xfrm>
              <a:off x="5715000" y="4845843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27,4%</a:t>
              </a:r>
            </a:p>
          </p:txBody>
        </p:sp>
        <p:sp>
          <p:nvSpPr>
            <p:cNvPr id="40" name="45 CuadroTexto"/>
            <p:cNvSpPr txBox="1"/>
            <p:nvPr/>
          </p:nvSpPr>
          <p:spPr>
            <a:xfrm>
              <a:off x="6703219" y="4845844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32,8%</a:t>
              </a:r>
            </a:p>
          </p:txBody>
        </p:sp>
        <p:sp>
          <p:nvSpPr>
            <p:cNvPr id="41" name="46 CuadroTexto"/>
            <p:cNvSpPr txBox="1"/>
            <p:nvPr/>
          </p:nvSpPr>
          <p:spPr>
            <a:xfrm>
              <a:off x="7679531" y="4857750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13,4%</a:t>
              </a:r>
            </a:p>
          </p:txBody>
        </p:sp>
        <p:sp>
          <p:nvSpPr>
            <p:cNvPr id="42" name="47 CuadroTexto"/>
            <p:cNvSpPr txBox="1"/>
            <p:nvPr/>
          </p:nvSpPr>
          <p:spPr>
            <a:xfrm>
              <a:off x="8677275" y="4855368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28,9%</a:t>
              </a:r>
            </a:p>
          </p:txBody>
        </p:sp>
        <p:sp>
          <p:nvSpPr>
            <p:cNvPr id="43" name="48 CuadroTexto"/>
            <p:cNvSpPr txBox="1"/>
            <p:nvPr/>
          </p:nvSpPr>
          <p:spPr>
            <a:xfrm>
              <a:off x="9667875" y="4822032"/>
              <a:ext cx="763479" cy="374141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CO" sz="1800" b="1">
                  <a:solidFill>
                    <a:srgbClr val="FF0000"/>
                  </a:solidFill>
                </a:rPr>
                <a:t>17,8%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1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n-US" sz="3200" cap="small" dirty="0" smtClean="0">
                <a:solidFill>
                  <a:srgbClr val="4D090B"/>
                </a:solidFill>
                <a:latin typeface="Arial"/>
                <a:cs typeface="Arial"/>
              </a:rPr>
              <a:t>2. </a:t>
            </a:r>
            <a:r>
              <a:rPr lang="es-CO" sz="3200" cap="small" dirty="0" smtClean="0">
                <a:solidFill>
                  <a:srgbClr val="4D090B"/>
                </a:solidFill>
                <a:latin typeface="Arial"/>
                <a:cs typeface="Arial"/>
              </a:rPr>
              <a:t>COBERTURA CON CALIDAD</a:t>
            </a:r>
            <a:endParaRPr lang="es-CO" sz="3200" dirty="0">
              <a:latin typeface="Arial"/>
              <a:cs typeface="Arial"/>
            </a:endParaRPr>
          </a:p>
        </p:txBody>
      </p:sp>
      <p:sp>
        <p:nvSpPr>
          <p:cNvPr id="3" name="Marcador de contenido 7"/>
          <p:cNvSpPr>
            <a:spLocks noGrp="1"/>
          </p:cNvSpPr>
          <p:nvPr>
            <p:ph idx="1"/>
          </p:nvPr>
        </p:nvSpPr>
        <p:spPr>
          <a:xfrm>
            <a:off x="683568" y="1786503"/>
            <a:ext cx="8003914" cy="5071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Objetivo: Fomentar aumentos de cobertura priorizando la ejecución de los recursos en IES que tengan los mejores niveles de calidad. </a:t>
            </a:r>
          </a:p>
          <a:p>
            <a:pPr algn="just"/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Meta: Aumentar en 400 mil cupos la matrícula de educación superior en establecimientos de alta calidad (Tasa de cobertura del 60%).</a:t>
            </a:r>
            <a:endParaRPr lang="es-ES"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5 Grupo"/>
          <p:cNvGrpSpPr/>
          <p:nvPr/>
        </p:nvGrpSpPr>
        <p:grpSpPr>
          <a:xfrm>
            <a:off x="251520" y="1484784"/>
            <a:ext cx="8784976" cy="4824536"/>
            <a:chOff x="0" y="0"/>
            <a:chExt cx="9651343" cy="6161209"/>
          </a:xfrm>
        </p:grpSpPr>
        <p:graphicFrame>
          <p:nvGraphicFramePr>
            <p:cNvPr id="8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04601765"/>
                </p:ext>
              </p:extLst>
            </p:nvPr>
          </p:nvGraphicFramePr>
          <p:xfrm>
            <a:off x="0" y="0"/>
            <a:ext cx="9651340" cy="61612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9" name="26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5354571"/>
                </p:ext>
              </p:extLst>
            </p:nvPr>
          </p:nvGraphicFramePr>
          <p:xfrm>
            <a:off x="3" y="1"/>
            <a:ext cx="9651340" cy="6161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0" name="9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80520" y="33505"/>
            <a:ext cx="449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Los estudiantes de las ciudades capitales obtuvieron resultados superiores en las pruebas saber PRO, con respecto a los del  departamento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92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80520" y="325012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El Acceso a la Educación Superior se concentra en las Ciudades</a:t>
            </a:r>
            <a:endParaRPr lang="es-CO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  <p:grpSp>
        <p:nvGrpSpPr>
          <p:cNvPr id="9" name="2 Grupo"/>
          <p:cNvGrpSpPr>
            <a:grpSpLocks/>
          </p:cNvGrpSpPr>
          <p:nvPr/>
        </p:nvGrpSpPr>
        <p:grpSpPr bwMode="auto">
          <a:xfrm>
            <a:off x="251520" y="1268760"/>
            <a:ext cx="8820472" cy="5062046"/>
            <a:chOff x="0" y="0"/>
            <a:chExt cx="9653588" cy="6160294"/>
          </a:xfrm>
        </p:grpSpPr>
        <p:graphicFrame>
          <p:nvGraphicFramePr>
            <p:cNvPr id="10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8024027"/>
                </p:ext>
              </p:extLst>
            </p:nvPr>
          </p:nvGraphicFramePr>
          <p:xfrm>
            <a:off x="4763" y="0"/>
            <a:ext cx="9648825" cy="6153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9000861"/>
                </p:ext>
              </p:extLst>
            </p:nvPr>
          </p:nvGraphicFramePr>
          <p:xfrm>
            <a:off x="0" y="7144"/>
            <a:ext cx="9648825" cy="61531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053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4 Grupo"/>
          <p:cNvGrpSpPr>
            <a:grpSpLocks/>
          </p:cNvGrpSpPr>
          <p:nvPr/>
        </p:nvGrpSpPr>
        <p:grpSpPr bwMode="auto">
          <a:xfrm>
            <a:off x="0" y="1186300"/>
            <a:ext cx="9144000" cy="5144506"/>
            <a:chOff x="0" y="0"/>
            <a:chExt cx="9144004" cy="6187678"/>
          </a:xfrm>
        </p:grpSpPr>
        <p:graphicFrame>
          <p:nvGraphicFramePr>
            <p:cNvPr id="14" name="3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00119712"/>
                </p:ext>
              </p:extLst>
            </p:nvPr>
          </p:nvGraphicFramePr>
          <p:xfrm>
            <a:off x="0" y="75008"/>
            <a:ext cx="9132095" cy="6092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50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24511626"/>
                </p:ext>
              </p:extLst>
            </p:nvPr>
          </p:nvGraphicFramePr>
          <p:xfrm>
            <a:off x="11909" y="95250"/>
            <a:ext cx="9132095" cy="6092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6" name="5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29094573"/>
                </p:ext>
              </p:extLst>
            </p:nvPr>
          </p:nvGraphicFramePr>
          <p:xfrm>
            <a:off x="11906" y="0"/>
            <a:ext cx="9132095" cy="60924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" name="4 CuadroTexto"/>
          <p:cNvSpPr txBox="1"/>
          <p:nvPr/>
        </p:nvSpPr>
        <p:spPr>
          <a:xfrm>
            <a:off x="4843307" y="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Arial" pitchFamily="34" charset="0"/>
              </a:rPr>
              <a:t>Los estudiantes del Resto obtuvieron resultados superiores en las pruebas saber PRO, con respecto a los de la capital y del departamento</a:t>
            </a:r>
            <a:endParaRPr lang="es-CO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6330806"/>
            <a:ext cx="8820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solidFill>
                  <a:schemeClr val="bg1"/>
                </a:solidFill>
              </a:rPr>
              <a:t>Fuente: Ministerio de Educación Nacional - MEN. Cálculos Subdirección de Desarrollo Sectorial 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496544" cy="1143000"/>
          </a:xfrm>
        </p:spPr>
        <p:txBody>
          <a:bodyPr/>
          <a:lstStyle/>
          <a:p>
            <a:r>
              <a:rPr lang="es-CO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Índice de Progreso de la Educación Superior - IPES</a:t>
            </a:r>
            <a:endParaRPr lang="es-CO" sz="2800" b="1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92280" y="16584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cxnSp>
        <p:nvCxnSpPr>
          <p:cNvPr id="4" name="3 Conector recto"/>
          <p:cNvCxnSpPr/>
          <p:nvPr/>
        </p:nvCxnSpPr>
        <p:spPr>
          <a:xfrm flipV="1">
            <a:off x="899592" y="2702533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99592" y="381865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899592" y="5078797"/>
            <a:ext cx="7848872" cy="36004"/>
          </a:xfrm>
          <a:prstGeom prst="line">
            <a:avLst/>
          </a:prstGeom>
          <a:ln w="127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339752" y="1658417"/>
            <a:ext cx="6408712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Contexto; cobertura, calidad y permanencia de la educación superior en las regiones del país 2013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843644"/>
            <a:ext cx="6336704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Metodología índice de Progreso de la Educación Superior - IPES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483768" y="4034681"/>
            <a:ext cx="6192688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 Índice de Progreso de la Educación Superior - IPES 2013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483768" y="5229200"/>
            <a:ext cx="4536504" cy="461665"/>
          </a:xfrm>
          <a:prstGeom prst="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>
              <a:defRPr sz="24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dirty="0" smtClean="0"/>
              <a:t>Conclusiones </a:t>
            </a:r>
            <a:endParaRPr lang="es-CO" dirty="0"/>
          </a:p>
        </p:txBody>
      </p:sp>
      <p:pic>
        <p:nvPicPr>
          <p:cNvPr id="15" name="Imagen 14" descr="Untitled-1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56792"/>
            <a:ext cx="1008112" cy="1008112"/>
          </a:xfrm>
          <a:prstGeom prst="rect">
            <a:avLst/>
          </a:prstGeom>
        </p:spPr>
      </p:pic>
      <p:pic>
        <p:nvPicPr>
          <p:cNvPr id="16" name="Imagen 15" descr="Untitled-1-0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2780928"/>
            <a:ext cx="1008112" cy="1008112"/>
          </a:xfrm>
          <a:prstGeom prst="rect">
            <a:avLst/>
          </a:prstGeom>
        </p:spPr>
      </p:pic>
      <p:pic>
        <p:nvPicPr>
          <p:cNvPr id="17" name="Imagen 16" descr="Untitled-1-0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5157192"/>
            <a:ext cx="1008112" cy="1008112"/>
          </a:xfrm>
          <a:prstGeom prst="rect">
            <a:avLst/>
          </a:prstGeom>
        </p:spPr>
      </p:pic>
      <p:pic>
        <p:nvPicPr>
          <p:cNvPr id="18" name="Imagen 17" descr="Untitled-1-0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3933056"/>
            <a:ext cx="100811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9557" y="6237312"/>
            <a:ext cx="9288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520" y="116632"/>
            <a:ext cx="4172000" cy="1143000"/>
          </a:xfrm>
        </p:spPr>
        <p:txBody>
          <a:bodyPr/>
          <a:lstStyle/>
          <a:p>
            <a:pPr algn="r"/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 destacados</a:t>
            </a:r>
            <a:r>
              <a:rPr lang="es-ES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E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s-ES" sz="28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9557" y="1196752"/>
            <a:ext cx="9163557" cy="536459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8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solidFill>
                  <a:srgbClr val="FF0000"/>
                </a:solidFill>
              </a:rPr>
              <a:t>Todas </a:t>
            </a:r>
            <a:r>
              <a:rPr lang="es-CO" sz="2800" b="1" dirty="0">
                <a:solidFill>
                  <a:srgbClr val="FF0000"/>
                </a:solidFill>
              </a:rPr>
              <a:t>las regiones </a:t>
            </a:r>
            <a:r>
              <a:rPr lang="es-CO" sz="2400" b="1" dirty="0"/>
              <a:t>del </a:t>
            </a:r>
            <a:r>
              <a:rPr lang="es-CO" sz="2400" b="1" dirty="0" smtClean="0"/>
              <a:t>país han incrementado la cobertura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con mayor </a:t>
            </a:r>
            <a:r>
              <a:rPr lang="es-CO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equidad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800" b="1" dirty="0" smtClean="0">
                <a:solidFill>
                  <a:srgbClr val="FF0000"/>
                </a:solidFill>
              </a:rPr>
              <a:t>59% </a:t>
            </a:r>
            <a:r>
              <a:rPr lang="es-CO" sz="2400" b="1" dirty="0"/>
              <a:t>de la población que está </a:t>
            </a:r>
            <a:r>
              <a:rPr lang="es-CO" sz="2400" b="1" dirty="0" smtClean="0"/>
              <a:t>accediendo a la E.S proviene </a:t>
            </a:r>
            <a:r>
              <a:rPr lang="es-CO" sz="2400" b="1" dirty="0"/>
              <a:t>de familias con ingresos inferiores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 dos salarios mínimos </a:t>
            </a:r>
            <a:endParaRPr lang="es-CO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800" b="1" dirty="0">
                <a:solidFill>
                  <a:srgbClr val="FF0000"/>
                </a:solidFill>
              </a:rPr>
              <a:t>66%</a:t>
            </a:r>
            <a:r>
              <a:rPr lang="es-CO" sz="2400" b="1" dirty="0">
                <a:solidFill>
                  <a:srgbClr val="FF0000"/>
                </a:solidFill>
              </a:rPr>
              <a:t> </a:t>
            </a:r>
            <a:r>
              <a:rPr lang="es-CO" sz="2400" b="1" dirty="0"/>
              <a:t>de los </a:t>
            </a:r>
            <a:r>
              <a:rPr lang="es-CO" sz="2400" b="1" dirty="0" smtClean="0"/>
              <a:t>departamentos han reducido la deserción lo que ha significado un ahorro </a:t>
            </a:r>
            <a:r>
              <a:rPr lang="es-CO" sz="2800" b="1" dirty="0">
                <a:solidFill>
                  <a:srgbClr val="FF0000"/>
                </a:solidFill>
              </a:rPr>
              <a:t>$65.400 </a:t>
            </a:r>
            <a:r>
              <a:rPr lang="es-CO" sz="2800" b="1" dirty="0" smtClean="0">
                <a:solidFill>
                  <a:srgbClr val="FF0000"/>
                </a:solidFill>
              </a:rPr>
              <a:t>millones </a:t>
            </a:r>
            <a:endParaRPr lang="es-CO" sz="28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800" b="1" dirty="0" smtClean="0">
              <a:solidFill>
                <a:srgbClr val="FF0000"/>
              </a:solidFill>
            </a:endParaRPr>
          </a:p>
          <a:p>
            <a:r>
              <a:rPr lang="es-CO" sz="2400" b="1" dirty="0" smtClean="0"/>
              <a:t>Los mejores en </a:t>
            </a:r>
            <a:r>
              <a:rPr lang="es-CO" sz="2400" b="1" dirty="0"/>
              <a:t>las pruebas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saber PRO </a:t>
            </a:r>
            <a:r>
              <a:rPr lang="es-CO" sz="2400" b="1" dirty="0" smtClean="0"/>
              <a:t>se registran en las regiones con mayor concentración de programas e IES  acreditadas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ES" sz="24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9557" y="6237312"/>
            <a:ext cx="9288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6504" y="188640"/>
            <a:ext cx="4172000" cy="1143000"/>
          </a:xfrm>
        </p:spPr>
        <p:txBody>
          <a:bodyPr/>
          <a:lstStyle/>
          <a:p>
            <a:pPr algn="r"/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Resultados destacados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48780"/>
            <a:ext cx="8784976" cy="51125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Educación superior ha mejorado integralmente </a:t>
            </a:r>
            <a:r>
              <a:rPr lang="es-CO" sz="2400" b="1" dirty="0">
                <a:latin typeface="Century Gothic" panose="020B0502020202020204" pitchFamily="34" charset="0"/>
              </a:rPr>
              <a:t>en </a:t>
            </a:r>
            <a:r>
              <a:rPr lang="es-CO" sz="2400" b="1" dirty="0" smtClean="0">
                <a:latin typeface="Century Gothic" panose="020B0502020202020204" pitchFamily="34" charset="0"/>
              </a:rPr>
              <a:t>los últimos tres años: el </a:t>
            </a:r>
            <a:r>
              <a:rPr lang="es-CO" sz="2400" b="1" dirty="0">
                <a:latin typeface="Century Gothic" panose="020B0502020202020204" pitchFamily="34" charset="0"/>
              </a:rPr>
              <a:t>IPES incrementó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un punto porcentual</a:t>
            </a:r>
            <a:r>
              <a:rPr lang="es-CO" sz="2400" b="1" dirty="0">
                <a:latin typeface="Century Gothic" panose="020B0502020202020204" pitchFamily="34" charset="0"/>
              </a:rPr>
              <a:t>, en comparación con 2012</a:t>
            </a:r>
            <a:r>
              <a:rPr lang="es-CO" sz="2400" b="1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Century Gothic" panose="020B0502020202020204" pitchFamily="34" charset="0"/>
              </a:rPr>
              <a:t>Todos</a:t>
            </a:r>
            <a:r>
              <a:rPr lang="en-US" sz="2400" b="1" dirty="0">
                <a:latin typeface="Century Gothic" panose="020B0502020202020204" pitchFamily="34" charset="0"/>
              </a:rPr>
              <a:t> los </a:t>
            </a:r>
            <a:r>
              <a:rPr lang="en-US" sz="2400" b="1" dirty="0" err="1">
                <a:latin typeface="Century Gothic" panose="020B0502020202020204" pitchFamily="34" charset="0"/>
              </a:rPr>
              <a:t>índices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que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componen</a:t>
            </a:r>
            <a:r>
              <a:rPr lang="en-US" sz="2400" b="1" dirty="0">
                <a:latin typeface="Century Gothic" panose="020B0502020202020204" pitchFamily="34" charset="0"/>
              </a:rPr>
              <a:t> el IPES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presentan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incrementos</a:t>
            </a:r>
            <a:r>
              <a:rPr lang="en-US" sz="2400" b="1" dirty="0" smtClean="0">
                <a:latin typeface="Century Gothic" panose="020B0502020202020204" pitchFamily="34" charset="0"/>
              </a:rPr>
              <a:t>: </a:t>
            </a:r>
            <a:r>
              <a:rPr lang="en-US" sz="2400" b="1" dirty="0" err="1">
                <a:latin typeface="Century Gothic" panose="020B0502020202020204" pitchFamily="34" charset="0"/>
              </a:rPr>
              <a:t>Calidad</a:t>
            </a:r>
            <a:r>
              <a:rPr lang="en-US" sz="2400" b="1" dirty="0">
                <a:latin typeface="Century Gothic" panose="020B0502020202020204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1%</a:t>
            </a:r>
            <a:r>
              <a:rPr lang="en-US" sz="2400" b="1" dirty="0">
                <a:latin typeface="Century Gothic" panose="020B0502020202020204" pitchFamily="34" charset="0"/>
              </a:rPr>
              <a:t>, </a:t>
            </a:r>
            <a:r>
              <a:rPr lang="en-US" sz="2400" b="1" dirty="0" err="1">
                <a:latin typeface="Century Gothic" panose="020B0502020202020204" pitchFamily="34" charset="0"/>
              </a:rPr>
              <a:t>Acceso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2,5%</a:t>
            </a:r>
            <a:r>
              <a:rPr lang="en-US" sz="2400" b="1" dirty="0">
                <a:latin typeface="Century Gothic" panose="020B0502020202020204" pitchFamily="34" charset="0"/>
              </a:rPr>
              <a:t> y </a:t>
            </a:r>
            <a:r>
              <a:rPr lang="en-US" sz="2400" b="1" dirty="0" err="1">
                <a:latin typeface="Century Gothic" panose="020B0502020202020204" pitchFamily="34" charset="0"/>
              </a:rPr>
              <a:t>Logro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0,6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n-US" sz="2400" b="1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6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departamentos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latin typeface="Century Gothic" panose="020B0502020202020204" pitchFamily="34" charset="0"/>
              </a:rPr>
              <a:t>y 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 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ciudades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registran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índices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latin typeface="Century Gothic" panose="020B0502020202020204" pitchFamily="34" charset="0"/>
              </a:rPr>
              <a:t>superiores</a:t>
            </a:r>
            <a:r>
              <a:rPr lang="en-US" sz="2400" b="1" dirty="0">
                <a:latin typeface="Century Gothic" panose="020B0502020202020204" pitchFamily="34" charset="0"/>
              </a:rPr>
              <a:t> al </a:t>
            </a:r>
            <a:r>
              <a:rPr lang="en-US" sz="2400" b="1" dirty="0" err="1">
                <a:latin typeface="Century Gothic" panose="020B0502020202020204" pitchFamily="34" charset="0"/>
              </a:rPr>
              <a:t>nacional</a:t>
            </a:r>
            <a:r>
              <a:rPr lang="en-US" sz="2400" b="1" dirty="0">
                <a:latin typeface="Century Gothic" panose="020B0502020202020204" pitchFamily="34" charset="0"/>
              </a:rPr>
              <a:t>.  </a:t>
            </a:r>
            <a:endParaRPr lang="en-US" sz="2400" b="1" dirty="0" smtClean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Century Gothic" panose="020B0502020202020204" pitchFamily="34" charset="0"/>
              </a:rPr>
              <a:t>Persisten</a:t>
            </a:r>
            <a:r>
              <a:rPr 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grandes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diferencias</a:t>
            </a: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regiones</a:t>
            </a:r>
            <a:r>
              <a:rPr lang="en-US" sz="2400" b="1" dirty="0">
                <a:latin typeface="Century Gothic" panose="020B0502020202020204" pitchFamily="34" charset="0"/>
              </a:rPr>
              <a:t>: </a:t>
            </a:r>
            <a:r>
              <a:rPr lang="en-US" sz="2400" b="1" dirty="0" smtClean="0">
                <a:latin typeface="Century Gothic" panose="020B0502020202020204" pitchFamily="34" charset="0"/>
              </a:rPr>
              <a:t>Caribe, Central y </a:t>
            </a:r>
            <a:r>
              <a:rPr lang="en-US" sz="2400" b="1" dirty="0" err="1">
                <a:latin typeface="Century Gothic" panose="020B0502020202020204" pitchFamily="34" charset="0"/>
              </a:rPr>
              <a:t>Pacífica</a:t>
            </a:r>
            <a:r>
              <a:rPr lang="en-US" sz="2400" b="1" dirty="0">
                <a:latin typeface="Century Gothic" panose="020B0502020202020204" pitchFamily="34" charset="0"/>
              </a:rPr>
              <a:t> con IPES </a:t>
            </a:r>
            <a:r>
              <a:rPr lang="en-US" sz="2400" b="1" dirty="0" err="1">
                <a:latin typeface="Century Gothic" panose="020B0502020202020204" pitchFamily="34" charset="0"/>
              </a:rPr>
              <a:t>menores</a:t>
            </a:r>
            <a:r>
              <a:rPr lang="en-US" sz="2400" b="1" dirty="0">
                <a:latin typeface="Century Gothic" panose="020B0502020202020204" pitchFamily="34" charset="0"/>
              </a:rPr>
              <a:t> al </a:t>
            </a:r>
            <a:r>
              <a:rPr lang="en-US" sz="2400" b="1" dirty="0" err="1">
                <a:latin typeface="Century Gothic" panose="020B0502020202020204" pitchFamily="34" charset="0"/>
              </a:rPr>
              <a:t>nacional</a:t>
            </a:r>
            <a:r>
              <a:rPr lang="en-US" sz="2400" b="1" dirty="0">
                <a:latin typeface="Century Gothic" panose="020B0502020202020204" pitchFamily="34" charset="0"/>
              </a:rPr>
              <a:t> </a:t>
            </a: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ES" sz="24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-19557" y="6237312"/>
            <a:ext cx="928800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2000" cy="1143000"/>
          </a:xfrm>
        </p:spPr>
        <p:txBody>
          <a:bodyPr/>
          <a:lstStyle/>
          <a:p>
            <a:pPr algn="r"/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Recomendaciones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51125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400" b="1" dirty="0" smtClean="0">
                <a:latin typeface="Century Gothic" panose="020B0502020202020204" pitchFamily="34" charset="0"/>
              </a:rPr>
              <a:t>Fortalecer y dar continuidad a las estrategias de acceso y logro a la Educación Superior fomentando la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participación de diferentes actores del sistema </a:t>
            </a:r>
            <a:endParaRPr lang="es-CO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400" b="1" dirty="0" smtClean="0">
                <a:latin typeface="Century Gothic" panose="020B0502020202020204" pitchFamily="34" charset="0"/>
              </a:rPr>
              <a:t>Incentivar a las Instituciones de Educación Superior para que acrediten sus programas en alta calidad como </a:t>
            </a:r>
            <a:r>
              <a:rPr lang="es-CO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garantía de mejores resultados en el </a:t>
            </a:r>
            <a:r>
              <a:rPr lang="es-CO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aprendizaje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CO" sz="24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CO" sz="2400" b="1" dirty="0" smtClean="0">
                <a:latin typeface="Century Gothic" panose="020B0502020202020204" pitchFamily="34" charset="0"/>
              </a:rPr>
              <a:t>Gestionar </a:t>
            </a:r>
            <a:r>
              <a:rPr lang="es-CO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y movilizar recursos y medios </a:t>
            </a:r>
            <a:r>
              <a:rPr lang="es-CO" sz="2400" b="1" dirty="0" smtClean="0">
                <a:latin typeface="Century Gothic" panose="020B0502020202020204" pitchFamily="34" charset="0"/>
              </a:rPr>
              <a:t>desde las regiones para garantizar mejores resultados en educación superior de forma integral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CO" sz="2400" b="1" dirty="0">
              <a:latin typeface="Century Gothic" panose="020B0502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s-ES" sz="24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1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395536" y="1628800"/>
            <a:ext cx="8294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TRES LÍNEAS DE TRABAJO PARA LAS REGIONES</a:t>
            </a:r>
          </a:p>
          <a:p>
            <a:endParaRPr lang="es-ES" sz="2400" dirty="0">
              <a:latin typeface="Arial"/>
              <a:cs typeface="Arial"/>
            </a:endParaRPr>
          </a:p>
          <a:p>
            <a:r>
              <a:rPr lang="es-ES" sz="2400" dirty="0" smtClean="0">
                <a:latin typeface="Arial"/>
                <a:cs typeface="Arial"/>
              </a:rPr>
              <a:t>SECRETARIOS DE EDUCACIÓN</a:t>
            </a:r>
          </a:p>
          <a:p>
            <a:endParaRPr lang="es-ES" sz="2400" dirty="0"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924944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1. ¿QUÉ PASA CON LA EDUCACIÓN SUPERIOR EN SUS REGIONES: INDICADORES PARA HACER SEGUIMIENTO?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3861048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  <a:r>
              <a:rPr lang="es-CO" dirty="0" smtClean="0"/>
              <a:t>. ACCIONES DE FOMENTO EN LAS REGIONES</a:t>
            </a:r>
            <a:endParaRPr lang="es-CO" dirty="0"/>
          </a:p>
        </p:txBody>
      </p:sp>
      <p:sp>
        <p:nvSpPr>
          <p:cNvPr id="8" name="7 Rectángulo"/>
          <p:cNvSpPr/>
          <p:nvPr/>
        </p:nvSpPr>
        <p:spPr>
          <a:xfrm>
            <a:off x="1043608" y="4797152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3. SISTEMA DE CALIDAD DE LA FORMACIÓN PARA EL TRABAJO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4"/>
          <p:cNvSpPr>
            <a:spLocks noChangeArrowheads="1"/>
          </p:cNvSpPr>
          <p:nvPr/>
        </p:nvSpPr>
        <p:spPr bwMode="auto">
          <a:xfrm>
            <a:off x="4787900" y="404664"/>
            <a:ext cx="4356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MX" altLang="es-CO" sz="2000" b="0" dirty="0">
                <a:solidFill>
                  <a:srgbClr val="800000"/>
                </a:solidFill>
                <a:latin typeface="Arial Black" pitchFamily="34" charset="0"/>
              </a:rPr>
              <a:t>ESTRATEGIAS PARA FOMENTAR EL ACCESO Y LA PERMANENCIA EN EDUCACIÓN SUPERIOR </a:t>
            </a:r>
            <a:endParaRPr lang="es-ES" altLang="es-CO" sz="2000" b="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3554" name="5 CuadroTexto"/>
          <p:cNvSpPr txBox="1">
            <a:spLocks noChangeArrowheads="1"/>
          </p:cNvSpPr>
          <p:nvPr/>
        </p:nvSpPr>
        <p:spPr bwMode="auto">
          <a:xfrm>
            <a:off x="323850" y="2000250"/>
            <a:ext cx="86756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Wingdings" pitchFamily="2" charset="2"/>
              <a:buChar char="Ø"/>
            </a:pPr>
            <a:r>
              <a:rPr lang="es-ES" altLang="ko-KR" b="0">
                <a:ea typeface="Gulim" pitchFamily="34" charset="-127"/>
                <a:cs typeface="Arial" pitchFamily="34" charset="0"/>
              </a:rPr>
              <a:t> Constitución de </a:t>
            </a:r>
            <a:r>
              <a:rPr lang="es-ES" altLang="ko-KR">
                <a:solidFill>
                  <a:srgbClr val="632523"/>
                </a:solidFill>
                <a:ea typeface="Gulim" pitchFamily="34" charset="-127"/>
                <a:cs typeface="Arial" pitchFamily="34" charset="0"/>
              </a:rPr>
              <a:t>Fondos en Administración o Alianzas Estratégicas con ICETEX</a:t>
            </a:r>
            <a:r>
              <a:rPr lang="es-ES" altLang="ko-KR" b="0">
                <a:ea typeface="Gulim" pitchFamily="34" charset="-127"/>
                <a:cs typeface="Arial" pitchFamily="34" charset="0"/>
              </a:rPr>
              <a:t>, para la financiación total o parcial de la matrícula y/o el sostenimiento de los estudiantes de la región.</a:t>
            </a:r>
            <a:endParaRPr lang="es-CO" altLang="ko-KR" b="0">
              <a:ea typeface="Gulim" pitchFamily="34" charset="-127"/>
              <a:cs typeface="Arial" pitchFamily="34" charset="0"/>
            </a:endParaRPr>
          </a:p>
          <a:p>
            <a:pPr algn="just" eaLnBrk="1" hangingPunct="1"/>
            <a:endParaRPr lang="es-MX" altLang="ko-KR" b="0">
              <a:ea typeface="Gulim" pitchFamily="34" charset="-127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s-MX" altLang="ko-KR" b="0">
                <a:ea typeface="Gulim" pitchFamily="34" charset="-127"/>
                <a:cs typeface="Arial" pitchFamily="34" charset="0"/>
              </a:rPr>
              <a:t> Desarrollo de procesos de </a:t>
            </a:r>
            <a:r>
              <a:rPr lang="es-MX" altLang="ko-KR">
                <a:solidFill>
                  <a:srgbClr val="632523"/>
                </a:solidFill>
                <a:ea typeface="Gulim" pitchFamily="34" charset="-127"/>
                <a:cs typeface="Arial" pitchFamily="34" charset="0"/>
              </a:rPr>
              <a:t>Movilización de la Demanda </a:t>
            </a:r>
            <a:r>
              <a:rPr lang="es-MX" altLang="ko-KR" b="0">
                <a:ea typeface="Gulim" pitchFamily="34" charset="-127"/>
                <a:cs typeface="Arial" pitchFamily="34" charset="0"/>
              </a:rPr>
              <a:t>en la región, que mejoren las condiciones de acceso, permanencia y graduación de los estudiantes.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MX" altLang="ko-KR" b="0">
              <a:ea typeface="Gulim" pitchFamily="34" charset="-127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s-MX" altLang="ko-KR" b="0">
                <a:ea typeface="Gulim" pitchFamily="34" charset="-127"/>
                <a:cs typeface="Arial" pitchFamily="34" charset="0"/>
              </a:rPr>
              <a:t> Fortalecimiento de la operación y sostenibilidad de los Centros Regionales de Educación Superior –</a:t>
            </a:r>
            <a:r>
              <a:rPr lang="es-MX" altLang="ko-KR">
                <a:ea typeface="Gulim" pitchFamily="34" charset="-127"/>
                <a:cs typeface="Arial" pitchFamily="34" charset="0"/>
              </a:rPr>
              <a:t> </a:t>
            </a:r>
            <a:r>
              <a:rPr lang="es-MX" altLang="ko-KR">
                <a:solidFill>
                  <a:srgbClr val="632523"/>
                </a:solidFill>
                <a:ea typeface="Gulim" pitchFamily="34" charset="-127"/>
                <a:cs typeface="Arial" pitchFamily="34" charset="0"/>
              </a:rPr>
              <a:t>CERES</a:t>
            </a:r>
            <a:r>
              <a:rPr lang="es-MX" altLang="ko-KR" b="0">
                <a:ea typeface="Gulim" pitchFamily="34" charset="-127"/>
                <a:cs typeface="Arial" pitchFamily="34" charset="0"/>
              </a:rPr>
              <a:t>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MX" altLang="ko-KR" b="0"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288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4"/>
          <p:cNvSpPr>
            <a:spLocks noChangeArrowheads="1"/>
          </p:cNvSpPr>
          <p:nvPr/>
        </p:nvSpPr>
        <p:spPr bwMode="auto">
          <a:xfrm>
            <a:off x="5148263" y="404813"/>
            <a:ext cx="395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MX" altLang="es-CO" sz="3200" b="0">
                <a:solidFill>
                  <a:srgbClr val="800000"/>
                </a:solidFill>
                <a:latin typeface="Arial Black" pitchFamily="34" charset="0"/>
              </a:rPr>
              <a:t>FUENTES DE FINANCIACIÓN</a:t>
            </a:r>
            <a:endParaRPr lang="es-ES" altLang="es-CO" sz="3200" b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539750" y="1412875"/>
            <a:ext cx="81359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s-ES" altLang="ko-KR" sz="1600" b="0">
                <a:ea typeface="Gulim" pitchFamily="34" charset="-127"/>
                <a:cs typeface="Arial" pitchFamily="34" charset="0"/>
              </a:rPr>
              <a:t>Para apoyar o implementar las estrategias propuestas, las entidades territoriales pueden asignar recursos de </a:t>
            </a:r>
            <a:r>
              <a:rPr lang="es-ES" altLang="ko-KR" sz="1600">
                <a:ea typeface="Gulim" pitchFamily="34" charset="-127"/>
                <a:cs typeface="Arial" pitchFamily="34" charset="0"/>
              </a:rPr>
              <a:t>Regalías o Recursos Propios</a:t>
            </a:r>
            <a:r>
              <a:rPr lang="es-ES" altLang="ko-KR" sz="1600" b="0">
                <a:ea typeface="Gulim" pitchFamily="34" charset="-127"/>
                <a:cs typeface="Arial" pitchFamily="34" charset="0"/>
              </a:rPr>
              <a:t>. A continuación se relacionan los proyectos gestionados con recursos de regalías desde el 2012 para financiar proyectos en Educación Superior:</a:t>
            </a:r>
            <a:endParaRPr lang="es-MX" altLang="ko-KR" sz="1600" b="0">
              <a:ea typeface="Gulim" pitchFamily="34" charset="-127"/>
              <a:cs typeface="Arial" pitchFamily="34" charset="0"/>
            </a:endParaRPr>
          </a:p>
        </p:txBody>
      </p:sp>
      <p:graphicFrame>
        <p:nvGraphicFramePr>
          <p:cNvPr id="25603" name="1 Objeto"/>
          <p:cNvGraphicFramePr>
            <a:graphicFrameLocks noChangeAspect="1"/>
          </p:cNvGraphicFramePr>
          <p:nvPr/>
        </p:nvGraphicFramePr>
        <p:xfrm>
          <a:off x="1187450" y="2781300"/>
          <a:ext cx="6913563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Hoja de cálculo" r:id="rId3" imgW="5918200" imgH="3390900" progId="Excel.Sheet.12">
                  <p:embed/>
                </p:oleObj>
              </mc:Choice>
              <mc:Fallback>
                <p:oleObj name="Hoja de cálculo" r:id="rId3" imgW="5918200" imgH="33909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81300"/>
                        <a:ext cx="6913563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5 CuadroTexto"/>
          <p:cNvSpPr txBox="1">
            <a:spLocks noChangeArrowheads="1"/>
          </p:cNvSpPr>
          <p:nvPr/>
        </p:nvSpPr>
        <p:spPr bwMode="auto">
          <a:xfrm>
            <a:off x="107950" y="6381750"/>
            <a:ext cx="644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s-ES" altLang="ko-KR" sz="1800">
                <a:solidFill>
                  <a:schemeClr val="bg1"/>
                </a:solidFill>
                <a:ea typeface="Gulim" pitchFamily="34" charset="-127"/>
                <a:cs typeface="Arial" pitchFamily="34" charset="0"/>
              </a:rPr>
              <a:t>Fuente. Datos de la Oficina Asesora de Planeación. MEN</a:t>
            </a:r>
            <a:endParaRPr lang="es-MX" altLang="ko-KR" sz="1800">
              <a:solidFill>
                <a:schemeClr val="bg1"/>
              </a:solidFill>
              <a:ea typeface="Gulim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506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217360" y="1412777"/>
            <a:ext cx="894224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EJES DE LA ESTRATEGIA: </a:t>
            </a:r>
            <a:r>
              <a:rPr lang="es-ES_tradnl" sz="2400" dirty="0" smtClean="0">
                <a:latin typeface="Arial"/>
                <a:cs typeface="Arial"/>
              </a:rPr>
              <a:t>COBERTURA CON CALIDAD</a:t>
            </a:r>
            <a:endParaRPr lang="es-ES" sz="24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3210514"/>
              </p:ext>
            </p:extLst>
          </p:nvPr>
        </p:nvGraphicFramePr>
        <p:xfrm>
          <a:off x="611560" y="2204864"/>
          <a:ext cx="813690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28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5 CuadroTexto"/>
          <p:cNvSpPr txBox="1">
            <a:spLocks noChangeArrowheads="1"/>
          </p:cNvSpPr>
          <p:nvPr/>
        </p:nvSpPr>
        <p:spPr bwMode="auto">
          <a:xfrm>
            <a:off x="395288" y="1484313"/>
            <a:ext cx="7920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s-ES" altLang="ko-KR" sz="1600" b="0">
                <a:ea typeface="Gulim" pitchFamily="34" charset="-127"/>
                <a:cs typeface="Arial" pitchFamily="34" charset="0"/>
              </a:rPr>
              <a:t>Las entidades territoriales han presentado proyectos en Educación Superior con financiación de recursos de regalías entre 2012-2014:</a:t>
            </a:r>
            <a:endParaRPr lang="es-MX" altLang="ko-KR" sz="1600" b="0">
              <a:ea typeface="Gulim" pitchFamily="34" charset="-127"/>
              <a:cs typeface="Arial" pitchFamily="34" charset="0"/>
            </a:endParaRPr>
          </a:p>
        </p:txBody>
      </p:sp>
      <p:graphicFrame>
        <p:nvGraphicFramePr>
          <p:cNvPr id="26626" name="2 Objeto"/>
          <p:cNvGraphicFramePr>
            <a:graphicFrameLocks noChangeAspect="1"/>
          </p:cNvGraphicFramePr>
          <p:nvPr/>
        </p:nvGraphicFramePr>
        <p:xfrm>
          <a:off x="1619250" y="2276475"/>
          <a:ext cx="6030913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Hoja de cálculo" r:id="rId3" imgW="5016500" imgH="3810000" progId="Excel.Sheet.12">
                  <p:embed/>
                </p:oleObj>
              </mc:Choice>
              <mc:Fallback>
                <p:oleObj name="Hoja de cálculo" r:id="rId3" imgW="5016500" imgH="38100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276475"/>
                        <a:ext cx="6030913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5 CuadroTexto"/>
          <p:cNvSpPr txBox="1">
            <a:spLocks noChangeArrowheads="1"/>
          </p:cNvSpPr>
          <p:nvPr/>
        </p:nvSpPr>
        <p:spPr bwMode="auto">
          <a:xfrm>
            <a:off x="1620838" y="5876925"/>
            <a:ext cx="62642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buFont typeface="Arial" pitchFamily="34" charset="0"/>
              <a:buNone/>
            </a:pPr>
            <a:r>
              <a:rPr lang="es-ES" altLang="ko-KR" sz="1200">
                <a:ea typeface="Gulim" pitchFamily="34" charset="-127"/>
                <a:cs typeface="Arial" pitchFamily="34" charset="0"/>
              </a:rPr>
              <a:t>Fuente. Datos de la Oficina Asesora de Planeación. MEN</a:t>
            </a:r>
            <a:endParaRPr lang="es-MX" altLang="ko-KR" sz="1200">
              <a:ea typeface="Gulim" pitchFamily="34" charset="-127"/>
              <a:cs typeface="Arial" pitchFamily="34" charset="0"/>
            </a:endParaRPr>
          </a:p>
        </p:txBody>
      </p:sp>
      <p:sp>
        <p:nvSpPr>
          <p:cNvPr id="26628" name="Rectangle 54"/>
          <p:cNvSpPr>
            <a:spLocks noChangeArrowheads="1"/>
          </p:cNvSpPr>
          <p:nvPr/>
        </p:nvSpPr>
        <p:spPr bwMode="auto">
          <a:xfrm>
            <a:off x="5148263" y="404813"/>
            <a:ext cx="395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MX" altLang="es-CO" sz="3200" b="0">
                <a:solidFill>
                  <a:srgbClr val="800000"/>
                </a:solidFill>
                <a:latin typeface="Arial Black" pitchFamily="34" charset="0"/>
              </a:rPr>
              <a:t>FUENTES DE FINANCIACIÓN</a:t>
            </a:r>
            <a:endParaRPr lang="es-ES" altLang="es-CO" sz="3200" b="0">
              <a:solidFill>
                <a:srgbClr val="8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3 Título"/>
          <p:cNvSpPr txBox="1">
            <a:spLocks/>
          </p:cNvSpPr>
          <p:nvPr/>
        </p:nvSpPr>
        <p:spPr bwMode="auto">
          <a:xfrm>
            <a:off x="5076825" y="404813"/>
            <a:ext cx="406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altLang="es-CO">
                <a:solidFill>
                  <a:srgbClr val="800000"/>
                </a:solidFill>
                <a:latin typeface="Calibri" pitchFamily="34" charset="0"/>
              </a:rPr>
              <a:t>COMITÉS DEPARTAMENTALES DE EDUCACIÓN SUPERIOR </a:t>
            </a:r>
          </a:p>
        </p:txBody>
      </p:sp>
      <p:sp>
        <p:nvSpPr>
          <p:cNvPr id="28674" name="1 Rectángulo"/>
          <p:cNvSpPr>
            <a:spLocks noChangeArrowheads="1"/>
          </p:cNvSpPr>
          <p:nvPr/>
        </p:nvSpPr>
        <p:spPr bwMode="auto">
          <a:xfrm>
            <a:off x="395288" y="1641475"/>
            <a:ext cx="8748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 sz="2800">
                <a:solidFill>
                  <a:srgbClr val="800000"/>
                </a:solidFill>
              </a:rPr>
              <a:t>Instancia de Articulación Educaciòn Superior</a:t>
            </a:r>
          </a:p>
        </p:txBody>
      </p:sp>
      <p:sp>
        <p:nvSpPr>
          <p:cNvPr id="28675" name="AutoShape 2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8676" name="AutoShape 4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8677" name="AutoShape 6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8678" name="AutoShape 8" descr="data:image/jpeg;base64,/9j/4AAQSkZJRgABAQAAAQABAAD/2wCEAAkGBxAQDxUQDxAQFBAVFRQQEA8QEBIQGA8VFBUWGBURFRUYHCggGBwlHRYXIjEhJSorLjouGB8zRDMsNygtLisBCgoKDg0OGhAQGjckHCQsLCwsLC8sLCwsLCwsLCwsLCwsLCw2LCwsLCwsLCwsLCwsLCwsLCwsLCwsLDcsLCs3N//AABEIAG4BywMBIgACEQEDEQH/xAAcAAEAAgMBAQEAAAAAAAAAAAAABggEBQcBAwL/xABFEAABAwIDAgkJBgQEBwAAAAABAAIDBBEFEiETMQYHFSJBUVKR0RQWVFVhcYGTlCMyQnOhsTQ1s8FigqKyJDNDcpLC8P/EABkBAQADAQEAAAAAAAAAAAAAAAABAwQCBf/EACgRAQABAwMEAQQDAQAAAAAAAAABAgMREhRhEyExUQQyM0FiIlKBNP/aAAwDAQACEQMRAD8A7iiIgIiICIiAiIgIiICIiAiIgIiICIiAiIgIiICIiAiIgIiICIiAiIgIiICIiAiIgIiICIiAiIgIiICIiAiIgIiICIiAiIgIiICIiAiIgIiICIiAiIgIiICIiAvF44qDcIOH7W1IoMPEc1Y4lmaR+SKJwBJDnDVztPuhRMxDqmmavCc5ljyYhC02dLED0AyNF/1XEsUrZJGCfFKyodGWVDXwRyGmZFUwutsWMaRmuA4i5N9D78DCmUD9k+eF8rTC4EClqZRCTFAMlww3IkE7m205+8XXE1+l0WO3eVgY52u+65p9xBX0BVccMpoWyNZDVSxTbODIynlkgle6OFz5hlfYZ3vDWi+n7KWYXw+r6KNktdG+Wjkk2cLpcrKrLlJ2ha3mvGhF9L2umv2ibE/h2NFr8FxiCshbPTSNfG7c4dBG9rgdQR1FZ5VkTlRMYCViz4lBGbSTxMPU+RrT3ErnfHBwxmpGso6V5ZLK0vklbo6OPcA09Dib69QXEZOcS53OcdS55LiT1knUqmu7FM4arXxZrjMrW8s0vpNP86PxTlml9Jp/nR+Kqhs29lvcE2bey3uCr3HC7ZcrX8s0vpNP86PxTlml9Jp/nR+Kqhs29lvcE2bey3uCbjg2X7LX8s0vpNP86PxXvLNL6TT/ADo/FVP2bey3uCbNvZb3BNxwbLla/lml9Jp/nR+Kcs0vpNP86PxVUNm3st7gmzb2W9wTccGx/Za/lml9Jp/nR+Kcs0vpNP8AOj8VVDZt7Le4Js29lvcE3HBsv2Wv5ZpfSaf50finLNL6TT/Oj8VVDZt7Le4Js29lvcE3HBsv2Wv5ZpfSaf50finLNL6TT/Oj8VVDZt7Le4Js29lvcE3HBso/stfyzS+k0/zo/FOWaX0mn+dH4qqGzb2W9wTZt7Le4JuODZcrYcs0vpNP86PxTlml9Jp/nR+Kqfs29lvcE2bey3uCbjg2XK2HLNL6TT/Oj8V5yzS+k0/zo/FVQ2bey3uCbNvZb3BNxwbLlbenrYpP+XJG/wD7Htd+xX3BVSsPrJaaQS08j4pAbh8ZLd3QbaEew6KxvF1wm5SohK8ATMcYZwNBnaGnMPYQ4H4+xW27sVM97482+/4SlERWs4iIgIiICIiAiIgIiICIiAiIgIiICIiAiIgIiIC8JXqx66pbFG+V5sxjS9x6g0XKDm3G7w1dTt8hpX2neLzyA6wxuGjR1OcO4e8LmfArg1VV9S1tMTGI3NfJUkG0FjcW639Q/stZX1k1dVOlcLzVEnNbf8TyGsZ8BlHwXdI8HqMNw6OkoNgx5ANRWTOyhr3WzPDQCXOJ0F9ALb1mzqnM+HoVYs0REeZYNVyRgzs8wdU1zrZnvInmPUSXaRN00AsNFIuDHDCGuY9zI3x7P8Lywl4DbktylQ2Li6gD7V1ZJtpQ6TOLAc0i7nOde97rBloxhtZ5NBMHteLCRzM4iZJcG9t7mi+vUnUnyy1Y/wBSGThzhdYdhW09o32bmmayRov2iNW+9R7h3xdvbT7fDpHyUzSZzSlxlLczQ0yQu1LhlaObfcNFspOL6iZTl8lZI97G3c6EMOtxZ2TU2sQPjdbbg5hlbh8rYWyxVFO/nbFzjHI0dL42m46ri4CnOf4y7iqKe9MuR8B+FcmGVIlYSYHloqIt+dvbb1OHR3e6yVBVsmiZLG4Oje1r2OGoc1wuCFwbjb4NNo60TRC0FTd4aBYMkbbO0e+4d8SpnxG40ZKWSkedYHB0d9fs5NcvwcHJbmYnTKy/TFdEXIQzjp/nB/Ih/d6gqnXHT/OHfkQ/u9Q/CqUzVEMI/wCpLHH8HPAP6XVNcZrw12ZxaieGKEXRuN3gs2CrgfSRNayoAgayNoa0TBwDRYbrh3+lZXGPwagoWYaYYGPLXtglja0A1bgGGzyN5cWka9pT0pRHyKZxy5eCik/CHDairrZ302GyQhuzD6aNg+yu0Wc4N0Bdv0X5wfg5PDiNJDX0r2Mlla3JK0FsjdbjQkdWi56c5dxdpxlG0a0kgAEk6AAEknqAG9dM4cNo6Z1TTQ4FbI3Kyua0hjS6MHaA5bc0u6+hRnghwerXVFLUtpZjT7aF22y83LmHOHSW+21lM2++HMXomnV4RuSNzSWva5rhva9paR7wdQvwpjxk4fNJitdNHE90UTotrI0c2P7CP7yjEuHTtjZK6GQRSHLFIRpIey2286LmaJiXdFcTTEsVerZ1/B2tp42yT0ssbHENa5wGrjubYEm56rL7nghiQsTQ1POF280G49uunxso0SnXT7aRL9/UtjhmA1lVm8mppZcujy1os09VyQL+xbOocWYSYn4dke2pIfiLg0WLXEOhJ33GrbbtFMUSibkQjaKYQYFJFhckjsMqHzym/lEjBlpomjSSMA5sx6dP0C0dBwdrahrXwUs0jHkhj2NGV1t+pNuhTNuYIuUzlq0WRX0MtPIYp43xyttmjeLEX1B9oKx1XMYdxORERAREQers/EF/D1X5zP6bVxgLs/EF/D1X57P6bVdY+pm+X9t1VERbXlCIiAiIgIiICIiAiIgIiICIiAiIgIiICIiAiIgKKcaMxZg9WW7zHk+D3Naf0KlajPGPSmbCatjRd2yLwOsss7/1UVeHVH1Q4ZxbQCTGKRrtwkL/AIsje4fqArC46CIS9ri3IC4iwIeLWykH/wC0Vc+ANcIMUpJXHm7UMJ9krXMB/wBQVk8UhzwPb1tIWWPtVNfyvuQ5JwgxOUvdTgtc2ERyMa5geWPaWZtD95pDtxWRFSi5lEcWvOaY4dlc21uy/wALaDevhVHZYkx5NhM3I8E2yusB3XyrPxd7ZY2iKqZHIx+e2dzQ/KQC11h7CNVzR/K3Tp9KJxE92HXVTmyslLYc8THv5sOxDHANDGyOH37a6XtoFLOCU76gseZTdzQ+RzAPtC3Qi53DUbupRXhPWDydwYWuMjmsaAb2scx/sPiphwFozGAOhkYYT2nGxdbuU3O1VEfnKKfpmWr48KYOwxshAvHPGQerNdp/dQjiQnLcUcy+j6eS49rHxkfoXKYcetc1lDFB+KWYED/DGC4nvt3qK8RlIXYjLL0RwFp98j22/wBhVlX3IaaP+ecsPjp/nDvyIf3etbxY0m1xemHQwvmP+Rht+pC2XHT/ADh35EP7vUPwwTGZopnPbM67WbN5jcdCSA4EdAVVU4uNFuM2Yjh2Tg9wggqJcQFVYiiqX10BJtlawObce4td/wCQWqpax1dhFLUvJMjMWie6/wCHaVW73ASALmFM2dzHyRl+R7mwSODrbQyXcGO11vlJN/7r809VNbZRyyBt9ps2SOAzN1z5b2uMoN9+i76vCvbepdrxGqfFLj0sTi2RkMDmPG9rhSmzh7QtbhM75cOweSV7nyCuAzvJc6w2wFyd+gXJ3YhO4PcZ5iH2bMds87QWsBIb87QWsV5DWTEMjZNLZpL4mNlcAwi5LmAGwO/UJ1Tazjy6xxiDGjLUi18Js0vAEWsAY0zf4uh62mNxYpJiNFJhzzydkiN43tEYZc5846bsy5bX+C4s/GKl4LXVVQ5pFnNdUSOBB3ggnVfSmxKqELmR1UzYo8rjG2d7QLuDRZoOliU6ht5x+HXa+B1Q/H6aEZp3CAsiBF3g0zALfFpC9wyFlLDg1PXZWSh8hEbyLseYn5bjoILgPeQuPUNZUmcPhnmE73NYJRM4OcTYAOffUbt6YpLM+UGeo20hsBJt9tl1+7m6NdbBOobefGXS2Q4lHjTX4kZfITV8x0j27HMQ/wAmLB0WOXdbWykWAU2LjG6h9Q55oCJNndw2ZabbERt3hwF7/FcVxLEKl32M9RNI2NxaGPmc9rXNJFxc+zevHY/VkNvW1VmizP8AiJNB1DVOpBPx5l0yqjq5MEpm4OX3bNL5W2BwbJn2j7k9Ns9yfYR0L94IWswmHy47sWPlBeR98TPuXdH3965bh+I1ERd5PPNG43dIIpXMzWFyXAHX3r81E82zDZJHmKS8uR0hc1xLjeQtva5N9SLp1PybecYy7hTwYqMefK9zuTMpIJc3ZbPZiwA7ee5J6r6qM8J8TdDwfz0Uj42OrqjZujdlOz28zmWI6LBqgFJWV07fJ46ioezK52xE7suRouRlvrp0LCL5XQZS95gY4DZl5yNc7NYhhNr6HVOoU/H795TrjoN6uncdSaVpces5j4rn6/dRVvkIdLK95tlaZHl9h2QSdB7F+JBlNnaHqJHTqqa5zOWm3Topw8ReZhvuLdOq+roSI2yaZXOcwe9oaT/uC5w7y+aIigehdn4gv4eq/PZ/TauMLs/EF/D1X57P6bVdY+pm+X9t1VERbXlCIiAiIgIiICIiAiIgIiICIiAiIgIiICIiAiIgL5ysDgWnUEWI6wd4X0XhCCrHCnBHUFZLSm4DHZonbs0Z1je0+7S/W0runFtwsZiFIGvcPKogI52GwLrCwmA7Lv3uF5xk8ChiUAdFlbVxAmJx0Dx0xOPQD0HoNlyvgvhxhd9nNscUa5ws5xY6myuF2SRkZXxlmdznk20YBcqjE01cN01U3bfMOmcJuCb5dGs2kV8zbEZ4r7w0ki4+K0ONYZFTtvUxvDiBYNDZpH5R+M6BrzYknUada2OAcaMTs7KyN7dkbSVUEcksJF/vusM0X+b26rMxfEsFryx78QgAaSS1szGbQH8Lw7UbzusdVxFqIxplnqpnxVDV03BV8jopmQ5mhoMTjIJIrHUSXJBJ1ubjUqeUFO2kgLpHt0GeWRxDQ2w19zQFHqjjDwqnZkgl2xa05Y6VjpQAxpJBeBlAsL3J6CohwkxGrxCQw196Oj1BhjkD3NzMzwTzPF2vY4tc3KNA4W6QVMURTOrzKYpmrt4hDeMLhPyjWumaSKdg2dODpzfxSH2uOvuAXV+JvADS0G2kBElQ4TWO9sdgIxruuOd/mUE4uuAZrJxUSkuw9jgY3lhj8tI3AMdqGg7777WXeWNsLAWA0AC7t0znVKy/cpimKKVf+On+cO/Ih/d6h+H1Gzc59yHbN7YiBqHusAb9FgSVMuOphGLXI0dBFlPXYvuoGs1ztXLbZ724SFuL05eAWkQnJM9uW95jK18mnS0WLQvhynCWNY5oysbG1o2YFiIXtkPtu4tNz1LSoo1ysmiEnGMQB7SSHC0Ye1sWVgLBIGHLa9wXNJFz7CVj1uLQu0aG2LrylsZ+0tEQDd3OPOI6t17LQImtGiG2xKtjfGQ1wNywwxbLIaUNBzNLrc6+m6+66zaTFoGsAkIdHlgAphB9x0ZbtHOf+K5GbeSfZZRxE1p0x4bqrxCI1cMoy2YYzI9jX2dlfe9nC7iBpuG5fSCvja5x8ojzF0btsKYkGNpdmhyFt76g3tY7rrQop1mmEi5Rpdo6Qi5ecobsblhEsrmzHocLOYct76EL2hxONj2mWoa6z887vJc/lDMrQIwC0fdIO+1736FHETWjRDcy10RtzrxZC1lLsrGI7It1ktrd3Tc776WX3fisbQ4h4e8iTyf7BrfJgWkNjNxYm9usDLe+qj6KNadENm6tjE80jLta+ORrLCxD3saL2H3edcrLpcUhLSZBlncRmkDA9jnBkgbUFvaBcLgb9++60KJrNMJDU4jE5uVk7Wy5WiWfyb+Is14LA21xqRqbXv0WX4ZiMFrAgMF9rDsQ7ykGNjQA78Fi09I695WhRTrNMJCcWifm5wZJdzaeXYgiFpbF0AE6lrxextmv0rDxutjkAEZJs7MXbMRB32MLS4NG67mONlqkUTVkimIkREXDoXaOIL+Hqvz2f02ri67TxBMPktUbaGdoB9oiZcfqFdY+pm+X9t1RERbXlCIiAiIgIiICIiAiIgIiICIiAiIgIiICIiAiIgIiIPCFHuE3BOmrrOeHRztBEdTCckjARYtv+Juv3TcKQokxlMTMd4cbdxfYhRtYyBsdVDHMJ2hszqd5acofHJGeZICG2Fzp1dCwqugqjI10uF18hY6FwMkUMjp8jpS7O5hyi20GXeOYLruNl5lVeiF0X6nIcPw7FiXCGg1IjHlFfsYi97WyNdK5kd7Ete1un4W+1b7CuLnNs3YnN5Rs25Y6ZgLIWAWs134pbZWi7uyNF0GyWUxRDibsy+ccYAAaAANAALAAdAC+hRertWhPGTwK5Tia6ItbVRZtk533XtO+N5G4GwsegritVwMxONxa6hqSQbZo4zK0+0Obe4Vn0sqq7UVNFr5FVuMKt+amJer6z6eTwTzUxL0Cs+nk8FaOyZVx0IWb2r0q55qYl6vrPp3+CeamJer6z6eTwVo8qZU6EJ3tXpVzzUxL1fWfTyeCeamJer6z6d/grR5Uyp0IRvavSrnmpiXq+s+nk8E81MS9X1n08ngrR2TKnQg3tXpVzzUxL1fWfTv8E81MS9X1n08ngrR2SydCE72r0q55qYl6vrPp5PBPNTEvV9Z9PJ4K0dkyp0IN7V6Vc81MS9X1n08ngnmpiXq+s+nk8FaPKmVOhCN7V6Vc81MS9X1n07/BPNTEvV9Z9O/wVo8qWToQb2r0q55qYl6vrPp3+CeamJer6z6d/grR2TKnQhO9q9KueamJer6z6eTwTzUxL1fWfTyeCtHZLJt4N7V6Vswji/xOpeGeSyQtJsZahpja0dJsec73ALvnBTAIsPpWU0VyG3L3nfI86uefef7LbgL0BWUW4pUXb9Vzy9REVik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graphicFrame>
        <p:nvGraphicFramePr>
          <p:cNvPr id="3" name="2 Diagrama"/>
          <p:cNvGraphicFramePr/>
          <p:nvPr/>
        </p:nvGraphicFramePr>
        <p:xfrm>
          <a:off x="3923928" y="2420888"/>
          <a:ext cx="568863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684213" y="2924175"/>
            <a:ext cx="2592387" cy="2665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s-CO" sz="7200">
                <a:solidFill>
                  <a:srgbClr val="800000"/>
                </a:solidFill>
                <a:latin typeface="Calibri" pitchFamily="34" charset="0"/>
              </a:rPr>
              <a:t>28</a:t>
            </a:r>
          </a:p>
          <a:p>
            <a:pPr algn="ctr" eaLnBrk="1" hangingPunct="1"/>
            <a:r>
              <a:rPr lang="es-ES" altLang="es-CO" sz="4400">
                <a:solidFill>
                  <a:srgbClr val="800000"/>
                </a:solidFill>
                <a:latin typeface="Calibri" pitchFamily="34" charset="0"/>
              </a:rPr>
              <a:t>Creados en el país</a:t>
            </a:r>
          </a:p>
        </p:txBody>
      </p:sp>
    </p:spTree>
    <p:extLst>
      <p:ext uri="{BB962C8B-B14F-4D97-AF65-F5344CB8AC3E}">
        <p14:creationId xmlns:p14="http://schemas.microsoft.com/office/powerpoint/2010/main" val="21725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Rectángulo"/>
          <p:cNvSpPr>
            <a:spLocks noChangeArrowheads="1"/>
          </p:cNvSpPr>
          <p:nvPr/>
        </p:nvSpPr>
        <p:spPr bwMode="auto">
          <a:xfrm>
            <a:off x="633413" y="1414463"/>
            <a:ext cx="8186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>
                <a:solidFill>
                  <a:srgbClr val="800000"/>
                </a:solidFill>
              </a:rPr>
              <a:t>Instancia de Articulación</a:t>
            </a:r>
          </a:p>
        </p:txBody>
      </p:sp>
      <p:sp>
        <p:nvSpPr>
          <p:cNvPr id="29698" name="AutoShape 2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9699" name="AutoShape 4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9700" name="AutoShape 6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9701" name="AutoShape 8" descr="data:image/jpeg;base64,/9j/4AAQSkZJRgABAQAAAQABAAD/2wCEAAkGBxAQDxUQDxAQFBAVFRQQEA8QEBIQGA8VFBUWGBURFRUYHCggGBwlHRYXIjEhJSorLjouGB8zRDMsNygtLisBCgoKDg0OGhAQGjckHCQsLCwsLC8sLCwsLCwsLCwsLCwsLCw2LCwsLCwsLCwsLCwsLCwsLCwsLCwsLDcsLCs3N//AABEIAG4BywMBIgACEQEDEQH/xAAcAAEAAgMBAQEAAAAAAAAAAAAABggEBQcBAwL/xABFEAABAwIDAgkJBgQEBwAAAAABAAIDBBEFEiETMQYHFSJBUVKR0RQWVFVhcYGTlCMyQnOhsTQ1s8FigqKyJDNDcpLC8P/EABkBAQADAQEAAAAAAAAAAAAAAAABAwQCBf/EACgRAQABAwMEAQQDAQAAAAAAAAABAgMREhRhEyExUQQyM0FiIlKBNP/aAAwDAQACEQMRAD8A7iiIgIiICIiAiIgIiICIiAiIgIiICIiAiIgIiICIiAiIgIiICIiAiIgIiICIiAiIgIiICIiAiIgIiICIiAiIgIiICIiAiIgIiICIiAiIgIiICIiAiIgIiICIiAvF44qDcIOH7W1IoMPEc1Y4lmaR+SKJwBJDnDVztPuhRMxDqmmavCc5ljyYhC02dLED0AyNF/1XEsUrZJGCfFKyodGWVDXwRyGmZFUwutsWMaRmuA4i5N9D78DCmUD9k+eF8rTC4EClqZRCTFAMlww3IkE7m205+8XXE1+l0WO3eVgY52u+65p9xBX0BVccMpoWyNZDVSxTbODIynlkgle6OFz5hlfYZ3vDWi+n7KWYXw+r6KNktdG+Wjkk2cLpcrKrLlJ2ha3mvGhF9L2umv2ibE/h2NFr8FxiCshbPTSNfG7c4dBG9rgdQR1FZ5VkTlRMYCViz4lBGbSTxMPU+RrT3ErnfHBwxmpGso6V5ZLK0vklbo6OPcA09Dib69QXEZOcS53OcdS55LiT1knUqmu7FM4arXxZrjMrW8s0vpNP86PxTlml9Jp/nR+Kqhs29lvcE2bey3uCr3HC7ZcrX8s0vpNP86PxTlml9Jp/nR+Kqhs29lvcE2bey3uCbjg2X7LX8s0vpNP86PxXvLNL6TT/ADo/FVP2bey3uCbNvZb3BNxwbLla/lml9Jp/nR+Kcs0vpNP86PxVUNm3st7gmzb2W9wTccGx/Za/lml9Jp/nR+Kcs0vpNP8AOj8VVDZt7Le4Js29lvcE3HBsv2Wv5ZpfSaf50finLNL6TT/Oj8VVDZt7Le4Js29lvcE3HBsv2Wv5ZpfSaf50finLNL6TT/Oj8VVDZt7Le4Js29lvcE3HBso/stfyzS+k0/zo/FOWaX0mn+dH4qqGzb2W9wTZt7Le4JuODZcrYcs0vpNP86PxTlml9Jp/nR+Kqfs29lvcE2bey3uCbjg2XK2HLNL6TT/Oj8V5yzS+k0/zo/FVQ2bey3uCbNvZb3BNxwbLlbenrYpP+XJG/wD7Htd+xX3BVSsPrJaaQS08j4pAbh8ZLd3QbaEew6KxvF1wm5SohK8ATMcYZwNBnaGnMPYQ4H4+xW27sVM97482+/4SlERWs4iIgIiICIiAiIgIiICIiAiIgIiICIiAiIgIiIC8JXqx66pbFG+V5sxjS9x6g0XKDm3G7w1dTt8hpX2neLzyA6wxuGjR1OcO4e8LmfArg1VV9S1tMTGI3NfJUkG0FjcW639Q/stZX1k1dVOlcLzVEnNbf8TyGsZ8BlHwXdI8HqMNw6OkoNgx5ANRWTOyhr3WzPDQCXOJ0F9ALb1mzqnM+HoVYs0REeZYNVyRgzs8wdU1zrZnvInmPUSXaRN00AsNFIuDHDCGuY9zI3x7P8Lywl4DbktylQ2Li6gD7V1ZJtpQ6TOLAc0i7nOde97rBloxhtZ5NBMHteLCRzM4iZJcG9t7mi+vUnUnyy1Y/wBSGThzhdYdhW09o32bmmayRov2iNW+9R7h3xdvbT7fDpHyUzSZzSlxlLczQ0yQu1LhlaObfcNFspOL6iZTl8lZI97G3c6EMOtxZ2TU2sQPjdbbg5hlbh8rYWyxVFO/nbFzjHI0dL42m46ri4CnOf4y7iqKe9MuR8B+FcmGVIlYSYHloqIt+dvbb1OHR3e6yVBVsmiZLG4Oje1r2OGoc1wuCFwbjb4NNo60TRC0FTd4aBYMkbbO0e+4d8SpnxG40ZKWSkedYHB0d9fs5NcvwcHJbmYnTKy/TFdEXIQzjp/nB/Ih/d6gqnXHT/OHfkQ/u9Q/CqUzVEMI/wCpLHH8HPAP6XVNcZrw12ZxaieGKEXRuN3gs2CrgfSRNayoAgayNoa0TBwDRYbrh3+lZXGPwagoWYaYYGPLXtglja0A1bgGGzyN5cWka9pT0pRHyKZxy5eCik/CHDairrZ302GyQhuzD6aNg+yu0Wc4N0Bdv0X5wfg5PDiNJDX0r2Mlla3JK0FsjdbjQkdWi56c5dxdpxlG0a0kgAEk6AAEknqAG9dM4cNo6Z1TTQ4FbI3Kyua0hjS6MHaA5bc0u6+hRnghwerXVFLUtpZjT7aF22y83LmHOHSW+21lM2++HMXomnV4RuSNzSWva5rhva9paR7wdQvwpjxk4fNJitdNHE90UTotrI0c2P7CP7yjEuHTtjZK6GQRSHLFIRpIey2286LmaJiXdFcTTEsVerZ1/B2tp42yT0ssbHENa5wGrjubYEm56rL7nghiQsTQ1POF280G49uunxso0SnXT7aRL9/UtjhmA1lVm8mppZcujy1os09VyQL+xbOocWYSYn4dke2pIfiLg0WLXEOhJ33GrbbtFMUSibkQjaKYQYFJFhckjsMqHzym/lEjBlpomjSSMA5sx6dP0C0dBwdrahrXwUs0jHkhj2NGV1t+pNuhTNuYIuUzlq0WRX0MtPIYp43xyttmjeLEX1B9oKx1XMYdxORERAREQers/EF/D1X5zP6bVxgLs/EF/D1X57P6bVdY+pm+X9t1VERbXlCIiAiIgIiICIiAiIgIiICIiAiIgIiICIiAiIgKKcaMxZg9WW7zHk+D3Naf0KlajPGPSmbCatjRd2yLwOsss7/1UVeHVH1Q4ZxbQCTGKRrtwkL/AIsje4fqArC46CIS9ri3IC4iwIeLWykH/wC0Vc+ANcIMUpJXHm7UMJ9krXMB/wBQVk8UhzwPb1tIWWPtVNfyvuQ5JwgxOUvdTgtc2ERyMa5geWPaWZtD95pDtxWRFSi5lEcWvOaY4dlc21uy/wALaDevhVHZYkx5NhM3I8E2yusB3XyrPxd7ZY2iKqZHIx+e2dzQ/KQC11h7CNVzR/K3Tp9KJxE92HXVTmyslLYc8THv5sOxDHANDGyOH37a6XtoFLOCU76gseZTdzQ+RzAPtC3Qi53DUbupRXhPWDydwYWuMjmsaAb2scx/sPiphwFozGAOhkYYT2nGxdbuU3O1VEfnKKfpmWr48KYOwxshAvHPGQerNdp/dQjiQnLcUcy+j6eS49rHxkfoXKYcetc1lDFB+KWYED/DGC4nvt3qK8RlIXYjLL0RwFp98j22/wBhVlX3IaaP+ecsPjp/nDvyIf3etbxY0m1xemHQwvmP+Rht+pC2XHT/ADh35EP7vUPwwTGZopnPbM67WbN5jcdCSA4EdAVVU4uNFuM2Yjh2Tg9wggqJcQFVYiiqX10BJtlawObce4td/wCQWqpax1dhFLUvJMjMWie6/wCHaVW73ASALmFM2dzHyRl+R7mwSODrbQyXcGO11vlJN/7r809VNbZRyyBt9ps2SOAzN1z5b2uMoN9+i76vCvbepdrxGqfFLj0sTi2RkMDmPG9rhSmzh7QtbhM75cOweSV7nyCuAzvJc6w2wFyd+gXJ3YhO4PcZ5iH2bMds87QWsBIb87QWsV5DWTEMjZNLZpL4mNlcAwi5LmAGwO/UJ1Tazjy6xxiDGjLUi18Js0vAEWsAY0zf4uh62mNxYpJiNFJhzzydkiN43tEYZc5846bsy5bX+C4s/GKl4LXVVQ5pFnNdUSOBB3ggnVfSmxKqELmR1UzYo8rjG2d7QLuDRZoOliU6ht5x+HXa+B1Q/H6aEZp3CAsiBF3g0zALfFpC9wyFlLDg1PXZWSh8hEbyLseYn5bjoILgPeQuPUNZUmcPhnmE73NYJRM4OcTYAOffUbt6YpLM+UGeo20hsBJt9tl1+7m6NdbBOobefGXS2Q4lHjTX4kZfITV8x0j27HMQ/wAmLB0WOXdbWykWAU2LjG6h9Q55oCJNndw2ZabbERt3hwF7/FcVxLEKl32M9RNI2NxaGPmc9rXNJFxc+zevHY/VkNvW1VmizP8AiJNB1DVOpBPx5l0yqjq5MEpm4OX3bNL5W2BwbJn2j7k9Ns9yfYR0L94IWswmHy47sWPlBeR98TPuXdH3965bh+I1ERd5PPNG43dIIpXMzWFyXAHX3r81E82zDZJHmKS8uR0hc1xLjeQtva5N9SLp1PybecYy7hTwYqMefK9zuTMpIJc3ZbPZiwA7ee5J6r6qM8J8TdDwfz0Uj42OrqjZujdlOz28zmWI6LBqgFJWV07fJ46ioezK52xE7suRouRlvrp0LCL5XQZS95gY4DZl5yNc7NYhhNr6HVOoU/H795TrjoN6uncdSaVpces5j4rn6/dRVvkIdLK95tlaZHl9h2QSdB7F+JBlNnaHqJHTqqa5zOWm3Topw8ReZhvuLdOq+roSI2yaZXOcwe9oaT/uC5w7y+aIigehdn4gv4eq/PZ/TauMLs/EF/D1X57P6bVdY+pm+X9t1VERbXlCIiAiIgIiICIiAiIgIiICIiAiIgIiICIiAiIgL5ysDgWnUEWI6wd4X0XhCCrHCnBHUFZLSm4DHZonbs0Z1je0+7S/W0runFtwsZiFIGvcPKogI52GwLrCwmA7Lv3uF5xk8ChiUAdFlbVxAmJx0Dx0xOPQD0HoNlyvgvhxhd9nNscUa5ws5xY6myuF2SRkZXxlmdznk20YBcqjE01cN01U3bfMOmcJuCb5dGs2kV8zbEZ4r7w0ki4+K0ONYZFTtvUxvDiBYNDZpH5R+M6BrzYknUada2OAcaMTs7KyN7dkbSVUEcksJF/vusM0X+b26rMxfEsFryx78QgAaSS1szGbQH8Lw7UbzusdVxFqIxplnqpnxVDV03BV8jopmQ5mhoMTjIJIrHUSXJBJ1ubjUqeUFO2kgLpHt0GeWRxDQ2w19zQFHqjjDwqnZkgl2xa05Y6VjpQAxpJBeBlAsL3J6CohwkxGrxCQw196Oj1BhjkD3NzMzwTzPF2vY4tc3KNA4W6QVMURTOrzKYpmrt4hDeMLhPyjWumaSKdg2dODpzfxSH2uOvuAXV+JvADS0G2kBElQ4TWO9sdgIxruuOd/mUE4uuAZrJxUSkuw9jgY3lhj8tI3AMdqGg7777WXeWNsLAWA0AC7t0znVKy/cpimKKVf+On+cO/Ih/d6h+H1Gzc59yHbN7YiBqHusAb9FgSVMuOphGLXI0dBFlPXYvuoGs1ztXLbZ724SFuL05eAWkQnJM9uW95jK18mnS0WLQvhynCWNY5oysbG1o2YFiIXtkPtu4tNz1LSoo1ysmiEnGMQB7SSHC0Ye1sWVgLBIGHLa9wXNJFz7CVj1uLQu0aG2LrylsZ+0tEQDd3OPOI6t17LQImtGiG2xKtjfGQ1wNywwxbLIaUNBzNLrc6+m6+66zaTFoGsAkIdHlgAphB9x0ZbtHOf+K5GbeSfZZRxE1p0x4bqrxCI1cMoy2YYzI9jX2dlfe9nC7iBpuG5fSCvja5x8ojzF0btsKYkGNpdmhyFt76g3tY7rrQop1mmEi5Rpdo6Qi5ecobsblhEsrmzHocLOYct76EL2hxONj2mWoa6z887vJc/lDMrQIwC0fdIO+1736FHETWjRDcy10RtzrxZC1lLsrGI7It1ktrd3Tc776WX3fisbQ4h4e8iTyf7BrfJgWkNjNxYm9usDLe+qj6KNadENm6tjE80jLta+ORrLCxD3saL2H3edcrLpcUhLSZBlncRmkDA9jnBkgbUFvaBcLgb9++60KJrNMJDU4jE5uVk7Wy5WiWfyb+Is14LA21xqRqbXv0WX4ZiMFrAgMF9rDsQ7ykGNjQA78Fi09I695WhRTrNMJCcWifm5wZJdzaeXYgiFpbF0AE6lrxextmv0rDxutjkAEZJs7MXbMRB32MLS4NG67mONlqkUTVkimIkREXDoXaOIL+Hqvz2f02ri67TxBMPktUbaGdoB9oiZcfqFdY+pm+X9t1RERbXlCIiAiIgIiICIiAiIgIiICIiAiIgIiICIiAiIgIiIPCFHuE3BOmrrOeHRztBEdTCckjARYtv+Juv3TcKQokxlMTMd4cbdxfYhRtYyBsdVDHMJ2hszqd5acofHJGeZICG2Fzp1dCwqugqjI10uF18hY6FwMkUMjp8jpS7O5hyi20GXeOYLruNl5lVeiF0X6nIcPw7FiXCGg1IjHlFfsYi97WyNdK5kd7Ete1un4W+1b7CuLnNs3YnN5Rs25Y6ZgLIWAWs134pbZWi7uyNF0GyWUxRDibsy+ccYAAaAANAALAAdAC+hRertWhPGTwK5Tia6ItbVRZtk533XtO+N5G4GwsegritVwMxONxa6hqSQbZo4zK0+0Obe4Vn0sqq7UVNFr5FVuMKt+amJer6z6eTwTzUxL0Cs+nk8FaOyZVx0IWb2r0q55qYl6vrPp3+CeamJer6z6eTwVo8qZU6EJ3tXpVzzUxL1fWfTyeCeamJer6z6d/grR5Uyp0IRvavSrnmpiXq+s+nk8E81MS9X1n08ngrR2TKnQg3tXpVzzUxL1fWfTv8E81MS9X1n08ngrR2SydCE72r0q55qYl6vrPp5PBPNTEvV9Z9PJ4K0dkyp0IN7V6Vc81MS9X1n08ngnmpiXq+s+nk8FaPKmVOhCN7V6Vc81MS9X1n07/BPNTEvV9Z9O/wVo8qWToQb2r0q55qYl6vrPp3+CeamJer6z6d/grR2TKnQhO9q9KueamJer6z6eTwTzUxL1fWfTyeCtHZLJt4N7V6Vswji/xOpeGeSyQtJsZahpja0dJsec73ALvnBTAIsPpWU0VyG3L3nfI86uefef7LbgL0BWUW4pUXb9Vzy9REVik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29702" name="1 Rectángulo"/>
          <p:cNvSpPr>
            <a:spLocks noChangeArrowheads="1"/>
          </p:cNvSpPr>
          <p:nvPr/>
        </p:nvSpPr>
        <p:spPr bwMode="auto">
          <a:xfrm>
            <a:off x="1268413" y="4633913"/>
            <a:ext cx="697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CO" altLang="es-CO" sz="1800" b="0"/>
              <a:t>* Cartagena de Indias también tiene su propio Comité de Educación Superior.</a:t>
            </a:r>
          </a:p>
          <a:p>
            <a:pPr eaLnBrk="1" hangingPunct="1"/>
            <a:r>
              <a:rPr lang="es-CO" altLang="es-CO" sz="1800" b="0"/>
              <a:t>** Los departamentos de Arauca, Risaralda, Antioquia y Chocó no tienen constituido formalmente el Comité de Educación Superior.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54125" y="2060575"/>
          <a:ext cx="6945313" cy="2418715"/>
        </p:xfrm>
        <a:graphic>
          <a:graphicData uri="http://schemas.openxmlformats.org/drawingml/2006/table">
            <a:tbl>
              <a:tblPr/>
              <a:tblGrid>
                <a:gridCol w="1420813"/>
                <a:gridCol w="1711325"/>
                <a:gridCol w="2012950"/>
                <a:gridCol w="1800225"/>
              </a:tblGrid>
              <a:tr h="431800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Departamentos con COMITÉ constituido formalmente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Amazonas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Cauca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La Guajira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 Andrés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Atlántico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Cesar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Magdalena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Santander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Bolívar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Córdoba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Meta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Sucre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Boyacá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Cundinamarca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Nariño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Tolima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Caldas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Guanía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Norte de Santander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Valle del Cauca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Caquetá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Guaviare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Putumayo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Vaupés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Casanare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Huila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Quindio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altLang="es-C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Vichada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7" name="3 Título"/>
          <p:cNvSpPr txBox="1">
            <a:spLocks/>
          </p:cNvSpPr>
          <p:nvPr/>
        </p:nvSpPr>
        <p:spPr bwMode="auto">
          <a:xfrm>
            <a:off x="5076825" y="404813"/>
            <a:ext cx="406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altLang="es-CO">
                <a:solidFill>
                  <a:srgbClr val="800000"/>
                </a:solidFill>
                <a:latin typeface="Calibri" pitchFamily="34" charset="0"/>
              </a:rPr>
              <a:t>COMITÉS DEPARTAMENTALES DE EDUCACIÓN SUPERIOR </a:t>
            </a:r>
          </a:p>
        </p:txBody>
      </p:sp>
    </p:spTree>
    <p:extLst>
      <p:ext uri="{BB962C8B-B14F-4D97-AF65-F5344CB8AC3E}">
        <p14:creationId xmlns:p14="http://schemas.microsoft.com/office/powerpoint/2010/main" val="4111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Rectángulo"/>
          <p:cNvSpPr>
            <a:spLocks noChangeArrowheads="1"/>
          </p:cNvSpPr>
          <p:nvPr/>
        </p:nvSpPr>
        <p:spPr bwMode="auto">
          <a:xfrm>
            <a:off x="633413" y="1484313"/>
            <a:ext cx="8186737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 sz="3200">
                <a:solidFill>
                  <a:srgbClr val="800000"/>
                </a:solidFill>
              </a:rPr>
              <a:t>Instancia de Articulación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endParaRPr lang="es-ES" altLang="es-CO" sz="3200">
              <a:latin typeface="Calibri" pitchFamily="34" charset="0"/>
            </a:endParaRPr>
          </a:p>
        </p:txBody>
      </p:sp>
      <p:sp>
        <p:nvSpPr>
          <p:cNvPr id="30722" name="AutoShape 2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0723" name="AutoShape 4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0724" name="AutoShape 6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0725" name="AutoShape 8" descr="data:image/jpeg;base64,/9j/4AAQSkZJRgABAQAAAQABAAD/2wCEAAkGBxAQDxUQDxAQFBAVFRQQEA8QEBIQGA8VFBUWGBURFRUYHCggGBwlHRYXIjEhJSorLjouGB8zRDMsNygtLisBCgoKDg0OGhAQGjckHCQsLCwsLC8sLCwsLCwsLCwsLCwsLCw2LCwsLCwsLCwsLCwsLCwsLCwsLCwsLDcsLCs3N//AABEIAG4BywMBIgACEQEDEQH/xAAcAAEAAgMBAQEAAAAAAAAAAAAABggEBQcBAwL/xABFEAABAwIDAgkJBgQEBwAAAAABAAIDBBEFEiETMQYHFSJBUVKR0RQWVFVhcYGTlCMyQnOhsTQ1s8FigqKyJDNDcpLC8P/EABkBAQADAQEAAAAAAAAAAAAAAAABAwQCBf/EACgRAQABAwMEAQQDAQAAAAAAAAABAgMREhRhEyExUQQyM0FiIlKBNP/aAAwDAQACEQMRAD8A7iiIgIiICIiAiIgIiICIiAiIgIiICIiAiIgIiICIiAiIgIiICIiAiIgIiICIiAiIgIiICIiAiIgIiICIiAiIgIiICIiAiIgIiICIiAiIgIiICIiAiIgIiICIiAvF44qDcIOH7W1IoMPEc1Y4lmaR+SKJwBJDnDVztPuhRMxDqmmavCc5ljyYhC02dLED0AyNF/1XEsUrZJGCfFKyodGWVDXwRyGmZFUwutsWMaRmuA4i5N9D78DCmUD9k+eF8rTC4EClqZRCTFAMlww3IkE7m205+8XXE1+l0WO3eVgY52u+65p9xBX0BVccMpoWyNZDVSxTbODIynlkgle6OFz5hlfYZ3vDWi+n7KWYXw+r6KNktdG+Wjkk2cLpcrKrLlJ2ha3mvGhF9L2umv2ibE/h2NFr8FxiCshbPTSNfG7c4dBG9rgdQR1FZ5VkTlRMYCViz4lBGbSTxMPU+RrT3ErnfHBwxmpGso6V5ZLK0vklbo6OPcA09Dib69QXEZOcS53OcdS55LiT1knUqmu7FM4arXxZrjMrW8s0vpNP86PxTlml9Jp/nR+Kqhs29lvcE2bey3uCr3HC7ZcrX8s0vpNP86PxTlml9Jp/nR+Kqhs29lvcE2bey3uCbjg2X7LX8s0vpNP86PxXvLNL6TT/ADo/FVP2bey3uCbNvZb3BNxwbLla/lml9Jp/nR+Kcs0vpNP86PxVUNm3st7gmzb2W9wTccGx/Za/lml9Jp/nR+Kcs0vpNP8AOj8VVDZt7Le4Js29lvcE3HBsv2Wv5ZpfSaf50finLNL6TT/Oj8VVDZt7Le4Js29lvcE3HBsv2Wv5ZpfSaf50finLNL6TT/Oj8VVDZt7Le4Js29lvcE3HBso/stfyzS+k0/zo/FOWaX0mn+dH4qqGzb2W9wTZt7Le4JuODZcrYcs0vpNP86PxTlml9Jp/nR+Kqfs29lvcE2bey3uCbjg2XK2HLNL6TT/Oj8V5yzS+k0/zo/FVQ2bey3uCbNvZb3BNxwbLlbenrYpP+XJG/wD7Htd+xX3BVSsPrJaaQS08j4pAbh8ZLd3QbaEew6KxvF1wm5SohK8ATMcYZwNBnaGnMPYQ4H4+xW27sVM97482+/4SlERWs4iIgIiICIiAiIgIiICIiAiIgIiICIiAiIgIiIC8JXqx66pbFG+V5sxjS9x6g0XKDm3G7w1dTt8hpX2neLzyA6wxuGjR1OcO4e8LmfArg1VV9S1tMTGI3NfJUkG0FjcW639Q/stZX1k1dVOlcLzVEnNbf8TyGsZ8BlHwXdI8HqMNw6OkoNgx5ANRWTOyhr3WzPDQCXOJ0F9ALb1mzqnM+HoVYs0REeZYNVyRgzs8wdU1zrZnvInmPUSXaRN00AsNFIuDHDCGuY9zI3x7P8Lywl4DbktylQ2Li6gD7V1ZJtpQ6TOLAc0i7nOde97rBloxhtZ5NBMHteLCRzM4iZJcG9t7mi+vUnUnyy1Y/wBSGThzhdYdhW09o32bmmayRov2iNW+9R7h3xdvbT7fDpHyUzSZzSlxlLczQ0yQu1LhlaObfcNFspOL6iZTl8lZI97G3c6EMOtxZ2TU2sQPjdbbg5hlbh8rYWyxVFO/nbFzjHI0dL42m46ri4CnOf4y7iqKe9MuR8B+FcmGVIlYSYHloqIt+dvbb1OHR3e6yVBVsmiZLG4Oje1r2OGoc1wuCFwbjb4NNo60TRC0FTd4aBYMkbbO0e+4d8SpnxG40ZKWSkedYHB0d9fs5NcvwcHJbmYnTKy/TFdEXIQzjp/nB/Ih/d6gqnXHT/OHfkQ/u9Q/CqUzVEMI/wCpLHH8HPAP6XVNcZrw12ZxaieGKEXRuN3gs2CrgfSRNayoAgayNoa0TBwDRYbrh3+lZXGPwagoWYaYYGPLXtglja0A1bgGGzyN5cWka9pT0pRHyKZxy5eCik/CHDairrZ302GyQhuzD6aNg+yu0Wc4N0Bdv0X5wfg5PDiNJDX0r2Mlla3JK0FsjdbjQkdWi56c5dxdpxlG0a0kgAEk6AAEknqAG9dM4cNo6Z1TTQ4FbI3Kyua0hjS6MHaA5bc0u6+hRnghwerXVFLUtpZjT7aF22y83LmHOHSW+21lM2++HMXomnV4RuSNzSWva5rhva9paR7wdQvwpjxk4fNJitdNHE90UTotrI0c2P7CP7yjEuHTtjZK6GQRSHLFIRpIey2286LmaJiXdFcTTEsVerZ1/B2tp42yT0ssbHENa5wGrjubYEm56rL7nghiQsTQ1POF280G49uunxso0SnXT7aRL9/UtjhmA1lVm8mppZcujy1os09VyQL+xbOocWYSYn4dke2pIfiLg0WLXEOhJ33GrbbtFMUSibkQjaKYQYFJFhckjsMqHzym/lEjBlpomjSSMA5sx6dP0C0dBwdrahrXwUs0jHkhj2NGV1t+pNuhTNuYIuUzlq0WRX0MtPIYp43xyttmjeLEX1B9oKx1XMYdxORERAREQers/EF/D1X5zP6bVxgLs/EF/D1X57P6bVdY+pm+X9t1VERbXlCIiAiIgIiICIiAiIgIiICIiAiIgIiICIiAiIgKKcaMxZg9WW7zHk+D3Naf0KlajPGPSmbCatjRd2yLwOsss7/1UVeHVH1Q4ZxbQCTGKRrtwkL/AIsje4fqArC46CIS9ri3IC4iwIeLWykH/wC0Vc+ANcIMUpJXHm7UMJ9krXMB/wBQVk8UhzwPb1tIWWPtVNfyvuQ5JwgxOUvdTgtc2ERyMa5geWPaWZtD95pDtxWRFSi5lEcWvOaY4dlc21uy/wALaDevhVHZYkx5NhM3I8E2yusB3XyrPxd7ZY2iKqZHIx+e2dzQ/KQC11h7CNVzR/K3Tp9KJxE92HXVTmyslLYc8THv5sOxDHANDGyOH37a6XtoFLOCU76gseZTdzQ+RzAPtC3Qi53DUbupRXhPWDydwYWuMjmsaAb2scx/sPiphwFozGAOhkYYT2nGxdbuU3O1VEfnKKfpmWr48KYOwxshAvHPGQerNdp/dQjiQnLcUcy+j6eS49rHxkfoXKYcetc1lDFB+KWYED/DGC4nvt3qK8RlIXYjLL0RwFp98j22/wBhVlX3IaaP+ecsPjp/nDvyIf3etbxY0m1xemHQwvmP+Rht+pC2XHT/ADh35EP7vUPwwTGZopnPbM67WbN5jcdCSA4EdAVVU4uNFuM2Yjh2Tg9wggqJcQFVYiiqX10BJtlawObce4td/wCQWqpax1dhFLUvJMjMWie6/wCHaVW73ASALmFM2dzHyRl+R7mwSODrbQyXcGO11vlJN/7r809VNbZRyyBt9ps2SOAzN1z5b2uMoN9+i76vCvbepdrxGqfFLj0sTi2RkMDmPG9rhSmzh7QtbhM75cOweSV7nyCuAzvJc6w2wFyd+gXJ3YhO4PcZ5iH2bMds87QWsBIb87QWsV5DWTEMjZNLZpL4mNlcAwi5LmAGwO/UJ1Tazjy6xxiDGjLUi18Js0vAEWsAY0zf4uh62mNxYpJiNFJhzzydkiN43tEYZc5846bsy5bX+C4s/GKl4LXVVQ5pFnNdUSOBB3ggnVfSmxKqELmR1UzYo8rjG2d7QLuDRZoOliU6ht5x+HXa+B1Q/H6aEZp3CAsiBF3g0zALfFpC9wyFlLDg1PXZWSh8hEbyLseYn5bjoILgPeQuPUNZUmcPhnmE73NYJRM4OcTYAOffUbt6YpLM+UGeo20hsBJt9tl1+7m6NdbBOobefGXS2Q4lHjTX4kZfITV8x0j27HMQ/wAmLB0WOXdbWykWAU2LjG6h9Q55oCJNndw2ZabbERt3hwF7/FcVxLEKl32M9RNI2NxaGPmc9rXNJFxc+zevHY/VkNvW1VmizP8AiJNB1DVOpBPx5l0yqjq5MEpm4OX3bNL5W2BwbJn2j7k9Ns9yfYR0L94IWswmHy47sWPlBeR98TPuXdH3965bh+I1ERd5PPNG43dIIpXMzWFyXAHX3r81E82zDZJHmKS8uR0hc1xLjeQtva5N9SLp1PybecYy7hTwYqMefK9zuTMpIJc3ZbPZiwA7ee5J6r6qM8J8TdDwfz0Uj42OrqjZujdlOz28zmWI6LBqgFJWV07fJ46ioezK52xE7suRouRlvrp0LCL5XQZS95gY4DZl5yNc7NYhhNr6HVOoU/H795TrjoN6uncdSaVpces5j4rn6/dRVvkIdLK95tlaZHl9h2QSdB7F+JBlNnaHqJHTqqa5zOWm3Topw8ReZhvuLdOq+roSI2yaZXOcwe9oaT/uC5w7y+aIigehdn4gv4eq/PZ/TauMLs/EF/D1X57P6bVdY+pm+X9t1VERbXlCIiAiIgIiICIiAiIgIiICIiAiIgIiICIiAiIgL5ysDgWnUEWI6wd4X0XhCCrHCnBHUFZLSm4DHZonbs0Z1je0+7S/W0runFtwsZiFIGvcPKogI52GwLrCwmA7Lv3uF5xk8ChiUAdFlbVxAmJx0Dx0xOPQD0HoNlyvgvhxhd9nNscUa5ws5xY6myuF2SRkZXxlmdznk20YBcqjE01cN01U3bfMOmcJuCb5dGs2kV8zbEZ4r7w0ki4+K0ONYZFTtvUxvDiBYNDZpH5R+M6BrzYknUada2OAcaMTs7KyN7dkbSVUEcksJF/vusM0X+b26rMxfEsFryx78QgAaSS1szGbQH8Lw7UbzusdVxFqIxplnqpnxVDV03BV8jopmQ5mhoMTjIJIrHUSXJBJ1ubjUqeUFO2kgLpHt0GeWRxDQ2w19zQFHqjjDwqnZkgl2xa05Y6VjpQAxpJBeBlAsL3J6CohwkxGrxCQw196Oj1BhjkD3NzMzwTzPF2vY4tc3KNA4W6QVMURTOrzKYpmrt4hDeMLhPyjWumaSKdg2dODpzfxSH2uOvuAXV+JvADS0G2kBElQ4TWO9sdgIxruuOd/mUE4uuAZrJxUSkuw9jgY3lhj8tI3AMdqGg7777WXeWNsLAWA0AC7t0znVKy/cpimKKVf+On+cO/Ih/d6h+H1Gzc59yHbN7YiBqHusAb9FgSVMuOphGLXI0dBFlPXYvuoGs1ztXLbZ724SFuL05eAWkQnJM9uW95jK18mnS0WLQvhynCWNY5oysbG1o2YFiIXtkPtu4tNz1LSoo1ysmiEnGMQB7SSHC0Ye1sWVgLBIGHLa9wXNJFz7CVj1uLQu0aG2LrylsZ+0tEQDd3OPOI6t17LQImtGiG2xKtjfGQ1wNywwxbLIaUNBzNLrc6+m6+66zaTFoGsAkIdHlgAphB9x0ZbtHOf+K5GbeSfZZRxE1p0x4bqrxCI1cMoy2YYzI9jX2dlfe9nC7iBpuG5fSCvja5x8ojzF0btsKYkGNpdmhyFt76g3tY7rrQop1mmEi5Rpdo6Qi5ecobsblhEsrmzHocLOYct76EL2hxONj2mWoa6z887vJc/lDMrQIwC0fdIO+1736FHETWjRDcy10RtzrxZC1lLsrGI7It1ktrd3Tc776WX3fisbQ4h4e8iTyf7BrfJgWkNjNxYm9usDLe+qj6KNadENm6tjE80jLta+ORrLCxD3saL2H3edcrLpcUhLSZBlncRmkDA9jnBkgbUFvaBcLgb9++60KJrNMJDU4jE5uVk7Wy5WiWfyb+Is14LA21xqRqbXv0WX4ZiMFrAgMF9rDsQ7ykGNjQA78Fi09I695WhRTrNMJCcWifm5wZJdzaeXYgiFpbF0AE6lrxextmv0rDxutjkAEZJs7MXbMRB32MLS4NG67mONlqkUTVkimIkREXDoXaOIL+Hqvz2f02ri67TxBMPktUbaGdoB9oiZcfqFdY+pm+X9t1RERbXlCIiAiIgIiICIiAiIgIiICIiAiIgIiICIiAiIgIiIPCFHuE3BOmrrOeHRztBEdTCckjARYtv+Juv3TcKQokxlMTMd4cbdxfYhRtYyBsdVDHMJ2hszqd5acofHJGeZICG2Fzp1dCwqugqjI10uF18hY6FwMkUMjp8jpS7O5hyi20GXeOYLruNl5lVeiF0X6nIcPw7FiXCGg1IjHlFfsYi97WyNdK5kd7Ete1un4W+1b7CuLnNs3YnN5Rs25Y6ZgLIWAWs134pbZWi7uyNF0GyWUxRDibsy+ccYAAaAANAALAAdAC+hRertWhPGTwK5Tia6ItbVRZtk533XtO+N5G4GwsegritVwMxONxa6hqSQbZo4zK0+0Obe4Vn0sqq7UVNFr5FVuMKt+amJer6z6eTwTzUxL0Cs+nk8FaOyZVx0IWb2r0q55qYl6vrPp3+CeamJer6z6eTwVo8qZU6EJ3tXpVzzUxL1fWfTyeCeamJer6z6d/grR5Uyp0IRvavSrnmpiXq+s+nk8E81MS9X1n08ngrR2TKnQg3tXpVzzUxL1fWfTv8E81MS9X1n08ngrR2SydCE72r0q55qYl6vrPp5PBPNTEvV9Z9PJ4K0dkyp0IN7V6Vc81MS9X1n08ngnmpiXq+s+nk8FaPKmVOhCN7V6Vc81MS9X1n07/BPNTEvV9Z9O/wVo8qWToQb2r0q55qYl6vrPp3+CeamJer6z6d/grR2TKnQhO9q9KueamJer6z6eTwTzUxL1fWfTyeCtHZLJt4N7V6Vswji/xOpeGeSyQtJsZahpja0dJsec73ALvnBTAIsPpWU0VyG3L3nfI86uefef7LbgL0BWUW4pUXb9Vzy9REVik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graphicFrame>
        <p:nvGraphicFramePr>
          <p:cNvPr id="2" name="1 Diagrama"/>
          <p:cNvGraphicFramePr/>
          <p:nvPr/>
        </p:nvGraphicFramePr>
        <p:xfrm>
          <a:off x="449306" y="2348880"/>
          <a:ext cx="85151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7" name="3 Título"/>
          <p:cNvSpPr txBox="1">
            <a:spLocks/>
          </p:cNvSpPr>
          <p:nvPr/>
        </p:nvSpPr>
        <p:spPr bwMode="auto">
          <a:xfrm>
            <a:off x="5076825" y="404813"/>
            <a:ext cx="406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altLang="es-CO">
                <a:solidFill>
                  <a:srgbClr val="800000"/>
                </a:solidFill>
                <a:latin typeface="Calibri" pitchFamily="34" charset="0"/>
              </a:rPr>
              <a:t>COMITÉS DEPARTAMENTALES DE EDUCACIÓN SUPERIOR </a:t>
            </a:r>
          </a:p>
        </p:txBody>
      </p:sp>
    </p:spTree>
    <p:extLst>
      <p:ext uri="{BB962C8B-B14F-4D97-AF65-F5344CB8AC3E}">
        <p14:creationId xmlns:p14="http://schemas.microsoft.com/office/powerpoint/2010/main" val="31047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Rectángulo"/>
          <p:cNvSpPr>
            <a:spLocks noChangeArrowheads="1"/>
          </p:cNvSpPr>
          <p:nvPr/>
        </p:nvSpPr>
        <p:spPr bwMode="auto">
          <a:xfrm>
            <a:off x="636588" y="3860800"/>
            <a:ext cx="818832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 sz="1900"/>
              <a:t>Evaluación </a:t>
            </a:r>
            <a:r>
              <a:rPr lang="es-CO" altLang="es-CO" sz="1900">
                <a:solidFill>
                  <a:srgbClr val="800000"/>
                </a:solidFill>
              </a:rPr>
              <a:t>institucional y de resultados </a:t>
            </a:r>
            <a:r>
              <a:rPr lang="es-CO" altLang="es-CO" sz="1900"/>
              <a:t>de la estrategia CERES, que permita medir:</a:t>
            </a:r>
          </a:p>
          <a:p>
            <a:pPr algn="just" eaLnBrk="1" hangingPunct="1"/>
            <a:endParaRPr lang="es-CO" altLang="es-CO" sz="190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O" altLang="es-CO" sz="1800" b="0"/>
              <a:t>La capacidad institucional de sus actores para cumplir con los objetivos</a:t>
            </a:r>
          </a:p>
          <a:p>
            <a:pPr algn="just" eaLnBrk="1" hangingPunct="1">
              <a:buFont typeface="Arial" pitchFamily="34" charset="0"/>
              <a:buNone/>
            </a:pPr>
            <a:endParaRPr lang="es-CO" altLang="es-CO" sz="1800" b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O" altLang="es-CO" sz="1800" b="0"/>
              <a:t>El grado de cumplimiento de las metas de ampliación de cobertura, calidad y pertinencia en educación superior, (2003 – 2013).</a:t>
            </a:r>
          </a:p>
        </p:txBody>
      </p:sp>
      <p:sp>
        <p:nvSpPr>
          <p:cNvPr id="31746" name="AutoShape 2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1747" name="AutoShape 4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1748" name="AutoShape 6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1749" name="AutoShape 8" descr="data:image/jpeg;base64,/9j/4AAQSkZJRgABAQAAAQABAAD/2wCEAAkGBxAQDxUQDxAQFBAVFRQQEA8QEBIQGA8VFBUWGBURFRUYHCggGBwlHRYXIjEhJSorLjouGB8zRDMsNygtLisBCgoKDg0OGhAQGjckHCQsLCwsLC8sLCwsLCwsLCwsLCwsLCw2LCwsLCwsLCwsLCwsLCwsLCwsLCwsLDcsLCs3N//AABEIAG4BywMBIgACEQEDEQH/xAAcAAEAAgMBAQEAAAAAAAAAAAAABggEBQcBAwL/xABFEAABAwIDAgkJBgQEBwAAAAABAAIDBBEFEiETMQYHFSJBUVKR0RQWVFVhcYGTlCMyQnOhsTQ1s8FigqKyJDNDcpLC8P/EABkBAQADAQEAAAAAAAAAAAAAAAABAwQCBf/EACgRAQABAwMEAQQDAQAAAAAAAAABAgMREhRhEyExUQQyM0FiIlKBNP/aAAwDAQACEQMRAD8A7iiIgIiICIiAiIgIiICIiAiIgIiICIiAiIgIiICIiAiIgIiICIiAiIgIiICIiAiIgIiICIiAiIgIiICIiAiIgIiICIiAiIgIiICIiAiIgIiICIiAiIgIiICIiAvF44qDcIOH7W1IoMPEc1Y4lmaR+SKJwBJDnDVztPuhRMxDqmmavCc5ljyYhC02dLED0AyNF/1XEsUrZJGCfFKyodGWVDXwRyGmZFUwutsWMaRmuA4i5N9D78DCmUD9k+eF8rTC4EClqZRCTFAMlww3IkE7m205+8XXE1+l0WO3eVgY52u+65p9xBX0BVccMpoWyNZDVSxTbODIynlkgle6OFz5hlfYZ3vDWi+n7KWYXw+r6KNktdG+Wjkk2cLpcrKrLlJ2ha3mvGhF9L2umv2ibE/h2NFr8FxiCshbPTSNfG7c4dBG9rgdQR1FZ5VkTlRMYCViz4lBGbSTxMPU+RrT3ErnfHBwxmpGso6V5ZLK0vklbo6OPcA09Dib69QXEZOcS53OcdS55LiT1knUqmu7FM4arXxZrjMrW8s0vpNP86PxTlml9Jp/nR+Kqhs29lvcE2bey3uCr3HC7ZcrX8s0vpNP86PxTlml9Jp/nR+Kqhs29lvcE2bey3uCbjg2X7LX8s0vpNP86PxXvLNL6TT/ADo/FVP2bey3uCbNvZb3BNxwbLla/lml9Jp/nR+Kcs0vpNP86PxVUNm3st7gmzb2W9wTccGx/Za/lml9Jp/nR+Kcs0vpNP8AOj8VVDZt7Le4Js29lvcE3HBsv2Wv5ZpfSaf50finLNL6TT/Oj8VVDZt7Le4Js29lvcE3HBsv2Wv5ZpfSaf50finLNL6TT/Oj8VVDZt7Le4Js29lvcE3HBso/stfyzS+k0/zo/FOWaX0mn+dH4qqGzb2W9wTZt7Le4JuODZcrYcs0vpNP86PxTlml9Jp/nR+Kqfs29lvcE2bey3uCbjg2XK2HLNL6TT/Oj8V5yzS+k0/zo/FVQ2bey3uCbNvZb3BNxwbLlbenrYpP+XJG/wD7Htd+xX3BVSsPrJaaQS08j4pAbh8ZLd3QbaEew6KxvF1wm5SohK8ATMcYZwNBnaGnMPYQ4H4+xW27sVM97482+/4SlERWs4iIgIiICIiAiIgIiICIiAiIgIiICIiAiIgIiIC8JXqx66pbFG+V5sxjS9x6g0XKDm3G7w1dTt8hpX2neLzyA6wxuGjR1OcO4e8LmfArg1VV9S1tMTGI3NfJUkG0FjcW639Q/stZX1k1dVOlcLzVEnNbf8TyGsZ8BlHwXdI8HqMNw6OkoNgx5ANRWTOyhr3WzPDQCXOJ0F9ALb1mzqnM+HoVYs0REeZYNVyRgzs8wdU1zrZnvInmPUSXaRN00AsNFIuDHDCGuY9zI3x7P8Lywl4DbktylQ2Li6gD7V1ZJtpQ6TOLAc0i7nOde97rBloxhtZ5NBMHteLCRzM4iZJcG9t7mi+vUnUnyy1Y/wBSGThzhdYdhW09o32bmmayRov2iNW+9R7h3xdvbT7fDpHyUzSZzSlxlLczQ0yQu1LhlaObfcNFspOL6iZTl8lZI97G3c6EMOtxZ2TU2sQPjdbbg5hlbh8rYWyxVFO/nbFzjHI0dL42m46ri4CnOf4y7iqKe9MuR8B+FcmGVIlYSYHloqIt+dvbb1OHR3e6yVBVsmiZLG4Oje1r2OGoc1wuCFwbjb4NNo60TRC0FTd4aBYMkbbO0e+4d8SpnxG40ZKWSkedYHB0d9fs5NcvwcHJbmYnTKy/TFdEXIQzjp/nB/Ih/d6gqnXHT/OHfkQ/u9Q/CqUzVEMI/wCpLHH8HPAP6XVNcZrw12ZxaieGKEXRuN3gs2CrgfSRNayoAgayNoa0TBwDRYbrh3+lZXGPwagoWYaYYGPLXtglja0A1bgGGzyN5cWka9pT0pRHyKZxy5eCik/CHDairrZ302GyQhuzD6aNg+yu0Wc4N0Bdv0X5wfg5PDiNJDX0r2Mlla3JK0FsjdbjQkdWi56c5dxdpxlG0a0kgAEk6AAEknqAG9dM4cNo6Z1TTQ4FbI3Kyua0hjS6MHaA5bc0u6+hRnghwerXVFLUtpZjT7aF22y83LmHOHSW+21lM2++HMXomnV4RuSNzSWva5rhva9paR7wdQvwpjxk4fNJitdNHE90UTotrI0c2P7CP7yjEuHTtjZK6GQRSHLFIRpIey2286LmaJiXdFcTTEsVerZ1/B2tp42yT0ssbHENa5wGrjubYEm56rL7nghiQsTQ1POF280G49uunxso0SnXT7aRL9/UtjhmA1lVm8mppZcujy1os09VyQL+xbOocWYSYn4dke2pIfiLg0WLXEOhJ33GrbbtFMUSibkQjaKYQYFJFhckjsMqHzym/lEjBlpomjSSMA5sx6dP0C0dBwdrahrXwUs0jHkhj2NGV1t+pNuhTNuYIuUzlq0WRX0MtPIYp43xyttmjeLEX1B9oKx1XMYdxORERAREQers/EF/D1X5zP6bVxgLs/EF/D1X57P6bVdY+pm+X9t1VERbXlCIiAiIgIiICIiAiIgIiICIiAiIgIiICIiAiIgKKcaMxZg9WW7zHk+D3Naf0KlajPGPSmbCatjRd2yLwOsss7/1UVeHVH1Q4ZxbQCTGKRrtwkL/AIsje4fqArC46CIS9ri3IC4iwIeLWykH/wC0Vc+ANcIMUpJXHm7UMJ9krXMB/wBQVk8UhzwPb1tIWWPtVNfyvuQ5JwgxOUvdTgtc2ERyMa5geWPaWZtD95pDtxWRFSi5lEcWvOaY4dlc21uy/wALaDevhVHZYkx5NhM3I8E2yusB3XyrPxd7ZY2iKqZHIx+e2dzQ/KQC11h7CNVzR/K3Tp9KJxE92HXVTmyslLYc8THv5sOxDHANDGyOH37a6XtoFLOCU76gseZTdzQ+RzAPtC3Qi53DUbupRXhPWDydwYWuMjmsaAb2scx/sPiphwFozGAOhkYYT2nGxdbuU3O1VEfnKKfpmWr48KYOwxshAvHPGQerNdp/dQjiQnLcUcy+j6eS49rHxkfoXKYcetc1lDFB+KWYED/DGC4nvt3qK8RlIXYjLL0RwFp98j22/wBhVlX3IaaP+ecsPjp/nDvyIf3etbxY0m1xemHQwvmP+Rht+pC2XHT/ADh35EP7vUPwwTGZopnPbM67WbN5jcdCSA4EdAVVU4uNFuM2Yjh2Tg9wggqJcQFVYiiqX10BJtlawObce4td/wCQWqpax1dhFLUvJMjMWie6/wCHaVW73ASALmFM2dzHyRl+R7mwSODrbQyXcGO11vlJN/7r809VNbZRyyBt9ps2SOAzN1z5b2uMoN9+i76vCvbepdrxGqfFLj0sTi2RkMDmPG9rhSmzh7QtbhM75cOweSV7nyCuAzvJc6w2wFyd+gXJ3YhO4PcZ5iH2bMds87QWsBIb87QWsV5DWTEMjZNLZpL4mNlcAwi5LmAGwO/UJ1Tazjy6xxiDGjLUi18Js0vAEWsAY0zf4uh62mNxYpJiNFJhzzydkiN43tEYZc5846bsy5bX+C4s/GKl4LXVVQ5pFnNdUSOBB3ggnVfSmxKqELmR1UzYo8rjG2d7QLuDRZoOliU6ht5x+HXa+B1Q/H6aEZp3CAsiBF3g0zALfFpC9wyFlLDg1PXZWSh8hEbyLseYn5bjoILgPeQuPUNZUmcPhnmE73NYJRM4OcTYAOffUbt6YpLM+UGeo20hsBJt9tl1+7m6NdbBOobefGXS2Q4lHjTX4kZfITV8x0j27HMQ/wAmLB0WOXdbWykWAU2LjG6h9Q55oCJNndw2ZabbERt3hwF7/FcVxLEKl32M9RNI2NxaGPmc9rXNJFxc+zevHY/VkNvW1VmizP8AiJNB1DVOpBPx5l0yqjq5MEpm4OX3bNL5W2BwbJn2j7k9Ns9yfYR0L94IWswmHy47sWPlBeR98TPuXdH3965bh+I1ERd5PPNG43dIIpXMzWFyXAHX3r81E82zDZJHmKS8uR0hc1xLjeQtva5N9SLp1PybecYy7hTwYqMefK9zuTMpIJc3ZbPZiwA7ee5J6r6qM8J8TdDwfz0Uj42OrqjZujdlOz28zmWI6LBqgFJWV07fJ46ioezK52xE7suRouRlvrp0LCL5XQZS95gY4DZl5yNc7NYhhNr6HVOoU/H795TrjoN6uncdSaVpces5j4rn6/dRVvkIdLK95tlaZHl9h2QSdB7F+JBlNnaHqJHTqqa5zOWm3Topw8ReZhvuLdOq+roSI2yaZXOcwe9oaT/uC5w7y+aIigehdn4gv4eq/PZ/TauMLs/EF/D1X57P6bVdY+pm+X9t1VERbXlCIiAiIgIiICIiAiIgIiICIiAiIgIiICIiAiIgL5ysDgWnUEWI6wd4X0XhCCrHCnBHUFZLSm4DHZonbs0Z1je0+7S/W0runFtwsZiFIGvcPKogI52GwLrCwmA7Lv3uF5xk8ChiUAdFlbVxAmJx0Dx0xOPQD0HoNlyvgvhxhd9nNscUa5ws5xY6myuF2SRkZXxlmdznk20YBcqjE01cN01U3bfMOmcJuCb5dGs2kV8zbEZ4r7w0ki4+K0ONYZFTtvUxvDiBYNDZpH5R+M6BrzYknUada2OAcaMTs7KyN7dkbSVUEcksJF/vusM0X+b26rMxfEsFryx78QgAaSS1szGbQH8Lw7UbzusdVxFqIxplnqpnxVDV03BV8jopmQ5mhoMTjIJIrHUSXJBJ1ubjUqeUFO2kgLpHt0GeWRxDQ2w19zQFHqjjDwqnZkgl2xa05Y6VjpQAxpJBeBlAsL3J6CohwkxGrxCQw196Oj1BhjkD3NzMzwTzPF2vY4tc3KNA4W6QVMURTOrzKYpmrt4hDeMLhPyjWumaSKdg2dODpzfxSH2uOvuAXV+JvADS0G2kBElQ4TWO9sdgIxruuOd/mUE4uuAZrJxUSkuw9jgY3lhj8tI3AMdqGg7777WXeWNsLAWA0AC7t0znVKy/cpimKKVf+On+cO/Ih/d6h+H1Gzc59yHbN7YiBqHusAb9FgSVMuOphGLXI0dBFlPXYvuoGs1ztXLbZ724SFuL05eAWkQnJM9uW95jK18mnS0WLQvhynCWNY5oysbG1o2YFiIXtkPtu4tNz1LSoo1ysmiEnGMQB7SSHC0Ye1sWVgLBIGHLa9wXNJFz7CVj1uLQu0aG2LrylsZ+0tEQDd3OPOI6t17LQImtGiG2xKtjfGQ1wNywwxbLIaUNBzNLrc6+m6+66zaTFoGsAkIdHlgAphB9x0ZbtHOf+K5GbeSfZZRxE1p0x4bqrxCI1cMoy2YYzI9jX2dlfe9nC7iBpuG5fSCvja5x8ojzF0btsKYkGNpdmhyFt76g3tY7rrQop1mmEi5Rpdo6Qi5ecobsblhEsrmzHocLOYct76EL2hxONj2mWoa6z887vJc/lDMrQIwC0fdIO+1736FHETWjRDcy10RtzrxZC1lLsrGI7It1ktrd3Tc776WX3fisbQ4h4e8iTyf7BrfJgWkNjNxYm9usDLe+qj6KNadENm6tjE80jLta+ORrLCxD3saL2H3edcrLpcUhLSZBlncRmkDA9jnBkgbUFvaBcLgb9++60KJrNMJDU4jE5uVk7Wy5WiWfyb+Is14LA21xqRqbXv0WX4ZiMFrAgMF9rDsQ7ykGNjQA78Fi09I695WhRTrNMJCcWifm5wZJdzaeXYgiFpbF0AE6lrxextmv0rDxutjkAEZJs7MXbMRB32MLS4NG67mONlqkUTVkimIkREXDoXaOIL+Hqvz2f02ri67TxBMPktUbaGdoB9oiZcfqFdY+pm+X9t1RERbXlCIiAiIgIiICIiAiIgIiICIiAiIgIiICIiAiIgIiIPCFHuE3BOmrrOeHRztBEdTCckjARYtv+Juv3TcKQokxlMTMd4cbdxfYhRtYyBsdVDHMJ2hszqd5acofHJGeZICG2Fzp1dCwqugqjI10uF18hY6FwMkUMjp8jpS7O5hyi20GXeOYLruNl5lVeiF0X6nIcPw7FiXCGg1IjHlFfsYi97WyNdK5kd7Ete1un4W+1b7CuLnNs3YnN5Rs25Y6ZgLIWAWs134pbZWi7uyNF0GyWUxRDibsy+ccYAAaAANAALAAdAC+hRertWhPGTwK5Tia6ItbVRZtk533XtO+N5G4GwsegritVwMxONxa6hqSQbZo4zK0+0Obe4Vn0sqq7UVNFr5FVuMKt+amJer6z6eTwTzUxL0Cs+nk8FaOyZVx0IWb2r0q55qYl6vrPp3+CeamJer6z6eTwVo8qZU6EJ3tXpVzzUxL1fWfTyeCeamJer6z6d/grR5Uyp0IRvavSrnmpiXq+s+nk8E81MS9X1n08ngrR2TKnQg3tXpVzzUxL1fWfTv8E81MS9X1n08ngrR2SydCE72r0q55qYl6vrPp5PBPNTEvV9Z9PJ4K0dkyp0IN7V6Vc81MS9X1n08ngnmpiXq+s+nk8FaPKmVOhCN7V6Vc81MS9X1n07/BPNTEvV9Z9O/wVo8qWToQb2r0q55qYl6vrPp3+CeamJer6z6d/grR2TKnQhO9q9KueamJer6z6eTwTzUxL1fWfTyeCtHZLJt4N7V6Vswji/xOpeGeSyQtJsZahpja0dJsec73ALvnBTAIsPpWU0VyG3L3nfI86uefef7LbgL0BWUW4pUXb9Vzy9REVik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pic>
        <p:nvPicPr>
          <p:cNvPr id="3175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276475"/>
            <a:ext cx="44323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6975"/>
            <a:ext cx="46577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ás"/>
          <p:cNvSpPr/>
          <p:nvPr/>
        </p:nvSpPr>
        <p:spPr>
          <a:xfrm>
            <a:off x="3738563" y="2446338"/>
            <a:ext cx="681037" cy="6953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/>
          </a:p>
        </p:txBody>
      </p:sp>
      <p:sp>
        <p:nvSpPr>
          <p:cNvPr id="9" name="8 Cerrar llave"/>
          <p:cNvSpPr/>
          <p:nvPr/>
        </p:nvSpPr>
        <p:spPr>
          <a:xfrm rot="5400000">
            <a:off x="4578351" y="-523875"/>
            <a:ext cx="304800" cy="7889875"/>
          </a:xfrm>
          <a:prstGeom prst="righ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srgbClr val="800000"/>
              </a:solidFill>
            </a:endParaRPr>
          </a:p>
        </p:txBody>
      </p:sp>
      <p:sp>
        <p:nvSpPr>
          <p:cNvPr id="31754" name="1 Rectángulo"/>
          <p:cNvSpPr>
            <a:spLocks noChangeArrowheads="1"/>
          </p:cNvSpPr>
          <p:nvPr/>
        </p:nvSpPr>
        <p:spPr bwMode="auto">
          <a:xfrm>
            <a:off x="633413" y="1341438"/>
            <a:ext cx="8042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CO" altLang="es-CO">
                <a:solidFill>
                  <a:srgbClr val="800000"/>
                </a:solidFill>
              </a:rPr>
              <a:t>PROCESO DE EVALUACIÓN ESTRATEGIA CERES 2003-2013</a:t>
            </a:r>
          </a:p>
        </p:txBody>
      </p:sp>
    </p:spTree>
    <p:extLst>
      <p:ext uri="{BB962C8B-B14F-4D97-AF65-F5344CB8AC3E}">
        <p14:creationId xmlns:p14="http://schemas.microsoft.com/office/powerpoint/2010/main" val="19023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3 Título"/>
          <p:cNvSpPr txBox="1">
            <a:spLocks/>
          </p:cNvSpPr>
          <p:nvPr/>
        </p:nvSpPr>
        <p:spPr bwMode="auto">
          <a:xfrm>
            <a:off x="5076825" y="404813"/>
            <a:ext cx="4067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endParaRPr lang="es-CO" altLang="es-CO">
              <a:solidFill>
                <a:srgbClr val="800000"/>
              </a:solidFill>
              <a:latin typeface="Calibri" pitchFamily="34" charset="0"/>
            </a:endParaRPr>
          </a:p>
        </p:txBody>
      </p:sp>
      <p:sp>
        <p:nvSpPr>
          <p:cNvPr id="32770" name="1 Rectángulo"/>
          <p:cNvSpPr>
            <a:spLocks noChangeArrowheads="1"/>
          </p:cNvSpPr>
          <p:nvPr/>
        </p:nvSpPr>
        <p:spPr bwMode="auto">
          <a:xfrm>
            <a:off x="633413" y="1641475"/>
            <a:ext cx="8186737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s-CO" altLang="es-CO">
                <a:solidFill>
                  <a:srgbClr val="800000"/>
                </a:solidFill>
                <a:latin typeface="Calibri" pitchFamily="34" charset="0"/>
              </a:rPr>
              <a:t>RESULTADOS ESPERADOS EVALUACIÓN ESTRATEGIA CERES</a:t>
            </a:r>
          </a:p>
          <a:p>
            <a:pPr algn="just" eaLnBrk="1" hangingPunct="1">
              <a:buFont typeface="Arial" pitchFamily="34" charset="0"/>
              <a:buNone/>
            </a:pPr>
            <a:endParaRPr lang="es-CO" altLang="es-CO" sz="1800" b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O" altLang="es-CO" sz="1800" b="0"/>
              <a:t>Proponer </a:t>
            </a:r>
            <a:r>
              <a:rPr lang="es-CO" altLang="es-CO" sz="1800">
                <a:solidFill>
                  <a:srgbClr val="800000"/>
                </a:solidFill>
              </a:rPr>
              <a:t>recomendaciones</a:t>
            </a:r>
            <a:r>
              <a:rPr lang="es-CO" altLang="es-CO" sz="1800" b="0"/>
              <a:t> sobre el programa teniendo en cuenta las </a:t>
            </a:r>
            <a:r>
              <a:rPr lang="es-CO" altLang="es-CO" sz="1800">
                <a:solidFill>
                  <a:srgbClr val="800000"/>
                </a:solidFill>
              </a:rPr>
              <a:t>estrategias diferenciales</a:t>
            </a:r>
            <a:r>
              <a:rPr lang="es-CO" altLang="es-CO" sz="1800" b="0"/>
              <a:t> que resulten adecuadas para promover el cumplimiento de los objetivos de la estrategia CERES.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CO" altLang="es-CO" sz="1800" b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O" altLang="es-CO" sz="1800" b="0"/>
              <a:t>Tener </a:t>
            </a:r>
            <a:r>
              <a:rPr lang="es-CO" altLang="es-CO" sz="1800">
                <a:solidFill>
                  <a:srgbClr val="800000"/>
                </a:solidFill>
              </a:rPr>
              <a:t>información relevante </a:t>
            </a:r>
            <a:r>
              <a:rPr lang="es-CO" altLang="es-CO" sz="1800" b="0"/>
              <a:t>para que el Ministerio de Educación Nacional </a:t>
            </a:r>
            <a:r>
              <a:rPr lang="es-CO" altLang="es-CO" sz="1800">
                <a:solidFill>
                  <a:srgbClr val="800000"/>
                </a:solidFill>
              </a:rPr>
              <a:t>pueda tomar decisiones sobre el diseño de la intervención para fortalecer los efectos y resultados de la estrategia CERES</a:t>
            </a:r>
            <a:r>
              <a:rPr lang="es-CO" altLang="es-CO" sz="1800"/>
              <a:t>.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es-CO" altLang="es-CO" sz="1800" b="0"/>
          </a:p>
          <a:p>
            <a:pPr algn="just" eaLnBrk="1" hangingPunct="1">
              <a:buFont typeface="Wingdings" pitchFamily="2" charset="2"/>
              <a:buChar char="Ø"/>
            </a:pPr>
            <a:r>
              <a:rPr lang="es-CO" altLang="es-CO" sz="1800" b="0"/>
              <a:t>Servir de </a:t>
            </a:r>
            <a:r>
              <a:rPr lang="es-CO" altLang="es-CO" sz="1800">
                <a:solidFill>
                  <a:srgbClr val="800000"/>
                </a:solidFill>
              </a:rPr>
              <a:t>insumo para sentar las bases del Plan Nacional de Desarrollo de los próximos 4 años</a:t>
            </a:r>
            <a:r>
              <a:rPr lang="es-CO" altLang="es-CO" sz="1800"/>
              <a:t>, </a:t>
            </a:r>
            <a:r>
              <a:rPr lang="es-CO" altLang="es-CO" sz="1800" b="0"/>
              <a:t>en lo relacionado con la ampliación de la cobertura y regionalización de la oferta de educación superior. </a:t>
            </a:r>
          </a:p>
        </p:txBody>
      </p:sp>
      <p:sp>
        <p:nvSpPr>
          <p:cNvPr id="32771" name="AutoShape 2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2772" name="AutoShape 4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2773" name="AutoShape 6" descr="data:image/jpeg;base64,/9j/4AAQSkZJRgABAQAAAQABAAD/2wCEAAkGBxISEg8QExQTFRQUEBQVFBEUFBcVFBYRFREWGBUWGBQYHSggGBsnGxoUIT0jJiorLi46GR8zODMsNygtLisBCgoKDg0OGxAQGzQkHyUvLywsLC8sLCwsLCwsLCwsLDQ0LCwsLCwsLCwsLCwsLCwsLCwsLCwsLCwsLCwsLCwsLP/AABEIAKgBEAMBEQACEQEDEQH/xAAcAAEAAAcBAAAAAAAAAAAAAAAAAQMEBQYHCAL/xABCEAABAwIDBQQIAwYDCQAAAAABAAIDBBEFEiEGEzFRkQciQWEUFyMyU3GBk0JSYjVzobGzwTNykhUkQ4KDssLR4f/EABoBAQADAQEBAAAAAAAAAAAAAAACAwQBBQb/xAAwEQEAAgIABAQEBgIDAQAAAAAAAQIDEQQSITETFEFRIjJhoQUzcYGR8LHBI0PxQv/aAAwDAQACEQMRAD8A3igICAgICAgICAgICAgICAgICAgICAgICAgICAgICAgICAgICAgICAgICAgICAgICAgICAgICAgICAgICAgICAgICAgICAgICAgICAgICAgICAgICAgICAgICAgICAgICAgICAgICAgICAgICAgICAgICAgICAgICAgICAgICAgICAgICAgICAgICAgICAgICAgICAgICAgICAgICAgICAgICAgICAgICAgICAgICAgICAgICAgICAgICAgICAgICAgICAgICAgICAgICAgICAggg8iQcx1TZp6ugigICCCDzvBzHVNmpN4OY6hNmpN4OY6hNmpN4OY6hNmpN4OY6hNmpN4OY6hNmpN4OY6hNmpN4OY6hNmpN4OY6hNmpN4OY6hNmpN4OY6hNmpN4OY6hNmpN4OY6hNmpN4OY6hNmpN4OY6hNmpN4OY6hNmpN4OY6hNmpN4OY6hNmpN4OY6hNmpN4OY6hNmpBIOY6ps1L1dBFAQEEuomaxrnvIa1oJc4mwAHEkpLsRM9Ia3xbtDfOJzQ5RDAW7+qcC54Y46vjitqAMxubXsLKm2TfZupwkVmPE7z2hh+N14ziOqnmkmFU9ovISxsbmnJII22FhduoGpaTwVUz7tWOk63SOmkr0WjABdA9pE8bjK6KQNLBDaQF1tGl+t06G8nv+37vWB4pPBFGaSoqJXgMi3EbmvjExa05ntk1yOJsMtrZHXISJmOxkxxadXiI+vZsHAe0Nu+9Crd3FOA32jHXhc4j3bn3XeXBXVyddWYsnCTy8+PrH3Z6CrWMKDQXaZt1NUzS0sL3Mp43uYcpsZHNNnEkfhvfRY8uSZnUPZ4Xhq0rFrR1a/LQqdt20Mo5Js3JlHJNm5Mo5Js3JlHJNm5Mo5Js3JlHJNm5Mo5Js3JlHJNm5Mo5Js3JlHJNm5Mo5Js3JlHJNm5Mo5Js3JlHJNm5Mo5Js3JlHJNm5Mo5Js3JlHJNm5Mo5Js3KLRbUaHmNE2bbf7I9uZpJRQVLjJmBMMrjd4LRcscfxaa38lpw5JnpLy+M4asRz1bfWl5gggUGgu1bbQ1kppYnEU8TyDY6SyA+8ebQb2H15LHmyb6Q9ng+H8OvNbvKp7M9hZpwaqWSSCnc21mHK+Zl7+9+Fnnx+SljxzPVHiuJrX4Yjc/wCGUP2ywzDzuKKnY8jRz2FrAdPiEEvP8PNSnLWnSsbZPDyZet5ZViW1bYqWOqEZdnLRuy4NsS2+rrHQfJStmiK8yqmCbX5dsfbNhWL3imiZHORxuGvuRrklFs3yPRRremT9V0xmwdp3DWfaJsjUUUxkkeZopXWbUWsbgWDHgcHWA+dlVlpNZ29DhuIrkjUdJj0Zt2Pbal9sPnddwbeB5OpaOMZ8wOCtw5N9JZON4fX/ACV/dtaTgfkf5LQ82O7kRp0C82X04gI4IIoCAg9CNxBIDiBxcASB8zwCak3HZ5QEBAQQQRQEBAQEBAQEBBknZv8AtOg/fH+m5WYvmUcV+Tb++rphbngIoMU7TcaNJh872mz32iYeTn3F+l1DJblq0cLj8TLENIdn2zorqyKB3+E0byXzjbbu+VzYLJjrzWevxOXwscy3PtZgdTV2pmzx01Pa27a3NJIAOBF2gN/SD/6V+XfaP4eRitEfFMblZJOz6hZE52aofIxxjzWabuJaMwZwIF79eKqpGO0T17J2z5Fm2cjlqv8Adpi9sMRe6wYMz3NcBkzOtY2JKrjJEx8U6r7ldY43EdV5rdh6bfRQM3sT3Bz45QN7EcpJII0LXAZLG44+SneldxFfVKnE3jcyyalwmWemmo6x8c8bmlonZfNpwzNP4hobgnh1vpE2rqeqq1uS8Xr0lzzVwTUVS9l7S082jhp3mOu1w8jp1WWY5bPbrNcld+kun8KxBtRTxVDeEsLX6a2u25F/I3C3xO42+ftXlvNfZyezgPkvOl9I2N2PbPRVhxDfMa4NhYxpcL5XSF/eHmMivw1i22Djcs0iunjss2VEtfUR1DA9tK1wexwu0yFxa2/RxTFj+Lq7xeblxRNZ7rbaKmOM07qMzkSOZHOAbQAOdYnQ5RwP0XOldxpPrfkmLa/2sNPgFW/3Ked1mZr7t3ucwSNfoq4pMr5y0j1Zv2fYfR/7Or6yppW1DoJyA0jvZRGzujlqSrscRFdzDHxF7+LWtLa3DFtpKiGqniFHRvg7mXcNGZz35icwAHKw+ihf4p6Q04q2pWee22WYHRSwYLjMUrHxvD23Y8EGxaOoU6xMUnbNktW3EUmrXzsNnDxFupd4RcR7t2ct5htr2VHLLbz11vaNDhc8znRxRSSOb7zWtJLf83Lx4rsVmexa9axu06eqTCKiV7444ZXvZ77Aw3b/AJh4JFZknJWsbmUmeilYGl8cjA73S5jm5rcrjXwXNS7Fqz2leMJw+WlqKWWpopZI3OJELmEGTunQC2pHG3kp1rNZiZhVe0XrMUt1RpKFtViDm+jzRxGcufBCwvkjjv7ttMvLyvokRzW7FrTTH3669fVI2hhMtZK2GkfBc92lDXF4aPHLbx46aLl+s9IdxTqkbtv6qOowiojjbM+GVkZNhI5hDb8teH1UZrMRtOMlZnUSolxIQEBAQEGSdm/7ToP3x/puVmL5lHFfk2/vq6ZW54AUGpe36oIjoIr6OkmcRzLGsA/7ys/ET0h6X4dHW0qfsApxfEJSNfYMB8vaOd/49Fzh/VL8RnpWP1bA2qkLQyxJu69r2AyC5sfAngvL/G7zFaVidbnv7fX7qOF1qZ12+7W9PjlTMae8hLHCW7jHmBcyQbtzgODrHivU4jDhrfNOusTXpFuWdTWeb9erJS1uWkb7x3mN+vRdGtqGG4Ivck9wEN5u0468tVhtTg9Rblmd9oi3WJ+uyL5ptyxaIn1nXSfbTxHj07XsY+Rxa+V4u5uUlrWtsA3lcuV+fh8c4ssVn4oxxO982pmZ319+zuK9rTW3pza9vTp/iWxNnmndC5/SG+ADSbW+llH8KvN+Fpb6a/hbxXz600j2z0wZiTnD8cMbj89R/ZXZ4+J6XA23i02b2S1RkwuG/wCDeR/Rrir8U7qwcZXWaXOzOA+QWKXuNlbK1DqTA66rbo99XGGkeIY5gA651op0x7efmiMnEVp9GV7QYxDTPoZYPfxOtglkcPhsDGnX5ub1Ksmda16s+PHa8Wi3asSk4nT7sbVAaZoon/6on/3BXJ/+ik78LfvKbXYvPHW7OwMkc2KSmaZIxwf3GjXmuzaYmsOVpWceS0x12nYbJNFFtA6lYDK2vcY2Bua7jDET3fHiV3rETpG3La2Pnnpr/crbsbVVstTXy1MQZWtoG+jNLAy7M77kDx72UKFJtMzM91ueMcVrFJ6b6qWOqr5MDxI1wkDgfZmVpbIW3Ga4IGgPBPimk7SmMUcRXk/df6mhlOP004jeYvQrb0NOS+umfhfUaKevjiVEWjy9o9drLXzVEeFukw4PL34hOZ3wtzyf4z+FgSR7v0UOvJ0XVis5tZPbog2or24O+WnD/TH1bvSyxl5x4XyjW9t39CkTbk6dzWKc+rfLroyKIOkmwA1oAn3FS4tcAPb5IfDwda6n612p6RXJydtx/HVh2C12JvxWkbWiURiteWh7C2MP3EwAjdaxGW/C6rrNufUtOSmGMMzTXZfMSfPHR4pJQBxqTiUgmMYzShgf4AAk923UqXXU67qaxWb1jJ210XGhL3S4DJUjLWOinDxazyzdi+YeGuXTzKl612hbUVyRX5ejHKPF5qqm2nZO8yNiLt213BgDpRYcvcb0UItM80SutStLYpr69/s1Gsr1UUcEBAQEGSdm/wC06D98f6blZi+ZRxX5Nv76umVueAINXdvNEXU1JP8ACmc0jykaNerR1WfPHSHo/h1tXmvusvYJWhs9bAeMkcb2/wDSLwR0ff6KPDz3WfiNZmtZbO2qhuyN1r5XG4/S5tivK/H6TOKto9J7+2+33ZuCtq0w1ps3K2EVMD3C0MmYG2uQ6X/kfqvUy5q+Ypn1uM1Y/a0en+meYmMHLP8A1zNZ/TvE/uuMk0QldOJLskjyZTmID2nQgcB4rZXhs3PP/HP6dOn3UX4/BOCK7iJ3369ft/ChqrTVsLLgNgjzOI45uNrfUBeNmz8vCZ+IiPnmKVj395bqVnmxYvXrefp6R/ttXA4yIWX0Ju63K50C0fhePk4WkfRVxE7yS0D2s4gJsSqLWtGGxX82jvfxNlPNO7PW4Ok1xR9W4ezKi3WF0otYvjMhFrG7yStOONVeZxVubNLm1nAfJYZe8rjis5gFLvHbkOzCL8Oa979Su8060hyV5ubXV4lxGV+4DnuO4aGxfoaHXAH1Tmk5Kxvp37q2faasfvs08h3zQ2W5Hfa29gdPM9V2byjGGka1HZKkx+qc+CV0zy+BuWF3ixvIJzy74VIiYiO/dUUu1ddGZHMqZGmR+eQgjvPsBmOnGwHRd8SyM4Mc94eH7TVjpo6k1EhmjblZJfUNvfLyI14Fc8S29u+Dj5eXXRNxPauvnD2TVEjmyAZmGwaW+HdA0HyXbZLT3cpgxV61h6h2yxBsPo7amURhuUN0uG8g+2YD6p4ltacnh8c25tdVNgWP1dHnNNK+MOtnAsWk/hJaQRfzXK3tXslkxUyfPCbQbV10EkssdRI18pvIdHBzvzFpFr+a7GS0OWwY7RETHZT12P1U26Ms8jzESY3F2rHEi5B430HRcm8z3SrjpXeo7qys2yr5TC6SpeTC7NGbNBa4tLc2g1NiRrzXZyWlCvD4o3qO6Rh+01ZBLLPFO9skpvI7Q5zzc0ixPFci9o6pWw0tHLMdEJNpax04qjPIZgCBJcXDTxAFrAJz23s8GkV5ddFPDjFQwVDWyuAqP8YC3tLknvdT1XOeUpx1nW47dlCuJIoDWk6DU+SCCCKAgyTs3/adB++P9NysxfMo4r8m399XTK3PAEFo2swYVlJPTHQvYcp5PGrT1so2jcaWYcnh3izmzB8QmoKpkwaRLBIQ6M6Xto9h+eo6LDWZrZ716Vy016S6SwzEIMQpmyxuux48PeY7keTgVqyY6Z8c0t2l4U1vhvqe8MYqtjZHTNlIa5zQQJGuDQ5p+ILcPLVeVPCcTThp4WuprvcTO91/T9V3Nitk8XcxMxqY9J/891obQwGobA0N3twGkgBlw24s4C5uPzcNOKVyZ+K4SMdZiImZjfXdtfT0ifuhj4Klctsk9YrqZj232/wvuAbHGJztMjXPzPcXZ5HcbDNbhqdfMqzLwefi+SvEaitI1Fa9p95/WUq3pj5rVmbWt6z9v4XDbzauPDqcuuDM8FsEV9S7hmt+VtwV6drRSvRHh8E5r/T1aA2cweWvqo6cEl0ry6SQ6kNvd7zz/wDqx1rNpe1kyRjpNnUMcLWMDGizWsytHJrW2A6L0Hz29ztyOzgPkvNl9MvNDCx8TIHFoL3Plz3AIDMrct+eUS2HmFOOym0zE7hVuZFORI6waQ2zG2bYMimsL8RfKz/Uuz3Rjdekf3slU2HRvc1ouQ7UNDtGlzGEZnccoJOuv11XNdXZvOnuTD4HNLxp7NubKSRGRE05iL6lxv8A21XdQ5F7QkiijNw1uYte/LEHavIZF+Lj+Jx05LmoS5phJioGGZ0eptG54jzAEyAX3WbxN78NUisbdm88u10qcNicSXB4yxNDmBwLorQgg34G7jwP5T4kLsxCutrR2W3DXP8AR5cgeTvhfdvLO7ujqbcRdcjsstrnjatbhjN3K0AgOMe7kLwd8WtkNw3w71tBztxUtdEOedxKlkwtrQBYu4CR4cBuTpxHjob6+XI3jpKLzP8A4nTYSwBp3bsxMwbCZL7xrDEGuvxFw5588ull3lhyLy8U1Nwcxhe8MtuczQ5rXOeHOLrakAAf810iCbe6RX0cLGPyEuLcpEmYHOHSOb7vACwB+q5MRpKtrTPVUVT43ijicWttTRFsv5X5nXa/yOnyUpmEa7jmmPeVXWYXG+SocQcvtXmcSDI2QONmZfEW15nnZcmIRreYiFE3DmZ5GOBiFhYlwOcCQWIvwJHLTULmoS551EjcPiGXO1zHPcxm6L75Mz7F9+NrG9jyPgmoOe3onU2HsY0SWcLCMslLxleXtOcZfLy5aruo05NpmdMdbwCrXooCDJOzf9p0H74/03KzF8yjivybf31dMrc8AQQKDWPan2fuqSa2mHtQPaxAayNHBzdR3wL6ePMW1oy4t9YehwnFcnwW7ejFsOxAULX1NFM1jIvZysex5bUSaFjXsdYtkAEhJA0uBrZVxPL2X2p4k8t47/ZneEdpkT2RGpgngdI0ubZplY4C1yMgzAWse80cfFXRlj1ZL8HaJnlnaTTbSYKyeWsE4dI4AkWLg0Nvq1oGnEpW2OtIpWIiImZ/ee6Hls/NM9euo/jsjW9orpfZ0FO57iDaef2MIIZmAAOrjbWxsk5d9lkcJy9ck/tHWWusXoPSrulfLLXPkG7yNBL43NuGGEn2bWObI0kHQltwb6UWjm/Vupbw+0ar/fVtbs52Lbh0Rc+zqiQDeO/KBwY3y/mr8ePlh53FcROW3TtDL3jQ/JWsrkeop3RvfE73o3uY4fqYS0/xC86Y1L6aJ3G0uy4FkDKPJNhYJsLBAsghlHIJuREtCbEMo5BNhlHIJuQyjkE3IjlHIJuQQEEMo5BNyIho5BNgGhAyhNiK4C6CDJ+zKFzsTorC+WRzj5NEbtf5KzD80M/FTrDZ0stzwRAQQsgxbazYSkrw4vBjkP8AxY9CSBpmbwfbzULY4s0YeJvi7dmKzbB1sMjpI91OHMjaXNkdTSnckbsl1nDUAAgWvZV+HaGiOJx2jU9Pv3U1PsziIkLvRmhxZEHFszI25onyOAaQ0kxuz2II/CFzlt7Ozmxa+b7LpQbF18jIGTzwwNitZsDS99xksQ52g0aQONg5w8V2MdvVC3EY6zM1je/dmOAbN09IHbpvfebvmec0jz+p6trWK9mXJltfv/C8KSsQaz7QezL0uR1VTOayVw78btGvPMOHulUZMPNO4b+G4zw45bdmAP7L8UBI3LTbxEjbFU+DZt87h90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c9WGKfBb9xqeDY87h9z1YYp8Fv3Gp4NjzuH3PVhinwW/cang2PO4fd7h7LcTcbbpjfN0gt/BPAsTxuH3bT7PNgmYcHSvcJKh4sXgWaxvHK3+58Vox4+V5vE8TOXpHSGbK1lEBAQEBAsgWQEBAQEBAQEBAQEBAQEBAQEBAQEBAQEBAQEBAQEBAQEBAQEBAQEBAQEBAQEBAQEBAQEBAQEBAQEBAQEBAQEBAQEBAQEBAQEBAQEBAQEBAQEBAQEBAQEBAQEBAQEBAQEBAQEBAQEBAQEBAQEBAQEBAQEBAQEBAQEBAQEBAQEBAQEBAQEBAQEBAQEBAQEB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481013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32774" name="AutoShape 8" descr="data:image/jpeg;base64,/9j/4AAQSkZJRgABAQAAAQABAAD/2wCEAAkGBxAQDxUQDxAQFBAVFRQQEA8QEBIQGA8VFBUWGBURFRUYHCggGBwlHRYXIjEhJSorLjouGB8zRDMsNygtLisBCgoKDg0OGhAQGjckHCQsLCwsLC8sLCwsLCwsLCwsLCwsLCw2LCwsLCwsLCwsLCwsLCwsLCwsLCwsLDcsLCs3N//AABEIAG4BywMBIgACEQEDEQH/xAAcAAEAAgMBAQEAAAAAAAAAAAAABggEBQcBAwL/xABFEAABAwIDAgkJBgQEBwAAAAABAAIDBBEFEiETMQYHFSJBUVKR0RQWVFVhcYGTlCMyQnOhsTQ1s8FigqKyJDNDcpLC8P/EABkBAQADAQEAAAAAAAAAAAAAAAABAwQCBf/EACgRAQABAwMEAQQDAQAAAAAAAAABAgMREhRhEyExUQQyM0FiIlKBNP/aAAwDAQACEQMRAD8A7iiIgIiICIiAiIgIiICIiAiIgIiICIiAiIgIiICIiAiIgIiICIiAiIgIiICIiAiIgIiICIiAiIgIiICIiAiIgIiICIiAiIgIiICIiAiIgIiICIiAiIgIiICIiAvF44qDcIOH7W1IoMPEc1Y4lmaR+SKJwBJDnDVztPuhRMxDqmmavCc5ljyYhC02dLED0AyNF/1XEsUrZJGCfFKyodGWVDXwRyGmZFUwutsWMaRmuA4i5N9D78DCmUD9k+eF8rTC4EClqZRCTFAMlww3IkE7m205+8XXE1+l0WO3eVgY52u+65p9xBX0BVccMpoWyNZDVSxTbODIynlkgle6OFz5hlfYZ3vDWi+n7KWYXw+r6KNktdG+Wjkk2cLpcrKrLlJ2ha3mvGhF9L2umv2ibE/h2NFr8FxiCshbPTSNfG7c4dBG9rgdQR1FZ5VkTlRMYCViz4lBGbSTxMPU+RrT3ErnfHBwxmpGso6V5ZLK0vklbo6OPcA09Dib69QXEZOcS53OcdS55LiT1knUqmu7FM4arXxZrjMrW8s0vpNP86PxTlml9Jp/nR+Kqhs29lvcE2bey3uCr3HC7ZcrX8s0vpNP86PxTlml9Jp/nR+Kqhs29lvcE2bey3uCbjg2X7LX8s0vpNP86PxXvLNL6TT/ADo/FVP2bey3uCbNvZb3BNxwbLla/lml9Jp/nR+Kcs0vpNP86PxVUNm3st7gmzb2W9wTccGx/Za/lml9Jp/nR+Kcs0vpNP8AOj8VVDZt7Le4Js29lvcE3HBsv2Wv5ZpfSaf50finLNL6TT/Oj8VVDZt7Le4Js29lvcE3HBsv2Wv5ZpfSaf50finLNL6TT/Oj8VVDZt7Le4Js29lvcE3HBso/stfyzS+k0/zo/FOWaX0mn+dH4qqGzb2W9wTZt7Le4JuODZcrYcs0vpNP86PxTlml9Jp/nR+Kqfs29lvcE2bey3uCbjg2XK2HLNL6TT/Oj8V5yzS+k0/zo/FVQ2bey3uCbNvZb3BNxwbLlbenrYpP+XJG/wD7Htd+xX3BVSsPrJaaQS08j4pAbh8ZLd3QbaEew6KxvF1wm5SohK8ATMcYZwNBnaGnMPYQ4H4+xW27sVM97482+/4SlERWs4iIgIiICIiAiIgIiICIiAiIgIiICIiAiIgIiIC8JXqx66pbFG+V5sxjS9x6g0XKDm3G7w1dTt8hpX2neLzyA6wxuGjR1OcO4e8LmfArg1VV9S1tMTGI3NfJUkG0FjcW639Q/stZX1k1dVOlcLzVEnNbf8TyGsZ8BlHwXdI8HqMNw6OkoNgx5ANRWTOyhr3WzPDQCXOJ0F9ALb1mzqnM+HoVYs0REeZYNVyRgzs8wdU1zrZnvInmPUSXaRN00AsNFIuDHDCGuY9zI3x7P8Lywl4DbktylQ2Li6gD7V1ZJtpQ6TOLAc0i7nOde97rBloxhtZ5NBMHteLCRzM4iZJcG9t7mi+vUnUnyy1Y/wBSGThzhdYdhW09o32bmmayRov2iNW+9R7h3xdvbT7fDpHyUzSZzSlxlLczQ0yQu1LhlaObfcNFspOL6iZTl8lZI97G3c6EMOtxZ2TU2sQPjdbbg5hlbh8rYWyxVFO/nbFzjHI0dL42m46ri4CnOf4y7iqKe9MuR8B+FcmGVIlYSYHloqIt+dvbb1OHR3e6yVBVsmiZLG4Oje1r2OGoc1wuCFwbjb4NNo60TRC0FTd4aBYMkbbO0e+4d8SpnxG40ZKWSkedYHB0d9fs5NcvwcHJbmYnTKy/TFdEXIQzjp/nB/Ih/d6gqnXHT/OHfkQ/u9Q/CqUzVEMI/wCpLHH8HPAP6XVNcZrw12ZxaieGKEXRuN3gs2CrgfSRNayoAgayNoa0TBwDRYbrh3+lZXGPwagoWYaYYGPLXtglja0A1bgGGzyN5cWka9pT0pRHyKZxy5eCik/CHDairrZ302GyQhuzD6aNg+yu0Wc4N0Bdv0X5wfg5PDiNJDX0r2Mlla3JK0FsjdbjQkdWi56c5dxdpxlG0a0kgAEk6AAEknqAG9dM4cNo6Z1TTQ4FbI3Kyua0hjS6MHaA5bc0u6+hRnghwerXVFLUtpZjT7aF22y83LmHOHSW+21lM2++HMXomnV4RuSNzSWva5rhva9paR7wdQvwpjxk4fNJitdNHE90UTotrI0c2P7CP7yjEuHTtjZK6GQRSHLFIRpIey2286LmaJiXdFcTTEsVerZ1/B2tp42yT0ssbHENa5wGrjubYEm56rL7nghiQsTQ1POF280G49uunxso0SnXT7aRL9/UtjhmA1lVm8mppZcujy1os09VyQL+xbOocWYSYn4dke2pIfiLg0WLXEOhJ33GrbbtFMUSibkQjaKYQYFJFhckjsMqHzym/lEjBlpomjSSMA5sx6dP0C0dBwdrahrXwUs0jHkhj2NGV1t+pNuhTNuYIuUzlq0WRX0MtPIYp43xyttmjeLEX1B9oKx1XMYdxORERAREQers/EF/D1X5zP6bVxgLs/EF/D1X57P6bVdY+pm+X9t1VERbXlCIiAiIgIiICIiAiIgIiICIiAiIgIiICIiAiIgKKcaMxZg9WW7zHk+D3Naf0KlajPGPSmbCatjRd2yLwOsss7/1UVeHVH1Q4ZxbQCTGKRrtwkL/AIsje4fqArC46CIS9ri3IC4iwIeLWykH/wC0Vc+ANcIMUpJXHm7UMJ9krXMB/wBQVk8UhzwPb1tIWWPtVNfyvuQ5JwgxOUvdTgtc2ERyMa5geWPaWZtD95pDtxWRFSi5lEcWvOaY4dlc21uy/wALaDevhVHZYkx5NhM3I8E2yusB3XyrPxd7ZY2iKqZHIx+e2dzQ/KQC11h7CNVzR/K3Tp9KJxE92HXVTmyslLYc8THv5sOxDHANDGyOH37a6XtoFLOCU76gseZTdzQ+RzAPtC3Qi53DUbupRXhPWDydwYWuMjmsaAb2scx/sPiphwFozGAOhkYYT2nGxdbuU3O1VEfnKKfpmWr48KYOwxshAvHPGQerNdp/dQjiQnLcUcy+j6eS49rHxkfoXKYcetc1lDFB+KWYED/DGC4nvt3qK8RlIXYjLL0RwFp98j22/wBhVlX3IaaP+ecsPjp/nDvyIf3etbxY0m1xemHQwvmP+Rht+pC2XHT/ADh35EP7vUPwwTGZopnPbM67WbN5jcdCSA4EdAVVU4uNFuM2Yjh2Tg9wggqJcQFVYiiqX10BJtlawObce4td/wCQWqpax1dhFLUvJMjMWie6/wCHaVW73ASALmFM2dzHyRl+R7mwSODrbQyXcGO11vlJN/7r809VNbZRyyBt9ps2SOAzN1z5b2uMoN9+i76vCvbepdrxGqfFLj0sTi2RkMDmPG9rhSmzh7QtbhM75cOweSV7nyCuAzvJc6w2wFyd+gXJ3YhO4PcZ5iH2bMds87QWsBIb87QWsV5DWTEMjZNLZpL4mNlcAwi5LmAGwO/UJ1Tazjy6xxiDGjLUi18Js0vAEWsAY0zf4uh62mNxYpJiNFJhzzydkiN43tEYZc5846bsy5bX+C4s/GKl4LXVVQ5pFnNdUSOBB3ggnVfSmxKqELmR1UzYo8rjG2d7QLuDRZoOliU6ht5x+HXa+B1Q/H6aEZp3CAsiBF3g0zALfFpC9wyFlLDg1PXZWSh8hEbyLseYn5bjoILgPeQuPUNZUmcPhnmE73NYJRM4OcTYAOffUbt6YpLM+UGeo20hsBJt9tl1+7m6NdbBOobefGXS2Q4lHjTX4kZfITV8x0j27HMQ/wAmLB0WOXdbWykWAU2LjG6h9Q55oCJNndw2ZabbERt3hwF7/FcVxLEKl32M9RNI2NxaGPmc9rXNJFxc+zevHY/VkNvW1VmizP8AiJNB1DVOpBPx5l0yqjq5MEpm4OX3bNL5W2BwbJn2j7k9Ns9yfYR0L94IWswmHy47sWPlBeR98TPuXdH3965bh+I1ERd5PPNG43dIIpXMzWFyXAHX3r81E82zDZJHmKS8uR0hc1xLjeQtva5N9SLp1PybecYy7hTwYqMefK9zuTMpIJc3ZbPZiwA7ee5J6r6qM8J8TdDwfz0Uj42OrqjZujdlOz28zmWI6LBqgFJWV07fJ46ioezK52xE7suRouRlvrp0LCL5XQZS95gY4DZl5yNc7NYhhNr6HVOoU/H795TrjoN6uncdSaVpces5j4rn6/dRVvkIdLK95tlaZHl9h2QSdB7F+JBlNnaHqJHTqqa5zOWm3Topw8ReZhvuLdOq+roSI2yaZXOcwe9oaT/uC5w7y+aIigehdn4gv4eq/PZ/TauMLs/EF/D1X57P6bVdY+pm+X9t1VERbXlCIiAiIgIiICIiAiIgIiICIiAiIgIiICIiAiIgL5ysDgWnUEWI6wd4X0XhCCrHCnBHUFZLSm4DHZonbs0Z1je0+7S/W0runFtwsZiFIGvcPKogI52GwLrCwmA7Lv3uF5xk8ChiUAdFlbVxAmJx0Dx0xOPQD0HoNlyvgvhxhd9nNscUa5ws5xY6myuF2SRkZXxlmdznk20YBcqjE01cN01U3bfMOmcJuCb5dGs2kV8zbEZ4r7w0ki4+K0ONYZFTtvUxvDiBYNDZpH5R+M6BrzYknUada2OAcaMTs7KyN7dkbSVUEcksJF/vusM0X+b26rMxfEsFryx78QgAaSS1szGbQH8Lw7UbzusdVxFqIxplnqpnxVDV03BV8jopmQ5mhoMTjIJIrHUSXJBJ1ubjUqeUFO2kgLpHt0GeWRxDQ2w19zQFHqjjDwqnZkgl2xa05Y6VjpQAxpJBeBlAsL3J6CohwkxGrxCQw196Oj1BhjkD3NzMzwTzPF2vY4tc3KNA4W6QVMURTOrzKYpmrt4hDeMLhPyjWumaSKdg2dODpzfxSH2uOvuAXV+JvADS0G2kBElQ4TWO9sdgIxruuOd/mUE4uuAZrJxUSkuw9jgY3lhj8tI3AMdqGg7777WXeWNsLAWA0AC7t0znVKy/cpimKKVf+On+cO/Ih/d6h+H1Gzc59yHbN7YiBqHusAb9FgSVMuOphGLXI0dBFlPXYvuoGs1ztXLbZ724SFuL05eAWkQnJM9uW95jK18mnS0WLQvhynCWNY5oysbG1o2YFiIXtkPtu4tNz1LSoo1ysmiEnGMQB7SSHC0Ye1sWVgLBIGHLa9wXNJFz7CVj1uLQu0aG2LrylsZ+0tEQDd3OPOI6t17LQImtGiG2xKtjfGQ1wNywwxbLIaUNBzNLrc6+m6+66zaTFoGsAkIdHlgAphB9x0ZbtHOf+K5GbeSfZZRxE1p0x4bqrxCI1cMoy2YYzI9jX2dlfe9nC7iBpuG5fSCvja5x8ojzF0btsKYkGNpdmhyFt76g3tY7rrQop1mmEi5Rpdo6Qi5ecobsblhEsrmzHocLOYct76EL2hxONj2mWoa6z887vJc/lDMrQIwC0fdIO+1736FHETWjRDcy10RtzrxZC1lLsrGI7It1ktrd3Tc776WX3fisbQ4h4e8iTyf7BrfJgWkNjNxYm9usDLe+qj6KNadENm6tjE80jLta+ORrLCxD3saL2H3edcrLpcUhLSZBlncRmkDA9jnBkgbUFvaBcLgb9++60KJrNMJDU4jE5uVk7Wy5WiWfyb+Is14LA21xqRqbXv0WX4ZiMFrAgMF9rDsQ7ykGNjQA78Fi09I695WhRTrNMJCcWifm5wZJdzaeXYgiFpbF0AE6lrxextmv0rDxutjkAEZJs7MXbMRB32MLS4NG67mONlqkUTVkimIkREXDoXaOIL+Hqvz2f02ri67TxBMPktUbaGdoB9oiZcfqFdY+pm+X9t1RERbXlCIiAiIgIiICIiAiIgIiICIiAiIgIiICIiAiIgIiIPCFHuE3BOmrrOeHRztBEdTCckjARYtv+Juv3TcKQokxlMTMd4cbdxfYhRtYyBsdVDHMJ2hszqd5acofHJGeZICG2Fzp1dCwqugqjI10uF18hY6FwMkUMjp8jpS7O5hyi20GXeOYLruNl5lVeiF0X6nIcPw7FiXCGg1IjHlFfsYi97WyNdK5kd7Ete1un4W+1b7CuLnNs3YnN5Rs25Y6ZgLIWAWs134pbZWi7uyNF0GyWUxRDibsy+ccYAAaAANAALAAdAC+hRertWhPGTwK5Tia6ItbVRZtk533XtO+N5G4GwsegritVwMxONxa6hqSQbZo4zK0+0Obe4Vn0sqq7UVNFr5FVuMKt+amJer6z6eTwTzUxL0Cs+nk8FaOyZVx0IWb2r0q55qYl6vrPp3+CeamJer6z6eTwVo8qZU6EJ3tXpVzzUxL1fWfTyeCeamJer6z6d/grR5Uyp0IRvavSrnmpiXq+s+nk8E81MS9X1n08ngrR2TKnQg3tXpVzzUxL1fWfTv8E81MS9X1n08ngrR2SydCE72r0q55qYl6vrPp5PBPNTEvV9Z9PJ4K0dkyp0IN7V6Vc81MS9X1n08ngnmpiXq+s+nk8FaPKmVOhCN7V6Vc81MS9X1n07/BPNTEvV9Z9O/wVo8qWToQb2r0q55qYl6vrPp3+CeamJer6z6d/grR2TKnQhO9q9KueamJer6z6eTwTzUxL1fWfTyeCtHZLJt4N7V6Vswji/xOpeGeSyQtJsZahpja0dJsec73ALvnBTAIsPpWU0VyG3L3nfI86uefef7LbgL0BWUW4pUXb9Vzy9REVikREQEREBERAREQEREBERAREQE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633413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694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395536" y="1628800"/>
            <a:ext cx="829417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TRES LÍNEAS DE TRABAJO PARA LAS REGIONES</a:t>
            </a:r>
          </a:p>
          <a:p>
            <a:endParaRPr lang="es-ES" sz="2400" dirty="0">
              <a:latin typeface="Arial"/>
              <a:cs typeface="Arial"/>
            </a:endParaRPr>
          </a:p>
          <a:p>
            <a:r>
              <a:rPr lang="es-ES" sz="2400" dirty="0" smtClean="0">
                <a:latin typeface="Arial"/>
                <a:cs typeface="Arial"/>
              </a:rPr>
              <a:t>SECRETARIOS DE EDUCACIÓN</a:t>
            </a:r>
          </a:p>
          <a:p>
            <a:endParaRPr lang="es-ES" sz="2400" dirty="0">
              <a:latin typeface="Arial"/>
              <a:cs typeface="Arial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43608" y="2924944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1. ¿QUÉ PASA CON LA EDUCACIÓN SUPERIOR EN SUS REGIONES: INDICADORES PARA HACER SEGUIMIENTO?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43608" y="3861048"/>
            <a:ext cx="7344816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. ACCIONES DE FOMENTO EN LAS REGIONES</a:t>
            </a:r>
            <a:endParaRPr lang="es-CO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43608" y="4797152"/>
            <a:ext cx="73448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3. SISTEMA DE CALIDAD DE LA FORMACIÓN PARA EL TRABAJO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11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994904" y="1556792"/>
            <a:ext cx="7272808" cy="158417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MODELO DE GESTIÓN DE LA ETDH EN LAS  SECRETARÍAS DE EDUCACIÓN CERTIFICADAS</a:t>
            </a:r>
            <a:endParaRPr lang="es-CO" dirty="0"/>
          </a:p>
        </p:txBody>
      </p:sp>
      <p:pic>
        <p:nvPicPr>
          <p:cNvPr id="50178" name="Picture 2" descr="https://encrypted-tbn3.gstatic.com/images?q=tbn:ANd9GcRHI4eiILuA10txgXDHks79Ug2uqon0xuHVNJJOk-wMogAryL7mLQ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335699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744654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PROBLEMATICA</a:t>
            </a:r>
            <a:endParaRPr lang="es-CO" sz="1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907704" y="2612310"/>
            <a:ext cx="4392488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RETOS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07704" y="3356992"/>
            <a:ext cx="4392488" cy="468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SISTEMA ASEGURAMIENTO </a:t>
            </a:r>
            <a:r>
              <a:rPr lang="es-CO" sz="1800" dirty="0"/>
              <a:t>DE LA CALIDAD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47131" y="4129751"/>
            <a:ext cx="4392488" cy="468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PROYECTO DE DECRETO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5013176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PROPUESTA MODELO DE </a:t>
            </a:r>
            <a:r>
              <a:rPr lang="es-CO" sz="1800" dirty="0"/>
              <a:t>GESTIÓN </a:t>
            </a:r>
            <a:endParaRPr lang="es-CO" sz="1800" dirty="0" smtClean="0"/>
          </a:p>
          <a:p>
            <a:pPr algn="ctr"/>
            <a:r>
              <a:rPr lang="es-CO" sz="1800" dirty="0" smtClean="0"/>
              <a:t>DE LA ETDH- MEN</a:t>
            </a:r>
            <a:endParaRPr lang="es-CO" sz="1800" dirty="0"/>
          </a:p>
        </p:txBody>
      </p:sp>
      <p:sp>
        <p:nvSpPr>
          <p:cNvPr id="3" name="2 Flecha derecha"/>
          <p:cNvSpPr/>
          <p:nvPr/>
        </p:nvSpPr>
        <p:spPr>
          <a:xfrm>
            <a:off x="899592" y="1744654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1211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5" name="1 Título"/>
          <p:cNvSpPr>
            <a:spLocks noGrp="1"/>
          </p:cNvSpPr>
          <p:nvPr>
            <p:ph type="title"/>
          </p:nvPr>
        </p:nvSpPr>
        <p:spPr>
          <a:xfrm>
            <a:off x="4787899" y="584200"/>
            <a:ext cx="4248151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Contexto</a:t>
            </a:r>
            <a:endParaRPr lang="es-CO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25909582"/>
              </p:ext>
            </p:extLst>
          </p:nvPr>
        </p:nvGraphicFramePr>
        <p:xfrm>
          <a:off x="323528" y="1844824"/>
          <a:ext cx="864096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1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n-US" sz="3200" cap="small" dirty="0" smtClean="0">
                <a:solidFill>
                  <a:srgbClr val="4D090B"/>
                </a:solidFill>
                <a:latin typeface="Arial"/>
                <a:cs typeface="Arial"/>
              </a:rPr>
              <a:t>1.</a:t>
            </a:r>
            <a:r>
              <a:rPr lang="es-ES_tradnl" sz="3200" cap="small" dirty="0">
                <a:latin typeface="Arial" charset="0"/>
                <a:cs typeface="Arial" charset="0"/>
              </a:rPr>
              <a:t> Excelencia de La Educación Superior</a:t>
            </a:r>
            <a:endParaRPr lang="es-CO" sz="3200" dirty="0">
              <a:latin typeface="Arial"/>
              <a:cs typeface="Arial"/>
            </a:endParaRPr>
          </a:p>
        </p:txBody>
      </p:sp>
      <p:sp>
        <p:nvSpPr>
          <p:cNvPr id="3" name="Marcador de contenido 7"/>
          <p:cNvSpPr>
            <a:spLocks noGrp="1"/>
          </p:cNvSpPr>
          <p:nvPr>
            <p:ph idx="1"/>
          </p:nvPr>
        </p:nvSpPr>
        <p:spPr>
          <a:xfrm>
            <a:off x="35496" y="1597863"/>
            <a:ext cx="9145016" cy="5071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Objetivo: aumentar la calidad de la educación superior con el fin de garantizar la movilidad y cohesión social de la población colombiana y el aumento de la productividad y competitividad del país. </a:t>
            </a:r>
          </a:p>
          <a:p>
            <a:pPr algn="just"/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dirty="0" smtClean="0">
                <a:latin typeface="Arial"/>
                <a:cs typeface="Arial"/>
              </a:rPr>
              <a:t>Meta: tener 1 (una) universidad entre las mejores 200 universidades en ranking internacional y 20% de las IES acreditadas de calidad (</a:t>
            </a:r>
            <a:r>
              <a:rPr lang="es-ES_tradnl" sz="2800" dirty="0"/>
              <a:t>33 IES acreditadas a 58 IES </a:t>
            </a:r>
            <a:r>
              <a:rPr lang="es-ES_tradnl" sz="2800" dirty="0" smtClean="0"/>
              <a:t>acreditadas)</a:t>
            </a:r>
            <a:r>
              <a:rPr lang="es-ES" sz="2800" dirty="0" smtClean="0">
                <a:latin typeface="Arial"/>
                <a:cs typeface="Arial"/>
              </a:rPr>
              <a:t>.</a:t>
            </a:r>
            <a:endParaRPr lang="es-E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1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6088" y="42306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800234"/>
              </p:ext>
            </p:extLst>
          </p:nvPr>
        </p:nvGraphicFramePr>
        <p:xfrm>
          <a:off x="395536" y="1412776"/>
          <a:ext cx="6697166" cy="434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85043"/>
              </p:ext>
            </p:extLst>
          </p:nvPr>
        </p:nvGraphicFramePr>
        <p:xfrm>
          <a:off x="7452320" y="5445224"/>
          <a:ext cx="1588357" cy="76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868277"/>
                <a:gridCol w="72008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Centro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 smtClean="0">
                          <a:effectLst/>
                        </a:rPr>
                        <a:t>Bogotá</a:t>
                      </a:r>
                      <a:r>
                        <a:rPr lang="es-CO" sz="1100" u="none" strike="noStrike" baseline="0" dirty="0" smtClean="0">
                          <a:effectLst/>
                        </a:rPr>
                        <a:t> D.C.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13,7%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centro otros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13,5%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Santanderes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7,9%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87899" y="584200"/>
            <a:ext cx="4248151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Contexto</a:t>
            </a:r>
            <a:endParaRPr lang="es-CO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237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330"/>
              </p:ext>
            </p:extLst>
          </p:nvPr>
        </p:nvGraphicFramePr>
        <p:xfrm>
          <a:off x="899592" y="1412776"/>
          <a:ext cx="705678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959350" y="584200"/>
            <a:ext cx="4076700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Regiones y participación</a:t>
            </a: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7" name="1 Conector recto"/>
          <p:cNvCxnSpPr/>
          <p:nvPr/>
        </p:nvCxnSpPr>
        <p:spPr>
          <a:xfrm>
            <a:off x="1403648" y="3429000"/>
            <a:ext cx="6552728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7884368" y="326523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9,13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5789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6088" y="42306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rgbClr val="00B0F0"/>
              </a:solidFill>
              <a:latin typeface="Arial" pitchFamily="34" charset="0"/>
            </a:endParaRPr>
          </a:p>
        </p:txBody>
      </p:sp>
      <p:graphicFrame>
        <p:nvGraphicFramePr>
          <p:cNvPr id="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893250"/>
              </p:ext>
            </p:extLst>
          </p:nvPr>
        </p:nvGraphicFramePr>
        <p:xfrm>
          <a:off x="611560" y="1412776"/>
          <a:ext cx="6120680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51640"/>
              </p:ext>
            </p:extLst>
          </p:nvPr>
        </p:nvGraphicFramePr>
        <p:xfrm>
          <a:off x="7236296" y="5373216"/>
          <a:ext cx="1656184" cy="76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36104"/>
                <a:gridCol w="72008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Centro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Bogotá D.C.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13,0%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 dirty="0">
                          <a:effectLst/>
                        </a:rPr>
                        <a:t>centro otros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10,8%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Santanderes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6,0%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 bwMode="auto">
          <a:xfrm>
            <a:off x="4787899" y="584200"/>
            <a:ext cx="424815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2800" b="1" i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Contexto</a:t>
            </a:r>
            <a:endParaRPr lang="es-CO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90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780527"/>
              </p:ext>
            </p:extLst>
          </p:nvPr>
        </p:nvGraphicFramePr>
        <p:xfrm>
          <a:off x="1115616" y="1412776"/>
          <a:ext cx="6912768" cy="45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53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6088" y="42306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959350" y="584200"/>
            <a:ext cx="4076700" cy="504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O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Regiones y participación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cxnSp>
        <p:nvCxnSpPr>
          <p:cNvPr id="11" name="1 Conector recto"/>
          <p:cNvCxnSpPr/>
          <p:nvPr/>
        </p:nvCxnSpPr>
        <p:spPr>
          <a:xfrm>
            <a:off x="1619672" y="4005064"/>
            <a:ext cx="66247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8244408" y="3841303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/>
              <a:t>15,19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6287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6088" y="42306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336"/>
              </p:ext>
            </p:extLst>
          </p:nvPr>
        </p:nvGraphicFramePr>
        <p:xfrm>
          <a:off x="468313" y="1412776"/>
          <a:ext cx="6105525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529831"/>
              </p:ext>
            </p:extLst>
          </p:nvPr>
        </p:nvGraphicFramePr>
        <p:xfrm>
          <a:off x="7236296" y="5301208"/>
          <a:ext cx="1658799" cy="76200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938719"/>
                <a:gridCol w="720080"/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 dirty="0">
                          <a:effectLst/>
                        </a:rPr>
                        <a:t>Centro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Bogotá D.C.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15,8%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centro otros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>
                          <a:effectLst/>
                        </a:rPr>
                        <a:t>11,6%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Santanderes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u="none" strike="noStrike" dirty="0">
                          <a:effectLst/>
                        </a:rPr>
                        <a:t>6,9%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787899" y="584200"/>
            <a:ext cx="4248151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Contexto</a:t>
            </a:r>
            <a:endParaRPr lang="es-CO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16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0 CuadroTexto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56088" y="4230688"/>
            <a:ext cx="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CO" sz="2400" dirty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9" name="3 CuadroTexto"/>
          <p:cNvSpPr txBox="1">
            <a:spLocks noChangeArrowheads="1"/>
          </p:cNvSpPr>
          <p:nvPr/>
        </p:nvSpPr>
        <p:spPr bwMode="auto">
          <a:xfrm>
            <a:off x="468313" y="6423025"/>
            <a:ext cx="17395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O" altLang="es-CO" sz="1000" dirty="0">
                <a:solidFill>
                  <a:schemeClr val="bg1"/>
                </a:solidFill>
                <a:latin typeface="Arial" pitchFamily="34" charset="0"/>
              </a:rPr>
              <a:t>Fuente: SIET </a:t>
            </a:r>
            <a:r>
              <a:rPr lang="es-CO" altLang="es-CO" sz="1000" dirty="0" smtClean="0">
                <a:solidFill>
                  <a:schemeClr val="bg1"/>
                </a:solidFill>
                <a:latin typeface="Arial" pitchFamily="34" charset="0"/>
              </a:rPr>
              <a:t>agosto 2014</a:t>
            </a:r>
            <a:endParaRPr lang="es-CO" altLang="es-CO" sz="1000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760837"/>
              </p:ext>
            </p:extLst>
          </p:nvPr>
        </p:nvGraphicFramePr>
        <p:xfrm>
          <a:off x="683568" y="1412776"/>
          <a:ext cx="8136904" cy="457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7899" y="584200"/>
            <a:ext cx="4248151" cy="504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Contexto</a:t>
            </a:r>
            <a:endParaRPr lang="es-CO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70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1 CuadroTexto"/>
          <p:cNvSpPr txBox="1">
            <a:spLocks noChangeArrowheads="1"/>
          </p:cNvSpPr>
          <p:nvPr/>
        </p:nvSpPr>
        <p:spPr bwMode="auto">
          <a:xfrm>
            <a:off x="4143375" y="508000"/>
            <a:ext cx="5000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altLang="es-CO" dirty="0"/>
              <a:t>PROBLEMATICA</a:t>
            </a:r>
          </a:p>
        </p:txBody>
      </p:sp>
      <p:graphicFrame>
        <p:nvGraphicFramePr>
          <p:cNvPr id="3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544629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4584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744654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PROBLEMATICA</a:t>
            </a:r>
            <a:endParaRPr lang="es-CO" sz="1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907704" y="2612310"/>
            <a:ext cx="4392488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RETOS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07704" y="3356992"/>
            <a:ext cx="4392488" cy="468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SISTEMA ASEGURAMIENTO </a:t>
            </a:r>
            <a:r>
              <a:rPr lang="es-CO" sz="1800" dirty="0"/>
              <a:t>DE LA CALIDAD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47131" y="4129751"/>
            <a:ext cx="4392488" cy="468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PROYECTO DE DECRETO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5013176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PROPUESTA MODELO DE </a:t>
            </a:r>
            <a:r>
              <a:rPr lang="es-CO" sz="1800" dirty="0"/>
              <a:t>GESTIÓN </a:t>
            </a:r>
            <a:endParaRPr lang="es-CO" sz="1800" dirty="0" smtClean="0"/>
          </a:p>
          <a:p>
            <a:pPr algn="ctr"/>
            <a:r>
              <a:rPr lang="es-CO" sz="1800" dirty="0" smtClean="0"/>
              <a:t>DE LA ETDH- MEN</a:t>
            </a:r>
            <a:endParaRPr lang="es-CO" sz="1800" dirty="0"/>
          </a:p>
        </p:txBody>
      </p:sp>
      <p:sp>
        <p:nvSpPr>
          <p:cNvPr id="9" name="8 Flecha derecha"/>
          <p:cNvSpPr/>
          <p:nvPr/>
        </p:nvSpPr>
        <p:spPr>
          <a:xfrm>
            <a:off x="897094" y="2569007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817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1 CuadroTexto"/>
          <p:cNvSpPr txBox="1">
            <a:spLocks noChangeArrowheads="1"/>
          </p:cNvSpPr>
          <p:nvPr/>
        </p:nvSpPr>
        <p:spPr bwMode="auto">
          <a:xfrm>
            <a:off x="4143375" y="508000"/>
            <a:ext cx="5000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altLang="es-CO" dirty="0"/>
              <a:t>RETOS</a:t>
            </a:r>
          </a:p>
        </p:txBody>
      </p:sp>
      <p:graphicFrame>
        <p:nvGraphicFramePr>
          <p:cNvPr id="8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3414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327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744654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PROBLEMATICA</a:t>
            </a:r>
            <a:endParaRPr lang="es-CO" sz="1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907704" y="2612310"/>
            <a:ext cx="4392488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RETOS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07704" y="3356992"/>
            <a:ext cx="4392488" cy="468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SISTEMA ASEGURAMIENTO </a:t>
            </a:r>
            <a:r>
              <a:rPr lang="es-CO" sz="1800" dirty="0"/>
              <a:t>DE LA CALIDAD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47131" y="4129751"/>
            <a:ext cx="4392488" cy="468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PROYECTO DE DECRETO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5013176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PROPUESTA MODELO DE </a:t>
            </a:r>
            <a:r>
              <a:rPr lang="es-CO" sz="1800" dirty="0"/>
              <a:t>GESTIÓN </a:t>
            </a:r>
            <a:endParaRPr lang="es-CO" sz="1800" dirty="0" smtClean="0"/>
          </a:p>
          <a:p>
            <a:pPr algn="ctr"/>
            <a:r>
              <a:rPr lang="es-CO" sz="1800" dirty="0" smtClean="0"/>
              <a:t>DE LA ETDH- MEN</a:t>
            </a:r>
            <a:endParaRPr lang="es-CO" sz="1800" dirty="0"/>
          </a:p>
        </p:txBody>
      </p:sp>
      <p:sp>
        <p:nvSpPr>
          <p:cNvPr id="9" name="8 Flecha derecha"/>
          <p:cNvSpPr/>
          <p:nvPr/>
        </p:nvSpPr>
        <p:spPr>
          <a:xfrm>
            <a:off x="755576" y="3356992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410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217360" y="1412777"/>
            <a:ext cx="8942248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800000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2400" dirty="0" smtClean="0">
                <a:latin typeface="Arial"/>
                <a:cs typeface="Arial"/>
              </a:rPr>
              <a:t>EJES DE LA ESTRATEGIA: </a:t>
            </a:r>
            <a:r>
              <a:rPr lang="es-ES_tradnl" sz="2400" cap="small" dirty="0" smtClean="0">
                <a:latin typeface="Arial" charset="0"/>
                <a:cs typeface="Arial" charset="0"/>
              </a:rPr>
              <a:t>EXCELENCIA DE LA EDUCACIÓN SUPERIOR</a:t>
            </a:r>
            <a:endParaRPr lang="es-ES" sz="2400" dirty="0">
              <a:latin typeface="Arial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8559381"/>
              </p:ext>
            </p:extLst>
          </p:nvPr>
        </p:nvGraphicFramePr>
        <p:xfrm>
          <a:off x="611560" y="2204864"/>
          <a:ext cx="8136904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62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Botón de acción: Inicio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8088" y="6561138"/>
            <a:ext cx="157162" cy="180975"/>
          </a:xfrm>
          <a:prstGeom prst="actionButtonHom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CO" sz="2400" dirty="0">
              <a:latin typeface="Arial" charset="0"/>
            </a:endParaRPr>
          </a:p>
        </p:txBody>
      </p:sp>
      <p:sp>
        <p:nvSpPr>
          <p:cNvPr id="9219" name="11 CuadroTexto"/>
          <p:cNvSpPr txBox="1">
            <a:spLocks noChangeArrowheads="1"/>
          </p:cNvSpPr>
          <p:nvPr/>
        </p:nvSpPr>
        <p:spPr bwMode="auto">
          <a:xfrm>
            <a:off x="4860032" y="332657"/>
            <a:ext cx="404663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2500" lnSpcReduction="100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altLang="es-CO" dirty="0"/>
              <a:t>SISTEMA DE ASEGURAMIENTO</a:t>
            </a:r>
          </a:p>
          <a:p>
            <a:r>
              <a:rPr lang="es-CO" altLang="es-CO" dirty="0"/>
              <a:t> DE LA CALIDAD DE LA ETDH</a:t>
            </a:r>
          </a:p>
        </p:txBody>
      </p:sp>
      <p:pic>
        <p:nvPicPr>
          <p:cNvPr id="60" name="59 Imagen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76664" cy="4320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93342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 bwMode="auto">
          <a:xfrm>
            <a:off x="539553" y="1833632"/>
            <a:ext cx="2448272" cy="13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en-US"/>
            </a:defPPr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" dirty="0"/>
              <a:t>Opción 3: APOYO SEC</a:t>
            </a:r>
            <a:endParaRPr lang="es-CO" dirty="0"/>
          </a:p>
        </p:txBody>
      </p:sp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68282"/>
              </p:ext>
            </p:extLst>
          </p:nvPr>
        </p:nvGraphicFramePr>
        <p:xfrm>
          <a:off x="3887924" y="1340768"/>
          <a:ext cx="428447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POLÍTICAS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59EE2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/>
                        <a:t>Ministerio</a:t>
                      </a:r>
                      <a:r>
                        <a:rPr lang="es-CO" sz="1400" baseline="0" dirty="0" smtClean="0"/>
                        <a:t> de Educación Nacional</a:t>
                      </a:r>
                      <a:endParaRPr lang="es-CO" sz="1400" dirty="0"/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34" name="33 Flecha abajo"/>
          <p:cNvSpPr/>
          <p:nvPr/>
        </p:nvSpPr>
        <p:spPr>
          <a:xfrm>
            <a:off x="5796136" y="1988840"/>
            <a:ext cx="504056" cy="523935"/>
          </a:xfrm>
          <a:prstGeom prst="downArrow">
            <a:avLst/>
          </a:prstGeom>
          <a:solidFill>
            <a:srgbClr val="C59EE2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5" name="3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637757"/>
              </p:ext>
            </p:extLst>
          </p:nvPr>
        </p:nvGraphicFramePr>
        <p:xfrm>
          <a:off x="3887924" y="2492574"/>
          <a:ext cx="428447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</a:tblGrid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COORDINADOR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Ministerio de Educación Nacional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sp>
        <p:nvSpPr>
          <p:cNvPr id="36" name="35 Flecha abajo"/>
          <p:cNvSpPr/>
          <p:nvPr/>
        </p:nvSpPr>
        <p:spPr>
          <a:xfrm>
            <a:off x="5796136" y="3140646"/>
            <a:ext cx="504056" cy="52393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s-CO" sz="2000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Rounded MT Bold" pitchFamily="34" charset="0"/>
            </a:endParaRPr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00644"/>
              </p:ext>
            </p:extLst>
          </p:nvPr>
        </p:nvGraphicFramePr>
        <p:xfrm>
          <a:off x="3887924" y="3664581"/>
          <a:ext cx="4284476" cy="97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</a:tblGrid>
              <a:tr h="324036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EJECUTOR PARES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Licencias,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programas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Certificación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Alta Calidad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SEC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rgbClr val="000099"/>
                          </a:solidFill>
                        </a:rPr>
                        <a:t>ONAC - OEC</a:t>
                      </a:r>
                      <a:endParaRPr lang="es-CO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E7D28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24286"/>
              </p:ext>
            </p:extLst>
          </p:nvPr>
        </p:nvGraphicFramePr>
        <p:xfrm>
          <a:off x="3851918" y="4943118"/>
          <a:ext cx="44536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601"/>
              </a:tblGrid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dirty="0" smtClean="0">
                          <a:solidFill>
                            <a:srgbClr val="000099"/>
                          </a:solidFill>
                        </a:rPr>
                        <a:t>Certificación</a:t>
                      </a:r>
                      <a:r>
                        <a:rPr lang="es-CO" sz="1200" baseline="0" dirty="0" smtClean="0">
                          <a:solidFill>
                            <a:srgbClr val="000099"/>
                          </a:solidFill>
                        </a:rPr>
                        <a:t> de calidad por los  </a:t>
                      </a:r>
                      <a:r>
                        <a:rPr lang="es-CO" sz="1200" b="1" dirty="0" smtClean="0">
                          <a:solidFill>
                            <a:srgbClr val="000099"/>
                          </a:solidFill>
                        </a:rPr>
                        <a:t>Organismos de</a:t>
                      </a: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Certificación de calidad.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b="1" baseline="0" dirty="0" smtClean="0">
                        <a:solidFill>
                          <a:srgbClr val="000099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 Banco de Pares como apoyo a las SEC.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b="1" baseline="0" dirty="0" smtClean="0">
                          <a:solidFill>
                            <a:srgbClr val="000099"/>
                          </a:solidFill>
                        </a:rPr>
                        <a:t>OEC en Alta Calidad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5127079" y="440482"/>
            <a:ext cx="399593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_tradnl" dirty="0"/>
              <a:t>OPCIONES ANALIZADAS EN BANCO DE PARES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65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769257"/>
              </p:ext>
            </p:extLst>
          </p:nvPr>
        </p:nvGraphicFramePr>
        <p:xfrm>
          <a:off x="760040" y="2634580"/>
          <a:ext cx="5540152" cy="360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b="1" dirty="0" smtClean="0">
                <a:solidFill>
                  <a:schemeClr val="bg1"/>
                </a:solidFill>
              </a:rPr>
              <a:t>Desafíos para el área</a:t>
            </a:r>
            <a:r>
              <a:rPr lang="es-CO" sz="2800" dirty="0">
                <a:solidFill>
                  <a:schemeClr val="bg1"/>
                </a:solidFill>
              </a:rPr>
              <a:t/>
            </a:r>
            <a:br>
              <a:rPr lang="es-CO" sz="2800" dirty="0">
                <a:solidFill>
                  <a:schemeClr val="bg1"/>
                </a:solidFill>
              </a:rPr>
            </a:br>
            <a:r>
              <a:rPr lang="es-CO" sz="2800" dirty="0"/>
              <a:t/>
            </a:r>
            <a:br>
              <a:rPr lang="es-CO" sz="2800" dirty="0"/>
            </a:br>
            <a:endParaRPr lang="es-CO" sz="2800" dirty="0"/>
          </a:p>
        </p:txBody>
      </p:sp>
      <p:sp>
        <p:nvSpPr>
          <p:cNvPr id="3" name="2 Cerrar llave"/>
          <p:cNvSpPr/>
          <p:nvPr/>
        </p:nvSpPr>
        <p:spPr>
          <a:xfrm>
            <a:off x="5796136" y="2708920"/>
            <a:ext cx="504056" cy="338437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5927050" y="4198694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800" dirty="0" smtClean="0"/>
              <a:t>Flexibilidad</a:t>
            </a:r>
            <a:endParaRPr lang="es-ES" sz="1800" dirty="0"/>
          </a:p>
        </p:txBody>
      </p:sp>
      <p:grpSp>
        <p:nvGrpSpPr>
          <p:cNvPr id="7" name="6 Grupo"/>
          <p:cNvGrpSpPr/>
          <p:nvPr/>
        </p:nvGrpSpPr>
        <p:grpSpPr>
          <a:xfrm>
            <a:off x="6948264" y="3465511"/>
            <a:ext cx="2160240" cy="1979713"/>
            <a:chOff x="2464044" y="1123876"/>
            <a:chExt cx="2343826" cy="2343826"/>
          </a:xfrm>
          <a:scene3d>
            <a:camera prst="orthographicFront"/>
            <a:lightRig rig="flat" dir="t"/>
          </a:scene3d>
        </p:grpSpPr>
        <p:sp>
          <p:nvSpPr>
            <p:cNvPr id="8" name="7 Elipse"/>
            <p:cNvSpPr/>
            <p:nvPr/>
          </p:nvSpPr>
          <p:spPr>
            <a:xfrm>
              <a:off x="2464044" y="1123876"/>
              <a:ext cx="2343826" cy="2343826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ipse 4"/>
            <p:cNvSpPr/>
            <p:nvPr/>
          </p:nvSpPr>
          <p:spPr>
            <a:xfrm>
              <a:off x="2807289" y="1467121"/>
              <a:ext cx="1657336" cy="16573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3200" b="1" kern="1200" dirty="0" smtClean="0">
                  <a:effectLst/>
                </a:rPr>
                <a:t>SIACET </a:t>
              </a:r>
              <a:r>
                <a:rPr lang="es-CO" sz="1600" b="1" kern="1200" dirty="0" smtClean="0">
                  <a:effectLst/>
                </a:rPr>
                <a:t>(TECNOLOGÍA)</a:t>
              </a:r>
              <a:endParaRPr lang="es-CO" sz="1600" b="1" kern="12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6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1115616" y="1711349"/>
          <a:ext cx="43882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0" name="2 CuadroTexto"/>
          <p:cNvSpPr txBox="1">
            <a:spLocks noChangeArrowheads="1"/>
          </p:cNvSpPr>
          <p:nvPr/>
        </p:nvSpPr>
        <p:spPr bwMode="auto">
          <a:xfrm>
            <a:off x="3856038" y="3035300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s-CO" altLang="es-CO" sz="1400">
                <a:solidFill>
                  <a:srgbClr val="000099"/>
                </a:solidFill>
              </a:rPr>
              <a:t>SGC por Organismos de Tercera Parte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2852738"/>
            <a:ext cx="3752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1 CuadroTexto"/>
          <p:cNvSpPr txBox="1">
            <a:spLocks noChangeArrowheads="1"/>
          </p:cNvSpPr>
          <p:nvPr/>
        </p:nvSpPr>
        <p:spPr bwMode="auto">
          <a:xfrm>
            <a:off x="5004048" y="260648"/>
            <a:ext cx="3960440" cy="107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dirty="0"/>
              <a:t>MODELO DEL SISTEMA DE ASEGURAMIENTO</a:t>
            </a:r>
          </a:p>
          <a:p>
            <a:r>
              <a:rPr lang="es-CO" dirty="0"/>
              <a:t> DE CALIDAD ETDH </a:t>
            </a:r>
            <a:endParaRPr lang="es-CO" altLang="es-CO" dirty="0"/>
          </a:p>
        </p:txBody>
      </p:sp>
    </p:spTree>
    <p:extLst>
      <p:ext uri="{BB962C8B-B14F-4D97-AF65-F5344CB8AC3E}">
        <p14:creationId xmlns:p14="http://schemas.microsoft.com/office/powerpoint/2010/main" val="343735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>
            <a:grpSpLocks/>
          </p:cNvGrpSpPr>
          <p:nvPr/>
        </p:nvGrpSpPr>
        <p:grpSpPr bwMode="auto">
          <a:xfrm>
            <a:off x="1981200" y="2117179"/>
            <a:ext cx="723900" cy="4046538"/>
            <a:chOff x="1248" y="1548"/>
            <a:chExt cx="456" cy="2549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 rot="16200000">
              <a:off x="158" y="2671"/>
              <a:ext cx="25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2E6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s-MX" altLang="es-CO" sz="29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CALIDAD</a:t>
              </a:r>
              <a:endParaRPr lang="es-ES" altLang="es-CO" sz="2800"/>
            </a:p>
          </p:txBody>
        </p:sp>
        <p:sp>
          <p:nvSpPr>
            <p:cNvPr id="37916" name="AutoShape 5"/>
            <p:cNvSpPr>
              <a:spLocks noChangeArrowheads="1"/>
            </p:cNvSpPr>
            <p:nvPr/>
          </p:nvSpPr>
          <p:spPr bwMode="auto">
            <a:xfrm>
              <a:off x="1488" y="1548"/>
              <a:ext cx="216" cy="2216"/>
            </a:xfrm>
            <a:prstGeom prst="upArrow">
              <a:avLst>
                <a:gd name="adj1" fmla="val 27778"/>
                <a:gd name="adj2" fmla="val 278710"/>
              </a:avLst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400">
                <a:latin typeface="Arial" pitchFamily="34" charset="0"/>
              </a:endParaRPr>
            </a:p>
          </p:txBody>
        </p:sp>
      </p:grpSp>
      <p:sp>
        <p:nvSpPr>
          <p:cNvPr id="37891" name="Rectangle 6"/>
          <p:cNvSpPr>
            <a:spLocks noChangeArrowheads="1"/>
          </p:cNvSpPr>
          <p:nvPr/>
        </p:nvSpPr>
        <p:spPr bwMode="auto">
          <a:xfrm>
            <a:off x="2843213" y="3952329"/>
            <a:ext cx="3810000" cy="812800"/>
          </a:xfrm>
          <a:prstGeom prst="rect">
            <a:avLst/>
          </a:prstGeom>
          <a:gradFill rotWithShape="1">
            <a:gsLst>
              <a:gs pos="0">
                <a:srgbClr val="A9A965"/>
              </a:gs>
              <a:gs pos="50000">
                <a:srgbClr val="FFFF99"/>
              </a:gs>
              <a:gs pos="100000">
                <a:srgbClr val="A9A965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s-CO" sz="1600"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43213" y="2801393"/>
            <a:ext cx="3810000" cy="1074736"/>
          </a:xfrm>
          <a:prstGeom prst="rect">
            <a:avLst/>
          </a:prstGeom>
          <a:gradFill rotWithShape="1">
            <a:gsLst>
              <a:gs pos="0">
                <a:srgbClr val="FFCC00">
                  <a:gamma/>
                  <a:shade val="56078"/>
                  <a:invGamma/>
                </a:srgbClr>
              </a:gs>
              <a:gs pos="50000">
                <a:srgbClr val="FFCC00">
                  <a:alpha val="95000"/>
                </a:srgbClr>
              </a:gs>
              <a:gs pos="100000">
                <a:srgbClr val="FFCC00">
                  <a:gamma/>
                  <a:shade val="56078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CO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2854325" y="3985667"/>
            <a:ext cx="37338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O" sz="1600">
                <a:latin typeface="Arial" pitchFamily="34" charset="0"/>
              </a:rPr>
              <a:t>CERTIFICACIÓN DE CALIDAD</a:t>
            </a:r>
          </a:p>
          <a:p>
            <a:pPr algn="ctr" eaLnBrk="1" hangingPunct="1">
              <a:buFontTx/>
              <a:buNone/>
            </a:pPr>
            <a:r>
              <a:rPr lang="es-MX" altLang="es-CO" sz="1400">
                <a:latin typeface="Arial" pitchFamily="34" charset="0"/>
              </a:rPr>
              <a:t>(Normas Técnicas de Calidad )</a:t>
            </a:r>
            <a:endParaRPr lang="es-MX" altLang="es-CO" sz="1600">
              <a:latin typeface="Arial" pitchFamily="34" charset="0"/>
            </a:endParaRPr>
          </a:p>
        </p:txBody>
      </p:sp>
      <p:sp>
        <p:nvSpPr>
          <p:cNvPr id="37896" name="Text Box 9"/>
          <p:cNvSpPr txBox="1">
            <a:spLocks noChangeArrowheads="1"/>
          </p:cNvSpPr>
          <p:nvPr/>
        </p:nvSpPr>
        <p:spPr bwMode="auto">
          <a:xfrm>
            <a:off x="4681538" y="3807867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s-CO" sz="2000">
              <a:latin typeface="Arial" pitchFamily="34" charset="0"/>
            </a:endParaRPr>
          </a:p>
        </p:txBody>
      </p:sp>
      <p:sp>
        <p:nvSpPr>
          <p:cNvPr id="37897" name="Text Box 10"/>
          <p:cNvSpPr txBox="1">
            <a:spLocks noChangeArrowheads="1"/>
          </p:cNvSpPr>
          <p:nvPr/>
        </p:nvSpPr>
        <p:spPr bwMode="auto">
          <a:xfrm>
            <a:off x="2976563" y="2806154"/>
            <a:ext cx="359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s-CO" sz="1600">
              <a:latin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43213" y="2080667"/>
            <a:ext cx="3870325" cy="676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s-MX" altLang="es-CO" sz="19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ASEGURAMIENTO DE CALIDAD</a:t>
            </a:r>
            <a:endParaRPr lang="es-ES" altLang="es-CO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0" y="1556792"/>
            <a:ext cx="2117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O" sz="2000" u="sng">
                <a:latin typeface="Arial" pitchFamily="34" charset="0"/>
              </a:rPr>
              <a:t>PROVISIÓN</a:t>
            </a:r>
          </a:p>
          <a:p>
            <a:pPr algn="ctr" eaLnBrk="1" hangingPunct="1">
              <a:buFontTx/>
              <a:buNone/>
            </a:pPr>
            <a:r>
              <a:rPr lang="es-MX" altLang="es-CO" sz="2000" u="sng">
                <a:latin typeface="Arial" pitchFamily="34" charset="0"/>
              </a:rPr>
              <a:t>INFORMACIÓN</a:t>
            </a:r>
            <a:endParaRPr lang="es-ES" altLang="es-CO" sz="2000" u="sng">
              <a:latin typeface="Arial" pitchFamily="34" charset="0"/>
            </a:endParaRPr>
          </a:p>
        </p:txBody>
      </p:sp>
      <p:grpSp>
        <p:nvGrpSpPr>
          <p:cNvPr id="37900" name="Group 14"/>
          <p:cNvGrpSpPr>
            <a:grpSpLocks/>
          </p:cNvGrpSpPr>
          <p:nvPr/>
        </p:nvGrpSpPr>
        <p:grpSpPr bwMode="auto">
          <a:xfrm>
            <a:off x="144463" y="5103267"/>
            <a:ext cx="1917700" cy="704850"/>
            <a:chOff x="96" y="2288"/>
            <a:chExt cx="1208" cy="444"/>
          </a:xfrm>
        </p:grpSpPr>
        <p:sp>
          <p:nvSpPr>
            <p:cNvPr id="37913" name="AutoShape 15"/>
            <p:cNvSpPr>
              <a:spLocks noChangeArrowheads="1"/>
            </p:cNvSpPr>
            <p:nvPr/>
          </p:nvSpPr>
          <p:spPr bwMode="auto">
            <a:xfrm rot="5400000">
              <a:off x="478" y="1906"/>
              <a:ext cx="444" cy="1208"/>
            </a:xfrm>
            <a:prstGeom prst="upArrow">
              <a:avLst>
                <a:gd name="adj1" fmla="val 50000"/>
                <a:gd name="adj2" fmla="val 68018"/>
              </a:avLst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400">
                <a:latin typeface="Arial" pitchFamily="34" charset="0"/>
              </a:endParaRPr>
            </a:p>
          </p:txBody>
        </p:sp>
        <p:sp>
          <p:nvSpPr>
            <p:cNvPr id="37914" name="Text Box 16"/>
            <p:cNvSpPr txBox="1">
              <a:spLocks noChangeArrowheads="1"/>
            </p:cNvSpPr>
            <p:nvPr/>
          </p:nvSpPr>
          <p:spPr bwMode="auto">
            <a:xfrm>
              <a:off x="384" y="2391"/>
              <a:ext cx="439" cy="233"/>
            </a:xfrm>
            <a:prstGeom prst="rect">
              <a:avLst/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s-MX" altLang="es-CO" sz="1800">
                  <a:latin typeface="Arial" pitchFamily="34" charset="0"/>
                </a:rPr>
                <a:t>SIET</a:t>
              </a:r>
              <a:endParaRPr lang="es-ES" altLang="es-CO" sz="1800">
                <a:latin typeface="Arial" pitchFamily="34" charset="0"/>
              </a:endParaRPr>
            </a:p>
          </p:txBody>
        </p:sp>
      </p:grpSp>
      <p:grpSp>
        <p:nvGrpSpPr>
          <p:cNvPr id="37901" name="Group 20"/>
          <p:cNvGrpSpPr>
            <a:grpSpLocks/>
          </p:cNvGrpSpPr>
          <p:nvPr/>
        </p:nvGrpSpPr>
        <p:grpSpPr bwMode="auto">
          <a:xfrm>
            <a:off x="125413" y="4239667"/>
            <a:ext cx="1879600" cy="704850"/>
            <a:chOff x="96" y="2640"/>
            <a:chExt cx="1184" cy="444"/>
          </a:xfrm>
        </p:grpSpPr>
        <p:sp>
          <p:nvSpPr>
            <p:cNvPr id="37911" name="AutoShape 21"/>
            <p:cNvSpPr>
              <a:spLocks noChangeArrowheads="1"/>
            </p:cNvSpPr>
            <p:nvPr/>
          </p:nvSpPr>
          <p:spPr bwMode="auto">
            <a:xfrm rot="5400000">
              <a:off x="466" y="2270"/>
              <a:ext cx="444" cy="1184"/>
            </a:xfrm>
            <a:prstGeom prst="upArrow">
              <a:avLst>
                <a:gd name="adj1" fmla="val 50000"/>
                <a:gd name="adj2" fmla="val 66667"/>
              </a:avLst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CO" altLang="es-CO" sz="1400">
                <a:latin typeface="Arial" pitchFamily="34" charset="0"/>
              </a:endParaRPr>
            </a:p>
          </p:txBody>
        </p:sp>
        <p:sp>
          <p:nvSpPr>
            <p:cNvPr id="37912" name="Text Box 22"/>
            <p:cNvSpPr txBox="1">
              <a:spLocks noChangeArrowheads="1"/>
            </p:cNvSpPr>
            <p:nvPr/>
          </p:nvSpPr>
          <p:spPr bwMode="auto">
            <a:xfrm>
              <a:off x="324" y="2748"/>
              <a:ext cx="649" cy="233"/>
            </a:xfrm>
            <a:prstGeom prst="rect">
              <a:avLst/>
            </a:prstGeom>
            <a:gradFill rotWithShape="1">
              <a:gsLst>
                <a:gs pos="0">
                  <a:srgbClr val="56728F"/>
                </a:gs>
                <a:gs pos="50000">
                  <a:srgbClr val="99CCFF"/>
                </a:gs>
                <a:gs pos="100000">
                  <a:srgbClr val="56728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s-MX" altLang="es-CO" sz="1800">
                  <a:latin typeface="Arial" pitchFamily="34" charset="0"/>
                </a:rPr>
                <a:t>SIACET</a:t>
              </a:r>
              <a:endParaRPr lang="es-ES" altLang="es-CO" sz="1800">
                <a:latin typeface="Arial" pitchFamily="34" charset="0"/>
              </a:endParaRPr>
            </a:p>
          </p:txBody>
        </p:sp>
      </p:grpSp>
      <p:sp>
        <p:nvSpPr>
          <p:cNvPr id="37902" name="AutoShape 23"/>
          <p:cNvSpPr>
            <a:spLocks noChangeArrowheads="1"/>
          </p:cNvSpPr>
          <p:nvPr/>
        </p:nvSpPr>
        <p:spPr bwMode="auto">
          <a:xfrm>
            <a:off x="6732588" y="2220367"/>
            <a:ext cx="2376487" cy="3605212"/>
          </a:xfrm>
          <a:prstGeom prst="leftArrow">
            <a:avLst>
              <a:gd name="adj1" fmla="val 55481"/>
              <a:gd name="adj2" fmla="val 27856"/>
            </a:avLst>
          </a:prstGeom>
          <a:gradFill rotWithShape="1">
            <a:gsLst>
              <a:gs pos="0">
                <a:srgbClr val="56728F"/>
              </a:gs>
              <a:gs pos="50000">
                <a:srgbClr val="99CCFF"/>
              </a:gs>
              <a:gs pos="100000">
                <a:srgbClr val="56728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CO" altLang="es-CO" sz="1400">
              <a:latin typeface="Arial" pitchFamily="34" charset="0"/>
            </a:endParaRPr>
          </a:p>
        </p:txBody>
      </p:sp>
      <p:sp>
        <p:nvSpPr>
          <p:cNvPr id="37903" name="Text Box 24"/>
          <p:cNvSpPr txBox="1">
            <a:spLocks noChangeArrowheads="1"/>
          </p:cNvSpPr>
          <p:nvPr/>
        </p:nvSpPr>
        <p:spPr bwMode="auto">
          <a:xfrm>
            <a:off x="6781800" y="3309392"/>
            <a:ext cx="23622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_tradnl" altLang="es-CO" sz="1600">
                <a:latin typeface="Arial" pitchFamily="34" charset="0"/>
              </a:rPr>
              <a:t>Asistencia Técnica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MX" altLang="es-CO" sz="1200">
                <a:latin typeface="Arial" pitchFamily="34" charset="0"/>
              </a:rPr>
              <a:t>Secretarías de educación Certificadas 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CO" altLang="es-CO" sz="1200">
                <a:latin typeface="Arial" pitchFamily="34" charset="0"/>
              </a:rPr>
              <a:t>Instituciones de Educación para el Trabajo.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s-CO" altLang="es-CO" sz="1200">
                <a:latin typeface="Arial" pitchFamily="34" charset="0"/>
              </a:rPr>
              <a:t>Organismos certificadores</a:t>
            </a:r>
            <a:endParaRPr lang="es-ES" altLang="es-CO" sz="1200">
              <a:latin typeface="Arial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endParaRPr lang="es-ES_tradnl" altLang="es-CO" sz="1200">
              <a:latin typeface="Arial" pitchFamily="34" charset="0"/>
            </a:endParaRPr>
          </a:p>
        </p:txBody>
      </p:sp>
      <p:sp>
        <p:nvSpPr>
          <p:cNvPr id="37904" name="Text Box 25"/>
          <p:cNvSpPr txBox="1">
            <a:spLocks noChangeArrowheads="1"/>
          </p:cNvSpPr>
          <p:nvPr/>
        </p:nvSpPr>
        <p:spPr bwMode="auto">
          <a:xfrm>
            <a:off x="2989263" y="3080792"/>
            <a:ext cx="33845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CO" altLang="es-CO" sz="1600">
                <a:solidFill>
                  <a:srgbClr val="FF0000"/>
                </a:solidFill>
                <a:latin typeface="Arial" pitchFamily="34" charset="0"/>
              </a:rPr>
              <a:t>CERTIFICACIÓN DE ALTA CALIDAD</a:t>
            </a:r>
          </a:p>
        </p:txBody>
      </p:sp>
      <p:sp>
        <p:nvSpPr>
          <p:cNvPr id="26" name="1 Título"/>
          <p:cNvSpPr>
            <a:spLocks noGrp="1"/>
          </p:cNvSpPr>
          <p:nvPr>
            <p:ph type="title"/>
          </p:nvPr>
        </p:nvSpPr>
        <p:spPr>
          <a:xfrm>
            <a:off x="5119389" y="332656"/>
            <a:ext cx="4032325" cy="86451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Sistema de Aseguramiento de Calidad de ET - SACET</a:t>
            </a:r>
          </a:p>
        </p:txBody>
      </p:sp>
      <p:sp>
        <p:nvSpPr>
          <p:cNvPr id="37906" name="Rectangle 6"/>
          <p:cNvSpPr>
            <a:spLocks noChangeArrowheads="1"/>
          </p:cNvSpPr>
          <p:nvPr/>
        </p:nvSpPr>
        <p:spPr bwMode="auto">
          <a:xfrm>
            <a:off x="2843213" y="4817517"/>
            <a:ext cx="3810000" cy="812800"/>
          </a:xfrm>
          <a:prstGeom prst="rect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s-CO" sz="1600">
              <a:latin typeface="Arial" pitchFamily="34" charset="0"/>
            </a:endParaRPr>
          </a:p>
        </p:txBody>
      </p:sp>
      <p:sp>
        <p:nvSpPr>
          <p:cNvPr id="37907" name="Text Box 8"/>
          <p:cNvSpPr txBox="1">
            <a:spLocks noChangeArrowheads="1"/>
          </p:cNvSpPr>
          <p:nvPr/>
        </p:nvSpPr>
        <p:spPr bwMode="auto">
          <a:xfrm>
            <a:off x="2854325" y="4850854"/>
            <a:ext cx="37338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O" sz="1600">
                <a:latin typeface="Arial" pitchFamily="34" charset="0"/>
              </a:rPr>
              <a:t>BANCO DE PARES</a:t>
            </a:r>
          </a:p>
          <a:p>
            <a:pPr algn="ctr" eaLnBrk="1" hangingPunct="1">
              <a:buFontTx/>
              <a:buNone/>
            </a:pPr>
            <a:r>
              <a:rPr lang="es-MX" altLang="es-CO" sz="1400">
                <a:latin typeface="Arial" pitchFamily="34" charset="0"/>
              </a:rPr>
              <a:t>(Licencias de funcionamiento, aprobación programas)</a:t>
            </a:r>
            <a:endParaRPr lang="es-MX" altLang="es-CO" sz="1600">
              <a:latin typeface="Arial" pitchFamily="34" charset="0"/>
            </a:endParaRPr>
          </a:p>
        </p:txBody>
      </p:sp>
      <p:sp>
        <p:nvSpPr>
          <p:cNvPr id="37908" name="Text Box 12"/>
          <p:cNvSpPr txBox="1">
            <a:spLocks noChangeArrowheads="1"/>
          </p:cNvSpPr>
          <p:nvPr/>
        </p:nvSpPr>
        <p:spPr bwMode="auto">
          <a:xfrm>
            <a:off x="-107950" y="5589042"/>
            <a:ext cx="21177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2E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MX" altLang="es-CO" sz="1400" u="sng">
                <a:latin typeface="Arial" pitchFamily="34" charset="0"/>
              </a:rPr>
              <a:t>OLET</a:t>
            </a:r>
            <a:endParaRPr lang="es-ES" altLang="es-CO" sz="1400" u="sng">
              <a:latin typeface="Arial" pitchFamily="34" charset="0"/>
            </a:endParaRPr>
          </a:p>
        </p:txBody>
      </p:sp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179388" y="2575967"/>
            <a:ext cx="954087" cy="368300"/>
          </a:xfrm>
          <a:prstGeom prst="rect">
            <a:avLst/>
          </a:prstGeom>
          <a:gradFill rotWithShape="1">
            <a:gsLst>
              <a:gs pos="0">
                <a:srgbClr val="56728F"/>
              </a:gs>
              <a:gs pos="50000">
                <a:srgbClr val="99CCFF"/>
              </a:gs>
              <a:gs pos="100000">
                <a:srgbClr val="56728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s-MX" altLang="es-CO" sz="1800">
                <a:latin typeface="Arial" pitchFamily="34" charset="0"/>
              </a:rPr>
              <a:t>SCAFT</a:t>
            </a:r>
            <a:endParaRPr lang="es-ES" altLang="es-CO" sz="1800">
              <a:latin typeface="Arial" pitchFamily="34" charset="0"/>
            </a:endParaRPr>
          </a:p>
        </p:txBody>
      </p:sp>
      <p:sp>
        <p:nvSpPr>
          <p:cNvPr id="37910" name="1 Rectángulo"/>
          <p:cNvSpPr>
            <a:spLocks noChangeArrowheads="1"/>
          </p:cNvSpPr>
          <p:nvPr/>
        </p:nvSpPr>
        <p:spPr bwMode="auto">
          <a:xfrm>
            <a:off x="142875" y="2974429"/>
            <a:ext cx="1919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CO" altLang="es-CO" sz="1000" b="0">
                <a:latin typeface="Arial" pitchFamily="34" charset="0"/>
              </a:rPr>
              <a:t>Comisión de Calidad CCAFT.</a:t>
            </a:r>
          </a:p>
          <a:p>
            <a:pPr>
              <a:spcBef>
                <a:spcPct val="0"/>
              </a:spcBef>
            </a:pPr>
            <a:r>
              <a:rPr lang="es-CO" altLang="es-CO" sz="1000" b="0">
                <a:latin typeface="Arial" pitchFamily="34" charset="0"/>
              </a:rPr>
              <a:t>Comités sectoriales.</a:t>
            </a:r>
          </a:p>
          <a:p>
            <a:pPr>
              <a:spcBef>
                <a:spcPct val="0"/>
              </a:spcBef>
            </a:pPr>
            <a:r>
              <a:rPr lang="es-CO" altLang="es-CO" sz="1000" b="0">
                <a:latin typeface="Arial" pitchFamily="34" charset="0"/>
              </a:rPr>
              <a:t>Organismos de tercera parte.</a:t>
            </a:r>
          </a:p>
          <a:p>
            <a:pPr>
              <a:spcBef>
                <a:spcPct val="0"/>
              </a:spcBef>
            </a:pPr>
            <a:r>
              <a:rPr lang="es-CO" altLang="es-CO" sz="1000" b="0">
                <a:latin typeface="Arial" pitchFamily="34" charset="0"/>
              </a:rPr>
              <a:t>Programas e instituciones</a:t>
            </a:r>
            <a:endParaRPr lang="es-CO" altLang="es-CO" sz="10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1143000"/>
          </a:xfrm>
        </p:spPr>
        <p:txBody>
          <a:bodyPr/>
          <a:lstStyle/>
          <a:p>
            <a:r>
              <a:rPr lang="es-ES_tradnl" altLang="es-CO" sz="2400" b="1" smtClean="0"/>
              <a:t>PROCEDIMIENTO BÁSICO PARA LA OBTENCIÓN DE LICENCIAS Y APROBACIONES</a:t>
            </a:r>
            <a:endParaRPr lang="es-ES" altLang="es-CO" sz="2400" b="1" smtClean="0"/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700808"/>
          <a:ext cx="8568952" cy="477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77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744654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PROBLEMATICA</a:t>
            </a:r>
            <a:endParaRPr lang="es-CO" sz="1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907704" y="2612310"/>
            <a:ext cx="4392488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RETOS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07704" y="3356992"/>
            <a:ext cx="4392488" cy="468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SISTEMA ASEGURAMIENTO </a:t>
            </a:r>
            <a:r>
              <a:rPr lang="es-CO" sz="1800" dirty="0"/>
              <a:t>DE LA CALIDAD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47131" y="4129751"/>
            <a:ext cx="4392488" cy="468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PROYECTO DE DECRETO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5013176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PROPUESTA MODELO DE </a:t>
            </a:r>
            <a:r>
              <a:rPr lang="es-CO" sz="1800" dirty="0"/>
              <a:t>GESTIÓN </a:t>
            </a:r>
            <a:endParaRPr lang="es-CO" sz="1800" dirty="0" smtClean="0"/>
          </a:p>
          <a:p>
            <a:pPr algn="ctr"/>
            <a:r>
              <a:rPr lang="es-CO" sz="1800" dirty="0" smtClean="0"/>
              <a:t>DE LA ETDH- MEN</a:t>
            </a:r>
            <a:endParaRPr lang="es-CO" sz="1800" dirty="0"/>
          </a:p>
        </p:txBody>
      </p:sp>
      <p:sp>
        <p:nvSpPr>
          <p:cNvPr id="9" name="8 Flecha derecha"/>
          <p:cNvSpPr/>
          <p:nvPr/>
        </p:nvSpPr>
        <p:spPr>
          <a:xfrm>
            <a:off x="899592" y="4129751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1594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otón de acción: Inicio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28088" y="6561138"/>
            <a:ext cx="157162" cy="180975"/>
          </a:xfrm>
          <a:prstGeom prst="actionButtonHom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CO" sz="2400" dirty="0"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860032" y="548680"/>
            <a:ext cx="39680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dirty="0"/>
              <a:t>PROYECTO DE DECRETO</a:t>
            </a:r>
          </a:p>
        </p:txBody>
      </p:sp>
      <p:sp>
        <p:nvSpPr>
          <p:cNvPr id="16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7931150" cy="2520950"/>
          </a:xfrm>
        </p:spPr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s-CO" altLang="es-CO" sz="2000" dirty="0" smtClean="0"/>
              <a:t>“</a:t>
            </a:r>
            <a:r>
              <a:rPr lang="es-CO" altLang="es-CO" sz="2400" dirty="0" smtClean="0"/>
              <a:t>Por el cual se reglamenta la creación, organización, oferta y funcionamiento de la prestación del servicio educativo para el trabajo y el desarrollo humano, y se </a:t>
            </a:r>
            <a:r>
              <a:rPr lang="es-CO" altLang="es-CO" sz="2400" b="1" dirty="0" smtClean="0"/>
              <a:t>organiza  el sistema de aseguramiento de la calidad de la educación para el trabajo y el desarrollo humano </a:t>
            </a:r>
            <a:r>
              <a:rPr lang="es-CO" altLang="es-CO" sz="2400" dirty="0" smtClean="0"/>
              <a:t>y se dictan otras disposiciones”</a:t>
            </a:r>
            <a:endParaRPr lang="es-ES" sz="2000" dirty="0"/>
          </a:p>
          <a:p>
            <a:pPr marL="0" indent="0">
              <a:buFont typeface="Arial" pitchFamily="34" charset="0"/>
              <a:buNone/>
            </a:pPr>
            <a:endParaRPr lang="es-CO" altLang="es-CO" sz="2000" dirty="0" smtClean="0"/>
          </a:p>
        </p:txBody>
      </p:sp>
      <p:pic>
        <p:nvPicPr>
          <p:cNvPr id="10305" name="Picture 65" descr="https://encrypted-tbn2.gstatic.com/images?q=tbn:ANd9GcSNeCSj14YN5ZsZUDBe8Boc5xldlmpTMpFfYyxrRmgM0fTs8mr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38202"/>
            <a:ext cx="2648937" cy="19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345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49973474"/>
              </p:ext>
            </p:extLst>
          </p:nvPr>
        </p:nvGraphicFramePr>
        <p:xfrm>
          <a:off x="1259632" y="1397000"/>
          <a:ext cx="7128792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5040849" y="620688"/>
            <a:ext cx="38441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/>
            <a:r>
              <a:rPr lang="es-CO" sz="28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rPr>
              <a:t>PROYECTO DE DECRETO</a:t>
            </a:r>
          </a:p>
        </p:txBody>
      </p:sp>
      <p:sp>
        <p:nvSpPr>
          <p:cNvPr id="3" name="2 Llamada ovalada"/>
          <p:cNvSpPr/>
          <p:nvPr/>
        </p:nvSpPr>
        <p:spPr>
          <a:xfrm>
            <a:off x="1547664" y="1082353"/>
            <a:ext cx="1872208" cy="978495"/>
          </a:xfrm>
          <a:prstGeom prst="wedgeEllipseCallout">
            <a:avLst>
              <a:gd name="adj1" fmla="val 79570"/>
              <a:gd name="adj2" fmla="val 3833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000" dirty="0" smtClean="0"/>
          </a:p>
          <a:p>
            <a:pPr algn="ctr"/>
            <a:endParaRPr lang="es-CO" sz="1000" dirty="0"/>
          </a:p>
          <a:p>
            <a:pPr algn="ctr"/>
            <a:endParaRPr lang="es-CO" sz="1000" dirty="0" smtClean="0"/>
          </a:p>
          <a:p>
            <a:pPr algn="ctr"/>
            <a:r>
              <a:rPr lang="es-CO" sz="1000" dirty="0" smtClean="0"/>
              <a:t>I</a:t>
            </a:r>
            <a:r>
              <a:rPr lang="es-CO" sz="1100" dirty="0" smtClean="0"/>
              <a:t>II. PROGRAMAS</a:t>
            </a:r>
          </a:p>
          <a:p>
            <a:pPr marL="0" lvl="1" algn="ctr"/>
            <a:r>
              <a:rPr lang="es-CO" sz="1100" dirty="0" smtClean="0">
                <a:cs typeface="Arial" pitchFamily="34" charset="0"/>
              </a:rPr>
              <a:t>Técnico laboral  Experto</a:t>
            </a:r>
          </a:p>
          <a:p>
            <a:pPr marL="0" lvl="1" algn="ctr"/>
            <a:r>
              <a:rPr lang="es-CO" sz="1100" dirty="0" smtClean="0">
                <a:cs typeface="Arial" pitchFamily="34" charset="0"/>
              </a:rPr>
              <a:t>Académico </a:t>
            </a:r>
          </a:p>
          <a:p>
            <a:pPr algn="ctr"/>
            <a:endParaRPr lang="es-CO" sz="1000" dirty="0" smtClean="0"/>
          </a:p>
          <a:p>
            <a:pPr algn="ctr"/>
            <a:endParaRPr lang="es-CO" sz="1000" dirty="0" smtClean="0"/>
          </a:p>
          <a:p>
            <a:pPr algn="ctr"/>
            <a:r>
              <a:rPr lang="es-CO" sz="1000" dirty="0" smtClean="0"/>
              <a:t> </a:t>
            </a:r>
            <a:endParaRPr lang="es-CO" sz="1000" dirty="0"/>
          </a:p>
        </p:txBody>
      </p:sp>
      <p:sp>
        <p:nvSpPr>
          <p:cNvPr id="9" name="8 Llamada ovalada"/>
          <p:cNvSpPr/>
          <p:nvPr/>
        </p:nvSpPr>
        <p:spPr>
          <a:xfrm rot="607180">
            <a:off x="5506305" y="5308326"/>
            <a:ext cx="1809760" cy="1034700"/>
          </a:xfrm>
          <a:prstGeom prst="wedgeEllipseCallout">
            <a:avLst>
              <a:gd name="adj1" fmla="val -64752"/>
              <a:gd name="adj2" fmla="val -43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1100" dirty="0" smtClean="0">
              <a:cs typeface="Arial" pitchFamily="34" charset="0"/>
            </a:endParaRPr>
          </a:p>
          <a:p>
            <a:pPr algn="ctr"/>
            <a:r>
              <a:rPr lang="es-CO" sz="1100" dirty="0" smtClean="0">
                <a:cs typeface="Arial" pitchFamily="34" charset="0"/>
              </a:rPr>
              <a:t>VII. SISTEMA ASEGURAMIENTO DE CALIDAD  </a:t>
            </a:r>
          </a:p>
          <a:p>
            <a:pPr algn="ctr"/>
            <a:r>
              <a:rPr lang="es-CO" sz="1100" dirty="0" smtClean="0">
                <a:cs typeface="Arial" pitchFamily="34" charset="0"/>
              </a:rPr>
              <a:t> SIACET</a:t>
            </a:r>
          </a:p>
          <a:p>
            <a:pPr algn="ctr"/>
            <a:r>
              <a:rPr lang="es-CO" sz="1100" dirty="0" smtClean="0">
                <a:cs typeface="Arial" pitchFamily="34" charset="0"/>
              </a:rPr>
              <a:t>SIET</a:t>
            </a:r>
          </a:p>
          <a:p>
            <a:pPr algn="ctr"/>
            <a:r>
              <a:rPr lang="es-CO" sz="1100" dirty="0">
                <a:cs typeface="Arial" pitchFamily="34" charset="0"/>
              </a:rPr>
              <a:t>SCAFT</a:t>
            </a:r>
            <a:endParaRPr lang="es-CO" sz="1100" dirty="0" smtClean="0">
              <a:cs typeface="Arial" pitchFamily="34" charset="0"/>
            </a:endParaRPr>
          </a:p>
          <a:p>
            <a:pPr algn="ctr"/>
            <a:endParaRPr lang="es-CO" sz="1200" dirty="0"/>
          </a:p>
        </p:txBody>
      </p:sp>
      <p:sp>
        <p:nvSpPr>
          <p:cNvPr id="10" name="9 Llamada ovalada"/>
          <p:cNvSpPr/>
          <p:nvPr/>
        </p:nvSpPr>
        <p:spPr>
          <a:xfrm>
            <a:off x="6795864" y="2420887"/>
            <a:ext cx="1952600" cy="1368153"/>
          </a:xfrm>
          <a:prstGeom prst="wedgeEllipseCallout">
            <a:avLst>
              <a:gd name="adj1" fmla="val -65578"/>
              <a:gd name="adj2" fmla="val 4651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endParaRPr lang="es-CO" sz="1000" dirty="0" smtClean="0"/>
          </a:p>
          <a:p>
            <a:pPr marL="0" lvl="1" algn="ctr"/>
            <a:r>
              <a:rPr lang="es-CO" sz="1050" dirty="0" smtClean="0"/>
              <a:t>II. PRESTACION SERVICIO Instituciones educativas.</a:t>
            </a:r>
          </a:p>
          <a:p>
            <a:pPr marL="0" lvl="1" algn="ctr"/>
            <a:r>
              <a:rPr lang="es-CO" sz="1050" dirty="0" smtClean="0"/>
              <a:t>Requisitos - Registro</a:t>
            </a:r>
          </a:p>
          <a:p>
            <a:pPr marL="0" lvl="1" algn="ctr"/>
            <a:r>
              <a:rPr lang="es-CO" sz="1050" dirty="0" smtClean="0"/>
              <a:t>Modificaciones -Cierre   </a:t>
            </a:r>
            <a:endParaRPr lang="es-CO" sz="1050" dirty="0"/>
          </a:p>
          <a:p>
            <a:pPr algn="ctr"/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3538233622"/>
      </p:ext>
    </p:extLst>
  </p:cSld>
  <p:clrMapOvr>
    <a:masterClrMapping/>
  </p:clrMapOvr>
  <p:transition spd="slow">
    <p:split orient="vert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907704" y="1744654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PROBLEMATICA</a:t>
            </a:r>
            <a:endParaRPr lang="es-CO" sz="1800" dirty="0"/>
          </a:p>
        </p:txBody>
      </p:sp>
      <p:sp>
        <p:nvSpPr>
          <p:cNvPr id="6" name="5 Rectángulo redondeado"/>
          <p:cNvSpPr/>
          <p:nvPr/>
        </p:nvSpPr>
        <p:spPr>
          <a:xfrm>
            <a:off x="1907704" y="2612310"/>
            <a:ext cx="4392488" cy="4680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RETOS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1907704" y="3356992"/>
            <a:ext cx="4392488" cy="4680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SISTEMA ASEGURAMIENTO </a:t>
            </a:r>
            <a:r>
              <a:rPr lang="es-CO" sz="1800" dirty="0"/>
              <a:t>DE LA CALIDAD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947131" y="4129751"/>
            <a:ext cx="4392488" cy="4680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/>
              <a:t>PROYECTO DE DECRETO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1979712" y="5013176"/>
            <a:ext cx="4392488" cy="4680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PROPUESTA MODELO DE </a:t>
            </a:r>
            <a:r>
              <a:rPr lang="es-CO" sz="1800" dirty="0"/>
              <a:t>GESTIÓN </a:t>
            </a:r>
            <a:endParaRPr lang="es-CO" sz="1800" dirty="0" smtClean="0"/>
          </a:p>
          <a:p>
            <a:pPr algn="ctr"/>
            <a:r>
              <a:rPr lang="es-CO" sz="1800" dirty="0" smtClean="0"/>
              <a:t>DE LA ETDH- MEN</a:t>
            </a:r>
            <a:endParaRPr lang="es-CO" sz="1800" dirty="0"/>
          </a:p>
        </p:txBody>
      </p:sp>
      <p:sp>
        <p:nvSpPr>
          <p:cNvPr id="9" name="8 Flecha derecha"/>
          <p:cNvSpPr/>
          <p:nvPr/>
        </p:nvSpPr>
        <p:spPr>
          <a:xfrm>
            <a:off x="884784" y="5000525"/>
            <a:ext cx="720080" cy="46805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8468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153660" y="1916832"/>
            <a:ext cx="8964488" cy="576064"/>
          </a:xfrm>
        </p:spPr>
        <p:txBody>
          <a:bodyPr/>
          <a:lstStyle/>
          <a:p>
            <a:pPr>
              <a:defRPr/>
            </a:pPr>
            <a:r>
              <a:rPr lang="es-ES_tradnl" sz="3200" cap="small" dirty="0" smtClean="0">
                <a:latin typeface="Arial" charset="0"/>
                <a:cs typeface="Arial" charset="0"/>
              </a:rPr>
              <a:t>4. Eficiencia </a:t>
            </a:r>
            <a:r>
              <a:rPr lang="es-ES_tradnl" sz="3200" cap="small" dirty="0">
                <a:latin typeface="Arial" charset="0"/>
                <a:cs typeface="Arial" charset="0"/>
              </a:rPr>
              <a:t>en la Gestión del Sistema Nacional de Calidad de la Educación Superior</a:t>
            </a:r>
            <a:r>
              <a:rPr lang="es-ES_tradnl" sz="3200" dirty="0">
                <a:latin typeface="Arial" charset="0"/>
                <a:cs typeface="Arial" charset="0"/>
              </a:rPr>
              <a:t/>
            </a:r>
            <a:br>
              <a:rPr lang="es-ES_tradnl" sz="3200" dirty="0">
                <a:latin typeface="Arial" charset="0"/>
                <a:cs typeface="Arial" charset="0"/>
              </a:rPr>
            </a:br>
            <a:endParaRPr lang="es-CO" sz="3200" dirty="0">
              <a:latin typeface="Arial"/>
              <a:cs typeface="Arial"/>
            </a:endParaRPr>
          </a:p>
        </p:txBody>
      </p:sp>
      <p:sp>
        <p:nvSpPr>
          <p:cNvPr id="3" name="Marcador de contenido 7"/>
          <p:cNvSpPr>
            <a:spLocks noGrp="1"/>
          </p:cNvSpPr>
          <p:nvPr>
            <p:ph idx="1"/>
          </p:nvPr>
        </p:nvSpPr>
        <p:spPr>
          <a:xfrm>
            <a:off x="827584" y="2276872"/>
            <a:ext cx="8003914" cy="50714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sz="2800" dirty="0" smtClean="0">
              <a:latin typeface="Arial"/>
              <a:cs typeface="Arial"/>
            </a:endParaRPr>
          </a:p>
          <a:p>
            <a:pPr algn="just"/>
            <a:r>
              <a:rPr lang="es-ES" sz="2800" b="1" dirty="0" smtClean="0">
                <a:latin typeface="Arial"/>
                <a:cs typeface="Arial"/>
              </a:rPr>
              <a:t>Objetivo</a:t>
            </a:r>
            <a:r>
              <a:rPr lang="es-ES" sz="2800" dirty="0" smtClean="0">
                <a:latin typeface="Arial"/>
                <a:cs typeface="Arial"/>
              </a:rPr>
              <a:t>: </a:t>
            </a:r>
          </a:p>
          <a:p>
            <a:pPr algn="just"/>
            <a:endParaRPr lang="es-ES" sz="2800" dirty="0" smtClean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es-CO" sz="2800" dirty="0" smtClean="0">
                <a:latin typeface="Arial"/>
                <a:cs typeface="Arial"/>
              </a:rPr>
              <a:t>Estructurar </a:t>
            </a:r>
            <a:r>
              <a:rPr lang="es-CO" sz="2800" dirty="0">
                <a:latin typeface="Arial"/>
                <a:cs typeface="Arial"/>
              </a:rPr>
              <a:t>el  S</a:t>
            </a:r>
            <a:r>
              <a:rPr lang="es-CO" sz="2800" dirty="0" smtClean="0">
                <a:latin typeface="Arial"/>
                <a:cs typeface="Arial"/>
              </a:rPr>
              <a:t>istema </a:t>
            </a:r>
            <a:r>
              <a:rPr lang="es-CO" sz="2800" dirty="0">
                <a:latin typeface="Arial"/>
                <a:cs typeface="Arial"/>
              </a:rPr>
              <a:t>N</a:t>
            </a:r>
            <a:r>
              <a:rPr lang="es-CO" sz="2800" dirty="0" smtClean="0">
                <a:latin typeface="Arial"/>
                <a:cs typeface="Arial"/>
              </a:rPr>
              <a:t>acional de Calidad de las IES como </a:t>
            </a:r>
            <a:r>
              <a:rPr lang="es-CO" sz="2800" dirty="0">
                <a:latin typeface="Arial"/>
                <a:cs typeface="Arial"/>
              </a:rPr>
              <a:t>instancia de integración </a:t>
            </a:r>
            <a:r>
              <a:rPr lang="es-CO" sz="2800" dirty="0" smtClean="0">
                <a:latin typeface="Arial"/>
                <a:cs typeface="Arial"/>
              </a:rPr>
              <a:t>y </a:t>
            </a:r>
            <a:r>
              <a:rPr lang="es-CO" sz="2800" dirty="0">
                <a:latin typeface="Arial"/>
                <a:cs typeface="Arial"/>
              </a:rPr>
              <a:t>coordinación de  los  organismos, estrategias </a:t>
            </a:r>
            <a:r>
              <a:rPr lang="es-CO" sz="2800" dirty="0" smtClean="0">
                <a:latin typeface="Arial"/>
                <a:cs typeface="Arial"/>
              </a:rPr>
              <a:t>e </a:t>
            </a:r>
            <a:r>
              <a:rPr lang="es-CO" sz="2800" dirty="0">
                <a:latin typeface="Arial"/>
                <a:cs typeface="Arial"/>
              </a:rPr>
              <a:t>instrumentos para asegurar y promover la  Calidad   de  la  </a:t>
            </a:r>
            <a:r>
              <a:rPr lang="es-CO" sz="2800" dirty="0" smtClean="0">
                <a:latin typeface="Arial"/>
                <a:cs typeface="Arial"/>
              </a:rPr>
              <a:t>ES.</a:t>
            </a:r>
            <a:endParaRPr lang="es-ES" sz="2800" dirty="0">
              <a:latin typeface="Arial"/>
              <a:cs typeface="Arial"/>
            </a:endParaRPr>
          </a:p>
          <a:p>
            <a:pPr marL="742950" lvl="2" indent="-342900" algn="just"/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5468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Botón de acción: Inicio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28088" y="6561138"/>
            <a:ext cx="157162" cy="180975"/>
          </a:xfrm>
          <a:prstGeom prst="actionButtonHom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es-CO" sz="2400">
              <a:latin typeface="Arial" charset="0"/>
            </a:endParaRPr>
          </a:p>
        </p:txBody>
      </p:sp>
      <p:sp>
        <p:nvSpPr>
          <p:cNvPr id="29699" name="11 CuadroTexto"/>
          <p:cNvSpPr txBox="1">
            <a:spLocks noChangeArrowheads="1"/>
          </p:cNvSpPr>
          <p:nvPr/>
        </p:nvSpPr>
        <p:spPr bwMode="auto">
          <a:xfrm>
            <a:off x="4251325" y="333375"/>
            <a:ext cx="5000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CO" altLang="es-CO" sz="2400" dirty="0"/>
              <a:t>MODELO ET EN </a:t>
            </a:r>
            <a:r>
              <a:rPr lang="es-CO" altLang="es-CO" sz="2400" dirty="0" smtClean="0"/>
              <a:t>SEC</a:t>
            </a:r>
          </a:p>
          <a:p>
            <a:r>
              <a:rPr lang="es-CO" altLang="es-CO" sz="2400" dirty="0" smtClean="0"/>
              <a:t>MEN </a:t>
            </a:r>
            <a:endParaRPr lang="es-CO" altLang="es-CO" sz="24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05298081"/>
              </p:ext>
            </p:extLst>
          </p:nvPr>
        </p:nvGraphicFramePr>
        <p:xfrm>
          <a:off x="971600" y="1397000"/>
          <a:ext cx="69847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5472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51500" y="260350"/>
            <a:ext cx="3235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ctr">
              <a:defRPr sz="2800" i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Arial" pitchFamily="34" charset="0"/>
              </a:defRPr>
            </a:lvl1pPr>
            <a:lvl2pPr algn="ctr">
              <a:defRPr sz="4400">
                <a:latin typeface="Calibri" pitchFamily="34" charset="0"/>
              </a:defRPr>
            </a:lvl2pPr>
            <a:lvl3pPr algn="ctr">
              <a:defRPr sz="4400">
                <a:latin typeface="Calibri" pitchFamily="34" charset="0"/>
              </a:defRPr>
            </a:lvl3pPr>
            <a:lvl4pPr algn="ctr">
              <a:defRPr sz="4400">
                <a:latin typeface="Calibri" pitchFamily="34" charset="0"/>
              </a:defRPr>
            </a:lvl4pPr>
            <a:lvl5pPr algn="ctr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es-ES_tradnl" dirty="0"/>
              <a:t>MODELO DE GESTIÓN EN LAS SEC - MEN</a:t>
            </a: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10766184"/>
              </p:ext>
            </p:extLst>
          </p:nvPr>
        </p:nvGraphicFramePr>
        <p:xfrm>
          <a:off x="971600" y="1397000"/>
          <a:ext cx="6984776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53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04664"/>
            <a:ext cx="5472608" cy="776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DEFINICIÓN DEL MODELO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1560" y="148652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0" dirty="0" smtClean="0"/>
              <a:t>El modelo presenta 4 tipologías teniendo en cuenta el número de IETDH registradas en cada Secretaría de Educación Certificada.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294603"/>
              </p:ext>
            </p:extLst>
          </p:nvPr>
        </p:nvGraphicFramePr>
        <p:xfrm>
          <a:off x="1259632" y="2564904"/>
          <a:ext cx="6701790" cy="30799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87450"/>
                <a:gridCol w="1404620"/>
                <a:gridCol w="1407160"/>
                <a:gridCol w="1407160"/>
                <a:gridCol w="1295400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TIPO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Número de Instituciones de ETDH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Mínimo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Máximo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Número de SEC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SEC Visitadas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25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53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21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26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50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23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12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3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51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100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13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12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4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101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Más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5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5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TOTAL</a:t>
                      </a:r>
                      <a:endParaRPr lang="es-CO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94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50</a:t>
                      </a:r>
                      <a:endParaRPr lang="es-CO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1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1960" y="404664"/>
            <a:ext cx="5472608" cy="776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PERSONAL REQUERIDO</a:t>
            </a:r>
            <a:b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</a:br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 POR TIPOLOGÍA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899592" y="148478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0" dirty="0" smtClean="0"/>
              <a:t>En el contexto de las tipologías se contempla </a:t>
            </a:r>
            <a:r>
              <a:rPr lang="es-CO" sz="1600" b="0" dirty="0"/>
              <a:t>el </a:t>
            </a:r>
            <a:r>
              <a:rPr lang="es-CO" sz="1600" b="0" dirty="0" smtClean="0"/>
              <a:t>siguiente número </a:t>
            </a:r>
            <a:r>
              <a:rPr lang="es-CO" sz="1600" b="0" dirty="0"/>
              <a:t>de personas necesarias para la ejecución de todos los procesos diseñados para la administración de esta oferta educativa</a:t>
            </a:r>
            <a:r>
              <a:rPr lang="es-CO" sz="1600" b="0" dirty="0" smtClean="0"/>
              <a:t>.</a:t>
            </a:r>
            <a:endParaRPr lang="es-CO" sz="1600" b="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751575"/>
              </p:ext>
            </p:extLst>
          </p:nvPr>
        </p:nvGraphicFramePr>
        <p:xfrm>
          <a:off x="539552" y="2852936"/>
          <a:ext cx="8065007" cy="237626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82281"/>
                <a:gridCol w="1262980"/>
                <a:gridCol w="732303"/>
                <a:gridCol w="1453314"/>
                <a:gridCol w="1371051"/>
                <a:gridCol w="1617841"/>
                <a:gridCol w="1245237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N°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RANGO DE IFTDH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N° DE SED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Calidad Profesional 16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Insp</a:t>
                      </a:r>
                      <a:r>
                        <a:rPr lang="es-ES_tradnl" sz="1400" dirty="0">
                          <a:effectLst/>
                        </a:rPr>
                        <a:t>. Y </a:t>
                      </a:r>
                      <a:r>
                        <a:rPr lang="es-ES_tradnl" sz="1400" dirty="0" err="1">
                          <a:effectLst/>
                        </a:rPr>
                        <a:t>Vig</a:t>
                      </a:r>
                      <a:r>
                        <a:rPr lang="es-ES_tradnl" sz="1400" dirty="0">
                          <a:effectLst/>
                        </a:rPr>
                        <a:t>. Profesional 16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 err="1">
                          <a:effectLst/>
                        </a:rPr>
                        <a:t>Sist</a:t>
                      </a:r>
                      <a:r>
                        <a:rPr lang="es-ES_tradnl" sz="1400" dirty="0">
                          <a:effectLst/>
                        </a:rPr>
                        <a:t>. Información. Técnico 16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Secretaria 20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01-25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53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26-50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23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3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51-100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13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4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101-Más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 03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2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>
                          <a:effectLst/>
                        </a:rPr>
                        <a:t>1</a:t>
                      </a:r>
                      <a:endParaRPr lang="es-CO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1</a:t>
                      </a:r>
                      <a:endParaRPr lang="es-CO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0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536504" cy="776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CO" sz="28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</a:rPr>
              <a:t>SECRETARÍAS DE EDUCACIÓN POR TIPOLOGÍA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3528" y="1458987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TIPOLOGÍA 1:</a:t>
            </a:r>
            <a:endParaRPr lang="es-CO" sz="14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359846"/>
              </p:ext>
            </p:extLst>
          </p:nvPr>
        </p:nvGraphicFramePr>
        <p:xfrm>
          <a:off x="251520" y="1930276"/>
          <a:ext cx="4289424" cy="30035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780203"/>
                <a:gridCol w="875981"/>
                <a:gridCol w="763377"/>
                <a:gridCol w="1089660"/>
                <a:gridCol w="78020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Amazonas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Arauca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Atlántico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Barrancabermeja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Bolivar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Buga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Caquetá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Casanare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Chía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Choco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Ciénaga 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Dosquebradas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Duitama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Envigado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Facatativá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Florencia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Girardot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Girón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Guainía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Guaviare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Huila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Ipiales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Itagüí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Jamundí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La Guajira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Lorica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Magangué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Magdalena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Maicao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Malambo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Mosquera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N. Santander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Piedecuesta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Pitalito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Putumayo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Quibdó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Quindío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Riohacha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Rionegro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Risaralda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Sabaneta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Sahagún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SanAndres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Soacha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Sogamoso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Soledad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Sucre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Tumaco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Turbo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Uribía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Vaupés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Vichada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Zipaquirá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53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4860032" y="1479203"/>
            <a:ext cx="428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TIPOLOGÍA 2:</a:t>
            </a:r>
            <a:endParaRPr lang="es-CO" sz="1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36081"/>
              </p:ext>
            </p:extLst>
          </p:nvPr>
        </p:nvGraphicFramePr>
        <p:xfrm>
          <a:off x="4788024" y="1988840"/>
          <a:ext cx="4286885" cy="13652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55980"/>
                <a:gridCol w="900430"/>
                <a:gridCol w="837565"/>
                <a:gridCol w="781685"/>
                <a:gridCol w="91122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Apartado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Armenia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Bello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Boyacá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Buenaventura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Caldas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Cartago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Cauca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Cesar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Floridablanca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Fusagasugá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Meta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Montería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Nariño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Neiva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Palmira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Pasto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Santa Marta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Sincelejo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Tolima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Tuluá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Tunja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Yopal 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23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860032" y="3481263"/>
            <a:ext cx="428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TIPOLOGÍA 3:</a:t>
            </a:r>
            <a:endParaRPr lang="es-CO" sz="14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4830"/>
              </p:ext>
            </p:extLst>
          </p:nvPr>
        </p:nvGraphicFramePr>
        <p:xfrm>
          <a:off x="4644008" y="4005064"/>
          <a:ext cx="4441190" cy="8191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927735"/>
                <a:gridCol w="927735"/>
                <a:gridCol w="861695"/>
                <a:gridCol w="810260"/>
                <a:gridCol w="9137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Antioquia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Bucaramanga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Cartagena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Córdoba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Cúcuta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Cundinamarca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>
                          <a:effectLst/>
                        </a:rPr>
                        <a:t>Ibagué</a:t>
                      </a:r>
                      <a:endParaRPr lang="es-CO" sz="1100" b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Manizales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Pereira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Popayán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Santander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Valle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Valledupar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13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73338"/>
              </p:ext>
            </p:extLst>
          </p:nvPr>
        </p:nvGraphicFramePr>
        <p:xfrm>
          <a:off x="4716016" y="5661248"/>
          <a:ext cx="4324351" cy="5461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10975"/>
                <a:gridCol w="990838"/>
                <a:gridCol w="840846"/>
                <a:gridCol w="840846"/>
                <a:gridCol w="84084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Bogotá 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Barranquilla 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Cali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Medellín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Villavicencio</a:t>
                      </a:r>
                      <a:endParaRPr lang="es-CO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es-ES_tradnl" sz="1100" b="0" dirty="0">
                          <a:effectLst/>
                        </a:rPr>
                        <a:t>5</a:t>
                      </a:r>
                      <a:endParaRPr lang="es-CO" sz="1100" b="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14 CuadroTexto"/>
          <p:cNvSpPr txBox="1"/>
          <p:nvPr/>
        </p:nvSpPr>
        <p:spPr>
          <a:xfrm>
            <a:off x="4896544" y="5059411"/>
            <a:ext cx="428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 smtClean="0"/>
              <a:t>TIPOLOGÍA 4: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36546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843808" y="1556792"/>
            <a:ext cx="3757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>
                <a:solidFill>
                  <a:srgbClr val="800000"/>
                </a:solidFill>
              </a:rPr>
              <a:t>MUCHAS GRACIAS!!</a:t>
            </a:r>
            <a:endParaRPr lang="es-CO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es-CO" sz="3200" cap="small" dirty="0" smtClean="0">
                <a:solidFill>
                  <a:srgbClr val="4D090B"/>
                </a:solidFill>
                <a:latin typeface="Arial"/>
                <a:cs typeface="Arial"/>
              </a:rPr>
              <a:t>meta 2018</a:t>
            </a:r>
            <a:endParaRPr lang="es-CO" sz="3200" dirty="0">
              <a:latin typeface="Arial"/>
              <a:cs typeface="Arial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411543"/>
          </a:xfrm>
        </p:spPr>
        <p:txBody>
          <a:bodyPr/>
          <a:lstStyle/>
          <a:p>
            <a:r>
              <a:rPr lang="es-ES" sz="2800" dirty="0" smtClean="0"/>
              <a:t>Aumentar la certificación de calidad de las IES mediante al menos 1 autoevaluación con los lineamientos de acreditación de al menos el 30% de las IES con el fin de aumentar su autonomía y por lo tanto:</a:t>
            </a:r>
          </a:p>
          <a:p>
            <a:pPr lvl="1"/>
            <a:r>
              <a:rPr lang="es-ES" sz="2400" dirty="0" smtClean="0"/>
              <a:t>Disminuir la deserción </a:t>
            </a:r>
          </a:p>
          <a:p>
            <a:pPr lvl="1"/>
            <a:r>
              <a:rPr lang="es-ES" sz="2400" dirty="0" smtClean="0"/>
              <a:t>Aumentar la absorción </a:t>
            </a:r>
            <a:endParaRPr lang="es-ES" sz="2400" dirty="0"/>
          </a:p>
          <a:p>
            <a:pPr lvl="1"/>
            <a:r>
              <a:rPr lang="es-ES" sz="2400" dirty="0" smtClean="0"/>
              <a:t>Aumentar la generación de recursos propios</a:t>
            </a:r>
          </a:p>
        </p:txBody>
      </p:sp>
    </p:spTree>
    <p:extLst>
      <p:ext uri="{BB962C8B-B14F-4D97-AF65-F5344CB8AC3E}">
        <p14:creationId xmlns:p14="http://schemas.microsoft.com/office/powerpoint/2010/main" val="19088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Uf1fU3xECVLPqpf5Uq3w"/>
</p:tagLst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7206268</TotalTime>
  <Words>4852</Words>
  <Application>Microsoft Office PowerPoint</Application>
  <PresentationFormat>Presentación en pantalla (4:3)</PresentationFormat>
  <Paragraphs>1228</Paragraphs>
  <Slides>85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87" baseType="lpstr">
      <vt:lpstr>Diseño personalizado</vt:lpstr>
      <vt:lpstr>Microsoft Excel Worksheet</vt:lpstr>
      <vt:lpstr>1. Creación del Sistema de Educación y Transformación Institucional 2. Cobertura con Calidad 3. Excelencia de La Educación Superior 4. Eficiencia en la Gestión del Sistema Nacional de Calidad de la Educación Superior </vt:lpstr>
      <vt:lpstr>1. Creación del Sistema de Educación y Transformación Institucional</vt:lpstr>
      <vt:lpstr>Presentación de PowerPoint</vt:lpstr>
      <vt:lpstr>2. COBERTURA CON CALIDAD</vt:lpstr>
      <vt:lpstr>Presentación de PowerPoint</vt:lpstr>
      <vt:lpstr>1. Excelencia de La Educación Superior</vt:lpstr>
      <vt:lpstr>Presentación de PowerPoint</vt:lpstr>
      <vt:lpstr>4. Eficiencia en la Gestión del Sistema Nacional de Calidad de la Educación Superior </vt:lpstr>
      <vt:lpstr>meta 2018</vt:lpstr>
      <vt:lpstr>Presentación de PowerPoint</vt:lpstr>
      <vt:lpstr>Presentación de PowerPoint</vt:lpstr>
      <vt:lpstr>Presentación de PowerPoint</vt:lpstr>
      <vt:lpstr>Índice de Progreso de la Educación Superior - IPES</vt:lpstr>
      <vt:lpstr>De dónde partimos y en dónde estamos </vt:lpstr>
      <vt:lpstr>Mayor cobertura en todas las regiones del país…</vt:lpstr>
      <vt:lpstr>Reducción de la deserción en el 66% de los departamentos…</vt:lpstr>
      <vt:lpstr>…Y mayor ahorro de recursos</vt:lpstr>
      <vt:lpstr>Presentación de PowerPoint</vt:lpstr>
      <vt:lpstr>813 programas acreditados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Progreso de la Educación Superior - IPES</vt:lpstr>
      <vt:lpstr>Presentación de PowerPoint</vt:lpstr>
      <vt:lpstr>Índice de Progreso de la Educación Superior - IPES</vt:lpstr>
      <vt:lpstr>IPES 2012 vs 2013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Progreso de la Educación Superior - IPES</vt:lpstr>
      <vt:lpstr>Popayán y Cali Capitales con mejores resultados que los departamentos </vt:lpstr>
      <vt:lpstr>Medellín, Bucaramanga y Manizales las capitales con mejores resultados</vt:lpstr>
      <vt:lpstr>Presentación de PowerPoint</vt:lpstr>
      <vt:lpstr>Presentación de PowerPoint</vt:lpstr>
      <vt:lpstr>Presentación de PowerPoint</vt:lpstr>
      <vt:lpstr>Presentación de PowerPoint</vt:lpstr>
      <vt:lpstr>Índice de Progreso de la Educación Superior - IPES</vt:lpstr>
      <vt:lpstr>Resultados destacados  </vt:lpstr>
      <vt:lpstr>Resultados destacados </vt:lpstr>
      <vt:lpstr>Recomendaciones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Contexto</vt:lpstr>
      <vt:lpstr>Contexto</vt:lpstr>
      <vt:lpstr>Regiones y participación</vt:lpstr>
      <vt:lpstr>Presentación de PowerPoint</vt:lpstr>
      <vt:lpstr>Regiones y participación</vt:lpstr>
      <vt:lpstr>Contexto</vt:lpstr>
      <vt:lpstr>Contexto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Desafíos para el área  </vt:lpstr>
      <vt:lpstr>Presentación de PowerPoint</vt:lpstr>
      <vt:lpstr>Sistema de Aseguramiento de Calidad de ET - SACET</vt:lpstr>
      <vt:lpstr>PROCEDIMIENTO BÁSICO PARA LA OBTENCIÓN DE LICENCIAS Y APROBACIONES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DEFINICIÓN DEL MODELO</vt:lpstr>
      <vt:lpstr>PERSONAL REQUERIDO  POR TIPOLOGÍA</vt:lpstr>
      <vt:lpstr>SECRETARÍAS DE EDUCACIÓN POR TIPOLOGÍA</vt:lpstr>
      <vt:lpstr>Presentación de PowerPoint</vt:lpstr>
    </vt:vector>
  </TitlesOfParts>
  <Company>EMAC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EMAC</dc:creator>
  <cp:lastModifiedBy>Natalia Ariza Ramirez</cp:lastModifiedBy>
  <cp:revision>230</cp:revision>
  <dcterms:created xsi:type="dcterms:W3CDTF">2010-11-03T23:49:45Z</dcterms:created>
  <dcterms:modified xsi:type="dcterms:W3CDTF">2014-09-19T13:21:08Z</dcterms:modified>
</cp:coreProperties>
</file>