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75" r:id="rId3"/>
    <p:sldId id="315" r:id="rId4"/>
    <p:sldId id="305" r:id="rId5"/>
    <p:sldId id="296" r:id="rId6"/>
    <p:sldId id="286" r:id="rId7"/>
    <p:sldId id="314" r:id="rId8"/>
    <p:sldId id="313" r:id="rId9"/>
    <p:sldId id="297" r:id="rId10"/>
    <p:sldId id="312" r:id="rId11"/>
    <p:sldId id="295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9321" autoAdjust="0"/>
  </p:normalViewPr>
  <p:slideViewPr>
    <p:cSldViewPr snapToGrid="0" snapToObjects="1">
      <p:cViewPr varScale="1">
        <p:scale>
          <a:sx n="74" d="100"/>
          <a:sy n="74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87B2-858E-B04A-9572-20C02476AA8B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FCCA-FA1D-C542-BDC0-82DD3CCA24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8C85-197D-0446-B829-240E80847FE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7B2B-08DD-8240-86A3-09F91D6BF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36" y="2606781"/>
            <a:ext cx="3895317" cy="14802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103" y="5631177"/>
            <a:ext cx="375527" cy="3755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76" y="5702059"/>
            <a:ext cx="375527" cy="30464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543336" y="5677695"/>
            <a:ext cx="323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cs typeface="Century"/>
              </a:rPr>
              <a:t> </a:t>
            </a: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"/>
              </a:rPr>
              <a:t>fb.com/TodosEducacionCo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cs typeface="Century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753670" y="5637372"/>
            <a:ext cx="191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"/>
              </a:rPr>
              <a:t>@</a:t>
            </a:r>
            <a:r>
              <a:rPr lang="es-CO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entury"/>
              </a:rPr>
              <a:t>TodosEducacion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cs typeface="Century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207211"/>
            <a:ext cx="9144000" cy="650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37263" y="6292339"/>
            <a:ext cx="890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  <a:cs typeface="Century"/>
              </a:rPr>
              <a:t>www.TodosPorLaEducacion.co             </a:t>
            </a:r>
            <a:r>
              <a:rPr lang="es-CO" sz="2400" dirty="0">
                <a:solidFill>
                  <a:schemeClr val="bg1"/>
                </a:solidFill>
                <a:cs typeface="Century"/>
              </a:rPr>
              <a:t>info@todosporlaeducacion.co </a:t>
            </a:r>
          </a:p>
          <a:p>
            <a:endParaRPr lang="es-CO" sz="2400" dirty="0">
              <a:solidFill>
                <a:schemeClr val="bg1"/>
              </a:solidFill>
              <a:cs typeface="Century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4626429" y="6349999"/>
            <a:ext cx="18143" cy="435429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59501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Conocimiento que sustenta las 7 propuestas </a:t>
            </a:r>
          </a:p>
          <a:p>
            <a:pPr marL="514350" indent="-514350">
              <a:buAutoNum type="arabicPeriod"/>
            </a:pPr>
            <a:r>
              <a:rPr lang="es-CO" dirty="0" smtClean="0"/>
              <a:t>Consejo Asesor Expertos</a:t>
            </a:r>
          </a:p>
          <a:p>
            <a:pPr marL="514350" indent="-514350">
              <a:buAutoNum type="arabicPeriod"/>
            </a:pPr>
            <a:r>
              <a:rPr lang="es-CO" dirty="0" smtClean="0"/>
              <a:t>Comité Técnico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/>
              <a:t>¿</a:t>
            </a:r>
            <a:r>
              <a:rPr lang="es-ES_tradnl" sz="3600" b="1" dirty="0" smtClean="0"/>
              <a:t>CON QUIÉN CONTAMOS ?</a:t>
            </a:r>
            <a:endParaRPr lang="es-ES_tradnl" sz="3600" b="1" dirty="0"/>
          </a:p>
        </p:txBody>
      </p:sp>
      <p:pic>
        <p:nvPicPr>
          <p:cNvPr id="2" name="Picture 1" descr="Screen Shot 2014-09-16 at 11.22.18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99067"/>
            <a:ext cx="4944533" cy="3162353"/>
          </a:xfrm>
          <a:prstGeom prst="rect">
            <a:avLst/>
          </a:prstGeom>
        </p:spPr>
      </p:pic>
      <p:pic>
        <p:nvPicPr>
          <p:cNvPr id="5" name="Picture 4" descr="Screen Shot 2014-09-16 at 2.24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641" y="999066"/>
            <a:ext cx="4267360" cy="31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9522"/>
            <a:ext cx="9144000" cy="87535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¿Qué queremos?</a:t>
            </a:r>
            <a:endParaRPr lang="es-ES_tradnl" sz="3600" b="1" dirty="0"/>
          </a:p>
        </p:txBody>
      </p:sp>
      <p:pic>
        <p:nvPicPr>
          <p:cNvPr id="2" name="Picture 1" descr="Contenido Sep TxE-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63" y="865830"/>
            <a:ext cx="5782734" cy="57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ido Sep TxE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3" y="293064"/>
            <a:ext cx="6858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13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Nuestro </a:t>
            </a:r>
            <a:r>
              <a:rPr lang="es-ES_tradnl" sz="3600" b="1" dirty="0"/>
              <a:t>r</a:t>
            </a:r>
            <a:r>
              <a:rPr lang="es-ES_tradnl" sz="3600" b="1" dirty="0" smtClean="0"/>
              <a:t>eto 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352187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570" y="-18677"/>
            <a:ext cx="2241263" cy="24630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03" y="1878108"/>
            <a:ext cx="2478740" cy="24862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677"/>
            <a:ext cx="1683411" cy="22464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38" y="2071597"/>
            <a:ext cx="3287060" cy="246529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587"/>
            <a:ext cx="2003833" cy="241972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016" y="1937125"/>
            <a:ext cx="1858932" cy="24725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648" y="1960286"/>
            <a:ext cx="1825998" cy="24346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08" y="-185272"/>
            <a:ext cx="1924871" cy="214555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681" y="-18678"/>
            <a:ext cx="2632213" cy="19789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965" y="4423336"/>
            <a:ext cx="2434664" cy="245089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259" y="4454509"/>
            <a:ext cx="2434663" cy="243466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038" y="-18677"/>
            <a:ext cx="1468392" cy="197896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177" y="4439773"/>
            <a:ext cx="2332823" cy="249855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922" y="4439773"/>
            <a:ext cx="2128371" cy="2418226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0" y="1402888"/>
            <a:ext cx="5991948" cy="9689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800" dirty="0"/>
          </a:p>
        </p:txBody>
      </p:sp>
      <p:sp>
        <p:nvSpPr>
          <p:cNvPr id="32" name="Rectángulo 31"/>
          <p:cNvSpPr/>
          <p:nvPr/>
        </p:nvSpPr>
        <p:spPr>
          <a:xfrm>
            <a:off x="-95875" y="1421031"/>
            <a:ext cx="6066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5400" b="1" dirty="0" smtClean="0">
                <a:solidFill>
                  <a:schemeClr val="bg1"/>
                </a:solidFill>
              </a:rPr>
              <a:t>Nuestro Propósito</a:t>
            </a:r>
            <a:endParaRPr lang="es-ES_tradnl" sz="5400" b="1" dirty="0">
              <a:solidFill>
                <a:schemeClr val="bg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0" y="3338285"/>
            <a:ext cx="9233646" cy="1151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800" dirty="0"/>
          </a:p>
        </p:txBody>
      </p:sp>
      <p:sp>
        <p:nvSpPr>
          <p:cNvPr id="34" name="Rectángulo 33"/>
          <p:cNvSpPr/>
          <p:nvPr/>
        </p:nvSpPr>
        <p:spPr>
          <a:xfrm>
            <a:off x="112060" y="3428111"/>
            <a:ext cx="922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/>
              <a:t>Mediante una movilización ciudadana promueve una pedagogía sobre la importancia de la educación como prioridad nacional 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8819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125773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/>
              <a:t>¿Qué significa para el Movimiento que la educación sea una prioridad nacional?</a:t>
            </a:r>
            <a:endParaRPr lang="es-ES_tradnl" sz="3600" b="1" dirty="0"/>
          </a:p>
        </p:txBody>
      </p:sp>
      <p:pic>
        <p:nvPicPr>
          <p:cNvPr id="7" name="Picture 6" descr="Contenido Sep TxE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36" y="1257732"/>
            <a:ext cx="5600268" cy="56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Principios de </a:t>
            </a:r>
            <a:r>
              <a:rPr lang="es-ES" dirty="0" smtClean="0"/>
              <a:t>Gestión  </a:t>
            </a:r>
            <a:endParaRPr lang="es-ES" dirty="0"/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Independencia</a:t>
            </a:r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Siempre Sumamos</a:t>
            </a:r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Movilización </a:t>
            </a:r>
            <a:endParaRPr lang="es-E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Énfasis equidad 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  <a:p>
            <a:r>
              <a:rPr lang="es-ES" dirty="0"/>
              <a:t>Principios Conceptuales</a:t>
            </a:r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Educación como Derecho </a:t>
            </a:r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Participativa  </a:t>
            </a:r>
            <a:endParaRPr lang="es-E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Incluyente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074" y="5767428"/>
            <a:ext cx="2869926" cy="1090572"/>
          </a:xfrm>
          <a:prstGeom prst="rect">
            <a:avLst/>
          </a:prstGeom>
        </p:spPr>
      </p:pic>
      <p:pic>
        <p:nvPicPr>
          <p:cNvPr id="8" name="Imagen 7" descr="sum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727200"/>
            <a:ext cx="1253067" cy="1253067"/>
          </a:xfrm>
          <a:prstGeom prst="rect">
            <a:avLst/>
          </a:prstGeom>
        </p:spPr>
      </p:pic>
      <p:pic>
        <p:nvPicPr>
          <p:cNvPr id="9" name="Imagen 8" descr="paz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0" y="5012266"/>
            <a:ext cx="1651000" cy="1651000"/>
          </a:xfrm>
          <a:prstGeom prst="rect">
            <a:avLst/>
          </a:prstGeom>
        </p:spPr>
      </p:pic>
      <p:sp>
        <p:nvSpPr>
          <p:cNvPr id="7" name="Rectángulo 3"/>
          <p:cNvSpPr/>
          <p:nvPr/>
        </p:nvSpPr>
        <p:spPr>
          <a:xfrm>
            <a:off x="0" y="0"/>
            <a:ext cx="9144000" cy="87535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Principios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21688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535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Qué nos inspira...</a:t>
            </a:r>
            <a:endParaRPr lang="es-ES_tradnl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76633" y="2579347"/>
            <a:ext cx="2073018" cy="1705126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447791" y="4475166"/>
            <a:ext cx="2158287" cy="146225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084423" y="1462005"/>
            <a:ext cx="5525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/>
              <a:t>Comunicación </a:t>
            </a:r>
            <a:r>
              <a:rPr lang="es-CO" b="1" dirty="0"/>
              <a:t>diferente involucra todos</a:t>
            </a:r>
          </a:p>
          <a:p>
            <a:pPr lvl="0"/>
            <a:r>
              <a:rPr lang="es-CO" dirty="0"/>
              <a:t>Documental  </a:t>
            </a:r>
            <a:r>
              <a:rPr lang="es-CO" b="1" dirty="0"/>
              <a:t>(+10 millones </a:t>
            </a:r>
            <a:r>
              <a:rPr lang="es-CO" dirty="0"/>
              <a:t>de espectadores en cine y TV)</a:t>
            </a:r>
          </a:p>
          <a:p>
            <a:pPr lvl="0"/>
            <a:r>
              <a:rPr lang="es-CO" b="1" dirty="0"/>
              <a:t>Apoyo a reformas legislativas </a:t>
            </a:r>
            <a:r>
              <a:rPr lang="es-CO" b="1" dirty="0" smtClean="0"/>
              <a:t>y constitucionales </a:t>
            </a:r>
            <a:endParaRPr lang="es-CO" b="1" dirty="0"/>
          </a:p>
          <a:p>
            <a:pPr lvl="0"/>
            <a:endParaRPr lang="es-CO" dirty="0"/>
          </a:p>
        </p:txBody>
      </p:sp>
      <p:sp>
        <p:nvSpPr>
          <p:cNvPr id="9" name="Rectangle 8"/>
          <p:cNvSpPr/>
          <p:nvPr/>
        </p:nvSpPr>
        <p:spPr>
          <a:xfrm>
            <a:off x="3084424" y="3096808"/>
            <a:ext cx="57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/>
              <a:t>5 metas</a:t>
            </a:r>
            <a:r>
              <a:rPr lang="es-CO" dirty="0"/>
              <a:t> medibles y monitoreadas anualmente</a:t>
            </a:r>
          </a:p>
          <a:p>
            <a:pPr lvl="0"/>
            <a:r>
              <a:rPr lang="es-CO" b="1" dirty="0"/>
              <a:t>20 metas aprobadas</a:t>
            </a:r>
            <a:r>
              <a:rPr lang="es-CO" dirty="0"/>
              <a:t>   que incluye aumento del </a:t>
            </a:r>
            <a:r>
              <a:rPr lang="es-CO" b="1" dirty="0"/>
              <a:t>10% del PIB en inversión pública</a:t>
            </a:r>
            <a:r>
              <a:rPr lang="es-CO" dirty="0"/>
              <a:t> en educación para la próxima década</a:t>
            </a:r>
          </a:p>
          <a:p>
            <a:pPr lvl="0"/>
            <a:endParaRPr lang="es-CO" dirty="0"/>
          </a:p>
        </p:txBody>
      </p:sp>
      <p:sp>
        <p:nvSpPr>
          <p:cNvPr id="10" name="Rectangle 9"/>
          <p:cNvSpPr/>
          <p:nvPr/>
        </p:nvSpPr>
        <p:spPr>
          <a:xfrm>
            <a:off x="3084424" y="4581623"/>
            <a:ext cx="552557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/>
              <a:t>Propuso </a:t>
            </a:r>
            <a:r>
              <a:rPr lang="es-CO" b="1" dirty="0"/>
              <a:t>17 medidas indispensables y urgentes </a:t>
            </a:r>
            <a:r>
              <a:rPr lang="es-CO" dirty="0"/>
              <a:t>para el mejoramiento de la educación.</a:t>
            </a:r>
          </a:p>
          <a:p>
            <a:pPr lvl="0"/>
            <a:r>
              <a:rPr lang="es-CO" dirty="0"/>
              <a:t>De estas 17 medidas </a:t>
            </a:r>
            <a:r>
              <a:rPr lang="es-CO" b="1" dirty="0"/>
              <a:t>13 ya han sido acogidas </a:t>
            </a:r>
            <a:r>
              <a:rPr lang="es-CO" dirty="0"/>
              <a:t>por el Ministerio de Educación y/o el poder legislativo </a:t>
            </a:r>
          </a:p>
          <a:p>
            <a:pPr lvl="0"/>
            <a:endParaRPr lang="es-CO" dirty="0"/>
          </a:p>
          <a:p>
            <a:pPr lvl="0"/>
            <a:endParaRPr lang="es-CO" dirty="0"/>
          </a:p>
        </p:txBody>
      </p:sp>
      <p:pic>
        <p:nvPicPr>
          <p:cNvPr id="12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309" y="5771318"/>
            <a:ext cx="2859691" cy="10866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2241" y="1022322"/>
            <a:ext cx="1863837" cy="1863837"/>
          </a:xfrm>
          <a:prstGeom prst="ellipse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158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9882"/>
            <a:ext cx="9144000" cy="911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¿QUÉ HACEMOS? </a:t>
            </a:r>
            <a:endParaRPr lang="es-ES_tradnl" sz="3600" b="1" dirty="0"/>
          </a:p>
        </p:txBody>
      </p:sp>
      <p:sp>
        <p:nvSpPr>
          <p:cNvPr id="11" name="Rectángulo 10"/>
          <p:cNvSpPr/>
          <p:nvPr/>
        </p:nvSpPr>
        <p:spPr>
          <a:xfrm>
            <a:off x="0" y="-66167"/>
            <a:ext cx="9144000" cy="87535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Nuestra propuesta  </a:t>
            </a:r>
            <a:endParaRPr lang="es-ES_tradnl" sz="3600" b="1" dirty="0"/>
          </a:p>
        </p:txBody>
      </p:sp>
      <p:pic>
        <p:nvPicPr>
          <p:cNvPr id="2" name="Picture 1" descr="Contenido Sep TxE-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63" y="1287129"/>
            <a:ext cx="4216205" cy="4216205"/>
          </a:xfrm>
          <a:prstGeom prst="rect">
            <a:avLst/>
          </a:prstGeom>
        </p:spPr>
      </p:pic>
      <p:pic>
        <p:nvPicPr>
          <p:cNvPr id="3" name="Picture 2" descr="Contenido Sep TxE-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795" y="1287129"/>
            <a:ext cx="4216205" cy="42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9882"/>
            <a:ext cx="9144000" cy="911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¿QUÉ HACEMOS? </a:t>
            </a:r>
            <a:endParaRPr lang="es-ES_tradnl" sz="3600" b="1" dirty="0"/>
          </a:p>
        </p:txBody>
      </p:sp>
      <p:sp>
        <p:nvSpPr>
          <p:cNvPr id="11" name="Rectángulo 10"/>
          <p:cNvSpPr/>
          <p:nvPr/>
        </p:nvSpPr>
        <p:spPr>
          <a:xfrm>
            <a:off x="0" y="-66167"/>
            <a:ext cx="9144000" cy="87535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NUESTRA PROPUESTA </a:t>
            </a:r>
            <a:endParaRPr lang="es-ES_tradnl" sz="3600" b="1" dirty="0"/>
          </a:p>
        </p:txBody>
      </p:sp>
      <p:pic>
        <p:nvPicPr>
          <p:cNvPr id="4" name="Picture 3" descr="Contenido Sep TxE-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734" y="1778001"/>
            <a:ext cx="3302000" cy="3302000"/>
          </a:xfrm>
          <a:prstGeom prst="rect">
            <a:avLst/>
          </a:prstGeom>
        </p:spPr>
      </p:pic>
      <p:pic>
        <p:nvPicPr>
          <p:cNvPr id="5" name="Picture 4" descr="Contenido Sep TxE-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533" y="1778000"/>
            <a:ext cx="3302000" cy="3302000"/>
          </a:xfrm>
          <a:prstGeom prst="rect">
            <a:avLst/>
          </a:prstGeom>
        </p:spPr>
      </p:pic>
      <p:pic>
        <p:nvPicPr>
          <p:cNvPr id="6" name="Picture 5" descr="Contenido Sep TxE-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177800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-29882"/>
            <a:ext cx="9144000" cy="911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¿QUÉ HACEMOS? </a:t>
            </a:r>
            <a:endParaRPr lang="es-ES_tradnl" sz="3600" b="1" dirty="0"/>
          </a:p>
        </p:txBody>
      </p:sp>
      <p:sp>
        <p:nvSpPr>
          <p:cNvPr id="11" name="Rectángulo 10"/>
          <p:cNvSpPr/>
          <p:nvPr/>
        </p:nvSpPr>
        <p:spPr>
          <a:xfrm>
            <a:off x="0" y="-66167"/>
            <a:ext cx="9144000" cy="87535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/>
              <a:t>NUESTRA PROPUESTA </a:t>
            </a:r>
            <a:endParaRPr lang="es-ES_tradnl" sz="3600" b="1" dirty="0"/>
          </a:p>
        </p:txBody>
      </p:sp>
      <p:pic>
        <p:nvPicPr>
          <p:cNvPr id="7" name="Picture 6" descr="Contenido Sep TxE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8" y="1642532"/>
            <a:ext cx="4030135" cy="4030135"/>
          </a:xfrm>
          <a:prstGeom prst="rect">
            <a:avLst/>
          </a:prstGeom>
        </p:spPr>
      </p:pic>
      <p:pic>
        <p:nvPicPr>
          <p:cNvPr id="8" name="Picture 7" descr="Contenido Sep TxE-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8" y="1642533"/>
            <a:ext cx="4030134" cy="4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684523"/>
            <a:ext cx="8229600" cy="1871134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s-CO" dirty="0"/>
              <a:t>15.000 </a:t>
            </a:r>
            <a:r>
              <a:rPr lang="es-CO" dirty="0" smtClean="0"/>
              <a:t>ciudadanos</a:t>
            </a:r>
            <a:r>
              <a:rPr lang="es-CO" dirty="0"/>
              <a:t> </a:t>
            </a:r>
            <a:r>
              <a:rPr lang="es-CO" dirty="0" smtClean="0"/>
              <a:t>y ciudadanas </a:t>
            </a:r>
          </a:p>
          <a:p>
            <a:pPr marL="514350" indent="-514350">
              <a:buAutoNum type="arabicPeriod"/>
            </a:pPr>
            <a:r>
              <a:rPr lang="es-CO" dirty="0" smtClean="0"/>
              <a:t>800 voluntarios </a:t>
            </a:r>
          </a:p>
          <a:p>
            <a:pPr marL="514350" indent="-514350">
              <a:buAutoNum type="arabicPeriod"/>
            </a:pPr>
            <a:r>
              <a:rPr lang="es-CO" dirty="0" smtClean="0"/>
              <a:t>TxE en 14 regiones 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/>
              <a:t>¿</a:t>
            </a:r>
            <a:r>
              <a:rPr lang="es-ES_tradnl" sz="3600" b="1" dirty="0" smtClean="0"/>
              <a:t>CON QUIÉN CONTAMOS ?</a:t>
            </a:r>
            <a:endParaRPr lang="es-ES_tradnl" sz="3600" b="1" dirty="0"/>
          </a:p>
        </p:txBody>
      </p:sp>
      <p:pic>
        <p:nvPicPr>
          <p:cNvPr id="6" name="Picture 5" descr="icon_12967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477" y="4258732"/>
            <a:ext cx="2550920" cy="2550920"/>
          </a:xfrm>
          <a:prstGeom prst="rect">
            <a:avLst/>
          </a:prstGeom>
        </p:spPr>
      </p:pic>
      <p:pic>
        <p:nvPicPr>
          <p:cNvPr id="2" name="Picture 1" descr="Screen Shot 2014-09-16 at 11.25.29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6794" y="999067"/>
            <a:ext cx="3393461" cy="2738968"/>
          </a:xfrm>
          <a:prstGeom prst="rect">
            <a:avLst/>
          </a:prstGeom>
        </p:spPr>
      </p:pic>
      <p:pic>
        <p:nvPicPr>
          <p:cNvPr id="5" name="Picture 4" descr="Screen Shot 2014-09-16 at 11.25.38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079" y="999068"/>
            <a:ext cx="4490191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999067"/>
            <a:ext cx="3691466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13054</TotalTime>
  <Words>192</Words>
  <Application>Microsoft Office PowerPoint</Application>
  <PresentationFormat>Presentación en pantalla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¿CON QUIÉN CONTAMOS ?</vt:lpstr>
      <vt:lpstr>¿CON QUIÉN CONTAMOS ?</vt:lpstr>
      <vt:lpstr>Presentación de PowerPoint</vt:lpstr>
      <vt:lpstr>Nuestro reto 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 General: Buscar que la educación sea la principal prioridad nacional, la calidad un eje estratégico de la política educativa, y la igualdad de oportunidades una garantía para la consolidación de una paz duradera</dc:title>
  <dc:creator>Victor Saavedra</dc:creator>
  <cp:lastModifiedBy>Paola Portilla</cp:lastModifiedBy>
  <cp:revision>120</cp:revision>
  <dcterms:created xsi:type="dcterms:W3CDTF">2014-02-10T21:11:13Z</dcterms:created>
  <dcterms:modified xsi:type="dcterms:W3CDTF">2014-09-17T06:19:00Z</dcterms:modified>
</cp:coreProperties>
</file>