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70" r:id="rId2"/>
    <p:sldId id="412" r:id="rId3"/>
    <p:sldId id="418" r:id="rId4"/>
    <p:sldId id="413" r:id="rId5"/>
    <p:sldId id="414" r:id="rId6"/>
    <p:sldId id="415" r:id="rId7"/>
    <p:sldId id="416" r:id="rId8"/>
    <p:sldId id="417" r:id="rId9"/>
    <p:sldId id="419" r:id="rId10"/>
    <p:sldId id="420" r:id="rId11"/>
    <p:sldId id="421" r:id="rId12"/>
    <p:sldId id="422" r:id="rId13"/>
    <p:sldId id="425" r:id="rId14"/>
    <p:sldId id="426" r:id="rId15"/>
    <p:sldId id="427" r:id="rId16"/>
    <p:sldId id="428" r:id="rId17"/>
    <p:sldId id="500" r:id="rId18"/>
    <p:sldId id="502" r:id="rId19"/>
    <p:sldId id="507" r:id="rId20"/>
    <p:sldId id="506" r:id="rId21"/>
    <p:sldId id="505" r:id="rId22"/>
    <p:sldId id="504" r:id="rId23"/>
    <p:sldId id="503" r:id="rId24"/>
    <p:sldId id="509" r:id="rId25"/>
    <p:sldId id="508" r:id="rId26"/>
    <p:sldId id="429" r:id="rId27"/>
    <p:sldId id="447" r:id="rId28"/>
    <p:sldId id="449" r:id="rId29"/>
    <p:sldId id="450" r:id="rId30"/>
    <p:sldId id="451" r:id="rId31"/>
    <p:sldId id="452" r:id="rId32"/>
    <p:sldId id="453" r:id="rId33"/>
    <p:sldId id="458" r:id="rId34"/>
    <p:sldId id="454" r:id="rId35"/>
    <p:sldId id="456" r:id="rId36"/>
    <p:sldId id="455" r:id="rId37"/>
    <p:sldId id="457" r:id="rId38"/>
    <p:sldId id="448" r:id="rId39"/>
    <p:sldId id="433" r:id="rId40"/>
    <p:sldId id="443" r:id="rId41"/>
    <p:sldId id="442" r:id="rId42"/>
    <p:sldId id="441" r:id="rId43"/>
    <p:sldId id="440" r:id="rId44"/>
    <p:sldId id="439" r:id="rId45"/>
    <p:sldId id="438" r:id="rId46"/>
    <p:sldId id="437" r:id="rId47"/>
    <p:sldId id="444" r:id="rId48"/>
    <p:sldId id="436" r:id="rId49"/>
    <p:sldId id="445" r:id="rId50"/>
    <p:sldId id="446" r:id="rId51"/>
    <p:sldId id="461" r:id="rId52"/>
    <p:sldId id="462" r:id="rId53"/>
    <p:sldId id="466" r:id="rId54"/>
    <p:sldId id="465" r:id="rId55"/>
    <p:sldId id="464" r:id="rId56"/>
    <p:sldId id="463" r:id="rId57"/>
    <p:sldId id="467" r:id="rId58"/>
    <p:sldId id="468" r:id="rId59"/>
    <p:sldId id="469" r:id="rId60"/>
    <p:sldId id="470" r:id="rId61"/>
    <p:sldId id="471" r:id="rId62"/>
    <p:sldId id="472" r:id="rId63"/>
    <p:sldId id="473" r:id="rId64"/>
    <p:sldId id="474" r:id="rId65"/>
    <p:sldId id="475" r:id="rId66"/>
    <p:sldId id="476" r:id="rId67"/>
    <p:sldId id="477" r:id="rId68"/>
    <p:sldId id="478" r:id="rId69"/>
    <p:sldId id="357" r:id="rId70"/>
    <p:sldId id="510" r:id="rId71"/>
    <p:sldId id="483" r:id="rId72"/>
    <p:sldId id="484" r:id="rId73"/>
    <p:sldId id="348" r:id="rId74"/>
    <p:sldId id="358" r:id="rId75"/>
    <p:sldId id="411" r:id="rId76"/>
    <p:sldId id="408" r:id="rId77"/>
    <p:sldId id="409" r:id="rId78"/>
    <p:sldId id="410" r:id="rId79"/>
    <p:sldId id="355" r:id="rId80"/>
    <p:sldId id="346" r:id="rId81"/>
    <p:sldId id="360" r:id="rId82"/>
    <p:sldId id="359" r:id="rId83"/>
    <p:sldId id="361" r:id="rId84"/>
    <p:sldId id="362" r:id="rId85"/>
    <p:sldId id="365" r:id="rId86"/>
    <p:sldId id="263" r:id="rId87"/>
    <p:sldId id="265" r:id="rId88"/>
    <p:sldId id="258" r:id="rId89"/>
    <p:sldId id="269" r:id="rId90"/>
    <p:sldId id="329" r:id="rId91"/>
    <p:sldId id="377" r:id="rId92"/>
    <p:sldId id="378" r:id="rId93"/>
    <p:sldId id="489" r:id="rId94"/>
    <p:sldId id="266" r:id="rId95"/>
    <p:sldId id="268" r:id="rId96"/>
    <p:sldId id="490" r:id="rId97"/>
    <p:sldId id="273" r:id="rId98"/>
    <p:sldId id="277" r:id="rId99"/>
    <p:sldId id="281" r:id="rId100"/>
    <p:sldId id="267" r:id="rId101"/>
    <p:sldId id="315" r:id="rId102"/>
    <p:sldId id="287" r:id="rId103"/>
    <p:sldId id="289" r:id="rId104"/>
    <p:sldId id="288" r:id="rId105"/>
    <p:sldId id="291" r:id="rId106"/>
    <p:sldId id="292" r:id="rId107"/>
    <p:sldId id="375"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59" r:id="rId125"/>
    <p:sldId id="460" r:id="rId126"/>
    <p:sldId id="493" r:id="rId127"/>
    <p:sldId id="383" r:id="rId128"/>
    <p:sldId id="384" r:id="rId129"/>
    <p:sldId id="388" r:id="rId130"/>
    <p:sldId id="498" r:id="rId131"/>
    <p:sldId id="499" r:id="rId132"/>
    <p:sldId id="496" r:id="rId133"/>
    <p:sldId id="497" r:id="rId134"/>
    <p:sldId id="485" r:id="rId135"/>
    <p:sldId id="486" r:id="rId136"/>
    <p:sldId id="487" r:id="rId137"/>
    <p:sldId id="491" r:id="rId138"/>
    <p:sldId id="492" r:id="rId139"/>
    <p:sldId id="344" r:id="rId140"/>
    <p:sldId id="382" r:id="rId14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46F00A"/>
    <a:srgbClr val="FFFF66"/>
    <a:srgbClr val="00FFFF"/>
    <a:srgbClr val="285521"/>
    <a:srgbClr val="3A1953"/>
    <a:srgbClr val="6C0000"/>
    <a:srgbClr val="0C024A"/>
    <a:srgbClr val="660066"/>
    <a:srgbClr val="0701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p:cViewPr varScale="1">
        <p:scale>
          <a:sx n="67" d="100"/>
          <a:sy n="67" d="100"/>
        </p:scale>
        <p:origin x="135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1111111111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222222222222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7"/>
    </mc:Choice>
    <mc:Fallback>
      <c:style val="47"/>
    </mc:Fallback>
  </mc:AlternateContent>
  <c:chart>
    <c:autoTitleDeleted val="1"/>
    <c:view3D>
      <c:rotX val="0"/>
      <c:rotY val="10"/>
      <c:depthPercent val="100"/>
      <c:rAngAx val="1"/>
    </c:view3D>
    <c:floor>
      <c:thickness val="0"/>
    </c:floor>
    <c:sideWall>
      <c:thickness val="0"/>
    </c:sideWall>
    <c:backWall>
      <c:thickness val="0"/>
      <c:spPr>
        <a:scene3d>
          <a:camera prst="orthographicFront"/>
          <a:lightRig rig="threePt" dir="t"/>
        </a:scene3d>
        <a:sp3d/>
      </c:spPr>
    </c:backWall>
    <c:plotArea>
      <c:layout>
        <c:manualLayout>
          <c:layoutTarget val="inner"/>
          <c:xMode val="edge"/>
          <c:yMode val="edge"/>
          <c:x val="0.15749431321084864"/>
          <c:y val="2.9606445027704872E-2"/>
          <c:w val="0.82722790901137344"/>
          <c:h val="0.88963108778069411"/>
        </c:manualLayout>
      </c:layout>
      <c:bar3DChart>
        <c:barDir val="col"/>
        <c:grouping val="clustered"/>
        <c:varyColors val="0"/>
        <c:ser>
          <c:idx val="0"/>
          <c:order val="0"/>
          <c:tx>
            <c:strRef>
              <c:f>Hoja1!$B$1</c:f>
              <c:strCache>
                <c:ptCount val="1"/>
                <c:pt idx="0">
                  <c:v>Serie 1</c:v>
                </c:pt>
              </c:strCache>
            </c:strRef>
          </c:tx>
          <c:spPr>
            <a:solidFill>
              <a:srgbClr val="FF0000"/>
            </a:solidFill>
          </c:spPr>
          <c:invertIfNegative val="0"/>
          <c:cat>
            <c:strRef>
              <c:f>Hoja1!$A$2:$A$5</c:f>
              <c:strCache>
                <c:ptCount val="4"/>
                <c:pt idx="0">
                  <c:v>Dic 2010</c:v>
                </c:pt>
                <c:pt idx="1">
                  <c:v>Dic 2011</c:v>
                </c:pt>
                <c:pt idx="2">
                  <c:v>Dic 2012</c:v>
                </c:pt>
                <c:pt idx="3">
                  <c:v>Dic 2013</c:v>
                </c:pt>
              </c:strCache>
            </c:strRef>
          </c:cat>
          <c:val>
            <c:numRef>
              <c:f>Hoja1!$B$2:$B$5</c:f>
              <c:numCache>
                <c:formatCode>General</c:formatCode>
                <c:ptCount val="4"/>
                <c:pt idx="0">
                  <c:v>6</c:v>
                </c:pt>
                <c:pt idx="1">
                  <c:v>18</c:v>
                </c:pt>
                <c:pt idx="2">
                  <c:v>36</c:v>
                </c:pt>
                <c:pt idx="3">
                  <c:v>61</c:v>
                </c:pt>
              </c:numCache>
            </c:numRef>
          </c:val>
        </c:ser>
        <c:dLbls>
          <c:showLegendKey val="0"/>
          <c:showVal val="0"/>
          <c:showCatName val="0"/>
          <c:showSerName val="0"/>
          <c:showPercent val="0"/>
          <c:showBubbleSize val="0"/>
        </c:dLbls>
        <c:gapWidth val="40"/>
        <c:shape val="box"/>
        <c:axId val="334359424"/>
        <c:axId val="334343744"/>
        <c:axId val="0"/>
      </c:bar3DChart>
      <c:catAx>
        <c:axId val="334359424"/>
        <c:scaling>
          <c:orientation val="minMax"/>
        </c:scaling>
        <c:delete val="0"/>
        <c:axPos val="b"/>
        <c:numFmt formatCode="General" sourceLinked="0"/>
        <c:majorTickMark val="none"/>
        <c:minorTickMark val="none"/>
        <c:tickLblPos val="nextTo"/>
        <c:txPr>
          <a:bodyPr/>
          <a:lstStyle/>
          <a:p>
            <a:pPr>
              <a:defRPr sz="2800" b="1" i="0" baseline="0">
                <a:latin typeface="Calibri" panose="020F0502020204030204" pitchFamily="34" charset="0"/>
              </a:defRPr>
            </a:pPr>
            <a:endParaRPr lang="es-CO"/>
          </a:p>
        </c:txPr>
        <c:crossAx val="334343744"/>
        <c:crosses val="autoZero"/>
        <c:auto val="1"/>
        <c:lblAlgn val="r"/>
        <c:lblOffset val="100"/>
        <c:noMultiLvlLbl val="0"/>
      </c:catAx>
      <c:valAx>
        <c:axId val="334343744"/>
        <c:scaling>
          <c:orientation val="minMax"/>
        </c:scaling>
        <c:delete val="0"/>
        <c:axPos val="l"/>
        <c:majorGridlines/>
        <c:title>
          <c:tx>
            <c:rich>
              <a:bodyPr/>
              <a:lstStyle/>
              <a:p>
                <a:pPr>
                  <a:defRPr/>
                </a:pPr>
                <a:r>
                  <a:rPr lang="es-CO" sz="3600" dirty="0" smtClean="0"/>
                  <a:t>Millones de Reproducciones</a:t>
                </a:r>
                <a:endParaRPr lang="es-CO" sz="3600" dirty="0"/>
              </a:p>
            </c:rich>
          </c:tx>
          <c:layout>
            <c:manualLayout>
              <c:xMode val="edge"/>
              <c:yMode val="edge"/>
              <c:x val="2.4105096237970254E-2"/>
              <c:y val="8.6031350247885677E-2"/>
            </c:manualLayout>
          </c:layout>
          <c:overlay val="0"/>
        </c:title>
        <c:numFmt formatCode="General" sourceLinked="1"/>
        <c:majorTickMark val="out"/>
        <c:minorTickMark val="none"/>
        <c:tickLblPos val="nextTo"/>
        <c:txPr>
          <a:bodyPr/>
          <a:lstStyle/>
          <a:p>
            <a:pPr>
              <a:defRPr sz="2000" b="1"/>
            </a:pPr>
            <a:endParaRPr lang="es-CO"/>
          </a:p>
        </c:txPr>
        <c:crossAx val="334359424"/>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7"/>
    </mc:Choice>
    <mc:Fallback>
      <c:style val="47"/>
    </mc:Fallback>
  </mc:AlternateContent>
  <c:chart>
    <c:autoTitleDeleted val="1"/>
    <c:view3D>
      <c:rotX val="0"/>
      <c:rotY val="10"/>
      <c:depthPercent val="10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c:spPr>
    </c:backWall>
    <c:plotArea>
      <c:layout>
        <c:manualLayout>
          <c:layoutTarget val="inner"/>
          <c:xMode val="edge"/>
          <c:yMode val="edge"/>
          <c:x val="0.21860542432195973"/>
          <c:y val="2.9606445027704872E-2"/>
          <c:w val="0.76611679790026233"/>
          <c:h val="0.88963108778069411"/>
        </c:manualLayout>
      </c:layout>
      <c:bar3DChart>
        <c:barDir val="col"/>
        <c:grouping val="clustered"/>
        <c:varyColors val="0"/>
        <c:ser>
          <c:idx val="0"/>
          <c:order val="0"/>
          <c:tx>
            <c:strRef>
              <c:f>Hoja1!$B$1</c:f>
              <c:strCache>
                <c:ptCount val="1"/>
                <c:pt idx="0">
                  <c:v>Serie 1</c:v>
                </c:pt>
              </c:strCache>
            </c:strRef>
          </c:tx>
          <c:spPr>
            <a:solidFill>
              <a:srgbClr val="002060"/>
            </a:solidFill>
          </c:spPr>
          <c:invertIfNegative val="0"/>
          <c:cat>
            <c:strRef>
              <c:f>Hoja1!$A$2:$A$5</c:f>
              <c:strCache>
                <c:ptCount val="4"/>
                <c:pt idx="0">
                  <c:v>Dic 2010</c:v>
                </c:pt>
                <c:pt idx="1">
                  <c:v>Dic 2011</c:v>
                </c:pt>
                <c:pt idx="2">
                  <c:v>Dic 2012</c:v>
                </c:pt>
                <c:pt idx="3">
                  <c:v>Dic 2013</c:v>
                </c:pt>
              </c:strCache>
            </c:strRef>
          </c:cat>
          <c:val>
            <c:numRef>
              <c:f>Hoja1!$B$2:$B$5</c:f>
              <c:numCache>
                <c:formatCode>General</c:formatCode>
                <c:ptCount val="4"/>
                <c:pt idx="0">
                  <c:v>8000</c:v>
                </c:pt>
                <c:pt idx="1">
                  <c:v>31000</c:v>
                </c:pt>
                <c:pt idx="2">
                  <c:v>87000</c:v>
                </c:pt>
                <c:pt idx="3">
                  <c:v>270000</c:v>
                </c:pt>
              </c:numCache>
            </c:numRef>
          </c:val>
        </c:ser>
        <c:dLbls>
          <c:showLegendKey val="0"/>
          <c:showVal val="0"/>
          <c:showCatName val="0"/>
          <c:showSerName val="0"/>
          <c:showPercent val="0"/>
          <c:showBubbleSize val="0"/>
        </c:dLbls>
        <c:gapWidth val="40"/>
        <c:shape val="box"/>
        <c:axId val="335210320"/>
        <c:axId val="335210880"/>
        <c:axId val="0"/>
      </c:bar3DChart>
      <c:catAx>
        <c:axId val="335210320"/>
        <c:scaling>
          <c:orientation val="minMax"/>
        </c:scaling>
        <c:delete val="0"/>
        <c:axPos val="b"/>
        <c:numFmt formatCode="General" sourceLinked="0"/>
        <c:majorTickMark val="none"/>
        <c:minorTickMark val="none"/>
        <c:tickLblPos val="nextTo"/>
        <c:txPr>
          <a:bodyPr/>
          <a:lstStyle/>
          <a:p>
            <a:pPr>
              <a:defRPr sz="2800" b="1" i="0" baseline="0">
                <a:solidFill>
                  <a:srgbClr val="FF0000"/>
                </a:solidFill>
                <a:latin typeface="Calibri" panose="020F0502020204030204" pitchFamily="34" charset="0"/>
              </a:defRPr>
            </a:pPr>
            <a:endParaRPr lang="es-CO"/>
          </a:p>
        </c:txPr>
        <c:crossAx val="335210880"/>
        <c:crosses val="autoZero"/>
        <c:auto val="1"/>
        <c:lblAlgn val="r"/>
        <c:lblOffset val="100"/>
        <c:noMultiLvlLbl val="0"/>
      </c:catAx>
      <c:valAx>
        <c:axId val="335210880"/>
        <c:scaling>
          <c:orientation val="minMax"/>
        </c:scaling>
        <c:delete val="0"/>
        <c:axPos val="l"/>
        <c:majorGridlines/>
        <c:title>
          <c:tx>
            <c:rich>
              <a:bodyPr/>
              <a:lstStyle/>
              <a:p>
                <a:pPr>
                  <a:defRPr>
                    <a:solidFill>
                      <a:schemeClr val="tx1"/>
                    </a:solidFill>
                  </a:defRPr>
                </a:pPr>
                <a:r>
                  <a:rPr lang="es-CO" sz="5000" dirty="0" smtClean="0">
                    <a:solidFill>
                      <a:schemeClr val="tx1"/>
                    </a:solidFill>
                  </a:rPr>
                  <a:t>Suscriptores</a:t>
                </a:r>
                <a:endParaRPr lang="es-CO" sz="5000" dirty="0">
                  <a:solidFill>
                    <a:schemeClr val="tx1"/>
                  </a:solidFill>
                </a:endParaRPr>
              </a:p>
            </c:rich>
          </c:tx>
          <c:layout>
            <c:manualLayout>
              <c:xMode val="edge"/>
              <c:yMode val="edge"/>
              <c:x val="0"/>
              <c:y val="0.23417949839603383"/>
            </c:manualLayout>
          </c:layout>
          <c:overlay val="0"/>
        </c:title>
        <c:numFmt formatCode="#,##0" sourceLinked="0"/>
        <c:majorTickMark val="out"/>
        <c:minorTickMark val="none"/>
        <c:tickLblPos val="nextTo"/>
        <c:txPr>
          <a:bodyPr/>
          <a:lstStyle/>
          <a:p>
            <a:pPr>
              <a:defRPr sz="2200" b="1">
                <a:solidFill>
                  <a:srgbClr val="FF0000"/>
                </a:solidFill>
              </a:defRPr>
            </a:pPr>
            <a:endParaRPr lang="es-CO"/>
          </a:p>
        </c:txPr>
        <c:crossAx val="335210320"/>
        <c:crosses val="autoZero"/>
        <c:crossBetween val="between"/>
      </c:valAx>
    </c:plotArea>
    <c:plotVisOnly val="1"/>
    <c:dispBlanksAs val="gap"/>
    <c:showDLblsOverMax val="0"/>
  </c:chart>
  <c:spPr>
    <a:solidFill>
      <a:schemeClr val="bg1"/>
    </a:solidFill>
  </c:spPr>
  <c:txPr>
    <a:bodyPr/>
    <a:lstStyle/>
    <a:p>
      <a:pPr>
        <a:defRPr sz="1800"/>
      </a:pPr>
      <a:endParaRPr lang="es-C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3E056-7A8F-415D-897D-3C1314725DC9}" type="datetimeFigureOut">
              <a:rPr lang="es-CO" smtClean="0"/>
              <a:t>17/09/2014</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BBE58-CC0D-4A67-B79F-E77FFF778554}" type="slidenum">
              <a:rPr lang="es-CO" smtClean="0"/>
              <a:t>‹Nº›</a:t>
            </a:fld>
            <a:endParaRPr lang="es-CO"/>
          </a:p>
        </p:txBody>
      </p:sp>
    </p:spTree>
    <p:extLst>
      <p:ext uri="{BB962C8B-B14F-4D97-AF65-F5344CB8AC3E}">
        <p14:creationId xmlns:p14="http://schemas.microsoft.com/office/powerpoint/2010/main" val="161759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0CBBE58-CC0D-4A67-B79F-E77FFF778554}" type="slidenum">
              <a:rPr lang="es-CO" smtClean="0"/>
              <a:t>95</a:t>
            </a:fld>
            <a:endParaRPr lang="es-CO"/>
          </a:p>
        </p:txBody>
      </p:sp>
    </p:spTree>
    <p:extLst>
      <p:ext uri="{BB962C8B-B14F-4D97-AF65-F5344CB8AC3E}">
        <p14:creationId xmlns:p14="http://schemas.microsoft.com/office/powerpoint/2010/main" val="2989520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CO"/>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667298-6E41-492C-81EA-E8008C894381}" type="slidenum">
              <a:rPr lang="es-ES">
                <a:solidFill>
                  <a:srgbClr val="FFFFFF"/>
                </a:solidFill>
              </a:rPr>
              <a:pPr>
                <a:defRPr/>
              </a:pPr>
              <a:t>‹Nº›</a:t>
            </a:fld>
            <a:endParaRPr lang="es-E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15276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1371600"/>
          </a:xfrm>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648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61975E-AF3E-4ADA-A81A-41B87F89A4E9}" type="slidenum">
              <a:rPr lang="es-ES">
                <a:solidFill>
                  <a:srgbClr val="FFFFFF"/>
                </a:solidFill>
              </a:rPr>
              <a:pPr>
                <a:defRPr/>
              </a:pPr>
              <a:t>‹Nº›</a:t>
            </a:fld>
            <a:endParaRPr lang="es-ES">
              <a:solidFill>
                <a:srgbClr val="FFFFFF"/>
              </a:solidFill>
            </a:endParaRPr>
          </a:p>
        </p:txBody>
      </p:sp>
    </p:spTree>
    <p:extLst>
      <p:ext uri="{BB962C8B-B14F-4D97-AF65-F5344CB8AC3E}">
        <p14:creationId xmlns:p14="http://schemas.microsoft.com/office/powerpoint/2010/main" val="54761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17/09/2014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17/09/2014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760" y="1398255"/>
            <a:ext cx="8892480" cy="2246769"/>
          </a:xfrm>
          <a:prstGeom prst="rect">
            <a:avLst/>
          </a:prstGeom>
          <a:gradFill flip="none" rotWithShape="1">
            <a:gsLst>
              <a:gs pos="0">
                <a:srgbClr val="000000"/>
              </a:gs>
              <a:gs pos="39999">
                <a:srgbClr val="0A128C"/>
              </a:gs>
              <a:gs pos="100000">
                <a:srgbClr val="181CC7"/>
              </a:gs>
              <a:gs pos="100000">
                <a:srgbClr val="7005D4"/>
              </a:gs>
              <a:gs pos="100000">
                <a:srgbClr val="8C3D91"/>
              </a:gs>
            </a:gsLst>
            <a:lin ang="5400000" scaled="0"/>
            <a:tileRect/>
          </a:gradFill>
          <a:scene3d>
            <a:camera prst="orthographicFront"/>
            <a:lightRig rig="threePt" dir="t"/>
          </a:scene3d>
          <a:sp3d>
            <a:bevelT prst="angle"/>
          </a:sp3d>
        </p:spPr>
        <p:txBody>
          <a:bodyPr wrap="square" rtlCol="0">
            <a:spAutoFit/>
          </a:bodyPr>
          <a:lstStyle/>
          <a:p>
            <a:pPr algn="ctr"/>
            <a:r>
              <a:rPr lang="es-CO" sz="4800" b="1" dirty="0" smtClean="0">
                <a:solidFill>
                  <a:schemeClr val="bg1"/>
                </a:solidFill>
              </a:rPr>
              <a:t>MI APORTE AL MEJORAMIENTO</a:t>
            </a:r>
          </a:p>
          <a:p>
            <a:pPr algn="ctr"/>
            <a:r>
              <a:rPr lang="es-CO" sz="4400" b="1" dirty="0" smtClean="0">
                <a:solidFill>
                  <a:schemeClr val="bg1"/>
                </a:solidFill>
              </a:rPr>
              <a:t>DE LA ENSEÑANZA Y APRENDIZAJE</a:t>
            </a:r>
          </a:p>
          <a:p>
            <a:pPr algn="ctr"/>
            <a:r>
              <a:rPr lang="es-CO" sz="4800" b="1" dirty="0" smtClean="0">
                <a:solidFill>
                  <a:schemeClr val="bg1"/>
                </a:solidFill>
              </a:rPr>
              <a:t>DE LA MATEMÁTICA</a:t>
            </a:r>
          </a:p>
        </p:txBody>
      </p:sp>
      <p:sp>
        <p:nvSpPr>
          <p:cNvPr id="6" name="5 CuadroTexto"/>
          <p:cNvSpPr txBox="1"/>
          <p:nvPr/>
        </p:nvSpPr>
        <p:spPr>
          <a:xfrm>
            <a:off x="323528" y="4676943"/>
            <a:ext cx="6048672" cy="1200329"/>
          </a:xfrm>
          <a:prstGeom prst="rect">
            <a:avLst/>
          </a:prstGeom>
          <a:noFill/>
        </p:spPr>
        <p:txBody>
          <a:bodyPr wrap="square" rtlCol="0">
            <a:spAutoFit/>
          </a:bodyPr>
          <a:lstStyle/>
          <a:p>
            <a:pPr algn="ctr"/>
            <a:r>
              <a:rPr lang="es-CO" sz="3200" b="1" dirty="0" smtClean="0"/>
              <a:t>Ing. Julio Alberto Ríos Gallego</a:t>
            </a:r>
          </a:p>
          <a:p>
            <a:pPr algn="ctr"/>
            <a:r>
              <a:rPr lang="es-CO" sz="4000" b="1" dirty="0" smtClean="0"/>
              <a:t>JULIOPROFE</a:t>
            </a:r>
            <a:endParaRPr lang="es-CO" sz="4000" b="1" dirty="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9702" y="4245015"/>
            <a:ext cx="2162738" cy="2160000"/>
          </a:xfrm>
          <a:prstGeom prst="rect">
            <a:avLst/>
          </a:prstGeom>
        </p:spPr>
      </p:pic>
      <p:sp>
        <p:nvSpPr>
          <p:cNvPr id="7" name="5 CuadroTexto"/>
          <p:cNvSpPr txBox="1"/>
          <p:nvPr/>
        </p:nvSpPr>
        <p:spPr>
          <a:xfrm>
            <a:off x="0" y="385500"/>
            <a:ext cx="9144000" cy="523220"/>
          </a:xfrm>
          <a:prstGeom prst="rect">
            <a:avLst/>
          </a:prstGeom>
          <a:noFill/>
        </p:spPr>
        <p:txBody>
          <a:bodyPr wrap="square" rtlCol="0">
            <a:spAutoFit/>
          </a:bodyPr>
          <a:lstStyle/>
          <a:p>
            <a:pPr algn="ctr"/>
            <a:r>
              <a:rPr lang="es-CO" sz="2800" b="1" dirty="0" smtClean="0">
                <a:solidFill>
                  <a:schemeClr val="accent3">
                    <a:lumMod val="50000"/>
                  </a:schemeClr>
                </a:solidFill>
              </a:rPr>
              <a:t>Bogotá, septiembre 18 de 2014 </a:t>
            </a:r>
            <a:endParaRPr lang="es-CO" sz="3600" b="1" dirty="0">
              <a:solidFill>
                <a:schemeClr val="accent3">
                  <a:lumMod val="50000"/>
                </a:schemeClr>
              </a:solidFill>
            </a:endParaRPr>
          </a:p>
        </p:txBody>
      </p:sp>
    </p:spTree>
    <p:extLst>
      <p:ext uri="{BB962C8B-B14F-4D97-AF65-F5344CB8AC3E}">
        <p14:creationId xmlns:p14="http://schemas.microsoft.com/office/powerpoint/2010/main" val="297898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3252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4 CuadroTexto"/>
          <p:cNvSpPr txBox="1"/>
          <p:nvPr/>
        </p:nvSpPr>
        <p:spPr>
          <a:xfrm>
            <a:off x="1577203" y="5805264"/>
            <a:ext cx="5947125" cy="646331"/>
          </a:xfrm>
          <a:prstGeom prst="rect">
            <a:avLst/>
          </a:prstGeom>
          <a:solidFill>
            <a:srgbClr val="66FF99"/>
          </a:solidFill>
          <a:ln w="38100">
            <a:solidFill>
              <a:srgbClr val="166429"/>
            </a:solidFill>
          </a:ln>
        </p:spPr>
        <p:txBody>
          <a:bodyPr wrap="square" rtlCol="0">
            <a:spAutoFit/>
          </a:bodyPr>
          <a:lstStyle/>
          <a:p>
            <a:pPr algn="ctr"/>
            <a:r>
              <a:rPr lang="es-CO" sz="3600" b="1" dirty="0" smtClean="0"/>
              <a:t>Creación: enero 2011</a:t>
            </a:r>
            <a:endParaRPr lang="es-CO" sz="3600" b="1" dirty="0"/>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16024"/>
            <a:ext cx="5379992" cy="5373216"/>
          </a:xfrm>
          <a:prstGeom prst="rect">
            <a:avLst/>
          </a:prstGeom>
        </p:spPr>
      </p:pic>
    </p:spTree>
    <p:extLst>
      <p:ext uri="{BB962C8B-B14F-4D97-AF65-F5344CB8AC3E}">
        <p14:creationId xmlns:p14="http://schemas.microsoft.com/office/powerpoint/2010/main" val="331034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100000">
              <a:srgbClr val="181CC7"/>
            </a:gs>
            <a:gs pos="100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3140968"/>
            <a:ext cx="9144000" cy="1656184"/>
          </a:xfrm>
        </p:spPr>
        <p:txBody>
          <a:bodyPr>
            <a:noAutofit/>
          </a:bodyPr>
          <a:lstStyle/>
          <a:p>
            <a:r>
              <a:rPr lang="es-CO" sz="13800" b="1" dirty="0" smtClean="0">
                <a:solidFill>
                  <a:schemeClr val="bg1"/>
                </a:solidFill>
              </a:rPr>
              <a:t>ALIANZAS</a:t>
            </a:r>
            <a:r>
              <a:rPr lang="es-CO" sz="8800" b="1" dirty="0" smtClean="0"/>
              <a:t/>
            </a:r>
            <a:br>
              <a:rPr lang="es-CO" sz="8800" b="1" dirty="0" smtClean="0"/>
            </a:br>
            <a:endParaRPr lang="es-CO" sz="5400" b="1" dirty="0"/>
          </a:p>
        </p:txBody>
      </p:sp>
    </p:spTree>
    <p:extLst>
      <p:ext uri="{BB962C8B-B14F-4D97-AF65-F5344CB8AC3E}">
        <p14:creationId xmlns:p14="http://schemas.microsoft.com/office/powerpoint/2010/main" val="344106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4624"/>
            <a:ext cx="7632848" cy="5878598"/>
          </a:xfrm>
          <a:prstGeom prst="rect">
            <a:avLst/>
          </a:prstGeom>
        </p:spPr>
      </p:pic>
      <p:sp>
        <p:nvSpPr>
          <p:cNvPr id="5" name="4 CuadroTexto"/>
          <p:cNvSpPr txBox="1"/>
          <p:nvPr/>
        </p:nvSpPr>
        <p:spPr>
          <a:xfrm>
            <a:off x="2088232" y="6012577"/>
            <a:ext cx="4932040" cy="646331"/>
          </a:xfrm>
          <a:prstGeom prst="rect">
            <a:avLst/>
          </a:prstGeom>
          <a:solidFill>
            <a:srgbClr val="FFFF00"/>
          </a:solidFill>
          <a:ln w="38100">
            <a:solidFill>
              <a:srgbClr val="002060"/>
            </a:solidFill>
          </a:ln>
        </p:spPr>
        <p:txBody>
          <a:bodyPr wrap="square" rtlCol="0">
            <a:spAutoFit/>
          </a:bodyPr>
          <a:lstStyle/>
          <a:p>
            <a:pPr algn="ctr"/>
            <a:r>
              <a:rPr lang="es-CO" sz="3600" b="1" dirty="0" smtClean="0">
                <a:solidFill>
                  <a:srgbClr val="C00000"/>
                </a:solidFill>
              </a:rPr>
              <a:t>www.cibermatex.net</a:t>
            </a:r>
            <a:endParaRPr lang="es-CO" sz="3600" b="1" dirty="0">
              <a:solidFill>
                <a:srgbClr val="C00000"/>
              </a:solidFill>
            </a:endParaRPr>
          </a:p>
        </p:txBody>
      </p:sp>
    </p:spTree>
    <p:extLst>
      <p:ext uri="{BB962C8B-B14F-4D97-AF65-F5344CB8AC3E}">
        <p14:creationId xmlns:p14="http://schemas.microsoft.com/office/powerpoint/2010/main" val="141257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52" y="116632"/>
            <a:ext cx="8790536" cy="5713283"/>
          </a:xfrm>
          <a:prstGeom prst="rect">
            <a:avLst/>
          </a:prstGeom>
        </p:spPr>
      </p:pic>
      <p:sp>
        <p:nvSpPr>
          <p:cNvPr id="2" name="1 CuadroTexto"/>
          <p:cNvSpPr txBox="1"/>
          <p:nvPr/>
        </p:nvSpPr>
        <p:spPr>
          <a:xfrm>
            <a:off x="5583488" y="2790219"/>
            <a:ext cx="2300880" cy="646331"/>
          </a:xfrm>
          <a:prstGeom prst="rect">
            <a:avLst/>
          </a:prstGeom>
          <a:solidFill>
            <a:srgbClr val="00FFFF"/>
          </a:solidFill>
          <a:ln w="38100">
            <a:solidFill>
              <a:schemeClr val="tx2"/>
            </a:solidFill>
          </a:ln>
        </p:spPr>
        <p:txBody>
          <a:bodyPr wrap="square" rtlCol="0">
            <a:spAutoFit/>
          </a:bodyPr>
          <a:lstStyle/>
          <a:p>
            <a:pPr algn="ctr"/>
            <a:r>
              <a:rPr lang="es-CO" sz="3600" b="1" dirty="0" smtClean="0"/>
              <a:t>159 videos</a:t>
            </a:r>
            <a:endParaRPr lang="es-CO" sz="3600" b="1" dirty="0"/>
          </a:p>
        </p:txBody>
      </p:sp>
      <p:sp>
        <p:nvSpPr>
          <p:cNvPr id="6" name="5 CuadroTexto"/>
          <p:cNvSpPr txBox="1"/>
          <p:nvPr/>
        </p:nvSpPr>
        <p:spPr>
          <a:xfrm>
            <a:off x="5580112" y="4941168"/>
            <a:ext cx="2300880" cy="646331"/>
          </a:xfrm>
          <a:prstGeom prst="rect">
            <a:avLst/>
          </a:prstGeom>
          <a:solidFill>
            <a:srgbClr val="00FFFF"/>
          </a:solidFill>
          <a:ln w="38100">
            <a:solidFill>
              <a:schemeClr val="tx2"/>
            </a:solidFill>
          </a:ln>
        </p:spPr>
        <p:txBody>
          <a:bodyPr wrap="square" rtlCol="0">
            <a:spAutoFit/>
          </a:bodyPr>
          <a:lstStyle/>
          <a:p>
            <a:pPr algn="ctr"/>
            <a:r>
              <a:rPr lang="es-CO" sz="3600" b="1" dirty="0" smtClean="0"/>
              <a:t>320 videos</a:t>
            </a:r>
            <a:endParaRPr lang="es-CO" sz="3600" b="1" dirty="0"/>
          </a:p>
        </p:txBody>
      </p:sp>
      <p:sp>
        <p:nvSpPr>
          <p:cNvPr id="7" name="6 CuadroTexto"/>
          <p:cNvSpPr txBox="1"/>
          <p:nvPr/>
        </p:nvSpPr>
        <p:spPr>
          <a:xfrm>
            <a:off x="2088232" y="6012577"/>
            <a:ext cx="4932040" cy="646331"/>
          </a:xfrm>
          <a:prstGeom prst="rect">
            <a:avLst/>
          </a:prstGeom>
          <a:solidFill>
            <a:srgbClr val="FFFF00"/>
          </a:solidFill>
          <a:ln w="38100">
            <a:solidFill>
              <a:srgbClr val="002060"/>
            </a:solidFill>
          </a:ln>
        </p:spPr>
        <p:txBody>
          <a:bodyPr wrap="square" rtlCol="0">
            <a:spAutoFit/>
          </a:bodyPr>
          <a:lstStyle/>
          <a:p>
            <a:pPr algn="ctr"/>
            <a:r>
              <a:rPr lang="es-CO" sz="3600" b="1" dirty="0" smtClean="0">
                <a:solidFill>
                  <a:srgbClr val="C00000"/>
                </a:solidFill>
              </a:rPr>
              <a:t>www.cibermatex.net</a:t>
            </a:r>
            <a:endParaRPr lang="es-CO" sz="3600" b="1" dirty="0">
              <a:solidFill>
                <a:srgbClr val="C00000"/>
              </a:solidFill>
            </a:endParaRPr>
          </a:p>
        </p:txBody>
      </p:sp>
    </p:spTree>
    <p:extLst>
      <p:ext uri="{BB962C8B-B14F-4D97-AF65-F5344CB8AC3E}">
        <p14:creationId xmlns:p14="http://schemas.microsoft.com/office/powerpoint/2010/main" val="154398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1" y="61533"/>
            <a:ext cx="8976178" cy="6031763"/>
          </a:xfrm>
          <a:prstGeom prst="rect">
            <a:avLst/>
          </a:prstGeom>
        </p:spPr>
      </p:pic>
      <p:sp>
        <p:nvSpPr>
          <p:cNvPr id="7" name="6 CuadroTexto"/>
          <p:cNvSpPr txBox="1"/>
          <p:nvPr/>
        </p:nvSpPr>
        <p:spPr>
          <a:xfrm>
            <a:off x="2339752" y="6156593"/>
            <a:ext cx="4392488" cy="584775"/>
          </a:xfrm>
          <a:prstGeom prst="rect">
            <a:avLst/>
          </a:prstGeom>
          <a:solidFill>
            <a:srgbClr val="FFFF00"/>
          </a:solidFill>
          <a:ln w="38100">
            <a:solidFill>
              <a:srgbClr val="002060"/>
            </a:solidFill>
          </a:ln>
        </p:spPr>
        <p:txBody>
          <a:bodyPr wrap="square" rtlCol="0">
            <a:spAutoFit/>
          </a:bodyPr>
          <a:lstStyle/>
          <a:p>
            <a:pPr algn="ctr"/>
            <a:r>
              <a:rPr lang="es-CO" sz="3200" b="1" dirty="0" smtClean="0">
                <a:solidFill>
                  <a:srgbClr val="C00000"/>
                </a:solidFill>
              </a:rPr>
              <a:t>www.yoestudio.cl</a:t>
            </a:r>
            <a:endParaRPr lang="es-CO" sz="3200" b="1" dirty="0">
              <a:solidFill>
                <a:srgbClr val="C00000"/>
              </a:solidFill>
            </a:endParaRPr>
          </a:p>
        </p:txBody>
      </p:sp>
    </p:spTree>
    <p:extLst>
      <p:ext uri="{BB962C8B-B14F-4D97-AF65-F5344CB8AC3E}">
        <p14:creationId xmlns:p14="http://schemas.microsoft.com/office/powerpoint/2010/main" val="523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719" y="44624"/>
            <a:ext cx="6460561" cy="6050821"/>
          </a:xfrm>
          <a:prstGeom prst="rect">
            <a:avLst/>
          </a:prstGeom>
        </p:spPr>
      </p:pic>
      <p:sp>
        <p:nvSpPr>
          <p:cNvPr id="5" name="4 CuadroTexto"/>
          <p:cNvSpPr txBox="1"/>
          <p:nvPr/>
        </p:nvSpPr>
        <p:spPr>
          <a:xfrm>
            <a:off x="1440160" y="6156593"/>
            <a:ext cx="6228184" cy="584775"/>
          </a:xfrm>
          <a:prstGeom prst="rect">
            <a:avLst/>
          </a:prstGeom>
          <a:solidFill>
            <a:srgbClr val="FFFF00"/>
          </a:solidFill>
          <a:ln w="38100">
            <a:solidFill>
              <a:srgbClr val="002060"/>
            </a:solidFill>
          </a:ln>
        </p:spPr>
        <p:txBody>
          <a:bodyPr wrap="square" rtlCol="0">
            <a:spAutoFit/>
          </a:bodyPr>
          <a:lstStyle/>
          <a:p>
            <a:pPr algn="ctr"/>
            <a:r>
              <a:rPr lang="es-CO" sz="3200" b="1" dirty="0" smtClean="0">
                <a:solidFill>
                  <a:srgbClr val="C00000"/>
                </a:solidFill>
              </a:rPr>
              <a:t>www.academiavasquez.com</a:t>
            </a:r>
            <a:endParaRPr lang="es-CO" sz="3200" b="1" dirty="0">
              <a:solidFill>
                <a:srgbClr val="C00000"/>
              </a:solidFill>
            </a:endParaRPr>
          </a:p>
        </p:txBody>
      </p:sp>
    </p:spTree>
    <p:extLst>
      <p:ext uri="{BB962C8B-B14F-4D97-AF65-F5344CB8AC3E}">
        <p14:creationId xmlns:p14="http://schemas.microsoft.com/office/powerpoint/2010/main" val="17751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834" y="23418"/>
            <a:ext cx="6384331" cy="6069878"/>
          </a:xfrm>
          <a:prstGeom prst="rect">
            <a:avLst/>
          </a:prstGeom>
        </p:spPr>
      </p:pic>
      <p:sp>
        <p:nvSpPr>
          <p:cNvPr id="6" name="5 CuadroTexto"/>
          <p:cNvSpPr txBox="1"/>
          <p:nvPr/>
        </p:nvSpPr>
        <p:spPr>
          <a:xfrm>
            <a:off x="1440160" y="6156593"/>
            <a:ext cx="6228184" cy="584775"/>
          </a:xfrm>
          <a:prstGeom prst="rect">
            <a:avLst/>
          </a:prstGeom>
          <a:solidFill>
            <a:srgbClr val="FFFF00"/>
          </a:solidFill>
          <a:ln w="38100">
            <a:solidFill>
              <a:srgbClr val="002060"/>
            </a:solidFill>
          </a:ln>
        </p:spPr>
        <p:txBody>
          <a:bodyPr wrap="square" rtlCol="0">
            <a:spAutoFit/>
          </a:bodyPr>
          <a:lstStyle/>
          <a:p>
            <a:pPr algn="ctr"/>
            <a:r>
              <a:rPr lang="es-CO" sz="3200" b="1" dirty="0" smtClean="0">
                <a:solidFill>
                  <a:srgbClr val="C00000"/>
                </a:solidFill>
              </a:rPr>
              <a:t>www.academiavasquez.com</a:t>
            </a:r>
            <a:endParaRPr lang="es-CO" sz="3200" b="1" dirty="0">
              <a:solidFill>
                <a:srgbClr val="C00000"/>
              </a:solidFill>
            </a:endParaRPr>
          </a:p>
        </p:txBody>
      </p:sp>
    </p:spTree>
    <p:extLst>
      <p:ext uri="{BB962C8B-B14F-4D97-AF65-F5344CB8AC3E}">
        <p14:creationId xmlns:p14="http://schemas.microsoft.com/office/powerpoint/2010/main" val="25776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40160" y="5805264"/>
            <a:ext cx="6228184" cy="584775"/>
          </a:xfrm>
          <a:prstGeom prst="rect">
            <a:avLst/>
          </a:prstGeom>
          <a:solidFill>
            <a:srgbClr val="FFFF00"/>
          </a:solidFill>
          <a:ln w="38100">
            <a:solidFill>
              <a:srgbClr val="002060"/>
            </a:solidFill>
          </a:ln>
        </p:spPr>
        <p:txBody>
          <a:bodyPr wrap="square" rtlCol="0">
            <a:spAutoFit/>
          </a:bodyPr>
          <a:lstStyle/>
          <a:p>
            <a:pPr algn="ctr"/>
            <a:r>
              <a:rPr lang="es-CO" sz="3200" b="1" dirty="0" smtClean="0">
                <a:solidFill>
                  <a:srgbClr val="C00000"/>
                </a:solidFill>
              </a:rPr>
              <a:t>www.tugurudemate.com</a:t>
            </a:r>
            <a:endParaRPr lang="es-CO" sz="3200" b="1" dirty="0">
              <a:solidFill>
                <a:srgbClr val="C00000"/>
              </a:solidFill>
            </a:endParaRPr>
          </a:p>
        </p:txBody>
      </p:sp>
      <p:pic>
        <p:nvPicPr>
          <p:cNvPr id="2" name="Imagen 1"/>
          <p:cNvPicPr>
            <a:picLocks noChangeAspect="1"/>
          </p:cNvPicPr>
          <p:nvPr/>
        </p:nvPicPr>
        <p:blipFill>
          <a:blip r:embed="rId2"/>
          <a:stretch>
            <a:fillRect/>
          </a:stretch>
        </p:blipFill>
        <p:spPr>
          <a:xfrm>
            <a:off x="50094" y="1196752"/>
            <a:ext cx="9043811" cy="3780000"/>
          </a:xfrm>
          <a:prstGeom prst="rect">
            <a:avLst/>
          </a:prstGeom>
        </p:spPr>
      </p:pic>
    </p:spTree>
    <p:extLst>
      <p:ext uri="{BB962C8B-B14F-4D97-AF65-F5344CB8AC3E}">
        <p14:creationId xmlns:p14="http://schemas.microsoft.com/office/powerpoint/2010/main" val="131722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100000">
              <a:srgbClr val="181CC7"/>
            </a:gs>
            <a:gs pos="100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3140968"/>
            <a:ext cx="9144000" cy="1656184"/>
          </a:xfrm>
        </p:spPr>
        <p:txBody>
          <a:bodyPr>
            <a:noAutofit/>
          </a:bodyPr>
          <a:lstStyle/>
          <a:p>
            <a:r>
              <a:rPr lang="es-CO" sz="13800" b="1" dirty="0" smtClean="0">
                <a:solidFill>
                  <a:schemeClr val="bg1"/>
                </a:solidFill>
              </a:rPr>
              <a:t>LOGROS</a:t>
            </a:r>
            <a:r>
              <a:rPr lang="es-CO" sz="8800" b="1" dirty="0" smtClean="0"/>
              <a:t/>
            </a:r>
            <a:br>
              <a:rPr lang="es-CO" sz="8800" b="1" dirty="0" smtClean="0"/>
            </a:br>
            <a:endParaRPr lang="es-CO" sz="5400" b="1" dirty="0"/>
          </a:p>
        </p:txBody>
      </p:sp>
    </p:spTree>
    <p:extLst>
      <p:ext uri="{BB962C8B-B14F-4D97-AF65-F5344CB8AC3E}">
        <p14:creationId xmlns:p14="http://schemas.microsoft.com/office/powerpoint/2010/main" val="37575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2852"/>
            <a:ext cx="7560839" cy="6470671"/>
          </a:xfrm>
          <a:prstGeom prst="rect">
            <a:avLst/>
          </a:prstGeom>
        </p:spPr>
      </p:pic>
    </p:spTree>
    <p:extLst>
      <p:ext uri="{BB962C8B-B14F-4D97-AF65-F5344CB8AC3E}">
        <p14:creationId xmlns:p14="http://schemas.microsoft.com/office/powerpoint/2010/main" val="294979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29452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32656"/>
            <a:ext cx="8443583" cy="5976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517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79776"/>
            <a:ext cx="8856984" cy="5685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388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6631"/>
            <a:ext cx="7776864" cy="6586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45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5566706"/>
          </a:xfrm>
          <a:prstGeom prst="rect">
            <a:avLst/>
          </a:prstGeom>
        </p:spPr>
      </p:pic>
    </p:spTree>
    <p:extLst>
      <p:ext uri="{BB962C8B-B14F-4D97-AF65-F5344CB8AC3E}">
        <p14:creationId xmlns:p14="http://schemas.microsoft.com/office/powerpoint/2010/main" val="217004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16632"/>
            <a:ext cx="7992888" cy="6642590"/>
          </a:xfrm>
          <a:prstGeom prst="rect">
            <a:avLst/>
          </a:prstGeom>
        </p:spPr>
      </p:pic>
    </p:spTree>
    <p:extLst>
      <p:ext uri="{BB962C8B-B14F-4D97-AF65-F5344CB8AC3E}">
        <p14:creationId xmlns:p14="http://schemas.microsoft.com/office/powerpoint/2010/main" val="22611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37230"/>
            <a:ext cx="7200800" cy="6848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9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48"/>
            <a:ext cx="9144000" cy="5964702"/>
          </a:xfrm>
          <a:prstGeom prst="rect">
            <a:avLst/>
          </a:prstGeom>
        </p:spPr>
      </p:pic>
    </p:spTree>
    <p:extLst>
      <p:ext uri="{BB962C8B-B14F-4D97-AF65-F5344CB8AC3E}">
        <p14:creationId xmlns:p14="http://schemas.microsoft.com/office/powerpoint/2010/main" val="16787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67251"/>
            <a:ext cx="8613656" cy="6430101"/>
          </a:xfrm>
          <a:prstGeom prst="rect">
            <a:avLst/>
          </a:prstGeom>
        </p:spPr>
      </p:pic>
    </p:spTree>
    <p:extLst>
      <p:ext uri="{BB962C8B-B14F-4D97-AF65-F5344CB8AC3E}">
        <p14:creationId xmlns:p14="http://schemas.microsoft.com/office/powerpoint/2010/main" val="30052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614367"/>
            <a:ext cx="9289032" cy="5529875"/>
          </a:xfrm>
          <a:prstGeom prst="rect">
            <a:avLst/>
          </a:prstGeom>
        </p:spPr>
      </p:pic>
    </p:spTree>
    <p:extLst>
      <p:ext uri="{BB962C8B-B14F-4D97-AF65-F5344CB8AC3E}">
        <p14:creationId xmlns:p14="http://schemas.microsoft.com/office/powerpoint/2010/main" val="152946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20489" b="17237"/>
          <a:stretch/>
        </p:blipFill>
        <p:spPr>
          <a:xfrm>
            <a:off x="1799493" y="5661248"/>
            <a:ext cx="2700499" cy="1189032"/>
          </a:xfrm>
          <a:prstGeom prst="rect">
            <a:avLst/>
          </a:prstGeom>
        </p:spPr>
      </p:pic>
      <p:sp>
        <p:nvSpPr>
          <p:cNvPr id="6" name="5 CuadroTexto"/>
          <p:cNvSpPr txBox="1"/>
          <p:nvPr/>
        </p:nvSpPr>
        <p:spPr>
          <a:xfrm>
            <a:off x="4680023" y="5899919"/>
            <a:ext cx="2772297" cy="769441"/>
          </a:xfrm>
          <a:prstGeom prst="rect">
            <a:avLst/>
          </a:prstGeom>
          <a:noFill/>
        </p:spPr>
        <p:txBody>
          <a:bodyPr wrap="none" rtlCol="0">
            <a:spAutoFit/>
          </a:bodyPr>
          <a:lstStyle/>
          <a:p>
            <a:pPr algn="ctr"/>
            <a:r>
              <a:rPr lang="es-CO" sz="4400" b="1" dirty="0" smtClean="0"/>
              <a:t>COLOMBIA</a:t>
            </a:r>
            <a:endParaRPr lang="es-CO" sz="4400" b="1" dirty="0"/>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135" y="908720"/>
            <a:ext cx="6659233" cy="4670112"/>
          </a:xfrm>
          <a:prstGeom prst="rect">
            <a:avLst/>
          </a:prstGeom>
          <a:ln w="88900" cap="sq" cmpd="thickThin">
            <a:solidFill>
              <a:srgbClr val="000000"/>
            </a:solidFill>
            <a:prstDash val="solid"/>
            <a:miter lim="800000"/>
          </a:ln>
          <a:effectLst>
            <a:innerShdw blurRad="76200">
              <a:srgbClr val="000000"/>
            </a:innerShdw>
          </a:effectLst>
        </p:spPr>
      </p:pic>
      <p:sp>
        <p:nvSpPr>
          <p:cNvPr id="9" name="8 CuadroTexto"/>
          <p:cNvSpPr txBox="1"/>
          <p:nvPr/>
        </p:nvSpPr>
        <p:spPr>
          <a:xfrm>
            <a:off x="1187624" y="188640"/>
            <a:ext cx="6768752" cy="646331"/>
          </a:xfrm>
          <a:prstGeom prst="rect">
            <a:avLst/>
          </a:prstGeom>
          <a:noFill/>
        </p:spPr>
        <p:txBody>
          <a:bodyPr wrap="square" rtlCol="0">
            <a:spAutoFit/>
          </a:bodyPr>
          <a:lstStyle/>
          <a:p>
            <a:pPr algn="ctr"/>
            <a:r>
              <a:rPr lang="es-CO" sz="3600" b="1" dirty="0" smtClean="0"/>
              <a:t>agosto – diciembre de 2012</a:t>
            </a:r>
            <a:endParaRPr lang="es-CO" sz="3600" b="1" dirty="0"/>
          </a:p>
        </p:txBody>
      </p:sp>
    </p:spTree>
    <p:extLst>
      <p:ext uri="{BB962C8B-B14F-4D97-AF65-F5344CB8AC3E}">
        <p14:creationId xmlns:p14="http://schemas.microsoft.com/office/powerpoint/2010/main" val="174587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cxnSp>
        <p:nvCxnSpPr>
          <p:cNvPr id="11" name="Conector recto 10"/>
          <p:cNvCxnSpPr>
            <a:endCxn id="10" idx="1"/>
          </p:cNvCxnSpPr>
          <p:nvPr/>
        </p:nvCxnSpPr>
        <p:spPr>
          <a:xfrm>
            <a:off x="1533231" y="764704"/>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4" name="Conector recto 23"/>
          <p:cNvCxnSpPr/>
          <p:nvPr/>
        </p:nvCxnSpPr>
        <p:spPr>
          <a:xfrm>
            <a:off x="5047175" y="260648"/>
            <a:ext cx="1296144" cy="0"/>
          </a:xfrm>
          <a:prstGeom prst="line">
            <a:avLst/>
          </a:prstGeom>
          <a:ln w="1016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3080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2740" r="2330"/>
          <a:stretch/>
        </p:blipFill>
        <p:spPr>
          <a:xfrm>
            <a:off x="35496" y="278403"/>
            <a:ext cx="9036496" cy="5031379"/>
          </a:xfrm>
          <a:prstGeom prst="rect">
            <a:avLst/>
          </a:prstGeom>
        </p:spPr>
      </p:pic>
      <p:sp>
        <p:nvSpPr>
          <p:cNvPr id="5" name="4 CuadroTexto"/>
          <p:cNvSpPr txBox="1"/>
          <p:nvPr/>
        </p:nvSpPr>
        <p:spPr>
          <a:xfrm>
            <a:off x="305272" y="5608414"/>
            <a:ext cx="8496944" cy="954107"/>
          </a:xfrm>
          <a:prstGeom prst="rect">
            <a:avLst/>
          </a:prstGeom>
          <a:solidFill>
            <a:srgbClr val="FFFF00"/>
          </a:solidFill>
          <a:ln w="38100">
            <a:solidFill>
              <a:srgbClr val="002060"/>
            </a:solidFill>
          </a:ln>
        </p:spPr>
        <p:txBody>
          <a:bodyPr wrap="square" rtlCol="0">
            <a:spAutoFit/>
          </a:bodyPr>
          <a:lstStyle/>
          <a:p>
            <a:pPr algn="ctr"/>
            <a:r>
              <a:rPr lang="es-CO" sz="2800" b="1" dirty="0" smtClean="0"/>
              <a:t>Premiación a los Mejores Líderes de Colombia</a:t>
            </a:r>
          </a:p>
          <a:p>
            <a:pPr algn="ctr"/>
            <a:r>
              <a:rPr lang="es-CO" sz="2800" b="1" dirty="0" smtClean="0"/>
              <a:t>Bogotá - agosto 28 de 2012 </a:t>
            </a:r>
            <a:endParaRPr lang="es-CO" sz="2400" b="1" dirty="0"/>
          </a:p>
        </p:txBody>
      </p:sp>
    </p:spTree>
    <p:extLst>
      <p:ext uri="{BB962C8B-B14F-4D97-AF65-F5344CB8AC3E}">
        <p14:creationId xmlns:p14="http://schemas.microsoft.com/office/powerpoint/2010/main" val="410682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05272" y="6002124"/>
            <a:ext cx="8496944" cy="523220"/>
          </a:xfrm>
          <a:prstGeom prst="rect">
            <a:avLst/>
          </a:prstGeom>
          <a:solidFill>
            <a:srgbClr val="66FFCC"/>
          </a:solidFill>
          <a:ln w="38100">
            <a:solidFill>
              <a:srgbClr val="002060"/>
            </a:solidFill>
          </a:ln>
        </p:spPr>
        <p:txBody>
          <a:bodyPr wrap="square" rtlCol="0">
            <a:spAutoFit/>
          </a:bodyPr>
          <a:lstStyle/>
          <a:p>
            <a:pPr algn="ctr"/>
            <a:r>
              <a:rPr lang="es-CO" sz="2800" b="1" dirty="0" smtClean="0"/>
              <a:t>Documental “A UN CLICK” de </a:t>
            </a:r>
            <a:r>
              <a:rPr lang="es-CO" sz="2800" b="1" dirty="0" err="1" smtClean="0"/>
              <a:t>NatGeo</a:t>
            </a:r>
            <a:r>
              <a:rPr lang="es-CO" sz="2800" b="1" dirty="0" smtClean="0"/>
              <a:t> (junio 2013) </a:t>
            </a:r>
            <a:endParaRPr lang="es-CO" sz="2400" b="1" dirty="0"/>
          </a:p>
        </p:txBody>
      </p:sp>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l="4478" r="3738"/>
          <a:stretch/>
        </p:blipFill>
        <p:spPr>
          <a:xfrm>
            <a:off x="179512" y="277372"/>
            <a:ext cx="8771079" cy="5311868"/>
          </a:xfrm>
          <a:prstGeom prst="rect">
            <a:avLst/>
          </a:prstGeom>
        </p:spPr>
      </p:pic>
    </p:spTree>
    <p:extLst>
      <p:ext uri="{BB962C8B-B14F-4D97-AF65-F5344CB8AC3E}">
        <p14:creationId xmlns:p14="http://schemas.microsoft.com/office/powerpoint/2010/main" val="113014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069976" y="6074132"/>
            <a:ext cx="4950296" cy="523220"/>
          </a:xfrm>
          <a:prstGeom prst="rect">
            <a:avLst/>
          </a:prstGeom>
          <a:solidFill>
            <a:srgbClr val="FFFF00"/>
          </a:solidFill>
          <a:ln w="38100">
            <a:solidFill>
              <a:srgbClr val="002060"/>
            </a:solidFill>
          </a:ln>
        </p:spPr>
        <p:txBody>
          <a:bodyPr wrap="square" rtlCol="0">
            <a:spAutoFit/>
          </a:bodyPr>
          <a:lstStyle/>
          <a:p>
            <a:pPr algn="ctr"/>
            <a:r>
              <a:rPr lang="es-CO" sz="2800" b="1" dirty="0" smtClean="0"/>
              <a:t>CNN en Español (julio 2013) </a:t>
            </a:r>
            <a:endParaRPr lang="es-CO" sz="2400" b="1" dirty="0"/>
          </a:p>
        </p:txBody>
      </p:sp>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l="3416" t="4051" r="3261"/>
          <a:stretch/>
        </p:blipFill>
        <p:spPr>
          <a:xfrm>
            <a:off x="638134" y="225264"/>
            <a:ext cx="7894306" cy="5580000"/>
          </a:xfrm>
          <a:prstGeom prst="rect">
            <a:avLst/>
          </a:prstGeom>
        </p:spPr>
      </p:pic>
    </p:spTree>
    <p:extLst>
      <p:ext uri="{BB962C8B-B14F-4D97-AF65-F5344CB8AC3E}">
        <p14:creationId xmlns:p14="http://schemas.microsoft.com/office/powerpoint/2010/main" val="4271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16632"/>
            <a:ext cx="6438142" cy="5868000"/>
          </a:xfrm>
          <a:prstGeom prst="rect">
            <a:avLst/>
          </a:prstGeom>
        </p:spPr>
      </p:pic>
      <p:sp>
        <p:nvSpPr>
          <p:cNvPr id="7" name="4 CuadroTexto"/>
          <p:cNvSpPr txBox="1"/>
          <p:nvPr/>
        </p:nvSpPr>
        <p:spPr>
          <a:xfrm>
            <a:off x="323528" y="6074132"/>
            <a:ext cx="8496944" cy="523220"/>
          </a:xfrm>
          <a:prstGeom prst="rect">
            <a:avLst/>
          </a:prstGeom>
          <a:solidFill>
            <a:srgbClr val="00FFFF"/>
          </a:solidFill>
          <a:ln w="38100">
            <a:solidFill>
              <a:srgbClr val="002060"/>
            </a:solidFill>
          </a:ln>
        </p:spPr>
        <p:txBody>
          <a:bodyPr wrap="square" rtlCol="0">
            <a:spAutoFit/>
          </a:bodyPr>
          <a:lstStyle/>
          <a:p>
            <a:pPr algn="ctr"/>
            <a:r>
              <a:rPr lang="es-CO" sz="2800" b="1" dirty="0" smtClean="0"/>
              <a:t>Banco Interamericano de Desarrollo (junio 2014) </a:t>
            </a:r>
            <a:endParaRPr lang="es-CO" sz="2400" b="1" dirty="0"/>
          </a:p>
        </p:txBody>
      </p:sp>
    </p:spTree>
    <p:extLst>
      <p:ext uri="{BB962C8B-B14F-4D97-AF65-F5344CB8AC3E}">
        <p14:creationId xmlns:p14="http://schemas.microsoft.com/office/powerpoint/2010/main" val="20225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44624"/>
            <a:ext cx="2388592" cy="126000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671078767"/>
              </p:ext>
            </p:extLst>
          </p:nvPr>
        </p:nvGraphicFramePr>
        <p:xfrm>
          <a:off x="107504" y="1196752"/>
          <a:ext cx="8928993" cy="5029200"/>
        </p:xfrm>
        <a:graphic>
          <a:graphicData uri="http://schemas.openxmlformats.org/drawingml/2006/table">
            <a:tbl>
              <a:tblPr firstRow="1" bandRow="1">
                <a:tableStyleId>{3C2FFA5D-87B4-456A-9821-1D502468CF0F}</a:tableStyleId>
              </a:tblPr>
              <a:tblGrid>
                <a:gridCol w="1089384"/>
                <a:gridCol w="3691528"/>
                <a:gridCol w="4148081"/>
              </a:tblGrid>
              <a:tr h="370840">
                <a:tc>
                  <a:txBody>
                    <a:bodyPr/>
                    <a:lstStyle/>
                    <a:p>
                      <a:pPr algn="ctr"/>
                      <a:r>
                        <a:rPr lang="es-CO" sz="2400" b="1" dirty="0" smtClean="0"/>
                        <a:t>Caso</a:t>
                      </a:r>
                      <a:endParaRPr lang="es-CO" sz="2400" b="1" dirty="0"/>
                    </a:p>
                  </a:txBody>
                  <a:tcPr>
                    <a:cell3D prstMaterial="dkEdge">
                      <a:bevel prst="artDeco"/>
                      <a:lightRig rig="flood" dir="t"/>
                    </a:cell3D>
                  </a:tcPr>
                </a:tc>
                <a:tc>
                  <a:txBody>
                    <a:bodyPr/>
                    <a:lstStyle/>
                    <a:p>
                      <a:pPr algn="ctr"/>
                      <a:r>
                        <a:rPr lang="es-CO" sz="2400" b="1" dirty="0" smtClean="0"/>
                        <a:t>Proyecto</a:t>
                      </a:r>
                      <a:endParaRPr lang="es-CO" sz="2400" b="1" dirty="0"/>
                    </a:p>
                  </a:txBody>
                  <a:tcPr>
                    <a:cell3D prstMaterial="dkEdge">
                      <a:bevel prst="artDeco"/>
                      <a:lightRig rig="flood" dir="t"/>
                    </a:cell3D>
                  </a:tcPr>
                </a:tc>
                <a:tc>
                  <a:txBody>
                    <a:bodyPr/>
                    <a:lstStyle/>
                    <a:p>
                      <a:pPr algn="ctr"/>
                      <a:r>
                        <a:rPr lang="es-CO" sz="2400" b="1" dirty="0" smtClean="0"/>
                        <a:t>País(es)</a:t>
                      </a:r>
                      <a:endParaRPr lang="es-CO" sz="2400" b="1" dirty="0"/>
                    </a:p>
                  </a:txBody>
                  <a:tcPr>
                    <a:cell3D prstMaterial="dkEdge">
                      <a:bevel prst="artDeco"/>
                      <a:lightRig rig="flood" dir="t"/>
                    </a:cell3D>
                  </a:tcPr>
                </a:tc>
              </a:tr>
              <a:tr h="370840">
                <a:tc>
                  <a:txBody>
                    <a:bodyPr/>
                    <a:lstStyle/>
                    <a:p>
                      <a:pPr algn="ctr"/>
                      <a:r>
                        <a:rPr lang="es-CO" sz="2400" b="1" dirty="0" smtClean="0"/>
                        <a:t>1</a:t>
                      </a:r>
                      <a:endParaRPr lang="es-CO" sz="2400" b="1" dirty="0"/>
                    </a:p>
                  </a:txBody>
                  <a:tcPr>
                    <a:cell3D prstMaterial="dkEdge">
                      <a:bevel prst="artDeco"/>
                      <a:lightRig rig="flood" dir="t"/>
                    </a:cell3D>
                  </a:tcPr>
                </a:tc>
                <a:tc>
                  <a:txBody>
                    <a:bodyPr/>
                    <a:lstStyle/>
                    <a:p>
                      <a:pPr algn="ctr"/>
                      <a:r>
                        <a:rPr lang="es-CO" sz="2400" b="1" dirty="0" smtClean="0"/>
                        <a:t>Julioprofe</a:t>
                      </a:r>
                      <a:endParaRPr lang="es-CO" sz="2400" b="1" dirty="0"/>
                    </a:p>
                  </a:txBody>
                  <a:tcPr>
                    <a:cell3D prstMaterial="dkEdge">
                      <a:bevel prst="artDeco"/>
                      <a:lightRig rig="flood" dir="t"/>
                    </a:cell3D>
                  </a:tcPr>
                </a:tc>
                <a:tc>
                  <a:txBody>
                    <a:bodyPr/>
                    <a:lstStyle/>
                    <a:p>
                      <a:pPr algn="ctr"/>
                      <a:r>
                        <a:rPr lang="es-CO" sz="2400" b="1" dirty="0" smtClean="0"/>
                        <a:t>Colombia</a:t>
                      </a:r>
                      <a:endParaRPr lang="es-CO" sz="2400" b="1" dirty="0"/>
                    </a:p>
                  </a:txBody>
                  <a:tcPr>
                    <a:cell3D prstMaterial="dkEdge">
                      <a:bevel prst="artDeco"/>
                      <a:lightRig rig="flood" dir="t"/>
                    </a:cell3D>
                  </a:tcPr>
                </a:tc>
              </a:tr>
              <a:tr h="370840">
                <a:tc>
                  <a:txBody>
                    <a:bodyPr/>
                    <a:lstStyle/>
                    <a:p>
                      <a:pPr algn="ctr"/>
                      <a:r>
                        <a:rPr lang="es-CO" sz="2400" b="1" dirty="0" smtClean="0"/>
                        <a:t>2</a:t>
                      </a:r>
                      <a:endParaRPr lang="es-CO" sz="2400" b="1" dirty="0"/>
                    </a:p>
                  </a:txBody>
                  <a:tcPr>
                    <a:cell3D prstMaterial="dkEdge">
                      <a:bevel prst="artDeco"/>
                      <a:lightRig rig="flood" dir="t"/>
                    </a:cell3D>
                  </a:tcPr>
                </a:tc>
                <a:tc>
                  <a:txBody>
                    <a:bodyPr/>
                    <a:lstStyle/>
                    <a:p>
                      <a:pPr algn="ctr"/>
                      <a:r>
                        <a:rPr lang="es-CO" sz="2400" b="1" dirty="0" smtClean="0"/>
                        <a:t>Puentes Educativos</a:t>
                      </a:r>
                      <a:endParaRPr lang="es-CO" sz="2400" b="1" dirty="0"/>
                    </a:p>
                  </a:txBody>
                  <a:tcPr>
                    <a:cell3D prstMaterial="dkEdge">
                      <a:bevel prst="artDeco"/>
                      <a:lightRig rig="flood" dir="t"/>
                    </a:cell3D>
                  </a:tcPr>
                </a:tc>
                <a:tc>
                  <a:txBody>
                    <a:bodyPr/>
                    <a:lstStyle/>
                    <a:p>
                      <a:pPr algn="ctr"/>
                      <a:r>
                        <a:rPr lang="es-CO" sz="2400" b="1" dirty="0" smtClean="0"/>
                        <a:t>Chile</a:t>
                      </a:r>
                      <a:endParaRPr lang="es-CO" sz="2400" b="1" dirty="0"/>
                    </a:p>
                  </a:txBody>
                  <a:tcPr>
                    <a:cell3D prstMaterial="dkEdge">
                      <a:bevel prst="artDeco"/>
                      <a:lightRig rig="flood" dir="t"/>
                    </a:cell3D>
                  </a:tcPr>
                </a:tc>
              </a:tr>
              <a:tr h="370840">
                <a:tc>
                  <a:txBody>
                    <a:bodyPr/>
                    <a:lstStyle/>
                    <a:p>
                      <a:pPr algn="ctr"/>
                      <a:r>
                        <a:rPr lang="es-CO" sz="2400" b="1" dirty="0" smtClean="0"/>
                        <a:t>3</a:t>
                      </a:r>
                      <a:endParaRPr lang="es-CO" sz="2400" b="1" dirty="0"/>
                    </a:p>
                  </a:txBody>
                  <a:tcPr>
                    <a:cell3D prstMaterial="dkEdge">
                      <a:bevel prst="artDeco"/>
                      <a:lightRig rig="flood" dir="t"/>
                    </a:cell3D>
                  </a:tcPr>
                </a:tc>
                <a:tc>
                  <a:txBody>
                    <a:bodyPr/>
                    <a:lstStyle/>
                    <a:p>
                      <a:pPr algn="ctr"/>
                      <a:r>
                        <a:rPr lang="es-CO" sz="2400" b="1" dirty="0" smtClean="0"/>
                        <a:t>Transformemos</a:t>
                      </a:r>
                      <a:endParaRPr lang="es-CO" sz="2400" b="1" dirty="0"/>
                    </a:p>
                  </a:txBody>
                  <a:tcPr>
                    <a:cell3D prstMaterial="dkEdge">
                      <a:bevel prst="artDeco"/>
                      <a:lightRig rig="flood" dir="t"/>
                    </a:cell3D>
                  </a:tcPr>
                </a:tc>
                <a:tc>
                  <a:txBody>
                    <a:bodyPr/>
                    <a:lstStyle/>
                    <a:p>
                      <a:pPr algn="ctr"/>
                      <a:r>
                        <a:rPr lang="es-CO" sz="2400" b="1" dirty="0" smtClean="0"/>
                        <a:t>Colombia</a:t>
                      </a:r>
                      <a:endParaRPr lang="es-CO" sz="2400" b="1" dirty="0"/>
                    </a:p>
                  </a:txBody>
                  <a:tcPr>
                    <a:cell3D prstMaterial="dkEdge">
                      <a:bevel prst="artDeco"/>
                      <a:lightRig rig="flood" dir="t"/>
                    </a:cell3D>
                  </a:tcPr>
                </a:tc>
              </a:tr>
              <a:tr h="370840">
                <a:tc>
                  <a:txBody>
                    <a:bodyPr/>
                    <a:lstStyle/>
                    <a:p>
                      <a:pPr algn="ctr"/>
                      <a:r>
                        <a:rPr lang="es-CO" sz="2400" b="1" dirty="0" smtClean="0"/>
                        <a:t>4</a:t>
                      </a:r>
                      <a:endParaRPr lang="es-CO" sz="2400" b="1" dirty="0"/>
                    </a:p>
                  </a:txBody>
                  <a:tcPr>
                    <a:cell3D prstMaterial="dkEdge">
                      <a:bevel prst="artDeco"/>
                      <a:lightRig rig="flood" dir="t"/>
                    </a:cell3D>
                  </a:tcPr>
                </a:tc>
                <a:tc>
                  <a:txBody>
                    <a:bodyPr/>
                    <a:lstStyle/>
                    <a:p>
                      <a:pPr algn="ctr"/>
                      <a:r>
                        <a:rPr lang="es-CO" sz="2400" b="1" dirty="0" smtClean="0"/>
                        <a:t>Clic Educa</a:t>
                      </a:r>
                      <a:endParaRPr lang="es-CO" sz="2400" b="1" dirty="0"/>
                    </a:p>
                  </a:txBody>
                  <a:tcPr>
                    <a:cell3D prstMaterial="dkEdge">
                      <a:bevel prst="artDeco"/>
                      <a:lightRig rig="flood" dir="t"/>
                    </a:cell3D>
                  </a:tcPr>
                </a:tc>
                <a:tc>
                  <a:txBody>
                    <a:bodyPr/>
                    <a:lstStyle/>
                    <a:p>
                      <a:pPr algn="ctr"/>
                      <a:r>
                        <a:rPr lang="es-CO" sz="2400" b="1" dirty="0" smtClean="0"/>
                        <a:t>Chile</a:t>
                      </a:r>
                      <a:endParaRPr lang="es-CO" sz="2400" b="1" dirty="0"/>
                    </a:p>
                  </a:txBody>
                  <a:tcPr>
                    <a:cell3D prstMaterial="dkEdge">
                      <a:bevel prst="artDeco"/>
                      <a:lightRig rig="flood" dir="t"/>
                    </a:cell3D>
                  </a:tcPr>
                </a:tc>
              </a:tr>
              <a:tr h="370840">
                <a:tc>
                  <a:txBody>
                    <a:bodyPr/>
                    <a:lstStyle/>
                    <a:p>
                      <a:pPr algn="ctr"/>
                      <a:r>
                        <a:rPr lang="es-CO" sz="2400" b="1" dirty="0" smtClean="0"/>
                        <a:t>5</a:t>
                      </a:r>
                      <a:endParaRPr lang="es-CO" sz="2400" b="1" dirty="0"/>
                    </a:p>
                  </a:txBody>
                  <a:tcPr>
                    <a:cell3D prstMaterial="dkEdge">
                      <a:bevel prst="artDeco"/>
                      <a:lightRig rig="flood" dir="t"/>
                    </a:cell3D>
                  </a:tcPr>
                </a:tc>
                <a:tc>
                  <a:txBody>
                    <a:bodyPr/>
                    <a:lstStyle/>
                    <a:p>
                      <a:pPr algn="ctr"/>
                      <a:r>
                        <a:rPr lang="es-CO" sz="2400" b="1" dirty="0" smtClean="0"/>
                        <a:t>Docentes</a:t>
                      </a:r>
                      <a:r>
                        <a:rPr lang="es-CO" sz="2400" b="1" baseline="0" dirty="0" smtClean="0"/>
                        <a:t> Innovadores</a:t>
                      </a:r>
                      <a:endParaRPr lang="es-CO" sz="2400" b="1" dirty="0"/>
                    </a:p>
                  </a:txBody>
                  <a:tcPr>
                    <a:cell3D prstMaterial="dkEdge">
                      <a:bevel prst="artDeco"/>
                      <a:lightRig rig="flood" dir="t"/>
                    </a:cell3D>
                  </a:tcPr>
                </a:tc>
                <a:tc>
                  <a:txBody>
                    <a:bodyPr/>
                    <a:lstStyle/>
                    <a:p>
                      <a:pPr algn="ctr"/>
                      <a:r>
                        <a:rPr lang="es-CO" sz="2400" b="1" dirty="0" smtClean="0"/>
                        <a:t>Varios</a:t>
                      </a:r>
                      <a:r>
                        <a:rPr lang="es-CO" sz="2400" b="1" baseline="0" dirty="0" smtClean="0"/>
                        <a:t>, con sede en Argentina</a:t>
                      </a:r>
                      <a:endParaRPr lang="es-CO" sz="2400" b="1" dirty="0"/>
                    </a:p>
                  </a:txBody>
                  <a:tcPr>
                    <a:cell3D prstMaterial="dkEdge">
                      <a:bevel prst="artDeco"/>
                      <a:lightRig rig="flood" dir="t"/>
                    </a:cell3D>
                  </a:tcPr>
                </a:tc>
              </a:tr>
              <a:tr h="370840">
                <a:tc>
                  <a:txBody>
                    <a:bodyPr/>
                    <a:lstStyle/>
                    <a:p>
                      <a:pPr algn="ctr"/>
                      <a:r>
                        <a:rPr lang="es-CO" sz="2400" b="1" dirty="0" smtClean="0"/>
                        <a:t>6</a:t>
                      </a:r>
                      <a:endParaRPr lang="es-CO" sz="2400" b="1" dirty="0"/>
                    </a:p>
                  </a:txBody>
                  <a:tcPr>
                    <a:cell3D prstMaterial="dkEdge">
                      <a:bevel prst="artDeco"/>
                      <a:lightRig rig="flood" dir="t"/>
                    </a:cell3D>
                  </a:tcPr>
                </a:tc>
                <a:tc>
                  <a:txBody>
                    <a:bodyPr/>
                    <a:lstStyle/>
                    <a:p>
                      <a:pPr algn="ctr"/>
                      <a:r>
                        <a:rPr lang="es-CO" sz="2400" b="1" dirty="0" smtClean="0"/>
                        <a:t>Avatar y Kokori</a:t>
                      </a:r>
                      <a:endParaRPr lang="es-CO" sz="2400" b="1" dirty="0"/>
                    </a:p>
                  </a:txBody>
                  <a:tcPr>
                    <a:cell3D prstMaterial="dkEdge">
                      <a:bevel prst="artDeco"/>
                      <a:lightRig rig="flood" dir="t"/>
                    </a:cell3D>
                  </a:tcPr>
                </a:tc>
                <a:tc>
                  <a:txBody>
                    <a:bodyPr/>
                    <a:lstStyle/>
                    <a:p>
                      <a:pPr algn="ctr"/>
                      <a:r>
                        <a:rPr lang="es-CO" sz="2400" b="1" dirty="0" smtClean="0"/>
                        <a:t>Perú y Chile</a:t>
                      </a:r>
                      <a:endParaRPr lang="es-CO" sz="2400" b="1" dirty="0"/>
                    </a:p>
                  </a:txBody>
                  <a:tcPr>
                    <a:cell3D prstMaterial="dkEdge">
                      <a:bevel prst="artDeco"/>
                      <a:lightRig rig="flood" dir="t"/>
                    </a:cell3D>
                  </a:tcPr>
                </a:tc>
              </a:tr>
              <a:tr h="370840">
                <a:tc>
                  <a:txBody>
                    <a:bodyPr/>
                    <a:lstStyle/>
                    <a:p>
                      <a:pPr algn="ctr"/>
                      <a:r>
                        <a:rPr lang="es-CO" sz="2400" b="1" dirty="0" smtClean="0"/>
                        <a:t>7</a:t>
                      </a:r>
                      <a:endParaRPr lang="es-CO" sz="2400" b="1" dirty="0"/>
                    </a:p>
                  </a:txBody>
                  <a:tcPr>
                    <a:cell3D prstMaterial="dkEdge">
                      <a:bevel prst="artDeco"/>
                      <a:lightRig rig="flood" dir="t"/>
                    </a:cell3D>
                  </a:tcPr>
                </a:tc>
                <a:tc>
                  <a:txBody>
                    <a:bodyPr/>
                    <a:lstStyle/>
                    <a:p>
                      <a:pPr algn="ctr"/>
                      <a:r>
                        <a:rPr lang="es-CO" sz="2400" b="1" dirty="0" smtClean="0"/>
                        <a:t>Eduteka</a:t>
                      </a:r>
                      <a:endParaRPr lang="es-CO" sz="2400" b="1" dirty="0"/>
                    </a:p>
                  </a:txBody>
                  <a:tcPr>
                    <a:cell3D prstMaterial="dkEdge">
                      <a:bevel prst="artDeco"/>
                      <a:lightRig rig="flood" dir="t"/>
                    </a:cell3D>
                  </a:tcPr>
                </a:tc>
                <a:tc>
                  <a:txBody>
                    <a:bodyPr/>
                    <a:lstStyle/>
                    <a:p>
                      <a:pPr algn="ctr"/>
                      <a:r>
                        <a:rPr lang="es-CO" sz="2400" b="1" dirty="0" smtClean="0"/>
                        <a:t>Colombia</a:t>
                      </a:r>
                      <a:endParaRPr lang="es-CO" sz="2400" b="1" dirty="0"/>
                    </a:p>
                  </a:txBody>
                  <a:tcPr>
                    <a:cell3D prstMaterial="dkEdge">
                      <a:bevel prst="artDeco"/>
                      <a:lightRig rig="flood" dir="t"/>
                    </a:cell3D>
                  </a:tcPr>
                </a:tc>
              </a:tr>
              <a:tr h="370840">
                <a:tc>
                  <a:txBody>
                    <a:bodyPr/>
                    <a:lstStyle/>
                    <a:p>
                      <a:pPr algn="ctr"/>
                      <a:r>
                        <a:rPr lang="es-CO" sz="2400" b="1" dirty="0" smtClean="0"/>
                        <a:t>8</a:t>
                      </a:r>
                      <a:endParaRPr lang="es-CO" sz="2400" b="1" dirty="0"/>
                    </a:p>
                  </a:txBody>
                  <a:tcPr>
                    <a:cell3D prstMaterial="dkEdge">
                      <a:bevel prst="artDeco"/>
                      <a:lightRig rig="flood" dir="t"/>
                    </a:cell3D>
                  </a:tcPr>
                </a:tc>
                <a:tc>
                  <a:txBody>
                    <a:bodyPr/>
                    <a:lstStyle/>
                    <a:p>
                      <a:pPr algn="ctr"/>
                      <a:r>
                        <a:rPr lang="es-CO" sz="2400" b="1" dirty="0" smtClean="0"/>
                        <a:t>UNO Internacional</a:t>
                      </a:r>
                      <a:endParaRPr lang="es-CO" sz="2400" b="1" dirty="0"/>
                    </a:p>
                  </a:txBody>
                  <a:tcPr>
                    <a:cell3D prstMaterial="dkEdge">
                      <a:bevel prst="artDeco"/>
                      <a:lightRig rig="flood" dir="t"/>
                    </a:cell3D>
                  </a:tcPr>
                </a:tc>
                <a:tc>
                  <a:txBody>
                    <a:bodyPr/>
                    <a:lstStyle/>
                    <a:p>
                      <a:pPr algn="ctr"/>
                      <a:r>
                        <a:rPr lang="es-CO" sz="2400" b="1" dirty="0" smtClean="0"/>
                        <a:t>México, Brasil y Colombia</a:t>
                      </a:r>
                      <a:endParaRPr lang="es-CO" sz="2400" b="1" dirty="0"/>
                    </a:p>
                  </a:txBody>
                  <a:tcPr>
                    <a:cell3D prstMaterial="dkEdge">
                      <a:bevel prst="artDeco"/>
                      <a:lightRig rig="flood" dir="t"/>
                    </a:cell3D>
                  </a:tcPr>
                </a:tc>
              </a:tr>
              <a:tr h="370840">
                <a:tc>
                  <a:txBody>
                    <a:bodyPr/>
                    <a:lstStyle/>
                    <a:p>
                      <a:pPr algn="ctr"/>
                      <a:r>
                        <a:rPr lang="es-CO" sz="2400" b="1" dirty="0" smtClean="0"/>
                        <a:t>9</a:t>
                      </a:r>
                      <a:endParaRPr lang="es-CO" sz="2400" b="1" dirty="0"/>
                    </a:p>
                  </a:txBody>
                  <a:tcPr>
                    <a:cell3D prstMaterial="dkEdge">
                      <a:bevel prst="artDeco"/>
                      <a:lightRig rig="flood" dir="t"/>
                    </a:cell3D>
                  </a:tcPr>
                </a:tc>
                <a:tc>
                  <a:txBody>
                    <a:bodyPr/>
                    <a:lstStyle/>
                    <a:p>
                      <a:pPr algn="ctr"/>
                      <a:r>
                        <a:rPr lang="es-CO" sz="2400" b="1" dirty="0" smtClean="0"/>
                        <a:t>Innova</a:t>
                      </a:r>
                      <a:endParaRPr lang="es-CO" sz="2400" b="1" dirty="0"/>
                    </a:p>
                  </a:txBody>
                  <a:tcPr>
                    <a:cell3D prstMaterial="dkEdge">
                      <a:bevel prst="artDeco"/>
                      <a:lightRig rig="flood" dir="t"/>
                    </a:cell3D>
                  </a:tcPr>
                </a:tc>
                <a:tc>
                  <a:txBody>
                    <a:bodyPr/>
                    <a:lstStyle/>
                    <a:p>
                      <a:pPr algn="ctr"/>
                      <a:r>
                        <a:rPr lang="es-CO" sz="2400" b="1" dirty="0" smtClean="0"/>
                        <a:t>Perú</a:t>
                      </a:r>
                      <a:endParaRPr lang="es-CO" sz="2400" b="1" dirty="0"/>
                    </a:p>
                  </a:txBody>
                  <a:tcPr>
                    <a:cell3D prstMaterial="dkEdge">
                      <a:bevel prst="artDeco"/>
                      <a:lightRig rig="flood" dir="t"/>
                    </a:cell3D>
                  </a:tcPr>
                </a:tc>
              </a:tr>
              <a:tr h="370840">
                <a:tc>
                  <a:txBody>
                    <a:bodyPr/>
                    <a:lstStyle/>
                    <a:p>
                      <a:pPr algn="ctr"/>
                      <a:r>
                        <a:rPr lang="es-CO" sz="2400" b="1" dirty="0" smtClean="0"/>
                        <a:t>10</a:t>
                      </a:r>
                      <a:endParaRPr lang="es-CO" sz="2400" b="1" dirty="0"/>
                    </a:p>
                  </a:txBody>
                  <a:tcPr>
                    <a:cell3D prstMaterial="dkEdge">
                      <a:bevel prst="artDeco"/>
                      <a:lightRig rig="flood" dir="t"/>
                    </a:cell3D>
                  </a:tcPr>
                </a:tc>
                <a:tc>
                  <a:txBody>
                    <a:bodyPr/>
                    <a:lstStyle/>
                    <a:p>
                      <a:pPr algn="ctr"/>
                      <a:r>
                        <a:rPr lang="es-CO" sz="2400" b="1" dirty="0" smtClean="0"/>
                        <a:t>TEDx Río de La Plata</a:t>
                      </a:r>
                      <a:endParaRPr lang="es-CO" sz="2400" b="1" dirty="0"/>
                    </a:p>
                  </a:txBody>
                  <a:tcPr>
                    <a:cell3D prstMaterial="dkEdge">
                      <a:bevel prst="artDeco"/>
                      <a:lightRig rig="flood" dir="t"/>
                    </a:cell3D>
                  </a:tcPr>
                </a:tc>
                <a:tc>
                  <a:txBody>
                    <a:bodyPr/>
                    <a:lstStyle/>
                    <a:p>
                      <a:pPr algn="ctr"/>
                      <a:r>
                        <a:rPr lang="es-CO" sz="2400" b="1" dirty="0" smtClean="0"/>
                        <a:t>Argentina</a:t>
                      </a:r>
                      <a:endParaRPr lang="es-CO" sz="2400" b="1" dirty="0"/>
                    </a:p>
                  </a:txBody>
                  <a:tcPr>
                    <a:cell3D prstMaterial="dkEdge">
                      <a:bevel prst="artDeco"/>
                      <a:lightRig rig="flood" dir="t"/>
                    </a:cell3D>
                  </a:tcPr>
                </a:tc>
              </a:tr>
            </a:tbl>
          </a:graphicData>
        </a:graphic>
      </p:graphicFrame>
      <p:sp>
        <p:nvSpPr>
          <p:cNvPr id="4" name="CuadroTexto 3"/>
          <p:cNvSpPr txBox="1"/>
          <p:nvPr/>
        </p:nvSpPr>
        <p:spPr>
          <a:xfrm>
            <a:off x="517811" y="6341258"/>
            <a:ext cx="8213274" cy="400110"/>
          </a:xfrm>
          <a:prstGeom prst="rect">
            <a:avLst/>
          </a:prstGeom>
          <a:solidFill>
            <a:srgbClr val="00FFFF"/>
          </a:solidFill>
          <a:ln w="38100">
            <a:solidFill>
              <a:schemeClr val="tx1"/>
            </a:solidFill>
          </a:ln>
        </p:spPr>
        <p:txBody>
          <a:bodyPr wrap="none" rtlCol="0">
            <a:spAutoFit/>
          </a:bodyPr>
          <a:lstStyle/>
          <a:p>
            <a:r>
              <a:rPr lang="es-CO" sz="2000" b="1" dirty="0" smtClean="0"/>
              <a:t>En total fueron evaluadas 120 experiencias innovadoras de América Latina</a:t>
            </a:r>
            <a:endParaRPr lang="es-CO" sz="2000" b="1" dirty="0"/>
          </a:p>
        </p:txBody>
      </p:sp>
    </p:spTree>
    <p:extLst>
      <p:ext uri="{BB962C8B-B14F-4D97-AF65-F5344CB8AC3E}">
        <p14:creationId xmlns:p14="http://schemas.microsoft.com/office/powerpoint/2010/main" val="110818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42" y="-27384"/>
            <a:ext cx="7516274" cy="6068272"/>
          </a:xfrm>
          <a:prstGeom prst="rect">
            <a:avLst/>
          </a:prstGeom>
        </p:spPr>
      </p:pic>
      <p:sp>
        <p:nvSpPr>
          <p:cNvPr id="5" name="4 CuadroTexto"/>
          <p:cNvSpPr txBox="1"/>
          <p:nvPr/>
        </p:nvSpPr>
        <p:spPr>
          <a:xfrm>
            <a:off x="1421904" y="6218148"/>
            <a:ext cx="6246440" cy="523220"/>
          </a:xfrm>
          <a:prstGeom prst="rect">
            <a:avLst/>
          </a:prstGeom>
          <a:solidFill>
            <a:srgbClr val="FFFF00"/>
          </a:solidFill>
          <a:ln w="38100">
            <a:solidFill>
              <a:srgbClr val="002060"/>
            </a:solidFill>
          </a:ln>
        </p:spPr>
        <p:txBody>
          <a:bodyPr wrap="square" rtlCol="0">
            <a:spAutoFit/>
          </a:bodyPr>
          <a:lstStyle/>
          <a:p>
            <a:pPr algn="ctr"/>
            <a:r>
              <a:rPr lang="es-CO" sz="2800" b="1" dirty="0" smtClean="0"/>
              <a:t>Fundación Telefónica (julio 2014) </a:t>
            </a:r>
            <a:endParaRPr lang="es-CO" sz="2400" b="1" dirty="0"/>
          </a:p>
        </p:txBody>
      </p:sp>
    </p:spTree>
    <p:extLst>
      <p:ext uri="{BB962C8B-B14F-4D97-AF65-F5344CB8AC3E}">
        <p14:creationId xmlns:p14="http://schemas.microsoft.com/office/powerpoint/2010/main" val="372371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3" y="213309"/>
            <a:ext cx="9021434" cy="5591955"/>
          </a:xfrm>
          <a:prstGeom prst="rect">
            <a:avLst/>
          </a:prstGeom>
        </p:spPr>
      </p:pic>
      <p:sp>
        <p:nvSpPr>
          <p:cNvPr id="5" name="4 CuadroTexto"/>
          <p:cNvSpPr txBox="1"/>
          <p:nvPr/>
        </p:nvSpPr>
        <p:spPr>
          <a:xfrm>
            <a:off x="323528" y="6074132"/>
            <a:ext cx="8496944" cy="523220"/>
          </a:xfrm>
          <a:prstGeom prst="rect">
            <a:avLst/>
          </a:prstGeom>
          <a:solidFill>
            <a:srgbClr val="00FFFF"/>
          </a:solidFill>
          <a:ln w="38100">
            <a:solidFill>
              <a:srgbClr val="002060"/>
            </a:solidFill>
          </a:ln>
        </p:spPr>
        <p:txBody>
          <a:bodyPr wrap="square" rtlCol="0">
            <a:spAutoFit/>
          </a:bodyPr>
          <a:lstStyle/>
          <a:p>
            <a:pPr algn="ctr"/>
            <a:r>
              <a:rPr lang="es-CO" sz="2800" b="1" dirty="0" smtClean="0"/>
              <a:t>Canal Educativo de YouTube en Español (agosto 2014) </a:t>
            </a:r>
            <a:endParaRPr lang="es-CO" sz="2400" b="1" dirty="0"/>
          </a:p>
        </p:txBody>
      </p:sp>
    </p:spTree>
    <p:extLst>
      <p:ext uri="{BB962C8B-B14F-4D97-AF65-F5344CB8AC3E}">
        <p14:creationId xmlns:p14="http://schemas.microsoft.com/office/powerpoint/2010/main" val="328452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 CuadroTexto"/>
          <p:cNvSpPr txBox="1"/>
          <p:nvPr/>
        </p:nvSpPr>
        <p:spPr>
          <a:xfrm>
            <a:off x="179512" y="116632"/>
            <a:ext cx="8784976" cy="769441"/>
          </a:xfrm>
          <a:prstGeom prst="rect">
            <a:avLst/>
          </a:prstGeom>
          <a:noFill/>
        </p:spPr>
        <p:txBody>
          <a:bodyPr wrap="square" rtlCol="0">
            <a:spAutoFit/>
          </a:bodyPr>
          <a:lstStyle/>
          <a:p>
            <a:pPr algn="ctr"/>
            <a:r>
              <a:rPr lang="es-CO" sz="4400" b="1" dirty="0" smtClean="0"/>
              <a:t>Academia JULIOPROFENET®</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886073"/>
            <a:ext cx="7775121" cy="5832000"/>
          </a:xfrm>
          <a:prstGeom prst="rect">
            <a:avLst/>
          </a:prstGeom>
        </p:spPr>
      </p:pic>
    </p:spTree>
    <p:extLst>
      <p:ext uri="{BB962C8B-B14F-4D97-AF65-F5344CB8AC3E}">
        <p14:creationId xmlns:p14="http://schemas.microsoft.com/office/powerpoint/2010/main" val="51254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 CuadroTexto"/>
          <p:cNvSpPr txBox="1"/>
          <p:nvPr/>
        </p:nvSpPr>
        <p:spPr>
          <a:xfrm>
            <a:off x="179512" y="116632"/>
            <a:ext cx="8784976" cy="769441"/>
          </a:xfrm>
          <a:prstGeom prst="rect">
            <a:avLst/>
          </a:prstGeom>
          <a:noFill/>
        </p:spPr>
        <p:txBody>
          <a:bodyPr wrap="square" rtlCol="0">
            <a:spAutoFit/>
          </a:bodyPr>
          <a:lstStyle/>
          <a:p>
            <a:pPr algn="ctr"/>
            <a:r>
              <a:rPr lang="es-CO" sz="4400" b="1" dirty="0" smtClean="0"/>
              <a:t>Academia JULIOPROFENET®</a:t>
            </a: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5864" r="5735"/>
          <a:stretch/>
        </p:blipFill>
        <p:spPr>
          <a:xfrm>
            <a:off x="35492" y="1899000"/>
            <a:ext cx="9060304" cy="3348000"/>
          </a:xfrm>
          <a:prstGeom prst="rect">
            <a:avLst/>
          </a:prstGeom>
        </p:spPr>
      </p:pic>
    </p:spTree>
    <p:extLst>
      <p:ext uri="{BB962C8B-B14F-4D97-AF65-F5344CB8AC3E}">
        <p14:creationId xmlns:p14="http://schemas.microsoft.com/office/powerpoint/2010/main" val="358225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 CuadroTexto"/>
          <p:cNvSpPr txBox="1"/>
          <p:nvPr/>
        </p:nvSpPr>
        <p:spPr>
          <a:xfrm>
            <a:off x="179512" y="116632"/>
            <a:ext cx="8784976" cy="769441"/>
          </a:xfrm>
          <a:prstGeom prst="rect">
            <a:avLst/>
          </a:prstGeom>
          <a:noFill/>
        </p:spPr>
        <p:txBody>
          <a:bodyPr wrap="square" rtlCol="0">
            <a:spAutoFit/>
          </a:bodyPr>
          <a:lstStyle/>
          <a:p>
            <a:pPr algn="ctr"/>
            <a:r>
              <a:rPr lang="es-CO" sz="4400" b="1" dirty="0" smtClean="0"/>
              <a:t>Academia JULIOPROFENET®</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1962" r="6691"/>
          <a:stretch/>
        </p:blipFill>
        <p:spPr>
          <a:xfrm>
            <a:off x="35496" y="1700808"/>
            <a:ext cx="9059650" cy="3888000"/>
          </a:xfrm>
          <a:prstGeom prst="rect">
            <a:avLst/>
          </a:prstGeom>
        </p:spPr>
      </p:pic>
    </p:spTree>
    <p:extLst>
      <p:ext uri="{BB962C8B-B14F-4D97-AF65-F5344CB8AC3E}">
        <p14:creationId xmlns:p14="http://schemas.microsoft.com/office/powerpoint/2010/main" val="594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cxnSp>
        <p:nvCxnSpPr>
          <p:cNvPr id="11" name="Conector recto 10"/>
          <p:cNvCxnSpPr>
            <a:endCxn id="10" idx="1"/>
          </p:cNvCxnSpPr>
          <p:nvPr/>
        </p:nvCxnSpPr>
        <p:spPr>
          <a:xfrm>
            <a:off x="1533231" y="764704"/>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4" name="Conector recto 23"/>
          <p:cNvCxnSpPr/>
          <p:nvPr/>
        </p:nvCxnSpPr>
        <p:spPr>
          <a:xfrm flipV="1">
            <a:off x="1513356" y="836290"/>
            <a:ext cx="1127792" cy="104862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6" name="Conector recto 25"/>
          <p:cNvCxnSpPr/>
          <p:nvPr/>
        </p:nvCxnSpPr>
        <p:spPr>
          <a:xfrm>
            <a:off x="7308304" y="260648"/>
            <a:ext cx="1296144" cy="0"/>
          </a:xfrm>
          <a:prstGeom prst="line">
            <a:avLst/>
          </a:prstGeom>
          <a:ln w="1016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5120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133" r="3936"/>
          <a:stretch/>
        </p:blipFill>
        <p:spPr>
          <a:xfrm>
            <a:off x="35496" y="2204864"/>
            <a:ext cx="9001000" cy="2592000"/>
          </a:xfrm>
          <a:prstGeom prst="rect">
            <a:avLst/>
          </a:prstGeom>
        </p:spPr>
      </p:pic>
    </p:spTree>
    <p:extLst>
      <p:ext uri="{BB962C8B-B14F-4D97-AF65-F5344CB8AC3E}">
        <p14:creationId xmlns:p14="http://schemas.microsoft.com/office/powerpoint/2010/main" val="95512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74" y="855000"/>
            <a:ext cx="8791451" cy="5148000"/>
          </a:xfrm>
          <a:prstGeom prst="rect">
            <a:avLst/>
          </a:prstGeom>
        </p:spPr>
      </p:pic>
    </p:spTree>
    <p:extLst>
      <p:ext uri="{BB962C8B-B14F-4D97-AF65-F5344CB8AC3E}">
        <p14:creationId xmlns:p14="http://schemas.microsoft.com/office/powerpoint/2010/main" val="221099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1913" y="2061000"/>
            <a:ext cx="8860174" cy="2736000"/>
          </a:xfrm>
          <a:prstGeom prst="rect">
            <a:avLst/>
          </a:prstGeom>
        </p:spPr>
      </p:pic>
    </p:spTree>
    <p:extLst>
      <p:ext uri="{BB962C8B-B14F-4D97-AF65-F5344CB8AC3E}">
        <p14:creationId xmlns:p14="http://schemas.microsoft.com/office/powerpoint/2010/main" val="213962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49396" y="657336"/>
            <a:ext cx="8445207" cy="5796000"/>
          </a:xfrm>
          <a:prstGeom prst="rect">
            <a:avLst/>
          </a:prstGeom>
        </p:spPr>
      </p:pic>
    </p:spTree>
    <p:extLst>
      <p:ext uri="{BB962C8B-B14F-4D97-AF65-F5344CB8AC3E}">
        <p14:creationId xmlns:p14="http://schemas.microsoft.com/office/powerpoint/2010/main" val="15843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9512" y="1340768"/>
            <a:ext cx="8640960" cy="5262979"/>
          </a:xfrm>
          <a:prstGeom prst="rect">
            <a:avLst/>
          </a:prstGeom>
          <a:noFill/>
        </p:spPr>
        <p:txBody>
          <a:bodyPr wrap="square" rtlCol="0">
            <a:spAutoFit/>
          </a:bodyPr>
          <a:lstStyle/>
          <a:p>
            <a:r>
              <a:rPr lang="es-CO" sz="2800" b="1" dirty="0"/>
              <a:t>Ni siquiera lo saludo...por que no lo </a:t>
            </a:r>
            <a:r>
              <a:rPr lang="es-CO" sz="2800" b="1" dirty="0" smtClean="0"/>
              <a:t>merece...vi </a:t>
            </a:r>
            <a:r>
              <a:rPr lang="es-CO" sz="2800" b="1" dirty="0"/>
              <a:t>su video de integración por partes</a:t>
            </a:r>
            <a:r>
              <a:rPr lang="es-CO" sz="2800" b="1" dirty="0" smtClean="0"/>
              <a:t>...y </a:t>
            </a:r>
            <a:r>
              <a:rPr lang="es-CO" sz="2800" b="1" dirty="0"/>
              <a:t>me da risa y coraje </a:t>
            </a:r>
            <a:r>
              <a:rPr lang="es-CO" sz="2800" b="1" dirty="0" smtClean="0"/>
              <a:t>a </a:t>
            </a:r>
            <a:r>
              <a:rPr lang="es-CO" sz="2800" b="1" dirty="0"/>
              <a:t>la vez, que no explique como son las cosas. Que es eso de "una vaca menos la integral vestida de uniforme</a:t>
            </a:r>
            <a:r>
              <a:rPr lang="es-CO" sz="2800" b="1" dirty="0" smtClean="0"/>
              <a:t>"...y </a:t>
            </a:r>
            <a:r>
              <a:rPr lang="es-CO" sz="2800" b="1" dirty="0"/>
              <a:t>lo que es peor, que aqui anda una profesora que enseña con la misma tecnica, y ya le deicen el método de la vaca</a:t>
            </a:r>
            <a:r>
              <a:rPr lang="es-CO" sz="2800" b="1" dirty="0" smtClean="0"/>
              <a:t>...pero </a:t>
            </a:r>
            <a:r>
              <a:rPr lang="es-CO" sz="2800" b="1" dirty="0"/>
              <a:t>que idiotes</a:t>
            </a:r>
            <a:r>
              <a:rPr lang="es-CO" sz="2800" b="1" dirty="0" smtClean="0"/>
              <a:t>...se </a:t>
            </a:r>
            <a:r>
              <a:rPr lang="es-CO" sz="2800" b="1" dirty="0"/>
              <a:t>llama integración por partes</a:t>
            </a:r>
            <a:r>
              <a:rPr lang="es-CO" sz="2800" b="1" dirty="0" smtClean="0"/>
              <a:t>...si </a:t>
            </a:r>
            <a:r>
              <a:rPr lang="es-CO" sz="2800" b="1" dirty="0"/>
              <a:t>va a enseñar, enseñe las cosas como son, no con mamadas</a:t>
            </a:r>
            <a:r>
              <a:rPr lang="es-CO" sz="2800" b="1" dirty="0" smtClean="0"/>
              <a:t>...y </a:t>
            </a:r>
            <a:r>
              <a:rPr lang="es-CO" sz="2800" b="1" dirty="0"/>
              <a:t>esas no van arriba van abajo.</a:t>
            </a:r>
            <a:br>
              <a:rPr lang="es-CO" sz="2800" b="1" dirty="0"/>
            </a:br>
            <a:r>
              <a:rPr lang="es-CO" sz="2800" b="1" dirty="0"/>
              <a:t> </a:t>
            </a:r>
            <a:br>
              <a:rPr lang="es-CO" sz="2800" b="1" dirty="0"/>
            </a:br>
            <a:r>
              <a:rPr lang="es-CO" sz="2800" b="1" dirty="0"/>
              <a:t>No denigre la profesión del </a:t>
            </a:r>
            <a:r>
              <a:rPr lang="es-CO" sz="2800" b="1" dirty="0" smtClean="0"/>
              <a:t>profesor. Enseñe </a:t>
            </a:r>
            <a:r>
              <a:rPr lang="es-CO" sz="2800" b="1" dirty="0"/>
              <a:t>bien y las cosas como son.</a:t>
            </a:r>
          </a:p>
        </p:txBody>
      </p:sp>
      <p:sp>
        <p:nvSpPr>
          <p:cNvPr id="7" name="Bisel 6"/>
          <p:cNvSpPr/>
          <p:nvPr/>
        </p:nvSpPr>
        <p:spPr>
          <a:xfrm>
            <a:off x="251520" y="246361"/>
            <a:ext cx="8712968" cy="864096"/>
          </a:xfrm>
          <a:prstGeom prst="bevel">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sz="2500" b="1" dirty="0" smtClean="0"/>
              <a:t>Joel Díaz Mercado &lt;ing_joel_diaz@hotmail.com   08-Dic-2010</a:t>
            </a:r>
            <a:endParaRPr lang="es-CO" sz="2500" b="1" dirty="0"/>
          </a:p>
        </p:txBody>
      </p:sp>
    </p:spTree>
    <p:extLst>
      <p:ext uri="{BB962C8B-B14F-4D97-AF65-F5344CB8AC3E}">
        <p14:creationId xmlns:p14="http://schemas.microsoft.com/office/powerpoint/2010/main" val="15746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9512" y="1334953"/>
            <a:ext cx="8784976" cy="5478423"/>
          </a:xfrm>
          <a:prstGeom prst="rect">
            <a:avLst/>
          </a:prstGeom>
          <a:noFill/>
        </p:spPr>
        <p:txBody>
          <a:bodyPr wrap="square" rtlCol="0">
            <a:spAutoFit/>
          </a:bodyPr>
          <a:lstStyle/>
          <a:p>
            <a:r>
              <a:rPr lang="es-CO" sz="2500" b="1" dirty="0"/>
              <a:t>Estimado Joel:</a:t>
            </a:r>
            <a:br>
              <a:rPr lang="es-CO" sz="2500" b="1" dirty="0"/>
            </a:br>
            <a:endParaRPr lang="es-CO" sz="2500" b="1" dirty="0"/>
          </a:p>
          <a:p>
            <a:r>
              <a:rPr lang="es-CO" sz="2500" b="1" dirty="0"/>
              <a:t>Yo sí le saludo porque a mí me enseñaron lo que se llama educación. Aunque siento un tono bastante agresivo en su mensaje, de todos modos le agradezco por haberse tomado el tiempo de escribirlo.</a:t>
            </a:r>
          </a:p>
          <a:p>
            <a:endParaRPr lang="es-CO" sz="2500" b="1" dirty="0"/>
          </a:p>
          <a:p>
            <a:r>
              <a:rPr lang="es-CO" sz="2500" b="1" dirty="0"/>
              <a:t>Sencillamente "una vaca menos </a:t>
            </a:r>
            <a:r>
              <a:rPr lang="es-CO" sz="2500" b="1" dirty="0" smtClean="0"/>
              <a:t>la integral vestida de uniforme</a:t>
            </a:r>
            <a:r>
              <a:rPr lang="es-CO" sz="2500" b="1" dirty="0"/>
              <a:t>" es nemotecnia (¿sabe lo que es eso?), para que el estudiante memorice la fórmula del método de integración por partes (al cual nunca le he cambiado el nombre en mis videos explicativos). ¿Está usted en desacuerdo con las técnicas de memorización? ¿Hay algo de malo en facilitarle un poco al estudiante su aprendizaje del cálculo? ¿O por lo menos hacérselo más ameno</a:t>
            </a:r>
            <a:r>
              <a:rPr lang="es-CO" sz="2500" b="1" dirty="0" smtClean="0"/>
              <a:t>?</a:t>
            </a:r>
            <a:endParaRPr lang="es-CO" sz="2500" b="1" dirty="0"/>
          </a:p>
        </p:txBody>
      </p:sp>
      <p:sp>
        <p:nvSpPr>
          <p:cNvPr id="7" name="Bisel 6"/>
          <p:cNvSpPr/>
          <p:nvPr/>
        </p:nvSpPr>
        <p:spPr>
          <a:xfrm>
            <a:off x="251520" y="188640"/>
            <a:ext cx="8712968" cy="864096"/>
          </a:xfrm>
          <a:prstGeom prst="bevel">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2500" b="1" dirty="0" smtClean="0"/>
              <a:t>Julio Ríos &lt;julioprofecolombia@gmail.com   09-Dic-2010</a:t>
            </a:r>
            <a:endParaRPr lang="es-CO" sz="2500" b="1" dirty="0"/>
          </a:p>
        </p:txBody>
      </p:sp>
    </p:spTree>
    <p:extLst>
      <p:ext uri="{BB962C8B-B14F-4D97-AF65-F5344CB8AC3E}">
        <p14:creationId xmlns:p14="http://schemas.microsoft.com/office/powerpoint/2010/main" val="35738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sel 6"/>
          <p:cNvSpPr/>
          <p:nvPr/>
        </p:nvSpPr>
        <p:spPr>
          <a:xfrm>
            <a:off x="251520" y="188640"/>
            <a:ext cx="8712968" cy="864096"/>
          </a:xfrm>
          <a:prstGeom prst="bevel">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CO" sz="2500" b="1" dirty="0" smtClean="0"/>
              <a:t>Julio Ríos &lt;julioprofecolombia@gmail.com   09-Dic-2010</a:t>
            </a:r>
            <a:endParaRPr lang="es-CO" sz="2500" b="1" dirty="0"/>
          </a:p>
        </p:txBody>
      </p:sp>
      <p:sp>
        <p:nvSpPr>
          <p:cNvPr id="2" name="CuadroTexto 1"/>
          <p:cNvSpPr txBox="1"/>
          <p:nvPr/>
        </p:nvSpPr>
        <p:spPr>
          <a:xfrm>
            <a:off x="179512" y="1275139"/>
            <a:ext cx="8784976" cy="5262979"/>
          </a:xfrm>
          <a:prstGeom prst="rect">
            <a:avLst/>
          </a:prstGeom>
          <a:noFill/>
        </p:spPr>
        <p:txBody>
          <a:bodyPr wrap="square" rtlCol="0">
            <a:spAutoFit/>
          </a:bodyPr>
          <a:lstStyle/>
          <a:p>
            <a:r>
              <a:rPr lang="es-CO" sz="2100" b="1" dirty="0"/>
              <a:t>Debería mirar los comentarios que los estudiantes, padres de familia e incluso profesores (de muchos países) han dejado en mi canal de YouTube, donde manifiestan cómo les ha servido mi trabajo, cómo han mejorado en matemáticas y cómo recomiendan mis videos.¿Será que tanta gente está equivocada? Por lo menos agradecen el tiempo que me he tomado grabando los videos.</a:t>
            </a:r>
          </a:p>
          <a:p>
            <a:endParaRPr lang="es-CO" sz="2100" b="1" dirty="0"/>
          </a:p>
          <a:p>
            <a:r>
              <a:rPr lang="es-CO" sz="2100" b="1" dirty="0"/>
              <a:t>En ningún momento mi intención es denigrar la profesión de profesor, porque de hecho yo lo soy. Lo único que pretendo es ayudarle al estudiante a que su aprendizaje de las matemáticas sea placentero, no que las aborrezca como lo logran muchos "maestros" que se creen dueños del conocimiento, que solamente quieren impresionar a sus estudiantes con lo que saben y que disfrutan observando cómo ellos entran en crisis</a:t>
            </a:r>
            <a:r>
              <a:rPr lang="es-CO" sz="2100" b="1" dirty="0" smtClean="0"/>
              <a:t>.</a:t>
            </a:r>
            <a:r>
              <a:rPr lang="es-CO" sz="2100" b="1" dirty="0"/>
              <a:t/>
            </a:r>
            <a:br>
              <a:rPr lang="es-CO" sz="2100" b="1" dirty="0"/>
            </a:br>
            <a:endParaRPr lang="es-CO" sz="2100" b="1" dirty="0"/>
          </a:p>
          <a:p>
            <a:r>
              <a:rPr lang="es-CO" sz="2100" b="1" dirty="0"/>
              <a:t>Una vez más se confirma que sólo al árbol que da frutos es que le tiran piedra</a:t>
            </a:r>
            <a:r>
              <a:rPr lang="es-CO" sz="2100" b="1" dirty="0" smtClean="0"/>
              <a:t>. Que </a:t>
            </a:r>
            <a:r>
              <a:rPr lang="es-CO" sz="2100" b="1" dirty="0"/>
              <a:t>tenga buen día</a:t>
            </a:r>
            <a:r>
              <a:rPr lang="es-CO" sz="2100" b="1" dirty="0" smtClean="0"/>
              <a:t>.</a:t>
            </a:r>
            <a:endParaRPr lang="es-CO" dirty="0"/>
          </a:p>
        </p:txBody>
      </p:sp>
    </p:spTree>
    <p:extLst>
      <p:ext uri="{BB962C8B-B14F-4D97-AF65-F5344CB8AC3E}">
        <p14:creationId xmlns:p14="http://schemas.microsoft.com/office/powerpoint/2010/main" val="84542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83" y="836712"/>
            <a:ext cx="8850713" cy="59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uadroTexto 4"/>
          <p:cNvSpPr txBox="1"/>
          <p:nvPr/>
        </p:nvSpPr>
        <p:spPr>
          <a:xfrm>
            <a:off x="2392078" y="116632"/>
            <a:ext cx="4412170" cy="646331"/>
          </a:xfrm>
          <a:prstGeom prst="rect">
            <a:avLst/>
          </a:prstGeom>
          <a:noFill/>
        </p:spPr>
        <p:txBody>
          <a:bodyPr wrap="none" rtlCol="0">
            <a:spAutoFit/>
          </a:bodyPr>
          <a:lstStyle/>
          <a:p>
            <a:r>
              <a:rPr lang="es-CO" sz="3600" b="1" dirty="0" smtClean="0"/>
              <a:t>www.socialblade.com</a:t>
            </a:r>
            <a:endParaRPr lang="es-CO" sz="3600" b="1" dirty="0"/>
          </a:p>
        </p:txBody>
      </p:sp>
    </p:spTree>
    <p:extLst>
      <p:ext uri="{BB962C8B-B14F-4D97-AF65-F5344CB8AC3E}">
        <p14:creationId xmlns:p14="http://schemas.microsoft.com/office/powerpoint/2010/main" val="34945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60" y="1052736"/>
            <a:ext cx="8574820" cy="543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206449" y="332656"/>
            <a:ext cx="8758039" cy="492443"/>
          </a:xfrm>
          <a:prstGeom prst="rect">
            <a:avLst/>
          </a:prstGeom>
          <a:noFill/>
        </p:spPr>
        <p:txBody>
          <a:bodyPr wrap="none" rtlCol="0">
            <a:spAutoFit/>
          </a:bodyPr>
          <a:lstStyle/>
          <a:p>
            <a:r>
              <a:rPr lang="es-CO" sz="2600" b="1" dirty="0" smtClean="0"/>
              <a:t>www.vidstatsx.com/youtube-top-100-most-viewed-education</a:t>
            </a:r>
            <a:endParaRPr lang="es-CO" sz="2600" b="1" dirty="0"/>
          </a:p>
        </p:txBody>
      </p:sp>
    </p:spTree>
    <p:extLst>
      <p:ext uri="{BB962C8B-B14F-4D97-AF65-F5344CB8AC3E}">
        <p14:creationId xmlns:p14="http://schemas.microsoft.com/office/powerpoint/2010/main" val="423456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74000">
              <a:srgbClr val="0A128C">
                <a:lumMod val="0"/>
              </a:srgbClr>
            </a:gs>
            <a:gs pos="99000">
              <a:srgbClr val="181CC7"/>
            </a:gs>
            <a:gs pos="100000">
              <a:srgbClr val="7005D4"/>
            </a:gs>
            <a:gs pos="100000">
              <a:srgbClr val="8C3D91"/>
            </a:gs>
          </a:gsLst>
          <a:lin ang="16200000" scaled="1"/>
          <a:tileRect/>
        </a:gradFill>
        <a:effectLst/>
      </p:bgPr>
    </p:bg>
    <p:spTree>
      <p:nvGrpSpPr>
        <p:cNvPr id="1" name=""/>
        <p:cNvGrpSpPr/>
        <p:nvPr/>
      </p:nvGrpSpPr>
      <p:grpSpPr>
        <a:xfrm>
          <a:off x="0" y="0"/>
          <a:ext cx="0" cy="0"/>
          <a:chOff x="0" y="0"/>
          <a:chExt cx="0" cy="0"/>
        </a:xfrm>
      </p:grpSpPr>
      <p:sp>
        <p:nvSpPr>
          <p:cNvPr id="5" name="4 Rectángulo"/>
          <p:cNvSpPr/>
          <p:nvPr/>
        </p:nvSpPr>
        <p:spPr>
          <a:xfrm>
            <a:off x="251520" y="5229200"/>
            <a:ext cx="8640960" cy="1323439"/>
          </a:xfrm>
          <a:prstGeom prst="rect">
            <a:avLst/>
          </a:prstGeom>
        </p:spPr>
        <p:txBody>
          <a:bodyPr wrap="square">
            <a:spAutoFit/>
          </a:bodyPr>
          <a:lstStyle/>
          <a:p>
            <a:pPr algn="ctr"/>
            <a:r>
              <a:rPr lang="es-CO" sz="4000" b="1" dirty="0">
                <a:solidFill>
                  <a:schemeClr val="bg1"/>
                </a:solidFill>
              </a:rPr>
              <a:t>HACIENDO EL BIEN SIN MIRAR A QUIEN CONSTRUIMOS UN MUNDO MEJOR</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38" y="188640"/>
            <a:ext cx="4938234" cy="4932000"/>
          </a:xfrm>
          <a:prstGeom prst="rect">
            <a:avLst/>
          </a:prstGeom>
        </p:spPr>
      </p:pic>
    </p:spTree>
    <p:extLst>
      <p:ext uri="{BB962C8B-B14F-4D97-AF65-F5344CB8AC3E}">
        <p14:creationId xmlns:p14="http://schemas.microsoft.com/office/powerpoint/2010/main" val="16189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cxnSp>
        <p:nvCxnSpPr>
          <p:cNvPr id="11" name="Conector recto 10"/>
          <p:cNvCxnSpPr>
            <a:endCxn id="10" idx="1"/>
          </p:cNvCxnSpPr>
          <p:nvPr/>
        </p:nvCxnSpPr>
        <p:spPr>
          <a:xfrm>
            <a:off x="1533231" y="764704"/>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4" name="Conector recto 23"/>
          <p:cNvCxnSpPr/>
          <p:nvPr/>
        </p:nvCxnSpPr>
        <p:spPr>
          <a:xfrm flipV="1">
            <a:off x="1513356" y="836290"/>
            <a:ext cx="1127792" cy="1048624"/>
          </a:xfrm>
          <a:prstGeom prst="line">
            <a:avLst/>
          </a:prstGeom>
          <a:ln w="101600"/>
        </p:spPr>
        <p:style>
          <a:lnRef idx="3">
            <a:schemeClr val="accent6"/>
          </a:lnRef>
          <a:fillRef idx="0">
            <a:schemeClr val="accent6"/>
          </a:fillRef>
          <a:effectRef idx="2">
            <a:schemeClr val="accent6"/>
          </a:effectRef>
          <a:fontRef idx="minor">
            <a:schemeClr val="tx1"/>
          </a:fontRef>
        </p:style>
      </p:cxnSp>
      <p:sp>
        <p:nvSpPr>
          <p:cNvPr id="3" name="Arco 2"/>
          <p:cNvSpPr/>
          <p:nvPr/>
        </p:nvSpPr>
        <p:spPr>
          <a:xfrm rot="7901262">
            <a:off x="662509" y="98910"/>
            <a:ext cx="2626596" cy="2952328"/>
          </a:xfrm>
          <a:prstGeom prst="arc">
            <a:avLst/>
          </a:prstGeom>
          <a:ln w="1016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cxnSp>
        <p:nvCxnSpPr>
          <p:cNvPr id="25" name="Conector recto 24"/>
          <p:cNvCxnSpPr/>
          <p:nvPr/>
        </p:nvCxnSpPr>
        <p:spPr>
          <a:xfrm>
            <a:off x="6300192" y="2420888"/>
            <a:ext cx="1296144" cy="0"/>
          </a:xfrm>
          <a:prstGeom prst="line">
            <a:avLst/>
          </a:prstGeom>
          <a:ln w="1016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946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74000">
              <a:srgbClr val="0A128C">
                <a:lumMod val="0"/>
              </a:srgbClr>
            </a:gs>
            <a:gs pos="99000">
              <a:srgbClr val="181CC7"/>
            </a:gs>
            <a:gs pos="100000">
              <a:srgbClr val="7005D4"/>
            </a:gs>
            <a:gs pos="100000">
              <a:srgbClr val="8C3D91"/>
            </a:gs>
          </a:gsLst>
          <a:lin ang="16200000" scaled="1"/>
          <a:tileRect/>
        </a:gradFill>
        <a:effectLst/>
      </p:bgPr>
    </p:bg>
    <p:spTree>
      <p:nvGrpSpPr>
        <p:cNvPr id="1" name=""/>
        <p:cNvGrpSpPr/>
        <p:nvPr/>
      </p:nvGrpSpPr>
      <p:grpSpPr>
        <a:xfrm>
          <a:off x="0" y="0"/>
          <a:ext cx="0" cy="0"/>
          <a:chOff x="0" y="0"/>
          <a:chExt cx="0" cy="0"/>
        </a:xfrm>
      </p:grpSpPr>
      <p:sp>
        <p:nvSpPr>
          <p:cNvPr id="5" name="4 Rectángulo"/>
          <p:cNvSpPr/>
          <p:nvPr/>
        </p:nvSpPr>
        <p:spPr>
          <a:xfrm>
            <a:off x="251520" y="5385410"/>
            <a:ext cx="8640960" cy="707886"/>
          </a:xfrm>
          <a:prstGeom prst="rect">
            <a:avLst/>
          </a:prstGeom>
        </p:spPr>
        <p:txBody>
          <a:bodyPr wrap="square">
            <a:spAutoFit/>
          </a:bodyPr>
          <a:lstStyle/>
          <a:p>
            <a:pPr algn="ctr"/>
            <a:r>
              <a:rPr lang="es-CO" sz="4000" b="1" dirty="0" smtClean="0">
                <a:solidFill>
                  <a:schemeClr val="bg1"/>
                </a:solidFill>
              </a:rPr>
              <a:t>¡MUCHAS GRACIAS!</a:t>
            </a:r>
            <a:endParaRPr lang="es-CO" sz="4000" b="1" dirty="0">
              <a:solidFill>
                <a:schemeClr val="bg1"/>
              </a:solidFill>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38" y="188640"/>
            <a:ext cx="4938234" cy="4932000"/>
          </a:xfrm>
          <a:prstGeom prst="rect">
            <a:avLst/>
          </a:prstGeom>
        </p:spPr>
      </p:pic>
    </p:spTree>
    <p:extLst>
      <p:ext uri="{BB962C8B-B14F-4D97-AF65-F5344CB8AC3E}">
        <p14:creationId xmlns:p14="http://schemas.microsoft.com/office/powerpoint/2010/main" val="93433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cxnSp>
        <p:nvCxnSpPr>
          <p:cNvPr id="11" name="Conector recto 10"/>
          <p:cNvCxnSpPr>
            <a:endCxn id="10" idx="1"/>
          </p:cNvCxnSpPr>
          <p:nvPr/>
        </p:nvCxnSpPr>
        <p:spPr>
          <a:xfrm>
            <a:off x="1533231" y="764704"/>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4" name="Conector recto 23"/>
          <p:cNvCxnSpPr/>
          <p:nvPr/>
        </p:nvCxnSpPr>
        <p:spPr>
          <a:xfrm flipV="1">
            <a:off x="1513356" y="836290"/>
            <a:ext cx="1127792" cy="1048624"/>
          </a:xfrm>
          <a:prstGeom prst="line">
            <a:avLst/>
          </a:prstGeom>
          <a:ln w="101600"/>
        </p:spPr>
        <p:style>
          <a:lnRef idx="3">
            <a:schemeClr val="accent6"/>
          </a:lnRef>
          <a:fillRef idx="0">
            <a:schemeClr val="accent6"/>
          </a:fillRef>
          <a:effectRef idx="2">
            <a:schemeClr val="accent6"/>
          </a:effectRef>
          <a:fontRef idx="minor">
            <a:schemeClr val="tx1"/>
          </a:fontRef>
        </p:style>
      </p:cxnSp>
      <p:sp>
        <p:nvSpPr>
          <p:cNvPr id="3" name="Arco 2"/>
          <p:cNvSpPr/>
          <p:nvPr/>
        </p:nvSpPr>
        <p:spPr>
          <a:xfrm rot="7901262">
            <a:off x="662509" y="98910"/>
            <a:ext cx="2626596" cy="2952328"/>
          </a:xfrm>
          <a:prstGeom prst="arc">
            <a:avLst/>
          </a:prstGeom>
          <a:ln w="1016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cxnSp>
        <p:nvCxnSpPr>
          <p:cNvPr id="26" name="Conector recto 25"/>
          <p:cNvCxnSpPr/>
          <p:nvPr/>
        </p:nvCxnSpPr>
        <p:spPr>
          <a:xfrm>
            <a:off x="1567032" y="3949149"/>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7" name="Conector recto 26"/>
          <p:cNvCxnSpPr/>
          <p:nvPr/>
        </p:nvCxnSpPr>
        <p:spPr>
          <a:xfrm flipV="1">
            <a:off x="1531370" y="4017282"/>
            <a:ext cx="1127792" cy="1048624"/>
          </a:xfrm>
          <a:prstGeom prst="line">
            <a:avLst/>
          </a:prstGeom>
          <a:ln w="101600"/>
        </p:spPr>
        <p:style>
          <a:lnRef idx="3">
            <a:schemeClr val="accent6"/>
          </a:lnRef>
          <a:fillRef idx="0">
            <a:schemeClr val="accent6"/>
          </a:fillRef>
          <a:effectRef idx="2">
            <a:schemeClr val="accent6"/>
          </a:effectRef>
          <a:fontRef idx="minor">
            <a:schemeClr val="tx1"/>
          </a:fontRef>
        </p:style>
      </p:cxnSp>
      <p:sp>
        <p:nvSpPr>
          <p:cNvPr id="28" name="Arco 27"/>
          <p:cNvSpPr/>
          <p:nvPr/>
        </p:nvSpPr>
        <p:spPr>
          <a:xfrm rot="7901262">
            <a:off x="665031" y="3008259"/>
            <a:ext cx="2626596" cy="2952328"/>
          </a:xfrm>
          <a:prstGeom prst="arc">
            <a:avLst/>
          </a:prstGeom>
          <a:ln w="1016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79116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cxnSp>
        <p:nvCxnSpPr>
          <p:cNvPr id="11" name="Conector recto 10"/>
          <p:cNvCxnSpPr>
            <a:endCxn id="10" idx="1"/>
          </p:cNvCxnSpPr>
          <p:nvPr/>
        </p:nvCxnSpPr>
        <p:spPr>
          <a:xfrm>
            <a:off x="1533231" y="764704"/>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4" name="Conector recto 23"/>
          <p:cNvCxnSpPr/>
          <p:nvPr/>
        </p:nvCxnSpPr>
        <p:spPr>
          <a:xfrm flipV="1">
            <a:off x="1513356" y="836290"/>
            <a:ext cx="1127792" cy="1048624"/>
          </a:xfrm>
          <a:prstGeom prst="line">
            <a:avLst/>
          </a:prstGeom>
          <a:ln w="101600"/>
        </p:spPr>
        <p:style>
          <a:lnRef idx="3">
            <a:schemeClr val="accent6"/>
          </a:lnRef>
          <a:fillRef idx="0">
            <a:schemeClr val="accent6"/>
          </a:fillRef>
          <a:effectRef idx="2">
            <a:schemeClr val="accent6"/>
          </a:effectRef>
          <a:fontRef idx="minor">
            <a:schemeClr val="tx1"/>
          </a:fontRef>
        </p:style>
      </p:cxnSp>
      <p:sp>
        <p:nvSpPr>
          <p:cNvPr id="3" name="Arco 2"/>
          <p:cNvSpPr/>
          <p:nvPr/>
        </p:nvSpPr>
        <p:spPr>
          <a:xfrm rot="7901262">
            <a:off x="662509" y="98910"/>
            <a:ext cx="2626596" cy="2952328"/>
          </a:xfrm>
          <a:prstGeom prst="arc">
            <a:avLst/>
          </a:prstGeom>
          <a:ln w="1016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sp>
        <p:nvSpPr>
          <p:cNvPr id="25" name="Conector 24"/>
          <p:cNvSpPr/>
          <p:nvPr/>
        </p:nvSpPr>
        <p:spPr>
          <a:xfrm>
            <a:off x="395536" y="3429000"/>
            <a:ext cx="3556077" cy="3017922"/>
          </a:xfrm>
          <a:prstGeom prst="flowChartConnector">
            <a:avLst/>
          </a:prstGeom>
          <a:ln w="101600"/>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cxnSp>
        <p:nvCxnSpPr>
          <p:cNvPr id="26" name="Conector recto 25"/>
          <p:cNvCxnSpPr/>
          <p:nvPr/>
        </p:nvCxnSpPr>
        <p:spPr>
          <a:xfrm>
            <a:off x="1567032" y="3949149"/>
            <a:ext cx="1238569" cy="1165774"/>
          </a:xfrm>
          <a:prstGeom prst="line">
            <a:avLst/>
          </a:prstGeom>
          <a:ln w="101600"/>
        </p:spPr>
        <p:style>
          <a:lnRef idx="3">
            <a:schemeClr val="accent6"/>
          </a:lnRef>
          <a:fillRef idx="0">
            <a:schemeClr val="accent6"/>
          </a:fillRef>
          <a:effectRef idx="2">
            <a:schemeClr val="accent6"/>
          </a:effectRef>
          <a:fontRef idx="minor">
            <a:schemeClr val="tx1"/>
          </a:fontRef>
        </p:style>
      </p:cxnSp>
      <p:cxnSp>
        <p:nvCxnSpPr>
          <p:cNvPr id="27" name="Conector recto 26"/>
          <p:cNvCxnSpPr/>
          <p:nvPr/>
        </p:nvCxnSpPr>
        <p:spPr>
          <a:xfrm flipV="1">
            <a:off x="1531370" y="4017282"/>
            <a:ext cx="1127792" cy="1048624"/>
          </a:xfrm>
          <a:prstGeom prst="line">
            <a:avLst/>
          </a:prstGeom>
          <a:ln w="101600"/>
        </p:spPr>
        <p:style>
          <a:lnRef idx="3">
            <a:schemeClr val="accent6"/>
          </a:lnRef>
          <a:fillRef idx="0">
            <a:schemeClr val="accent6"/>
          </a:fillRef>
          <a:effectRef idx="2">
            <a:schemeClr val="accent6"/>
          </a:effectRef>
          <a:fontRef idx="minor">
            <a:schemeClr val="tx1"/>
          </a:fontRef>
        </p:style>
      </p:cxnSp>
      <p:sp>
        <p:nvSpPr>
          <p:cNvPr id="28" name="Arco 27"/>
          <p:cNvSpPr/>
          <p:nvPr/>
        </p:nvSpPr>
        <p:spPr>
          <a:xfrm rot="7901262">
            <a:off x="665031" y="3008259"/>
            <a:ext cx="2626596" cy="2952328"/>
          </a:xfrm>
          <a:prstGeom prst="arc">
            <a:avLst/>
          </a:prstGeom>
          <a:ln w="1016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s-CO"/>
          </a:p>
        </p:txBody>
      </p:sp>
      <p:sp>
        <p:nvSpPr>
          <p:cNvPr id="29" name="CuadroTexto 28"/>
          <p:cNvSpPr txBox="1"/>
          <p:nvPr/>
        </p:nvSpPr>
        <p:spPr>
          <a:xfrm>
            <a:off x="4838142" y="3429000"/>
            <a:ext cx="3250698" cy="2554545"/>
          </a:xfrm>
          <a:prstGeom prst="rect">
            <a:avLst/>
          </a:prstGeom>
          <a:noFill/>
        </p:spPr>
        <p:txBody>
          <a:bodyPr wrap="none" rtlCol="0">
            <a:spAutoFit/>
          </a:bodyPr>
          <a:lstStyle/>
          <a:p>
            <a:pPr algn="ctr"/>
            <a:r>
              <a:rPr lang="es-CO" sz="8000" b="1" dirty="0" smtClean="0">
                <a:solidFill>
                  <a:schemeClr val="accent6">
                    <a:lumMod val="75000"/>
                  </a:schemeClr>
                </a:solidFill>
              </a:rPr>
              <a:t>CARITA</a:t>
            </a:r>
          </a:p>
          <a:p>
            <a:pPr algn="ctr"/>
            <a:r>
              <a:rPr lang="es-CO" sz="8000" b="1" dirty="0" smtClean="0">
                <a:solidFill>
                  <a:schemeClr val="accent6">
                    <a:lumMod val="75000"/>
                  </a:schemeClr>
                </a:solidFill>
              </a:rPr>
              <a:t>FELIZ</a:t>
            </a:r>
            <a:endParaRPr lang="es-CO" sz="8000" b="1" dirty="0">
              <a:solidFill>
                <a:schemeClr val="accent6">
                  <a:lumMod val="75000"/>
                </a:schemeClr>
              </a:solidFill>
            </a:endParaRPr>
          </a:p>
        </p:txBody>
      </p:sp>
    </p:spTree>
    <p:extLst>
      <p:ext uri="{BB962C8B-B14F-4D97-AF65-F5344CB8AC3E}">
        <p14:creationId xmlns:p14="http://schemas.microsoft.com/office/powerpoint/2010/main" val="16822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380822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572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Tree>
    <p:extLst>
      <p:ext uri="{BB962C8B-B14F-4D97-AF65-F5344CB8AC3E}">
        <p14:creationId xmlns:p14="http://schemas.microsoft.com/office/powerpoint/2010/main" val="372178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0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
        <p:nvSpPr>
          <p:cNvPr id="34" name="CuadroTexto 33"/>
          <p:cNvSpPr txBox="1"/>
          <p:nvPr/>
        </p:nvSpPr>
        <p:spPr>
          <a:xfrm>
            <a:off x="6509972" y="2162935"/>
            <a:ext cx="696024"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244533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
        <p:nvSpPr>
          <p:cNvPr id="34" name="CuadroTexto 33"/>
          <p:cNvSpPr txBox="1"/>
          <p:nvPr/>
        </p:nvSpPr>
        <p:spPr>
          <a:xfrm>
            <a:off x="6509972" y="2162935"/>
            <a:ext cx="696024" cy="1323439"/>
          </a:xfrm>
          <a:prstGeom prst="rect">
            <a:avLst/>
          </a:prstGeom>
          <a:noFill/>
        </p:spPr>
        <p:txBody>
          <a:bodyPr wrap="none" rtlCol="0">
            <a:spAutoFit/>
          </a:bodyPr>
          <a:lstStyle/>
          <a:p>
            <a:r>
              <a:rPr lang="es-CO" sz="8000" b="1" dirty="0" smtClean="0"/>
              <a:t>+</a:t>
            </a:r>
            <a:endParaRPr lang="es-CO" sz="8000" b="1" dirty="0"/>
          </a:p>
        </p:txBody>
      </p:sp>
      <p:sp>
        <p:nvSpPr>
          <p:cNvPr id="35" name="CuadroTexto 34"/>
          <p:cNvSpPr txBox="1"/>
          <p:nvPr/>
        </p:nvSpPr>
        <p:spPr>
          <a:xfrm>
            <a:off x="7135423" y="2247820"/>
            <a:ext cx="1223412" cy="1323439"/>
          </a:xfrm>
          <a:prstGeom prst="rect">
            <a:avLst/>
          </a:prstGeom>
          <a:noFill/>
        </p:spPr>
        <p:txBody>
          <a:bodyPr wrap="none" rtlCol="0">
            <a:spAutoFit/>
          </a:bodyPr>
          <a:lstStyle/>
          <a:p>
            <a:r>
              <a:rPr lang="es-CO" sz="8000" b="1" dirty="0" smtClean="0"/>
              <a:t>12</a:t>
            </a:r>
            <a:endParaRPr lang="es-CO" sz="8000" b="1" dirty="0"/>
          </a:p>
        </p:txBody>
      </p:sp>
    </p:spTree>
    <p:extLst>
      <p:ext uri="{BB962C8B-B14F-4D97-AF65-F5344CB8AC3E}">
        <p14:creationId xmlns:p14="http://schemas.microsoft.com/office/powerpoint/2010/main" val="292924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
        <p:nvSpPr>
          <p:cNvPr id="34" name="CuadroTexto 33"/>
          <p:cNvSpPr txBox="1"/>
          <p:nvPr/>
        </p:nvSpPr>
        <p:spPr>
          <a:xfrm>
            <a:off x="6509972" y="2162935"/>
            <a:ext cx="696024" cy="1323439"/>
          </a:xfrm>
          <a:prstGeom prst="rect">
            <a:avLst/>
          </a:prstGeom>
          <a:noFill/>
        </p:spPr>
        <p:txBody>
          <a:bodyPr wrap="none" rtlCol="0">
            <a:spAutoFit/>
          </a:bodyPr>
          <a:lstStyle/>
          <a:p>
            <a:r>
              <a:rPr lang="es-CO" sz="8000" b="1" dirty="0" smtClean="0"/>
              <a:t>+</a:t>
            </a:r>
            <a:endParaRPr lang="es-CO" sz="8000" b="1" dirty="0"/>
          </a:p>
        </p:txBody>
      </p:sp>
      <p:sp>
        <p:nvSpPr>
          <p:cNvPr id="35" name="CuadroTexto 34"/>
          <p:cNvSpPr txBox="1"/>
          <p:nvPr/>
        </p:nvSpPr>
        <p:spPr>
          <a:xfrm>
            <a:off x="7135423" y="2247820"/>
            <a:ext cx="1223412" cy="1323439"/>
          </a:xfrm>
          <a:prstGeom prst="rect">
            <a:avLst/>
          </a:prstGeom>
          <a:noFill/>
        </p:spPr>
        <p:txBody>
          <a:bodyPr wrap="none" rtlCol="0">
            <a:spAutoFit/>
          </a:bodyPr>
          <a:lstStyle/>
          <a:p>
            <a:r>
              <a:rPr lang="es-CO" sz="8000" b="1" dirty="0" smtClean="0"/>
              <a:t>12</a:t>
            </a:r>
            <a:endParaRPr lang="es-CO" sz="8000" b="1" dirty="0"/>
          </a:p>
        </p:txBody>
      </p:sp>
      <p:sp>
        <p:nvSpPr>
          <p:cNvPr id="36" name="CuadroTexto 35"/>
          <p:cNvSpPr txBox="1"/>
          <p:nvPr/>
        </p:nvSpPr>
        <p:spPr>
          <a:xfrm>
            <a:off x="6246278" y="3365224"/>
            <a:ext cx="1223412" cy="1323439"/>
          </a:xfrm>
          <a:prstGeom prst="rect">
            <a:avLst/>
          </a:prstGeom>
          <a:noFill/>
        </p:spPr>
        <p:txBody>
          <a:bodyPr wrap="none" rtlCol="0">
            <a:spAutoFit/>
          </a:bodyPr>
          <a:lstStyle/>
          <a:p>
            <a:r>
              <a:rPr lang="es-CO" sz="8000" b="1" dirty="0" smtClean="0"/>
              <a:t>15</a:t>
            </a:r>
            <a:endParaRPr lang="es-CO" sz="8000" b="1" dirty="0"/>
          </a:p>
        </p:txBody>
      </p:sp>
    </p:spTree>
    <p:extLst>
      <p:ext uri="{BB962C8B-B14F-4D97-AF65-F5344CB8AC3E}">
        <p14:creationId xmlns:p14="http://schemas.microsoft.com/office/powerpoint/2010/main" val="126018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
        <p:nvSpPr>
          <p:cNvPr id="34" name="CuadroTexto 33"/>
          <p:cNvSpPr txBox="1"/>
          <p:nvPr/>
        </p:nvSpPr>
        <p:spPr>
          <a:xfrm>
            <a:off x="6509972" y="2162935"/>
            <a:ext cx="696024" cy="1323439"/>
          </a:xfrm>
          <a:prstGeom prst="rect">
            <a:avLst/>
          </a:prstGeom>
          <a:noFill/>
        </p:spPr>
        <p:txBody>
          <a:bodyPr wrap="none" rtlCol="0">
            <a:spAutoFit/>
          </a:bodyPr>
          <a:lstStyle/>
          <a:p>
            <a:r>
              <a:rPr lang="es-CO" sz="8000" b="1" dirty="0" smtClean="0"/>
              <a:t>+</a:t>
            </a:r>
            <a:endParaRPr lang="es-CO" sz="8000" b="1" dirty="0"/>
          </a:p>
        </p:txBody>
      </p:sp>
      <p:sp>
        <p:nvSpPr>
          <p:cNvPr id="35" name="CuadroTexto 34"/>
          <p:cNvSpPr txBox="1"/>
          <p:nvPr/>
        </p:nvSpPr>
        <p:spPr>
          <a:xfrm>
            <a:off x="7135423" y="2247820"/>
            <a:ext cx="1223412" cy="1323439"/>
          </a:xfrm>
          <a:prstGeom prst="rect">
            <a:avLst/>
          </a:prstGeom>
          <a:noFill/>
        </p:spPr>
        <p:txBody>
          <a:bodyPr wrap="none" rtlCol="0">
            <a:spAutoFit/>
          </a:bodyPr>
          <a:lstStyle/>
          <a:p>
            <a:r>
              <a:rPr lang="es-CO" sz="8000" b="1" dirty="0" smtClean="0"/>
              <a:t>12</a:t>
            </a:r>
            <a:endParaRPr lang="es-CO" sz="8000" b="1" dirty="0"/>
          </a:p>
        </p:txBody>
      </p:sp>
      <p:sp>
        <p:nvSpPr>
          <p:cNvPr id="36" name="CuadroTexto 35"/>
          <p:cNvSpPr txBox="1"/>
          <p:nvPr/>
        </p:nvSpPr>
        <p:spPr>
          <a:xfrm>
            <a:off x="6246278" y="3365224"/>
            <a:ext cx="1223412" cy="1323439"/>
          </a:xfrm>
          <a:prstGeom prst="rect">
            <a:avLst/>
          </a:prstGeom>
          <a:noFill/>
        </p:spPr>
        <p:txBody>
          <a:bodyPr wrap="none" rtlCol="0">
            <a:spAutoFit/>
          </a:bodyPr>
          <a:lstStyle/>
          <a:p>
            <a:r>
              <a:rPr lang="es-CO" sz="8000" b="1" dirty="0" smtClean="0"/>
              <a:t>15</a:t>
            </a:r>
            <a:endParaRPr lang="es-CO" sz="8000" b="1" dirty="0"/>
          </a:p>
        </p:txBody>
      </p:sp>
      <p:sp>
        <p:nvSpPr>
          <p:cNvPr id="37" name="CuadroTexto 36"/>
          <p:cNvSpPr txBox="1"/>
          <p:nvPr/>
        </p:nvSpPr>
        <p:spPr>
          <a:xfrm>
            <a:off x="3844152" y="4936055"/>
            <a:ext cx="696024" cy="1323439"/>
          </a:xfrm>
          <a:prstGeom prst="rect">
            <a:avLst/>
          </a:prstGeom>
          <a:noFill/>
        </p:spPr>
        <p:txBody>
          <a:bodyPr wrap="none" rtlCol="0">
            <a:spAutoFit/>
          </a:bodyPr>
          <a:lstStyle/>
          <a:p>
            <a:r>
              <a:rPr lang="es-CO" sz="8000" b="1" dirty="0" smtClean="0"/>
              <a:t>=</a:t>
            </a:r>
            <a:endParaRPr lang="es-CO" sz="8000" b="1" dirty="0"/>
          </a:p>
        </p:txBody>
      </p:sp>
      <p:cxnSp>
        <p:nvCxnSpPr>
          <p:cNvPr id="38" name="Conector recto 37"/>
          <p:cNvCxnSpPr/>
          <p:nvPr/>
        </p:nvCxnSpPr>
        <p:spPr>
          <a:xfrm>
            <a:off x="4803008" y="5603529"/>
            <a:ext cx="1690257" cy="0"/>
          </a:xfrm>
          <a:prstGeom prst="line">
            <a:avLst/>
          </a:prstGeom>
          <a:ln w="984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034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
        <p:nvSpPr>
          <p:cNvPr id="34" name="CuadroTexto 33"/>
          <p:cNvSpPr txBox="1"/>
          <p:nvPr/>
        </p:nvSpPr>
        <p:spPr>
          <a:xfrm>
            <a:off x="6509972" y="2162935"/>
            <a:ext cx="696024" cy="1323439"/>
          </a:xfrm>
          <a:prstGeom prst="rect">
            <a:avLst/>
          </a:prstGeom>
          <a:noFill/>
        </p:spPr>
        <p:txBody>
          <a:bodyPr wrap="none" rtlCol="0">
            <a:spAutoFit/>
          </a:bodyPr>
          <a:lstStyle/>
          <a:p>
            <a:r>
              <a:rPr lang="es-CO" sz="8000" b="1" dirty="0" smtClean="0"/>
              <a:t>+</a:t>
            </a:r>
            <a:endParaRPr lang="es-CO" sz="8000" b="1" dirty="0"/>
          </a:p>
        </p:txBody>
      </p:sp>
      <p:sp>
        <p:nvSpPr>
          <p:cNvPr id="35" name="CuadroTexto 34"/>
          <p:cNvSpPr txBox="1"/>
          <p:nvPr/>
        </p:nvSpPr>
        <p:spPr>
          <a:xfrm>
            <a:off x="7135423" y="2247820"/>
            <a:ext cx="1223412" cy="1323439"/>
          </a:xfrm>
          <a:prstGeom prst="rect">
            <a:avLst/>
          </a:prstGeom>
          <a:noFill/>
        </p:spPr>
        <p:txBody>
          <a:bodyPr wrap="none" rtlCol="0">
            <a:spAutoFit/>
          </a:bodyPr>
          <a:lstStyle/>
          <a:p>
            <a:r>
              <a:rPr lang="es-CO" sz="8000" b="1" dirty="0" smtClean="0"/>
              <a:t>12</a:t>
            </a:r>
            <a:endParaRPr lang="es-CO" sz="8000" b="1" dirty="0"/>
          </a:p>
        </p:txBody>
      </p:sp>
      <p:sp>
        <p:nvSpPr>
          <p:cNvPr id="36" name="CuadroTexto 35"/>
          <p:cNvSpPr txBox="1"/>
          <p:nvPr/>
        </p:nvSpPr>
        <p:spPr>
          <a:xfrm>
            <a:off x="6246278" y="3365224"/>
            <a:ext cx="1223412" cy="1323439"/>
          </a:xfrm>
          <a:prstGeom prst="rect">
            <a:avLst/>
          </a:prstGeom>
          <a:noFill/>
        </p:spPr>
        <p:txBody>
          <a:bodyPr wrap="none" rtlCol="0">
            <a:spAutoFit/>
          </a:bodyPr>
          <a:lstStyle/>
          <a:p>
            <a:r>
              <a:rPr lang="es-CO" sz="8000" b="1" dirty="0" smtClean="0"/>
              <a:t>15</a:t>
            </a:r>
            <a:endParaRPr lang="es-CO" sz="8000" b="1" dirty="0"/>
          </a:p>
        </p:txBody>
      </p:sp>
      <p:sp>
        <p:nvSpPr>
          <p:cNvPr id="37" name="CuadroTexto 36"/>
          <p:cNvSpPr txBox="1"/>
          <p:nvPr/>
        </p:nvSpPr>
        <p:spPr>
          <a:xfrm>
            <a:off x="3844152" y="4936055"/>
            <a:ext cx="696024" cy="1323439"/>
          </a:xfrm>
          <a:prstGeom prst="rect">
            <a:avLst/>
          </a:prstGeom>
          <a:noFill/>
        </p:spPr>
        <p:txBody>
          <a:bodyPr wrap="none" rtlCol="0">
            <a:spAutoFit/>
          </a:bodyPr>
          <a:lstStyle/>
          <a:p>
            <a:r>
              <a:rPr lang="es-CO" sz="8000" b="1" dirty="0" smtClean="0"/>
              <a:t>=</a:t>
            </a:r>
            <a:endParaRPr lang="es-CO" sz="8000" b="1" dirty="0"/>
          </a:p>
        </p:txBody>
      </p:sp>
      <p:cxnSp>
        <p:nvCxnSpPr>
          <p:cNvPr id="38" name="Conector recto 37"/>
          <p:cNvCxnSpPr/>
          <p:nvPr/>
        </p:nvCxnSpPr>
        <p:spPr>
          <a:xfrm>
            <a:off x="4803008" y="5603529"/>
            <a:ext cx="1690257" cy="0"/>
          </a:xfrm>
          <a:prstGeom prst="line">
            <a:avLst/>
          </a:prstGeom>
          <a:ln w="98425"/>
        </p:spPr>
        <p:style>
          <a:lnRef idx="1">
            <a:schemeClr val="dk1"/>
          </a:lnRef>
          <a:fillRef idx="0">
            <a:schemeClr val="dk1"/>
          </a:fillRef>
          <a:effectRef idx="0">
            <a:schemeClr val="dk1"/>
          </a:effectRef>
          <a:fontRef idx="minor">
            <a:schemeClr val="tx1"/>
          </a:fontRef>
        </p:style>
      </p:cxnSp>
      <p:sp>
        <p:nvSpPr>
          <p:cNvPr id="40" name="CuadroTexto 39"/>
          <p:cNvSpPr txBox="1"/>
          <p:nvPr/>
        </p:nvSpPr>
        <p:spPr>
          <a:xfrm>
            <a:off x="5014505" y="4337052"/>
            <a:ext cx="1223412" cy="1323439"/>
          </a:xfrm>
          <a:prstGeom prst="rect">
            <a:avLst/>
          </a:prstGeom>
          <a:noFill/>
        </p:spPr>
        <p:txBody>
          <a:bodyPr wrap="none" rtlCol="0">
            <a:spAutoFit/>
          </a:bodyPr>
          <a:lstStyle/>
          <a:p>
            <a:r>
              <a:rPr lang="es-CO" sz="8000" b="1" dirty="0" smtClean="0"/>
              <a:t>22</a:t>
            </a:r>
            <a:endParaRPr lang="es-CO" sz="8000" b="1" dirty="0"/>
          </a:p>
        </p:txBody>
      </p:sp>
    </p:spTree>
    <p:extLst>
      <p:ext uri="{BB962C8B-B14F-4D97-AF65-F5344CB8AC3E}">
        <p14:creationId xmlns:p14="http://schemas.microsoft.com/office/powerpoint/2010/main" val="396046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8" name="CuadroTexto 7"/>
          <p:cNvSpPr txBox="1"/>
          <p:nvPr/>
        </p:nvSpPr>
        <p:spPr>
          <a:xfrm>
            <a:off x="7196427" y="74909"/>
            <a:ext cx="704039" cy="1323439"/>
          </a:xfrm>
          <a:prstGeom prst="rect">
            <a:avLst/>
          </a:prstGeom>
          <a:noFill/>
        </p:spPr>
        <p:txBody>
          <a:bodyPr wrap="none" rtlCol="0">
            <a:spAutoFit/>
          </a:bodyPr>
          <a:lstStyle/>
          <a:p>
            <a:r>
              <a:rPr lang="es-CO" sz="8000" b="1" dirty="0" smtClean="0"/>
              <a:t>3</a:t>
            </a:r>
            <a:endParaRPr lang="es-CO" sz="8000" b="1" dirty="0"/>
          </a:p>
        </p:txBody>
      </p:sp>
      <p:sp>
        <p:nvSpPr>
          <p:cNvPr id="9" name="CuadroTexto 8"/>
          <p:cNvSpPr txBox="1"/>
          <p:nvPr/>
        </p:nvSpPr>
        <p:spPr>
          <a:xfrm>
            <a:off x="8088840" y="74909"/>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
        <p:nvSpPr>
          <p:cNvPr id="20" name="CuadroTexto 19"/>
          <p:cNvSpPr txBox="1"/>
          <p:nvPr/>
        </p:nvSpPr>
        <p:spPr>
          <a:xfrm>
            <a:off x="7766120" y="74909"/>
            <a:ext cx="458780" cy="1323439"/>
          </a:xfrm>
          <a:prstGeom prst="rect">
            <a:avLst/>
          </a:prstGeom>
          <a:noFill/>
        </p:spPr>
        <p:txBody>
          <a:bodyPr wrap="none" rtlCol="0">
            <a:spAutoFit/>
          </a:bodyPr>
          <a:lstStyle/>
          <a:p>
            <a:r>
              <a:rPr lang="es-CO" sz="8000" b="1" dirty="0" smtClean="0"/>
              <a:t>·</a:t>
            </a:r>
            <a:endParaRPr lang="es-CO" sz="8000" b="1" dirty="0"/>
          </a:p>
        </p:txBody>
      </p:sp>
      <p:sp>
        <p:nvSpPr>
          <p:cNvPr id="21" name="CuadroTexto 20"/>
          <p:cNvSpPr txBox="1"/>
          <p:nvPr/>
        </p:nvSpPr>
        <p:spPr>
          <a:xfrm>
            <a:off x="6043177" y="1223196"/>
            <a:ext cx="704039" cy="1323439"/>
          </a:xfrm>
          <a:prstGeom prst="rect">
            <a:avLst/>
          </a:prstGeom>
          <a:noFill/>
        </p:spPr>
        <p:txBody>
          <a:bodyPr wrap="none" rtlCol="0">
            <a:spAutoFit/>
          </a:bodyPr>
          <a:lstStyle/>
          <a:p>
            <a:r>
              <a:rPr lang="es-CO" sz="8000" b="1" dirty="0" smtClean="0"/>
              <a:t>3</a:t>
            </a:r>
            <a:endParaRPr lang="es-CO" sz="8000" b="1" dirty="0"/>
          </a:p>
        </p:txBody>
      </p:sp>
      <p:sp>
        <p:nvSpPr>
          <p:cNvPr id="22" name="CuadroTexto 21"/>
          <p:cNvSpPr txBox="1"/>
          <p:nvPr/>
        </p:nvSpPr>
        <p:spPr>
          <a:xfrm>
            <a:off x="7038276" y="1223195"/>
            <a:ext cx="704039" cy="1323439"/>
          </a:xfrm>
          <a:prstGeom prst="rect">
            <a:avLst/>
          </a:prstGeom>
          <a:noFill/>
        </p:spPr>
        <p:txBody>
          <a:bodyPr wrap="none" rtlCol="0">
            <a:spAutoFit/>
          </a:bodyPr>
          <a:lstStyle/>
          <a:p>
            <a:r>
              <a:rPr lang="es-CO" sz="8000" b="1" dirty="0" smtClean="0"/>
              <a:t>5</a:t>
            </a:r>
            <a:endParaRPr lang="es-CO" sz="8000" b="1" dirty="0"/>
          </a:p>
        </p:txBody>
      </p:sp>
      <p:sp>
        <p:nvSpPr>
          <p:cNvPr id="23" name="CuadroTexto 22"/>
          <p:cNvSpPr txBox="1"/>
          <p:nvPr/>
        </p:nvSpPr>
        <p:spPr>
          <a:xfrm>
            <a:off x="6676643" y="1241501"/>
            <a:ext cx="458780" cy="1323439"/>
          </a:xfrm>
          <a:prstGeom prst="rect">
            <a:avLst/>
          </a:prstGeom>
          <a:noFill/>
        </p:spPr>
        <p:txBody>
          <a:bodyPr wrap="none" rtlCol="0">
            <a:spAutoFit/>
          </a:bodyPr>
          <a:lstStyle/>
          <a:p>
            <a:r>
              <a:rPr lang="es-CO" sz="8000" b="1" dirty="0" smtClean="0"/>
              <a:t>·</a:t>
            </a:r>
            <a:endParaRPr lang="es-CO" sz="8000" b="1" dirty="0"/>
          </a:p>
        </p:txBody>
      </p:sp>
      <p:sp>
        <p:nvSpPr>
          <p:cNvPr id="30" name="CuadroTexto 29"/>
          <p:cNvSpPr txBox="1"/>
          <p:nvPr/>
        </p:nvSpPr>
        <p:spPr>
          <a:xfrm>
            <a:off x="3844152" y="2767280"/>
            <a:ext cx="696024" cy="1323439"/>
          </a:xfrm>
          <a:prstGeom prst="rect">
            <a:avLst/>
          </a:prstGeom>
          <a:noFill/>
        </p:spPr>
        <p:txBody>
          <a:bodyPr wrap="none" rtlCol="0">
            <a:spAutoFit/>
          </a:bodyPr>
          <a:lstStyle/>
          <a:p>
            <a:r>
              <a:rPr lang="es-CO" sz="8000" b="1" dirty="0" smtClean="0"/>
              <a:t>=</a:t>
            </a:r>
            <a:endParaRPr lang="es-CO" sz="8000" b="1" dirty="0"/>
          </a:p>
        </p:txBody>
      </p:sp>
      <p:cxnSp>
        <p:nvCxnSpPr>
          <p:cNvPr id="32" name="Conector recto 31"/>
          <p:cNvCxnSpPr/>
          <p:nvPr/>
        </p:nvCxnSpPr>
        <p:spPr>
          <a:xfrm>
            <a:off x="4932040" y="3486374"/>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5225776" y="2247820"/>
            <a:ext cx="1223412" cy="1323439"/>
          </a:xfrm>
          <a:prstGeom prst="rect">
            <a:avLst/>
          </a:prstGeom>
          <a:noFill/>
        </p:spPr>
        <p:txBody>
          <a:bodyPr wrap="none" rtlCol="0">
            <a:spAutoFit/>
          </a:bodyPr>
          <a:lstStyle/>
          <a:p>
            <a:r>
              <a:rPr lang="es-CO" sz="8000" b="1" dirty="0" smtClean="0"/>
              <a:t>10</a:t>
            </a:r>
            <a:endParaRPr lang="es-CO" sz="8000" b="1" dirty="0"/>
          </a:p>
        </p:txBody>
      </p:sp>
      <p:sp>
        <p:nvSpPr>
          <p:cNvPr id="34" name="CuadroTexto 33"/>
          <p:cNvSpPr txBox="1"/>
          <p:nvPr/>
        </p:nvSpPr>
        <p:spPr>
          <a:xfrm>
            <a:off x="6509972" y="2162935"/>
            <a:ext cx="696024" cy="1323439"/>
          </a:xfrm>
          <a:prstGeom prst="rect">
            <a:avLst/>
          </a:prstGeom>
          <a:noFill/>
        </p:spPr>
        <p:txBody>
          <a:bodyPr wrap="none" rtlCol="0">
            <a:spAutoFit/>
          </a:bodyPr>
          <a:lstStyle/>
          <a:p>
            <a:r>
              <a:rPr lang="es-CO" sz="8000" b="1" dirty="0" smtClean="0"/>
              <a:t>+</a:t>
            </a:r>
            <a:endParaRPr lang="es-CO" sz="8000" b="1" dirty="0"/>
          </a:p>
        </p:txBody>
      </p:sp>
      <p:sp>
        <p:nvSpPr>
          <p:cNvPr id="35" name="CuadroTexto 34"/>
          <p:cNvSpPr txBox="1"/>
          <p:nvPr/>
        </p:nvSpPr>
        <p:spPr>
          <a:xfrm>
            <a:off x="7135423" y="2247820"/>
            <a:ext cx="1223412" cy="1323439"/>
          </a:xfrm>
          <a:prstGeom prst="rect">
            <a:avLst/>
          </a:prstGeom>
          <a:noFill/>
        </p:spPr>
        <p:txBody>
          <a:bodyPr wrap="none" rtlCol="0">
            <a:spAutoFit/>
          </a:bodyPr>
          <a:lstStyle/>
          <a:p>
            <a:r>
              <a:rPr lang="es-CO" sz="8000" b="1" dirty="0" smtClean="0"/>
              <a:t>12</a:t>
            </a:r>
            <a:endParaRPr lang="es-CO" sz="8000" b="1" dirty="0"/>
          </a:p>
        </p:txBody>
      </p:sp>
      <p:sp>
        <p:nvSpPr>
          <p:cNvPr id="36" name="CuadroTexto 35"/>
          <p:cNvSpPr txBox="1"/>
          <p:nvPr/>
        </p:nvSpPr>
        <p:spPr>
          <a:xfrm>
            <a:off x="6246278" y="3365224"/>
            <a:ext cx="1223412" cy="1323439"/>
          </a:xfrm>
          <a:prstGeom prst="rect">
            <a:avLst/>
          </a:prstGeom>
          <a:noFill/>
        </p:spPr>
        <p:txBody>
          <a:bodyPr wrap="none" rtlCol="0">
            <a:spAutoFit/>
          </a:bodyPr>
          <a:lstStyle/>
          <a:p>
            <a:r>
              <a:rPr lang="es-CO" sz="8000" b="1" dirty="0" smtClean="0"/>
              <a:t>15</a:t>
            </a:r>
            <a:endParaRPr lang="es-CO" sz="8000" b="1" dirty="0"/>
          </a:p>
        </p:txBody>
      </p:sp>
      <p:sp>
        <p:nvSpPr>
          <p:cNvPr id="37" name="CuadroTexto 36"/>
          <p:cNvSpPr txBox="1"/>
          <p:nvPr/>
        </p:nvSpPr>
        <p:spPr>
          <a:xfrm>
            <a:off x="3844152" y="4936055"/>
            <a:ext cx="696024" cy="1323439"/>
          </a:xfrm>
          <a:prstGeom prst="rect">
            <a:avLst/>
          </a:prstGeom>
          <a:noFill/>
        </p:spPr>
        <p:txBody>
          <a:bodyPr wrap="none" rtlCol="0">
            <a:spAutoFit/>
          </a:bodyPr>
          <a:lstStyle/>
          <a:p>
            <a:r>
              <a:rPr lang="es-CO" sz="8000" b="1" dirty="0" smtClean="0"/>
              <a:t>=</a:t>
            </a:r>
            <a:endParaRPr lang="es-CO" sz="8000" b="1" dirty="0"/>
          </a:p>
        </p:txBody>
      </p:sp>
      <p:cxnSp>
        <p:nvCxnSpPr>
          <p:cNvPr id="38" name="Conector recto 37"/>
          <p:cNvCxnSpPr/>
          <p:nvPr/>
        </p:nvCxnSpPr>
        <p:spPr>
          <a:xfrm>
            <a:off x="4803008" y="5603529"/>
            <a:ext cx="1690257" cy="0"/>
          </a:xfrm>
          <a:prstGeom prst="line">
            <a:avLst/>
          </a:prstGeom>
          <a:ln w="98425"/>
        </p:spPr>
        <p:style>
          <a:lnRef idx="1">
            <a:schemeClr val="dk1"/>
          </a:lnRef>
          <a:fillRef idx="0">
            <a:schemeClr val="dk1"/>
          </a:fillRef>
          <a:effectRef idx="0">
            <a:schemeClr val="dk1"/>
          </a:effectRef>
          <a:fontRef idx="minor">
            <a:schemeClr val="tx1"/>
          </a:fontRef>
        </p:style>
      </p:cxnSp>
      <p:sp>
        <p:nvSpPr>
          <p:cNvPr id="39" name="CuadroTexto 38"/>
          <p:cNvSpPr txBox="1"/>
          <p:nvPr/>
        </p:nvSpPr>
        <p:spPr>
          <a:xfrm>
            <a:off x="5000339" y="5445224"/>
            <a:ext cx="1223412" cy="1323439"/>
          </a:xfrm>
          <a:prstGeom prst="rect">
            <a:avLst/>
          </a:prstGeom>
          <a:noFill/>
        </p:spPr>
        <p:txBody>
          <a:bodyPr wrap="none" rtlCol="0">
            <a:spAutoFit/>
          </a:bodyPr>
          <a:lstStyle/>
          <a:p>
            <a:r>
              <a:rPr lang="es-CO" sz="8000" b="1" dirty="0" smtClean="0"/>
              <a:t>15</a:t>
            </a:r>
            <a:endParaRPr lang="es-CO" sz="8000" b="1" dirty="0"/>
          </a:p>
        </p:txBody>
      </p:sp>
      <p:sp>
        <p:nvSpPr>
          <p:cNvPr id="40" name="CuadroTexto 39"/>
          <p:cNvSpPr txBox="1"/>
          <p:nvPr/>
        </p:nvSpPr>
        <p:spPr>
          <a:xfrm>
            <a:off x="5014505" y="4337052"/>
            <a:ext cx="1223412" cy="1323439"/>
          </a:xfrm>
          <a:prstGeom prst="rect">
            <a:avLst/>
          </a:prstGeom>
          <a:noFill/>
        </p:spPr>
        <p:txBody>
          <a:bodyPr wrap="none" rtlCol="0">
            <a:spAutoFit/>
          </a:bodyPr>
          <a:lstStyle/>
          <a:p>
            <a:r>
              <a:rPr lang="es-CO" sz="8000" b="1" dirty="0" smtClean="0"/>
              <a:t>22</a:t>
            </a:r>
            <a:endParaRPr lang="es-CO" sz="8000" b="1" dirty="0"/>
          </a:p>
        </p:txBody>
      </p:sp>
    </p:spTree>
    <p:extLst>
      <p:ext uri="{BB962C8B-B14F-4D97-AF65-F5344CB8AC3E}">
        <p14:creationId xmlns:p14="http://schemas.microsoft.com/office/powerpoint/2010/main" val="353073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5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34468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352038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Tree>
    <p:extLst>
      <p:ext uri="{BB962C8B-B14F-4D97-AF65-F5344CB8AC3E}">
        <p14:creationId xmlns:p14="http://schemas.microsoft.com/office/powerpoint/2010/main" val="108895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a:t>2</a:t>
            </a:r>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a:t>3</a:t>
            </a:r>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055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spTree>
    <p:extLst>
      <p:ext uri="{BB962C8B-B14F-4D97-AF65-F5344CB8AC3E}">
        <p14:creationId xmlns:p14="http://schemas.microsoft.com/office/powerpoint/2010/main" val="52485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Tree>
    <p:extLst>
      <p:ext uri="{BB962C8B-B14F-4D97-AF65-F5344CB8AC3E}">
        <p14:creationId xmlns:p14="http://schemas.microsoft.com/office/powerpoint/2010/main" val="421205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
        <p:nvSpPr>
          <p:cNvPr id="12" name="CuadroTexto 11"/>
          <p:cNvSpPr txBox="1"/>
          <p:nvPr/>
        </p:nvSpPr>
        <p:spPr>
          <a:xfrm>
            <a:off x="3086072" y="3870920"/>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228476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
        <p:nvSpPr>
          <p:cNvPr id="12" name="CuadroTexto 11"/>
          <p:cNvSpPr txBox="1"/>
          <p:nvPr/>
        </p:nvSpPr>
        <p:spPr>
          <a:xfrm>
            <a:off x="3086072" y="3870920"/>
            <a:ext cx="458780" cy="1323439"/>
          </a:xfrm>
          <a:prstGeom prst="rect">
            <a:avLst/>
          </a:prstGeom>
          <a:noFill/>
        </p:spPr>
        <p:txBody>
          <a:bodyPr wrap="none" rtlCol="0">
            <a:spAutoFit/>
          </a:bodyPr>
          <a:lstStyle/>
          <a:p>
            <a:r>
              <a:rPr lang="es-CO" sz="8000" b="1" dirty="0" smtClean="0"/>
              <a:t>·</a:t>
            </a:r>
            <a:endParaRPr lang="es-CO" sz="8000" b="1" dirty="0"/>
          </a:p>
        </p:txBody>
      </p:sp>
      <p:sp>
        <p:nvSpPr>
          <p:cNvPr id="13" name="CuadroTexto 12"/>
          <p:cNvSpPr txBox="1"/>
          <p:nvPr/>
        </p:nvSpPr>
        <p:spPr>
          <a:xfrm>
            <a:off x="3560086" y="3717031"/>
            <a:ext cx="583814" cy="1631216"/>
          </a:xfrm>
          <a:prstGeom prst="rect">
            <a:avLst/>
          </a:prstGeom>
          <a:noFill/>
        </p:spPr>
        <p:txBody>
          <a:bodyPr wrap="none" rtlCol="0">
            <a:spAutoFit/>
          </a:bodyPr>
          <a:lstStyle/>
          <a:p>
            <a:r>
              <a:rPr lang="es-CO" sz="10000" b="1" dirty="0" smtClean="0"/>
              <a:t>(</a:t>
            </a:r>
            <a:endParaRPr lang="es-CO" sz="10000" b="1" dirty="0"/>
          </a:p>
        </p:txBody>
      </p:sp>
    </p:spTree>
    <p:extLst>
      <p:ext uri="{BB962C8B-B14F-4D97-AF65-F5344CB8AC3E}">
        <p14:creationId xmlns:p14="http://schemas.microsoft.com/office/powerpoint/2010/main" val="206031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
        <p:nvSpPr>
          <p:cNvPr id="12" name="CuadroTexto 11"/>
          <p:cNvSpPr txBox="1"/>
          <p:nvPr/>
        </p:nvSpPr>
        <p:spPr>
          <a:xfrm>
            <a:off x="3086072" y="3870920"/>
            <a:ext cx="458780" cy="1323439"/>
          </a:xfrm>
          <a:prstGeom prst="rect">
            <a:avLst/>
          </a:prstGeom>
          <a:noFill/>
        </p:spPr>
        <p:txBody>
          <a:bodyPr wrap="none" rtlCol="0">
            <a:spAutoFit/>
          </a:bodyPr>
          <a:lstStyle/>
          <a:p>
            <a:r>
              <a:rPr lang="es-CO" sz="8000" b="1" dirty="0" smtClean="0"/>
              <a:t>·</a:t>
            </a:r>
            <a:endParaRPr lang="es-CO" sz="8000" b="1" dirty="0"/>
          </a:p>
        </p:txBody>
      </p:sp>
      <p:sp>
        <p:nvSpPr>
          <p:cNvPr id="13" name="CuadroTexto 12"/>
          <p:cNvSpPr txBox="1"/>
          <p:nvPr/>
        </p:nvSpPr>
        <p:spPr>
          <a:xfrm>
            <a:off x="3560086" y="3717031"/>
            <a:ext cx="583814" cy="1631216"/>
          </a:xfrm>
          <a:prstGeom prst="rect">
            <a:avLst/>
          </a:prstGeom>
          <a:noFill/>
        </p:spPr>
        <p:txBody>
          <a:bodyPr wrap="none" rtlCol="0">
            <a:spAutoFit/>
          </a:bodyPr>
          <a:lstStyle/>
          <a:p>
            <a:r>
              <a:rPr lang="es-CO" sz="10000" b="1" dirty="0" smtClean="0"/>
              <a:t>(</a:t>
            </a:r>
            <a:endParaRPr lang="es-CO" sz="10000" b="1" dirty="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34" y="3429000"/>
            <a:ext cx="1736485" cy="2101398"/>
          </a:xfrm>
          <a:prstGeom prst="rect">
            <a:avLst/>
          </a:prstGeom>
        </p:spPr>
      </p:pic>
    </p:spTree>
    <p:extLst>
      <p:ext uri="{BB962C8B-B14F-4D97-AF65-F5344CB8AC3E}">
        <p14:creationId xmlns:p14="http://schemas.microsoft.com/office/powerpoint/2010/main" val="20273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
        <p:nvSpPr>
          <p:cNvPr id="12" name="CuadroTexto 11"/>
          <p:cNvSpPr txBox="1"/>
          <p:nvPr/>
        </p:nvSpPr>
        <p:spPr>
          <a:xfrm>
            <a:off x="3086072" y="3870920"/>
            <a:ext cx="458780" cy="1323439"/>
          </a:xfrm>
          <a:prstGeom prst="rect">
            <a:avLst/>
          </a:prstGeom>
          <a:noFill/>
        </p:spPr>
        <p:txBody>
          <a:bodyPr wrap="none" rtlCol="0">
            <a:spAutoFit/>
          </a:bodyPr>
          <a:lstStyle/>
          <a:p>
            <a:r>
              <a:rPr lang="es-CO" sz="8000" b="1" dirty="0" smtClean="0"/>
              <a:t>·</a:t>
            </a:r>
            <a:endParaRPr lang="es-CO" sz="8000" b="1" dirty="0"/>
          </a:p>
        </p:txBody>
      </p:sp>
      <p:sp>
        <p:nvSpPr>
          <p:cNvPr id="13" name="CuadroTexto 12"/>
          <p:cNvSpPr txBox="1"/>
          <p:nvPr/>
        </p:nvSpPr>
        <p:spPr>
          <a:xfrm>
            <a:off x="3560086" y="3717031"/>
            <a:ext cx="583814" cy="1631216"/>
          </a:xfrm>
          <a:prstGeom prst="rect">
            <a:avLst/>
          </a:prstGeom>
          <a:noFill/>
        </p:spPr>
        <p:txBody>
          <a:bodyPr wrap="none" rtlCol="0">
            <a:spAutoFit/>
          </a:bodyPr>
          <a:lstStyle/>
          <a:p>
            <a:r>
              <a:rPr lang="es-CO" sz="10000" b="1" dirty="0" smtClean="0"/>
              <a:t>(</a:t>
            </a:r>
            <a:endParaRPr lang="es-CO" sz="10000" b="1" dirty="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34" y="3429000"/>
            <a:ext cx="1736485" cy="2101398"/>
          </a:xfrm>
          <a:prstGeom prst="rect">
            <a:avLst/>
          </a:prstGeom>
        </p:spPr>
      </p:pic>
      <p:sp>
        <p:nvSpPr>
          <p:cNvPr id="15" name="CuadroTexto 14"/>
          <p:cNvSpPr txBox="1"/>
          <p:nvPr/>
        </p:nvSpPr>
        <p:spPr>
          <a:xfrm>
            <a:off x="5881510" y="3684654"/>
            <a:ext cx="822661" cy="1631216"/>
          </a:xfrm>
          <a:prstGeom prst="rect">
            <a:avLst/>
          </a:prstGeom>
          <a:noFill/>
        </p:spPr>
        <p:txBody>
          <a:bodyPr wrap="none" rtlCol="0">
            <a:spAutoFit/>
          </a:bodyPr>
          <a:lstStyle/>
          <a:p>
            <a:r>
              <a:rPr lang="es-CO" sz="10000" b="1" dirty="0" smtClean="0"/>
              <a:t>+</a:t>
            </a:r>
            <a:endParaRPr lang="es-CO" sz="10000" b="1" dirty="0"/>
          </a:p>
        </p:txBody>
      </p:sp>
    </p:spTree>
    <p:extLst>
      <p:ext uri="{BB962C8B-B14F-4D97-AF65-F5344CB8AC3E}">
        <p14:creationId xmlns:p14="http://schemas.microsoft.com/office/powerpoint/2010/main" val="10460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
        <p:nvSpPr>
          <p:cNvPr id="12" name="CuadroTexto 11"/>
          <p:cNvSpPr txBox="1"/>
          <p:nvPr/>
        </p:nvSpPr>
        <p:spPr>
          <a:xfrm>
            <a:off x="3086072" y="3870920"/>
            <a:ext cx="458780" cy="1323439"/>
          </a:xfrm>
          <a:prstGeom prst="rect">
            <a:avLst/>
          </a:prstGeom>
          <a:noFill/>
        </p:spPr>
        <p:txBody>
          <a:bodyPr wrap="none" rtlCol="0">
            <a:spAutoFit/>
          </a:bodyPr>
          <a:lstStyle/>
          <a:p>
            <a:r>
              <a:rPr lang="es-CO" sz="8000" b="1" dirty="0" smtClean="0"/>
              <a:t>·</a:t>
            </a:r>
            <a:endParaRPr lang="es-CO" sz="8000" b="1" dirty="0"/>
          </a:p>
        </p:txBody>
      </p:sp>
      <p:sp>
        <p:nvSpPr>
          <p:cNvPr id="13" name="CuadroTexto 12"/>
          <p:cNvSpPr txBox="1"/>
          <p:nvPr/>
        </p:nvSpPr>
        <p:spPr>
          <a:xfrm>
            <a:off x="3560086" y="3717031"/>
            <a:ext cx="583814" cy="1631216"/>
          </a:xfrm>
          <a:prstGeom prst="rect">
            <a:avLst/>
          </a:prstGeom>
          <a:noFill/>
        </p:spPr>
        <p:txBody>
          <a:bodyPr wrap="none" rtlCol="0">
            <a:spAutoFit/>
          </a:bodyPr>
          <a:lstStyle/>
          <a:p>
            <a:r>
              <a:rPr lang="es-CO" sz="10000" b="1" dirty="0" smtClean="0"/>
              <a:t>(</a:t>
            </a:r>
            <a:endParaRPr lang="es-CO" sz="10000" b="1" dirty="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34" y="3429000"/>
            <a:ext cx="1736485" cy="2101398"/>
          </a:xfrm>
          <a:prstGeom prst="rect">
            <a:avLst/>
          </a:prstGeom>
        </p:spPr>
      </p:pic>
      <p:sp>
        <p:nvSpPr>
          <p:cNvPr id="15" name="CuadroTexto 14"/>
          <p:cNvSpPr txBox="1"/>
          <p:nvPr/>
        </p:nvSpPr>
        <p:spPr>
          <a:xfrm>
            <a:off x="5881510" y="3684654"/>
            <a:ext cx="822661" cy="1631216"/>
          </a:xfrm>
          <a:prstGeom prst="rect">
            <a:avLst/>
          </a:prstGeom>
          <a:noFill/>
        </p:spPr>
        <p:txBody>
          <a:bodyPr wrap="none" rtlCol="0">
            <a:spAutoFit/>
          </a:bodyPr>
          <a:lstStyle/>
          <a:p>
            <a:r>
              <a:rPr lang="es-CO" sz="10000" b="1" dirty="0" smtClean="0"/>
              <a:t>+</a:t>
            </a:r>
            <a:endParaRPr lang="es-CO" sz="10000" b="1" dirty="0"/>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8811" y="4166679"/>
            <a:ext cx="1818368" cy="1045422"/>
          </a:xfrm>
          <a:prstGeom prst="rect">
            <a:avLst/>
          </a:prstGeom>
        </p:spPr>
      </p:pic>
    </p:spTree>
    <p:extLst>
      <p:ext uri="{BB962C8B-B14F-4D97-AF65-F5344CB8AC3E}">
        <p14:creationId xmlns:p14="http://schemas.microsoft.com/office/powerpoint/2010/main" val="12749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1768092" cy="159734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016732"/>
            <a:ext cx="1736485" cy="2101398"/>
          </a:xfrm>
          <a:prstGeom prst="rect">
            <a:avLst/>
          </a:prstGeom>
        </p:spPr>
      </p:pic>
      <p:sp>
        <p:nvSpPr>
          <p:cNvPr id="4" name="CuadroTexto 3"/>
          <p:cNvSpPr txBox="1"/>
          <p:nvPr/>
        </p:nvSpPr>
        <p:spPr>
          <a:xfrm>
            <a:off x="3923928" y="1303040"/>
            <a:ext cx="822661" cy="1631216"/>
          </a:xfrm>
          <a:prstGeom prst="rect">
            <a:avLst/>
          </a:prstGeom>
          <a:noFill/>
        </p:spPr>
        <p:txBody>
          <a:bodyPr wrap="none" rtlCol="0">
            <a:spAutoFit/>
          </a:bodyPr>
          <a:lstStyle/>
          <a:p>
            <a:r>
              <a:rPr lang="es-CO" sz="10000" b="1" dirty="0" smtClean="0"/>
              <a:t>+</a:t>
            </a:r>
            <a:endParaRPr lang="es-CO" sz="10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32" y="1327602"/>
            <a:ext cx="1768092" cy="1597342"/>
          </a:xfrm>
          <a:prstGeom prst="rect">
            <a:avLst/>
          </a:prstGeom>
        </p:spPr>
      </p:pic>
      <p:sp>
        <p:nvSpPr>
          <p:cNvPr id="7" name="CuadroTexto 6"/>
          <p:cNvSpPr txBox="1"/>
          <p:nvPr/>
        </p:nvSpPr>
        <p:spPr>
          <a:xfrm>
            <a:off x="2079789" y="1601505"/>
            <a:ext cx="458780" cy="1323439"/>
          </a:xfrm>
          <a:prstGeom prst="rect">
            <a:avLst/>
          </a:prstGeom>
          <a:noFill/>
        </p:spPr>
        <p:txBody>
          <a:bodyPr wrap="none" rtlCol="0">
            <a:spAutoFit/>
          </a:bodyPr>
          <a:lstStyle/>
          <a:p>
            <a:r>
              <a:rPr lang="es-CO" sz="8000" b="1" dirty="0" smtClean="0"/>
              <a:t>·</a:t>
            </a:r>
            <a:endParaRPr lang="es-CO" sz="8000" b="1" dirty="0"/>
          </a:p>
        </p:txBody>
      </p:sp>
      <p:sp>
        <p:nvSpPr>
          <p:cNvPr id="8" name="CuadroTexto 7"/>
          <p:cNvSpPr txBox="1"/>
          <p:nvPr/>
        </p:nvSpPr>
        <p:spPr>
          <a:xfrm>
            <a:off x="6474781" y="1610817"/>
            <a:ext cx="458780" cy="1323439"/>
          </a:xfrm>
          <a:prstGeom prst="rect">
            <a:avLst/>
          </a:prstGeom>
          <a:noFill/>
        </p:spPr>
        <p:txBody>
          <a:bodyPr wrap="none" rtlCol="0">
            <a:spAutoFit/>
          </a:bodyPr>
          <a:lstStyle/>
          <a:p>
            <a:r>
              <a:rPr lang="es-CO" sz="8000" b="1" dirty="0" smtClean="0"/>
              <a:t>·</a:t>
            </a:r>
            <a:endParaRPr lang="es-CO" sz="8000" b="1"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80" y="1951530"/>
            <a:ext cx="1818368" cy="1045422"/>
          </a:xfrm>
          <a:prstGeom prst="rect">
            <a:avLst/>
          </a:prstGeom>
        </p:spPr>
      </p:pic>
      <p:sp>
        <p:nvSpPr>
          <p:cNvPr id="10" name="CuadroTexto 9"/>
          <p:cNvSpPr txBox="1"/>
          <p:nvPr/>
        </p:nvSpPr>
        <p:spPr>
          <a:xfrm>
            <a:off x="323528" y="3717032"/>
            <a:ext cx="822661" cy="1631216"/>
          </a:xfrm>
          <a:prstGeom prst="rect">
            <a:avLst/>
          </a:prstGeom>
          <a:noFill/>
        </p:spPr>
        <p:txBody>
          <a:bodyPr wrap="none" rtlCol="0">
            <a:spAutoFit/>
          </a:bodyPr>
          <a:lstStyle/>
          <a:p>
            <a:r>
              <a:rPr lang="es-CO" sz="10000" b="1" dirty="0" smtClean="0"/>
              <a:t>=</a:t>
            </a:r>
            <a:endParaRPr lang="es-CO" sz="10000"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6" y="3652624"/>
            <a:ext cx="1768092" cy="1597342"/>
          </a:xfrm>
          <a:prstGeom prst="rect">
            <a:avLst/>
          </a:prstGeom>
        </p:spPr>
      </p:pic>
      <p:sp>
        <p:nvSpPr>
          <p:cNvPr id="12" name="CuadroTexto 11"/>
          <p:cNvSpPr txBox="1"/>
          <p:nvPr/>
        </p:nvSpPr>
        <p:spPr>
          <a:xfrm>
            <a:off x="3086072" y="3870920"/>
            <a:ext cx="458780" cy="1323439"/>
          </a:xfrm>
          <a:prstGeom prst="rect">
            <a:avLst/>
          </a:prstGeom>
          <a:noFill/>
        </p:spPr>
        <p:txBody>
          <a:bodyPr wrap="none" rtlCol="0">
            <a:spAutoFit/>
          </a:bodyPr>
          <a:lstStyle/>
          <a:p>
            <a:r>
              <a:rPr lang="es-CO" sz="8000" b="1" dirty="0" smtClean="0"/>
              <a:t>·</a:t>
            </a:r>
            <a:endParaRPr lang="es-CO" sz="8000" b="1" dirty="0"/>
          </a:p>
        </p:txBody>
      </p:sp>
      <p:sp>
        <p:nvSpPr>
          <p:cNvPr id="13" name="CuadroTexto 12"/>
          <p:cNvSpPr txBox="1"/>
          <p:nvPr/>
        </p:nvSpPr>
        <p:spPr>
          <a:xfrm>
            <a:off x="3560086" y="3717031"/>
            <a:ext cx="583814" cy="1631216"/>
          </a:xfrm>
          <a:prstGeom prst="rect">
            <a:avLst/>
          </a:prstGeom>
          <a:noFill/>
        </p:spPr>
        <p:txBody>
          <a:bodyPr wrap="none" rtlCol="0">
            <a:spAutoFit/>
          </a:bodyPr>
          <a:lstStyle/>
          <a:p>
            <a:r>
              <a:rPr lang="es-CO" sz="10000" b="1" dirty="0" smtClean="0"/>
              <a:t>(</a:t>
            </a:r>
            <a:endParaRPr lang="es-CO" sz="10000" b="1" dirty="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34" y="3429000"/>
            <a:ext cx="1736485" cy="2101398"/>
          </a:xfrm>
          <a:prstGeom prst="rect">
            <a:avLst/>
          </a:prstGeom>
        </p:spPr>
      </p:pic>
      <p:sp>
        <p:nvSpPr>
          <p:cNvPr id="15" name="CuadroTexto 14"/>
          <p:cNvSpPr txBox="1"/>
          <p:nvPr/>
        </p:nvSpPr>
        <p:spPr>
          <a:xfrm>
            <a:off x="5881510" y="3684654"/>
            <a:ext cx="822661" cy="1631216"/>
          </a:xfrm>
          <a:prstGeom prst="rect">
            <a:avLst/>
          </a:prstGeom>
          <a:noFill/>
        </p:spPr>
        <p:txBody>
          <a:bodyPr wrap="none" rtlCol="0">
            <a:spAutoFit/>
          </a:bodyPr>
          <a:lstStyle/>
          <a:p>
            <a:r>
              <a:rPr lang="es-CO" sz="10000" b="1" dirty="0" smtClean="0"/>
              <a:t>+</a:t>
            </a:r>
            <a:endParaRPr lang="es-CO" sz="10000" b="1" dirty="0"/>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8811" y="4166679"/>
            <a:ext cx="1818368" cy="1045422"/>
          </a:xfrm>
          <a:prstGeom prst="rect">
            <a:avLst/>
          </a:prstGeom>
        </p:spPr>
      </p:pic>
      <p:sp>
        <p:nvSpPr>
          <p:cNvPr id="17" name="CuadroTexto 16"/>
          <p:cNvSpPr txBox="1"/>
          <p:nvPr/>
        </p:nvSpPr>
        <p:spPr>
          <a:xfrm>
            <a:off x="8324750" y="3717031"/>
            <a:ext cx="583814" cy="1631216"/>
          </a:xfrm>
          <a:prstGeom prst="rect">
            <a:avLst/>
          </a:prstGeom>
          <a:noFill/>
        </p:spPr>
        <p:txBody>
          <a:bodyPr wrap="none" rtlCol="0">
            <a:spAutoFit/>
          </a:bodyPr>
          <a:lstStyle/>
          <a:p>
            <a:r>
              <a:rPr lang="es-CO" sz="10000" b="1" dirty="0" smtClean="0"/>
              <a:t>)</a:t>
            </a:r>
            <a:endParaRPr lang="es-CO" sz="10000" b="1" dirty="0"/>
          </a:p>
        </p:txBody>
      </p:sp>
    </p:spTree>
    <p:extLst>
      <p:ext uri="{BB962C8B-B14F-4D97-AF65-F5344CB8AC3E}">
        <p14:creationId xmlns:p14="http://schemas.microsoft.com/office/powerpoint/2010/main" val="40872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52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64420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a:t>2</a:t>
            </a:r>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a:t>3</a:t>
            </a:r>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27630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Tree>
    <p:extLst>
      <p:ext uri="{BB962C8B-B14F-4D97-AF65-F5344CB8AC3E}">
        <p14:creationId xmlns:p14="http://schemas.microsoft.com/office/powerpoint/2010/main" val="63330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Tree>
    <p:extLst>
      <p:ext uri="{BB962C8B-B14F-4D97-AF65-F5344CB8AC3E}">
        <p14:creationId xmlns:p14="http://schemas.microsoft.com/office/powerpoint/2010/main" val="284266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Tree>
    <p:extLst>
      <p:ext uri="{BB962C8B-B14F-4D97-AF65-F5344CB8AC3E}">
        <p14:creationId xmlns:p14="http://schemas.microsoft.com/office/powerpoint/2010/main" val="362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Tree>
    <p:extLst>
      <p:ext uri="{BB962C8B-B14F-4D97-AF65-F5344CB8AC3E}">
        <p14:creationId xmlns:p14="http://schemas.microsoft.com/office/powerpoint/2010/main" val="9001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
        <p:nvSpPr>
          <p:cNvPr id="10" name="CuadroTexto 9"/>
          <p:cNvSpPr txBox="1"/>
          <p:nvPr/>
        </p:nvSpPr>
        <p:spPr>
          <a:xfrm>
            <a:off x="1953196" y="4801310"/>
            <a:ext cx="1154483" cy="861774"/>
          </a:xfrm>
          <a:prstGeom prst="rect">
            <a:avLst/>
          </a:prstGeom>
          <a:noFill/>
        </p:spPr>
        <p:txBody>
          <a:bodyPr wrap="none" rtlCol="0">
            <a:spAutoFit/>
          </a:bodyPr>
          <a:lstStyle/>
          <a:p>
            <a:r>
              <a:rPr lang="es-CO" sz="5000" b="1" dirty="0" smtClean="0"/>
              <a:t>Sen</a:t>
            </a:r>
            <a:endParaRPr lang="es-CO" sz="5000" b="1" dirty="0"/>
          </a:p>
        </p:txBody>
      </p:sp>
      <p:sp>
        <p:nvSpPr>
          <p:cNvPr id="11" name="CuadroTexto 10"/>
          <p:cNvSpPr txBox="1"/>
          <p:nvPr/>
        </p:nvSpPr>
        <p:spPr>
          <a:xfrm>
            <a:off x="3097784" y="4724365"/>
            <a:ext cx="705642" cy="1015663"/>
          </a:xfrm>
          <a:prstGeom prst="rect">
            <a:avLst/>
          </a:prstGeom>
          <a:noFill/>
        </p:spPr>
        <p:txBody>
          <a:bodyPr wrap="none" rtlCol="0">
            <a:spAutoFit/>
          </a:bodyPr>
          <a:lstStyle/>
          <a:p>
            <a:r>
              <a:rPr lang="es-CO" sz="6000" b="1" dirty="0" smtClean="0"/>
              <a:t>Ɵ</a:t>
            </a:r>
            <a:endParaRPr lang="es-CO" sz="6000" b="1" dirty="0"/>
          </a:p>
        </p:txBody>
      </p:sp>
      <p:sp>
        <p:nvSpPr>
          <p:cNvPr id="12" name="CuadroTexto 11"/>
          <p:cNvSpPr txBox="1"/>
          <p:nvPr/>
        </p:nvSpPr>
        <p:spPr>
          <a:xfrm>
            <a:off x="3803426" y="4715311"/>
            <a:ext cx="567784" cy="1015663"/>
          </a:xfrm>
          <a:prstGeom prst="rect">
            <a:avLst/>
          </a:prstGeom>
          <a:noFill/>
        </p:spPr>
        <p:txBody>
          <a:bodyPr wrap="none" rtlCol="0">
            <a:spAutoFit/>
          </a:bodyPr>
          <a:lstStyle/>
          <a:p>
            <a:r>
              <a:rPr lang="es-CO" sz="6000" b="1" dirty="0" smtClean="0"/>
              <a:t>=</a:t>
            </a:r>
            <a:endParaRPr lang="es-CO" sz="6000" b="1" dirty="0"/>
          </a:p>
        </p:txBody>
      </p:sp>
      <p:cxnSp>
        <p:nvCxnSpPr>
          <p:cNvPr id="14" name="Conector recto 13"/>
          <p:cNvCxnSpPr/>
          <p:nvPr/>
        </p:nvCxnSpPr>
        <p:spPr>
          <a:xfrm>
            <a:off x="4572000" y="5307653"/>
            <a:ext cx="4032448" cy="0"/>
          </a:xfrm>
          <a:prstGeom prst="line">
            <a:avLst/>
          </a:prstGeom>
          <a:ln w="101600"/>
        </p:spPr>
        <p:style>
          <a:lnRef idx="1">
            <a:schemeClr val="dk1"/>
          </a:lnRef>
          <a:fillRef idx="0">
            <a:schemeClr val="dk1"/>
          </a:fillRef>
          <a:effectRef idx="0">
            <a:schemeClr val="dk1"/>
          </a:effectRef>
          <a:fontRef idx="minor">
            <a:schemeClr val="tx1"/>
          </a:fontRef>
        </p:style>
      </p:cxnSp>
      <p:sp>
        <p:nvSpPr>
          <p:cNvPr id="15" name="CuadroTexto 14"/>
          <p:cNvSpPr txBox="1"/>
          <p:nvPr/>
        </p:nvSpPr>
        <p:spPr>
          <a:xfrm>
            <a:off x="4721720" y="4447367"/>
            <a:ext cx="3537491" cy="707886"/>
          </a:xfrm>
          <a:prstGeom prst="rect">
            <a:avLst/>
          </a:prstGeom>
          <a:noFill/>
        </p:spPr>
        <p:txBody>
          <a:bodyPr wrap="square" rtlCol="0">
            <a:spAutoFit/>
          </a:bodyPr>
          <a:lstStyle/>
          <a:p>
            <a:pPr algn="ctr"/>
            <a:r>
              <a:rPr lang="es-CO" sz="4000" b="1" dirty="0" smtClean="0"/>
              <a:t>Cateto Opuesto</a:t>
            </a:r>
            <a:endParaRPr lang="es-CO" sz="4000" b="1" dirty="0"/>
          </a:p>
        </p:txBody>
      </p:sp>
      <p:sp>
        <p:nvSpPr>
          <p:cNvPr id="16" name="CuadroTexto 15"/>
          <p:cNvSpPr txBox="1"/>
          <p:nvPr/>
        </p:nvSpPr>
        <p:spPr>
          <a:xfrm>
            <a:off x="4706917" y="5444927"/>
            <a:ext cx="3537491" cy="707886"/>
          </a:xfrm>
          <a:prstGeom prst="rect">
            <a:avLst/>
          </a:prstGeom>
          <a:noFill/>
        </p:spPr>
        <p:txBody>
          <a:bodyPr wrap="square" rtlCol="0">
            <a:spAutoFit/>
          </a:bodyPr>
          <a:lstStyle/>
          <a:p>
            <a:pPr algn="ctr"/>
            <a:r>
              <a:rPr lang="es-CO" sz="4000" b="1" dirty="0" smtClean="0"/>
              <a:t>Hipotenusa</a:t>
            </a:r>
            <a:endParaRPr lang="es-CO" sz="4000" b="1" dirty="0"/>
          </a:p>
        </p:txBody>
      </p:sp>
    </p:spTree>
    <p:extLst>
      <p:ext uri="{BB962C8B-B14F-4D97-AF65-F5344CB8AC3E}">
        <p14:creationId xmlns:p14="http://schemas.microsoft.com/office/powerpoint/2010/main" val="30652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Tree>
    <p:extLst>
      <p:ext uri="{BB962C8B-B14F-4D97-AF65-F5344CB8AC3E}">
        <p14:creationId xmlns:p14="http://schemas.microsoft.com/office/powerpoint/2010/main" val="229027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
        <p:nvSpPr>
          <p:cNvPr id="10" name="CuadroTexto 9"/>
          <p:cNvSpPr txBox="1"/>
          <p:nvPr/>
        </p:nvSpPr>
        <p:spPr>
          <a:xfrm>
            <a:off x="1953196" y="4801310"/>
            <a:ext cx="1125629" cy="861774"/>
          </a:xfrm>
          <a:prstGeom prst="rect">
            <a:avLst/>
          </a:prstGeom>
          <a:noFill/>
        </p:spPr>
        <p:txBody>
          <a:bodyPr wrap="none" rtlCol="0">
            <a:spAutoFit/>
          </a:bodyPr>
          <a:lstStyle/>
          <a:p>
            <a:r>
              <a:rPr lang="es-CO" sz="5000" b="1" dirty="0" smtClean="0"/>
              <a:t>Cos</a:t>
            </a:r>
            <a:endParaRPr lang="es-CO" sz="5000" b="1" dirty="0"/>
          </a:p>
        </p:txBody>
      </p:sp>
      <p:sp>
        <p:nvSpPr>
          <p:cNvPr id="11" name="CuadroTexto 10"/>
          <p:cNvSpPr txBox="1"/>
          <p:nvPr/>
        </p:nvSpPr>
        <p:spPr>
          <a:xfrm>
            <a:off x="3097784" y="4724365"/>
            <a:ext cx="705642" cy="1015663"/>
          </a:xfrm>
          <a:prstGeom prst="rect">
            <a:avLst/>
          </a:prstGeom>
          <a:noFill/>
        </p:spPr>
        <p:txBody>
          <a:bodyPr wrap="none" rtlCol="0">
            <a:spAutoFit/>
          </a:bodyPr>
          <a:lstStyle/>
          <a:p>
            <a:r>
              <a:rPr lang="es-CO" sz="6000" b="1" dirty="0" smtClean="0"/>
              <a:t>Ɵ</a:t>
            </a:r>
            <a:endParaRPr lang="es-CO" sz="6000" b="1" dirty="0"/>
          </a:p>
        </p:txBody>
      </p:sp>
      <p:sp>
        <p:nvSpPr>
          <p:cNvPr id="12" name="CuadroTexto 11"/>
          <p:cNvSpPr txBox="1"/>
          <p:nvPr/>
        </p:nvSpPr>
        <p:spPr>
          <a:xfrm>
            <a:off x="3803426" y="4715311"/>
            <a:ext cx="567784" cy="1015663"/>
          </a:xfrm>
          <a:prstGeom prst="rect">
            <a:avLst/>
          </a:prstGeom>
          <a:noFill/>
        </p:spPr>
        <p:txBody>
          <a:bodyPr wrap="none" rtlCol="0">
            <a:spAutoFit/>
          </a:bodyPr>
          <a:lstStyle/>
          <a:p>
            <a:r>
              <a:rPr lang="es-CO" sz="6000" b="1" dirty="0" smtClean="0"/>
              <a:t>=</a:t>
            </a:r>
            <a:endParaRPr lang="es-CO" sz="6000" b="1" dirty="0"/>
          </a:p>
        </p:txBody>
      </p:sp>
      <p:cxnSp>
        <p:nvCxnSpPr>
          <p:cNvPr id="14" name="Conector recto 13"/>
          <p:cNvCxnSpPr/>
          <p:nvPr/>
        </p:nvCxnSpPr>
        <p:spPr>
          <a:xfrm>
            <a:off x="4572000" y="5307653"/>
            <a:ext cx="4032448" cy="0"/>
          </a:xfrm>
          <a:prstGeom prst="line">
            <a:avLst/>
          </a:prstGeom>
          <a:ln w="101600"/>
        </p:spPr>
        <p:style>
          <a:lnRef idx="1">
            <a:schemeClr val="dk1"/>
          </a:lnRef>
          <a:fillRef idx="0">
            <a:schemeClr val="dk1"/>
          </a:fillRef>
          <a:effectRef idx="0">
            <a:schemeClr val="dk1"/>
          </a:effectRef>
          <a:fontRef idx="minor">
            <a:schemeClr val="tx1"/>
          </a:fontRef>
        </p:style>
      </p:cxnSp>
      <p:sp>
        <p:nvSpPr>
          <p:cNvPr id="15" name="CuadroTexto 14"/>
          <p:cNvSpPr txBox="1"/>
          <p:nvPr/>
        </p:nvSpPr>
        <p:spPr>
          <a:xfrm>
            <a:off x="4520930" y="4437112"/>
            <a:ext cx="4083518"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16" name="CuadroTexto 15"/>
          <p:cNvSpPr txBox="1"/>
          <p:nvPr/>
        </p:nvSpPr>
        <p:spPr>
          <a:xfrm>
            <a:off x="4706917" y="5444927"/>
            <a:ext cx="3537491" cy="707886"/>
          </a:xfrm>
          <a:prstGeom prst="rect">
            <a:avLst/>
          </a:prstGeom>
          <a:noFill/>
        </p:spPr>
        <p:txBody>
          <a:bodyPr wrap="square" rtlCol="0">
            <a:spAutoFit/>
          </a:bodyPr>
          <a:lstStyle/>
          <a:p>
            <a:pPr algn="ctr"/>
            <a:r>
              <a:rPr lang="es-CO" sz="4000" b="1" dirty="0" smtClean="0"/>
              <a:t>Hipotenusa</a:t>
            </a:r>
            <a:endParaRPr lang="es-CO" sz="4000" b="1" dirty="0"/>
          </a:p>
        </p:txBody>
      </p:sp>
    </p:spTree>
    <p:extLst>
      <p:ext uri="{BB962C8B-B14F-4D97-AF65-F5344CB8AC3E}">
        <p14:creationId xmlns:p14="http://schemas.microsoft.com/office/powerpoint/2010/main" val="38019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Tree>
    <p:extLst>
      <p:ext uri="{BB962C8B-B14F-4D97-AF65-F5344CB8AC3E}">
        <p14:creationId xmlns:p14="http://schemas.microsoft.com/office/powerpoint/2010/main" val="207890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
        <p:nvSpPr>
          <p:cNvPr id="10" name="CuadroTexto 9"/>
          <p:cNvSpPr txBox="1"/>
          <p:nvPr/>
        </p:nvSpPr>
        <p:spPr>
          <a:xfrm>
            <a:off x="1953196" y="4801310"/>
            <a:ext cx="1113959" cy="861774"/>
          </a:xfrm>
          <a:prstGeom prst="rect">
            <a:avLst/>
          </a:prstGeom>
          <a:noFill/>
        </p:spPr>
        <p:txBody>
          <a:bodyPr wrap="none" rtlCol="0">
            <a:spAutoFit/>
          </a:bodyPr>
          <a:lstStyle/>
          <a:p>
            <a:r>
              <a:rPr lang="es-CO" sz="5000" b="1" dirty="0" smtClean="0"/>
              <a:t>Tan</a:t>
            </a:r>
            <a:endParaRPr lang="es-CO" sz="5000" b="1" dirty="0"/>
          </a:p>
        </p:txBody>
      </p:sp>
      <p:sp>
        <p:nvSpPr>
          <p:cNvPr id="11" name="CuadroTexto 10"/>
          <p:cNvSpPr txBox="1"/>
          <p:nvPr/>
        </p:nvSpPr>
        <p:spPr>
          <a:xfrm>
            <a:off x="3097784" y="4724365"/>
            <a:ext cx="705642" cy="1015663"/>
          </a:xfrm>
          <a:prstGeom prst="rect">
            <a:avLst/>
          </a:prstGeom>
          <a:noFill/>
        </p:spPr>
        <p:txBody>
          <a:bodyPr wrap="none" rtlCol="0">
            <a:spAutoFit/>
          </a:bodyPr>
          <a:lstStyle/>
          <a:p>
            <a:r>
              <a:rPr lang="es-CO" sz="6000" b="1" dirty="0" smtClean="0"/>
              <a:t>Ɵ</a:t>
            </a:r>
            <a:endParaRPr lang="es-CO" sz="6000" b="1" dirty="0"/>
          </a:p>
        </p:txBody>
      </p:sp>
      <p:sp>
        <p:nvSpPr>
          <p:cNvPr id="12" name="CuadroTexto 11"/>
          <p:cNvSpPr txBox="1"/>
          <p:nvPr/>
        </p:nvSpPr>
        <p:spPr>
          <a:xfrm>
            <a:off x="3803426" y="4715311"/>
            <a:ext cx="567784" cy="1015663"/>
          </a:xfrm>
          <a:prstGeom prst="rect">
            <a:avLst/>
          </a:prstGeom>
          <a:noFill/>
        </p:spPr>
        <p:txBody>
          <a:bodyPr wrap="none" rtlCol="0">
            <a:spAutoFit/>
          </a:bodyPr>
          <a:lstStyle/>
          <a:p>
            <a:r>
              <a:rPr lang="es-CO" sz="6000" b="1" dirty="0" smtClean="0"/>
              <a:t>=</a:t>
            </a:r>
            <a:endParaRPr lang="es-CO" sz="6000" b="1" dirty="0"/>
          </a:p>
        </p:txBody>
      </p:sp>
      <p:cxnSp>
        <p:nvCxnSpPr>
          <p:cNvPr id="14" name="Conector recto 13"/>
          <p:cNvCxnSpPr/>
          <p:nvPr/>
        </p:nvCxnSpPr>
        <p:spPr>
          <a:xfrm>
            <a:off x="4572000" y="5307653"/>
            <a:ext cx="4032448" cy="0"/>
          </a:xfrm>
          <a:prstGeom prst="line">
            <a:avLst/>
          </a:prstGeom>
          <a:ln w="101600"/>
        </p:spPr>
        <p:style>
          <a:lnRef idx="1">
            <a:schemeClr val="dk1"/>
          </a:lnRef>
          <a:fillRef idx="0">
            <a:schemeClr val="dk1"/>
          </a:fillRef>
          <a:effectRef idx="0">
            <a:schemeClr val="dk1"/>
          </a:effectRef>
          <a:fontRef idx="minor">
            <a:schemeClr val="tx1"/>
          </a:fontRef>
        </p:style>
      </p:cxnSp>
      <p:sp>
        <p:nvSpPr>
          <p:cNvPr id="15" name="CuadroTexto 14"/>
          <p:cNvSpPr txBox="1"/>
          <p:nvPr/>
        </p:nvSpPr>
        <p:spPr>
          <a:xfrm>
            <a:off x="4721720" y="4447367"/>
            <a:ext cx="3537491" cy="707886"/>
          </a:xfrm>
          <a:prstGeom prst="rect">
            <a:avLst/>
          </a:prstGeom>
          <a:noFill/>
        </p:spPr>
        <p:txBody>
          <a:bodyPr wrap="square" rtlCol="0">
            <a:spAutoFit/>
          </a:bodyPr>
          <a:lstStyle/>
          <a:p>
            <a:pPr algn="ctr"/>
            <a:r>
              <a:rPr lang="es-CO" sz="4000" b="1" dirty="0" smtClean="0"/>
              <a:t>Cateto Opuesto</a:t>
            </a:r>
            <a:endParaRPr lang="es-CO" sz="4000" b="1" dirty="0"/>
          </a:p>
        </p:txBody>
      </p:sp>
      <p:sp>
        <p:nvSpPr>
          <p:cNvPr id="16" name="CuadroTexto 15"/>
          <p:cNvSpPr txBox="1"/>
          <p:nvPr/>
        </p:nvSpPr>
        <p:spPr>
          <a:xfrm>
            <a:off x="4562901" y="5444927"/>
            <a:ext cx="4113555" cy="707886"/>
          </a:xfrm>
          <a:prstGeom prst="rect">
            <a:avLst/>
          </a:prstGeom>
          <a:noFill/>
        </p:spPr>
        <p:txBody>
          <a:bodyPr wrap="square" rtlCol="0">
            <a:spAutoFit/>
          </a:bodyPr>
          <a:lstStyle/>
          <a:p>
            <a:pPr algn="ctr"/>
            <a:r>
              <a:rPr lang="es-CO" sz="4000" b="1" dirty="0" smtClean="0"/>
              <a:t>Cateto Adyacente</a:t>
            </a:r>
            <a:endParaRPr lang="es-CO" sz="4000" b="1" dirty="0"/>
          </a:p>
        </p:txBody>
      </p:sp>
    </p:spTree>
    <p:extLst>
      <p:ext uri="{BB962C8B-B14F-4D97-AF65-F5344CB8AC3E}">
        <p14:creationId xmlns:p14="http://schemas.microsoft.com/office/powerpoint/2010/main" val="3218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Tree>
    <p:extLst>
      <p:ext uri="{BB962C8B-B14F-4D97-AF65-F5344CB8AC3E}">
        <p14:creationId xmlns:p14="http://schemas.microsoft.com/office/powerpoint/2010/main" val="220918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128030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ángulo rectángulo 1"/>
          <p:cNvSpPr/>
          <p:nvPr/>
        </p:nvSpPr>
        <p:spPr>
          <a:xfrm rot="16200000">
            <a:off x="1203350" y="-566916"/>
            <a:ext cx="3131195" cy="4902250"/>
          </a:xfrm>
          <a:prstGeom prst="rtTriangle">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3" name="Rectángulo 2"/>
          <p:cNvSpPr/>
          <p:nvPr/>
        </p:nvSpPr>
        <p:spPr>
          <a:xfrm>
            <a:off x="4721720" y="2887787"/>
            <a:ext cx="498352" cy="541213"/>
          </a:xfrm>
          <a:prstGeom prst="rect">
            <a:avLst/>
          </a:prstGeom>
          <a:ln w="101600"/>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Arco 4"/>
          <p:cNvSpPr/>
          <p:nvPr/>
        </p:nvSpPr>
        <p:spPr>
          <a:xfrm rot="528697">
            <a:off x="659236" y="2814873"/>
            <a:ext cx="1094180" cy="1158549"/>
          </a:xfrm>
          <a:prstGeom prst="arc">
            <a:avLst/>
          </a:prstGeom>
          <a:noFill/>
          <a:ln w="101600"/>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6" name="CuadroTexto 5"/>
          <p:cNvSpPr txBox="1"/>
          <p:nvPr/>
        </p:nvSpPr>
        <p:spPr>
          <a:xfrm>
            <a:off x="1778126" y="2348880"/>
            <a:ext cx="705642" cy="1015663"/>
          </a:xfrm>
          <a:prstGeom prst="rect">
            <a:avLst/>
          </a:prstGeom>
          <a:noFill/>
        </p:spPr>
        <p:txBody>
          <a:bodyPr wrap="none" rtlCol="0">
            <a:spAutoFit/>
          </a:bodyPr>
          <a:lstStyle/>
          <a:p>
            <a:r>
              <a:rPr lang="es-CO" sz="6000" b="1" dirty="0" smtClean="0"/>
              <a:t>Ɵ</a:t>
            </a:r>
            <a:endParaRPr lang="es-CO" sz="6000" b="1" dirty="0"/>
          </a:p>
        </p:txBody>
      </p:sp>
      <p:sp>
        <p:nvSpPr>
          <p:cNvPr id="4" name="CuadroTexto 3"/>
          <p:cNvSpPr txBox="1"/>
          <p:nvPr/>
        </p:nvSpPr>
        <p:spPr>
          <a:xfrm>
            <a:off x="5436096" y="1201682"/>
            <a:ext cx="1988493" cy="1323439"/>
          </a:xfrm>
          <a:prstGeom prst="rect">
            <a:avLst/>
          </a:prstGeom>
          <a:noFill/>
        </p:spPr>
        <p:txBody>
          <a:bodyPr wrap="none" rtlCol="0">
            <a:spAutoFit/>
          </a:bodyPr>
          <a:lstStyle/>
          <a:p>
            <a:pPr algn="ctr"/>
            <a:r>
              <a:rPr lang="es-CO" sz="4000" b="1" dirty="0" smtClean="0"/>
              <a:t>Cateto</a:t>
            </a:r>
          </a:p>
          <a:p>
            <a:pPr algn="ctr"/>
            <a:r>
              <a:rPr lang="es-CO" sz="4000" b="1" dirty="0" smtClean="0"/>
              <a:t>Opuesto</a:t>
            </a:r>
            <a:endParaRPr lang="es-CO" sz="4000" b="1" dirty="0"/>
          </a:p>
        </p:txBody>
      </p:sp>
      <p:sp>
        <p:nvSpPr>
          <p:cNvPr id="7" name="CuadroTexto 6"/>
          <p:cNvSpPr txBox="1"/>
          <p:nvPr/>
        </p:nvSpPr>
        <p:spPr>
          <a:xfrm>
            <a:off x="681052" y="3496434"/>
            <a:ext cx="4465327" cy="707886"/>
          </a:xfrm>
          <a:prstGeom prst="rect">
            <a:avLst/>
          </a:prstGeom>
          <a:noFill/>
        </p:spPr>
        <p:txBody>
          <a:bodyPr wrap="square" rtlCol="0">
            <a:spAutoFit/>
          </a:bodyPr>
          <a:lstStyle/>
          <a:p>
            <a:pPr algn="ctr"/>
            <a:r>
              <a:rPr lang="es-CO" sz="4000" b="1" dirty="0" smtClean="0"/>
              <a:t>Cateto Adyacente</a:t>
            </a:r>
            <a:endParaRPr lang="es-CO" sz="4000" b="1" dirty="0"/>
          </a:p>
        </p:txBody>
      </p:sp>
      <p:sp>
        <p:nvSpPr>
          <p:cNvPr id="9" name="CuadroTexto 8"/>
          <p:cNvSpPr txBox="1"/>
          <p:nvPr/>
        </p:nvSpPr>
        <p:spPr>
          <a:xfrm rot="19658568">
            <a:off x="335922" y="1077103"/>
            <a:ext cx="4465327" cy="707886"/>
          </a:xfrm>
          <a:prstGeom prst="rect">
            <a:avLst/>
          </a:prstGeom>
          <a:noFill/>
        </p:spPr>
        <p:txBody>
          <a:bodyPr wrap="square" rtlCol="0">
            <a:spAutoFit/>
          </a:bodyPr>
          <a:lstStyle/>
          <a:p>
            <a:pPr algn="ctr"/>
            <a:r>
              <a:rPr lang="es-CO" sz="4000" b="1" dirty="0" smtClean="0"/>
              <a:t>Hipotenusa</a:t>
            </a:r>
            <a:endParaRPr lang="es-CO" sz="4000" b="1" dirty="0"/>
          </a:p>
        </p:txBody>
      </p:sp>
      <p:sp>
        <p:nvSpPr>
          <p:cNvPr id="8" name="CuadroTexto 7"/>
          <p:cNvSpPr txBox="1"/>
          <p:nvPr/>
        </p:nvSpPr>
        <p:spPr>
          <a:xfrm>
            <a:off x="833885" y="3861048"/>
            <a:ext cx="1433859" cy="3170099"/>
          </a:xfrm>
          <a:prstGeom prst="rect">
            <a:avLst/>
          </a:prstGeom>
          <a:noFill/>
        </p:spPr>
        <p:txBody>
          <a:bodyPr wrap="square" rtlCol="0">
            <a:spAutoFit/>
          </a:bodyPr>
          <a:lstStyle/>
          <a:p>
            <a:r>
              <a:rPr lang="es-CO" sz="20000" b="1" dirty="0">
                <a:solidFill>
                  <a:srgbClr val="FF0000"/>
                </a:solidFill>
              </a:rPr>
              <a:t>S</a:t>
            </a:r>
          </a:p>
        </p:txBody>
      </p:sp>
      <p:sp>
        <p:nvSpPr>
          <p:cNvPr id="10" name="CuadroTexto 9"/>
          <p:cNvSpPr txBox="1"/>
          <p:nvPr/>
        </p:nvSpPr>
        <p:spPr>
          <a:xfrm>
            <a:off x="3347864" y="3859301"/>
            <a:ext cx="1433859" cy="3170099"/>
          </a:xfrm>
          <a:prstGeom prst="rect">
            <a:avLst/>
          </a:prstGeom>
          <a:noFill/>
        </p:spPr>
        <p:txBody>
          <a:bodyPr wrap="square" rtlCol="0">
            <a:spAutoFit/>
          </a:bodyPr>
          <a:lstStyle/>
          <a:p>
            <a:r>
              <a:rPr lang="es-CO" sz="20000" b="1" dirty="0" smtClean="0">
                <a:solidFill>
                  <a:srgbClr val="FF0000"/>
                </a:solidFill>
              </a:rPr>
              <a:t>C</a:t>
            </a:r>
            <a:endParaRPr lang="es-CO" sz="20000" b="1" dirty="0">
              <a:solidFill>
                <a:srgbClr val="FF0000"/>
              </a:solidFill>
            </a:endParaRPr>
          </a:p>
        </p:txBody>
      </p:sp>
      <p:sp>
        <p:nvSpPr>
          <p:cNvPr id="11" name="CuadroTexto 10"/>
          <p:cNvSpPr txBox="1"/>
          <p:nvPr/>
        </p:nvSpPr>
        <p:spPr>
          <a:xfrm>
            <a:off x="6012160" y="3850377"/>
            <a:ext cx="1433859" cy="3170099"/>
          </a:xfrm>
          <a:prstGeom prst="rect">
            <a:avLst/>
          </a:prstGeom>
          <a:noFill/>
        </p:spPr>
        <p:txBody>
          <a:bodyPr wrap="square" rtlCol="0">
            <a:spAutoFit/>
          </a:bodyPr>
          <a:lstStyle/>
          <a:p>
            <a:r>
              <a:rPr lang="es-CO" sz="20000" b="1" dirty="0" smtClean="0">
                <a:solidFill>
                  <a:srgbClr val="FF0000"/>
                </a:solidFill>
              </a:rPr>
              <a:t>T</a:t>
            </a:r>
            <a:endParaRPr lang="es-CO" sz="20000" b="1" dirty="0">
              <a:solidFill>
                <a:srgbClr val="FF0000"/>
              </a:solidFill>
            </a:endParaRPr>
          </a:p>
        </p:txBody>
      </p:sp>
      <p:sp>
        <p:nvSpPr>
          <p:cNvPr id="12" name="CuadroTexto 11"/>
          <p:cNvSpPr txBox="1"/>
          <p:nvPr/>
        </p:nvSpPr>
        <p:spPr>
          <a:xfrm>
            <a:off x="2267744" y="4193793"/>
            <a:ext cx="878767" cy="1323439"/>
          </a:xfrm>
          <a:prstGeom prst="rect">
            <a:avLst/>
          </a:prstGeom>
          <a:noFill/>
        </p:spPr>
        <p:txBody>
          <a:bodyPr wrap="none" rtlCol="0">
            <a:spAutoFit/>
          </a:bodyPr>
          <a:lstStyle/>
          <a:p>
            <a:r>
              <a:rPr lang="es-CO" sz="8000" b="1" dirty="0" smtClean="0">
                <a:solidFill>
                  <a:srgbClr val="FF0000"/>
                </a:solidFill>
              </a:rPr>
              <a:t>O</a:t>
            </a:r>
            <a:endParaRPr lang="es-CO" sz="8000" b="1" dirty="0">
              <a:solidFill>
                <a:srgbClr val="FF0000"/>
              </a:solidFill>
            </a:endParaRPr>
          </a:p>
        </p:txBody>
      </p:sp>
      <p:sp>
        <p:nvSpPr>
          <p:cNvPr id="13" name="CuadroTexto 12"/>
          <p:cNvSpPr txBox="1"/>
          <p:nvPr/>
        </p:nvSpPr>
        <p:spPr>
          <a:xfrm>
            <a:off x="2301246" y="5367913"/>
            <a:ext cx="832279" cy="1323439"/>
          </a:xfrm>
          <a:prstGeom prst="rect">
            <a:avLst/>
          </a:prstGeom>
          <a:noFill/>
        </p:spPr>
        <p:txBody>
          <a:bodyPr wrap="none" rtlCol="0">
            <a:spAutoFit/>
          </a:bodyPr>
          <a:lstStyle/>
          <a:p>
            <a:r>
              <a:rPr lang="es-CO" sz="8000" b="1" dirty="0" smtClean="0">
                <a:solidFill>
                  <a:srgbClr val="FF0000"/>
                </a:solidFill>
              </a:rPr>
              <a:t>H</a:t>
            </a:r>
            <a:endParaRPr lang="es-CO" sz="8000" b="1" dirty="0">
              <a:solidFill>
                <a:srgbClr val="FF0000"/>
              </a:solidFill>
            </a:endParaRPr>
          </a:p>
        </p:txBody>
      </p:sp>
      <p:sp>
        <p:nvSpPr>
          <p:cNvPr id="14" name="CuadroTexto 13"/>
          <p:cNvSpPr txBox="1"/>
          <p:nvPr/>
        </p:nvSpPr>
        <p:spPr>
          <a:xfrm>
            <a:off x="5055212" y="4179820"/>
            <a:ext cx="806631" cy="1323439"/>
          </a:xfrm>
          <a:prstGeom prst="rect">
            <a:avLst/>
          </a:prstGeom>
          <a:noFill/>
        </p:spPr>
        <p:txBody>
          <a:bodyPr wrap="none" rtlCol="0">
            <a:spAutoFit/>
          </a:bodyPr>
          <a:lstStyle/>
          <a:p>
            <a:r>
              <a:rPr lang="es-CO" sz="8000" b="1" dirty="0">
                <a:solidFill>
                  <a:srgbClr val="FF0000"/>
                </a:solidFill>
              </a:rPr>
              <a:t>A</a:t>
            </a:r>
          </a:p>
        </p:txBody>
      </p:sp>
      <p:sp>
        <p:nvSpPr>
          <p:cNvPr id="15" name="CuadroTexto 14"/>
          <p:cNvSpPr txBox="1"/>
          <p:nvPr/>
        </p:nvSpPr>
        <p:spPr>
          <a:xfrm>
            <a:off x="5035865" y="5367913"/>
            <a:ext cx="832279" cy="1323439"/>
          </a:xfrm>
          <a:prstGeom prst="rect">
            <a:avLst/>
          </a:prstGeom>
          <a:noFill/>
        </p:spPr>
        <p:txBody>
          <a:bodyPr wrap="none" rtlCol="0">
            <a:spAutoFit/>
          </a:bodyPr>
          <a:lstStyle/>
          <a:p>
            <a:r>
              <a:rPr lang="es-CO" sz="8000" b="1" dirty="0" smtClean="0">
                <a:solidFill>
                  <a:srgbClr val="FF0000"/>
                </a:solidFill>
              </a:rPr>
              <a:t>H</a:t>
            </a:r>
            <a:endParaRPr lang="es-CO" sz="8000" b="1" dirty="0">
              <a:solidFill>
                <a:srgbClr val="FF0000"/>
              </a:solidFill>
            </a:endParaRPr>
          </a:p>
        </p:txBody>
      </p:sp>
      <p:sp>
        <p:nvSpPr>
          <p:cNvPr id="16" name="CuadroTexto 15"/>
          <p:cNvSpPr txBox="1"/>
          <p:nvPr/>
        </p:nvSpPr>
        <p:spPr>
          <a:xfrm>
            <a:off x="7590035" y="4164238"/>
            <a:ext cx="878767" cy="1323439"/>
          </a:xfrm>
          <a:prstGeom prst="rect">
            <a:avLst/>
          </a:prstGeom>
          <a:noFill/>
        </p:spPr>
        <p:txBody>
          <a:bodyPr wrap="none" rtlCol="0">
            <a:spAutoFit/>
          </a:bodyPr>
          <a:lstStyle/>
          <a:p>
            <a:r>
              <a:rPr lang="es-CO" sz="8000" b="1" dirty="0" smtClean="0">
                <a:solidFill>
                  <a:srgbClr val="FF0000"/>
                </a:solidFill>
              </a:rPr>
              <a:t>O</a:t>
            </a:r>
            <a:endParaRPr lang="es-CO" sz="8000" b="1" dirty="0">
              <a:solidFill>
                <a:srgbClr val="FF0000"/>
              </a:solidFill>
            </a:endParaRPr>
          </a:p>
        </p:txBody>
      </p:sp>
      <p:sp>
        <p:nvSpPr>
          <p:cNvPr id="17" name="CuadroTexto 16"/>
          <p:cNvSpPr txBox="1"/>
          <p:nvPr/>
        </p:nvSpPr>
        <p:spPr>
          <a:xfrm>
            <a:off x="7662171" y="5367913"/>
            <a:ext cx="806631" cy="1323439"/>
          </a:xfrm>
          <a:prstGeom prst="rect">
            <a:avLst/>
          </a:prstGeom>
          <a:noFill/>
        </p:spPr>
        <p:txBody>
          <a:bodyPr wrap="none" rtlCol="0">
            <a:spAutoFit/>
          </a:bodyPr>
          <a:lstStyle/>
          <a:p>
            <a:r>
              <a:rPr lang="es-CO" sz="8000" b="1" dirty="0">
                <a:solidFill>
                  <a:srgbClr val="FF0000"/>
                </a:solidFill>
              </a:rPr>
              <a:t>A</a:t>
            </a:r>
          </a:p>
        </p:txBody>
      </p:sp>
      <p:cxnSp>
        <p:nvCxnSpPr>
          <p:cNvPr id="18" name="Conector recto 17"/>
          <p:cNvCxnSpPr/>
          <p:nvPr/>
        </p:nvCxnSpPr>
        <p:spPr>
          <a:xfrm>
            <a:off x="2195736" y="5445224"/>
            <a:ext cx="1008112" cy="0"/>
          </a:xfrm>
          <a:prstGeom prst="line">
            <a:avLst/>
          </a:prstGeom>
          <a:ln w="98425">
            <a:solidFill>
              <a:srgbClr val="FF0000"/>
            </a:solidFill>
          </a:ln>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a:off x="4932040" y="5445224"/>
            <a:ext cx="1008112" cy="0"/>
          </a:xfrm>
          <a:prstGeom prst="line">
            <a:avLst/>
          </a:prstGeom>
          <a:ln w="98425">
            <a:solidFill>
              <a:srgbClr val="FF0000"/>
            </a:solidFill>
          </a:ln>
        </p:spPr>
        <p:style>
          <a:lnRef idx="1">
            <a:schemeClr val="dk1"/>
          </a:lnRef>
          <a:fillRef idx="0">
            <a:schemeClr val="dk1"/>
          </a:fillRef>
          <a:effectRef idx="0">
            <a:schemeClr val="dk1"/>
          </a:effectRef>
          <a:fontRef idx="minor">
            <a:schemeClr val="tx1"/>
          </a:fontRef>
        </p:style>
      </p:cxnSp>
      <p:cxnSp>
        <p:nvCxnSpPr>
          <p:cNvPr id="21" name="Conector recto 20"/>
          <p:cNvCxnSpPr/>
          <p:nvPr/>
        </p:nvCxnSpPr>
        <p:spPr>
          <a:xfrm>
            <a:off x="7524328" y="5445224"/>
            <a:ext cx="1008112" cy="0"/>
          </a:xfrm>
          <a:prstGeom prst="line">
            <a:avLst/>
          </a:prstGeom>
          <a:ln w="9842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897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9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07635" y="1208788"/>
            <a:ext cx="1736373" cy="1323439"/>
          </a:xfrm>
          <a:prstGeom prst="rect">
            <a:avLst/>
          </a:prstGeom>
          <a:noFill/>
        </p:spPr>
        <p:txBody>
          <a:bodyPr wrap="none" rtlCol="0">
            <a:spAutoFit/>
          </a:bodyPr>
          <a:lstStyle/>
          <a:p>
            <a:r>
              <a:rPr lang="es-CO" sz="8000" b="1" dirty="0" smtClean="0"/>
              <a:t>Sen</a:t>
            </a:r>
            <a:endParaRPr lang="es-CO" sz="80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4572000" y="558106"/>
            <a:ext cx="1512168" cy="2438400"/>
          </a:xfrm>
          <a:prstGeom prst="rect">
            <a:avLst/>
          </a:prstGeom>
        </p:spPr>
      </p:pic>
    </p:spTree>
    <p:extLst>
      <p:ext uri="{BB962C8B-B14F-4D97-AF65-F5344CB8AC3E}">
        <p14:creationId xmlns:p14="http://schemas.microsoft.com/office/powerpoint/2010/main" val="35812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07635" y="1208788"/>
            <a:ext cx="1736373" cy="1323439"/>
          </a:xfrm>
          <a:prstGeom prst="rect">
            <a:avLst/>
          </a:prstGeom>
          <a:noFill/>
        </p:spPr>
        <p:txBody>
          <a:bodyPr wrap="none" rtlCol="0">
            <a:spAutoFit/>
          </a:bodyPr>
          <a:lstStyle/>
          <a:p>
            <a:r>
              <a:rPr lang="es-CO" sz="8000" b="1" dirty="0" smtClean="0"/>
              <a:t>Sen</a:t>
            </a:r>
            <a:endParaRPr lang="es-CO" sz="80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4572000" y="558106"/>
            <a:ext cx="1512168" cy="2438400"/>
          </a:xfrm>
          <a:prstGeom prst="rect">
            <a:avLst/>
          </a:prstGeom>
        </p:spPr>
      </p:pic>
      <p:sp>
        <p:nvSpPr>
          <p:cNvPr id="4" name="CuadroTexto 3"/>
          <p:cNvSpPr txBox="1"/>
          <p:nvPr/>
        </p:nvSpPr>
        <p:spPr>
          <a:xfrm>
            <a:off x="2251852" y="794812"/>
            <a:ext cx="663964" cy="1938992"/>
          </a:xfrm>
          <a:prstGeom prst="rect">
            <a:avLst/>
          </a:prstGeom>
          <a:noFill/>
        </p:spPr>
        <p:txBody>
          <a:bodyPr wrap="none" rtlCol="0">
            <a:spAutoFit/>
          </a:bodyPr>
          <a:lstStyle/>
          <a:p>
            <a:r>
              <a:rPr lang="es-CO" sz="12000" b="1" dirty="0" smtClean="0"/>
              <a:t>(</a:t>
            </a:r>
            <a:endParaRPr lang="es-CO" sz="12000" b="1" dirty="0"/>
          </a:p>
        </p:txBody>
      </p:sp>
      <p:sp>
        <p:nvSpPr>
          <p:cNvPr id="5" name="CuadroTexto 4"/>
          <p:cNvSpPr txBox="1"/>
          <p:nvPr/>
        </p:nvSpPr>
        <p:spPr>
          <a:xfrm>
            <a:off x="6030771" y="794812"/>
            <a:ext cx="1061509" cy="1938992"/>
          </a:xfrm>
          <a:prstGeom prst="rect">
            <a:avLst/>
          </a:prstGeom>
          <a:noFill/>
        </p:spPr>
        <p:txBody>
          <a:bodyPr wrap="none" rtlCol="0">
            <a:spAutoFit/>
          </a:bodyPr>
          <a:lstStyle/>
          <a:p>
            <a:r>
              <a:rPr lang="es-CO" sz="12000" b="1" dirty="0" smtClean="0"/>
              <a:t>)’</a:t>
            </a:r>
            <a:endParaRPr lang="es-CO" sz="12000" b="1" dirty="0"/>
          </a:p>
        </p:txBody>
      </p:sp>
    </p:spTree>
    <p:extLst>
      <p:ext uri="{BB962C8B-B14F-4D97-AF65-F5344CB8AC3E}">
        <p14:creationId xmlns:p14="http://schemas.microsoft.com/office/powerpoint/2010/main" val="29824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07635" y="1208788"/>
            <a:ext cx="1736373" cy="1323439"/>
          </a:xfrm>
          <a:prstGeom prst="rect">
            <a:avLst/>
          </a:prstGeom>
          <a:noFill/>
        </p:spPr>
        <p:txBody>
          <a:bodyPr wrap="none" rtlCol="0">
            <a:spAutoFit/>
          </a:bodyPr>
          <a:lstStyle/>
          <a:p>
            <a:r>
              <a:rPr lang="es-CO" sz="8000" b="1" dirty="0" smtClean="0"/>
              <a:t>Sen</a:t>
            </a:r>
            <a:endParaRPr lang="es-CO" sz="80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4572000" y="558106"/>
            <a:ext cx="1512168" cy="2438400"/>
          </a:xfrm>
          <a:prstGeom prst="rect">
            <a:avLst/>
          </a:prstGeom>
        </p:spPr>
      </p:pic>
      <p:sp>
        <p:nvSpPr>
          <p:cNvPr id="4" name="CuadroTexto 3"/>
          <p:cNvSpPr txBox="1"/>
          <p:nvPr/>
        </p:nvSpPr>
        <p:spPr>
          <a:xfrm>
            <a:off x="2251852" y="794812"/>
            <a:ext cx="663964" cy="1938992"/>
          </a:xfrm>
          <a:prstGeom prst="rect">
            <a:avLst/>
          </a:prstGeom>
          <a:noFill/>
        </p:spPr>
        <p:txBody>
          <a:bodyPr wrap="none" rtlCol="0">
            <a:spAutoFit/>
          </a:bodyPr>
          <a:lstStyle/>
          <a:p>
            <a:r>
              <a:rPr lang="es-CO" sz="12000" b="1" dirty="0" smtClean="0"/>
              <a:t>(</a:t>
            </a:r>
            <a:endParaRPr lang="es-CO" sz="12000" b="1" dirty="0"/>
          </a:p>
        </p:txBody>
      </p:sp>
      <p:sp>
        <p:nvSpPr>
          <p:cNvPr id="5" name="CuadroTexto 4"/>
          <p:cNvSpPr txBox="1"/>
          <p:nvPr/>
        </p:nvSpPr>
        <p:spPr>
          <a:xfrm>
            <a:off x="6030771" y="794812"/>
            <a:ext cx="1061509" cy="1938992"/>
          </a:xfrm>
          <a:prstGeom prst="rect">
            <a:avLst/>
          </a:prstGeom>
          <a:noFill/>
        </p:spPr>
        <p:txBody>
          <a:bodyPr wrap="none" rtlCol="0">
            <a:spAutoFit/>
          </a:bodyPr>
          <a:lstStyle/>
          <a:p>
            <a:r>
              <a:rPr lang="es-CO" sz="12000" b="1" dirty="0" smtClean="0"/>
              <a:t>)’</a:t>
            </a:r>
            <a:endParaRPr lang="es-CO" sz="12000" b="1" dirty="0"/>
          </a:p>
        </p:txBody>
      </p:sp>
      <p:sp>
        <p:nvSpPr>
          <p:cNvPr id="6" name="CuadroTexto 5"/>
          <p:cNvSpPr txBox="1"/>
          <p:nvPr/>
        </p:nvSpPr>
        <p:spPr>
          <a:xfrm>
            <a:off x="1335730" y="4167247"/>
            <a:ext cx="696024"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46274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07635" y="1208788"/>
            <a:ext cx="1736373" cy="1323439"/>
          </a:xfrm>
          <a:prstGeom prst="rect">
            <a:avLst/>
          </a:prstGeom>
          <a:noFill/>
        </p:spPr>
        <p:txBody>
          <a:bodyPr wrap="none" rtlCol="0">
            <a:spAutoFit/>
          </a:bodyPr>
          <a:lstStyle/>
          <a:p>
            <a:r>
              <a:rPr lang="es-CO" sz="8000" b="1" dirty="0" smtClean="0"/>
              <a:t>Sen</a:t>
            </a:r>
            <a:endParaRPr lang="es-CO" sz="80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4572000" y="558106"/>
            <a:ext cx="1512168" cy="2438400"/>
          </a:xfrm>
          <a:prstGeom prst="rect">
            <a:avLst/>
          </a:prstGeom>
        </p:spPr>
      </p:pic>
      <p:sp>
        <p:nvSpPr>
          <p:cNvPr id="4" name="CuadroTexto 3"/>
          <p:cNvSpPr txBox="1"/>
          <p:nvPr/>
        </p:nvSpPr>
        <p:spPr>
          <a:xfrm>
            <a:off x="2251852" y="794812"/>
            <a:ext cx="663964" cy="1938992"/>
          </a:xfrm>
          <a:prstGeom prst="rect">
            <a:avLst/>
          </a:prstGeom>
          <a:noFill/>
        </p:spPr>
        <p:txBody>
          <a:bodyPr wrap="none" rtlCol="0">
            <a:spAutoFit/>
          </a:bodyPr>
          <a:lstStyle/>
          <a:p>
            <a:r>
              <a:rPr lang="es-CO" sz="12000" b="1" dirty="0" smtClean="0"/>
              <a:t>(</a:t>
            </a:r>
            <a:endParaRPr lang="es-CO" sz="12000" b="1" dirty="0"/>
          </a:p>
        </p:txBody>
      </p:sp>
      <p:sp>
        <p:nvSpPr>
          <p:cNvPr id="5" name="CuadroTexto 4"/>
          <p:cNvSpPr txBox="1"/>
          <p:nvPr/>
        </p:nvSpPr>
        <p:spPr>
          <a:xfrm>
            <a:off x="6030771" y="794812"/>
            <a:ext cx="1061509" cy="1938992"/>
          </a:xfrm>
          <a:prstGeom prst="rect">
            <a:avLst/>
          </a:prstGeom>
          <a:noFill/>
        </p:spPr>
        <p:txBody>
          <a:bodyPr wrap="none" rtlCol="0">
            <a:spAutoFit/>
          </a:bodyPr>
          <a:lstStyle/>
          <a:p>
            <a:r>
              <a:rPr lang="es-CO" sz="12000" b="1" dirty="0" smtClean="0"/>
              <a:t>)’</a:t>
            </a:r>
            <a:endParaRPr lang="es-CO" sz="12000" b="1" dirty="0"/>
          </a:p>
        </p:txBody>
      </p:sp>
      <p:sp>
        <p:nvSpPr>
          <p:cNvPr id="6" name="CuadroTexto 5"/>
          <p:cNvSpPr txBox="1"/>
          <p:nvPr/>
        </p:nvSpPr>
        <p:spPr>
          <a:xfrm>
            <a:off x="1335730" y="4167247"/>
            <a:ext cx="696024" cy="1323439"/>
          </a:xfrm>
          <a:prstGeom prst="rect">
            <a:avLst/>
          </a:prstGeom>
          <a:noFill/>
        </p:spPr>
        <p:txBody>
          <a:bodyPr wrap="none" rtlCol="0">
            <a:spAutoFit/>
          </a:bodyPr>
          <a:lstStyle/>
          <a:p>
            <a:r>
              <a:rPr lang="es-CO" sz="8000" b="1" dirty="0" smtClean="0"/>
              <a:t>=</a:t>
            </a:r>
            <a:endParaRPr lang="es-CO" sz="8000" b="1" dirty="0"/>
          </a:p>
        </p:txBody>
      </p:sp>
      <p:sp>
        <p:nvSpPr>
          <p:cNvPr id="7" name="CuadroTexto 6"/>
          <p:cNvSpPr txBox="1"/>
          <p:nvPr/>
        </p:nvSpPr>
        <p:spPr>
          <a:xfrm>
            <a:off x="2203917" y="4149080"/>
            <a:ext cx="1688283" cy="1323439"/>
          </a:xfrm>
          <a:prstGeom prst="rect">
            <a:avLst/>
          </a:prstGeom>
          <a:noFill/>
        </p:spPr>
        <p:txBody>
          <a:bodyPr wrap="none" rtlCol="0">
            <a:spAutoFit/>
          </a:bodyPr>
          <a:lstStyle/>
          <a:p>
            <a:r>
              <a:rPr lang="es-CO" sz="8000" b="1" dirty="0" smtClean="0"/>
              <a:t>Cos</a:t>
            </a:r>
            <a:endParaRPr lang="es-CO" sz="8000" b="1" dirty="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3859278" y="3429000"/>
            <a:ext cx="1512168" cy="2438400"/>
          </a:xfrm>
          <a:prstGeom prst="rect">
            <a:avLst/>
          </a:prstGeom>
        </p:spPr>
      </p:pic>
    </p:spTree>
    <p:extLst>
      <p:ext uri="{BB962C8B-B14F-4D97-AF65-F5344CB8AC3E}">
        <p14:creationId xmlns:p14="http://schemas.microsoft.com/office/powerpoint/2010/main" val="6032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07635" y="1208788"/>
            <a:ext cx="1736373" cy="1323439"/>
          </a:xfrm>
          <a:prstGeom prst="rect">
            <a:avLst/>
          </a:prstGeom>
          <a:noFill/>
        </p:spPr>
        <p:txBody>
          <a:bodyPr wrap="none" rtlCol="0">
            <a:spAutoFit/>
          </a:bodyPr>
          <a:lstStyle/>
          <a:p>
            <a:r>
              <a:rPr lang="es-CO" sz="8000" b="1" dirty="0" smtClean="0"/>
              <a:t>Sen</a:t>
            </a:r>
            <a:endParaRPr lang="es-CO" sz="80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4572000" y="558106"/>
            <a:ext cx="1512168" cy="2438400"/>
          </a:xfrm>
          <a:prstGeom prst="rect">
            <a:avLst/>
          </a:prstGeom>
        </p:spPr>
      </p:pic>
      <p:sp>
        <p:nvSpPr>
          <p:cNvPr id="4" name="CuadroTexto 3"/>
          <p:cNvSpPr txBox="1"/>
          <p:nvPr/>
        </p:nvSpPr>
        <p:spPr>
          <a:xfrm>
            <a:off x="2251852" y="794812"/>
            <a:ext cx="663964" cy="1938992"/>
          </a:xfrm>
          <a:prstGeom prst="rect">
            <a:avLst/>
          </a:prstGeom>
          <a:noFill/>
        </p:spPr>
        <p:txBody>
          <a:bodyPr wrap="none" rtlCol="0">
            <a:spAutoFit/>
          </a:bodyPr>
          <a:lstStyle/>
          <a:p>
            <a:r>
              <a:rPr lang="es-CO" sz="12000" b="1" dirty="0" smtClean="0"/>
              <a:t>(</a:t>
            </a:r>
            <a:endParaRPr lang="es-CO" sz="12000" b="1" dirty="0"/>
          </a:p>
        </p:txBody>
      </p:sp>
      <p:sp>
        <p:nvSpPr>
          <p:cNvPr id="5" name="CuadroTexto 4"/>
          <p:cNvSpPr txBox="1"/>
          <p:nvPr/>
        </p:nvSpPr>
        <p:spPr>
          <a:xfrm>
            <a:off x="6030771" y="794812"/>
            <a:ext cx="1061509" cy="1938992"/>
          </a:xfrm>
          <a:prstGeom prst="rect">
            <a:avLst/>
          </a:prstGeom>
          <a:noFill/>
        </p:spPr>
        <p:txBody>
          <a:bodyPr wrap="none" rtlCol="0">
            <a:spAutoFit/>
          </a:bodyPr>
          <a:lstStyle/>
          <a:p>
            <a:r>
              <a:rPr lang="es-CO" sz="12000" b="1" dirty="0" smtClean="0"/>
              <a:t>)’</a:t>
            </a:r>
            <a:endParaRPr lang="es-CO" sz="12000" b="1" dirty="0"/>
          </a:p>
        </p:txBody>
      </p:sp>
      <p:sp>
        <p:nvSpPr>
          <p:cNvPr id="6" name="CuadroTexto 5"/>
          <p:cNvSpPr txBox="1"/>
          <p:nvPr/>
        </p:nvSpPr>
        <p:spPr>
          <a:xfrm>
            <a:off x="1335730" y="4167247"/>
            <a:ext cx="696024" cy="1323439"/>
          </a:xfrm>
          <a:prstGeom prst="rect">
            <a:avLst/>
          </a:prstGeom>
          <a:noFill/>
        </p:spPr>
        <p:txBody>
          <a:bodyPr wrap="none" rtlCol="0">
            <a:spAutoFit/>
          </a:bodyPr>
          <a:lstStyle/>
          <a:p>
            <a:r>
              <a:rPr lang="es-CO" sz="8000" b="1" dirty="0" smtClean="0"/>
              <a:t>=</a:t>
            </a:r>
            <a:endParaRPr lang="es-CO" sz="8000" b="1" dirty="0"/>
          </a:p>
        </p:txBody>
      </p:sp>
      <p:sp>
        <p:nvSpPr>
          <p:cNvPr id="7" name="CuadroTexto 6"/>
          <p:cNvSpPr txBox="1"/>
          <p:nvPr/>
        </p:nvSpPr>
        <p:spPr>
          <a:xfrm>
            <a:off x="2203917" y="4149080"/>
            <a:ext cx="1688283" cy="1323439"/>
          </a:xfrm>
          <a:prstGeom prst="rect">
            <a:avLst/>
          </a:prstGeom>
          <a:noFill/>
        </p:spPr>
        <p:txBody>
          <a:bodyPr wrap="none" rtlCol="0">
            <a:spAutoFit/>
          </a:bodyPr>
          <a:lstStyle/>
          <a:p>
            <a:r>
              <a:rPr lang="es-CO" sz="8000" b="1" dirty="0" smtClean="0"/>
              <a:t>Cos</a:t>
            </a:r>
            <a:endParaRPr lang="es-CO" sz="8000" b="1" dirty="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3859278" y="3429000"/>
            <a:ext cx="1512168" cy="2438400"/>
          </a:xfrm>
          <a:prstGeom prst="rect">
            <a:avLst/>
          </a:prstGeom>
        </p:spPr>
      </p:pic>
      <p:sp>
        <p:nvSpPr>
          <p:cNvPr id="9" name="CuadroTexto 8"/>
          <p:cNvSpPr txBox="1"/>
          <p:nvPr/>
        </p:nvSpPr>
        <p:spPr>
          <a:xfrm>
            <a:off x="5371446" y="4149079"/>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107206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07635" y="1208788"/>
            <a:ext cx="1736373" cy="1323439"/>
          </a:xfrm>
          <a:prstGeom prst="rect">
            <a:avLst/>
          </a:prstGeom>
          <a:noFill/>
        </p:spPr>
        <p:txBody>
          <a:bodyPr wrap="none" rtlCol="0">
            <a:spAutoFit/>
          </a:bodyPr>
          <a:lstStyle/>
          <a:p>
            <a:r>
              <a:rPr lang="es-CO" sz="8000" b="1" dirty="0" smtClean="0"/>
              <a:t>Sen</a:t>
            </a:r>
            <a:endParaRPr lang="es-CO" sz="80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4572000" y="558106"/>
            <a:ext cx="1512168" cy="2438400"/>
          </a:xfrm>
          <a:prstGeom prst="rect">
            <a:avLst/>
          </a:prstGeom>
        </p:spPr>
      </p:pic>
      <p:sp>
        <p:nvSpPr>
          <p:cNvPr id="4" name="CuadroTexto 3"/>
          <p:cNvSpPr txBox="1"/>
          <p:nvPr/>
        </p:nvSpPr>
        <p:spPr>
          <a:xfrm>
            <a:off x="2251852" y="794812"/>
            <a:ext cx="663964" cy="1938992"/>
          </a:xfrm>
          <a:prstGeom prst="rect">
            <a:avLst/>
          </a:prstGeom>
          <a:noFill/>
        </p:spPr>
        <p:txBody>
          <a:bodyPr wrap="none" rtlCol="0">
            <a:spAutoFit/>
          </a:bodyPr>
          <a:lstStyle/>
          <a:p>
            <a:r>
              <a:rPr lang="es-CO" sz="12000" b="1" dirty="0" smtClean="0"/>
              <a:t>(</a:t>
            </a:r>
            <a:endParaRPr lang="es-CO" sz="12000" b="1" dirty="0"/>
          </a:p>
        </p:txBody>
      </p:sp>
      <p:sp>
        <p:nvSpPr>
          <p:cNvPr id="5" name="CuadroTexto 4"/>
          <p:cNvSpPr txBox="1"/>
          <p:nvPr/>
        </p:nvSpPr>
        <p:spPr>
          <a:xfrm>
            <a:off x="6030771" y="794812"/>
            <a:ext cx="1061509" cy="1938992"/>
          </a:xfrm>
          <a:prstGeom prst="rect">
            <a:avLst/>
          </a:prstGeom>
          <a:noFill/>
        </p:spPr>
        <p:txBody>
          <a:bodyPr wrap="none" rtlCol="0">
            <a:spAutoFit/>
          </a:bodyPr>
          <a:lstStyle/>
          <a:p>
            <a:r>
              <a:rPr lang="es-CO" sz="12000" b="1" dirty="0" smtClean="0"/>
              <a:t>)’</a:t>
            </a:r>
            <a:endParaRPr lang="es-CO" sz="12000" b="1" dirty="0"/>
          </a:p>
        </p:txBody>
      </p:sp>
      <p:sp>
        <p:nvSpPr>
          <p:cNvPr id="6" name="CuadroTexto 5"/>
          <p:cNvSpPr txBox="1"/>
          <p:nvPr/>
        </p:nvSpPr>
        <p:spPr>
          <a:xfrm>
            <a:off x="1335730" y="4167247"/>
            <a:ext cx="696024" cy="1323439"/>
          </a:xfrm>
          <a:prstGeom prst="rect">
            <a:avLst/>
          </a:prstGeom>
          <a:noFill/>
        </p:spPr>
        <p:txBody>
          <a:bodyPr wrap="none" rtlCol="0">
            <a:spAutoFit/>
          </a:bodyPr>
          <a:lstStyle/>
          <a:p>
            <a:r>
              <a:rPr lang="es-CO" sz="8000" b="1" dirty="0" smtClean="0"/>
              <a:t>=</a:t>
            </a:r>
            <a:endParaRPr lang="es-CO" sz="8000" b="1" dirty="0"/>
          </a:p>
        </p:txBody>
      </p:sp>
      <p:sp>
        <p:nvSpPr>
          <p:cNvPr id="7" name="CuadroTexto 6"/>
          <p:cNvSpPr txBox="1"/>
          <p:nvPr/>
        </p:nvSpPr>
        <p:spPr>
          <a:xfrm>
            <a:off x="2203917" y="4149080"/>
            <a:ext cx="1688283" cy="1323439"/>
          </a:xfrm>
          <a:prstGeom prst="rect">
            <a:avLst/>
          </a:prstGeom>
          <a:noFill/>
        </p:spPr>
        <p:txBody>
          <a:bodyPr wrap="none" rtlCol="0">
            <a:spAutoFit/>
          </a:bodyPr>
          <a:lstStyle/>
          <a:p>
            <a:r>
              <a:rPr lang="es-CO" sz="8000" b="1" dirty="0" smtClean="0"/>
              <a:t>Cos</a:t>
            </a:r>
            <a:endParaRPr lang="es-CO" sz="8000" b="1" dirty="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3859278" y="3429000"/>
            <a:ext cx="1512168" cy="2438400"/>
          </a:xfrm>
          <a:prstGeom prst="rect">
            <a:avLst/>
          </a:prstGeom>
        </p:spPr>
      </p:pic>
      <p:sp>
        <p:nvSpPr>
          <p:cNvPr id="9" name="CuadroTexto 8"/>
          <p:cNvSpPr txBox="1"/>
          <p:nvPr/>
        </p:nvSpPr>
        <p:spPr>
          <a:xfrm>
            <a:off x="5371446" y="4149079"/>
            <a:ext cx="458780" cy="1323439"/>
          </a:xfrm>
          <a:prstGeom prst="rect">
            <a:avLst/>
          </a:prstGeom>
          <a:noFill/>
        </p:spPr>
        <p:txBody>
          <a:bodyPr wrap="none" rtlCol="0">
            <a:spAutoFit/>
          </a:bodyPr>
          <a:lstStyle/>
          <a:p>
            <a:r>
              <a:rPr lang="es-CO" sz="8000" b="1" dirty="0" smtClean="0"/>
              <a:t>·</a:t>
            </a:r>
            <a:endParaRPr lang="es-CO" sz="8000" b="1" dirty="0"/>
          </a:p>
        </p:txBody>
      </p:sp>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14658" r="14783"/>
          <a:stretch/>
        </p:blipFill>
        <p:spPr>
          <a:xfrm>
            <a:off x="5946335" y="3510880"/>
            <a:ext cx="1512168" cy="2438400"/>
          </a:xfrm>
          <a:prstGeom prst="rect">
            <a:avLst/>
          </a:prstGeom>
        </p:spPr>
      </p:pic>
      <p:sp>
        <p:nvSpPr>
          <p:cNvPr id="11" name="CuadroTexto 10"/>
          <p:cNvSpPr txBox="1"/>
          <p:nvPr/>
        </p:nvSpPr>
        <p:spPr>
          <a:xfrm>
            <a:off x="7380312" y="3678704"/>
            <a:ext cx="582211" cy="1938992"/>
          </a:xfrm>
          <a:prstGeom prst="rect">
            <a:avLst/>
          </a:prstGeom>
          <a:noFill/>
        </p:spPr>
        <p:txBody>
          <a:bodyPr wrap="none" rtlCol="0">
            <a:spAutoFit/>
          </a:bodyPr>
          <a:lstStyle/>
          <a:p>
            <a:r>
              <a:rPr lang="es-CO" sz="12000" b="1" dirty="0" smtClean="0"/>
              <a:t>’</a:t>
            </a:r>
            <a:endParaRPr lang="es-CO" sz="12000" b="1" dirty="0"/>
          </a:p>
        </p:txBody>
      </p:sp>
    </p:spTree>
    <p:extLst>
      <p:ext uri="{BB962C8B-B14F-4D97-AF65-F5344CB8AC3E}">
        <p14:creationId xmlns:p14="http://schemas.microsoft.com/office/powerpoint/2010/main" val="307710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76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Tree>
    <p:extLst>
      <p:ext uri="{BB962C8B-B14F-4D97-AF65-F5344CB8AC3E}">
        <p14:creationId xmlns:p14="http://schemas.microsoft.com/office/powerpoint/2010/main" val="96079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35870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CuadroTexto 1"/>
          <p:cNvSpPr txBox="1"/>
          <p:nvPr/>
        </p:nvSpPr>
        <p:spPr>
          <a:xfrm>
            <a:off x="253606" y="3212976"/>
            <a:ext cx="8636788" cy="2308324"/>
          </a:xfrm>
          <a:prstGeom prst="rect">
            <a:avLst/>
          </a:prstGeom>
          <a:noFill/>
        </p:spPr>
        <p:txBody>
          <a:bodyPr wrap="none" rtlCol="0">
            <a:spAutoFit/>
          </a:bodyPr>
          <a:lstStyle/>
          <a:p>
            <a:pPr algn="ctr"/>
            <a:r>
              <a:rPr lang="es-CO" sz="7200" b="1" dirty="0" smtClean="0">
                <a:solidFill>
                  <a:srgbClr val="FF0000"/>
                </a:solidFill>
              </a:rPr>
              <a:t>Método de</a:t>
            </a:r>
          </a:p>
          <a:p>
            <a:pPr algn="ctr"/>
            <a:r>
              <a:rPr lang="es-CO" sz="7200" b="1" dirty="0" smtClean="0">
                <a:solidFill>
                  <a:srgbClr val="FF0000"/>
                </a:solidFill>
              </a:rPr>
              <a:t>Integración por Partes</a:t>
            </a:r>
            <a:endParaRPr lang="es-CO" sz="7200" b="1" dirty="0">
              <a:solidFill>
                <a:srgbClr val="FF0000"/>
              </a:solidFill>
            </a:endParaRPr>
          </a:p>
        </p:txBody>
      </p:sp>
    </p:spTree>
    <p:extLst>
      <p:ext uri="{BB962C8B-B14F-4D97-AF65-F5344CB8AC3E}">
        <p14:creationId xmlns:p14="http://schemas.microsoft.com/office/powerpoint/2010/main" val="222470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Tree>
    <p:extLst>
      <p:ext uri="{BB962C8B-B14F-4D97-AF65-F5344CB8AC3E}">
        <p14:creationId xmlns:p14="http://schemas.microsoft.com/office/powerpoint/2010/main" val="383154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4115943" y="2031428"/>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Tree>
    <p:extLst>
      <p:ext uri="{BB962C8B-B14F-4D97-AF65-F5344CB8AC3E}">
        <p14:creationId xmlns:p14="http://schemas.microsoft.com/office/powerpoint/2010/main" val="358804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4807448" y="2031428"/>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
        <p:nvSpPr>
          <p:cNvPr id="8" name="CuadroTexto 7"/>
          <p:cNvSpPr txBox="1"/>
          <p:nvPr/>
        </p:nvSpPr>
        <p:spPr>
          <a:xfrm>
            <a:off x="3155594" y="3483585"/>
            <a:ext cx="1920462" cy="1169551"/>
          </a:xfrm>
          <a:prstGeom prst="rect">
            <a:avLst/>
          </a:prstGeom>
          <a:noFill/>
        </p:spPr>
        <p:txBody>
          <a:bodyPr wrap="none" rtlCol="0">
            <a:spAutoFit/>
          </a:bodyPr>
          <a:lstStyle/>
          <a:p>
            <a:r>
              <a:rPr lang="es-CO" sz="7000" b="1" dirty="0" smtClean="0">
                <a:solidFill>
                  <a:srgbClr val="FF0000"/>
                </a:solidFill>
              </a:rPr>
              <a:t>Vaca</a:t>
            </a:r>
            <a:endParaRPr lang="es-CO" sz="7000" b="1" dirty="0">
              <a:solidFill>
                <a:srgbClr val="FF0000"/>
              </a:solidFill>
            </a:endParaRPr>
          </a:p>
        </p:txBody>
      </p:sp>
    </p:spTree>
    <p:extLst>
      <p:ext uri="{BB962C8B-B14F-4D97-AF65-F5344CB8AC3E}">
        <p14:creationId xmlns:p14="http://schemas.microsoft.com/office/powerpoint/2010/main" val="38035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5436096" y="1772816"/>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
        <p:nvSpPr>
          <p:cNvPr id="8" name="CuadroTexto 7"/>
          <p:cNvSpPr txBox="1"/>
          <p:nvPr/>
        </p:nvSpPr>
        <p:spPr>
          <a:xfrm>
            <a:off x="3155594" y="3483585"/>
            <a:ext cx="1920462" cy="1169551"/>
          </a:xfrm>
          <a:prstGeom prst="rect">
            <a:avLst/>
          </a:prstGeom>
          <a:noFill/>
        </p:spPr>
        <p:txBody>
          <a:bodyPr wrap="none" rtlCol="0">
            <a:spAutoFit/>
          </a:bodyPr>
          <a:lstStyle/>
          <a:p>
            <a:r>
              <a:rPr lang="es-CO" sz="7000" b="1" dirty="0" smtClean="0">
                <a:solidFill>
                  <a:srgbClr val="FF0000"/>
                </a:solidFill>
              </a:rPr>
              <a:t>Vaca</a:t>
            </a:r>
            <a:endParaRPr lang="es-CO" sz="7000" b="1" dirty="0">
              <a:solidFill>
                <a:srgbClr val="FF0000"/>
              </a:solidFill>
            </a:endParaRPr>
          </a:p>
        </p:txBody>
      </p:sp>
      <p:sp>
        <p:nvSpPr>
          <p:cNvPr id="9" name="CuadroTexto 8"/>
          <p:cNvSpPr txBox="1"/>
          <p:nvPr/>
        </p:nvSpPr>
        <p:spPr>
          <a:xfrm>
            <a:off x="5573357" y="3483585"/>
            <a:ext cx="2743059" cy="1169551"/>
          </a:xfrm>
          <a:prstGeom prst="rect">
            <a:avLst/>
          </a:prstGeom>
          <a:noFill/>
        </p:spPr>
        <p:txBody>
          <a:bodyPr wrap="none" rtlCol="0">
            <a:spAutoFit/>
          </a:bodyPr>
          <a:lstStyle/>
          <a:p>
            <a:r>
              <a:rPr lang="es-CO" sz="7000" b="1" dirty="0" smtClean="0">
                <a:solidFill>
                  <a:srgbClr val="FF0000"/>
                </a:solidFill>
              </a:rPr>
              <a:t>Menos</a:t>
            </a:r>
            <a:endParaRPr lang="es-CO" sz="7000" b="1" dirty="0">
              <a:solidFill>
                <a:srgbClr val="FF0000"/>
              </a:solidFill>
            </a:endParaRPr>
          </a:p>
        </p:txBody>
      </p:sp>
    </p:spTree>
    <p:extLst>
      <p:ext uri="{BB962C8B-B14F-4D97-AF65-F5344CB8AC3E}">
        <p14:creationId xmlns:p14="http://schemas.microsoft.com/office/powerpoint/2010/main" val="364757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5868144" y="2607049"/>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
        <p:nvSpPr>
          <p:cNvPr id="8" name="CuadroTexto 7"/>
          <p:cNvSpPr txBox="1"/>
          <p:nvPr/>
        </p:nvSpPr>
        <p:spPr>
          <a:xfrm>
            <a:off x="3155594" y="3483585"/>
            <a:ext cx="1920462" cy="1169551"/>
          </a:xfrm>
          <a:prstGeom prst="rect">
            <a:avLst/>
          </a:prstGeom>
          <a:noFill/>
        </p:spPr>
        <p:txBody>
          <a:bodyPr wrap="none" rtlCol="0">
            <a:spAutoFit/>
          </a:bodyPr>
          <a:lstStyle/>
          <a:p>
            <a:r>
              <a:rPr lang="es-CO" sz="7000" b="1" dirty="0" smtClean="0">
                <a:solidFill>
                  <a:srgbClr val="FF0000"/>
                </a:solidFill>
              </a:rPr>
              <a:t>Vaca</a:t>
            </a:r>
            <a:endParaRPr lang="es-CO" sz="7000" b="1" dirty="0">
              <a:solidFill>
                <a:srgbClr val="FF0000"/>
              </a:solidFill>
            </a:endParaRPr>
          </a:p>
        </p:txBody>
      </p:sp>
      <p:sp>
        <p:nvSpPr>
          <p:cNvPr id="9" name="CuadroTexto 8"/>
          <p:cNvSpPr txBox="1"/>
          <p:nvPr/>
        </p:nvSpPr>
        <p:spPr>
          <a:xfrm>
            <a:off x="5573357" y="3483585"/>
            <a:ext cx="2743059" cy="1169551"/>
          </a:xfrm>
          <a:prstGeom prst="rect">
            <a:avLst/>
          </a:prstGeom>
          <a:noFill/>
        </p:spPr>
        <p:txBody>
          <a:bodyPr wrap="none" rtlCol="0">
            <a:spAutoFit/>
          </a:bodyPr>
          <a:lstStyle/>
          <a:p>
            <a:r>
              <a:rPr lang="es-CO" sz="7000" b="1" dirty="0" smtClean="0">
                <a:solidFill>
                  <a:srgbClr val="FF0000"/>
                </a:solidFill>
              </a:rPr>
              <a:t>Menos</a:t>
            </a:r>
            <a:endParaRPr lang="es-CO" sz="7000" b="1" dirty="0">
              <a:solidFill>
                <a:srgbClr val="FF0000"/>
              </a:solidFill>
            </a:endParaRPr>
          </a:p>
        </p:txBody>
      </p:sp>
      <p:sp>
        <p:nvSpPr>
          <p:cNvPr id="10" name="CuadroTexto 9"/>
          <p:cNvSpPr txBox="1"/>
          <p:nvPr/>
        </p:nvSpPr>
        <p:spPr>
          <a:xfrm>
            <a:off x="2267744" y="4563705"/>
            <a:ext cx="1007007" cy="1169551"/>
          </a:xfrm>
          <a:prstGeom prst="rect">
            <a:avLst/>
          </a:prstGeom>
          <a:noFill/>
        </p:spPr>
        <p:txBody>
          <a:bodyPr wrap="none" rtlCol="0">
            <a:spAutoFit/>
          </a:bodyPr>
          <a:lstStyle/>
          <a:p>
            <a:r>
              <a:rPr lang="es-CO" sz="7000" b="1" dirty="0" smtClean="0">
                <a:solidFill>
                  <a:srgbClr val="FF0000"/>
                </a:solidFill>
              </a:rPr>
              <a:t>La</a:t>
            </a:r>
            <a:endParaRPr lang="es-CO" sz="7000" b="1" dirty="0">
              <a:solidFill>
                <a:srgbClr val="FF0000"/>
              </a:solidFill>
            </a:endParaRPr>
          </a:p>
        </p:txBody>
      </p:sp>
      <p:sp>
        <p:nvSpPr>
          <p:cNvPr id="11" name="CuadroTexto 10"/>
          <p:cNvSpPr txBox="1"/>
          <p:nvPr/>
        </p:nvSpPr>
        <p:spPr>
          <a:xfrm>
            <a:off x="3851920" y="4542109"/>
            <a:ext cx="3039037" cy="1169551"/>
          </a:xfrm>
          <a:prstGeom prst="rect">
            <a:avLst/>
          </a:prstGeom>
          <a:noFill/>
        </p:spPr>
        <p:txBody>
          <a:bodyPr wrap="none" rtlCol="0">
            <a:spAutoFit/>
          </a:bodyPr>
          <a:lstStyle/>
          <a:p>
            <a:r>
              <a:rPr lang="es-CO" sz="7000" b="1" dirty="0" smtClean="0">
                <a:solidFill>
                  <a:srgbClr val="FF0000"/>
                </a:solidFill>
              </a:rPr>
              <a:t>Integral</a:t>
            </a:r>
            <a:endParaRPr lang="es-CO" sz="7000" b="1" dirty="0">
              <a:solidFill>
                <a:srgbClr val="FF0000"/>
              </a:solidFill>
            </a:endParaRPr>
          </a:p>
        </p:txBody>
      </p:sp>
    </p:spTree>
    <p:extLst>
      <p:ext uri="{BB962C8B-B14F-4D97-AF65-F5344CB8AC3E}">
        <p14:creationId xmlns:p14="http://schemas.microsoft.com/office/powerpoint/2010/main" val="317774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6607648" y="2031428"/>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
        <p:nvSpPr>
          <p:cNvPr id="8" name="CuadroTexto 7"/>
          <p:cNvSpPr txBox="1"/>
          <p:nvPr/>
        </p:nvSpPr>
        <p:spPr>
          <a:xfrm>
            <a:off x="3155594" y="3483585"/>
            <a:ext cx="1920462" cy="1169551"/>
          </a:xfrm>
          <a:prstGeom prst="rect">
            <a:avLst/>
          </a:prstGeom>
          <a:noFill/>
        </p:spPr>
        <p:txBody>
          <a:bodyPr wrap="none" rtlCol="0">
            <a:spAutoFit/>
          </a:bodyPr>
          <a:lstStyle/>
          <a:p>
            <a:r>
              <a:rPr lang="es-CO" sz="7000" b="1" dirty="0" smtClean="0">
                <a:solidFill>
                  <a:srgbClr val="FF0000"/>
                </a:solidFill>
              </a:rPr>
              <a:t>Vaca</a:t>
            </a:r>
            <a:endParaRPr lang="es-CO" sz="7000" b="1" dirty="0">
              <a:solidFill>
                <a:srgbClr val="FF0000"/>
              </a:solidFill>
            </a:endParaRPr>
          </a:p>
        </p:txBody>
      </p:sp>
      <p:sp>
        <p:nvSpPr>
          <p:cNvPr id="9" name="CuadroTexto 8"/>
          <p:cNvSpPr txBox="1"/>
          <p:nvPr/>
        </p:nvSpPr>
        <p:spPr>
          <a:xfrm>
            <a:off x="5573357" y="3483585"/>
            <a:ext cx="2743059" cy="1169551"/>
          </a:xfrm>
          <a:prstGeom prst="rect">
            <a:avLst/>
          </a:prstGeom>
          <a:noFill/>
        </p:spPr>
        <p:txBody>
          <a:bodyPr wrap="none" rtlCol="0">
            <a:spAutoFit/>
          </a:bodyPr>
          <a:lstStyle/>
          <a:p>
            <a:r>
              <a:rPr lang="es-CO" sz="7000" b="1" dirty="0" smtClean="0">
                <a:solidFill>
                  <a:srgbClr val="FF0000"/>
                </a:solidFill>
              </a:rPr>
              <a:t>Menos</a:t>
            </a:r>
            <a:endParaRPr lang="es-CO" sz="7000" b="1" dirty="0">
              <a:solidFill>
                <a:srgbClr val="FF0000"/>
              </a:solidFill>
            </a:endParaRPr>
          </a:p>
        </p:txBody>
      </p:sp>
      <p:sp>
        <p:nvSpPr>
          <p:cNvPr id="10" name="CuadroTexto 9"/>
          <p:cNvSpPr txBox="1"/>
          <p:nvPr/>
        </p:nvSpPr>
        <p:spPr>
          <a:xfrm>
            <a:off x="2267744" y="4563705"/>
            <a:ext cx="1007007" cy="1169551"/>
          </a:xfrm>
          <a:prstGeom prst="rect">
            <a:avLst/>
          </a:prstGeom>
          <a:noFill/>
        </p:spPr>
        <p:txBody>
          <a:bodyPr wrap="none" rtlCol="0">
            <a:spAutoFit/>
          </a:bodyPr>
          <a:lstStyle/>
          <a:p>
            <a:r>
              <a:rPr lang="es-CO" sz="7000" b="1" dirty="0" smtClean="0">
                <a:solidFill>
                  <a:srgbClr val="FF0000"/>
                </a:solidFill>
              </a:rPr>
              <a:t>La</a:t>
            </a:r>
            <a:endParaRPr lang="es-CO" sz="7000" b="1" dirty="0">
              <a:solidFill>
                <a:srgbClr val="FF0000"/>
              </a:solidFill>
            </a:endParaRPr>
          </a:p>
        </p:txBody>
      </p:sp>
      <p:sp>
        <p:nvSpPr>
          <p:cNvPr id="11" name="CuadroTexto 10"/>
          <p:cNvSpPr txBox="1"/>
          <p:nvPr/>
        </p:nvSpPr>
        <p:spPr>
          <a:xfrm>
            <a:off x="3851920" y="4542109"/>
            <a:ext cx="3039037" cy="1169551"/>
          </a:xfrm>
          <a:prstGeom prst="rect">
            <a:avLst/>
          </a:prstGeom>
          <a:noFill/>
        </p:spPr>
        <p:txBody>
          <a:bodyPr wrap="none" rtlCol="0">
            <a:spAutoFit/>
          </a:bodyPr>
          <a:lstStyle/>
          <a:p>
            <a:r>
              <a:rPr lang="es-CO" sz="7000" b="1" dirty="0" smtClean="0">
                <a:solidFill>
                  <a:srgbClr val="FF0000"/>
                </a:solidFill>
              </a:rPr>
              <a:t>Integral</a:t>
            </a:r>
            <a:endParaRPr lang="es-CO" sz="7000" b="1" dirty="0">
              <a:solidFill>
                <a:srgbClr val="FF0000"/>
              </a:solidFill>
            </a:endParaRPr>
          </a:p>
        </p:txBody>
      </p:sp>
      <p:sp>
        <p:nvSpPr>
          <p:cNvPr id="12" name="CuadroTexto 11"/>
          <p:cNvSpPr txBox="1"/>
          <p:nvPr/>
        </p:nvSpPr>
        <p:spPr>
          <a:xfrm>
            <a:off x="179512" y="5571817"/>
            <a:ext cx="2925801" cy="1169551"/>
          </a:xfrm>
          <a:prstGeom prst="rect">
            <a:avLst/>
          </a:prstGeom>
          <a:noFill/>
        </p:spPr>
        <p:txBody>
          <a:bodyPr wrap="none" rtlCol="0">
            <a:spAutoFit/>
          </a:bodyPr>
          <a:lstStyle/>
          <a:p>
            <a:r>
              <a:rPr lang="es-CO" sz="7000" b="1" dirty="0" smtClean="0">
                <a:solidFill>
                  <a:srgbClr val="FF0000"/>
                </a:solidFill>
              </a:rPr>
              <a:t>Vestida</a:t>
            </a:r>
            <a:endParaRPr lang="es-CO" sz="7000" b="1" dirty="0">
              <a:solidFill>
                <a:srgbClr val="FF0000"/>
              </a:solidFill>
            </a:endParaRPr>
          </a:p>
        </p:txBody>
      </p:sp>
    </p:spTree>
    <p:extLst>
      <p:ext uri="{BB962C8B-B14F-4D97-AF65-F5344CB8AC3E}">
        <p14:creationId xmlns:p14="http://schemas.microsoft.com/office/powerpoint/2010/main" val="130532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7308304" y="2031428"/>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
        <p:nvSpPr>
          <p:cNvPr id="8" name="CuadroTexto 7"/>
          <p:cNvSpPr txBox="1"/>
          <p:nvPr/>
        </p:nvSpPr>
        <p:spPr>
          <a:xfrm>
            <a:off x="3155594" y="3483585"/>
            <a:ext cx="1920462" cy="1169551"/>
          </a:xfrm>
          <a:prstGeom prst="rect">
            <a:avLst/>
          </a:prstGeom>
          <a:noFill/>
        </p:spPr>
        <p:txBody>
          <a:bodyPr wrap="none" rtlCol="0">
            <a:spAutoFit/>
          </a:bodyPr>
          <a:lstStyle/>
          <a:p>
            <a:r>
              <a:rPr lang="es-CO" sz="7000" b="1" dirty="0" smtClean="0">
                <a:solidFill>
                  <a:srgbClr val="FF0000"/>
                </a:solidFill>
              </a:rPr>
              <a:t>Vaca</a:t>
            </a:r>
            <a:endParaRPr lang="es-CO" sz="7000" b="1" dirty="0">
              <a:solidFill>
                <a:srgbClr val="FF0000"/>
              </a:solidFill>
            </a:endParaRPr>
          </a:p>
        </p:txBody>
      </p:sp>
      <p:sp>
        <p:nvSpPr>
          <p:cNvPr id="9" name="CuadroTexto 8"/>
          <p:cNvSpPr txBox="1"/>
          <p:nvPr/>
        </p:nvSpPr>
        <p:spPr>
          <a:xfrm>
            <a:off x="5573357" y="3483585"/>
            <a:ext cx="2743059" cy="1169551"/>
          </a:xfrm>
          <a:prstGeom prst="rect">
            <a:avLst/>
          </a:prstGeom>
          <a:noFill/>
        </p:spPr>
        <p:txBody>
          <a:bodyPr wrap="none" rtlCol="0">
            <a:spAutoFit/>
          </a:bodyPr>
          <a:lstStyle/>
          <a:p>
            <a:r>
              <a:rPr lang="es-CO" sz="7000" b="1" dirty="0" smtClean="0">
                <a:solidFill>
                  <a:srgbClr val="FF0000"/>
                </a:solidFill>
              </a:rPr>
              <a:t>Menos</a:t>
            </a:r>
            <a:endParaRPr lang="es-CO" sz="7000" b="1" dirty="0">
              <a:solidFill>
                <a:srgbClr val="FF0000"/>
              </a:solidFill>
            </a:endParaRPr>
          </a:p>
        </p:txBody>
      </p:sp>
      <p:sp>
        <p:nvSpPr>
          <p:cNvPr id="10" name="CuadroTexto 9"/>
          <p:cNvSpPr txBox="1"/>
          <p:nvPr/>
        </p:nvSpPr>
        <p:spPr>
          <a:xfrm>
            <a:off x="2267744" y="4563705"/>
            <a:ext cx="1007007" cy="1169551"/>
          </a:xfrm>
          <a:prstGeom prst="rect">
            <a:avLst/>
          </a:prstGeom>
          <a:noFill/>
        </p:spPr>
        <p:txBody>
          <a:bodyPr wrap="none" rtlCol="0">
            <a:spAutoFit/>
          </a:bodyPr>
          <a:lstStyle/>
          <a:p>
            <a:r>
              <a:rPr lang="es-CO" sz="7000" b="1" dirty="0" smtClean="0">
                <a:solidFill>
                  <a:srgbClr val="FF0000"/>
                </a:solidFill>
              </a:rPr>
              <a:t>La</a:t>
            </a:r>
            <a:endParaRPr lang="es-CO" sz="7000" b="1" dirty="0">
              <a:solidFill>
                <a:srgbClr val="FF0000"/>
              </a:solidFill>
            </a:endParaRPr>
          </a:p>
        </p:txBody>
      </p:sp>
      <p:sp>
        <p:nvSpPr>
          <p:cNvPr id="11" name="CuadroTexto 10"/>
          <p:cNvSpPr txBox="1"/>
          <p:nvPr/>
        </p:nvSpPr>
        <p:spPr>
          <a:xfrm>
            <a:off x="3851920" y="4542109"/>
            <a:ext cx="3039037" cy="1169551"/>
          </a:xfrm>
          <a:prstGeom prst="rect">
            <a:avLst/>
          </a:prstGeom>
          <a:noFill/>
        </p:spPr>
        <p:txBody>
          <a:bodyPr wrap="none" rtlCol="0">
            <a:spAutoFit/>
          </a:bodyPr>
          <a:lstStyle/>
          <a:p>
            <a:r>
              <a:rPr lang="es-CO" sz="7000" b="1" dirty="0" smtClean="0">
                <a:solidFill>
                  <a:srgbClr val="FF0000"/>
                </a:solidFill>
              </a:rPr>
              <a:t>Integral</a:t>
            </a:r>
            <a:endParaRPr lang="es-CO" sz="7000" b="1" dirty="0">
              <a:solidFill>
                <a:srgbClr val="FF0000"/>
              </a:solidFill>
            </a:endParaRPr>
          </a:p>
        </p:txBody>
      </p:sp>
      <p:sp>
        <p:nvSpPr>
          <p:cNvPr id="12" name="CuadroTexto 11"/>
          <p:cNvSpPr txBox="1"/>
          <p:nvPr/>
        </p:nvSpPr>
        <p:spPr>
          <a:xfrm>
            <a:off x="179512" y="5571817"/>
            <a:ext cx="2925801" cy="1169551"/>
          </a:xfrm>
          <a:prstGeom prst="rect">
            <a:avLst/>
          </a:prstGeom>
          <a:noFill/>
        </p:spPr>
        <p:txBody>
          <a:bodyPr wrap="none" rtlCol="0">
            <a:spAutoFit/>
          </a:bodyPr>
          <a:lstStyle/>
          <a:p>
            <a:r>
              <a:rPr lang="es-CO" sz="7000" b="1" dirty="0" smtClean="0">
                <a:solidFill>
                  <a:srgbClr val="FF0000"/>
                </a:solidFill>
              </a:rPr>
              <a:t>Vestida</a:t>
            </a:r>
            <a:endParaRPr lang="es-CO" sz="7000" b="1" dirty="0">
              <a:solidFill>
                <a:srgbClr val="FF0000"/>
              </a:solidFill>
            </a:endParaRPr>
          </a:p>
        </p:txBody>
      </p:sp>
      <p:sp>
        <p:nvSpPr>
          <p:cNvPr id="17" name="CuadroTexto 16"/>
          <p:cNvSpPr txBox="1"/>
          <p:nvPr/>
        </p:nvSpPr>
        <p:spPr>
          <a:xfrm>
            <a:off x="3585451" y="5571817"/>
            <a:ext cx="1202573" cy="1169551"/>
          </a:xfrm>
          <a:prstGeom prst="rect">
            <a:avLst/>
          </a:prstGeom>
          <a:noFill/>
        </p:spPr>
        <p:txBody>
          <a:bodyPr wrap="none" rtlCol="0">
            <a:spAutoFit/>
          </a:bodyPr>
          <a:lstStyle/>
          <a:p>
            <a:r>
              <a:rPr lang="es-CO" sz="7000" b="1" dirty="0" smtClean="0">
                <a:solidFill>
                  <a:srgbClr val="FF0000"/>
                </a:solidFill>
              </a:rPr>
              <a:t>De</a:t>
            </a:r>
            <a:endParaRPr lang="es-CO" sz="7000" b="1" dirty="0">
              <a:solidFill>
                <a:srgbClr val="FF0000"/>
              </a:solidFill>
            </a:endParaRPr>
          </a:p>
        </p:txBody>
      </p:sp>
    </p:spTree>
    <p:extLst>
      <p:ext uri="{BB962C8B-B14F-4D97-AF65-F5344CB8AC3E}">
        <p14:creationId xmlns:p14="http://schemas.microsoft.com/office/powerpoint/2010/main" val="259503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82329" y="-22845"/>
            <a:ext cx="981359" cy="2708434"/>
          </a:xfrm>
          <a:prstGeom prst="rect">
            <a:avLst/>
          </a:prstGeom>
        </p:spPr>
        <p:txBody>
          <a:bodyPr wrap="none">
            <a:spAutoFit/>
          </a:bodyPr>
          <a:lstStyle/>
          <a:p>
            <a:r>
              <a:rPr lang="es-CO" sz="17000" dirty="0" smtClean="0"/>
              <a:t>∫</a:t>
            </a:r>
            <a:endParaRPr lang="es-CO" sz="17000" dirty="0"/>
          </a:p>
        </p:txBody>
      </p:sp>
      <p:sp>
        <p:nvSpPr>
          <p:cNvPr id="14" name="CuadroTexto 13"/>
          <p:cNvSpPr txBox="1"/>
          <p:nvPr/>
        </p:nvSpPr>
        <p:spPr>
          <a:xfrm>
            <a:off x="1556712" y="908720"/>
            <a:ext cx="4671472" cy="1169551"/>
          </a:xfrm>
          <a:prstGeom prst="rect">
            <a:avLst/>
          </a:prstGeom>
          <a:noFill/>
        </p:spPr>
        <p:txBody>
          <a:bodyPr wrap="none" rtlCol="0">
            <a:spAutoFit/>
          </a:bodyPr>
          <a:lstStyle/>
          <a:p>
            <a:r>
              <a:rPr lang="es-CO" sz="7000" b="1" dirty="0" smtClean="0"/>
              <a:t>u·dv = u·v − </a:t>
            </a:r>
            <a:endParaRPr lang="es-CO" sz="7000" b="1" dirty="0"/>
          </a:p>
        </p:txBody>
      </p:sp>
      <p:sp>
        <p:nvSpPr>
          <p:cNvPr id="15" name="Rectángulo 14"/>
          <p:cNvSpPr/>
          <p:nvPr/>
        </p:nvSpPr>
        <p:spPr>
          <a:xfrm>
            <a:off x="5750881" y="486"/>
            <a:ext cx="981359" cy="2708434"/>
          </a:xfrm>
          <a:prstGeom prst="rect">
            <a:avLst/>
          </a:prstGeom>
        </p:spPr>
        <p:txBody>
          <a:bodyPr wrap="none">
            <a:spAutoFit/>
          </a:bodyPr>
          <a:lstStyle/>
          <a:p>
            <a:r>
              <a:rPr lang="es-CO" sz="17000" dirty="0" smtClean="0"/>
              <a:t>∫</a:t>
            </a:r>
            <a:endParaRPr lang="es-CO" sz="17000" dirty="0"/>
          </a:p>
        </p:txBody>
      </p:sp>
      <p:sp>
        <p:nvSpPr>
          <p:cNvPr id="16" name="CuadroTexto 15"/>
          <p:cNvSpPr txBox="1"/>
          <p:nvPr/>
        </p:nvSpPr>
        <p:spPr>
          <a:xfrm>
            <a:off x="6542793" y="908720"/>
            <a:ext cx="1989647" cy="1169551"/>
          </a:xfrm>
          <a:prstGeom prst="rect">
            <a:avLst/>
          </a:prstGeom>
          <a:noFill/>
        </p:spPr>
        <p:txBody>
          <a:bodyPr wrap="none" rtlCol="0">
            <a:spAutoFit/>
          </a:bodyPr>
          <a:lstStyle/>
          <a:p>
            <a:r>
              <a:rPr lang="es-CO" sz="7000" b="1" dirty="0" smtClean="0"/>
              <a:t>v·du</a:t>
            </a:r>
            <a:r>
              <a:rPr lang="es-CO" sz="6000" b="1" dirty="0" smtClean="0"/>
              <a:t> </a:t>
            </a:r>
            <a:endParaRPr lang="es-CO" sz="6000" b="1" dirty="0"/>
          </a:p>
        </p:txBody>
      </p:sp>
      <p:sp>
        <p:nvSpPr>
          <p:cNvPr id="2" name="Flecha arriba 1"/>
          <p:cNvSpPr/>
          <p:nvPr/>
        </p:nvSpPr>
        <p:spPr>
          <a:xfrm>
            <a:off x="7759776" y="2031428"/>
            <a:ext cx="484632" cy="97840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sp>
        <p:nvSpPr>
          <p:cNvPr id="3" name="CuadroTexto 2"/>
          <p:cNvSpPr txBox="1"/>
          <p:nvPr/>
        </p:nvSpPr>
        <p:spPr>
          <a:xfrm>
            <a:off x="827584" y="3483585"/>
            <a:ext cx="1696298" cy="1169551"/>
          </a:xfrm>
          <a:prstGeom prst="rect">
            <a:avLst/>
          </a:prstGeom>
          <a:noFill/>
        </p:spPr>
        <p:txBody>
          <a:bodyPr wrap="none" rtlCol="0">
            <a:spAutoFit/>
          </a:bodyPr>
          <a:lstStyle/>
          <a:p>
            <a:r>
              <a:rPr lang="es-CO" sz="7000" b="1" dirty="0" smtClean="0">
                <a:solidFill>
                  <a:srgbClr val="FF0000"/>
                </a:solidFill>
              </a:rPr>
              <a:t>Una</a:t>
            </a:r>
            <a:endParaRPr lang="es-CO" sz="7000" b="1" dirty="0">
              <a:solidFill>
                <a:srgbClr val="FF0000"/>
              </a:solidFill>
            </a:endParaRPr>
          </a:p>
        </p:txBody>
      </p:sp>
      <p:sp>
        <p:nvSpPr>
          <p:cNvPr id="8" name="CuadroTexto 7"/>
          <p:cNvSpPr txBox="1"/>
          <p:nvPr/>
        </p:nvSpPr>
        <p:spPr>
          <a:xfrm>
            <a:off x="3155594" y="3483585"/>
            <a:ext cx="1920462" cy="1169551"/>
          </a:xfrm>
          <a:prstGeom prst="rect">
            <a:avLst/>
          </a:prstGeom>
          <a:noFill/>
        </p:spPr>
        <p:txBody>
          <a:bodyPr wrap="none" rtlCol="0">
            <a:spAutoFit/>
          </a:bodyPr>
          <a:lstStyle/>
          <a:p>
            <a:r>
              <a:rPr lang="es-CO" sz="7000" b="1" dirty="0" smtClean="0">
                <a:solidFill>
                  <a:srgbClr val="FF0000"/>
                </a:solidFill>
              </a:rPr>
              <a:t>Vaca</a:t>
            </a:r>
            <a:endParaRPr lang="es-CO" sz="7000" b="1" dirty="0">
              <a:solidFill>
                <a:srgbClr val="FF0000"/>
              </a:solidFill>
            </a:endParaRPr>
          </a:p>
        </p:txBody>
      </p:sp>
      <p:sp>
        <p:nvSpPr>
          <p:cNvPr id="9" name="CuadroTexto 8"/>
          <p:cNvSpPr txBox="1"/>
          <p:nvPr/>
        </p:nvSpPr>
        <p:spPr>
          <a:xfrm>
            <a:off x="5573357" y="3483585"/>
            <a:ext cx="2743059" cy="1169551"/>
          </a:xfrm>
          <a:prstGeom prst="rect">
            <a:avLst/>
          </a:prstGeom>
          <a:noFill/>
        </p:spPr>
        <p:txBody>
          <a:bodyPr wrap="none" rtlCol="0">
            <a:spAutoFit/>
          </a:bodyPr>
          <a:lstStyle/>
          <a:p>
            <a:r>
              <a:rPr lang="es-CO" sz="7000" b="1" dirty="0" smtClean="0">
                <a:solidFill>
                  <a:srgbClr val="FF0000"/>
                </a:solidFill>
              </a:rPr>
              <a:t>Menos</a:t>
            </a:r>
            <a:endParaRPr lang="es-CO" sz="7000" b="1" dirty="0">
              <a:solidFill>
                <a:srgbClr val="FF0000"/>
              </a:solidFill>
            </a:endParaRPr>
          </a:p>
        </p:txBody>
      </p:sp>
      <p:sp>
        <p:nvSpPr>
          <p:cNvPr id="10" name="CuadroTexto 9"/>
          <p:cNvSpPr txBox="1"/>
          <p:nvPr/>
        </p:nvSpPr>
        <p:spPr>
          <a:xfrm>
            <a:off x="2267744" y="4563705"/>
            <a:ext cx="1007007" cy="1169551"/>
          </a:xfrm>
          <a:prstGeom prst="rect">
            <a:avLst/>
          </a:prstGeom>
          <a:noFill/>
        </p:spPr>
        <p:txBody>
          <a:bodyPr wrap="none" rtlCol="0">
            <a:spAutoFit/>
          </a:bodyPr>
          <a:lstStyle/>
          <a:p>
            <a:r>
              <a:rPr lang="es-CO" sz="7000" b="1" dirty="0" smtClean="0">
                <a:solidFill>
                  <a:srgbClr val="FF0000"/>
                </a:solidFill>
              </a:rPr>
              <a:t>La</a:t>
            </a:r>
            <a:endParaRPr lang="es-CO" sz="7000" b="1" dirty="0">
              <a:solidFill>
                <a:srgbClr val="FF0000"/>
              </a:solidFill>
            </a:endParaRPr>
          </a:p>
        </p:txBody>
      </p:sp>
      <p:sp>
        <p:nvSpPr>
          <p:cNvPr id="11" name="CuadroTexto 10"/>
          <p:cNvSpPr txBox="1"/>
          <p:nvPr/>
        </p:nvSpPr>
        <p:spPr>
          <a:xfrm>
            <a:off x="3851920" y="4542109"/>
            <a:ext cx="3039037" cy="1169551"/>
          </a:xfrm>
          <a:prstGeom prst="rect">
            <a:avLst/>
          </a:prstGeom>
          <a:noFill/>
        </p:spPr>
        <p:txBody>
          <a:bodyPr wrap="none" rtlCol="0">
            <a:spAutoFit/>
          </a:bodyPr>
          <a:lstStyle/>
          <a:p>
            <a:r>
              <a:rPr lang="es-CO" sz="7000" b="1" dirty="0" smtClean="0">
                <a:solidFill>
                  <a:srgbClr val="FF0000"/>
                </a:solidFill>
              </a:rPr>
              <a:t>Integral</a:t>
            </a:r>
            <a:endParaRPr lang="es-CO" sz="7000" b="1" dirty="0">
              <a:solidFill>
                <a:srgbClr val="FF0000"/>
              </a:solidFill>
            </a:endParaRPr>
          </a:p>
        </p:txBody>
      </p:sp>
      <p:sp>
        <p:nvSpPr>
          <p:cNvPr id="12" name="CuadroTexto 11"/>
          <p:cNvSpPr txBox="1"/>
          <p:nvPr/>
        </p:nvSpPr>
        <p:spPr>
          <a:xfrm>
            <a:off x="179512" y="5571817"/>
            <a:ext cx="2925801" cy="1169551"/>
          </a:xfrm>
          <a:prstGeom prst="rect">
            <a:avLst/>
          </a:prstGeom>
          <a:noFill/>
        </p:spPr>
        <p:txBody>
          <a:bodyPr wrap="none" rtlCol="0">
            <a:spAutoFit/>
          </a:bodyPr>
          <a:lstStyle/>
          <a:p>
            <a:r>
              <a:rPr lang="es-CO" sz="7000" b="1" dirty="0" smtClean="0">
                <a:solidFill>
                  <a:srgbClr val="FF0000"/>
                </a:solidFill>
              </a:rPr>
              <a:t>Vestida</a:t>
            </a:r>
            <a:endParaRPr lang="es-CO" sz="7000" b="1" dirty="0">
              <a:solidFill>
                <a:srgbClr val="FF0000"/>
              </a:solidFill>
            </a:endParaRPr>
          </a:p>
        </p:txBody>
      </p:sp>
      <p:sp>
        <p:nvSpPr>
          <p:cNvPr id="17" name="CuadroTexto 16"/>
          <p:cNvSpPr txBox="1"/>
          <p:nvPr/>
        </p:nvSpPr>
        <p:spPr>
          <a:xfrm>
            <a:off x="3585451" y="5571817"/>
            <a:ext cx="1202573" cy="1169551"/>
          </a:xfrm>
          <a:prstGeom prst="rect">
            <a:avLst/>
          </a:prstGeom>
          <a:noFill/>
        </p:spPr>
        <p:txBody>
          <a:bodyPr wrap="none" rtlCol="0">
            <a:spAutoFit/>
          </a:bodyPr>
          <a:lstStyle/>
          <a:p>
            <a:r>
              <a:rPr lang="es-CO" sz="7000" b="1" dirty="0" smtClean="0">
                <a:solidFill>
                  <a:srgbClr val="FF0000"/>
                </a:solidFill>
              </a:rPr>
              <a:t>De</a:t>
            </a:r>
            <a:endParaRPr lang="es-CO" sz="7000" b="1" dirty="0">
              <a:solidFill>
                <a:srgbClr val="FF0000"/>
              </a:solidFill>
            </a:endParaRPr>
          </a:p>
        </p:txBody>
      </p:sp>
      <p:sp>
        <p:nvSpPr>
          <p:cNvPr id="18" name="CuadroTexto 17"/>
          <p:cNvSpPr txBox="1"/>
          <p:nvPr/>
        </p:nvSpPr>
        <p:spPr>
          <a:xfrm>
            <a:off x="5292080" y="5571817"/>
            <a:ext cx="3729739" cy="1169551"/>
          </a:xfrm>
          <a:prstGeom prst="rect">
            <a:avLst/>
          </a:prstGeom>
          <a:noFill/>
        </p:spPr>
        <p:txBody>
          <a:bodyPr wrap="none" rtlCol="0">
            <a:spAutoFit/>
          </a:bodyPr>
          <a:lstStyle/>
          <a:p>
            <a:r>
              <a:rPr lang="es-CO" sz="7000" b="1" dirty="0" smtClean="0">
                <a:solidFill>
                  <a:srgbClr val="FF0000"/>
                </a:solidFill>
              </a:rPr>
              <a:t>Uniforme</a:t>
            </a:r>
            <a:endParaRPr lang="es-CO" sz="7000" b="1" dirty="0">
              <a:solidFill>
                <a:srgbClr val="FF0000"/>
              </a:solidFill>
            </a:endParaRPr>
          </a:p>
        </p:txBody>
      </p:sp>
    </p:spTree>
    <p:extLst>
      <p:ext uri="{BB962C8B-B14F-4D97-AF65-F5344CB8AC3E}">
        <p14:creationId xmlns:p14="http://schemas.microsoft.com/office/powerpoint/2010/main" val="34434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55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621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151557" name="Rectangle 5"/>
          <p:cNvSpPr>
            <a:spLocks noGrp="1" noChangeArrowheads="1"/>
          </p:cNvSpPr>
          <p:nvPr>
            <p:ph type="body" sz="half" idx="1"/>
          </p:nvPr>
        </p:nvSpPr>
        <p:spPr>
          <a:xfrm>
            <a:off x="0" y="548680"/>
            <a:ext cx="9144000" cy="1080120"/>
          </a:xfrm>
        </p:spPr>
        <p:txBody>
          <a:bodyPr>
            <a:normAutofit/>
          </a:bodyPr>
          <a:lstStyle/>
          <a:p>
            <a:pPr marL="0" indent="0" algn="ctr" eaLnBrk="1" hangingPunct="1">
              <a:buClr>
                <a:srgbClr val="FF0000"/>
              </a:buClr>
              <a:buNone/>
              <a:defRPr/>
            </a:pPr>
            <a:r>
              <a:rPr lang="es-ES" sz="5800" b="1" dirty="0" smtClean="0">
                <a:latin typeface="Calibri" pitchFamily="34" charset="0"/>
              </a:rPr>
              <a:t>El maestro de Matemática</a:t>
            </a:r>
          </a:p>
        </p:txBody>
      </p:sp>
      <p:sp>
        <p:nvSpPr>
          <p:cNvPr id="7" name="Rectangle 5"/>
          <p:cNvSpPr txBox="1">
            <a:spLocks noChangeArrowheads="1"/>
          </p:cNvSpPr>
          <p:nvPr/>
        </p:nvSpPr>
        <p:spPr>
          <a:xfrm>
            <a:off x="36512" y="5301208"/>
            <a:ext cx="9144000"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0000"/>
              </a:buClr>
              <a:buFont typeface="Arial" pitchFamily="34" charset="0"/>
              <a:buNone/>
              <a:defRPr/>
            </a:pPr>
            <a:r>
              <a:rPr lang="es-ES" sz="5800" b="1" dirty="0" smtClean="0">
                <a:latin typeface="Calibri" pitchFamily="34" charset="0"/>
              </a:rPr>
              <a:t>en sus estudiantes</a:t>
            </a:r>
          </a:p>
        </p:txBody>
      </p:sp>
      <p:sp>
        <p:nvSpPr>
          <p:cNvPr id="5" name="Rectángulo 4"/>
          <p:cNvSpPr/>
          <p:nvPr/>
        </p:nvSpPr>
        <p:spPr>
          <a:xfrm>
            <a:off x="80835" y="1997546"/>
            <a:ext cx="8982331" cy="3231654"/>
          </a:xfrm>
          <a:prstGeom prst="rect">
            <a:avLst/>
          </a:prstGeom>
          <a:noFill/>
        </p:spPr>
        <p:txBody>
          <a:bodyPr wrap="none" lIns="91440" tIns="45720" rIns="91440" bIns="45720">
            <a:spAutoFit/>
          </a:bodyPr>
          <a:lstStyle/>
          <a:p>
            <a:pPr algn="ctr"/>
            <a:r>
              <a:rPr lang="es-CO" sz="6600" b="1" spc="50" dirty="0" smtClean="0">
                <a:ln w="0"/>
                <a:solidFill>
                  <a:srgbClr val="002060"/>
                </a:solidFill>
                <a:effectLst>
                  <a:innerShdw blurRad="63500" dist="50800" dir="13500000">
                    <a:srgbClr val="000000">
                      <a:alpha val="50000"/>
                    </a:srgbClr>
                  </a:innerShdw>
                </a:effectLst>
              </a:rPr>
              <a:t>EJERCE UNA INFLUENCIA</a:t>
            </a:r>
          </a:p>
          <a:p>
            <a:pPr algn="ctr"/>
            <a:r>
              <a:rPr lang="es-CO" sz="13800" b="1" spc="50" dirty="0" smtClean="0">
                <a:ln w="0"/>
                <a:solidFill>
                  <a:srgbClr val="002060"/>
                </a:solidFill>
                <a:effectLst>
                  <a:innerShdw blurRad="63500" dist="50800" dir="13500000">
                    <a:srgbClr val="000000">
                      <a:alpha val="50000"/>
                    </a:srgbClr>
                  </a:innerShdw>
                </a:effectLst>
              </a:rPr>
              <a:t>PODEROSA</a:t>
            </a:r>
            <a:endParaRPr lang="es-CO" sz="13800" b="1" spc="50" dirty="0">
              <a:ln w="0"/>
              <a:solidFill>
                <a:srgbClr val="002060"/>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47669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ángulo 5"/>
          <p:cNvSpPr/>
          <p:nvPr/>
        </p:nvSpPr>
        <p:spPr>
          <a:xfrm>
            <a:off x="107504" y="1700808"/>
            <a:ext cx="8965916"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500" b="1" cap="none" spc="0" dirty="0" smtClean="0">
                <a:ln/>
                <a:solidFill>
                  <a:srgbClr val="46F00A"/>
                </a:solidFill>
                <a:effectLst/>
              </a:rPr>
              <a:t>¡NO AL</a:t>
            </a:r>
          </a:p>
          <a:p>
            <a:pPr algn="ctr"/>
            <a:r>
              <a:rPr lang="es-ES" sz="11500" b="1" dirty="0" smtClean="0">
                <a:ln/>
                <a:solidFill>
                  <a:srgbClr val="46F00A"/>
                </a:solidFill>
              </a:rPr>
              <a:t>TERRORISMO!</a:t>
            </a:r>
            <a:endParaRPr lang="es-ES" sz="11500" b="1" cap="none" spc="0" dirty="0">
              <a:ln/>
              <a:solidFill>
                <a:srgbClr val="46F00A"/>
              </a:solidFill>
              <a:effectLst/>
            </a:endParaRPr>
          </a:p>
        </p:txBody>
      </p:sp>
    </p:spTree>
    <p:extLst>
      <p:ext uri="{BB962C8B-B14F-4D97-AF65-F5344CB8AC3E}">
        <p14:creationId xmlns:p14="http://schemas.microsoft.com/office/powerpoint/2010/main" val="125698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3844" y="1844824"/>
            <a:ext cx="8536312"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500" b="1" dirty="0" smtClean="0">
                <a:ln/>
                <a:solidFill>
                  <a:schemeClr val="accent1">
                    <a:lumMod val="75000"/>
                  </a:schemeClr>
                </a:solidFill>
              </a:rPr>
              <a:t>TRANSMITIR</a:t>
            </a:r>
          </a:p>
          <a:p>
            <a:pPr algn="ctr"/>
            <a:r>
              <a:rPr lang="es-ES" sz="11500" b="1" cap="none" spc="0" dirty="0" smtClean="0">
                <a:ln/>
                <a:solidFill>
                  <a:schemeClr val="accent1">
                    <a:lumMod val="75000"/>
                  </a:schemeClr>
                </a:solidFill>
                <a:effectLst/>
              </a:rPr>
              <a:t>ENTUSIASMO</a:t>
            </a:r>
            <a:endParaRPr lang="es-ES" sz="11500" b="1" cap="none" spc="0" dirty="0">
              <a:ln/>
              <a:solidFill>
                <a:schemeClr val="accent1">
                  <a:lumMod val="75000"/>
                </a:schemeClr>
              </a:solidFill>
              <a:effectLst/>
            </a:endParaRPr>
          </a:p>
        </p:txBody>
      </p:sp>
    </p:spTree>
    <p:extLst>
      <p:ext uri="{BB962C8B-B14F-4D97-AF65-F5344CB8AC3E}">
        <p14:creationId xmlns:p14="http://schemas.microsoft.com/office/powerpoint/2010/main" val="116794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C024A"/>
        </a:solidFill>
        <a:effectLst/>
      </p:bgPr>
    </p:bg>
    <p:spTree>
      <p:nvGrpSpPr>
        <p:cNvPr id="1" name=""/>
        <p:cNvGrpSpPr/>
        <p:nvPr/>
      </p:nvGrpSpPr>
      <p:grpSpPr>
        <a:xfrm>
          <a:off x="0" y="0"/>
          <a:ext cx="0" cy="0"/>
          <a:chOff x="0" y="0"/>
          <a:chExt cx="0" cy="0"/>
        </a:xfrm>
      </p:grpSpPr>
      <p:sp>
        <p:nvSpPr>
          <p:cNvPr id="2" name="Rectángulo 1"/>
          <p:cNvSpPr/>
          <p:nvPr/>
        </p:nvSpPr>
        <p:spPr>
          <a:xfrm>
            <a:off x="221353" y="350068"/>
            <a:ext cx="8701293" cy="6093976"/>
          </a:xfrm>
          <a:prstGeom prst="rect">
            <a:avLst/>
          </a:prstGeom>
          <a:noFill/>
        </p:spPr>
        <p:txBody>
          <a:bodyPr wrap="none" lIns="91440" tIns="45720" rIns="91440" bIns="45720">
            <a:spAutoFit/>
          </a:bodyPr>
          <a:lstStyle/>
          <a:p>
            <a:pPr algn="ctr"/>
            <a:r>
              <a:rPr lang="es-ES" sz="13000" b="1" cap="none" spc="50" dirty="0" smtClean="0">
                <a:ln w="0"/>
                <a:solidFill>
                  <a:schemeClr val="bg2"/>
                </a:solidFill>
                <a:effectLst>
                  <a:innerShdw blurRad="63500" dist="50800" dir="13500000">
                    <a:srgbClr val="000000">
                      <a:alpha val="50000"/>
                    </a:srgbClr>
                  </a:innerShdw>
                </a:effectLst>
                <a:latin typeface="Calibri" pitchFamily="34" charset="0"/>
              </a:rPr>
              <a:t>¿Para qué</a:t>
            </a:r>
            <a:br>
              <a:rPr lang="es-ES" sz="13000" b="1" cap="none" spc="50" dirty="0" smtClean="0">
                <a:ln w="0"/>
                <a:solidFill>
                  <a:schemeClr val="bg2"/>
                </a:solidFill>
                <a:effectLst>
                  <a:innerShdw blurRad="63500" dist="50800" dir="13500000">
                    <a:srgbClr val="000000">
                      <a:alpha val="50000"/>
                    </a:srgbClr>
                  </a:innerShdw>
                </a:effectLst>
                <a:latin typeface="Calibri" pitchFamily="34" charset="0"/>
              </a:rPr>
            </a:br>
            <a:r>
              <a:rPr lang="es-ES" sz="13000" b="1" cap="none" spc="50" dirty="0" smtClean="0">
                <a:ln w="0"/>
                <a:solidFill>
                  <a:schemeClr val="bg2"/>
                </a:solidFill>
                <a:effectLst>
                  <a:innerShdw blurRad="63500" dist="50800" dir="13500000">
                    <a:srgbClr val="000000">
                      <a:alpha val="50000"/>
                    </a:srgbClr>
                  </a:innerShdw>
                </a:effectLst>
                <a:latin typeface="Calibri" pitchFamily="34" charset="0"/>
              </a:rPr>
              <a:t>me va servir</a:t>
            </a:r>
            <a:br>
              <a:rPr lang="es-ES" sz="13000" b="1" cap="none" spc="50" dirty="0" smtClean="0">
                <a:ln w="0"/>
                <a:solidFill>
                  <a:schemeClr val="bg2"/>
                </a:solidFill>
                <a:effectLst>
                  <a:innerShdw blurRad="63500" dist="50800" dir="13500000">
                    <a:srgbClr val="000000">
                      <a:alpha val="50000"/>
                    </a:srgbClr>
                  </a:innerShdw>
                </a:effectLst>
                <a:latin typeface="Calibri" pitchFamily="34" charset="0"/>
              </a:rPr>
            </a:br>
            <a:r>
              <a:rPr lang="es-ES" sz="13000" b="1" cap="none" spc="50" dirty="0" smtClean="0">
                <a:ln w="0"/>
                <a:solidFill>
                  <a:schemeClr val="bg2"/>
                </a:solidFill>
                <a:effectLst>
                  <a:innerShdw blurRad="63500" dist="50800" dir="13500000">
                    <a:srgbClr val="000000">
                      <a:alpha val="50000"/>
                    </a:srgbClr>
                  </a:innerShdw>
                </a:effectLst>
                <a:latin typeface="Calibri" pitchFamily="34" charset="0"/>
              </a:rPr>
              <a:t>todo esto?</a:t>
            </a:r>
            <a:endParaRPr lang="es-CO" sz="13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20098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ángulo 1"/>
          <p:cNvSpPr/>
          <p:nvPr/>
        </p:nvSpPr>
        <p:spPr>
          <a:xfrm>
            <a:off x="251520" y="332656"/>
            <a:ext cx="8640960" cy="624786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000" b="1" cap="none" spc="0" dirty="0" smtClean="0">
                <a:ln/>
                <a:solidFill>
                  <a:schemeClr val="accent1">
                    <a:lumMod val="50000"/>
                  </a:schemeClr>
                </a:solidFill>
                <a:effectLst/>
                <a:latin typeface="Calibri" pitchFamily="34" charset="0"/>
              </a:rPr>
              <a:t>Diseñar problemas de aplicación de la MATEMÁTICA</a:t>
            </a:r>
            <a:br>
              <a:rPr lang="es-ES" sz="8000" b="1" cap="none" spc="0" dirty="0" smtClean="0">
                <a:ln/>
                <a:solidFill>
                  <a:schemeClr val="accent1">
                    <a:lumMod val="50000"/>
                  </a:schemeClr>
                </a:solidFill>
                <a:effectLst/>
                <a:latin typeface="Calibri" pitchFamily="34" charset="0"/>
              </a:rPr>
            </a:br>
            <a:r>
              <a:rPr lang="es-ES" sz="8000" b="1" cap="none" spc="0" dirty="0" smtClean="0">
                <a:ln/>
                <a:solidFill>
                  <a:schemeClr val="accent1">
                    <a:lumMod val="50000"/>
                  </a:schemeClr>
                </a:solidFill>
                <a:effectLst/>
                <a:latin typeface="Calibri" pitchFamily="34" charset="0"/>
              </a:rPr>
              <a:t>en situaciones de la vida cotidiana</a:t>
            </a:r>
            <a:endParaRPr lang="es-CO" sz="8000" b="1" cap="none" spc="0" dirty="0">
              <a:ln/>
              <a:solidFill>
                <a:schemeClr val="accent1">
                  <a:lumMod val="50000"/>
                </a:schemeClr>
              </a:solidFill>
              <a:effectLst/>
            </a:endParaRPr>
          </a:p>
        </p:txBody>
      </p:sp>
    </p:spTree>
    <p:extLst>
      <p:ext uri="{BB962C8B-B14F-4D97-AF65-F5344CB8AC3E}">
        <p14:creationId xmlns:p14="http://schemas.microsoft.com/office/powerpoint/2010/main" val="221382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0521" y="2006838"/>
            <a:ext cx="8942961" cy="286232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17500" b="1" cap="none" spc="0" dirty="0" smtClean="0">
                <a:ln/>
                <a:solidFill>
                  <a:srgbClr val="FF0000"/>
                </a:solidFill>
                <a:effectLst/>
              </a:rPr>
              <a:t>EJEMPLO</a:t>
            </a:r>
            <a:endParaRPr lang="es-CO" sz="17500" b="1" cap="none" spc="0" dirty="0">
              <a:ln/>
              <a:solidFill>
                <a:srgbClr val="FF0000"/>
              </a:solidFill>
              <a:effectLst/>
            </a:endParaRPr>
          </a:p>
        </p:txBody>
      </p:sp>
    </p:spTree>
    <p:extLst>
      <p:ext uri="{BB962C8B-B14F-4D97-AF65-F5344CB8AC3E}">
        <p14:creationId xmlns:p14="http://schemas.microsoft.com/office/powerpoint/2010/main" val="351694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83336" y="870967"/>
            <a:ext cx="8564450" cy="5078313"/>
          </a:xfrm>
          <a:prstGeom prst="rect">
            <a:avLst/>
          </a:prstGeom>
          <a:solidFill>
            <a:srgbClr val="003300"/>
          </a:solidFill>
          <a:scene3d>
            <a:camera prst="orthographicFront"/>
            <a:lightRig rig="threePt" dir="t"/>
          </a:scene3d>
          <a:sp3d>
            <a:bevelT prst="convex"/>
          </a:sp3d>
        </p:spPr>
        <p:txBody>
          <a:bodyPr wrap="square" rtlCol="0">
            <a:spAutoFit/>
          </a:bodyPr>
          <a:lstStyle/>
          <a:p>
            <a:pPr algn="ctr"/>
            <a:r>
              <a:rPr lang="es-CO" sz="5400" b="1" dirty="0" smtClean="0">
                <a:solidFill>
                  <a:schemeClr val="bg1"/>
                </a:solidFill>
              </a:rPr>
              <a:t>Si un galón de pintura alcanza para cubrir 20 m², ¿cuántos galones se requieren para pintar una pared de 250 centímetros de alto y 48 metros de largo?</a:t>
            </a:r>
            <a:endParaRPr lang="es-CO" sz="4800" b="1" dirty="0"/>
          </a:p>
        </p:txBody>
      </p:sp>
    </p:spTree>
    <p:extLst>
      <p:ext uri="{BB962C8B-B14F-4D97-AF65-F5344CB8AC3E}">
        <p14:creationId xmlns:p14="http://schemas.microsoft.com/office/powerpoint/2010/main" val="40602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7" y="1550437"/>
            <a:ext cx="6336704" cy="2511381"/>
          </a:xfrm>
          <a:prstGeom prst="rect">
            <a:avLst/>
          </a:prstGeom>
          <a:blipFill>
            <a:blip r:embed="rId2"/>
            <a:tile tx="0" ty="0" sx="100000" sy="100000" flip="none" algn="tl"/>
          </a:blip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4 Flecha izquierda y derecha"/>
          <p:cNvSpPr/>
          <p:nvPr/>
        </p:nvSpPr>
        <p:spPr>
          <a:xfrm>
            <a:off x="395536" y="1106022"/>
            <a:ext cx="6336705" cy="276984"/>
          </a:xfrm>
          <a:prstGeom prst="leftRight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6 CuadroTexto"/>
          <p:cNvSpPr txBox="1"/>
          <p:nvPr/>
        </p:nvSpPr>
        <p:spPr>
          <a:xfrm>
            <a:off x="2987824" y="404664"/>
            <a:ext cx="1236236" cy="707886"/>
          </a:xfrm>
          <a:prstGeom prst="rect">
            <a:avLst/>
          </a:prstGeom>
          <a:noFill/>
        </p:spPr>
        <p:txBody>
          <a:bodyPr wrap="none" rtlCol="0">
            <a:spAutoFit/>
          </a:bodyPr>
          <a:lstStyle/>
          <a:p>
            <a:r>
              <a:rPr lang="es-CO" sz="4000" b="1" dirty="0" smtClean="0"/>
              <a:t>48 m</a:t>
            </a:r>
            <a:endParaRPr lang="es-CO" b="1" dirty="0"/>
          </a:p>
        </p:txBody>
      </p:sp>
      <p:sp>
        <p:nvSpPr>
          <p:cNvPr id="8" name="7 Flecha izquierda y derecha"/>
          <p:cNvSpPr/>
          <p:nvPr/>
        </p:nvSpPr>
        <p:spPr>
          <a:xfrm rot="5400000">
            <a:off x="5838937" y="2664460"/>
            <a:ext cx="2511381" cy="283336"/>
          </a:xfrm>
          <a:prstGeom prst="leftRightArrow">
            <a:avLst/>
          </a:prstGeom>
          <a:solidFill>
            <a:srgbClr val="0000FF"/>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s-CO"/>
          </a:p>
        </p:txBody>
      </p:sp>
      <p:sp>
        <p:nvSpPr>
          <p:cNvPr id="9" name="8 CuadroTexto"/>
          <p:cNvSpPr txBox="1"/>
          <p:nvPr/>
        </p:nvSpPr>
        <p:spPr>
          <a:xfrm>
            <a:off x="7253763" y="2145050"/>
            <a:ext cx="1742785" cy="1938992"/>
          </a:xfrm>
          <a:prstGeom prst="rect">
            <a:avLst/>
          </a:prstGeom>
          <a:noFill/>
        </p:spPr>
        <p:txBody>
          <a:bodyPr wrap="none" rtlCol="0">
            <a:spAutoFit/>
          </a:bodyPr>
          <a:lstStyle/>
          <a:p>
            <a:r>
              <a:rPr lang="es-CO" sz="4000" b="1" dirty="0" smtClean="0"/>
              <a:t>250 cm</a:t>
            </a:r>
          </a:p>
          <a:p>
            <a:r>
              <a:rPr lang="es-CO" sz="4000" b="1" dirty="0" smtClean="0"/>
              <a:t>= 2.5 m</a:t>
            </a:r>
          </a:p>
          <a:p>
            <a:endParaRPr lang="es-CO" sz="4000" b="1" dirty="0"/>
          </a:p>
        </p:txBody>
      </p:sp>
      <p:sp>
        <p:nvSpPr>
          <p:cNvPr id="11" name="10 CuadroTexto"/>
          <p:cNvSpPr txBox="1"/>
          <p:nvPr/>
        </p:nvSpPr>
        <p:spPr>
          <a:xfrm>
            <a:off x="899592" y="5601434"/>
            <a:ext cx="495649" cy="707886"/>
          </a:xfrm>
          <a:prstGeom prst="rect">
            <a:avLst/>
          </a:prstGeom>
          <a:noFill/>
        </p:spPr>
        <p:txBody>
          <a:bodyPr wrap="none" rtlCol="0">
            <a:spAutoFit/>
          </a:bodyPr>
          <a:lstStyle/>
          <a:p>
            <a:r>
              <a:rPr lang="es-CO" sz="4000" b="1" dirty="0" smtClean="0"/>
              <a:t>A</a:t>
            </a:r>
            <a:endParaRPr lang="es-CO" b="1" dirty="0"/>
          </a:p>
        </p:txBody>
      </p:sp>
      <p:sp>
        <p:nvSpPr>
          <p:cNvPr id="12" name="11 CuadroTexto"/>
          <p:cNvSpPr txBox="1"/>
          <p:nvPr/>
        </p:nvSpPr>
        <p:spPr>
          <a:xfrm>
            <a:off x="1403648" y="5601434"/>
            <a:ext cx="439544" cy="707886"/>
          </a:xfrm>
          <a:prstGeom prst="rect">
            <a:avLst/>
          </a:prstGeom>
          <a:noFill/>
        </p:spPr>
        <p:txBody>
          <a:bodyPr wrap="none" rtlCol="0">
            <a:spAutoFit/>
          </a:bodyPr>
          <a:lstStyle/>
          <a:p>
            <a:r>
              <a:rPr lang="es-CO" sz="4000" b="1" dirty="0" smtClean="0"/>
              <a:t>=</a:t>
            </a:r>
            <a:endParaRPr lang="es-CO" b="1" dirty="0"/>
          </a:p>
        </p:txBody>
      </p:sp>
      <p:sp>
        <p:nvSpPr>
          <p:cNvPr id="13" name="12 CuadroTexto"/>
          <p:cNvSpPr txBox="1"/>
          <p:nvPr/>
        </p:nvSpPr>
        <p:spPr>
          <a:xfrm>
            <a:off x="2123728" y="5601434"/>
            <a:ext cx="1236236" cy="707886"/>
          </a:xfrm>
          <a:prstGeom prst="rect">
            <a:avLst/>
          </a:prstGeom>
          <a:noFill/>
        </p:spPr>
        <p:txBody>
          <a:bodyPr wrap="none" rtlCol="0">
            <a:spAutoFit/>
          </a:bodyPr>
          <a:lstStyle/>
          <a:p>
            <a:r>
              <a:rPr lang="es-CO" sz="4000" b="1" dirty="0" smtClean="0"/>
              <a:t>48 m</a:t>
            </a:r>
            <a:endParaRPr lang="es-CO" b="1" dirty="0"/>
          </a:p>
        </p:txBody>
      </p:sp>
      <p:sp>
        <p:nvSpPr>
          <p:cNvPr id="15" name="14 CuadroTexto"/>
          <p:cNvSpPr txBox="1"/>
          <p:nvPr/>
        </p:nvSpPr>
        <p:spPr>
          <a:xfrm>
            <a:off x="3628400" y="5601434"/>
            <a:ext cx="439544" cy="707886"/>
          </a:xfrm>
          <a:prstGeom prst="rect">
            <a:avLst/>
          </a:prstGeom>
          <a:noFill/>
        </p:spPr>
        <p:txBody>
          <a:bodyPr wrap="none" rtlCol="0">
            <a:spAutoFit/>
          </a:bodyPr>
          <a:lstStyle/>
          <a:p>
            <a:r>
              <a:rPr lang="es-CO" sz="4000" b="1" dirty="0" smtClean="0"/>
              <a:t>×</a:t>
            </a:r>
            <a:endParaRPr lang="es-CO" b="1" dirty="0"/>
          </a:p>
        </p:txBody>
      </p:sp>
      <p:sp>
        <p:nvSpPr>
          <p:cNvPr id="16" name="15 CuadroTexto"/>
          <p:cNvSpPr txBox="1"/>
          <p:nvPr/>
        </p:nvSpPr>
        <p:spPr>
          <a:xfrm>
            <a:off x="4423644" y="5601434"/>
            <a:ext cx="1372492" cy="707886"/>
          </a:xfrm>
          <a:prstGeom prst="rect">
            <a:avLst/>
          </a:prstGeom>
          <a:noFill/>
        </p:spPr>
        <p:txBody>
          <a:bodyPr wrap="none" rtlCol="0">
            <a:spAutoFit/>
          </a:bodyPr>
          <a:lstStyle/>
          <a:p>
            <a:r>
              <a:rPr lang="es-CO" sz="4000" b="1" dirty="0" smtClean="0"/>
              <a:t>2.5 m</a:t>
            </a:r>
            <a:endParaRPr lang="es-CO" b="1" dirty="0"/>
          </a:p>
        </p:txBody>
      </p:sp>
      <p:sp>
        <p:nvSpPr>
          <p:cNvPr id="17" name="16 CuadroTexto"/>
          <p:cNvSpPr txBox="1"/>
          <p:nvPr/>
        </p:nvSpPr>
        <p:spPr>
          <a:xfrm>
            <a:off x="6012160" y="5601434"/>
            <a:ext cx="439544" cy="707886"/>
          </a:xfrm>
          <a:prstGeom prst="rect">
            <a:avLst/>
          </a:prstGeom>
          <a:noFill/>
        </p:spPr>
        <p:txBody>
          <a:bodyPr wrap="none" rtlCol="0">
            <a:spAutoFit/>
          </a:bodyPr>
          <a:lstStyle/>
          <a:p>
            <a:r>
              <a:rPr lang="es-CO" sz="4000" b="1" dirty="0" smtClean="0"/>
              <a:t>=</a:t>
            </a:r>
            <a:endParaRPr lang="es-CO" b="1" dirty="0"/>
          </a:p>
        </p:txBody>
      </p:sp>
      <p:sp>
        <p:nvSpPr>
          <p:cNvPr id="18" name="17 CuadroTexto"/>
          <p:cNvSpPr txBox="1"/>
          <p:nvPr/>
        </p:nvSpPr>
        <p:spPr>
          <a:xfrm>
            <a:off x="6588224" y="5601434"/>
            <a:ext cx="963725" cy="707886"/>
          </a:xfrm>
          <a:prstGeom prst="rect">
            <a:avLst/>
          </a:prstGeom>
          <a:noFill/>
        </p:spPr>
        <p:txBody>
          <a:bodyPr wrap="none" rtlCol="0">
            <a:spAutoFit/>
          </a:bodyPr>
          <a:lstStyle/>
          <a:p>
            <a:r>
              <a:rPr lang="es-CO" sz="4000" b="1" dirty="0" smtClean="0"/>
              <a:t>120</a:t>
            </a:r>
            <a:endParaRPr lang="es-CO" b="1" dirty="0"/>
          </a:p>
        </p:txBody>
      </p:sp>
      <p:sp>
        <p:nvSpPr>
          <p:cNvPr id="19" name="18 CuadroTexto"/>
          <p:cNvSpPr txBox="1"/>
          <p:nvPr/>
        </p:nvSpPr>
        <p:spPr>
          <a:xfrm>
            <a:off x="7452320" y="5601434"/>
            <a:ext cx="774571" cy="707886"/>
          </a:xfrm>
          <a:prstGeom prst="rect">
            <a:avLst/>
          </a:prstGeom>
          <a:noFill/>
        </p:spPr>
        <p:txBody>
          <a:bodyPr wrap="none" rtlCol="0">
            <a:spAutoFit/>
          </a:bodyPr>
          <a:lstStyle/>
          <a:p>
            <a:r>
              <a:rPr lang="es-CO" sz="4000" b="1" dirty="0" smtClean="0"/>
              <a:t>m²</a:t>
            </a:r>
            <a:endParaRPr lang="es-CO" b="1" dirty="0"/>
          </a:p>
        </p:txBody>
      </p:sp>
      <p:sp>
        <p:nvSpPr>
          <p:cNvPr id="20" name="10 CuadroTexto"/>
          <p:cNvSpPr txBox="1"/>
          <p:nvPr/>
        </p:nvSpPr>
        <p:spPr>
          <a:xfrm>
            <a:off x="611560" y="4506233"/>
            <a:ext cx="8640960" cy="707886"/>
          </a:xfrm>
          <a:prstGeom prst="rect">
            <a:avLst/>
          </a:prstGeom>
          <a:noFill/>
        </p:spPr>
        <p:txBody>
          <a:bodyPr wrap="square" rtlCol="0">
            <a:spAutoFit/>
          </a:bodyPr>
          <a:lstStyle/>
          <a:p>
            <a:r>
              <a:rPr lang="es-CO" sz="4000" b="1" dirty="0" smtClean="0"/>
              <a:t>Área del Rectángulo = </a:t>
            </a:r>
            <a:r>
              <a:rPr lang="es-CO" sz="4000" b="1" dirty="0"/>
              <a:t>Base </a:t>
            </a:r>
            <a:r>
              <a:rPr lang="es-CO" sz="4000" b="1" dirty="0" smtClean="0"/>
              <a:t>× Altura</a:t>
            </a:r>
            <a:endParaRPr lang="es-CO" b="1" dirty="0"/>
          </a:p>
        </p:txBody>
      </p:sp>
    </p:spTree>
    <p:extLst>
      <p:ext uri="{BB962C8B-B14F-4D97-AF65-F5344CB8AC3E}">
        <p14:creationId xmlns:p14="http://schemas.microsoft.com/office/powerpoint/2010/main" val="417424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animBg="1"/>
      <p:bldP spid="9" grpId="0"/>
      <p:bldP spid="11" grpId="0"/>
      <p:bldP spid="12" grpId="0"/>
      <p:bldP spid="13" grpId="0"/>
      <p:bldP spid="15" grpId="0"/>
      <p:bldP spid="16" grpId="0"/>
      <p:bldP spid="17" grpId="0"/>
      <p:bldP spid="18" grpId="0"/>
      <p:bldP spid="19"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82463" y="1124744"/>
            <a:ext cx="4042325" cy="707886"/>
          </a:xfrm>
          <a:prstGeom prst="rect">
            <a:avLst/>
          </a:prstGeom>
          <a:noFill/>
        </p:spPr>
        <p:txBody>
          <a:bodyPr wrap="none" rtlCol="0">
            <a:spAutoFit/>
          </a:bodyPr>
          <a:lstStyle/>
          <a:p>
            <a:r>
              <a:rPr lang="es-CO" sz="4000" b="1" dirty="0" smtClean="0"/>
              <a:t>1 galón de pintura</a:t>
            </a:r>
            <a:endParaRPr lang="es-CO" b="1" dirty="0"/>
          </a:p>
        </p:txBody>
      </p:sp>
      <p:sp>
        <p:nvSpPr>
          <p:cNvPr id="9" name="8 CuadroTexto"/>
          <p:cNvSpPr txBox="1"/>
          <p:nvPr/>
        </p:nvSpPr>
        <p:spPr>
          <a:xfrm>
            <a:off x="6323678" y="1124745"/>
            <a:ext cx="1409360" cy="707886"/>
          </a:xfrm>
          <a:prstGeom prst="rect">
            <a:avLst/>
          </a:prstGeom>
          <a:noFill/>
        </p:spPr>
        <p:txBody>
          <a:bodyPr wrap="none" rtlCol="0">
            <a:spAutoFit/>
          </a:bodyPr>
          <a:lstStyle/>
          <a:p>
            <a:r>
              <a:rPr lang="es-CO" sz="4000" b="1" dirty="0" smtClean="0"/>
              <a:t>20 m²</a:t>
            </a:r>
            <a:endParaRPr lang="es-CO" b="1" dirty="0"/>
          </a:p>
        </p:txBody>
      </p:sp>
      <p:sp>
        <p:nvSpPr>
          <p:cNvPr id="11" name="10 CuadroTexto"/>
          <p:cNvSpPr txBox="1"/>
          <p:nvPr/>
        </p:nvSpPr>
        <p:spPr>
          <a:xfrm>
            <a:off x="807775" y="4581128"/>
            <a:ext cx="2573910" cy="707886"/>
          </a:xfrm>
          <a:prstGeom prst="rect">
            <a:avLst/>
          </a:prstGeom>
          <a:noFill/>
        </p:spPr>
        <p:txBody>
          <a:bodyPr wrap="none" rtlCol="0">
            <a:spAutoFit/>
          </a:bodyPr>
          <a:lstStyle/>
          <a:p>
            <a:r>
              <a:rPr lang="es-CO" sz="4000" b="1" dirty="0" smtClean="0">
                <a:solidFill>
                  <a:srgbClr val="FF0000"/>
                </a:solidFill>
              </a:rPr>
              <a:t>RESPUESTA</a:t>
            </a:r>
            <a:endParaRPr lang="es-CO" b="1" dirty="0">
              <a:solidFill>
                <a:srgbClr val="FF0000"/>
              </a:solidFill>
            </a:endParaRPr>
          </a:p>
        </p:txBody>
      </p:sp>
      <p:sp>
        <p:nvSpPr>
          <p:cNvPr id="17" name="16 CuadroTexto"/>
          <p:cNvSpPr txBox="1"/>
          <p:nvPr/>
        </p:nvSpPr>
        <p:spPr>
          <a:xfrm>
            <a:off x="4612207" y="1977123"/>
            <a:ext cx="439544" cy="707886"/>
          </a:xfrm>
          <a:prstGeom prst="rect">
            <a:avLst/>
          </a:prstGeom>
          <a:noFill/>
        </p:spPr>
        <p:txBody>
          <a:bodyPr wrap="none" rtlCol="0">
            <a:spAutoFit/>
          </a:bodyPr>
          <a:lstStyle/>
          <a:p>
            <a:r>
              <a:rPr lang="es-CO" sz="4000" b="1" dirty="0" smtClean="0"/>
              <a:t>=</a:t>
            </a:r>
            <a:endParaRPr lang="es-CO" b="1" dirty="0"/>
          </a:p>
        </p:txBody>
      </p:sp>
      <p:sp>
        <p:nvSpPr>
          <p:cNvPr id="18" name="17 CuadroTexto"/>
          <p:cNvSpPr txBox="1"/>
          <p:nvPr/>
        </p:nvSpPr>
        <p:spPr>
          <a:xfrm>
            <a:off x="5170139" y="1988309"/>
            <a:ext cx="963725" cy="707886"/>
          </a:xfrm>
          <a:prstGeom prst="rect">
            <a:avLst/>
          </a:prstGeom>
          <a:noFill/>
        </p:spPr>
        <p:txBody>
          <a:bodyPr wrap="none" rtlCol="0">
            <a:spAutoFit/>
          </a:bodyPr>
          <a:lstStyle/>
          <a:p>
            <a:r>
              <a:rPr lang="es-CO" sz="4000" b="1" dirty="0" smtClean="0"/>
              <a:t>120</a:t>
            </a:r>
            <a:endParaRPr lang="es-CO" b="1" dirty="0"/>
          </a:p>
        </p:txBody>
      </p:sp>
      <p:sp>
        <p:nvSpPr>
          <p:cNvPr id="19" name="18 CuadroTexto"/>
          <p:cNvSpPr txBox="1"/>
          <p:nvPr/>
        </p:nvSpPr>
        <p:spPr>
          <a:xfrm>
            <a:off x="6133863" y="1988309"/>
            <a:ext cx="774571" cy="707886"/>
          </a:xfrm>
          <a:prstGeom prst="rect">
            <a:avLst/>
          </a:prstGeom>
          <a:noFill/>
        </p:spPr>
        <p:txBody>
          <a:bodyPr wrap="none" rtlCol="0">
            <a:spAutoFit/>
          </a:bodyPr>
          <a:lstStyle/>
          <a:p>
            <a:r>
              <a:rPr lang="es-CO" sz="4000" b="1" dirty="0" smtClean="0"/>
              <a:t>m²</a:t>
            </a:r>
            <a:endParaRPr lang="es-CO" b="1" dirty="0"/>
          </a:p>
        </p:txBody>
      </p:sp>
      <p:sp>
        <p:nvSpPr>
          <p:cNvPr id="4" name="3 Flecha derecha"/>
          <p:cNvSpPr/>
          <p:nvPr/>
        </p:nvSpPr>
        <p:spPr>
          <a:xfrm>
            <a:off x="5051751" y="1249251"/>
            <a:ext cx="978408" cy="484632"/>
          </a:xfrm>
          <a:prstGeom prst="rightArrow">
            <a:avLst/>
          </a:prstGeom>
          <a:solidFill>
            <a:srgbClr val="66FF33"/>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0" name="19 CuadroTexto"/>
          <p:cNvSpPr txBox="1"/>
          <p:nvPr/>
        </p:nvSpPr>
        <p:spPr>
          <a:xfrm>
            <a:off x="807775" y="1977123"/>
            <a:ext cx="3683701" cy="707886"/>
          </a:xfrm>
          <a:prstGeom prst="rect">
            <a:avLst/>
          </a:prstGeom>
          <a:noFill/>
        </p:spPr>
        <p:txBody>
          <a:bodyPr wrap="none" rtlCol="0">
            <a:spAutoFit/>
          </a:bodyPr>
          <a:lstStyle/>
          <a:p>
            <a:r>
              <a:rPr lang="es-CO" sz="4000" b="1" dirty="0" smtClean="0"/>
              <a:t>Área de la pared</a:t>
            </a:r>
            <a:endParaRPr lang="es-CO" b="1" dirty="0"/>
          </a:p>
        </p:txBody>
      </p:sp>
      <p:sp>
        <p:nvSpPr>
          <p:cNvPr id="21" name="20 CuadroTexto"/>
          <p:cNvSpPr txBox="1"/>
          <p:nvPr/>
        </p:nvSpPr>
        <p:spPr>
          <a:xfrm>
            <a:off x="781468" y="2979527"/>
            <a:ext cx="3876382" cy="707886"/>
          </a:xfrm>
          <a:prstGeom prst="rect">
            <a:avLst/>
          </a:prstGeom>
          <a:noFill/>
        </p:spPr>
        <p:txBody>
          <a:bodyPr wrap="none" rtlCol="0">
            <a:spAutoFit/>
          </a:bodyPr>
          <a:lstStyle/>
          <a:p>
            <a:r>
              <a:rPr lang="es-CO" sz="4000" b="1" dirty="0" smtClean="0"/>
              <a:t>Pintura necesaria</a:t>
            </a:r>
            <a:endParaRPr lang="es-CO" b="1" dirty="0"/>
          </a:p>
        </p:txBody>
      </p:sp>
      <p:sp>
        <p:nvSpPr>
          <p:cNvPr id="22" name="21 CuadroTexto"/>
          <p:cNvSpPr txBox="1"/>
          <p:nvPr/>
        </p:nvSpPr>
        <p:spPr>
          <a:xfrm>
            <a:off x="4634986" y="2979527"/>
            <a:ext cx="439544" cy="707886"/>
          </a:xfrm>
          <a:prstGeom prst="rect">
            <a:avLst/>
          </a:prstGeom>
          <a:noFill/>
        </p:spPr>
        <p:txBody>
          <a:bodyPr wrap="none" rtlCol="0">
            <a:spAutoFit/>
          </a:bodyPr>
          <a:lstStyle/>
          <a:p>
            <a:r>
              <a:rPr lang="es-CO" sz="4000" b="1" dirty="0" smtClean="0"/>
              <a:t>=</a:t>
            </a:r>
            <a:endParaRPr lang="es-CO" b="1" dirty="0"/>
          </a:p>
        </p:txBody>
      </p:sp>
      <p:sp>
        <p:nvSpPr>
          <p:cNvPr id="23" name="22 CuadroTexto"/>
          <p:cNvSpPr txBox="1"/>
          <p:nvPr/>
        </p:nvSpPr>
        <p:spPr>
          <a:xfrm>
            <a:off x="5014876" y="2979527"/>
            <a:ext cx="1669047" cy="707886"/>
          </a:xfrm>
          <a:prstGeom prst="rect">
            <a:avLst/>
          </a:prstGeom>
          <a:noFill/>
        </p:spPr>
        <p:txBody>
          <a:bodyPr wrap="none" rtlCol="0">
            <a:spAutoFit/>
          </a:bodyPr>
          <a:lstStyle/>
          <a:p>
            <a:r>
              <a:rPr lang="es-CO" sz="4000" b="1" dirty="0" smtClean="0"/>
              <a:t>120 m²</a:t>
            </a:r>
            <a:endParaRPr lang="es-CO" b="1" dirty="0"/>
          </a:p>
        </p:txBody>
      </p:sp>
      <p:sp>
        <p:nvSpPr>
          <p:cNvPr id="24" name="23 CuadroTexto"/>
          <p:cNvSpPr txBox="1"/>
          <p:nvPr/>
        </p:nvSpPr>
        <p:spPr>
          <a:xfrm>
            <a:off x="6644899" y="2979527"/>
            <a:ext cx="439544" cy="707886"/>
          </a:xfrm>
          <a:prstGeom prst="rect">
            <a:avLst/>
          </a:prstGeom>
          <a:noFill/>
        </p:spPr>
        <p:txBody>
          <a:bodyPr wrap="none" rtlCol="0">
            <a:spAutoFit/>
          </a:bodyPr>
          <a:lstStyle/>
          <a:p>
            <a:r>
              <a:rPr lang="es-CO" sz="4000" b="1" dirty="0" smtClean="0"/>
              <a:t>÷</a:t>
            </a:r>
            <a:endParaRPr lang="es-CO" b="1" dirty="0"/>
          </a:p>
        </p:txBody>
      </p:sp>
      <p:sp>
        <p:nvSpPr>
          <p:cNvPr id="25" name="24 CuadroTexto"/>
          <p:cNvSpPr txBox="1"/>
          <p:nvPr/>
        </p:nvSpPr>
        <p:spPr>
          <a:xfrm>
            <a:off x="7123080" y="2979527"/>
            <a:ext cx="1409360" cy="707886"/>
          </a:xfrm>
          <a:prstGeom prst="rect">
            <a:avLst/>
          </a:prstGeom>
          <a:noFill/>
        </p:spPr>
        <p:txBody>
          <a:bodyPr wrap="none" rtlCol="0">
            <a:spAutoFit/>
          </a:bodyPr>
          <a:lstStyle/>
          <a:p>
            <a:r>
              <a:rPr lang="es-CO" sz="4000" b="1" dirty="0" smtClean="0"/>
              <a:t>20 m²</a:t>
            </a:r>
            <a:endParaRPr lang="es-CO" b="1" dirty="0"/>
          </a:p>
        </p:txBody>
      </p:sp>
      <p:sp>
        <p:nvSpPr>
          <p:cNvPr id="26" name="25 CuadroTexto"/>
          <p:cNvSpPr txBox="1"/>
          <p:nvPr/>
        </p:nvSpPr>
        <p:spPr>
          <a:xfrm>
            <a:off x="4657850" y="3687413"/>
            <a:ext cx="439544" cy="707886"/>
          </a:xfrm>
          <a:prstGeom prst="rect">
            <a:avLst/>
          </a:prstGeom>
          <a:noFill/>
        </p:spPr>
        <p:txBody>
          <a:bodyPr wrap="none" rtlCol="0">
            <a:spAutoFit/>
          </a:bodyPr>
          <a:lstStyle/>
          <a:p>
            <a:r>
              <a:rPr lang="es-CO" sz="4000" b="1" dirty="0" smtClean="0"/>
              <a:t>=</a:t>
            </a:r>
            <a:endParaRPr lang="es-CO" b="1" dirty="0"/>
          </a:p>
        </p:txBody>
      </p:sp>
      <p:sp>
        <p:nvSpPr>
          <p:cNvPr id="27" name="26 CuadroTexto"/>
          <p:cNvSpPr txBox="1"/>
          <p:nvPr/>
        </p:nvSpPr>
        <p:spPr>
          <a:xfrm>
            <a:off x="5169610" y="3687413"/>
            <a:ext cx="444352" cy="707886"/>
          </a:xfrm>
          <a:prstGeom prst="rect">
            <a:avLst/>
          </a:prstGeom>
          <a:noFill/>
        </p:spPr>
        <p:txBody>
          <a:bodyPr wrap="none" rtlCol="0">
            <a:spAutoFit/>
          </a:bodyPr>
          <a:lstStyle/>
          <a:p>
            <a:r>
              <a:rPr lang="es-CO" sz="4000" b="1" dirty="0" smtClean="0"/>
              <a:t>6</a:t>
            </a:r>
            <a:endParaRPr lang="es-CO" b="1" dirty="0"/>
          </a:p>
        </p:txBody>
      </p:sp>
      <p:sp>
        <p:nvSpPr>
          <p:cNvPr id="28" name="27 CuadroTexto"/>
          <p:cNvSpPr txBox="1"/>
          <p:nvPr/>
        </p:nvSpPr>
        <p:spPr>
          <a:xfrm>
            <a:off x="5720198" y="3687413"/>
            <a:ext cx="1814151" cy="707886"/>
          </a:xfrm>
          <a:prstGeom prst="rect">
            <a:avLst/>
          </a:prstGeom>
          <a:noFill/>
        </p:spPr>
        <p:txBody>
          <a:bodyPr wrap="none" rtlCol="0">
            <a:spAutoFit/>
          </a:bodyPr>
          <a:lstStyle/>
          <a:p>
            <a:r>
              <a:rPr lang="es-CO" sz="4000" b="1" dirty="0" smtClean="0"/>
              <a:t>galones</a:t>
            </a:r>
            <a:endParaRPr lang="es-CO" b="1" dirty="0"/>
          </a:p>
        </p:txBody>
      </p:sp>
      <p:sp>
        <p:nvSpPr>
          <p:cNvPr id="29" name="28 CuadroTexto"/>
          <p:cNvSpPr txBox="1"/>
          <p:nvPr/>
        </p:nvSpPr>
        <p:spPr>
          <a:xfrm>
            <a:off x="807775" y="5601434"/>
            <a:ext cx="7454798" cy="707886"/>
          </a:xfrm>
          <a:prstGeom prst="rect">
            <a:avLst/>
          </a:prstGeom>
          <a:noFill/>
        </p:spPr>
        <p:txBody>
          <a:bodyPr wrap="none" rtlCol="0">
            <a:spAutoFit/>
          </a:bodyPr>
          <a:lstStyle/>
          <a:p>
            <a:r>
              <a:rPr lang="es-CO" sz="4000" b="1" dirty="0" smtClean="0"/>
              <a:t>Se requieren 6 galones de pintura.</a:t>
            </a:r>
            <a:endParaRPr lang="es-CO" b="1" dirty="0"/>
          </a:p>
        </p:txBody>
      </p:sp>
    </p:spTree>
    <p:extLst>
      <p:ext uri="{BB962C8B-B14F-4D97-AF65-F5344CB8AC3E}">
        <p14:creationId xmlns:p14="http://schemas.microsoft.com/office/powerpoint/2010/main" val="355224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7" grpId="0"/>
      <p:bldP spid="18" grpId="0"/>
      <p:bldP spid="19" grpId="0"/>
      <p:bldP spid="4" grpId="0" animBg="1"/>
      <p:bldP spid="20" grpId="0"/>
      <p:bldP spid="21" grpId="0"/>
      <p:bldP spid="22" grpId="0"/>
      <p:bldP spid="23" grpId="0"/>
      <p:bldP spid="24" grpId="0"/>
      <p:bldP spid="25" grpId="0"/>
      <p:bldP spid="26" grpId="0"/>
      <p:bldP spid="27" grpId="0"/>
      <p:bldP spid="28" grpId="0"/>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59" name="WordArt 27"/>
          <p:cNvSpPr>
            <a:spLocks noChangeArrowheads="1" noChangeShapeType="1" noTextEdit="1"/>
          </p:cNvSpPr>
          <p:nvPr/>
        </p:nvSpPr>
        <p:spPr bwMode="auto">
          <a:xfrm>
            <a:off x="1187450" y="4508500"/>
            <a:ext cx="1800225" cy="64928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s-CO" sz="2000" kern="10" dirty="0" smtClean="0">
                <a:ln w="9525">
                  <a:solidFill>
                    <a:srgbClr val="000000"/>
                  </a:solidFill>
                  <a:round/>
                  <a:headEnd/>
                  <a:tailEnd/>
                </a:ln>
                <a:solidFill>
                  <a:srgbClr val="FFFFFF"/>
                </a:solidFill>
                <a:latin typeface="Arial Black"/>
              </a:rPr>
              <a:t>MEDICINA</a:t>
            </a:r>
          </a:p>
        </p:txBody>
      </p:sp>
      <p:sp>
        <p:nvSpPr>
          <p:cNvPr id="44060" name="Line 28"/>
          <p:cNvSpPr>
            <a:spLocks noChangeShapeType="1"/>
          </p:cNvSpPr>
          <p:nvPr/>
        </p:nvSpPr>
        <p:spPr bwMode="auto">
          <a:xfrm>
            <a:off x="1187450" y="4437063"/>
            <a:ext cx="2016125"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61" name="Line 29"/>
          <p:cNvSpPr>
            <a:spLocks noChangeShapeType="1"/>
          </p:cNvSpPr>
          <p:nvPr/>
        </p:nvSpPr>
        <p:spPr bwMode="auto">
          <a:xfrm flipH="1">
            <a:off x="1042988" y="4365625"/>
            <a:ext cx="1944687" cy="863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62" name="WordArt 30"/>
          <p:cNvSpPr>
            <a:spLocks noChangeArrowheads="1" noChangeShapeType="1" noTextEdit="1"/>
          </p:cNvSpPr>
          <p:nvPr/>
        </p:nvSpPr>
        <p:spPr bwMode="auto">
          <a:xfrm>
            <a:off x="3708400" y="4292600"/>
            <a:ext cx="2016125" cy="43497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s-CO" sz="2000" kern="10" dirty="0" smtClean="0">
                <a:ln w="9525">
                  <a:solidFill>
                    <a:srgbClr val="000000"/>
                  </a:solidFill>
                  <a:round/>
                  <a:headEnd/>
                  <a:tailEnd/>
                </a:ln>
                <a:solidFill>
                  <a:srgbClr val="FFFFFF"/>
                </a:solidFill>
                <a:latin typeface="Arial Black"/>
              </a:rPr>
              <a:t>INGENIERÍA</a:t>
            </a:r>
          </a:p>
        </p:txBody>
      </p:sp>
      <p:sp>
        <p:nvSpPr>
          <p:cNvPr id="44063" name="WordArt 31"/>
          <p:cNvSpPr>
            <a:spLocks noChangeArrowheads="1" noChangeShapeType="1" noTextEdit="1"/>
          </p:cNvSpPr>
          <p:nvPr/>
        </p:nvSpPr>
        <p:spPr bwMode="auto">
          <a:xfrm>
            <a:off x="3419475" y="5516563"/>
            <a:ext cx="2633663" cy="64928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s-CO" sz="2000" kern="10" smtClean="0">
                <a:ln w="9525">
                  <a:solidFill>
                    <a:srgbClr val="000000"/>
                  </a:solidFill>
                  <a:round/>
                  <a:headEnd/>
                  <a:tailEnd/>
                </a:ln>
                <a:solidFill>
                  <a:srgbClr val="FFFFFF"/>
                </a:solidFill>
                <a:latin typeface="Arial Black"/>
              </a:rPr>
              <a:t>ADMINISTRACIÓN</a:t>
            </a:r>
          </a:p>
        </p:txBody>
      </p:sp>
      <p:sp>
        <p:nvSpPr>
          <p:cNvPr id="44064" name="WordArt 32"/>
          <p:cNvSpPr>
            <a:spLocks noChangeArrowheads="1" noChangeShapeType="1" noTextEdit="1"/>
          </p:cNvSpPr>
          <p:nvPr/>
        </p:nvSpPr>
        <p:spPr bwMode="auto">
          <a:xfrm>
            <a:off x="6443663" y="4437063"/>
            <a:ext cx="2089150" cy="5778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s-CO" sz="2000" kern="10" smtClean="0">
                <a:ln w="9525">
                  <a:solidFill>
                    <a:srgbClr val="000000"/>
                  </a:solidFill>
                  <a:round/>
                  <a:headEnd/>
                  <a:tailEnd/>
                </a:ln>
                <a:solidFill>
                  <a:srgbClr val="FFFFFF"/>
                </a:solidFill>
                <a:latin typeface="Arial Black"/>
              </a:rPr>
              <a:t>ECONOMÍA</a:t>
            </a:r>
          </a:p>
        </p:txBody>
      </p:sp>
      <p:sp>
        <p:nvSpPr>
          <p:cNvPr id="44065" name="Line 33"/>
          <p:cNvSpPr>
            <a:spLocks noChangeShapeType="1"/>
          </p:cNvSpPr>
          <p:nvPr/>
        </p:nvSpPr>
        <p:spPr bwMode="auto">
          <a:xfrm flipV="1">
            <a:off x="3635375" y="3933825"/>
            <a:ext cx="2087563" cy="10795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66" name="Line 34"/>
          <p:cNvSpPr>
            <a:spLocks noChangeShapeType="1"/>
          </p:cNvSpPr>
          <p:nvPr/>
        </p:nvSpPr>
        <p:spPr bwMode="auto">
          <a:xfrm>
            <a:off x="3492500" y="4076700"/>
            <a:ext cx="2376488" cy="10080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67" name="Line 35"/>
          <p:cNvSpPr>
            <a:spLocks noChangeShapeType="1"/>
          </p:cNvSpPr>
          <p:nvPr/>
        </p:nvSpPr>
        <p:spPr bwMode="auto">
          <a:xfrm flipV="1">
            <a:off x="6300788" y="4365625"/>
            <a:ext cx="2303462"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68" name="Line 36"/>
          <p:cNvSpPr>
            <a:spLocks noChangeShapeType="1"/>
          </p:cNvSpPr>
          <p:nvPr/>
        </p:nvSpPr>
        <p:spPr bwMode="auto">
          <a:xfrm>
            <a:off x="6227763" y="4365625"/>
            <a:ext cx="2447925" cy="7921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69" name="Line 37"/>
          <p:cNvSpPr>
            <a:spLocks noChangeShapeType="1"/>
          </p:cNvSpPr>
          <p:nvPr/>
        </p:nvSpPr>
        <p:spPr bwMode="auto">
          <a:xfrm>
            <a:off x="3348038" y="5516563"/>
            <a:ext cx="3097212"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44070" name="Line 38"/>
          <p:cNvSpPr>
            <a:spLocks noChangeShapeType="1"/>
          </p:cNvSpPr>
          <p:nvPr/>
        </p:nvSpPr>
        <p:spPr bwMode="auto">
          <a:xfrm flipH="1">
            <a:off x="3132138" y="5589588"/>
            <a:ext cx="3097212" cy="647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s-CO" sz="2400" smtClean="0">
              <a:solidFill>
                <a:srgbClr val="FFFFFF"/>
              </a:solidFill>
              <a:latin typeface="Times New Roman" pitchFamily="18" charset="0"/>
            </a:endParaRPr>
          </a:p>
        </p:txBody>
      </p:sp>
      <p:sp>
        <p:nvSpPr>
          <p:cNvPr id="2" name="Rectángulo 1"/>
          <p:cNvSpPr/>
          <p:nvPr/>
        </p:nvSpPr>
        <p:spPr>
          <a:xfrm>
            <a:off x="11981" y="476672"/>
            <a:ext cx="9132019" cy="286232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000" b="1" cap="none" spc="0" dirty="0" smtClean="0">
                <a:ln/>
                <a:solidFill>
                  <a:srgbClr val="FFFF00"/>
                </a:solidFill>
                <a:effectLst/>
                <a:latin typeface="Calibri" pitchFamily="34" charset="0"/>
              </a:rPr>
              <a:t>Rechazar la MATEMÁTICA reduce las posibilidades de desempeño profesional</a:t>
            </a:r>
            <a:endParaRPr lang="es-CO" sz="6000" b="1" cap="none" spc="0" dirty="0">
              <a:ln/>
              <a:solidFill>
                <a:srgbClr val="FFFF00"/>
              </a:solidFill>
              <a:effectLst/>
            </a:endParaRPr>
          </a:p>
        </p:txBody>
      </p:sp>
    </p:spTree>
    <p:extLst>
      <p:ext uri="{BB962C8B-B14F-4D97-AF65-F5344CB8AC3E}">
        <p14:creationId xmlns:p14="http://schemas.microsoft.com/office/powerpoint/2010/main" val="6834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059"/>
                                        </p:tgtEl>
                                        <p:attrNameLst>
                                          <p:attrName>style.visibility</p:attrName>
                                        </p:attrNameLst>
                                      </p:cBhvr>
                                      <p:to>
                                        <p:strVal val="visible"/>
                                      </p:to>
                                    </p:set>
                                    <p:anim calcmode="lin" valueType="num">
                                      <p:cBhvr>
                                        <p:cTn id="7" dur="500" fill="hold"/>
                                        <p:tgtEl>
                                          <p:spTgt spid="44059"/>
                                        </p:tgtEl>
                                        <p:attrNameLst>
                                          <p:attrName>ppt_w</p:attrName>
                                        </p:attrNameLst>
                                      </p:cBhvr>
                                      <p:tavLst>
                                        <p:tav tm="0">
                                          <p:val>
                                            <p:fltVal val="0"/>
                                          </p:val>
                                        </p:tav>
                                        <p:tav tm="100000">
                                          <p:val>
                                            <p:strVal val="#ppt_w"/>
                                          </p:val>
                                        </p:tav>
                                      </p:tavLst>
                                    </p:anim>
                                    <p:anim calcmode="lin" valueType="num">
                                      <p:cBhvr>
                                        <p:cTn id="8" dur="500" fill="hold"/>
                                        <p:tgtEl>
                                          <p:spTgt spid="44059"/>
                                        </p:tgtEl>
                                        <p:attrNameLst>
                                          <p:attrName>ppt_h</p:attrName>
                                        </p:attrNameLst>
                                      </p:cBhvr>
                                      <p:tavLst>
                                        <p:tav tm="0">
                                          <p:val>
                                            <p:fltVal val="0"/>
                                          </p:val>
                                        </p:tav>
                                        <p:tav tm="100000">
                                          <p:val>
                                            <p:strVal val="#ppt_h"/>
                                          </p:val>
                                        </p:tav>
                                      </p:tavLst>
                                    </p:anim>
                                    <p:animEffect transition="in" filter="fade">
                                      <p:cBhvr>
                                        <p:cTn id="9" dur="500"/>
                                        <p:tgtEl>
                                          <p:spTgt spid="44059"/>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4062"/>
                                        </p:tgtEl>
                                        <p:attrNameLst>
                                          <p:attrName>style.visibility</p:attrName>
                                        </p:attrNameLst>
                                      </p:cBhvr>
                                      <p:to>
                                        <p:strVal val="visible"/>
                                      </p:to>
                                    </p:set>
                                    <p:anim calcmode="lin" valueType="num">
                                      <p:cBhvr>
                                        <p:cTn id="14" dur="500" fill="hold"/>
                                        <p:tgtEl>
                                          <p:spTgt spid="44062"/>
                                        </p:tgtEl>
                                        <p:attrNameLst>
                                          <p:attrName>ppt_w</p:attrName>
                                        </p:attrNameLst>
                                      </p:cBhvr>
                                      <p:tavLst>
                                        <p:tav tm="0">
                                          <p:val>
                                            <p:fltVal val="0"/>
                                          </p:val>
                                        </p:tav>
                                        <p:tav tm="100000">
                                          <p:val>
                                            <p:strVal val="#ppt_w"/>
                                          </p:val>
                                        </p:tav>
                                      </p:tavLst>
                                    </p:anim>
                                    <p:anim calcmode="lin" valueType="num">
                                      <p:cBhvr>
                                        <p:cTn id="15" dur="500" fill="hold"/>
                                        <p:tgtEl>
                                          <p:spTgt spid="44062"/>
                                        </p:tgtEl>
                                        <p:attrNameLst>
                                          <p:attrName>ppt_h</p:attrName>
                                        </p:attrNameLst>
                                      </p:cBhvr>
                                      <p:tavLst>
                                        <p:tav tm="0">
                                          <p:val>
                                            <p:fltVal val="0"/>
                                          </p:val>
                                        </p:tav>
                                        <p:tav tm="100000">
                                          <p:val>
                                            <p:strVal val="#ppt_h"/>
                                          </p:val>
                                        </p:tav>
                                      </p:tavLst>
                                    </p:anim>
                                    <p:animEffect transition="in" filter="fade">
                                      <p:cBhvr>
                                        <p:cTn id="16" dur="500"/>
                                        <p:tgtEl>
                                          <p:spTgt spid="44062"/>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4064"/>
                                        </p:tgtEl>
                                        <p:attrNameLst>
                                          <p:attrName>style.visibility</p:attrName>
                                        </p:attrNameLst>
                                      </p:cBhvr>
                                      <p:to>
                                        <p:strVal val="visible"/>
                                      </p:to>
                                    </p:set>
                                    <p:anim calcmode="lin" valueType="num">
                                      <p:cBhvr>
                                        <p:cTn id="21" dur="500" fill="hold"/>
                                        <p:tgtEl>
                                          <p:spTgt spid="44064"/>
                                        </p:tgtEl>
                                        <p:attrNameLst>
                                          <p:attrName>ppt_w</p:attrName>
                                        </p:attrNameLst>
                                      </p:cBhvr>
                                      <p:tavLst>
                                        <p:tav tm="0">
                                          <p:val>
                                            <p:fltVal val="0"/>
                                          </p:val>
                                        </p:tav>
                                        <p:tav tm="100000">
                                          <p:val>
                                            <p:strVal val="#ppt_w"/>
                                          </p:val>
                                        </p:tav>
                                      </p:tavLst>
                                    </p:anim>
                                    <p:anim calcmode="lin" valueType="num">
                                      <p:cBhvr>
                                        <p:cTn id="22" dur="500" fill="hold"/>
                                        <p:tgtEl>
                                          <p:spTgt spid="44064"/>
                                        </p:tgtEl>
                                        <p:attrNameLst>
                                          <p:attrName>ppt_h</p:attrName>
                                        </p:attrNameLst>
                                      </p:cBhvr>
                                      <p:tavLst>
                                        <p:tav tm="0">
                                          <p:val>
                                            <p:fltVal val="0"/>
                                          </p:val>
                                        </p:tav>
                                        <p:tav tm="100000">
                                          <p:val>
                                            <p:strVal val="#ppt_h"/>
                                          </p:val>
                                        </p:tav>
                                      </p:tavLst>
                                    </p:anim>
                                    <p:animEffect transition="in" filter="fade">
                                      <p:cBhvr>
                                        <p:cTn id="23" dur="500"/>
                                        <p:tgtEl>
                                          <p:spTgt spid="44064"/>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4063"/>
                                        </p:tgtEl>
                                        <p:attrNameLst>
                                          <p:attrName>style.visibility</p:attrName>
                                        </p:attrNameLst>
                                      </p:cBhvr>
                                      <p:to>
                                        <p:strVal val="visible"/>
                                      </p:to>
                                    </p:set>
                                    <p:anim calcmode="lin" valueType="num">
                                      <p:cBhvr>
                                        <p:cTn id="28" dur="500" fill="hold"/>
                                        <p:tgtEl>
                                          <p:spTgt spid="44063"/>
                                        </p:tgtEl>
                                        <p:attrNameLst>
                                          <p:attrName>ppt_w</p:attrName>
                                        </p:attrNameLst>
                                      </p:cBhvr>
                                      <p:tavLst>
                                        <p:tav tm="0">
                                          <p:val>
                                            <p:fltVal val="0"/>
                                          </p:val>
                                        </p:tav>
                                        <p:tav tm="100000">
                                          <p:val>
                                            <p:strVal val="#ppt_w"/>
                                          </p:val>
                                        </p:tav>
                                      </p:tavLst>
                                    </p:anim>
                                    <p:anim calcmode="lin" valueType="num">
                                      <p:cBhvr>
                                        <p:cTn id="29" dur="500" fill="hold"/>
                                        <p:tgtEl>
                                          <p:spTgt spid="44063"/>
                                        </p:tgtEl>
                                        <p:attrNameLst>
                                          <p:attrName>ppt_h</p:attrName>
                                        </p:attrNameLst>
                                      </p:cBhvr>
                                      <p:tavLst>
                                        <p:tav tm="0">
                                          <p:val>
                                            <p:fltVal val="0"/>
                                          </p:val>
                                        </p:tav>
                                        <p:tav tm="100000">
                                          <p:val>
                                            <p:strVal val="#ppt_h"/>
                                          </p:val>
                                        </p:tav>
                                      </p:tavLst>
                                    </p:anim>
                                    <p:animEffect transition="in" filter="fade">
                                      <p:cBhvr>
                                        <p:cTn id="30" dur="500"/>
                                        <p:tgtEl>
                                          <p:spTgt spid="44063"/>
                                        </p:tgtEl>
                                      </p:cBhvr>
                                    </p:animEffec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060"/>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061"/>
                                        </p:tgtEl>
                                        <p:attrNameLst>
                                          <p:attrName>style.visibility</p:attrName>
                                        </p:attrNameLst>
                                      </p:cBhvr>
                                      <p:to>
                                        <p:strVal val="visible"/>
                                      </p:to>
                                    </p:set>
                                  </p:childTnLst>
                                </p:cTn>
                              </p:par>
                            </p:childTnLst>
                          </p:cTn>
                        </p:par>
                      </p:childTnLst>
                    </p:cTn>
                  </p:par>
                  <p:par>
                    <p:cTn id="39" fill="hold">
                      <p:stCondLst>
                        <p:cond delay="indefinite"/>
                      </p:stCondLst>
                      <p:childTnLst>
                        <p:par>
                          <p:cTn id="40" fill="hold" nodeType="after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066"/>
                                        </p:tgtEl>
                                        <p:attrNameLst>
                                          <p:attrName>style.visibility</p:attrName>
                                        </p:attrNameLst>
                                      </p:cBhvr>
                                      <p:to>
                                        <p:strVal val="visible"/>
                                      </p:to>
                                    </p:set>
                                  </p:childTnLst>
                                </p:cTn>
                              </p:par>
                            </p:childTnLst>
                          </p:cTn>
                        </p:par>
                      </p:childTnLst>
                    </p:cTn>
                  </p:par>
                  <p:par>
                    <p:cTn id="43" fill="hold">
                      <p:stCondLst>
                        <p:cond delay="indefinite"/>
                      </p:stCondLst>
                      <p:childTnLst>
                        <p:par>
                          <p:cTn id="44" fill="hold" nodeType="after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065"/>
                                        </p:tgtEl>
                                        <p:attrNameLst>
                                          <p:attrName>style.visibility</p:attrName>
                                        </p:attrNameLst>
                                      </p:cBhvr>
                                      <p:to>
                                        <p:strVal val="visible"/>
                                      </p:to>
                                    </p:set>
                                  </p:childTnLst>
                                </p:cTn>
                              </p:par>
                            </p:childTnLst>
                          </p:cTn>
                        </p:par>
                      </p:childTnLst>
                    </p:cTn>
                  </p:par>
                  <p:par>
                    <p:cTn id="47" fill="hold">
                      <p:stCondLst>
                        <p:cond delay="indefinite"/>
                      </p:stCondLst>
                      <p:childTnLst>
                        <p:par>
                          <p:cTn id="48" fill="hold" nodeType="after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068"/>
                                        </p:tgtEl>
                                        <p:attrNameLst>
                                          <p:attrName>style.visibility</p:attrName>
                                        </p:attrNameLst>
                                      </p:cBhvr>
                                      <p:to>
                                        <p:strVal val="visible"/>
                                      </p:to>
                                    </p:set>
                                  </p:childTnLst>
                                </p:cTn>
                              </p:par>
                            </p:childTnLst>
                          </p:cTn>
                        </p:par>
                      </p:childTnLst>
                    </p:cTn>
                  </p:par>
                  <p:par>
                    <p:cTn id="51" fill="hold">
                      <p:stCondLst>
                        <p:cond delay="indefinite"/>
                      </p:stCondLst>
                      <p:childTnLst>
                        <p:par>
                          <p:cTn id="52" fill="hold" nodeType="after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067"/>
                                        </p:tgtEl>
                                        <p:attrNameLst>
                                          <p:attrName>style.visibility</p:attrName>
                                        </p:attrNameLst>
                                      </p:cBhvr>
                                      <p:to>
                                        <p:strVal val="visible"/>
                                      </p:to>
                                    </p:set>
                                  </p:childTnLst>
                                </p:cTn>
                              </p:par>
                            </p:childTnLst>
                          </p:cTn>
                        </p:par>
                      </p:childTnLst>
                    </p:cTn>
                  </p:par>
                  <p:par>
                    <p:cTn id="55" fill="hold">
                      <p:stCondLst>
                        <p:cond delay="indefinite"/>
                      </p:stCondLst>
                      <p:childTnLst>
                        <p:par>
                          <p:cTn id="56" fill="hold" nodeType="after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069"/>
                                        </p:tgtEl>
                                        <p:attrNameLst>
                                          <p:attrName>style.visibility</p:attrName>
                                        </p:attrNameLst>
                                      </p:cBhvr>
                                      <p:to>
                                        <p:strVal val="visible"/>
                                      </p:to>
                                    </p:set>
                                  </p:childTnLst>
                                </p:cTn>
                              </p:par>
                            </p:childTnLst>
                          </p:cTn>
                        </p:par>
                      </p:childTnLst>
                    </p:cTn>
                  </p:par>
                  <p:par>
                    <p:cTn id="59" fill="hold">
                      <p:stCondLst>
                        <p:cond delay="indefinite"/>
                      </p:stCondLst>
                      <p:childTnLst>
                        <p:par>
                          <p:cTn id="60" fill="hold" nodeType="after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9" grpId="0" animBg="1"/>
      <p:bldP spid="44060" grpId="0" animBg="1"/>
      <p:bldP spid="44061" grpId="0" animBg="1"/>
      <p:bldP spid="44062" grpId="0" animBg="1"/>
      <p:bldP spid="44063" grpId="0" animBg="1"/>
      <p:bldP spid="44064" grpId="0" animBg="1"/>
      <p:bldP spid="44065" grpId="0" animBg="1"/>
      <p:bldP spid="44066" grpId="0" animBg="1"/>
      <p:bldP spid="44067" grpId="0" animBg="1"/>
      <p:bldP spid="44068" grpId="0" animBg="1"/>
      <p:bldP spid="44069" grpId="0" animBg="1"/>
      <p:bldP spid="440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199427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71F0D"/>
        </a:solid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0" y="476672"/>
            <a:ext cx="9144000" cy="2447503"/>
          </a:xfrm>
        </p:spPr>
        <p:txBody>
          <a:bodyPr>
            <a:noAutofit/>
          </a:bodyPr>
          <a:lstStyle/>
          <a:p>
            <a:pPr eaLnBrk="1" hangingPunct="1">
              <a:defRPr/>
            </a:pPr>
            <a:r>
              <a:rPr lang="es-ES" sz="5700" b="1" dirty="0" smtClean="0">
                <a:solidFill>
                  <a:srgbClr val="FFFF00"/>
                </a:solidFill>
                <a:latin typeface="Calibri" pitchFamily="34" charset="0"/>
              </a:rPr>
              <a:t>Para aprender</a:t>
            </a:r>
            <a:br>
              <a:rPr lang="es-ES" sz="5700" b="1" dirty="0" smtClean="0">
                <a:solidFill>
                  <a:srgbClr val="FFFF00"/>
                </a:solidFill>
                <a:latin typeface="Calibri" pitchFamily="34" charset="0"/>
              </a:rPr>
            </a:br>
            <a:r>
              <a:rPr lang="es-ES" sz="8800" b="1" dirty="0" smtClean="0">
                <a:solidFill>
                  <a:srgbClr val="FFFF00"/>
                </a:solidFill>
                <a:latin typeface="Calibri" pitchFamily="34" charset="0"/>
              </a:rPr>
              <a:t>MATEMÁTICA</a:t>
            </a:r>
            <a:r>
              <a:rPr lang="es-ES" sz="5700" b="1" dirty="0" smtClean="0">
                <a:solidFill>
                  <a:srgbClr val="FFFF00"/>
                </a:solidFill>
                <a:latin typeface="Calibri" pitchFamily="34" charset="0"/>
              </a:rPr>
              <a:t/>
            </a:r>
            <a:br>
              <a:rPr lang="es-ES" sz="5700" b="1" dirty="0" smtClean="0">
                <a:solidFill>
                  <a:srgbClr val="FFFF00"/>
                </a:solidFill>
                <a:latin typeface="Calibri" pitchFamily="34" charset="0"/>
              </a:rPr>
            </a:br>
            <a:r>
              <a:rPr lang="es-ES" sz="5700" b="1" dirty="0" smtClean="0">
                <a:solidFill>
                  <a:srgbClr val="FFFF00"/>
                </a:solidFill>
                <a:latin typeface="Calibri" pitchFamily="34" charset="0"/>
              </a:rPr>
              <a:t>se requiere:</a:t>
            </a:r>
          </a:p>
        </p:txBody>
      </p:sp>
      <p:sp>
        <p:nvSpPr>
          <p:cNvPr id="7173" name="Rectangle 5"/>
          <p:cNvSpPr>
            <a:spLocks noGrp="1" noChangeArrowheads="1"/>
          </p:cNvSpPr>
          <p:nvPr>
            <p:ph type="body" idx="1"/>
          </p:nvPr>
        </p:nvSpPr>
        <p:spPr>
          <a:xfrm>
            <a:off x="539552" y="3573016"/>
            <a:ext cx="8136904" cy="2736304"/>
          </a:xfrm>
          <a:blipFill>
            <a:blip r:embed="rId2"/>
            <a:tile tx="0" ty="0" sx="100000" sy="100000" flip="none" algn="tl"/>
          </a:blipFill>
          <a:scene3d>
            <a:camera prst="orthographicFront"/>
            <a:lightRig rig="threePt" dir="t"/>
          </a:scene3d>
          <a:sp3d>
            <a:bevelT prst="angle"/>
          </a:sp3d>
        </p:spPr>
        <p:txBody>
          <a:bodyPr>
            <a:noAutofit/>
          </a:bodyPr>
          <a:lstStyle/>
          <a:p>
            <a:pPr marL="0" indent="0" algn="ctr" eaLnBrk="1" hangingPunct="1">
              <a:buClr>
                <a:srgbClr val="00FF00"/>
              </a:buClr>
              <a:buNone/>
              <a:defRPr/>
            </a:pPr>
            <a:r>
              <a:rPr lang="es-ES" sz="4800" b="1" dirty="0" smtClean="0">
                <a:solidFill>
                  <a:srgbClr val="000066"/>
                </a:solidFill>
                <a:latin typeface="Calibri" pitchFamily="34" charset="0"/>
              </a:rPr>
              <a:t>Compromiso</a:t>
            </a:r>
          </a:p>
          <a:p>
            <a:pPr marL="0" indent="0" algn="ctr" eaLnBrk="1" hangingPunct="1">
              <a:buClr>
                <a:srgbClr val="00FF00"/>
              </a:buClr>
              <a:buNone/>
              <a:defRPr/>
            </a:pPr>
            <a:r>
              <a:rPr lang="es-ES" sz="4800" b="1" dirty="0" smtClean="0">
                <a:solidFill>
                  <a:srgbClr val="000066"/>
                </a:solidFill>
                <a:latin typeface="Calibri" pitchFamily="34" charset="0"/>
              </a:rPr>
              <a:t>Afianzar los conceptos teóricos</a:t>
            </a:r>
          </a:p>
          <a:p>
            <a:pPr marL="0" indent="0" algn="ctr" eaLnBrk="1" hangingPunct="1">
              <a:buClr>
                <a:srgbClr val="00FF00"/>
              </a:buClr>
              <a:buNone/>
              <a:defRPr/>
            </a:pPr>
            <a:r>
              <a:rPr lang="es-ES" sz="4800" b="1" dirty="0" smtClean="0">
                <a:solidFill>
                  <a:srgbClr val="000066"/>
                </a:solidFill>
                <a:latin typeface="Calibri" pitchFamily="34" charset="0"/>
              </a:rPr>
              <a:t>Práctica abundante y constante</a:t>
            </a:r>
          </a:p>
        </p:txBody>
      </p:sp>
    </p:spTree>
    <p:extLst>
      <p:ext uri="{BB962C8B-B14F-4D97-AF65-F5344CB8AC3E}">
        <p14:creationId xmlns:p14="http://schemas.microsoft.com/office/powerpoint/2010/main" val="14401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C0000"/>
        </a:solidFill>
        <a:effectLst/>
      </p:bgPr>
    </p:bg>
    <p:spTree>
      <p:nvGrpSpPr>
        <p:cNvPr id="1" name=""/>
        <p:cNvGrpSpPr/>
        <p:nvPr/>
      </p:nvGrpSpPr>
      <p:grpSpPr>
        <a:xfrm>
          <a:off x="0" y="0"/>
          <a:ext cx="0" cy="0"/>
          <a:chOff x="0" y="0"/>
          <a:chExt cx="0" cy="0"/>
        </a:xfrm>
      </p:grpSpPr>
      <p:sp>
        <p:nvSpPr>
          <p:cNvPr id="105476" name="Rectangle 4"/>
          <p:cNvSpPr>
            <a:spLocks noGrp="1" noChangeArrowheads="1"/>
          </p:cNvSpPr>
          <p:nvPr>
            <p:ph type="ctrTitle"/>
          </p:nvPr>
        </p:nvSpPr>
        <p:spPr>
          <a:xfrm>
            <a:off x="1304" y="1556792"/>
            <a:ext cx="9144000" cy="3744415"/>
          </a:xfrm>
        </p:spPr>
        <p:txBody>
          <a:bodyPr>
            <a:noAutofit/>
          </a:bodyPr>
          <a:lstStyle/>
          <a:p>
            <a:pPr eaLnBrk="1" hangingPunct="1">
              <a:defRPr/>
            </a:pPr>
            <a:r>
              <a:rPr lang="es-ES" sz="8800" b="1" dirty="0" smtClean="0">
                <a:solidFill>
                  <a:schemeClr val="bg1"/>
                </a:solidFill>
                <a:latin typeface="Calibri" pitchFamily="34" charset="0"/>
              </a:rPr>
              <a:t>Buscar condiciones apropiadas para estudiar</a:t>
            </a:r>
          </a:p>
        </p:txBody>
      </p:sp>
    </p:spTree>
    <p:extLst>
      <p:ext uri="{BB962C8B-B14F-4D97-AF65-F5344CB8AC3E}">
        <p14:creationId xmlns:p14="http://schemas.microsoft.com/office/powerpoint/2010/main" val="341281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70129"/>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384"/>
            <a:ext cx="8229600" cy="1083568"/>
          </a:xfrm>
        </p:spPr>
        <p:txBody>
          <a:bodyPr/>
          <a:lstStyle/>
          <a:p>
            <a:pPr eaLnBrk="1" hangingPunct="1">
              <a:defRPr/>
            </a:pPr>
            <a:r>
              <a:rPr lang="es-ES" sz="5200" b="1" dirty="0" smtClean="0">
                <a:solidFill>
                  <a:srgbClr val="46F00A"/>
                </a:solidFill>
                <a:latin typeface="Calibri" pitchFamily="34" charset="0"/>
              </a:rPr>
              <a:t>Matemática = Orden</a:t>
            </a:r>
          </a:p>
        </p:txBody>
      </p:sp>
      <p:sp>
        <p:nvSpPr>
          <p:cNvPr id="96261" name="Rectangle 5"/>
          <p:cNvSpPr>
            <a:spLocks noGrp="1" noChangeArrowheads="1"/>
          </p:cNvSpPr>
          <p:nvPr>
            <p:ph type="body" sz="half" idx="1"/>
          </p:nvPr>
        </p:nvSpPr>
        <p:spPr>
          <a:xfrm>
            <a:off x="251520" y="1052736"/>
            <a:ext cx="8640960" cy="5400600"/>
          </a:xfrm>
        </p:spPr>
        <p:txBody>
          <a:bodyPr>
            <a:normAutofit/>
          </a:bodyPr>
          <a:lstStyle/>
          <a:p>
            <a:pPr eaLnBrk="1" hangingPunct="1">
              <a:lnSpc>
                <a:spcPct val="90000"/>
              </a:lnSpc>
              <a:buClr>
                <a:srgbClr val="FF0000"/>
              </a:buClr>
              <a:defRPr/>
            </a:pPr>
            <a:r>
              <a:rPr lang="es-ES" sz="3000" b="1" dirty="0" smtClean="0">
                <a:solidFill>
                  <a:srgbClr val="FFFF00"/>
                </a:solidFill>
                <a:latin typeface="Calibri" pitchFamily="34" charset="0"/>
              </a:rPr>
              <a:t>Apuntes muy organizados y siempre al día</a:t>
            </a:r>
          </a:p>
          <a:p>
            <a:pPr eaLnBrk="1" hangingPunct="1">
              <a:lnSpc>
                <a:spcPct val="90000"/>
              </a:lnSpc>
              <a:buClr>
                <a:srgbClr val="FF0000"/>
              </a:buClr>
              <a:defRPr/>
            </a:pPr>
            <a:r>
              <a:rPr lang="es-ES" sz="3000" b="1" dirty="0" smtClean="0">
                <a:solidFill>
                  <a:srgbClr val="FFFF00"/>
                </a:solidFill>
                <a:latin typeface="Calibri" pitchFamily="34" charset="0"/>
              </a:rPr>
              <a:t>Escritura clara y legible</a:t>
            </a:r>
          </a:p>
          <a:p>
            <a:pPr eaLnBrk="1" hangingPunct="1">
              <a:lnSpc>
                <a:spcPct val="90000"/>
              </a:lnSpc>
              <a:buClr>
                <a:srgbClr val="FF0000"/>
              </a:buClr>
              <a:defRPr/>
            </a:pPr>
            <a:r>
              <a:rPr lang="es-ES" sz="3000" b="1" dirty="0" smtClean="0">
                <a:solidFill>
                  <a:srgbClr val="FFFF00"/>
                </a:solidFill>
                <a:latin typeface="Calibri" pitchFamily="34" charset="0"/>
              </a:rPr>
              <a:t>Gráficos bien hechos, con colores e instrumentos de dibujo</a:t>
            </a:r>
          </a:p>
          <a:p>
            <a:pPr eaLnBrk="1" hangingPunct="1">
              <a:lnSpc>
                <a:spcPct val="90000"/>
              </a:lnSpc>
              <a:buClr>
                <a:srgbClr val="FF0000"/>
              </a:buClr>
              <a:defRPr/>
            </a:pPr>
            <a:r>
              <a:rPr lang="es-ES" sz="3000" b="1" dirty="0" smtClean="0">
                <a:solidFill>
                  <a:srgbClr val="FFFF00"/>
                </a:solidFill>
                <a:latin typeface="Calibri" pitchFamily="34" charset="0"/>
              </a:rPr>
              <a:t>Destacar lo más importante (definiciones, fórmulas)</a:t>
            </a:r>
          </a:p>
          <a:p>
            <a:pPr eaLnBrk="1" hangingPunct="1">
              <a:lnSpc>
                <a:spcPct val="90000"/>
              </a:lnSpc>
              <a:buClr>
                <a:srgbClr val="FF0000"/>
              </a:buClr>
              <a:defRPr/>
            </a:pPr>
            <a:r>
              <a:rPr lang="es-ES" sz="3000" b="1" dirty="0" smtClean="0">
                <a:solidFill>
                  <a:srgbClr val="FFFF00"/>
                </a:solidFill>
                <a:latin typeface="Calibri" pitchFamily="34" charset="0"/>
              </a:rPr>
              <a:t>En el desarrollo de ejercicios y problemas mantener la secuencia de pasos</a:t>
            </a:r>
            <a:endParaRPr lang="es-ES" sz="3000" b="1" dirty="0" smtClean="0">
              <a:solidFill>
                <a:srgbClr val="71B000"/>
              </a:solidFill>
              <a:latin typeface="Calibri" pitchFamily="34" charset="0"/>
            </a:endParaRPr>
          </a:p>
          <a:p>
            <a:pPr marL="0" indent="0" algn="ctr" eaLnBrk="1" hangingPunct="1">
              <a:lnSpc>
                <a:spcPct val="90000"/>
              </a:lnSpc>
              <a:buNone/>
              <a:defRPr/>
            </a:pPr>
            <a:r>
              <a:rPr lang="es-ES" sz="3500" b="1" dirty="0" smtClean="0">
                <a:solidFill>
                  <a:schemeClr val="bg1"/>
                </a:solidFill>
                <a:latin typeface="Calibri" pitchFamily="34" charset="0"/>
              </a:rPr>
              <a:t>Esto contribuye a un buen aprendizaje de los contenidos y a una adecuada preparación de evaluaciones</a:t>
            </a:r>
          </a:p>
          <a:p>
            <a:pPr marL="0" indent="0" eaLnBrk="1" hangingPunct="1">
              <a:lnSpc>
                <a:spcPct val="90000"/>
              </a:lnSpc>
              <a:buNone/>
              <a:defRPr/>
            </a:pPr>
            <a:endParaRPr lang="es-ES" b="1" dirty="0" smtClean="0">
              <a:solidFill>
                <a:srgbClr val="FFFF00"/>
              </a:solidFill>
            </a:endParaRPr>
          </a:p>
          <a:p>
            <a:pPr eaLnBrk="1" hangingPunct="1">
              <a:lnSpc>
                <a:spcPct val="90000"/>
              </a:lnSpc>
              <a:defRPr/>
            </a:pPr>
            <a:endParaRPr lang="es-ES" sz="2000" dirty="0" smtClean="0">
              <a:solidFill>
                <a:srgbClr val="FFFF00"/>
              </a:solidFill>
            </a:endParaRPr>
          </a:p>
        </p:txBody>
      </p:sp>
    </p:spTree>
    <p:extLst>
      <p:ext uri="{BB962C8B-B14F-4D97-AF65-F5344CB8AC3E}">
        <p14:creationId xmlns:p14="http://schemas.microsoft.com/office/powerpoint/2010/main" val="341359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6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6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6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6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26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26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07524" name="Rectangle 4"/>
          <p:cNvSpPr>
            <a:spLocks noGrp="1" noChangeArrowheads="1"/>
          </p:cNvSpPr>
          <p:nvPr>
            <p:ph type="ctrTitle"/>
          </p:nvPr>
        </p:nvSpPr>
        <p:spPr>
          <a:xfrm>
            <a:off x="1" y="664096"/>
            <a:ext cx="9148018" cy="3989040"/>
          </a:xfrm>
          <a:noFill/>
        </p:spPr>
        <p:txBody>
          <a:bodyPr/>
          <a:lstStyle/>
          <a:p>
            <a:pPr eaLnBrk="1" hangingPunct="1">
              <a:defRPr/>
            </a:pPr>
            <a:r>
              <a:rPr lang="es-ES" sz="9000" b="1" dirty="0" smtClean="0">
                <a:solidFill>
                  <a:schemeClr val="bg1"/>
                </a:solidFill>
                <a:latin typeface="Calibri" pitchFamily="34" charset="0"/>
              </a:rPr>
              <a:t>Dedicarle</a:t>
            </a:r>
            <a:br>
              <a:rPr lang="es-ES" sz="9000" b="1" dirty="0" smtClean="0">
                <a:solidFill>
                  <a:schemeClr val="bg1"/>
                </a:solidFill>
                <a:latin typeface="Calibri" pitchFamily="34" charset="0"/>
              </a:rPr>
            </a:br>
            <a:r>
              <a:rPr lang="es-ES" sz="9000" b="1" dirty="0" smtClean="0">
                <a:solidFill>
                  <a:schemeClr val="bg1"/>
                </a:solidFill>
                <a:latin typeface="Calibri" pitchFamily="34" charset="0"/>
              </a:rPr>
              <a:t>tiempo suficiente</a:t>
            </a:r>
          </a:p>
        </p:txBody>
      </p:sp>
      <p:sp>
        <p:nvSpPr>
          <p:cNvPr id="107525" name="Rectangle 5"/>
          <p:cNvSpPr>
            <a:spLocks noGrp="1" noChangeArrowheads="1"/>
          </p:cNvSpPr>
          <p:nvPr>
            <p:ph type="subTitle" idx="1"/>
          </p:nvPr>
        </p:nvSpPr>
        <p:spPr>
          <a:xfrm>
            <a:off x="0" y="4653136"/>
            <a:ext cx="9144000" cy="2420888"/>
          </a:xfrm>
        </p:spPr>
        <p:txBody>
          <a:bodyPr/>
          <a:lstStyle/>
          <a:p>
            <a:pPr eaLnBrk="1" hangingPunct="1">
              <a:defRPr/>
            </a:pPr>
            <a:r>
              <a:rPr lang="es-ES" sz="5400" b="1" dirty="0" smtClean="0">
                <a:solidFill>
                  <a:srgbClr val="FFFF00"/>
                </a:solidFill>
                <a:latin typeface="Calibri" pitchFamily="34" charset="0"/>
              </a:rPr>
              <a:t>El exceso de estudio</a:t>
            </a:r>
          </a:p>
          <a:p>
            <a:pPr eaLnBrk="1" hangingPunct="1">
              <a:defRPr/>
            </a:pPr>
            <a:r>
              <a:rPr lang="es-ES" sz="5400" b="1" dirty="0" smtClean="0">
                <a:solidFill>
                  <a:srgbClr val="FFFF00"/>
                </a:solidFill>
                <a:latin typeface="Calibri" pitchFamily="34" charset="0"/>
              </a:rPr>
              <a:t>NO es perjudicial para la salud</a:t>
            </a:r>
            <a:endParaRPr lang="es-ES" sz="4400" b="1" dirty="0" smtClean="0">
              <a:solidFill>
                <a:srgbClr val="FFFF00"/>
              </a:solidFill>
              <a:latin typeface="Calibri" pitchFamily="34" charset="0"/>
            </a:endParaRPr>
          </a:p>
        </p:txBody>
      </p:sp>
    </p:spTree>
    <p:extLst>
      <p:ext uri="{BB962C8B-B14F-4D97-AF65-F5344CB8AC3E}">
        <p14:creationId xmlns:p14="http://schemas.microsoft.com/office/powerpoint/2010/main" val="35781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3A1953"/>
        </a:solidFill>
        <a:effectLst/>
      </p:bgPr>
    </p:bg>
    <p:spTree>
      <p:nvGrpSpPr>
        <p:cNvPr id="1" name=""/>
        <p:cNvGrpSpPr/>
        <p:nvPr/>
      </p:nvGrpSpPr>
      <p:grpSpPr>
        <a:xfrm>
          <a:off x="0" y="0"/>
          <a:ext cx="0" cy="0"/>
          <a:chOff x="0" y="0"/>
          <a:chExt cx="0" cy="0"/>
        </a:xfrm>
      </p:grpSpPr>
      <p:sp>
        <p:nvSpPr>
          <p:cNvPr id="110596" name="Rectangle 4"/>
          <p:cNvSpPr>
            <a:spLocks noGrp="1" noChangeArrowheads="1"/>
          </p:cNvSpPr>
          <p:nvPr>
            <p:ph type="title"/>
          </p:nvPr>
        </p:nvSpPr>
        <p:spPr>
          <a:xfrm>
            <a:off x="0" y="476672"/>
            <a:ext cx="9144000" cy="5328592"/>
          </a:xfrm>
        </p:spPr>
        <p:txBody>
          <a:bodyPr>
            <a:noAutofit/>
          </a:bodyPr>
          <a:lstStyle/>
          <a:p>
            <a:pPr eaLnBrk="1" hangingPunct="1">
              <a:defRPr/>
            </a:pPr>
            <a:r>
              <a:rPr lang="es-ES" sz="10000" b="1" dirty="0" smtClean="0">
                <a:solidFill>
                  <a:schemeClr val="bg1"/>
                </a:solidFill>
                <a:latin typeface="Calibri" pitchFamily="34" charset="0"/>
              </a:rPr>
              <a:t>Solicitar</a:t>
            </a:r>
            <a:br>
              <a:rPr lang="es-ES" sz="10000" b="1" dirty="0" smtClean="0">
                <a:solidFill>
                  <a:schemeClr val="bg1"/>
                </a:solidFill>
                <a:latin typeface="Calibri" pitchFamily="34" charset="0"/>
              </a:rPr>
            </a:br>
            <a:r>
              <a:rPr lang="es-ES" sz="10000" b="1" dirty="0" smtClean="0">
                <a:solidFill>
                  <a:schemeClr val="bg1"/>
                </a:solidFill>
                <a:latin typeface="Calibri" pitchFamily="34" charset="0"/>
              </a:rPr>
              <a:t>ayuda</a:t>
            </a:r>
            <a:br>
              <a:rPr lang="es-ES" sz="10000" b="1" dirty="0" smtClean="0">
                <a:solidFill>
                  <a:schemeClr val="bg1"/>
                </a:solidFill>
                <a:latin typeface="Calibri" pitchFamily="34" charset="0"/>
              </a:rPr>
            </a:br>
            <a:r>
              <a:rPr lang="es-ES" sz="10000" b="1" dirty="0" smtClean="0">
                <a:solidFill>
                  <a:schemeClr val="bg1"/>
                </a:solidFill>
                <a:latin typeface="Calibri" pitchFamily="34" charset="0"/>
              </a:rPr>
              <a:t>oportunamente</a:t>
            </a:r>
          </a:p>
        </p:txBody>
      </p:sp>
    </p:spTree>
    <p:extLst>
      <p:ext uri="{BB962C8B-B14F-4D97-AF65-F5344CB8AC3E}">
        <p14:creationId xmlns:p14="http://schemas.microsoft.com/office/powerpoint/2010/main" val="12502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pattFill prst="pct70">
          <a:fgClr>
            <a:schemeClr val="tx1"/>
          </a:fgClr>
          <a:bgClr>
            <a:schemeClr val="tx1">
              <a:lumMod val="75000"/>
              <a:lumOff val="25000"/>
            </a:schemeClr>
          </a:bgClr>
        </a:pattFill>
        <a:effectLst/>
      </p:bgPr>
    </p:bg>
    <p:spTree>
      <p:nvGrpSpPr>
        <p:cNvPr id="1" name=""/>
        <p:cNvGrpSpPr/>
        <p:nvPr/>
      </p:nvGrpSpPr>
      <p:grpSpPr>
        <a:xfrm>
          <a:off x="0" y="0"/>
          <a:ext cx="0" cy="0"/>
          <a:chOff x="0" y="0"/>
          <a:chExt cx="0" cy="0"/>
        </a:xfrm>
      </p:grpSpPr>
      <p:sp>
        <p:nvSpPr>
          <p:cNvPr id="4" name="Rectangle 5"/>
          <p:cNvSpPr txBox="1">
            <a:spLocks noChangeArrowheads="1"/>
          </p:cNvSpPr>
          <p:nvPr/>
        </p:nvSpPr>
        <p:spPr bwMode="auto">
          <a:xfrm>
            <a:off x="2813559" y="3212976"/>
            <a:ext cx="3528392" cy="21705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Clr>
                <a:schemeClr val="accent1">
                  <a:lumMod val="60000"/>
                  <a:lumOff val="40000"/>
                </a:schemeClr>
              </a:buClr>
              <a:buSzPct val="100000"/>
              <a:buFont typeface="Wingdings" pitchFamily="2" charset="2"/>
              <a:buChar char="Ø"/>
              <a:defRPr/>
            </a:pPr>
            <a:r>
              <a:rPr lang="es-ES" sz="7000" b="1" kern="0" dirty="0" smtClean="0">
                <a:solidFill>
                  <a:srgbClr val="FFFF00"/>
                </a:solidFill>
                <a:latin typeface="Calibri" pitchFamily="34" charset="0"/>
              </a:rPr>
              <a:t> 	Libros</a:t>
            </a:r>
          </a:p>
          <a:p>
            <a:pPr eaLnBrk="1" hangingPunct="1">
              <a:buClr>
                <a:schemeClr val="accent1">
                  <a:lumMod val="60000"/>
                  <a:lumOff val="40000"/>
                </a:schemeClr>
              </a:buClr>
              <a:buSzPct val="100000"/>
              <a:buFont typeface="Wingdings" pitchFamily="2" charset="2"/>
              <a:buChar char="Ø"/>
              <a:defRPr/>
            </a:pPr>
            <a:r>
              <a:rPr lang="es-ES" sz="7000" b="1" kern="0" dirty="0" smtClean="0">
                <a:solidFill>
                  <a:srgbClr val="FFFF00"/>
                </a:solidFill>
                <a:latin typeface="Calibri" pitchFamily="34" charset="0"/>
              </a:rPr>
              <a:t> 	TIC</a:t>
            </a:r>
          </a:p>
        </p:txBody>
      </p:sp>
      <p:sp>
        <p:nvSpPr>
          <p:cNvPr id="5" name="Rectangle 4"/>
          <p:cNvSpPr txBox="1">
            <a:spLocks noChangeArrowheads="1"/>
          </p:cNvSpPr>
          <p:nvPr/>
        </p:nvSpPr>
        <p:spPr>
          <a:xfrm>
            <a:off x="251520" y="-459432"/>
            <a:ext cx="8856984" cy="203941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s-ES" sz="5600" b="1" dirty="0" smtClean="0">
              <a:solidFill>
                <a:srgbClr val="00FFFF"/>
              </a:solidFill>
              <a:latin typeface="Calibri" pitchFamily="34" charset="0"/>
            </a:endParaRPr>
          </a:p>
        </p:txBody>
      </p:sp>
      <p:sp>
        <p:nvSpPr>
          <p:cNvPr id="6" name="Rectangle 4"/>
          <p:cNvSpPr>
            <a:spLocks noGrp="1" noChangeArrowheads="1"/>
          </p:cNvSpPr>
          <p:nvPr>
            <p:ph type="title"/>
          </p:nvPr>
        </p:nvSpPr>
        <p:spPr>
          <a:xfrm>
            <a:off x="5755" y="524855"/>
            <a:ext cx="9144000" cy="2088232"/>
          </a:xfrm>
        </p:spPr>
        <p:txBody>
          <a:bodyPr>
            <a:noAutofit/>
          </a:bodyPr>
          <a:lstStyle/>
          <a:p>
            <a:pPr eaLnBrk="1" hangingPunct="1">
              <a:defRPr/>
            </a:pPr>
            <a:r>
              <a:rPr lang="es-ES" sz="6600" b="1" dirty="0" smtClean="0">
                <a:solidFill>
                  <a:schemeClr val="bg1"/>
                </a:solidFill>
                <a:latin typeface="Calibri" pitchFamily="34" charset="0"/>
              </a:rPr>
              <a:t>Aprovechar al máximo los recursos disponibles</a:t>
            </a:r>
          </a:p>
        </p:txBody>
      </p:sp>
    </p:spTree>
    <p:extLst>
      <p:ext uri="{BB962C8B-B14F-4D97-AF65-F5344CB8AC3E}">
        <p14:creationId xmlns:p14="http://schemas.microsoft.com/office/powerpoint/2010/main" val="3693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7775" b="15728"/>
          <a:stretch/>
        </p:blipFill>
        <p:spPr>
          <a:xfrm>
            <a:off x="0" y="-27384"/>
            <a:ext cx="9144000" cy="4299045"/>
          </a:xfrm>
          <a:prstGeom prst="rect">
            <a:avLst/>
          </a:prstGeom>
        </p:spPr>
      </p:pic>
      <p:sp>
        <p:nvSpPr>
          <p:cNvPr id="6" name="5 CuadroTexto"/>
          <p:cNvSpPr txBox="1"/>
          <p:nvPr/>
        </p:nvSpPr>
        <p:spPr>
          <a:xfrm>
            <a:off x="251520" y="4338970"/>
            <a:ext cx="8640960" cy="1754326"/>
          </a:xfrm>
          <a:prstGeom prst="rect">
            <a:avLst/>
          </a:prstGeom>
          <a:noFill/>
        </p:spPr>
        <p:txBody>
          <a:bodyPr wrap="square" rtlCol="0">
            <a:spAutoFit/>
          </a:bodyPr>
          <a:lstStyle/>
          <a:p>
            <a:pPr algn="ctr"/>
            <a:r>
              <a:rPr lang="es-CO" sz="5400" b="1" dirty="0" smtClean="0"/>
              <a:t>Canal JULIOPROFE</a:t>
            </a:r>
          </a:p>
          <a:p>
            <a:pPr algn="ctr"/>
            <a:r>
              <a:rPr lang="es-CO" sz="5400" b="1" dirty="0" smtClean="0"/>
              <a:t>Inicio: febrero 18 de 2009</a:t>
            </a:r>
            <a:endParaRPr lang="es-CO" sz="5400" b="1" dirty="0"/>
          </a:p>
        </p:txBody>
      </p:sp>
    </p:spTree>
    <p:extLst>
      <p:ext uri="{BB962C8B-B14F-4D97-AF65-F5344CB8AC3E}">
        <p14:creationId xmlns:p14="http://schemas.microsoft.com/office/powerpoint/2010/main" val="84679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b="21152"/>
          <a:stretch/>
        </p:blipFill>
        <p:spPr>
          <a:xfrm>
            <a:off x="270055" y="764704"/>
            <a:ext cx="8550417" cy="5328592"/>
          </a:xfrm>
          <a:prstGeom prst="rect">
            <a:avLst/>
          </a:prstGeom>
        </p:spPr>
      </p:pic>
      <p:sp>
        <p:nvSpPr>
          <p:cNvPr id="4" name="5 CuadroTexto"/>
          <p:cNvSpPr txBox="1"/>
          <p:nvPr/>
        </p:nvSpPr>
        <p:spPr>
          <a:xfrm>
            <a:off x="251520" y="6021288"/>
            <a:ext cx="8640960" cy="646331"/>
          </a:xfrm>
          <a:prstGeom prst="rect">
            <a:avLst/>
          </a:prstGeom>
          <a:noFill/>
        </p:spPr>
        <p:txBody>
          <a:bodyPr wrap="square" rtlCol="0">
            <a:spAutoFit/>
          </a:bodyPr>
          <a:lstStyle/>
          <a:p>
            <a:pPr algn="ctr"/>
            <a:r>
              <a:rPr lang="es-CO" sz="3600" b="1" dirty="0" smtClean="0"/>
              <a:t>Simplificación de Fracciones Algebraicas</a:t>
            </a:r>
            <a:endParaRPr lang="es-CO" sz="3600" b="1" dirty="0"/>
          </a:p>
        </p:txBody>
      </p:sp>
      <p:sp>
        <p:nvSpPr>
          <p:cNvPr id="5" name="5 CuadroTexto"/>
          <p:cNvSpPr txBox="1"/>
          <p:nvPr/>
        </p:nvSpPr>
        <p:spPr>
          <a:xfrm>
            <a:off x="251520" y="118373"/>
            <a:ext cx="8640960" cy="646331"/>
          </a:xfrm>
          <a:prstGeom prst="rect">
            <a:avLst/>
          </a:prstGeom>
          <a:noFill/>
        </p:spPr>
        <p:txBody>
          <a:bodyPr wrap="square" rtlCol="0">
            <a:spAutoFit/>
          </a:bodyPr>
          <a:lstStyle/>
          <a:p>
            <a:pPr algn="ctr"/>
            <a:r>
              <a:rPr lang="es-CO" sz="3600" b="1" dirty="0" smtClean="0"/>
              <a:t>Primer video (abril 6 de 2009)</a:t>
            </a:r>
            <a:endParaRPr lang="es-CO" sz="3600" b="1" dirty="0"/>
          </a:p>
        </p:txBody>
      </p:sp>
    </p:spTree>
    <p:extLst>
      <p:ext uri="{BB962C8B-B14F-4D97-AF65-F5344CB8AC3E}">
        <p14:creationId xmlns:p14="http://schemas.microsoft.com/office/powerpoint/2010/main" val="167424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87624" y="6021288"/>
            <a:ext cx="6840760" cy="707886"/>
          </a:xfrm>
          <a:prstGeom prst="rect">
            <a:avLst/>
          </a:prstGeom>
          <a:solidFill>
            <a:srgbClr val="FFFF00"/>
          </a:solidFill>
          <a:ln w="38100">
            <a:solidFill>
              <a:schemeClr val="tx1"/>
            </a:solidFill>
          </a:ln>
        </p:spPr>
        <p:txBody>
          <a:bodyPr wrap="square" rtlCol="0">
            <a:spAutoFit/>
          </a:bodyPr>
          <a:lstStyle/>
          <a:p>
            <a:pPr algn="ctr"/>
            <a:r>
              <a:rPr lang="es-CO" sz="4000" b="1" dirty="0" smtClean="0"/>
              <a:t>Septiembre 2010 (215 videos)</a:t>
            </a:r>
            <a:endParaRPr lang="es-CO" sz="2800" b="1"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117" y="116632"/>
            <a:ext cx="4308379" cy="5716619"/>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3" y="188640"/>
            <a:ext cx="4658543" cy="5577993"/>
          </a:xfrm>
          <a:prstGeom prst="rect">
            <a:avLst/>
          </a:prstGeom>
        </p:spPr>
      </p:pic>
    </p:spTree>
    <p:extLst>
      <p:ext uri="{BB962C8B-B14F-4D97-AF65-F5344CB8AC3E}">
        <p14:creationId xmlns:p14="http://schemas.microsoft.com/office/powerpoint/2010/main" val="4117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5661248"/>
            <a:ext cx="8640960" cy="1077218"/>
          </a:xfrm>
          <a:prstGeom prst="rect">
            <a:avLst/>
          </a:prstGeom>
          <a:solidFill>
            <a:srgbClr val="00FFFF"/>
          </a:solidFill>
          <a:ln w="38100">
            <a:solidFill>
              <a:schemeClr val="tx1"/>
            </a:solidFill>
          </a:ln>
        </p:spPr>
        <p:txBody>
          <a:bodyPr wrap="square" rtlCol="0">
            <a:spAutoFit/>
          </a:bodyPr>
          <a:lstStyle/>
          <a:p>
            <a:pPr algn="ctr"/>
            <a:r>
              <a:rPr lang="es-CO" sz="3200" b="1" dirty="0" smtClean="0"/>
              <a:t>Diciembre 2012: 362 videos</a:t>
            </a:r>
          </a:p>
          <a:p>
            <a:pPr algn="ctr"/>
            <a:r>
              <a:rPr lang="es-CO" sz="3200" b="1" dirty="0" smtClean="0"/>
              <a:t>87 k suscriptores – 36 M reproducciones</a:t>
            </a:r>
            <a:endParaRPr lang="es-CO" sz="2400" b="1" dirty="0"/>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9144000" cy="5503247"/>
          </a:xfrm>
          <a:prstGeom prst="rect">
            <a:avLst/>
          </a:prstGeom>
        </p:spPr>
      </p:pic>
    </p:spTree>
    <p:extLst>
      <p:ext uri="{BB962C8B-B14F-4D97-AF65-F5344CB8AC3E}">
        <p14:creationId xmlns:p14="http://schemas.microsoft.com/office/powerpoint/2010/main" val="237756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033" y="-9104"/>
            <a:ext cx="704039" cy="1323439"/>
          </a:xfrm>
          <a:prstGeom prst="rect">
            <a:avLst/>
          </a:prstGeom>
          <a:noFill/>
        </p:spPr>
        <p:txBody>
          <a:bodyPr wrap="none" rtlCol="0">
            <a:spAutoFit/>
          </a:bodyPr>
          <a:lstStyle/>
          <a:p>
            <a:r>
              <a:rPr lang="es-CO" sz="8000" b="1" dirty="0" smtClean="0"/>
              <a:t>2</a:t>
            </a:r>
            <a:endParaRPr lang="es-CO" sz="8000" b="1" dirty="0"/>
          </a:p>
        </p:txBody>
      </p:sp>
      <p:sp>
        <p:nvSpPr>
          <p:cNvPr id="4" name="CuadroTexto 3"/>
          <p:cNvSpPr txBox="1"/>
          <p:nvPr/>
        </p:nvSpPr>
        <p:spPr>
          <a:xfrm>
            <a:off x="646737" y="1268759"/>
            <a:ext cx="704039" cy="1323439"/>
          </a:xfrm>
          <a:prstGeom prst="rect">
            <a:avLst/>
          </a:prstGeom>
          <a:noFill/>
        </p:spPr>
        <p:txBody>
          <a:bodyPr wrap="none" rtlCol="0">
            <a:spAutoFit/>
          </a:bodyPr>
          <a:lstStyle/>
          <a:p>
            <a:r>
              <a:rPr lang="es-CO" sz="8000" b="1" dirty="0" smtClean="0"/>
              <a:t>3</a:t>
            </a:r>
            <a:endParaRPr lang="es-CO" sz="8000" b="1" dirty="0"/>
          </a:p>
        </p:txBody>
      </p:sp>
      <p:sp>
        <p:nvSpPr>
          <p:cNvPr id="5" name="CuadroTexto 4"/>
          <p:cNvSpPr txBox="1"/>
          <p:nvPr/>
        </p:nvSpPr>
        <p:spPr>
          <a:xfrm>
            <a:off x="2805601" y="-49496"/>
            <a:ext cx="704039" cy="1323439"/>
          </a:xfrm>
          <a:prstGeom prst="rect">
            <a:avLst/>
          </a:prstGeom>
          <a:noFill/>
        </p:spPr>
        <p:txBody>
          <a:bodyPr wrap="none" rtlCol="0">
            <a:spAutoFit/>
          </a:bodyPr>
          <a:lstStyle/>
          <a:p>
            <a:r>
              <a:rPr lang="es-CO" sz="8000" b="1" dirty="0" smtClean="0"/>
              <a:t>4</a:t>
            </a:r>
            <a:endParaRPr lang="es-CO" sz="8000" b="1" dirty="0"/>
          </a:p>
        </p:txBody>
      </p:sp>
      <p:sp>
        <p:nvSpPr>
          <p:cNvPr id="6" name="CuadroTexto 5"/>
          <p:cNvSpPr txBox="1"/>
          <p:nvPr/>
        </p:nvSpPr>
        <p:spPr>
          <a:xfrm>
            <a:off x="5789226" y="56604"/>
            <a:ext cx="704039" cy="1323439"/>
          </a:xfrm>
          <a:prstGeom prst="rect">
            <a:avLst/>
          </a:prstGeom>
          <a:noFill/>
        </p:spPr>
        <p:txBody>
          <a:bodyPr wrap="none" rtlCol="0">
            <a:spAutoFit/>
          </a:bodyPr>
          <a:lstStyle/>
          <a:p>
            <a:r>
              <a:rPr lang="es-CO" sz="8000" b="1" dirty="0" smtClean="0"/>
              <a:t>5</a:t>
            </a:r>
            <a:endParaRPr lang="es-CO" sz="8000" b="1" dirty="0"/>
          </a:p>
        </p:txBody>
      </p:sp>
      <p:sp>
        <p:nvSpPr>
          <p:cNvPr id="7" name="CuadroTexto 6"/>
          <p:cNvSpPr txBox="1"/>
          <p:nvPr/>
        </p:nvSpPr>
        <p:spPr>
          <a:xfrm>
            <a:off x="4932040" y="22324"/>
            <a:ext cx="704039" cy="1323439"/>
          </a:xfrm>
          <a:prstGeom prst="rect">
            <a:avLst/>
          </a:prstGeom>
          <a:noFill/>
        </p:spPr>
        <p:txBody>
          <a:bodyPr wrap="none" rtlCol="0">
            <a:spAutoFit/>
          </a:bodyPr>
          <a:lstStyle/>
          <a:p>
            <a:r>
              <a:rPr lang="es-CO" sz="8000" b="1" dirty="0" smtClean="0"/>
              <a:t>2</a:t>
            </a:r>
            <a:endParaRPr lang="es-CO" sz="8000" b="1" dirty="0"/>
          </a:p>
        </p:txBody>
      </p:sp>
      <p:sp>
        <p:nvSpPr>
          <p:cNvPr id="10" name="CuadroTexto 9"/>
          <p:cNvSpPr txBox="1"/>
          <p:nvPr/>
        </p:nvSpPr>
        <p:spPr>
          <a:xfrm>
            <a:off x="2771800" y="1268758"/>
            <a:ext cx="704039" cy="1323439"/>
          </a:xfrm>
          <a:prstGeom prst="rect">
            <a:avLst/>
          </a:prstGeom>
          <a:noFill/>
        </p:spPr>
        <p:txBody>
          <a:bodyPr wrap="none" rtlCol="0">
            <a:spAutoFit/>
          </a:bodyPr>
          <a:lstStyle/>
          <a:p>
            <a:r>
              <a:rPr lang="es-CO" sz="8000" b="1" dirty="0" smtClean="0"/>
              <a:t>5</a:t>
            </a:r>
            <a:endParaRPr lang="es-CO" sz="8000" b="1" dirty="0"/>
          </a:p>
        </p:txBody>
      </p:sp>
      <p:cxnSp>
        <p:nvCxnSpPr>
          <p:cNvPr id="12" name="Conector recto 11"/>
          <p:cNvCxnSpPr/>
          <p:nvPr/>
        </p:nvCxnSpPr>
        <p:spPr>
          <a:xfrm>
            <a:off x="525119" y="1314335"/>
            <a:ext cx="1008112" cy="0"/>
          </a:xfrm>
          <a:prstGeom prst="line">
            <a:avLst/>
          </a:prstGeom>
          <a:ln w="98425"/>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2627784" y="1314335"/>
            <a:ext cx="1008112" cy="0"/>
          </a:xfrm>
          <a:prstGeom prst="line">
            <a:avLst/>
          </a:prstGeom>
          <a:ln w="98425"/>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87744" y="607038"/>
            <a:ext cx="696024" cy="1323439"/>
          </a:xfrm>
          <a:prstGeom prst="rect">
            <a:avLst/>
          </a:prstGeom>
          <a:noFill/>
        </p:spPr>
        <p:txBody>
          <a:bodyPr wrap="none" rtlCol="0">
            <a:spAutoFit/>
          </a:bodyPr>
          <a:lstStyle/>
          <a:p>
            <a:r>
              <a:rPr lang="es-CO" sz="8000" b="1" dirty="0" smtClean="0"/>
              <a:t>+</a:t>
            </a:r>
            <a:endParaRPr lang="es-CO" sz="8000" b="1" dirty="0"/>
          </a:p>
        </p:txBody>
      </p:sp>
      <p:sp>
        <p:nvSpPr>
          <p:cNvPr id="15" name="CuadroTexto 14"/>
          <p:cNvSpPr txBox="1"/>
          <p:nvPr/>
        </p:nvSpPr>
        <p:spPr>
          <a:xfrm>
            <a:off x="3844152" y="592750"/>
            <a:ext cx="696024" cy="1323439"/>
          </a:xfrm>
          <a:prstGeom prst="rect">
            <a:avLst/>
          </a:prstGeom>
          <a:noFill/>
        </p:spPr>
        <p:txBody>
          <a:bodyPr wrap="none" rtlCol="0">
            <a:spAutoFit/>
          </a:bodyPr>
          <a:lstStyle/>
          <a:p>
            <a:r>
              <a:rPr lang="es-CO" sz="8000" b="1" dirty="0" smtClean="0"/>
              <a:t>=</a:t>
            </a:r>
            <a:endParaRPr lang="es-CO" sz="8000" b="1" dirty="0"/>
          </a:p>
        </p:txBody>
      </p:sp>
      <p:cxnSp>
        <p:nvCxnSpPr>
          <p:cNvPr id="16" name="Conector recto 15"/>
          <p:cNvCxnSpPr/>
          <p:nvPr/>
        </p:nvCxnSpPr>
        <p:spPr>
          <a:xfrm>
            <a:off x="4860048" y="1314335"/>
            <a:ext cx="3888416" cy="0"/>
          </a:xfrm>
          <a:prstGeom prst="line">
            <a:avLst/>
          </a:prstGeom>
          <a:ln w="98425"/>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5465857" y="48617"/>
            <a:ext cx="458780" cy="1323439"/>
          </a:xfrm>
          <a:prstGeom prst="rect">
            <a:avLst/>
          </a:prstGeom>
          <a:noFill/>
        </p:spPr>
        <p:txBody>
          <a:bodyPr wrap="none" rtlCol="0">
            <a:spAutoFit/>
          </a:bodyPr>
          <a:lstStyle/>
          <a:p>
            <a:r>
              <a:rPr lang="es-CO" sz="8000" b="1" dirty="0" smtClean="0"/>
              <a:t>·</a:t>
            </a:r>
            <a:endParaRPr lang="es-CO" sz="8000" b="1" dirty="0"/>
          </a:p>
        </p:txBody>
      </p:sp>
      <p:sp>
        <p:nvSpPr>
          <p:cNvPr id="19" name="CuadroTexto 18"/>
          <p:cNvSpPr txBox="1"/>
          <p:nvPr/>
        </p:nvSpPr>
        <p:spPr>
          <a:xfrm>
            <a:off x="6500403" y="74909"/>
            <a:ext cx="696024" cy="1323439"/>
          </a:xfrm>
          <a:prstGeom prst="rect">
            <a:avLst/>
          </a:prstGeom>
          <a:noFill/>
        </p:spPr>
        <p:txBody>
          <a:bodyPr wrap="none" rtlCol="0">
            <a:spAutoFit/>
          </a:bodyPr>
          <a:lstStyle/>
          <a:p>
            <a:r>
              <a:rPr lang="es-CO" sz="8000" b="1" dirty="0" smtClean="0"/>
              <a:t>+</a:t>
            </a:r>
            <a:endParaRPr lang="es-CO" sz="8000" b="1" dirty="0"/>
          </a:p>
        </p:txBody>
      </p:sp>
    </p:spTree>
    <p:extLst>
      <p:ext uri="{BB962C8B-B14F-4D97-AF65-F5344CB8AC3E}">
        <p14:creationId xmlns:p14="http://schemas.microsoft.com/office/powerpoint/2010/main" val="339579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4869160"/>
            <a:ext cx="8640960" cy="1077218"/>
          </a:xfrm>
          <a:prstGeom prst="rect">
            <a:avLst/>
          </a:prstGeom>
          <a:solidFill>
            <a:srgbClr val="FFFF00"/>
          </a:solidFill>
          <a:ln w="38100">
            <a:solidFill>
              <a:schemeClr val="tx1"/>
            </a:solidFill>
          </a:ln>
        </p:spPr>
        <p:txBody>
          <a:bodyPr wrap="square" rtlCol="0">
            <a:spAutoFit/>
          </a:bodyPr>
          <a:lstStyle/>
          <a:p>
            <a:pPr algn="ctr"/>
            <a:r>
              <a:rPr lang="es-CO" sz="3200" b="1" dirty="0" smtClean="0"/>
              <a:t>Septiembre 2014: 436 videos</a:t>
            </a:r>
          </a:p>
          <a:p>
            <a:pPr algn="ctr"/>
            <a:r>
              <a:rPr lang="es-CO" sz="3200" b="1" dirty="0" smtClean="0"/>
              <a:t>404 k suscriptores – 83 M reproducciones</a:t>
            </a:r>
            <a:endParaRPr lang="es-CO" sz="24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4019148"/>
          </a:xfrm>
          <a:prstGeom prst="rect">
            <a:avLst/>
          </a:prstGeom>
        </p:spPr>
      </p:pic>
    </p:spTree>
    <p:extLst>
      <p:ext uri="{BB962C8B-B14F-4D97-AF65-F5344CB8AC3E}">
        <p14:creationId xmlns:p14="http://schemas.microsoft.com/office/powerpoint/2010/main" val="7913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2295388" y="4948426"/>
            <a:ext cx="476412" cy="784830"/>
          </a:xfrm>
          <a:prstGeom prst="rect">
            <a:avLst/>
          </a:prstGeom>
          <a:noFill/>
        </p:spPr>
        <p:txBody>
          <a:bodyPr wrap="none" rtlCol="0">
            <a:spAutoFit/>
          </a:bodyPr>
          <a:lstStyle/>
          <a:p>
            <a:r>
              <a:rPr lang="es-CO" sz="4500" b="1" dirty="0" smtClean="0">
                <a:solidFill>
                  <a:srgbClr val="FFFF00"/>
                </a:solidFill>
              </a:rPr>
              <a:t>6</a:t>
            </a:r>
            <a:endParaRPr lang="es-CO" sz="4500" b="1" dirty="0">
              <a:solidFill>
                <a:srgbClr val="FFFF00"/>
              </a:solidFill>
            </a:endParaRPr>
          </a:p>
        </p:txBody>
      </p:sp>
      <p:sp>
        <p:nvSpPr>
          <p:cNvPr id="5" name="4 CuadroTexto"/>
          <p:cNvSpPr txBox="1"/>
          <p:nvPr/>
        </p:nvSpPr>
        <p:spPr>
          <a:xfrm>
            <a:off x="3875849" y="4012322"/>
            <a:ext cx="768159" cy="784830"/>
          </a:xfrm>
          <a:prstGeom prst="rect">
            <a:avLst/>
          </a:prstGeom>
          <a:noFill/>
        </p:spPr>
        <p:txBody>
          <a:bodyPr wrap="none" rtlCol="0">
            <a:spAutoFit/>
          </a:bodyPr>
          <a:lstStyle/>
          <a:p>
            <a:r>
              <a:rPr lang="es-CO" sz="4500" b="1" dirty="0" smtClean="0">
                <a:solidFill>
                  <a:srgbClr val="FFFF00"/>
                </a:solidFill>
              </a:rPr>
              <a:t>18</a:t>
            </a:r>
            <a:endParaRPr lang="es-CO" sz="4500" b="1" dirty="0">
              <a:solidFill>
                <a:srgbClr val="FFFF00"/>
              </a:solidFill>
            </a:endParaRPr>
          </a:p>
        </p:txBody>
      </p:sp>
      <p:sp>
        <p:nvSpPr>
          <p:cNvPr id="7" name="6 CuadroTexto"/>
          <p:cNvSpPr txBox="1"/>
          <p:nvPr/>
        </p:nvSpPr>
        <p:spPr>
          <a:xfrm>
            <a:off x="5652120" y="2572162"/>
            <a:ext cx="768159" cy="784830"/>
          </a:xfrm>
          <a:prstGeom prst="rect">
            <a:avLst/>
          </a:prstGeom>
          <a:noFill/>
        </p:spPr>
        <p:txBody>
          <a:bodyPr wrap="none" rtlCol="0">
            <a:spAutoFit/>
          </a:bodyPr>
          <a:lstStyle/>
          <a:p>
            <a:r>
              <a:rPr lang="es-CO" sz="4500" b="1" dirty="0" smtClean="0">
                <a:solidFill>
                  <a:srgbClr val="FFFF00"/>
                </a:solidFill>
              </a:rPr>
              <a:t>36</a:t>
            </a:r>
            <a:endParaRPr lang="es-CO" sz="4500" b="1" dirty="0">
              <a:solidFill>
                <a:srgbClr val="FFFF00"/>
              </a:solidFill>
            </a:endParaRPr>
          </a:p>
        </p:txBody>
      </p:sp>
      <p:sp>
        <p:nvSpPr>
          <p:cNvPr id="8" name="7 CuadroTexto"/>
          <p:cNvSpPr txBox="1"/>
          <p:nvPr/>
        </p:nvSpPr>
        <p:spPr>
          <a:xfrm>
            <a:off x="7404241" y="555938"/>
            <a:ext cx="768159" cy="784830"/>
          </a:xfrm>
          <a:prstGeom prst="rect">
            <a:avLst/>
          </a:prstGeom>
          <a:noFill/>
        </p:spPr>
        <p:txBody>
          <a:bodyPr wrap="none" rtlCol="0">
            <a:spAutoFit/>
          </a:bodyPr>
          <a:lstStyle/>
          <a:p>
            <a:r>
              <a:rPr lang="es-CO" sz="4500" b="1" dirty="0" smtClean="0">
                <a:solidFill>
                  <a:srgbClr val="FFFF00"/>
                </a:solidFill>
              </a:rPr>
              <a:t>61</a:t>
            </a:r>
            <a:endParaRPr lang="es-CO" sz="4500" b="1" dirty="0">
              <a:solidFill>
                <a:srgbClr val="FFFF00"/>
              </a:solidFill>
            </a:endParaRPr>
          </a:p>
        </p:txBody>
      </p:sp>
    </p:spTree>
    <p:extLst>
      <p:ext uri="{BB962C8B-B14F-4D97-AF65-F5344CB8AC3E}">
        <p14:creationId xmlns:p14="http://schemas.microsoft.com/office/powerpoint/2010/main" val="105290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2508664" y="5436513"/>
            <a:ext cx="1127232" cy="584775"/>
          </a:xfrm>
          <a:prstGeom prst="rect">
            <a:avLst/>
          </a:prstGeom>
          <a:noFill/>
        </p:spPr>
        <p:txBody>
          <a:bodyPr wrap="none" rtlCol="0">
            <a:spAutoFit/>
          </a:bodyPr>
          <a:lstStyle/>
          <a:p>
            <a:r>
              <a:rPr lang="es-CO" sz="3200" b="1" dirty="0" smtClean="0"/>
              <a:t>8.000</a:t>
            </a:r>
            <a:endParaRPr lang="es-CO" sz="3200" b="1" dirty="0"/>
          </a:p>
        </p:txBody>
      </p:sp>
      <p:sp>
        <p:nvSpPr>
          <p:cNvPr id="5" name="4 CuadroTexto"/>
          <p:cNvSpPr txBox="1"/>
          <p:nvPr/>
        </p:nvSpPr>
        <p:spPr>
          <a:xfrm>
            <a:off x="3995936" y="5004465"/>
            <a:ext cx="1335622" cy="584775"/>
          </a:xfrm>
          <a:prstGeom prst="rect">
            <a:avLst/>
          </a:prstGeom>
          <a:noFill/>
        </p:spPr>
        <p:txBody>
          <a:bodyPr wrap="none" rtlCol="0">
            <a:spAutoFit/>
          </a:bodyPr>
          <a:lstStyle/>
          <a:p>
            <a:r>
              <a:rPr lang="es-CO" sz="3200" b="1" dirty="0" smtClean="0"/>
              <a:t>31.000</a:t>
            </a:r>
            <a:endParaRPr lang="es-CO" sz="3200" b="1" dirty="0"/>
          </a:p>
        </p:txBody>
      </p:sp>
      <p:sp>
        <p:nvSpPr>
          <p:cNvPr id="7" name="6 CuadroTexto"/>
          <p:cNvSpPr txBox="1"/>
          <p:nvPr/>
        </p:nvSpPr>
        <p:spPr>
          <a:xfrm>
            <a:off x="5652120" y="3924345"/>
            <a:ext cx="1335622" cy="584775"/>
          </a:xfrm>
          <a:prstGeom prst="rect">
            <a:avLst/>
          </a:prstGeom>
          <a:noFill/>
        </p:spPr>
        <p:txBody>
          <a:bodyPr wrap="none" rtlCol="0">
            <a:spAutoFit/>
          </a:bodyPr>
          <a:lstStyle/>
          <a:p>
            <a:r>
              <a:rPr lang="es-CO" sz="3200" b="1" dirty="0" smtClean="0"/>
              <a:t>87.000</a:t>
            </a:r>
            <a:endParaRPr lang="es-CO" sz="3200" b="1" dirty="0"/>
          </a:p>
        </p:txBody>
      </p:sp>
      <p:sp>
        <p:nvSpPr>
          <p:cNvPr id="8" name="7 CuadroTexto"/>
          <p:cNvSpPr txBox="1"/>
          <p:nvPr/>
        </p:nvSpPr>
        <p:spPr>
          <a:xfrm>
            <a:off x="7164288" y="467961"/>
            <a:ext cx="1544012" cy="584775"/>
          </a:xfrm>
          <a:prstGeom prst="rect">
            <a:avLst/>
          </a:prstGeom>
          <a:noFill/>
        </p:spPr>
        <p:txBody>
          <a:bodyPr wrap="none" rtlCol="0">
            <a:spAutoFit/>
          </a:bodyPr>
          <a:lstStyle/>
          <a:p>
            <a:r>
              <a:rPr lang="es-CO" sz="3200" b="1" dirty="0" smtClean="0"/>
              <a:t>270.000</a:t>
            </a:r>
            <a:endParaRPr lang="es-CO" sz="3200" b="1" dirty="0"/>
          </a:p>
        </p:txBody>
      </p:sp>
    </p:spTree>
    <p:extLst>
      <p:ext uri="{BB962C8B-B14F-4D97-AF65-F5344CB8AC3E}">
        <p14:creationId xmlns:p14="http://schemas.microsoft.com/office/powerpoint/2010/main" val="295099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61" y="692696"/>
            <a:ext cx="8395103" cy="597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uadroTexto 4"/>
          <p:cNvSpPr txBox="1"/>
          <p:nvPr/>
        </p:nvSpPr>
        <p:spPr>
          <a:xfrm>
            <a:off x="1331640" y="116632"/>
            <a:ext cx="6501780" cy="461665"/>
          </a:xfrm>
          <a:prstGeom prst="rect">
            <a:avLst/>
          </a:prstGeom>
          <a:noFill/>
        </p:spPr>
        <p:txBody>
          <a:bodyPr wrap="none" rtlCol="0">
            <a:spAutoFit/>
          </a:bodyPr>
          <a:lstStyle/>
          <a:p>
            <a:r>
              <a:rPr lang="es-CO" sz="2400" b="1" dirty="0" smtClean="0"/>
              <a:t>Canal JULIOPROFE en YouTube (Abr/09 – Sep/14) </a:t>
            </a:r>
            <a:endParaRPr lang="es-CO" sz="2400" b="1" dirty="0"/>
          </a:p>
        </p:txBody>
      </p:sp>
    </p:spTree>
    <p:extLst>
      <p:ext uri="{BB962C8B-B14F-4D97-AF65-F5344CB8AC3E}">
        <p14:creationId xmlns:p14="http://schemas.microsoft.com/office/powerpoint/2010/main" val="31253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t="22605" b="22607"/>
          <a:stretch/>
        </p:blipFill>
        <p:spPr>
          <a:xfrm>
            <a:off x="1247870" y="269954"/>
            <a:ext cx="6636498" cy="2726998"/>
          </a:xfrm>
          <a:prstGeom prst="rect">
            <a:avLst/>
          </a:prstGeom>
          <a:scene3d>
            <a:camera prst="perspectiveBelow"/>
            <a:lightRig rig="threePt" dir="t"/>
          </a:scene3d>
        </p:spPr>
      </p:pic>
      <p:sp>
        <p:nvSpPr>
          <p:cNvPr id="5" name="4 CuadroTexto"/>
          <p:cNvSpPr txBox="1"/>
          <p:nvPr/>
        </p:nvSpPr>
        <p:spPr>
          <a:xfrm>
            <a:off x="0" y="3140968"/>
            <a:ext cx="9144000" cy="584775"/>
          </a:xfrm>
          <a:prstGeom prst="rect">
            <a:avLst/>
          </a:prstGeom>
          <a:noFill/>
        </p:spPr>
        <p:txBody>
          <a:bodyPr wrap="square" rtlCol="0">
            <a:spAutoFit/>
          </a:bodyPr>
          <a:lstStyle/>
          <a:p>
            <a:pPr algn="ctr"/>
            <a:r>
              <a:rPr lang="es-CO" sz="3200" b="1" dirty="0" smtClean="0">
                <a:solidFill>
                  <a:srgbClr val="FF0000"/>
                </a:solidFill>
              </a:rPr>
              <a:t>www.julioprofe.blogspot.com</a:t>
            </a:r>
            <a:r>
              <a:rPr lang="es-CO" sz="3200" b="1" dirty="0" smtClean="0"/>
              <a:t>  (julio 2009)</a:t>
            </a:r>
            <a:endParaRPr lang="es-CO" sz="3200" b="1" dirty="0"/>
          </a:p>
        </p:txBody>
      </p:sp>
      <p:sp>
        <p:nvSpPr>
          <p:cNvPr id="6" name="5 Flecha abajo"/>
          <p:cNvSpPr/>
          <p:nvPr/>
        </p:nvSpPr>
        <p:spPr>
          <a:xfrm>
            <a:off x="4323803" y="3890752"/>
            <a:ext cx="484632" cy="978408"/>
          </a:xfrm>
          <a:prstGeom prst="downArrow">
            <a:avLst/>
          </a:prstGeom>
          <a:solidFill>
            <a:srgbClr val="00B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
        <p:nvSpPr>
          <p:cNvPr id="7" name="6 CuadroTexto"/>
          <p:cNvSpPr txBox="1"/>
          <p:nvPr/>
        </p:nvSpPr>
        <p:spPr>
          <a:xfrm>
            <a:off x="251520" y="5085184"/>
            <a:ext cx="8640960" cy="1200329"/>
          </a:xfrm>
          <a:prstGeom prst="rect">
            <a:avLst/>
          </a:prstGeom>
          <a:solidFill>
            <a:schemeClr val="bg2">
              <a:lumMod val="10000"/>
            </a:schemeClr>
          </a:solidFill>
          <a:scene3d>
            <a:camera prst="perspectiveRelaxedModerately"/>
            <a:lightRig rig="threePt" dir="t"/>
          </a:scene3d>
          <a:sp3d>
            <a:bevelT prst="angle"/>
          </a:sp3d>
        </p:spPr>
        <p:style>
          <a:lnRef idx="0">
            <a:scrgbClr r="0" g="0" b="0"/>
          </a:lnRef>
          <a:fillRef idx="1001">
            <a:schemeClr val="dk2"/>
          </a:fillRef>
          <a:effectRef idx="0">
            <a:scrgbClr r="0" g="0" b="0"/>
          </a:effectRef>
          <a:fontRef idx="major"/>
        </p:style>
        <p:txBody>
          <a:bodyPr wrap="square" rtlCol="0">
            <a:spAutoFit/>
          </a:bodyPr>
          <a:lstStyle/>
          <a:p>
            <a:pPr algn="ctr"/>
            <a:r>
              <a:rPr lang="es-CO" sz="7200" b="1" dirty="0" smtClean="0">
                <a:solidFill>
                  <a:schemeClr val="bg1"/>
                </a:solidFill>
              </a:rPr>
              <a:t>www.julioprofe.net</a:t>
            </a:r>
            <a:endParaRPr lang="es-CO" sz="7200" b="1" dirty="0">
              <a:solidFill>
                <a:schemeClr val="bg1"/>
              </a:solidFill>
            </a:endParaRPr>
          </a:p>
        </p:txBody>
      </p:sp>
    </p:spTree>
    <p:extLst>
      <p:ext uri="{BB962C8B-B14F-4D97-AF65-F5344CB8AC3E}">
        <p14:creationId xmlns:p14="http://schemas.microsoft.com/office/powerpoint/2010/main" val="279186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5827911"/>
            <a:ext cx="8640959" cy="769441"/>
          </a:xfrm>
          <a:prstGeom prst="rect">
            <a:avLst/>
          </a:prstGeom>
          <a:solidFill>
            <a:srgbClr val="66FFCC"/>
          </a:solidFill>
          <a:ln w="38100">
            <a:solidFill>
              <a:schemeClr val="tx1"/>
            </a:solidFill>
          </a:ln>
        </p:spPr>
        <p:txBody>
          <a:bodyPr wrap="square" rtlCol="0">
            <a:spAutoFit/>
          </a:bodyPr>
          <a:lstStyle/>
          <a:p>
            <a:pPr algn="ctr"/>
            <a:r>
              <a:rPr lang="es-CO" sz="3600" b="1" dirty="0" smtClean="0"/>
              <a:t>Sitio oficial:  </a:t>
            </a:r>
            <a:r>
              <a:rPr lang="es-CO" sz="4400" b="1" dirty="0" smtClean="0">
                <a:solidFill>
                  <a:srgbClr val="C00000"/>
                </a:solidFill>
              </a:rPr>
              <a:t>www.julioprofe.net</a:t>
            </a:r>
            <a:endParaRPr lang="es-CO" sz="20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864"/>
            <a:ext cx="9144000" cy="5486400"/>
          </a:xfrm>
          <a:prstGeom prst="rect">
            <a:avLst/>
          </a:prstGeom>
        </p:spPr>
      </p:pic>
    </p:spTree>
    <p:extLst>
      <p:ext uri="{BB962C8B-B14F-4D97-AF65-F5344CB8AC3E}">
        <p14:creationId xmlns:p14="http://schemas.microsoft.com/office/powerpoint/2010/main" val="92934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414" y="189368"/>
            <a:ext cx="5003866" cy="655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123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80728"/>
            <a:ext cx="3801616" cy="3801616"/>
          </a:xfrm>
          <a:prstGeom prst="rect">
            <a:avLst/>
          </a:prstGeom>
          <a:ln>
            <a:noFill/>
          </a:ln>
          <a:effectLst>
            <a:outerShdw blurRad="44450" dist="27940" dir="5400000" algn="ctr">
              <a:srgbClr val="000000">
                <a:alpha val="32000"/>
              </a:srgbClr>
            </a:outerShdw>
            <a:reflection blurRad="6350" stA="50000" endA="300" endPos="55000" dir="5400000" sy="-100000" algn="bl" rotWithShape="0"/>
          </a:effectLst>
          <a:scene3d>
            <a:camera prst="orthographicFront">
              <a:rot lat="0" lon="0" rev="0"/>
            </a:camera>
            <a:lightRig rig="balanced" dir="t">
              <a:rot lat="0" lon="0" rev="8700000"/>
            </a:lightRig>
          </a:scene3d>
          <a:sp3d>
            <a:bevelT w="190500" h="38100"/>
          </a:sp3d>
        </p:spPr>
      </p:pic>
      <p:sp>
        <p:nvSpPr>
          <p:cNvPr id="6" name="5 CuadroTexto"/>
          <p:cNvSpPr txBox="1"/>
          <p:nvPr/>
        </p:nvSpPr>
        <p:spPr>
          <a:xfrm>
            <a:off x="4139952" y="1340768"/>
            <a:ext cx="4680520" cy="3416320"/>
          </a:xfrm>
          <a:prstGeom prst="rect">
            <a:avLst/>
          </a:prstGeom>
          <a:noFill/>
        </p:spPr>
        <p:txBody>
          <a:bodyPr wrap="square" rtlCol="0">
            <a:spAutoFit/>
          </a:bodyPr>
          <a:lstStyle/>
          <a:p>
            <a:pPr algn="ctr"/>
            <a:r>
              <a:rPr lang="es-CO" sz="7200" b="1" dirty="0" smtClean="0"/>
              <a:t>Grupo</a:t>
            </a:r>
          </a:p>
          <a:p>
            <a:pPr algn="ctr"/>
            <a:r>
              <a:rPr lang="es-CO" sz="7200" b="1" dirty="0" smtClean="0"/>
              <a:t>Académico  </a:t>
            </a:r>
            <a:r>
              <a:rPr lang="es-CO" sz="7200" b="1" dirty="0" err="1" smtClean="0"/>
              <a:t>Julioprofe</a:t>
            </a:r>
            <a:endParaRPr lang="es-CO" sz="7200" b="1" dirty="0"/>
          </a:p>
        </p:txBody>
      </p:sp>
      <p:sp>
        <p:nvSpPr>
          <p:cNvPr id="3" name="2 CuadroTexto"/>
          <p:cNvSpPr txBox="1"/>
          <p:nvPr/>
        </p:nvSpPr>
        <p:spPr>
          <a:xfrm>
            <a:off x="5325311" y="496558"/>
            <a:ext cx="2309799" cy="646331"/>
          </a:xfrm>
          <a:prstGeom prst="rect">
            <a:avLst/>
          </a:prstGeom>
          <a:solidFill>
            <a:srgbClr val="FFFF00"/>
          </a:solidFill>
          <a:ln w="38100">
            <a:solidFill>
              <a:schemeClr val="tx1"/>
            </a:solidFill>
          </a:ln>
        </p:spPr>
        <p:txBody>
          <a:bodyPr wrap="none" rtlCol="0">
            <a:spAutoFit/>
          </a:bodyPr>
          <a:lstStyle/>
          <a:p>
            <a:r>
              <a:rPr lang="es-CO" sz="3600" b="1" dirty="0" smtClean="0"/>
              <a:t>Mayo 2010</a:t>
            </a:r>
            <a:endParaRPr lang="es-CO" sz="3600" b="1" dirty="0"/>
          </a:p>
        </p:txBody>
      </p:sp>
      <p:sp>
        <p:nvSpPr>
          <p:cNvPr id="7" name="6 CuadroTexto"/>
          <p:cNvSpPr txBox="1"/>
          <p:nvPr/>
        </p:nvSpPr>
        <p:spPr>
          <a:xfrm>
            <a:off x="4355975" y="5157192"/>
            <a:ext cx="4248472" cy="769441"/>
          </a:xfrm>
          <a:prstGeom prst="rect">
            <a:avLst/>
          </a:prstGeom>
          <a:noFill/>
        </p:spPr>
        <p:txBody>
          <a:bodyPr wrap="square" rtlCol="0">
            <a:spAutoFit/>
          </a:bodyPr>
          <a:lstStyle/>
          <a:p>
            <a:pPr algn="ctr"/>
            <a:r>
              <a:rPr lang="es-CO" sz="4400" b="1" dirty="0" smtClean="0"/>
              <a:t>94.000 miembros</a:t>
            </a:r>
          </a:p>
        </p:txBody>
      </p:sp>
    </p:spTree>
    <p:extLst>
      <p:ext uri="{BB962C8B-B14F-4D97-AF65-F5344CB8AC3E}">
        <p14:creationId xmlns:p14="http://schemas.microsoft.com/office/powerpoint/2010/main" val="8092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4563" y="1628800"/>
            <a:ext cx="4899484" cy="2123658"/>
          </a:xfrm>
          <a:prstGeom prst="rect">
            <a:avLst/>
          </a:prstGeom>
          <a:noFill/>
        </p:spPr>
        <p:txBody>
          <a:bodyPr wrap="square" rtlCol="0">
            <a:spAutoFit/>
          </a:bodyPr>
          <a:lstStyle/>
          <a:p>
            <a:pPr algn="ctr"/>
            <a:r>
              <a:rPr lang="es-CO" sz="6600" b="1" dirty="0" smtClean="0"/>
              <a:t>Página</a:t>
            </a:r>
          </a:p>
          <a:p>
            <a:pPr algn="ctr"/>
            <a:r>
              <a:rPr lang="es-CO" sz="6600" b="1" dirty="0" err="1" smtClean="0"/>
              <a:t>Julioprofenet</a:t>
            </a:r>
            <a:endParaRPr lang="es-CO" sz="6600" b="1" dirty="0"/>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969063"/>
            <a:ext cx="3801616" cy="3801616"/>
          </a:xfrm>
          <a:prstGeom prst="rect">
            <a:avLst/>
          </a:prstGeom>
          <a:ln>
            <a:noFill/>
          </a:ln>
          <a:effectLst>
            <a:outerShdw blurRad="44450" dist="27940" dir="5400000" algn="ctr">
              <a:srgbClr val="000000">
                <a:alpha val="32000"/>
              </a:srgbClr>
            </a:outerShdw>
            <a:reflection blurRad="6350" stA="50000" endA="300" endPos="55000" dir="5400000" sy="-100000" algn="bl" rotWithShape="0"/>
          </a:effectLst>
          <a:scene3d>
            <a:camera prst="orthographicFront">
              <a:rot lat="0" lon="0" rev="0"/>
            </a:camera>
            <a:lightRig rig="balanced" dir="t">
              <a:rot lat="0" lon="0" rev="8700000"/>
            </a:lightRig>
          </a:scene3d>
          <a:sp3d>
            <a:bevelT w="190500" h="38100"/>
          </a:sp3d>
        </p:spPr>
      </p:pic>
      <p:sp>
        <p:nvSpPr>
          <p:cNvPr id="8" name="7 CuadroTexto"/>
          <p:cNvSpPr txBox="1"/>
          <p:nvPr/>
        </p:nvSpPr>
        <p:spPr>
          <a:xfrm>
            <a:off x="1418127" y="548680"/>
            <a:ext cx="2552558" cy="646331"/>
          </a:xfrm>
          <a:prstGeom prst="rect">
            <a:avLst/>
          </a:prstGeom>
          <a:solidFill>
            <a:srgbClr val="66FFCC"/>
          </a:solidFill>
          <a:ln w="38100">
            <a:solidFill>
              <a:schemeClr val="tx1"/>
            </a:solidFill>
          </a:ln>
        </p:spPr>
        <p:txBody>
          <a:bodyPr wrap="none" rtlCol="0">
            <a:spAutoFit/>
          </a:bodyPr>
          <a:lstStyle/>
          <a:p>
            <a:r>
              <a:rPr lang="es-CO" sz="3600" b="1" dirty="0" smtClean="0"/>
              <a:t>Agosto 2011</a:t>
            </a:r>
            <a:endParaRPr lang="es-CO" sz="3600" b="1" dirty="0"/>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36" y="5141883"/>
            <a:ext cx="4024339" cy="1152128"/>
          </a:xfrm>
          <a:prstGeom prst="rect">
            <a:avLst/>
          </a:prstGeom>
        </p:spPr>
      </p:pic>
      <p:sp>
        <p:nvSpPr>
          <p:cNvPr id="10" name="9 CuadroTexto"/>
          <p:cNvSpPr txBox="1"/>
          <p:nvPr/>
        </p:nvSpPr>
        <p:spPr>
          <a:xfrm>
            <a:off x="225943" y="4149080"/>
            <a:ext cx="4899484" cy="830997"/>
          </a:xfrm>
          <a:prstGeom prst="rect">
            <a:avLst/>
          </a:prstGeom>
          <a:noFill/>
        </p:spPr>
        <p:txBody>
          <a:bodyPr wrap="square" rtlCol="0">
            <a:spAutoFit/>
          </a:bodyPr>
          <a:lstStyle/>
          <a:p>
            <a:pPr algn="ctr"/>
            <a:r>
              <a:rPr lang="es-CO" sz="4800" b="1" dirty="0" smtClean="0"/>
              <a:t>64.000</a:t>
            </a:r>
            <a:endParaRPr lang="es-CO" sz="4800" b="1" dirty="0"/>
          </a:p>
        </p:txBody>
      </p:sp>
    </p:spTree>
    <p:extLst>
      <p:ext uri="{BB962C8B-B14F-4D97-AF65-F5344CB8AC3E}">
        <p14:creationId xmlns:p14="http://schemas.microsoft.com/office/powerpoint/2010/main" val="204234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3528392" cy="3528392"/>
          </a:xfrm>
          <a:prstGeom prst="rect">
            <a:avLst/>
          </a:prstGeom>
          <a:effectLst>
            <a:reflection blurRad="6350" stA="50000" endA="300" endPos="55000" dir="5400000" sy="-100000" algn="bl" rotWithShape="0"/>
          </a:effectLst>
        </p:spPr>
      </p:pic>
      <p:sp>
        <p:nvSpPr>
          <p:cNvPr id="5" name="4 CuadroTexto"/>
          <p:cNvSpPr txBox="1"/>
          <p:nvPr/>
        </p:nvSpPr>
        <p:spPr>
          <a:xfrm>
            <a:off x="5149607" y="764704"/>
            <a:ext cx="2336665" cy="646331"/>
          </a:xfrm>
          <a:prstGeom prst="rect">
            <a:avLst/>
          </a:prstGeom>
          <a:solidFill>
            <a:srgbClr val="FFFF00"/>
          </a:solidFill>
          <a:ln w="38100">
            <a:solidFill>
              <a:srgbClr val="C00000"/>
            </a:solidFill>
          </a:ln>
        </p:spPr>
        <p:txBody>
          <a:bodyPr wrap="none" rtlCol="0">
            <a:spAutoFit/>
          </a:bodyPr>
          <a:lstStyle/>
          <a:p>
            <a:r>
              <a:rPr lang="es-CO" sz="3600" b="1" dirty="0" smtClean="0">
                <a:solidFill>
                  <a:srgbClr val="C00000"/>
                </a:solidFill>
              </a:rPr>
              <a:t>Enero 2011</a:t>
            </a:r>
            <a:endParaRPr lang="es-CO" sz="3600" b="1" dirty="0">
              <a:solidFill>
                <a:srgbClr val="C00000"/>
              </a:solidFill>
            </a:endParaRPr>
          </a:p>
        </p:txBody>
      </p:sp>
      <p:sp>
        <p:nvSpPr>
          <p:cNvPr id="6" name="5 CuadroTexto"/>
          <p:cNvSpPr txBox="1"/>
          <p:nvPr/>
        </p:nvSpPr>
        <p:spPr>
          <a:xfrm>
            <a:off x="3563888" y="2465020"/>
            <a:ext cx="5508104" cy="1107996"/>
          </a:xfrm>
          <a:prstGeom prst="rect">
            <a:avLst/>
          </a:prstGeom>
          <a:noFill/>
        </p:spPr>
        <p:txBody>
          <a:bodyPr wrap="square" rtlCol="0">
            <a:spAutoFit/>
          </a:bodyPr>
          <a:lstStyle/>
          <a:p>
            <a:pPr algn="ctr"/>
            <a:r>
              <a:rPr lang="es-CO" sz="6600" b="1" dirty="0" smtClean="0"/>
              <a:t>@</a:t>
            </a:r>
            <a:r>
              <a:rPr lang="es-CO" sz="6600" b="1" dirty="0" err="1" smtClean="0"/>
              <a:t>julioprofenet</a:t>
            </a:r>
            <a:endParaRPr lang="es-CO" sz="6600" b="1" dirty="0"/>
          </a:p>
        </p:txBody>
      </p:sp>
      <p:sp>
        <p:nvSpPr>
          <p:cNvPr id="7" name="6 CuadroTexto"/>
          <p:cNvSpPr txBox="1"/>
          <p:nvPr/>
        </p:nvSpPr>
        <p:spPr>
          <a:xfrm>
            <a:off x="4355975" y="4790762"/>
            <a:ext cx="4248472" cy="1446550"/>
          </a:xfrm>
          <a:prstGeom prst="rect">
            <a:avLst/>
          </a:prstGeom>
          <a:noFill/>
        </p:spPr>
        <p:txBody>
          <a:bodyPr wrap="square" rtlCol="0">
            <a:spAutoFit/>
          </a:bodyPr>
          <a:lstStyle/>
          <a:p>
            <a:pPr algn="ctr"/>
            <a:r>
              <a:rPr lang="es-CO" sz="4400" b="1" dirty="0" smtClean="0"/>
              <a:t>11.100 seguidores</a:t>
            </a:r>
          </a:p>
        </p:txBody>
      </p:sp>
    </p:spTree>
    <p:extLst>
      <p:ext uri="{BB962C8B-B14F-4D97-AF65-F5344CB8AC3E}">
        <p14:creationId xmlns:p14="http://schemas.microsoft.com/office/powerpoint/2010/main" val="42054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2765</TotalTime>
  <Words>1310</Words>
  <Application>Microsoft Office PowerPoint</Application>
  <PresentationFormat>Presentación en pantalla (4:3)</PresentationFormat>
  <Paragraphs>735</Paragraphs>
  <Slides>140</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140</vt:i4>
      </vt:variant>
    </vt:vector>
  </HeadingPairs>
  <TitlesOfParts>
    <vt:vector size="146" baseType="lpstr">
      <vt:lpstr>Arial</vt:lpstr>
      <vt:lpstr>Arial Black</vt:lpstr>
      <vt:lpstr>Calibri</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aprender MATEMÁTICA se requiere:</vt:lpstr>
      <vt:lpstr>Buscar condiciones apropiadas para estudiar</vt:lpstr>
      <vt:lpstr>Matemática = Orden</vt:lpstr>
      <vt:lpstr>Dedicarle tiempo suficiente</vt:lpstr>
      <vt:lpstr>Solicitar ayuda oportunamente</vt:lpstr>
      <vt:lpstr>Aprovechar al máximo los recursos disponibles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ALIANZAS </vt:lpstr>
      <vt:lpstr>Presentación de PowerPoint</vt:lpstr>
      <vt:lpstr>Presentación de PowerPoint</vt:lpstr>
      <vt:lpstr>Presentación de PowerPoint</vt:lpstr>
      <vt:lpstr>Presentación de PowerPoint</vt:lpstr>
      <vt:lpstr>Presentación de PowerPoint</vt:lpstr>
      <vt:lpstr>Presentación de PowerPoint</vt:lpstr>
      <vt:lpstr>LOGROS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JULIOPROFE</dc:creator>
  <cp:lastModifiedBy>usuario</cp:lastModifiedBy>
  <cp:revision>414</cp:revision>
  <dcterms:created xsi:type="dcterms:W3CDTF">2012-10-10T15:58:55Z</dcterms:created>
  <dcterms:modified xsi:type="dcterms:W3CDTF">2014-09-17T18:46:19Z</dcterms:modified>
</cp:coreProperties>
</file>