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327" r:id="rId4"/>
    <p:sldId id="328" r:id="rId5"/>
    <p:sldId id="329" r:id="rId6"/>
    <p:sldId id="330" r:id="rId7"/>
    <p:sldId id="323" r:id="rId8"/>
    <p:sldId id="325" r:id="rId9"/>
    <p:sldId id="270" r:id="rId10"/>
    <p:sldId id="321" r:id="rId11"/>
  </p:sldIdLst>
  <p:sldSz cx="9144000" cy="6858000" type="screen4x3"/>
  <p:notesSz cx="6888163" cy="100203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2" autoAdjust="0"/>
    <p:restoredTop sz="99458" autoAdjust="0"/>
  </p:normalViewPr>
  <p:slideViewPr>
    <p:cSldViewPr showGuides="1">
      <p:cViewPr varScale="1">
        <p:scale>
          <a:sx n="86" d="100"/>
          <a:sy n="86" d="100"/>
        </p:scale>
        <p:origin x="148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49F46-F61B-4548-A561-86D8B34BA193}" type="datetimeFigureOut">
              <a:rPr lang="es-CO" smtClean="0"/>
              <a:t>18/09/2014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64FE0-D718-4DA5-B73C-5467830315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773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D92384D-2C8F-FB41-9DE4-3F1127D7C503}" type="datetimeFigureOut">
              <a:rPr lang="es-ES" smtClean="0"/>
              <a:pPr/>
              <a:t>18/09/2014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E1986F4-37EB-354A-B6BE-7FB14F13B5D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980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539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56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291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27677"/>
            <a:ext cx="3483633" cy="107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8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053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805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901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881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2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04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439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460A-D8A7-4B15-9D60-0301EC19DFE6}" type="datetimeFigureOut">
              <a:rPr lang="es-CO" smtClean="0"/>
              <a:pPr/>
              <a:t>18/09/2014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4B770-A032-4E89-A87B-48557535440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835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27409" y="2108448"/>
            <a:ext cx="7704856" cy="1752600"/>
          </a:xfrm>
        </p:spPr>
        <p:txBody>
          <a:bodyPr>
            <a:noAutofit/>
          </a:bodyPr>
          <a:lstStyle/>
          <a:p>
            <a:r>
              <a:rPr lang="es-CO" b="1" dirty="0" smtClean="0">
                <a:solidFill>
                  <a:schemeClr val="tx1"/>
                </a:solidFill>
              </a:rPr>
              <a:t>Índice del Derecho a la Educación</a:t>
            </a:r>
            <a:endParaRPr lang="es-CO" b="1" dirty="0">
              <a:solidFill>
                <a:schemeClr val="tx1"/>
              </a:solidFill>
            </a:endParaRPr>
          </a:p>
          <a:p>
            <a:endParaRPr lang="es-CO" dirty="0"/>
          </a:p>
          <a:p>
            <a:pPr>
              <a:spcBef>
                <a:spcPts val="0"/>
              </a:spcBef>
            </a:pPr>
            <a:r>
              <a:rPr lang="es-CO" sz="2800" dirty="0" smtClean="0"/>
              <a:t>Andrés Fernando Casas Moreno</a:t>
            </a:r>
          </a:p>
          <a:p>
            <a:pPr>
              <a:spcBef>
                <a:spcPts val="0"/>
              </a:spcBef>
            </a:pPr>
            <a:r>
              <a:rPr lang="es-CO" sz="2800" dirty="0" smtClean="0"/>
              <a:t>Coordinador ECT</a:t>
            </a:r>
            <a:endParaRPr lang="es-CO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7858"/>
            <a:ext cx="39338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45224"/>
            <a:ext cx="865663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563888" y="4468470"/>
            <a:ext cx="2368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Septiembre </a:t>
            </a:r>
            <a:r>
              <a:rPr lang="es-CO" dirty="0" smtClean="0"/>
              <a:t>18 </a:t>
            </a:r>
            <a:r>
              <a:rPr lang="es-CO" dirty="0"/>
              <a:t>de 2014</a:t>
            </a:r>
          </a:p>
        </p:txBody>
      </p:sp>
    </p:spTree>
    <p:extLst>
      <p:ext uri="{BB962C8B-B14F-4D97-AF65-F5344CB8AC3E}">
        <p14:creationId xmlns:p14="http://schemas.microsoft.com/office/powerpoint/2010/main" val="31745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332656"/>
            <a:ext cx="23042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Gracias ¡¡</a:t>
            </a:r>
            <a:endParaRPr lang="es-ES" sz="3200" b="1" dirty="0"/>
          </a:p>
        </p:txBody>
      </p:sp>
      <p:sp>
        <p:nvSpPr>
          <p:cNvPr id="2" name="Rectángulo 1"/>
          <p:cNvSpPr/>
          <p:nvPr/>
        </p:nvSpPr>
        <p:spPr>
          <a:xfrm>
            <a:off x="197768" y="951216"/>
            <a:ext cx="7830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coordinacion@educacioncompromisodetodos.org</a:t>
            </a:r>
          </a:p>
        </p:txBody>
      </p:sp>
    </p:spTree>
    <p:extLst>
      <p:ext uri="{BB962C8B-B14F-4D97-AF65-F5344CB8AC3E}">
        <p14:creationId xmlns:p14="http://schemas.microsoft.com/office/powerpoint/2010/main" val="37410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9512" y="39711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dirty="0" smtClean="0"/>
              <a:t>Objetivos misionales de ECT:</a:t>
            </a:r>
            <a:endParaRPr lang="es-CO" sz="2800" u="sng" dirty="0"/>
          </a:p>
        </p:txBody>
      </p:sp>
      <p:sp>
        <p:nvSpPr>
          <p:cNvPr id="7" name="Rectángulo 6"/>
          <p:cNvSpPr/>
          <p:nvPr/>
        </p:nvSpPr>
        <p:spPr>
          <a:xfrm>
            <a:off x="323528" y="776318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ct val="200000"/>
              </a:lnSpc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la garantía del derecho a la 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educación.</a:t>
            </a:r>
            <a:endParaRPr lang="es-CO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alibri" panose="020F0502020204030204" pitchFamily="34" charset="0"/>
              <a:buChar char="−"/>
            </a:pPr>
            <a:endParaRPr lang="es-CO" sz="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Incidir en políticas que garanticen este derecho (contexto, producción de conocimiento, interlocución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1520" y="257651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dirty="0" smtClean="0"/>
              <a:t>Derecho a la educación</a:t>
            </a:r>
            <a:r>
              <a:rPr lang="es-CO" sz="2800" u="sng" dirty="0" smtClean="0"/>
              <a:t>:</a:t>
            </a:r>
            <a:endParaRPr lang="es-CO" sz="2800" u="sng" dirty="0"/>
          </a:p>
        </p:txBody>
      </p:sp>
      <p:sp>
        <p:nvSpPr>
          <p:cNvPr id="13" name="Rectángulo 12"/>
          <p:cNvSpPr/>
          <p:nvPr/>
        </p:nvSpPr>
        <p:spPr>
          <a:xfrm>
            <a:off x="323528" y="315896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Acceder, permanecer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aprender, 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elegir, desarrollo 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personalidad, respeto de los derechos humanos y las libertades individuales, 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comprensión y tolerancia.</a:t>
            </a:r>
          </a:p>
          <a:p>
            <a:pPr lvl="0" algn="just">
              <a:spcAft>
                <a:spcPts val="0"/>
              </a:spcAft>
            </a:pPr>
            <a:endParaRPr lang="es-C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educación ofrece un medio para que las personas tomen conciencia de sus derechos y responsabilidades, lo cual 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constituye una 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 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esencial 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lograr las metas de igualdad y paz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-342900" algn="just">
              <a:spcAft>
                <a:spcPts val="0"/>
              </a:spcAft>
              <a:buFont typeface="Calibri" panose="020F0502020204030204" pitchFamily="34" charset="0"/>
              <a:buChar char="−"/>
            </a:pPr>
            <a:endParaRPr lang="es-C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educación opera como un multiplicador, 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 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disfrute de todos los derechos 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individuales.</a:t>
            </a:r>
            <a:endParaRPr lang="es-CO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520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dirty="0" smtClean="0"/>
              <a:t>¿Por qué</a:t>
            </a:r>
            <a:r>
              <a:rPr lang="es-CO" sz="2800" u="sng" dirty="0" smtClean="0"/>
              <a:t>? (1):</a:t>
            </a:r>
            <a:endParaRPr lang="es-CO" sz="2800" u="sng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7396" t="28699" r="23468" b="36301"/>
          <a:stretch/>
        </p:blipFill>
        <p:spPr>
          <a:xfrm>
            <a:off x="611560" y="1268760"/>
            <a:ext cx="3744416" cy="2080231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3"/>
          <a:srcRect l="27970" t="37417" r="29260" b="17200"/>
          <a:stretch/>
        </p:blipFill>
        <p:spPr bwMode="auto">
          <a:xfrm>
            <a:off x="4788024" y="1628800"/>
            <a:ext cx="3960000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30414" t="43451" r="20570" b="17200"/>
          <a:stretch/>
        </p:blipFill>
        <p:spPr bwMode="auto">
          <a:xfrm>
            <a:off x="1547664" y="3833883"/>
            <a:ext cx="3744416" cy="2043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9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520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dirty="0" smtClean="0"/>
              <a:t>¿Por qué</a:t>
            </a:r>
            <a:r>
              <a:rPr lang="es-CO" sz="2800" u="sng" dirty="0" smtClean="0"/>
              <a:t>? (2):</a:t>
            </a:r>
            <a:endParaRPr lang="es-CO" sz="2800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769" t="18500" r="31101" b="23400"/>
          <a:stretch/>
        </p:blipFill>
        <p:spPr>
          <a:xfrm>
            <a:off x="395536" y="1099591"/>
            <a:ext cx="3744416" cy="247342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3"/>
          <a:srcRect l="17923" t="34280" r="18398" b="12854"/>
          <a:stretch/>
        </p:blipFill>
        <p:spPr bwMode="auto">
          <a:xfrm>
            <a:off x="4427984" y="3068960"/>
            <a:ext cx="4392487" cy="2532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00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520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dirty="0" smtClean="0"/>
              <a:t>¿Por qué</a:t>
            </a:r>
            <a:r>
              <a:rPr lang="es-CO" sz="2800" u="sng" dirty="0" smtClean="0"/>
              <a:t>? (3):</a:t>
            </a:r>
            <a:endParaRPr lang="es-CO" sz="2800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0318" t="30800" r="29913" b="58700"/>
          <a:stretch/>
        </p:blipFill>
        <p:spPr>
          <a:xfrm>
            <a:off x="1187624" y="4149080"/>
            <a:ext cx="7272808" cy="10801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67544" y="526683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latin typeface="+mj-lt"/>
                <a:ea typeface="Calibri" panose="020F0502020204030204" pitchFamily="34" charset="0"/>
              </a:rPr>
              <a:t>Proyecto de </a:t>
            </a:r>
            <a:r>
              <a:rPr lang="es-CO" dirty="0">
                <a:latin typeface="+mj-lt"/>
                <a:ea typeface="Calibri" panose="020F0502020204030204" pitchFamily="34" charset="0"/>
              </a:rPr>
              <a:t>Unicef y </a:t>
            </a:r>
            <a:r>
              <a:rPr lang="es-CO" dirty="0" smtClean="0">
                <a:latin typeface="+mj-lt"/>
                <a:ea typeface="Calibri" panose="020F0502020204030204" pitchFamily="34" charset="0"/>
              </a:rPr>
              <a:t>Corporación </a:t>
            </a:r>
            <a:r>
              <a:rPr lang="es-CO" dirty="0">
                <a:latin typeface="+mj-lt"/>
                <a:ea typeface="Calibri" panose="020F0502020204030204" pitchFamily="34" charset="0"/>
              </a:rPr>
              <a:t>Región </a:t>
            </a:r>
            <a:r>
              <a:rPr lang="es-CO" dirty="0" smtClean="0">
                <a:latin typeface="+mj-lt"/>
                <a:ea typeface="Calibri" panose="020F0502020204030204" pitchFamily="34" charset="0"/>
              </a:rPr>
              <a:t>en </a:t>
            </a:r>
            <a:r>
              <a:rPr lang="es-CO" dirty="0">
                <a:latin typeface="+mj-lt"/>
                <a:ea typeface="Calibri" panose="020F0502020204030204" pitchFamily="34" charset="0"/>
              </a:rPr>
              <a:t>los municipios de Puerto Libertador, Tierralta, Montelíbano y Ayapel en el departamento de </a:t>
            </a:r>
            <a:r>
              <a:rPr lang="es-CO" dirty="0" smtClean="0">
                <a:latin typeface="+mj-lt"/>
                <a:ea typeface="Calibri" panose="020F0502020204030204" pitchFamily="34" charset="0"/>
              </a:rPr>
              <a:t>Córdoba.</a:t>
            </a:r>
            <a:endParaRPr lang="es-CO" dirty="0"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7325" t="44099" r="40151" b="20984"/>
          <a:stretch/>
        </p:blipFill>
        <p:spPr>
          <a:xfrm>
            <a:off x="395536" y="980728"/>
            <a:ext cx="5981538" cy="27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6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520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dirty="0" smtClean="0"/>
              <a:t>¿Qué? (1):</a:t>
            </a:r>
            <a:endParaRPr lang="es-CO" sz="2800" u="sng" dirty="0"/>
          </a:p>
        </p:txBody>
      </p:sp>
      <p:pic>
        <p:nvPicPr>
          <p:cNvPr id="5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525320" cy="44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5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3528" y="1124744"/>
            <a:ext cx="79208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Disponibilidad</a:t>
            </a: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 haber instituciones y programas de enseñanza en cantidad suficiente</a:t>
            </a:r>
            <a:r>
              <a:rPr lang="es-CO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8696" y="2066621"/>
            <a:ext cx="797054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Accesibilidad</a:t>
            </a: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instituciones y los programas de enseñanza han de ser accesibles a todos (no discriminación, accesibilidad material, accesibilidad económica). 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8316" y="3304862"/>
            <a:ext cx="828092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u="sn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Adaptabilidad</a:t>
            </a:r>
            <a:r>
              <a:rPr lang="es-CO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educación ha de tener la flexibilidad necesaria para adaptarse a las necesidades de sociedades y comunidades en transformación y responder a las necesidades de los alumnos en contextos culturales y sociales variados.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8316" y="4475863"/>
            <a:ext cx="813662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Aceptabilidad</a:t>
            </a:r>
            <a:r>
              <a:rPr lang="es-CO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forma y el fondo de la educación. Los programas de estudio y los métodos pedagógicos han de ser aceptables (por ejemplo, pertinentes, adecuados culturalmente y de buena calidad). 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520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dirty="0" smtClean="0"/>
              <a:t>¿Qué? (2):</a:t>
            </a:r>
            <a:endParaRPr lang="es-CO" sz="2800" u="sng" dirty="0"/>
          </a:p>
        </p:txBody>
      </p:sp>
    </p:spTree>
    <p:extLst>
      <p:ext uri="{BB962C8B-B14F-4D97-AF65-F5344CB8AC3E}">
        <p14:creationId xmlns:p14="http://schemas.microsoft.com/office/powerpoint/2010/main" val="334065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520" y="4046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dirty="0" smtClean="0"/>
              <a:t>¿Cómo?</a:t>
            </a:r>
            <a:endParaRPr lang="es-CO" sz="28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136904" cy="43924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sz="2000" b="1" dirty="0" smtClean="0"/>
              <a:t>IDE</a:t>
            </a:r>
            <a:r>
              <a:rPr lang="es-CO" sz="2000" dirty="0" smtClean="0"/>
              <a:t>: sistema de seguimiento y alertas al cumplimiento del derecho. </a:t>
            </a:r>
          </a:p>
          <a:p>
            <a:pPr>
              <a:buFont typeface="Wingdings" panose="05000000000000000000" pitchFamily="2" charset="2"/>
              <a:buChar char="§"/>
            </a:pPr>
            <a:endParaRPr lang="es-CO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CO" sz="2000" dirty="0" smtClean="0"/>
              <a:t>Para el total nacional y para 94 Entidades Territoriales Certificadas (ETC) se podrá hacer seguimiento en las 4 dimensiones:</a:t>
            </a:r>
          </a:p>
          <a:p>
            <a:pPr marL="514350" indent="-514350"/>
            <a:endParaRPr lang="es-CO" sz="800" dirty="0"/>
          </a:p>
          <a:p>
            <a:pPr marL="896938" lvl="1" indent="-355600">
              <a:buFont typeface="+mj-lt"/>
              <a:buAutoNum type="arabicPeriod"/>
            </a:pPr>
            <a:r>
              <a:rPr lang="es-CO" sz="1800" b="1" dirty="0"/>
              <a:t>Disponibilidad </a:t>
            </a:r>
            <a:r>
              <a:rPr lang="es-CO" sz="1800" dirty="0">
                <a:sym typeface="Wingdings"/>
              </a:rPr>
              <a:t> Módulo </a:t>
            </a:r>
            <a:r>
              <a:rPr lang="es-CO" sz="1800" dirty="0" smtClean="0">
                <a:sym typeface="Wingdings"/>
              </a:rPr>
              <a:t>1: </a:t>
            </a:r>
            <a:r>
              <a:rPr lang="es-CO" sz="1800" dirty="0" smtClean="0"/>
              <a:t>indicadores </a:t>
            </a:r>
            <a:r>
              <a:rPr lang="es-CO" sz="1800" dirty="0"/>
              <a:t>de </a:t>
            </a:r>
            <a:r>
              <a:rPr lang="es-CO" sz="1800" dirty="0" smtClean="0"/>
              <a:t>cobertura</a:t>
            </a:r>
            <a:endParaRPr lang="es-CO" sz="1800" dirty="0" smtClean="0">
              <a:sym typeface="Wingdings"/>
            </a:endParaRPr>
          </a:p>
          <a:p>
            <a:pPr marL="896938" lvl="2" indent="-355600"/>
            <a:endParaRPr lang="es-CO" sz="800" dirty="0" smtClean="0"/>
          </a:p>
          <a:p>
            <a:pPr marL="541338" lvl="2" indent="0">
              <a:buNone/>
            </a:pPr>
            <a:endParaRPr lang="es-CO" sz="800" dirty="0"/>
          </a:p>
          <a:p>
            <a:pPr marL="896938" lvl="1" indent="-355600">
              <a:buFont typeface="+mj-lt"/>
              <a:buAutoNum type="arabicPeriod"/>
            </a:pPr>
            <a:r>
              <a:rPr lang="es-CO" sz="1800" b="1" dirty="0"/>
              <a:t>Aceptabilidad  </a:t>
            </a:r>
            <a:r>
              <a:rPr lang="es-CO" sz="1800" dirty="0">
                <a:sym typeface="Wingdings"/>
              </a:rPr>
              <a:t> Módulo </a:t>
            </a:r>
            <a:r>
              <a:rPr lang="es-CO" sz="1800" dirty="0" smtClean="0">
                <a:sym typeface="Wingdings"/>
              </a:rPr>
              <a:t>2: </a:t>
            </a:r>
            <a:r>
              <a:rPr lang="es-CO" sz="1800" dirty="0" smtClean="0"/>
              <a:t>indicadores </a:t>
            </a:r>
            <a:r>
              <a:rPr lang="es-CO" sz="1800" dirty="0"/>
              <a:t>de calidad</a:t>
            </a:r>
            <a:endParaRPr lang="es-CO" sz="1800" dirty="0" smtClean="0">
              <a:sym typeface="Wingdings"/>
            </a:endParaRPr>
          </a:p>
          <a:p>
            <a:pPr marL="896938" lvl="2" indent="-355600"/>
            <a:endParaRPr lang="es-CO" sz="800" dirty="0" smtClean="0"/>
          </a:p>
          <a:p>
            <a:pPr marL="541338" lvl="2" indent="0">
              <a:buNone/>
            </a:pPr>
            <a:endParaRPr lang="es-CO" sz="800" dirty="0"/>
          </a:p>
          <a:p>
            <a:pPr marL="896938" lvl="1" indent="-355600">
              <a:buFont typeface="+mj-lt"/>
              <a:buAutoNum type="arabicPeriod"/>
            </a:pPr>
            <a:r>
              <a:rPr lang="es-CO" sz="1800" b="1" dirty="0"/>
              <a:t>Accesibilidad   </a:t>
            </a:r>
            <a:r>
              <a:rPr lang="es-CO" sz="1800" dirty="0">
                <a:sym typeface="Wingdings"/>
              </a:rPr>
              <a:t> Módulo </a:t>
            </a:r>
            <a:r>
              <a:rPr lang="es-CO" sz="1800" dirty="0" smtClean="0">
                <a:sym typeface="Wingdings"/>
              </a:rPr>
              <a:t>3: </a:t>
            </a:r>
            <a:r>
              <a:rPr lang="es-CO" sz="1800" dirty="0" smtClean="0"/>
              <a:t>indicadores </a:t>
            </a:r>
            <a:r>
              <a:rPr lang="es-CO" sz="1800" dirty="0"/>
              <a:t>de inclusión</a:t>
            </a:r>
            <a:endParaRPr lang="es-CO" sz="1800" dirty="0" smtClean="0">
              <a:sym typeface="Wingdings"/>
            </a:endParaRPr>
          </a:p>
          <a:p>
            <a:pPr marL="541338" lvl="2" indent="0">
              <a:buNone/>
            </a:pPr>
            <a:endParaRPr lang="es-CO" sz="800" dirty="0"/>
          </a:p>
          <a:p>
            <a:pPr marL="541338" lvl="2" indent="0">
              <a:buNone/>
            </a:pPr>
            <a:endParaRPr lang="es-CO" sz="800" dirty="0"/>
          </a:p>
          <a:p>
            <a:pPr marL="896938" lvl="1" indent="-355600">
              <a:buFont typeface="+mj-lt"/>
              <a:buAutoNum type="arabicPeriod"/>
            </a:pPr>
            <a:r>
              <a:rPr lang="es-CO" sz="1800" b="1" dirty="0"/>
              <a:t>Adaptabilidad </a:t>
            </a:r>
            <a:r>
              <a:rPr lang="es-CO" sz="1800" dirty="0">
                <a:sym typeface="Wingdings"/>
              </a:rPr>
              <a:t> Módulo </a:t>
            </a:r>
            <a:r>
              <a:rPr lang="es-CO" sz="1800" dirty="0" smtClean="0">
                <a:sym typeface="Wingdings"/>
              </a:rPr>
              <a:t>4: </a:t>
            </a:r>
            <a:r>
              <a:rPr lang="es-CO" sz="1800" dirty="0" smtClean="0"/>
              <a:t>indicadores </a:t>
            </a:r>
            <a:r>
              <a:rPr lang="es-CO" sz="1800" dirty="0"/>
              <a:t>de pertinencia y </a:t>
            </a:r>
            <a:r>
              <a:rPr lang="es-CO" sz="1800" dirty="0" smtClean="0"/>
              <a:t>flexibilidad</a:t>
            </a:r>
          </a:p>
          <a:p>
            <a:pPr marL="541338" lvl="1" indent="-541338">
              <a:buFont typeface="+mj-lt"/>
              <a:buAutoNum type="arabicPeriod"/>
            </a:pPr>
            <a:endParaRPr lang="es-CO" sz="1800" dirty="0">
              <a:sym typeface="Wingdings"/>
            </a:endParaRPr>
          </a:p>
          <a:p>
            <a:pPr marL="541338" lvl="1" indent="-541338">
              <a:buFont typeface="+mj-lt"/>
              <a:buAutoNum type="arabicPeriod"/>
            </a:pPr>
            <a:endParaRPr lang="es-CO" sz="1800" dirty="0" smtClean="0">
              <a:sym typeface="Wingding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68344" y="2564904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ym typeface="Wingdings"/>
              </a:rPr>
              <a:t>Índice D1 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7668344" y="3203684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ym typeface="Wingdings"/>
              </a:rPr>
              <a:t>Índice </a:t>
            </a:r>
            <a:r>
              <a:rPr lang="es-CO" dirty="0" smtClean="0">
                <a:sym typeface="Wingdings"/>
              </a:rPr>
              <a:t>D2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7668344" y="3779748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ym typeface="Wingdings"/>
              </a:rPr>
              <a:t>Índice </a:t>
            </a:r>
            <a:r>
              <a:rPr lang="es-CO" dirty="0" smtClean="0">
                <a:sym typeface="Wingdings"/>
              </a:rPr>
              <a:t>D3 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7668344" y="4427820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ym typeface="Wingdings"/>
              </a:rPr>
              <a:t>Índice </a:t>
            </a:r>
            <a:r>
              <a:rPr lang="es-CO" dirty="0" smtClean="0">
                <a:sym typeface="Wingdings"/>
              </a:rPr>
              <a:t>D4 </a:t>
            </a:r>
            <a:endParaRPr lang="es-CO" dirty="0"/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7524328" y="4941168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7721605" y="5093845"/>
            <a:ext cx="97359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IDE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51520" y="5486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u="sng" dirty="0" smtClean="0"/>
              <a:t>Conclusiones</a:t>
            </a:r>
            <a:endParaRPr lang="es-CO" sz="2800" u="sng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136904" cy="43924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sz="2000" dirty="0" smtClean="0"/>
              <a:t>Una herramienta para acompañar y hacer seguimiento a la garantía del derecho a la educación.</a:t>
            </a:r>
          </a:p>
          <a:p>
            <a:pPr>
              <a:buFont typeface="Wingdings" panose="05000000000000000000" pitchFamily="2" charset="2"/>
              <a:buChar char="§"/>
            </a:pPr>
            <a:endParaRPr lang="es-CO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CO" sz="2000" dirty="0" smtClean="0"/>
              <a:t>Una herramienta para comprender mejor el significado de la educación como derecho humano fundamental.</a:t>
            </a:r>
          </a:p>
          <a:p>
            <a:pPr>
              <a:buFont typeface="Wingdings" panose="05000000000000000000" pitchFamily="2" charset="2"/>
              <a:buChar char="§"/>
            </a:pPr>
            <a:endParaRPr lang="es-CO" sz="800" dirty="0">
              <a:sym typeface="Wingding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CO" sz="2000" dirty="0" smtClean="0">
                <a:sym typeface="Wingdings"/>
              </a:rPr>
              <a:t>Identificar vacíos de información.</a:t>
            </a:r>
            <a:endParaRPr lang="es-CO" sz="2000" dirty="0">
              <a:sym typeface="Wingdings"/>
            </a:endParaRPr>
          </a:p>
          <a:p>
            <a:pPr marL="541338" lvl="1" indent="-541338">
              <a:buFont typeface="+mj-lt"/>
              <a:buAutoNum type="arabicPeriod"/>
            </a:pPr>
            <a:endParaRPr lang="es-CO" sz="18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874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413</Words>
  <Application>Microsoft Office PowerPoint</Application>
  <PresentationFormat>Presentación en pantalla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Fundacion Empresarios por la Educacion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Palacios Giraldo</dc:creator>
  <cp:lastModifiedBy>Andrés Fernando Casas Moreno</cp:lastModifiedBy>
  <cp:revision>130</cp:revision>
  <cp:lastPrinted>2014-09-18T19:49:54Z</cp:lastPrinted>
  <dcterms:created xsi:type="dcterms:W3CDTF">2013-10-03T16:53:15Z</dcterms:created>
  <dcterms:modified xsi:type="dcterms:W3CDTF">2014-09-18T19:52:33Z</dcterms:modified>
</cp:coreProperties>
</file>