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16" r:id="rId4"/>
  </p:sldMasterIdLst>
  <p:notesMasterIdLst>
    <p:notesMasterId r:id="rId27"/>
  </p:notesMasterIdLst>
  <p:handoutMasterIdLst>
    <p:handoutMasterId r:id="rId28"/>
  </p:handoutMasterIdLst>
  <p:sldIdLst>
    <p:sldId id="456" r:id="rId5"/>
    <p:sldId id="650" r:id="rId6"/>
    <p:sldId id="648" r:id="rId7"/>
    <p:sldId id="649" r:id="rId8"/>
    <p:sldId id="655" r:id="rId9"/>
    <p:sldId id="657" r:id="rId10"/>
    <p:sldId id="658" r:id="rId11"/>
    <p:sldId id="659" r:id="rId12"/>
    <p:sldId id="660" r:id="rId13"/>
    <p:sldId id="661" r:id="rId14"/>
    <p:sldId id="617" r:id="rId15"/>
    <p:sldId id="615" r:id="rId16"/>
    <p:sldId id="616" r:id="rId17"/>
    <p:sldId id="654" r:id="rId18"/>
    <p:sldId id="618" r:id="rId19"/>
    <p:sldId id="656" r:id="rId20"/>
    <p:sldId id="620" r:id="rId21"/>
    <p:sldId id="621" r:id="rId22"/>
    <p:sldId id="622" r:id="rId23"/>
    <p:sldId id="623" r:id="rId24"/>
    <p:sldId id="651" r:id="rId25"/>
    <p:sldId id="653" r:id="rId26"/>
  </p:sldIdLst>
  <p:sldSz cx="9144000" cy="6858000" type="screen4x3"/>
  <p:notesSz cx="7004050" cy="9290050"/>
  <p:defaultTextStyle>
    <a:defPPr>
      <a:defRPr lang="en-US"/>
    </a:defPPr>
    <a:lvl1pPr algn="l" rtl="0" eaLnBrk="0" fontAlgn="base" hangingPunct="0">
      <a:spcBef>
        <a:spcPct val="0"/>
      </a:spcBef>
      <a:spcAft>
        <a:spcPct val="0"/>
      </a:spcAft>
      <a:defRPr sz="2400"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b="1"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6">
          <p15:clr>
            <a:srgbClr val="A4A3A4"/>
          </p15:clr>
        </p15:guide>
        <p15:guide id="2" pos="220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4" clrIdx="0"/>
  <p:cmAuthor id="1" name="Rafael Cano" initials="RC"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CD97"/>
    <a:srgbClr val="4B2EF6"/>
    <a:srgbClr val="E62AB0"/>
    <a:srgbClr val="E3E826"/>
    <a:srgbClr val="65F452"/>
    <a:srgbClr val="1BF0F5"/>
    <a:srgbClr val="4A0F14"/>
    <a:srgbClr val="4E1D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8" autoAdjust="0"/>
    <p:restoredTop sz="94684" autoAdjust="0"/>
  </p:normalViewPr>
  <p:slideViewPr>
    <p:cSldViewPr showGuides="1">
      <p:cViewPr varScale="1">
        <p:scale>
          <a:sx n="70" d="100"/>
          <a:sy n="70" d="100"/>
        </p:scale>
        <p:origin x="-1476" y="-90"/>
      </p:cViewPr>
      <p:guideLst>
        <p:guide orient="horz" pos="2160"/>
        <p:guide pos="2880"/>
      </p:guideLst>
    </p:cSldViewPr>
  </p:slideViewPr>
  <p:outlineViewPr>
    <p:cViewPr>
      <p:scale>
        <a:sx n="33" d="100"/>
        <a:sy n="33" d="100"/>
      </p:scale>
      <p:origin x="0" y="1744"/>
    </p:cViewPr>
  </p:outlineViewPr>
  <p:notesTextViewPr>
    <p:cViewPr>
      <p:scale>
        <a:sx n="100" d="100"/>
        <a:sy n="100" d="100"/>
      </p:scale>
      <p:origin x="0" y="0"/>
    </p:cViewPr>
  </p:notesTextViewPr>
  <p:sorterViewPr>
    <p:cViewPr>
      <p:scale>
        <a:sx n="66" d="100"/>
        <a:sy n="66" d="100"/>
      </p:scale>
      <p:origin x="0" y="2364"/>
    </p:cViewPr>
  </p:sorterViewPr>
  <p:notesViewPr>
    <p:cSldViewPr showGuides="1">
      <p:cViewPr varScale="1">
        <p:scale>
          <a:sx n="55" d="100"/>
          <a:sy n="55" d="100"/>
        </p:scale>
        <p:origin x="-2856" y="-102"/>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10T12:53:39.882" idx="4">
    <p:pos x="10" y="10"/>
    <p:text>Debemos además finalizar con una o unas donde se indique el papel de las secretarias a la luz de estas líneas. </p:tex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48B44-879D-47B7-9C08-F929A947B58C}" type="doc">
      <dgm:prSet loTypeId="urn:microsoft.com/office/officeart/2005/8/layout/radial1" loCatId="relationship" qsTypeId="urn:microsoft.com/office/officeart/2005/8/quickstyle/simple5" qsCatId="simple" csTypeId="urn:microsoft.com/office/officeart/2005/8/colors/colorful5" csCatId="colorful" phldr="1"/>
      <dgm:spPr/>
      <dgm:t>
        <a:bodyPr/>
        <a:lstStyle/>
        <a:p>
          <a:endParaRPr lang="es-CO"/>
        </a:p>
      </dgm:t>
    </dgm:pt>
    <dgm:pt modelId="{5E6CAF57-0678-4D17-AEAE-D27075EC5F4A}">
      <dgm:prSet phldrT="[Texto]" custT="1"/>
      <dgm:spPr>
        <a:solidFill>
          <a:srgbClr val="E3E826"/>
        </a:solidFill>
      </dgm:spPr>
      <dgm:t>
        <a:bodyPr/>
        <a:lstStyle/>
        <a:p>
          <a:r>
            <a:rPr lang="es-CO" sz="1600" b="1" dirty="0" smtClean="0">
              <a:solidFill>
                <a:schemeClr val="tx1"/>
              </a:solidFill>
              <a:effectLst>
                <a:outerShdw blurRad="38100" dist="38100" dir="2700000" algn="tl">
                  <a:srgbClr val="000000">
                    <a:alpha val="43137"/>
                  </a:srgbClr>
                </a:outerShdw>
              </a:effectLst>
              <a:latin typeface="Arial Narrow" panose="020B0606020202030204" pitchFamily="34" charset="0"/>
            </a:rPr>
            <a:t>Gestión de la Educación Inicial</a:t>
          </a:r>
          <a:endParaRPr lang="es-CO" sz="1600" b="1" dirty="0">
            <a:solidFill>
              <a:schemeClr val="tx1"/>
            </a:solidFill>
            <a:effectLst>
              <a:outerShdw blurRad="38100" dist="38100" dir="2700000" algn="tl">
                <a:srgbClr val="000000">
                  <a:alpha val="43137"/>
                </a:srgbClr>
              </a:outerShdw>
            </a:effectLst>
            <a:latin typeface="Arial Narrow" panose="020B0606020202030204" pitchFamily="34" charset="0"/>
          </a:endParaRPr>
        </a:p>
      </dgm:t>
    </dgm:pt>
    <dgm:pt modelId="{73F47102-4111-4B22-86CA-E7973CF68D83}" type="parTrans" cxnId="{3BEE7BC2-1EC1-40EA-A10B-71ACEC433AA0}">
      <dgm:prSet/>
      <dgm:spPr/>
      <dgm:t>
        <a:bodyPr/>
        <a:lstStyle/>
        <a:p>
          <a:endParaRPr lang="es-CO">
            <a:solidFill>
              <a:srgbClr val="000000"/>
            </a:solidFill>
          </a:endParaRPr>
        </a:p>
      </dgm:t>
    </dgm:pt>
    <dgm:pt modelId="{B143D779-7591-47D5-8313-22A5EF1E49D5}" type="sibTrans" cxnId="{3BEE7BC2-1EC1-40EA-A10B-71ACEC433AA0}">
      <dgm:prSet/>
      <dgm:spPr/>
      <dgm:t>
        <a:bodyPr/>
        <a:lstStyle/>
        <a:p>
          <a:endParaRPr lang="es-CO">
            <a:solidFill>
              <a:srgbClr val="000000"/>
            </a:solidFill>
          </a:endParaRPr>
        </a:p>
      </dgm:t>
    </dgm:pt>
    <dgm:pt modelId="{0731DB04-8749-4A22-B0F2-A3705329A56E}">
      <dgm:prSet phldrT="[Texto]" custT="1"/>
      <dgm:spPr>
        <a:solidFill>
          <a:srgbClr val="92D050"/>
        </a:solidFill>
      </dgm:spPr>
      <dgm:t>
        <a:bodyPr/>
        <a:lstStyle/>
        <a:p>
          <a:r>
            <a:rPr lang="es-CO" sz="1600" b="1" dirty="0" smtClean="0">
              <a:solidFill>
                <a:schemeClr val="tx1"/>
              </a:solidFill>
              <a:effectLst>
                <a:outerShdw blurRad="38100" dist="38100" dir="2700000" algn="tl">
                  <a:srgbClr val="000000">
                    <a:alpha val="43137"/>
                  </a:srgbClr>
                </a:outerShdw>
              </a:effectLst>
              <a:latin typeface="Arial Narrow" panose="020B0606020202030204" pitchFamily="34" charset="0"/>
            </a:rPr>
            <a:t>Fomento de la Educación Inicial</a:t>
          </a:r>
          <a:endParaRPr lang="es-CO" sz="1600" b="1" dirty="0">
            <a:solidFill>
              <a:schemeClr val="tx1"/>
            </a:solidFill>
            <a:effectLst>
              <a:outerShdw blurRad="38100" dist="38100" dir="2700000" algn="tl">
                <a:srgbClr val="000000">
                  <a:alpha val="43137"/>
                </a:srgbClr>
              </a:outerShdw>
            </a:effectLst>
            <a:latin typeface="Arial Narrow" panose="020B0606020202030204" pitchFamily="34" charset="0"/>
          </a:endParaRPr>
        </a:p>
      </dgm:t>
    </dgm:pt>
    <dgm:pt modelId="{2EC84317-66D7-4DD5-8B8F-FDDC76D10B8D}" type="parTrans" cxnId="{5E45759C-75A7-4278-8EBD-F0F54F0532CE}">
      <dgm:prSet/>
      <dgm:spPr/>
      <dgm:t>
        <a:bodyPr/>
        <a:lstStyle/>
        <a:p>
          <a:endParaRPr lang="es-CO">
            <a:solidFill>
              <a:srgbClr val="000000"/>
            </a:solidFill>
          </a:endParaRPr>
        </a:p>
      </dgm:t>
    </dgm:pt>
    <dgm:pt modelId="{48735FD7-D247-4264-BEB5-6324B1F3EE59}" type="sibTrans" cxnId="{5E45759C-75A7-4278-8EBD-F0F54F0532CE}">
      <dgm:prSet/>
      <dgm:spPr/>
      <dgm:t>
        <a:bodyPr/>
        <a:lstStyle/>
        <a:p>
          <a:endParaRPr lang="es-CO">
            <a:solidFill>
              <a:srgbClr val="000000"/>
            </a:solidFill>
          </a:endParaRPr>
        </a:p>
      </dgm:t>
    </dgm:pt>
    <dgm:pt modelId="{DB085865-F7D5-4FC0-A7D4-7E1C73CEA5AA}">
      <dgm:prSet phldrT="[Texto]" custT="1"/>
      <dgm:spPr>
        <a:solidFill>
          <a:schemeClr val="accent5">
            <a:lumMod val="60000"/>
            <a:lumOff val="40000"/>
          </a:schemeClr>
        </a:solidFill>
      </dgm:spPr>
      <dgm:t>
        <a:bodyPr/>
        <a:lstStyle/>
        <a:p>
          <a:r>
            <a:rPr lang="es-CO" sz="1600" b="1" dirty="0" smtClean="0">
              <a:solidFill>
                <a:schemeClr val="tx1"/>
              </a:solidFill>
              <a:effectLst>
                <a:outerShdw blurRad="38100" dist="38100" dir="2700000" algn="tl">
                  <a:srgbClr val="000000">
                    <a:alpha val="43137"/>
                  </a:srgbClr>
                </a:outerShdw>
              </a:effectLst>
              <a:latin typeface="Arial Narrow" panose="020B0606020202030204" pitchFamily="34" charset="0"/>
            </a:rPr>
            <a:t>Asesoría y acompañamiento técnico</a:t>
          </a:r>
          <a:endParaRPr lang="es-CO" sz="1600" b="1" dirty="0">
            <a:solidFill>
              <a:schemeClr val="tx1"/>
            </a:solidFill>
            <a:effectLst>
              <a:outerShdw blurRad="38100" dist="38100" dir="2700000" algn="tl">
                <a:srgbClr val="000000">
                  <a:alpha val="43137"/>
                </a:srgbClr>
              </a:outerShdw>
            </a:effectLst>
            <a:latin typeface="Arial Narrow" panose="020B0606020202030204" pitchFamily="34" charset="0"/>
          </a:endParaRPr>
        </a:p>
      </dgm:t>
    </dgm:pt>
    <dgm:pt modelId="{8FB52155-E22D-4D2D-B90C-DFD922C11358}" type="parTrans" cxnId="{69A3BB31-0BDD-42DA-8F01-1C7739B60E29}">
      <dgm:prSet/>
      <dgm:spPr/>
      <dgm:t>
        <a:bodyPr/>
        <a:lstStyle/>
        <a:p>
          <a:endParaRPr lang="es-CO">
            <a:solidFill>
              <a:srgbClr val="000000"/>
            </a:solidFill>
          </a:endParaRPr>
        </a:p>
      </dgm:t>
    </dgm:pt>
    <dgm:pt modelId="{1EE7B57D-4899-4054-8E41-74E108682C08}" type="sibTrans" cxnId="{69A3BB31-0BDD-42DA-8F01-1C7739B60E29}">
      <dgm:prSet/>
      <dgm:spPr/>
      <dgm:t>
        <a:bodyPr/>
        <a:lstStyle/>
        <a:p>
          <a:endParaRPr lang="es-CO">
            <a:solidFill>
              <a:srgbClr val="000000"/>
            </a:solidFill>
          </a:endParaRPr>
        </a:p>
      </dgm:t>
    </dgm:pt>
    <dgm:pt modelId="{61CF7D64-7907-46BE-830A-AB2DB4613B95}">
      <dgm:prSet phldrT="[Texto]" custT="1"/>
      <dgm:spPr>
        <a:solidFill>
          <a:schemeClr val="accent6">
            <a:lumMod val="60000"/>
            <a:lumOff val="40000"/>
          </a:schemeClr>
        </a:solidFill>
      </dgm:spPr>
      <dgm:t>
        <a:bodyPr/>
        <a:lstStyle/>
        <a:p>
          <a:r>
            <a:rPr lang="es-CO" sz="1600" b="1" dirty="0" smtClean="0">
              <a:solidFill>
                <a:schemeClr val="tx1"/>
              </a:solidFill>
              <a:effectLst>
                <a:outerShdw blurRad="38100" dist="38100" dir="2700000" algn="tl">
                  <a:srgbClr val="000000">
                    <a:alpha val="43137"/>
                  </a:srgbClr>
                </a:outerShdw>
              </a:effectLst>
              <a:latin typeface="Arial Narrow" panose="020B0606020202030204" pitchFamily="34" charset="0"/>
            </a:rPr>
            <a:t>Inspección, vigilancia y seguimiento a la Educación Inicial</a:t>
          </a:r>
          <a:endParaRPr lang="es-CO" sz="1600" b="1" dirty="0">
            <a:solidFill>
              <a:schemeClr val="tx1"/>
            </a:solidFill>
            <a:effectLst>
              <a:outerShdw blurRad="38100" dist="38100" dir="2700000" algn="tl">
                <a:srgbClr val="000000">
                  <a:alpha val="43137"/>
                </a:srgbClr>
              </a:outerShdw>
            </a:effectLst>
            <a:latin typeface="Arial Narrow" panose="020B0606020202030204" pitchFamily="34" charset="0"/>
          </a:endParaRPr>
        </a:p>
      </dgm:t>
    </dgm:pt>
    <dgm:pt modelId="{484D7DB8-C07C-4CFD-AAE5-817026466C00}" type="parTrans" cxnId="{622E1CF4-4FDD-40C1-98BD-769D5033F08C}">
      <dgm:prSet/>
      <dgm:spPr/>
      <dgm:t>
        <a:bodyPr/>
        <a:lstStyle/>
        <a:p>
          <a:endParaRPr lang="es-CO">
            <a:solidFill>
              <a:srgbClr val="000000"/>
            </a:solidFill>
          </a:endParaRPr>
        </a:p>
      </dgm:t>
    </dgm:pt>
    <dgm:pt modelId="{CB704E1A-AA37-4F6F-A8A1-7FFBCBB4C4E4}" type="sibTrans" cxnId="{622E1CF4-4FDD-40C1-98BD-769D5033F08C}">
      <dgm:prSet/>
      <dgm:spPr/>
      <dgm:t>
        <a:bodyPr/>
        <a:lstStyle/>
        <a:p>
          <a:endParaRPr lang="es-CO">
            <a:solidFill>
              <a:srgbClr val="000000"/>
            </a:solidFill>
          </a:endParaRPr>
        </a:p>
      </dgm:t>
    </dgm:pt>
    <dgm:pt modelId="{F7422884-6A3F-47CE-9B5C-9472A75F1592}" type="pres">
      <dgm:prSet presAssocID="{DA548B44-879D-47B7-9C08-F929A947B58C}" presName="cycle" presStyleCnt="0">
        <dgm:presLayoutVars>
          <dgm:chMax val="1"/>
          <dgm:dir/>
          <dgm:animLvl val="ctr"/>
          <dgm:resizeHandles val="exact"/>
        </dgm:presLayoutVars>
      </dgm:prSet>
      <dgm:spPr/>
      <dgm:t>
        <a:bodyPr/>
        <a:lstStyle/>
        <a:p>
          <a:endParaRPr lang="es-ES"/>
        </a:p>
      </dgm:t>
    </dgm:pt>
    <dgm:pt modelId="{F94E057C-29B3-4A7D-B5DD-151C623CA319}" type="pres">
      <dgm:prSet presAssocID="{5E6CAF57-0678-4D17-AEAE-D27075EC5F4A}" presName="centerShape" presStyleLbl="node0" presStyleIdx="0" presStyleCnt="1" custLinFactNeighborX="975" custLinFactNeighborY="1242"/>
      <dgm:spPr/>
      <dgm:t>
        <a:bodyPr/>
        <a:lstStyle/>
        <a:p>
          <a:endParaRPr lang="es-CO"/>
        </a:p>
      </dgm:t>
    </dgm:pt>
    <dgm:pt modelId="{411898BF-CD54-4DD4-B6DF-5AB20EFA8F2F}" type="pres">
      <dgm:prSet presAssocID="{2EC84317-66D7-4DD5-8B8F-FDDC76D10B8D}" presName="Name9" presStyleLbl="parChTrans1D2" presStyleIdx="0" presStyleCnt="3"/>
      <dgm:spPr/>
      <dgm:t>
        <a:bodyPr/>
        <a:lstStyle/>
        <a:p>
          <a:endParaRPr lang="es-ES"/>
        </a:p>
      </dgm:t>
    </dgm:pt>
    <dgm:pt modelId="{3E39EE36-438C-4F2A-BEF2-E7F554F09063}" type="pres">
      <dgm:prSet presAssocID="{2EC84317-66D7-4DD5-8B8F-FDDC76D10B8D}" presName="connTx" presStyleLbl="parChTrans1D2" presStyleIdx="0" presStyleCnt="3"/>
      <dgm:spPr/>
      <dgm:t>
        <a:bodyPr/>
        <a:lstStyle/>
        <a:p>
          <a:endParaRPr lang="es-ES"/>
        </a:p>
      </dgm:t>
    </dgm:pt>
    <dgm:pt modelId="{8F46C37A-DA05-4AD2-B4AE-A086A31A1E34}" type="pres">
      <dgm:prSet presAssocID="{0731DB04-8749-4A22-B0F2-A3705329A56E}" presName="node" presStyleLbl="node1" presStyleIdx="0" presStyleCnt="3" custScaleX="122811" custScaleY="126357" custRadScaleRad="89528" custRadScaleInc="1019">
        <dgm:presLayoutVars>
          <dgm:bulletEnabled val="1"/>
        </dgm:presLayoutVars>
      </dgm:prSet>
      <dgm:spPr/>
      <dgm:t>
        <a:bodyPr/>
        <a:lstStyle/>
        <a:p>
          <a:endParaRPr lang="es-CO"/>
        </a:p>
      </dgm:t>
    </dgm:pt>
    <dgm:pt modelId="{46860789-D3AA-489A-AE99-A7D68214C176}" type="pres">
      <dgm:prSet presAssocID="{8FB52155-E22D-4D2D-B90C-DFD922C11358}" presName="Name9" presStyleLbl="parChTrans1D2" presStyleIdx="1" presStyleCnt="3"/>
      <dgm:spPr/>
      <dgm:t>
        <a:bodyPr/>
        <a:lstStyle/>
        <a:p>
          <a:endParaRPr lang="es-ES"/>
        </a:p>
      </dgm:t>
    </dgm:pt>
    <dgm:pt modelId="{E6C04E01-A6AC-4A85-AD6E-9E2DAEE48288}" type="pres">
      <dgm:prSet presAssocID="{8FB52155-E22D-4D2D-B90C-DFD922C11358}" presName="connTx" presStyleLbl="parChTrans1D2" presStyleIdx="1" presStyleCnt="3"/>
      <dgm:spPr/>
      <dgm:t>
        <a:bodyPr/>
        <a:lstStyle/>
        <a:p>
          <a:endParaRPr lang="es-ES"/>
        </a:p>
      </dgm:t>
    </dgm:pt>
    <dgm:pt modelId="{38D66BB3-70FE-49FF-932F-C13B3902CEFC}" type="pres">
      <dgm:prSet presAssocID="{DB085865-F7D5-4FC0-A7D4-7E1C73CEA5AA}" presName="node" presStyleLbl="node1" presStyleIdx="1" presStyleCnt="3" custScaleX="133699" custScaleY="120846" custRadScaleRad="108712" custRadScaleInc="-17255">
        <dgm:presLayoutVars>
          <dgm:bulletEnabled val="1"/>
        </dgm:presLayoutVars>
      </dgm:prSet>
      <dgm:spPr/>
      <dgm:t>
        <a:bodyPr/>
        <a:lstStyle/>
        <a:p>
          <a:endParaRPr lang="es-ES"/>
        </a:p>
      </dgm:t>
    </dgm:pt>
    <dgm:pt modelId="{6EA10D2F-90E8-476F-B8AA-B926937623C0}" type="pres">
      <dgm:prSet presAssocID="{484D7DB8-C07C-4CFD-AAE5-817026466C00}" presName="Name9" presStyleLbl="parChTrans1D2" presStyleIdx="2" presStyleCnt="3"/>
      <dgm:spPr/>
      <dgm:t>
        <a:bodyPr/>
        <a:lstStyle/>
        <a:p>
          <a:endParaRPr lang="es-ES"/>
        </a:p>
      </dgm:t>
    </dgm:pt>
    <dgm:pt modelId="{38C5816E-A0F0-4850-9E07-2DDE7D022430}" type="pres">
      <dgm:prSet presAssocID="{484D7DB8-C07C-4CFD-AAE5-817026466C00}" presName="connTx" presStyleLbl="parChTrans1D2" presStyleIdx="2" presStyleCnt="3"/>
      <dgm:spPr/>
      <dgm:t>
        <a:bodyPr/>
        <a:lstStyle/>
        <a:p>
          <a:endParaRPr lang="es-ES"/>
        </a:p>
      </dgm:t>
    </dgm:pt>
    <dgm:pt modelId="{9EAE9099-6F4F-4FBD-BF25-8C678EF4E29B}" type="pres">
      <dgm:prSet presAssocID="{61CF7D64-7907-46BE-830A-AB2DB4613B95}" presName="node" presStyleLbl="node1" presStyleIdx="2" presStyleCnt="3" custScaleX="139372" custScaleY="141263" custRadScaleRad="97925" custRadScaleInc="14767">
        <dgm:presLayoutVars>
          <dgm:bulletEnabled val="1"/>
        </dgm:presLayoutVars>
      </dgm:prSet>
      <dgm:spPr/>
      <dgm:t>
        <a:bodyPr/>
        <a:lstStyle/>
        <a:p>
          <a:endParaRPr lang="es-ES"/>
        </a:p>
      </dgm:t>
    </dgm:pt>
  </dgm:ptLst>
  <dgm:cxnLst>
    <dgm:cxn modelId="{69A3BB31-0BDD-42DA-8F01-1C7739B60E29}" srcId="{5E6CAF57-0678-4D17-AEAE-D27075EC5F4A}" destId="{DB085865-F7D5-4FC0-A7D4-7E1C73CEA5AA}" srcOrd="1" destOrd="0" parTransId="{8FB52155-E22D-4D2D-B90C-DFD922C11358}" sibTransId="{1EE7B57D-4899-4054-8E41-74E108682C08}"/>
    <dgm:cxn modelId="{5E45759C-75A7-4278-8EBD-F0F54F0532CE}" srcId="{5E6CAF57-0678-4D17-AEAE-D27075EC5F4A}" destId="{0731DB04-8749-4A22-B0F2-A3705329A56E}" srcOrd="0" destOrd="0" parTransId="{2EC84317-66D7-4DD5-8B8F-FDDC76D10B8D}" sibTransId="{48735FD7-D247-4264-BEB5-6324B1F3EE59}"/>
    <dgm:cxn modelId="{336F9BC3-54CC-474B-9CB2-61B8868AE0C3}" type="presOf" srcId="{2EC84317-66D7-4DD5-8B8F-FDDC76D10B8D}" destId="{3E39EE36-438C-4F2A-BEF2-E7F554F09063}" srcOrd="1" destOrd="0" presId="urn:microsoft.com/office/officeart/2005/8/layout/radial1"/>
    <dgm:cxn modelId="{864B6C60-7D97-4DF9-8709-B84938D0BBEB}" type="presOf" srcId="{DA548B44-879D-47B7-9C08-F929A947B58C}" destId="{F7422884-6A3F-47CE-9B5C-9472A75F1592}" srcOrd="0" destOrd="0" presId="urn:microsoft.com/office/officeart/2005/8/layout/radial1"/>
    <dgm:cxn modelId="{C5A3B737-04A3-45F1-9FC5-8D3121C808BD}" type="presOf" srcId="{484D7DB8-C07C-4CFD-AAE5-817026466C00}" destId="{38C5816E-A0F0-4850-9E07-2DDE7D022430}" srcOrd="1" destOrd="0" presId="urn:microsoft.com/office/officeart/2005/8/layout/radial1"/>
    <dgm:cxn modelId="{F7308DE6-71AA-4F68-B58F-EEC943143AE5}" type="presOf" srcId="{8FB52155-E22D-4D2D-B90C-DFD922C11358}" destId="{46860789-D3AA-489A-AE99-A7D68214C176}" srcOrd="0" destOrd="0" presId="urn:microsoft.com/office/officeart/2005/8/layout/radial1"/>
    <dgm:cxn modelId="{D7022CB8-C52D-4CD6-B88B-28591F6AEAA8}" type="presOf" srcId="{2EC84317-66D7-4DD5-8B8F-FDDC76D10B8D}" destId="{411898BF-CD54-4DD4-B6DF-5AB20EFA8F2F}" srcOrd="0" destOrd="0" presId="urn:microsoft.com/office/officeart/2005/8/layout/radial1"/>
    <dgm:cxn modelId="{622E1CF4-4FDD-40C1-98BD-769D5033F08C}" srcId="{5E6CAF57-0678-4D17-AEAE-D27075EC5F4A}" destId="{61CF7D64-7907-46BE-830A-AB2DB4613B95}" srcOrd="2" destOrd="0" parTransId="{484D7DB8-C07C-4CFD-AAE5-817026466C00}" sibTransId="{CB704E1A-AA37-4F6F-A8A1-7FFBCBB4C4E4}"/>
    <dgm:cxn modelId="{BDD8C196-DD0B-48DA-A5D1-7F19BDA336EC}" type="presOf" srcId="{DB085865-F7D5-4FC0-A7D4-7E1C73CEA5AA}" destId="{38D66BB3-70FE-49FF-932F-C13B3902CEFC}" srcOrd="0" destOrd="0" presId="urn:microsoft.com/office/officeart/2005/8/layout/radial1"/>
    <dgm:cxn modelId="{2F5A5120-02F2-4B3F-8DD0-E1B811EA4B85}" type="presOf" srcId="{5E6CAF57-0678-4D17-AEAE-D27075EC5F4A}" destId="{F94E057C-29B3-4A7D-B5DD-151C623CA319}" srcOrd="0" destOrd="0" presId="urn:microsoft.com/office/officeart/2005/8/layout/radial1"/>
    <dgm:cxn modelId="{6845510E-0204-4480-AF04-E7C5861F217A}" type="presOf" srcId="{8FB52155-E22D-4D2D-B90C-DFD922C11358}" destId="{E6C04E01-A6AC-4A85-AD6E-9E2DAEE48288}" srcOrd="1" destOrd="0" presId="urn:microsoft.com/office/officeart/2005/8/layout/radial1"/>
    <dgm:cxn modelId="{C6850896-382F-4BFD-8418-B7303F4496D2}" type="presOf" srcId="{0731DB04-8749-4A22-B0F2-A3705329A56E}" destId="{8F46C37A-DA05-4AD2-B4AE-A086A31A1E34}" srcOrd="0" destOrd="0" presId="urn:microsoft.com/office/officeart/2005/8/layout/radial1"/>
    <dgm:cxn modelId="{9AC62CA9-9979-4E85-815D-1B611477FF03}" type="presOf" srcId="{61CF7D64-7907-46BE-830A-AB2DB4613B95}" destId="{9EAE9099-6F4F-4FBD-BF25-8C678EF4E29B}" srcOrd="0" destOrd="0" presId="urn:microsoft.com/office/officeart/2005/8/layout/radial1"/>
    <dgm:cxn modelId="{F97B3706-E788-4898-86D8-AF49572BBEF7}" type="presOf" srcId="{484D7DB8-C07C-4CFD-AAE5-817026466C00}" destId="{6EA10D2F-90E8-476F-B8AA-B926937623C0}" srcOrd="0" destOrd="0" presId="urn:microsoft.com/office/officeart/2005/8/layout/radial1"/>
    <dgm:cxn modelId="{3BEE7BC2-1EC1-40EA-A10B-71ACEC433AA0}" srcId="{DA548B44-879D-47B7-9C08-F929A947B58C}" destId="{5E6CAF57-0678-4D17-AEAE-D27075EC5F4A}" srcOrd="0" destOrd="0" parTransId="{73F47102-4111-4B22-86CA-E7973CF68D83}" sibTransId="{B143D779-7591-47D5-8313-22A5EF1E49D5}"/>
    <dgm:cxn modelId="{238FBA45-9293-48A4-91D1-B2D4C5F8A963}" type="presParOf" srcId="{F7422884-6A3F-47CE-9B5C-9472A75F1592}" destId="{F94E057C-29B3-4A7D-B5DD-151C623CA319}" srcOrd="0" destOrd="0" presId="urn:microsoft.com/office/officeart/2005/8/layout/radial1"/>
    <dgm:cxn modelId="{059DB590-CD24-4626-951C-B633F23D204F}" type="presParOf" srcId="{F7422884-6A3F-47CE-9B5C-9472A75F1592}" destId="{411898BF-CD54-4DD4-B6DF-5AB20EFA8F2F}" srcOrd="1" destOrd="0" presId="urn:microsoft.com/office/officeart/2005/8/layout/radial1"/>
    <dgm:cxn modelId="{6EF7288C-BCB9-4808-A995-4ECACC2453A4}" type="presParOf" srcId="{411898BF-CD54-4DD4-B6DF-5AB20EFA8F2F}" destId="{3E39EE36-438C-4F2A-BEF2-E7F554F09063}" srcOrd="0" destOrd="0" presId="urn:microsoft.com/office/officeart/2005/8/layout/radial1"/>
    <dgm:cxn modelId="{476F72FB-819C-42D0-B39D-2152AF5511C3}" type="presParOf" srcId="{F7422884-6A3F-47CE-9B5C-9472A75F1592}" destId="{8F46C37A-DA05-4AD2-B4AE-A086A31A1E34}" srcOrd="2" destOrd="0" presId="urn:microsoft.com/office/officeart/2005/8/layout/radial1"/>
    <dgm:cxn modelId="{4EA8149F-D2C3-4014-B32F-3A55B9A985EB}" type="presParOf" srcId="{F7422884-6A3F-47CE-9B5C-9472A75F1592}" destId="{46860789-D3AA-489A-AE99-A7D68214C176}" srcOrd="3" destOrd="0" presId="urn:microsoft.com/office/officeart/2005/8/layout/radial1"/>
    <dgm:cxn modelId="{A219A04D-6DDE-493A-9860-133D7A912B5A}" type="presParOf" srcId="{46860789-D3AA-489A-AE99-A7D68214C176}" destId="{E6C04E01-A6AC-4A85-AD6E-9E2DAEE48288}" srcOrd="0" destOrd="0" presId="urn:microsoft.com/office/officeart/2005/8/layout/radial1"/>
    <dgm:cxn modelId="{9EF2E2A7-7332-465D-A4D8-08212674D5C7}" type="presParOf" srcId="{F7422884-6A3F-47CE-9B5C-9472A75F1592}" destId="{38D66BB3-70FE-49FF-932F-C13B3902CEFC}" srcOrd="4" destOrd="0" presId="urn:microsoft.com/office/officeart/2005/8/layout/radial1"/>
    <dgm:cxn modelId="{FB9B7CB2-583E-4C84-A8C1-4E08B0BCFA99}" type="presParOf" srcId="{F7422884-6A3F-47CE-9B5C-9472A75F1592}" destId="{6EA10D2F-90E8-476F-B8AA-B926937623C0}" srcOrd="5" destOrd="0" presId="urn:microsoft.com/office/officeart/2005/8/layout/radial1"/>
    <dgm:cxn modelId="{495AB93C-3494-4F3B-9115-C3599AE7F679}" type="presParOf" srcId="{6EA10D2F-90E8-476F-B8AA-B926937623C0}" destId="{38C5816E-A0F0-4850-9E07-2DDE7D022430}" srcOrd="0" destOrd="0" presId="urn:microsoft.com/office/officeart/2005/8/layout/radial1"/>
    <dgm:cxn modelId="{9054B64D-9136-4BEA-A938-0315437A7053}" type="presParOf" srcId="{F7422884-6A3F-47CE-9B5C-9472A75F1592}" destId="{9EAE9099-6F4F-4FBD-BF25-8C678EF4E29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CE2F00-2A3D-4AA0-A5E4-58F725B295B2}" type="doc">
      <dgm:prSet loTypeId="urn:microsoft.com/office/officeart/2005/8/layout/lProcess2" loCatId="list" qsTypeId="urn:microsoft.com/office/officeart/2005/8/quickstyle/simple4" qsCatId="simple" csTypeId="urn:microsoft.com/office/officeart/2005/8/colors/colorful5" csCatId="colorful" phldr="1"/>
      <dgm:spPr/>
      <dgm:t>
        <a:bodyPr/>
        <a:lstStyle/>
        <a:p>
          <a:endParaRPr lang="es-CO"/>
        </a:p>
      </dgm:t>
    </dgm:pt>
    <dgm:pt modelId="{036F7AF6-ACB6-4125-A63A-BD2390434B0E}">
      <dgm:prSet phldrT="[Texto]" custT="1"/>
      <dgm:spPr/>
      <dgm:t>
        <a:bodyPr/>
        <a:lstStyle/>
        <a:p>
          <a:pPr algn="ctr"/>
          <a:r>
            <a:rPr lang="es-CO" sz="5400" b="1" dirty="0" smtClean="0">
              <a:latin typeface="Arial" pitchFamily="34" charset="0"/>
              <a:cs typeface="Arial" pitchFamily="34" charset="0"/>
            </a:rPr>
            <a:t>2013</a:t>
          </a:r>
          <a:endParaRPr lang="es-CO" sz="5400" b="1" dirty="0">
            <a:latin typeface="Arial" pitchFamily="34" charset="0"/>
            <a:cs typeface="Arial" pitchFamily="34" charset="0"/>
          </a:endParaRPr>
        </a:p>
      </dgm:t>
    </dgm:pt>
    <dgm:pt modelId="{0549701E-54C5-46BB-91CC-B59FB5340881}" type="parTrans" cxnId="{1BFFA895-1A9E-48C7-8075-7E63706A3DA5}">
      <dgm:prSet/>
      <dgm:spPr/>
      <dgm:t>
        <a:bodyPr/>
        <a:lstStyle/>
        <a:p>
          <a:endParaRPr lang="es-CO"/>
        </a:p>
      </dgm:t>
    </dgm:pt>
    <dgm:pt modelId="{348A34BB-F44C-4AA4-99E8-907E13A2FB08}" type="sibTrans" cxnId="{1BFFA895-1A9E-48C7-8075-7E63706A3DA5}">
      <dgm:prSet/>
      <dgm:spPr/>
      <dgm:t>
        <a:bodyPr/>
        <a:lstStyle/>
        <a:p>
          <a:endParaRPr lang="es-CO"/>
        </a:p>
      </dgm:t>
    </dgm:pt>
    <dgm:pt modelId="{4DBAEC78-2076-4D2C-95F9-16E3DF27DEA6}">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CO" sz="1600" b="0" i="0" u="none" dirty="0" smtClean="0">
              <a:latin typeface="Arial" pitchFamily="34" charset="0"/>
              <a:cs typeface="Arial" pitchFamily="34" charset="0"/>
            </a:rPr>
            <a:t>Definiciones estratégicas de los procesos y procedimientos</a:t>
          </a:r>
        </a:p>
      </dgm:t>
    </dgm:pt>
    <dgm:pt modelId="{BD6CD69D-FF11-40A2-8DEF-65DD727021C1}" type="parTrans" cxnId="{C004F4FB-D5C8-4F63-900E-ABA09CA02F34}">
      <dgm:prSet/>
      <dgm:spPr/>
      <dgm:t>
        <a:bodyPr/>
        <a:lstStyle/>
        <a:p>
          <a:endParaRPr lang="es-CO"/>
        </a:p>
      </dgm:t>
    </dgm:pt>
    <dgm:pt modelId="{B101C4B7-2F55-4E8B-86AE-62EF1809559D}" type="sibTrans" cxnId="{C004F4FB-D5C8-4F63-900E-ABA09CA02F34}">
      <dgm:prSet/>
      <dgm:spPr/>
      <dgm:t>
        <a:bodyPr/>
        <a:lstStyle/>
        <a:p>
          <a:endParaRPr lang="es-CO"/>
        </a:p>
      </dgm:t>
    </dgm:pt>
    <dgm:pt modelId="{CB45635A-8930-42BA-A29B-1C79669137D5}">
      <dgm:prSet phldrT="[Texto]" custT="1"/>
      <dgm:spPr/>
      <dgm:t>
        <a:bodyPr/>
        <a:lstStyle/>
        <a:p>
          <a:pPr algn="ctr"/>
          <a:r>
            <a:rPr lang="es-CO" sz="1600" b="1" dirty="0" smtClean="0">
              <a:effectLst>
                <a:outerShdw blurRad="38100" dist="38100" dir="2700000" algn="tl">
                  <a:srgbClr val="000000">
                    <a:alpha val="43137"/>
                  </a:srgbClr>
                </a:outerShdw>
              </a:effectLst>
              <a:latin typeface="Arial" pitchFamily="34" charset="0"/>
              <a:cs typeface="Arial" pitchFamily="34" charset="0"/>
            </a:rPr>
            <a:t>Posicionamiento de la Educación Inicial.</a:t>
          </a:r>
          <a:endParaRPr lang="es-CO" sz="1600" b="1" dirty="0">
            <a:effectLst>
              <a:outerShdw blurRad="38100" dist="38100" dir="2700000" algn="tl">
                <a:srgbClr val="000000">
                  <a:alpha val="43137"/>
                </a:srgbClr>
              </a:outerShdw>
            </a:effectLst>
            <a:latin typeface="Arial" pitchFamily="34" charset="0"/>
            <a:cs typeface="Arial" pitchFamily="34" charset="0"/>
          </a:endParaRPr>
        </a:p>
      </dgm:t>
    </dgm:pt>
    <dgm:pt modelId="{BB3F3788-7BAD-44D1-9F80-4A1C86D435FB}" type="parTrans" cxnId="{EE334E5C-AD2C-4FCD-BF8E-1B3047A29782}">
      <dgm:prSet/>
      <dgm:spPr/>
      <dgm:t>
        <a:bodyPr/>
        <a:lstStyle/>
        <a:p>
          <a:endParaRPr lang="es-CO"/>
        </a:p>
      </dgm:t>
    </dgm:pt>
    <dgm:pt modelId="{3F67FC37-5FED-4D31-AFFD-ABD6C0E3EDFE}" type="sibTrans" cxnId="{EE334E5C-AD2C-4FCD-BF8E-1B3047A29782}">
      <dgm:prSet/>
      <dgm:spPr/>
      <dgm:t>
        <a:bodyPr/>
        <a:lstStyle/>
        <a:p>
          <a:endParaRPr lang="es-CO"/>
        </a:p>
      </dgm:t>
    </dgm:pt>
    <dgm:pt modelId="{CBB9C7B5-1FCC-4E9D-82E0-092DE2123F20}">
      <dgm:prSet phldrT="[Texto]" custT="1"/>
      <dgm:spPr/>
      <dgm:t>
        <a:bodyPr/>
        <a:lstStyle/>
        <a:p>
          <a:pPr algn="ctr"/>
          <a:r>
            <a:rPr lang="es-CO" sz="5400" b="1" smtClean="0">
              <a:latin typeface="Arial" pitchFamily="34" charset="0"/>
              <a:cs typeface="Arial" pitchFamily="34" charset="0"/>
            </a:rPr>
            <a:t>2014</a:t>
          </a:r>
          <a:endParaRPr lang="es-CO" sz="5400" b="1" dirty="0">
            <a:latin typeface="Arial" pitchFamily="34" charset="0"/>
            <a:cs typeface="Arial" pitchFamily="34" charset="0"/>
          </a:endParaRPr>
        </a:p>
      </dgm:t>
    </dgm:pt>
    <dgm:pt modelId="{B57EED89-119B-43B4-BF91-F173DA226AA2}" type="sibTrans" cxnId="{1C29C9A6-5598-4D30-BDCC-26889BEB4BD9}">
      <dgm:prSet/>
      <dgm:spPr/>
      <dgm:t>
        <a:bodyPr/>
        <a:lstStyle/>
        <a:p>
          <a:endParaRPr lang="es-CO"/>
        </a:p>
      </dgm:t>
    </dgm:pt>
    <dgm:pt modelId="{0DDEF494-EF92-45FD-A6C1-6C2C2E374447}" type="parTrans" cxnId="{1C29C9A6-5598-4D30-BDCC-26889BEB4BD9}">
      <dgm:prSet/>
      <dgm:spPr/>
      <dgm:t>
        <a:bodyPr/>
        <a:lstStyle/>
        <a:p>
          <a:endParaRPr lang="es-CO"/>
        </a:p>
      </dgm:t>
    </dgm:pt>
    <dgm:pt modelId="{D6B46905-0865-4A3D-B4C0-A528F2A2B8B3}">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CO" sz="1600" b="0" i="0" u="none" dirty="0" smtClean="0">
              <a:latin typeface="Arial" pitchFamily="34" charset="0"/>
              <a:cs typeface="Arial" pitchFamily="34" charset="0"/>
            </a:rPr>
            <a:t>Diseño y validación de los procesos y procedimientos</a:t>
          </a:r>
        </a:p>
      </dgm:t>
    </dgm:pt>
    <dgm:pt modelId="{E968A003-9141-4968-AD86-60310398615E}" type="parTrans" cxnId="{B33A12A7-C78E-4CD3-B5D1-39F0C77C5E96}">
      <dgm:prSet/>
      <dgm:spPr/>
      <dgm:t>
        <a:bodyPr/>
        <a:lstStyle/>
        <a:p>
          <a:endParaRPr lang="es-CO"/>
        </a:p>
      </dgm:t>
    </dgm:pt>
    <dgm:pt modelId="{74CCB93F-C747-4285-BF2B-74A34988CD0C}" type="sibTrans" cxnId="{B33A12A7-C78E-4CD3-B5D1-39F0C77C5E96}">
      <dgm:prSet/>
      <dgm:spPr/>
      <dgm:t>
        <a:bodyPr/>
        <a:lstStyle/>
        <a:p>
          <a:endParaRPr lang="es-CO"/>
        </a:p>
      </dgm:t>
    </dgm:pt>
    <dgm:pt modelId="{E0134F97-86E1-4A37-A6F8-BB467495A5A5}">
      <dgm:prSet custT="1"/>
      <dgm:spPr/>
      <dgm:t>
        <a:bodyPr/>
        <a:lstStyle/>
        <a:p>
          <a:r>
            <a:rPr lang="es-CO" sz="1600" b="0" i="0" u="none" dirty="0" smtClean="0">
              <a:latin typeface="Arial" pitchFamily="34" charset="0"/>
              <a:cs typeface="Arial" pitchFamily="34" charset="0"/>
            </a:rPr>
            <a:t>Sensibilización e información sobre Educación Inicial. </a:t>
          </a:r>
          <a:endParaRPr lang="es-CO" sz="1600" b="0" i="0" u="none" dirty="0">
            <a:latin typeface="Arial" pitchFamily="34" charset="0"/>
            <a:cs typeface="Arial" pitchFamily="34" charset="0"/>
          </a:endParaRPr>
        </a:p>
      </dgm:t>
    </dgm:pt>
    <dgm:pt modelId="{1EA18904-3A47-43A1-99E9-C68E77685C37}" type="parTrans" cxnId="{19692E64-D755-49B1-83B8-1BBC3058D49A}">
      <dgm:prSet/>
      <dgm:spPr/>
      <dgm:t>
        <a:bodyPr/>
        <a:lstStyle/>
        <a:p>
          <a:endParaRPr lang="es-CO"/>
        </a:p>
      </dgm:t>
    </dgm:pt>
    <dgm:pt modelId="{82EC13F9-DB82-4342-8E02-C59DED40E944}" type="sibTrans" cxnId="{19692E64-D755-49B1-83B8-1BBC3058D49A}">
      <dgm:prSet/>
      <dgm:spPr/>
      <dgm:t>
        <a:bodyPr/>
        <a:lstStyle/>
        <a:p>
          <a:endParaRPr lang="es-CO"/>
        </a:p>
      </dgm:t>
    </dgm:pt>
    <dgm:pt modelId="{4020081C-6861-45E4-A039-FED38C003EDF}">
      <dgm:prSet custT="1"/>
      <dgm:spPr/>
      <dgm:t>
        <a:bodyPr/>
        <a:lstStyle/>
        <a:p>
          <a:r>
            <a:rPr lang="es-CO" sz="1600" b="0" i="0" u="none" dirty="0" smtClean="0">
              <a:latin typeface="Arial" pitchFamily="34" charset="0"/>
              <a:cs typeface="Arial" pitchFamily="34" charset="0"/>
            </a:rPr>
            <a:t>Asistencia técnica para la construcción e implementación de la política pública de Primera Infancia  </a:t>
          </a:r>
          <a:endParaRPr lang="es-CO" sz="1600" b="0" i="0" u="none" dirty="0">
            <a:latin typeface="Arial" pitchFamily="34" charset="0"/>
            <a:cs typeface="Arial" pitchFamily="34" charset="0"/>
          </a:endParaRPr>
        </a:p>
      </dgm:t>
    </dgm:pt>
    <dgm:pt modelId="{DFCDADBA-EB89-4D51-A295-EB7229C82FFF}" type="parTrans" cxnId="{BAF20ECC-746A-4357-8F22-72DC76561DC9}">
      <dgm:prSet/>
      <dgm:spPr/>
      <dgm:t>
        <a:bodyPr/>
        <a:lstStyle/>
        <a:p>
          <a:endParaRPr lang="es-CO"/>
        </a:p>
      </dgm:t>
    </dgm:pt>
    <dgm:pt modelId="{A98C79BF-0FB9-4B0A-88D4-5AFD69E1283D}" type="sibTrans" cxnId="{BAF20ECC-746A-4357-8F22-72DC76561DC9}">
      <dgm:prSet/>
      <dgm:spPr/>
      <dgm:t>
        <a:bodyPr/>
        <a:lstStyle/>
        <a:p>
          <a:endParaRPr lang="es-CO"/>
        </a:p>
      </dgm:t>
    </dgm:pt>
    <dgm:pt modelId="{0456909E-D2F8-47D3-8C48-6771F2EBEDC5}">
      <dgm:prSet phldrT="[Texto]" custT="1">
        <dgm:style>
          <a:lnRef idx="1">
            <a:schemeClr val="accent2"/>
          </a:lnRef>
          <a:fillRef idx="3">
            <a:schemeClr val="accent2"/>
          </a:fillRef>
          <a:effectRef idx="2">
            <a:schemeClr val="accent2"/>
          </a:effectRef>
          <a:fontRef idx="minor">
            <a:schemeClr val="lt1"/>
          </a:fontRef>
        </dgm:style>
      </dgm:prSet>
      <dgm:spPr/>
      <dgm:t>
        <a:bodyPr/>
        <a:lstStyle/>
        <a:p>
          <a:pPr algn="ctr"/>
          <a:r>
            <a:rPr lang="es-CO" sz="1600" b="1" dirty="0" smtClean="0">
              <a:effectLst>
                <a:outerShdw blurRad="38100" dist="38100" dir="2700000" algn="tl">
                  <a:srgbClr val="000000">
                    <a:alpha val="43137"/>
                  </a:srgbClr>
                </a:outerShdw>
              </a:effectLst>
              <a:latin typeface="Arial" pitchFamily="34" charset="0"/>
              <a:cs typeface="Arial" pitchFamily="34" charset="0"/>
            </a:rPr>
            <a:t>Socialización (94 SEC) y pilotaje del modelo de gestión de educación inicial (20 SEC).</a:t>
          </a:r>
          <a:endParaRPr lang="es-CO" sz="1600" b="1" dirty="0">
            <a:effectLst>
              <a:outerShdw blurRad="38100" dist="38100" dir="2700000" algn="tl">
                <a:srgbClr val="000000">
                  <a:alpha val="43137"/>
                </a:srgbClr>
              </a:outerShdw>
            </a:effectLst>
            <a:latin typeface="Arial" pitchFamily="34" charset="0"/>
            <a:cs typeface="Arial" pitchFamily="34" charset="0"/>
          </a:endParaRPr>
        </a:p>
      </dgm:t>
    </dgm:pt>
    <dgm:pt modelId="{C304A80D-38C5-4972-9305-1FDEF8A6AD43}" type="parTrans" cxnId="{3327EC46-13B3-4CD9-A0A3-1E27A27ECB38}">
      <dgm:prSet/>
      <dgm:spPr/>
      <dgm:t>
        <a:bodyPr/>
        <a:lstStyle/>
        <a:p>
          <a:endParaRPr lang="es-CO"/>
        </a:p>
      </dgm:t>
    </dgm:pt>
    <dgm:pt modelId="{6353CBBA-7B91-492D-A3F2-AEBE58E075E3}" type="sibTrans" cxnId="{3327EC46-13B3-4CD9-A0A3-1E27A27ECB38}">
      <dgm:prSet/>
      <dgm:spPr/>
      <dgm:t>
        <a:bodyPr/>
        <a:lstStyle/>
        <a:p>
          <a:endParaRPr lang="es-CO"/>
        </a:p>
      </dgm:t>
    </dgm:pt>
    <dgm:pt modelId="{E0613ACF-3092-4F92-9733-B50E5A6A5473}">
      <dgm:prSet phldrT="[Texto]" custT="1"/>
      <dgm:spPr/>
      <dgm:t>
        <a:bodyPr/>
        <a:lstStyle/>
        <a:p>
          <a:pPr algn="ctr"/>
          <a:r>
            <a:rPr lang="es-CO" sz="1600" b="1" i="0" u="none" dirty="0" smtClean="0">
              <a:effectLst>
                <a:outerShdw blurRad="38100" dist="38100" dir="2700000" algn="tl">
                  <a:srgbClr val="000000">
                    <a:alpha val="43137"/>
                  </a:srgbClr>
                </a:outerShdw>
              </a:effectLst>
              <a:latin typeface="Arial" pitchFamily="34" charset="0"/>
              <a:cs typeface="Arial" pitchFamily="34" charset="0"/>
            </a:rPr>
            <a:t>Asistencia técnica para la construcción e implementación de la política pública de Primera Infancia. </a:t>
          </a:r>
          <a:endParaRPr lang="es-CO" sz="1600" b="1" dirty="0">
            <a:effectLst>
              <a:outerShdw blurRad="38100" dist="38100" dir="2700000" algn="tl">
                <a:srgbClr val="000000">
                  <a:alpha val="43137"/>
                </a:srgbClr>
              </a:outerShdw>
            </a:effectLst>
            <a:latin typeface="Arial" pitchFamily="34" charset="0"/>
            <a:cs typeface="Arial" pitchFamily="34" charset="0"/>
          </a:endParaRPr>
        </a:p>
      </dgm:t>
    </dgm:pt>
    <dgm:pt modelId="{1CCE253E-85DD-4921-BA50-97366D2D3C3E}" type="parTrans" cxnId="{79D0C0FD-CF8C-42E1-997C-AA6555D5C531}">
      <dgm:prSet/>
      <dgm:spPr/>
      <dgm:t>
        <a:bodyPr/>
        <a:lstStyle/>
        <a:p>
          <a:endParaRPr lang="es-CO"/>
        </a:p>
      </dgm:t>
    </dgm:pt>
    <dgm:pt modelId="{F2872E3A-FF0F-47C7-B859-46B42EDEEB13}" type="sibTrans" cxnId="{79D0C0FD-CF8C-42E1-997C-AA6555D5C531}">
      <dgm:prSet/>
      <dgm:spPr/>
      <dgm:t>
        <a:bodyPr/>
        <a:lstStyle/>
        <a:p>
          <a:endParaRPr lang="es-CO"/>
        </a:p>
      </dgm:t>
    </dgm:pt>
    <dgm:pt modelId="{D9CFECF1-3BDC-4871-AE38-BC002DF75C1E}" type="pres">
      <dgm:prSet presAssocID="{BCCE2F00-2A3D-4AA0-A5E4-58F725B295B2}" presName="theList" presStyleCnt="0">
        <dgm:presLayoutVars>
          <dgm:dir/>
          <dgm:animLvl val="lvl"/>
          <dgm:resizeHandles val="exact"/>
        </dgm:presLayoutVars>
      </dgm:prSet>
      <dgm:spPr/>
      <dgm:t>
        <a:bodyPr/>
        <a:lstStyle/>
        <a:p>
          <a:endParaRPr lang="es-CO"/>
        </a:p>
      </dgm:t>
    </dgm:pt>
    <dgm:pt modelId="{8315F716-5DE1-4F7A-ADB1-56F81BC0B6BA}" type="pres">
      <dgm:prSet presAssocID="{036F7AF6-ACB6-4125-A63A-BD2390434B0E}" presName="compNode" presStyleCnt="0"/>
      <dgm:spPr/>
      <dgm:t>
        <a:bodyPr/>
        <a:lstStyle/>
        <a:p>
          <a:endParaRPr lang="es-CO"/>
        </a:p>
      </dgm:t>
    </dgm:pt>
    <dgm:pt modelId="{73F36101-8BDE-4A66-A1AA-E71D850D0985}" type="pres">
      <dgm:prSet presAssocID="{036F7AF6-ACB6-4125-A63A-BD2390434B0E}" presName="aNode" presStyleLbl="bgShp" presStyleIdx="0" presStyleCnt="2" custScaleX="81341" custScaleY="95260"/>
      <dgm:spPr/>
      <dgm:t>
        <a:bodyPr/>
        <a:lstStyle/>
        <a:p>
          <a:endParaRPr lang="es-CO"/>
        </a:p>
      </dgm:t>
    </dgm:pt>
    <dgm:pt modelId="{DD2596A6-475C-4D58-B603-5ED19D1468B7}" type="pres">
      <dgm:prSet presAssocID="{036F7AF6-ACB6-4125-A63A-BD2390434B0E}" presName="textNode" presStyleLbl="bgShp" presStyleIdx="0" presStyleCnt="2"/>
      <dgm:spPr/>
      <dgm:t>
        <a:bodyPr/>
        <a:lstStyle/>
        <a:p>
          <a:endParaRPr lang="es-CO"/>
        </a:p>
      </dgm:t>
    </dgm:pt>
    <dgm:pt modelId="{956F507D-1966-4A6C-A2DF-80FFB87463AF}" type="pres">
      <dgm:prSet presAssocID="{036F7AF6-ACB6-4125-A63A-BD2390434B0E}" presName="compChildNode" presStyleCnt="0"/>
      <dgm:spPr/>
      <dgm:t>
        <a:bodyPr/>
        <a:lstStyle/>
        <a:p>
          <a:endParaRPr lang="es-CO"/>
        </a:p>
      </dgm:t>
    </dgm:pt>
    <dgm:pt modelId="{9F54BF96-226F-4B24-8BF6-CDEA613D6E47}" type="pres">
      <dgm:prSet presAssocID="{036F7AF6-ACB6-4125-A63A-BD2390434B0E}" presName="theInnerList" presStyleCnt="0"/>
      <dgm:spPr/>
      <dgm:t>
        <a:bodyPr/>
        <a:lstStyle/>
        <a:p>
          <a:endParaRPr lang="es-CO"/>
        </a:p>
      </dgm:t>
    </dgm:pt>
    <dgm:pt modelId="{F3AD1597-BC96-442E-8A76-044D2A38F07F}" type="pres">
      <dgm:prSet presAssocID="{4DBAEC78-2076-4D2C-95F9-16E3DF27DEA6}" presName="childNode" presStyleLbl="node1" presStyleIdx="0" presStyleCnt="7" custScaleX="99992" custScaleY="122890" custLinFactY="-8786" custLinFactNeighborX="-875" custLinFactNeighborY="-100000">
        <dgm:presLayoutVars>
          <dgm:bulletEnabled val="1"/>
        </dgm:presLayoutVars>
      </dgm:prSet>
      <dgm:spPr/>
      <dgm:t>
        <a:bodyPr/>
        <a:lstStyle/>
        <a:p>
          <a:endParaRPr lang="es-CO"/>
        </a:p>
      </dgm:t>
    </dgm:pt>
    <dgm:pt modelId="{79BF88EC-3726-4352-B18F-1AD77C654408}" type="pres">
      <dgm:prSet presAssocID="{4DBAEC78-2076-4D2C-95F9-16E3DF27DEA6}" presName="aSpace2" presStyleCnt="0"/>
      <dgm:spPr/>
      <dgm:t>
        <a:bodyPr/>
        <a:lstStyle/>
        <a:p>
          <a:endParaRPr lang="es-CO"/>
        </a:p>
      </dgm:t>
    </dgm:pt>
    <dgm:pt modelId="{5614174F-923C-4B88-9B7C-60D4490D05F5}" type="pres">
      <dgm:prSet presAssocID="{4020081C-6861-45E4-A039-FED38C003EDF}" presName="childNode" presStyleLbl="node1" presStyleIdx="1" presStyleCnt="7" custScaleY="132886" custLinFactY="166841" custLinFactNeighborX="-871" custLinFactNeighborY="200000">
        <dgm:presLayoutVars>
          <dgm:bulletEnabled val="1"/>
        </dgm:presLayoutVars>
      </dgm:prSet>
      <dgm:spPr/>
      <dgm:t>
        <a:bodyPr/>
        <a:lstStyle/>
        <a:p>
          <a:endParaRPr lang="es-CO"/>
        </a:p>
      </dgm:t>
    </dgm:pt>
    <dgm:pt modelId="{C4C1A92B-CC18-48DF-8CB3-8EBB56A6DFE6}" type="pres">
      <dgm:prSet presAssocID="{4020081C-6861-45E4-A039-FED38C003EDF}" presName="aSpace2" presStyleCnt="0"/>
      <dgm:spPr/>
      <dgm:t>
        <a:bodyPr/>
        <a:lstStyle/>
        <a:p>
          <a:endParaRPr lang="es-CO"/>
        </a:p>
      </dgm:t>
    </dgm:pt>
    <dgm:pt modelId="{68E1EE5E-5C48-49D8-A694-619261F2D6E7}" type="pres">
      <dgm:prSet presAssocID="{E0134F97-86E1-4A37-A6F8-BB467495A5A5}" presName="childNode" presStyleLbl="node1" presStyleIdx="2" presStyleCnt="7" custScaleY="100119" custLinFactY="-57683" custLinFactNeighborX="-871" custLinFactNeighborY="-100000">
        <dgm:presLayoutVars>
          <dgm:bulletEnabled val="1"/>
        </dgm:presLayoutVars>
      </dgm:prSet>
      <dgm:spPr/>
      <dgm:t>
        <a:bodyPr/>
        <a:lstStyle/>
        <a:p>
          <a:endParaRPr lang="es-CO"/>
        </a:p>
      </dgm:t>
    </dgm:pt>
    <dgm:pt modelId="{B8B4B97D-1150-4091-8F4D-06679CFC6274}" type="pres">
      <dgm:prSet presAssocID="{E0134F97-86E1-4A37-A6F8-BB467495A5A5}" presName="aSpace2" presStyleCnt="0"/>
      <dgm:spPr/>
      <dgm:t>
        <a:bodyPr/>
        <a:lstStyle/>
        <a:p>
          <a:endParaRPr lang="es-CO"/>
        </a:p>
      </dgm:t>
    </dgm:pt>
    <dgm:pt modelId="{8B2E2832-FE35-4F7A-ABED-6E67D0F6264F}" type="pres">
      <dgm:prSet presAssocID="{D6B46905-0865-4A3D-B4C0-A528F2A2B8B3}" presName="childNode" presStyleLbl="node1" presStyleIdx="3" presStyleCnt="7" custScaleX="98568" custScaleY="74982" custLinFactY="-231441" custLinFactNeighborX="-1587" custLinFactNeighborY="-300000">
        <dgm:presLayoutVars>
          <dgm:bulletEnabled val="1"/>
        </dgm:presLayoutVars>
      </dgm:prSet>
      <dgm:spPr/>
      <dgm:t>
        <a:bodyPr/>
        <a:lstStyle/>
        <a:p>
          <a:endParaRPr lang="es-CO"/>
        </a:p>
      </dgm:t>
    </dgm:pt>
    <dgm:pt modelId="{EC2D333F-379E-4806-84D7-D41BC16C4F4F}" type="pres">
      <dgm:prSet presAssocID="{036F7AF6-ACB6-4125-A63A-BD2390434B0E}" presName="aSpace" presStyleCnt="0"/>
      <dgm:spPr/>
      <dgm:t>
        <a:bodyPr/>
        <a:lstStyle/>
        <a:p>
          <a:endParaRPr lang="es-CO"/>
        </a:p>
      </dgm:t>
    </dgm:pt>
    <dgm:pt modelId="{79B5F562-71D2-4AB6-B3AD-A21200A3304B}" type="pres">
      <dgm:prSet presAssocID="{CBB9C7B5-1FCC-4E9D-82E0-092DE2123F20}" presName="compNode" presStyleCnt="0"/>
      <dgm:spPr/>
      <dgm:t>
        <a:bodyPr/>
        <a:lstStyle/>
        <a:p>
          <a:endParaRPr lang="es-CO"/>
        </a:p>
      </dgm:t>
    </dgm:pt>
    <dgm:pt modelId="{E277FFF9-4320-4AF7-9D49-C1E2CB41AFA7}" type="pres">
      <dgm:prSet presAssocID="{CBB9C7B5-1FCC-4E9D-82E0-092DE2123F20}" presName="aNode" presStyleLbl="bgShp" presStyleIdx="1" presStyleCnt="2" custScaleX="78701" custScaleY="96598" custLinFactNeighborX="658"/>
      <dgm:spPr/>
      <dgm:t>
        <a:bodyPr/>
        <a:lstStyle/>
        <a:p>
          <a:endParaRPr lang="es-CO"/>
        </a:p>
      </dgm:t>
    </dgm:pt>
    <dgm:pt modelId="{2F2F695D-E06D-4702-90D5-DA6293CF0000}" type="pres">
      <dgm:prSet presAssocID="{CBB9C7B5-1FCC-4E9D-82E0-092DE2123F20}" presName="textNode" presStyleLbl="bgShp" presStyleIdx="1" presStyleCnt="2"/>
      <dgm:spPr/>
      <dgm:t>
        <a:bodyPr/>
        <a:lstStyle/>
        <a:p>
          <a:endParaRPr lang="es-CO"/>
        </a:p>
      </dgm:t>
    </dgm:pt>
    <dgm:pt modelId="{76C8A797-6FD9-4808-9915-FF420050D34C}" type="pres">
      <dgm:prSet presAssocID="{CBB9C7B5-1FCC-4E9D-82E0-092DE2123F20}" presName="compChildNode" presStyleCnt="0"/>
      <dgm:spPr/>
      <dgm:t>
        <a:bodyPr/>
        <a:lstStyle/>
        <a:p>
          <a:endParaRPr lang="es-CO"/>
        </a:p>
      </dgm:t>
    </dgm:pt>
    <dgm:pt modelId="{37E9014E-530C-4FA5-87B7-34865ECBB9A7}" type="pres">
      <dgm:prSet presAssocID="{CBB9C7B5-1FCC-4E9D-82E0-092DE2123F20}" presName="theInnerList" presStyleCnt="0"/>
      <dgm:spPr/>
      <dgm:t>
        <a:bodyPr/>
        <a:lstStyle/>
        <a:p>
          <a:endParaRPr lang="es-CO"/>
        </a:p>
      </dgm:t>
    </dgm:pt>
    <dgm:pt modelId="{F2AEC3C3-F127-4BB4-8CCC-79AD6A535DCA}" type="pres">
      <dgm:prSet presAssocID="{CB45635A-8930-42BA-A29B-1C79669137D5}" presName="childNode" presStyleLbl="node1" presStyleIdx="4" presStyleCnt="7" custScaleX="96691" custScaleY="51082" custLinFactNeighborX="-20" custLinFactNeighborY="-24889">
        <dgm:presLayoutVars>
          <dgm:bulletEnabled val="1"/>
        </dgm:presLayoutVars>
      </dgm:prSet>
      <dgm:spPr/>
      <dgm:t>
        <a:bodyPr/>
        <a:lstStyle/>
        <a:p>
          <a:endParaRPr lang="es-CO"/>
        </a:p>
      </dgm:t>
    </dgm:pt>
    <dgm:pt modelId="{58B130AE-5E25-4940-9F0A-0996AF61AC72}" type="pres">
      <dgm:prSet presAssocID="{CB45635A-8930-42BA-A29B-1C79669137D5}" presName="aSpace2" presStyleCnt="0"/>
      <dgm:spPr/>
      <dgm:t>
        <a:bodyPr/>
        <a:lstStyle/>
        <a:p>
          <a:endParaRPr lang="es-CO"/>
        </a:p>
      </dgm:t>
    </dgm:pt>
    <dgm:pt modelId="{1A3A85A0-3DA7-4AA2-B833-235E5F99EE49}" type="pres">
      <dgm:prSet presAssocID="{0456909E-D2F8-47D3-8C48-6771F2EBEDC5}" presName="childNode" presStyleLbl="node1" presStyleIdx="5" presStyleCnt="7">
        <dgm:presLayoutVars>
          <dgm:bulletEnabled val="1"/>
        </dgm:presLayoutVars>
      </dgm:prSet>
      <dgm:spPr/>
      <dgm:t>
        <a:bodyPr/>
        <a:lstStyle/>
        <a:p>
          <a:endParaRPr lang="es-CO"/>
        </a:p>
      </dgm:t>
    </dgm:pt>
    <dgm:pt modelId="{8FF2B5BC-25BA-4447-A108-16C058AFCCAF}" type="pres">
      <dgm:prSet presAssocID="{0456909E-D2F8-47D3-8C48-6771F2EBEDC5}" presName="aSpace2" presStyleCnt="0"/>
      <dgm:spPr/>
    </dgm:pt>
    <dgm:pt modelId="{C83136BF-1783-459B-9573-0C33799DDDAB}" type="pres">
      <dgm:prSet presAssocID="{E0613ACF-3092-4F92-9733-B50E5A6A5473}" presName="childNode" presStyleLbl="node1" presStyleIdx="6" presStyleCnt="7">
        <dgm:presLayoutVars>
          <dgm:bulletEnabled val="1"/>
        </dgm:presLayoutVars>
      </dgm:prSet>
      <dgm:spPr/>
      <dgm:t>
        <a:bodyPr/>
        <a:lstStyle/>
        <a:p>
          <a:endParaRPr lang="es-CO"/>
        </a:p>
      </dgm:t>
    </dgm:pt>
  </dgm:ptLst>
  <dgm:cxnLst>
    <dgm:cxn modelId="{A0392569-5337-47CA-8136-A909EFDA0357}" type="presOf" srcId="{4DBAEC78-2076-4D2C-95F9-16E3DF27DEA6}" destId="{F3AD1597-BC96-442E-8A76-044D2A38F07F}" srcOrd="0" destOrd="0" presId="urn:microsoft.com/office/officeart/2005/8/layout/lProcess2"/>
    <dgm:cxn modelId="{56255E12-2735-49D4-A523-EB62F0BAA053}" type="presOf" srcId="{CBB9C7B5-1FCC-4E9D-82E0-092DE2123F20}" destId="{E277FFF9-4320-4AF7-9D49-C1E2CB41AFA7}" srcOrd="0" destOrd="0" presId="urn:microsoft.com/office/officeart/2005/8/layout/lProcess2"/>
    <dgm:cxn modelId="{EE334E5C-AD2C-4FCD-BF8E-1B3047A29782}" srcId="{CBB9C7B5-1FCC-4E9D-82E0-092DE2123F20}" destId="{CB45635A-8930-42BA-A29B-1C79669137D5}" srcOrd="0" destOrd="0" parTransId="{BB3F3788-7BAD-44D1-9F80-4A1C86D435FB}" sibTransId="{3F67FC37-5FED-4D31-AFFD-ABD6C0E3EDFE}"/>
    <dgm:cxn modelId="{19692E64-D755-49B1-83B8-1BBC3058D49A}" srcId="{036F7AF6-ACB6-4125-A63A-BD2390434B0E}" destId="{E0134F97-86E1-4A37-A6F8-BB467495A5A5}" srcOrd="2" destOrd="0" parTransId="{1EA18904-3A47-43A1-99E9-C68E77685C37}" sibTransId="{82EC13F9-DB82-4342-8E02-C59DED40E944}"/>
    <dgm:cxn modelId="{F93DF03D-923E-488C-A507-6E7E16A0CA90}" type="presOf" srcId="{CB45635A-8930-42BA-A29B-1C79669137D5}" destId="{F2AEC3C3-F127-4BB4-8CCC-79AD6A535DCA}" srcOrd="0" destOrd="0" presId="urn:microsoft.com/office/officeart/2005/8/layout/lProcess2"/>
    <dgm:cxn modelId="{D5823602-F1C4-48F8-A583-2429CA143A37}" type="presOf" srcId="{036F7AF6-ACB6-4125-A63A-BD2390434B0E}" destId="{DD2596A6-475C-4D58-B603-5ED19D1468B7}" srcOrd="1" destOrd="0" presId="urn:microsoft.com/office/officeart/2005/8/layout/lProcess2"/>
    <dgm:cxn modelId="{3327EC46-13B3-4CD9-A0A3-1E27A27ECB38}" srcId="{CBB9C7B5-1FCC-4E9D-82E0-092DE2123F20}" destId="{0456909E-D2F8-47D3-8C48-6771F2EBEDC5}" srcOrd="1" destOrd="0" parTransId="{C304A80D-38C5-4972-9305-1FDEF8A6AD43}" sibTransId="{6353CBBA-7B91-492D-A3F2-AEBE58E075E3}"/>
    <dgm:cxn modelId="{443AAB33-758A-4979-A1C7-ABEDAB8CFCE1}" type="presOf" srcId="{E0134F97-86E1-4A37-A6F8-BB467495A5A5}" destId="{68E1EE5E-5C48-49D8-A694-619261F2D6E7}" srcOrd="0" destOrd="0" presId="urn:microsoft.com/office/officeart/2005/8/layout/lProcess2"/>
    <dgm:cxn modelId="{C004F4FB-D5C8-4F63-900E-ABA09CA02F34}" srcId="{036F7AF6-ACB6-4125-A63A-BD2390434B0E}" destId="{4DBAEC78-2076-4D2C-95F9-16E3DF27DEA6}" srcOrd="0" destOrd="0" parTransId="{BD6CD69D-FF11-40A2-8DEF-65DD727021C1}" sibTransId="{B101C4B7-2F55-4E8B-86AE-62EF1809559D}"/>
    <dgm:cxn modelId="{3F73DEFF-BD07-4C5F-B4A5-953E305CD0B5}" type="presOf" srcId="{036F7AF6-ACB6-4125-A63A-BD2390434B0E}" destId="{73F36101-8BDE-4A66-A1AA-E71D850D0985}" srcOrd="0" destOrd="0" presId="urn:microsoft.com/office/officeart/2005/8/layout/lProcess2"/>
    <dgm:cxn modelId="{79D0C0FD-CF8C-42E1-997C-AA6555D5C531}" srcId="{CBB9C7B5-1FCC-4E9D-82E0-092DE2123F20}" destId="{E0613ACF-3092-4F92-9733-B50E5A6A5473}" srcOrd="2" destOrd="0" parTransId="{1CCE253E-85DD-4921-BA50-97366D2D3C3E}" sibTransId="{F2872E3A-FF0F-47C7-B859-46B42EDEEB13}"/>
    <dgm:cxn modelId="{BAF20ECC-746A-4357-8F22-72DC76561DC9}" srcId="{036F7AF6-ACB6-4125-A63A-BD2390434B0E}" destId="{4020081C-6861-45E4-A039-FED38C003EDF}" srcOrd="1" destOrd="0" parTransId="{DFCDADBA-EB89-4D51-A295-EB7229C82FFF}" sibTransId="{A98C79BF-0FB9-4B0A-88D4-5AFD69E1283D}"/>
    <dgm:cxn modelId="{E23858A3-21C2-4A6E-AC0F-E73D1D174041}" type="presOf" srcId="{4020081C-6861-45E4-A039-FED38C003EDF}" destId="{5614174F-923C-4B88-9B7C-60D4490D05F5}" srcOrd="0" destOrd="0" presId="urn:microsoft.com/office/officeart/2005/8/layout/lProcess2"/>
    <dgm:cxn modelId="{1C29C9A6-5598-4D30-BDCC-26889BEB4BD9}" srcId="{BCCE2F00-2A3D-4AA0-A5E4-58F725B295B2}" destId="{CBB9C7B5-1FCC-4E9D-82E0-092DE2123F20}" srcOrd="1" destOrd="0" parTransId="{0DDEF494-EF92-45FD-A6C1-6C2C2E374447}" sibTransId="{B57EED89-119B-43B4-BF91-F173DA226AA2}"/>
    <dgm:cxn modelId="{1BFFA895-1A9E-48C7-8075-7E63706A3DA5}" srcId="{BCCE2F00-2A3D-4AA0-A5E4-58F725B295B2}" destId="{036F7AF6-ACB6-4125-A63A-BD2390434B0E}" srcOrd="0" destOrd="0" parTransId="{0549701E-54C5-46BB-91CC-B59FB5340881}" sibTransId="{348A34BB-F44C-4AA4-99E8-907E13A2FB08}"/>
    <dgm:cxn modelId="{27B5E2EC-F3A0-4642-BF05-9A0183F18C99}" type="presOf" srcId="{0456909E-D2F8-47D3-8C48-6771F2EBEDC5}" destId="{1A3A85A0-3DA7-4AA2-B833-235E5F99EE49}" srcOrd="0" destOrd="0" presId="urn:microsoft.com/office/officeart/2005/8/layout/lProcess2"/>
    <dgm:cxn modelId="{DDFFC12B-D0F3-4874-A62F-42F7E60836A8}" type="presOf" srcId="{E0613ACF-3092-4F92-9733-B50E5A6A5473}" destId="{C83136BF-1783-459B-9573-0C33799DDDAB}" srcOrd="0" destOrd="0" presId="urn:microsoft.com/office/officeart/2005/8/layout/lProcess2"/>
    <dgm:cxn modelId="{361B58EA-8F1D-45CC-BCBF-A1D9BE589A71}" type="presOf" srcId="{D6B46905-0865-4A3D-B4C0-A528F2A2B8B3}" destId="{8B2E2832-FE35-4F7A-ABED-6E67D0F6264F}" srcOrd="0" destOrd="0" presId="urn:microsoft.com/office/officeart/2005/8/layout/lProcess2"/>
    <dgm:cxn modelId="{B33A12A7-C78E-4CD3-B5D1-39F0C77C5E96}" srcId="{036F7AF6-ACB6-4125-A63A-BD2390434B0E}" destId="{D6B46905-0865-4A3D-B4C0-A528F2A2B8B3}" srcOrd="3" destOrd="0" parTransId="{E968A003-9141-4968-AD86-60310398615E}" sibTransId="{74CCB93F-C747-4285-BF2B-74A34988CD0C}"/>
    <dgm:cxn modelId="{2DB45431-C89D-40EA-A44E-F180B8771EE8}" type="presOf" srcId="{CBB9C7B5-1FCC-4E9D-82E0-092DE2123F20}" destId="{2F2F695D-E06D-4702-90D5-DA6293CF0000}" srcOrd="1" destOrd="0" presId="urn:microsoft.com/office/officeart/2005/8/layout/lProcess2"/>
    <dgm:cxn modelId="{BFA8B2D9-015D-49DD-8AF4-537FC6499B7B}" type="presOf" srcId="{BCCE2F00-2A3D-4AA0-A5E4-58F725B295B2}" destId="{D9CFECF1-3BDC-4871-AE38-BC002DF75C1E}" srcOrd="0" destOrd="0" presId="urn:microsoft.com/office/officeart/2005/8/layout/lProcess2"/>
    <dgm:cxn modelId="{6235BB78-BA1C-407D-B087-191C7495CBFA}" type="presParOf" srcId="{D9CFECF1-3BDC-4871-AE38-BC002DF75C1E}" destId="{8315F716-5DE1-4F7A-ADB1-56F81BC0B6BA}" srcOrd="0" destOrd="0" presId="urn:microsoft.com/office/officeart/2005/8/layout/lProcess2"/>
    <dgm:cxn modelId="{857F87A9-DB1F-466F-8B83-69D0428A1FCF}" type="presParOf" srcId="{8315F716-5DE1-4F7A-ADB1-56F81BC0B6BA}" destId="{73F36101-8BDE-4A66-A1AA-E71D850D0985}" srcOrd="0" destOrd="0" presId="urn:microsoft.com/office/officeart/2005/8/layout/lProcess2"/>
    <dgm:cxn modelId="{6FA12156-96CF-42FD-9872-95306642D8D1}" type="presParOf" srcId="{8315F716-5DE1-4F7A-ADB1-56F81BC0B6BA}" destId="{DD2596A6-475C-4D58-B603-5ED19D1468B7}" srcOrd="1" destOrd="0" presId="urn:microsoft.com/office/officeart/2005/8/layout/lProcess2"/>
    <dgm:cxn modelId="{C35D9EFD-7CC3-4B51-B579-4811ACAA266B}" type="presParOf" srcId="{8315F716-5DE1-4F7A-ADB1-56F81BC0B6BA}" destId="{956F507D-1966-4A6C-A2DF-80FFB87463AF}" srcOrd="2" destOrd="0" presId="urn:microsoft.com/office/officeart/2005/8/layout/lProcess2"/>
    <dgm:cxn modelId="{6C59420D-EC26-4F45-BD79-3CC78E759EB5}" type="presParOf" srcId="{956F507D-1966-4A6C-A2DF-80FFB87463AF}" destId="{9F54BF96-226F-4B24-8BF6-CDEA613D6E47}" srcOrd="0" destOrd="0" presId="urn:microsoft.com/office/officeart/2005/8/layout/lProcess2"/>
    <dgm:cxn modelId="{7BDDA90A-31C8-45AB-9F11-C1E46DDC5BC9}" type="presParOf" srcId="{9F54BF96-226F-4B24-8BF6-CDEA613D6E47}" destId="{F3AD1597-BC96-442E-8A76-044D2A38F07F}" srcOrd="0" destOrd="0" presId="urn:microsoft.com/office/officeart/2005/8/layout/lProcess2"/>
    <dgm:cxn modelId="{577C7D66-075F-4C3E-8C76-489D0C63D52D}" type="presParOf" srcId="{9F54BF96-226F-4B24-8BF6-CDEA613D6E47}" destId="{79BF88EC-3726-4352-B18F-1AD77C654408}" srcOrd="1" destOrd="0" presId="urn:microsoft.com/office/officeart/2005/8/layout/lProcess2"/>
    <dgm:cxn modelId="{CA1E560C-83A1-48BD-9529-1618E2031DDA}" type="presParOf" srcId="{9F54BF96-226F-4B24-8BF6-CDEA613D6E47}" destId="{5614174F-923C-4B88-9B7C-60D4490D05F5}" srcOrd="2" destOrd="0" presId="urn:microsoft.com/office/officeart/2005/8/layout/lProcess2"/>
    <dgm:cxn modelId="{9D4C40B3-780D-42A6-87EE-C87ECBCF2076}" type="presParOf" srcId="{9F54BF96-226F-4B24-8BF6-CDEA613D6E47}" destId="{C4C1A92B-CC18-48DF-8CB3-8EBB56A6DFE6}" srcOrd="3" destOrd="0" presId="urn:microsoft.com/office/officeart/2005/8/layout/lProcess2"/>
    <dgm:cxn modelId="{0BAB7A13-0C31-4564-A7BB-A86AA8FEEB04}" type="presParOf" srcId="{9F54BF96-226F-4B24-8BF6-CDEA613D6E47}" destId="{68E1EE5E-5C48-49D8-A694-619261F2D6E7}" srcOrd="4" destOrd="0" presId="urn:microsoft.com/office/officeart/2005/8/layout/lProcess2"/>
    <dgm:cxn modelId="{B2EF9FAB-B352-4D37-9371-5FE94C6A6E26}" type="presParOf" srcId="{9F54BF96-226F-4B24-8BF6-CDEA613D6E47}" destId="{B8B4B97D-1150-4091-8F4D-06679CFC6274}" srcOrd="5" destOrd="0" presId="urn:microsoft.com/office/officeart/2005/8/layout/lProcess2"/>
    <dgm:cxn modelId="{41921838-09F1-4725-8605-F87B59FD9BC1}" type="presParOf" srcId="{9F54BF96-226F-4B24-8BF6-CDEA613D6E47}" destId="{8B2E2832-FE35-4F7A-ABED-6E67D0F6264F}" srcOrd="6" destOrd="0" presId="urn:microsoft.com/office/officeart/2005/8/layout/lProcess2"/>
    <dgm:cxn modelId="{70B7CF32-0455-49CA-A671-F6B03D469084}" type="presParOf" srcId="{D9CFECF1-3BDC-4871-AE38-BC002DF75C1E}" destId="{EC2D333F-379E-4806-84D7-D41BC16C4F4F}" srcOrd="1" destOrd="0" presId="urn:microsoft.com/office/officeart/2005/8/layout/lProcess2"/>
    <dgm:cxn modelId="{442491A2-EE74-402C-AD81-305C469E7E8A}" type="presParOf" srcId="{D9CFECF1-3BDC-4871-AE38-BC002DF75C1E}" destId="{79B5F562-71D2-4AB6-B3AD-A21200A3304B}" srcOrd="2" destOrd="0" presId="urn:microsoft.com/office/officeart/2005/8/layout/lProcess2"/>
    <dgm:cxn modelId="{6B11B6BA-A9E3-4B2E-96E1-6872EF25F140}" type="presParOf" srcId="{79B5F562-71D2-4AB6-B3AD-A21200A3304B}" destId="{E277FFF9-4320-4AF7-9D49-C1E2CB41AFA7}" srcOrd="0" destOrd="0" presId="urn:microsoft.com/office/officeart/2005/8/layout/lProcess2"/>
    <dgm:cxn modelId="{E1C37786-66BF-4AC5-93BA-1AB762D312C4}" type="presParOf" srcId="{79B5F562-71D2-4AB6-B3AD-A21200A3304B}" destId="{2F2F695D-E06D-4702-90D5-DA6293CF0000}" srcOrd="1" destOrd="0" presId="urn:microsoft.com/office/officeart/2005/8/layout/lProcess2"/>
    <dgm:cxn modelId="{5A10E06C-FEFE-4A2E-83E0-DFB2EAD11EE1}" type="presParOf" srcId="{79B5F562-71D2-4AB6-B3AD-A21200A3304B}" destId="{76C8A797-6FD9-4808-9915-FF420050D34C}" srcOrd="2" destOrd="0" presId="urn:microsoft.com/office/officeart/2005/8/layout/lProcess2"/>
    <dgm:cxn modelId="{4A03BCDC-3DA7-422F-BC0F-5F2365450A2F}" type="presParOf" srcId="{76C8A797-6FD9-4808-9915-FF420050D34C}" destId="{37E9014E-530C-4FA5-87B7-34865ECBB9A7}" srcOrd="0" destOrd="0" presId="urn:microsoft.com/office/officeart/2005/8/layout/lProcess2"/>
    <dgm:cxn modelId="{4EA75409-3B97-42CC-8E53-E4E5D13BC3A4}" type="presParOf" srcId="{37E9014E-530C-4FA5-87B7-34865ECBB9A7}" destId="{F2AEC3C3-F127-4BB4-8CCC-79AD6A535DCA}" srcOrd="0" destOrd="0" presId="urn:microsoft.com/office/officeart/2005/8/layout/lProcess2"/>
    <dgm:cxn modelId="{0EB5AE99-8D3A-4769-9B6E-2A97ED996B72}" type="presParOf" srcId="{37E9014E-530C-4FA5-87B7-34865ECBB9A7}" destId="{58B130AE-5E25-4940-9F0A-0996AF61AC72}" srcOrd="1" destOrd="0" presId="urn:microsoft.com/office/officeart/2005/8/layout/lProcess2"/>
    <dgm:cxn modelId="{EE8E32CB-2DDE-4981-BD93-FE4A3BC6B2F3}" type="presParOf" srcId="{37E9014E-530C-4FA5-87B7-34865ECBB9A7}" destId="{1A3A85A0-3DA7-4AA2-B833-235E5F99EE49}" srcOrd="2" destOrd="0" presId="urn:microsoft.com/office/officeart/2005/8/layout/lProcess2"/>
    <dgm:cxn modelId="{006399AB-0A1C-4324-BC43-8409696C5B64}" type="presParOf" srcId="{37E9014E-530C-4FA5-87B7-34865ECBB9A7}" destId="{8FF2B5BC-25BA-4447-A108-16C058AFCCAF}" srcOrd="3" destOrd="0" presId="urn:microsoft.com/office/officeart/2005/8/layout/lProcess2"/>
    <dgm:cxn modelId="{EEACBDA5-F8B1-47A3-8706-B540E2BD7E42}" type="presParOf" srcId="{37E9014E-530C-4FA5-87B7-34865ECBB9A7}" destId="{C83136BF-1783-459B-9573-0C33799DDDA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E057C-29B3-4A7D-B5DD-151C623CA319}">
      <dsp:nvSpPr>
        <dsp:cNvPr id="0" name=""/>
        <dsp:cNvSpPr/>
      </dsp:nvSpPr>
      <dsp:spPr>
        <a:xfrm>
          <a:off x="2124247" y="1944214"/>
          <a:ext cx="1485702" cy="1485702"/>
        </a:xfrm>
        <a:prstGeom prst="ellipse">
          <a:avLst/>
        </a:prstGeom>
        <a:solidFill>
          <a:srgbClr val="E3E82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effectLst>
                <a:outerShdw blurRad="38100" dist="38100" dir="2700000" algn="tl">
                  <a:srgbClr val="000000">
                    <a:alpha val="43137"/>
                  </a:srgbClr>
                </a:outerShdw>
              </a:effectLst>
              <a:latin typeface="Arial Narrow" panose="020B0606020202030204" pitchFamily="34" charset="0"/>
            </a:rPr>
            <a:t>Gestión de la Educación Inicial</a:t>
          </a:r>
          <a:endParaRPr lang="es-CO" sz="1600" b="1" kern="1200" dirty="0">
            <a:solidFill>
              <a:schemeClr val="tx1"/>
            </a:solidFill>
            <a:effectLst>
              <a:outerShdw blurRad="38100" dist="38100" dir="2700000" algn="tl">
                <a:srgbClr val="000000">
                  <a:alpha val="43137"/>
                </a:srgbClr>
              </a:outerShdw>
            </a:effectLst>
            <a:latin typeface="Arial Narrow" panose="020B0606020202030204" pitchFamily="34" charset="0"/>
          </a:endParaRPr>
        </a:p>
      </dsp:txBody>
      <dsp:txXfrm>
        <a:off x="2341823" y="2161790"/>
        <a:ext cx="1050550" cy="1050550"/>
      </dsp:txXfrm>
    </dsp:sp>
    <dsp:sp modelId="{411898BF-CD54-4DD4-B6DF-5AB20EFA8F2F}">
      <dsp:nvSpPr>
        <dsp:cNvPr id="0" name=""/>
        <dsp:cNvSpPr/>
      </dsp:nvSpPr>
      <dsp:spPr>
        <a:xfrm rot="16162837">
          <a:off x="2809459" y="1871375"/>
          <a:ext cx="98156" cy="47613"/>
        </a:xfrm>
        <a:custGeom>
          <a:avLst/>
          <a:gdLst/>
          <a:ahLst/>
          <a:cxnLst/>
          <a:rect l="0" t="0" r="0" b="0"/>
          <a:pathLst>
            <a:path>
              <a:moveTo>
                <a:pt x="0" y="23806"/>
              </a:moveTo>
              <a:lnTo>
                <a:pt x="98156" y="238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rgbClr val="000000"/>
            </a:solidFill>
          </a:endParaRPr>
        </a:p>
      </dsp:txBody>
      <dsp:txXfrm rot="10800000">
        <a:off x="2856083" y="1892728"/>
        <a:ext cx="4907" cy="4907"/>
      </dsp:txXfrm>
    </dsp:sp>
    <dsp:sp modelId="{8F46C37A-DA05-4AD2-B4AE-A086A31A1E34}">
      <dsp:nvSpPr>
        <dsp:cNvPr id="0" name=""/>
        <dsp:cNvSpPr/>
      </dsp:nvSpPr>
      <dsp:spPr>
        <a:xfrm>
          <a:off x="1935557" y="-31123"/>
          <a:ext cx="1824605" cy="1877288"/>
        </a:xfrm>
        <a:prstGeom prst="ellips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effectLst>
                <a:outerShdw blurRad="38100" dist="38100" dir="2700000" algn="tl">
                  <a:srgbClr val="000000">
                    <a:alpha val="43137"/>
                  </a:srgbClr>
                </a:outerShdw>
              </a:effectLst>
              <a:latin typeface="Arial Narrow" panose="020B0606020202030204" pitchFamily="34" charset="0"/>
            </a:rPr>
            <a:t>Fomento de la Educación Inicial</a:t>
          </a:r>
          <a:endParaRPr lang="es-CO" sz="1600" b="1" kern="1200" dirty="0">
            <a:solidFill>
              <a:schemeClr val="tx1"/>
            </a:solidFill>
            <a:effectLst>
              <a:outerShdw blurRad="38100" dist="38100" dir="2700000" algn="tl">
                <a:srgbClr val="000000">
                  <a:alpha val="43137"/>
                </a:srgbClr>
              </a:outerShdw>
            </a:effectLst>
            <a:latin typeface="Arial Narrow" panose="020B0606020202030204" pitchFamily="34" charset="0"/>
          </a:endParaRPr>
        </a:p>
      </dsp:txBody>
      <dsp:txXfrm>
        <a:off x="2202764" y="243799"/>
        <a:ext cx="1290191" cy="1327444"/>
      </dsp:txXfrm>
    </dsp:sp>
    <dsp:sp modelId="{46860789-D3AA-489A-AE99-A7D68214C176}">
      <dsp:nvSpPr>
        <dsp:cNvPr id="0" name=""/>
        <dsp:cNvSpPr/>
      </dsp:nvSpPr>
      <dsp:spPr>
        <a:xfrm rot="1233858">
          <a:off x="3557730" y="2951113"/>
          <a:ext cx="153286" cy="47613"/>
        </a:xfrm>
        <a:custGeom>
          <a:avLst/>
          <a:gdLst/>
          <a:ahLst/>
          <a:cxnLst/>
          <a:rect l="0" t="0" r="0" b="0"/>
          <a:pathLst>
            <a:path>
              <a:moveTo>
                <a:pt x="0" y="23806"/>
              </a:moveTo>
              <a:lnTo>
                <a:pt x="153286" y="238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rgbClr val="000000"/>
            </a:solidFill>
          </a:endParaRPr>
        </a:p>
      </dsp:txBody>
      <dsp:txXfrm>
        <a:off x="3630541" y="2971087"/>
        <a:ext cx="7664" cy="7664"/>
      </dsp:txXfrm>
    </dsp:sp>
    <dsp:sp modelId="{38D66BB3-70FE-49FF-932F-C13B3902CEFC}">
      <dsp:nvSpPr>
        <dsp:cNvPr id="0" name=""/>
        <dsp:cNvSpPr/>
      </dsp:nvSpPr>
      <dsp:spPr>
        <a:xfrm>
          <a:off x="3630254" y="2448276"/>
          <a:ext cx="1986369" cy="1795411"/>
        </a:xfrm>
        <a:prstGeom prst="ellips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effectLst>
                <a:outerShdw blurRad="38100" dist="38100" dir="2700000" algn="tl">
                  <a:srgbClr val="000000">
                    <a:alpha val="43137"/>
                  </a:srgbClr>
                </a:outerShdw>
              </a:effectLst>
              <a:latin typeface="Arial Narrow" panose="020B0606020202030204" pitchFamily="34" charset="0"/>
            </a:rPr>
            <a:t>Asesoría y acompañamiento técnico</a:t>
          </a:r>
          <a:endParaRPr lang="es-CO" sz="1600" b="1" kern="1200" dirty="0">
            <a:solidFill>
              <a:schemeClr val="tx1"/>
            </a:solidFill>
            <a:effectLst>
              <a:outerShdw blurRad="38100" dist="38100" dir="2700000" algn="tl">
                <a:srgbClr val="000000">
                  <a:alpha val="43137"/>
                </a:srgbClr>
              </a:outerShdw>
            </a:effectLst>
            <a:latin typeface="Arial Narrow" panose="020B0606020202030204" pitchFamily="34" charset="0"/>
          </a:endParaRPr>
        </a:p>
      </dsp:txBody>
      <dsp:txXfrm>
        <a:off x="3921151" y="2711208"/>
        <a:ext cx="1404575" cy="1269547"/>
      </dsp:txXfrm>
    </dsp:sp>
    <dsp:sp modelId="{6EA10D2F-90E8-476F-B8AA-B926937623C0}">
      <dsp:nvSpPr>
        <dsp:cNvPr id="0" name=""/>
        <dsp:cNvSpPr/>
      </dsp:nvSpPr>
      <dsp:spPr>
        <a:xfrm rot="9636613">
          <a:off x="2037099" y="2931966"/>
          <a:ext cx="133054" cy="47613"/>
        </a:xfrm>
        <a:custGeom>
          <a:avLst/>
          <a:gdLst/>
          <a:ahLst/>
          <a:cxnLst/>
          <a:rect l="0" t="0" r="0" b="0"/>
          <a:pathLst>
            <a:path>
              <a:moveTo>
                <a:pt x="0" y="23806"/>
              </a:moveTo>
              <a:lnTo>
                <a:pt x="133054" y="238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rgbClr val="000000"/>
            </a:solidFill>
          </a:endParaRPr>
        </a:p>
      </dsp:txBody>
      <dsp:txXfrm rot="10800000">
        <a:off x="2100300" y="2952447"/>
        <a:ext cx="6652" cy="6652"/>
      </dsp:txXfrm>
    </dsp:sp>
    <dsp:sp modelId="{9EAE9099-6F4F-4FBD-BF25-8C678EF4E29B}">
      <dsp:nvSpPr>
        <dsp:cNvPr id="0" name=""/>
        <dsp:cNvSpPr/>
      </dsp:nvSpPr>
      <dsp:spPr>
        <a:xfrm>
          <a:off x="27507" y="2272712"/>
          <a:ext cx="2070652" cy="2098747"/>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effectLst>
                <a:outerShdw blurRad="38100" dist="38100" dir="2700000" algn="tl">
                  <a:srgbClr val="000000">
                    <a:alpha val="43137"/>
                  </a:srgbClr>
                </a:outerShdw>
              </a:effectLst>
              <a:latin typeface="Arial Narrow" panose="020B0606020202030204" pitchFamily="34" charset="0"/>
            </a:rPr>
            <a:t>Inspección, vigilancia y seguimiento a la Educación Inicial</a:t>
          </a:r>
          <a:endParaRPr lang="es-CO" sz="1600" b="1" kern="1200" dirty="0">
            <a:solidFill>
              <a:schemeClr val="tx1"/>
            </a:solidFill>
            <a:effectLst>
              <a:outerShdw blurRad="38100" dist="38100" dir="2700000" algn="tl">
                <a:srgbClr val="000000">
                  <a:alpha val="43137"/>
                </a:srgbClr>
              </a:outerShdw>
            </a:effectLst>
            <a:latin typeface="Arial Narrow" panose="020B0606020202030204" pitchFamily="34" charset="0"/>
          </a:endParaRPr>
        </a:p>
      </dsp:txBody>
      <dsp:txXfrm>
        <a:off x="330747" y="2580066"/>
        <a:ext cx="1464172" cy="1484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36101-8BDE-4A66-A1AA-E71D850D0985}">
      <dsp:nvSpPr>
        <dsp:cNvPr id="0" name=""/>
        <dsp:cNvSpPr/>
      </dsp:nvSpPr>
      <dsp:spPr>
        <a:xfrm>
          <a:off x="2345" y="112634"/>
          <a:ext cx="2807682" cy="4527258"/>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s-CO" sz="5400" b="1" kern="1200" dirty="0" smtClean="0">
              <a:latin typeface="Arial" pitchFamily="34" charset="0"/>
              <a:cs typeface="Arial" pitchFamily="34" charset="0"/>
            </a:rPr>
            <a:t>2013</a:t>
          </a:r>
          <a:endParaRPr lang="es-CO" sz="5400" b="1" kern="1200" dirty="0">
            <a:latin typeface="Arial" pitchFamily="34" charset="0"/>
            <a:cs typeface="Arial" pitchFamily="34" charset="0"/>
          </a:endParaRPr>
        </a:p>
      </dsp:txBody>
      <dsp:txXfrm>
        <a:off x="2345" y="112634"/>
        <a:ext cx="2807682" cy="1358177"/>
      </dsp:txXfrm>
    </dsp:sp>
    <dsp:sp modelId="{F3AD1597-BC96-442E-8A76-044D2A38F07F}">
      <dsp:nvSpPr>
        <dsp:cNvPr id="0" name=""/>
        <dsp:cNvSpPr/>
      </dsp:nvSpPr>
      <dsp:spPr>
        <a:xfrm>
          <a:off x="1437" y="1270512"/>
          <a:ext cx="2761173" cy="79521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1600" b="0" i="0" u="none" kern="1200" dirty="0" smtClean="0">
              <a:latin typeface="Arial" pitchFamily="34" charset="0"/>
              <a:cs typeface="Arial" pitchFamily="34" charset="0"/>
            </a:rPr>
            <a:t>Definiciones estratégicas de los procesos y procedimientos</a:t>
          </a:r>
        </a:p>
      </dsp:txBody>
      <dsp:txXfrm>
        <a:off x="24728" y="1293803"/>
        <a:ext cx="2714591" cy="748628"/>
      </dsp:txXfrm>
    </dsp:sp>
    <dsp:sp modelId="{5614174F-923C-4B88-9B7C-60D4490D05F5}">
      <dsp:nvSpPr>
        <dsp:cNvPr id="0" name=""/>
        <dsp:cNvSpPr/>
      </dsp:nvSpPr>
      <dsp:spPr>
        <a:xfrm>
          <a:off x="1437" y="3600398"/>
          <a:ext cx="2761394" cy="859893"/>
        </a:xfrm>
        <a:prstGeom prst="roundRect">
          <a:avLst>
            <a:gd name="adj" fmla="val 10000"/>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b="0" i="0" u="none" kern="1200" dirty="0" smtClean="0">
              <a:latin typeface="Arial" pitchFamily="34" charset="0"/>
              <a:cs typeface="Arial" pitchFamily="34" charset="0"/>
            </a:rPr>
            <a:t>Asistencia técnica para la construcción e implementación de la política pública de Primera Infancia  </a:t>
          </a:r>
          <a:endParaRPr lang="es-CO" sz="1600" b="0" i="0" u="none" kern="1200" dirty="0">
            <a:latin typeface="Arial" pitchFamily="34" charset="0"/>
            <a:cs typeface="Arial" pitchFamily="34" charset="0"/>
          </a:endParaRPr>
        </a:p>
      </dsp:txBody>
      <dsp:txXfrm>
        <a:off x="26622" y="3625583"/>
        <a:ext cx="2711024" cy="809523"/>
      </dsp:txXfrm>
    </dsp:sp>
    <dsp:sp modelId="{68E1EE5E-5C48-49D8-A694-619261F2D6E7}">
      <dsp:nvSpPr>
        <dsp:cNvPr id="0" name=""/>
        <dsp:cNvSpPr/>
      </dsp:nvSpPr>
      <dsp:spPr>
        <a:xfrm>
          <a:off x="1437" y="2808312"/>
          <a:ext cx="2761394" cy="647861"/>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b="0" i="0" u="none" kern="1200" dirty="0" smtClean="0">
              <a:latin typeface="Arial" pitchFamily="34" charset="0"/>
              <a:cs typeface="Arial" pitchFamily="34" charset="0"/>
            </a:rPr>
            <a:t>Sensibilización e información sobre Educación Inicial. </a:t>
          </a:r>
          <a:endParaRPr lang="es-CO" sz="1600" b="0" i="0" u="none" kern="1200" dirty="0">
            <a:latin typeface="Arial" pitchFamily="34" charset="0"/>
            <a:cs typeface="Arial" pitchFamily="34" charset="0"/>
          </a:endParaRPr>
        </a:p>
      </dsp:txBody>
      <dsp:txXfrm>
        <a:off x="20412" y="2827287"/>
        <a:ext cx="2723444" cy="609911"/>
      </dsp:txXfrm>
    </dsp:sp>
    <dsp:sp modelId="{8B2E2832-FE35-4F7A-ABED-6E67D0F6264F}">
      <dsp:nvSpPr>
        <dsp:cNvPr id="0" name=""/>
        <dsp:cNvSpPr/>
      </dsp:nvSpPr>
      <dsp:spPr>
        <a:xfrm>
          <a:off x="1437" y="2232248"/>
          <a:ext cx="2721851" cy="485201"/>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1600" b="0" i="0" u="none" kern="1200" dirty="0" smtClean="0">
              <a:latin typeface="Arial" pitchFamily="34" charset="0"/>
              <a:cs typeface="Arial" pitchFamily="34" charset="0"/>
            </a:rPr>
            <a:t>Diseño y validación de los procesos y procedimientos</a:t>
          </a:r>
        </a:p>
      </dsp:txBody>
      <dsp:txXfrm>
        <a:off x="15648" y="2246459"/>
        <a:ext cx="2693429" cy="456779"/>
      </dsp:txXfrm>
    </dsp:sp>
    <dsp:sp modelId="{E277FFF9-4320-4AF7-9D49-C1E2CB41AFA7}">
      <dsp:nvSpPr>
        <dsp:cNvPr id="0" name=""/>
        <dsp:cNvSpPr/>
      </dsp:nvSpPr>
      <dsp:spPr>
        <a:xfrm>
          <a:off x="3114039" y="80840"/>
          <a:ext cx="2716556" cy="4590846"/>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s-CO" sz="5400" b="1" kern="1200" smtClean="0">
              <a:latin typeface="Arial" pitchFamily="34" charset="0"/>
              <a:cs typeface="Arial" pitchFamily="34" charset="0"/>
            </a:rPr>
            <a:t>2014</a:t>
          </a:r>
          <a:endParaRPr lang="es-CO" sz="5400" b="1" kern="1200" dirty="0">
            <a:latin typeface="Arial" pitchFamily="34" charset="0"/>
            <a:cs typeface="Arial" pitchFamily="34" charset="0"/>
          </a:endParaRPr>
        </a:p>
      </dsp:txBody>
      <dsp:txXfrm>
        <a:off x="3114039" y="80840"/>
        <a:ext cx="2716556" cy="1377254"/>
      </dsp:txXfrm>
    </dsp:sp>
    <dsp:sp modelId="{F2AEC3C3-F127-4BB4-8CCC-79AD6A535DCA}">
      <dsp:nvSpPr>
        <dsp:cNvPr id="0" name=""/>
        <dsp:cNvSpPr/>
      </dsp:nvSpPr>
      <dsp:spPr>
        <a:xfrm>
          <a:off x="3114043" y="1385154"/>
          <a:ext cx="2670019" cy="559387"/>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b="1" kern="1200" dirty="0" smtClean="0">
              <a:effectLst>
                <a:outerShdw blurRad="38100" dist="38100" dir="2700000" algn="tl">
                  <a:srgbClr val="000000">
                    <a:alpha val="43137"/>
                  </a:srgbClr>
                </a:outerShdw>
              </a:effectLst>
              <a:latin typeface="Arial" pitchFamily="34" charset="0"/>
              <a:cs typeface="Arial" pitchFamily="34" charset="0"/>
            </a:rPr>
            <a:t>Posicionamiento de la Educación Inicial.</a:t>
          </a:r>
          <a:endParaRPr lang="es-CO"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3130427" y="1401538"/>
        <a:ext cx="2637251" cy="526619"/>
      </dsp:txXfrm>
    </dsp:sp>
    <dsp:sp modelId="{1A3A85A0-3DA7-4AA2-B833-235E5F99EE49}">
      <dsp:nvSpPr>
        <dsp:cNvPr id="0" name=""/>
        <dsp:cNvSpPr/>
      </dsp:nvSpPr>
      <dsp:spPr>
        <a:xfrm>
          <a:off x="3068908" y="2154946"/>
          <a:ext cx="2761394" cy="1095077"/>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b="1" kern="1200" dirty="0" smtClean="0">
              <a:effectLst>
                <a:outerShdw blurRad="38100" dist="38100" dir="2700000" algn="tl">
                  <a:srgbClr val="000000">
                    <a:alpha val="43137"/>
                  </a:srgbClr>
                </a:outerShdw>
              </a:effectLst>
              <a:latin typeface="Arial" pitchFamily="34" charset="0"/>
              <a:cs typeface="Arial" pitchFamily="34" charset="0"/>
            </a:rPr>
            <a:t>Socialización (94 SEC) y pilotaje del modelo de gestión de educación inicial (20 SEC).</a:t>
          </a:r>
          <a:endParaRPr lang="es-CO"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3100982" y="2187020"/>
        <a:ext cx="2697246" cy="1030929"/>
      </dsp:txXfrm>
    </dsp:sp>
    <dsp:sp modelId="{C83136BF-1783-459B-9573-0C33799DDDAB}">
      <dsp:nvSpPr>
        <dsp:cNvPr id="0" name=""/>
        <dsp:cNvSpPr/>
      </dsp:nvSpPr>
      <dsp:spPr>
        <a:xfrm>
          <a:off x="3068908" y="3418497"/>
          <a:ext cx="2761394" cy="109507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b="1" i="0" u="none" kern="1200" dirty="0" smtClean="0">
              <a:effectLst>
                <a:outerShdw blurRad="38100" dist="38100" dir="2700000" algn="tl">
                  <a:srgbClr val="000000">
                    <a:alpha val="43137"/>
                  </a:srgbClr>
                </a:outerShdw>
              </a:effectLst>
              <a:latin typeface="Arial" pitchFamily="34" charset="0"/>
              <a:cs typeface="Arial" pitchFamily="34" charset="0"/>
            </a:rPr>
            <a:t>Asistencia técnica para la construcción e implementación de la política pública de Primera Infancia. </a:t>
          </a:r>
          <a:endParaRPr lang="es-CO"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3100982" y="3450571"/>
        <a:ext cx="2697246" cy="103092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5300" cy="465138"/>
          </a:xfrm>
          <a:prstGeom prst="rect">
            <a:avLst/>
          </a:prstGeom>
        </p:spPr>
        <p:txBody>
          <a:bodyPr vert="horz" wrap="square" lIns="91367" tIns="45683" rIns="91367" bIns="45683" numCol="1" anchor="t"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s-ES"/>
          </a:p>
        </p:txBody>
      </p:sp>
      <p:sp>
        <p:nvSpPr>
          <p:cNvPr id="3" name="2 Marcador de fecha"/>
          <p:cNvSpPr>
            <a:spLocks noGrp="1"/>
          </p:cNvSpPr>
          <p:nvPr>
            <p:ph type="dt" sz="quarter" idx="1"/>
          </p:nvPr>
        </p:nvSpPr>
        <p:spPr>
          <a:xfrm>
            <a:off x="3967163" y="0"/>
            <a:ext cx="3035300" cy="465138"/>
          </a:xfrm>
          <a:prstGeom prst="rect">
            <a:avLst/>
          </a:prstGeom>
        </p:spPr>
        <p:txBody>
          <a:bodyPr vert="horz" wrap="square" lIns="91367" tIns="45683" rIns="91367" bIns="45683" numCol="1" anchor="t" anchorCtr="0" compatLnSpc="1">
            <a:prstTxWarp prst="textNoShape">
              <a:avLst/>
            </a:prstTxWarp>
          </a:bodyPr>
          <a:lstStyle>
            <a:lvl1pPr algn="r">
              <a:defRPr sz="1200"/>
            </a:lvl1pPr>
          </a:lstStyle>
          <a:p>
            <a:pPr>
              <a:defRPr/>
            </a:pPr>
            <a:fld id="{57A47796-EA99-4F7D-9BCE-D329F63A3DAE}" type="datetime1">
              <a:rPr lang="es-ES" altLang="es-CO"/>
              <a:pPr>
                <a:defRPr/>
              </a:pPr>
              <a:t>09/07/2014</a:t>
            </a:fld>
            <a:endParaRPr lang="es-ES" altLang="es-CO"/>
          </a:p>
        </p:txBody>
      </p:sp>
      <p:sp>
        <p:nvSpPr>
          <p:cNvPr id="4" name="3 Marcador de pie de página"/>
          <p:cNvSpPr>
            <a:spLocks noGrp="1"/>
          </p:cNvSpPr>
          <p:nvPr>
            <p:ph type="ftr" sz="quarter" idx="2"/>
          </p:nvPr>
        </p:nvSpPr>
        <p:spPr>
          <a:xfrm>
            <a:off x="0" y="8823325"/>
            <a:ext cx="3035300" cy="465138"/>
          </a:xfrm>
          <a:prstGeom prst="rect">
            <a:avLst/>
          </a:prstGeom>
        </p:spPr>
        <p:txBody>
          <a:bodyPr vert="horz" wrap="square" lIns="91367" tIns="45683" rIns="91367" bIns="45683"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s-ES"/>
          </a:p>
        </p:txBody>
      </p:sp>
      <p:sp>
        <p:nvSpPr>
          <p:cNvPr id="5" name="4 Marcador de número de diapositiva"/>
          <p:cNvSpPr>
            <a:spLocks noGrp="1"/>
          </p:cNvSpPr>
          <p:nvPr>
            <p:ph type="sldNum" sz="quarter" idx="3"/>
          </p:nvPr>
        </p:nvSpPr>
        <p:spPr>
          <a:xfrm>
            <a:off x="3967163" y="8823325"/>
            <a:ext cx="3035300" cy="465138"/>
          </a:xfrm>
          <a:prstGeom prst="rect">
            <a:avLst/>
          </a:prstGeom>
        </p:spPr>
        <p:txBody>
          <a:bodyPr vert="horz" wrap="square" lIns="91367" tIns="45683" rIns="91367" bIns="45683" numCol="1" anchor="b" anchorCtr="0" compatLnSpc="1">
            <a:prstTxWarp prst="textNoShape">
              <a:avLst/>
            </a:prstTxWarp>
          </a:bodyPr>
          <a:lstStyle>
            <a:lvl1pPr algn="r">
              <a:defRPr sz="1200"/>
            </a:lvl1pPr>
          </a:lstStyle>
          <a:p>
            <a:pPr>
              <a:defRPr/>
            </a:pPr>
            <a:fld id="{892A459C-CF98-40AD-9A08-97B0522AB8DB}" type="slidenum">
              <a:rPr lang="es-ES" altLang="es-CO"/>
              <a:pPr>
                <a:defRPr/>
              </a:pPr>
              <a:t>‹Nº›</a:t>
            </a:fld>
            <a:endParaRPr lang="es-ES" altLang="es-CO"/>
          </a:p>
        </p:txBody>
      </p:sp>
    </p:spTree>
    <p:extLst>
      <p:ext uri="{BB962C8B-B14F-4D97-AF65-F5344CB8AC3E}">
        <p14:creationId xmlns:p14="http://schemas.microsoft.com/office/powerpoint/2010/main" val="258116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wrap="square" lIns="91367" tIns="45683" rIns="91367" bIns="45683" numCol="1" anchor="t"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s-CO"/>
          </a:p>
        </p:txBody>
      </p:sp>
      <p:sp>
        <p:nvSpPr>
          <p:cNvPr id="3" name="Date Placeholder 2"/>
          <p:cNvSpPr>
            <a:spLocks noGrp="1"/>
          </p:cNvSpPr>
          <p:nvPr>
            <p:ph type="dt" idx="1"/>
          </p:nvPr>
        </p:nvSpPr>
        <p:spPr>
          <a:xfrm>
            <a:off x="3967163" y="0"/>
            <a:ext cx="3035300" cy="465138"/>
          </a:xfrm>
          <a:prstGeom prst="rect">
            <a:avLst/>
          </a:prstGeom>
        </p:spPr>
        <p:txBody>
          <a:bodyPr vert="horz" wrap="square" lIns="91367" tIns="45683" rIns="91367" bIns="45683" numCol="1" anchor="t" anchorCtr="0" compatLnSpc="1">
            <a:prstTxWarp prst="textNoShape">
              <a:avLst/>
            </a:prstTxWarp>
          </a:bodyPr>
          <a:lstStyle>
            <a:lvl1pPr algn="r">
              <a:defRPr sz="1200"/>
            </a:lvl1pPr>
          </a:lstStyle>
          <a:p>
            <a:pPr>
              <a:defRPr/>
            </a:pPr>
            <a:fld id="{5C80A598-05E4-460F-92D7-F7EAC42455D5}" type="datetime1">
              <a:rPr lang="en-US" altLang="es-CO"/>
              <a:pPr>
                <a:defRPr/>
              </a:pPr>
              <a:t>7/9/2014</a:t>
            </a:fld>
            <a:endParaRPr lang="en-US" altLang="es-CO"/>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wrap="square" lIns="91367" tIns="45683" rIns="91367" bIns="45683" numCol="1" anchor="ctr" anchorCtr="0" compatLnSpc="1">
            <a:prstTxWarp prst="textNoShape">
              <a:avLst/>
            </a:prstTxWarp>
          </a:bodyPr>
          <a:lstStyle/>
          <a:p>
            <a:pPr lvl="0"/>
            <a:endParaRPr lang="es-CO" noProof="0" smtClean="0"/>
          </a:p>
        </p:txBody>
      </p:sp>
      <p:sp>
        <p:nvSpPr>
          <p:cNvPr id="5" name="Notes Placeholder 4"/>
          <p:cNvSpPr>
            <a:spLocks noGrp="1"/>
          </p:cNvSpPr>
          <p:nvPr>
            <p:ph type="body" sz="quarter" idx="3"/>
          </p:nvPr>
        </p:nvSpPr>
        <p:spPr>
          <a:xfrm>
            <a:off x="701675" y="4413250"/>
            <a:ext cx="5600700" cy="4179888"/>
          </a:xfrm>
          <a:prstGeom prst="rect">
            <a:avLst/>
          </a:prstGeom>
        </p:spPr>
        <p:txBody>
          <a:bodyPr vert="horz" wrap="square" lIns="91367" tIns="45683" rIns="91367" bIns="45683" numCol="1" anchor="t" anchorCtr="0" compatLnSpc="1">
            <a:prstTxWarp prst="textNoShape">
              <a:avLst/>
            </a:prstTxWarp>
            <a:normAutofit/>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n-US" noProof="0" smtClean="0"/>
          </a:p>
        </p:txBody>
      </p:sp>
      <p:sp>
        <p:nvSpPr>
          <p:cNvPr id="6" name="Footer Placeholder 5"/>
          <p:cNvSpPr>
            <a:spLocks noGrp="1"/>
          </p:cNvSpPr>
          <p:nvPr>
            <p:ph type="ftr" sz="quarter" idx="4"/>
          </p:nvPr>
        </p:nvSpPr>
        <p:spPr>
          <a:xfrm>
            <a:off x="0" y="8823325"/>
            <a:ext cx="3035300" cy="465138"/>
          </a:xfrm>
          <a:prstGeom prst="rect">
            <a:avLst/>
          </a:prstGeom>
        </p:spPr>
        <p:txBody>
          <a:bodyPr vert="horz" wrap="square" lIns="91367" tIns="45683" rIns="91367" bIns="45683"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s-CO"/>
          </a:p>
        </p:txBody>
      </p:sp>
      <p:sp>
        <p:nvSpPr>
          <p:cNvPr id="7" name="Slide Number Placeholder 6"/>
          <p:cNvSpPr>
            <a:spLocks noGrp="1"/>
          </p:cNvSpPr>
          <p:nvPr>
            <p:ph type="sldNum" sz="quarter" idx="5"/>
          </p:nvPr>
        </p:nvSpPr>
        <p:spPr>
          <a:xfrm>
            <a:off x="3967163" y="8823325"/>
            <a:ext cx="3035300" cy="465138"/>
          </a:xfrm>
          <a:prstGeom prst="rect">
            <a:avLst/>
          </a:prstGeom>
        </p:spPr>
        <p:txBody>
          <a:bodyPr vert="horz" wrap="square" lIns="91367" tIns="45683" rIns="91367" bIns="45683" numCol="1" anchor="b" anchorCtr="0" compatLnSpc="1">
            <a:prstTxWarp prst="textNoShape">
              <a:avLst/>
            </a:prstTxWarp>
          </a:bodyPr>
          <a:lstStyle>
            <a:lvl1pPr algn="r">
              <a:defRPr sz="1200"/>
            </a:lvl1pPr>
          </a:lstStyle>
          <a:p>
            <a:pPr>
              <a:defRPr/>
            </a:pPr>
            <a:fld id="{7602097D-C963-4566-B3B1-E2B09A359466}" type="slidenum">
              <a:rPr lang="en-US" altLang="es-CO"/>
              <a:pPr>
                <a:defRPr/>
              </a:pPr>
              <a:t>‹Nº›</a:t>
            </a:fld>
            <a:endParaRPr lang="en-US" altLang="es-CO"/>
          </a:p>
        </p:txBody>
      </p:sp>
    </p:spTree>
    <p:extLst>
      <p:ext uri="{BB962C8B-B14F-4D97-AF65-F5344CB8AC3E}">
        <p14:creationId xmlns:p14="http://schemas.microsoft.com/office/powerpoint/2010/main" val="23781595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O" smtClean="0"/>
          </a:p>
        </p:txBody>
      </p:sp>
      <p:sp>
        <p:nvSpPr>
          <p:cNvPr id="419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ＭＳ Ｐゴシック" pitchFamily="34" charset="-128"/>
              </a:defRPr>
            </a:lvl1pPr>
            <a:lvl2pPr marL="741363" indent="-284163">
              <a:defRPr sz="2400" b="1">
                <a:solidFill>
                  <a:schemeClr val="tx1"/>
                </a:solidFill>
                <a:latin typeface="Arial" pitchFamily="34" charset="0"/>
                <a:ea typeface="ＭＳ Ｐゴシック" pitchFamily="34" charset="-128"/>
              </a:defRPr>
            </a:lvl2pPr>
            <a:lvl3pPr marL="1141413" indent="-227013">
              <a:defRPr sz="2400" b="1">
                <a:solidFill>
                  <a:schemeClr val="tx1"/>
                </a:solidFill>
                <a:latin typeface="Arial" pitchFamily="34" charset="0"/>
                <a:ea typeface="ＭＳ Ｐゴシック" pitchFamily="34" charset="-128"/>
              </a:defRPr>
            </a:lvl3pPr>
            <a:lvl4pPr marL="1598613" indent="-227013">
              <a:defRPr sz="2400" b="1">
                <a:solidFill>
                  <a:schemeClr val="tx1"/>
                </a:solidFill>
                <a:latin typeface="Arial" pitchFamily="34" charset="0"/>
                <a:ea typeface="ＭＳ Ｐゴシック" pitchFamily="34" charset="-128"/>
              </a:defRPr>
            </a:lvl4pPr>
            <a:lvl5pPr marL="2054225" indent="-227013">
              <a:defRPr sz="2400" b="1">
                <a:solidFill>
                  <a:schemeClr val="tx1"/>
                </a:solidFill>
                <a:latin typeface="Arial" pitchFamily="34" charset="0"/>
                <a:ea typeface="ＭＳ Ｐゴシック" pitchFamily="34" charset="-128"/>
              </a:defRPr>
            </a:lvl5pPr>
            <a:lvl6pPr marL="2511425" indent="-227013"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68625" indent="-227013"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5825" indent="-227013"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3025" indent="-227013"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7046AFE9-DC0C-4D8B-BCC6-1EBEE7F4D3AC}" type="slidenum">
              <a:rPr lang="en-US" altLang="es-CO" sz="1200" smtClean="0"/>
              <a:pPr/>
              <a:t>1</a:t>
            </a:fld>
            <a:endParaRPr lang="en-US" altLang="es-CO" sz="1200" smtClean="0"/>
          </a:p>
        </p:txBody>
      </p:sp>
    </p:spTree>
    <p:extLst>
      <p:ext uri="{BB962C8B-B14F-4D97-AF65-F5344CB8AC3E}">
        <p14:creationId xmlns:p14="http://schemas.microsoft.com/office/powerpoint/2010/main" val="168294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CO" smtClean="0"/>
              <a:t>Se define un mapa de macro procesos del modelo de gestión para el fortalecimiento de la educación inicial en las secretarias de educación en el cual se definen unos procesos estratégicos, misionales y de apoyo para contribuir a la garantía  del derecho a la educación inicial. </a:t>
            </a:r>
            <a:endParaRPr lang="es-CO" altLang="es-CO" smtClean="0"/>
          </a:p>
        </p:txBody>
      </p:sp>
      <p:sp>
        <p:nvSpPr>
          <p:cNvPr id="593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17DDA3B7-D990-445F-92B4-73778FDE6640}" type="slidenum">
              <a:rPr lang="en-US" altLang="es-CO" smtClean="0">
                <a:latin typeface="Arial" pitchFamily="34" charset="0"/>
              </a:rPr>
              <a:pPr>
                <a:spcBef>
                  <a:spcPct val="0"/>
                </a:spcBef>
              </a:pPr>
              <a:t>3</a:t>
            </a:fld>
            <a:endParaRPr lang="en-US" altLang="es-CO"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CO" smtClean="0"/>
              <a:t>Se define un mapa de macro procesos del modelo de gestión para el fortalecimiento de la educación inicial en las secretarias de educación en el cual se definen unos procesos estratégicos, misionales y de apoyo para contribuir a la garantía  del derecho a la educación inicial. </a:t>
            </a:r>
            <a:endParaRPr lang="es-CO" altLang="es-CO" smtClean="0"/>
          </a:p>
        </p:txBody>
      </p:sp>
      <p:sp>
        <p:nvSpPr>
          <p:cNvPr id="593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17DDA3B7-D990-445F-92B4-73778FDE6640}" type="slidenum">
              <a:rPr lang="en-US" altLang="es-CO" smtClean="0">
                <a:latin typeface="Arial" pitchFamily="34" charset="0"/>
              </a:rPr>
              <a:pPr>
                <a:spcBef>
                  <a:spcPct val="0"/>
                </a:spcBef>
              </a:pPr>
              <a:t>4</a:t>
            </a:fld>
            <a:endParaRPr lang="en-US" altLang="es-CO"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Definir acciones que debe desarrollar el responsable de la asesoría y acompañamiento</a:t>
            </a:r>
            <a:r>
              <a:rPr lang="es-CO" baseline="0" dirty="0" smtClean="0"/>
              <a:t> técnico de educación inicial, con el fin de programar periódicamente las asesorías a los interesados en educación </a:t>
            </a:r>
            <a:r>
              <a:rPr lang="es-CO" baseline="0" dirty="0" err="1" smtClean="0"/>
              <a:t>inicail</a:t>
            </a:r>
            <a:r>
              <a:rPr lang="es-CO" baseline="0" dirty="0" smtClean="0"/>
              <a:t> y el acompañamiento técnico a los que deseen o presten el servicio de E.I.</a:t>
            </a:r>
            <a:endParaRPr lang="es-CO" dirty="0"/>
          </a:p>
        </p:txBody>
      </p:sp>
      <p:sp>
        <p:nvSpPr>
          <p:cNvPr id="4" name="3 Marcador de número de diapositiva"/>
          <p:cNvSpPr>
            <a:spLocks noGrp="1"/>
          </p:cNvSpPr>
          <p:nvPr>
            <p:ph type="sldNum" sz="quarter" idx="10"/>
          </p:nvPr>
        </p:nvSpPr>
        <p:spPr/>
        <p:txBody>
          <a:bodyPr/>
          <a:lstStyle/>
          <a:p>
            <a:pPr>
              <a:defRPr/>
            </a:pPr>
            <a:fld id="{7602097D-C963-4566-B3B1-E2B09A359466}" type="slidenum">
              <a:rPr lang="en-US" altLang="es-CO" smtClean="0"/>
              <a:pPr>
                <a:defRPr/>
              </a:pPr>
              <a:t>13</a:t>
            </a:fld>
            <a:endParaRPr lang="en-US" altLang="es-CO"/>
          </a:p>
        </p:txBody>
      </p:sp>
    </p:spTree>
    <p:extLst>
      <p:ext uri="{BB962C8B-B14F-4D97-AF65-F5344CB8AC3E}">
        <p14:creationId xmlns:p14="http://schemas.microsoft.com/office/powerpoint/2010/main" val="116829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CO" smtClean="0"/>
              <a:t>Corresponde al </a:t>
            </a:r>
            <a:endParaRPr lang="es-CO" altLang="es-CO" smtClean="0"/>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ＭＳ Ｐゴシック" pitchFamily="34" charset="-128"/>
              </a:defRPr>
            </a:lvl1pPr>
            <a:lvl2pPr marL="741363" indent="-284163">
              <a:defRPr sz="2400" b="1">
                <a:solidFill>
                  <a:schemeClr val="tx1"/>
                </a:solidFill>
                <a:latin typeface="Arial" pitchFamily="34" charset="0"/>
                <a:ea typeface="ＭＳ Ｐゴシック" pitchFamily="34" charset="-128"/>
              </a:defRPr>
            </a:lvl2pPr>
            <a:lvl3pPr marL="1141413" indent="-227013">
              <a:defRPr sz="2400" b="1">
                <a:solidFill>
                  <a:schemeClr val="tx1"/>
                </a:solidFill>
                <a:latin typeface="Arial" pitchFamily="34" charset="0"/>
                <a:ea typeface="ＭＳ Ｐゴシック" pitchFamily="34" charset="-128"/>
              </a:defRPr>
            </a:lvl3pPr>
            <a:lvl4pPr marL="1598613" indent="-227013">
              <a:defRPr sz="2400" b="1">
                <a:solidFill>
                  <a:schemeClr val="tx1"/>
                </a:solidFill>
                <a:latin typeface="Arial" pitchFamily="34" charset="0"/>
                <a:ea typeface="ＭＳ Ｐゴシック" pitchFamily="34" charset="-128"/>
              </a:defRPr>
            </a:lvl4pPr>
            <a:lvl5pPr marL="2054225" indent="-227013">
              <a:defRPr sz="2400" b="1">
                <a:solidFill>
                  <a:schemeClr val="tx1"/>
                </a:solidFill>
                <a:latin typeface="Arial" pitchFamily="34" charset="0"/>
                <a:ea typeface="ＭＳ Ｐゴシック" pitchFamily="34" charset="-128"/>
              </a:defRPr>
            </a:lvl5pPr>
            <a:lvl6pPr marL="2511425" indent="-227013"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68625" indent="-227013"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5825" indent="-227013"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3025" indent="-227013"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5D300671-5E17-460F-89FB-95C77B36FF04}" type="slidenum">
              <a:rPr lang="en-US" altLang="es-CO" sz="1200" smtClean="0"/>
              <a:pPr/>
              <a:t>22</a:t>
            </a:fld>
            <a:endParaRPr lang="en-US" altLang="es-CO"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7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0"/>
            <a:ext cx="944245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a:xfrm>
            <a:off x="722313" y="4406900"/>
            <a:ext cx="7772400" cy="1362075"/>
          </a:xfrm>
        </p:spPr>
        <p:txBody>
          <a:bodyPr anchor="t"/>
          <a:lstStyle>
            <a:lvl1pPr algn="l">
              <a:defRPr sz="4000" b="1" cap="none" baseline="0">
                <a:solidFill>
                  <a:schemeClr val="bg1"/>
                </a:solidFill>
                <a:latin typeface="Arial" pitchFamily="34" charset="0"/>
                <a:cs typeface="Arial" pitchFamily="34" charset="0"/>
              </a:defRPr>
            </a:lvl1pPr>
          </a:lstStyle>
          <a:p>
            <a:r>
              <a:rPr lang="es-ES" smtClean="0"/>
              <a:t>Haga clic para modificar el estilo de título del patrón</a:t>
            </a:r>
            <a:endParaRPr lang="en-US" dirty="0"/>
          </a:p>
        </p:txBody>
      </p:sp>
      <p:sp>
        <p:nvSpPr>
          <p:cNvPr id="4" name="3 Marcador de fecha"/>
          <p:cNvSpPr>
            <a:spLocks noGrp="1"/>
          </p:cNvSpPr>
          <p:nvPr>
            <p:ph type="dt" sz="half" idx="10"/>
          </p:nvPr>
        </p:nvSpPr>
        <p:spPr/>
        <p:txBody>
          <a:bodyPr rtlCol="0"/>
          <a:lstStyle>
            <a:lvl1pPr>
              <a:defRPr>
                <a:solidFill>
                  <a:schemeClr val="bg1"/>
                </a:solidFill>
                <a:latin typeface="Arial" pitchFamily="34" charset="0"/>
                <a:ea typeface="ＭＳ Ｐゴシック" pitchFamily="34" charset="-128"/>
                <a:cs typeface="+mn-cs"/>
              </a:defRPr>
            </a:lvl1pPr>
          </a:lstStyle>
          <a:p>
            <a:pPr>
              <a:defRPr/>
            </a:pPr>
            <a:r>
              <a:rPr lang="en-US"/>
              <a:t>10/12/2012</a:t>
            </a:r>
            <a:endParaRPr lang="en-US" dirty="0"/>
          </a:p>
        </p:txBody>
      </p:sp>
      <p:sp>
        <p:nvSpPr>
          <p:cNvPr id="5" name="4 Marcador de pie de página"/>
          <p:cNvSpPr>
            <a:spLocks noGrp="1"/>
          </p:cNvSpPr>
          <p:nvPr>
            <p:ph type="ftr" sz="quarter" idx="11"/>
          </p:nvPr>
        </p:nvSpPr>
        <p:spPr/>
        <p:txBody>
          <a:bodyPr/>
          <a:lstStyle>
            <a:lvl1pPr>
              <a:defRPr>
                <a:solidFill>
                  <a:schemeClr val="bg1"/>
                </a:solidFill>
              </a:defRPr>
            </a:lvl1pPr>
          </a:lstStyle>
          <a:p>
            <a:pPr>
              <a:defRPr/>
            </a:pPr>
            <a:r>
              <a:rPr lang="es-CO"/>
              <a:t>Pie de pagina</a:t>
            </a:r>
            <a:endParaRPr lang="en-US" dirty="0"/>
          </a:p>
        </p:txBody>
      </p:sp>
      <p:sp>
        <p:nvSpPr>
          <p:cNvPr id="7" name="5 Marcador de número de diapositiva"/>
          <p:cNvSpPr>
            <a:spLocks noGrp="1"/>
          </p:cNvSpPr>
          <p:nvPr>
            <p:ph type="sldNum" sz="quarter" idx="12"/>
          </p:nvPr>
        </p:nvSpPr>
        <p:spPr/>
        <p:txBody>
          <a:bodyPr/>
          <a:lstStyle>
            <a:lvl1pPr>
              <a:defRPr>
                <a:solidFill>
                  <a:schemeClr val="bg1"/>
                </a:solidFill>
              </a:defRPr>
            </a:lvl1pPr>
          </a:lstStyle>
          <a:p>
            <a:pPr>
              <a:defRPr/>
            </a:pPr>
            <a:r>
              <a:rPr lang="en-US" altLang="es-CO"/>
              <a:t>N°</a:t>
            </a:r>
          </a:p>
        </p:txBody>
      </p:sp>
    </p:spTree>
    <p:extLst>
      <p:ext uri="{BB962C8B-B14F-4D97-AF65-F5344CB8AC3E}">
        <p14:creationId xmlns:p14="http://schemas.microsoft.com/office/powerpoint/2010/main" val="219496657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744"/>
            <a:ext cx="8229600" cy="1143000"/>
          </a:xfrm>
        </p:spPr>
        <p:txBody>
          <a:bodyPr/>
          <a:lstStyle>
            <a:lvl1pPr>
              <a:defRPr sz="4000">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contenido"/>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fecha"/>
          <p:cNvSpPr>
            <a:spLocks noGrp="1"/>
          </p:cNvSpPr>
          <p:nvPr>
            <p:ph type="dt" sz="half" idx="10"/>
          </p:nvPr>
        </p:nvSpPr>
        <p:spPr/>
        <p:txBody>
          <a:bodyPr/>
          <a:lstStyle>
            <a:lvl1pPr>
              <a:defRPr/>
            </a:lvl1pPr>
          </a:lstStyle>
          <a:p>
            <a:pPr>
              <a:defRPr/>
            </a:pPr>
            <a:fld id="{70B26FDD-7C16-4BEA-B00A-8C487E094E3C}" type="datetimeFigureOut">
              <a:rPr lang="en-US" altLang="es-CO"/>
              <a:pPr>
                <a:defRPr/>
              </a:pPr>
              <a:t>7/9/2014</a:t>
            </a:fld>
            <a:endParaRPr lang="en-US" altLang="es-CO"/>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C35477F5-1C7E-48AB-9798-9574CD31A37A}" type="slidenum">
              <a:rPr lang="en-US" altLang="es-CO"/>
              <a:pPr>
                <a:defRPr/>
              </a:pPr>
              <a:t>‹Nº›</a:t>
            </a:fld>
            <a:endParaRPr lang="en-US" altLang="es-CO"/>
          </a:p>
        </p:txBody>
      </p:sp>
    </p:spTree>
    <p:extLst>
      <p:ext uri="{BB962C8B-B14F-4D97-AF65-F5344CB8AC3E}">
        <p14:creationId xmlns:p14="http://schemas.microsoft.com/office/powerpoint/2010/main" val="374269552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none">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A6826FE-2F24-4D46-880B-4AEFABCC5499}" type="datetimeFigureOut">
              <a:rPr lang="en-US" altLang="es-CO"/>
              <a:pPr>
                <a:defRPr/>
              </a:pPr>
              <a:t>7/9/2014</a:t>
            </a:fld>
            <a:endParaRPr lang="en-US" altLang="es-CO"/>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0E914B65-5A97-4698-B9F2-E8A68875911E}" type="slidenum">
              <a:rPr lang="en-US" altLang="es-CO"/>
              <a:pPr>
                <a:defRPr/>
              </a:pPr>
              <a:t>‹Nº›</a:t>
            </a:fld>
            <a:endParaRPr lang="en-US" altLang="es-CO"/>
          </a:p>
        </p:txBody>
      </p:sp>
    </p:spTree>
    <p:extLst>
      <p:ext uri="{BB962C8B-B14F-4D97-AF65-F5344CB8AC3E}">
        <p14:creationId xmlns:p14="http://schemas.microsoft.com/office/powerpoint/2010/main" val="381056891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85720" y="4800600"/>
            <a:ext cx="8572560" cy="566738"/>
          </a:xfrm>
        </p:spPr>
        <p:txBody>
          <a:bodyPr anchor="b"/>
          <a:lstStyle>
            <a:lvl1pPr algn="ctr">
              <a:defRPr sz="2400" b="1">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posición de imagen"/>
          <p:cNvSpPr>
            <a:spLocks noGrp="1"/>
          </p:cNvSpPr>
          <p:nvPr>
            <p:ph type="pic" idx="1"/>
          </p:nvPr>
        </p:nvSpPr>
        <p:spPr>
          <a:xfrm>
            <a:off x="285720" y="1428735"/>
            <a:ext cx="8572560" cy="3298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285720" y="5367338"/>
            <a:ext cx="8572560" cy="490554"/>
          </a:xfrm>
        </p:spPr>
        <p:txBody>
          <a:bodyPr/>
          <a:lstStyle>
            <a:lvl1pPr marL="0" indent="0" algn="ctr">
              <a:buNone/>
              <a:defRPr sz="2000" u="none">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652AE3D-A762-480E-B1DE-C957CD72E48C}" type="datetimeFigureOut">
              <a:rPr lang="en-US" altLang="es-CO"/>
              <a:pPr>
                <a:defRPr/>
              </a:pPr>
              <a:t>7/9/2014</a:t>
            </a:fld>
            <a:endParaRPr lang="en-US" altLang="es-CO"/>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7F6A65D1-9BBE-4D7B-B129-D54368B082DB}" type="slidenum">
              <a:rPr lang="en-US" altLang="es-CO"/>
              <a:pPr>
                <a:defRPr/>
              </a:pPr>
              <a:t>‹Nº›</a:t>
            </a:fld>
            <a:endParaRPr lang="en-US" altLang="es-CO"/>
          </a:p>
        </p:txBody>
      </p:sp>
    </p:spTree>
    <p:extLst>
      <p:ext uri="{BB962C8B-B14F-4D97-AF65-F5344CB8AC3E}">
        <p14:creationId xmlns:p14="http://schemas.microsoft.com/office/powerpoint/2010/main" val="29315466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cierre ">
    <p:spTree>
      <p:nvGrpSpPr>
        <p:cNvPr id="1" name=""/>
        <p:cNvGrpSpPr/>
        <p:nvPr/>
      </p:nvGrpSpPr>
      <p:grpSpPr>
        <a:xfrm>
          <a:off x="0" y="0"/>
          <a:ext cx="0" cy="0"/>
          <a:chOff x="0" y="0"/>
          <a:chExt cx="0" cy="0"/>
        </a:xfrm>
      </p:grpSpPr>
      <p:pic>
        <p:nvPicPr>
          <p:cNvPr id="2" name="7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82550"/>
            <a:ext cx="9393238"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76734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smtClean="0"/>
              <a:t>Haga clic para modificar el estilo de título del patrón</a:t>
            </a:r>
            <a:endParaRPr lang="en-US" alt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n-US" alt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8E6C50F-93D4-45E3-B50C-F30A0C846967}" type="datetimeFigureOut">
              <a:rPr lang="en-US" altLang="es-CO"/>
              <a:pPr>
                <a:defRPr/>
              </a:pPr>
              <a:t>7/9/2014</a:t>
            </a:fld>
            <a:endParaRPr lang="en-US" alt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34" charset="-128"/>
                <a:cs typeface="+mn-cs"/>
              </a:defRPr>
            </a:lvl1pPr>
          </a:lstStyle>
          <a:p>
            <a:pPr>
              <a:defRPr/>
            </a:pPr>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4145DE8-6A95-41AD-A7B6-1C7EF06EEA01}" type="slidenum">
              <a:rPr lang="en-US" altLang="es-CO"/>
              <a:pPr>
                <a:defRPr/>
              </a:pPr>
              <a:t>‹Nº›</a:t>
            </a:fld>
            <a:endParaRPr lang="en-US" altLang="es-CO"/>
          </a:p>
        </p:txBody>
      </p:sp>
      <p:pic>
        <p:nvPicPr>
          <p:cNvPr id="1031" name="1 Image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988" y="0"/>
            <a:ext cx="9282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164388" y="333375"/>
            <a:ext cx="17287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8" r:id="rId1"/>
    <p:sldLayoutId id="2147484575" r:id="rId2"/>
    <p:sldLayoutId id="2147484576" r:id="rId3"/>
    <p:sldLayoutId id="2147484577" r:id="rId4"/>
    <p:sldLayoutId id="2147484579" r:id="rId5"/>
  </p:sldLayoutIdLst>
  <p:transition spd="slow">
    <p:wip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google.com.co/url?sa=i&amp;rct=j&amp;q=&amp;esrc=s&amp;frm=1&amp;source=images&amp;cd=&amp;cad=rja&amp;docid=3u4go_HfPKAyMM&amp;tbnid=x1vpdRySckxB8M:&amp;ved=0CAUQjRw&amp;url=http://cibercafenike1.bligoo.com.mx/content/view/1528542/Planeacion-De-Recursos-Economicos.html&amp;ei=DA2VUoGsHozJkAf8nICoAQ&amp;psig=AFQjCNEXDxwuiJ-pFb8y04k8iD4s4hcLZA&amp;ust=1385586190651871"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om.co/url?sa=i&amp;rct=j&amp;q=&amp;esrc=s&amp;frm=1&amp;source=images&amp;cd=&amp;cad=rja&amp;docid=XT6j0LRouIHzBM&amp;tbnid=_wySGS9eH6Rc7M:&amp;ved=0CAUQjRw&amp;url=http://noticiasdecamargo.es/2012/11/04/establecido-el-calendario-laboral-para-2013/&amp;ei=bA2VUuXoMoe1kQfQ-4CIDw&amp;psig=AFQjCNG4ZeqmqULDAlGNCZpE8fqO-gaDYg&amp;ust=1385586379000331"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co/url?sa=i&amp;rct=j&amp;q=&amp;esrc=s&amp;frm=1&amp;source=images&amp;cd=&amp;cad=rja&amp;docid=aoFIvJ-kf-fDfM&amp;tbnid=4eJYY7d5i9CEKM:&amp;ved=0CAUQjRw&amp;url=http://www.cgssl.es/MunigexHelp/manualBi/ES/Glosario/Tareas.htm&amp;ei=DhiVUtrvCInWkQemoIHYCw&amp;psig=AFQjCNHL32YZie8SQdt7PfYgSo9XX0aTTw&amp;ust=13855890863920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co/url?sa=i&amp;rct=j&amp;q=&amp;esrc=s&amp;frm=1&amp;source=images&amp;cd=&amp;cad=rja&amp;docid=4jBX1CtsxVla0M&amp;tbnid=jYK3XO79PTjoGM:&amp;ved=0CAUQjRw&amp;url=http://www.peru.gob.pe/Nuevo_Portal_Municipal/portales/Municipalidades/1309/noticias/pm_noticias_detalle.asp?pk_id_noticia=4989&amp;ei=zhiVUoGnDMrVkQfIxoDwDw&amp;psig=AFQjCNGlpQbGjGnta066Zm6H2rT8Awf4Mg&amp;ust=1385589315783255"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om.co/url?sa=i&amp;source=images&amp;cd=&amp;cad=rja&amp;docid=SaJafPBUs6RRLM&amp;tbnid=_f_hc97omMhbrM:&amp;ved=0CAgQjRwwAA&amp;url=http://yenitrochez.blogspot.com/2011/04/listas-de-chequeo.html&amp;ei=AxmVUs6uBejKsQTI9oKYAQ&amp;psig=AFQjCNGaPCU_JZNepbdHPFu29Z_YynWOrw&amp;ust=1385589379181428" TargetMode="Externa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636587" y="3356992"/>
            <a:ext cx="8507413" cy="1563688"/>
          </a:xfrm>
        </p:spPr>
        <p:txBody>
          <a:bodyPr/>
          <a:lstStyle/>
          <a:p>
            <a:pPr algn="r">
              <a:defRPr/>
            </a:pPr>
            <a:r>
              <a:rPr lang="es-CO" altLang="es-CO" sz="3200" dirty="0" smtClean="0">
                <a:effectLst>
                  <a:outerShdw blurRad="38100" dist="38100" dir="2700000" algn="tl">
                    <a:srgbClr val="C0C0C0"/>
                  </a:outerShdw>
                </a:effectLst>
                <a:latin typeface="Arial Black" pitchFamily="34" charset="0"/>
                <a:ea typeface="ＭＳ Ｐゴシック" pitchFamily="34" charset="-128"/>
              </a:rPr>
              <a:t>MODELO DE GESTIÓN DE EDUCACIÓN INICIAL PARA LAS SECRETARIAS DE EDUCACIÓN </a:t>
            </a:r>
            <a:endParaRPr lang="es-CO" altLang="es-CO" sz="2400" dirty="0" smtClean="0">
              <a:latin typeface="Arial Black" pitchFamily="34" charset="0"/>
              <a:ea typeface="ＭＳ Ｐゴシック" pitchFamily="34" charset="-128"/>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16 Forma libre"/>
          <p:cNvSpPr>
            <a:spLocks/>
          </p:cNvSpPr>
          <p:nvPr/>
        </p:nvSpPr>
        <p:spPr bwMode="auto">
          <a:xfrm>
            <a:off x="250825" y="1643063"/>
            <a:ext cx="2520950" cy="1209675"/>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lnSpc>
                <a:spcPct val="90000"/>
              </a:lnSpc>
              <a:spcAft>
                <a:spcPct val="35000"/>
              </a:spcAft>
              <a:defRPr/>
            </a:pPr>
            <a:r>
              <a:rPr lang="es-CO" altLang="es-CO" dirty="0">
                <a:solidFill>
                  <a:srgbClr val="FFFFFF"/>
                </a:solidFill>
                <a:latin typeface="Calibri" pitchFamily="34" charset="0"/>
              </a:rPr>
              <a:t>Fomento de la Educación Inicial</a:t>
            </a:r>
          </a:p>
        </p:txBody>
      </p:sp>
      <p:sp>
        <p:nvSpPr>
          <p:cNvPr id="18" name="39 Forma libre"/>
          <p:cNvSpPr>
            <a:spLocks/>
          </p:cNvSpPr>
          <p:nvPr/>
        </p:nvSpPr>
        <p:spPr bwMode="auto">
          <a:xfrm rot="16200000">
            <a:off x="3132138" y="1846263"/>
            <a:ext cx="569912" cy="8683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8" name="26 CuadroTexto"/>
          <p:cNvSpPr txBox="1"/>
          <p:nvPr/>
        </p:nvSpPr>
        <p:spPr>
          <a:xfrm>
            <a:off x="3995936" y="2780928"/>
            <a:ext cx="4876289" cy="3046988"/>
          </a:xfrm>
          <a:prstGeom prst="rect">
            <a:avLst/>
          </a:prstGeom>
          <a:solidFill>
            <a:schemeClr val="accent1">
              <a:lumMod val="20000"/>
              <a:lumOff val="80000"/>
            </a:schemeClr>
          </a:solidFill>
        </p:spPr>
        <p:txBody>
          <a:bodyPr wrap="square">
            <a:spAutoFit/>
          </a:bodyPr>
          <a:lstStyle>
            <a:defPPr>
              <a:defRPr lang="en-US"/>
            </a:defPPr>
            <a:lvl1pPr algn="ctr"/>
          </a:lstStyle>
          <a:p>
            <a:pPr algn="just">
              <a:defRPr/>
            </a:pPr>
            <a:r>
              <a:rPr lang="es-CO" b="0" dirty="0" smtClean="0"/>
              <a:t>Desarrollar </a:t>
            </a:r>
            <a:r>
              <a:rPr lang="es-CO" b="0" dirty="0"/>
              <a:t>las estrategias de movilización social, gestión intersectorial e interinstitucional y articulación entre la Educación Inicial y el grado de transición, que permitan el fomento de la Educación Inicial en la entidad </a:t>
            </a:r>
            <a:r>
              <a:rPr lang="es-CO" b="0" dirty="0" smtClean="0"/>
              <a:t>territorial.</a:t>
            </a:r>
            <a:endParaRPr lang="es-CO" b="0" dirty="0"/>
          </a:p>
        </p:txBody>
      </p:sp>
      <p:sp>
        <p:nvSpPr>
          <p:cNvPr id="6" name="35 Forma libre"/>
          <p:cNvSpPr>
            <a:spLocks/>
          </p:cNvSpPr>
          <p:nvPr/>
        </p:nvSpPr>
        <p:spPr bwMode="auto">
          <a:xfrm>
            <a:off x="4139952" y="1916832"/>
            <a:ext cx="4392613" cy="576064"/>
          </a:xfrm>
          <a:custGeom>
            <a:avLst/>
            <a:gdLst>
              <a:gd name="T0" fmla="*/ 0 w 1535192"/>
              <a:gd name="T1" fmla="*/ 36989 h 852884"/>
              <a:gd name="T2" fmla="*/ 154869 w 1535192"/>
              <a:gd name="T3" fmla="*/ 0 h 852884"/>
              <a:gd name="T4" fmla="*/ 2632781 w 1535192"/>
              <a:gd name="T5" fmla="*/ 0 h 852884"/>
              <a:gd name="T6" fmla="*/ 2787650 w 1535192"/>
              <a:gd name="T7" fmla="*/ 36989 h 852884"/>
              <a:gd name="T8" fmla="*/ 2787650 w 1535192"/>
              <a:gd name="T9" fmla="*/ 332898 h 852884"/>
              <a:gd name="T10" fmla="*/ 2632781 w 1535192"/>
              <a:gd name="T11" fmla="*/ 369887 h 852884"/>
              <a:gd name="T12" fmla="*/ 154869 w 1535192"/>
              <a:gd name="T13" fmla="*/ 369887 h 852884"/>
              <a:gd name="T14" fmla="*/ 0 w 1535192"/>
              <a:gd name="T15" fmla="*/ 332898 h 852884"/>
              <a:gd name="T16" fmla="*/ 0 w 1535192"/>
              <a:gd name="T17" fmla="*/ 36989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dirty="0">
                <a:solidFill>
                  <a:srgbClr val="FFFFFF"/>
                </a:solidFill>
                <a:latin typeface="Calibri" pitchFamily="34" charset="0"/>
              </a:rPr>
              <a:t>Implementación de estrategias </a:t>
            </a:r>
          </a:p>
        </p:txBody>
      </p:sp>
      <p:pic>
        <p:nvPicPr>
          <p:cNvPr id="1026" name="Picture 2" descr="C:\Users\jcossio\Documents\Mis archivos recibidos\lema_alta siluetiad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75" y="2996952"/>
            <a:ext cx="3766102" cy="261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73552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Forma libre"/>
          <p:cNvSpPr>
            <a:spLocks/>
          </p:cNvSpPr>
          <p:nvPr/>
        </p:nvSpPr>
        <p:spPr bwMode="auto">
          <a:xfrm>
            <a:off x="323528" y="1484313"/>
            <a:ext cx="8209036" cy="864567"/>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Proceso: Asesoría </a:t>
            </a:r>
            <a:r>
              <a:rPr lang="es-CO" altLang="es-CO" dirty="0">
                <a:solidFill>
                  <a:srgbClr val="FFFFFF"/>
                </a:solidFill>
                <a:latin typeface="Calibri" pitchFamily="34" charset="0"/>
              </a:rPr>
              <a:t>y Acompañamiento Técnico</a:t>
            </a:r>
          </a:p>
        </p:txBody>
      </p:sp>
      <p:sp>
        <p:nvSpPr>
          <p:cNvPr id="34" name="33 Forma libre"/>
          <p:cNvSpPr>
            <a:spLocks/>
          </p:cNvSpPr>
          <p:nvPr/>
        </p:nvSpPr>
        <p:spPr bwMode="auto">
          <a:xfrm>
            <a:off x="2215864" y="2492896"/>
            <a:ext cx="4424363" cy="498301"/>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Objetivo</a:t>
            </a:r>
            <a:endParaRPr lang="es-CO" altLang="es-CO" dirty="0">
              <a:solidFill>
                <a:srgbClr val="FFFFFF"/>
              </a:solidFill>
              <a:latin typeface="Calibri" pitchFamily="34" charset="0"/>
            </a:endParaRPr>
          </a:p>
        </p:txBody>
      </p:sp>
      <p:sp>
        <p:nvSpPr>
          <p:cNvPr id="9" name="9 CuadroTexto"/>
          <p:cNvSpPr txBox="1"/>
          <p:nvPr/>
        </p:nvSpPr>
        <p:spPr>
          <a:xfrm>
            <a:off x="755576" y="3415640"/>
            <a:ext cx="7632848" cy="2677656"/>
          </a:xfrm>
          <a:prstGeom prst="rect">
            <a:avLst/>
          </a:prstGeom>
          <a:solidFill>
            <a:schemeClr val="accent1">
              <a:lumMod val="20000"/>
              <a:lumOff val="80000"/>
            </a:schemeClr>
          </a:solidFill>
        </p:spPr>
        <p:txBody>
          <a:bodyPr wrap="square">
            <a:spAutoFit/>
          </a:bodyPr>
          <a:lstStyle>
            <a:defPPr>
              <a:defRPr lang="en-US"/>
            </a:defPPr>
            <a:lvl1pPr algn="ctr"/>
          </a:lstStyle>
          <a:p>
            <a:pPr algn="just">
              <a:defRPr/>
            </a:pPr>
            <a:r>
              <a:rPr lang="es-ES" b="0" dirty="0" smtClean="0"/>
              <a:t>Fortalecer en la entidad territorial la gestión que realizan los diferentes actores interesados e involucrados en la Educación Inicial,  a través de información, orientación y apoyo técnico, con el fin </a:t>
            </a:r>
            <a:r>
              <a:rPr lang="es-ES" b="0" dirty="0"/>
              <a:t>d</a:t>
            </a:r>
            <a:r>
              <a:rPr lang="es-ES" b="0" dirty="0" smtClean="0"/>
              <a:t>e promover el desarrollo de sus capacidades, habilidades y técnicas que contribuyen a garantizar la prestación de una Educación Inicial de calidad. </a:t>
            </a:r>
            <a:endParaRPr lang="es-ES" b="0" dirty="0"/>
          </a:p>
        </p:txBody>
      </p:sp>
    </p:spTree>
    <p:extLst>
      <p:ext uri="{BB962C8B-B14F-4D97-AF65-F5344CB8AC3E}">
        <p14:creationId xmlns:p14="http://schemas.microsoft.com/office/powerpoint/2010/main" val="295374768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37 Grupo"/>
          <p:cNvGrpSpPr>
            <a:grpSpLocks/>
          </p:cNvGrpSpPr>
          <p:nvPr/>
        </p:nvGrpSpPr>
        <p:grpSpPr bwMode="auto">
          <a:xfrm>
            <a:off x="179388" y="1460500"/>
            <a:ext cx="2736850" cy="2976562"/>
            <a:chOff x="319779" y="2748187"/>
            <a:chExt cx="1843211" cy="2097598"/>
          </a:xfrm>
        </p:grpSpPr>
        <p:sp>
          <p:nvSpPr>
            <p:cNvPr id="39" name="38 Forma libre"/>
            <p:cNvSpPr>
              <a:spLocks/>
            </p:cNvSpPr>
            <p:nvPr/>
          </p:nvSpPr>
          <p:spPr bwMode="auto">
            <a:xfrm>
              <a:off x="319779" y="2748187"/>
              <a:ext cx="1794431" cy="676825"/>
            </a:xfrm>
            <a:custGeom>
              <a:avLst/>
              <a:gdLst>
                <a:gd name="T0" fmla="*/ 0 w 1535192"/>
                <a:gd name="T1" fmla="*/ 85288 h 852884"/>
                <a:gd name="T2" fmla="*/ 85288 w 1535192"/>
                <a:gd name="T3" fmla="*/ 0 h 852884"/>
                <a:gd name="T4" fmla="*/ 1449904 w 1535192"/>
                <a:gd name="T5" fmla="*/ 0 h 852884"/>
                <a:gd name="T6" fmla="*/ 1535192 w 1535192"/>
                <a:gd name="T7" fmla="*/ 85288 h 852884"/>
                <a:gd name="T8" fmla="*/ 1535192 w 1535192"/>
                <a:gd name="T9" fmla="*/ 767596 h 852884"/>
                <a:gd name="T10" fmla="*/ 1449904 w 1535192"/>
                <a:gd name="T11" fmla="*/ 852884 h 852884"/>
                <a:gd name="T12" fmla="*/ 85288 w 1535192"/>
                <a:gd name="T13" fmla="*/ 852884 h 852884"/>
                <a:gd name="T14" fmla="*/ 0 w 1535192"/>
                <a:gd name="T15" fmla="*/ 767596 h 852884"/>
                <a:gd name="T16" fmla="*/ 0 w 1535192"/>
                <a:gd name="T17" fmla="*/ 8528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sz="2800" dirty="0" smtClean="0">
                  <a:solidFill>
                    <a:schemeClr val="lt1"/>
                  </a:solidFill>
                  <a:latin typeface="+mn-lt"/>
                  <a:ea typeface="+mn-ea"/>
                </a:rPr>
                <a:t>Proceso</a:t>
              </a:r>
              <a:endParaRPr lang="es-CO" sz="2800" dirty="0">
                <a:solidFill>
                  <a:schemeClr val="lt1"/>
                </a:solidFill>
                <a:latin typeface="+mn-lt"/>
                <a:ea typeface="+mn-ea"/>
              </a:endParaRPr>
            </a:p>
          </p:txBody>
        </p:sp>
        <p:sp>
          <p:nvSpPr>
            <p:cNvPr id="40" name="39 Forma libre"/>
            <p:cNvSpPr>
              <a:spLocks/>
            </p:cNvSpPr>
            <p:nvPr/>
          </p:nvSpPr>
          <p:spPr bwMode="auto">
            <a:xfrm>
              <a:off x="1186858" y="3620787"/>
              <a:ext cx="383824" cy="319954"/>
            </a:xfrm>
            <a:custGeom>
              <a:avLst/>
              <a:gdLst>
                <a:gd name="T0" fmla="*/ 0 w 319831"/>
                <a:gd name="T1" fmla="*/ 63992 h 383798"/>
                <a:gd name="T2" fmla="*/ 191925 w 319831"/>
                <a:gd name="T3" fmla="*/ 63992 h 383798"/>
                <a:gd name="T4" fmla="*/ 191925 w 319831"/>
                <a:gd name="T5" fmla="*/ 0 h 383798"/>
                <a:gd name="T6" fmla="*/ 383848 w 319831"/>
                <a:gd name="T7" fmla="*/ 159978 h 383798"/>
                <a:gd name="T8" fmla="*/ 191925 w 319831"/>
                <a:gd name="T9" fmla="*/ 319956 h 383798"/>
                <a:gd name="T10" fmla="*/ 191925 w 319831"/>
                <a:gd name="T11" fmla="*/ 255964 h 383798"/>
                <a:gd name="T12" fmla="*/ 0 w 319831"/>
                <a:gd name="T13" fmla="*/ 255964 h 383798"/>
                <a:gd name="T14" fmla="*/ 0 w 319831"/>
                <a:gd name="T15" fmla="*/ 63992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43" name="42 Forma libre"/>
            <p:cNvSpPr>
              <a:spLocks/>
            </p:cNvSpPr>
            <p:nvPr/>
          </p:nvSpPr>
          <p:spPr bwMode="auto">
            <a:xfrm>
              <a:off x="319779" y="3993321"/>
              <a:ext cx="1843211" cy="852464"/>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Asesoría </a:t>
              </a:r>
              <a:r>
                <a:rPr lang="es-CO" altLang="es-CO" dirty="0">
                  <a:solidFill>
                    <a:srgbClr val="FFFFFF"/>
                  </a:solidFill>
                  <a:latin typeface="Calibri" pitchFamily="34" charset="0"/>
                </a:rPr>
                <a:t>y Acompañamiento Técnico</a:t>
              </a:r>
            </a:p>
          </p:txBody>
        </p:sp>
      </p:grpSp>
      <p:sp>
        <p:nvSpPr>
          <p:cNvPr id="45" name="44 Forma libre"/>
          <p:cNvSpPr>
            <a:spLocks/>
          </p:cNvSpPr>
          <p:nvPr/>
        </p:nvSpPr>
        <p:spPr bwMode="auto">
          <a:xfrm>
            <a:off x="4068763" y="1460500"/>
            <a:ext cx="4391025" cy="960438"/>
          </a:xfrm>
          <a:custGeom>
            <a:avLst/>
            <a:gdLst>
              <a:gd name="T0" fmla="*/ 0 w 1535192"/>
              <a:gd name="T1" fmla="*/ 85288 h 852884"/>
              <a:gd name="T2" fmla="*/ 127526 w 1535192"/>
              <a:gd name="T3" fmla="*/ 0 h 852884"/>
              <a:gd name="T4" fmla="*/ 2167955 w 1535192"/>
              <a:gd name="T5" fmla="*/ 0 h 852884"/>
              <a:gd name="T6" fmla="*/ 2295481 w 1535192"/>
              <a:gd name="T7" fmla="*/ 85288 h 852884"/>
              <a:gd name="T8" fmla="*/ 2295481 w 1535192"/>
              <a:gd name="T9" fmla="*/ 767596 h 852884"/>
              <a:gd name="T10" fmla="*/ 2167955 w 1535192"/>
              <a:gd name="T11" fmla="*/ 852884 h 852884"/>
              <a:gd name="T12" fmla="*/ 127526 w 1535192"/>
              <a:gd name="T13" fmla="*/ 852884 h 852884"/>
              <a:gd name="T14" fmla="*/ 0 w 1535192"/>
              <a:gd name="T15" fmla="*/ 767596 h 852884"/>
              <a:gd name="T16" fmla="*/ 0 w 1535192"/>
              <a:gd name="T17" fmla="*/ 8528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sz="2800" dirty="0">
                <a:solidFill>
                  <a:schemeClr val="lt1"/>
                </a:solidFill>
                <a:latin typeface="+mn-lt"/>
                <a:ea typeface="+mn-ea"/>
              </a:rPr>
              <a:t>Sub Procesos</a:t>
            </a:r>
          </a:p>
        </p:txBody>
      </p:sp>
      <p:sp>
        <p:nvSpPr>
          <p:cNvPr id="46" name="45 Forma libre"/>
          <p:cNvSpPr>
            <a:spLocks/>
          </p:cNvSpPr>
          <p:nvPr/>
        </p:nvSpPr>
        <p:spPr bwMode="auto">
          <a:xfrm>
            <a:off x="5737225" y="2563813"/>
            <a:ext cx="896938" cy="360362"/>
          </a:xfrm>
          <a:custGeom>
            <a:avLst/>
            <a:gdLst>
              <a:gd name="T0" fmla="*/ 0 w 319831"/>
              <a:gd name="T1" fmla="*/ 53306 h 383798"/>
              <a:gd name="T2" fmla="*/ 230281 w 319831"/>
              <a:gd name="T3" fmla="*/ 53306 h 383798"/>
              <a:gd name="T4" fmla="*/ 230281 w 319831"/>
              <a:gd name="T5" fmla="*/ 0 h 383798"/>
              <a:gd name="T6" fmla="*/ 460561 w 319831"/>
              <a:gd name="T7" fmla="*/ 133263 h 383798"/>
              <a:gd name="T8" fmla="*/ 230281 w 319831"/>
              <a:gd name="T9" fmla="*/ 266527 h 383798"/>
              <a:gd name="T10" fmla="*/ 230281 w 319831"/>
              <a:gd name="T11" fmla="*/ 213221 h 383798"/>
              <a:gd name="T12" fmla="*/ 0 w 319831"/>
              <a:gd name="T13" fmla="*/ 213221 h 383798"/>
              <a:gd name="T14" fmla="*/ 0 w 319831"/>
              <a:gd name="T15" fmla="*/ 53306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FF8F26"/>
              </a:gs>
              <a:gs pos="20000">
                <a:srgbClr val="FF8F2A"/>
              </a:gs>
              <a:gs pos="100000">
                <a:srgbClr val="CB6C1D"/>
              </a:gs>
            </a:gsLst>
            <a:lin ang="5400000"/>
          </a:gradFill>
          <a:ln w="9525" cap="flat" cmpd="sng">
            <a:solidFill>
              <a:srgbClr val="F69240"/>
            </a:solidFill>
            <a:prstDash val="solid"/>
            <a:round/>
            <a:headEnd/>
            <a:tailEnd/>
          </a:ln>
          <a:effectLst>
            <a:outerShdw blurRad="40000" dist="23000" dir="5400000" rotWithShape="0">
              <a:srgbClr val="000000">
                <a:alpha val="34999"/>
              </a:srgbClr>
            </a:outerShdw>
          </a:effectLst>
        </p:spPr>
        <p:txBody>
          <a:bodyPr lIns="76761" tIns="1" rIns="76760" bIns="95949" anchor="ctr"/>
          <a:lstStyle/>
          <a:p>
            <a:pPr eaLnBrk="0" hangingPunct="0">
              <a:defRPr/>
            </a:pPr>
            <a:endParaRPr lang="es-CO"/>
          </a:p>
        </p:txBody>
      </p:sp>
      <p:sp>
        <p:nvSpPr>
          <p:cNvPr id="26" name="39 Forma libre"/>
          <p:cNvSpPr>
            <a:spLocks/>
          </p:cNvSpPr>
          <p:nvPr/>
        </p:nvSpPr>
        <p:spPr bwMode="auto">
          <a:xfrm rot="16200000">
            <a:off x="3132137" y="1635126"/>
            <a:ext cx="569913" cy="8683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4041775" y="2997200"/>
            <a:ext cx="4424363" cy="431800"/>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Planeación Operativa </a:t>
            </a:r>
          </a:p>
        </p:txBody>
      </p:sp>
      <p:sp>
        <p:nvSpPr>
          <p:cNvPr id="35" name="34 Forma libre"/>
          <p:cNvSpPr>
            <a:spLocks/>
          </p:cNvSpPr>
          <p:nvPr/>
        </p:nvSpPr>
        <p:spPr bwMode="auto">
          <a:xfrm>
            <a:off x="4058443" y="3933825"/>
            <a:ext cx="4407695" cy="419100"/>
          </a:xfrm>
          <a:custGeom>
            <a:avLst/>
            <a:gdLst>
              <a:gd name="T0" fmla="*/ 0 w 1535192"/>
              <a:gd name="T1" fmla="*/ 22318 h 852884"/>
              <a:gd name="T2" fmla="*/ 127526 w 1535192"/>
              <a:gd name="T3" fmla="*/ 0 h 852884"/>
              <a:gd name="T4" fmla="*/ 2167953 w 1535192"/>
              <a:gd name="T5" fmla="*/ 0 h 852884"/>
              <a:gd name="T6" fmla="*/ 2295478 w 1535192"/>
              <a:gd name="T7" fmla="*/ 22318 h 852884"/>
              <a:gd name="T8" fmla="*/ 2295478 w 1535192"/>
              <a:gd name="T9" fmla="*/ 200864 h 852884"/>
              <a:gd name="T10" fmla="*/ 2167953 w 1535192"/>
              <a:gd name="T11" fmla="*/ 223183 h 852884"/>
              <a:gd name="T12" fmla="*/ 127526 w 1535192"/>
              <a:gd name="T13" fmla="*/ 223183 h 852884"/>
              <a:gd name="T14" fmla="*/ 0 w 1535192"/>
              <a:gd name="T15" fmla="*/ 200864 h 852884"/>
              <a:gd name="T16" fmla="*/ 0 w 1535192"/>
              <a:gd name="T17" fmla="*/ 2231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Asesoría en Educación Inicial </a:t>
            </a:r>
          </a:p>
        </p:txBody>
      </p:sp>
      <p:sp>
        <p:nvSpPr>
          <p:cNvPr id="36" name="35 Forma libre"/>
          <p:cNvSpPr>
            <a:spLocks/>
          </p:cNvSpPr>
          <p:nvPr/>
        </p:nvSpPr>
        <p:spPr bwMode="auto">
          <a:xfrm>
            <a:off x="3989387" y="4795838"/>
            <a:ext cx="4476751" cy="504825"/>
          </a:xfrm>
          <a:custGeom>
            <a:avLst/>
            <a:gdLst>
              <a:gd name="T0" fmla="*/ 0 w 1535192"/>
              <a:gd name="T1" fmla="*/ 36989 h 852884"/>
              <a:gd name="T2" fmla="*/ 154869 w 1535192"/>
              <a:gd name="T3" fmla="*/ 0 h 852884"/>
              <a:gd name="T4" fmla="*/ 2632781 w 1535192"/>
              <a:gd name="T5" fmla="*/ 0 h 852884"/>
              <a:gd name="T6" fmla="*/ 2787650 w 1535192"/>
              <a:gd name="T7" fmla="*/ 36989 h 852884"/>
              <a:gd name="T8" fmla="*/ 2787650 w 1535192"/>
              <a:gd name="T9" fmla="*/ 332898 h 852884"/>
              <a:gd name="T10" fmla="*/ 2632781 w 1535192"/>
              <a:gd name="T11" fmla="*/ 369887 h 852884"/>
              <a:gd name="T12" fmla="*/ 154869 w 1535192"/>
              <a:gd name="T13" fmla="*/ 369887 h 852884"/>
              <a:gd name="T14" fmla="*/ 0 w 1535192"/>
              <a:gd name="T15" fmla="*/ 332898 h 852884"/>
              <a:gd name="T16" fmla="*/ 0 w 1535192"/>
              <a:gd name="T17" fmla="*/ 36989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dirty="0">
                <a:solidFill>
                  <a:srgbClr val="FFFFFF"/>
                </a:solidFill>
                <a:latin typeface="Calibri" pitchFamily="34" charset="0"/>
              </a:rPr>
              <a:t>Acompañamiento </a:t>
            </a:r>
            <a:r>
              <a:rPr lang="es-CO" dirty="0" smtClean="0">
                <a:solidFill>
                  <a:srgbClr val="FFFFFF"/>
                </a:solidFill>
                <a:latin typeface="Calibri" pitchFamily="34" charset="0"/>
              </a:rPr>
              <a:t>Técnico en E.I.</a:t>
            </a:r>
            <a:endParaRPr lang="es-CO" dirty="0">
              <a:solidFill>
                <a:srgbClr val="FFFFFF"/>
              </a:solidFill>
              <a:latin typeface="Calibri" pitchFamily="34" charset="0"/>
            </a:endParaRPr>
          </a:p>
        </p:txBody>
      </p:sp>
      <p:cxnSp>
        <p:nvCxnSpPr>
          <p:cNvPr id="3" name="2 Conector curvado"/>
          <p:cNvCxnSpPr/>
          <p:nvPr/>
        </p:nvCxnSpPr>
        <p:spPr>
          <a:xfrm flipV="1">
            <a:off x="2916238" y="3213100"/>
            <a:ext cx="1125537" cy="547688"/>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5" name="4 Conector curvado"/>
          <p:cNvCxnSpPr/>
          <p:nvPr/>
        </p:nvCxnSpPr>
        <p:spPr>
          <a:xfrm>
            <a:off x="2916238" y="3933825"/>
            <a:ext cx="1125537" cy="209550"/>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7" name="6 Conector curvado"/>
          <p:cNvCxnSpPr/>
          <p:nvPr/>
        </p:nvCxnSpPr>
        <p:spPr>
          <a:xfrm>
            <a:off x="2892425" y="4143375"/>
            <a:ext cx="1149350" cy="904875"/>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80460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42 Forma libre"/>
          <p:cNvSpPr>
            <a:spLocks/>
          </p:cNvSpPr>
          <p:nvPr/>
        </p:nvSpPr>
        <p:spPr bwMode="auto">
          <a:xfrm>
            <a:off x="179388" y="1484313"/>
            <a:ext cx="2736850" cy="1211262"/>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Asesoría </a:t>
            </a:r>
            <a:r>
              <a:rPr lang="es-CO" altLang="es-CO" dirty="0">
                <a:solidFill>
                  <a:srgbClr val="FFFFFF"/>
                </a:solidFill>
                <a:latin typeface="Calibri" pitchFamily="34" charset="0"/>
              </a:rPr>
              <a:t>y Acompañamiento Técnico</a:t>
            </a:r>
          </a:p>
        </p:txBody>
      </p:sp>
      <p:sp>
        <p:nvSpPr>
          <p:cNvPr id="26" name="39 Forma libre"/>
          <p:cNvSpPr>
            <a:spLocks/>
          </p:cNvSpPr>
          <p:nvPr/>
        </p:nvSpPr>
        <p:spPr bwMode="auto">
          <a:xfrm rot="16200000">
            <a:off x="3240881" y="1670844"/>
            <a:ext cx="569913" cy="796925"/>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4035425" y="1773238"/>
            <a:ext cx="4424363" cy="647700"/>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Planeación Operativa </a:t>
            </a:r>
          </a:p>
        </p:txBody>
      </p:sp>
      <p:pic>
        <p:nvPicPr>
          <p:cNvPr id="35845" name="Picture 2" descr="https://encrypted-tbn1.gstatic.com/images?q=tbn:ANd9GcTBDWg8QtLKn4uN_PuSWAaA9cxNLPVouCuX08HszpTXKtd7Nl-j-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668713"/>
            <a:ext cx="2286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4" descr="https://encrypted-tbn2.gstatic.com/images?q=tbn:ANd9GcTpDRoE8uyBDZm6oGig7RBomG20ECA5_Pm7PfHiF7qUNtGiqCqJ">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3871913"/>
            <a:ext cx="2159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1 CuadroTexto"/>
          <p:cNvSpPr txBox="1">
            <a:spLocks noChangeArrowheads="1"/>
          </p:cNvSpPr>
          <p:nvPr/>
        </p:nvSpPr>
        <p:spPr bwMode="auto">
          <a:xfrm>
            <a:off x="250825" y="2886075"/>
            <a:ext cx="4681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s-CO" altLang="es-CO" sz="2400">
                <a:latin typeface="Arial" pitchFamily="34" charset="0"/>
              </a:rPr>
              <a:t>Recursos, actividades y solicitudes</a:t>
            </a:r>
          </a:p>
        </p:txBody>
      </p:sp>
      <p:sp>
        <p:nvSpPr>
          <p:cNvPr id="18" name="39 Forma libre"/>
          <p:cNvSpPr>
            <a:spLocks/>
          </p:cNvSpPr>
          <p:nvPr/>
        </p:nvSpPr>
        <p:spPr bwMode="auto">
          <a:xfrm rot="16200000">
            <a:off x="5261769" y="4115594"/>
            <a:ext cx="569913" cy="796925"/>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pic>
        <p:nvPicPr>
          <p:cNvPr id="3584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7600" y="2636838"/>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5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3325" y="4437063"/>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76918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42 Forma libre"/>
          <p:cNvSpPr>
            <a:spLocks/>
          </p:cNvSpPr>
          <p:nvPr/>
        </p:nvSpPr>
        <p:spPr bwMode="auto">
          <a:xfrm>
            <a:off x="179388" y="1484313"/>
            <a:ext cx="2736850" cy="1211262"/>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Asesoría </a:t>
            </a:r>
            <a:r>
              <a:rPr lang="es-CO" altLang="es-CO" dirty="0">
                <a:solidFill>
                  <a:srgbClr val="FFFFFF"/>
                </a:solidFill>
                <a:latin typeface="Calibri" pitchFamily="34" charset="0"/>
              </a:rPr>
              <a:t>y Acompañamiento Técnico</a:t>
            </a:r>
          </a:p>
        </p:txBody>
      </p:sp>
      <p:sp>
        <p:nvSpPr>
          <p:cNvPr id="26" name="39 Forma libre"/>
          <p:cNvSpPr>
            <a:spLocks/>
          </p:cNvSpPr>
          <p:nvPr/>
        </p:nvSpPr>
        <p:spPr bwMode="auto">
          <a:xfrm rot="16200000">
            <a:off x="3240881" y="1670844"/>
            <a:ext cx="569913" cy="796925"/>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4035425" y="1773238"/>
            <a:ext cx="4424363" cy="647700"/>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Asesoría en Educación Inicial</a:t>
            </a:r>
            <a:endParaRPr lang="es-CO" altLang="es-CO" dirty="0">
              <a:solidFill>
                <a:srgbClr val="FFFFFF"/>
              </a:solidFill>
              <a:latin typeface="Calibri" pitchFamily="34" charset="0"/>
            </a:endParaRPr>
          </a:p>
        </p:txBody>
      </p:sp>
      <p:sp>
        <p:nvSpPr>
          <p:cNvPr id="10" name="9 CuadroTexto"/>
          <p:cNvSpPr txBox="1"/>
          <p:nvPr/>
        </p:nvSpPr>
        <p:spPr>
          <a:xfrm>
            <a:off x="4250034" y="5085184"/>
            <a:ext cx="4321175" cy="923330"/>
          </a:xfrm>
          <a:prstGeom prst="rect">
            <a:avLst/>
          </a:prstGeom>
          <a:solidFill>
            <a:schemeClr val="accent1">
              <a:lumMod val="20000"/>
              <a:lumOff val="80000"/>
            </a:schemeClr>
          </a:solidFill>
        </p:spPr>
        <p:txBody>
          <a:bodyPr>
            <a:spAutoFit/>
          </a:bodyPr>
          <a:lstStyle>
            <a:defPPr>
              <a:defRPr lang="en-US"/>
            </a:defPPr>
            <a:lvl1pPr algn="ctr"/>
          </a:lstStyle>
          <a:p>
            <a:pPr lvl="0"/>
            <a:r>
              <a:rPr lang="es-MX" sz="1800" dirty="0"/>
              <a:t>Ofrecer información y orientación sobre los referentes técnicos de la Educación </a:t>
            </a:r>
            <a:r>
              <a:rPr lang="es-MX" sz="1800" dirty="0" smtClean="0"/>
              <a:t>Inicial.</a:t>
            </a:r>
            <a:endParaRPr lang="es-CO" sz="1800" dirty="0"/>
          </a:p>
        </p:txBody>
      </p:sp>
      <p:sp>
        <p:nvSpPr>
          <p:cNvPr id="8" name="9 CuadroTexto"/>
          <p:cNvSpPr txBox="1"/>
          <p:nvPr/>
        </p:nvSpPr>
        <p:spPr>
          <a:xfrm>
            <a:off x="4211960" y="2708920"/>
            <a:ext cx="4321175" cy="1477328"/>
          </a:xfrm>
          <a:prstGeom prst="rect">
            <a:avLst/>
          </a:prstGeom>
          <a:solidFill>
            <a:schemeClr val="accent1">
              <a:lumMod val="20000"/>
              <a:lumOff val="80000"/>
            </a:schemeClr>
          </a:solidFill>
        </p:spPr>
        <p:txBody>
          <a:bodyPr>
            <a:spAutoFit/>
          </a:bodyPr>
          <a:lstStyle>
            <a:defPPr>
              <a:defRPr lang="en-US"/>
            </a:defPPr>
            <a:lvl1pPr algn="ctr"/>
          </a:lstStyle>
          <a:p>
            <a:pPr algn="just"/>
            <a:r>
              <a:rPr lang="es-CO" sz="1800" dirty="0" smtClean="0"/>
              <a:t>Dirigida a entidades </a:t>
            </a:r>
            <a:r>
              <a:rPr lang="es-CO" sz="1800" dirty="0"/>
              <a:t>territoriales, personas naturales y jurídicas que brindan el servicio de Educación Inicial o están interesados en prestarlo y a la comunidad en general</a:t>
            </a:r>
            <a:endParaRPr lang="es-ES" sz="1800" b="0" dirty="0"/>
          </a:p>
        </p:txBody>
      </p:sp>
      <p:sp>
        <p:nvSpPr>
          <p:cNvPr id="9" name="39 Forma libre"/>
          <p:cNvSpPr>
            <a:spLocks/>
          </p:cNvSpPr>
          <p:nvPr/>
        </p:nvSpPr>
        <p:spPr bwMode="auto">
          <a:xfrm rot="10800000">
            <a:off x="6087591" y="4186248"/>
            <a:ext cx="569912" cy="796925"/>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68" y="2852936"/>
            <a:ext cx="2085792" cy="325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55879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42 Forma libre"/>
          <p:cNvSpPr>
            <a:spLocks/>
          </p:cNvSpPr>
          <p:nvPr/>
        </p:nvSpPr>
        <p:spPr bwMode="auto">
          <a:xfrm>
            <a:off x="179388" y="1484313"/>
            <a:ext cx="2736850" cy="1211262"/>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Asesoría </a:t>
            </a:r>
            <a:r>
              <a:rPr lang="es-CO" altLang="es-CO" dirty="0">
                <a:solidFill>
                  <a:srgbClr val="FFFFFF"/>
                </a:solidFill>
                <a:latin typeface="Calibri" pitchFamily="34" charset="0"/>
              </a:rPr>
              <a:t>y Acompañamiento Técnico</a:t>
            </a:r>
          </a:p>
        </p:txBody>
      </p:sp>
      <p:sp>
        <p:nvSpPr>
          <p:cNvPr id="26" name="39 Forma libre"/>
          <p:cNvSpPr>
            <a:spLocks/>
          </p:cNvSpPr>
          <p:nvPr/>
        </p:nvSpPr>
        <p:spPr bwMode="auto">
          <a:xfrm rot="16200000">
            <a:off x="3240881" y="1670844"/>
            <a:ext cx="569913" cy="796925"/>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4035425" y="1773238"/>
            <a:ext cx="4424363" cy="647700"/>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Acompañamiento Técnico</a:t>
            </a:r>
            <a:endParaRPr lang="es-CO" altLang="es-CO" dirty="0">
              <a:solidFill>
                <a:srgbClr val="FFFFFF"/>
              </a:solidFill>
              <a:latin typeface="Calibri" pitchFamily="34" charset="0"/>
            </a:endParaRPr>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454400"/>
            <a:ext cx="20193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4211960" y="4293096"/>
            <a:ext cx="4321175" cy="1200329"/>
          </a:xfrm>
          <a:prstGeom prst="rect">
            <a:avLst/>
          </a:prstGeom>
          <a:solidFill>
            <a:schemeClr val="accent1">
              <a:lumMod val="20000"/>
              <a:lumOff val="80000"/>
            </a:schemeClr>
          </a:solidFill>
        </p:spPr>
        <p:txBody>
          <a:bodyPr>
            <a:spAutoFit/>
          </a:bodyPr>
          <a:lstStyle>
            <a:defPPr>
              <a:defRPr lang="en-US"/>
            </a:defPPr>
            <a:lvl1pPr algn="ctr"/>
          </a:lstStyle>
          <a:p>
            <a:pPr algn="just"/>
            <a:r>
              <a:rPr lang="es-ES" sz="1800" b="0" dirty="0"/>
              <a:t>Fortalecer la </a:t>
            </a:r>
            <a:r>
              <a:rPr lang="es-ES" sz="1800" b="0" dirty="0" smtClean="0"/>
              <a:t>gestión </a:t>
            </a:r>
            <a:r>
              <a:rPr lang="es-ES" sz="1800" b="0" dirty="0"/>
              <a:t>de los prestadores del servicio de </a:t>
            </a:r>
            <a:r>
              <a:rPr lang="es-ES" sz="1800" b="0" dirty="0" smtClean="0"/>
              <a:t>Educación </a:t>
            </a:r>
            <a:r>
              <a:rPr lang="es-ES" sz="1800" b="0" dirty="0"/>
              <a:t>Inicial en la </a:t>
            </a:r>
            <a:r>
              <a:rPr lang="es-ES" sz="1800" b="0" dirty="0" smtClean="0"/>
              <a:t>implementación </a:t>
            </a:r>
            <a:r>
              <a:rPr lang="es-ES" sz="1800" b="0" dirty="0"/>
              <a:t>de los referentes </a:t>
            </a:r>
            <a:r>
              <a:rPr lang="es-ES" sz="1800" b="0" dirty="0" smtClean="0"/>
              <a:t>técnicos.</a:t>
            </a:r>
            <a:endParaRPr lang="es-ES" sz="1800" b="0" dirty="0"/>
          </a:p>
        </p:txBody>
      </p:sp>
      <p:sp>
        <p:nvSpPr>
          <p:cNvPr id="11" name="39 Forma libre"/>
          <p:cNvSpPr>
            <a:spLocks/>
          </p:cNvSpPr>
          <p:nvPr/>
        </p:nvSpPr>
        <p:spPr bwMode="auto">
          <a:xfrm rot="16200000">
            <a:off x="3245645" y="4473773"/>
            <a:ext cx="569912" cy="796925"/>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8" name="9 CuadroTexto"/>
          <p:cNvSpPr txBox="1"/>
          <p:nvPr/>
        </p:nvSpPr>
        <p:spPr>
          <a:xfrm>
            <a:off x="4211960" y="2708920"/>
            <a:ext cx="4321175" cy="646331"/>
          </a:xfrm>
          <a:prstGeom prst="rect">
            <a:avLst/>
          </a:prstGeom>
          <a:solidFill>
            <a:schemeClr val="accent1">
              <a:lumMod val="20000"/>
              <a:lumOff val="80000"/>
            </a:schemeClr>
          </a:solidFill>
        </p:spPr>
        <p:txBody>
          <a:bodyPr>
            <a:spAutoFit/>
          </a:bodyPr>
          <a:lstStyle>
            <a:defPPr>
              <a:defRPr lang="en-US"/>
            </a:defPPr>
            <a:lvl1pPr algn="ctr"/>
          </a:lstStyle>
          <a:p>
            <a:pPr algn="just"/>
            <a:r>
              <a:rPr lang="es-ES" sz="1800" b="0" dirty="0" smtClean="0"/>
              <a:t>En las Sedes donde se presta el servicio de educación inicial.</a:t>
            </a:r>
            <a:endParaRPr lang="es-ES" sz="1800" b="0" dirty="0"/>
          </a:p>
        </p:txBody>
      </p:sp>
      <p:sp>
        <p:nvSpPr>
          <p:cNvPr id="9" name="39 Forma libre"/>
          <p:cNvSpPr>
            <a:spLocks/>
          </p:cNvSpPr>
          <p:nvPr/>
        </p:nvSpPr>
        <p:spPr bwMode="auto">
          <a:xfrm rot="10800000">
            <a:off x="6125667" y="3459509"/>
            <a:ext cx="569912" cy="796925"/>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Tree>
    <p:extLst>
      <p:ext uri="{BB962C8B-B14F-4D97-AF65-F5344CB8AC3E}">
        <p14:creationId xmlns:p14="http://schemas.microsoft.com/office/powerpoint/2010/main" val="15481280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Forma libre"/>
          <p:cNvSpPr>
            <a:spLocks/>
          </p:cNvSpPr>
          <p:nvPr/>
        </p:nvSpPr>
        <p:spPr bwMode="auto">
          <a:xfrm>
            <a:off x="323528" y="1484313"/>
            <a:ext cx="8209036" cy="864567"/>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lnSpc>
                <a:spcPct val="90000"/>
              </a:lnSpc>
              <a:spcAft>
                <a:spcPct val="35000"/>
              </a:spcAft>
              <a:defRPr/>
            </a:pPr>
            <a:r>
              <a:rPr lang="es-CO" altLang="es-CO" dirty="0" smtClean="0">
                <a:solidFill>
                  <a:srgbClr val="FFFFFF"/>
                </a:solidFill>
                <a:latin typeface="Calibri" pitchFamily="34" charset="0"/>
              </a:rPr>
              <a:t>Proceso</a:t>
            </a:r>
            <a:r>
              <a:rPr lang="es-CO" altLang="es-CO" dirty="0">
                <a:solidFill>
                  <a:srgbClr val="FFFFFF"/>
                </a:solidFill>
                <a:latin typeface="Calibri" pitchFamily="34" charset="0"/>
              </a:rPr>
              <a:t>: Inspección, Vigilancia y </a:t>
            </a:r>
            <a:r>
              <a:rPr lang="es-CO" altLang="es-CO" dirty="0" smtClean="0">
                <a:solidFill>
                  <a:srgbClr val="FFFFFF"/>
                </a:solidFill>
                <a:latin typeface="Calibri" pitchFamily="34" charset="0"/>
              </a:rPr>
              <a:t>Seguimiento</a:t>
            </a:r>
            <a:endParaRPr lang="es-CO" altLang="es-CO" dirty="0">
              <a:solidFill>
                <a:srgbClr val="FFFFFF"/>
              </a:solidFill>
              <a:latin typeface="Calibri" pitchFamily="34" charset="0"/>
            </a:endParaRPr>
          </a:p>
        </p:txBody>
      </p:sp>
      <p:sp>
        <p:nvSpPr>
          <p:cNvPr id="34" name="33 Forma libre"/>
          <p:cNvSpPr>
            <a:spLocks/>
          </p:cNvSpPr>
          <p:nvPr/>
        </p:nvSpPr>
        <p:spPr bwMode="auto">
          <a:xfrm>
            <a:off x="2215864" y="2492896"/>
            <a:ext cx="4424363" cy="498301"/>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Objetivo</a:t>
            </a:r>
            <a:endParaRPr lang="es-CO" altLang="es-CO" dirty="0">
              <a:solidFill>
                <a:srgbClr val="FFFFFF"/>
              </a:solidFill>
              <a:latin typeface="Calibri" pitchFamily="34" charset="0"/>
            </a:endParaRPr>
          </a:p>
        </p:txBody>
      </p:sp>
      <p:sp>
        <p:nvSpPr>
          <p:cNvPr id="9" name="9 CuadroTexto"/>
          <p:cNvSpPr txBox="1"/>
          <p:nvPr/>
        </p:nvSpPr>
        <p:spPr>
          <a:xfrm>
            <a:off x="755576" y="3415640"/>
            <a:ext cx="7632848" cy="2308324"/>
          </a:xfrm>
          <a:prstGeom prst="rect">
            <a:avLst/>
          </a:prstGeom>
          <a:solidFill>
            <a:schemeClr val="accent1">
              <a:lumMod val="20000"/>
              <a:lumOff val="80000"/>
            </a:schemeClr>
          </a:solidFill>
        </p:spPr>
        <p:txBody>
          <a:bodyPr wrap="square">
            <a:spAutoFit/>
          </a:bodyPr>
          <a:lstStyle>
            <a:defPPr>
              <a:defRPr lang="en-US"/>
            </a:defPPr>
            <a:lvl1pPr algn="ctr"/>
          </a:lstStyle>
          <a:p>
            <a:pPr algn="just">
              <a:defRPr/>
            </a:pPr>
            <a:r>
              <a:rPr lang="es-ES" b="0" dirty="0" smtClean="0"/>
              <a:t>Verificar, vigilar, orientar y hacer seguimiento al cumplimiento de las condiciones de operación de las sedes que brindan o deseen brindar el servicio de Educación Inicial, de conformidad con los estándares de calidad que hacen parte de los referentes técnicos emitidos por el Ministerio de Educación Nacional. </a:t>
            </a:r>
            <a:endParaRPr lang="es-ES" b="0" dirty="0"/>
          </a:p>
        </p:txBody>
      </p:sp>
    </p:spTree>
    <p:extLst>
      <p:ext uri="{BB962C8B-B14F-4D97-AF65-F5344CB8AC3E}">
        <p14:creationId xmlns:p14="http://schemas.microsoft.com/office/powerpoint/2010/main" val="104965266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37 Grupo"/>
          <p:cNvGrpSpPr>
            <a:grpSpLocks/>
          </p:cNvGrpSpPr>
          <p:nvPr/>
        </p:nvGrpSpPr>
        <p:grpSpPr bwMode="auto">
          <a:xfrm>
            <a:off x="395288" y="1412875"/>
            <a:ext cx="2520950" cy="3024188"/>
            <a:chOff x="465276" y="2714625"/>
            <a:chExt cx="1697713" cy="2131160"/>
          </a:xfrm>
        </p:grpSpPr>
        <p:sp>
          <p:nvSpPr>
            <p:cNvPr id="39" name="38 Forma libre"/>
            <p:cNvSpPr>
              <a:spLocks/>
            </p:cNvSpPr>
            <p:nvPr/>
          </p:nvSpPr>
          <p:spPr bwMode="auto">
            <a:xfrm>
              <a:off x="465444" y="2714625"/>
              <a:ext cx="1681510" cy="852464"/>
            </a:xfrm>
            <a:custGeom>
              <a:avLst/>
              <a:gdLst>
                <a:gd name="T0" fmla="*/ 0 w 1535192"/>
                <a:gd name="T1" fmla="*/ 85288 h 852884"/>
                <a:gd name="T2" fmla="*/ 85288 w 1535192"/>
                <a:gd name="T3" fmla="*/ 0 h 852884"/>
                <a:gd name="T4" fmla="*/ 1449904 w 1535192"/>
                <a:gd name="T5" fmla="*/ 0 h 852884"/>
                <a:gd name="T6" fmla="*/ 1535192 w 1535192"/>
                <a:gd name="T7" fmla="*/ 85288 h 852884"/>
                <a:gd name="T8" fmla="*/ 1535192 w 1535192"/>
                <a:gd name="T9" fmla="*/ 767596 h 852884"/>
                <a:gd name="T10" fmla="*/ 1449904 w 1535192"/>
                <a:gd name="T11" fmla="*/ 852884 h 852884"/>
                <a:gd name="T12" fmla="*/ 85288 w 1535192"/>
                <a:gd name="T13" fmla="*/ 852884 h 852884"/>
                <a:gd name="T14" fmla="*/ 0 w 1535192"/>
                <a:gd name="T15" fmla="*/ 767596 h 852884"/>
                <a:gd name="T16" fmla="*/ 0 w 1535192"/>
                <a:gd name="T17" fmla="*/ 8528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sz="2800" dirty="0" smtClean="0">
                  <a:solidFill>
                    <a:schemeClr val="lt1"/>
                  </a:solidFill>
                  <a:latin typeface="+mn-lt"/>
                  <a:ea typeface="+mn-ea"/>
                </a:rPr>
                <a:t>Proceso</a:t>
              </a:r>
              <a:endParaRPr lang="es-CO" sz="2800" dirty="0">
                <a:solidFill>
                  <a:schemeClr val="lt1"/>
                </a:solidFill>
                <a:latin typeface="+mn-lt"/>
                <a:ea typeface="+mn-ea"/>
              </a:endParaRPr>
            </a:p>
          </p:txBody>
        </p:sp>
        <p:sp>
          <p:nvSpPr>
            <p:cNvPr id="40" name="39 Forma libre"/>
            <p:cNvSpPr>
              <a:spLocks/>
            </p:cNvSpPr>
            <p:nvPr/>
          </p:nvSpPr>
          <p:spPr bwMode="auto">
            <a:xfrm>
              <a:off x="1186911" y="3620787"/>
              <a:ext cx="383803" cy="319954"/>
            </a:xfrm>
            <a:custGeom>
              <a:avLst/>
              <a:gdLst>
                <a:gd name="T0" fmla="*/ 0 w 319831"/>
                <a:gd name="T1" fmla="*/ 63992 h 383798"/>
                <a:gd name="T2" fmla="*/ 191925 w 319831"/>
                <a:gd name="T3" fmla="*/ 63992 h 383798"/>
                <a:gd name="T4" fmla="*/ 191925 w 319831"/>
                <a:gd name="T5" fmla="*/ 0 h 383798"/>
                <a:gd name="T6" fmla="*/ 383848 w 319831"/>
                <a:gd name="T7" fmla="*/ 159978 h 383798"/>
                <a:gd name="T8" fmla="*/ 191925 w 319831"/>
                <a:gd name="T9" fmla="*/ 319956 h 383798"/>
                <a:gd name="T10" fmla="*/ 191925 w 319831"/>
                <a:gd name="T11" fmla="*/ 255964 h 383798"/>
                <a:gd name="T12" fmla="*/ 0 w 319831"/>
                <a:gd name="T13" fmla="*/ 255964 h 383798"/>
                <a:gd name="T14" fmla="*/ 0 w 319831"/>
                <a:gd name="T15" fmla="*/ 63992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43" name="42 Forma libre"/>
            <p:cNvSpPr>
              <a:spLocks/>
            </p:cNvSpPr>
            <p:nvPr/>
          </p:nvSpPr>
          <p:spPr bwMode="auto">
            <a:xfrm>
              <a:off x="465276" y="3993321"/>
              <a:ext cx="1697713" cy="852464"/>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Inspección, Vigilancia y Seguimiento</a:t>
              </a:r>
              <a:endParaRPr lang="es-CO" altLang="es-CO" dirty="0">
                <a:solidFill>
                  <a:srgbClr val="FFFFFF"/>
                </a:solidFill>
                <a:latin typeface="Calibri" pitchFamily="34" charset="0"/>
              </a:endParaRPr>
            </a:p>
          </p:txBody>
        </p:sp>
      </p:grpSp>
      <p:sp>
        <p:nvSpPr>
          <p:cNvPr id="45" name="44 Forma libre"/>
          <p:cNvSpPr>
            <a:spLocks/>
          </p:cNvSpPr>
          <p:nvPr/>
        </p:nvSpPr>
        <p:spPr bwMode="auto">
          <a:xfrm>
            <a:off x="4068763" y="1460500"/>
            <a:ext cx="4391025" cy="960438"/>
          </a:xfrm>
          <a:custGeom>
            <a:avLst/>
            <a:gdLst>
              <a:gd name="T0" fmla="*/ 0 w 1535192"/>
              <a:gd name="T1" fmla="*/ 85288 h 852884"/>
              <a:gd name="T2" fmla="*/ 127526 w 1535192"/>
              <a:gd name="T3" fmla="*/ 0 h 852884"/>
              <a:gd name="T4" fmla="*/ 2167955 w 1535192"/>
              <a:gd name="T5" fmla="*/ 0 h 852884"/>
              <a:gd name="T6" fmla="*/ 2295481 w 1535192"/>
              <a:gd name="T7" fmla="*/ 85288 h 852884"/>
              <a:gd name="T8" fmla="*/ 2295481 w 1535192"/>
              <a:gd name="T9" fmla="*/ 767596 h 852884"/>
              <a:gd name="T10" fmla="*/ 2167955 w 1535192"/>
              <a:gd name="T11" fmla="*/ 852884 h 852884"/>
              <a:gd name="T12" fmla="*/ 127526 w 1535192"/>
              <a:gd name="T13" fmla="*/ 852884 h 852884"/>
              <a:gd name="T14" fmla="*/ 0 w 1535192"/>
              <a:gd name="T15" fmla="*/ 767596 h 852884"/>
              <a:gd name="T16" fmla="*/ 0 w 1535192"/>
              <a:gd name="T17" fmla="*/ 8528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sz="2800" dirty="0">
                <a:solidFill>
                  <a:schemeClr val="lt1"/>
                </a:solidFill>
                <a:latin typeface="+mn-lt"/>
                <a:ea typeface="+mn-ea"/>
              </a:rPr>
              <a:t>Sub Procesos</a:t>
            </a:r>
          </a:p>
        </p:txBody>
      </p:sp>
      <p:sp>
        <p:nvSpPr>
          <p:cNvPr id="46" name="45 Forma libre"/>
          <p:cNvSpPr>
            <a:spLocks/>
          </p:cNvSpPr>
          <p:nvPr/>
        </p:nvSpPr>
        <p:spPr bwMode="auto">
          <a:xfrm>
            <a:off x="5737225" y="2492375"/>
            <a:ext cx="896938" cy="360363"/>
          </a:xfrm>
          <a:custGeom>
            <a:avLst/>
            <a:gdLst>
              <a:gd name="T0" fmla="*/ 0 w 319831"/>
              <a:gd name="T1" fmla="*/ 53306 h 383798"/>
              <a:gd name="T2" fmla="*/ 230281 w 319831"/>
              <a:gd name="T3" fmla="*/ 53306 h 383798"/>
              <a:gd name="T4" fmla="*/ 230281 w 319831"/>
              <a:gd name="T5" fmla="*/ 0 h 383798"/>
              <a:gd name="T6" fmla="*/ 460561 w 319831"/>
              <a:gd name="T7" fmla="*/ 133263 h 383798"/>
              <a:gd name="T8" fmla="*/ 230281 w 319831"/>
              <a:gd name="T9" fmla="*/ 266527 h 383798"/>
              <a:gd name="T10" fmla="*/ 230281 w 319831"/>
              <a:gd name="T11" fmla="*/ 213221 h 383798"/>
              <a:gd name="T12" fmla="*/ 0 w 319831"/>
              <a:gd name="T13" fmla="*/ 213221 h 383798"/>
              <a:gd name="T14" fmla="*/ 0 w 319831"/>
              <a:gd name="T15" fmla="*/ 53306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FF8F26"/>
              </a:gs>
              <a:gs pos="20000">
                <a:srgbClr val="FF8F2A"/>
              </a:gs>
              <a:gs pos="100000">
                <a:srgbClr val="CB6C1D"/>
              </a:gs>
            </a:gsLst>
            <a:lin ang="5400000"/>
          </a:gradFill>
          <a:ln w="9525" cap="flat" cmpd="sng">
            <a:solidFill>
              <a:srgbClr val="F69240"/>
            </a:solidFill>
            <a:prstDash val="solid"/>
            <a:round/>
            <a:headEnd/>
            <a:tailEnd/>
          </a:ln>
          <a:effectLst>
            <a:outerShdw blurRad="40000" dist="23000" dir="5400000" rotWithShape="0">
              <a:srgbClr val="000000">
                <a:alpha val="34999"/>
              </a:srgbClr>
            </a:outerShdw>
          </a:effectLst>
        </p:spPr>
        <p:txBody>
          <a:bodyPr lIns="76761" tIns="1" rIns="76760" bIns="95949" anchor="ctr"/>
          <a:lstStyle/>
          <a:p>
            <a:pPr eaLnBrk="0" hangingPunct="0">
              <a:defRPr/>
            </a:pPr>
            <a:endParaRPr lang="es-CO"/>
          </a:p>
        </p:txBody>
      </p:sp>
      <p:sp>
        <p:nvSpPr>
          <p:cNvPr id="26" name="39 Forma libre"/>
          <p:cNvSpPr>
            <a:spLocks/>
          </p:cNvSpPr>
          <p:nvPr/>
        </p:nvSpPr>
        <p:spPr bwMode="auto">
          <a:xfrm rot="16200000">
            <a:off x="3060650" y="1851026"/>
            <a:ext cx="569913" cy="4365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4041775" y="2924175"/>
            <a:ext cx="4424363" cy="431800"/>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Planeación Operativa </a:t>
            </a:r>
          </a:p>
        </p:txBody>
      </p:sp>
      <p:sp>
        <p:nvSpPr>
          <p:cNvPr id="35" name="34 Forma libre"/>
          <p:cNvSpPr>
            <a:spLocks/>
          </p:cNvSpPr>
          <p:nvPr/>
        </p:nvSpPr>
        <p:spPr bwMode="auto">
          <a:xfrm>
            <a:off x="4068763" y="3573066"/>
            <a:ext cx="4391025" cy="1008062"/>
          </a:xfrm>
          <a:custGeom>
            <a:avLst/>
            <a:gdLst>
              <a:gd name="T0" fmla="*/ 0 w 1535192"/>
              <a:gd name="T1" fmla="*/ 22318 h 852884"/>
              <a:gd name="T2" fmla="*/ 127526 w 1535192"/>
              <a:gd name="T3" fmla="*/ 0 h 852884"/>
              <a:gd name="T4" fmla="*/ 2167953 w 1535192"/>
              <a:gd name="T5" fmla="*/ 0 h 852884"/>
              <a:gd name="T6" fmla="*/ 2295478 w 1535192"/>
              <a:gd name="T7" fmla="*/ 22318 h 852884"/>
              <a:gd name="T8" fmla="*/ 2295478 w 1535192"/>
              <a:gd name="T9" fmla="*/ 200864 h 852884"/>
              <a:gd name="T10" fmla="*/ 2167953 w 1535192"/>
              <a:gd name="T11" fmla="*/ 223183 h 852884"/>
              <a:gd name="T12" fmla="*/ 127526 w 1535192"/>
              <a:gd name="T13" fmla="*/ 223183 h 852884"/>
              <a:gd name="T14" fmla="*/ 0 w 1535192"/>
              <a:gd name="T15" fmla="*/ 200864 h 852884"/>
              <a:gd name="T16" fmla="*/ 0 w 1535192"/>
              <a:gd name="T17" fmla="*/ 2231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Otorgamiento de Licencias de Funcionamiento en Educación Inicial</a:t>
            </a:r>
          </a:p>
        </p:txBody>
      </p:sp>
      <p:cxnSp>
        <p:nvCxnSpPr>
          <p:cNvPr id="3" name="2 Conector curvado"/>
          <p:cNvCxnSpPr>
            <a:stCxn id="43" idx="2"/>
          </p:cNvCxnSpPr>
          <p:nvPr/>
        </p:nvCxnSpPr>
        <p:spPr>
          <a:xfrm>
            <a:off x="2776500" y="3227388"/>
            <a:ext cx="1265275" cy="1"/>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5" name="4 Conector curvado"/>
          <p:cNvCxnSpPr/>
          <p:nvPr/>
        </p:nvCxnSpPr>
        <p:spPr>
          <a:xfrm>
            <a:off x="2915816" y="3573016"/>
            <a:ext cx="1125959" cy="432247"/>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7" name="6 Conector curvado"/>
          <p:cNvCxnSpPr/>
          <p:nvPr/>
        </p:nvCxnSpPr>
        <p:spPr>
          <a:xfrm>
            <a:off x="2892425" y="4005263"/>
            <a:ext cx="1149350" cy="827087"/>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9" name="18 Forma libre"/>
          <p:cNvSpPr>
            <a:spLocks/>
          </p:cNvSpPr>
          <p:nvPr/>
        </p:nvSpPr>
        <p:spPr bwMode="auto">
          <a:xfrm>
            <a:off x="4067175" y="4725144"/>
            <a:ext cx="4392613" cy="936774"/>
          </a:xfrm>
          <a:custGeom>
            <a:avLst/>
            <a:gdLst>
              <a:gd name="T0" fmla="*/ 0 w 1535192"/>
              <a:gd name="T1" fmla="*/ 36989 h 852884"/>
              <a:gd name="T2" fmla="*/ 154869 w 1535192"/>
              <a:gd name="T3" fmla="*/ 0 h 852884"/>
              <a:gd name="T4" fmla="*/ 2632781 w 1535192"/>
              <a:gd name="T5" fmla="*/ 0 h 852884"/>
              <a:gd name="T6" fmla="*/ 2787650 w 1535192"/>
              <a:gd name="T7" fmla="*/ 36989 h 852884"/>
              <a:gd name="T8" fmla="*/ 2787650 w 1535192"/>
              <a:gd name="T9" fmla="*/ 332898 h 852884"/>
              <a:gd name="T10" fmla="*/ 2632781 w 1535192"/>
              <a:gd name="T11" fmla="*/ 369887 h 852884"/>
              <a:gd name="T12" fmla="*/ 154869 w 1535192"/>
              <a:gd name="T13" fmla="*/ 369887 h 852884"/>
              <a:gd name="T14" fmla="*/ 0 w 1535192"/>
              <a:gd name="T15" fmla="*/ 332898 h 852884"/>
              <a:gd name="T16" fmla="*/ 0 w 1535192"/>
              <a:gd name="T17" fmla="*/ 36989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a:lnSpc>
                <a:spcPct val="90000"/>
              </a:lnSpc>
              <a:spcAft>
                <a:spcPct val="35000"/>
              </a:spcAft>
              <a:defRPr/>
            </a:pPr>
            <a:r>
              <a:rPr lang="es-CO" dirty="0">
                <a:solidFill>
                  <a:srgbClr val="FFFFFF"/>
                </a:solidFill>
                <a:latin typeface="Calibri" pitchFamily="34" charset="0"/>
              </a:rPr>
              <a:t>Ejecución de Visitas y Seguimiento de las condiciones de operación </a:t>
            </a:r>
          </a:p>
        </p:txBody>
      </p:sp>
    </p:spTree>
    <p:extLst>
      <p:ext uri="{BB962C8B-B14F-4D97-AF65-F5344CB8AC3E}">
        <p14:creationId xmlns:p14="http://schemas.microsoft.com/office/powerpoint/2010/main" val="352502581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Forma libre"/>
          <p:cNvSpPr>
            <a:spLocks/>
          </p:cNvSpPr>
          <p:nvPr/>
        </p:nvSpPr>
        <p:spPr bwMode="auto">
          <a:xfrm>
            <a:off x="323850" y="1484313"/>
            <a:ext cx="2520950" cy="1211262"/>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lnSpc>
                <a:spcPct val="90000"/>
              </a:lnSpc>
              <a:spcAft>
                <a:spcPct val="35000"/>
              </a:spcAft>
              <a:defRPr/>
            </a:pPr>
            <a:r>
              <a:rPr lang="es-CO" altLang="es-CO" dirty="0">
                <a:solidFill>
                  <a:srgbClr val="FFFFFF"/>
                </a:solidFill>
                <a:latin typeface="Calibri" pitchFamily="34" charset="0"/>
              </a:rPr>
              <a:t>Inspección, Vigilancia y </a:t>
            </a:r>
            <a:r>
              <a:rPr lang="es-CO" altLang="es-CO" dirty="0" smtClean="0">
                <a:solidFill>
                  <a:srgbClr val="FFFFFF"/>
                </a:solidFill>
                <a:latin typeface="Calibri" pitchFamily="34" charset="0"/>
              </a:rPr>
              <a:t>Seguimiento</a:t>
            </a:r>
            <a:endParaRPr lang="es-CO" altLang="es-CO" dirty="0">
              <a:solidFill>
                <a:srgbClr val="FFFFFF"/>
              </a:solidFill>
              <a:latin typeface="Calibri" pitchFamily="34" charset="0"/>
            </a:endParaRPr>
          </a:p>
        </p:txBody>
      </p:sp>
      <p:sp>
        <p:nvSpPr>
          <p:cNvPr id="26" name="39 Forma libre"/>
          <p:cNvSpPr>
            <a:spLocks/>
          </p:cNvSpPr>
          <p:nvPr/>
        </p:nvSpPr>
        <p:spPr bwMode="auto">
          <a:xfrm rot="16200000">
            <a:off x="2916237" y="1851026"/>
            <a:ext cx="569913" cy="4365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4041775" y="1700213"/>
            <a:ext cx="4424363" cy="654050"/>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Planeación Operativa </a:t>
            </a:r>
          </a:p>
        </p:txBody>
      </p:sp>
      <p:pic>
        <p:nvPicPr>
          <p:cNvPr id="39941" name="Picture 2" descr="https://encrypted-tbn0.gstatic.com/images?q=tbn:ANd9GcSM-XF_m1spmZ0dYeya2tunokQ21Z7FjWG76v1H2pqQRAlbX8rXC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3213100"/>
            <a:ext cx="41338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1 CuadroTexto"/>
          <p:cNvSpPr txBox="1">
            <a:spLocks noChangeArrowheads="1"/>
          </p:cNvSpPr>
          <p:nvPr/>
        </p:nvSpPr>
        <p:spPr bwMode="auto">
          <a:xfrm>
            <a:off x="539750" y="5732463"/>
            <a:ext cx="3744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s-CO" altLang="es-CO" sz="2400">
                <a:latin typeface="Arial" pitchFamily="34" charset="0"/>
              </a:rPr>
              <a:t>Asignación de Tareas</a:t>
            </a:r>
          </a:p>
        </p:txBody>
      </p:sp>
      <p:sp>
        <p:nvSpPr>
          <p:cNvPr id="20" name="19 CuadroTexto"/>
          <p:cNvSpPr txBox="1"/>
          <p:nvPr/>
        </p:nvSpPr>
        <p:spPr>
          <a:xfrm>
            <a:off x="5219700" y="3965575"/>
            <a:ext cx="3816350" cy="831850"/>
          </a:xfrm>
          <a:prstGeom prst="rect">
            <a:avLst/>
          </a:prstGeom>
          <a:solidFill>
            <a:schemeClr val="accent1">
              <a:lumMod val="20000"/>
              <a:lumOff val="80000"/>
            </a:schemeClr>
          </a:solidFill>
        </p:spPr>
        <p:txBody>
          <a:bodyPr>
            <a:spAutoFit/>
          </a:bodyPr>
          <a:lstStyle>
            <a:defPPr>
              <a:defRPr lang="en-US"/>
            </a:defPPr>
            <a:lvl1pPr algn="ctr"/>
          </a:lstStyle>
          <a:p>
            <a:pPr eaLnBrk="0" hangingPunct="0">
              <a:defRPr/>
            </a:pPr>
            <a:r>
              <a:rPr lang="es-CO" dirty="0"/>
              <a:t>Inspección, Vigilancia y Seguimiento</a:t>
            </a:r>
          </a:p>
        </p:txBody>
      </p:sp>
    </p:spTree>
    <p:extLst>
      <p:ext uri="{BB962C8B-B14F-4D97-AF65-F5344CB8AC3E}">
        <p14:creationId xmlns:p14="http://schemas.microsoft.com/office/powerpoint/2010/main" val="299305851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Forma libre"/>
          <p:cNvSpPr>
            <a:spLocks/>
          </p:cNvSpPr>
          <p:nvPr/>
        </p:nvSpPr>
        <p:spPr bwMode="auto">
          <a:xfrm>
            <a:off x="323850" y="1484313"/>
            <a:ext cx="2520950" cy="1211262"/>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Inspección, Vigilancia y Seguimiento</a:t>
            </a:r>
            <a:endParaRPr lang="es-CO" altLang="es-CO" dirty="0">
              <a:solidFill>
                <a:srgbClr val="FFFFFF"/>
              </a:solidFill>
              <a:latin typeface="Calibri" pitchFamily="34" charset="0"/>
            </a:endParaRPr>
          </a:p>
        </p:txBody>
      </p:sp>
      <p:sp>
        <p:nvSpPr>
          <p:cNvPr id="26" name="39 Forma libre"/>
          <p:cNvSpPr>
            <a:spLocks/>
          </p:cNvSpPr>
          <p:nvPr/>
        </p:nvSpPr>
        <p:spPr bwMode="auto">
          <a:xfrm rot="16200000">
            <a:off x="2916237" y="1851026"/>
            <a:ext cx="569913" cy="4365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3890963" y="1643063"/>
            <a:ext cx="4425950" cy="993775"/>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a:solidFill>
                  <a:srgbClr val="FFFFFF"/>
                </a:solidFill>
                <a:latin typeface="Calibri" pitchFamily="34" charset="0"/>
              </a:rPr>
              <a:t>Otorgamiento de Licencias de Funcionamiento de la Educación Inicial</a:t>
            </a:r>
          </a:p>
        </p:txBody>
      </p:sp>
      <p:pic>
        <p:nvPicPr>
          <p:cNvPr id="40965" name="Picture 2" descr="https://encrypted-tbn3.gstatic.com/images?q=tbn:ANd9GcRFxw69TcUuacN0is8I6FqgbyHzE3owLd21eTzltKoqezr5QQFV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504" y="3403600"/>
            <a:ext cx="3423000" cy="18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http://t1.gstatic.com/images?q=tbn:ANd9GcRqElvSCR2g_34UEQOr1q6ofOMt0DKJD5U6sunmM95YTWAHr3vj">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068960"/>
            <a:ext cx="1944464" cy="216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9 CuadroTexto"/>
          <p:cNvSpPr txBox="1"/>
          <p:nvPr/>
        </p:nvSpPr>
        <p:spPr>
          <a:xfrm>
            <a:off x="1835696" y="3356992"/>
            <a:ext cx="3745111" cy="1754327"/>
          </a:xfrm>
          <a:prstGeom prst="rect">
            <a:avLst/>
          </a:prstGeom>
          <a:solidFill>
            <a:schemeClr val="accent1">
              <a:lumMod val="20000"/>
              <a:lumOff val="80000"/>
            </a:schemeClr>
          </a:solidFill>
        </p:spPr>
        <p:txBody>
          <a:bodyPr wrap="square">
            <a:spAutoFit/>
          </a:bodyPr>
          <a:lstStyle>
            <a:defPPr>
              <a:defRPr lang="en-US"/>
            </a:defPPr>
            <a:lvl1pPr algn="ctr"/>
          </a:lstStyle>
          <a:p>
            <a:pPr algn="just"/>
            <a:r>
              <a:rPr lang="es-ES" sz="1800" b="0" dirty="0" smtClean="0"/>
              <a:t>Autorizar </a:t>
            </a:r>
            <a:r>
              <a:rPr lang="es-ES" sz="1800" b="0" dirty="0"/>
              <a:t>la </a:t>
            </a:r>
            <a:r>
              <a:rPr lang="es-ES" sz="1800" b="0" dirty="0" smtClean="0"/>
              <a:t>prestación </a:t>
            </a:r>
            <a:r>
              <a:rPr lang="es-ES" sz="1800" b="0" dirty="0"/>
              <a:t>del servicio de </a:t>
            </a:r>
            <a:r>
              <a:rPr lang="es-ES" sz="1800" b="0" dirty="0" smtClean="0"/>
              <a:t>Educación </a:t>
            </a:r>
            <a:r>
              <a:rPr lang="es-ES" sz="1800" b="0" dirty="0"/>
              <a:t>Inicial, previo cumplimiento de los </a:t>
            </a:r>
            <a:r>
              <a:rPr lang="es-ES" sz="1800" b="0" dirty="0" smtClean="0"/>
              <a:t>Estándares </a:t>
            </a:r>
            <a:r>
              <a:rPr lang="es-ES" sz="1800" b="0" dirty="0"/>
              <a:t>de Calidad por parte de las sedes donde se preste o desee prestar el servicio de </a:t>
            </a:r>
            <a:r>
              <a:rPr lang="es-ES" sz="1800" b="0" dirty="0" smtClean="0"/>
              <a:t>Educación </a:t>
            </a:r>
            <a:r>
              <a:rPr lang="es-ES" sz="1800" b="0" dirty="0"/>
              <a:t>Inicial. </a:t>
            </a:r>
          </a:p>
        </p:txBody>
      </p:sp>
      <p:sp>
        <p:nvSpPr>
          <p:cNvPr id="5" name="Flecha curvada hacia la derecha 4"/>
          <p:cNvSpPr/>
          <p:nvPr/>
        </p:nvSpPr>
        <p:spPr>
          <a:xfrm>
            <a:off x="2051720" y="5229200"/>
            <a:ext cx="1080120" cy="72008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4" name="Flecha curvada hacia la derecha 13"/>
          <p:cNvSpPr/>
          <p:nvPr/>
        </p:nvSpPr>
        <p:spPr>
          <a:xfrm rot="10800000">
            <a:off x="4499992" y="5229200"/>
            <a:ext cx="936103" cy="64807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28440655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 y="1295400"/>
            <a:ext cx="9274175" cy="4967288"/>
          </a:xfrm>
          <a:prstGeom prst="rect">
            <a:avLst/>
          </a:prstGeom>
          <a:noFill/>
          <a:ln/>
          <a:extLst/>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endParaRPr lang="en-US">
              <a:solidFill>
                <a:schemeClr val="lt1"/>
              </a:solidFill>
            </a:endParaRPr>
          </a:p>
        </p:txBody>
      </p:sp>
      <p:sp>
        <p:nvSpPr>
          <p:cNvPr id="26627" name="1 Título"/>
          <p:cNvSpPr txBox="1">
            <a:spLocks/>
          </p:cNvSpPr>
          <p:nvPr/>
        </p:nvSpPr>
        <p:spPr bwMode="auto">
          <a:xfrm>
            <a:off x="395536" y="1295400"/>
            <a:ext cx="48958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CO" altLang="es-CO" sz="2800" dirty="0">
              <a:solidFill>
                <a:srgbClr val="953735"/>
              </a:solidFill>
              <a:latin typeface="Arial" pitchFamily="34" charset="0"/>
              <a:cs typeface="Arial" pitchFamily="34" charset="0"/>
            </a:endParaRPr>
          </a:p>
          <a:p>
            <a:pPr>
              <a:spcBef>
                <a:spcPct val="0"/>
              </a:spcBef>
              <a:buFontTx/>
              <a:buNone/>
            </a:pPr>
            <a:r>
              <a:rPr lang="es-CO" altLang="es-CO" sz="2800" dirty="0">
                <a:solidFill>
                  <a:srgbClr val="4B2EF6"/>
                </a:solidFill>
                <a:effectLst>
                  <a:outerShdw blurRad="38100" dist="38100" dir="2700000" algn="tl">
                    <a:srgbClr val="000000">
                      <a:alpha val="43137"/>
                    </a:srgbClr>
                  </a:outerShdw>
                </a:effectLst>
                <a:latin typeface="Arial" pitchFamily="34" charset="0"/>
                <a:cs typeface="Arial" pitchFamily="34" charset="0"/>
              </a:rPr>
              <a:t>MODELO </a:t>
            </a:r>
            <a:r>
              <a:rPr lang="es-CO" altLang="es-CO" sz="2800" dirty="0" smtClean="0">
                <a:solidFill>
                  <a:srgbClr val="4B2EF6"/>
                </a:solidFill>
                <a:effectLst>
                  <a:outerShdw blurRad="38100" dist="38100" dir="2700000" algn="tl">
                    <a:srgbClr val="000000">
                      <a:alpha val="43137"/>
                    </a:srgbClr>
                  </a:outerShdw>
                </a:effectLst>
                <a:latin typeface="Arial" pitchFamily="34" charset="0"/>
                <a:cs typeface="Arial" pitchFamily="34" charset="0"/>
              </a:rPr>
              <a:t>GESTIÓN DE EDUCACIÓN INICIAL </a:t>
            </a:r>
          </a:p>
          <a:p>
            <a:pPr>
              <a:spcBef>
                <a:spcPct val="0"/>
              </a:spcBef>
              <a:buFontTx/>
              <a:buNone/>
            </a:pPr>
            <a:r>
              <a:rPr lang="es-CO" altLang="es-CO" sz="2800" dirty="0" smtClean="0">
                <a:solidFill>
                  <a:srgbClr val="4B2EF6"/>
                </a:solidFill>
                <a:effectLst>
                  <a:outerShdw blurRad="38100" dist="38100" dir="2700000" algn="tl">
                    <a:srgbClr val="000000">
                      <a:alpha val="43137"/>
                    </a:srgbClr>
                  </a:outerShdw>
                </a:effectLst>
                <a:latin typeface="Arial" pitchFamily="34" charset="0"/>
                <a:cs typeface="Arial" pitchFamily="34" charset="0"/>
              </a:rPr>
              <a:t>PARA </a:t>
            </a:r>
            <a:r>
              <a:rPr lang="es-CO" altLang="es-CO" sz="2800" dirty="0">
                <a:solidFill>
                  <a:srgbClr val="4B2EF6"/>
                </a:solidFill>
                <a:effectLst>
                  <a:outerShdw blurRad="38100" dist="38100" dir="2700000" algn="tl">
                    <a:srgbClr val="000000">
                      <a:alpha val="43137"/>
                    </a:srgbClr>
                  </a:outerShdw>
                </a:effectLst>
                <a:latin typeface="Arial" pitchFamily="34" charset="0"/>
                <a:cs typeface="Arial" pitchFamily="34" charset="0"/>
              </a:rPr>
              <a:t>LAS SECRETARIAS DE </a:t>
            </a:r>
            <a:r>
              <a:rPr lang="es-CO" altLang="es-CO" sz="2800" dirty="0" smtClean="0">
                <a:solidFill>
                  <a:srgbClr val="4B2EF6"/>
                </a:solidFill>
                <a:effectLst>
                  <a:outerShdw blurRad="38100" dist="38100" dir="2700000" algn="tl">
                    <a:srgbClr val="000000">
                      <a:alpha val="43137"/>
                    </a:srgbClr>
                  </a:outerShdw>
                </a:effectLst>
                <a:latin typeface="Arial" pitchFamily="34" charset="0"/>
                <a:cs typeface="Arial" pitchFamily="34" charset="0"/>
              </a:rPr>
              <a:t>EDUCACIÓN</a:t>
            </a:r>
            <a:endParaRPr lang="es-CO" altLang="es-CO" sz="2400" dirty="0">
              <a:solidFill>
                <a:srgbClr val="953735"/>
              </a:solidFill>
              <a:latin typeface="Arial" pitchFamily="34" charset="0"/>
              <a:cs typeface="Arial" pitchFamily="34" charset="0"/>
            </a:endParaRPr>
          </a:p>
        </p:txBody>
      </p:sp>
      <p:pic>
        <p:nvPicPr>
          <p:cNvPr id="26628" name="Picture 2" descr="C:\Documents and Settings\nbuitrago\Mis documentos\FOTOGRAFIAS SELECCION FINAL\UTILIZADAS EN LAS PIEZAS COMUNICATIVAS DE LA ESTRATEGIA DE SENSIBILIZACIÓN E INFORMACION SOBRE EDUCACION INICIAL\IMG_89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3160652"/>
            <a:ext cx="42100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39603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42 Forma libre"/>
          <p:cNvSpPr>
            <a:spLocks/>
          </p:cNvSpPr>
          <p:nvPr/>
        </p:nvSpPr>
        <p:spPr bwMode="auto">
          <a:xfrm>
            <a:off x="323850" y="1484313"/>
            <a:ext cx="2520950" cy="1211262"/>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Inspección, Vigilancia y Seguimiento</a:t>
            </a:r>
            <a:endParaRPr lang="es-CO" altLang="es-CO" dirty="0">
              <a:solidFill>
                <a:srgbClr val="FFFFFF"/>
              </a:solidFill>
              <a:latin typeface="Calibri" pitchFamily="34" charset="0"/>
            </a:endParaRPr>
          </a:p>
        </p:txBody>
      </p:sp>
      <p:sp>
        <p:nvSpPr>
          <p:cNvPr id="26" name="39 Forma libre"/>
          <p:cNvSpPr>
            <a:spLocks/>
          </p:cNvSpPr>
          <p:nvPr/>
        </p:nvSpPr>
        <p:spPr bwMode="auto">
          <a:xfrm rot="16200000">
            <a:off x="2916237" y="1851026"/>
            <a:ext cx="569913" cy="4365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3851920" y="1484784"/>
            <a:ext cx="4425950" cy="1008111"/>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dirty="0" smtClean="0">
                <a:solidFill>
                  <a:srgbClr val="FFFFFF"/>
                </a:solidFill>
                <a:latin typeface="Calibri" pitchFamily="34" charset="0"/>
              </a:rPr>
              <a:t>Ejecución de Visitas y Seguimiento de las condiciones de operación </a:t>
            </a:r>
            <a:endParaRPr lang="es-CO" dirty="0">
              <a:solidFill>
                <a:srgbClr val="FFFFFF"/>
              </a:solidFill>
              <a:latin typeface="Calibri" pitchFamily="34" charset="0"/>
            </a:endParaRPr>
          </a:p>
        </p:txBody>
      </p:sp>
      <p:pic>
        <p:nvPicPr>
          <p:cNvPr id="419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34290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2987824" y="3501008"/>
            <a:ext cx="6053137" cy="1754327"/>
          </a:xfrm>
          <a:prstGeom prst="rect">
            <a:avLst/>
          </a:prstGeom>
          <a:solidFill>
            <a:schemeClr val="accent1">
              <a:lumMod val="20000"/>
              <a:lumOff val="80000"/>
            </a:schemeClr>
          </a:solidFill>
        </p:spPr>
        <p:txBody>
          <a:bodyPr>
            <a:spAutoFit/>
          </a:bodyPr>
          <a:lstStyle>
            <a:defPPr>
              <a:defRPr lang="en-US"/>
            </a:defPPr>
            <a:lvl1pPr algn="ctr"/>
          </a:lstStyle>
          <a:p>
            <a:pPr algn="just"/>
            <a:r>
              <a:rPr lang="es-ES" sz="1800" b="0" dirty="0"/>
              <a:t>Realizar visitas de oficio o por queja a las sedes donde se preste el servicio de </a:t>
            </a:r>
            <a:r>
              <a:rPr lang="es-ES" sz="1800" b="0" dirty="0" smtClean="0"/>
              <a:t>Educación </a:t>
            </a:r>
            <a:r>
              <a:rPr lang="es-ES" sz="1800" b="0" dirty="0"/>
              <a:t>Inicial con el fin de verificar y orientar el cumplimiento de las condiciones de </a:t>
            </a:r>
            <a:r>
              <a:rPr lang="es-ES" sz="1800" b="0" dirty="0" smtClean="0"/>
              <a:t>operación </a:t>
            </a:r>
            <a:r>
              <a:rPr lang="es-ES" sz="1800" b="0" dirty="0"/>
              <a:t>de acuerdo con los </a:t>
            </a:r>
            <a:r>
              <a:rPr lang="es-ES" sz="1800" b="0" dirty="0" smtClean="0"/>
              <a:t>estándares </a:t>
            </a:r>
            <a:r>
              <a:rPr lang="es-ES" sz="1800" b="0" dirty="0"/>
              <a:t>de calidad que hacen parte de los referentes </a:t>
            </a:r>
            <a:r>
              <a:rPr lang="es-ES" sz="1800" b="0" dirty="0" smtClean="0"/>
              <a:t>técnicos </a:t>
            </a:r>
            <a:r>
              <a:rPr lang="es-ES" sz="1800" b="0" dirty="0"/>
              <a:t>emitidos por el Ministerio de </a:t>
            </a:r>
            <a:r>
              <a:rPr lang="es-ES" sz="1800" b="0" dirty="0" smtClean="0"/>
              <a:t>Educación </a:t>
            </a:r>
            <a:r>
              <a:rPr lang="es-ES" sz="1800" b="0" dirty="0"/>
              <a:t>Nacional. </a:t>
            </a:r>
          </a:p>
        </p:txBody>
      </p:sp>
    </p:spTree>
    <p:extLst>
      <p:ext uri="{BB962C8B-B14F-4D97-AF65-F5344CB8AC3E}">
        <p14:creationId xmlns:p14="http://schemas.microsoft.com/office/powerpoint/2010/main" val="33972631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Forma libre"/>
          <p:cNvSpPr>
            <a:spLocks/>
          </p:cNvSpPr>
          <p:nvPr/>
        </p:nvSpPr>
        <p:spPr bwMode="auto">
          <a:xfrm>
            <a:off x="1043608" y="1412875"/>
            <a:ext cx="6984776" cy="719981"/>
          </a:xfrm>
          <a:custGeom>
            <a:avLst/>
            <a:gdLst>
              <a:gd name="T0" fmla="*/ 0 w 1535192"/>
              <a:gd name="T1" fmla="*/ 85288 h 852884"/>
              <a:gd name="T2" fmla="*/ 85288 w 1535192"/>
              <a:gd name="T3" fmla="*/ 0 h 852884"/>
              <a:gd name="T4" fmla="*/ 1449904 w 1535192"/>
              <a:gd name="T5" fmla="*/ 0 h 852884"/>
              <a:gd name="T6" fmla="*/ 1535192 w 1535192"/>
              <a:gd name="T7" fmla="*/ 85288 h 852884"/>
              <a:gd name="T8" fmla="*/ 1535192 w 1535192"/>
              <a:gd name="T9" fmla="*/ 767596 h 852884"/>
              <a:gd name="T10" fmla="*/ 1449904 w 1535192"/>
              <a:gd name="T11" fmla="*/ 852884 h 852884"/>
              <a:gd name="T12" fmla="*/ 85288 w 1535192"/>
              <a:gd name="T13" fmla="*/ 852884 h 852884"/>
              <a:gd name="T14" fmla="*/ 0 w 1535192"/>
              <a:gd name="T15" fmla="*/ 767596 h 852884"/>
              <a:gd name="T16" fmla="*/ 0 w 1535192"/>
              <a:gd name="T17" fmla="*/ 8528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sz="2800" dirty="0" smtClean="0">
                <a:solidFill>
                  <a:schemeClr val="lt1"/>
                </a:solidFill>
                <a:latin typeface="+mn-lt"/>
                <a:ea typeface="+mn-ea"/>
              </a:rPr>
              <a:t>¿Qué busca la implementación del Modelo de Gestión?</a:t>
            </a:r>
            <a:endParaRPr lang="es-CO" sz="2800" dirty="0">
              <a:solidFill>
                <a:schemeClr val="lt1"/>
              </a:solidFill>
              <a:latin typeface="+mn-lt"/>
              <a:ea typeface="+mn-ea"/>
            </a:endParaRPr>
          </a:p>
        </p:txBody>
      </p:sp>
      <p:sp>
        <p:nvSpPr>
          <p:cNvPr id="40" name="39 Forma libre"/>
          <p:cNvSpPr>
            <a:spLocks/>
          </p:cNvSpPr>
          <p:nvPr/>
        </p:nvSpPr>
        <p:spPr bwMode="auto">
          <a:xfrm rot="16200000">
            <a:off x="245289" y="3925143"/>
            <a:ext cx="569913" cy="454025"/>
          </a:xfrm>
          <a:custGeom>
            <a:avLst/>
            <a:gdLst>
              <a:gd name="T0" fmla="*/ 0 w 319831"/>
              <a:gd name="T1" fmla="*/ 63992 h 383798"/>
              <a:gd name="T2" fmla="*/ 191925 w 319831"/>
              <a:gd name="T3" fmla="*/ 63992 h 383798"/>
              <a:gd name="T4" fmla="*/ 191925 w 319831"/>
              <a:gd name="T5" fmla="*/ 0 h 383798"/>
              <a:gd name="T6" fmla="*/ 383848 w 319831"/>
              <a:gd name="T7" fmla="*/ 159978 h 383798"/>
              <a:gd name="T8" fmla="*/ 191925 w 319831"/>
              <a:gd name="T9" fmla="*/ 319956 h 383798"/>
              <a:gd name="T10" fmla="*/ 191925 w 319831"/>
              <a:gd name="T11" fmla="*/ 255964 h 383798"/>
              <a:gd name="T12" fmla="*/ 0 w 319831"/>
              <a:gd name="T13" fmla="*/ 255964 h 383798"/>
              <a:gd name="T14" fmla="*/ 0 w 319831"/>
              <a:gd name="T15" fmla="*/ 63992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26" name="39 Forma libre"/>
          <p:cNvSpPr>
            <a:spLocks/>
          </p:cNvSpPr>
          <p:nvPr/>
        </p:nvSpPr>
        <p:spPr bwMode="auto">
          <a:xfrm rot="16200000">
            <a:off x="256853" y="2853754"/>
            <a:ext cx="569913" cy="4365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1043608" y="2564904"/>
            <a:ext cx="6912768" cy="864096"/>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solidFill>
            <a:srgbClr val="E62AB0"/>
          </a:soli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just"/>
            <a:r>
              <a:rPr lang="es-CO" sz="1600" b="0" dirty="0" smtClean="0">
                <a:solidFill>
                  <a:schemeClr val="bg1"/>
                </a:solidFill>
                <a:effectLst>
                  <a:outerShdw blurRad="38100" dist="38100" dir="2700000" algn="tl">
                    <a:srgbClr val="000000">
                      <a:alpha val="43137"/>
                    </a:srgbClr>
                  </a:outerShdw>
                </a:effectLst>
              </a:rPr>
              <a:t>Que las </a:t>
            </a:r>
            <a:r>
              <a:rPr lang="es-CO" sz="1600" b="0" dirty="0">
                <a:solidFill>
                  <a:schemeClr val="bg1"/>
                </a:solidFill>
                <a:effectLst>
                  <a:outerShdw blurRad="38100" dist="38100" dir="2700000" algn="tl">
                    <a:srgbClr val="000000">
                      <a:alpha val="43137"/>
                    </a:srgbClr>
                  </a:outerShdw>
                </a:effectLst>
              </a:rPr>
              <a:t>Secretarías de Educación de las Entidades Territoriales Certificadas </a:t>
            </a:r>
            <a:r>
              <a:rPr lang="es-CO" sz="1600" b="0" dirty="0" smtClean="0">
                <a:solidFill>
                  <a:schemeClr val="bg1"/>
                </a:solidFill>
                <a:effectLst>
                  <a:outerShdw blurRad="38100" dist="38100" dir="2700000" algn="tl">
                    <a:srgbClr val="000000">
                      <a:alpha val="43137"/>
                    </a:srgbClr>
                  </a:outerShdw>
                </a:effectLst>
              </a:rPr>
              <a:t>realicen </a:t>
            </a:r>
            <a:r>
              <a:rPr lang="es-CO" sz="1600" b="0" dirty="0">
                <a:solidFill>
                  <a:schemeClr val="bg1"/>
                </a:solidFill>
                <a:effectLst>
                  <a:outerShdw blurRad="38100" dist="38100" dir="2700000" algn="tl">
                    <a:srgbClr val="000000">
                      <a:alpha val="43137"/>
                    </a:srgbClr>
                  </a:outerShdw>
                </a:effectLst>
              </a:rPr>
              <a:t>actividades coordinadas para planificar, controlar, asegurar y mejorar la prestación del servicio de Educación Inicial. </a:t>
            </a:r>
            <a:endParaRPr lang="es-CO" altLang="es-CO" sz="1600" b="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36" name="35 Forma libre"/>
          <p:cNvSpPr>
            <a:spLocks/>
          </p:cNvSpPr>
          <p:nvPr/>
        </p:nvSpPr>
        <p:spPr bwMode="auto">
          <a:xfrm>
            <a:off x="1043608" y="3645024"/>
            <a:ext cx="6918581" cy="1152128"/>
          </a:xfrm>
          <a:custGeom>
            <a:avLst/>
            <a:gdLst>
              <a:gd name="T0" fmla="*/ 0 w 1535192"/>
              <a:gd name="T1" fmla="*/ 36989 h 852884"/>
              <a:gd name="T2" fmla="*/ 154869 w 1535192"/>
              <a:gd name="T3" fmla="*/ 0 h 852884"/>
              <a:gd name="T4" fmla="*/ 2632781 w 1535192"/>
              <a:gd name="T5" fmla="*/ 0 h 852884"/>
              <a:gd name="T6" fmla="*/ 2787650 w 1535192"/>
              <a:gd name="T7" fmla="*/ 36989 h 852884"/>
              <a:gd name="T8" fmla="*/ 2787650 w 1535192"/>
              <a:gd name="T9" fmla="*/ 332898 h 852884"/>
              <a:gd name="T10" fmla="*/ 2632781 w 1535192"/>
              <a:gd name="T11" fmla="*/ 369887 h 852884"/>
              <a:gd name="T12" fmla="*/ 154869 w 1535192"/>
              <a:gd name="T13" fmla="*/ 369887 h 852884"/>
              <a:gd name="T14" fmla="*/ 0 w 1535192"/>
              <a:gd name="T15" fmla="*/ 332898 h 852884"/>
              <a:gd name="T16" fmla="*/ 0 w 1535192"/>
              <a:gd name="T17" fmla="*/ 36989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solidFill>
            <a:srgbClr val="4B2EF6"/>
          </a:soli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just" defTabSz="1511300"/>
            <a:r>
              <a:rPr lang="es-CO" sz="1600" b="0" dirty="0">
                <a:solidFill>
                  <a:schemeClr val="bg1"/>
                </a:solidFill>
                <a:effectLst>
                  <a:outerShdw blurRad="38100" dist="38100" dir="2700000" algn="tl">
                    <a:srgbClr val="000000">
                      <a:alpha val="43137"/>
                    </a:srgbClr>
                  </a:outerShdw>
                </a:effectLst>
              </a:rPr>
              <a:t>Que sus procesos, subprocesos y actividades se interrelacionen con procesos ya establecidos en las Secretarías de </a:t>
            </a:r>
            <a:r>
              <a:rPr lang="es-CO" sz="1600" b="0" dirty="0" smtClean="0">
                <a:solidFill>
                  <a:schemeClr val="bg1"/>
                </a:solidFill>
                <a:effectLst>
                  <a:outerShdw blurRad="38100" dist="38100" dir="2700000" algn="tl">
                    <a:srgbClr val="000000">
                      <a:alpha val="43137"/>
                    </a:srgbClr>
                  </a:outerShdw>
                </a:effectLst>
              </a:rPr>
              <a:t>Educación, a través del proyecto de modernización y </a:t>
            </a:r>
            <a:r>
              <a:rPr lang="es-CO" sz="1600" b="0" dirty="0">
                <a:solidFill>
                  <a:schemeClr val="bg1"/>
                </a:solidFill>
                <a:effectLst>
                  <a:outerShdw blurRad="38100" dist="38100" dir="2700000" algn="tl">
                    <a:srgbClr val="000000">
                      <a:alpha val="43137"/>
                    </a:srgbClr>
                  </a:outerShdw>
                </a:effectLst>
              </a:rPr>
              <a:t>con políticas y lineamientos establecidos para otros niveles educativos</a:t>
            </a:r>
            <a:r>
              <a:rPr lang="es-CO" sz="1600" b="0" dirty="0">
                <a:solidFill>
                  <a:schemeClr val="bg1"/>
                </a:solidFill>
              </a:rPr>
              <a:t>. </a:t>
            </a:r>
          </a:p>
        </p:txBody>
      </p:sp>
      <p:sp>
        <p:nvSpPr>
          <p:cNvPr id="14" name="13 Forma libre"/>
          <p:cNvSpPr>
            <a:spLocks/>
          </p:cNvSpPr>
          <p:nvPr/>
        </p:nvSpPr>
        <p:spPr bwMode="auto">
          <a:xfrm rot="16200000">
            <a:off x="265584" y="5119022"/>
            <a:ext cx="569913" cy="454025"/>
          </a:xfrm>
          <a:custGeom>
            <a:avLst/>
            <a:gdLst>
              <a:gd name="T0" fmla="*/ 0 w 319831"/>
              <a:gd name="T1" fmla="*/ 63992 h 383798"/>
              <a:gd name="T2" fmla="*/ 191925 w 319831"/>
              <a:gd name="T3" fmla="*/ 63992 h 383798"/>
              <a:gd name="T4" fmla="*/ 191925 w 319831"/>
              <a:gd name="T5" fmla="*/ 0 h 383798"/>
              <a:gd name="T6" fmla="*/ 383848 w 319831"/>
              <a:gd name="T7" fmla="*/ 159978 h 383798"/>
              <a:gd name="T8" fmla="*/ 191925 w 319831"/>
              <a:gd name="T9" fmla="*/ 319956 h 383798"/>
              <a:gd name="T10" fmla="*/ 191925 w 319831"/>
              <a:gd name="T11" fmla="*/ 255964 h 383798"/>
              <a:gd name="T12" fmla="*/ 0 w 319831"/>
              <a:gd name="T13" fmla="*/ 255964 h 383798"/>
              <a:gd name="T14" fmla="*/ 0 w 319831"/>
              <a:gd name="T15" fmla="*/ 63992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15" name="14 Forma libre"/>
          <p:cNvSpPr>
            <a:spLocks/>
          </p:cNvSpPr>
          <p:nvPr/>
        </p:nvSpPr>
        <p:spPr bwMode="auto">
          <a:xfrm>
            <a:off x="1037795" y="4886806"/>
            <a:ext cx="6918581" cy="918458"/>
          </a:xfrm>
          <a:custGeom>
            <a:avLst/>
            <a:gdLst>
              <a:gd name="T0" fmla="*/ 0 w 1535192"/>
              <a:gd name="T1" fmla="*/ 36989 h 852884"/>
              <a:gd name="T2" fmla="*/ 154869 w 1535192"/>
              <a:gd name="T3" fmla="*/ 0 h 852884"/>
              <a:gd name="T4" fmla="*/ 2632781 w 1535192"/>
              <a:gd name="T5" fmla="*/ 0 h 852884"/>
              <a:gd name="T6" fmla="*/ 2787650 w 1535192"/>
              <a:gd name="T7" fmla="*/ 36989 h 852884"/>
              <a:gd name="T8" fmla="*/ 2787650 w 1535192"/>
              <a:gd name="T9" fmla="*/ 332898 h 852884"/>
              <a:gd name="T10" fmla="*/ 2632781 w 1535192"/>
              <a:gd name="T11" fmla="*/ 369887 h 852884"/>
              <a:gd name="T12" fmla="*/ 154869 w 1535192"/>
              <a:gd name="T13" fmla="*/ 369887 h 852884"/>
              <a:gd name="T14" fmla="*/ 0 w 1535192"/>
              <a:gd name="T15" fmla="*/ 332898 h 852884"/>
              <a:gd name="T16" fmla="*/ 0 w 1535192"/>
              <a:gd name="T17" fmla="*/ 36989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solidFill>
            <a:srgbClr val="47CD97"/>
          </a:soli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just" defTabSz="1511300"/>
            <a:r>
              <a:rPr lang="es-CO" sz="1600" b="0" dirty="0">
                <a:solidFill>
                  <a:schemeClr val="bg1"/>
                </a:solidFill>
                <a:effectLst>
                  <a:outerShdw blurRad="38100" dist="38100" dir="2700000" algn="tl">
                    <a:srgbClr val="000000">
                      <a:alpha val="43137"/>
                    </a:srgbClr>
                  </a:outerShdw>
                </a:effectLst>
              </a:rPr>
              <a:t>Fortalecer el liderazgo territorial </a:t>
            </a:r>
            <a:r>
              <a:rPr lang="es-CO" sz="1600" b="0" dirty="0" smtClean="0">
                <a:solidFill>
                  <a:schemeClr val="bg1"/>
                </a:solidFill>
                <a:effectLst>
                  <a:outerShdw blurRad="38100" dist="38100" dir="2700000" algn="tl">
                    <a:srgbClr val="000000">
                      <a:alpha val="43137"/>
                    </a:srgbClr>
                  </a:outerShdw>
                </a:effectLst>
              </a:rPr>
              <a:t>de las </a:t>
            </a:r>
            <a:r>
              <a:rPr lang="es-CO" sz="1600" b="0" dirty="0">
                <a:solidFill>
                  <a:schemeClr val="bg1"/>
                </a:solidFill>
                <a:effectLst>
                  <a:outerShdw blurRad="38100" dist="38100" dir="2700000" algn="tl">
                    <a:srgbClr val="000000">
                      <a:alpha val="43137"/>
                    </a:srgbClr>
                  </a:outerShdw>
                </a:effectLst>
              </a:rPr>
              <a:t>Secretarías de Educación en las entidades </a:t>
            </a:r>
            <a:r>
              <a:rPr lang="es-CO" sz="1600" b="0" dirty="0" smtClean="0">
                <a:solidFill>
                  <a:schemeClr val="bg1"/>
                </a:solidFill>
                <a:effectLst>
                  <a:outerShdw blurRad="38100" dist="38100" dir="2700000" algn="tl">
                    <a:srgbClr val="000000">
                      <a:alpha val="43137"/>
                    </a:srgbClr>
                  </a:outerShdw>
                </a:effectLst>
              </a:rPr>
              <a:t>territoriales, </a:t>
            </a:r>
            <a:r>
              <a:rPr lang="es-CO" sz="1600" b="0" dirty="0">
                <a:solidFill>
                  <a:schemeClr val="bg1"/>
                </a:solidFill>
                <a:effectLst>
                  <a:outerShdw blurRad="38100" dist="38100" dir="2700000" algn="tl">
                    <a:srgbClr val="000000">
                      <a:alpha val="43137"/>
                    </a:srgbClr>
                  </a:outerShdw>
                </a:effectLst>
              </a:rPr>
              <a:t>como responsables directas de </a:t>
            </a:r>
            <a:r>
              <a:rPr lang="es-CO" sz="1600" b="0" dirty="0" smtClean="0">
                <a:solidFill>
                  <a:schemeClr val="bg1"/>
                </a:solidFill>
                <a:effectLst>
                  <a:outerShdw blurRad="38100" dist="38100" dir="2700000" algn="tl">
                    <a:srgbClr val="000000">
                      <a:alpha val="43137"/>
                    </a:srgbClr>
                  </a:outerShdw>
                </a:effectLst>
              </a:rPr>
              <a:t>dirigir y </a:t>
            </a:r>
            <a:r>
              <a:rPr lang="es-CO" sz="1600" b="0" dirty="0">
                <a:solidFill>
                  <a:schemeClr val="bg1"/>
                </a:solidFill>
                <a:effectLst>
                  <a:outerShdw blurRad="38100" dist="38100" dir="2700000" algn="tl">
                    <a:srgbClr val="000000">
                      <a:alpha val="43137"/>
                    </a:srgbClr>
                  </a:outerShdw>
                </a:effectLst>
              </a:rPr>
              <a:t>vigilar </a:t>
            </a:r>
            <a:r>
              <a:rPr lang="es-CO" sz="1600" b="0" dirty="0" smtClean="0">
                <a:solidFill>
                  <a:schemeClr val="bg1"/>
                </a:solidFill>
                <a:effectLst>
                  <a:outerShdw blurRad="38100" dist="38100" dir="2700000" algn="tl">
                    <a:srgbClr val="000000">
                      <a:alpha val="43137"/>
                    </a:srgbClr>
                  </a:outerShdw>
                </a:effectLst>
              </a:rPr>
              <a:t>la Educación Inicial desde el </a:t>
            </a:r>
            <a:r>
              <a:rPr lang="es-CO" sz="1600" b="0" dirty="0">
                <a:solidFill>
                  <a:schemeClr val="bg1"/>
                </a:solidFill>
                <a:effectLst>
                  <a:outerShdw blurRad="38100" dist="38100" dir="2700000" algn="tl">
                    <a:srgbClr val="000000">
                      <a:alpha val="43137"/>
                    </a:srgbClr>
                  </a:outerShdw>
                </a:effectLst>
              </a:rPr>
              <a:t>servicio </a:t>
            </a:r>
            <a:r>
              <a:rPr lang="es-CO" sz="1600" b="0" dirty="0" smtClean="0">
                <a:solidFill>
                  <a:schemeClr val="bg1"/>
                </a:solidFill>
                <a:effectLst>
                  <a:outerShdw blurRad="38100" dist="38100" dir="2700000" algn="tl">
                    <a:srgbClr val="000000">
                      <a:alpha val="43137"/>
                    </a:srgbClr>
                  </a:outerShdw>
                </a:effectLst>
              </a:rPr>
              <a:t>educativo</a:t>
            </a:r>
            <a:r>
              <a:rPr lang="es-CO" sz="1600" b="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7637459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539750" y="1268413"/>
            <a:ext cx="8604250" cy="303212"/>
          </a:xfrm>
        </p:spPr>
        <p:txBody>
          <a:bodyPr/>
          <a:lstStyle/>
          <a:p>
            <a:r>
              <a:rPr lang="es-CO" altLang="es-CO" sz="2400" b="1" dirty="0" smtClean="0">
                <a:solidFill>
                  <a:srgbClr val="4B2EF6"/>
                </a:solidFill>
                <a:effectLst>
                  <a:outerShdw blurRad="38100" dist="38100" dir="2700000" algn="tl">
                    <a:srgbClr val="000000">
                      <a:alpha val="43137"/>
                    </a:srgbClr>
                  </a:outerShdw>
                </a:effectLst>
                <a:ea typeface="ＭＳ Ｐゴシック" pitchFamily="34" charset="-128"/>
              </a:rPr>
              <a:t>Avances y retos Fortalecimiento de la Educación Inicial</a:t>
            </a:r>
          </a:p>
        </p:txBody>
      </p:sp>
      <p:graphicFrame>
        <p:nvGraphicFramePr>
          <p:cNvPr id="4" name="2 Diagrama"/>
          <p:cNvGraphicFramePr>
            <a:graphicFrameLocks noGrp="1"/>
          </p:cNvGraphicFramePr>
          <p:nvPr>
            <p:ph idx="1"/>
            <p:extLst>
              <p:ext uri="{D42A27DB-BD31-4B8C-83A1-F6EECF244321}">
                <p14:modId xmlns:p14="http://schemas.microsoft.com/office/powerpoint/2010/main" val="3305828311"/>
              </p:ext>
            </p:extLst>
          </p:nvPr>
        </p:nvGraphicFramePr>
        <p:xfrm>
          <a:off x="1835696" y="1484784"/>
          <a:ext cx="583264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912602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107504" y="1340768"/>
            <a:ext cx="8928992" cy="648072"/>
          </a:xfrm>
        </p:spPr>
        <p:txBody>
          <a:bodyPr/>
          <a:lstStyle/>
          <a:p>
            <a:r>
              <a:rPr lang="es-CO" altLang="es-CO" sz="2800" b="1" dirty="0" smtClean="0">
                <a:solidFill>
                  <a:srgbClr val="4B2EF6"/>
                </a:solidFill>
                <a:effectLst>
                  <a:outerShdw blurRad="38100" dist="38100" dir="2700000" algn="tl">
                    <a:srgbClr val="000000">
                      <a:alpha val="43137"/>
                    </a:srgbClr>
                  </a:outerShdw>
                </a:effectLst>
                <a:ea typeface="ＭＳ Ｐゴシック" pitchFamily="34" charset="-128"/>
              </a:rPr>
              <a:t>Cadena de valor del Modelo de Gestión de la Educación inicial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04864"/>
            <a:ext cx="770485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9014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0" y="908720"/>
            <a:ext cx="9144000" cy="1008112"/>
          </a:xfrm>
        </p:spPr>
        <p:txBody>
          <a:bodyPr/>
          <a:lstStyle/>
          <a:p>
            <a:r>
              <a:rPr lang="es-CO" altLang="es-CO" sz="2400" b="1" dirty="0" smtClean="0">
                <a:solidFill>
                  <a:srgbClr val="4B2EF6"/>
                </a:solidFill>
                <a:effectLst>
                  <a:outerShdw blurRad="38100" dist="38100" dir="2700000" algn="tl">
                    <a:srgbClr val="000000">
                      <a:alpha val="43137"/>
                    </a:srgbClr>
                  </a:outerShdw>
                </a:effectLst>
                <a:ea typeface="ＭＳ Ｐゴシック" pitchFamily="34" charset="-128"/>
              </a:rPr>
              <a:t>Procesos del Modelo d</a:t>
            </a:r>
            <a:r>
              <a:rPr lang="es-MX" altLang="es-CO" sz="2400" b="1" dirty="0" smtClean="0">
                <a:solidFill>
                  <a:srgbClr val="4B2EF6"/>
                </a:solidFill>
                <a:effectLst>
                  <a:outerShdw blurRad="38100" dist="38100" dir="2700000" algn="tl">
                    <a:srgbClr val="000000">
                      <a:alpha val="43137"/>
                    </a:srgbClr>
                  </a:outerShdw>
                </a:effectLst>
                <a:ea typeface="ＭＳ Ｐゴシック" pitchFamily="34" charset="-128"/>
              </a:rPr>
              <a:t>e Gestión de la Educación Inicial</a:t>
            </a:r>
            <a:endParaRPr lang="es-CO" altLang="es-CO" sz="2400" b="1" dirty="0" smtClean="0">
              <a:solidFill>
                <a:srgbClr val="4B2EF6"/>
              </a:solidFill>
              <a:effectLst>
                <a:outerShdw blurRad="38100" dist="38100" dir="2700000" algn="tl">
                  <a:srgbClr val="000000">
                    <a:alpha val="43137"/>
                  </a:srgbClr>
                </a:outerShdw>
              </a:effectLst>
              <a:ea typeface="ＭＳ Ｐゴシック" pitchFamily="34" charset="-128"/>
            </a:endParaRPr>
          </a:p>
        </p:txBody>
      </p:sp>
      <p:graphicFrame>
        <p:nvGraphicFramePr>
          <p:cNvPr id="5" name="4 Diagrama"/>
          <p:cNvGraphicFramePr/>
          <p:nvPr>
            <p:extLst>
              <p:ext uri="{D42A27DB-BD31-4B8C-83A1-F6EECF244321}">
                <p14:modId xmlns:p14="http://schemas.microsoft.com/office/powerpoint/2010/main" val="2317607879"/>
              </p:ext>
            </p:extLst>
          </p:nvPr>
        </p:nvGraphicFramePr>
        <p:xfrm>
          <a:off x="1475656" y="1844824"/>
          <a:ext cx="5616624" cy="4421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97404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71261"/>
            <a:ext cx="8892480" cy="4104456"/>
          </a:xfrm>
          <a:prstGeom prst="rect">
            <a:avLst/>
          </a:prstGeom>
          <a:solidFill>
            <a:schemeClr val="tx2">
              <a:lumMod val="20000"/>
              <a:lumOff val="80000"/>
            </a:schemeClr>
          </a:solidFill>
          <a:ln w="9525">
            <a:solidFill>
              <a:schemeClr val="tx1"/>
            </a:solidFill>
            <a:miter lim="800000"/>
            <a:headEnd/>
            <a:tailEnd/>
          </a:ln>
          <a:effectLst/>
          <a:extLst/>
        </p:spPr>
      </p:pic>
    </p:spTree>
    <p:extLst>
      <p:ext uri="{BB962C8B-B14F-4D97-AF65-F5344CB8AC3E}">
        <p14:creationId xmlns:p14="http://schemas.microsoft.com/office/powerpoint/2010/main" val="313057229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Forma libre"/>
          <p:cNvSpPr>
            <a:spLocks/>
          </p:cNvSpPr>
          <p:nvPr/>
        </p:nvSpPr>
        <p:spPr bwMode="auto">
          <a:xfrm>
            <a:off x="539428" y="1484313"/>
            <a:ext cx="8209036" cy="864567"/>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lnSpc>
                <a:spcPct val="90000"/>
              </a:lnSpc>
              <a:spcAft>
                <a:spcPct val="35000"/>
              </a:spcAft>
              <a:defRPr/>
            </a:pPr>
            <a:r>
              <a:rPr lang="es-CO" altLang="es-CO" dirty="0" smtClean="0">
                <a:solidFill>
                  <a:srgbClr val="FFFFFF"/>
                </a:solidFill>
                <a:latin typeface="Calibri" pitchFamily="34" charset="0"/>
              </a:rPr>
              <a:t>Proceso</a:t>
            </a:r>
            <a:r>
              <a:rPr lang="es-CO" altLang="es-CO" dirty="0">
                <a:solidFill>
                  <a:srgbClr val="FFFFFF"/>
                </a:solidFill>
                <a:latin typeface="Calibri" pitchFamily="34" charset="0"/>
              </a:rPr>
              <a:t>: </a:t>
            </a:r>
            <a:r>
              <a:rPr lang="es-CO" altLang="es-CO" dirty="0" smtClean="0">
                <a:solidFill>
                  <a:srgbClr val="FFFFFF"/>
                </a:solidFill>
                <a:latin typeface="Calibri" pitchFamily="34" charset="0"/>
              </a:rPr>
              <a:t>Fomento de la Educación Inicial </a:t>
            </a:r>
            <a:endParaRPr lang="es-CO" altLang="es-CO" dirty="0">
              <a:solidFill>
                <a:srgbClr val="FFFFFF"/>
              </a:solidFill>
              <a:latin typeface="Calibri" pitchFamily="34" charset="0"/>
            </a:endParaRPr>
          </a:p>
        </p:txBody>
      </p:sp>
      <p:sp>
        <p:nvSpPr>
          <p:cNvPr id="34" name="33 Forma libre"/>
          <p:cNvSpPr>
            <a:spLocks/>
          </p:cNvSpPr>
          <p:nvPr/>
        </p:nvSpPr>
        <p:spPr bwMode="auto">
          <a:xfrm>
            <a:off x="2215864" y="2492896"/>
            <a:ext cx="4424363" cy="498301"/>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Objetivo</a:t>
            </a:r>
            <a:endParaRPr lang="es-CO" altLang="es-CO" dirty="0">
              <a:solidFill>
                <a:srgbClr val="FFFFFF"/>
              </a:solidFill>
              <a:latin typeface="Calibri" pitchFamily="34" charset="0"/>
            </a:endParaRPr>
          </a:p>
        </p:txBody>
      </p:sp>
      <p:sp>
        <p:nvSpPr>
          <p:cNvPr id="9" name="9 CuadroTexto"/>
          <p:cNvSpPr txBox="1"/>
          <p:nvPr/>
        </p:nvSpPr>
        <p:spPr>
          <a:xfrm>
            <a:off x="755576" y="3415640"/>
            <a:ext cx="7632848" cy="1938992"/>
          </a:xfrm>
          <a:prstGeom prst="rect">
            <a:avLst/>
          </a:prstGeom>
          <a:solidFill>
            <a:schemeClr val="accent1">
              <a:lumMod val="20000"/>
              <a:lumOff val="80000"/>
            </a:schemeClr>
          </a:solidFill>
        </p:spPr>
        <p:txBody>
          <a:bodyPr wrap="square">
            <a:spAutoFit/>
          </a:bodyPr>
          <a:lstStyle>
            <a:defPPr>
              <a:defRPr lang="en-US"/>
            </a:defPPr>
            <a:lvl1pPr algn="ctr"/>
          </a:lstStyle>
          <a:p>
            <a:pPr algn="just">
              <a:defRPr/>
            </a:pPr>
            <a:r>
              <a:rPr lang="es-CO" b="0" dirty="0"/>
              <a:t>Promover la </a:t>
            </a:r>
            <a:r>
              <a:rPr lang="es-CO" b="0" dirty="0" err="1"/>
              <a:t>Educación</a:t>
            </a:r>
            <a:r>
              <a:rPr lang="es-CO" b="0" dirty="0"/>
              <a:t> Inicial en las entidades territoriales certificadas mediante la </a:t>
            </a:r>
            <a:r>
              <a:rPr lang="es-CO" b="0" dirty="0" err="1"/>
              <a:t>gestión</a:t>
            </a:r>
            <a:r>
              <a:rPr lang="es-CO" b="0" dirty="0"/>
              <a:t> de estrategias de </a:t>
            </a:r>
            <a:r>
              <a:rPr lang="es-CO" b="0" dirty="0" err="1"/>
              <a:t>movilización</a:t>
            </a:r>
            <a:r>
              <a:rPr lang="es-CO" b="0" dirty="0"/>
              <a:t> social, </a:t>
            </a:r>
            <a:r>
              <a:rPr lang="es-CO" b="0" dirty="0" err="1"/>
              <a:t>gestión</a:t>
            </a:r>
            <a:r>
              <a:rPr lang="es-CO" b="0" dirty="0"/>
              <a:t> interinstitucional e intersectorial y </a:t>
            </a:r>
            <a:r>
              <a:rPr lang="es-CO" b="0" dirty="0" err="1"/>
              <a:t>articulación</a:t>
            </a:r>
            <a:r>
              <a:rPr lang="es-CO" b="0" dirty="0"/>
              <a:t> entre la </a:t>
            </a:r>
            <a:r>
              <a:rPr lang="es-CO" b="0" dirty="0" err="1"/>
              <a:t>Educación</a:t>
            </a:r>
            <a:r>
              <a:rPr lang="es-CO" b="0" dirty="0"/>
              <a:t> Inicial y el grado de </a:t>
            </a:r>
            <a:r>
              <a:rPr lang="es-CO" b="0" dirty="0" err="1"/>
              <a:t>transición</a:t>
            </a:r>
            <a:r>
              <a:rPr lang="es-CO" b="0" dirty="0"/>
              <a:t>.</a:t>
            </a:r>
          </a:p>
        </p:txBody>
      </p:sp>
    </p:spTree>
    <p:extLst>
      <p:ext uri="{BB962C8B-B14F-4D97-AF65-F5344CB8AC3E}">
        <p14:creationId xmlns:p14="http://schemas.microsoft.com/office/powerpoint/2010/main" val="205140690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Forma libre"/>
          <p:cNvSpPr>
            <a:spLocks/>
          </p:cNvSpPr>
          <p:nvPr/>
        </p:nvSpPr>
        <p:spPr bwMode="auto">
          <a:xfrm>
            <a:off x="539552" y="1412875"/>
            <a:ext cx="2376264" cy="1209675"/>
          </a:xfrm>
          <a:custGeom>
            <a:avLst/>
            <a:gdLst>
              <a:gd name="T0" fmla="*/ 0 w 1535192"/>
              <a:gd name="T1" fmla="*/ 85288 h 852884"/>
              <a:gd name="T2" fmla="*/ 85288 w 1535192"/>
              <a:gd name="T3" fmla="*/ 0 h 852884"/>
              <a:gd name="T4" fmla="*/ 1449904 w 1535192"/>
              <a:gd name="T5" fmla="*/ 0 h 852884"/>
              <a:gd name="T6" fmla="*/ 1535192 w 1535192"/>
              <a:gd name="T7" fmla="*/ 85288 h 852884"/>
              <a:gd name="T8" fmla="*/ 1535192 w 1535192"/>
              <a:gd name="T9" fmla="*/ 767596 h 852884"/>
              <a:gd name="T10" fmla="*/ 1449904 w 1535192"/>
              <a:gd name="T11" fmla="*/ 852884 h 852884"/>
              <a:gd name="T12" fmla="*/ 85288 w 1535192"/>
              <a:gd name="T13" fmla="*/ 852884 h 852884"/>
              <a:gd name="T14" fmla="*/ 0 w 1535192"/>
              <a:gd name="T15" fmla="*/ 767596 h 852884"/>
              <a:gd name="T16" fmla="*/ 0 w 1535192"/>
              <a:gd name="T17" fmla="*/ 8528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sz="2800" dirty="0" smtClean="0">
                <a:solidFill>
                  <a:schemeClr val="lt1"/>
                </a:solidFill>
                <a:latin typeface="+mn-lt"/>
                <a:ea typeface="+mn-ea"/>
              </a:rPr>
              <a:t>Proceso</a:t>
            </a:r>
            <a:endParaRPr lang="es-CO" sz="2800" dirty="0">
              <a:solidFill>
                <a:schemeClr val="lt1"/>
              </a:solidFill>
              <a:latin typeface="+mn-lt"/>
              <a:ea typeface="+mn-ea"/>
            </a:endParaRPr>
          </a:p>
        </p:txBody>
      </p:sp>
      <p:sp>
        <p:nvSpPr>
          <p:cNvPr id="40" name="39 Forma libre"/>
          <p:cNvSpPr>
            <a:spLocks/>
          </p:cNvSpPr>
          <p:nvPr/>
        </p:nvSpPr>
        <p:spPr bwMode="auto">
          <a:xfrm>
            <a:off x="1466850" y="2698750"/>
            <a:ext cx="569913" cy="454025"/>
          </a:xfrm>
          <a:custGeom>
            <a:avLst/>
            <a:gdLst>
              <a:gd name="T0" fmla="*/ 0 w 319831"/>
              <a:gd name="T1" fmla="*/ 63992 h 383798"/>
              <a:gd name="T2" fmla="*/ 191925 w 319831"/>
              <a:gd name="T3" fmla="*/ 63992 h 383798"/>
              <a:gd name="T4" fmla="*/ 191925 w 319831"/>
              <a:gd name="T5" fmla="*/ 0 h 383798"/>
              <a:gd name="T6" fmla="*/ 383848 w 319831"/>
              <a:gd name="T7" fmla="*/ 159978 h 383798"/>
              <a:gd name="T8" fmla="*/ 191925 w 319831"/>
              <a:gd name="T9" fmla="*/ 319956 h 383798"/>
              <a:gd name="T10" fmla="*/ 191925 w 319831"/>
              <a:gd name="T11" fmla="*/ 255964 h 383798"/>
              <a:gd name="T12" fmla="*/ 0 w 319831"/>
              <a:gd name="T13" fmla="*/ 255964 h 383798"/>
              <a:gd name="T14" fmla="*/ 0 w 319831"/>
              <a:gd name="T15" fmla="*/ 63992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43" name="42 Forma libre"/>
          <p:cNvSpPr>
            <a:spLocks/>
          </p:cNvSpPr>
          <p:nvPr/>
        </p:nvSpPr>
        <p:spPr bwMode="auto">
          <a:xfrm>
            <a:off x="539552" y="3227388"/>
            <a:ext cx="2376686" cy="1209675"/>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hangingPunct="0">
              <a:lnSpc>
                <a:spcPct val="90000"/>
              </a:lnSpc>
              <a:spcAft>
                <a:spcPct val="35000"/>
              </a:spcAft>
              <a:defRPr/>
            </a:pPr>
            <a:r>
              <a:rPr lang="es-CO" altLang="es-CO" dirty="0" smtClean="0">
                <a:solidFill>
                  <a:srgbClr val="FFFFFF"/>
                </a:solidFill>
                <a:latin typeface="Calibri" pitchFamily="34" charset="0"/>
              </a:rPr>
              <a:t>Fomento de </a:t>
            </a:r>
            <a:r>
              <a:rPr lang="es-CO" altLang="es-CO" dirty="0">
                <a:solidFill>
                  <a:srgbClr val="FFFFFF"/>
                </a:solidFill>
                <a:latin typeface="Calibri" pitchFamily="34" charset="0"/>
              </a:rPr>
              <a:t>la Educación Inicial</a:t>
            </a:r>
          </a:p>
        </p:txBody>
      </p:sp>
      <p:sp>
        <p:nvSpPr>
          <p:cNvPr id="45" name="44 Forma libre"/>
          <p:cNvSpPr>
            <a:spLocks/>
          </p:cNvSpPr>
          <p:nvPr/>
        </p:nvSpPr>
        <p:spPr bwMode="auto">
          <a:xfrm>
            <a:off x="4068763" y="1460500"/>
            <a:ext cx="4391025" cy="960438"/>
          </a:xfrm>
          <a:custGeom>
            <a:avLst/>
            <a:gdLst>
              <a:gd name="T0" fmla="*/ 0 w 1535192"/>
              <a:gd name="T1" fmla="*/ 85288 h 852884"/>
              <a:gd name="T2" fmla="*/ 127526 w 1535192"/>
              <a:gd name="T3" fmla="*/ 0 h 852884"/>
              <a:gd name="T4" fmla="*/ 2167955 w 1535192"/>
              <a:gd name="T5" fmla="*/ 0 h 852884"/>
              <a:gd name="T6" fmla="*/ 2295481 w 1535192"/>
              <a:gd name="T7" fmla="*/ 85288 h 852884"/>
              <a:gd name="T8" fmla="*/ 2295481 w 1535192"/>
              <a:gd name="T9" fmla="*/ 767596 h 852884"/>
              <a:gd name="T10" fmla="*/ 2167955 w 1535192"/>
              <a:gd name="T11" fmla="*/ 852884 h 852884"/>
              <a:gd name="T12" fmla="*/ 127526 w 1535192"/>
              <a:gd name="T13" fmla="*/ 852884 h 852884"/>
              <a:gd name="T14" fmla="*/ 0 w 1535192"/>
              <a:gd name="T15" fmla="*/ 767596 h 852884"/>
              <a:gd name="T16" fmla="*/ 0 w 1535192"/>
              <a:gd name="T17" fmla="*/ 8528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sz="2800" dirty="0">
                <a:solidFill>
                  <a:schemeClr val="lt1"/>
                </a:solidFill>
                <a:latin typeface="+mn-lt"/>
                <a:ea typeface="+mn-ea"/>
              </a:rPr>
              <a:t>Sub Procesos</a:t>
            </a:r>
          </a:p>
        </p:txBody>
      </p:sp>
      <p:sp>
        <p:nvSpPr>
          <p:cNvPr id="46" name="45 Forma libre"/>
          <p:cNvSpPr>
            <a:spLocks/>
          </p:cNvSpPr>
          <p:nvPr/>
        </p:nvSpPr>
        <p:spPr bwMode="auto">
          <a:xfrm>
            <a:off x="5737225" y="2492375"/>
            <a:ext cx="896938" cy="360363"/>
          </a:xfrm>
          <a:custGeom>
            <a:avLst/>
            <a:gdLst>
              <a:gd name="T0" fmla="*/ 0 w 319831"/>
              <a:gd name="T1" fmla="*/ 53306 h 383798"/>
              <a:gd name="T2" fmla="*/ 230281 w 319831"/>
              <a:gd name="T3" fmla="*/ 53306 h 383798"/>
              <a:gd name="T4" fmla="*/ 230281 w 319831"/>
              <a:gd name="T5" fmla="*/ 0 h 383798"/>
              <a:gd name="T6" fmla="*/ 460561 w 319831"/>
              <a:gd name="T7" fmla="*/ 133263 h 383798"/>
              <a:gd name="T8" fmla="*/ 230281 w 319831"/>
              <a:gd name="T9" fmla="*/ 266527 h 383798"/>
              <a:gd name="T10" fmla="*/ 230281 w 319831"/>
              <a:gd name="T11" fmla="*/ 213221 h 383798"/>
              <a:gd name="T12" fmla="*/ 0 w 319831"/>
              <a:gd name="T13" fmla="*/ 213221 h 383798"/>
              <a:gd name="T14" fmla="*/ 0 w 319831"/>
              <a:gd name="T15" fmla="*/ 53306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FF8F26"/>
              </a:gs>
              <a:gs pos="20000">
                <a:srgbClr val="FF8F2A"/>
              </a:gs>
              <a:gs pos="100000">
                <a:srgbClr val="CB6C1D"/>
              </a:gs>
            </a:gsLst>
            <a:lin ang="5400000"/>
          </a:gradFill>
          <a:ln w="9525" cap="flat" cmpd="sng">
            <a:solidFill>
              <a:srgbClr val="F69240"/>
            </a:solidFill>
            <a:prstDash val="solid"/>
            <a:round/>
            <a:headEnd/>
            <a:tailEnd/>
          </a:ln>
          <a:effectLst>
            <a:outerShdw blurRad="40000" dist="23000" dir="5400000" rotWithShape="0">
              <a:srgbClr val="000000">
                <a:alpha val="34999"/>
              </a:srgbClr>
            </a:outerShdw>
          </a:effectLst>
        </p:spPr>
        <p:txBody>
          <a:bodyPr lIns="76761" tIns="1" rIns="76760" bIns="95949" anchor="ctr"/>
          <a:lstStyle/>
          <a:p>
            <a:pPr eaLnBrk="0" hangingPunct="0">
              <a:defRPr/>
            </a:pPr>
            <a:endParaRPr lang="es-CO"/>
          </a:p>
        </p:txBody>
      </p:sp>
      <p:sp>
        <p:nvSpPr>
          <p:cNvPr id="26" name="39 Forma libre"/>
          <p:cNvSpPr>
            <a:spLocks/>
          </p:cNvSpPr>
          <p:nvPr/>
        </p:nvSpPr>
        <p:spPr bwMode="auto">
          <a:xfrm rot="16200000">
            <a:off x="2916237" y="1851026"/>
            <a:ext cx="569913" cy="4365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34" name="33 Forma libre"/>
          <p:cNvSpPr>
            <a:spLocks/>
          </p:cNvSpPr>
          <p:nvPr/>
        </p:nvSpPr>
        <p:spPr bwMode="auto">
          <a:xfrm>
            <a:off x="4041775" y="2881759"/>
            <a:ext cx="4424363" cy="1051297"/>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r>
              <a:rPr lang="es-CO" dirty="0" smtClean="0">
                <a:solidFill>
                  <a:srgbClr val="FFFFFF"/>
                </a:solidFill>
                <a:latin typeface="Calibri" pitchFamily="34" charset="0"/>
              </a:rPr>
              <a:t>Contextualización </a:t>
            </a:r>
            <a:r>
              <a:rPr lang="es-CO" dirty="0">
                <a:solidFill>
                  <a:srgbClr val="FFFFFF"/>
                </a:solidFill>
                <a:latin typeface="Calibri" pitchFamily="34" charset="0"/>
              </a:rPr>
              <a:t>de la </a:t>
            </a:r>
            <a:r>
              <a:rPr lang="es-CO" altLang="es-CO" dirty="0" smtClean="0">
                <a:solidFill>
                  <a:srgbClr val="FFFFFF"/>
                </a:solidFill>
                <a:latin typeface="Calibri" pitchFamily="34" charset="0"/>
              </a:rPr>
              <a:t>Educación Inicial </a:t>
            </a:r>
          </a:p>
        </p:txBody>
      </p:sp>
      <p:sp>
        <p:nvSpPr>
          <p:cNvPr id="35" name="34 Forma libre"/>
          <p:cNvSpPr>
            <a:spLocks/>
          </p:cNvSpPr>
          <p:nvPr/>
        </p:nvSpPr>
        <p:spPr bwMode="auto">
          <a:xfrm>
            <a:off x="4062413" y="4005064"/>
            <a:ext cx="4397375" cy="777876"/>
          </a:xfrm>
          <a:custGeom>
            <a:avLst/>
            <a:gdLst>
              <a:gd name="T0" fmla="*/ 0 w 1535192"/>
              <a:gd name="T1" fmla="*/ 22318 h 852884"/>
              <a:gd name="T2" fmla="*/ 127526 w 1535192"/>
              <a:gd name="T3" fmla="*/ 0 h 852884"/>
              <a:gd name="T4" fmla="*/ 2167953 w 1535192"/>
              <a:gd name="T5" fmla="*/ 0 h 852884"/>
              <a:gd name="T6" fmla="*/ 2295478 w 1535192"/>
              <a:gd name="T7" fmla="*/ 22318 h 852884"/>
              <a:gd name="T8" fmla="*/ 2295478 w 1535192"/>
              <a:gd name="T9" fmla="*/ 200864 h 852884"/>
              <a:gd name="T10" fmla="*/ 2167953 w 1535192"/>
              <a:gd name="T11" fmla="*/ 223183 h 852884"/>
              <a:gd name="T12" fmla="*/ 127526 w 1535192"/>
              <a:gd name="T13" fmla="*/ 223183 h 852884"/>
              <a:gd name="T14" fmla="*/ 0 w 1535192"/>
              <a:gd name="T15" fmla="*/ 200864 h 852884"/>
              <a:gd name="T16" fmla="*/ 0 w 1535192"/>
              <a:gd name="T17" fmla="*/ 22318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a:endParaRPr lang="es-CO" dirty="0">
              <a:solidFill>
                <a:srgbClr val="FFFFFF"/>
              </a:solidFill>
              <a:latin typeface="Calibri" pitchFamily="34" charset="0"/>
            </a:endParaRPr>
          </a:p>
          <a:p>
            <a:pPr algn="ctr" defTabSz="1511300"/>
            <a:r>
              <a:rPr lang="es-CO" dirty="0">
                <a:solidFill>
                  <a:srgbClr val="FFFFFF"/>
                </a:solidFill>
                <a:latin typeface="Calibri" pitchFamily="34" charset="0"/>
              </a:rPr>
              <a:t>Planeación de estrategias para el fomento de la educación </a:t>
            </a:r>
            <a:r>
              <a:rPr lang="es-CO" dirty="0" smtClean="0">
                <a:solidFill>
                  <a:srgbClr val="FFFFFF"/>
                </a:solidFill>
                <a:latin typeface="Calibri" pitchFamily="34" charset="0"/>
              </a:rPr>
              <a:t>inicial</a:t>
            </a:r>
            <a:endParaRPr lang="es-CO" dirty="0">
              <a:solidFill>
                <a:srgbClr val="FFFFFF"/>
              </a:solidFill>
              <a:latin typeface="Calibri" pitchFamily="34" charset="0"/>
            </a:endParaRPr>
          </a:p>
        </p:txBody>
      </p:sp>
      <p:sp>
        <p:nvSpPr>
          <p:cNvPr id="36" name="35 Forma libre"/>
          <p:cNvSpPr>
            <a:spLocks/>
          </p:cNvSpPr>
          <p:nvPr/>
        </p:nvSpPr>
        <p:spPr bwMode="auto">
          <a:xfrm>
            <a:off x="4067175" y="4869160"/>
            <a:ext cx="4392613" cy="576064"/>
          </a:xfrm>
          <a:custGeom>
            <a:avLst/>
            <a:gdLst>
              <a:gd name="T0" fmla="*/ 0 w 1535192"/>
              <a:gd name="T1" fmla="*/ 36989 h 852884"/>
              <a:gd name="T2" fmla="*/ 154869 w 1535192"/>
              <a:gd name="T3" fmla="*/ 0 h 852884"/>
              <a:gd name="T4" fmla="*/ 2632781 w 1535192"/>
              <a:gd name="T5" fmla="*/ 0 h 852884"/>
              <a:gd name="T6" fmla="*/ 2787650 w 1535192"/>
              <a:gd name="T7" fmla="*/ 36989 h 852884"/>
              <a:gd name="T8" fmla="*/ 2787650 w 1535192"/>
              <a:gd name="T9" fmla="*/ 332898 h 852884"/>
              <a:gd name="T10" fmla="*/ 2632781 w 1535192"/>
              <a:gd name="T11" fmla="*/ 369887 h 852884"/>
              <a:gd name="T12" fmla="*/ 154869 w 1535192"/>
              <a:gd name="T13" fmla="*/ 369887 h 852884"/>
              <a:gd name="T14" fmla="*/ 0 w 1535192"/>
              <a:gd name="T15" fmla="*/ 332898 h 852884"/>
              <a:gd name="T16" fmla="*/ 0 w 1535192"/>
              <a:gd name="T17" fmla="*/ 36989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p>
            <a:pPr algn="ctr" defTabSz="1511300" eaLnBrk="0" hangingPunct="0">
              <a:lnSpc>
                <a:spcPct val="90000"/>
              </a:lnSpc>
              <a:spcAft>
                <a:spcPct val="35000"/>
              </a:spcAft>
              <a:defRPr/>
            </a:pPr>
            <a:r>
              <a:rPr lang="es-CO" dirty="0">
                <a:solidFill>
                  <a:srgbClr val="FFFFFF"/>
                </a:solidFill>
                <a:latin typeface="Calibri" pitchFamily="34" charset="0"/>
              </a:rPr>
              <a:t>Implementación de estrategias </a:t>
            </a:r>
          </a:p>
        </p:txBody>
      </p:sp>
      <p:cxnSp>
        <p:nvCxnSpPr>
          <p:cNvPr id="3" name="2 Conector curvado"/>
          <p:cNvCxnSpPr/>
          <p:nvPr/>
        </p:nvCxnSpPr>
        <p:spPr>
          <a:xfrm flipV="1">
            <a:off x="2916238" y="3407407"/>
            <a:ext cx="1125537" cy="353381"/>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5" name="4 Conector curvado"/>
          <p:cNvCxnSpPr/>
          <p:nvPr/>
        </p:nvCxnSpPr>
        <p:spPr>
          <a:xfrm>
            <a:off x="2916238" y="3933825"/>
            <a:ext cx="1146175" cy="503238"/>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7" name="6 Conector curvado"/>
          <p:cNvCxnSpPr/>
          <p:nvPr/>
        </p:nvCxnSpPr>
        <p:spPr>
          <a:xfrm>
            <a:off x="2892425" y="4143375"/>
            <a:ext cx="1149350" cy="904875"/>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4" name="45 Forma libre"/>
          <p:cNvSpPr>
            <a:spLocks/>
          </p:cNvSpPr>
          <p:nvPr/>
        </p:nvSpPr>
        <p:spPr bwMode="auto">
          <a:xfrm>
            <a:off x="5724128" y="5660925"/>
            <a:ext cx="896938" cy="360363"/>
          </a:xfrm>
          <a:custGeom>
            <a:avLst/>
            <a:gdLst>
              <a:gd name="T0" fmla="*/ 0 w 319831"/>
              <a:gd name="T1" fmla="*/ 53306 h 383798"/>
              <a:gd name="T2" fmla="*/ 230281 w 319831"/>
              <a:gd name="T3" fmla="*/ 53306 h 383798"/>
              <a:gd name="T4" fmla="*/ 230281 w 319831"/>
              <a:gd name="T5" fmla="*/ 0 h 383798"/>
              <a:gd name="T6" fmla="*/ 460561 w 319831"/>
              <a:gd name="T7" fmla="*/ 133263 h 383798"/>
              <a:gd name="T8" fmla="*/ 230281 w 319831"/>
              <a:gd name="T9" fmla="*/ 266527 h 383798"/>
              <a:gd name="T10" fmla="*/ 230281 w 319831"/>
              <a:gd name="T11" fmla="*/ 213221 h 383798"/>
              <a:gd name="T12" fmla="*/ 0 w 319831"/>
              <a:gd name="T13" fmla="*/ 213221 h 383798"/>
              <a:gd name="T14" fmla="*/ 0 w 319831"/>
              <a:gd name="T15" fmla="*/ 53306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FF8F26"/>
              </a:gs>
              <a:gs pos="20000">
                <a:srgbClr val="FF8F2A"/>
              </a:gs>
              <a:gs pos="100000">
                <a:srgbClr val="CB6C1D"/>
              </a:gs>
            </a:gsLst>
            <a:lin ang="5400000"/>
          </a:gradFill>
          <a:ln w="9525" cap="flat" cmpd="sng">
            <a:solidFill>
              <a:srgbClr val="F69240"/>
            </a:solidFill>
            <a:prstDash val="solid"/>
            <a:round/>
            <a:headEnd/>
            <a:tailEnd/>
          </a:ln>
          <a:effectLst>
            <a:outerShdw blurRad="40000" dist="23000" dir="5400000" rotWithShape="0">
              <a:srgbClr val="000000">
                <a:alpha val="34999"/>
              </a:srgbClr>
            </a:outerShdw>
          </a:effectLst>
        </p:spPr>
        <p:txBody>
          <a:bodyPr lIns="76761" tIns="1" rIns="76760" bIns="95949" anchor="ctr"/>
          <a:lstStyle/>
          <a:p>
            <a:pPr eaLnBrk="0" hangingPunct="0">
              <a:defRPr/>
            </a:pPr>
            <a:endParaRPr lang="es-CO"/>
          </a:p>
        </p:txBody>
      </p:sp>
    </p:spTree>
    <p:extLst>
      <p:ext uri="{BB962C8B-B14F-4D97-AF65-F5344CB8AC3E}">
        <p14:creationId xmlns:p14="http://schemas.microsoft.com/office/powerpoint/2010/main" val="21134346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33 Forma libre"/>
          <p:cNvSpPr>
            <a:spLocks/>
          </p:cNvSpPr>
          <p:nvPr/>
        </p:nvSpPr>
        <p:spPr bwMode="auto">
          <a:xfrm>
            <a:off x="4041775" y="1844675"/>
            <a:ext cx="4424363" cy="1008063"/>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r>
              <a:rPr lang="es-CO" dirty="0">
                <a:solidFill>
                  <a:srgbClr val="FFFFFF"/>
                </a:solidFill>
                <a:latin typeface="Calibri" pitchFamily="34" charset="0"/>
              </a:rPr>
              <a:t>Contextualización de la </a:t>
            </a:r>
            <a:r>
              <a:rPr lang="es-CO" altLang="es-CO" dirty="0" smtClean="0">
                <a:solidFill>
                  <a:srgbClr val="FFFFFF"/>
                </a:solidFill>
                <a:latin typeface="Calibri" pitchFamily="34" charset="0"/>
              </a:rPr>
              <a:t>Educación </a:t>
            </a:r>
            <a:r>
              <a:rPr lang="es-CO" altLang="es-CO" dirty="0">
                <a:solidFill>
                  <a:srgbClr val="FFFFFF"/>
                </a:solidFill>
                <a:latin typeface="Calibri" pitchFamily="34" charset="0"/>
              </a:rPr>
              <a:t>Inicial </a:t>
            </a:r>
          </a:p>
        </p:txBody>
      </p:sp>
      <p:sp>
        <p:nvSpPr>
          <p:cNvPr id="17" name="16 Forma libre"/>
          <p:cNvSpPr>
            <a:spLocks/>
          </p:cNvSpPr>
          <p:nvPr/>
        </p:nvSpPr>
        <p:spPr bwMode="auto">
          <a:xfrm>
            <a:off x="250825" y="1643063"/>
            <a:ext cx="2520950" cy="1209675"/>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lnSpc>
                <a:spcPct val="90000"/>
              </a:lnSpc>
              <a:spcAft>
                <a:spcPct val="35000"/>
              </a:spcAft>
              <a:defRPr/>
            </a:pPr>
            <a:r>
              <a:rPr lang="es-CO" altLang="es-CO" dirty="0">
                <a:solidFill>
                  <a:srgbClr val="FFFFFF"/>
                </a:solidFill>
                <a:latin typeface="Calibri" pitchFamily="34" charset="0"/>
              </a:rPr>
              <a:t>Fomento de la Educación Inicial</a:t>
            </a:r>
          </a:p>
        </p:txBody>
      </p:sp>
      <p:sp>
        <p:nvSpPr>
          <p:cNvPr id="18" name="39 Forma libre"/>
          <p:cNvSpPr>
            <a:spLocks/>
          </p:cNvSpPr>
          <p:nvPr/>
        </p:nvSpPr>
        <p:spPr bwMode="auto">
          <a:xfrm rot="16200000">
            <a:off x="3132138" y="1846263"/>
            <a:ext cx="569912" cy="8683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pic>
        <p:nvPicPr>
          <p:cNvPr id="3174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3087688"/>
            <a:ext cx="2362200" cy="300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CuadroTexto"/>
          <p:cNvSpPr txBox="1"/>
          <p:nvPr/>
        </p:nvSpPr>
        <p:spPr>
          <a:xfrm>
            <a:off x="3417888" y="3140968"/>
            <a:ext cx="5546725" cy="3046988"/>
          </a:xfrm>
          <a:prstGeom prst="rect">
            <a:avLst/>
          </a:prstGeom>
          <a:solidFill>
            <a:schemeClr val="accent1">
              <a:lumMod val="20000"/>
              <a:lumOff val="80000"/>
            </a:schemeClr>
          </a:solidFill>
        </p:spPr>
        <p:txBody>
          <a:bodyPr>
            <a:spAutoFit/>
          </a:bodyPr>
          <a:lstStyle>
            <a:defPPr>
              <a:defRPr lang="en-US"/>
            </a:defPPr>
            <a:lvl1pPr algn="ctr"/>
          </a:lstStyle>
          <a:p>
            <a:pPr algn="just">
              <a:defRPr/>
            </a:pPr>
            <a:r>
              <a:rPr lang="es-CO" b="0" dirty="0" smtClean="0"/>
              <a:t>Detectar </a:t>
            </a:r>
            <a:r>
              <a:rPr lang="es-CO" b="0" dirty="0"/>
              <a:t>y priorizar las fortalezas y necesidades </a:t>
            </a:r>
            <a:r>
              <a:rPr lang="es-CO" b="0" dirty="0" smtClean="0"/>
              <a:t>de </a:t>
            </a:r>
            <a:r>
              <a:rPr lang="es-CO" b="0" dirty="0"/>
              <a:t>la Educación Inicial en la entidad territorial, </a:t>
            </a:r>
            <a:r>
              <a:rPr lang="es-CO" b="0" dirty="0" smtClean="0"/>
              <a:t>como insumo para el </a:t>
            </a:r>
            <a:r>
              <a:rPr lang="es-CO" b="0" dirty="0"/>
              <a:t>diseño de estrategias de movilización social, gestión intersectorial e interinstitucional y articulación entre la Educación Inicial y el grado de </a:t>
            </a:r>
            <a:r>
              <a:rPr lang="es-CO" b="0" dirty="0" smtClean="0"/>
              <a:t>transición. </a:t>
            </a:r>
            <a:endParaRPr lang="es-CO" b="0" dirty="0"/>
          </a:p>
        </p:txBody>
      </p:sp>
    </p:spTree>
    <p:extLst>
      <p:ext uri="{BB962C8B-B14F-4D97-AF65-F5344CB8AC3E}">
        <p14:creationId xmlns:p14="http://schemas.microsoft.com/office/powerpoint/2010/main" val="64872211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16 Forma libre"/>
          <p:cNvSpPr>
            <a:spLocks/>
          </p:cNvSpPr>
          <p:nvPr/>
        </p:nvSpPr>
        <p:spPr bwMode="auto">
          <a:xfrm>
            <a:off x="250825" y="1643063"/>
            <a:ext cx="2520950" cy="1209675"/>
          </a:xfrm>
          <a:custGeom>
            <a:avLst/>
            <a:gdLst>
              <a:gd name="T0" fmla="*/ 0 w 1535192"/>
              <a:gd name="T1" fmla="*/ 85274 h 852884"/>
              <a:gd name="T2" fmla="*/ 85299 w 1535192"/>
              <a:gd name="T3" fmla="*/ 0 h 852884"/>
              <a:gd name="T4" fmla="*/ 1450095 w 1535192"/>
              <a:gd name="T5" fmla="*/ 0 h 852884"/>
              <a:gd name="T6" fmla="*/ 1535394 w 1535192"/>
              <a:gd name="T7" fmla="*/ 85274 h 852884"/>
              <a:gd name="T8" fmla="*/ 1535394 w 1535192"/>
              <a:gd name="T9" fmla="*/ 767472 h 852884"/>
              <a:gd name="T10" fmla="*/ 1450095 w 1535192"/>
              <a:gd name="T11" fmla="*/ 852746 h 852884"/>
              <a:gd name="T12" fmla="*/ 85299 w 1535192"/>
              <a:gd name="T13" fmla="*/ 852746 h 852884"/>
              <a:gd name="T14" fmla="*/ 0 w 1535192"/>
              <a:gd name="T15" fmla="*/ 767472 h 852884"/>
              <a:gd name="T16" fmla="*/ 0 w 1535192"/>
              <a:gd name="T17" fmla="*/ 85274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lnSpc>
                <a:spcPct val="90000"/>
              </a:lnSpc>
              <a:spcAft>
                <a:spcPct val="35000"/>
              </a:spcAft>
              <a:defRPr/>
            </a:pPr>
            <a:r>
              <a:rPr lang="es-CO" altLang="es-CO" dirty="0">
                <a:solidFill>
                  <a:srgbClr val="FFFFFF"/>
                </a:solidFill>
                <a:latin typeface="Calibri" pitchFamily="34" charset="0"/>
              </a:rPr>
              <a:t>Fomento de la Educación Inicial</a:t>
            </a:r>
          </a:p>
        </p:txBody>
      </p:sp>
      <p:sp>
        <p:nvSpPr>
          <p:cNvPr id="18" name="39 Forma libre"/>
          <p:cNvSpPr>
            <a:spLocks/>
          </p:cNvSpPr>
          <p:nvPr/>
        </p:nvSpPr>
        <p:spPr bwMode="auto">
          <a:xfrm rot="16200000">
            <a:off x="3132138" y="1846263"/>
            <a:ext cx="569912" cy="868362"/>
          </a:xfrm>
          <a:custGeom>
            <a:avLst/>
            <a:gdLst>
              <a:gd name="T0" fmla="*/ 0 w 319831"/>
              <a:gd name="T1" fmla="*/ 87339 h 383798"/>
              <a:gd name="T2" fmla="*/ 284957 w 319831"/>
              <a:gd name="T3" fmla="*/ 87339 h 383798"/>
              <a:gd name="T4" fmla="*/ 284957 w 319831"/>
              <a:gd name="T5" fmla="*/ 0 h 383798"/>
              <a:gd name="T6" fmla="*/ 569912 w 319831"/>
              <a:gd name="T7" fmla="*/ 218347 h 383798"/>
              <a:gd name="T8" fmla="*/ 284957 w 319831"/>
              <a:gd name="T9" fmla="*/ 436694 h 383798"/>
              <a:gd name="T10" fmla="*/ 284957 w 319831"/>
              <a:gd name="T11" fmla="*/ 349355 h 383798"/>
              <a:gd name="T12" fmla="*/ 0 w 319831"/>
              <a:gd name="T13" fmla="*/ 349355 h 383798"/>
              <a:gd name="T14" fmla="*/ 0 w 319831"/>
              <a:gd name="T15" fmla="*/ 87339 h 3837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831" h="383798">
                <a:moveTo>
                  <a:pt x="255864" y="1"/>
                </a:moveTo>
                <a:lnTo>
                  <a:pt x="255864" y="191900"/>
                </a:lnTo>
                <a:lnTo>
                  <a:pt x="319831" y="191900"/>
                </a:lnTo>
                <a:lnTo>
                  <a:pt x="159916" y="383797"/>
                </a:lnTo>
                <a:lnTo>
                  <a:pt x="0" y="191900"/>
                </a:lnTo>
                <a:lnTo>
                  <a:pt x="63967" y="191900"/>
                </a:lnTo>
                <a:lnTo>
                  <a:pt x="63967" y="1"/>
                </a:lnTo>
                <a:lnTo>
                  <a:pt x="255864" y="1"/>
                </a:lnTo>
                <a:close/>
              </a:path>
            </a:pathLst>
          </a:custGeom>
          <a:gradFill rotWithShape="1">
            <a:gsLst>
              <a:gs pos="0">
                <a:srgbClr val="7B57A8"/>
              </a:gs>
              <a:gs pos="20000">
                <a:srgbClr val="7B58A6"/>
              </a:gs>
              <a:gs pos="100000">
                <a:srgbClr val="5D417E"/>
              </a:gs>
            </a:gsLst>
            <a:lin ang="5400000"/>
          </a:gradFill>
          <a:ln w="9525" cap="flat" cmpd="sng">
            <a:solidFill>
              <a:srgbClr val="7D60A0"/>
            </a:solidFill>
            <a:prstDash val="solid"/>
            <a:round/>
            <a:headEnd/>
            <a:tailEnd/>
          </a:ln>
          <a:effectLst>
            <a:outerShdw blurRad="40000" dist="23000" dir="5400000" rotWithShape="0">
              <a:srgbClr val="000000">
                <a:alpha val="34999"/>
              </a:srgbClr>
            </a:outerShdw>
          </a:effectLst>
        </p:spPr>
        <p:txBody>
          <a:bodyPr lIns="154520" tIns="154520" rIns="154520" bIns="154520" anchor="ctr"/>
          <a:lstStyle/>
          <a:p>
            <a:pPr eaLnBrk="0" hangingPunct="0">
              <a:defRPr/>
            </a:pPr>
            <a:endParaRPr lang="es-CO"/>
          </a:p>
        </p:txBody>
      </p:sp>
      <p:sp>
        <p:nvSpPr>
          <p:cNvPr id="7" name="33 Forma libre"/>
          <p:cNvSpPr>
            <a:spLocks/>
          </p:cNvSpPr>
          <p:nvPr/>
        </p:nvSpPr>
        <p:spPr bwMode="auto">
          <a:xfrm>
            <a:off x="4499992" y="1700808"/>
            <a:ext cx="3960440" cy="1008112"/>
          </a:xfrm>
          <a:custGeom>
            <a:avLst/>
            <a:gdLst>
              <a:gd name="T0" fmla="*/ 0 w 1535192"/>
              <a:gd name="T1" fmla="*/ 17242 h 852884"/>
              <a:gd name="T2" fmla="*/ 129377 w 1535192"/>
              <a:gd name="T3" fmla="*/ 0 h 852884"/>
              <a:gd name="T4" fmla="*/ 2199421 w 1535192"/>
              <a:gd name="T5" fmla="*/ 0 h 852884"/>
              <a:gd name="T6" fmla="*/ 2328797 w 1535192"/>
              <a:gd name="T7" fmla="*/ 17242 h 852884"/>
              <a:gd name="T8" fmla="*/ 2328797 w 1535192"/>
              <a:gd name="T9" fmla="*/ 155183 h 852884"/>
              <a:gd name="T10" fmla="*/ 2199421 w 1535192"/>
              <a:gd name="T11" fmla="*/ 172426 h 852884"/>
              <a:gd name="T12" fmla="*/ 129377 w 1535192"/>
              <a:gd name="T13" fmla="*/ 172426 h 852884"/>
              <a:gd name="T14" fmla="*/ 0 w 1535192"/>
              <a:gd name="T15" fmla="*/ 155183 h 852884"/>
              <a:gd name="T16" fmla="*/ 0 w 1535192"/>
              <a:gd name="T17" fmla="*/ 17242 h 85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5192"/>
              <a:gd name="T28" fmla="*/ 0 h 852884"/>
              <a:gd name="T29" fmla="*/ 1535192 w 1535192"/>
              <a:gd name="T30" fmla="*/ 852884 h 8528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5192" h="852884">
                <a:moveTo>
                  <a:pt x="0" y="85288"/>
                </a:moveTo>
                <a:cubicBezTo>
                  <a:pt x="0" y="38185"/>
                  <a:pt x="38185" y="0"/>
                  <a:pt x="85288" y="0"/>
                </a:cubicBezTo>
                <a:lnTo>
                  <a:pt x="1449904" y="0"/>
                </a:lnTo>
                <a:cubicBezTo>
                  <a:pt x="1497007" y="0"/>
                  <a:pt x="1535192" y="38185"/>
                  <a:pt x="1535192" y="85288"/>
                </a:cubicBezTo>
                <a:lnTo>
                  <a:pt x="1535192" y="767596"/>
                </a:lnTo>
                <a:cubicBezTo>
                  <a:pt x="1535192" y="814699"/>
                  <a:pt x="1497007" y="852884"/>
                  <a:pt x="1449904" y="852884"/>
                </a:cubicBezTo>
                <a:lnTo>
                  <a:pt x="85288" y="852884"/>
                </a:lnTo>
                <a:cubicBezTo>
                  <a:pt x="38185" y="852884"/>
                  <a:pt x="0" y="814699"/>
                  <a:pt x="0" y="767596"/>
                </a:cubicBezTo>
                <a:lnTo>
                  <a:pt x="0" y="85288"/>
                </a:lnTo>
                <a:close/>
              </a:path>
            </a:pathLst>
          </a:cu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blurRad="40000" dist="23000" dir="5400000" rotWithShape="0">
              <a:srgbClr val="808080">
                <a:alpha val="34999"/>
              </a:srgbClr>
            </a:outerShdw>
          </a:effectLst>
        </p:spPr>
        <p:txBody>
          <a:bodyPr lIns="154520" tIns="154520" rIns="154520" bIns="154520" anchor="ctr"/>
          <a:lstStyle>
            <a:lvl1pPr defTabSz="1511300">
              <a:defRPr sz="2400" b="1">
                <a:solidFill>
                  <a:schemeClr val="tx1"/>
                </a:solidFill>
                <a:latin typeface="Arial" pitchFamily="34" charset="0"/>
                <a:ea typeface="ＭＳ Ｐゴシック" pitchFamily="34" charset="-128"/>
              </a:defRPr>
            </a:lvl1pPr>
            <a:lvl2pPr marL="742950" indent="-285750" defTabSz="1511300">
              <a:defRPr sz="2400" b="1">
                <a:solidFill>
                  <a:schemeClr val="tx1"/>
                </a:solidFill>
                <a:latin typeface="Arial" pitchFamily="34" charset="0"/>
                <a:ea typeface="ＭＳ Ｐゴシック" pitchFamily="34" charset="-128"/>
              </a:defRPr>
            </a:lvl2pPr>
            <a:lvl3pPr marL="1143000" indent="-228600" defTabSz="1511300">
              <a:defRPr sz="2400" b="1">
                <a:solidFill>
                  <a:schemeClr val="tx1"/>
                </a:solidFill>
                <a:latin typeface="Arial" pitchFamily="34" charset="0"/>
                <a:ea typeface="ＭＳ Ｐゴシック" pitchFamily="34" charset="-128"/>
              </a:defRPr>
            </a:lvl3pPr>
            <a:lvl4pPr marL="1600200" indent="-228600" defTabSz="1511300">
              <a:defRPr sz="2400" b="1">
                <a:solidFill>
                  <a:schemeClr val="tx1"/>
                </a:solidFill>
                <a:latin typeface="Arial" pitchFamily="34" charset="0"/>
                <a:ea typeface="ＭＳ Ｐゴシック" pitchFamily="34" charset="-128"/>
              </a:defRPr>
            </a:lvl4pPr>
            <a:lvl5pPr marL="2057400" indent="-228600" defTabSz="1511300">
              <a:defRPr sz="2400" b="1">
                <a:solidFill>
                  <a:schemeClr val="tx1"/>
                </a:solidFill>
                <a:latin typeface="Arial" pitchFamily="34" charset="0"/>
                <a:ea typeface="ＭＳ Ｐゴシック" pitchFamily="34" charset="-128"/>
              </a:defRPr>
            </a:lvl5pPr>
            <a:lvl6pPr marL="25146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15113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lnSpc>
                <a:spcPct val="90000"/>
              </a:lnSpc>
              <a:spcAft>
                <a:spcPct val="35000"/>
              </a:spcAft>
              <a:defRPr/>
            </a:pPr>
            <a:r>
              <a:rPr lang="es-CO" dirty="0">
                <a:solidFill>
                  <a:srgbClr val="FFFFFF"/>
                </a:solidFill>
                <a:latin typeface="Calibri" pitchFamily="34" charset="0"/>
              </a:rPr>
              <a:t>Planeación de estrategias para el fomento de la </a:t>
            </a:r>
            <a:r>
              <a:rPr lang="es-CO" dirty="0" smtClean="0">
                <a:solidFill>
                  <a:srgbClr val="FFFFFF"/>
                </a:solidFill>
                <a:latin typeface="Calibri" pitchFamily="34" charset="0"/>
              </a:rPr>
              <a:t>educación inicial</a:t>
            </a:r>
            <a:endParaRPr lang="es-CO" altLang="es-CO" dirty="0" smtClean="0">
              <a:solidFill>
                <a:srgbClr val="FFFFFF"/>
              </a:solidFill>
              <a:latin typeface="Calibri" pitchFamily="34" charset="0"/>
            </a:endParaRPr>
          </a:p>
        </p:txBody>
      </p:sp>
      <p:sp>
        <p:nvSpPr>
          <p:cNvPr id="8" name="26 CuadroTexto"/>
          <p:cNvSpPr txBox="1"/>
          <p:nvPr/>
        </p:nvSpPr>
        <p:spPr>
          <a:xfrm>
            <a:off x="3995936" y="3055600"/>
            <a:ext cx="4876289" cy="2677656"/>
          </a:xfrm>
          <a:prstGeom prst="rect">
            <a:avLst/>
          </a:prstGeom>
          <a:solidFill>
            <a:schemeClr val="accent1">
              <a:lumMod val="20000"/>
              <a:lumOff val="80000"/>
            </a:schemeClr>
          </a:solidFill>
        </p:spPr>
        <p:txBody>
          <a:bodyPr wrap="square">
            <a:spAutoFit/>
          </a:bodyPr>
          <a:lstStyle>
            <a:defPPr>
              <a:defRPr lang="en-US"/>
            </a:defPPr>
            <a:lvl1pPr algn="ctr"/>
          </a:lstStyle>
          <a:p>
            <a:pPr algn="just">
              <a:defRPr/>
            </a:pPr>
            <a:r>
              <a:rPr lang="es-CO" b="0" dirty="0" smtClean="0"/>
              <a:t>Planear </a:t>
            </a:r>
            <a:r>
              <a:rPr lang="es-CO" b="0" dirty="0"/>
              <a:t>estrategias de movilización social, gestión intersectorial e interinstitucional y articulación entre la Educación Inicial y el grado de transición, que permitan lograr el fomento de la Educación Inicial. </a:t>
            </a:r>
          </a:p>
        </p:txBody>
      </p:sp>
      <p:sp>
        <p:nvSpPr>
          <p:cNvPr id="2" name="AutoShape 2" descr="data:image/jpeg;base64,/9j/4AAQSkZJRgABAQAAAQABAAD/2wCEAAkGBxQTEhUUExQVFhUXGB8YFhgYFhgeGBgcGBcaFxcaGBkYHCgiGh0mHBYaIzIjJSkrLi4uHiAzODMsNyotLisBCgoKDg0OGxAQGywmHyUsLywsNC8sLyw0NCwsLCwsLCw0LCwwLCw0LC0sLCwtLCwsLCw0LCwsLCwsLCwsNDQsLP/AABEIAM4A9AMBIgACEQEDEQH/xAAcAAEAAgIDAQAAAAAAAAAAAAAABgcEBQIDCAH/xABMEAACAQIDBAcCBg8HAwUAAAABAgADEQQSIQUGMUEHEyJRYXGRMoEUQlKhscEIFjNUYnJzgpKissLR0vAjNDVDg7PxJFPhFRdjk8P/xAAbAQEAAgMBAQAAAAAAAAAAAAAAAgQBAwUGB//EAC8RAAICAQIEBAYABwAAAAAAAAABAgMRBCESEzFBFDJRYQYicYGR8AUzQmKhseH/2gAMAwEAAhEDEQA/ALxiIgCIiAIiIAiIgCIiAIiIAiIgCIiAIiIBFekjeRsDgy9MgVajCnTJAOUkFi1jxsqnjpe0oSrtHEVWu1WtUdjpd3ZiT3C59BL26SNi08RSoGqbJTrqW4jN1itSVbrqL1Hp+k1GC2MmHyfBqVIfFqOR27AHXMBdjcai/O/hOfq7HGWC/poJxyOi7eXEu3wLGJUFRaZqU6lQNmdVcKVbMO0RnFjzHHUXNjSLbv4AtiTXcWNNGpUwOBWoyMWPiOq9GMlMtaeTlWmytekptIRETcaRERAEREAREQBERAEREAREQBERAEREAREQBERAEREAREQBE6sVXCIzngqlj5AXP0TzftjpR2jiGYrWNCm3CnSCjKOQ6zLnJtxII8hwgF+bxbXpUslFmHXV7rSS/aJVS5a3cAvHvsOc0lSr2TqB629R/wAyh919qFNoYfEVWZz1qh3dizWe9MlmYkmwcnXulwbe2xUTamEwyKpWopaqNLsO1YnmMoQnx8ZV1NHMw8lvS2NZSXbP4RNN16iGkwVszK5WoLklWAFg2bUEqVbXkwm4nmHae9uIp7QxOIwld6eeofZIKuqdhSyNdWFluLjS8l+x+m+sthisMjge09FirW7xTa4Y/nLLEYqMUkVpS4m2y74nCjVDKGU3VgCD3gi4M5yREREQBERAEREAREQBERAEREAREQBERAETX7c23h8HSNbE1VpUwbXbmbE5VA1ZrAmwBOhkCrdOOzA+UDEMvyxSXL6M4b9WAWbE0O62+GD2gGOFrByls6lWVlvwurAXHiLib6AIiIAiIgEd6RcQU2XjWBseodR+epT96eW56H6btpClsxkv2q9RKY8g3Wt+rTI9888QD4RfSSDE7YrVKhxTOes6kKGGmpT4Obdx9tvcTNBOfWnLk0tmzeNwCOPkZGUc4NtVrr4sd1j8nWBPsSSYndCqMHTxQB+5vUrIxAKKr2RlFtQU7VjqPmiU1HGe5CMXLOD0HuBVzbMwRvf/AKalc+IpqD84m/lfdB+0xV2aKV7vQqOjDmAzGonus9h+KRylgyREREQBERAEREAREQBERAEREAREQBERAPOv2Re1XfHUsPwSlSzDxaoTmPoqj1lYYHZ1WswWlTd2Y2AVSdePLw18pcn2SOwu1h8aDoR8HceIzVKZHq9/JZ1dCG0FfD1KJtmpNmA52e+o08Lf8zVfY64cSRtpgpy4WzluhuDUweNwdejiF6wFfhFFjYhWGWtlZfbAzaAgcBrL4kRp6OrL7V1AudPa0Gp7z88lwmrSWysi+I2amtQksCIiWisIiIBSf2Qtc9bg0+KEqtblctTHzAH1MqQkjUWvyuARflcHQjwM9P797l0dpUgrnJVS/VVQLlSeIYfGQ2Fx6ESn92d3UwuOqYXaVFOsZQKGcZqT3btGmSLEkWsTqNRYHSRnLhi5EoR4pJE+qdGOzsdQp4iir4c1aa1AaTdjtqGH9m91A14LlkI2/wBD2MoBnovSxCKCTr1dSw1PZcleH4ctjZm0xQppRWmpVFyrlIUADgANeA8uEzd7MYV2biqq6EYWo414HqmI1HHWQrtjZ5SVlUodTynxHmJdm2t56QwK1zUQO9K6IjKWzvTy5VU3vlLm5toF1HGUoBLD6LdxcPtGliTWaohRkVGpsARcMWuGUgj2eV+PCYtpVjWexmu115x3Nh9j5iQuKxNK+r0VYDv6tyD/ALol6SH7jdH9DZrVHR3q1HGXO4UFUvfKoUcyASedh3SYTcahERAETE2njOqQsFzNwVbgXPmeA7z9PCROvvPiQ1iqLz9k8PPMbzHEs4zuZ4XjONibxI5u9vE1ap1dRVDEEqV0BtxGUk8tb35GSOZMCIiAIiR3pDrsmzcUVvfqiunIOQjH0YzDeFkyll4MLaHSVs+k5Q1WcqbEojMt+4Naze64nZsvpE2fXYIK+RjoBUVkB7u0wy38L3nnzD0GdgiKWY8FUEk+4Swdw9iYZ8M5rUQ1VKrJVzoWsRYhQtuGVlvpxveUXq5LdourSxe2S7YmNs7EdZSR+8evK/vmTLyeVkpNYeBEThWqhVLMbKoJJPAAC5PpMmChfsg94evr08DS1Wh26x5dY69hfzUJP5/hIb0WbWXC44CtcLVXqxYE2ckFDYangV0+V3XnTvRtg4zF1sQRbrHJAsLhRZUBtzCqov4TW0apR0ccVYMp7ipzA35aievn8KRnpPM+Y1n2z6f9/wAGmOpcZ5R6vwux7MrOVOU5rW5209Dr7puJhbG2mmJoU69M3SooYd4vxB8Qbg+IMzZ46FSq+VLBZnZKbzIRESRAREQBKZ+yBq1Fq4FlOUKKrIQdQ4aib28LLY+MuaUd9kHiL4nCU7+xSdrflHUf/lANTuv0mNRsmMo/CUvcuGs4HHVD2Kmvfl95lpjerBbVwlfD0K4FStRemKb9ioC6FdFb2rX4rceM82z4y34yMYxj0Rlyb6sKdNRbw7paX2P+KcYvEUwLo9EMxuNGpvZNPEVG4dwlXEye9COLybVVb/daNSn5kZav0UjJGD0TERAEREAjW3qzNWUKbqosw0tfj3G/IcuEjW2KLKS5PEgL5WHh33Nv/Mku18MEqmwIDi/tHUknNa505cO+ausEuWdVyqLAm3Ma6nRRyGoPGcqU5q9tdTpRjB0pdjo3Tp3xNM/JDMfLKV+lhLAkc3MNAo5pG7hiHJ42+La/xbc+ZB7pI51E8o5rEREyBMHbuzhicNWoE262myX+SWBAa3OxsfdM6aneDbtPCoC3advYQHVrcT4KLi58uJ0gFNbtbpYuli36ymE6q4zNfI50tkNu0pBve3gRfSWJ8EphGBpple5qKFBDkrZr6dskC1yNdJoW3nqtUZ3AIY3sDYqOACngdO8G/hN1sTGU6pWmjqGNwqubMbDNlA1zWUE6E6A3PKcu7S2Z+XodGrUQa+bZkm3edzT7QIF9ASCR8oaHgD9fK02s6MHhxTQIOXHxJN2PvJJnfOjXHhgkyjZLik2hNJvubbOxtvvar/tNIVvzv3jMHjWpUxRNIKpUMjXN1F8zBxre9rW0toec7pVUx2CutimIokEXuB1iWZT5XIPlN1clGSb7MgzySx4f14fXPrTlXpFSysCGW6kHiCNCPWcVM+uLDbXZrK/fwc8uToI3rAvs+oTqTUw5PlepT+YuPz/C9zTyx0b0XfaeEWmbMKysfxU7b/qKwnqefPfiHT106rMP6lxP65af+i3U247iJh7W2rRw1M1a9RaaDmeZ7gBqx8Bcyot6ulatVOTB3o0wfujBTUa3cDdUHhqfEcJ56dkYdSzCuU+hdMTzp9v+0vvt/wBCl/JH2/7S++3/AEKX8k1eKh7m3wsvVHouU79kJRQDCPkHWMXUvYZiigEKTxIDPcDlc98i32/7S++3/QpfyTVbd25iMZkGKqmrkvkuFFs1s3sAXvlHGPFQ9x4aXqiMzklMkMR8UZj5ZlT6XWZ3wVe75z/Gc6dMAMBwcBW8QHVwL8u0inTumPFw9GY8NP2NZLF6CAh2i4ZFZhQZ6bEAlGD01JUkdklXYXHK45yFfBV7vnP8ZnbGxtTC1Otw7mnUylcwsdGtcWYEchyjxcPRmfDS9UeqJC+kzfGps9KQpIrPVzWZ7lECZb3AtcnPpryPHhKo+3/aX32/6FL+Sbbd7HYvaLlcU3X0qall6xKeUVOCWITjYt36Emx0mJ6qPC8ZJQ00s74I7jt7MdWbM+Lr3/AqtTX9GkVHzTN3e38xmFqKzVqtalmHWJUdnut+1lLklWAuRYgX75vd+91VFJamGpdtW/tCC12WxuSPZ4m5Y2Okrsm176ZSQb8iDYyrG2fmTZYcI+Vo9Fb07zrSwaVcOys9cL8HuGsQ9mZ7CxAWmS2ttco4kSu8Vi3qEFzw4Dgq+QGg+uMQCKWCpVB/aUMPZuN164rUCEciEFO/jOhhOovU5r22O3DYhqbh0Yq66hhxH8R4HQy1N1dtnFUS7KFdGyOB7JOUNdb8iGGnLUa8ZUqHQeUsHo0+5Vvyg/YEyYJlERAEqPejFmri6zE3Csaa9wFM5bD84MfMmW5KX2mf7et+Wqf7jQDEZuAnzM6laiECpTYOhIuMy6i/gdQfAmfCSDrw4XnNheAXPsnGivQpVgLCrTWoAeIzqGsfWZche4e3lyDDVDZl+5knRgTfL5i+g7rdxk0gFQ9LeGBxi3GjUV9Q9QH5rSD4elUpEmjWemTxyMyk+ZUi8snpfp2qYZu9HH6JQ/vyv4BpsbgNSz2YsSWa5JJOpJJ1JPfI5WTKxHK9v4GTbFLdG8vo1kUxVBjUNh/Vp6b4e1qrsmrp4io53eyaaXf2ePc02wbxhbnThMS9NxUpOyOvsujFWGltGXUaGTnY3SVtOl7VZai8hWphvnXK3q0iVDCKuvE98yJS/jnxJTqc10Vp/wB7W/2Xb7/gt6fROO839jO2ztiviqnWYio1RuV+Cg8kUaKPL33mDETxrbbyzopY6CIiYAiIgCIiAIifUtcXva+tuNudr84B8kp6O9pmnilQvZHVhYnshvaB42B7JF/G3PTYbNx+yaS+wWJFj1lIufMg6D8ySLFbN2di6YINGwFgyMqMvcDw7+DDnwmGySRvsWgq02VSCG7LWIItzHAjhpw5+6VXgsFSo49lrNQrZGZxSFRjmN1Kh8qgHKWuVJGYKdLXE7t9Nhf+n4emuHxdcfCGzVKRZbFVTVlKKCBcqtr9q+t7SEYQdWQyaMOB8xY/MbToafROO7ZzNV/EIp8KRZWKxLVnao/tVAWa2lsxBsOenAeQnTRcg5SSe4ka+R/jMPZ2M66kGAF9VccbEa6XPkbdxmZQzAa2t+cD6GWzSnlZR2UT2R5CWB0Y36uueXWADz6tSfmKyvLhVsSL6DUjymzxW+rYLC0KWEai9Ry9Ss3t5LtamtgbBivEE3GUaawZLkiVTu/vNtPEUi4dDZsv3Ne4Nrb8aIBaa1QSQCCRxAOolObYoFMRWQ8qr+hYsv6rCRHb+Bajiqxp3UpWqBWW4ZSKjC4I1Hfebjam9lOvVFUoyMyr1nAguq5CRre1lXj3GAZRE4qbaH3Hv/8AMwRtul3n9EzNo1Vdbqbqf65wDm97aTdYHerF0wB1xcAAAVFVuHewAYnzJmNsHZDYmo1NXVWCFxmvqAVB1H4wmwr7mYteCK/4rr+/lgGr3m21Vxq0w4pg0yTdQwBzW01Y9wmu2Zu5WrlhTNPs2JuxHtXtbs/gmfNr1xhn6usMrjioZGI88jHL5G06dm78/Bs/VUc5fKLu1gMub4q8fa7xISthHqyca5S6I32y9zwdazXuPZU2Go7+J9B75g7Q3Ew4Fkquj8TmKt6qALDxJHjIrV3qxjKVNdwp5LlW3gCouPWaZtTc6k6kniT3zlTnOb+ZnSjCEVsjvx2G6uoyZlfKbZkN1Pkf61vOiIkTIiIgCIiAIiIAiIgCIiAcXYAXPASbdE+5XwyoMfilAw1Ik0Va1qjLxZr/ABFI95FuAIOi3E3UfauJy6rhaRBrONM3cin5TfMLnjYG1OmDGfBdmpQoAIlRhRsugWmqMxUW5HKFt3EzoaanHzPqUdTfs0uiKj3124MZjalVfud8tEd1NLhSO7MSWt+FNITPgGpPunw6nyH0/wDE6S2RwJS4pZZI90WOaovEEBvIgkXHjrPmKBq1mBOgJA8ADYWnXutVCtVY/FS9u+5J/dnPBVQoJY6k/wBcPEzTPqdHT/y0dg2cvefm/hO6lhVXgPWdiOCLjhOUibi2OirCAYNmIvnrM2o7gtP6acTa7gYfJs/Dj5Sl/wD7Hap+9EAq7fmjkx+IH4Yb9Omrn52M0DUweIB90mPSnRy46/JqSN78zqfmUesiMA6KmFUg2AB5WmRuzU0dfEH1uD9AnyaunjeqqMU1vccTbXXlxtIymorLJRi5PCLC3c2vTwuJSpWcJTswYm50yM1gBqTdV0HhMHe/pRrV708JmoUuBf8Azn8iPuY8rtw1HCQCvWZzdiSfH6p1yjZqXLaOxcr06ju9wT8+p9/GIiViwIiJgCIiAIiIAiIgCIiAJzoqCyhjlUkBmtewvqbDjYcpwiAWDszdjZ9cdWlVusFzpWpFiO+yFl08B5yI7wbq1qOIpYd3RKVU2+EMctIAatmJPZIAvlvroATNTRxFbrqaYXMcQzAU8ntAnQAed+elr30l07Q6MquJwtBcRjGOKphiz5FamWfKSoUZTZcoANwTqSOQtaeluSk+hX1FyUWo9TEG+WB2ZQTCYBqdQIO1V1YMx1Zj1f3RjzNwBoBwsIJvjvg+NQI7O2Vsy3CqgNiNFXjoxFzrxmPi90aiO6dYhyOyXswuUYqeR5iaraWyalFAzZDdgoAYk6gt3D5M6kVE41k7mnlbGv4Cc6FEn65wAvxM2uyKdyL8NT9UlJ4Roogpywz7hKmSm6Adp2FzfkuoFrd9524fCsxFxYf1wm0AnxzYE+E0t5OjGKisI40PZHlf11nKo1gT3C/pOAcKBcgaScbi7lHE5cRiBahxSn8arY8X+Slxw4tzsPaGSz9kYXqqFGn8imifoqF+qfJmRAKy6X6NqmGfvV1P5pQj9ppXOIxCpx9Oc9Bbd2NSxdI0qouOKsPaRuTIeRF/Ii4NwSJ5v3y3fq4XF1abAsAQVcLYMpAs1rm3MeYMhZJpbE4JN7nRicYz6cB3D6++Y8xFwrngv0T62DccVMoyrnJ5eS5GcIrCMqJg9S3cfSfRRbuPv0+mR5Mv1EuajNidNPZtVvZQnyIP0Gchsiv/ANpo5EhzkdkTpqbMrLxpsPdOBwNT5DehjkS/UOajJiYFVCpswIPcQZwvI8ozzDZRNYzgcZm7I2XWxTFMPTaqwFyF4ge/yMzymOYd0TZfaHtL7zrei/zR9oe0vvOt6L/NM8iRjmr9ZrYmy+0PaX3nW9F/mj7Q9pfedb0X+aORIc1frNbMbHYoIPE8PDxM3f2h7S+863ov80mnRd0aVBiPhWOpFBSI6mk1rs416xgL9leQ5nXSwvOvTty3ITuSWxvOh7cH4KgxmJX/AKmovYVuNFG11B4VG58wOzp2r2dNRvNvJh8DSFTEMQCcqKoJZza9lA8uJsBpc6yrNu9MtZ7rhKK0h8ur2ntbki9lTfvLidGMfQ51lsY+Zn3bS5a+IuQP7eob+dZiPpkN3i2lSdSiMWPZIIuQLE5iCdDp3X4zUbQx1Su5es5dmJYk95NyQo0HHkBMULNigVLNVlYSPs3uyKdgfcPrM0tJbkSRYBbJ5m/1fVMWPsS0kdnIyZ8NIv2FF2chFGmpY5QNdNSRxn2bHdmjnxmGX/5kb9Bw/wC7NZcJHsrotrEg1XpUR3Iud7d19Ap/Slm7I2euHo06KksKahQWtc25mwAufATMiAIiIAkY3o3LpYx+tNSpTqBQt1sVIBJGZSNfaPAg+Mk8QCk959xa2FptVY0qtJbAsos3aYKLo1+ZHBjI7s7ZRrvko0C7WzWCjgCATqR3iXP0lf4dW86f+8khPRV/fW/It+3TgGiG5mL+86non80zcD0f41/8hafcajoP2MxHvEu2IBR+3t0amGNNatSmS4LEKGIGUjS7Wve/dOimBb32/W4ScdJlusod+R7+qW+uQdOH55/bgGJtQ9pfI/SJiSw+j/CpUrVlqIroaQurKCvt6XB075Jq+4uBY36ix/BeoB6BrfNAPOe3vuv5o+ua6TLpY2XSw2P6uiuVOpRrFmOpLgm7EnkJDZSs8zLsPKjoxfASbdDmPSjiKxeoKZKLlY6C4Y8SdBpfjx1kJxfASy+gHCpVrYynUUOjUUBUi4PbP9XkoQ4o4ISlwvJZ+A37otXFCoLMzBUqIQ1Ni2i3I1Ukm1tbd8l0jC7g4EG/UnyNWpb9rXyMk8tJYW5WbyxERMmBETrxFUIjMeCgk+4XgHnnpX22cTtCot706F6KDxU/2p8y4I8lWQ0mc3qsxLMbsxzMe8nUn1MyNmYXragTjcE2uBcjzHdf0m/ojlPNln1MTMI9/wA8kLbFRfaptw+VfTvsh+qfaGzabmyIWI1IVSSB3kWuJHmG9aR92aXApduPh6mSZVsLDlMJsHSBIOhGhF7EEcQRMttmsAWKVsoFyctSwHeSBoJrbyy3XDgjg+u4HE2mfuxtj4PXFfqlqFbhA5IK3FiwI4NYkag2F++alE5qoHiTr9f0id9FTovEk8hxJN9BMEy8N2N66OMBC3Soou1NrXtwupHtLc2v5XAuJv5WvRzuvWSsMTVU01VSEVtGYsLXK8QAL8db2llQBERAEhe/+9r4UrRo2FVlzFiL5FJKiwOhJKnjoLcDeTSRzfDdRMaqnNkqoLK1rgg65WHMePL1BAp3HbQq1jerVqOb37TEj3A6D3THQkEEEgjgRofUSRY3cfG0z9xzj5VNlIPkCQ3zTGp7p41jYYap77L87ECAZewN9sTh2Gd2rUvjI5u1vwGOoPcCbS5qNUMoZdQwBHkRcSs9gdG9QsGxbBUGppqbs3gzDRR5X8xxlnKLCw0AgEB6Rwhq0hnZXCEnQFApOlxxuSDztpIYMM9jlAcBvaUjvDcCfG3Eyy96t0zi6i1FrdUQuQg084IBJHxhb2jIAuExFNurFKuDmKg9S1mN7XF1IsbXvAJV0bYZw9VyAFICjtoTdWN7hWJHvtJ5KMxWHemczBqb34sGRr+8cfdJnuxvTiAEpNRqVxe2dcxexPFibg2va5I0EArzpv8A8T/0Kf7VSQGT7pv/AMT/ANCn+1UkBlK3zsuw8qOjF8BLR+x1/vOL/JJ+2ZV2L4CWj9jr/ecX+ST9szbSarS94iJYK4iIgCYe2cGa2HrUlbI1Sm6B7Xyl1KhrXF7Xva8zIgHnfHdGmMp1GRTRcA2zZyPK6lbj3X85JOj7o1dcStfEvRK0ib0QpdXz02UZi1gLZr+ydQJZG3KNnDcmFj5j+I+idu7fs1O/Pf8AVAH0StHUWO51y6GzwlMa1ZFb/U2NDCU0GVERR3KoA9AJ2IgHAAeQnKcalQKLsQB3k2HqZZNZQO8X96xX5et/uvL8w/sr5D6JQO3nDYnElSCDXqkEagg1WIIPMS+8FVVkUqQwsNQQRw7xAOmvsjDubvQpMe9qaE/OJ24XA0qf3Omifiqo+gTIiAIiIAiIgCIiAIiIAiIgCIiAIiIB586b/wDE/wDQp/tVJAZeXSH0b4jH4zr6VWii9WqWfPe6liTopFu1I1/7K4z/AL+H9an8kq2Vycm0WoWRUVuVXi+AlzfY/wC79amK2LqLlp1lVKV/acKSS4HydbA89eVr8Ng9CzCujYyrSeivaNOnnu55KxIFl5m3G1ud5cdNAoAUAACwAFgAOAA5CbaoNLc1WTTexyiIm01CIiAIiQnpQrVhRQU3yISS5V2DNYaLYD2dbnXkNIBvdt4tTamNWBubfF0I18fCaDZW2yu0EwyDMrqxqn5JVbr6Zf1/CarcvZNfEUUHWpSw4H+UtqrX14kWUnmw1+mSrYe59HDYl69O/aQIiksSl9ahLMxzFiqnhpY98rRqk7eZL7Fh2xVfBH7mRvhtlsJhmqoAXuFW/AFuZ8AL+eglK7Qx9Wu2etUao3ex4fijgo8AAJfu0MClem1KquZGFiPnFiOBB1BHCVrtno2qJdqNZWQcqlwwHmoIY+5ZZK5Asvifm/hMjA4upRbNSdqbd6kjhyPePA6TIOyXzZbre9uJt9ElWxujipUs1WqiofkXZiOftABT46+UAmm4+3WxeGz1AA6OabECwYgK2YDlowv43khmJsrZtPD0lpUlyovqSdSSeZJmXAEREAREQ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8" name="Picture 4" descr="http://3.bp.blogspot.com/_7eaF0ecgiY0/TFuKtiNv25I/AAAAAAAAABI/7FXLdiwYz9w/s1600/capacitacion+equipo+pym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83" y="2963517"/>
            <a:ext cx="2967881" cy="284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59401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F633887F102C643A1C1EC6573341BEB" ma:contentTypeVersion="0" ma:contentTypeDescription="Crear nuevo documento." ma:contentTypeScope="" ma:versionID="728de8a5e371a84624f93a462b5c8aa9">
  <xsd:schema xmlns:xsd="http://www.w3.org/2001/XMLSchema" xmlns:p="http://schemas.microsoft.com/office/2006/metadata/properties" targetNamespace="http://schemas.microsoft.com/office/2006/metadata/properties" ma:root="true" ma:fieldsID="27f9851a2d8c981023976182fd07483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3B4B38-5263-4A3B-91D4-C4C18AA10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BC2743F-4B4A-44BE-B7E4-7CF218CCB24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24146E56-6880-4E5D-99FF-5B0A4DFEFC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4404</TotalTime>
  <Words>1011</Words>
  <Application>Microsoft Office PowerPoint</Application>
  <PresentationFormat>Presentación en pantalla (4:3)</PresentationFormat>
  <Paragraphs>91</Paragraphs>
  <Slides>22</Slides>
  <Notes>5</Notes>
  <HiddenSlides>7</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Diseño personalizado</vt:lpstr>
      <vt:lpstr>MODELO DE GESTIÓN DE EDUCACIÓN INICIAL PARA LAS SECRETARIAS DE EDUCACIÓN </vt:lpstr>
      <vt:lpstr>Presentación de PowerPoint</vt:lpstr>
      <vt:lpstr>Cadena de valor del Modelo de Gestión de la Educación inicial </vt:lpstr>
      <vt:lpstr>Procesos del Modelo de Gestión de la Educación Inicial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Avances y retos Fortalecimiento de la Educación Inicial</vt:lpstr>
    </vt:vector>
  </TitlesOfParts>
  <Company>EMAC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EMAC</dc:creator>
  <cp:lastModifiedBy>Eventos</cp:lastModifiedBy>
  <cp:revision>407</cp:revision>
  <cp:lastPrinted>2013-11-26T20:12:35Z</cp:lastPrinted>
  <dcterms:created xsi:type="dcterms:W3CDTF">2010-11-03T23:49:45Z</dcterms:created>
  <dcterms:modified xsi:type="dcterms:W3CDTF">2014-07-09T18:33:01Z</dcterms:modified>
</cp:coreProperties>
</file>