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72" r:id="rId7"/>
    <p:sldId id="276" r:id="rId8"/>
    <p:sldId id="284" r:id="rId9"/>
    <p:sldId id="269" r:id="rId10"/>
    <p:sldId id="268" r:id="rId11"/>
    <p:sldId id="274" r:id="rId12"/>
    <p:sldId id="287" r:id="rId13"/>
    <p:sldId id="283" r:id="rId14"/>
    <p:sldId id="292" r:id="rId15"/>
    <p:sldId id="291" r:id="rId16"/>
    <p:sldId id="288" r:id="rId17"/>
    <p:sldId id="308" r:id="rId18"/>
    <p:sldId id="282" r:id="rId19"/>
    <p:sldId id="286" r:id="rId20"/>
    <p:sldId id="281" r:id="rId21"/>
    <p:sldId id="304" r:id="rId22"/>
    <p:sldId id="303" r:id="rId23"/>
    <p:sldId id="300" r:id="rId24"/>
    <p:sldId id="299" r:id="rId25"/>
    <p:sldId id="301" r:id="rId26"/>
    <p:sldId id="306" r:id="rId27"/>
    <p:sldId id="302" r:id="rId28"/>
    <p:sldId id="305" r:id="rId29"/>
    <p:sldId id="307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08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365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41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CO" dirty="0" smtClean="0"/>
              <a:t>3</a:t>
            </a:r>
            <a:fld id="{75C86481-092F-4E01-A08B-6FA5B771875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235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196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646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39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5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75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148478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5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28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2">
                <a:lumMod val="60000"/>
                <a:lumOff val="40000"/>
              </a:schemeClr>
            </a:gs>
            <a:gs pos="6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F0D5-6B9E-4C08-AF40-3E455035D258}" type="datetimeFigureOut">
              <a:rPr lang="es-CO" smtClean="0"/>
              <a:pPr/>
              <a:t>11/07/2014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6481-092F-4E01-A08B-6FA5B77187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2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tx2">
                <a:lumMod val="60000"/>
                <a:lumOff val="40000"/>
              </a:schemeClr>
            </a:gs>
            <a:gs pos="6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800199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EDUCACIÓN MUNICIPAL </a:t>
            </a:r>
            <a:br>
              <a:rPr lang="es-CO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JOSÉ DE CÚCUTA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936104"/>
          </a:xfrm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rgbClr val="0070C0"/>
                </a:solidFill>
              </a:rPr>
              <a:t>JULIO 9 DE 2014</a:t>
            </a:r>
            <a:endParaRPr lang="es-CO" sz="4800" b="1" dirty="0">
              <a:solidFill>
                <a:srgbClr val="0070C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2731770"/>
            <a:ext cx="3461394" cy="23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2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71480"/>
            <a:ext cx="7833387" cy="5840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286676" cy="168433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s-CO" sz="4000" b="1" dirty="0" smtClean="0">
                <a:solidFill>
                  <a:schemeClr val="bg1"/>
                </a:solidFill>
              </a:rPr>
              <a:t>3. INSCRIPCIÓN DE PREGUNTAS Y/O  PROPUESTAS </a:t>
            </a:r>
            <a:r>
              <a:rPr lang="es-CO" sz="4000" dirty="0" smtClean="0"/>
              <a:t/>
            </a:r>
            <a:br>
              <a:rPr lang="es-CO" sz="4000" dirty="0" smtClean="0"/>
            </a:br>
            <a:endParaRPr lang="es-CO" sz="4000" b="1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643998" cy="407196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CO" sz="4000" b="1" dirty="0" smtClean="0">
                <a:solidFill>
                  <a:schemeClr val="accent1">
                    <a:lumMod val="50000"/>
                  </a:schemeClr>
                </a:solidFill>
              </a:rPr>
              <a:t> DILIGENCIAR  EL FORMATO   DE                    INSCRIPCIÓN    ( PREGUNTAS Y/O PROPUESTAS) TENIENDO EN CUENTA EL TIEMPO ASIGNADO. </a:t>
            </a:r>
          </a:p>
          <a:p>
            <a:pPr algn="l">
              <a:buFont typeface="Wingdings" pitchFamily="2" charset="2"/>
              <a:buChar char="ü"/>
            </a:pPr>
            <a:r>
              <a:rPr lang="es-CO" sz="4000" b="1" dirty="0" smtClean="0">
                <a:solidFill>
                  <a:schemeClr val="accent1">
                    <a:lumMod val="50000"/>
                  </a:schemeClr>
                </a:solidFill>
              </a:rPr>
              <a:t> POR CORREO ELECTRÓNICO.</a:t>
            </a:r>
          </a:p>
          <a:p>
            <a:pPr algn="l">
              <a:buFont typeface="Wingdings" pitchFamily="2" charset="2"/>
              <a:buChar char="ü"/>
            </a:pPr>
            <a:r>
              <a:rPr lang="es-CO" sz="4000" b="1" dirty="0" smtClean="0">
                <a:solidFill>
                  <a:schemeClr val="accent1">
                    <a:lumMod val="50000"/>
                  </a:schemeClr>
                </a:solidFill>
              </a:rPr>
              <a:t> POR CORREO CERTIFICADO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47" y="0"/>
            <a:ext cx="1620553" cy="18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9681" y="41493"/>
            <a:ext cx="5164638" cy="6775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7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4. DESARROLLO DE LA AUDIENCIA PÚBLICA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429684" cy="457203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sz="14800" b="1" dirty="0" smtClean="0">
                <a:solidFill>
                  <a:schemeClr val="accent1">
                    <a:lumMod val="50000"/>
                  </a:schemeClr>
                </a:solidFill>
              </a:rPr>
              <a:t>SOCIALIZACIÓN DEL  REGLAMENTO.   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CO" sz="14800" b="1" dirty="0" smtClean="0">
                <a:solidFill>
                  <a:schemeClr val="accent1">
                    <a:lumMod val="50000"/>
                  </a:schemeClr>
                </a:solidFill>
              </a:rPr>
              <a:t>    INTERNO.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sz="14800" b="1" dirty="0" smtClean="0">
                <a:solidFill>
                  <a:schemeClr val="accent1">
                    <a:lumMod val="50000"/>
                  </a:schemeClr>
                </a:solidFill>
              </a:rPr>
              <a:t> ASIGNACIÓN  DE UN MODERADOR.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CO" sz="14800" b="1" dirty="0" smtClean="0">
                <a:solidFill>
                  <a:schemeClr val="accent1">
                    <a:lumMod val="50000"/>
                  </a:schemeClr>
                </a:solidFill>
              </a:rPr>
              <a:t>    (FUNCIONES)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sz="14800" b="1" dirty="0" smtClean="0">
                <a:solidFill>
                  <a:schemeClr val="accent1">
                    <a:lumMod val="50000"/>
                  </a:schemeClr>
                </a:solidFill>
              </a:rPr>
              <a:t>REGISTRO DE ASISTENCIA.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CO" sz="14800" b="1" dirty="0" smtClean="0">
                <a:solidFill>
                  <a:schemeClr val="accent1">
                    <a:lumMod val="50000"/>
                  </a:schemeClr>
                </a:solidFill>
              </a:rPr>
              <a:t>    (PARTICIPANTES)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sz="14800" b="1" dirty="0" smtClean="0">
                <a:solidFill>
                  <a:schemeClr val="accent1">
                    <a:lumMod val="50000"/>
                  </a:schemeClr>
                </a:solidFill>
              </a:rPr>
              <a:t>DESARROLLO DE LA AGENDA.</a:t>
            </a:r>
          </a:p>
          <a:p>
            <a:pPr algn="l"/>
            <a:endParaRPr lang="es-C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0"/>
            <a:ext cx="1254419" cy="14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22024">
            <a:off x="331947" y="1523382"/>
            <a:ext cx="7643834" cy="3284196"/>
          </a:xfrm>
          <a:prstGeom prst="rect">
            <a:avLst/>
          </a:prstGeom>
        </p:spPr>
      </p:pic>
      <p:pic>
        <p:nvPicPr>
          <p:cNvPr id="4" name="3 Imagen" descr="A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4133">
            <a:off x="920813" y="2199960"/>
            <a:ext cx="7572396" cy="3269898"/>
          </a:xfrm>
          <a:prstGeom prst="rect">
            <a:avLst/>
          </a:prstGeom>
        </p:spPr>
      </p:pic>
      <p:pic>
        <p:nvPicPr>
          <p:cNvPr id="5" name="4 Imagen" descr="A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0131">
            <a:off x="1660538" y="2624667"/>
            <a:ext cx="6746703" cy="2881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A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28"/>
            <a:ext cx="4932019" cy="62151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20140222_081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4 Imagen" descr="20140222_081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1998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40222_075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49" y="0"/>
            <a:ext cx="4667251" cy="3500438"/>
          </a:xfrm>
          <a:prstGeom prst="rect">
            <a:avLst/>
          </a:prstGeom>
        </p:spPr>
      </p:pic>
      <p:pic>
        <p:nvPicPr>
          <p:cNvPr id="3" name="2 Imagen" descr="20140222_081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8999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8596" y="714356"/>
            <a:ext cx="8358246" cy="592933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Saludo. 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Himno Nacional de la República de Colombia.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Oración. 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Himno de San José de Cúcuta.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Himno Colegio Santos Apóstoles.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del Señor Rector. Ordenador del Gasto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del Equipo Financiero (Contador y/o Pagador).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Receso de 10 Minutos para formulación de preguntas.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Exposición de Preguntas o sugerencias por cada estamento.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Aclaración y explicación a las preguntas formuladas por parte del equipo financiero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de la Encuesta de opinión sobre el desarrollo de la audiencia – Evaluación.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  final</a:t>
            </a:r>
            <a:endParaRPr lang="es-CO" sz="3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10800000" flipV="1">
            <a:off x="1500166" y="-28366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AGENDA</a:t>
            </a:r>
            <a:endParaRPr lang="es-C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A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67499"/>
            <a:ext cx="5083332" cy="6690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2">
                <a:lumMod val="60000"/>
                <a:lumOff val="40000"/>
              </a:schemeClr>
            </a:gs>
            <a:gs pos="79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8136904" cy="2520281"/>
          </a:xfrm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</a:t>
            </a:r>
            <a:r>
              <a:rPr lang="es-CO" sz="4800" b="1" dirty="0" smtClean="0">
                <a:solidFill>
                  <a:srgbClr val="FF0000"/>
                </a:solidFill>
              </a:rPr>
              <a:t> </a:t>
            </a:r>
            <a:r>
              <a:rPr lang="es-CO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EDUCATIVA SANTOS APÓSTOLES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712968" cy="1417360"/>
          </a:xfrm>
        </p:spPr>
        <p:txBody>
          <a:bodyPr>
            <a:noAutofit/>
          </a:bodyPr>
          <a:lstStyle/>
          <a:p>
            <a:r>
              <a:rPr lang="es-CO" sz="4400" b="1" dirty="0" smtClean="0">
                <a:solidFill>
                  <a:srgbClr val="0070C0"/>
                </a:solidFill>
              </a:rPr>
              <a:t>ESP. OTARDO RINCÓN CONTRERAS</a:t>
            </a:r>
          </a:p>
          <a:p>
            <a:r>
              <a:rPr lang="es-CO" sz="4400" b="1" dirty="0" smtClean="0">
                <a:solidFill>
                  <a:srgbClr val="0070C0"/>
                </a:solidFill>
              </a:rPr>
              <a:t>RECTOR</a:t>
            </a:r>
            <a:endParaRPr lang="es-CO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6157"/>
            <a:ext cx="2088232" cy="24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1" y="1785926"/>
            <a:ext cx="86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600" b="1" dirty="0" smtClean="0">
                <a:solidFill>
                  <a:schemeClr val="accent1">
                    <a:lumMod val="50000"/>
                  </a:schemeClr>
                </a:solidFill>
              </a:rPr>
              <a:t>EVIDENCIAS</a:t>
            </a:r>
          </a:p>
          <a:p>
            <a:pPr algn="ctr"/>
            <a:r>
              <a:rPr lang="es-CO" sz="9600" b="1" dirty="0" smtClean="0">
                <a:solidFill>
                  <a:schemeClr val="accent1">
                    <a:lumMod val="50000"/>
                  </a:schemeClr>
                </a:solidFill>
              </a:rPr>
              <a:t> FOTOGRÁFICAS</a:t>
            </a:r>
            <a:endParaRPr lang="es-CO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14290"/>
            <a:ext cx="1436169" cy="166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655644_485341664904933_65341324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eb 22 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40222_085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40222_085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40222_090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eb. 22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40222_09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eb. 22-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rco de bloque"/>
          <p:cNvSpPr/>
          <p:nvPr/>
        </p:nvSpPr>
        <p:spPr>
          <a:xfrm>
            <a:off x="1285852" y="642919"/>
            <a:ext cx="7056000" cy="6052721"/>
          </a:xfrm>
          <a:prstGeom prst="blockArc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9600" b="1" dirty="0" smtClean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553406"/>
            <a:ext cx="6550496" cy="1944215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PARA LA RENDICIÓN DE CUENTAS DEL COLEGIO SANTOS APÓSTOLES</a:t>
            </a:r>
            <a:endParaRPr lang="es-C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04383"/>
            <a:ext cx="1512168" cy="175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8041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994122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 OBJETIVOS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000232" y="1196752"/>
            <a:ext cx="357190" cy="446298"/>
          </a:xfrm>
        </p:spPr>
        <p:txBody>
          <a:bodyPr>
            <a:normAutofit fontScale="92500" lnSpcReduction="20000"/>
          </a:bodyPr>
          <a:lstStyle/>
          <a:p>
            <a:endParaRPr lang="es-CO" sz="2800" dirty="0" smtClean="0">
              <a:solidFill>
                <a:schemeClr val="bg1"/>
              </a:solidFill>
            </a:endParaRPr>
          </a:p>
          <a:p>
            <a:endParaRPr lang="es-CO" sz="2800" dirty="0" smtClean="0">
              <a:solidFill>
                <a:schemeClr val="bg1"/>
              </a:solidFill>
            </a:endParaRPr>
          </a:p>
          <a:p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611560" y="1428736"/>
            <a:ext cx="7032274" cy="443938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sz="2000" b="1" dirty="0" smtClean="0">
                <a:solidFill>
                  <a:schemeClr val="bg1"/>
                </a:solidFill>
              </a:rPr>
              <a:t>DAR CUMPLIMIENTO A LOS REQUERIMIENTOS DE LEY PARA LA RENDICIÓN DE CUENTAS DE LOS RECURSOS PROPIOS Y DE GRATUIDAD A LA COMUNIDAD EDUCATIVA.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s-CO" sz="2000" b="1" dirty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sz="2000" b="1" dirty="0" smtClean="0">
                <a:solidFill>
                  <a:schemeClr val="accent1">
                    <a:lumMod val="75000"/>
                  </a:schemeClr>
                </a:solidFill>
              </a:rPr>
              <a:t>DAR A CONOCER EL ORIGEN, DESTINACIÓN, INVERSIÓN Y  REPERCUSIÓN DE LOS RECURSOS DE GRATUIDAD EN LA INSTITUCIÓN.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s-CO" sz="2000" b="1" dirty="0">
              <a:solidFill>
                <a:srgbClr val="0070C0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</a:rPr>
              <a:t>CREAR EN TODOS LOS ENTES DE LA COMUNIDAD EDUCATIVA EL SENTIDO DE PERTENENCIA, LA PARTICIPACIÓN , VEEDURÍA Y CULTURA DE LA LEGALIDAD EN LA INVERSIÓN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</a:rPr>
              <a:t>       DE LOS RECURSOS.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22" y="116632"/>
            <a:ext cx="11151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929198"/>
            <a:ext cx="2540000" cy="1689100"/>
          </a:xfr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962" y="2479480"/>
            <a:ext cx="1490038" cy="22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71472" y="21429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PARA LA RENDICIÓN DE CUENTAS DE LA INSTITUCIÓN </a:t>
            </a:r>
            <a:endParaRPr lang="es-CO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571876"/>
            <a:ext cx="2214578" cy="25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6286544" cy="1470025"/>
          </a:xfrm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bg1"/>
                </a:solidFill>
              </a:rPr>
              <a:t>1. CONVOCATORIA </a:t>
            </a:r>
            <a:endParaRPr lang="es-CO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072494" cy="392909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PÚBLICA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ESCRITA 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ABIERTA</a:t>
            </a:r>
          </a:p>
          <a:p>
            <a:pPr>
              <a:spcBef>
                <a:spcPts val="0"/>
              </a:spcBef>
            </a:pPr>
            <a:endParaRPr lang="es-CO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A TODOS LOS ORGANISMOS DE LA INSTITUCIÓN EDUCATIVA</a:t>
            </a:r>
          </a:p>
          <a:p>
            <a:endParaRPr lang="es-C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57165"/>
            <a:ext cx="1400883" cy="16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/>
          </p:cNvPicPr>
          <p:nvPr/>
        </p:nvPicPr>
        <p:blipFill>
          <a:blip r:embed="rId2" cstate="print"/>
          <a:srcRect l="17878" t="19190" r="10196" b="2680"/>
          <a:stretch>
            <a:fillRect/>
          </a:stretch>
        </p:blipFill>
        <p:spPr bwMode="auto">
          <a:xfrm>
            <a:off x="357158" y="1643050"/>
            <a:ext cx="50006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4 Imagen"/>
          <p:cNvPicPr>
            <a:picLocks noChangeAspect="1"/>
          </p:cNvPicPr>
          <p:nvPr/>
        </p:nvPicPr>
        <p:blipFill>
          <a:blip r:embed="rId3" cstate="print"/>
          <a:srcRect l="2834" t="-2946" r="8069"/>
          <a:stretch>
            <a:fillRect/>
          </a:stretch>
        </p:blipFill>
        <p:spPr bwMode="auto">
          <a:xfrm>
            <a:off x="5572132" y="1285860"/>
            <a:ext cx="3240087" cy="49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532666"/>
            <a:ext cx="3500462" cy="482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14290"/>
            <a:ext cx="1585097" cy="184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4643446"/>
            <a:ext cx="3714776" cy="105441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426">
            <a:off x="4825492" y="2391508"/>
            <a:ext cx="2027608" cy="138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643866" cy="19288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CO" sz="4800" b="1" dirty="0" smtClean="0">
                <a:solidFill>
                  <a:schemeClr val="bg1"/>
                </a:solidFill>
              </a:rPr>
              <a:t/>
            </a:r>
            <a:br>
              <a:rPr lang="es-CO" sz="4800" b="1" dirty="0" smtClean="0">
                <a:solidFill>
                  <a:schemeClr val="bg1"/>
                </a:solidFill>
              </a:rPr>
            </a:br>
            <a:r>
              <a:rPr lang="es-CO" sz="4800" b="1" dirty="0" smtClean="0">
                <a:solidFill>
                  <a:schemeClr val="bg1"/>
                </a:solidFill>
              </a:rPr>
              <a:t>2. INSCRIPCIÓN PARA ASISTIR AL EVENTO</a:t>
            </a:r>
            <a:r>
              <a:rPr lang="es-CO" sz="4800" dirty="0" smtClean="0"/>
              <a:t/>
            </a:r>
            <a:br>
              <a:rPr lang="es-CO" sz="4800" dirty="0" smtClean="0"/>
            </a:br>
            <a:r>
              <a:rPr lang="es-CO" sz="3200" b="1" dirty="0" smtClean="0"/>
              <a:t/>
            </a:r>
            <a:br>
              <a:rPr lang="es-CO" sz="3200" b="1" dirty="0" smtClean="0"/>
            </a:br>
            <a:endParaRPr lang="es-CO" sz="3200" b="1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01122" cy="4572032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DEFINIR FECHAS.</a:t>
            </a:r>
            <a:b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s-CO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 INTERESADOS EN PARTICIPAR.</a:t>
            </a:r>
            <a:b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s-CO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MEDIOS PARA INSCRIBIRSE:</a:t>
            </a:r>
            <a:b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   -POR CORREO CERTIFICADO</a:t>
            </a:r>
            <a:b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   -POR CORREO ELECTRÓNICO</a:t>
            </a:r>
            <a:endParaRPr lang="es-CO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290"/>
            <a:ext cx="1620553" cy="18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691</TotalTime>
  <Words>296</Words>
  <Application>Microsoft Office PowerPoint</Application>
  <PresentationFormat>Presentación en pantalla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SECRETARÍA DE EDUCACIÓN MUNICIPAL  SAN JOSÉ DE CÚCUTA</vt:lpstr>
      <vt:lpstr>INSTITUCIÓN EDUCATIVA SANTOS APÓSTOLES</vt:lpstr>
      <vt:lpstr>PROCESO PARA LA RENDICIÓN DE CUENTAS DEL COLEGIO SANTOS APÓSTOLES</vt:lpstr>
      <vt:lpstr> OBJETIVOS </vt:lpstr>
      <vt:lpstr>Presentación de PowerPoint</vt:lpstr>
      <vt:lpstr>1. CONVOCATORIA </vt:lpstr>
      <vt:lpstr>Presentación de PowerPoint</vt:lpstr>
      <vt:lpstr>Presentación de PowerPoint</vt:lpstr>
      <vt:lpstr> 2. INSCRIPCIÓN PARA ASISTIR AL EVENTO  </vt:lpstr>
      <vt:lpstr>Presentación de PowerPoint</vt:lpstr>
      <vt:lpstr>3. INSCRIPCIÓN DE PREGUNTAS Y/O  PROPUESTAS  </vt:lpstr>
      <vt:lpstr>Presentación de PowerPoint</vt:lpstr>
      <vt:lpstr>4. DESARROLLO DE LA AUDIENCIA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SECRETARÍA DE EDUCACIÓN MUNICIPAL  SAN JOSÉ DE CÚCUTA</dc:title>
  <dc:creator>CONSUELO</dc:creator>
  <cp:lastModifiedBy>EVENTOS</cp:lastModifiedBy>
  <cp:revision>52</cp:revision>
  <dcterms:created xsi:type="dcterms:W3CDTF">2014-07-08T03:01:06Z</dcterms:created>
  <dcterms:modified xsi:type="dcterms:W3CDTF">2014-07-11T20:39:16Z</dcterms:modified>
</cp:coreProperties>
</file>