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51" r:id="rId5"/>
    <p:sldMasterId id="2147484532" r:id="rId6"/>
    <p:sldMasterId id="2147484541" r:id="rId7"/>
    <p:sldMasterId id="2147484945" r:id="rId8"/>
    <p:sldMasterId id="2147484951" r:id="rId9"/>
  </p:sldMasterIdLst>
  <p:notesMasterIdLst>
    <p:notesMasterId r:id="rId22"/>
  </p:notesMasterIdLst>
  <p:handoutMasterIdLst>
    <p:handoutMasterId r:id="rId23"/>
  </p:handoutMasterIdLst>
  <p:sldIdLst>
    <p:sldId id="384" r:id="rId10"/>
    <p:sldId id="633" r:id="rId11"/>
    <p:sldId id="623" r:id="rId12"/>
    <p:sldId id="629" r:id="rId13"/>
    <p:sldId id="632" r:id="rId14"/>
    <p:sldId id="631" r:id="rId15"/>
    <p:sldId id="624" r:id="rId16"/>
    <p:sldId id="625" r:id="rId17"/>
    <p:sldId id="626" r:id="rId18"/>
    <p:sldId id="627" r:id="rId19"/>
    <p:sldId id="628" r:id="rId20"/>
    <p:sldId id="41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99"/>
    <a:srgbClr val="0099CC"/>
    <a:srgbClr val="CC99FF"/>
    <a:srgbClr val="CCFFCC"/>
    <a:srgbClr val="FFFFCC"/>
    <a:srgbClr val="FF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6270" autoAdjust="0"/>
  </p:normalViewPr>
  <p:slideViewPr>
    <p:cSldViewPr>
      <p:cViewPr>
        <p:scale>
          <a:sx n="75" d="100"/>
          <a:sy n="75" d="100"/>
        </p:scale>
        <p:origin x="-5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6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5CC3E69-126A-487F-8D29-37A616107D15}" type="datetime1">
              <a:rPr lang="es-ES"/>
              <a:pPr>
                <a:defRPr/>
              </a:pPr>
              <a:t>11/07/2014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D296581-1013-4EE1-AC6A-AC43C3BEF9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57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713E850-31E1-40C7-9EC6-1759EB711DCE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289AB4D-8BD7-4ADE-B855-17195442D3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42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1B75B77-EDAB-44F9-8FE9-B4B1E948F2AE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1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715F-D3FE-4A96-BEC6-3C8AF24B2ED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601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8169-E5FE-4852-B0BF-25DBA508312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225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AF47-4127-4018-9D0C-A11540B98D0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8134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6480-FE76-4C5F-8AA0-3605C9A549C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8490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8F4D446-F62D-4333-8481-91D5BE06D1C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83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A10C-7E5D-42DE-B9A9-85394CCE7A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7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FC3EE-155E-4917-8C27-E071B04513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51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81F72-2EE0-48EA-AC0C-A3184C3D15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952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interio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5456" y="3573016"/>
            <a:ext cx="5320680" cy="648072"/>
          </a:xfrm>
        </p:spPr>
        <p:txBody>
          <a:bodyPr/>
          <a:lstStyle>
            <a:lvl1pPr marL="0" indent="0" algn="l">
              <a:buNone/>
              <a:defRPr sz="2800" b="0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C0DC-88A9-46AF-BECC-668C75D1CA4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43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121E1-0E23-493C-BA10-C8C573E48AA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F83A-3592-4BC0-9CB5-BC5591779F7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5902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 descr="portad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045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39AFDC-2AB0-4C57-B6D0-141A53B584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50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3733C-7907-4E26-AB99-EB5CB04D246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80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B859D-11AD-4969-9520-C7D4CCCDC7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82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6C8B-0A30-4FA7-9CBF-AE1446E8B2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95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2321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10/12/2012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s-CO"/>
              <a:t>Pie de pagina</a:t>
            </a: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61580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2451-BE67-44BF-A593-585F2612A796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762D-025B-4833-8928-864866D82D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09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2451-BE67-44BF-A593-585F2612A796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DB66B-9610-421D-9179-D21D7C78019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99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2451-BE67-44BF-A593-585F2612A796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8E22-2C96-4842-8F41-82DDE26E43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78B3-E0DE-4BC2-BF98-8FD44B48D2E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0137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7858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63C1F-A298-4460-AA16-FF95DF598E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45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10/12/2012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s-CO"/>
              <a:t>Pie de pagina</a:t>
            </a: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362254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066D-97C6-4604-A5EA-85066ABCFB92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1B89-CB88-474B-9205-BA6B64D404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566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066D-97C6-4604-A5EA-85066ABCFB92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A19A-A799-4EC0-92CE-2FCB6676E9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035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066D-97C6-4604-A5EA-85066ABCFB92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827F3-CB25-4328-AB06-0809A3F61C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991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39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8EAD-73A7-4F08-ACE2-9821A15D5BB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230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A34E3-D975-437F-9D98-03B3B4BE1CF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661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E833-34DB-496C-BA19-B0C6832A340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194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0C9D-A983-4522-A25A-D2E4322AB6A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50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B4D3C-48B8-4188-AA84-00947AF46AB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632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BF22-7B99-40CC-A2D3-18BD2498755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196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5C40CA9-9FE5-427A-A7EF-EB0F7C11076E}" type="datetimeFigureOut">
              <a:rPr lang="es-CO"/>
              <a:pPr>
                <a:defRPr/>
              </a:pPr>
              <a:t>11/07/2014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640BF6D-E98E-4ABC-96C3-C417D46B71A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0" r:id="rId1"/>
    <p:sldLayoutId id="2147485521" r:id="rId2"/>
    <p:sldLayoutId id="2147485522" r:id="rId3"/>
    <p:sldLayoutId id="2147485523" r:id="rId4"/>
    <p:sldLayoutId id="2147485524" r:id="rId5"/>
    <p:sldLayoutId id="2147485525" r:id="rId6"/>
    <p:sldLayoutId id="2147485526" r:id="rId7"/>
    <p:sldLayoutId id="2147485527" r:id="rId8"/>
    <p:sldLayoutId id="2147485528" r:id="rId9"/>
    <p:sldLayoutId id="2147485529" r:id="rId10"/>
    <p:sldLayoutId id="2147485530" r:id="rId11"/>
    <p:sldLayoutId id="21474855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80C8D4D-EEF4-4578-9556-DD1C1D33EC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3079" name="1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42" r:id="rId1"/>
    <p:sldLayoutId id="2147485532" r:id="rId2"/>
    <p:sldLayoutId id="2147485533" r:id="rId3"/>
    <p:sldLayoutId id="2147485534" r:id="rId4"/>
    <p:sldLayoutId id="2147485543" r:id="rId5"/>
    <p:sldLayoutId id="2147485544" r:id="rId6"/>
    <p:sldLayoutId id="2147485535" r:id="rId7"/>
    <p:sldLayoutId id="2147485545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409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B635B5A-E02B-446F-B3EC-60FF6E996199}" type="datetime1">
              <a:rPr lang="es-ES"/>
              <a:pPr>
                <a:defRPr/>
              </a:pPr>
              <a:t>11/07/2014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F935BB1-D52F-4EBE-A97D-927AF6B3FF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4103" name="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46" r:id="rId1"/>
    <p:sldLayoutId id="2147485547" r:id="rId2"/>
    <p:sldLayoutId id="2147485548" r:id="rId3"/>
    <p:sldLayoutId id="2147485549" r:id="rId4"/>
    <p:sldLayoutId id="2147485550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512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6EF2451-BE67-44BF-A593-585F2612A796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6B44206-5070-456E-8B41-F69C4B6C71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512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51" r:id="rId1"/>
    <p:sldLayoutId id="2147485536" r:id="rId2"/>
    <p:sldLayoutId id="2147485537" r:id="rId3"/>
    <p:sldLayoutId id="2147485538" r:id="rId4"/>
    <p:sldLayoutId id="2147485552" r:id="rId5"/>
    <p:sldLayoutId id="2147485555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614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DC1066D-97C6-4604-A5EA-85066ABCFB92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CDF86F3-387E-4BFE-8E70-20AEC0376C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6151" name="1 Imagen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53" r:id="rId1"/>
    <p:sldLayoutId id="2147485539" r:id="rId2"/>
    <p:sldLayoutId id="2147485540" r:id="rId3"/>
    <p:sldLayoutId id="2147485541" r:id="rId4"/>
    <p:sldLayoutId id="2147485554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560" y="2633016"/>
            <a:ext cx="813556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Seguimiento Acuerdos </a:t>
            </a:r>
            <a:endParaRPr lang="es-CO" sz="2800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CO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MEN - FECODE</a:t>
            </a:r>
            <a:endParaRPr lang="es-CO" sz="4000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1 Rectángulo"/>
          <p:cNvSpPr>
            <a:spLocks noChangeArrowheads="1"/>
          </p:cNvSpPr>
          <p:nvPr/>
        </p:nvSpPr>
        <p:spPr bwMode="auto">
          <a:xfrm>
            <a:off x="395288" y="5786454"/>
            <a:ext cx="78491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Viceministerio de Educación Preescolar, Básica  y Media</a:t>
            </a:r>
          </a:p>
          <a:p>
            <a:r>
              <a:rPr lang="es-CO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9 de julio de 2014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439738" y="5572140"/>
            <a:ext cx="7228606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2040" y="260648"/>
            <a:ext cx="4042792" cy="920136"/>
          </a:xfrm>
        </p:spPr>
        <p:txBody>
          <a:bodyPr/>
          <a:lstStyle/>
          <a:p>
            <a:r>
              <a:rPr lang="es-CO" sz="1600" b="1" dirty="0" smtClean="0"/>
              <a:t>Prestación de los servicios de salud y las</a:t>
            </a:r>
            <a:br>
              <a:rPr lang="es-CO" sz="1600" b="1" dirty="0" smtClean="0"/>
            </a:br>
            <a:r>
              <a:rPr lang="es-CO" sz="1600" b="1" dirty="0" smtClean="0"/>
              <a:t>prestaciones sociales de los docentes</a:t>
            </a:r>
            <a:endParaRPr lang="es-CO" sz="1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411543"/>
          </a:xfrm>
        </p:spPr>
        <p:txBody>
          <a:bodyPr/>
          <a:lstStyle/>
          <a:p>
            <a:pPr algn="just"/>
            <a:r>
              <a:rPr lang="es-CO" sz="1800" dirty="0" smtClean="0"/>
              <a:t>El </a:t>
            </a:r>
            <a:r>
              <a:rPr lang="es-CO" sz="1800" dirty="0"/>
              <a:t>Gobierno Nacional continuará garantizando los recursos para el pago </a:t>
            </a:r>
            <a:r>
              <a:rPr lang="es-CO" sz="1800" dirty="0" smtClean="0"/>
              <a:t>de las </a:t>
            </a:r>
            <a:r>
              <a:rPr lang="es-CO" sz="1800" dirty="0"/>
              <a:t>obligaciones contractuales. Para ello, realizará todas las </a:t>
            </a:r>
            <a:r>
              <a:rPr lang="es-CO" sz="1800" dirty="0" smtClean="0"/>
              <a:t>acciones administrativas</a:t>
            </a:r>
            <a:r>
              <a:rPr lang="es-CO" sz="1800" dirty="0"/>
              <a:t>, financieras y jurídicas necesarias para que, tanto </a:t>
            </a:r>
            <a:r>
              <a:rPr lang="es-CO" sz="1800" dirty="0" smtClean="0"/>
              <a:t>la </a:t>
            </a:r>
            <a:r>
              <a:rPr lang="es-CO" sz="1800" dirty="0" err="1" smtClean="0"/>
              <a:t>Fiduprevisora</a:t>
            </a:r>
            <a:r>
              <a:rPr lang="es-CO" sz="1800" dirty="0" smtClean="0"/>
              <a:t> </a:t>
            </a:r>
            <a:r>
              <a:rPr lang="es-CO" sz="1800" dirty="0"/>
              <a:t>como los prestadores de servicios de salud, cumplan con </a:t>
            </a:r>
            <a:r>
              <a:rPr lang="es-CO" sz="1800" dirty="0" smtClean="0"/>
              <a:t>las obligaciones </a:t>
            </a:r>
            <a:r>
              <a:rPr lang="es-CO" sz="1800" dirty="0"/>
              <a:t>contractuales, de conformidad con el acta suscrita entre </a:t>
            </a:r>
            <a:r>
              <a:rPr lang="es-CO" sz="1800" dirty="0" smtClean="0"/>
              <a:t>el Ministerio </a:t>
            </a:r>
            <a:r>
              <a:rPr lang="es-CO" sz="1800" dirty="0"/>
              <a:t>de Hacienda y Crédito Público y FECODE, la cual se anexa </a:t>
            </a:r>
            <a:r>
              <a:rPr lang="es-CO" sz="1800" dirty="0" smtClean="0"/>
              <a:t>al presente </a:t>
            </a:r>
            <a:r>
              <a:rPr lang="es-CO" sz="1800" dirty="0"/>
              <a:t>acuerdo. De igual forma, se acuerda acelerar la modificación </a:t>
            </a:r>
            <a:r>
              <a:rPr lang="es-CO" sz="1800" dirty="0" smtClean="0"/>
              <a:t>del manual </a:t>
            </a:r>
            <a:r>
              <a:rPr lang="es-CO" sz="1800" dirty="0"/>
              <a:t>de multas y sanciones que garantice la celeridad en los </a:t>
            </a:r>
            <a:r>
              <a:rPr lang="es-CO" sz="1800" dirty="0" smtClean="0"/>
              <a:t>procesos sancionatorios</a:t>
            </a:r>
            <a:r>
              <a:rPr lang="es-CO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8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69160" y="332656"/>
            <a:ext cx="4474840" cy="704112"/>
          </a:xfrm>
        </p:spPr>
        <p:txBody>
          <a:bodyPr/>
          <a:lstStyle/>
          <a:p>
            <a:r>
              <a:rPr lang="es-CO" sz="2000" b="1" dirty="0"/>
              <a:t>P</a:t>
            </a:r>
            <a:r>
              <a:rPr lang="es-CO" sz="2000" b="1" dirty="0" smtClean="0"/>
              <a:t>roceso de nivelación salarial</a:t>
            </a:r>
            <a:endParaRPr lang="es-CO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20480"/>
          </a:xfrm>
        </p:spPr>
        <p:txBody>
          <a:bodyPr/>
          <a:lstStyle/>
          <a:p>
            <a:pPr algn="just"/>
            <a:r>
              <a:rPr lang="es-CO" sz="1600" dirty="0"/>
              <a:t>El Gobierno Nacional, con los recursos provenientes del Sistema General </a:t>
            </a:r>
            <a:r>
              <a:rPr lang="es-CO" sz="1600" dirty="0" smtClean="0"/>
              <a:t>de Participaciones </a:t>
            </a:r>
            <a:r>
              <a:rPr lang="es-CO" sz="1600" dirty="0"/>
              <a:t>para educación, garantizará la constitución de una bolsa </a:t>
            </a:r>
            <a:r>
              <a:rPr lang="es-CO" sz="1600" dirty="0" smtClean="0"/>
              <a:t>para iniciar </a:t>
            </a:r>
            <a:r>
              <a:rPr lang="es-CO" sz="1600" dirty="0"/>
              <a:t>la nivelación salarial de los </a:t>
            </a:r>
            <a:r>
              <a:rPr lang="es-CO" sz="1600" dirty="0" smtClean="0"/>
              <a:t>docentes </a:t>
            </a:r>
            <a:r>
              <a:rPr lang="es-CO" sz="1600" dirty="0"/>
              <a:t>y directivos docentes por $75 </a:t>
            </a:r>
            <a:r>
              <a:rPr lang="es-CO" sz="1600" dirty="0" smtClean="0"/>
              <a:t>mil millones </a:t>
            </a:r>
            <a:r>
              <a:rPr lang="es-CO" sz="1600" dirty="0"/>
              <a:t>efectivos a partir del 1 de junio de 2014 y de $137 mil </a:t>
            </a:r>
            <a:r>
              <a:rPr lang="es-CO" sz="1600" dirty="0" smtClean="0"/>
              <a:t>millones efectivos </a:t>
            </a:r>
            <a:r>
              <a:rPr lang="es-CO" sz="1600" dirty="0"/>
              <a:t>a partir del 1 de enero de 2015. Estos recursos son diferentes a </a:t>
            </a:r>
            <a:r>
              <a:rPr lang="es-CO" sz="1600" dirty="0" smtClean="0"/>
              <a:t>los que </a:t>
            </a:r>
            <a:r>
              <a:rPr lang="es-CO" sz="1600" dirty="0"/>
              <a:t>se destinen del Sistema General de Participaciones para el </a:t>
            </a:r>
            <a:r>
              <a:rPr lang="es-CO" sz="1600" dirty="0" smtClean="0"/>
              <a:t>incremento salarial </a:t>
            </a:r>
            <a:r>
              <a:rPr lang="es-CO" sz="1600" dirty="0"/>
              <a:t>de ley que se establezca para </a:t>
            </a:r>
            <a:r>
              <a:rPr lang="es-CO" sz="1600" dirty="0" smtClean="0"/>
              <a:t>2015.</a:t>
            </a:r>
          </a:p>
          <a:p>
            <a:pPr algn="just"/>
            <a:endParaRPr lang="es-CO" sz="1600" dirty="0" smtClean="0"/>
          </a:p>
          <a:p>
            <a:pPr algn="just"/>
            <a:r>
              <a:rPr lang="es-CO" sz="1600" dirty="0"/>
              <a:t>El Gobierno Nacional incluirá en el Marco Fiscal de Mediano Plazo, </a:t>
            </a:r>
            <a:r>
              <a:rPr lang="es-CO" sz="1600" dirty="0" smtClean="0"/>
              <a:t>de acuerdo </a:t>
            </a:r>
            <a:r>
              <a:rPr lang="es-CO" sz="1600" dirty="0"/>
              <a:t>con la normatividad vigente y los trámites legislativos que </a:t>
            </a:r>
            <a:r>
              <a:rPr lang="es-CO" sz="1600" dirty="0" smtClean="0"/>
              <a:t>se requieran</a:t>
            </a:r>
            <a:r>
              <a:rPr lang="es-CO" sz="1600" dirty="0"/>
              <a:t>, las partidas presupuestales que garanticen los recursos y, </a:t>
            </a:r>
            <a:r>
              <a:rPr lang="es-CO" sz="1600" dirty="0" smtClean="0"/>
              <a:t>en concordancia </a:t>
            </a:r>
            <a:r>
              <a:rPr lang="es-CO" sz="1600" dirty="0"/>
              <a:t>con las leyes anuales de presupuesto en el próximo cuatrienio</a:t>
            </a:r>
            <a:r>
              <a:rPr lang="es-CO" sz="1600" dirty="0" smtClean="0"/>
              <a:t>, el </a:t>
            </a:r>
            <a:r>
              <a:rPr lang="es-CO" sz="1600" dirty="0"/>
              <a:t>proceso de nivelación salarial pendiente para los docentes colombianos </a:t>
            </a:r>
            <a:r>
              <a:rPr lang="es-CO" sz="1600" dirty="0" smtClean="0"/>
              <a:t>en correspondencia </a:t>
            </a:r>
            <a:r>
              <a:rPr lang="es-CO" sz="1600" dirty="0"/>
              <a:t>con los estudios existentes al respecto; igualmente, </a:t>
            </a:r>
            <a:r>
              <a:rPr lang="es-CO" sz="1600" dirty="0" smtClean="0"/>
              <a:t>los recursos </a:t>
            </a:r>
            <a:r>
              <a:rPr lang="es-CO" sz="1600" dirty="0"/>
              <a:t>suficientes para atender en forma eficiente el servicio educativo </a:t>
            </a:r>
            <a:r>
              <a:rPr lang="es-CO" sz="1600" dirty="0" smtClean="0"/>
              <a:t>en los </a:t>
            </a:r>
            <a:r>
              <a:rPr lang="es-CO" sz="1600" dirty="0"/>
              <a:t>conceptos de prestación del servicio, alimentación escolar, calidad</a:t>
            </a:r>
            <a:r>
              <a:rPr lang="es-CO" sz="1600" dirty="0" smtClean="0"/>
              <a:t>, gratuidad</a:t>
            </a:r>
            <a:r>
              <a:rPr lang="es-CO" sz="1600" dirty="0"/>
              <a:t>, infraestructura, conectividad, transporte, formación docente</a:t>
            </a:r>
            <a:r>
              <a:rPr lang="es-CO" sz="1600" dirty="0" smtClean="0"/>
              <a:t>, canasta </a:t>
            </a:r>
            <a:r>
              <a:rPr lang="es-CO" sz="1600" dirty="0"/>
              <a:t>educativa, entre otros.</a:t>
            </a:r>
          </a:p>
          <a:p>
            <a:pPr algn="just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27398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ACUERDOS FECODE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48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8064" y="404664"/>
            <a:ext cx="3826768" cy="632104"/>
          </a:xfrm>
        </p:spPr>
        <p:txBody>
          <a:bodyPr/>
          <a:lstStyle/>
          <a:p>
            <a:r>
              <a:rPr lang="es-CO" sz="2000" dirty="0" smtClean="0"/>
              <a:t>Procesos de Negociación con FECODE </a:t>
            </a:r>
            <a:endParaRPr lang="es-CO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8712968" cy="504056"/>
          </a:xfrm>
        </p:spPr>
        <p:txBody>
          <a:bodyPr/>
          <a:lstStyle/>
          <a:p>
            <a:r>
              <a:rPr lang="es-CO" sz="2000" dirty="0" smtClean="0"/>
              <a:t>Resumen acuerdos con FECODE: Se firmaron 104 acuerdos en procesos de negociación realizados en 2011 (1) y en 2013 (2):</a:t>
            </a:r>
          </a:p>
          <a:p>
            <a:endParaRPr lang="es-CO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2564904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Mayo 2011: 		</a:t>
            </a:r>
            <a:r>
              <a:rPr lang="es-CO" b="0" dirty="0" smtClean="0"/>
              <a:t>22 acuerdos </a:t>
            </a:r>
          </a:p>
          <a:p>
            <a:endParaRPr lang="es-CO" b="0" dirty="0"/>
          </a:p>
          <a:p>
            <a:r>
              <a:rPr lang="es-CO" dirty="0" smtClean="0"/>
              <a:t>Mayo 2013: 		</a:t>
            </a:r>
            <a:r>
              <a:rPr lang="es-CO" b="0" dirty="0" smtClean="0"/>
              <a:t>16 acuerdos </a:t>
            </a:r>
          </a:p>
          <a:p>
            <a:endParaRPr lang="es-CO" b="0" dirty="0"/>
          </a:p>
          <a:p>
            <a:r>
              <a:rPr lang="es-CO" dirty="0" smtClean="0"/>
              <a:t>Septiembre 2013: 	</a:t>
            </a:r>
            <a:r>
              <a:rPr lang="es-CO" b="0" dirty="0" smtClean="0"/>
              <a:t>66 acuerdos</a:t>
            </a:r>
            <a:r>
              <a:rPr lang="es-CO" b="0" dirty="0"/>
              <a:t>	</a:t>
            </a:r>
            <a:r>
              <a:rPr lang="es-CO" b="0" dirty="0" smtClean="0"/>
              <a:t>		</a:t>
            </a:r>
            <a:endParaRPr lang="es-CO" b="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4797152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0" dirty="0" smtClean="0"/>
              <a:t>De los 104 acuerdos </a:t>
            </a:r>
            <a:r>
              <a:rPr lang="es-CO" sz="2000" dirty="0" smtClean="0"/>
              <a:t>se han cumplido 100, </a:t>
            </a:r>
            <a:r>
              <a:rPr lang="es-CO" sz="2000" b="0" dirty="0" smtClean="0"/>
              <a:t>mientras que cuatro (4) están en proceso de desarrollo, con avances importantes en su implementación.</a:t>
            </a:r>
            <a:endParaRPr lang="es-CO" sz="2000" b="0" dirty="0"/>
          </a:p>
        </p:txBody>
      </p:sp>
    </p:spTree>
    <p:extLst>
      <p:ext uri="{BB962C8B-B14F-4D97-AF65-F5344CB8AC3E}">
        <p14:creationId xmlns:p14="http://schemas.microsoft.com/office/powerpoint/2010/main" val="12790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36096" y="548680"/>
            <a:ext cx="3466728" cy="704112"/>
          </a:xfrm>
        </p:spPr>
        <p:txBody>
          <a:bodyPr/>
          <a:lstStyle/>
          <a:p>
            <a:r>
              <a:rPr lang="es-CO" sz="2400" dirty="0" smtClean="0"/>
              <a:t>Acuerdos relevantes:</a:t>
            </a:r>
            <a:endParaRPr lang="es-CO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3411543"/>
          </a:xfrm>
        </p:spPr>
        <p:txBody>
          <a:bodyPr/>
          <a:lstStyle/>
          <a:p>
            <a:r>
              <a:rPr lang="es-CO" sz="2400" dirty="0" smtClean="0"/>
              <a:t>Prima de servicios:</a:t>
            </a:r>
            <a:endParaRPr lang="es-CO" sz="2400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009052"/>
              </p:ext>
            </p:extLst>
          </p:nvPr>
        </p:nvGraphicFramePr>
        <p:xfrm>
          <a:off x="683568" y="2060848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s-ES" sz="1800" b="1" i="1" dirty="0" smtClean="0"/>
                        <a:t>Acuerdo </a:t>
                      </a:r>
                    </a:p>
                    <a:p>
                      <a:pPr algn="just"/>
                      <a:r>
                        <a:rPr lang="es-ES" sz="1800" i="1" dirty="0" smtClean="0"/>
                        <a:t>El Gobierno Nacional expedirá un decreto para pagar a los docentes la prima de servicios, que se le reconoce a los servidores públicos. 7 días en el 2014 y 15 días del 2015 en adelante. Esta prima constituye factor salarial.</a:t>
                      </a:r>
                    </a:p>
                    <a:p>
                      <a:pPr algn="just"/>
                      <a:r>
                        <a:rPr lang="es-ES" sz="1800" i="1" dirty="0" smtClean="0"/>
                        <a:t>Este Decreto será expedido a la mayor brevedad posible, en todo en caso en los términos del Decreto 1092 de 201 2 y su texto será conocido por </a:t>
                      </a:r>
                      <a:r>
                        <a:rPr lang="es-ES" sz="1800" i="1" dirty="0" err="1" smtClean="0"/>
                        <a:t>Fecode</a:t>
                      </a:r>
                      <a:r>
                        <a:rPr lang="es-ES" sz="1800" i="1" dirty="0" smtClean="0"/>
                        <a:t> previo a su expedición.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ACCIONES DE CUMPLIMIENTO:</a:t>
                      </a:r>
                    </a:p>
                    <a:p>
                      <a:r>
                        <a:rPr lang="es-ES" dirty="0" smtClean="0"/>
                        <a:t>El Presidente de la Republica expidió el Decreto 1545 del 19 de julio de 2013:</a:t>
                      </a:r>
                    </a:p>
                    <a:p>
                      <a:pPr algn="just"/>
                      <a:r>
                        <a:rPr lang="es-ES" dirty="0" smtClean="0"/>
                        <a:t>«Por el cual se establece la prima de servicios para el personal docente y directivo docente oficial de las instituciones educativas de preescolar, básica y media».</a:t>
                      </a:r>
                    </a:p>
                    <a:p>
                      <a:pPr algn="just"/>
                      <a:r>
                        <a:rPr lang="es-ES" dirty="0" smtClean="0"/>
                        <a:t>Para junio del presente</a:t>
                      </a:r>
                      <a:r>
                        <a:rPr lang="es-ES" baseline="0" dirty="0" smtClean="0"/>
                        <a:t> año se realizó el reconocimiento de siete (7) días de salario y a partir de 2015 se reconocerán los quince días por este concepto,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4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08104" y="692696"/>
            <a:ext cx="3250704" cy="488088"/>
          </a:xfrm>
        </p:spPr>
        <p:txBody>
          <a:bodyPr/>
          <a:lstStyle/>
          <a:p>
            <a:r>
              <a:rPr lang="es-CO" sz="2800" dirty="0">
                <a:solidFill>
                  <a:srgbClr val="800000"/>
                </a:solidFill>
              </a:rPr>
              <a:t>Acuerdos relevantes:</a:t>
            </a:r>
            <a:endParaRPr lang="es-ES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32108"/>
              </p:ext>
            </p:extLst>
          </p:nvPr>
        </p:nvGraphicFramePr>
        <p:xfrm>
          <a:off x="179512" y="1988840"/>
          <a:ext cx="856895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El Ministerio de Educación Nacional y </a:t>
                      </a:r>
                      <a:r>
                        <a:rPr lang="es-ES" dirty="0" err="1" smtClean="0"/>
                        <a:t>Fecode</a:t>
                      </a:r>
                      <a:r>
                        <a:rPr lang="es-ES" dirty="0" smtClean="0"/>
                        <a:t> acuerdan el texto del proyecto de decreto </a:t>
                      </a:r>
                      <a:r>
                        <a:rPr lang="es-ES" i="1" dirty="0" smtClean="0"/>
                        <a:t>"Por el cual se reglamenta los traslados por razones de seguridad de educadores oficiales de las entidades territoriales certificadas en educación y se dictan otras disposiciones"</a:t>
                      </a:r>
                      <a:r>
                        <a:rPr lang="es-ES" dirty="0" smtClean="0"/>
                        <a:t>, cuyo contenido fue aprobado por las partes en la sesión del 20 de mayo de 2013.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b="1" dirty="0" smtClean="0"/>
                        <a:t>ACCIONES DE CUMPLIMIENTO</a:t>
                      </a:r>
                    </a:p>
                    <a:p>
                      <a:pPr algn="just"/>
                      <a:r>
                        <a:rPr lang="es-ES" dirty="0" smtClean="0"/>
                        <a:t>El Proyecto de Decreto acordado entre las partes fue revisado por Ministerio del Interior, CNSC y Unidad Nacional de Protección, quienes hicieron modificaciones. </a:t>
                      </a:r>
                    </a:p>
                    <a:p>
                      <a:pPr algn="just"/>
                      <a:r>
                        <a:rPr lang="es-ES" dirty="0" smtClean="0"/>
                        <a:t>En reunión de julio 30 con </a:t>
                      </a:r>
                      <a:r>
                        <a:rPr lang="es-ES" dirty="0" err="1" smtClean="0"/>
                        <a:t>Fecode</a:t>
                      </a:r>
                      <a:r>
                        <a:rPr lang="es-ES" dirty="0" smtClean="0"/>
                        <a:t>, fue concertado el texto final. </a:t>
                      </a:r>
                    </a:p>
                    <a:p>
                      <a:pPr algn="just"/>
                      <a:r>
                        <a:rPr lang="es-ES" dirty="0" smtClean="0"/>
                        <a:t>Se expidió el Decreto 1782 del 20 de agosto de 2013, el cual deroga íntegramente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el Decreto 1628 de 2012.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323528" y="148478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b="0" dirty="0" smtClean="0"/>
              <a:t>Amenazados</a:t>
            </a:r>
            <a:endParaRPr lang="es-CO" b="0" dirty="0"/>
          </a:p>
        </p:txBody>
      </p:sp>
    </p:spTree>
    <p:extLst>
      <p:ext uri="{BB962C8B-B14F-4D97-AF65-F5344CB8AC3E}">
        <p14:creationId xmlns:p14="http://schemas.microsoft.com/office/powerpoint/2010/main" val="25251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64088" y="692696"/>
            <a:ext cx="3528392" cy="488088"/>
          </a:xfrm>
        </p:spPr>
        <p:txBody>
          <a:bodyPr/>
          <a:lstStyle/>
          <a:p>
            <a:r>
              <a:rPr lang="es-CO" sz="2400" dirty="0">
                <a:solidFill>
                  <a:srgbClr val="800000"/>
                </a:solidFill>
              </a:rPr>
              <a:t>Acuerdos relevantes:</a:t>
            </a:r>
            <a:endParaRPr lang="es-ES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1412776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0" dirty="0"/>
              <a:t>Pago de Deudas (Ascensos, Homologaciones, Zonas de Difícil Acceso y Primas Extralegales)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30752"/>
              </p:ext>
            </p:extLst>
          </p:nvPr>
        </p:nvGraphicFramePr>
        <p:xfrm>
          <a:off x="229072" y="1784370"/>
          <a:ext cx="856895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Pago de $240.000 millones así:</a:t>
                      </a:r>
                      <a:endParaRPr lang="es-CO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$150.000 millones en septiembre 2013, $40.000 millones en octubre y $50.000 millones en noviembre. El saldo por $80.000 millones se pagaría en diciembre 2013 acorde al espacio presupuestal; si ello no es posible, se pagarían $40.000 millones en febrero 2014 y $40.000 millones en marzo 15 de 2014.</a:t>
                      </a:r>
                      <a:endParaRPr lang="es-CO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ACCIONES DE CUMPLIMIENTO:</a:t>
                      </a: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Nación giro $273.361 millones entre septiembre y diciembre de 2013 y $20.360 millones en marzo de 2014, según se muestra en el siguiente cuadro.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31744"/>
              </p:ext>
            </p:extLst>
          </p:nvPr>
        </p:nvGraphicFramePr>
        <p:xfrm>
          <a:off x="1187624" y="4221088"/>
          <a:ext cx="6768752" cy="1743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6988"/>
                <a:gridCol w="3021764"/>
              </a:tblGrid>
              <a:tr h="1832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Valor desembolso:</a:t>
                      </a:r>
                    </a:p>
                  </a:txBody>
                  <a:tcPr marL="9525" marR="9525" marT="9525" marB="0" anchor="ctr"/>
                </a:tc>
              </a:tr>
              <a:tr h="183277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SEPTIEMBRE 2013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$ 153.629.194.841</a:t>
                      </a:r>
                    </a:p>
                  </a:txBody>
                  <a:tcPr marL="9525" marR="9525" marT="9525" marB="0" anchor="b"/>
                </a:tc>
              </a:tr>
              <a:tr h="183277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OCTUBRE   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$ 43.841.763.679</a:t>
                      </a:r>
                    </a:p>
                  </a:txBody>
                  <a:tcPr marL="9525" marR="9525" marT="9525" marB="0" anchor="b"/>
                </a:tc>
              </a:tr>
              <a:tr h="183277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NOVIEMBRE  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$ 65.225.587.902</a:t>
                      </a:r>
                    </a:p>
                  </a:txBody>
                  <a:tcPr marL="9525" marR="9525" marT="9525" marB="0" anchor="b"/>
                </a:tc>
              </a:tr>
              <a:tr h="183277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DICIEMBRE  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$ 10.664.511.324</a:t>
                      </a:r>
                    </a:p>
                  </a:txBody>
                  <a:tcPr marL="9525" marR="9525" marT="9525" marB="0" anchor="b"/>
                </a:tc>
              </a:tr>
              <a:tr h="202997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MARZO  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$ 20.360.000.154</a:t>
                      </a:r>
                    </a:p>
                  </a:txBody>
                  <a:tcPr marL="9525" marR="9525" marT="9525" marB="0" anchor="b"/>
                </a:tc>
              </a:tr>
              <a:tr h="202997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$ 293.721.057.900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8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6056" y="332656"/>
            <a:ext cx="4186808" cy="648072"/>
          </a:xfrm>
        </p:spPr>
        <p:txBody>
          <a:bodyPr/>
          <a:lstStyle/>
          <a:p>
            <a:r>
              <a:rPr lang="es-CO" sz="2800" dirty="0" smtClean="0"/>
              <a:t>Acuerdos mayo 2014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517632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es-CO" sz="2000" dirty="0" smtClean="0"/>
              <a:t>En el año 2014, se desarrolló un nuevo proceso de concertación surgiendo los siguientes acuerdos:</a:t>
            </a:r>
          </a:p>
          <a:p>
            <a:pPr marL="0" indent="0" algn="just">
              <a:buNone/>
            </a:pPr>
            <a:endParaRPr lang="es-CO" sz="2000" dirty="0" smtClean="0"/>
          </a:p>
          <a:p>
            <a:pPr algn="just"/>
            <a:r>
              <a:rPr lang="es-CO" sz="2000" dirty="0" smtClean="0"/>
              <a:t>Proceso transitorio de ascenso y reubicación de nivel salarial, mientras se consensua el estatuto único docente. </a:t>
            </a:r>
          </a:p>
          <a:p>
            <a:pPr algn="just">
              <a:spcBef>
                <a:spcPts val="0"/>
              </a:spcBef>
            </a:pPr>
            <a:endParaRPr lang="es-CO" sz="1800" dirty="0"/>
          </a:p>
          <a:p>
            <a:pPr algn="just"/>
            <a:r>
              <a:rPr lang="es-CO" sz="2000" dirty="0"/>
              <a:t>Prestación de los servicios de salud y las</a:t>
            </a:r>
            <a:br>
              <a:rPr lang="es-CO" sz="2000" dirty="0"/>
            </a:br>
            <a:r>
              <a:rPr lang="es-CO" sz="2000" dirty="0"/>
              <a:t>prestaciones sociales de los </a:t>
            </a:r>
            <a:r>
              <a:rPr lang="es-CO" sz="2000" dirty="0" smtClean="0"/>
              <a:t>docentes</a:t>
            </a:r>
          </a:p>
          <a:p>
            <a:pPr algn="just"/>
            <a:endParaRPr lang="es-CO" sz="2000" dirty="0" smtClean="0"/>
          </a:p>
          <a:p>
            <a:pPr algn="just"/>
            <a:r>
              <a:rPr lang="es-CO" sz="2000" dirty="0" smtClean="0"/>
              <a:t>Proceso de Nivelación Salarial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5407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6056" y="836712"/>
            <a:ext cx="3960440" cy="344072"/>
          </a:xfrm>
        </p:spPr>
        <p:txBody>
          <a:bodyPr/>
          <a:lstStyle/>
          <a:p>
            <a:pPr algn="just"/>
            <a:r>
              <a:rPr lang="es-CO" sz="1600" b="1" dirty="0"/>
              <a:t>Proceso transitorio de ascenso y reubicación de nivel salarial, mientras se consensua el estatuto único docente </a:t>
            </a:r>
            <a:r>
              <a:rPr lang="es-CO" b="1" dirty="0"/>
              <a:t/>
            </a:r>
            <a:br>
              <a:rPr lang="es-CO" b="1" dirty="0"/>
            </a:b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/>
          <a:lstStyle/>
          <a:p>
            <a:pPr marL="0" indent="0" algn="just">
              <a:buNone/>
            </a:pPr>
            <a:r>
              <a:rPr lang="es-CO" sz="1500" dirty="0"/>
              <a:t>A partir de 2015, el Gobierno Nacional y FECODE se comprometen </a:t>
            </a:r>
            <a:r>
              <a:rPr lang="es-CO" sz="1500" dirty="0" smtClean="0"/>
              <a:t>a cambiar </a:t>
            </a:r>
            <a:r>
              <a:rPr lang="es-CO" sz="1500" dirty="0"/>
              <a:t>el modelo de ascenso y reubicación de nivel salarial, de </a:t>
            </a:r>
            <a:r>
              <a:rPr lang="es-CO" sz="1500" dirty="0" smtClean="0"/>
              <a:t>los docentes </a:t>
            </a:r>
            <a:r>
              <a:rPr lang="es-CO" sz="1500" dirty="0"/>
              <a:t>regidos por el Decreto 1278 de 2002, mientras se consensua </a:t>
            </a:r>
            <a:r>
              <a:rPr lang="es-CO" sz="1500" dirty="0" smtClean="0"/>
              <a:t>el Estatuto </a:t>
            </a:r>
            <a:r>
              <a:rPr lang="es-CO" sz="1500" dirty="0"/>
              <a:t>Único de la Profesión Docente y se adelanta su trámite </a:t>
            </a:r>
            <a:r>
              <a:rPr lang="es-CO" sz="1500" dirty="0" smtClean="0"/>
              <a:t>Legislativo. La </a:t>
            </a:r>
            <a:r>
              <a:rPr lang="es-CO" sz="1500" dirty="0"/>
              <a:t>evaluación de competencias establecida, como requisito legal </a:t>
            </a:r>
            <a:r>
              <a:rPr lang="es-CO" sz="1500" dirty="0" smtClean="0"/>
              <a:t>y reglamentario </a:t>
            </a:r>
            <a:r>
              <a:rPr lang="es-CO" sz="1500" dirty="0"/>
              <a:t>para el ascenso y la reubicación salarial, por los </a:t>
            </a:r>
            <a:r>
              <a:rPr lang="es-CO" sz="1500" dirty="0" smtClean="0"/>
              <a:t>Decretos 1278 </a:t>
            </a:r>
            <a:r>
              <a:rPr lang="es-CO" sz="1500" dirty="0"/>
              <a:t>de 2002 y 2715 de </a:t>
            </a:r>
            <a:r>
              <a:rPr lang="es-CO" sz="1500" dirty="0" smtClean="0"/>
              <a:t>2009 </a:t>
            </a:r>
            <a:r>
              <a:rPr lang="es-CO" sz="1500" dirty="0"/>
              <a:t>se aplicará por última vez en el año 2014</a:t>
            </a:r>
            <a:r>
              <a:rPr lang="es-CO" sz="1500" dirty="0" smtClean="0"/>
              <a:t>.</a:t>
            </a:r>
          </a:p>
          <a:p>
            <a:pPr marL="0" indent="0" algn="just">
              <a:buNone/>
            </a:pPr>
            <a:endParaRPr lang="es-CO" sz="1500" dirty="0" smtClean="0"/>
          </a:p>
          <a:p>
            <a:pPr marL="0" indent="0" algn="just">
              <a:buNone/>
            </a:pPr>
            <a:r>
              <a:rPr lang="es-CO" sz="1500" dirty="0"/>
              <a:t>Para los procesos de ascenso y reubicación en el nivel salarial en </a:t>
            </a:r>
            <a:r>
              <a:rPr lang="es-CO" sz="1500" dirty="0" smtClean="0"/>
              <a:t>el escalafón </a:t>
            </a:r>
            <a:r>
              <a:rPr lang="es-CO" sz="1500" dirty="0"/>
              <a:t>de los docentes del Estatuto 1278 de 2002 que se surtan a </a:t>
            </a:r>
            <a:r>
              <a:rPr lang="es-CO" sz="1500" dirty="0" smtClean="0"/>
              <a:t>partir de </a:t>
            </a:r>
            <a:r>
              <a:rPr lang="es-CO" sz="1500" dirty="0"/>
              <a:t>2015, las partes acuerdan:</a:t>
            </a:r>
          </a:p>
          <a:p>
            <a:pPr algn="just"/>
            <a:r>
              <a:rPr lang="es-CO" sz="1500" dirty="0"/>
              <a:t>Establecer un nuevo modelo o sistema de ascenso y reubicación en el </a:t>
            </a:r>
            <a:r>
              <a:rPr lang="es-CO" sz="1500" dirty="0" smtClean="0"/>
              <a:t>nivel salarial </a:t>
            </a:r>
            <a:r>
              <a:rPr lang="es-CO" sz="1500" dirty="0"/>
              <a:t>que contribuya al mejoramiento de la calidad de la educación y </a:t>
            </a:r>
            <a:r>
              <a:rPr lang="es-CO" sz="1500" dirty="0" smtClean="0"/>
              <a:t>la dignificación </a:t>
            </a:r>
            <a:r>
              <a:rPr lang="es-CO" sz="1500" dirty="0"/>
              <a:t>del maestro. Este nuevo modelo será el resultado de </a:t>
            </a:r>
            <a:r>
              <a:rPr lang="es-CO" sz="1500" dirty="0" smtClean="0"/>
              <a:t>los acuerdos </a:t>
            </a:r>
            <a:r>
              <a:rPr lang="es-CO" sz="1500" dirty="0"/>
              <a:t>a que llegue la comisión creada para tal fin, la cual </a:t>
            </a:r>
            <a:r>
              <a:rPr lang="es-CO" sz="1500" dirty="0" smtClean="0"/>
              <a:t>sesionará dentro </a:t>
            </a:r>
            <a:r>
              <a:rPr lang="es-CO" sz="1500" dirty="0"/>
              <a:t>de los dos (2) meses posteriores a la firma del presente acuerdo</a:t>
            </a:r>
            <a:r>
              <a:rPr lang="es-CO" sz="1500" dirty="0" smtClean="0"/>
              <a:t>. </a:t>
            </a:r>
            <a:endParaRPr lang="es-CO" sz="1500" dirty="0"/>
          </a:p>
          <a:p>
            <a:pPr algn="just"/>
            <a:r>
              <a:rPr lang="es-CO" sz="1500" dirty="0"/>
              <a:t>Dicha comisión estará conformada para este propósito por tres (3) </a:t>
            </a:r>
            <a:r>
              <a:rPr lang="es-CO" sz="1500" dirty="0" smtClean="0"/>
              <a:t>delegados del </a:t>
            </a:r>
            <a:r>
              <a:rPr lang="es-CO" sz="1500" dirty="0"/>
              <a:t>Ministerio de Educación Nacional y tres (3) de la Federación </a:t>
            </a:r>
            <a:r>
              <a:rPr lang="es-CO" sz="1500" dirty="0" smtClean="0"/>
              <a:t>Colombiana de </a:t>
            </a:r>
            <a:r>
              <a:rPr lang="es-CO" sz="1500" dirty="0"/>
              <a:t>Trabajadores de la Educación — FECODE. Los criterios que definirán </a:t>
            </a:r>
            <a:r>
              <a:rPr lang="es-CO" sz="1500" dirty="0" smtClean="0"/>
              <a:t>este modelo </a:t>
            </a:r>
            <a:r>
              <a:rPr lang="es-CO" sz="1500" dirty="0"/>
              <a:t>serán: títulos, experiencia y producción académica, entre </a:t>
            </a:r>
            <a:r>
              <a:rPr lang="es-CO" sz="1500" dirty="0" smtClean="0"/>
              <a:t>otros consensuados</a:t>
            </a:r>
            <a:r>
              <a:rPr lang="es-CO" sz="1500" dirty="0"/>
              <a:t>. Para esto, se adelantarán dos (2) trámites simultáneos </a:t>
            </a:r>
            <a:r>
              <a:rPr lang="es-CO" sz="1500" dirty="0" smtClean="0"/>
              <a:t>en correspondencia </a:t>
            </a:r>
            <a:r>
              <a:rPr lang="es-CO" sz="1500" dirty="0"/>
              <a:t>con lo acordado en la comisión.</a:t>
            </a:r>
          </a:p>
        </p:txBody>
      </p:sp>
    </p:spTree>
    <p:extLst>
      <p:ext uri="{BB962C8B-B14F-4D97-AF65-F5344CB8AC3E}">
        <p14:creationId xmlns:p14="http://schemas.microsoft.com/office/powerpoint/2010/main" val="8889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20072" y="548680"/>
            <a:ext cx="3610744" cy="848128"/>
          </a:xfrm>
        </p:spPr>
        <p:txBody>
          <a:bodyPr/>
          <a:lstStyle/>
          <a:p>
            <a:r>
              <a:rPr lang="es-CO" sz="1600" b="1" dirty="0"/>
              <a:t>Proceso transitorio de ascenso y reubicación de nivel salarial, mientras se consensua el estatuto único docente </a:t>
            </a:r>
            <a:r>
              <a:rPr lang="es-CO" sz="3600" b="1" dirty="0"/>
              <a:t/>
            </a:r>
            <a:br>
              <a:rPr lang="es-CO" sz="3600" b="1" dirty="0"/>
            </a:b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just">
              <a:buNone/>
            </a:pPr>
            <a:r>
              <a:rPr lang="es-CO" sz="1800" dirty="0" smtClean="0"/>
              <a:t>Acciones del Ministerio de Educación </a:t>
            </a:r>
          </a:p>
          <a:p>
            <a:pPr algn="just">
              <a:buFont typeface="+mj-lt"/>
              <a:buAutoNum type="alphaLcParenR"/>
            </a:pPr>
            <a:endParaRPr lang="es-CO" sz="1800" dirty="0" smtClean="0"/>
          </a:p>
          <a:p>
            <a:pPr algn="just">
              <a:buFont typeface="+mj-lt"/>
              <a:buAutoNum type="alphaLcParenR"/>
            </a:pPr>
            <a:r>
              <a:rPr lang="es-CO" sz="1800" dirty="0" smtClean="0"/>
              <a:t>El </a:t>
            </a:r>
            <a:r>
              <a:rPr lang="es-CO" sz="1800" dirty="0"/>
              <a:t>Gobierno Nacional presentará en el segundo semestre de 2014, </a:t>
            </a:r>
            <a:r>
              <a:rPr lang="es-CO" sz="1800" dirty="0" smtClean="0"/>
              <a:t>para su </a:t>
            </a:r>
            <a:r>
              <a:rPr lang="es-CO" sz="1800" dirty="0"/>
              <a:t>trámite legislativo, un proyecto de ley que cambie el actual </a:t>
            </a:r>
            <a:r>
              <a:rPr lang="es-CO" sz="1800" dirty="0" smtClean="0"/>
              <a:t>sistema para </a:t>
            </a:r>
            <a:r>
              <a:rPr lang="es-CO" sz="1800" dirty="0"/>
              <a:t>el ascenso y la reubicación de nivel salarial en el escalafón </a:t>
            </a:r>
            <a:r>
              <a:rPr lang="es-CO" sz="1800" dirty="0" smtClean="0"/>
              <a:t>docente del </a:t>
            </a:r>
            <a:r>
              <a:rPr lang="es-CO" sz="1800" dirty="0"/>
              <a:t>Decreto Ley 1278 de 2002, atendiendo lo acordado en la comisión </a:t>
            </a:r>
            <a:r>
              <a:rPr lang="es-CO" sz="1800" dirty="0" smtClean="0"/>
              <a:t>de trabajo </a:t>
            </a:r>
            <a:r>
              <a:rPr lang="es-CO" sz="1800" dirty="0"/>
              <a:t>para tal fin</a:t>
            </a:r>
            <a:r>
              <a:rPr lang="es-CO" sz="1800" dirty="0" smtClean="0"/>
              <a:t>.</a:t>
            </a:r>
          </a:p>
          <a:p>
            <a:pPr algn="just">
              <a:buFont typeface="+mj-lt"/>
              <a:buAutoNum type="alphaLcParenR"/>
            </a:pPr>
            <a:endParaRPr lang="es-CO" sz="1800" dirty="0" smtClean="0"/>
          </a:p>
          <a:p>
            <a:pPr algn="just">
              <a:buFont typeface="+mj-lt"/>
              <a:buAutoNum type="alphaLcParenR"/>
            </a:pPr>
            <a:r>
              <a:rPr lang="es-CO" sz="1800" dirty="0" smtClean="0"/>
              <a:t>Derogar </a:t>
            </a:r>
            <a:r>
              <a:rPr lang="es-CO" sz="1800" dirty="0"/>
              <a:t>el Decreto 2715 de 2009, de tal manera que se cambie </a:t>
            </a:r>
            <a:r>
              <a:rPr lang="es-CO" sz="1800" dirty="0" smtClean="0"/>
              <a:t>el sistema </a:t>
            </a:r>
            <a:r>
              <a:rPr lang="es-CO" sz="1800" dirty="0"/>
              <a:t>establecido para el ascenso y la reubicación de nivel salarial </a:t>
            </a:r>
            <a:r>
              <a:rPr lang="es-CO" sz="1800" dirty="0" smtClean="0"/>
              <a:t>de acuerdo </a:t>
            </a:r>
            <a:r>
              <a:rPr lang="es-CO" sz="1800" dirty="0"/>
              <a:t>con las modificaciones del Decreto Ley 1278 de 2002, </a:t>
            </a:r>
            <a:r>
              <a:rPr lang="es-CO" sz="1800" dirty="0" smtClean="0"/>
              <a:t>mediante la </a:t>
            </a:r>
            <a:r>
              <a:rPr lang="es-CO" sz="1800" dirty="0"/>
              <a:t>expedición de un nuevo decreto reglamentario que tenga en cuenta </a:t>
            </a:r>
            <a:r>
              <a:rPr lang="es-CO" sz="1800" dirty="0" smtClean="0"/>
              <a:t>los criterios </a:t>
            </a:r>
            <a:r>
              <a:rPr lang="es-CO" sz="1800" dirty="0"/>
              <a:t>definidos en la comisión nombrada para tal fin.</a:t>
            </a:r>
          </a:p>
        </p:txBody>
      </p:sp>
    </p:spTree>
    <p:extLst>
      <p:ext uri="{BB962C8B-B14F-4D97-AF65-F5344CB8AC3E}">
        <p14:creationId xmlns:p14="http://schemas.microsoft.com/office/powerpoint/2010/main" val="13828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sentación Ofiicial 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633887F102C643A1C1EC6573341BEB" ma:contentTypeVersion="0" ma:contentTypeDescription="Crear nuevo documento." ma:contentTypeScope="" ma:versionID="728de8a5e371a84624f93a462b5c8aa9">
  <xsd:schema xmlns:xsd="http://www.w3.org/2001/XMLSchema" xmlns:p="http://schemas.microsoft.com/office/2006/metadata/properties" targetNamespace="http://schemas.microsoft.com/office/2006/metadata/properties" ma:root="true" ma:fieldsID="27f9851a2d8c981023976182fd07483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8645F02-49D0-43C9-9667-D5BE2E7A31A4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C05E05C-4E07-4A93-AC54-E6E37CCB49C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73373E09-31A7-4E80-AF4A-E61CDF64544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F6F86F-8847-401A-AD8A-7DEB1A5A0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5499</TotalTime>
  <Words>1293</Words>
  <Application>Microsoft Office PowerPoint</Application>
  <PresentationFormat>Presentación en pantalla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3_Diseño personalizado</vt:lpstr>
      <vt:lpstr>2_Diseño personalizado</vt:lpstr>
      <vt:lpstr>Presentación Ofiicial MEN</vt:lpstr>
      <vt:lpstr>4_Diseño personalizado</vt:lpstr>
      <vt:lpstr>5_Diseño personalizado</vt:lpstr>
      <vt:lpstr>Presentación de PowerPoint</vt:lpstr>
      <vt:lpstr>    ACUERDOS FECODE</vt:lpstr>
      <vt:lpstr>Procesos de Negociación con FECODE </vt:lpstr>
      <vt:lpstr>Acuerdos relevantes:</vt:lpstr>
      <vt:lpstr>Acuerdos relevantes:</vt:lpstr>
      <vt:lpstr>Acuerdos relevantes:</vt:lpstr>
      <vt:lpstr>Acuerdos mayo 2014</vt:lpstr>
      <vt:lpstr>Proceso transitorio de ascenso y reubicación de nivel salarial, mientras se consensua el estatuto único docente  </vt:lpstr>
      <vt:lpstr>Proceso transitorio de ascenso y reubicación de nivel salarial, mientras se consensua el estatuto único docente  </vt:lpstr>
      <vt:lpstr>Prestación de los servicios de salud y las prestaciones sociales de los docentes</vt:lpstr>
      <vt:lpstr>Proceso de nivelación salarial</vt:lpstr>
      <vt:lpstr>Presentación de PowerPoint</vt:lpstr>
    </vt:vector>
  </TitlesOfParts>
  <Company>EMAC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EMAC</dc:creator>
  <cp:lastModifiedBy>EVENTOS</cp:lastModifiedBy>
  <cp:revision>446</cp:revision>
  <dcterms:created xsi:type="dcterms:W3CDTF">2010-11-03T23:49:45Z</dcterms:created>
  <dcterms:modified xsi:type="dcterms:W3CDTF">2014-07-11T22:44:01Z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Documento</vt:lpwstr>
  </property>
</Properties>
</file>