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358" r:id="rId6"/>
    <p:sldId id="399" r:id="rId7"/>
    <p:sldId id="405" r:id="rId8"/>
    <p:sldId id="406" r:id="rId9"/>
    <p:sldId id="400" r:id="rId10"/>
    <p:sldId id="407" r:id="rId11"/>
    <p:sldId id="401" r:id="rId12"/>
    <p:sldId id="402" r:id="rId13"/>
    <p:sldId id="404" r:id="rId14"/>
    <p:sldId id="411" r:id="rId15"/>
    <p:sldId id="409" r:id="rId16"/>
    <p:sldId id="412" r:id="rId17"/>
    <p:sldId id="410" r:id="rId18"/>
    <p:sldId id="413" r:id="rId19"/>
    <p:sldId id="40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99"/>
    <a:srgbClr val="800000"/>
    <a:srgbClr val="CC99FF"/>
    <a:srgbClr val="990099"/>
    <a:srgbClr val="CCFFCC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89" autoAdjust="0"/>
    <p:restoredTop sz="94624" autoAdjust="0"/>
  </p:normalViewPr>
  <p:slideViewPr>
    <p:cSldViewPr>
      <p:cViewPr>
        <p:scale>
          <a:sx n="60" d="100"/>
          <a:sy n="60" d="100"/>
        </p:scale>
        <p:origin x="-1576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9219C81-24E4-4712-9036-F09598682491}" type="datetime1">
              <a:rPr lang="es-ES"/>
              <a:pPr>
                <a:defRPr/>
              </a:pPr>
              <a:t>29/11/13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A56DE7C-715E-4D78-A7A1-49077B0457F9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2168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C75D731-7022-45DB-B997-9C74A124473D}" type="datetime1">
              <a:rPr lang="en-US"/>
              <a:pPr>
                <a:defRPr/>
              </a:pPr>
              <a:t>29/11/13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O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C2A0837-2650-4D7A-9451-739124C15BB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26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CO" dirty="0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9568383-3F46-4FCE-AFA8-F03B4F85EFDC}" type="slidenum">
              <a:rPr lang="en-US" altLang="es-CO" sz="1200" smtClean="0"/>
              <a:pPr/>
              <a:t>1</a:t>
            </a:fld>
            <a:endParaRPr lang="en-US" altLang="es-CO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A0837-2650-4D7A-9451-739124C15B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9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0"/>
            <a:ext cx="944245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10/12/2012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CO" dirty="0"/>
              <a:t>Pie de pagina</a:t>
            </a: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74158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744"/>
            <a:ext cx="8229600" cy="1143000"/>
          </a:xfrm>
        </p:spPr>
        <p:txBody>
          <a:bodyPr/>
          <a:lstStyle>
            <a:lvl1pPr>
              <a:defRPr sz="4000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1B2CF-96DD-4568-880C-87773150D63B}" type="datetimeFigureOut">
              <a:rPr lang="en-US"/>
              <a:pPr>
                <a:defRPr/>
              </a:pPr>
              <a:t>29/11/13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BFB90-070F-48AC-8266-0622C301A33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9E57-B672-4D6D-9A6A-25EF61F4CF7C}" type="datetimeFigureOut">
              <a:rPr lang="en-US"/>
              <a:pPr>
                <a:defRPr/>
              </a:pPr>
              <a:t>29/11/13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18A3A-0CA4-4A50-990D-1D0A5640FC4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8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800600"/>
            <a:ext cx="8572560" cy="566738"/>
          </a:xfrm>
        </p:spPr>
        <p:txBody>
          <a:bodyPr anchor="b"/>
          <a:lstStyle>
            <a:lvl1pPr algn="ctr">
              <a:defRPr sz="2400" b="1">
                <a:solidFill>
                  <a:srgbClr val="8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720" y="1428735"/>
            <a:ext cx="8572560" cy="3298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720" y="5367338"/>
            <a:ext cx="8572560" cy="490554"/>
          </a:xfrm>
        </p:spPr>
        <p:txBody>
          <a:bodyPr/>
          <a:lstStyle>
            <a:lvl1pPr marL="0" indent="0" algn="ctr">
              <a:buNone/>
              <a:defRPr sz="2000" u="none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3D90-AD37-4D4A-82CF-BB072868F6DE}" type="datetimeFigureOut">
              <a:rPr lang="en-US"/>
              <a:pPr>
                <a:defRPr/>
              </a:pPr>
              <a:t>29/11/13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EAB3-ED53-4FBC-9F45-62836225CE5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3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3" y="-82550"/>
            <a:ext cx="939323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77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n-US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n-US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4CD4D99-822E-4DCB-849E-B4ABED93BB93}" type="datetimeFigureOut">
              <a:rPr lang="en-US"/>
              <a:pPr>
                <a:defRPr/>
              </a:pPr>
              <a:t>29/11/13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7D3EE5BC-730C-4592-89E8-60A35AD9E56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031" name="1 Imagen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282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22" name="7 Conector recto"/>
          <p:cNvCxnSpPr>
            <a:cxnSpLocks noChangeShapeType="1"/>
          </p:cNvCxnSpPr>
          <p:nvPr/>
        </p:nvCxnSpPr>
        <p:spPr bwMode="auto">
          <a:xfrm>
            <a:off x="323850" y="5730875"/>
            <a:ext cx="6643688" cy="1588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2971800"/>
            <a:ext cx="74882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MT"/>
                <a:ea typeface="Arial Unicode MS" pitchFamily="34" charset="-128"/>
                <a:cs typeface="Arial Unicode MS" pitchFamily="34" charset="-128"/>
              </a:rPr>
              <a:t>Ingreso de Colombia a la Organización para la Cooperación y el Desarrollo Económico (OCDE)</a:t>
            </a:r>
          </a:p>
          <a:p>
            <a:pPr algn="ctr">
              <a:defRPr/>
            </a:pPr>
            <a:endParaRPr lang="es-CO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M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3050" y="5746750"/>
            <a:ext cx="854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0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MT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224" y="1196752"/>
            <a:ext cx="7643192" cy="1143000"/>
          </a:xfrm>
        </p:spPr>
        <p:txBody>
          <a:bodyPr/>
          <a:lstStyle/>
          <a:p>
            <a:r>
              <a:rPr lang="es-CO" sz="3200" b="1" dirty="0" smtClean="0"/>
              <a:t>Documentos que componen la evaluaci</a:t>
            </a:r>
            <a:r>
              <a:rPr lang="es-CO" sz="3200" b="1" dirty="0" smtClean="0"/>
              <a:t>ón</a:t>
            </a: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507288" cy="3411543"/>
          </a:xfrm>
        </p:spPr>
        <p:txBody>
          <a:bodyPr/>
          <a:lstStyle/>
          <a:p>
            <a:pPr marL="0" indent="0">
              <a:buNone/>
            </a:pPr>
            <a:r>
              <a:rPr lang="es-ES" sz="2000" dirty="0"/>
              <a:t>La evaluación se compone de 3 documentos: </a:t>
            </a:r>
            <a:endParaRPr lang="es-ES_tradnl" sz="2000" dirty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es-ES_tradnl" sz="2000" dirty="0"/>
          </a:p>
          <a:p>
            <a:pPr lvl="0"/>
            <a:r>
              <a:rPr lang="es-ES" sz="2000" dirty="0"/>
              <a:t>Documento de  evaluación de políticas nacionales de educación básica y media </a:t>
            </a:r>
            <a:endParaRPr lang="es-ES_tradnl" sz="2000" dirty="0"/>
          </a:p>
          <a:p>
            <a:pPr lvl="0"/>
            <a:r>
              <a:rPr lang="es-ES" sz="2000" dirty="0"/>
              <a:t>Documento corto de política </a:t>
            </a:r>
            <a:r>
              <a:rPr lang="es-ES" sz="2000" dirty="0" smtClean="0"/>
              <a:t>(</a:t>
            </a:r>
            <a:r>
              <a:rPr lang="es-ES" sz="2000" i="1" dirty="0" err="1"/>
              <a:t>Education</a:t>
            </a:r>
            <a:r>
              <a:rPr lang="es-ES" sz="2000" i="1" dirty="0"/>
              <a:t> </a:t>
            </a:r>
            <a:r>
              <a:rPr lang="es-ES" sz="2000" i="1" dirty="0" err="1"/>
              <a:t>Policy</a:t>
            </a:r>
            <a:r>
              <a:rPr lang="es-ES" sz="2000" i="1" dirty="0"/>
              <a:t> Outlook</a:t>
            </a:r>
            <a:r>
              <a:rPr lang="es-ES" sz="2000" dirty="0"/>
              <a:t>)</a:t>
            </a:r>
            <a:endParaRPr lang="es-ES_tradnl" sz="2000" dirty="0"/>
          </a:p>
          <a:p>
            <a:r>
              <a:rPr lang="es-ES" sz="2000" dirty="0"/>
              <a:t>Documento de actualización Educación Superior.</a:t>
            </a:r>
            <a:r>
              <a:rPr lang="es-ES_tradnl" sz="2000" dirty="0"/>
              <a:t>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38646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51520" y="2204864"/>
            <a:ext cx="8459217" cy="4176463"/>
          </a:xfrm>
        </p:spPr>
        <p:txBody>
          <a:bodyPr/>
          <a:lstStyle/>
          <a:p>
            <a:pPr algn="ctr"/>
            <a:r>
              <a:rPr lang="es-CO" sz="2400" b="1" dirty="0" smtClean="0">
                <a:solidFill>
                  <a:srgbClr val="800000"/>
                </a:solidFill>
                <a:ea typeface="+mj-ea"/>
              </a:rPr>
              <a:t>¿Cómo estamos en educación en relación con los países de la OCDE</a:t>
            </a:r>
            <a:r>
              <a:rPr lang="es-CO" sz="2400" b="1" dirty="0">
                <a:solidFill>
                  <a:srgbClr val="800000"/>
                </a:solidFill>
                <a:ea typeface="+mj-ea"/>
              </a:rPr>
              <a:t>?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es-CO" dirty="0">
                <a:solidFill>
                  <a:schemeClr val="tx1"/>
                </a:solidFill>
              </a:rPr>
              <a:t>En el Índice de Competitividad Global </a:t>
            </a:r>
            <a:r>
              <a:rPr lang="es-CO" dirty="0" smtClean="0">
                <a:solidFill>
                  <a:schemeClr val="tx1"/>
                </a:solidFill>
              </a:rPr>
              <a:t>Foro </a:t>
            </a:r>
            <a:r>
              <a:rPr lang="es-CO" dirty="0">
                <a:solidFill>
                  <a:schemeClr val="tx1"/>
                </a:solidFill>
              </a:rPr>
              <a:t>Económico Mundial, Colombia ocupó el puesto 68 de 142 países, </a:t>
            </a:r>
            <a:r>
              <a:rPr lang="es-CO" dirty="0" smtClean="0">
                <a:solidFill>
                  <a:schemeClr val="tx1"/>
                </a:solidFill>
              </a:rPr>
              <a:t>por </a:t>
            </a:r>
            <a:r>
              <a:rPr lang="es-CO" dirty="0">
                <a:solidFill>
                  <a:schemeClr val="tx1"/>
                </a:solidFill>
              </a:rPr>
              <a:t>debajo de </a:t>
            </a:r>
            <a:r>
              <a:rPr lang="es-CO" b="1" dirty="0">
                <a:solidFill>
                  <a:schemeClr val="tx1"/>
                </a:solidFill>
              </a:rPr>
              <a:t>Chile (31)</a:t>
            </a:r>
            <a:r>
              <a:rPr lang="es-CO" dirty="0">
                <a:solidFill>
                  <a:schemeClr val="tx1"/>
                </a:solidFill>
              </a:rPr>
              <a:t>, </a:t>
            </a:r>
            <a:r>
              <a:rPr lang="es-CO" b="1" dirty="0" smtClean="0">
                <a:solidFill>
                  <a:schemeClr val="tx1"/>
                </a:solidFill>
              </a:rPr>
              <a:t>México </a:t>
            </a:r>
            <a:r>
              <a:rPr lang="es-CO" b="1" dirty="0">
                <a:solidFill>
                  <a:schemeClr val="tx1"/>
                </a:solidFill>
              </a:rPr>
              <a:t>(58</a:t>
            </a:r>
            <a:r>
              <a:rPr lang="es-CO" b="1" dirty="0" smtClean="0">
                <a:solidFill>
                  <a:schemeClr val="tx1"/>
                </a:solidFill>
              </a:rPr>
              <a:t>)</a:t>
            </a:r>
            <a:r>
              <a:rPr lang="es-CO" dirty="0">
                <a:solidFill>
                  <a:schemeClr val="tx1"/>
                </a:solidFill>
              </a:rPr>
              <a:t> </a:t>
            </a:r>
            <a:r>
              <a:rPr lang="es-CO" dirty="0" smtClean="0">
                <a:solidFill>
                  <a:schemeClr val="tx1"/>
                </a:solidFill>
              </a:rPr>
              <a:t>y los </a:t>
            </a:r>
            <a:r>
              <a:rPr lang="es-CO" dirty="0" smtClean="0">
                <a:solidFill>
                  <a:schemeClr val="tx1"/>
                </a:solidFill>
              </a:rPr>
              <a:t>países de la OCDE</a:t>
            </a:r>
            <a:endParaRPr lang="es-CO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En la pruebas PISA (2009)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Colombia </a:t>
            </a:r>
            <a:r>
              <a:rPr lang="es-CO" dirty="0">
                <a:solidFill>
                  <a:schemeClr val="tx1"/>
                </a:solidFill>
              </a:rPr>
              <a:t>ocupa el puesto 50-55 entre los sesenta y cinco </a:t>
            </a:r>
            <a:r>
              <a:rPr lang="es-CO" dirty="0" smtClean="0">
                <a:solidFill>
                  <a:schemeClr val="tx1"/>
                </a:solidFill>
              </a:rPr>
              <a:t>países.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La puntuación </a:t>
            </a:r>
            <a:r>
              <a:rPr lang="es-CO" dirty="0">
                <a:solidFill>
                  <a:schemeClr val="tx1"/>
                </a:solidFill>
              </a:rPr>
              <a:t>media de 413. Se sitúa 80 puntos por debajo del promedio de 493 puntos de la </a:t>
            </a:r>
            <a:r>
              <a:rPr lang="es-CO" dirty="0" smtClean="0">
                <a:solidFill>
                  <a:schemeClr val="tx1"/>
                </a:solidFill>
              </a:rPr>
              <a:t>OCDE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En </a:t>
            </a:r>
            <a:r>
              <a:rPr lang="es-CO" dirty="0">
                <a:solidFill>
                  <a:schemeClr val="tx1"/>
                </a:solidFill>
              </a:rPr>
              <a:t>matemáticas, la puntuación media de la OCDE fue 496. Los estudiantes colombianos lograron una puntuación media de </a:t>
            </a:r>
            <a:r>
              <a:rPr lang="es-CO" dirty="0" smtClean="0">
                <a:solidFill>
                  <a:schemeClr val="tx1"/>
                </a:solidFill>
              </a:rPr>
              <a:t>381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s-CO" dirty="0">
                <a:solidFill>
                  <a:schemeClr val="tx1"/>
                </a:solidFill>
              </a:rPr>
              <a:t>En ciencias, el promedio de la OCDE fue 501. Los estudiantes colombianos alcanzaron una puntuación de 402 </a:t>
            </a:r>
            <a:endParaRPr lang="es-CO" dirty="0">
              <a:solidFill>
                <a:schemeClr val="tx1"/>
              </a:solidFill>
            </a:endParaRPr>
          </a:p>
          <a:p>
            <a:pPr marL="800100" lvl="1" indent="-342900">
              <a:buFont typeface="Wingdings" charset="2"/>
              <a:buChar char="ü"/>
            </a:pPr>
            <a:endParaRPr lang="es-CO" dirty="0"/>
          </a:p>
          <a:p>
            <a:pPr marL="342900" indent="-342900">
              <a:buFont typeface="Wingdings" charset="2"/>
              <a:buChar char="ü"/>
            </a:pPr>
            <a:endParaRPr lang="es-CO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7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48064" y="269776"/>
            <a:ext cx="4060090" cy="1143000"/>
          </a:xfrm>
        </p:spPr>
        <p:txBody>
          <a:bodyPr/>
          <a:lstStyle/>
          <a:p>
            <a:pPr algn="r"/>
            <a:r>
              <a:rPr lang="es-CO" sz="2800" b="1" dirty="0" smtClean="0"/>
              <a:t>Retos en educación básica primaria</a:t>
            </a:r>
            <a:endParaRPr lang="es-CO" sz="2800" b="1" dirty="0"/>
          </a:p>
        </p:txBody>
      </p:sp>
      <p:pic>
        <p:nvPicPr>
          <p:cNvPr id="7" name="6 Imagen" descr="grafica ch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24" y="1248258"/>
            <a:ext cx="4572000" cy="5637126"/>
          </a:xfrm>
          <a:prstGeom prst="rect">
            <a:avLst/>
          </a:prstGeom>
        </p:spPr>
      </p:pic>
      <p:sp>
        <p:nvSpPr>
          <p:cNvPr id="8" name="CuadroTexto 10"/>
          <p:cNvSpPr txBox="1"/>
          <p:nvPr/>
        </p:nvSpPr>
        <p:spPr>
          <a:xfrm>
            <a:off x="5004048" y="1916832"/>
            <a:ext cx="39140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rgbClr val="C00000"/>
                </a:solidFill>
                <a:cs typeface="Arial" pitchFamily="34" charset="0"/>
              </a:rPr>
              <a:t>PISA</a:t>
            </a:r>
            <a:r>
              <a:rPr lang="es-ES" sz="5400" b="1" dirty="0" smtClean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s-ES" sz="4800" b="1" dirty="0" smtClean="0">
                <a:solidFill>
                  <a:srgbClr val="0000FF"/>
                </a:solidFill>
                <a:cs typeface="Arial" pitchFamily="34" charset="0"/>
              </a:rPr>
              <a:t>Ranking </a:t>
            </a:r>
            <a:r>
              <a:rPr lang="es-ES" sz="3600" b="1" dirty="0" smtClean="0">
                <a:solidFill>
                  <a:srgbClr val="0000FF"/>
                </a:solidFill>
                <a:cs typeface="Arial" pitchFamily="34" charset="0"/>
              </a:rPr>
              <a:t>internacional para estudiantes de </a:t>
            </a:r>
          </a:p>
          <a:p>
            <a:pPr algn="ctr"/>
            <a:r>
              <a:rPr lang="es-ES" sz="5400" b="1" dirty="0" smtClean="0">
                <a:solidFill>
                  <a:srgbClr val="0000FF"/>
                </a:solidFill>
                <a:cs typeface="Arial" pitchFamily="34" charset="0"/>
              </a:rPr>
              <a:t>15 años</a:t>
            </a:r>
            <a:endParaRPr lang="es-ES" sz="5400" b="1" dirty="0">
              <a:solidFill>
                <a:srgbClr val="0000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4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51520" y="2060848"/>
            <a:ext cx="8640960" cy="4176463"/>
          </a:xfrm>
        </p:spPr>
        <p:txBody>
          <a:bodyPr/>
          <a:lstStyle/>
          <a:p>
            <a:pPr algn="ctr"/>
            <a:r>
              <a:rPr lang="es-CO" sz="2400" b="1" dirty="0">
                <a:solidFill>
                  <a:srgbClr val="800000"/>
                </a:solidFill>
                <a:ea typeface="+mj-ea"/>
              </a:rPr>
              <a:t>¿Cómo estamos en educación en relación con los países de la OCDE?</a:t>
            </a:r>
          </a:p>
          <a:p>
            <a:pPr marL="342900" indent="-342900">
              <a:buFont typeface="Wingdings" charset="2"/>
              <a:buChar char="ü"/>
            </a:pPr>
            <a:r>
              <a:rPr lang="es-CO" dirty="0">
                <a:solidFill>
                  <a:srgbClr val="000000"/>
                </a:solidFill>
              </a:rPr>
              <a:t>E</a:t>
            </a:r>
            <a:r>
              <a:rPr lang="es-CO" dirty="0">
                <a:solidFill>
                  <a:srgbClr val="000000"/>
                </a:solidFill>
              </a:rPr>
              <a:t>n las pruebas para el estudio de Tendencias </a:t>
            </a:r>
            <a:r>
              <a:rPr lang="es-CO" dirty="0">
                <a:solidFill>
                  <a:srgbClr val="000000"/>
                </a:solidFill>
              </a:rPr>
              <a:t>en Matemáticas y Ciencia </a:t>
            </a:r>
          </a:p>
          <a:p>
            <a:r>
              <a:rPr lang="es-CO" dirty="0">
                <a:solidFill>
                  <a:srgbClr val="000000"/>
                </a:solidFill>
              </a:rPr>
              <a:t>TIMSS.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s-CO" dirty="0" smtClean="0">
                <a:solidFill>
                  <a:srgbClr val="000000"/>
                </a:solidFill>
              </a:rPr>
              <a:t>Los </a:t>
            </a:r>
            <a:r>
              <a:rPr lang="es-CO" dirty="0">
                <a:solidFill>
                  <a:srgbClr val="000000"/>
                </a:solidFill>
              </a:rPr>
              <a:t>estudiantes de cuarto grado (de 10 años) obtuvieron 355 en matemáticas, situándose en el puesto 30 de los 36 países participantes, y 400 en ciencias, ocupando el lugar 29. </a:t>
            </a:r>
            <a:endParaRPr lang="es-CO" dirty="0" smtClean="0">
              <a:solidFill>
                <a:srgbClr val="000000"/>
              </a:solidFill>
            </a:endParaRPr>
          </a:p>
          <a:p>
            <a:pPr marL="800100" lvl="1" indent="-342900">
              <a:buFont typeface="Wingdings" charset="2"/>
              <a:buChar char="ü"/>
            </a:pPr>
            <a:r>
              <a:rPr lang="es-CO" dirty="0" smtClean="0">
                <a:solidFill>
                  <a:srgbClr val="000000"/>
                </a:solidFill>
              </a:rPr>
              <a:t>Los </a:t>
            </a:r>
            <a:r>
              <a:rPr lang="es-CO" dirty="0">
                <a:solidFill>
                  <a:srgbClr val="000000"/>
                </a:solidFill>
              </a:rPr>
              <a:t>estudiantes de octavo grado (de 14 años) lograron 380 en matemáticas, ocupando el lugar 40 de 48 países, y 417 en ciencias, situándose en el puesto 39. </a:t>
            </a:r>
            <a:endParaRPr lang="es-CO" dirty="0">
              <a:solidFill>
                <a:srgbClr val="000000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es-CO" dirty="0" smtClean="0">
                <a:solidFill>
                  <a:srgbClr val="000000"/>
                </a:solidFill>
              </a:rPr>
              <a:t>La tasa de cobertura en educaci</a:t>
            </a:r>
            <a:r>
              <a:rPr lang="es-CO" dirty="0" smtClean="0">
                <a:solidFill>
                  <a:srgbClr val="000000"/>
                </a:solidFill>
              </a:rPr>
              <a:t>ón superior de Colombia (42.4%) esta por debajo del promedio de los países casi todos los países de la OCDE Noruega (73.2), España(70.6), Italia (67.2)</a:t>
            </a:r>
            <a:endParaRPr lang="es-CO" dirty="0">
              <a:solidFill>
                <a:srgbClr val="000000"/>
              </a:solidFill>
            </a:endParaRPr>
          </a:p>
          <a:p>
            <a:endParaRPr lang="es-CO" dirty="0" smtClean="0">
              <a:solidFill>
                <a:schemeClr val="tx1"/>
              </a:solidFill>
            </a:endParaRPr>
          </a:p>
          <a:p>
            <a:pPr marL="800100" lvl="1" indent="-342900">
              <a:buFont typeface="Wingdings" charset="2"/>
              <a:buChar char="ü"/>
            </a:pPr>
            <a:endParaRPr lang="es-CO" dirty="0"/>
          </a:p>
          <a:p>
            <a:pPr marL="342900" indent="-342900">
              <a:buFont typeface="Wingdings" charset="2"/>
              <a:buChar char="ü"/>
            </a:pPr>
            <a:endParaRPr lang="es-CO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8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640960" cy="4176463"/>
          </a:xfrm>
        </p:spPr>
        <p:txBody>
          <a:bodyPr/>
          <a:lstStyle/>
          <a:p>
            <a:pPr algn="ctr"/>
            <a:r>
              <a:rPr lang="es-CO" sz="2400" b="1" dirty="0" smtClean="0">
                <a:solidFill>
                  <a:srgbClr val="800000"/>
                </a:solidFill>
                <a:ea typeface="+mj-ea"/>
              </a:rPr>
              <a:t>Desafios en educaci</a:t>
            </a:r>
            <a:r>
              <a:rPr lang="es-CO" sz="2400" b="1" dirty="0" smtClean="0">
                <a:solidFill>
                  <a:srgbClr val="800000"/>
                </a:solidFill>
                <a:ea typeface="+mj-ea"/>
              </a:rPr>
              <a:t>ón para llegar a los niveles de países de la OCDE</a:t>
            </a:r>
          </a:p>
          <a:p>
            <a:pPr algn="ctr"/>
            <a:endParaRPr lang="es-CO" sz="2400" b="1" dirty="0">
              <a:solidFill>
                <a:srgbClr val="800000"/>
              </a:solidFill>
              <a:ea typeface="+mj-ea"/>
            </a:endParaRPr>
          </a:p>
          <a:p>
            <a:pPr marL="342900" indent="-342900">
              <a:buFont typeface="Wingdings" charset="2"/>
              <a:buChar char="ü"/>
            </a:pPr>
            <a:r>
              <a:rPr lang="es-CO" sz="2400" dirty="0">
                <a:solidFill>
                  <a:srgbClr val="000000"/>
                </a:solidFill>
              </a:rPr>
              <a:t>Mejorar la calidad de la educación en todos los niveles </a:t>
            </a:r>
          </a:p>
          <a:p>
            <a:pPr marL="342900" indent="-342900">
              <a:buFont typeface="Wingdings" charset="2"/>
              <a:buChar char="ü"/>
            </a:pPr>
            <a:r>
              <a:rPr lang="es-CO" sz="2400" dirty="0" smtClean="0">
                <a:solidFill>
                  <a:srgbClr val="000000"/>
                </a:solidFill>
              </a:rPr>
              <a:t>Superar </a:t>
            </a:r>
            <a:r>
              <a:rPr lang="es-CO" sz="2400" dirty="0">
                <a:solidFill>
                  <a:srgbClr val="000000"/>
                </a:solidFill>
              </a:rPr>
              <a:t>las divergencias y la ruptura entre los diferentes niveles del sistema </a:t>
            </a:r>
            <a:r>
              <a:rPr lang="es-CO" sz="2400" dirty="0">
                <a:solidFill>
                  <a:srgbClr val="000000"/>
                </a:solidFill>
              </a:rPr>
              <a:t>educativo</a:t>
            </a:r>
          </a:p>
          <a:p>
            <a:pPr marL="342900" indent="-342900">
              <a:buFont typeface="Wingdings" charset="2"/>
              <a:buChar char="ü"/>
            </a:pPr>
            <a:r>
              <a:rPr lang="es-CO" sz="2400" dirty="0" smtClean="0">
                <a:solidFill>
                  <a:srgbClr val="000000"/>
                </a:solidFill>
              </a:rPr>
              <a:t>Profundizar </a:t>
            </a:r>
            <a:r>
              <a:rPr lang="es-CO" sz="2400" dirty="0">
                <a:solidFill>
                  <a:srgbClr val="000000"/>
                </a:solidFill>
              </a:rPr>
              <a:t>en la internacionalización y la apertura al manejo de otros idiomas</a:t>
            </a:r>
            <a:r>
              <a:rPr lang="es-CO" dirty="0"/>
              <a:t>. </a:t>
            </a:r>
            <a:endParaRPr lang="es-ES_tradnl" dirty="0"/>
          </a:p>
          <a:p>
            <a:endParaRPr lang="es-CO" dirty="0" smtClean="0">
              <a:solidFill>
                <a:schemeClr val="tx1"/>
              </a:solidFill>
            </a:endParaRPr>
          </a:p>
          <a:p>
            <a:pPr marL="800100" lvl="1" indent="-342900">
              <a:buFont typeface="Wingdings" charset="2"/>
              <a:buChar char="ü"/>
            </a:pPr>
            <a:endParaRPr lang="es-CO" dirty="0"/>
          </a:p>
          <a:p>
            <a:pPr marL="342900" indent="-342900">
              <a:buFont typeface="Wingdings" charset="2"/>
              <a:buChar char="ü"/>
            </a:pPr>
            <a:endParaRPr lang="es-CO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3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88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85184" y="2852936"/>
            <a:ext cx="4258816" cy="1554832"/>
          </a:xfrm>
        </p:spPr>
        <p:txBody>
          <a:bodyPr/>
          <a:lstStyle/>
          <a:p>
            <a:pPr algn="just"/>
            <a:endParaRPr lang="es-CO" sz="2000" dirty="0"/>
          </a:p>
          <a:p>
            <a:pPr algn="just"/>
            <a:r>
              <a:rPr lang="es-CO" sz="2000" dirty="0"/>
              <a:t>Es un reconocimiento a las políticas que se han puesto en marcha para reducir la desigualdad y a las mejoras en seguridad. </a:t>
            </a:r>
          </a:p>
          <a:p>
            <a:pPr algn="just"/>
            <a:endParaRPr lang="es-CO" sz="2000" dirty="0" smtClean="0"/>
          </a:p>
          <a:p>
            <a:pPr algn="just"/>
            <a:r>
              <a:rPr lang="es-CO" sz="2000" dirty="0" smtClean="0"/>
              <a:t>Colombia </a:t>
            </a:r>
            <a:r>
              <a:rPr lang="es-CO" sz="2000" dirty="0"/>
              <a:t>es el primer país evaluado en el campo de la educación.</a:t>
            </a:r>
          </a:p>
          <a:p>
            <a:pPr algn="just"/>
            <a:endParaRPr lang="es-CO" sz="2000" dirty="0" smtClean="0"/>
          </a:p>
          <a:p>
            <a:pPr algn="just"/>
            <a:endParaRPr lang="es-CO" sz="2000" dirty="0"/>
          </a:p>
          <a:p>
            <a:pPr algn="just"/>
            <a:endParaRPr lang="es-CO" sz="2000" dirty="0" smtClean="0"/>
          </a:p>
          <a:p>
            <a:pPr marL="0" indent="0">
              <a:buNone/>
            </a:pPr>
            <a:endParaRPr lang="es-CO" sz="2000" dirty="0"/>
          </a:p>
        </p:txBody>
      </p:sp>
      <p:pic>
        <p:nvPicPr>
          <p:cNvPr id="26628" name="Picture 4" descr="http://feriasycongresosdelmundo.com/wp-content/uploads/2013/05/ocd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" t="16336" r="11024" b="32017"/>
          <a:stretch/>
        </p:blipFill>
        <p:spPr bwMode="auto">
          <a:xfrm>
            <a:off x="2627784" y="1479909"/>
            <a:ext cx="386240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321568" y="3268551"/>
            <a:ext cx="4258816" cy="239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O" sz="2000" b="0" dirty="0"/>
              <a:t>Actualmente, Colombia adelanta su proceso de ingreso a la OCDE</a:t>
            </a:r>
            <a:r>
              <a:rPr lang="es-CO" sz="2000" b="0" dirty="0" smtClean="0"/>
              <a:t>.</a:t>
            </a:r>
          </a:p>
          <a:p>
            <a:pPr algn="just"/>
            <a:endParaRPr lang="es-CO" sz="2000" b="0" dirty="0"/>
          </a:p>
          <a:p>
            <a:pPr algn="just"/>
            <a:r>
              <a:rPr lang="es-CO" sz="2000" b="0" dirty="0"/>
              <a:t>La </a:t>
            </a:r>
            <a:r>
              <a:rPr lang="es-CO" sz="2000" dirty="0"/>
              <a:t>OCDE</a:t>
            </a:r>
            <a:r>
              <a:rPr lang="es-CO" sz="2000" b="0" dirty="0"/>
              <a:t> está compuesta por 34 estados, que comparten mejores prácticas en temar prioritarios para el desarrollo</a:t>
            </a:r>
            <a:r>
              <a:rPr lang="es-CO" sz="2000" b="0" dirty="0" smtClean="0"/>
              <a:t>.</a:t>
            </a:r>
            <a:endParaRPr lang="es-CO" sz="2000" b="0" dirty="0"/>
          </a:p>
          <a:p>
            <a:pPr algn="just"/>
            <a:endParaRPr lang="es-CO" sz="2000" b="0" dirty="0"/>
          </a:p>
        </p:txBody>
      </p:sp>
    </p:spTree>
    <p:extLst>
      <p:ext uri="{BB962C8B-B14F-4D97-AF65-F5344CB8AC3E}">
        <p14:creationId xmlns:p14="http://schemas.microsoft.com/office/powerpoint/2010/main" val="137262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6132"/>
            <a:ext cx="7283891" cy="6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3 Título"/>
          <p:cNvSpPr txBox="1">
            <a:spLocks/>
          </p:cNvSpPr>
          <p:nvPr/>
        </p:nvSpPr>
        <p:spPr>
          <a:xfrm>
            <a:off x="169168" y="125623"/>
            <a:ext cx="4114800" cy="107112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Colombia c</a:t>
            </a:r>
            <a:r>
              <a:rPr lang="es-CO" sz="320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amino </a:t>
            </a:r>
            <a:r>
              <a:rPr lang="es-CO" sz="32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 la OCDE</a:t>
            </a:r>
          </a:p>
        </p:txBody>
      </p:sp>
    </p:spTree>
    <p:extLst>
      <p:ext uri="{BB962C8B-B14F-4D97-AF65-F5344CB8AC3E}">
        <p14:creationId xmlns:p14="http://schemas.microsoft.com/office/powerpoint/2010/main" val="186609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b="1" dirty="0" smtClean="0"/>
              <a:t>Aspectos evaluados en el proceso de adhesión</a:t>
            </a:r>
            <a:endParaRPr lang="es-CO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sz="2000" dirty="0" smtClean="0"/>
              <a:t>Los comités </a:t>
            </a:r>
            <a:r>
              <a:rPr lang="es-CO" sz="2000" dirty="0"/>
              <a:t>temáticos de la OCDE </a:t>
            </a:r>
            <a:r>
              <a:rPr lang="es-CO" sz="2000" dirty="0" smtClean="0"/>
              <a:t>sobre los cuales está fijada la hoja de ruta de Colombia son: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19672" y="3573016"/>
            <a:ext cx="3744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Innovación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Salud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Comercio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Agricultura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Telecomunicaciones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Ciencia y tecnología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Políticas reguladoras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Empleo </a:t>
            </a:r>
          </a:p>
          <a:p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4604048" y="3588880"/>
            <a:ext cx="374441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Inversión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Fiscalidad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Ambiente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Competencia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Educación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Políticas públicas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s-CO" sz="1800" dirty="0"/>
              <a:t>Mercados financieros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CO" sz="1800" dirty="0"/>
              <a:t>Asuntos sociales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8136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3491880" y="1628800"/>
            <a:ext cx="5290865" cy="4176463"/>
          </a:xfrm>
        </p:spPr>
        <p:txBody>
          <a:bodyPr/>
          <a:lstStyle/>
          <a:p>
            <a:pPr algn="ctr"/>
            <a:r>
              <a:rPr lang="es-CO" sz="2400" b="1" dirty="0" smtClean="0">
                <a:solidFill>
                  <a:schemeClr val="tx1"/>
                </a:solidFill>
              </a:rPr>
              <a:t>¿En qué consiste la evaluación de Colombia en términos educativos como requisito de ingreso a la OCDE?</a:t>
            </a:r>
          </a:p>
          <a:p>
            <a:endParaRPr lang="es-CO" dirty="0" smtClean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Análisis de los avances y desafíos de Colombia en todos los niveles educativos.</a:t>
            </a:r>
          </a:p>
          <a:p>
            <a:pPr algn="just"/>
            <a:endParaRPr lang="es-CO" dirty="0" smtClean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Evaluación de información en materia educativa y visitas de expertos para conocer de primera mano el contexto educativo colombiano.</a:t>
            </a:r>
            <a:endParaRPr lang="es-CO" dirty="0">
              <a:solidFill>
                <a:schemeClr val="tx1"/>
              </a:solidFill>
            </a:endParaRPr>
          </a:p>
        </p:txBody>
      </p:sp>
      <p:pic>
        <p:nvPicPr>
          <p:cNvPr id="33794" name="Picture 2" descr="http://www.oecd.org/media/oecdorg/satellitesites/centrodemexico/50430991OCDE_SPAIN_10cm-246x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92660"/>
            <a:ext cx="23431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81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5232" y="1277888"/>
            <a:ext cx="7643192" cy="1143000"/>
          </a:xfrm>
        </p:spPr>
        <p:txBody>
          <a:bodyPr/>
          <a:lstStyle/>
          <a:p>
            <a:r>
              <a:rPr lang="es-CO" sz="3200" b="1" dirty="0" smtClean="0"/>
              <a:t>Principios fundamentales y alcance de la revisión </a:t>
            </a:r>
            <a:endParaRPr lang="es-CO" sz="3200" dirty="0"/>
          </a:p>
        </p:txBody>
      </p:sp>
      <p:sp>
        <p:nvSpPr>
          <p:cNvPr id="5" name="4 Rectángulo"/>
          <p:cNvSpPr/>
          <p:nvPr/>
        </p:nvSpPr>
        <p:spPr>
          <a:xfrm>
            <a:off x="467544" y="2492896"/>
            <a:ext cx="80466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s-CO" sz="2000" b="0" dirty="0" smtClean="0"/>
              <a:t>Asegurar </a:t>
            </a:r>
            <a:r>
              <a:rPr lang="es-CO" sz="2000" b="0" dirty="0"/>
              <a:t>la calidad y la efectividad de los programas de educación y formación, y mejorar la calidad de los resultados de aprendizaje;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CO" sz="2000" b="0" dirty="0"/>
              <a:t>Promover la equidad en las oportunidades educativas, garantizando acceso y éxito en la educación de calidad para todos;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CO" sz="2000" b="0" dirty="0"/>
              <a:t>Recolectar y usar información para guiar el desarrollo de habilidades;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CO" sz="2000" b="0" dirty="0"/>
              <a:t>Utilizar instrumentos de financiación e incentivos para dirigir y estimular la inversión en el desarrollo de habilidades;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CO" sz="2000" b="0" dirty="0"/>
              <a:t>Involucrar las partes interesadas en diseñar e implementar políticas. </a:t>
            </a:r>
          </a:p>
        </p:txBody>
      </p:sp>
    </p:spTree>
    <p:extLst>
      <p:ext uri="{BB962C8B-B14F-4D97-AF65-F5344CB8AC3E}">
        <p14:creationId xmlns:p14="http://schemas.microsoft.com/office/powerpoint/2010/main" val="274784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es-CO" sz="3200" b="1" dirty="0" smtClean="0"/>
              <a:t>Cronograma del Proceso 2014-2015</a:t>
            </a:r>
            <a:endParaRPr lang="es-CO" sz="3200" b="1" dirty="0"/>
          </a:p>
        </p:txBody>
      </p:sp>
      <p:sp>
        <p:nvSpPr>
          <p:cNvPr id="135" name="Rectangle 34"/>
          <p:cNvSpPr>
            <a:spLocks noGrp="1" noChangeArrowheads="1"/>
          </p:cNvSpPr>
          <p:nvPr/>
        </p:nvSpPr>
        <p:spPr bwMode="auto">
          <a:xfrm>
            <a:off x="2475706" y="1883370"/>
            <a:ext cx="42814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68DBCFE-2626-49EC-AD86-04425709113C}" type="datetime'''''''''''''''2''''''0''''1''''4'">
              <a:rPr lang="en-US" sz="1200" b="1"/>
              <a:pPr/>
              <a:t>2014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36" name="Rectangle 83"/>
          <p:cNvSpPr>
            <a:spLocks noGrp="1" noChangeArrowheads="1"/>
          </p:cNvSpPr>
          <p:nvPr/>
        </p:nvSpPr>
        <p:spPr bwMode="auto">
          <a:xfrm>
            <a:off x="6757193" y="1883370"/>
            <a:ext cx="21240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A08F7AE8-A676-46DC-AAA3-6F0A1074D712}" type="datetime'''''''''''''20''''''''''''''''1''''''5'">
              <a:rPr lang="en-US" sz="1200" b="1"/>
              <a:pPr/>
              <a:t>2015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37" name="Rectangle 32"/>
          <p:cNvSpPr>
            <a:spLocks noGrp="1" noChangeArrowheads="1"/>
          </p:cNvSpPr>
          <p:nvPr/>
        </p:nvSpPr>
        <p:spPr bwMode="auto">
          <a:xfrm>
            <a:off x="2475706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66B50F24-2B4C-4B96-8A19-8562111EB456}" type="datetime'''''''''e''''''''''''''''''''ne'''''''''''''''''">
              <a:rPr lang="en-US" sz="1200" b="1"/>
              <a:pPr/>
              <a:t>ene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38" name="Rectangle 66"/>
          <p:cNvSpPr>
            <a:spLocks noGrp="1" noChangeArrowheads="1"/>
          </p:cNvSpPr>
          <p:nvPr/>
        </p:nvSpPr>
        <p:spPr bwMode="auto">
          <a:xfrm>
            <a:off x="2839243" y="2129433"/>
            <a:ext cx="328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A79129A-FF8B-4809-9737-86372DF117E0}" type="datetime'f''''''''''''''''eb'''''''''''''''''''''''">
              <a:rPr lang="en-US" sz="1200" b="1"/>
              <a:pPr/>
              <a:t>feb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39" name="Rectangle 67"/>
          <p:cNvSpPr>
            <a:spLocks noGrp="1" noChangeArrowheads="1"/>
          </p:cNvSpPr>
          <p:nvPr/>
        </p:nvSpPr>
        <p:spPr bwMode="auto">
          <a:xfrm>
            <a:off x="3167856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C8B081CD-7CD5-4578-A673-430BD6A757C9}" type="datetime'''''''''m''ar'''''''''''''''''''''''''''''''''''''''''''''''">
              <a:rPr lang="en-US" sz="1200" b="1"/>
              <a:pPr/>
              <a:t>mar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0" name="Rectangle 68"/>
          <p:cNvSpPr>
            <a:spLocks noGrp="1" noChangeArrowheads="1"/>
          </p:cNvSpPr>
          <p:nvPr/>
        </p:nvSpPr>
        <p:spPr bwMode="auto">
          <a:xfrm>
            <a:off x="3531393" y="2129433"/>
            <a:ext cx="352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B5194D0C-E6AF-41F2-8B66-40EF0C1AE3F3}" type="datetime'''''a''''''''''''''''''''''''''b''''''''''r'''''''">
              <a:rPr lang="en-US" sz="1200" b="1"/>
              <a:pPr/>
              <a:t>abr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1" name="Rectangle 69"/>
          <p:cNvSpPr>
            <a:spLocks noGrp="1" noChangeArrowheads="1"/>
          </p:cNvSpPr>
          <p:nvPr/>
        </p:nvSpPr>
        <p:spPr bwMode="auto">
          <a:xfrm>
            <a:off x="3883818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BDF4DAFE-80EB-48AE-9B8D-EF07CD87D864}" type="datetime'''''''''m''''''''a''''''''''''''''''''''y'''''''''''''">
              <a:rPr lang="en-US" sz="1200" b="1"/>
              <a:pPr/>
              <a:t>may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2" name="Rectangle 70"/>
          <p:cNvSpPr>
            <a:spLocks noGrp="1" noChangeArrowheads="1"/>
          </p:cNvSpPr>
          <p:nvPr/>
        </p:nvSpPr>
        <p:spPr bwMode="auto">
          <a:xfrm>
            <a:off x="4247356" y="2129433"/>
            <a:ext cx="352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FECA70C9-9DC7-4853-8AC2-6A8505553FF8}" type="datetime'''''''''''j''''''''u''''''''''''''''''''''''''''''''''n'''''">
              <a:rPr lang="en-US" sz="1200" b="1"/>
              <a:pPr/>
              <a:t>jun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3" name="Rectangle 71"/>
          <p:cNvSpPr>
            <a:spLocks noGrp="1" noChangeArrowheads="1"/>
          </p:cNvSpPr>
          <p:nvPr/>
        </p:nvSpPr>
        <p:spPr bwMode="auto">
          <a:xfrm>
            <a:off x="4599781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757B866-3B4D-4114-B5A9-028AEFBEB910}" type="datetime'''''''''''j''''''''''u''''''''''l'''''''''">
              <a:rPr lang="en-US" sz="1200" b="1"/>
              <a:pPr/>
              <a:t>jul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4" name="Rectangle 72"/>
          <p:cNvSpPr>
            <a:spLocks noGrp="1" noChangeArrowheads="1"/>
          </p:cNvSpPr>
          <p:nvPr/>
        </p:nvSpPr>
        <p:spPr bwMode="auto">
          <a:xfrm>
            <a:off x="4963318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F95CAA5-66A4-4BB7-A370-BE82027FFC16}" type="datetime'''''a''g''''''''o'''''''''''''''''''''''">
              <a:rPr lang="en-US" sz="1200" b="1"/>
              <a:pPr/>
              <a:t>ago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5" name="Rectangle 73"/>
          <p:cNvSpPr>
            <a:spLocks noGrp="1" noChangeArrowheads="1"/>
          </p:cNvSpPr>
          <p:nvPr/>
        </p:nvSpPr>
        <p:spPr bwMode="auto">
          <a:xfrm>
            <a:off x="5326856" y="2129433"/>
            <a:ext cx="352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A08A4B1-D36C-4323-B6D2-CA420434FE8A}" type="datetime'''s''''e''''''''''''''p'''''''''''''''''''''''''''''''''">
              <a:rPr lang="en-US" sz="1200" b="1"/>
              <a:pPr/>
              <a:t>sep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6" name="Rectangle 74"/>
          <p:cNvSpPr>
            <a:spLocks noGrp="1" noChangeArrowheads="1"/>
          </p:cNvSpPr>
          <p:nvPr/>
        </p:nvSpPr>
        <p:spPr bwMode="auto">
          <a:xfrm>
            <a:off x="5679281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2EFDBA2-5AB1-4E9A-B15D-F952370A3FAB}" type="datetime'''''''''o''''''''''''c''''t'''''''''''''''''''''''''''''''">
              <a:rPr lang="en-US" sz="1200" b="1"/>
              <a:pPr/>
              <a:t>oct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7" name="Rectangle 75"/>
          <p:cNvSpPr>
            <a:spLocks noGrp="1" noChangeArrowheads="1"/>
          </p:cNvSpPr>
          <p:nvPr/>
        </p:nvSpPr>
        <p:spPr bwMode="auto">
          <a:xfrm>
            <a:off x="6042818" y="2129433"/>
            <a:ext cx="3508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4BE2889-4313-42C0-B1A0-6F95AC8868E5}" type="datetime'''''''''''''''''''''''''''''''''''''no''''''''v'">
              <a:rPr lang="en-US" sz="1200" b="1"/>
              <a:pPr/>
              <a:t>nov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8" name="Rectangle 76"/>
          <p:cNvSpPr>
            <a:spLocks noGrp="1" noChangeArrowheads="1"/>
          </p:cNvSpPr>
          <p:nvPr/>
        </p:nvSpPr>
        <p:spPr bwMode="auto">
          <a:xfrm>
            <a:off x="6393656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115DBE3-B8F1-44EE-B266-FE1E1300D808}" type="datetime'''''''''''di''''''''''''c'''''''''''''''''">
              <a:rPr lang="en-US" sz="1200" b="1"/>
              <a:pPr/>
              <a:t>dic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49" name="Rectangle 77"/>
          <p:cNvSpPr>
            <a:spLocks noGrp="1" noChangeArrowheads="1"/>
          </p:cNvSpPr>
          <p:nvPr/>
        </p:nvSpPr>
        <p:spPr bwMode="auto">
          <a:xfrm>
            <a:off x="6757193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0F2F0F6-5D97-4CC6-9A18-1F7AEE8C4052}" type="datetime'''''''''''''''''''e''''n''''''''''''''''e'''''''''''''''">
              <a:rPr lang="en-US" sz="1200" b="1"/>
              <a:pPr/>
              <a:t>ene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50" name="Rectangle 78"/>
          <p:cNvSpPr>
            <a:spLocks noGrp="1" noChangeArrowheads="1"/>
          </p:cNvSpPr>
          <p:nvPr/>
        </p:nvSpPr>
        <p:spPr bwMode="auto">
          <a:xfrm>
            <a:off x="7120731" y="2129433"/>
            <a:ext cx="3286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E18A8AEE-1F18-4399-9C9B-F6F98A240D23}" type="datetime'''''''''''''''''''''''''f''''e''''''''b'''''''''''''''">
              <a:rPr lang="en-US" sz="1200" b="1"/>
              <a:pPr/>
              <a:t>feb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51" name="Rectangle 79"/>
          <p:cNvSpPr>
            <a:spLocks noGrp="1" noChangeArrowheads="1"/>
          </p:cNvSpPr>
          <p:nvPr/>
        </p:nvSpPr>
        <p:spPr bwMode="auto">
          <a:xfrm>
            <a:off x="7449343" y="2129433"/>
            <a:ext cx="365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881C04F-F376-48B6-A71B-A84298E65F77}" type="datetime'''m''a''''''''''''''''''''r'''''''''''''''''''''''">
              <a:rPr lang="en-US" sz="1200" b="1"/>
              <a:pPr/>
              <a:t>mar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52" name="Rectangle 80"/>
          <p:cNvSpPr>
            <a:spLocks noGrp="1" noChangeArrowheads="1"/>
          </p:cNvSpPr>
          <p:nvPr/>
        </p:nvSpPr>
        <p:spPr bwMode="auto">
          <a:xfrm>
            <a:off x="7814468" y="2129433"/>
            <a:ext cx="3508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CC5BAC40-662E-469A-8E3C-0545C567B7E3}" type="datetime'''''a''''''''''''''''''''''''''''''''''''''''b''''r'''">
              <a:rPr lang="en-US" sz="1200" b="1"/>
              <a:pPr/>
              <a:t>abr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53" name="Rectangle 81"/>
          <p:cNvSpPr>
            <a:spLocks noGrp="1" noChangeArrowheads="1"/>
          </p:cNvSpPr>
          <p:nvPr/>
        </p:nvSpPr>
        <p:spPr bwMode="auto">
          <a:xfrm>
            <a:off x="8165306" y="2129433"/>
            <a:ext cx="363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F9EC4C45-10F8-46BD-B1DA-EE508DD3040F}" type="datetime'''''m''''''''''''''''''''''''ay'''''''">
              <a:rPr lang="en-US" sz="1200" b="1"/>
              <a:pPr/>
              <a:t>may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154" name="Rectangle 82"/>
          <p:cNvSpPr>
            <a:spLocks noGrp="1" noChangeArrowheads="1"/>
          </p:cNvSpPr>
          <p:nvPr/>
        </p:nvSpPr>
        <p:spPr bwMode="auto">
          <a:xfrm>
            <a:off x="8528843" y="2129433"/>
            <a:ext cx="352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1750" rIns="0" bIns="3175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C594B142-3199-4B04-9406-547A487665FD}" type="datetime'''j''''''''''''''''u''''''''''''n'''''''''''''''''">
              <a:rPr lang="en-US" sz="1200" b="1"/>
              <a:pPr/>
              <a:t>jun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cxnSp>
        <p:nvCxnSpPr>
          <p:cNvPr id="155" name="Straight Connector 14"/>
          <p:cNvCxnSpPr/>
          <p:nvPr/>
        </p:nvCxnSpPr>
        <p:spPr bwMode="gray">
          <a:xfrm>
            <a:off x="6757193" y="2129433"/>
            <a:ext cx="2124075" cy="0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2"/>
          <p:cNvCxnSpPr/>
          <p:nvPr/>
        </p:nvCxnSpPr>
        <p:spPr bwMode="gray">
          <a:xfrm>
            <a:off x="2475706" y="2129433"/>
            <a:ext cx="4225925" cy="0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7"/>
          <p:cNvCxnSpPr/>
          <p:nvPr/>
        </p:nvCxnSpPr>
        <p:spPr bwMode="gray">
          <a:xfrm>
            <a:off x="35313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6152"/>
          <p:cNvCxnSpPr/>
          <p:nvPr/>
        </p:nvCxnSpPr>
        <p:spPr bwMode="gray">
          <a:xfrm>
            <a:off x="88812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6"/>
          <p:cNvCxnSpPr/>
          <p:nvPr/>
        </p:nvCxnSpPr>
        <p:spPr bwMode="gray">
          <a:xfrm>
            <a:off x="31678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6150"/>
          <p:cNvCxnSpPr/>
          <p:nvPr/>
        </p:nvCxnSpPr>
        <p:spPr bwMode="gray">
          <a:xfrm>
            <a:off x="24757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6149"/>
          <p:cNvCxnSpPr/>
          <p:nvPr/>
        </p:nvCxnSpPr>
        <p:spPr bwMode="gray">
          <a:xfrm>
            <a:off x="88574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6148"/>
          <p:cNvCxnSpPr/>
          <p:nvPr/>
        </p:nvCxnSpPr>
        <p:spPr bwMode="gray">
          <a:xfrm>
            <a:off x="87749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6147"/>
          <p:cNvCxnSpPr/>
          <p:nvPr/>
        </p:nvCxnSpPr>
        <p:spPr bwMode="gray">
          <a:xfrm>
            <a:off x="86939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6146"/>
          <p:cNvCxnSpPr/>
          <p:nvPr/>
        </p:nvCxnSpPr>
        <p:spPr bwMode="gray">
          <a:xfrm>
            <a:off x="86113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6144"/>
          <p:cNvCxnSpPr/>
          <p:nvPr/>
        </p:nvCxnSpPr>
        <p:spPr bwMode="gray">
          <a:xfrm>
            <a:off x="84478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6143"/>
          <p:cNvCxnSpPr/>
          <p:nvPr/>
        </p:nvCxnSpPr>
        <p:spPr bwMode="gray">
          <a:xfrm>
            <a:off x="83653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94"/>
          <p:cNvCxnSpPr/>
          <p:nvPr/>
        </p:nvCxnSpPr>
        <p:spPr bwMode="gray">
          <a:xfrm>
            <a:off x="82827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93"/>
          <p:cNvCxnSpPr/>
          <p:nvPr/>
        </p:nvCxnSpPr>
        <p:spPr bwMode="gray">
          <a:xfrm>
            <a:off x="82002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92"/>
          <p:cNvCxnSpPr/>
          <p:nvPr/>
        </p:nvCxnSpPr>
        <p:spPr bwMode="gray">
          <a:xfrm>
            <a:off x="81192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91"/>
          <p:cNvCxnSpPr/>
          <p:nvPr/>
        </p:nvCxnSpPr>
        <p:spPr bwMode="gray">
          <a:xfrm>
            <a:off x="80367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90"/>
          <p:cNvCxnSpPr/>
          <p:nvPr/>
        </p:nvCxnSpPr>
        <p:spPr bwMode="gray">
          <a:xfrm>
            <a:off x="79541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89"/>
          <p:cNvCxnSpPr/>
          <p:nvPr/>
        </p:nvCxnSpPr>
        <p:spPr bwMode="gray">
          <a:xfrm>
            <a:off x="78716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88"/>
          <p:cNvCxnSpPr/>
          <p:nvPr/>
        </p:nvCxnSpPr>
        <p:spPr bwMode="gray">
          <a:xfrm>
            <a:off x="77906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87"/>
          <p:cNvCxnSpPr/>
          <p:nvPr/>
        </p:nvCxnSpPr>
        <p:spPr bwMode="gray">
          <a:xfrm>
            <a:off x="77081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86"/>
          <p:cNvCxnSpPr/>
          <p:nvPr/>
        </p:nvCxnSpPr>
        <p:spPr bwMode="gray">
          <a:xfrm>
            <a:off x="76255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85"/>
          <p:cNvCxnSpPr/>
          <p:nvPr/>
        </p:nvCxnSpPr>
        <p:spPr bwMode="gray">
          <a:xfrm>
            <a:off x="75445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84"/>
          <p:cNvCxnSpPr/>
          <p:nvPr/>
        </p:nvCxnSpPr>
        <p:spPr bwMode="gray">
          <a:xfrm>
            <a:off x="74620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65"/>
          <p:cNvCxnSpPr/>
          <p:nvPr/>
        </p:nvCxnSpPr>
        <p:spPr bwMode="gray">
          <a:xfrm>
            <a:off x="73794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64"/>
          <p:cNvCxnSpPr/>
          <p:nvPr/>
        </p:nvCxnSpPr>
        <p:spPr bwMode="gray">
          <a:xfrm>
            <a:off x="72969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63"/>
          <p:cNvCxnSpPr/>
          <p:nvPr/>
        </p:nvCxnSpPr>
        <p:spPr bwMode="gray">
          <a:xfrm>
            <a:off x="72159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62"/>
          <p:cNvCxnSpPr/>
          <p:nvPr/>
        </p:nvCxnSpPr>
        <p:spPr bwMode="gray">
          <a:xfrm>
            <a:off x="71334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60"/>
          <p:cNvCxnSpPr/>
          <p:nvPr/>
        </p:nvCxnSpPr>
        <p:spPr bwMode="gray">
          <a:xfrm>
            <a:off x="70508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59"/>
          <p:cNvCxnSpPr/>
          <p:nvPr/>
        </p:nvCxnSpPr>
        <p:spPr bwMode="gray">
          <a:xfrm>
            <a:off x="69683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5"/>
          <p:cNvCxnSpPr/>
          <p:nvPr/>
        </p:nvCxnSpPr>
        <p:spPr bwMode="gray">
          <a:xfrm>
            <a:off x="28392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58"/>
          <p:cNvCxnSpPr/>
          <p:nvPr/>
        </p:nvCxnSpPr>
        <p:spPr bwMode="gray">
          <a:xfrm>
            <a:off x="68873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57"/>
          <p:cNvCxnSpPr/>
          <p:nvPr/>
        </p:nvCxnSpPr>
        <p:spPr bwMode="gray">
          <a:xfrm>
            <a:off x="68048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56"/>
          <p:cNvCxnSpPr/>
          <p:nvPr/>
        </p:nvCxnSpPr>
        <p:spPr bwMode="gray">
          <a:xfrm>
            <a:off x="67222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55"/>
          <p:cNvCxnSpPr/>
          <p:nvPr/>
        </p:nvCxnSpPr>
        <p:spPr bwMode="gray">
          <a:xfrm>
            <a:off x="66397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54"/>
          <p:cNvCxnSpPr/>
          <p:nvPr/>
        </p:nvCxnSpPr>
        <p:spPr bwMode="gray">
          <a:xfrm>
            <a:off x="65587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53"/>
          <p:cNvCxnSpPr/>
          <p:nvPr/>
        </p:nvCxnSpPr>
        <p:spPr bwMode="gray">
          <a:xfrm>
            <a:off x="64762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52"/>
          <p:cNvCxnSpPr/>
          <p:nvPr/>
        </p:nvCxnSpPr>
        <p:spPr bwMode="gray">
          <a:xfrm>
            <a:off x="63126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51"/>
          <p:cNvCxnSpPr/>
          <p:nvPr/>
        </p:nvCxnSpPr>
        <p:spPr bwMode="gray">
          <a:xfrm>
            <a:off x="62301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50"/>
          <p:cNvCxnSpPr/>
          <p:nvPr/>
        </p:nvCxnSpPr>
        <p:spPr bwMode="gray">
          <a:xfrm>
            <a:off x="61475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49"/>
          <p:cNvCxnSpPr/>
          <p:nvPr/>
        </p:nvCxnSpPr>
        <p:spPr bwMode="gray">
          <a:xfrm>
            <a:off x="60650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48"/>
          <p:cNvCxnSpPr/>
          <p:nvPr/>
        </p:nvCxnSpPr>
        <p:spPr bwMode="gray">
          <a:xfrm>
            <a:off x="59840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47"/>
          <p:cNvCxnSpPr/>
          <p:nvPr/>
        </p:nvCxnSpPr>
        <p:spPr bwMode="gray">
          <a:xfrm>
            <a:off x="59015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46"/>
          <p:cNvCxnSpPr/>
          <p:nvPr/>
        </p:nvCxnSpPr>
        <p:spPr bwMode="gray">
          <a:xfrm>
            <a:off x="58189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45"/>
          <p:cNvCxnSpPr/>
          <p:nvPr/>
        </p:nvCxnSpPr>
        <p:spPr bwMode="gray">
          <a:xfrm>
            <a:off x="57364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44"/>
          <p:cNvCxnSpPr/>
          <p:nvPr/>
        </p:nvCxnSpPr>
        <p:spPr bwMode="gray">
          <a:xfrm>
            <a:off x="56554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43"/>
          <p:cNvCxnSpPr/>
          <p:nvPr/>
        </p:nvCxnSpPr>
        <p:spPr bwMode="gray">
          <a:xfrm>
            <a:off x="55729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42"/>
          <p:cNvCxnSpPr/>
          <p:nvPr/>
        </p:nvCxnSpPr>
        <p:spPr bwMode="gray">
          <a:xfrm>
            <a:off x="54903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41"/>
          <p:cNvCxnSpPr/>
          <p:nvPr/>
        </p:nvCxnSpPr>
        <p:spPr bwMode="gray">
          <a:xfrm>
            <a:off x="54094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40"/>
          <p:cNvCxnSpPr/>
          <p:nvPr/>
        </p:nvCxnSpPr>
        <p:spPr bwMode="gray">
          <a:xfrm>
            <a:off x="52443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39"/>
          <p:cNvCxnSpPr/>
          <p:nvPr/>
        </p:nvCxnSpPr>
        <p:spPr bwMode="gray">
          <a:xfrm>
            <a:off x="51617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38"/>
          <p:cNvCxnSpPr/>
          <p:nvPr/>
        </p:nvCxnSpPr>
        <p:spPr bwMode="gray">
          <a:xfrm>
            <a:off x="50807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37"/>
          <p:cNvCxnSpPr/>
          <p:nvPr/>
        </p:nvCxnSpPr>
        <p:spPr bwMode="gray">
          <a:xfrm>
            <a:off x="49982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36"/>
          <p:cNvCxnSpPr/>
          <p:nvPr/>
        </p:nvCxnSpPr>
        <p:spPr bwMode="gray">
          <a:xfrm>
            <a:off x="49156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35"/>
          <p:cNvCxnSpPr/>
          <p:nvPr/>
        </p:nvCxnSpPr>
        <p:spPr bwMode="gray">
          <a:xfrm>
            <a:off x="48331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33"/>
          <p:cNvCxnSpPr/>
          <p:nvPr/>
        </p:nvCxnSpPr>
        <p:spPr bwMode="gray">
          <a:xfrm>
            <a:off x="47521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31"/>
          <p:cNvCxnSpPr/>
          <p:nvPr/>
        </p:nvCxnSpPr>
        <p:spPr bwMode="gray">
          <a:xfrm>
            <a:off x="46696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6302"/>
          <p:cNvCxnSpPr/>
          <p:nvPr/>
        </p:nvCxnSpPr>
        <p:spPr bwMode="gray">
          <a:xfrm>
            <a:off x="45870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6301"/>
          <p:cNvCxnSpPr/>
          <p:nvPr/>
        </p:nvCxnSpPr>
        <p:spPr bwMode="gray">
          <a:xfrm>
            <a:off x="45045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6300"/>
          <p:cNvCxnSpPr/>
          <p:nvPr/>
        </p:nvCxnSpPr>
        <p:spPr bwMode="gray">
          <a:xfrm>
            <a:off x="44235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6299"/>
          <p:cNvCxnSpPr/>
          <p:nvPr/>
        </p:nvCxnSpPr>
        <p:spPr bwMode="gray">
          <a:xfrm>
            <a:off x="43410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6298"/>
          <p:cNvCxnSpPr/>
          <p:nvPr/>
        </p:nvCxnSpPr>
        <p:spPr bwMode="gray">
          <a:xfrm>
            <a:off x="42584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6297"/>
          <p:cNvCxnSpPr/>
          <p:nvPr/>
        </p:nvCxnSpPr>
        <p:spPr bwMode="gray">
          <a:xfrm>
            <a:off x="41775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6296"/>
          <p:cNvCxnSpPr/>
          <p:nvPr/>
        </p:nvCxnSpPr>
        <p:spPr bwMode="gray">
          <a:xfrm>
            <a:off x="40949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6295"/>
          <p:cNvCxnSpPr/>
          <p:nvPr/>
        </p:nvCxnSpPr>
        <p:spPr bwMode="gray">
          <a:xfrm>
            <a:off x="40124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6294"/>
          <p:cNvCxnSpPr/>
          <p:nvPr/>
        </p:nvCxnSpPr>
        <p:spPr bwMode="gray">
          <a:xfrm>
            <a:off x="39298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6293"/>
          <p:cNvCxnSpPr/>
          <p:nvPr/>
        </p:nvCxnSpPr>
        <p:spPr bwMode="gray">
          <a:xfrm>
            <a:off x="38488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6292"/>
          <p:cNvCxnSpPr/>
          <p:nvPr/>
        </p:nvCxnSpPr>
        <p:spPr bwMode="gray">
          <a:xfrm>
            <a:off x="37663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6291"/>
          <p:cNvCxnSpPr/>
          <p:nvPr/>
        </p:nvCxnSpPr>
        <p:spPr bwMode="gray">
          <a:xfrm>
            <a:off x="36837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6290"/>
          <p:cNvCxnSpPr/>
          <p:nvPr/>
        </p:nvCxnSpPr>
        <p:spPr bwMode="gray">
          <a:xfrm>
            <a:off x="36012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6289"/>
          <p:cNvCxnSpPr/>
          <p:nvPr/>
        </p:nvCxnSpPr>
        <p:spPr bwMode="gray">
          <a:xfrm>
            <a:off x="35202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6288"/>
          <p:cNvCxnSpPr/>
          <p:nvPr/>
        </p:nvCxnSpPr>
        <p:spPr bwMode="gray">
          <a:xfrm>
            <a:off x="34377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6287"/>
          <p:cNvCxnSpPr/>
          <p:nvPr/>
        </p:nvCxnSpPr>
        <p:spPr bwMode="gray">
          <a:xfrm>
            <a:off x="33551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6286"/>
          <p:cNvCxnSpPr/>
          <p:nvPr/>
        </p:nvCxnSpPr>
        <p:spPr bwMode="gray">
          <a:xfrm>
            <a:off x="32742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6285"/>
          <p:cNvCxnSpPr/>
          <p:nvPr/>
        </p:nvCxnSpPr>
        <p:spPr bwMode="gray">
          <a:xfrm>
            <a:off x="31916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6284"/>
          <p:cNvCxnSpPr/>
          <p:nvPr/>
        </p:nvCxnSpPr>
        <p:spPr bwMode="gray">
          <a:xfrm>
            <a:off x="31091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6283"/>
          <p:cNvCxnSpPr/>
          <p:nvPr/>
        </p:nvCxnSpPr>
        <p:spPr bwMode="gray">
          <a:xfrm>
            <a:off x="30265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6282"/>
          <p:cNvCxnSpPr/>
          <p:nvPr/>
        </p:nvCxnSpPr>
        <p:spPr bwMode="gray">
          <a:xfrm>
            <a:off x="29456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6281"/>
          <p:cNvCxnSpPr/>
          <p:nvPr/>
        </p:nvCxnSpPr>
        <p:spPr bwMode="gray">
          <a:xfrm>
            <a:off x="28630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6280"/>
          <p:cNvCxnSpPr/>
          <p:nvPr/>
        </p:nvCxnSpPr>
        <p:spPr bwMode="gray">
          <a:xfrm>
            <a:off x="27805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6279"/>
          <p:cNvCxnSpPr/>
          <p:nvPr/>
        </p:nvCxnSpPr>
        <p:spPr bwMode="gray">
          <a:xfrm>
            <a:off x="26979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6278"/>
          <p:cNvCxnSpPr/>
          <p:nvPr/>
        </p:nvCxnSpPr>
        <p:spPr bwMode="gray">
          <a:xfrm>
            <a:off x="26169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6277"/>
          <p:cNvCxnSpPr/>
          <p:nvPr/>
        </p:nvCxnSpPr>
        <p:spPr bwMode="gray">
          <a:xfrm>
            <a:off x="25344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6276"/>
          <p:cNvCxnSpPr/>
          <p:nvPr/>
        </p:nvCxnSpPr>
        <p:spPr bwMode="gray">
          <a:xfrm>
            <a:off x="85288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30"/>
          <p:cNvCxnSpPr/>
          <p:nvPr/>
        </p:nvCxnSpPr>
        <p:spPr bwMode="gray">
          <a:xfrm>
            <a:off x="816530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9"/>
          <p:cNvCxnSpPr/>
          <p:nvPr/>
        </p:nvCxnSpPr>
        <p:spPr bwMode="gray">
          <a:xfrm>
            <a:off x="781446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8"/>
          <p:cNvCxnSpPr/>
          <p:nvPr/>
        </p:nvCxnSpPr>
        <p:spPr bwMode="gray">
          <a:xfrm>
            <a:off x="744934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7"/>
          <p:cNvCxnSpPr/>
          <p:nvPr/>
        </p:nvCxnSpPr>
        <p:spPr bwMode="gray">
          <a:xfrm>
            <a:off x="712073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6"/>
          <p:cNvCxnSpPr/>
          <p:nvPr/>
        </p:nvCxnSpPr>
        <p:spPr bwMode="gray">
          <a:xfrm>
            <a:off x="6757193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5"/>
          <p:cNvCxnSpPr/>
          <p:nvPr/>
        </p:nvCxnSpPr>
        <p:spPr bwMode="gray">
          <a:xfrm>
            <a:off x="63936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"/>
          <p:cNvCxnSpPr/>
          <p:nvPr/>
        </p:nvCxnSpPr>
        <p:spPr bwMode="gray">
          <a:xfrm>
            <a:off x="60428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3"/>
          <p:cNvCxnSpPr/>
          <p:nvPr/>
        </p:nvCxnSpPr>
        <p:spPr bwMode="gray">
          <a:xfrm>
            <a:off x="56792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2"/>
          <p:cNvCxnSpPr/>
          <p:nvPr/>
        </p:nvCxnSpPr>
        <p:spPr bwMode="gray">
          <a:xfrm>
            <a:off x="53268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1"/>
          <p:cNvCxnSpPr/>
          <p:nvPr/>
        </p:nvCxnSpPr>
        <p:spPr bwMode="gray">
          <a:xfrm>
            <a:off x="49633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0"/>
          <p:cNvCxnSpPr/>
          <p:nvPr/>
        </p:nvCxnSpPr>
        <p:spPr bwMode="gray">
          <a:xfrm>
            <a:off x="4599781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19"/>
          <p:cNvCxnSpPr/>
          <p:nvPr/>
        </p:nvCxnSpPr>
        <p:spPr bwMode="gray">
          <a:xfrm>
            <a:off x="4247356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18"/>
          <p:cNvCxnSpPr/>
          <p:nvPr/>
        </p:nvCxnSpPr>
        <p:spPr bwMode="gray">
          <a:xfrm>
            <a:off x="3883818" y="2375495"/>
            <a:ext cx="0" cy="393382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6153"/>
          <p:cNvCxnSpPr/>
          <p:nvPr/>
        </p:nvCxnSpPr>
        <p:spPr bwMode="gray">
          <a:xfrm>
            <a:off x="262731" y="6309320"/>
            <a:ext cx="8618537" cy="0"/>
          </a:xfrm>
          <a:prstGeom prst="line">
            <a:avLst/>
          </a:prstGeom>
          <a:ln w="19050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6151"/>
          <p:cNvCxnSpPr/>
          <p:nvPr/>
        </p:nvCxnSpPr>
        <p:spPr bwMode="gray">
          <a:xfrm>
            <a:off x="262731" y="2375495"/>
            <a:ext cx="8618537" cy="0"/>
          </a:xfrm>
          <a:prstGeom prst="line">
            <a:avLst/>
          </a:prstGeom>
          <a:ln w="19050">
            <a:solidFill>
              <a:srgbClr val="80808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Pentagon 137"/>
          <p:cNvSpPr>
            <a:spLocks noGrp="1" noChangeArrowheads="1"/>
          </p:cNvSpPr>
          <p:nvPr/>
        </p:nvSpPr>
        <p:spPr bwMode="auto">
          <a:xfrm>
            <a:off x="2480469" y="2662833"/>
            <a:ext cx="2106613" cy="261938"/>
          </a:xfrm>
          <a:prstGeom prst="homePlate">
            <a:avLst>
              <a:gd name="adj" fmla="val 18788"/>
            </a:avLst>
          </a:prstGeom>
          <a:solidFill>
            <a:schemeClr val="accent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53975" rIns="114300" bIns="5556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54" name="Pentagon 243"/>
          <p:cNvSpPr>
            <a:spLocks noGrp="1" noChangeArrowheads="1"/>
          </p:cNvSpPr>
          <p:nvPr/>
        </p:nvSpPr>
        <p:spPr bwMode="auto">
          <a:xfrm>
            <a:off x="7790657" y="4907558"/>
            <a:ext cx="409575" cy="261938"/>
          </a:xfrm>
          <a:prstGeom prst="homePlate">
            <a:avLst>
              <a:gd name="adj" fmla="val 18788"/>
            </a:avLst>
          </a:prstGeom>
          <a:solidFill>
            <a:schemeClr val="accent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53975" rIns="114300" bIns="5556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55" name="Pentagon 244"/>
          <p:cNvSpPr>
            <a:spLocks noGrp="1" noChangeArrowheads="1"/>
          </p:cNvSpPr>
          <p:nvPr/>
        </p:nvSpPr>
        <p:spPr bwMode="auto">
          <a:xfrm>
            <a:off x="8528843" y="5656858"/>
            <a:ext cx="347663" cy="261938"/>
          </a:xfrm>
          <a:prstGeom prst="homePlate">
            <a:avLst>
              <a:gd name="adj" fmla="val 18788"/>
            </a:avLst>
          </a:prstGeom>
          <a:solidFill>
            <a:schemeClr val="accent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53975" rIns="114300" bIns="5556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56" name="Pentagon 241"/>
          <p:cNvSpPr>
            <a:spLocks noGrp="1" noChangeArrowheads="1"/>
          </p:cNvSpPr>
          <p:nvPr/>
        </p:nvSpPr>
        <p:spPr bwMode="auto">
          <a:xfrm>
            <a:off x="4258469" y="3412133"/>
            <a:ext cx="341313" cy="261938"/>
          </a:xfrm>
          <a:prstGeom prst="homePlate">
            <a:avLst>
              <a:gd name="adj" fmla="val 18788"/>
            </a:avLst>
          </a:prstGeom>
          <a:solidFill>
            <a:schemeClr val="accent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53975" rIns="114300" bIns="5556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57" name="Pentagon 242"/>
          <p:cNvSpPr>
            <a:spLocks noGrp="1" noChangeArrowheads="1"/>
          </p:cNvSpPr>
          <p:nvPr/>
        </p:nvSpPr>
        <p:spPr bwMode="auto">
          <a:xfrm>
            <a:off x="5679281" y="4159845"/>
            <a:ext cx="385763" cy="261938"/>
          </a:xfrm>
          <a:prstGeom prst="homePlate">
            <a:avLst>
              <a:gd name="adj" fmla="val 18788"/>
            </a:avLst>
          </a:prstGeom>
          <a:solidFill>
            <a:schemeClr val="accent1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53975" rIns="114300" bIns="55563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58" name="Rectangle 10"/>
          <p:cNvSpPr>
            <a:spLocks noGrp="1" noChangeArrowheads="1"/>
          </p:cNvSpPr>
          <p:nvPr/>
        </p:nvSpPr>
        <p:spPr bwMode="auto">
          <a:xfrm>
            <a:off x="262731" y="5656858"/>
            <a:ext cx="1600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 err="1" smtClean="0">
                <a:latin typeface="Arial"/>
                <a:ea typeface="ＭＳ Ｐゴシック"/>
                <a:sym typeface="Arial"/>
              </a:rPr>
              <a:t>Presentación</a:t>
            </a:r>
            <a:r>
              <a:rPr lang="en-US" sz="1200" b="1" dirty="0" smtClean="0">
                <a:latin typeface="Arial"/>
                <a:ea typeface="ＭＳ Ｐゴシック"/>
                <a:sym typeface="Arial"/>
              </a:rPr>
              <a:t> </a:t>
            </a:r>
            <a:r>
              <a:rPr lang="en-US" sz="1200" b="1" dirty="0" err="1">
                <a:latin typeface="Arial"/>
                <a:ea typeface="ＭＳ Ｐゴシック"/>
                <a:sym typeface="Arial"/>
              </a:rPr>
              <a:t>informe</a:t>
            </a:r>
            <a:r>
              <a:rPr lang="en-US" sz="1200" b="1" dirty="0">
                <a:latin typeface="Arial"/>
                <a:ea typeface="ＭＳ Ｐゴシック"/>
                <a:sym typeface="Arial"/>
              </a:rPr>
              <a:t> </a:t>
            </a:r>
            <a:endParaRPr lang="en-US" sz="1200" b="1" dirty="0" smtClean="0">
              <a:latin typeface="Arial"/>
              <a:ea typeface="ＭＳ Ｐゴシック"/>
              <a:sym typeface="Arial"/>
            </a:endParaRPr>
          </a:p>
          <a:p>
            <a:r>
              <a:rPr lang="en-US" sz="1200" b="1" dirty="0" smtClean="0">
                <a:latin typeface="Arial"/>
                <a:ea typeface="ＭＳ Ｐゴシック"/>
                <a:sym typeface="Arial"/>
              </a:rPr>
              <a:t>Colombia</a:t>
            </a:r>
            <a:endParaRPr lang="en-US" sz="1200" b="1" dirty="0">
              <a:latin typeface="Arial"/>
              <a:ea typeface="ＭＳ Ｐゴシック"/>
              <a:sym typeface="Arial"/>
            </a:endParaRPr>
          </a:p>
        </p:txBody>
      </p:sp>
      <p:sp>
        <p:nvSpPr>
          <p:cNvPr id="259" name="Rectangle 8"/>
          <p:cNvSpPr>
            <a:spLocks noGrp="1" noChangeArrowheads="1"/>
          </p:cNvSpPr>
          <p:nvPr/>
        </p:nvSpPr>
        <p:spPr bwMode="auto">
          <a:xfrm>
            <a:off x="262731" y="4907558"/>
            <a:ext cx="20335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CO" sz="1200" b="1" dirty="0">
                <a:latin typeface="Arial"/>
                <a:ea typeface="ＭＳ Ｐゴシック"/>
                <a:sym typeface="Arial"/>
              </a:rPr>
              <a:t>S</a:t>
            </a:r>
            <a:r>
              <a:rPr lang="es-CO" sz="1200" b="1" dirty="0" smtClean="0">
                <a:latin typeface="Arial"/>
                <a:ea typeface="ＭＳ Ｐゴシック"/>
                <a:sym typeface="Arial"/>
              </a:rPr>
              <a:t>ustentación </a:t>
            </a:r>
            <a:r>
              <a:rPr lang="es-CO" sz="1200" b="1" dirty="0">
                <a:latin typeface="Arial"/>
                <a:ea typeface="ＭＳ Ｐゴシック"/>
                <a:sym typeface="Arial"/>
              </a:rPr>
              <a:t>del </a:t>
            </a:r>
            <a:r>
              <a:rPr lang="es-CO" sz="1200" b="1" dirty="0" smtClean="0">
                <a:latin typeface="Arial"/>
                <a:ea typeface="ＭＳ Ｐゴシック"/>
                <a:sym typeface="Arial"/>
              </a:rPr>
              <a:t>informe</a:t>
            </a:r>
          </a:p>
          <a:p>
            <a:r>
              <a:rPr lang="es-CO" sz="1200" b="1" dirty="0" smtClean="0">
                <a:latin typeface="Arial"/>
                <a:ea typeface="ＭＳ Ｐゴシック"/>
                <a:sym typeface="Arial"/>
              </a:rPr>
              <a:t>Comité </a:t>
            </a:r>
            <a:r>
              <a:rPr lang="es-CO" sz="1200" b="1" dirty="0">
                <a:latin typeface="Arial"/>
                <a:ea typeface="ＭＳ Ｐゴシック"/>
                <a:sym typeface="Arial"/>
              </a:rPr>
              <a:t>de Educación OCDE</a:t>
            </a:r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60" name="Rectangle 13"/>
          <p:cNvSpPr>
            <a:spLocks noGrp="1" noChangeArrowheads="1"/>
          </p:cNvSpPr>
          <p:nvPr/>
        </p:nvSpPr>
        <p:spPr bwMode="auto">
          <a:xfrm>
            <a:off x="262732" y="2161183"/>
            <a:ext cx="685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314B1212-2E21-4AD5-9442-5198EB44E0D5}" type="datetime'''''''''''''Ac''t''''''i''''v''i''''''d''''''ad'''''''">
              <a:rPr lang="en-US" sz="1200" b="1"/>
              <a:pPr/>
              <a:t>Actividad</a:t>
            </a:fld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61" name="Rectangle 7"/>
          <p:cNvSpPr>
            <a:spLocks noGrp="1" noChangeArrowheads="1"/>
          </p:cNvSpPr>
          <p:nvPr/>
        </p:nvSpPr>
        <p:spPr bwMode="auto">
          <a:xfrm>
            <a:off x="262731" y="4159845"/>
            <a:ext cx="158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CO" sz="1200" b="1" dirty="0">
                <a:latin typeface="Arial"/>
                <a:ea typeface="ＭＳ Ｐゴシック"/>
                <a:sym typeface="Arial"/>
              </a:rPr>
              <a:t>Visita de evaluación </a:t>
            </a:r>
            <a:r>
              <a:rPr lang="es-CO" sz="1200" b="1" dirty="0" smtClean="0">
                <a:latin typeface="Arial"/>
                <a:ea typeface="ＭＳ Ｐゴシック"/>
                <a:sym typeface="Arial"/>
              </a:rPr>
              <a:t>–</a:t>
            </a:r>
          </a:p>
          <a:p>
            <a:r>
              <a:rPr lang="es-CO" sz="1200" b="1" dirty="0" smtClean="0">
                <a:latin typeface="Arial"/>
                <a:ea typeface="ＭＳ Ｐゴシック"/>
                <a:sym typeface="Arial"/>
              </a:rPr>
              <a:t> </a:t>
            </a:r>
            <a:r>
              <a:rPr lang="es-CO" sz="1200" b="1" dirty="0">
                <a:latin typeface="Arial"/>
                <a:ea typeface="ＭＳ Ｐゴシック"/>
                <a:sym typeface="Arial"/>
              </a:rPr>
              <a:t>Expertos OCDE</a:t>
            </a:r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62" name="Rectangle 6"/>
          <p:cNvSpPr>
            <a:spLocks noGrp="1" noChangeArrowheads="1"/>
          </p:cNvSpPr>
          <p:nvPr/>
        </p:nvSpPr>
        <p:spPr bwMode="auto">
          <a:xfrm>
            <a:off x="262731" y="3412133"/>
            <a:ext cx="157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s-CO" sz="1200" b="1" dirty="0">
                <a:latin typeface="Arial"/>
                <a:ea typeface="ＭＳ Ｐゴシック"/>
                <a:sym typeface="Arial"/>
              </a:rPr>
              <a:t>P</a:t>
            </a:r>
            <a:r>
              <a:rPr lang="es-CO" sz="1200" b="1" dirty="0" smtClean="0">
                <a:latin typeface="Arial"/>
                <a:ea typeface="ＭＳ Ｐゴシック"/>
                <a:sym typeface="Arial"/>
              </a:rPr>
              <a:t>reparación </a:t>
            </a:r>
            <a:r>
              <a:rPr lang="es-CO" sz="1200" b="1" dirty="0">
                <a:latin typeface="Arial"/>
                <a:ea typeface="ＭＳ Ｐゴシック"/>
                <a:sym typeface="Arial"/>
              </a:rPr>
              <a:t>visita de </a:t>
            </a:r>
            <a:endParaRPr lang="es-CO" sz="1200" b="1" dirty="0" smtClean="0">
              <a:latin typeface="Arial"/>
              <a:ea typeface="ＭＳ Ｐゴシック"/>
              <a:sym typeface="Arial"/>
            </a:endParaRPr>
          </a:p>
          <a:p>
            <a:r>
              <a:rPr lang="es-CO" sz="1200" b="1" dirty="0" smtClean="0">
                <a:latin typeface="Arial"/>
                <a:ea typeface="ＭＳ Ｐゴシック"/>
                <a:sym typeface="Arial"/>
              </a:rPr>
              <a:t>evaluación </a:t>
            </a:r>
            <a:r>
              <a:rPr lang="es-CO" sz="1200" b="1" dirty="0" err="1" smtClean="0">
                <a:latin typeface="Arial"/>
                <a:ea typeface="ＭＳ Ｐゴシック"/>
                <a:sym typeface="Arial"/>
              </a:rPr>
              <a:t>OECD</a:t>
            </a:r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  <p:sp>
        <p:nvSpPr>
          <p:cNvPr id="263" name="Rectangle 4"/>
          <p:cNvSpPr>
            <a:spLocks noGrp="1" noChangeArrowheads="1"/>
          </p:cNvSpPr>
          <p:nvPr/>
        </p:nvSpPr>
        <p:spPr bwMode="auto">
          <a:xfrm>
            <a:off x="262731" y="2662833"/>
            <a:ext cx="12636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noProof="0" dirty="0" err="1" smtClean="0">
                <a:latin typeface="Arial"/>
                <a:ea typeface="ＭＳ Ｐゴシック"/>
                <a:sym typeface="Arial"/>
              </a:rPr>
              <a:t>Diligenciamiento</a:t>
            </a:r>
            <a:r>
              <a:rPr lang="en-US" sz="1200" b="1" noProof="0" dirty="0" smtClean="0">
                <a:latin typeface="Arial"/>
                <a:ea typeface="ＭＳ Ｐゴシック"/>
                <a:sym typeface="Arial"/>
              </a:rPr>
              <a:t> </a:t>
            </a:r>
          </a:p>
          <a:p>
            <a:r>
              <a:rPr lang="en-US" sz="1200" b="1" noProof="0" dirty="0" err="1" smtClean="0">
                <a:latin typeface="Arial"/>
                <a:ea typeface="ＭＳ Ｐゴシック"/>
                <a:sym typeface="Arial"/>
              </a:rPr>
              <a:t>cuestionarios</a:t>
            </a:r>
            <a:endParaRPr lang="es-CO" sz="1200" b="1" noProof="0" dirty="0" smtClean="0">
              <a:latin typeface="Arial"/>
              <a:ea typeface="ＭＳ Ｐゴシック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0597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/>
          <a:lstStyle/>
          <a:p>
            <a:r>
              <a:rPr lang="es-CO" sz="3200" b="1" dirty="0" smtClean="0"/>
              <a:t>¿Por qué es importante para Colombia hacer parte de la OCDE?</a:t>
            </a: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104456"/>
          </a:xfrm>
        </p:spPr>
        <p:txBody>
          <a:bodyPr/>
          <a:lstStyle/>
          <a:p>
            <a:pPr algn="just"/>
            <a:endParaRPr lang="es-CO" sz="1750" dirty="0" smtClean="0"/>
          </a:p>
          <a:p>
            <a:pPr algn="just"/>
            <a:r>
              <a:rPr lang="es-CO" sz="1750" dirty="0" smtClean="0"/>
              <a:t>Es una red en la que los Estados miembros intercambian </a:t>
            </a:r>
            <a:r>
              <a:rPr lang="es-CO" sz="1750" dirty="0"/>
              <a:t>experiencias políticas e </a:t>
            </a:r>
            <a:r>
              <a:rPr lang="es-CO" sz="1750" dirty="0" smtClean="0"/>
              <a:t>identifican buenas </a:t>
            </a:r>
            <a:r>
              <a:rPr lang="es-CO" sz="1750" dirty="0"/>
              <a:t>prácticas en diversos </a:t>
            </a:r>
            <a:r>
              <a:rPr lang="es-CO" sz="1750" dirty="0" smtClean="0"/>
              <a:t>sectores, entre los que se incluye la educación.</a:t>
            </a:r>
          </a:p>
          <a:p>
            <a:pPr algn="just"/>
            <a:endParaRPr lang="es-CO" sz="1750" dirty="0" smtClean="0"/>
          </a:p>
          <a:p>
            <a:pPr algn="just"/>
            <a:r>
              <a:rPr lang="es-CO" sz="1750" dirty="0" smtClean="0"/>
              <a:t>Le servirá al país como un dinamizador en </a:t>
            </a:r>
            <a:r>
              <a:rPr lang="es-CO" sz="1750" dirty="0"/>
              <a:t>materia de comercio </a:t>
            </a:r>
            <a:r>
              <a:rPr lang="es-CO" sz="1750" dirty="0" smtClean="0"/>
              <a:t>exterior y competitividad.</a:t>
            </a:r>
            <a:r>
              <a:rPr lang="es-CO" sz="1750" dirty="0"/>
              <a:t> </a:t>
            </a:r>
            <a:endParaRPr lang="es-CO" sz="1750" dirty="0" smtClean="0"/>
          </a:p>
          <a:p>
            <a:pPr algn="just"/>
            <a:endParaRPr lang="es-CO" sz="1750" dirty="0"/>
          </a:p>
          <a:p>
            <a:pPr algn="just"/>
            <a:r>
              <a:rPr lang="es-CO" sz="1750" dirty="0" smtClean="0"/>
              <a:t>Brinda </a:t>
            </a:r>
            <a:r>
              <a:rPr lang="es-CO" sz="1750" dirty="0"/>
              <a:t>un mensaje de </a:t>
            </a:r>
            <a:r>
              <a:rPr lang="es-CO" sz="1750" dirty="0" smtClean="0"/>
              <a:t>confianza, lo </a:t>
            </a:r>
            <a:r>
              <a:rPr lang="es-CO" sz="1750" dirty="0"/>
              <a:t>cual repercutirá, sin duda, en la inversión extranjera directa.</a:t>
            </a:r>
          </a:p>
          <a:p>
            <a:pPr algn="just"/>
            <a:endParaRPr lang="es-CO" sz="1750" dirty="0" smtClean="0"/>
          </a:p>
          <a:p>
            <a:pPr algn="just"/>
            <a:r>
              <a:rPr lang="es-CO" sz="1750" dirty="0" smtClean="0"/>
              <a:t>Posiciona a Colombia como un país a la vanguardia en la implementación de </a:t>
            </a:r>
            <a:r>
              <a:rPr lang="es-CO" sz="1750" dirty="0"/>
              <a:t>buenas prácticas en términos de estándares, </a:t>
            </a:r>
            <a:r>
              <a:rPr lang="es-CO" sz="1750" dirty="0" smtClean="0"/>
              <a:t>política </a:t>
            </a:r>
            <a:r>
              <a:rPr lang="es-CO" sz="1750" dirty="0"/>
              <a:t>pública, </a:t>
            </a:r>
            <a:r>
              <a:rPr lang="es-CO" sz="1750" dirty="0" smtClean="0"/>
              <a:t>asistencia </a:t>
            </a:r>
            <a:r>
              <a:rPr lang="es-CO" sz="1750" dirty="0"/>
              <a:t>técnica y </a:t>
            </a:r>
            <a:r>
              <a:rPr lang="es-CO" sz="1750" dirty="0" smtClean="0"/>
              <a:t>evaluación </a:t>
            </a:r>
            <a:r>
              <a:rPr lang="es-CO" sz="1750" dirty="0"/>
              <a:t>de políticas.</a:t>
            </a:r>
            <a:endParaRPr lang="es-CO" sz="1750" dirty="0" smtClean="0"/>
          </a:p>
          <a:p>
            <a:endParaRPr lang="es-CO" sz="1800" dirty="0" smtClean="0"/>
          </a:p>
          <a:p>
            <a:endParaRPr lang="es-CO" sz="2800" dirty="0"/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95136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3224" y="1349896"/>
            <a:ext cx="7643192" cy="1143000"/>
          </a:xfrm>
        </p:spPr>
        <p:txBody>
          <a:bodyPr/>
          <a:lstStyle/>
          <a:p>
            <a:r>
              <a:rPr lang="es-CO" sz="3200" b="1" dirty="0" smtClean="0"/>
              <a:t>Acciones por adelantar desde el sector educación</a:t>
            </a:r>
            <a:endParaRPr lang="es-CO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37737"/>
            <a:ext cx="8229600" cy="3411543"/>
          </a:xfrm>
        </p:spPr>
        <p:txBody>
          <a:bodyPr/>
          <a:lstStyle/>
          <a:p>
            <a:r>
              <a:rPr lang="es-CO" sz="2000" dirty="0" smtClean="0"/>
              <a:t>Diagnóstico general sobre educación en Colombia (</a:t>
            </a:r>
            <a:r>
              <a:rPr lang="es-CO" sz="2000" i="1" dirty="0" smtClean="0"/>
              <a:t>General review on education</a:t>
            </a:r>
            <a:r>
              <a:rPr lang="es-CO" sz="2000" dirty="0" smtClean="0"/>
              <a:t>), que hace parte del proceso de adhesión.</a:t>
            </a:r>
          </a:p>
          <a:p>
            <a:endParaRPr lang="es-CO" sz="2000" dirty="0" smtClean="0"/>
          </a:p>
          <a:p>
            <a:r>
              <a:rPr lang="es-CO" sz="2000" dirty="0" smtClean="0"/>
              <a:t>Participación en las redes de la OCDE (</a:t>
            </a:r>
            <a:r>
              <a:rPr lang="es-CO" sz="2000" dirty="0" err="1" smtClean="0"/>
              <a:t>Higher</a:t>
            </a:r>
            <a:r>
              <a:rPr lang="es-CO" sz="2000" dirty="0" smtClean="0"/>
              <a:t> </a:t>
            </a:r>
            <a:r>
              <a:rPr lang="es-CO" sz="2000" dirty="0" err="1" smtClean="0"/>
              <a:t>Education</a:t>
            </a:r>
            <a:r>
              <a:rPr lang="es-CO" sz="2000" dirty="0" smtClean="0"/>
              <a:t> </a:t>
            </a:r>
            <a:r>
              <a:rPr lang="es-CO" sz="2000" dirty="0" err="1" smtClean="0"/>
              <a:t>Programme</a:t>
            </a:r>
            <a:r>
              <a:rPr lang="es-CO" sz="2000" dirty="0" smtClean="0"/>
              <a:t>)</a:t>
            </a:r>
          </a:p>
          <a:p>
            <a:endParaRPr lang="es-CO" sz="2000" dirty="0" smtClean="0"/>
          </a:p>
          <a:p>
            <a:r>
              <a:rPr lang="es-CO" sz="2000" dirty="0" smtClean="0"/>
              <a:t>Colombia es país invitado al Comité sobre Políticas Educativas de la OCDE.</a:t>
            </a:r>
          </a:p>
          <a:p>
            <a:endParaRPr lang="es-CO" sz="2000" dirty="0" smtClean="0"/>
          </a:p>
          <a:p>
            <a:r>
              <a:rPr lang="es-CO" sz="2000" dirty="0" smtClean="0"/>
              <a:t>Colombia impulsará el Programa </a:t>
            </a:r>
            <a:r>
              <a:rPr lang="es-CO" sz="2000" dirty="0"/>
              <a:t>Internacional para la Evaluación de la Competencia de los </a:t>
            </a:r>
            <a:r>
              <a:rPr lang="es-CO" sz="2000" dirty="0" smtClean="0"/>
              <a:t>Adultos (PIACC).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47964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633887F102C643A1C1EC6573341BEB" ma:contentTypeVersion="0" ma:contentTypeDescription="Crear nuevo documento." ma:contentTypeScope="" ma:versionID="728de8a5e371a84624f93a462b5c8aa9">
  <xsd:schema xmlns:xsd="http://www.w3.org/2001/XMLSchema" xmlns:p="http://schemas.microsoft.com/office/2006/metadata/properties" targetNamespace="http://schemas.microsoft.com/office/2006/metadata/properties" ma:root="true" ma:fieldsID="27f9851a2d8c981023976182fd07483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C003F9-0E03-466B-AC3F-DA2B841072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5FB696-2A74-4195-BFA0-0FD4994C927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4A2D12A-1CB4-47E8-BAF5-4834DA942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61D76876-D6EC-4E7C-8F53-0413125ECCB0}">
  <ds:schemaRefs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3854</TotalTime>
  <Words>855</Words>
  <Application>Microsoft Macintosh PowerPoint</Application>
  <PresentationFormat>Presentación en pantalla (4:3)</PresentationFormat>
  <Paragraphs>122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personalizado</vt:lpstr>
      <vt:lpstr>Presentación de PowerPoint</vt:lpstr>
      <vt:lpstr>Presentación de PowerPoint</vt:lpstr>
      <vt:lpstr>Presentación de PowerPoint</vt:lpstr>
      <vt:lpstr>Aspectos evaluados en el proceso de adhesión</vt:lpstr>
      <vt:lpstr>Presentación de PowerPoint</vt:lpstr>
      <vt:lpstr>Principios fundamentales y alcance de la revisión </vt:lpstr>
      <vt:lpstr>Cronograma del Proceso 2014-2015</vt:lpstr>
      <vt:lpstr>¿Por qué es importante para Colombia hacer parte de la OCDE?</vt:lpstr>
      <vt:lpstr>Acciones por adelantar desde el sector educación</vt:lpstr>
      <vt:lpstr>Documentos que componen la evaluación</vt:lpstr>
      <vt:lpstr>Presentación de PowerPoint</vt:lpstr>
      <vt:lpstr>Retos en educación básica primaria</vt:lpstr>
      <vt:lpstr>Presentación de PowerPoint</vt:lpstr>
      <vt:lpstr>Presentación de PowerPoint</vt:lpstr>
      <vt:lpstr>Presentación de PowerPoint</vt:lpstr>
    </vt:vector>
  </TitlesOfParts>
  <Company>EMAC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</dc:creator>
  <cp:lastModifiedBy>Angela Goyeneche</cp:lastModifiedBy>
  <cp:revision>247</cp:revision>
  <cp:lastPrinted>2013-11-29T14:42:45Z</cp:lastPrinted>
  <dcterms:created xsi:type="dcterms:W3CDTF">2013-11-27T02:27:42Z</dcterms:created>
  <dcterms:modified xsi:type="dcterms:W3CDTF">2013-11-29T15:24:46Z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Documento</vt:lpwstr>
  </property>
</Properties>
</file>