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24"/>
  </p:notesMasterIdLst>
  <p:sldIdLst>
    <p:sldId id="419" r:id="rId3"/>
    <p:sldId id="449" r:id="rId4"/>
    <p:sldId id="478" r:id="rId5"/>
    <p:sldId id="479" r:id="rId6"/>
    <p:sldId id="480" r:id="rId7"/>
    <p:sldId id="481" r:id="rId8"/>
    <p:sldId id="497" r:id="rId9"/>
    <p:sldId id="483" r:id="rId10"/>
    <p:sldId id="472" r:id="rId11"/>
    <p:sldId id="474" r:id="rId12"/>
    <p:sldId id="484" r:id="rId13"/>
    <p:sldId id="485" r:id="rId14"/>
    <p:sldId id="486" r:id="rId15"/>
    <p:sldId id="487" r:id="rId16"/>
    <p:sldId id="501" r:id="rId17"/>
    <p:sldId id="490" r:id="rId18"/>
    <p:sldId id="502" r:id="rId19"/>
    <p:sldId id="466" r:id="rId20"/>
    <p:sldId id="499" r:id="rId21"/>
    <p:sldId id="500" r:id="rId22"/>
    <p:sldId id="496" r:id="rId23"/>
  </p:sldIdLst>
  <p:sldSz cx="9144000" cy="6858000" type="screen4x3"/>
  <p:notesSz cx="6858000" cy="91440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03A66"/>
    <a:srgbClr val="9757B4"/>
    <a:srgbClr val="6A1F4E"/>
    <a:srgbClr val="2B376A"/>
    <a:srgbClr val="6B2462"/>
    <a:srgbClr val="355D20"/>
    <a:srgbClr val="9DFF9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540" autoAdjust="0"/>
  </p:normalViewPr>
  <p:slideViewPr>
    <p:cSldViewPr>
      <p:cViewPr>
        <p:scale>
          <a:sx n="60" d="100"/>
          <a:sy n="60" d="100"/>
        </p:scale>
        <p:origin x="-1452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2592" y="64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DBA46B0-2FE5-43B4-AD91-B7BB8D407B66}" type="datetimeFigureOut">
              <a:rPr lang="es-CO"/>
              <a:pPr>
                <a:defRPr/>
              </a:pPr>
              <a:t>27/11/2013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EF382D8-A251-4EF9-A158-93C19AE8A9D3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smtClean="0"/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D281EFD-29AD-4B29-8564-C01BD6E0AC0A}" type="slidenum">
              <a:rPr lang="es-CO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s-CO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9B8C2-2F3D-4689-A319-504F39F02D1F}" type="datetimeFigureOut">
              <a:rPr lang="es-CO"/>
              <a:pPr>
                <a:defRPr/>
              </a:pPr>
              <a:t>27/11/2013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52DA5-BAFD-41A0-A8FB-25346747FFCA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7F12E-6ED4-4D57-8A5F-853F7D8DCB37}" type="datetimeFigureOut">
              <a:rPr lang="es-CO"/>
              <a:pPr>
                <a:defRPr/>
              </a:pPr>
              <a:t>27/11/2013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04E6D-0087-4006-AE8B-C4EBA5DFB79A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C1BF7-8EF5-420E-A5C2-DBE4A52F104D}" type="datetimeFigureOut">
              <a:rPr lang="es-CO"/>
              <a:pPr>
                <a:defRPr/>
              </a:pPr>
              <a:t>27/11/2013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72FAF-16DD-4212-B21E-21790B82F20F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7 Imagen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17475" y="0"/>
            <a:ext cx="9442450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US"/>
              <a:t>10/12/2012</a:t>
            </a:r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s-CO"/>
              <a:t>Pie de pagina</a:t>
            </a:r>
            <a:endParaRPr lang="en-U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US"/>
              <a:t>N°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744"/>
            <a:ext cx="8229600" cy="1143000"/>
          </a:xfrm>
        </p:spPr>
        <p:txBody>
          <a:bodyPr/>
          <a:lstStyle>
            <a:lvl1pPr>
              <a:defRPr sz="4000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0"/>
            </a:lvl1pPr>
          </a:lstStyle>
          <a:p>
            <a:pPr>
              <a:defRPr/>
            </a:pPr>
            <a:fld id="{C7F9E64B-5156-49F5-B8AE-E93708579218}" type="datetimeFigureOut">
              <a:rPr lang="en-US"/>
              <a:pPr>
                <a:defRPr/>
              </a:pPr>
              <a:t>11/27/2013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/>
            </a:lvl1pPr>
          </a:lstStyle>
          <a:p>
            <a:pPr>
              <a:defRPr/>
            </a:pPr>
            <a:fld id="{5BC74650-E5FD-449F-B363-5EFFA80BBF7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0"/>
            </a:lvl1pPr>
          </a:lstStyle>
          <a:p>
            <a:pPr>
              <a:defRPr/>
            </a:pPr>
            <a:fld id="{2DAE51C4-131C-448E-ACB5-0AB463C4B60B}" type="datetimeFigureOut">
              <a:rPr lang="en-US"/>
              <a:pPr>
                <a:defRPr/>
              </a:pPr>
              <a:t>11/27/2013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/>
            </a:lvl1pPr>
          </a:lstStyle>
          <a:p>
            <a:pPr>
              <a:defRPr/>
            </a:pPr>
            <a:fld id="{CDC82EEC-3FAE-4983-80C9-1A824CCF363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4800600"/>
            <a:ext cx="8572560" cy="566738"/>
          </a:xfrm>
        </p:spPr>
        <p:txBody>
          <a:bodyPr anchor="b"/>
          <a:lstStyle>
            <a:lvl1pPr algn="ctr">
              <a:defRPr sz="2400" b="1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85720" y="1428735"/>
            <a:ext cx="8572560" cy="3298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85720" y="5367338"/>
            <a:ext cx="8572560" cy="490554"/>
          </a:xfrm>
        </p:spPr>
        <p:txBody>
          <a:bodyPr/>
          <a:lstStyle>
            <a:lvl1pPr marL="0" indent="0" algn="ctr">
              <a:buNone/>
              <a:defRPr sz="2000" u="none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0"/>
            </a:lvl1pPr>
          </a:lstStyle>
          <a:p>
            <a:pPr>
              <a:defRPr/>
            </a:pPr>
            <a:fld id="{28EB3E10-A427-441D-A590-BC69D8F6618A}" type="datetimeFigureOut">
              <a:rPr lang="en-US"/>
              <a:pPr>
                <a:defRPr/>
              </a:pPr>
              <a:t>11/27/2013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/>
            </a:lvl1pPr>
          </a:lstStyle>
          <a:p>
            <a:pPr>
              <a:defRPr/>
            </a:pPr>
            <a:fld id="{79FAE7ED-9A63-4B1B-ADC0-62772168788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cier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Imagen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68263" y="-82550"/>
            <a:ext cx="9393238" cy="694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0"/>
            </a:lvl1pPr>
          </a:lstStyle>
          <a:p>
            <a:pPr>
              <a:defRPr/>
            </a:pPr>
            <a:fld id="{64BFC02A-3BCE-4A5E-81F9-F1B55C6285AD}" type="datetimeFigureOut">
              <a:rPr lang="en-US"/>
              <a:pPr>
                <a:defRPr/>
              </a:pPr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/>
            </a:lvl1pPr>
          </a:lstStyle>
          <a:p>
            <a:pPr>
              <a:defRPr/>
            </a:pPr>
            <a:fld id="{7733954B-262D-425E-A307-E0F85FA73CA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0"/>
            </a:lvl1pPr>
          </a:lstStyle>
          <a:p>
            <a:pPr>
              <a:defRPr/>
            </a:pPr>
            <a:fld id="{449A551A-DA6B-4982-91F0-0538ACF9B63F}" type="datetimeFigureOut">
              <a:rPr lang="es-CO"/>
              <a:pPr>
                <a:defRPr/>
              </a:pPr>
              <a:t>27/11/2013</a:t>
            </a:fld>
            <a:endParaRPr lang="es-CO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/>
            </a:lvl1pPr>
          </a:lstStyle>
          <a:p>
            <a:pPr>
              <a:defRPr/>
            </a:pPr>
            <a:fld id="{A99110D6-5CEC-4E91-BC25-A80F3ACABAF2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FEC88-98E9-4992-A4C9-8A1C13940A52}" type="datetimeFigureOut">
              <a:rPr lang="es-CO"/>
              <a:pPr>
                <a:defRPr/>
              </a:pPr>
              <a:t>27/11/2013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210E6-A83E-47F0-A08F-6D0985DDCE4B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E73D7-0C18-4108-B0F9-6B65BFACEB32}" type="datetimeFigureOut">
              <a:rPr lang="es-CO"/>
              <a:pPr>
                <a:defRPr/>
              </a:pPr>
              <a:t>27/11/2013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6B311-17CE-404E-B443-541B8F448474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2EE4A-2B20-47B0-AC22-73A075015265}" type="datetimeFigureOut">
              <a:rPr lang="es-CO"/>
              <a:pPr>
                <a:defRPr/>
              </a:pPr>
              <a:t>27/11/2013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09E55-1263-4B05-89BB-86C3E3DF3F2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39606-0146-4BBD-B905-1ECC7B699010}" type="datetimeFigureOut">
              <a:rPr lang="es-CO"/>
              <a:pPr>
                <a:defRPr/>
              </a:pPr>
              <a:t>27/11/2013</a:t>
            </a:fld>
            <a:endParaRPr lang="es-CO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45BD4-790D-4261-B3CA-FB0AD801192D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07FCC-B515-4949-91A5-12C3935AE455}" type="datetimeFigureOut">
              <a:rPr lang="es-CO"/>
              <a:pPr>
                <a:defRPr/>
              </a:pPr>
              <a:t>27/11/2013</a:t>
            </a:fld>
            <a:endParaRPr lang="es-CO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1061D-D2A9-413D-AF0B-CCB07D8940DB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0EA75-3CAA-4CB2-869A-4CC873C57BE3}" type="datetimeFigureOut">
              <a:rPr lang="es-CO"/>
              <a:pPr>
                <a:defRPr/>
              </a:pPr>
              <a:t>27/11/2013</a:t>
            </a:fld>
            <a:endParaRPr lang="es-CO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21DEF-D7BC-4F18-9728-A1734D2BD3BB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41FDC-A3B3-44F7-B3AD-63E9F3E05779}" type="datetimeFigureOut">
              <a:rPr lang="es-CO"/>
              <a:pPr>
                <a:defRPr/>
              </a:pPr>
              <a:t>27/11/2013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1C9ED-45CD-4E26-980D-959D48C6F398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724E-4BB6-40E9-B376-C1458DADB997}" type="datetimeFigureOut">
              <a:rPr lang="es-CO"/>
              <a:pPr>
                <a:defRPr/>
              </a:pPr>
              <a:t>27/11/2013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D7BD9-7734-462E-AD6F-020A170F4BC4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O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6F867C-0266-42FE-B623-51B58B95A338}" type="datetimeFigureOut">
              <a:rPr lang="es-CO"/>
              <a:pPr>
                <a:defRPr/>
              </a:pPr>
              <a:t>27/11/2013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34AE87-BC6B-4134-BE5F-7B1DF92D6A5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8E377C7-FEDA-4D32-9A13-C6F34F90FB84}" type="datetimeFigureOut">
              <a:rPr lang="en-US"/>
              <a:pPr>
                <a:defRPr/>
              </a:pPr>
              <a:t>11/27/2013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96C396F-1384-4FA0-AAAB-AF49C561500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2055" name="1 Imagen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-26988" y="0"/>
            <a:ext cx="9282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eresmicuento.com/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n 5" descr="logo PNLE poli sin MEN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620713"/>
            <a:ext cx="7280275" cy="892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n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496200">
            <a:off x="1435100" y="327025"/>
            <a:ext cx="6270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n 3" descr="LECTORES (3 de 27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341438"/>
            <a:ext cx="7019925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4427538" y="125413"/>
            <a:ext cx="4608512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s-CO" sz="3200" b="1" smtClean="0">
                <a:solidFill>
                  <a:srgbClr val="6B2462"/>
                </a:solidFill>
                <a:latin typeface="Chalkduster"/>
                <a:ea typeface="+mn-ea"/>
                <a:cs typeface="Chalkduster"/>
              </a:rPr>
              <a:t>Formación de Mediadores</a:t>
            </a:r>
            <a:endParaRPr lang="es-CO" sz="3200" b="1" dirty="0">
              <a:solidFill>
                <a:srgbClr val="6B2462"/>
              </a:solidFill>
              <a:latin typeface="Chalkduster"/>
              <a:ea typeface="+mn-ea"/>
              <a:cs typeface="Chalkdust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14325" y="1762125"/>
            <a:ext cx="8758238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pitchFamily="2" charset="2"/>
              <a:buChar char="ü"/>
              <a:defRPr/>
            </a:pPr>
            <a:r>
              <a:rPr lang="es-CO" dirty="0"/>
              <a:t>Acompañamiento y capacitación inicial en alianza con el Programa Todos a Aprender: </a:t>
            </a:r>
            <a:r>
              <a:rPr lang="es-CO" b="1" dirty="0"/>
              <a:t>56.149 mil docentes vinculados </a:t>
            </a:r>
            <a:r>
              <a:rPr lang="es-CO" dirty="0"/>
              <a:t>a procesos de formación</a:t>
            </a:r>
            <a:endParaRPr lang="es-MX" dirty="0"/>
          </a:p>
          <a:p>
            <a:pPr algn="just" fontAlgn="auto">
              <a:spcAft>
                <a:spcPts val="0"/>
              </a:spcAft>
              <a:defRPr/>
            </a:pPr>
            <a:endParaRPr lang="es-MX" dirty="0"/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MX" dirty="0"/>
              <a:t> Seminario sobre prácticas de Lectura y Escritura en contexto </a:t>
            </a:r>
            <a:r>
              <a:rPr lang="es-MX" dirty="0" err="1"/>
              <a:t>etnoeducativos</a:t>
            </a:r>
            <a:r>
              <a:rPr lang="es-MX" dirty="0"/>
              <a:t>, realizado con docentes de la Región Caribe.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s-MX" dirty="0"/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MX" dirty="0"/>
              <a:t> Formación a </a:t>
            </a:r>
            <a:r>
              <a:rPr lang="es-MX" b="1" dirty="0"/>
              <a:t>1.500 docentes de IE no focalizados por PTA </a:t>
            </a:r>
            <a:r>
              <a:rPr lang="es-MX" dirty="0"/>
              <a:t>(en marcha)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s-MX" dirty="0"/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MX" dirty="0"/>
              <a:t> 125 maestros vinculados a Red-TIC en alfabetización y medios  en alianza con la Universidad de Antioquia (Octubre de 2013, Medellín)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s-MX" dirty="0"/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MX" b="1" dirty="0"/>
              <a:t> Alianza con el CERLALC </a:t>
            </a:r>
            <a:r>
              <a:rPr lang="es-MX" dirty="0"/>
              <a:t>para la construcción de los lineamientos conceptuales, metodológicos y operativos para la formulación de la estrategia de formación 2014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s-MX" dirty="0"/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MX" dirty="0"/>
              <a:t> 250 experiencias significativas en lectura y escritura identificadas</a:t>
            </a:r>
          </a:p>
          <a:p>
            <a:pPr algn="just" fontAlgn="auto"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3" name="1 Título"/>
          <p:cNvSpPr txBox="1">
            <a:spLocks/>
          </p:cNvSpPr>
          <p:nvPr/>
        </p:nvSpPr>
        <p:spPr bwMode="auto">
          <a:xfrm>
            <a:off x="5003800" y="53975"/>
            <a:ext cx="4105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s-CO" sz="3200" b="1" dirty="0" smtClean="0">
                <a:solidFill>
                  <a:srgbClr val="6B2462"/>
                </a:solidFill>
                <a:latin typeface="Chalkduster"/>
                <a:ea typeface="+mn-ea"/>
                <a:cs typeface="Chalkduster"/>
              </a:rPr>
              <a:t>Formación de Mediadores</a:t>
            </a:r>
            <a:endParaRPr lang="es-CO" sz="3200" b="1" dirty="0">
              <a:solidFill>
                <a:srgbClr val="6B2462"/>
              </a:solidFill>
              <a:latin typeface="Chalkduster"/>
              <a:ea typeface="+mn-ea"/>
              <a:cs typeface="Chalkduste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557338"/>
            <a:ext cx="338455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3643313" y="1357313"/>
            <a:ext cx="5508625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MX"/>
              <a:t>Ocho ensayos para inspirar, conmover y encontrar otros senderos en el aula y fuera de ella.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MX"/>
          </a:p>
          <a:p>
            <a:pPr marL="285750" indent="-285750" algn="just">
              <a:buFont typeface="Arial" pitchFamily="34" charset="0"/>
              <a:buChar char="•"/>
            </a:pPr>
            <a:r>
              <a:rPr lang="es-MX"/>
              <a:t>Siete entrevistas con expertos en pedagogía, bibliotecas escolares, el libro, la lectura y la escritura.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MX"/>
          </a:p>
          <a:p>
            <a:pPr marL="285750" indent="-285750" algn="just">
              <a:buFont typeface="Arial" pitchFamily="34" charset="0"/>
              <a:buChar char="•"/>
            </a:pPr>
            <a:r>
              <a:rPr lang="es-MX"/>
              <a:t>Tirada de 310 000 ejemplares.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MX"/>
          </a:p>
          <a:p>
            <a:pPr marL="285750" indent="-285750" algn="just">
              <a:buFont typeface="Arial" pitchFamily="34" charset="0"/>
              <a:buChar char="•"/>
            </a:pPr>
            <a:r>
              <a:rPr lang="es-MX"/>
              <a:t>La intención es que el libro llegara a las manos de </a:t>
            </a:r>
            <a:r>
              <a:rPr lang="es-MX" b="1"/>
              <a:t>todos y cada uno de los docentes de Colombia</a:t>
            </a:r>
            <a:r>
              <a:rPr lang="es-MX"/>
              <a:t>, Se distribuyó con el apoyo de las SE.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8563" y="5086350"/>
            <a:ext cx="5270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2 Marcador de contenido"/>
          <p:cNvSpPr txBox="1">
            <a:spLocks/>
          </p:cNvSpPr>
          <p:nvPr/>
        </p:nvSpPr>
        <p:spPr bwMode="auto">
          <a:xfrm>
            <a:off x="107950" y="1338263"/>
            <a:ext cx="8891588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es-MX" b="1" dirty="0" smtClean="0">
                <a:ea typeface="Tahoma" pitchFamily="34" charset="0"/>
              </a:rPr>
              <a:t>Leer </a:t>
            </a:r>
            <a:r>
              <a:rPr lang="es-MX" b="1" dirty="0">
                <a:ea typeface="Tahoma" pitchFamily="34" charset="0"/>
              </a:rPr>
              <a:t>es mi cuento, cuento contigo. </a:t>
            </a:r>
            <a:r>
              <a:rPr lang="es-MX" dirty="0">
                <a:ea typeface="Tahoma" pitchFamily="34" charset="0"/>
              </a:rPr>
              <a:t>Anuncio de la campaña (alianzas), entrega de colecciones y reflexión sobre el papel de la lectura y la escritura. Cartagena, enero de 2013.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</a:pPr>
            <a:endParaRPr lang="es-MX" dirty="0">
              <a:ea typeface="Tahoma" pitchFamily="34" charset="0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es-MX" b="1" dirty="0">
                <a:ea typeface="Tahoma" pitchFamily="34" charset="0"/>
              </a:rPr>
              <a:t>Acompañamiento en Marchas por la Calidad Educativa </a:t>
            </a:r>
            <a:r>
              <a:rPr lang="es-MX" dirty="0">
                <a:ea typeface="Tahoma" pitchFamily="34" charset="0"/>
              </a:rPr>
              <a:t>(PTA): Ibagué, Sincelejo, Soacha, Valledupar, Montería, Riohacha, Puerto Boyacá,  </a:t>
            </a:r>
            <a:r>
              <a:rPr lang="es-MX" dirty="0" err="1">
                <a:ea typeface="Tahoma" pitchFamily="34" charset="0"/>
              </a:rPr>
              <a:t>Magangue</a:t>
            </a:r>
            <a:r>
              <a:rPr lang="es-MX" dirty="0">
                <a:ea typeface="Tahoma" pitchFamily="34" charset="0"/>
              </a:rPr>
              <a:t> 2013</a:t>
            </a:r>
            <a:r>
              <a:rPr lang="es-MX" dirty="0" smtClean="0">
                <a:ea typeface="Tahoma" pitchFamily="34" charset="0"/>
              </a:rPr>
              <a:t>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</a:pPr>
            <a:endParaRPr lang="es-MX" dirty="0" smtClean="0">
              <a:ea typeface="Tahoma" pitchFamily="34" charset="0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s-MX" b="1" dirty="0" smtClean="0">
                <a:ea typeface="Tahoma" pitchFamily="34" charset="0"/>
              </a:rPr>
              <a:t> </a:t>
            </a:r>
            <a:r>
              <a:rPr lang="es-MX" dirty="0" smtClean="0">
                <a:ea typeface="Tahoma" pitchFamily="34" charset="0"/>
              </a:rPr>
              <a:t>Participación en </a:t>
            </a:r>
            <a:r>
              <a:rPr lang="es-MX" b="1" dirty="0" smtClean="0">
                <a:ea typeface="Tahoma" pitchFamily="34" charset="0"/>
              </a:rPr>
              <a:t>ferias  del libro (2013): </a:t>
            </a:r>
            <a:r>
              <a:rPr lang="es-MX" dirty="0" smtClean="0">
                <a:ea typeface="Tahoma" pitchFamily="34" charset="0"/>
              </a:rPr>
              <a:t>Bogotá, Pasto, Bucaramanga, Cúcuta. Manizales y Medellín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endParaRPr lang="es-MX" dirty="0" smtClean="0">
              <a:ea typeface="Tahoma" pitchFamily="34" charset="0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s-MX" b="1" dirty="0" smtClean="0">
                <a:ea typeface="Tahoma" pitchFamily="34" charset="0"/>
              </a:rPr>
              <a:t>Eventos territoriales de movilización</a:t>
            </a:r>
            <a:r>
              <a:rPr lang="es-MX" dirty="0" smtClean="0">
                <a:ea typeface="Tahoma" pitchFamily="34" charset="0"/>
              </a:rPr>
              <a:t>: Cesar, Antioquia y Nariño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endParaRPr lang="es-MX" dirty="0" smtClean="0">
              <a:ea typeface="Tahoma" pitchFamily="34" charset="0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s-MX" b="1" dirty="0" smtClean="0">
                <a:ea typeface="Tahoma" pitchFamily="34" charset="0"/>
              </a:rPr>
              <a:t>Evento en Bodega (octubre 2013). </a:t>
            </a:r>
            <a:r>
              <a:rPr lang="es-MX" dirty="0" smtClean="0">
                <a:ea typeface="Tahoma" pitchFamily="34" charset="0"/>
              </a:rPr>
              <a:t>“Como nacen las bibliotecas escolares en Colombia: un lugar para crear, aprender y soñar”</a:t>
            </a:r>
            <a:endParaRPr lang="es-ES" dirty="0" smtClean="0">
              <a:ea typeface="Tahoma" pitchFamily="34" charset="0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</a:pPr>
            <a:endParaRPr lang="es-MX" dirty="0">
              <a:ea typeface="Tahoma" pitchFamily="34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4875213" y="214313"/>
            <a:ext cx="4268787" cy="9271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rgbClr val="6B2462"/>
                </a:solidFill>
                <a:latin typeface="Chalkduster"/>
                <a:ea typeface="+mn-ea"/>
                <a:cs typeface="Chalkduster"/>
              </a:rPr>
              <a:t>Comunicación y Movilización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LIA\Desktop\bode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357313"/>
            <a:ext cx="7000875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ítulo 1"/>
          <p:cNvSpPr txBox="1">
            <a:spLocks/>
          </p:cNvSpPr>
          <p:nvPr/>
        </p:nvSpPr>
        <p:spPr bwMode="auto">
          <a:xfrm>
            <a:off x="5372100" y="357188"/>
            <a:ext cx="362902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r>
              <a:rPr lang="es-ES" sz="3600" b="1">
                <a:solidFill>
                  <a:srgbClr val="6B2462"/>
                </a:solidFill>
                <a:latin typeface="Chalkduster"/>
                <a:ea typeface="Chalkduster"/>
                <a:cs typeface="Chalkduster"/>
              </a:rPr>
              <a:t>Evento Bodega</a:t>
            </a:r>
          </a:p>
        </p:txBody>
      </p:sp>
      <p:sp>
        <p:nvSpPr>
          <p:cNvPr id="28676" name="6 CuadroTexto"/>
          <p:cNvSpPr txBox="1">
            <a:spLocks noChangeArrowheads="1"/>
          </p:cNvSpPr>
          <p:nvPr/>
        </p:nvSpPr>
        <p:spPr bwMode="auto">
          <a:xfrm>
            <a:off x="6302375" y="5929313"/>
            <a:ext cx="198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1400"/>
              <a:t>Bogotá. Octubre, 3013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ángulo 2"/>
          <p:cNvSpPr>
            <a:spLocks noChangeArrowheads="1"/>
          </p:cNvSpPr>
          <p:nvPr/>
        </p:nvSpPr>
        <p:spPr bwMode="auto">
          <a:xfrm>
            <a:off x="4572000" y="44450"/>
            <a:ext cx="4572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584200" hangingPunct="0"/>
            <a:r>
              <a:rPr lang="es-CO" sz="3200" b="1">
                <a:solidFill>
                  <a:srgbClr val="6B2462"/>
                </a:solidFill>
                <a:latin typeface="Chalkduster"/>
                <a:ea typeface="Chalkduster"/>
                <a:cs typeface="Chalkduster"/>
                <a:sym typeface="Helvetica Light"/>
              </a:rPr>
              <a:t>Proyecto Territorios Narrados</a:t>
            </a:r>
            <a:endParaRPr lang="es-MX" sz="3200" b="1">
              <a:solidFill>
                <a:srgbClr val="6B2462"/>
              </a:solidFill>
              <a:latin typeface="Chalkduster"/>
              <a:ea typeface="Chalkduster"/>
              <a:cs typeface="Chalkduster"/>
              <a:sym typeface="Helvetica Light"/>
            </a:endParaRPr>
          </a:p>
        </p:txBody>
      </p:sp>
      <p:sp>
        <p:nvSpPr>
          <p:cNvPr id="31747" name="4 CuadroTexto"/>
          <p:cNvSpPr txBox="1">
            <a:spLocks noChangeArrowheads="1"/>
          </p:cNvSpPr>
          <p:nvPr/>
        </p:nvSpPr>
        <p:spPr bwMode="auto">
          <a:xfrm>
            <a:off x="4756150" y="1879600"/>
            <a:ext cx="43878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CO" dirty="0"/>
              <a:t> </a:t>
            </a:r>
            <a:r>
              <a:rPr lang="es-CO" dirty="0" smtClean="0"/>
              <a:t>Presentación de 28 </a:t>
            </a:r>
            <a:r>
              <a:rPr lang="es-CO" dirty="0"/>
              <a:t>proyectos a través de la convocatoria del Proyecto Territorios </a:t>
            </a:r>
            <a:r>
              <a:rPr lang="es-CO" dirty="0" smtClean="0"/>
              <a:t>Narrados</a:t>
            </a:r>
            <a:endParaRPr lang="es-CO" dirty="0"/>
          </a:p>
          <a:p>
            <a:pPr algn="just">
              <a:buFont typeface="Arial" pitchFamily="34" charset="0"/>
              <a:buChar char="•"/>
            </a:pPr>
            <a:endParaRPr lang="es-CO" dirty="0"/>
          </a:p>
          <a:p>
            <a:pPr algn="just">
              <a:buFont typeface="Arial" pitchFamily="34" charset="0"/>
              <a:buChar char="•"/>
            </a:pPr>
            <a:r>
              <a:rPr lang="es-CO" dirty="0"/>
              <a:t> Realización de </a:t>
            </a:r>
            <a:r>
              <a:rPr lang="es-CO" dirty="0" smtClean="0"/>
              <a:t> 6 talleres acompañamiento pedagógico y formación</a:t>
            </a:r>
            <a:endParaRPr lang="es-CO" dirty="0"/>
          </a:p>
          <a:p>
            <a:pPr algn="just">
              <a:buFont typeface="Arial" pitchFamily="34" charset="0"/>
              <a:buChar char="•"/>
            </a:pPr>
            <a:endParaRPr lang="es-CO" dirty="0"/>
          </a:p>
          <a:p>
            <a:pPr algn="just">
              <a:buFont typeface="Arial" pitchFamily="34" charset="0"/>
              <a:buChar char="•"/>
            </a:pPr>
            <a:r>
              <a:rPr lang="es-CO" dirty="0"/>
              <a:t> Realización del Encuentro de Lenguaje, Cultura y Educación  en Cali (Noviembre, 2013)</a:t>
            </a:r>
          </a:p>
          <a:p>
            <a:pPr algn="just">
              <a:buFont typeface="Arial" pitchFamily="34" charset="0"/>
              <a:buChar char="•"/>
            </a:pPr>
            <a:endParaRPr lang="es-CO" dirty="0"/>
          </a:p>
        </p:txBody>
      </p:sp>
      <p:pic>
        <p:nvPicPr>
          <p:cNvPr id="31748" name="Picture 3" descr="C:\Users\ULIA\Desktop\niños sinu.jpg"/>
          <p:cNvPicPr>
            <a:picLocks noChangeAspect="1" noChangeArrowheads="1"/>
          </p:cNvPicPr>
          <p:nvPr/>
        </p:nvPicPr>
        <p:blipFill>
          <a:blip r:embed="rId2"/>
          <a:srcRect l="9209" r="13661"/>
          <a:stretch>
            <a:fillRect/>
          </a:stretch>
        </p:blipFill>
        <p:spPr bwMode="auto">
          <a:xfrm>
            <a:off x="0" y="1857375"/>
            <a:ext cx="46021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ángulo 2"/>
          <p:cNvSpPr>
            <a:spLocks noChangeArrowheads="1"/>
          </p:cNvSpPr>
          <p:nvPr/>
        </p:nvSpPr>
        <p:spPr bwMode="auto">
          <a:xfrm>
            <a:off x="4572000" y="44450"/>
            <a:ext cx="457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584200" hangingPunct="0"/>
            <a:r>
              <a:rPr lang="es-CO" sz="3200" b="1" dirty="0" smtClean="0">
                <a:solidFill>
                  <a:srgbClr val="6B2462"/>
                </a:solidFill>
                <a:latin typeface="Chalkduster"/>
                <a:ea typeface="Chalkduster"/>
                <a:cs typeface="Chalkduster"/>
                <a:sym typeface="Helvetica Light"/>
              </a:rPr>
              <a:t>Concurso Nacional de Cuento</a:t>
            </a:r>
            <a:endParaRPr lang="es-MX" sz="3200" b="1" dirty="0">
              <a:solidFill>
                <a:srgbClr val="6B2462"/>
              </a:solidFill>
              <a:latin typeface="Chalkduster"/>
              <a:ea typeface="Chalkduster"/>
              <a:cs typeface="Chalkduster"/>
              <a:sym typeface="Helvetica Light"/>
            </a:endParaRPr>
          </a:p>
        </p:txBody>
      </p:sp>
      <p:sp>
        <p:nvSpPr>
          <p:cNvPr id="31747" name="4 CuadroTexto"/>
          <p:cNvSpPr txBox="1">
            <a:spLocks noChangeArrowheads="1"/>
          </p:cNvSpPr>
          <p:nvPr/>
        </p:nvSpPr>
        <p:spPr bwMode="auto">
          <a:xfrm>
            <a:off x="3571868" y="1500174"/>
            <a:ext cx="507209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CO" sz="2000" dirty="0"/>
              <a:t> </a:t>
            </a:r>
            <a:r>
              <a:rPr lang="es-CO" sz="2000" dirty="0" smtClean="0"/>
              <a:t>28.900 participantes en el año 2013</a:t>
            </a:r>
          </a:p>
          <a:p>
            <a:pPr algn="just">
              <a:buFont typeface="Arial" pitchFamily="34" charset="0"/>
              <a:buChar char="•"/>
            </a:pPr>
            <a:endParaRPr lang="es-CO" sz="2000" dirty="0" smtClean="0"/>
          </a:p>
          <a:p>
            <a:pPr algn="just">
              <a:buFont typeface="Arial" pitchFamily="34" charset="0"/>
              <a:buChar char="•"/>
            </a:pPr>
            <a:r>
              <a:rPr lang="es-CO" sz="2000" dirty="0" smtClean="0"/>
              <a:t> Incorporación de la herramienta de retroalimentación a los cuentos que llegaron a la segunda fase de evaluación</a:t>
            </a:r>
          </a:p>
          <a:p>
            <a:pPr algn="just">
              <a:buFont typeface="Arial" pitchFamily="34" charset="0"/>
              <a:buChar char="•"/>
            </a:pPr>
            <a:endParaRPr lang="es-CO" sz="2000" dirty="0" smtClean="0"/>
          </a:p>
          <a:p>
            <a:pPr algn="just">
              <a:buFont typeface="Arial" pitchFamily="34" charset="0"/>
              <a:buChar char="•"/>
            </a:pPr>
            <a:r>
              <a:rPr lang="es-CO" sz="2000" dirty="0" smtClean="0"/>
              <a:t> Desarrollo de talleres de lectura </a:t>
            </a:r>
            <a:r>
              <a:rPr lang="es-CO" sz="2000" smtClean="0"/>
              <a:t>y escritura para </a:t>
            </a:r>
            <a:r>
              <a:rPr lang="es-CO" sz="2000" dirty="0" smtClean="0"/>
              <a:t>docentes y estudiantes en los 32 departamentos del país</a:t>
            </a:r>
          </a:p>
          <a:p>
            <a:pPr algn="just">
              <a:buFont typeface="Arial" pitchFamily="34" charset="0"/>
              <a:buChar char="•"/>
            </a:pPr>
            <a:endParaRPr lang="es-CO" sz="2000" dirty="0" smtClean="0"/>
          </a:p>
          <a:p>
            <a:pPr algn="just">
              <a:buFont typeface="Arial" pitchFamily="34" charset="0"/>
              <a:buChar char="•"/>
            </a:pPr>
            <a:r>
              <a:rPr lang="es-CO" sz="2000" dirty="0" smtClean="0"/>
              <a:t> Realización de la evaluación de impacto del CNC</a:t>
            </a:r>
            <a:endParaRPr lang="es-CO" sz="2000" dirty="0" smtClean="0"/>
          </a:p>
          <a:p>
            <a:pPr algn="just">
              <a:buFont typeface="Arial" pitchFamily="34" charset="0"/>
              <a:buChar char="•"/>
            </a:pPr>
            <a:endParaRPr lang="es-CO" sz="2000" dirty="0"/>
          </a:p>
          <a:p>
            <a:pPr algn="just">
              <a:buFont typeface="Arial" pitchFamily="34" charset="0"/>
              <a:buChar char="•"/>
            </a:pPr>
            <a:endParaRPr lang="es-CO" sz="2000" dirty="0"/>
          </a:p>
        </p:txBody>
      </p:sp>
      <p:pic>
        <p:nvPicPr>
          <p:cNvPr id="5" name="3 Imagen" descr="Untitled-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228300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9100" y="-9525"/>
            <a:ext cx="5022850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2411413" y="404813"/>
            <a:ext cx="6481762" cy="1020762"/>
          </a:xfrm>
          <a:prstGeom prst="roundRect">
            <a:avLst/>
          </a:prstGeom>
          <a:solidFill>
            <a:srgbClr val="80008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s-CO" b="1" dirty="0">
                <a:latin typeface="Arial Narrow" pitchFamily="34" charset="0"/>
              </a:rPr>
              <a:t>Propósito: Promover la escritura creativa en niños, niñas, jóvenes y docentes del país para favorecer el desarrollo de sus competencias comunicativas y aportar a la formación de mejores ciudadanos.</a:t>
            </a:r>
            <a:endParaRPr lang="es-CO" dirty="0"/>
          </a:p>
        </p:txBody>
      </p:sp>
      <p:graphicFrame>
        <p:nvGraphicFramePr>
          <p:cNvPr id="14" name="Table 6"/>
          <p:cNvGraphicFramePr>
            <a:graphicFrameLocks noGrp="1"/>
          </p:cNvGraphicFramePr>
          <p:nvPr/>
        </p:nvGraphicFramePr>
        <p:xfrm>
          <a:off x="107950" y="1773238"/>
          <a:ext cx="8892481" cy="504939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257052"/>
                <a:gridCol w="3999532"/>
                <a:gridCol w="3635897"/>
              </a:tblGrid>
              <a:tr h="863784">
                <a:tc>
                  <a:txBody>
                    <a:bodyPr/>
                    <a:lstStyle/>
                    <a:p>
                      <a:endParaRPr lang="en-US" sz="1400" kern="1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US" sz="14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Formación</a:t>
                      </a:r>
                      <a:endParaRPr lang="es-CO" sz="14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400" kern="12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smtClean="0"/>
                        <a:t>Talleres de lectura y escritura para docentes y estudiantes</a:t>
                      </a:r>
                      <a:endParaRPr lang="es-CO" sz="1400" kern="1200" dirty="0" smtClean="0"/>
                    </a:p>
                    <a:p>
                      <a:endParaRPr lang="es-CO" sz="1400" b="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kern="1200" dirty="0" smtClean="0"/>
                        <a:t>18 mil docentes y 11 mil estudiantes participantes (2007-2012)</a:t>
                      </a:r>
                      <a:endParaRPr lang="es-CO" sz="1400" b="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437665">
                <a:tc>
                  <a:txBody>
                    <a:bodyPr/>
                    <a:lstStyle/>
                    <a:p>
                      <a:endParaRPr lang="en-US" sz="1400" kern="1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sz="1400" kern="1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sz="1400" kern="1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US" sz="14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Movilización</a:t>
                      </a:r>
                      <a:endParaRPr lang="es-CO" sz="14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1400" kern="1200" dirty="0" smtClean="0"/>
                        <a:t>Convocatoria nacional para el registro de cuentos (dirigida a docentes y estudiantes)</a:t>
                      </a:r>
                    </a:p>
                    <a:p>
                      <a:pPr lvl="0">
                        <a:buFont typeface="Arial" pitchFamily="34" charset="0"/>
                        <a:buNone/>
                      </a:pPr>
                      <a:endParaRPr lang="es-CO" sz="1400" kern="1200" dirty="0" smtClean="0"/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1400" kern="1200" dirty="0" smtClean="0"/>
                        <a:t>Participación en ferias del libro del país</a:t>
                      </a:r>
                    </a:p>
                    <a:p>
                      <a:pPr lvl="0">
                        <a:buFont typeface="Arial" pitchFamily="34" charset="0"/>
                        <a:buNone/>
                      </a:pPr>
                      <a:endParaRPr lang="es-CO" sz="1400" kern="1200" dirty="0" smtClean="0"/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1400" kern="1200" dirty="0" smtClean="0"/>
                        <a:t>Publicación del libro Colombia Cuenta (Compilación de cuentos ganadores)</a:t>
                      </a:r>
                    </a:p>
                    <a:p>
                      <a:pPr lvl="0">
                        <a:buFont typeface="Arial" pitchFamily="34" charset="0"/>
                        <a:buNone/>
                      </a:pPr>
                      <a:endParaRPr lang="en-US" sz="1400" kern="12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smtClean="0"/>
                        <a:t>Micrositio en el Portal Colombia Aprende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s-CO" sz="1400" kern="12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smtClean="0"/>
                        <a:t>Redes sociales</a:t>
                      </a:r>
                      <a:endParaRPr lang="es-CO" sz="140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kern="1200" dirty="0" smtClean="0"/>
                        <a:t>216.000 cuentos participantes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400" kern="12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kern="1200" dirty="0" smtClean="0"/>
                        <a:t>6 Ferias visitadas anualmente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kern="1200" dirty="0" smtClean="0"/>
                        <a:t>(conversatorios y talleres)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400" kern="12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kern="1200" dirty="0" smtClean="0"/>
                        <a:t>7 ediciones del libro Colombia Cuenta, 73.000 ejemplares distribuidos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400" kern="12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kern="1200" dirty="0" smtClean="0"/>
                        <a:t>800.000 visitas anuales al micrositio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400" kern="12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kern="1200" dirty="0" smtClean="0"/>
                        <a:t>Más de 5.000 seguidores en Twitter y 2.800 en Facebook</a:t>
                      </a:r>
                      <a:endParaRPr lang="es-CO" sz="140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452750">
                <a:tc>
                  <a:txBody>
                    <a:bodyPr/>
                    <a:lstStyle/>
                    <a:p>
                      <a:endParaRPr lang="en-US" sz="1400" kern="1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US" sz="14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Evaluación</a:t>
                      </a:r>
                      <a:endParaRPr lang="es-CO" sz="14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1400" kern="1200" dirty="0" smtClean="0"/>
                        <a:t>Evaluación en lineal de los cuentos participantes</a:t>
                      </a:r>
                    </a:p>
                    <a:p>
                      <a:pPr lvl="0">
                        <a:buFont typeface="Arial" pitchFamily="34" charset="0"/>
                        <a:buNone/>
                      </a:pPr>
                      <a:endParaRPr lang="en-US" sz="1400" kern="1200" dirty="0" smtClean="0"/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1400" kern="1200" dirty="0" smtClean="0"/>
                        <a:t>Estudios sobre los procesos de lectura y escritura, a partir de los cuentos participantes</a:t>
                      </a:r>
                      <a:endParaRPr lang="es-CO" sz="1400" kern="12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s-CO" sz="140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kern="1200" dirty="0" smtClean="0"/>
                        <a:t>Participación de más de 1.200 evaluadores vinculados a 46 universidades del país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400" kern="12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kern="1200" dirty="0" smtClean="0"/>
                        <a:t>Tres estudios realizados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400" kern="12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kern="1200" dirty="0" smtClean="0"/>
                        <a:t>Una evaluación</a:t>
                      </a:r>
                      <a:r>
                        <a:rPr lang="en-US" sz="1400" kern="1200" baseline="0" dirty="0" smtClean="0"/>
                        <a:t> de impacto del CNC (2013).</a:t>
                      </a:r>
                      <a:endParaRPr lang="es-CO" sz="140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2 Marcador de contenido"/>
          <p:cNvSpPr txBox="1">
            <a:spLocks/>
          </p:cNvSpPr>
          <p:nvPr/>
        </p:nvSpPr>
        <p:spPr bwMode="auto">
          <a:xfrm>
            <a:off x="457200" y="1428750"/>
            <a:ext cx="822960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s-CO" sz="2000" dirty="0"/>
              <a:t>Desarrollar la política pública de bibliotecas escolares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s-CO" sz="2000" dirty="0"/>
          </a:p>
          <a:p>
            <a:pPr marL="342900" indent="-342900" algn="just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s-CO" sz="2000" dirty="0"/>
              <a:t>Construir nuevos escenarios para el PNLE que vaya más allá de la dotación de materiales.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s-CO" sz="2000" dirty="0"/>
          </a:p>
          <a:p>
            <a:pPr marL="342900" indent="-342900" algn="just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s-CO" sz="2000" dirty="0"/>
              <a:t>Diseñar estrategias  para incentivar el uso de  los </a:t>
            </a:r>
            <a:r>
              <a:rPr lang="es-CO" sz="2000" dirty="0" smtClean="0"/>
              <a:t>materiales y seguimiento a la Colección Semilla</a:t>
            </a:r>
            <a:endParaRPr lang="es-CO" sz="2000" dirty="0"/>
          </a:p>
          <a:p>
            <a:pPr marL="342900" indent="-342900" algn="just" eaLnBrk="0" hangingPunct="0">
              <a:spcBef>
                <a:spcPct val="20000"/>
              </a:spcBef>
            </a:pPr>
            <a:endParaRPr lang="es-CO" sz="2000" dirty="0"/>
          </a:p>
          <a:p>
            <a:pPr marL="342900" indent="-342900" algn="just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s-CO" sz="2000" dirty="0"/>
              <a:t>Establecer los modelos de bibliotecas escolares, que sirvan de nodo para el trabajo de redes y de formación y acompañamiento situado</a:t>
            </a:r>
          </a:p>
          <a:p>
            <a:pPr marL="342900" indent="-342900" algn="just" eaLnBrk="0" hangingPunct="0">
              <a:spcBef>
                <a:spcPct val="20000"/>
              </a:spcBef>
            </a:pPr>
            <a:endParaRPr lang="es-CO" sz="2000" dirty="0"/>
          </a:p>
          <a:p>
            <a:pPr marL="342900" indent="-342900" algn="just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s-CO" sz="2000" dirty="0" smtClean="0"/>
              <a:t>Avanzar en la incorporación de formatos digitales. 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s-CO" sz="2000" dirty="0" smtClean="0"/>
          </a:p>
        </p:txBody>
      </p:sp>
      <p:sp>
        <p:nvSpPr>
          <p:cNvPr id="33795" name="Rectángulo 2"/>
          <p:cNvSpPr>
            <a:spLocks noChangeArrowheads="1"/>
          </p:cNvSpPr>
          <p:nvPr/>
        </p:nvSpPr>
        <p:spPr bwMode="auto">
          <a:xfrm>
            <a:off x="4572000" y="415925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584200" hangingPunct="0"/>
            <a:r>
              <a:rPr lang="es-CO" sz="3200" b="1">
                <a:solidFill>
                  <a:srgbClr val="6B2462"/>
                </a:solidFill>
                <a:latin typeface="Chalkduster"/>
                <a:ea typeface="Chalkduster"/>
                <a:cs typeface="Chalkduster"/>
                <a:sym typeface="Helvetica Light"/>
              </a:rPr>
              <a:t>Retos conjuntos</a:t>
            </a:r>
            <a:endParaRPr lang="es-MX" sz="3200" b="1">
              <a:solidFill>
                <a:srgbClr val="6B2462"/>
              </a:solidFill>
              <a:latin typeface="Chalkduster"/>
              <a:ea typeface="Chalkduster"/>
              <a:cs typeface="Chalkduster"/>
              <a:sym typeface="Helvetica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0825" y="2711450"/>
            <a:ext cx="8785225" cy="157003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MX" sz="3200" i="1" dirty="0">
                <a:latin typeface="Chalkduster"/>
              </a:rPr>
              <a:t>¿Cuáles han sido los avances y logros del PNLE en sus dos primeros años de implementación?</a:t>
            </a:r>
          </a:p>
        </p:txBody>
      </p:sp>
      <p:sp>
        <p:nvSpPr>
          <p:cNvPr id="13315" name="4 CuadroTexto"/>
          <p:cNvSpPr txBox="1">
            <a:spLocks noChangeArrowheads="1"/>
          </p:cNvSpPr>
          <p:nvPr/>
        </p:nvSpPr>
        <p:spPr bwMode="auto">
          <a:xfrm>
            <a:off x="-36513" y="6308725"/>
            <a:ext cx="9215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800" i="1">
                <a:solidFill>
                  <a:schemeClr val="bg1"/>
                </a:solidFill>
                <a:latin typeface="Chalkduster"/>
              </a:rPr>
              <a:t>Logros del PNLE 2011 – Noviembre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2 Marcador de contenido"/>
          <p:cNvSpPr txBox="1">
            <a:spLocks/>
          </p:cNvSpPr>
          <p:nvPr/>
        </p:nvSpPr>
        <p:spPr bwMode="auto">
          <a:xfrm>
            <a:off x="285720" y="1071546"/>
            <a:ext cx="875826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</a:pPr>
            <a:endParaRPr lang="es-CO" sz="2000" dirty="0"/>
          </a:p>
          <a:p>
            <a:pPr marL="342900" indent="-342900" algn="just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s-CO" sz="2000" dirty="0" smtClean="0"/>
              <a:t>Establecer el marco normativo para la sostenibilidad de las bibliotecas escolares y el PNLE</a:t>
            </a:r>
          </a:p>
          <a:p>
            <a:pPr marL="342900" indent="-342900" algn="just" eaLnBrk="0" hangingPunct="0">
              <a:spcBef>
                <a:spcPct val="20000"/>
              </a:spcBef>
            </a:pPr>
            <a:endParaRPr lang="es-CO" sz="2000" dirty="0" smtClean="0"/>
          </a:p>
          <a:p>
            <a:pPr marL="342900" indent="-342900" algn="just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s-CO" sz="2000" dirty="0" smtClean="0"/>
              <a:t>Implementar </a:t>
            </a:r>
            <a:r>
              <a:rPr lang="es-CO" sz="2000" dirty="0"/>
              <a:t>la estrategia de formación de acuerdo a las recomendación construidas con el CERLARC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s-CO" sz="2000" dirty="0" smtClean="0"/>
              <a:t> </a:t>
            </a:r>
            <a:endParaRPr lang="es-CO" sz="2000" dirty="0"/>
          </a:p>
          <a:p>
            <a:pPr marL="342900" indent="-342900" algn="just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s-CO" sz="2000" dirty="0"/>
              <a:t>Realizar procesos de acompañamiento y sistematización de experiencias </a:t>
            </a:r>
            <a:r>
              <a:rPr lang="es-CO" sz="2000" dirty="0" smtClean="0"/>
              <a:t>identificadas.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s-CO" sz="2000" dirty="0" smtClean="0"/>
          </a:p>
          <a:p>
            <a:pPr marL="342900" indent="-342900" algn="just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s-CO" sz="2000" dirty="0" smtClean="0"/>
              <a:t>Hacer mayor difusión nacional de las acciones e iniciativas locales en lectura y escritura (sinergia entre SE y MEN)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s-CO" sz="2000" dirty="0" smtClean="0"/>
          </a:p>
          <a:p>
            <a:pPr marL="342900" indent="-342900" algn="just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s-CO" sz="2000" dirty="0" smtClean="0"/>
              <a:t>Levantamiento de línea de base y evaluación del PNLE (alianza U. Antioquia)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s-CO" sz="2000" dirty="0"/>
          </a:p>
        </p:txBody>
      </p:sp>
      <p:sp>
        <p:nvSpPr>
          <p:cNvPr id="34819" name="Rectángulo 2"/>
          <p:cNvSpPr>
            <a:spLocks noChangeArrowheads="1"/>
          </p:cNvSpPr>
          <p:nvPr/>
        </p:nvSpPr>
        <p:spPr bwMode="auto">
          <a:xfrm>
            <a:off x="4572000" y="415925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584200" hangingPunct="0"/>
            <a:r>
              <a:rPr lang="es-CO" sz="3200" b="1">
                <a:solidFill>
                  <a:srgbClr val="6B2462"/>
                </a:solidFill>
                <a:latin typeface="Chalkduster"/>
                <a:ea typeface="Chalkduster"/>
                <a:cs typeface="Chalkduster"/>
                <a:sym typeface="Helvetica Light"/>
              </a:rPr>
              <a:t>Retos conjuntos</a:t>
            </a:r>
            <a:endParaRPr lang="es-MX" sz="3200" b="1">
              <a:solidFill>
                <a:srgbClr val="6B2462"/>
              </a:solidFill>
              <a:latin typeface="Chalkduster"/>
              <a:ea typeface="Chalkduster"/>
              <a:cs typeface="Chalkduster"/>
              <a:sym typeface="Helvetica Ligh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663575" y="1643051"/>
            <a:ext cx="7796213" cy="228601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s-CO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  <a:defRPr/>
            </a:pPr>
            <a:r>
              <a:rPr lang="es-CO" sz="2800" i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TRANSFORMAR DE MANERA CONJUNTA LOS IMAGINARIOS Y LAS PRACTICAS DE LECTURA Y ESCRITURA EN LA COMUNIDAD EDUCATIVA</a:t>
            </a:r>
            <a:endParaRPr lang="es-CO" sz="2800" i="1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4387850"/>
            <a:ext cx="1298575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/>
          <p:cNvSpPr txBox="1">
            <a:spLocks/>
          </p:cNvSpPr>
          <p:nvPr/>
        </p:nvSpPr>
        <p:spPr>
          <a:xfrm>
            <a:off x="4716463" y="115888"/>
            <a:ext cx="4464050" cy="1225550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3200" b="1" dirty="0">
                <a:solidFill>
                  <a:schemeClr val="accent4">
                    <a:lumMod val="75000"/>
                  </a:schemeClr>
                </a:solidFill>
                <a:latin typeface="Chalkduster"/>
                <a:cs typeface="Chalkduster"/>
              </a:rPr>
              <a:t>Materiales de Lectura y Escritura</a:t>
            </a:r>
          </a:p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40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4339" name="Picture 2" descr="https://fbcdn-sphotos-c-a.akamaihd.net/hphotos-ak-ash3/1376427_595642247166366_72843235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365250"/>
            <a:ext cx="7429500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0825" y="1341438"/>
            <a:ext cx="8785225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pitchFamily="2" charset="2"/>
              <a:buChar char="ü"/>
              <a:defRPr/>
            </a:pPr>
            <a:r>
              <a:rPr lang="es-MX" dirty="0">
                <a:cs typeface="+mn-cs"/>
              </a:rPr>
              <a:t>Incremento en casi tres veces, la meta de establecimientos educativos beneficiados con la colección semilla </a:t>
            </a:r>
            <a:r>
              <a:rPr lang="es-MX" b="1" dirty="0">
                <a:cs typeface="+mn-cs"/>
              </a:rPr>
              <a:t>pasando de 6.900 a 20.600. </a:t>
            </a:r>
            <a:r>
              <a:rPr lang="es-CO" dirty="0">
                <a:cs typeface="+mn-cs"/>
              </a:rPr>
              <a:t>Un total de 5.455.600  de títulos entregados.</a:t>
            </a:r>
            <a:r>
              <a:rPr lang="es-MX" dirty="0">
                <a:cs typeface="+mn-cs"/>
              </a:rPr>
              <a:t>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pitchFamily="2" charset="2"/>
              <a:buChar char="ü"/>
              <a:defRPr/>
            </a:pPr>
            <a:endParaRPr lang="es-MX" dirty="0"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pitchFamily="2" charset="2"/>
              <a:buChar char="ü"/>
              <a:defRPr/>
            </a:pPr>
            <a:r>
              <a:rPr lang="es-CO" b="1" dirty="0">
                <a:cs typeface="+mn-cs"/>
              </a:rPr>
              <a:t>Dotación de maletas viajeras </a:t>
            </a:r>
            <a:r>
              <a:rPr lang="es-CO" dirty="0">
                <a:cs typeface="+mn-cs"/>
              </a:rPr>
              <a:t>a cada una de las 5.900 IE para la rotación de la colección entre las distintas sedes.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defRPr/>
            </a:pPr>
            <a:endParaRPr lang="es-MX" dirty="0"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pitchFamily="2" charset="2"/>
              <a:buChar char="ü"/>
              <a:defRPr/>
            </a:pPr>
            <a:r>
              <a:rPr lang="es-CO" dirty="0"/>
              <a:t>Producción de una </a:t>
            </a:r>
            <a:r>
              <a:rPr lang="es-CO" b="1" dirty="0"/>
              <a:t>colección para personas ciegas, con baja visión, sordas y con discapacidad cognitiva </a:t>
            </a:r>
            <a:r>
              <a:rPr lang="es-CO" dirty="0"/>
              <a:t>que se destinarán a los colegios inclusivos para 4.250 EE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defRPr/>
            </a:pPr>
            <a:endParaRPr lang="es-CO" dirty="0"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pitchFamily="2" charset="2"/>
              <a:buChar char="ü"/>
              <a:defRPr/>
            </a:pPr>
            <a:r>
              <a:rPr lang="es-CO" dirty="0">
                <a:cs typeface="+mn-cs"/>
              </a:rPr>
              <a:t>Conformación de una colección bilingüe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defRPr/>
            </a:pPr>
            <a:r>
              <a:rPr lang="es-CO" dirty="0">
                <a:cs typeface="+mn-cs"/>
              </a:rPr>
              <a:t>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pitchFamily="2" charset="2"/>
              <a:buChar char="ü"/>
              <a:defRPr/>
            </a:pPr>
            <a:r>
              <a:rPr lang="es-CO" dirty="0">
                <a:cs typeface="+mn-cs"/>
              </a:rPr>
              <a:t>Desarrollo del catálogo virtual e impreso, de la colección semilla a través de la recuperación por diversas categorías. </a:t>
            </a:r>
            <a:r>
              <a:rPr lang="es-CO" dirty="0">
                <a:cs typeface="+mn-cs"/>
                <a:hlinkClick r:id="rId2"/>
              </a:rPr>
              <a:t>www.leeresmicuento.com</a:t>
            </a:r>
            <a:r>
              <a:rPr lang="es-CO" dirty="0">
                <a:cs typeface="+mn-cs"/>
              </a:rPr>
              <a:t> y un manual para el uso de los distintos tipos de libros que la componen.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859338" y="44450"/>
            <a:ext cx="4105275" cy="1554163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3200" b="1" dirty="0">
                <a:solidFill>
                  <a:srgbClr val="6B2462"/>
                </a:solidFill>
                <a:latin typeface="Chalkduster"/>
                <a:cs typeface="Chalkduster"/>
              </a:rPr>
              <a:t>Materiales de Lectura y Escritura</a:t>
            </a:r>
          </a:p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40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3635375" y="115888"/>
            <a:ext cx="5365750" cy="1169987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rgbClr val="6B2462"/>
                </a:solidFill>
                <a:latin typeface="Chalkduster"/>
                <a:cs typeface="Chalkduster"/>
              </a:rPr>
              <a:t>Fortalecimiento de la escuela</a:t>
            </a:r>
          </a:p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rgbClr val="6B2462"/>
                </a:solidFill>
                <a:latin typeface="Chalkduster"/>
                <a:cs typeface="Chalkduster"/>
              </a:rPr>
              <a:t> y la biblioteca</a:t>
            </a:r>
          </a:p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36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6387" name="Picture 2" descr="C:\Users\ULIA\Desktop\profeso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412875"/>
            <a:ext cx="6665912" cy="465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214282" y="1285860"/>
            <a:ext cx="8929718" cy="5213735"/>
          </a:xfrm>
        </p:spPr>
        <p:txBody>
          <a:bodyPr wrap="square" rtlCol="0"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pitchFamily="2" charset="2"/>
              <a:buChar char="ü"/>
              <a:defRPr/>
            </a:pPr>
            <a:r>
              <a:rPr lang="es-MX" sz="1600" dirty="0" smtClean="0"/>
              <a:t>Vinculación de </a:t>
            </a:r>
            <a:r>
              <a:rPr lang="es-MX" sz="1600" b="1" dirty="0" smtClean="0"/>
              <a:t>53 </a:t>
            </a:r>
            <a:r>
              <a:rPr lang="es-MX" sz="1600" b="1" dirty="0"/>
              <a:t>entidades territoriales </a:t>
            </a:r>
            <a:r>
              <a:rPr lang="es-MX" sz="1600" dirty="0"/>
              <a:t>que se sumaron al Plan para ampliar cobertura con la colección semilla aportando en total recursos por </a:t>
            </a:r>
            <a:r>
              <a:rPr lang="es-MX" sz="1600" b="1" dirty="0" smtClean="0"/>
              <a:t>$13.293 millones para el 2012 y 2013. 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None/>
              <a:defRPr/>
            </a:pPr>
            <a:endParaRPr lang="es-MX" sz="1600" dirty="0" smtClean="0"/>
          </a:p>
          <a:p>
            <a:pPr marL="285750" indent="-285750" algn="just" fontAlgn="auto">
              <a:spcAft>
                <a:spcPts val="0"/>
              </a:spcAft>
              <a:buClr>
                <a:srgbClr val="800000"/>
              </a:buClr>
              <a:buFont typeface="Wingdings" pitchFamily="2" charset="2"/>
              <a:buChar char="ü"/>
              <a:defRPr/>
            </a:pPr>
            <a:r>
              <a:rPr lang="es-MX" sz="1600" b="1" dirty="0" smtClean="0"/>
              <a:t>94 profesionales designados </a:t>
            </a:r>
            <a:r>
              <a:rPr lang="es-MX" sz="1600" dirty="0" smtClean="0"/>
              <a:t>como </a:t>
            </a:r>
            <a:r>
              <a:rPr lang="es-MX" sz="1600" dirty="0"/>
              <a:t>coordinadores del </a:t>
            </a:r>
            <a:r>
              <a:rPr lang="es-MX" sz="1600" dirty="0" smtClean="0"/>
              <a:t>PNLE, desde las </a:t>
            </a:r>
            <a:r>
              <a:rPr lang="es-CO" sz="1600" dirty="0" smtClean="0"/>
              <a:t>Secretarias </a:t>
            </a:r>
            <a:r>
              <a:rPr lang="es-CO" sz="1600" dirty="0"/>
              <a:t>de </a:t>
            </a:r>
            <a:r>
              <a:rPr lang="es-CO" sz="1600" dirty="0" smtClean="0"/>
              <a:t>Educación.</a:t>
            </a:r>
          </a:p>
          <a:p>
            <a:pPr marL="285750" indent="-285750" algn="just" fontAlgn="auto">
              <a:spcAft>
                <a:spcPts val="0"/>
              </a:spcAft>
              <a:buClr>
                <a:srgbClr val="800000"/>
              </a:buClr>
              <a:buFont typeface="Wingdings" pitchFamily="2" charset="2"/>
              <a:buChar char="ü"/>
              <a:defRPr/>
            </a:pPr>
            <a:endParaRPr lang="es-CO" sz="1600" dirty="0" smtClean="0"/>
          </a:p>
          <a:p>
            <a:pPr marL="285750" indent="-285750" algn="just" fontAlgn="auto">
              <a:spcAft>
                <a:spcPts val="0"/>
              </a:spcAft>
              <a:buClr>
                <a:srgbClr val="800000"/>
              </a:buClr>
              <a:buFont typeface="Wingdings" pitchFamily="2" charset="2"/>
              <a:buChar char="ü"/>
              <a:defRPr/>
            </a:pPr>
            <a:r>
              <a:rPr lang="es-ES" sz="1600" dirty="0" smtClean="0"/>
              <a:t>Implementación de la </a:t>
            </a:r>
            <a:r>
              <a:rPr lang="es-ES" sz="1600" b="1" dirty="0" smtClean="0"/>
              <a:t>Estrategia de Gestión Territorial </a:t>
            </a:r>
            <a:r>
              <a:rPr lang="es-ES" sz="1600" dirty="0" smtClean="0"/>
              <a:t>a través visitas de asistencia técnica a las 94 Secretarías de Educación Certificadas</a:t>
            </a:r>
          </a:p>
          <a:p>
            <a:pPr marL="285750" indent="-285750" algn="just" fontAlgn="auto">
              <a:spcAft>
                <a:spcPts val="0"/>
              </a:spcAft>
              <a:buClr>
                <a:srgbClr val="800000"/>
              </a:buClr>
              <a:buFont typeface="Wingdings" pitchFamily="2" charset="2"/>
              <a:buChar char="ü"/>
              <a:defRPr/>
            </a:pPr>
            <a:endParaRPr lang="es-MX" sz="1600" dirty="0" smtClean="0"/>
          </a:p>
          <a:p>
            <a:pPr lvl="1" algn="just">
              <a:defRPr/>
            </a:pPr>
            <a:r>
              <a:rPr lang="es-CO" sz="1600" dirty="0" smtClean="0"/>
              <a:t>Recoger información de acciones que se adelantan desde las SE en temas relacionados con lectura y escritura </a:t>
            </a:r>
          </a:p>
          <a:p>
            <a:pPr lvl="1" algn="just">
              <a:defRPr/>
            </a:pPr>
            <a:r>
              <a:rPr lang="es-CO" sz="1600" dirty="0" smtClean="0"/>
              <a:t>Sensibilizar a los equipos de trabajo de las SE en relación al tema y acciones adelantadas por el PNLE</a:t>
            </a:r>
          </a:p>
          <a:p>
            <a:pPr lvl="1" algn="just">
              <a:defRPr/>
            </a:pPr>
            <a:r>
              <a:rPr lang="es-CO" sz="1600" dirty="0" smtClean="0"/>
              <a:t>Promover la institucionalización y sostenibilidad del Plan mediante su inclusión en </a:t>
            </a:r>
            <a:r>
              <a:rPr lang="es-CO" sz="1600" b="1" dirty="0" smtClean="0"/>
              <a:t>los instrumentos de planeación y ejecución territorial</a:t>
            </a:r>
            <a:r>
              <a:rPr lang="es-CO" sz="1600" dirty="0" smtClean="0"/>
              <a:t>, así como su financiación a través de diversas fuentes.</a:t>
            </a:r>
          </a:p>
          <a:p>
            <a:pPr lvl="1" algn="just">
              <a:defRPr/>
            </a:pPr>
            <a:r>
              <a:rPr lang="es-CO" sz="1600" dirty="0" smtClean="0"/>
              <a:t>Visitar IE de la mano con funcionarios de la SE para revisar el estado de la Colección Semilla</a:t>
            </a:r>
          </a:p>
          <a:p>
            <a:pPr marL="285750" indent="-285750" algn="just" fontAlgn="auto">
              <a:spcAft>
                <a:spcPts val="0"/>
              </a:spcAft>
              <a:buClr>
                <a:srgbClr val="800000"/>
              </a:buClr>
              <a:buFont typeface="Wingdings" pitchFamily="2" charset="2"/>
              <a:buChar char="ü"/>
              <a:defRPr/>
            </a:pPr>
            <a:endParaRPr lang="es-MX" sz="1600" dirty="0" smtClean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995738" y="26988"/>
            <a:ext cx="5113337" cy="1169987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rgbClr val="6B2462"/>
                </a:solidFill>
                <a:latin typeface="Chalkduster"/>
                <a:cs typeface="Chalkduster"/>
              </a:rPr>
              <a:t>Fortalecimiento de la escuela y la biblioteca</a:t>
            </a:r>
          </a:p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36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yemail\Documents\2013_Uyc\EncuentroCoordinadores\II Encuentro\Foto_CoordinadoresPNLE.jpg"/>
          <p:cNvPicPr>
            <a:picLocks noChangeAspect="1" noChangeArrowheads="1"/>
          </p:cNvPicPr>
          <p:nvPr/>
        </p:nvPicPr>
        <p:blipFill>
          <a:blip r:embed="rId2"/>
          <a:srcRect t="24222" b="10059"/>
          <a:stretch>
            <a:fillRect/>
          </a:stretch>
        </p:blipFill>
        <p:spPr bwMode="auto">
          <a:xfrm>
            <a:off x="328613" y="1844675"/>
            <a:ext cx="8486775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2 CuadroTexto"/>
          <p:cNvSpPr txBox="1">
            <a:spLocks noChangeArrowheads="1"/>
          </p:cNvSpPr>
          <p:nvPr/>
        </p:nvSpPr>
        <p:spPr bwMode="auto">
          <a:xfrm>
            <a:off x="42863" y="5786438"/>
            <a:ext cx="9029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b="1"/>
              <a:t>II Encuentro Nacional de Coordinadores Territoriales del PNLE (Noviembre 2013)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ángulo 4"/>
          <p:cNvSpPr>
            <a:spLocks noChangeArrowheads="1"/>
          </p:cNvSpPr>
          <p:nvPr/>
        </p:nvSpPr>
        <p:spPr bwMode="auto">
          <a:xfrm>
            <a:off x="323850" y="1428750"/>
            <a:ext cx="8640763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CO" sz="2000" b="1" dirty="0"/>
              <a:t> Primer Encuentro Internacional de Bibliotecas Escolares</a:t>
            </a:r>
            <a:r>
              <a:rPr lang="es-CO" sz="2000" dirty="0"/>
              <a:t>, en el marco de la Feria del Libro de </a:t>
            </a:r>
            <a:r>
              <a:rPr lang="es-CO" sz="2000" dirty="0" smtClean="0"/>
              <a:t>Bogotá</a:t>
            </a:r>
            <a:endParaRPr lang="es-CO" sz="2000" dirty="0"/>
          </a:p>
          <a:p>
            <a:pPr algn="just">
              <a:buFont typeface="Wingdings" pitchFamily="2" charset="2"/>
              <a:buChar char="ü"/>
            </a:pPr>
            <a:endParaRPr lang="es-CO" sz="2000" dirty="0"/>
          </a:p>
          <a:p>
            <a:pPr algn="just">
              <a:buFont typeface="Wingdings" pitchFamily="2" charset="2"/>
              <a:buChar char="ü"/>
            </a:pPr>
            <a:r>
              <a:rPr lang="es-MX" sz="2000" dirty="0" smtClean="0"/>
              <a:t> Se </a:t>
            </a:r>
            <a:r>
              <a:rPr lang="es-MX" sz="2000" dirty="0"/>
              <a:t>inició la conformación de la </a:t>
            </a:r>
            <a:r>
              <a:rPr lang="es-MX" sz="2000" b="1" dirty="0"/>
              <a:t>Red Nacional de Bibliotecas Escolares </a:t>
            </a:r>
            <a:r>
              <a:rPr lang="es-MX" sz="2000" dirty="0"/>
              <a:t>con la identificación de </a:t>
            </a:r>
            <a:r>
              <a:rPr lang="es-MX" sz="2000" dirty="0" smtClean="0"/>
              <a:t>1.000 </a:t>
            </a:r>
            <a:r>
              <a:rPr lang="es-MX" sz="2000" dirty="0"/>
              <a:t>bibliotecas mediante el encuentro y el PTA.</a:t>
            </a:r>
          </a:p>
          <a:p>
            <a:pPr algn="just"/>
            <a:endParaRPr lang="es-CO" sz="2000" dirty="0"/>
          </a:p>
          <a:p>
            <a:pPr algn="just">
              <a:buFont typeface="Wingdings" pitchFamily="2" charset="2"/>
              <a:buChar char="ü"/>
            </a:pPr>
            <a:r>
              <a:rPr lang="es-CO" sz="2000" dirty="0"/>
              <a:t> </a:t>
            </a:r>
            <a:r>
              <a:rPr lang="es-CO" sz="2000" b="1" dirty="0"/>
              <a:t>Encuentros R</a:t>
            </a:r>
            <a:r>
              <a:rPr lang="es-ES" sz="2000" b="1" dirty="0"/>
              <a:t>e</a:t>
            </a:r>
            <a:r>
              <a:rPr lang="es-CO" sz="2000" b="1" dirty="0" err="1"/>
              <a:t>gionales</a:t>
            </a:r>
            <a:r>
              <a:rPr lang="es-CO" sz="2000" b="1" dirty="0"/>
              <a:t> de Bibliotecarios Escolares </a:t>
            </a:r>
            <a:r>
              <a:rPr lang="es-CO" sz="2000" dirty="0"/>
              <a:t>(14 en II </a:t>
            </a:r>
            <a:r>
              <a:rPr lang="es-CO" sz="2000" dirty="0" smtClean="0"/>
              <a:t>semestre 2013)</a:t>
            </a:r>
          </a:p>
          <a:p>
            <a:pPr algn="just">
              <a:buFont typeface="Wingdings" pitchFamily="2" charset="2"/>
              <a:buChar char="ü"/>
            </a:pPr>
            <a:endParaRPr lang="es-CO" sz="2000" dirty="0"/>
          </a:p>
          <a:p>
            <a:pPr algn="just">
              <a:buFont typeface="Wingdings" pitchFamily="2" charset="2"/>
              <a:buChar char="ü"/>
            </a:pPr>
            <a:r>
              <a:rPr lang="es-CO" sz="2000" dirty="0" smtClean="0"/>
              <a:t> Realización de dos </a:t>
            </a:r>
            <a:r>
              <a:rPr lang="es-CO" sz="2000" b="1" dirty="0" smtClean="0"/>
              <a:t>Encuentros Nacionales de Coordinadores del PNLE</a:t>
            </a:r>
            <a:endParaRPr lang="es-CO" sz="2000" b="1" dirty="0"/>
          </a:p>
          <a:p>
            <a:pPr algn="just">
              <a:buFont typeface="Wingdings" pitchFamily="2" charset="2"/>
              <a:buChar char="ü"/>
            </a:pPr>
            <a:endParaRPr lang="es-CO" sz="2000" dirty="0"/>
          </a:p>
          <a:p>
            <a:pPr algn="just">
              <a:buFont typeface="Wingdings" pitchFamily="2" charset="2"/>
              <a:buChar char="ü"/>
            </a:pPr>
            <a:r>
              <a:rPr lang="es-CO" sz="2000" dirty="0"/>
              <a:t>Asesoría jurídica para la normatividad institucional en torno a la BE (recursos humanos del sector) - Proyecto</a:t>
            </a:r>
          </a:p>
          <a:p>
            <a:pPr algn="just">
              <a:buFont typeface="Wingdings" pitchFamily="2" charset="2"/>
              <a:buChar char="ü"/>
            </a:pPr>
            <a:endParaRPr lang="es-CO" sz="2000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524375" y="0"/>
            <a:ext cx="4619625" cy="13573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s-ES" sz="2400" b="1" dirty="0" smtClean="0">
                <a:solidFill>
                  <a:srgbClr val="6B2462"/>
                </a:solidFill>
                <a:latin typeface="Chalkduster"/>
                <a:ea typeface="+mn-ea"/>
                <a:cs typeface="Chalkduster"/>
              </a:rPr>
              <a:t>¿Cómo hemos empezado a trabajar en la Biblioteca Escolar?</a:t>
            </a:r>
            <a:endParaRPr lang="es-ES" sz="2400" b="1" dirty="0">
              <a:solidFill>
                <a:srgbClr val="6B2462"/>
              </a:solidFill>
              <a:latin typeface="Chalkduster"/>
              <a:ea typeface="+mn-ea"/>
              <a:cs typeface="Chalkdust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n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3180</TotalTime>
  <Words>1195</Words>
  <Application>Microsoft Office PowerPoint</Application>
  <PresentationFormat>Presentación en pantalla (4:3)</PresentationFormat>
  <Paragraphs>146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23" baseType="lpstr">
      <vt:lpstr>Tema de Office</vt:lpstr>
      <vt:lpstr>Diseño personalizado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QUIERE A ESE PERRO</dc:title>
  <dc:creator>Jeimy Esperanza Hernandez Toscano</dc:creator>
  <cp:lastModifiedBy>ULIA</cp:lastModifiedBy>
  <cp:revision>232</cp:revision>
  <dcterms:created xsi:type="dcterms:W3CDTF">2013-03-06T21:50:47Z</dcterms:created>
  <dcterms:modified xsi:type="dcterms:W3CDTF">2013-11-27T18:14:06Z</dcterms:modified>
</cp:coreProperties>
</file>