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43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E9E19772-4F34-4EEF-871F-384877CD4F62}" type="datetimeFigureOut">
              <a:rPr lang="es-CO" smtClean="0"/>
              <a:t>27/11/2013</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07C2E93D-E4AE-415B-9E55-AA0AACFBF06F}" type="slidenum">
              <a:rPr lang="es-CO" smtClean="0"/>
              <a:t>‹Nº›</a:t>
            </a:fld>
            <a:endParaRPr lang="es-CO" dirty="0"/>
          </a:p>
        </p:txBody>
      </p:sp>
    </p:spTree>
    <p:extLst>
      <p:ext uri="{BB962C8B-B14F-4D97-AF65-F5344CB8AC3E}">
        <p14:creationId xmlns:p14="http://schemas.microsoft.com/office/powerpoint/2010/main" val="4045144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E9E19772-4F34-4EEF-871F-384877CD4F62}" type="datetimeFigureOut">
              <a:rPr lang="es-CO" smtClean="0"/>
              <a:t>27/11/2013</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07C2E93D-E4AE-415B-9E55-AA0AACFBF06F}" type="slidenum">
              <a:rPr lang="es-CO" smtClean="0"/>
              <a:t>‹Nº›</a:t>
            </a:fld>
            <a:endParaRPr lang="es-CO" dirty="0"/>
          </a:p>
        </p:txBody>
      </p:sp>
    </p:spTree>
    <p:extLst>
      <p:ext uri="{BB962C8B-B14F-4D97-AF65-F5344CB8AC3E}">
        <p14:creationId xmlns:p14="http://schemas.microsoft.com/office/powerpoint/2010/main" val="1296898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E9E19772-4F34-4EEF-871F-384877CD4F62}" type="datetimeFigureOut">
              <a:rPr lang="es-CO" smtClean="0"/>
              <a:t>27/11/2013</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07C2E93D-E4AE-415B-9E55-AA0AACFBF06F}" type="slidenum">
              <a:rPr lang="es-CO" smtClean="0"/>
              <a:t>‹Nº›</a:t>
            </a:fld>
            <a:endParaRPr lang="es-CO" dirty="0"/>
          </a:p>
        </p:txBody>
      </p:sp>
    </p:spTree>
    <p:extLst>
      <p:ext uri="{BB962C8B-B14F-4D97-AF65-F5344CB8AC3E}">
        <p14:creationId xmlns:p14="http://schemas.microsoft.com/office/powerpoint/2010/main" val="752784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E9E19772-4F34-4EEF-871F-384877CD4F62}" type="datetimeFigureOut">
              <a:rPr lang="es-CO" smtClean="0"/>
              <a:t>27/11/2013</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07C2E93D-E4AE-415B-9E55-AA0AACFBF06F}" type="slidenum">
              <a:rPr lang="es-CO" smtClean="0"/>
              <a:t>‹Nº›</a:t>
            </a:fld>
            <a:endParaRPr lang="es-CO" dirty="0"/>
          </a:p>
        </p:txBody>
      </p:sp>
    </p:spTree>
    <p:extLst>
      <p:ext uri="{BB962C8B-B14F-4D97-AF65-F5344CB8AC3E}">
        <p14:creationId xmlns:p14="http://schemas.microsoft.com/office/powerpoint/2010/main" val="3812644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9E19772-4F34-4EEF-871F-384877CD4F62}" type="datetimeFigureOut">
              <a:rPr lang="es-CO" smtClean="0"/>
              <a:t>27/11/2013</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07C2E93D-E4AE-415B-9E55-AA0AACFBF06F}" type="slidenum">
              <a:rPr lang="es-CO" smtClean="0"/>
              <a:t>‹Nº›</a:t>
            </a:fld>
            <a:endParaRPr lang="es-CO" dirty="0"/>
          </a:p>
        </p:txBody>
      </p:sp>
    </p:spTree>
    <p:extLst>
      <p:ext uri="{BB962C8B-B14F-4D97-AF65-F5344CB8AC3E}">
        <p14:creationId xmlns:p14="http://schemas.microsoft.com/office/powerpoint/2010/main" val="3072170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E9E19772-4F34-4EEF-871F-384877CD4F62}" type="datetimeFigureOut">
              <a:rPr lang="es-CO" smtClean="0"/>
              <a:t>27/11/2013</a:t>
            </a:fld>
            <a:endParaRPr lang="es-CO" dirty="0"/>
          </a:p>
        </p:txBody>
      </p:sp>
      <p:sp>
        <p:nvSpPr>
          <p:cNvPr id="6" name="5 Marcador de pie de página"/>
          <p:cNvSpPr>
            <a:spLocks noGrp="1"/>
          </p:cNvSpPr>
          <p:nvPr>
            <p:ph type="ftr" sz="quarter" idx="11"/>
          </p:nvPr>
        </p:nvSpPr>
        <p:spPr/>
        <p:txBody>
          <a:bodyPr/>
          <a:lstStyle/>
          <a:p>
            <a:endParaRPr lang="es-CO" dirty="0"/>
          </a:p>
        </p:txBody>
      </p:sp>
      <p:sp>
        <p:nvSpPr>
          <p:cNvPr id="7" name="6 Marcador de número de diapositiva"/>
          <p:cNvSpPr>
            <a:spLocks noGrp="1"/>
          </p:cNvSpPr>
          <p:nvPr>
            <p:ph type="sldNum" sz="quarter" idx="12"/>
          </p:nvPr>
        </p:nvSpPr>
        <p:spPr/>
        <p:txBody>
          <a:bodyPr/>
          <a:lstStyle/>
          <a:p>
            <a:fld id="{07C2E93D-E4AE-415B-9E55-AA0AACFBF06F}" type="slidenum">
              <a:rPr lang="es-CO" smtClean="0"/>
              <a:t>‹Nº›</a:t>
            </a:fld>
            <a:endParaRPr lang="es-CO" dirty="0"/>
          </a:p>
        </p:txBody>
      </p:sp>
    </p:spTree>
    <p:extLst>
      <p:ext uri="{BB962C8B-B14F-4D97-AF65-F5344CB8AC3E}">
        <p14:creationId xmlns:p14="http://schemas.microsoft.com/office/powerpoint/2010/main" val="458367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E9E19772-4F34-4EEF-871F-384877CD4F62}" type="datetimeFigureOut">
              <a:rPr lang="es-CO" smtClean="0"/>
              <a:t>27/11/2013</a:t>
            </a:fld>
            <a:endParaRPr lang="es-CO" dirty="0"/>
          </a:p>
        </p:txBody>
      </p:sp>
      <p:sp>
        <p:nvSpPr>
          <p:cNvPr id="8" name="7 Marcador de pie de página"/>
          <p:cNvSpPr>
            <a:spLocks noGrp="1"/>
          </p:cNvSpPr>
          <p:nvPr>
            <p:ph type="ftr" sz="quarter" idx="11"/>
          </p:nvPr>
        </p:nvSpPr>
        <p:spPr/>
        <p:txBody>
          <a:bodyPr/>
          <a:lstStyle/>
          <a:p>
            <a:endParaRPr lang="es-CO" dirty="0"/>
          </a:p>
        </p:txBody>
      </p:sp>
      <p:sp>
        <p:nvSpPr>
          <p:cNvPr id="9" name="8 Marcador de número de diapositiva"/>
          <p:cNvSpPr>
            <a:spLocks noGrp="1"/>
          </p:cNvSpPr>
          <p:nvPr>
            <p:ph type="sldNum" sz="quarter" idx="12"/>
          </p:nvPr>
        </p:nvSpPr>
        <p:spPr/>
        <p:txBody>
          <a:bodyPr/>
          <a:lstStyle/>
          <a:p>
            <a:fld id="{07C2E93D-E4AE-415B-9E55-AA0AACFBF06F}" type="slidenum">
              <a:rPr lang="es-CO" smtClean="0"/>
              <a:t>‹Nº›</a:t>
            </a:fld>
            <a:endParaRPr lang="es-CO" dirty="0"/>
          </a:p>
        </p:txBody>
      </p:sp>
    </p:spTree>
    <p:extLst>
      <p:ext uri="{BB962C8B-B14F-4D97-AF65-F5344CB8AC3E}">
        <p14:creationId xmlns:p14="http://schemas.microsoft.com/office/powerpoint/2010/main" val="2193776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E9E19772-4F34-4EEF-871F-384877CD4F62}" type="datetimeFigureOut">
              <a:rPr lang="es-CO" smtClean="0"/>
              <a:t>27/11/2013</a:t>
            </a:fld>
            <a:endParaRPr lang="es-CO" dirty="0"/>
          </a:p>
        </p:txBody>
      </p:sp>
      <p:sp>
        <p:nvSpPr>
          <p:cNvPr id="4" name="3 Marcador de pie de página"/>
          <p:cNvSpPr>
            <a:spLocks noGrp="1"/>
          </p:cNvSpPr>
          <p:nvPr>
            <p:ph type="ftr" sz="quarter" idx="11"/>
          </p:nvPr>
        </p:nvSpPr>
        <p:spPr/>
        <p:txBody>
          <a:bodyPr/>
          <a:lstStyle/>
          <a:p>
            <a:endParaRPr lang="es-CO" dirty="0"/>
          </a:p>
        </p:txBody>
      </p:sp>
      <p:sp>
        <p:nvSpPr>
          <p:cNvPr id="5" name="4 Marcador de número de diapositiva"/>
          <p:cNvSpPr>
            <a:spLocks noGrp="1"/>
          </p:cNvSpPr>
          <p:nvPr>
            <p:ph type="sldNum" sz="quarter" idx="12"/>
          </p:nvPr>
        </p:nvSpPr>
        <p:spPr/>
        <p:txBody>
          <a:bodyPr/>
          <a:lstStyle/>
          <a:p>
            <a:fld id="{07C2E93D-E4AE-415B-9E55-AA0AACFBF06F}" type="slidenum">
              <a:rPr lang="es-CO" smtClean="0"/>
              <a:t>‹Nº›</a:t>
            </a:fld>
            <a:endParaRPr lang="es-CO" dirty="0"/>
          </a:p>
        </p:txBody>
      </p:sp>
    </p:spTree>
    <p:extLst>
      <p:ext uri="{BB962C8B-B14F-4D97-AF65-F5344CB8AC3E}">
        <p14:creationId xmlns:p14="http://schemas.microsoft.com/office/powerpoint/2010/main" val="4262958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9E19772-4F34-4EEF-871F-384877CD4F62}" type="datetimeFigureOut">
              <a:rPr lang="es-CO" smtClean="0"/>
              <a:t>27/11/2013</a:t>
            </a:fld>
            <a:endParaRPr lang="es-CO" dirty="0"/>
          </a:p>
        </p:txBody>
      </p:sp>
      <p:sp>
        <p:nvSpPr>
          <p:cNvPr id="3" name="2 Marcador de pie de página"/>
          <p:cNvSpPr>
            <a:spLocks noGrp="1"/>
          </p:cNvSpPr>
          <p:nvPr>
            <p:ph type="ftr" sz="quarter" idx="11"/>
          </p:nvPr>
        </p:nvSpPr>
        <p:spPr/>
        <p:txBody>
          <a:bodyPr/>
          <a:lstStyle/>
          <a:p>
            <a:endParaRPr lang="es-CO" dirty="0"/>
          </a:p>
        </p:txBody>
      </p:sp>
      <p:sp>
        <p:nvSpPr>
          <p:cNvPr id="4" name="3 Marcador de número de diapositiva"/>
          <p:cNvSpPr>
            <a:spLocks noGrp="1"/>
          </p:cNvSpPr>
          <p:nvPr>
            <p:ph type="sldNum" sz="quarter" idx="12"/>
          </p:nvPr>
        </p:nvSpPr>
        <p:spPr/>
        <p:txBody>
          <a:bodyPr/>
          <a:lstStyle/>
          <a:p>
            <a:fld id="{07C2E93D-E4AE-415B-9E55-AA0AACFBF06F}" type="slidenum">
              <a:rPr lang="es-CO" smtClean="0"/>
              <a:t>‹Nº›</a:t>
            </a:fld>
            <a:endParaRPr lang="es-CO" dirty="0"/>
          </a:p>
        </p:txBody>
      </p:sp>
    </p:spTree>
    <p:extLst>
      <p:ext uri="{BB962C8B-B14F-4D97-AF65-F5344CB8AC3E}">
        <p14:creationId xmlns:p14="http://schemas.microsoft.com/office/powerpoint/2010/main" val="2020414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9E19772-4F34-4EEF-871F-384877CD4F62}" type="datetimeFigureOut">
              <a:rPr lang="es-CO" smtClean="0"/>
              <a:t>27/11/2013</a:t>
            </a:fld>
            <a:endParaRPr lang="es-CO" dirty="0"/>
          </a:p>
        </p:txBody>
      </p:sp>
      <p:sp>
        <p:nvSpPr>
          <p:cNvPr id="6" name="5 Marcador de pie de página"/>
          <p:cNvSpPr>
            <a:spLocks noGrp="1"/>
          </p:cNvSpPr>
          <p:nvPr>
            <p:ph type="ftr" sz="quarter" idx="11"/>
          </p:nvPr>
        </p:nvSpPr>
        <p:spPr/>
        <p:txBody>
          <a:bodyPr/>
          <a:lstStyle/>
          <a:p>
            <a:endParaRPr lang="es-CO" dirty="0"/>
          </a:p>
        </p:txBody>
      </p:sp>
      <p:sp>
        <p:nvSpPr>
          <p:cNvPr id="7" name="6 Marcador de número de diapositiva"/>
          <p:cNvSpPr>
            <a:spLocks noGrp="1"/>
          </p:cNvSpPr>
          <p:nvPr>
            <p:ph type="sldNum" sz="quarter" idx="12"/>
          </p:nvPr>
        </p:nvSpPr>
        <p:spPr/>
        <p:txBody>
          <a:bodyPr/>
          <a:lstStyle/>
          <a:p>
            <a:fld id="{07C2E93D-E4AE-415B-9E55-AA0AACFBF06F}" type="slidenum">
              <a:rPr lang="es-CO" smtClean="0"/>
              <a:t>‹Nº›</a:t>
            </a:fld>
            <a:endParaRPr lang="es-CO" dirty="0"/>
          </a:p>
        </p:txBody>
      </p:sp>
    </p:spTree>
    <p:extLst>
      <p:ext uri="{BB962C8B-B14F-4D97-AF65-F5344CB8AC3E}">
        <p14:creationId xmlns:p14="http://schemas.microsoft.com/office/powerpoint/2010/main" val="2292352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9E19772-4F34-4EEF-871F-384877CD4F62}" type="datetimeFigureOut">
              <a:rPr lang="es-CO" smtClean="0"/>
              <a:t>27/11/2013</a:t>
            </a:fld>
            <a:endParaRPr lang="es-CO" dirty="0"/>
          </a:p>
        </p:txBody>
      </p:sp>
      <p:sp>
        <p:nvSpPr>
          <p:cNvPr id="6" name="5 Marcador de pie de página"/>
          <p:cNvSpPr>
            <a:spLocks noGrp="1"/>
          </p:cNvSpPr>
          <p:nvPr>
            <p:ph type="ftr" sz="quarter" idx="11"/>
          </p:nvPr>
        </p:nvSpPr>
        <p:spPr/>
        <p:txBody>
          <a:bodyPr/>
          <a:lstStyle/>
          <a:p>
            <a:endParaRPr lang="es-CO" dirty="0"/>
          </a:p>
        </p:txBody>
      </p:sp>
      <p:sp>
        <p:nvSpPr>
          <p:cNvPr id="7" name="6 Marcador de número de diapositiva"/>
          <p:cNvSpPr>
            <a:spLocks noGrp="1"/>
          </p:cNvSpPr>
          <p:nvPr>
            <p:ph type="sldNum" sz="quarter" idx="12"/>
          </p:nvPr>
        </p:nvSpPr>
        <p:spPr/>
        <p:txBody>
          <a:bodyPr/>
          <a:lstStyle/>
          <a:p>
            <a:fld id="{07C2E93D-E4AE-415B-9E55-AA0AACFBF06F}" type="slidenum">
              <a:rPr lang="es-CO" smtClean="0"/>
              <a:t>‹Nº›</a:t>
            </a:fld>
            <a:endParaRPr lang="es-CO" dirty="0"/>
          </a:p>
        </p:txBody>
      </p:sp>
    </p:spTree>
    <p:extLst>
      <p:ext uri="{BB962C8B-B14F-4D97-AF65-F5344CB8AC3E}">
        <p14:creationId xmlns:p14="http://schemas.microsoft.com/office/powerpoint/2010/main" val="1913203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E19772-4F34-4EEF-871F-384877CD4F62}" type="datetimeFigureOut">
              <a:rPr lang="es-CO" smtClean="0"/>
              <a:t>27/11/2013</a:t>
            </a:fld>
            <a:endParaRPr lang="es-CO"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C2E93D-E4AE-415B-9E55-AA0AACFBF06F}" type="slidenum">
              <a:rPr lang="es-CO" smtClean="0"/>
              <a:t>‹Nº›</a:t>
            </a:fld>
            <a:endParaRPr lang="es-CO" dirty="0"/>
          </a:p>
        </p:txBody>
      </p:sp>
    </p:spTree>
    <p:extLst>
      <p:ext uri="{BB962C8B-B14F-4D97-AF65-F5344CB8AC3E}">
        <p14:creationId xmlns:p14="http://schemas.microsoft.com/office/powerpoint/2010/main" val="19126004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788024" y="390525"/>
            <a:ext cx="3998757" cy="1166267"/>
          </a:xfrm>
        </p:spPr>
        <p:txBody>
          <a:bodyPr>
            <a:normAutofit fontScale="90000"/>
          </a:bodyPr>
          <a:lstStyle/>
          <a:p>
            <a:r>
              <a:rPr lang="es-CO" sz="3200" dirty="0" smtClean="0"/>
              <a:t>Programa de Alimentación Escolar: Caso Distrito de Barranquilla</a:t>
            </a:r>
            <a:endParaRPr lang="es-CO" sz="3200" dirty="0"/>
          </a:p>
        </p:txBody>
      </p:sp>
      <p:sp>
        <p:nvSpPr>
          <p:cNvPr id="3" name="2 Subtítulo"/>
          <p:cNvSpPr>
            <a:spLocks noGrp="1"/>
          </p:cNvSpPr>
          <p:nvPr>
            <p:ph type="subTitle" idx="1"/>
          </p:nvPr>
        </p:nvSpPr>
        <p:spPr>
          <a:xfrm>
            <a:off x="480504" y="1988840"/>
            <a:ext cx="8123944" cy="4104456"/>
          </a:xfrm>
        </p:spPr>
        <p:txBody>
          <a:bodyPr>
            <a:normAutofit fontScale="92500"/>
          </a:bodyPr>
          <a:lstStyle/>
          <a:p>
            <a:pPr marL="457200" indent="-457200" algn="just">
              <a:buFont typeface="Arial" panose="020B0604020202020204" pitchFamily="34" charset="0"/>
              <a:buChar char="•"/>
            </a:pPr>
            <a:r>
              <a:rPr lang="es-CO" dirty="0" smtClean="0"/>
              <a:t>Conformación de Comité para el Programa de Alimentación Escolar (Conformación y asesores) Diferencia del comité de seguimiento.</a:t>
            </a:r>
          </a:p>
          <a:p>
            <a:pPr marL="457200" indent="-457200" algn="just">
              <a:buFont typeface="Arial" panose="020B0604020202020204" pitchFamily="34" charset="0"/>
              <a:buChar char="•"/>
            </a:pPr>
            <a:r>
              <a:rPr lang="es-CO" dirty="0" smtClean="0"/>
              <a:t>División de la planeación de acuerdo con las vigencias 2013 y 2014</a:t>
            </a:r>
          </a:p>
          <a:p>
            <a:pPr marL="457200" indent="-457200" algn="just">
              <a:buFont typeface="Arial" panose="020B0604020202020204" pitchFamily="34" charset="0"/>
              <a:buChar char="•"/>
            </a:pPr>
            <a:r>
              <a:rPr lang="es-CO" dirty="0" smtClean="0"/>
              <a:t>Etapa preliminar de legalización del convenio e incorporación de recursos transferidos para el año 2013.</a:t>
            </a:r>
          </a:p>
          <a:p>
            <a:pPr marL="457200" indent="-457200" algn="just">
              <a:buFont typeface="Arial" panose="020B0604020202020204" pitchFamily="34" charset="0"/>
              <a:buChar char="•"/>
            </a:pPr>
            <a:endParaRPr lang="es-CO" dirty="0" smtClean="0"/>
          </a:p>
          <a:p>
            <a:pPr marL="457200" indent="-457200">
              <a:buFont typeface="Arial" panose="020B0604020202020204" pitchFamily="34" charset="0"/>
              <a:buChar char="•"/>
            </a:pPr>
            <a:endParaRPr lang="es-CO" dirty="0"/>
          </a:p>
        </p:txBody>
      </p:sp>
      <p:pic>
        <p:nvPicPr>
          <p:cNvPr id="1026" name="Imagen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67291"/>
            <a:ext cx="1502445" cy="962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Imagen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7744" y="519113"/>
            <a:ext cx="2826321" cy="82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805739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788024" y="390525"/>
            <a:ext cx="3998757" cy="1166267"/>
          </a:xfrm>
        </p:spPr>
        <p:txBody>
          <a:bodyPr>
            <a:normAutofit fontScale="90000"/>
          </a:bodyPr>
          <a:lstStyle/>
          <a:p>
            <a:r>
              <a:rPr lang="es-CO" sz="3200" dirty="0" smtClean="0"/>
              <a:t>Programa de Alimentación Escolar: Caso Distrito de Barranquilla</a:t>
            </a:r>
            <a:endParaRPr lang="es-CO" sz="3200" dirty="0"/>
          </a:p>
        </p:txBody>
      </p:sp>
      <p:sp>
        <p:nvSpPr>
          <p:cNvPr id="3" name="2 Subtítulo"/>
          <p:cNvSpPr>
            <a:spLocks noGrp="1"/>
          </p:cNvSpPr>
          <p:nvPr>
            <p:ph type="subTitle" idx="1"/>
          </p:nvPr>
        </p:nvSpPr>
        <p:spPr>
          <a:xfrm>
            <a:off x="480504" y="1988840"/>
            <a:ext cx="8123944" cy="4536504"/>
          </a:xfrm>
        </p:spPr>
        <p:txBody>
          <a:bodyPr>
            <a:normAutofit lnSpcReduction="10000"/>
          </a:bodyPr>
          <a:lstStyle/>
          <a:p>
            <a:pPr marL="457200" indent="-457200" algn="just">
              <a:buFont typeface="Arial" panose="020B0604020202020204" pitchFamily="34" charset="0"/>
              <a:buChar char="•"/>
            </a:pPr>
            <a:r>
              <a:rPr lang="es-CO" u="sng" dirty="0" smtClean="0"/>
              <a:t>Segunda etapa de trabajo</a:t>
            </a:r>
            <a:r>
              <a:rPr lang="es-CO" dirty="0" smtClean="0"/>
              <a:t>:</a:t>
            </a:r>
          </a:p>
          <a:p>
            <a:r>
              <a:rPr lang="es-CO" sz="2400" dirty="0" smtClean="0"/>
              <a:t>COBERTURA</a:t>
            </a:r>
          </a:p>
          <a:p>
            <a:pPr algn="just"/>
            <a:r>
              <a:rPr lang="es-CO" sz="2800" dirty="0" smtClean="0"/>
              <a:t>161 Sedes de 153 IED</a:t>
            </a:r>
          </a:p>
          <a:p>
            <a:pPr algn="just"/>
            <a:endParaRPr lang="es-CO" sz="2800" dirty="0"/>
          </a:p>
          <a:p>
            <a:pPr algn="just"/>
            <a:r>
              <a:rPr lang="es-CO" sz="2800" dirty="0" smtClean="0"/>
              <a:t>ATENCION DE POBLACIÓN PRIORITARIA:</a:t>
            </a:r>
          </a:p>
          <a:p>
            <a:pPr algn="just"/>
            <a:r>
              <a:rPr lang="es-CO" sz="2800" dirty="0"/>
              <a:t>E</a:t>
            </a:r>
            <a:r>
              <a:rPr lang="es-CO" sz="2800" dirty="0" smtClean="0"/>
              <a:t>tnias</a:t>
            </a:r>
            <a:r>
              <a:rPr lang="es-CO" sz="2800" dirty="0"/>
              <a:t>, desplazados, negritudes, negritudes desplazadas, primaria</a:t>
            </a:r>
            <a:r>
              <a:rPr lang="es-CO" sz="2800" dirty="0" smtClean="0"/>
              <a:t>.</a:t>
            </a:r>
          </a:p>
          <a:p>
            <a:pPr algn="just"/>
            <a:endParaRPr lang="es-CO" sz="2800" dirty="0"/>
          </a:p>
          <a:p>
            <a:pPr algn="just"/>
            <a:r>
              <a:rPr lang="es-CO" sz="2800" dirty="0" smtClean="0"/>
              <a:t>MANTIENE COBERTURA DEL ICBF PERO REDISTRIBUYE EL SUMINISTRO.</a:t>
            </a:r>
          </a:p>
          <a:p>
            <a:pPr algn="just"/>
            <a:endParaRPr lang="es-CO" sz="2800" baseline="-25000" dirty="0"/>
          </a:p>
          <a:p>
            <a:pPr algn="just"/>
            <a:endParaRPr lang="es-CO" sz="2800" baseline="-25000" dirty="0" smtClean="0"/>
          </a:p>
          <a:p>
            <a:pPr algn="just"/>
            <a:endParaRPr lang="es-CO" dirty="0" smtClean="0"/>
          </a:p>
          <a:p>
            <a:endParaRPr lang="es-CO" dirty="0"/>
          </a:p>
          <a:p>
            <a:pPr marL="457200" indent="-457200">
              <a:buFont typeface="Arial" panose="020B0604020202020204" pitchFamily="34" charset="0"/>
              <a:buChar char="•"/>
            </a:pPr>
            <a:endParaRPr lang="es-CO" dirty="0"/>
          </a:p>
        </p:txBody>
      </p:sp>
      <p:pic>
        <p:nvPicPr>
          <p:cNvPr id="1026" name="Imagen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67291"/>
            <a:ext cx="1502445" cy="962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Imagen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7744" y="519113"/>
            <a:ext cx="2826321" cy="82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961520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788024" y="390525"/>
            <a:ext cx="3998757" cy="1166267"/>
          </a:xfrm>
        </p:spPr>
        <p:txBody>
          <a:bodyPr>
            <a:normAutofit fontScale="90000"/>
          </a:bodyPr>
          <a:lstStyle/>
          <a:p>
            <a:r>
              <a:rPr lang="es-CO" sz="3200" dirty="0" smtClean="0"/>
              <a:t>Programa de Alimentación Escolar: Caso Distrito de Barranquilla</a:t>
            </a:r>
            <a:endParaRPr lang="es-CO" sz="3200" dirty="0"/>
          </a:p>
        </p:txBody>
      </p:sp>
      <p:sp>
        <p:nvSpPr>
          <p:cNvPr id="3" name="2 Subtítulo"/>
          <p:cNvSpPr>
            <a:spLocks noGrp="1"/>
          </p:cNvSpPr>
          <p:nvPr>
            <p:ph type="subTitle" idx="1"/>
          </p:nvPr>
        </p:nvSpPr>
        <p:spPr>
          <a:xfrm>
            <a:off x="480504" y="1988840"/>
            <a:ext cx="8123944" cy="4536504"/>
          </a:xfrm>
        </p:spPr>
        <p:txBody>
          <a:bodyPr>
            <a:normAutofit lnSpcReduction="10000"/>
          </a:bodyPr>
          <a:lstStyle/>
          <a:p>
            <a:pPr algn="just"/>
            <a:r>
              <a:rPr lang="es-CO" sz="2800" baseline="-25000" dirty="0" smtClean="0"/>
              <a:t>RECOMENDACIONES</a:t>
            </a:r>
          </a:p>
          <a:p>
            <a:pPr marL="457200" lvl="0" indent="-457200" algn="just">
              <a:buFont typeface="Arial" panose="020B0604020202020204" pitchFamily="34" charset="0"/>
              <a:buChar char="•"/>
            </a:pPr>
            <a:r>
              <a:rPr lang="es-CO" sz="2800" dirty="0"/>
              <a:t>Confirmar la inclusión del programa en los planes de desarrollo de las entidades territoriales.</a:t>
            </a:r>
          </a:p>
          <a:p>
            <a:pPr marL="457200" lvl="0" indent="-457200" algn="just">
              <a:buFont typeface="Arial" panose="020B0604020202020204" pitchFamily="34" charset="0"/>
              <a:buChar char="•"/>
            </a:pPr>
            <a:r>
              <a:rPr lang="es-CO" sz="2800" dirty="0"/>
              <a:t>Definir un comité responsable del programa que adelante la etapa de planeación, contratación y </a:t>
            </a:r>
            <a:r>
              <a:rPr lang="es-CO" sz="2800" dirty="0" smtClean="0"/>
              <a:t>ejecución al interior de la ETC.</a:t>
            </a:r>
            <a:endParaRPr lang="es-CO" sz="2800" dirty="0"/>
          </a:p>
          <a:p>
            <a:pPr marL="457200" lvl="0" indent="-457200" algn="just">
              <a:buFont typeface="Arial" panose="020B0604020202020204" pitchFamily="34" charset="0"/>
              <a:buChar char="•"/>
            </a:pPr>
            <a:r>
              <a:rPr lang="es-CO" sz="2800" dirty="0"/>
              <a:t>Contar con el apoyo permanente del Programa de Alimentación escolar del MEN.</a:t>
            </a:r>
          </a:p>
          <a:p>
            <a:pPr marL="457200" lvl="0" indent="-457200" algn="just">
              <a:buFont typeface="Arial" panose="020B0604020202020204" pitchFamily="34" charset="0"/>
              <a:buChar char="•"/>
            </a:pPr>
            <a:r>
              <a:rPr lang="es-CO" sz="2800" dirty="0"/>
              <a:t>Determinar el costo mínimo de ejecución del contrato.</a:t>
            </a:r>
          </a:p>
          <a:p>
            <a:pPr algn="just"/>
            <a:endParaRPr lang="es-CO" sz="2800" baseline="-25000" dirty="0"/>
          </a:p>
          <a:p>
            <a:pPr algn="just"/>
            <a:endParaRPr lang="es-CO" sz="2800" baseline="-25000" dirty="0" smtClean="0"/>
          </a:p>
          <a:p>
            <a:pPr algn="just"/>
            <a:endParaRPr lang="es-CO" dirty="0" smtClean="0"/>
          </a:p>
          <a:p>
            <a:endParaRPr lang="es-CO" dirty="0"/>
          </a:p>
          <a:p>
            <a:pPr marL="457200" indent="-457200">
              <a:buFont typeface="Arial" panose="020B0604020202020204" pitchFamily="34" charset="0"/>
              <a:buChar char="•"/>
            </a:pPr>
            <a:endParaRPr lang="es-CO" dirty="0"/>
          </a:p>
        </p:txBody>
      </p:sp>
      <p:pic>
        <p:nvPicPr>
          <p:cNvPr id="1026" name="Imagen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67291"/>
            <a:ext cx="1502445" cy="962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Imagen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7744" y="519113"/>
            <a:ext cx="2826321" cy="82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71826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788024" y="390525"/>
            <a:ext cx="3998757" cy="1166267"/>
          </a:xfrm>
        </p:spPr>
        <p:txBody>
          <a:bodyPr>
            <a:normAutofit fontScale="90000"/>
          </a:bodyPr>
          <a:lstStyle/>
          <a:p>
            <a:r>
              <a:rPr lang="es-CO" sz="3200" dirty="0" smtClean="0"/>
              <a:t>Programa de Alimentación Escolar: Caso Distrito de Barranquilla</a:t>
            </a:r>
            <a:endParaRPr lang="es-CO" sz="3200" dirty="0"/>
          </a:p>
        </p:txBody>
      </p:sp>
      <p:sp>
        <p:nvSpPr>
          <p:cNvPr id="3" name="2 Subtítulo"/>
          <p:cNvSpPr>
            <a:spLocks noGrp="1"/>
          </p:cNvSpPr>
          <p:nvPr>
            <p:ph type="subTitle" idx="1"/>
          </p:nvPr>
        </p:nvSpPr>
        <p:spPr>
          <a:xfrm>
            <a:off x="480504" y="1988840"/>
            <a:ext cx="8123944" cy="4536504"/>
          </a:xfrm>
        </p:spPr>
        <p:txBody>
          <a:bodyPr>
            <a:normAutofit fontScale="92500" lnSpcReduction="20000"/>
          </a:bodyPr>
          <a:lstStyle/>
          <a:p>
            <a:pPr algn="just"/>
            <a:r>
              <a:rPr lang="es-CO" sz="2800" baseline="-25000" dirty="0" smtClean="0"/>
              <a:t>RECOMENDACIONES</a:t>
            </a:r>
          </a:p>
          <a:p>
            <a:pPr marL="457200" lvl="0" indent="-457200" algn="just">
              <a:buFont typeface="Arial" panose="020B0604020202020204" pitchFamily="34" charset="0"/>
              <a:buChar char="•"/>
            </a:pPr>
            <a:r>
              <a:rPr lang="es-CO" sz="2800" dirty="0"/>
              <a:t>Determinar la forma de escogencia del contratista y el tipo de contrato.</a:t>
            </a:r>
          </a:p>
          <a:p>
            <a:pPr marL="457200" lvl="0" indent="-457200" algn="just">
              <a:buFont typeface="Arial" panose="020B0604020202020204" pitchFamily="34" charset="0"/>
              <a:buChar char="•"/>
            </a:pPr>
            <a:r>
              <a:rPr lang="es-CO" sz="2800" dirty="0"/>
              <a:t>Verificar la infraestructura física de comedores y cocinas donde se prestará la ejecución del programa.</a:t>
            </a:r>
          </a:p>
          <a:p>
            <a:pPr marL="457200" lvl="0" indent="-457200" algn="just">
              <a:buFont typeface="Arial" panose="020B0604020202020204" pitchFamily="34" charset="0"/>
              <a:buChar char="•"/>
            </a:pPr>
            <a:r>
              <a:rPr lang="es-CO" sz="2800" dirty="0"/>
              <a:t>Determinar la posibilidad de incorporar recursos propios del ente territorial para la financiación del programa.</a:t>
            </a:r>
          </a:p>
          <a:p>
            <a:pPr marL="457200" lvl="0" indent="-457200" algn="just">
              <a:buFont typeface="Arial" panose="020B0604020202020204" pitchFamily="34" charset="0"/>
              <a:buChar char="•"/>
            </a:pPr>
            <a:r>
              <a:rPr lang="es-CO" sz="2800" dirty="0"/>
              <a:t>Obtener la aprobación de las vigencias futuras durante el 2013, con el fin de adjudicar dentro de ésta vigencia o en su defecto incorporar los recursos para el presupuesto 2014</a:t>
            </a:r>
          </a:p>
          <a:p>
            <a:pPr algn="just"/>
            <a:endParaRPr lang="es-CO" sz="2800" baseline="-25000" dirty="0"/>
          </a:p>
          <a:p>
            <a:pPr algn="just"/>
            <a:endParaRPr lang="es-CO" sz="2800" baseline="-25000" dirty="0" smtClean="0"/>
          </a:p>
          <a:p>
            <a:pPr algn="just"/>
            <a:endParaRPr lang="es-CO" dirty="0" smtClean="0"/>
          </a:p>
          <a:p>
            <a:endParaRPr lang="es-CO" dirty="0"/>
          </a:p>
          <a:p>
            <a:pPr marL="457200" indent="-457200">
              <a:buFont typeface="Arial" panose="020B0604020202020204" pitchFamily="34" charset="0"/>
              <a:buChar char="•"/>
            </a:pPr>
            <a:endParaRPr lang="es-CO" dirty="0"/>
          </a:p>
        </p:txBody>
      </p:sp>
      <p:pic>
        <p:nvPicPr>
          <p:cNvPr id="1026" name="Imagen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67291"/>
            <a:ext cx="1502445" cy="962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Imagen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7744" y="519113"/>
            <a:ext cx="2826321" cy="82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02946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788024" y="390525"/>
            <a:ext cx="3998757" cy="1166267"/>
          </a:xfrm>
        </p:spPr>
        <p:txBody>
          <a:bodyPr>
            <a:normAutofit fontScale="90000"/>
          </a:bodyPr>
          <a:lstStyle/>
          <a:p>
            <a:r>
              <a:rPr lang="es-CO" sz="3200" dirty="0" smtClean="0"/>
              <a:t>Programa de Alimentación Escolar: Caso Distrito de Barranquilla</a:t>
            </a:r>
            <a:endParaRPr lang="es-CO" sz="3200" dirty="0"/>
          </a:p>
        </p:txBody>
      </p:sp>
      <p:sp>
        <p:nvSpPr>
          <p:cNvPr id="3" name="2 Subtítulo"/>
          <p:cNvSpPr>
            <a:spLocks noGrp="1"/>
          </p:cNvSpPr>
          <p:nvPr>
            <p:ph type="subTitle" idx="1"/>
          </p:nvPr>
        </p:nvSpPr>
        <p:spPr>
          <a:xfrm>
            <a:off x="480504" y="1988840"/>
            <a:ext cx="8123944" cy="4536504"/>
          </a:xfrm>
        </p:spPr>
        <p:txBody>
          <a:bodyPr>
            <a:normAutofit fontScale="92500" lnSpcReduction="10000"/>
          </a:bodyPr>
          <a:lstStyle/>
          <a:p>
            <a:pPr algn="just"/>
            <a:r>
              <a:rPr lang="es-CO" sz="2800" baseline="-25000" dirty="0" smtClean="0"/>
              <a:t>RECOMENDACIONES</a:t>
            </a:r>
          </a:p>
          <a:p>
            <a:pPr marL="457200" lvl="0" indent="-457200" algn="just">
              <a:buFont typeface="Arial" panose="020B0604020202020204" pitchFamily="34" charset="0"/>
              <a:buChar char="•"/>
            </a:pPr>
            <a:r>
              <a:rPr lang="es-CO" sz="2800" dirty="0"/>
              <a:t>En el evento que la apertura del proceso de selección se dé durante el inicio del año 2014, contar con pliegos ajustados a la normatividad del decreto 1510 de 2013, que empieza vigencia el 1º de enero para aquellas entidades territoriales que ampliaron el plazo de vigencia del decreto 734 de 2012.</a:t>
            </a:r>
          </a:p>
          <a:p>
            <a:pPr marL="457200" lvl="0" indent="-457200" algn="just">
              <a:buFont typeface="Arial" panose="020B0604020202020204" pitchFamily="34" charset="0"/>
              <a:buChar char="•"/>
            </a:pPr>
            <a:r>
              <a:rPr lang="es-CO" sz="2800" dirty="0"/>
              <a:t>Incorporar las compras regionales en los pliegos de condiciones que se publiquen</a:t>
            </a:r>
          </a:p>
          <a:p>
            <a:pPr marL="457200" lvl="0" indent="-457200" algn="just">
              <a:buFont typeface="Arial" panose="020B0604020202020204" pitchFamily="34" charset="0"/>
              <a:buChar char="•"/>
            </a:pPr>
            <a:r>
              <a:rPr lang="es-CO" sz="2800" dirty="0"/>
              <a:t>Incorporar la subcontratación con asociaciones de padres de familia.</a:t>
            </a:r>
          </a:p>
          <a:p>
            <a:pPr algn="just"/>
            <a:endParaRPr lang="es-CO" sz="2800" baseline="-25000" dirty="0"/>
          </a:p>
          <a:p>
            <a:pPr algn="just"/>
            <a:endParaRPr lang="es-CO" sz="2800" baseline="-25000" dirty="0" smtClean="0"/>
          </a:p>
          <a:p>
            <a:pPr algn="just"/>
            <a:endParaRPr lang="es-CO" dirty="0" smtClean="0"/>
          </a:p>
          <a:p>
            <a:endParaRPr lang="es-CO" dirty="0"/>
          </a:p>
          <a:p>
            <a:pPr marL="457200" indent="-457200">
              <a:buFont typeface="Arial" panose="020B0604020202020204" pitchFamily="34" charset="0"/>
              <a:buChar char="•"/>
            </a:pPr>
            <a:endParaRPr lang="es-CO" dirty="0"/>
          </a:p>
        </p:txBody>
      </p:sp>
      <p:pic>
        <p:nvPicPr>
          <p:cNvPr id="1026" name="Imagen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67291"/>
            <a:ext cx="1502445" cy="962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Imagen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7744" y="519113"/>
            <a:ext cx="2826321" cy="82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657978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788024" y="390525"/>
            <a:ext cx="3998757" cy="1166267"/>
          </a:xfrm>
        </p:spPr>
        <p:txBody>
          <a:bodyPr>
            <a:normAutofit fontScale="90000"/>
          </a:bodyPr>
          <a:lstStyle/>
          <a:p>
            <a:r>
              <a:rPr lang="es-CO" sz="3200" dirty="0" smtClean="0"/>
              <a:t>Programa de Alimentación Escolar: Caso Distrito de Barranquilla</a:t>
            </a:r>
            <a:endParaRPr lang="es-CO" sz="3200" dirty="0"/>
          </a:p>
        </p:txBody>
      </p:sp>
      <p:sp>
        <p:nvSpPr>
          <p:cNvPr id="3" name="2 Subtítulo"/>
          <p:cNvSpPr>
            <a:spLocks noGrp="1"/>
          </p:cNvSpPr>
          <p:nvPr>
            <p:ph type="subTitle" idx="1"/>
          </p:nvPr>
        </p:nvSpPr>
        <p:spPr>
          <a:xfrm>
            <a:off x="480504" y="1988840"/>
            <a:ext cx="8123944" cy="4536504"/>
          </a:xfrm>
        </p:spPr>
        <p:txBody>
          <a:bodyPr>
            <a:normAutofit/>
          </a:bodyPr>
          <a:lstStyle/>
          <a:p>
            <a:pPr algn="just"/>
            <a:r>
              <a:rPr lang="es-CO" sz="2800" baseline="-25000" dirty="0" smtClean="0"/>
              <a:t>RECOMENDACIONES</a:t>
            </a:r>
          </a:p>
          <a:p>
            <a:pPr algn="just"/>
            <a:endParaRPr lang="es-CO" sz="2800" baseline="-25000" dirty="0" smtClean="0"/>
          </a:p>
          <a:p>
            <a:pPr marL="457200" lvl="0" indent="-457200" algn="just">
              <a:buFont typeface="Arial" panose="020B0604020202020204" pitchFamily="34" charset="0"/>
              <a:buChar char="•"/>
            </a:pPr>
            <a:r>
              <a:rPr lang="es-CO" sz="2400" dirty="0"/>
              <a:t>Incorporar en la minuta patrón el uso de </a:t>
            </a:r>
            <a:r>
              <a:rPr lang="es-CO" sz="2400" dirty="0" err="1"/>
              <a:t>bienestarina</a:t>
            </a:r>
            <a:r>
              <a:rPr lang="es-CO" sz="2400" dirty="0"/>
              <a:t> para abaratar los costos de la contratación y garantizar los mínimos nutricionales exigidos en los lineamientos generales, para ello deberán suscribirse los convenios interadministrativos de suministro de este complemento nutricional con el ICBF.</a:t>
            </a:r>
          </a:p>
          <a:p>
            <a:pPr marL="457200" lvl="0" indent="-457200" algn="just">
              <a:buFont typeface="Arial" panose="020B0604020202020204" pitchFamily="34" charset="0"/>
              <a:buChar char="•"/>
            </a:pPr>
            <a:r>
              <a:rPr lang="es-CO" sz="2400" dirty="0"/>
              <a:t>Definir contingencias del proceso de selección del contratista desde el inicio de planeación del proceso.</a:t>
            </a:r>
          </a:p>
          <a:p>
            <a:pPr marL="457200" indent="-457200" algn="just">
              <a:buFont typeface="Arial" panose="020B0604020202020204" pitchFamily="34" charset="0"/>
              <a:buChar char="•"/>
            </a:pPr>
            <a:endParaRPr lang="es-CO" sz="2400" baseline="-25000" dirty="0"/>
          </a:p>
          <a:p>
            <a:pPr algn="just"/>
            <a:endParaRPr lang="es-CO" sz="2800" baseline="-25000" dirty="0" smtClean="0"/>
          </a:p>
          <a:p>
            <a:pPr algn="just"/>
            <a:endParaRPr lang="es-CO" dirty="0" smtClean="0"/>
          </a:p>
          <a:p>
            <a:endParaRPr lang="es-CO" dirty="0"/>
          </a:p>
          <a:p>
            <a:pPr marL="457200" indent="-457200">
              <a:buFont typeface="Arial" panose="020B0604020202020204" pitchFamily="34" charset="0"/>
              <a:buChar char="•"/>
            </a:pPr>
            <a:endParaRPr lang="es-CO" dirty="0"/>
          </a:p>
        </p:txBody>
      </p:sp>
      <p:pic>
        <p:nvPicPr>
          <p:cNvPr id="1026" name="Imagen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67291"/>
            <a:ext cx="1502445" cy="962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Imagen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7744" y="519113"/>
            <a:ext cx="2826321" cy="82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98706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788024" y="390525"/>
            <a:ext cx="3998757" cy="1166267"/>
          </a:xfrm>
        </p:spPr>
        <p:txBody>
          <a:bodyPr>
            <a:normAutofit fontScale="90000"/>
          </a:bodyPr>
          <a:lstStyle/>
          <a:p>
            <a:r>
              <a:rPr lang="es-CO" sz="3200" dirty="0" smtClean="0"/>
              <a:t>Programa de Alimentación Escolar: Caso Distrito de Barranquilla</a:t>
            </a:r>
            <a:endParaRPr lang="es-CO" sz="3200" dirty="0"/>
          </a:p>
        </p:txBody>
      </p:sp>
      <p:sp>
        <p:nvSpPr>
          <p:cNvPr id="3" name="2 Subtítulo"/>
          <p:cNvSpPr>
            <a:spLocks noGrp="1"/>
          </p:cNvSpPr>
          <p:nvPr>
            <p:ph type="subTitle" idx="1"/>
          </p:nvPr>
        </p:nvSpPr>
        <p:spPr>
          <a:xfrm>
            <a:off x="480504" y="1988840"/>
            <a:ext cx="8123944" cy="4104456"/>
          </a:xfrm>
        </p:spPr>
        <p:txBody>
          <a:bodyPr>
            <a:normAutofit fontScale="85000" lnSpcReduction="20000"/>
          </a:bodyPr>
          <a:lstStyle/>
          <a:p>
            <a:pPr marL="457200" indent="-457200" algn="just">
              <a:buFont typeface="Arial" panose="020B0604020202020204" pitchFamily="34" charset="0"/>
              <a:buChar char="•"/>
            </a:pPr>
            <a:r>
              <a:rPr lang="es-CO" u="sng" dirty="0" smtClean="0"/>
              <a:t>Primera etapa de trabajo</a:t>
            </a:r>
            <a:r>
              <a:rPr lang="es-CO" dirty="0" smtClean="0"/>
              <a:t>:</a:t>
            </a:r>
          </a:p>
          <a:p>
            <a:pPr marL="457200" indent="-457200" algn="just">
              <a:buFont typeface="Arial" panose="020B0604020202020204" pitchFamily="34" charset="0"/>
              <a:buChar char="•"/>
            </a:pPr>
            <a:endParaRPr lang="es-CO" dirty="0" smtClean="0"/>
          </a:p>
          <a:p>
            <a:pPr algn="just"/>
            <a:r>
              <a:rPr lang="es-CO" dirty="0"/>
              <a:t>P</a:t>
            </a:r>
            <a:r>
              <a:rPr lang="es-CO" dirty="0" smtClean="0"/>
              <a:t>reparación </a:t>
            </a:r>
            <a:r>
              <a:rPr lang="es-CO" dirty="0"/>
              <a:t>de la continuidad de los contratos que tenía suscrito el ICBF en el Distrito (a la fecha de la firma de los contratos de adhesión eran </a:t>
            </a:r>
            <a:r>
              <a:rPr lang="es-CO" dirty="0" smtClean="0"/>
              <a:t>2)</a:t>
            </a:r>
          </a:p>
          <a:p>
            <a:pPr algn="just"/>
            <a:endParaRPr lang="es-CO" dirty="0"/>
          </a:p>
          <a:p>
            <a:pPr algn="just"/>
            <a:r>
              <a:rPr lang="es-CO" dirty="0" smtClean="0"/>
              <a:t>Para </a:t>
            </a:r>
            <a:r>
              <a:rPr lang="es-CO" dirty="0"/>
              <a:t>la continuidad del programa que venía en ejecución durante la vigencia 2013 no hubo recursos propios de la entidad territorial en la medida que se mantuvieron los precios unitarios de los contratos de asociación.</a:t>
            </a:r>
            <a:endParaRPr lang="es-CO" dirty="0" smtClean="0"/>
          </a:p>
          <a:p>
            <a:pPr marL="457200" indent="-457200">
              <a:buFont typeface="Arial" panose="020B0604020202020204" pitchFamily="34" charset="0"/>
              <a:buChar char="•"/>
            </a:pPr>
            <a:endParaRPr lang="es-CO" dirty="0"/>
          </a:p>
        </p:txBody>
      </p:sp>
      <p:pic>
        <p:nvPicPr>
          <p:cNvPr id="1026" name="Imagen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67291"/>
            <a:ext cx="1502445" cy="962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Imagen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7744" y="519113"/>
            <a:ext cx="2826321" cy="82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6058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788024" y="390525"/>
            <a:ext cx="3998757" cy="1166267"/>
          </a:xfrm>
        </p:spPr>
        <p:txBody>
          <a:bodyPr>
            <a:normAutofit fontScale="90000"/>
          </a:bodyPr>
          <a:lstStyle/>
          <a:p>
            <a:r>
              <a:rPr lang="es-CO" sz="3200" dirty="0" smtClean="0"/>
              <a:t>Programa de Alimentación Escolar: Caso Distrito de Barranquilla</a:t>
            </a:r>
            <a:endParaRPr lang="es-CO" sz="3200" dirty="0"/>
          </a:p>
        </p:txBody>
      </p:sp>
      <p:sp>
        <p:nvSpPr>
          <p:cNvPr id="3" name="2 Subtítulo"/>
          <p:cNvSpPr>
            <a:spLocks noGrp="1"/>
          </p:cNvSpPr>
          <p:nvPr>
            <p:ph type="subTitle" idx="1"/>
          </p:nvPr>
        </p:nvSpPr>
        <p:spPr>
          <a:xfrm>
            <a:off x="480504" y="1988840"/>
            <a:ext cx="8123944" cy="4104456"/>
          </a:xfrm>
        </p:spPr>
        <p:txBody>
          <a:bodyPr>
            <a:normAutofit fontScale="70000" lnSpcReduction="20000"/>
          </a:bodyPr>
          <a:lstStyle/>
          <a:p>
            <a:pPr marL="457200" indent="-457200" algn="just">
              <a:buFont typeface="Arial" panose="020B0604020202020204" pitchFamily="34" charset="0"/>
              <a:buChar char="•"/>
            </a:pPr>
            <a:r>
              <a:rPr lang="es-CO" u="sng" dirty="0" smtClean="0"/>
              <a:t>Segunda etapa de trabajo</a:t>
            </a:r>
            <a:r>
              <a:rPr lang="es-CO" dirty="0" smtClean="0"/>
              <a:t>:</a:t>
            </a:r>
          </a:p>
          <a:p>
            <a:pPr marL="457200" indent="-457200" algn="just">
              <a:buFont typeface="Arial" panose="020B0604020202020204" pitchFamily="34" charset="0"/>
              <a:buChar char="•"/>
            </a:pPr>
            <a:endParaRPr lang="es-CO" dirty="0" smtClean="0"/>
          </a:p>
          <a:p>
            <a:pPr algn="just"/>
            <a:r>
              <a:rPr lang="es-CO" dirty="0" smtClean="0"/>
              <a:t>Diseño </a:t>
            </a:r>
            <a:r>
              <a:rPr lang="es-CO" dirty="0"/>
              <a:t>de los procesos contractuales para la selección del contratista que prestará el suministro y distribución de las raciones PAE durante el 2014</a:t>
            </a:r>
            <a:r>
              <a:rPr lang="es-CO" dirty="0" smtClean="0"/>
              <a:t>.</a:t>
            </a:r>
          </a:p>
          <a:p>
            <a:pPr algn="just"/>
            <a:endParaRPr lang="es-CO" dirty="0"/>
          </a:p>
          <a:p>
            <a:pPr algn="just"/>
            <a:r>
              <a:rPr lang="es-CO" dirty="0" smtClean="0"/>
              <a:t>Objeto del contrato: SUMINISTRO </a:t>
            </a:r>
            <a:r>
              <a:rPr lang="es-CO" dirty="0"/>
              <a:t>Y DISTRIBUCIÓN  DE DESAYUNOS, ALMUERZOS, Y  COMPLEMENTO ALIMENTARIO JORNADA DE LA TARDE, PARA LA POBLACIÓN PRIORITARIA  DE ACUERDO A LOS LINEAMIENTOS DEL PROGRAMA PAE  EN LAS DIFERENTES INSTITUCIONES  EDUCATIVAS DEL DISTRITO DE BARRANQUILLA.  </a:t>
            </a:r>
            <a:endParaRPr lang="es-CO" dirty="0" smtClean="0"/>
          </a:p>
          <a:p>
            <a:pPr algn="just"/>
            <a:endParaRPr lang="es-CO" dirty="0"/>
          </a:p>
          <a:p>
            <a:pPr algn="just"/>
            <a:r>
              <a:rPr lang="es-CO" dirty="0" smtClean="0"/>
              <a:t>Tramite de selección: LICITACIÓN PÚBLICA.</a:t>
            </a:r>
            <a:endParaRPr lang="es-CO" dirty="0"/>
          </a:p>
          <a:p>
            <a:pPr algn="just"/>
            <a:endParaRPr lang="es-CO" dirty="0" smtClean="0"/>
          </a:p>
          <a:p>
            <a:endParaRPr lang="es-CO" dirty="0"/>
          </a:p>
          <a:p>
            <a:pPr marL="457200" indent="-457200">
              <a:buFont typeface="Arial" panose="020B0604020202020204" pitchFamily="34" charset="0"/>
              <a:buChar char="•"/>
            </a:pPr>
            <a:endParaRPr lang="es-CO" dirty="0"/>
          </a:p>
        </p:txBody>
      </p:sp>
      <p:pic>
        <p:nvPicPr>
          <p:cNvPr id="1026" name="Imagen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67291"/>
            <a:ext cx="1502445" cy="962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Imagen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7744" y="519113"/>
            <a:ext cx="2826321" cy="82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97999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788024" y="390525"/>
            <a:ext cx="3998757" cy="1166267"/>
          </a:xfrm>
        </p:spPr>
        <p:txBody>
          <a:bodyPr>
            <a:normAutofit fontScale="90000"/>
          </a:bodyPr>
          <a:lstStyle/>
          <a:p>
            <a:r>
              <a:rPr lang="es-CO" sz="3200" dirty="0" smtClean="0"/>
              <a:t>Programa de Alimentación Escolar: Caso Distrito de Barranquilla</a:t>
            </a:r>
            <a:endParaRPr lang="es-CO" sz="3200" dirty="0"/>
          </a:p>
        </p:txBody>
      </p:sp>
      <p:sp>
        <p:nvSpPr>
          <p:cNvPr id="3" name="2 Subtítulo"/>
          <p:cNvSpPr>
            <a:spLocks noGrp="1"/>
          </p:cNvSpPr>
          <p:nvPr>
            <p:ph type="subTitle" idx="1"/>
          </p:nvPr>
        </p:nvSpPr>
        <p:spPr>
          <a:xfrm>
            <a:off x="480504" y="1988840"/>
            <a:ext cx="8123944" cy="4104456"/>
          </a:xfrm>
        </p:spPr>
        <p:txBody>
          <a:bodyPr>
            <a:normAutofit/>
          </a:bodyPr>
          <a:lstStyle/>
          <a:p>
            <a:pPr marL="457200" indent="-457200" algn="just">
              <a:buFont typeface="Arial" panose="020B0604020202020204" pitchFamily="34" charset="0"/>
              <a:buChar char="•"/>
            </a:pPr>
            <a:r>
              <a:rPr lang="es-CO" u="sng" dirty="0" smtClean="0"/>
              <a:t>Segunda etapa de trabajo</a:t>
            </a:r>
            <a:r>
              <a:rPr lang="es-CO" dirty="0" smtClean="0"/>
              <a:t>:</a:t>
            </a:r>
          </a:p>
          <a:p>
            <a:pPr marL="457200" indent="-457200" algn="just">
              <a:buFont typeface="Arial" panose="020B0604020202020204" pitchFamily="34" charset="0"/>
              <a:buChar char="•"/>
            </a:pPr>
            <a:endParaRPr lang="es-CO" dirty="0" smtClean="0"/>
          </a:p>
          <a:p>
            <a:pPr algn="just"/>
            <a:r>
              <a:rPr lang="es-CO" sz="2400" dirty="0" smtClean="0"/>
              <a:t>Estudio de mercado y determinación del costo PAE en Barranquilla</a:t>
            </a:r>
            <a:endParaRPr lang="es-CO" dirty="0" smtClean="0"/>
          </a:p>
          <a:p>
            <a:endParaRPr lang="es-CO" dirty="0"/>
          </a:p>
          <a:p>
            <a:pPr marL="457200" indent="-457200">
              <a:buFont typeface="Arial" panose="020B0604020202020204" pitchFamily="34" charset="0"/>
              <a:buChar char="•"/>
            </a:pPr>
            <a:endParaRPr lang="es-CO" dirty="0"/>
          </a:p>
        </p:txBody>
      </p:sp>
      <p:pic>
        <p:nvPicPr>
          <p:cNvPr id="1026" name="Imagen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67291"/>
            <a:ext cx="1502445" cy="962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Imagen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7744" y="519113"/>
            <a:ext cx="2826321" cy="82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3 Tabla"/>
          <p:cNvGraphicFramePr>
            <a:graphicFrameLocks noGrp="1"/>
          </p:cNvGraphicFramePr>
          <p:nvPr>
            <p:extLst>
              <p:ext uri="{D42A27DB-BD31-4B8C-83A1-F6EECF244321}">
                <p14:modId xmlns:p14="http://schemas.microsoft.com/office/powerpoint/2010/main" val="1143069148"/>
              </p:ext>
            </p:extLst>
          </p:nvPr>
        </p:nvGraphicFramePr>
        <p:xfrm>
          <a:off x="1302071" y="4149080"/>
          <a:ext cx="5701030" cy="1920240"/>
        </p:xfrm>
        <a:graphic>
          <a:graphicData uri="http://schemas.openxmlformats.org/drawingml/2006/table">
            <a:tbl>
              <a:tblPr firstRow="1" firstCol="1" bandRow="1">
                <a:tableStyleId>{5C22544A-7EE6-4342-B048-85BDC9FD1C3A}</a:tableStyleId>
              </a:tblPr>
              <a:tblGrid>
                <a:gridCol w="1899920"/>
                <a:gridCol w="1900555"/>
                <a:gridCol w="1900555"/>
              </a:tblGrid>
              <a:tr h="0">
                <a:tc>
                  <a:txBody>
                    <a:bodyPr/>
                    <a:lstStyle/>
                    <a:p>
                      <a:pPr algn="just">
                        <a:lnSpc>
                          <a:spcPct val="150000"/>
                        </a:lnSpc>
                        <a:spcAft>
                          <a:spcPts val="0"/>
                        </a:spcAft>
                      </a:pPr>
                      <a:r>
                        <a:rPr lang="es-CO" sz="1400" dirty="0">
                          <a:effectLst/>
                        </a:rPr>
                        <a:t>Ración</a:t>
                      </a:r>
                      <a:endParaRPr lang="es-CO" sz="1100" dirty="0">
                        <a:effectLst/>
                        <a:latin typeface="Calibri"/>
                        <a:ea typeface="Calibri"/>
                        <a:cs typeface="Times New Roman"/>
                      </a:endParaRPr>
                    </a:p>
                  </a:txBody>
                  <a:tcPr marL="68580" marR="68580" marT="0" marB="0"/>
                </a:tc>
                <a:tc>
                  <a:txBody>
                    <a:bodyPr/>
                    <a:lstStyle/>
                    <a:p>
                      <a:pPr algn="just">
                        <a:lnSpc>
                          <a:spcPct val="150000"/>
                        </a:lnSpc>
                        <a:spcAft>
                          <a:spcPts val="0"/>
                        </a:spcAft>
                      </a:pPr>
                      <a:r>
                        <a:rPr lang="es-CO" sz="1400">
                          <a:effectLst/>
                        </a:rPr>
                        <a:t>Valor en el D.E.I.P.B</a:t>
                      </a:r>
                      <a:endParaRPr lang="es-CO"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es-CO" sz="1400">
                          <a:effectLst/>
                        </a:rPr>
                        <a:t>Valor identificado por el MEN</a:t>
                      </a:r>
                      <a:endParaRPr lang="es-CO" sz="1100">
                        <a:effectLst/>
                        <a:latin typeface="Calibri"/>
                        <a:ea typeface="Calibri"/>
                        <a:cs typeface="Times New Roman"/>
                      </a:endParaRPr>
                    </a:p>
                  </a:txBody>
                  <a:tcPr marL="68580" marR="68580" marT="0" marB="0"/>
                </a:tc>
              </a:tr>
              <a:tr h="0">
                <a:tc>
                  <a:txBody>
                    <a:bodyPr/>
                    <a:lstStyle/>
                    <a:p>
                      <a:pPr algn="just">
                        <a:lnSpc>
                          <a:spcPct val="150000"/>
                        </a:lnSpc>
                        <a:spcAft>
                          <a:spcPts val="0"/>
                        </a:spcAft>
                      </a:pPr>
                      <a:r>
                        <a:rPr lang="es-CO" sz="1400">
                          <a:effectLst/>
                        </a:rPr>
                        <a:t>Desayuno en sitio</a:t>
                      </a:r>
                      <a:endParaRPr lang="es-CO" sz="1100">
                        <a:effectLst/>
                        <a:latin typeface="Calibri"/>
                        <a:ea typeface="Calibri"/>
                        <a:cs typeface="Times New Roman"/>
                      </a:endParaRPr>
                    </a:p>
                  </a:txBody>
                  <a:tcPr marL="68580" marR="68580" marT="0" marB="0"/>
                </a:tc>
                <a:tc>
                  <a:txBody>
                    <a:bodyPr/>
                    <a:lstStyle/>
                    <a:p>
                      <a:pPr algn="r">
                        <a:lnSpc>
                          <a:spcPct val="150000"/>
                        </a:lnSpc>
                        <a:spcAft>
                          <a:spcPts val="0"/>
                        </a:spcAft>
                      </a:pPr>
                      <a:r>
                        <a:rPr lang="es-CO" sz="1400">
                          <a:effectLst/>
                        </a:rPr>
                        <a:t>$1,250</a:t>
                      </a:r>
                      <a:endParaRPr lang="es-CO" sz="1100">
                        <a:effectLst/>
                        <a:latin typeface="Calibri"/>
                        <a:ea typeface="Calibri"/>
                        <a:cs typeface="Times New Roman"/>
                      </a:endParaRPr>
                    </a:p>
                  </a:txBody>
                  <a:tcPr marL="68580" marR="68580" marT="0" marB="0"/>
                </a:tc>
                <a:tc>
                  <a:txBody>
                    <a:bodyPr/>
                    <a:lstStyle/>
                    <a:p>
                      <a:pPr algn="r">
                        <a:lnSpc>
                          <a:spcPct val="150000"/>
                        </a:lnSpc>
                        <a:spcAft>
                          <a:spcPts val="0"/>
                        </a:spcAft>
                      </a:pPr>
                      <a:r>
                        <a:rPr lang="es-CO" sz="1400">
                          <a:effectLst/>
                        </a:rPr>
                        <a:t>$943</a:t>
                      </a:r>
                      <a:endParaRPr lang="es-CO" sz="1100">
                        <a:effectLst/>
                        <a:latin typeface="Calibri"/>
                        <a:ea typeface="Calibri"/>
                        <a:cs typeface="Times New Roman"/>
                      </a:endParaRPr>
                    </a:p>
                  </a:txBody>
                  <a:tcPr marL="68580" marR="68580" marT="0" marB="0"/>
                </a:tc>
              </a:tr>
              <a:tr h="0">
                <a:tc>
                  <a:txBody>
                    <a:bodyPr/>
                    <a:lstStyle/>
                    <a:p>
                      <a:pPr algn="just">
                        <a:lnSpc>
                          <a:spcPct val="150000"/>
                        </a:lnSpc>
                        <a:spcAft>
                          <a:spcPts val="0"/>
                        </a:spcAft>
                      </a:pPr>
                      <a:r>
                        <a:rPr lang="es-CO" sz="1400">
                          <a:effectLst/>
                        </a:rPr>
                        <a:t>Almuerzo en sitio</a:t>
                      </a:r>
                      <a:endParaRPr lang="es-CO" sz="1100">
                        <a:effectLst/>
                        <a:latin typeface="Calibri"/>
                        <a:ea typeface="Calibri"/>
                        <a:cs typeface="Times New Roman"/>
                      </a:endParaRPr>
                    </a:p>
                  </a:txBody>
                  <a:tcPr marL="68580" marR="68580" marT="0" marB="0"/>
                </a:tc>
                <a:tc>
                  <a:txBody>
                    <a:bodyPr/>
                    <a:lstStyle/>
                    <a:p>
                      <a:pPr algn="r">
                        <a:lnSpc>
                          <a:spcPct val="150000"/>
                        </a:lnSpc>
                        <a:spcAft>
                          <a:spcPts val="0"/>
                        </a:spcAft>
                      </a:pPr>
                      <a:r>
                        <a:rPr lang="es-CO" sz="1400">
                          <a:effectLst/>
                        </a:rPr>
                        <a:t>$1,950</a:t>
                      </a:r>
                      <a:endParaRPr lang="es-CO" sz="1100">
                        <a:effectLst/>
                        <a:latin typeface="Calibri"/>
                        <a:ea typeface="Calibri"/>
                        <a:cs typeface="Times New Roman"/>
                      </a:endParaRPr>
                    </a:p>
                  </a:txBody>
                  <a:tcPr marL="68580" marR="68580" marT="0" marB="0"/>
                </a:tc>
                <a:tc>
                  <a:txBody>
                    <a:bodyPr/>
                    <a:lstStyle/>
                    <a:p>
                      <a:pPr algn="r">
                        <a:lnSpc>
                          <a:spcPct val="150000"/>
                        </a:lnSpc>
                        <a:spcAft>
                          <a:spcPts val="0"/>
                        </a:spcAft>
                      </a:pPr>
                      <a:r>
                        <a:rPr lang="es-CO" sz="1400" dirty="0" smtClean="0">
                          <a:effectLst/>
                        </a:rPr>
                        <a:t>$1,282</a:t>
                      </a:r>
                      <a:endParaRPr lang="es-CO" sz="1100" dirty="0">
                        <a:effectLst/>
                        <a:latin typeface="Calibri"/>
                        <a:ea typeface="Calibri"/>
                        <a:cs typeface="Times New Roman"/>
                      </a:endParaRPr>
                    </a:p>
                  </a:txBody>
                  <a:tcPr marL="68580" marR="68580" marT="0" marB="0"/>
                </a:tc>
              </a:tr>
              <a:tr h="0">
                <a:tc>
                  <a:txBody>
                    <a:bodyPr/>
                    <a:lstStyle/>
                    <a:p>
                      <a:pPr algn="just">
                        <a:lnSpc>
                          <a:spcPct val="150000"/>
                        </a:lnSpc>
                        <a:spcAft>
                          <a:spcPts val="0"/>
                        </a:spcAft>
                      </a:pPr>
                      <a:r>
                        <a:rPr lang="es-CO" sz="1400">
                          <a:effectLst/>
                        </a:rPr>
                        <a:t>Ración complementaria industrializada</a:t>
                      </a:r>
                      <a:endParaRPr lang="es-CO" sz="1100">
                        <a:effectLst/>
                        <a:latin typeface="Calibri"/>
                        <a:ea typeface="Calibri"/>
                        <a:cs typeface="Times New Roman"/>
                      </a:endParaRPr>
                    </a:p>
                  </a:txBody>
                  <a:tcPr marL="68580" marR="68580" marT="0" marB="0"/>
                </a:tc>
                <a:tc>
                  <a:txBody>
                    <a:bodyPr/>
                    <a:lstStyle/>
                    <a:p>
                      <a:pPr algn="r">
                        <a:lnSpc>
                          <a:spcPct val="150000"/>
                        </a:lnSpc>
                        <a:spcAft>
                          <a:spcPts val="0"/>
                        </a:spcAft>
                      </a:pPr>
                      <a:r>
                        <a:rPr lang="es-CO" sz="1400">
                          <a:effectLst/>
                        </a:rPr>
                        <a:t>$1,450</a:t>
                      </a:r>
                      <a:endParaRPr lang="es-CO" sz="1100">
                        <a:effectLst/>
                        <a:latin typeface="Calibri"/>
                        <a:ea typeface="Calibri"/>
                        <a:cs typeface="Times New Roman"/>
                      </a:endParaRPr>
                    </a:p>
                  </a:txBody>
                  <a:tcPr marL="68580" marR="68580" marT="0" marB="0"/>
                </a:tc>
                <a:tc>
                  <a:txBody>
                    <a:bodyPr/>
                    <a:lstStyle/>
                    <a:p>
                      <a:pPr algn="r">
                        <a:lnSpc>
                          <a:spcPct val="150000"/>
                        </a:lnSpc>
                        <a:spcAft>
                          <a:spcPts val="0"/>
                        </a:spcAft>
                      </a:pPr>
                      <a:r>
                        <a:rPr lang="es-CO" sz="1400" dirty="0" smtClean="0">
                          <a:effectLst/>
                        </a:rPr>
                        <a:t>$1,282</a:t>
                      </a:r>
                      <a:endParaRPr lang="es-CO"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7247688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788024" y="390525"/>
            <a:ext cx="3998757" cy="1166267"/>
          </a:xfrm>
        </p:spPr>
        <p:txBody>
          <a:bodyPr>
            <a:normAutofit fontScale="90000"/>
          </a:bodyPr>
          <a:lstStyle/>
          <a:p>
            <a:r>
              <a:rPr lang="es-CO" sz="3200" dirty="0" smtClean="0"/>
              <a:t>Programa de Alimentación Escolar: Caso Distrito de Barranquilla</a:t>
            </a:r>
            <a:endParaRPr lang="es-CO" sz="3200" dirty="0"/>
          </a:p>
        </p:txBody>
      </p:sp>
      <p:sp>
        <p:nvSpPr>
          <p:cNvPr id="3" name="2 Subtítulo"/>
          <p:cNvSpPr>
            <a:spLocks noGrp="1"/>
          </p:cNvSpPr>
          <p:nvPr>
            <p:ph type="subTitle" idx="1"/>
          </p:nvPr>
        </p:nvSpPr>
        <p:spPr>
          <a:xfrm>
            <a:off x="480504" y="1988840"/>
            <a:ext cx="8123944" cy="4104456"/>
          </a:xfrm>
        </p:spPr>
        <p:txBody>
          <a:bodyPr>
            <a:normAutofit fontScale="92500" lnSpcReduction="20000"/>
          </a:bodyPr>
          <a:lstStyle/>
          <a:p>
            <a:pPr marL="457200" indent="-457200" algn="just">
              <a:buFont typeface="Arial" panose="020B0604020202020204" pitchFamily="34" charset="0"/>
              <a:buChar char="•"/>
            </a:pPr>
            <a:r>
              <a:rPr lang="es-CO" u="sng" dirty="0" smtClean="0"/>
              <a:t>Segunda etapa de trabajo</a:t>
            </a:r>
            <a:r>
              <a:rPr lang="es-CO" dirty="0" smtClean="0"/>
              <a:t>:</a:t>
            </a:r>
          </a:p>
          <a:p>
            <a:pPr algn="just"/>
            <a:r>
              <a:rPr lang="es-CO" sz="2400" dirty="0" smtClean="0"/>
              <a:t>Costo del programa:</a:t>
            </a:r>
          </a:p>
          <a:p>
            <a:pPr algn="just"/>
            <a:r>
              <a:rPr lang="es-CO" sz="2400" dirty="0" smtClean="0"/>
              <a:t>Costo total(Año 2014): </a:t>
            </a:r>
            <a:r>
              <a:rPr lang="es-CO" sz="2400" dirty="0"/>
              <a:t>$</a:t>
            </a:r>
            <a:r>
              <a:rPr lang="es-CO" sz="2400" dirty="0" smtClean="0"/>
              <a:t>21.941.600.100,oo</a:t>
            </a:r>
          </a:p>
          <a:p>
            <a:pPr algn="just"/>
            <a:r>
              <a:rPr lang="es-CO" sz="2400" dirty="0" smtClean="0"/>
              <a:t>División del Programa en dos fases: </a:t>
            </a:r>
          </a:p>
          <a:p>
            <a:pPr algn="just"/>
            <a:r>
              <a:rPr lang="es-CO" sz="2400" dirty="0" smtClean="0"/>
              <a:t>Primera Fase (Hasta Julio 31 de 2014): $12.754.157.000</a:t>
            </a:r>
          </a:p>
          <a:p>
            <a:pPr algn="just"/>
            <a:r>
              <a:rPr lang="es-CO" sz="2400" dirty="0" smtClean="0"/>
              <a:t>Aportes del MEN (2014): $7.561.402.154,oo</a:t>
            </a:r>
          </a:p>
          <a:p>
            <a:pPr algn="just"/>
            <a:r>
              <a:rPr lang="es-CO" sz="2400" dirty="0" smtClean="0"/>
              <a:t>Cofinanciación del Distrito: $5.172.754.836</a:t>
            </a:r>
          </a:p>
          <a:p>
            <a:pPr algn="just"/>
            <a:endParaRPr lang="es-CO" sz="2400" dirty="0"/>
          </a:p>
          <a:p>
            <a:pPr algn="just"/>
            <a:r>
              <a:rPr lang="es-CO" sz="2400" dirty="0" smtClean="0"/>
              <a:t>Reserva presupuestal propia del Distrito para la segunda fase (Terminación del año escolar 2014)</a:t>
            </a:r>
            <a:r>
              <a:rPr lang="es-CO" sz="2400" dirty="0"/>
              <a:t> </a:t>
            </a:r>
            <a:r>
              <a:rPr lang="es-CO" sz="2400" dirty="0" smtClean="0"/>
              <a:t>$2.645.258.028.</a:t>
            </a:r>
          </a:p>
          <a:p>
            <a:pPr algn="just"/>
            <a:r>
              <a:rPr lang="es-CO" sz="2400" dirty="0" smtClean="0"/>
              <a:t>En espera de recursos que se adicionen al convenio con el MEN para la segunda parte del año</a:t>
            </a:r>
            <a:r>
              <a:rPr lang="es-CO" sz="2400" dirty="0" smtClean="0"/>
              <a:t>. </a:t>
            </a:r>
            <a:r>
              <a:rPr lang="es-CO" sz="2400" dirty="0" smtClean="0"/>
              <a:t>( Estimados en $5,040 MM)</a:t>
            </a:r>
            <a:endParaRPr lang="es-CO" sz="2400" dirty="0" smtClean="0"/>
          </a:p>
          <a:p>
            <a:pPr algn="just"/>
            <a:endParaRPr lang="es-CO" dirty="0" smtClean="0"/>
          </a:p>
          <a:p>
            <a:endParaRPr lang="es-CO" dirty="0"/>
          </a:p>
          <a:p>
            <a:pPr marL="457200" indent="-457200">
              <a:buFont typeface="Arial" panose="020B0604020202020204" pitchFamily="34" charset="0"/>
              <a:buChar char="•"/>
            </a:pPr>
            <a:endParaRPr lang="es-CO" dirty="0"/>
          </a:p>
        </p:txBody>
      </p:sp>
      <p:pic>
        <p:nvPicPr>
          <p:cNvPr id="1026" name="Imagen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67291"/>
            <a:ext cx="1502445" cy="962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Imagen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7744" y="519113"/>
            <a:ext cx="2826321" cy="82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30480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788024" y="390525"/>
            <a:ext cx="3998757" cy="1166267"/>
          </a:xfrm>
        </p:spPr>
        <p:txBody>
          <a:bodyPr>
            <a:normAutofit fontScale="90000"/>
          </a:bodyPr>
          <a:lstStyle/>
          <a:p>
            <a:r>
              <a:rPr lang="es-CO" sz="3200" dirty="0" smtClean="0"/>
              <a:t>Programa de Alimentación Escolar: Caso Distrito de Barranquilla</a:t>
            </a:r>
            <a:endParaRPr lang="es-CO" sz="3200" dirty="0"/>
          </a:p>
        </p:txBody>
      </p:sp>
      <p:sp>
        <p:nvSpPr>
          <p:cNvPr id="3" name="2 Subtítulo"/>
          <p:cNvSpPr>
            <a:spLocks noGrp="1"/>
          </p:cNvSpPr>
          <p:nvPr>
            <p:ph type="subTitle" idx="1"/>
          </p:nvPr>
        </p:nvSpPr>
        <p:spPr>
          <a:xfrm>
            <a:off x="480504" y="1988840"/>
            <a:ext cx="8123944" cy="4104456"/>
          </a:xfrm>
        </p:spPr>
        <p:txBody>
          <a:bodyPr>
            <a:normAutofit fontScale="92500" lnSpcReduction="20000"/>
          </a:bodyPr>
          <a:lstStyle/>
          <a:p>
            <a:pPr marL="457200" indent="-457200" algn="just">
              <a:buFont typeface="Arial" panose="020B0604020202020204" pitchFamily="34" charset="0"/>
              <a:buChar char="•"/>
            </a:pPr>
            <a:r>
              <a:rPr lang="es-CO" u="sng" dirty="0" smtClean="0"/>
              <a:t>Segunda etapa de trabajo</a:t>
            </a:r>
            <a:r>
              <a:rPr lang="es-CO" dirty="0" smtClean="0"/>
              <a:t>:</a:t>
            </a:r>
          </a:p>
          <a:p>
            <a:pPr algn="just"/>
            <a:r>
              <a:rPr lang="es-CO" sz="2400" dirty="0" smtClean="0"/>
              <a:t>Publicación del proyecto del pliego de condiciones.</a:t>
            </a:r>
          </a:p>
          <a:p>
            <a:pPr algn="just"/>
            <a:r>
              <a:rPr lang="es-CO" sz="2400" dirty="0" smtClean="0"/>
              <a:t>Autorización de compromiso de vigencias futuras extraordinarias (Acuerdo 021 del Concejo Distrital de Barranquilla).</a:t>
            </a:r>
          </a:p>
          <a:p>
            <a:pPr algn="just"/>
            <a:r>
              <a:rPr lang="es-CO" sz="2400" dirty="0" smtClean="0"/>
              <a:t>Cronograma del proceso de selección.</a:t>
            </a:r>
          </a:p>
          <a:p>
            <a:pPr algn="just"/>
            <a:r>
              <a:rPr lang="es-CO" sz="2400" dirty="0" smtClean="0"/>
              <a:t>Contingencia contractual (Vigencia del decreto 734 de 2012 y 1510 de 2013).</a:t>
            </a:r>
          </a:p>
          <a:p>
            <a:pPr algn="just"/>
            <a:r>
              <a:rPr lang="es-CO" sz="2400" dirty="0" smtClean="0"/>
              <a:t>Contingencia presupuestal (Caducidad de las vigencias futuras autorizadas. Recursos incorporados como ordinarios al presupuesto 2014</a:t>
            </a:r>
            <a:r>
              <a:rPr lang="es-CO" sz="2400" dirty="0" smtClean="0"/>
              <a:t>).</a:t>
            </a:r>
          </a:p>
          <a:p>
            <a:pPr algn="just"/>
            <a:endParaRPr lang="es-CO" sz="2400" dirty="0"/>
          </a:p>
          <a:p>
            <a:pPr algn="just"/>
            <a:r>
              <a:rPr lang="es-CO" sz="2400" dirty="0" smtClean="0"/>
              <a:t>Supervisión del Programa</a:t>
            </a:r>
            <a:endParaRPr lang="es-CO" sz="2400" dirty="0" smtClean="0"/>
          </a:p>
          <a:p>
            <a:pPr algn="just"/>
            <a:endParaRPr lang="es-CO" dirty="0" smtClean="0"/>
          </a:p>
          <a:p>
            <a:endParaRPr lang="es-CO" dirty="0"/>
          </a:p>
          <a:p>
            <a:pPr marL="457200" indent="-457200">
              <a:buFont typeface="Arial" panose="020B0604020202020204" pitchFamily="34" charset="0"/>
              <a:buChar char="•"/>
            </a:pPr>
            <a:endParaRPr lang="es-CO" dirty="0"/>
          </a:p>
        </p:txBody>
      </p:sp>
      <p:pic>
        <p:nvPicPr>
          <p:cNvPr id="1026" name="Imagen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67291"/>
            <a:ext cx="1502445" cy="962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Imagen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7744" y="519113"/>
            <a:ext cx="2826321" cy="82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528796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788024" y="390525"/>
            <a:ext cx="3998757" cy="1166267"/>
          </a:xfrm>
        </p:spPr>
        <p:txBody>
          <a:bodyPr>
            <a:normAutofit fontScale="90000"/>
          </a:bodyPr>
          <a:lstStyle/>
          <a:p>
            <a:r>
              <a:rPr lang="es-CO" sz="3200" dirty="0" smtClean="0"/>
              <a:t>Programa de Alimentación Escolar: Caso Distrito de Barranquilla</a:t>
            </a:r>
            <a:endParaRPr lang="es-CO" sz="3200" dirty="0"/>
          </a:p>
        </p:txBody>
      </p:sp>
      <p:sp>
        <p:nvSpPr>
          <p:cNvPr id="3" name="2 Subtítulo"/>
          <p:cNvSpPr>
            <a:spLocks noGrp="1"/>
          </p:cNvSpPr>
          <p:nvPr>
            <p:ph type="subTitle" idx="1"/>
          </p:nvPr>
        </p:nvSpPr>
        <p:spPr>
          <a:xfrm>
            <a:off x="480504" y="1988840"/>
            <a:ext cx="8123944" cy="4104456"/>
          </a:xfrm>
        </p:spPr>
        <p:txBody>
          <a:bodyPr>
            <a:normAutofit lnSpcReduction="10000"/>
          </a:bodyPr>
          <a:lstStyle/>
          <a:p>
            <a:pPr marL="457200" indent="-457200" algn="just">
              <a:buFont typeface="Arial" panose="020B0604020202020204" pitchFamily="34" charset="0"/>
              <a:buChar char="•"/>
            </a:pPr>
            <a:r>
              <a:rPr lang="es-CO" u="sng" dirty="0" smtClean="0"/>
              <a:t>Segunda etapa de trabajo</a:t>
            </a:r>
            <a:r>
              <a:rPr lang="es-CO" dirty="0" smtClean="0"/>
              <a:t>:</a:t>
            </a:r>
          </a:p>
          <a:p>
            <a:pPr algn="just"/>
            <a:r>
              <a:rPr lang="es-CO" sz="2400" dirty="0" smtClean="0"/>
              <a:t>Particularidades del Proyecto de pliego de condiciones:</a:t>
            </a:r>
          </a:p>
          <a:p>
            <a:pPr lvl="0" algn="just"/>
            <a:r>
              <a:rPr lang="es-CO" sz="2400" dirty="0"/>
              <a:t>INCLUSIÓN SOCIAL: Para aprovechar que el personal que realice manipulación alimentaria se asignarán cien (100) puntos al proponente que ofrezca vincular a la ejecución del contrato, personal que corresponda a los grupos poblacionales de población pobre vulnerable, pertenecientes al SISBEN 1 y 2, discapacitados y/o desplazados.</a:t>
            </a:r>
          </a:p>
          <a:p>
            <a:pPr lvl="0" algn="just"/>
            <a:r>
              <a:rPr lang="es-CO" sz="2400" dirty="0"/>
              <a:t>OFERTAS LOCALES: Se asignarán Veinte (20) puntos a la propuesta que indique el mayor porcentaje de compra de locales para la ejecución del contrato.</a:t>
            </a:r>
          </a:p>
          <a:p>
            <a:pPr algn="just"/>
            <a:endParaRPr lang="es-CO" sz="2400" dirty="0" smtClean="0"/>
          </a:p>
          <a:p>
            <a:pPr algn="just"/>
            <a:endParaRPr lang="es-CO" dirty="0" smtClean="0"/>
          </a:p>
          <a:p>
            <a:endParaRPr lang="es-CO" dirty="0"/>
          </a:p>
          <a:p>
            <a:pPr marL="457200" indent="-457200">
              <a:buFont typeface="Arial" panose="020B0604020202020204" pitchFamily="34" charset="0"/>
              <a:buChar char="•"/>
            </a:pPr>
            <a:endParaRPr lang="es-CO" dirty="0"/>
          </a:p>
        </p:txBody>
      </p:sp>
      <p:pic>
        <p:nvPicPr>
          <p:cNvPr id="1026" name="Imagen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67291"/>
            <a:ext cx="1502445" cy="962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Imagen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7744" y="519113"/>
            <a:ext cx="2826321" cy="82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62330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788024" y="390525"/>
            <a:ext cx="3998757" cy="1166267"/>
          </a:xfrm>
        </p:spPr>
        <p:txBody>
          <a:bodyPr>
            <a:normAutofit fontScale="90000"/>
          </a:bodyPr>
          <a:lstStyle/>
          <a:p>
            <a:r>
              <a:rPr lang="es-CO" sz="3200" dirty="0" smtClean="0"/>
              <a:t>Programa de Alimentación Escolar: Caso Distrito de Barranquilla</a:t>
            </a:r>
            <a:endParaRPr lang="es-CO" sz="3200" dirty="0"/>
          </a:p>
        </p:txBody>
      </p:sp>
      <p:sp>
        <p:nvSpPr>
          <p:cNvPr id="3" name="2 Subtítulo"/>
          <p:cNvSpPr>
            <a:spLocks noGrp="1"/>
          </p:cNvSpPr>
          <p:nvPr>
            <p:ph type="subTitle" idx="1"/>
          </p:nvPr>
        </p:nvSpPr>
        <p:spPr>
          <a:xfrm>
            <a:off x="480504" y="1988840"/>
            <a:ext cx="8123944" cy="4536504"/>
          </a:xfrm>
        </p:spPr>
        <p:txBody>
          <a:bodyPr>
            <a:normAutofit fontScale="85000" lnSpcReduction="20000"/>
          </a:bodyPr>
          <a:lstStyle/>
          <a:p>
            <a:pPr marL="457200" indent="-457200" algn="just">
              <a:buFont typeface="Arial" panose="020B0604020202020204" pitchFamily="34" charset="0"/>
              <a:buChar char="•"/>
            </a:pPr>
            <a:r>
              <a:rPr lang="es-CO" u="sng" dirty="0" smtClean="0"/>
              <a:t>Segunda etapa de trabajo</a:t>
            </a:r>
            <a:r>
              <a:rPr lang="es-CO" dirty="0" smtClean="0"/>
              <a:t>:</a:t>
            </a:r>
          </a:p>
          <a:p>
            <a:pPr algn="just"/>
            <a:r>
              <a:rPr lang="es-CO" sz="2400" dirty="0" smtClean="0"/>
              <a:t>Particularidades del Proyecto de pliego de condiciones:</a:t>
            </a:r>
          </a:p>
          <a:p>
            <a:pPr algn="just"/>
            <a:endParaRPr lang="es-CO" sz="2400" dirty="0" smtClean="0"/>
          </a:p>
          <a:p>
            <a:pPr lvl="0" algn="just"/>
            <a:r>
              <a:rPr lang="es-CO" sz="2400" dirty="0"/>
              <a:t>SUBCONTRATACIÓN CON ASOCIACIONES DE PADRES DE FAMILIAS: Se asignarán Veinte (20) puntos a la propuesta que indique el mayor porcentaje de Subcontración CON ASOCIACIONES DE PADRES DE FAMILIAS para la ejecución del contrato.</a:t>
            </a:r>
          </a:p>
          <a:p>
            <a:pPr algn="just"/>
            <a:r>
              <a:rPr lang="es-CO" sz="2400" dirty="0"/>
              <a:t>INCLUSIÓN DE LA BIENESTARINA: Como parte del programa y con el fin de abaratar los costos del mismo, el proyecto de pliego contempla que se dará una ración diaria de </a:t>
            </a:r>
            <a:r>
              <a:rPr lang="es-CO" sz="2400" dirty="0" err="1"/>
              <a:t>bienestarina</a:t>
            </a:r>
            <a:r>
              <a:rPr lang="es-CO" sz="2400" dirty="0"/>
              <a:t> a los niños beneficiados con el programa, razón por la cual se otorga al contratista la obligación de manejo y disposición de ese complemento nutricional, exigiéndole para el efecto una bodega de mínimo 500 metros cuadrados. </a:t>
            </a:r>
            <a:endParaRPr lang="es-CO" sz="2400" dirty="0" smtClean="0"/>
          </a:p>
          <a:p>
            <a:pPr algn="just"/>
            <a:endParaRPr lang="es-CO" sz="2400" dirty="0" smtClean="0"/>
          </a:p>
          <a:p>
            <a:pPr algn="just"/>
            <a:r>
              <a:rPr lang="es-CO" sz="2400" baseline="-25000" dirty="0" smtClean="0"/>
              <a:t>*</a:t>
            </a:r>
            <a:r>
              <a:rPr lang="es-CO" sz="2400" dirty="0" smtClean="0"/>
              <a:t> CONVENIO INTERADMINISTRATIVO CON ICBF PARA SUMINSITRO DE RACIONES DE COMPLEMENTO NUTRICIONAL (BIENESTARINA) AÑO 2014.</a:t>
            </a:r>
            <a:endParaRPr lang="es-CO" sz="2400" baseline="-25000" dirty="0" smtClean="0"/>
          </a:p>
          <a:p>
            <a:pPr algn="just"/>
            <a:endParaRPr lang="es-CO" dirty="0" smtClean="0"/>
          </a:p>
          <a:p>
            <a:endParaRPr lang="es-CO" dirty="0"/>
          </a:p>
          <a:p>
            <a:pPr marL="457200" indent="-457200">
              <a:buFont typeface="Arial" panose="020B0604020202020204" pitchFamily="34" charset="0"/>
              <a:buChar char="•"/>
            </a:pPr>
            <a:endParaRPr lang="es-CO" dirty="0"/>
          </a:p>
        </p:txBody>
      </p:sp>
      <p:pic>
        <p:nvPicPr>
          <p:cNvPr id="1026" name="Imagen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67291"/>
            <a:ext cx="1502445" cy="962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Imagen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7744" y="519113"/>
            <a:ext cx="2826321" cy="82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995151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788024" y="390525"/>
            <a:ext cx="3998757" cy="1166267"/>
          </a:xfrm>
        </p:spPr>
        <p:txBody>
          <a:bodyPr>
            <a:normAutofit fontScale="90000"/>
          </a:bodyPr>
          <a:lstStyle/>
          <a:p>
            <a:r>
              <a:rPr lang="es-CO" sz="3200" dirty="0" smtClean="0"/>
              <a:t>Programa de Alimentación Escolar: Caso Distrito de Barranquilla</a:t>
            </a:r>
            <a:endParaRPr lang="es-CO" sz="3200" dirty="0"/>
          </a:p>
        </p:txBody>
      </p:sp>
      <p:sp>
        <p:nvSpPr>
          <p:cNvPr id="3" name="2 Subtítulo"/>
          <p:cNvSpPr>
            <a:spLocks noGrp="1"/>
          </p:cNvSpPr>
          <p:nvPr>
            <p:ph type="subTitle" idx="1"/>
          </p:nvPr>
        </p:nvSpPr>
        <p:spPr>
          <a:xfrm>
            <a:off x="480504" y="1988840"/>
            <a:ext cx="8123944" cy="4536504"/>
          </a:xfrm>
        </p:spPr>
        <p:txBody>
          <a:bodyPr>
            <a:normAutofit/>
          </a:bodyPr>
          <a:lstStyle/>
          <a:p>
            <a:pPr marL="457200" indent="-457200" algn="just">
              <a:buFont typeface="Arial" panose="020B0604020202020204" pitchFamily="34" charset="0"/>
              <a:buChar char="•"/>
            </a:pPr>
            <a:r>
              <a:rPr lang="es-CO" u="sng" dirty="0" smtClean="0"/>
              <a:t>Segunda etapa de trabajo</a:t>
            </a:r>
            <a:r>
              <a:rPr lang="es-CO" dirty="0" smtClean="0"/>
              <a:t>:</a:t>
            </a:r>
          </a:p>
          <a:p>
            <a:r>
              <a:rPr lang="es-CO" sz="2400" dirty="0" smtClean="0"/>
              <a:t>COBERTURA</a:t>
            </a:r>
          </a:p>
          <a:p>
            <a:pPr algn="just"/>
            <a:r>
              <a:rPr lang="es-CO" sz="2400" dirty="0" smtClean="0"/>
              <a:t>.</a:t>
            </a:r>
            <a:endParaRPr lang="es-CO" sz="2400" baseline="-25000" dirty="0" smtClean="0"/>
          </a:p>
          <a:p>
            <a:pPr algn="just"/>
            <a:endParaRPr lang="es-CO" dirty="0" smtClean="0"/>
          </a:p>
          <a:p>
            <a:endParaRPr lang="es-CO" dirty="0"/>
          </a:p>
          <a:p>
            <a:pPr marL="457200" indent="-457200">
              <a:buFont typeface="Arial" panose="020B0604020202020204" pitchFamily="34" charset="0"/>
              <a:buChar char="•"/>
            </a:pPr>
            <a:endParaRPr lang="es-CO" dirty="0"/>
          </a:p>
        </p:txBody>
      </p:sp>
      <p:pic>
        <p:nvPicPr>
          <p:cNvPr id="1026" name="Imagen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67291"/>
            <a:ext cx="1502445" cy="962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Imagen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7744" y="519113"/>
            <a:ext cx="2826321" cy="82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3 Tabla"/>
          <p:cNvGraphicFramePr>
            <a:graphicFrameLocks noGrp="1"/>
          </p:cNvGraphicFramePr>
          <p:nvPr>
            <p:extLst>
              <p:ext uri="{D42A27DB-BD31-4B8C-83A1-F6EECF244321}">
                <p14:modId xmlns:p14="http://schemas.microsoft.com/office/powerpoint/2010/main" val="2715679404"/>
              </p:ext>
            </p:extLst>
          </p:nvPr>
        </p:nvGraphicFramePr>
        <p:xfrm>
          <a:off x="539552" y="3014504"/>
          <a:ext cx="7848872" cy="3366823"/>
        </p:xfrm>
        <a:graphic>
          <a:graphicData uri="http://schemas.openxmlformats.org/drawingml/2006/table">
            <a:tbl>
              <a:tblPr>
                <a:tableStyleId>{5C22544A-7EE6-4342-B048-85BDC9FD1C3A}</a:tableStyleId>
              </a:tblPr>
              <a:tblGrid>
                <a:gridCol w="1126475"/>
                <a:gridCol w="1213968"/>
                <a:gridCol w="1137413"/>
                <a:gridCol w="1093665"/>
                <a:gridCol w="1629562"/>
                <a:gridCol w="1647789"/>
              </a:tblGrid>
              <a:tr h="377870">
                <a:tc>
                  <a:txBody>
                    <a:bodyPr/>
                    <a:lstStyle/>
                    <a:p>
                      <a:pPr algn="l" fontAlgn="b"/>
                      <a:r>
                        <a:rPr lang="es-CO" sz="1100" u="none" strike="noStrike">
                          <a:effectLst/>
                        </a:rPr>
                        <a:t> </a:t>
                      </a:r>
                      <a:endParaRPr lang="es-CO" sz="1100" b="0" i="0" u="none" strike="noStrike">
                        <a:solidFill>
                          <a:srgbClr val="000000"/>
                        </a:solidFill>
                        <a:effectLst/>
                        <a:latin typeface="Calibri"/>
                      </a:endParaRPr>
                    </a:p>
                  </a:txBody>
                  <a:tcPr marL="9525" marR="9525" marT="9525" marB="0" anchor="b"/>
                </a:tc>
                <a:tc gridSpan="2">
                  <a:txBody>
                    <a:bodyPr/>
                    <a:lstStyle/>
                    <a:p>
                      <a:pPr algn="ctr" fontAlgn="b"/>
                      <a:r>
                        <a:rPr lang="es-CO" sz="1100" u="none" strike="noStrike">
                          <a:effectLst/>
                        </a:rPr>
                        <a:t>INDUSTRIALIZADOS</a:t>
                      </a:r>
                      <a:endParaRPr lang="es-CO" sz="1100" b="0" i="0" u="none" strike="noStrike">
                        <a:solidFill>
                          <a:srgbClr val="000000"/>
                        </a:solidFill>
                        <a:effectLst/>
                        <a:latin typeface="Calibri"/>
                      </a:endParaRPr>
                    </a:p>
                  </a:txBody>
                  <a:tcPr marL="9525" marR="9525" marT="9525" marB="0" anchor="b"/>
                </a:tc>
                <a:tc hMerge="1">
                  <a:txBody>
                    <a:bodyPr/>
                    <a:lstStyle/>
                    <a:p>
                      <a:endParaRPr lang="es-CO"/>
                    </a:p>
                  </a:txBody>
                  <a:tcPr/>
                </a:tc>
                <a:tc gridSpan="2">
                  <a:txBody>
                    <a:bodyPr/>
                    <a:lstStyle/>
                    <a:p>
                      <a:pPr algn="ctr" fontAlgn="b"/>
                      <a:r>
                        <a:rPr lang="es-CO" sz="1100" u="none" strike="noStrike">
                          <a:effectLst/>
                        </a:rPr>
                        <a:t>EN SITIO</a:t>
                      </a:r>
                      <a:endParaRPr lang="es-CO" sz="1100" b="0" i="0" u="none" strike="noStrike">
                        <a:solidFill>
                          <a:srgbClr val="000000"/>
                        </a:solidFill>
                        <a:effectLst/>
                        <a:latin typeface="Calibri"/>
                      </a:endParaRPr>
                    </a:p>
                  </a:txBody>
                  <a:tcPr marL="9525" marR="9525" marT="9525" marB="0" anchor="b"/>
                </a:tc>
                <a:tc hMerge="1">
                  <a:txBody>
                    <a:bodyPr/>
                    <a:lstStyle/>
                    <a:p>
                      <a:endParaRPr lang="es-CO"/>
                    </a:p>
                  </a:txBody>
                  <a:tcPr/>
                </a:tc>
                <a:tc>
                  <a:txBody>
                    <a:bodyPr/>
                    <a:lstStyle/>
                    <a:p>
                      <a:pPr algn="l" fontAlgn="b"/>
                      <a:endParaRPr lang="es-CO" sz="1100" b="0" i="0" u="none" strike="noStrike">
                        <a:solidFill>
                          <a:srgbClr val="000000"/>
                        </a:solidFill>
                        <a:effectLst/>
                        <a:latin typeface="Calibri"/>
                      </a:endParaRPr>
                    </a:p>
                  </a:txBody>
                  <a:tcPr marL="9525" marR="9525" marT="9525" marB="0" anchor="b"/>
                </a:tc>
              </a:tr>
              <a:tr h="683945">
                <a:tc>
                  <a:txBody>
                    <a:bodyPr/>
                    <a:lstStyle/>
                    <a:p>
                      <a:pPr algn="l" fontAlgn="b"/>
                      <a:r>
                        <a:rPr lang="es-CO" sz="1100" u="none" strike="noStrike">
                          <a:effectLst/>
                        </a:rPr>
                        <a:t>LOCALIDAD</a:t>
                      </a:r>
                      <a:endParaRPr lang="es-CO" sz="1100" b="0" i="0" u="none" strike="noStrike">
                        <a:solidFill>
                          <a:srgbClr val="000000"/>
                        </a:solidFill>
                        <a:effectLst/>
                        <a:latin typeface="Calibri"/>
                      </a:endParaRPr>
                    </a:p>
                  </a:txBody>
                  <a:tcPr marL="9525" marR="9525" marT="9525" marB="0" anchor="b"/>
                </a:tc>
                <a:tc>
                  <a:txBody>
                    <a:bodyPr/>
                    <a:lstStyle/>
                    <a:p>
                      <a:pPr algn="l" fontAlgn="b"/>
                      <a:r>
                        <a:rPr lang="es-CO" sz="1100" u="none" strike="noStrike">
                          <a:effectLst/>
                        </a:rPr>
                        <a:t>DESAYUNOS</a:t>
                      </a:r>
                      <a:endParaRPr lang="es-CO" sz="1100" b="0" i="0" u="none" strike="noStrike">
                        <a:solidFill>
                          <a:srgbClr val="000000"/>
                        </a:solidFill>
                        <a:effectLst/>
                        <a:latin typeface="Calibri"/>
                      </a:endParaRPr>
                    </a:p>
                  </a:txBody>
                  <a:tcPr marL="9525" marR="9525" marT="9525" marB="0" anchor="b"/>
                </a:tc>
                <a:tc>
                  <a:txBody>
                    <a:bodyPr/>
                    <a:lstStyle/>
                    <a:p>
                      <a:pPr algn="l" fontAlgn="b"/>
                      <a:r>
                        <a:rPr lang="es-CO" sz="1100" u="none" strike="noStrike">
                          <a:effectLst/>
                        </a:rPr>
                        <a:t>COMPLEMENTO TARDE</a:t>
                      </a:r>
                      <a:endParaRPr lang="es-CO" sz="1100" b="0" i="0" u="none" strike="noStrike">
                        <a:solidFill>
                          <a:srgbClr val="000000"/>
                        </a:solidFill>
                        <a:effectLst/>
                        <a:latin typeface="Calibri"/>
                      </a:endParaRPr>
                    </a:p>
                  </a:txBody>
                  <a:tcPr marL="9525" marR="9525" marT="9525" marB="0" anchor="b"/>
                </a:tc>
                <a:tc>
                  <a:txBody>
                    <a:bodyPr/>
                    <a:lstStyle/>
                    <a:p>
                      <a:pPr algn="l" fontAlgn="b"/>
                      <a:r>
                        <a:rPr lang="es-CO" sz="1100" u="none" strike="noStrike">
                          <a:effectLst/>
                        </a:rPr>
                        <a:t>DESAYUNOS</a:t>
                      </a:r>
                      <a:endParaRPr lang="es-CO" sz="1100" b="0" i="0" u="none" strike="noStrike">
                        <a:solidFill>
                          <a:srgbClr val="000000"/>
                        </a:solidFill>
                        <a:effectLst/>
                        <a:latin typeface="Calibri"/>
                      </a:endParaRPr>
                    </a:p>
                  </a:txBody>
                  <a:tcPr marL="9525" marR="9525" marT="9525" marB="0" anchor="b"/>
                </a:tc>
                <a:tc>
                  <a:txBody>
                    <a:bodyPr/>
                    <a:lstStyle/>
                    <a:p>
                      <a:pPr algn="l" fontAlgn="b"/>
                      <a:r>
                        <a:rPr lang="es-CO" sz="1100" u="none" strike="noStrike">
                          <a:effectLst/>
                        </a:rPr>
                        <a:t>ALMUERZOS</a:t>
                      </a:r>
                      <a:endParaRPr lang="es-CO" sz="1100" b="0" i="0" u="none" strike="noStrike">
                        <a:solidFill>
                          <a:srgbClr val="000000"/>
                        </a:solidFill>
                        <a:effectLst/>
                        <a:latin typeface="Calibri"/>
                      </a:endParaRPr>
                    </a:p>
                  </a:txBody>
                  <a:tcPr marL="9525" marR="9525" marT="9525" marB="0" anchor="b"/>
                </a:tc>
                <a:tc>
                  <a:txBody>
                    <a:bodyPr/>
                    <a:lstStyle/>
                    <a:p>
                      <a:pPr algn="l" fontAlgn="b"/>
                      <a:r>
                        <a:rPr lang="es-CO" sz="1100" u="none" strike="noStrike">
                          <a:effectLst/>
                        </a:rPr>
                        <a:t>TOTAL POR LOCALIDAD</a:t>
                      </a:r>
                      <a:endParaRPr lang="es-CO" sz="1100" b="0" i="0" u="none" strike="noStrike">
                        <a:solidFill>
                          <a:srgbClr val="000000"/>
                        </a:solidFill>
                        <a:effectLst/>
                        <a:latin typeface="Calibri"/>
                      </a:endParaRPr>
                    </a:p>
                  </a:txBody>
                  <a:tcPr marL="9525" marR="9525" marT="9525" marB="0" anchor="b"/>
                </a:tc>
              </a:tr>
              <a:tr h="377870">
                <a:tc>
                  <a:txBody>
                    <a:bodyPr/>
                    <a:lstStyle/>
                    <a:p>
                      <a:pPr algn="ctr" fontAlgn="b"/>
                      <a:r>
                        <a:rPr lang="es-CO" sz="1100" u="none" strike="noStrike">
                          <a:effectLst/>
                        </a:rPr>
                        <a:t>1</a:t>
                      </a:r>
                      <a:endParaRPr lang="es-CO" sz="1100" b="0" i="0" u="none" strike="noStrike">
                        <a:solidFill>
                          <a:srgbClr val="000000"/>
                        </a:solidFill>
                        <a:effectLst/>
                        <a:latin typeface="Calibri"/>
                      </a:endParaRPr>
                    </a:p>
                  </a:txBody>
                  <a:tcPr marL="9525" marR="9525" marT="9525" marB="0" anchor="b"/>
                </a:tc>
                <a:tc>
                  <a:txBody>
                    <a:bodyPr/>
                    <a:lstStyle/>
                    <a:p>
                      <a:pPr algn="ctr" fontAlgn="b"/>
                      <a:r>
                        <a:rPr lang="es-CO" sz="1100" u="none" strike="noStrike">
                          <a:effectLst/>
                        </a:rPr>
                        <a:t>183</a:t>
                      </a:r>
                      <a:endParaRPr lang="es-CO" sz="1100" b="0" i="0" u="none" strike="noStrike">
                        <a:solidFill>
                          <a:srgbClr val="000000"/>
                        </a:solidFill>
                        <a:effectLst/>
                        <a:latin typeface="Calibri"/>
                      </a:endParaRPr>
                    </a:p>
                  </a:txBody>
                  <a:tcPr marL="9525" marR="9525" marT="9525" marB="0" anchor="b"/>
                </a:tc>
                <a:tc>
                  <a:txBody>
                    <a:bodyPr/>
                    <a:lstStyle/>
                    <a:p>
                      <a:pPr algn="ctr" fontAlgn="b"/>
                      <a:r>
                        <a:rPr lang="es-CO" sz="1100" u="none" strike="noStrike">
                          <a:effectLst/>
                        </a:rPr>
                        <a:t>1876</a:t>
                      </a:r>
                      <a:endParaRPr lang="es-CO" sz="1100" b="0" i="0" u="none" strike="noStrike">
                        <a:solidFill>
                          <a:srgbClr val="000000"/>
                        </a:solidFill>
                        <a:effectLst/>
                        <a:latin typeface="Calibri"/>
                      </a:endParaRPr>
                    </a:p>
                  </a:txBody>
                  <a:tcPr marL="9525" marR="9525" marT="9525" marB="0" anchor="b"/>
                </a:tc>
                <a:tc>
                  <a:txBody>
                    <a:bodyPr/>
                    <a:lstStyle/>
                    <a:p>
                      <a:pPr algn="ctr" fontAlgn="b"/>
                      <a:r>
                        <a:rPr lang="es-CO" sz="1100" u="none" strike="noStrike">
                          <a:effectLst/>
                        </a:rPr>
                        <a:t>4995</a:t>
                      </a:r>
                      <a:endParaRPr lang="es-CO" sz="1100" b="0" i="0" u="none" strike="noStrike">
                        <a:solidFill>
                          <a:srgbClr val="000000"/>
                        </a:solidFill>
                        <a:effectLst/>
                        <a:latin typeface="Calibri"/>
                      </a:endParaRPr>
                    </a:p>
                  </a:txBody>
                  <a:tcPr marL="9525" marR="9525" marT="9525" marB="0" anchor="b"/>
                </a:tc>
                <a:tc>
                  <a:txBody>
                    <a:bodyPr/>
                    <a:lstStyle/>
                    <a:p>
                      <a:pPr algn="ctr" fontAlgn="b"/>
                      <a:r>
                        <a:rPr lang="es-CO" sz="1100" u="none" strike="noStrike">
                          <a:effectLst/>
                        </a:rPr>
                        <a:t>8054</a:t>
                      </a:r>
                      <a:endParaRPr lang="es-CO" sz="1100" b="0" i="0" u="none" strike="noStrike">
                        <a:solidFill>
                          <a:srgbClr val="000000"/>
                        </a:solidFill>
                        <a:effectLst/>
                        <a:latin typeface="Calibri"/>
                      </a:endParaRPr>
                    </a:p>
                  </a:txBody>
                  <a:tcPr marL="9525" marR="9525" marT="9525" marB="0" anchor="b"/>
                </a:tc>
                <a:tc>
                  <a:txBody>
                    <a:bodyPr/>
                    <a:lstStyle/>
                    <a:p>
                      <a:pPr algn="ctr" fontAlgn="b"/>
                      <a:r>
                        <a:rPr lang="es-CO" sz="1100" u="none" strike="noStrike">
                          <a:effectLst/>
                        </a:rPr>
                        <a:t>15108</a:t>
                      </a:r>
                      <a:endParaRPr lang="es-CO" sz="1100" b="0" i="0" u="none" strike="noStrike">
                        <a:solidFill>
                          <a:srgbClr val="000000"/>
                        </a:solidFill>
                        <a:effectLst/>
                        <a:latin typeface="Calibri"/>
                      </a:endParaRPr>
                    </a:p>
                  </a:txBody>
                  <a:tcPr marL="9525" marR="9525" marT="9525" marB="0" anchor="b"/>
                </a:tc>
              </a:tr>
              <a:tr h="377870">
                <a:tc>
                  <a:txBody>
                    <a:bodyPr/>
                    <a:lstStyle/>
                    <a:p>
                      <a:pPr algn="ctr" fontAlgn="b"/>
                      <a:r>
                        <a:rPr lang="es-CO" sz="1100" u="none" strike="noStrike">
                          <a:effectLst/>
                        </a:rPr>
                        <a:t>2</a:t>
                      </a:r>
                      <a:endParaRPr lang="es-CO" sz="1100" b="0" i="0" u="none" strike="noStrike">
                        <a:solidFill>
                          <a:srgbClr val="000000"/>
                        </a:solidFill>
                        <a:effectLst/>
                        <a:latin typeface="Calibri"/>
                      </a:endParaRPr>
                    </a:p>
                  </a:txBody>
                  <a:tcPr marL="9525" marR="9525" marT="9525" marB="0" anchor="b"/>
                </a:tc>
                <a:tc>
                  <a:txBody>
                    <a:bodyPr/>
                    <a:lstStyle/>
                    <a:p>
                      <a:pPr algn="ctr" fontAlgn="b"/>
                      <a:r>
                        <a:rPr lang="es-CO" sz="1100" u="none" strike="noStrike">
                          <a:effectLst/>
                        </a:rPr>
                        <a:t>714</a:t>
                      </a:r>
                      <a:endParaRPr lang="es-CO" sz="1100" b="0" i="0" u="none" strike="noStrike">
                        <a:solidFill>
                          <a:srgbClr val="000000"/>
                        </a:solidFill>
                        <a:effectLst/>
                        <a:latin typeface="Calibri"/>
                      </a:endParaRPr>
                    </a:p>
                  </a:txBody>
                  <a:tcPr marL="9525" marR="9525" marT="9525" marB="0" anchor="b"/>
                </a:tc>
                <a:tc>
                  <a:txBody>
                    <a:bodyPr/>
                    <a:lstStyle/>
                    <a:p>
                      <a:pPr algn="ctr" fontAlgn="b"/>
                      <a:r>
                        <a:rPr lang="es-CO" sz="1100" u="none" strike="noStrike">
                          <a:effectLst/>
                        </a:rPr>
                        <a:t>2202</a:t>
                      </a:r>
                      <a:endParaRPr lang="es-CO" sz="1100" b="0" i="0" u="none" strike="noStrike">
                        <a:solidFill>
                          <a:srgbClr val="000000"/>
                        </a:solidFill>
                        <a:effectLst/>
                        <a:latin typeface="Calibri"/>
                      </a:endParaRPr>
                    </a:p>
                  </a:txBody>
                  <a:tcPr marL="9525" marR="9525" marT="9525" marB="0" anchor="b"/>
                </a:tc>
                <a:tc>
                  <a:txBody>
                    <a:bodyPr/>
                    <a:lstStyle/>
                    <a:p>
                      <a:pPr algn="ctr" fontAlgn="b"/>
                      <a:r>
                        <a:rPr lang="es-CO" sz="1100" u="none" strike="noStrike">
                          <a:effectLst/>
                        </a:rPr>
                        <a:t>3734</a:t>
                      </a:r>
                      <a:endParaRPr lang="es-CO" sz="1100" b="0" i="0" u="none" strike="noStrike">
                        <a:solidFill>
                          <a:srgbClr val="000000"/>
                        </a:solidFill>
                        <a:effectLst/>
                        <a:latin typeface="Calibri"/>
                      </a:endParaRPr>
                    </a:p>
                  </a:txBody>
                  <a:tcPr marL="9525" marR="9525" marT="9525" marB="0" anchor="b"/>
                </a:tc>
                <a:tc>
                  <a:txBody>
                    <a:bodyPr/>
                    <a:lstStyle/>
                    <a:p>
                      <a:pPr algn="ctr" fontAlgn="b"/>
                      <a:r>
                        <a:rPr lang="es-CO" sz="1100" u="none" strike="noStrike">
                          <a:effectLst/>
                        </a:rPr>
                        <a:t>7671</a:t>
                      </a:r>
                      <a:endParaRPr lang="es-CO" sz="1100" b="0" i="0" u="none" strike="noStrike">
                        <a:solidFill>
                          <a:srgbClr val="000000"/>
                        </a:solidFill>
                        <a:effectLst/>
                        <a:latin typeface="Calibri"/>
                      </a:endParaRPr>
                    </a:p>
                  </a:txBody>
                  <a:tcPr marL="9525" marR="9525" marT="9525" marB="0" anchor="b"/>
                </a:tc>
                <a:tc>
                  <a:txBody>
                    <a:bodyPr/>
                    <a:lstStyle/>
                    <a:p>
                      <a:pPr algn="ctr" fontAlgn="b"/>
                      <a:r>
                        <a:rPr lang="es-CO" sz="1100" u="none" strike="noStrike">
                          <a:effectLst/>
                        </a:rPr>
                        <a:t>14321</a:t>
                      </a:r>
                      <a:endParaRPr lang="es-CO" sz="1100" b="0" i="0" u="none" strike="noStrike">
                        <a:solidFill>
                          <a:srgbClr val="000000"/>
                        </a:solidFill>
                        <a:effectLst/>
                        <a:latin typeface="Calibri"/>
                      </a:endParaRPr>
                    </a:p>
                  </a:txBody>
                  <a:tcPr marL="9525" marR="9525" marT="9525" marB="0" anchor="b"/>
                </a:tc>
              </a:tr>
              <a:tr h="377870">
                <a:tc>
                  <a:txBody>
                    <a:bodyPr/>
                    <a:lstStyle/>
                    <a:p>
                      <a:pPr algn="ctr" fontAlgn="b"/>
                      <a:r>
                        <a:rPr lang="es-CO" sz="1100" u="none" strike="noStrike">
                          <a:effectLst/>
                        </a:rPr>
                        <a:t>3</a:t>
                      </a:r>
                      <a:endParaRPr lang="es-CO" sz="1100" b="0" i="0" u="none" strike="noStrike">
                        <a:solidFill>
                          <a:srgbClr val="000000"/>
                        </a:solidFill>
                        <a:effectLst/>
                        <a:latin typeface="Calibri"/>
                      </a:endParaRPr>
                    </a:p>
                  </a:txBody>
                  <a:tcPr marL="9525" marR="9525" marT="9525" marB="0" anchor="b"/>
                </a:tc>
                <a:tc>
                  <a:txBody>
                    <a:bodyPr/>
                    <a:lstStyle/>
                    <a:p>
                      <a:pPr algn="ctr" fontAlgn="b"/>
                      <a:r>
                        <a:rPr lang="es-CO" sz="1100" u="none" strike="noStrike">
                          <a:effectLst/>
                        </a:rPr>
                        <a:t>1603</a:t>
                      </a:r>
                      <a:endParaRPr lang="es-CO" sz="1100" b="0" i="0" u="none" strike="noStrike">
                        <a:solidFill>
                          <a:srgbClr val="000000"/>
                        </a:solidFill>
                        <a:effectLst/>
                        <a:latin typeface="Calibri"/>
                      </a:endParaRPr>
                    </a:p>
                  </a:txBody>
                  <a:tcPr marL="9525" marR="9525" marT="9525" marB="0" anchor="b"/>
                </a:tc>
                <a:tc>
                  <a:txBody>
                    <a:bodyPr/>
                    <a:lstStyle/>
                    <a:p>
                      <a:pPr algn="ctr" fontAlgn="b"/>
                      <a:r>
                        <a:rPr lang="es-CO" sz="1100" u="none" strike="noStrike">
                          <a:effectLst/>
                        </a:rPr>
                        <a:t>486</a:t>
                      </a:r>
                      <a:endParaRPr lang="es-CO" sz="1100" b="0" i="0" u="none" strike="noStrike">
                        <a:solidFill>
                          <a:srgbClr val="000000"/>
                        </a:solidFill>
                        <a:effectLst/>
                        <a:latin typeface="Calibri"/>
                      </a:endParaRPr>
                    </a:p>
                  </a:txBody>
                  <a:tcPr marL="9525" marR="9525" marT="9525" marB="0" anchor="b"/>
                </a:tc>
                <a:tc>
                  <a:txBody>
                    <a:bodyPr/>
                    <a:lstStyle/>
                    <a:p>
                      <a:pPr algn="ctr" fontAlgn="b"/>
                      <a:r>
                        <a:rPr lang="es-CO" sz="1100" u="none" strike="noStrike">
                          <a:effectLst/>
                        </a:rPr>
                        <a:t>11486</a:t>
                      </a:r>
                      <a:endParaRPr lang="es-CO" sz="1100" b="0" i="0" u="none" strike="noStrike">
                        <a:solidFill>
                          <a:srgbClr val="000000"/>
                        </a:solidFill>
                        <a:effectLst/>
                        <a:latin typeface="Calibri"/>
                      </a:endParaRPr>
                    </a:p>
                  </a:txBody>
                  <a:tcPr marL="9525" marR="9525" marT="9525" marB="0" anchor="b"/>
                </a:tc>
                <a:tc>
                  <a:txBody>
                    <a:bodyPr/>
                    <a:lstStyle/>
                    <a:p>
                      <a:pPr algn="ctr" fontAlgn="b"/>
                      <a:r>
                        <a:rPr lang="es-CO" sz="1100" u="none" strike="noStrike">
                          <a:effectLst/>
                        </a:rPr>
                        <a:t>14137</a:t>
                      </a:r>
                      <a:endParaRPr lang="es-CO" sz="1100" b="0" i="0" u="none" strike="noStrike">
                        <a:solidFill>
                          <a:srgbClr val="000000"/>
                        </a:solidFill>
                        <a:effectLst/>
                        <a:latin typeface="Calibri"/>
                      </a:endParaRPr>
                    </a:p>
                  </a:txBody>
                  <a:tcPr marL="9525" marR="9525" marT="9525" marB="0" anchor="b"/>
                </a:tc>
                <a:tc>
                  <a:txBody>
                    <a:bodyPr/>
                    <a:lstStyle/>
                    <a:p>
                      <a:pPr algn="ctr" fontAlgn="b"/>
                      <a:r>
                        <a:rPr lang="es-CO" sz="1100" u="none" strike="noStrike">
                          <a:effectLst/>
                        </a:rPr>
                        <a:t>27712</a:t>
                      </a:r>
                      <a:endParaRPr lang="es-CO" sz="1100" b="0" i="0" u="none" strike="noStrike">
                        <a:solidFill>
                          <a:srgbClr val="000000"/>
                        </a:solidFill>
                        <a:effectLst/>
                        <a:latin typeface="Calibri"/>
                      </a:endParaRPr>
                    </a:p>
                  </a:txBody>
                  <a:tcPr marL="9525" marR="9525" marT="9525" marB="0" anchor="b"/>
                </a:tc>
              </a:tr>
              <a:tr h="377870">
                <a:tc>
                  <a:txBody>
                    <a:bodyPr/>
                    <a:lstStyle/>
                    <a:p>
                      <a:pPr algn="ctr" fontAlgn="b"/>
                      <a:r>
                        <a:rPr lang="es-CO" sz="1100" u="none" strike="noStrike">
                          <a:effectLst/>
                        </a:rPr>
                        <a:t>4</a:t>
                      </a:r>
                      <a:endParaRPr lang="es-CO" sz="1100" b="0" i="0" u="none" strike="noStrike">
                        <a:solidFill>
                          <a:srgbClr val="000000"/>
                        </a:solidFill>
                        <a:effectLst/>
                        <a:latin typeface="Calibri"/>
                      </a:endParaRPr>
                    </a:p>
                  </a:txBody>
                  <a:tcPr marL="9525" marR="9525" marT="9525" marB="0" anchor="b"/>
                </a:tc>
                <a:tc>
                  <a:txBody>
                    <a:bodyPr/>
                    <a:lstStyle/>
                    <a:p>
                      <a:pPr algn="ctr" fontAlgn="b"/>
                      <a:r>
                        <a:rPr lang="es-CO" sz="1100" u="none" strike="noStrike">
                          <a:effectLst/>
                        </a:rPr>
                        <a:t>1136</a:t>
                      </a:r>
                      <a:endParaRPr lang="es-CO" sz="1100" b="0" i="0" u="none" strike="noStrike">
                        <a:solidFill>
                          <a:srgbClr val="000000"/>
                        </a:solidFill>
                        <a:effectLst/>
                        <a:latin typeface="Calibri"/>
                      </a:endParaRPr>
                    </a:p>
                  </a:txBody>
                  <a:tcPr marL="9525" marR="9525" marT="9525" marB="0" anchor="b"/>
                </a:tc>
                <a:tc>
                  <a:txBody>
                    <a:bodyPr/>
                    <a:lstStyle/>
                    <a:p>
                      <a:pPr algn="ctr" fontAlgn="b"/>
                      <a:r>
                        <a:rPr lang="es-CO" sz="1100" u="none" strike="noStrike">
                          <a:effectLst/>
                        </a:rPr>
                        <a:t>570</a:t>
                      </a:r>
                      <a:endParaRPr lang="es-CO" sz="1100" b="0" i="0" u="none" strike="noStrike">
                        <a:solidFill>
                          <a:srgbClr val="000000"/>
                        </a:solidFill>
                        <a:effectLst/>
                        <a:latin typeface="Calibri"/>
                      </a:endParaRPr>
                    </a:p>
                  </a:txBody>
                  <a:tcPr marL="9525" marR="9525" marT="9525" marB="0" anchor="b"/>
                </a:tc>
                <a:tc>
                  <a:txBody>
                    <a:bodyPr/>
                    <a:lstStyle/>
                    <a:p>
                      <a:pPr algn="ctr" fontAlgn="b"/>
                      <a:r>
                        <a:rPr lang="es-CO" sz="1100" u="none" strike="noStrike">
                          <a:effectLst/>
                        </a:rPr>
                        <a:t>2248</a:t>
                      </a:r>
                      <a:endParaRPr lang="es-CO" sz="1100" b="0" i="0" u="none" strike="noStrike">
                        <a:solidFill>
                          <a:srgbClr val="000000"/>
                        </a:solidFill>
                        <a:effectLst/>
                        <a:latin typeface="Calibri"/>
                      </a:endParaRPr>
                    </a:p>
                  </a:txBody>
                  <a:tcPr marL="9525" marR="9525" marT="9525" marB="0" anchor="b"/>
                </a:tc>
                <a:tc>
                  <a:txBody>
                    <a:bodyPr/>
                    <a:lstStyle/>
                    <a:p>
                      <a:pPr algn="ctr" fontAlgn="b"/>
                      <a:r>
                        <a:rPr lang="es-CO" sz="1100" u="none" strike="noStrike">
                          <a:effectLst/>
                        </a:rPr>
                        <a:t>2631</a:t>
                      </a:r>
                      <a:endParaRPr lang="es-CO" sz="1100" b="0" i="0" u="none" strike="noStrike">
                        <a:solidFill>
                          <a:srgbClr val="000000"/>
                        </a:solidFill>
                        <a:effectLst/>
                        <a:latin typeface="Calibri"/>
                      </a:endParaRPr>
                    </a:p>
                  </a:txBody>
                  <a:tcPr marL="9525" marR="9525" marT="9525" marB="0" anchor="b"/>
                </a:tc>
                <a:tc>
                  <a:txBody>
                    <a:bodyPr/>
                    <a:lstStyle/>
                    <a:p>
                      <a:pPr algn="ctr" fontAlgn="b"/>
                      <a:r>
                        <a:rPr lang="es-CO" sz="1100" u="none" strike="noStrike">
                          <a:effectLst/>
                        </a:rPr>
                        <a:t>6585</a:t>
                      </a:r>
                      <a:endParaRPr lang="es-CO" sz="1100" b="0" i="0" u="none" strike="noStrike">
                        <a:solidFill>
                          <a:srgbClr val="000000"/>
                        </a:solidFill>
                        <a:effectLst/>
                        <a:latin typeface="Calibri"/>
                      </a:endParaRPr>
                    </a:p>
                  </a:txBody>
                  <a:tcPr marL="9525" marR="9525" marT="9525" marB="0" anchor="b"/>
                </a:tc>
              </a:tr>
              <a:tr h="396764">
                <a:tc>
                  <a:txBody>
                    <a:bodyPr/>
                    <a:lstStyle/>
                    <a:p>
                      <a:pPr algn="ctr" fontAlgn="b"/>
                      <a:r>
                        <a:rPr lang="es-CO" sz="1100" u="none" strike="noStrike">
                          <a:effectLst/>
                        </a:rPr>
                        <a:t>5</a:t>
                      </a:r>
                      <a:endParaRPr lang="es-CO" sz="1100" b="0" i="0" u="none" strike="noStrike">
                        <a:solidFill>
                          <a:srgbClr val="000000"/>
                        </a:solidFill>
                        <a:effectLst/>
                        <a:latin typeface="Calibri"/>
                      </a:endParaRPr>
                    </a:p>
                  </a:txBody>
                  <a:tcPr marL="9525" marR="9525" marT="9525" marB="0" anchor="b"/>
                </a:tc>
                <a:tc>
                  <a:txBody>
                    <a:bodyPr/>
                    <a:lstStyle/>
                    <a:p>
                      <a:pPr algn="ctr" fontAlgn="b"/>
                      <a:r>
                        <a:rPr lang="es-CO" sz="1100" u="none" strike="noStrike">
                          <a:effectLst/>
                        </a:rPr>
                        <a:t>149</a:t>
                      </a:r>
                      <a:endParaRPr lang="es-CO" sz="1100" b="0" i="0" u="none" strike="noStrike">
                        <a:solidFill>
                          <a:srgbClr val="000000"/>
                        </a:solidFill>
                        <a:effectLst/>
                        <a:latin typeface="Calibri"/>
                      </a:endParaRPr>
                    </a:p>
                  </a:txBody>
                  <a:tcPr marL="9525" marR="9525" marT="9525" marB="0" anchor="b"/>
                </a:tc>
                <a:tc>
                  <a:txBody>
                    <a:bodyPr/>
                    <a:lstStyle/>
                    <a:p>
                      <a:pPr algn="ctr" fontAlgn="b"/>
                      <a:r>
                        <a:rPr lang="es-CO" sz="1100" u="none" strike="noStrike">
                          <a:effectLst/>
                        </a:rPr>
                        <a:t>119</a:t>
                      </a:r>
                      <a:endParaRPr lang="es-CO" sz="1100" b="0" i="0" u="none" strike="noStrike">
                        <a:solidFill>
                          <a:srgbClr val="000000"/>
                        </a:solidFill>
                        <a:effectLst/>
                        <a:latin typeface="Calibri"/>
                      </a:endParaRPr>
                    </a:p>
                  </a:txBody>
                  <a:tcPr marL="9525" marR="9525" marT="9525" marB="0" anchor="b"/>
                </a:tc>
                <a:tc>
                  <a:txBody>
                    <a:bodyPr/>
                    <a:lstStyle/>
                    <a:p>
                      <a:pPr algn="ctr" fontAlgn="b"/>
                      <a:r>
                        <a:rPr lang="es-CO" sz="1100" u="none" strike="noStrike">
                          <a:effectLst/>
                        </a:rPr>
                        <a:t>1983</a:t>
                      </a:r>
                      <a:endParaRPr lang="es-CO" sz="1100" b="0" i="0" u="none" strike="noStrike">
                        <a:solidFill>
                          <a:srgbClr val="000000"/>
                        </a:solidFill>
                        <a:effectLst/>
                        <a:latin typeface="Calibri"/>
                      </a:endParaRPr>
                    </a:p>
                  </a:txBody>
                  <a:tcPr marL="9525" marR="9525" marT="9525" marB="0" anchor="b"/>
                </a:tc>
                <a:tc>
                  <a:txBody>
                    <a:bodyPr/>
                    <a:lstStyle/>
                    <a:p>
                      <a:pPr algn="ctr" fontAlgn="b"/>
                      <a:r>
                        <a:rPr lang="es-CO" sz="1100" u="none" strike="noStrike">
                          <a:effectLst/>
                        </a:rPr>
                        <a:t>545</a:t>
                      </a:r>
                      <a:endParaRPr lang="es-CO" sz="1100" b="0" i="0" u="none" strike="noStrike">
                        <a:solidFill>
                          <a:srgbClr val="000000"/>
                        </a:solidFill>
                        <a:effectLst/>
                        <a:latin typeface="Calibri"/>
                      </a:endParaRPr>
                    </a:p>
                  </a:txBody>
                  <a:tcPr marL="9525" marR="9525" marT="9525" marB="0" anchor="b"/>
                </a:tc>
                <a:tc>
                  <a:txBody>
                    <a:bodyPr/>
                    <a:lstStyle/>
                    <a:p>
                      <a:pPr algn="ctr" fontAlgn="b"/>
                      <a:r>
                        <a:rPr lang="es-CO" sz="1100" u="none" strike="noStrike">
                          <a:effectLst/>
                        </a:rPr>
                        <a:t>2796</a:t>
                      </a:r>
                      <a:endParaRPr lang="es-CO" sz="1100" b="0" i="0" u="none" strike="noStrike">
                        <a:solidFill>
                          <a:srgbClr val="000000"/>
                        </a:solidFill>
                        <a:effectLst/>
                        <a:latin typeface="Calibri"/>
                      </a:endParaRPr>
                    </a:p>
                  </a:txBody>
                  <a:tcPr marL="9525" marR="9525" marT="9525" marB="0" anchor="b"/>
                </a:tc>
              </a:tr>
              <a:tr h="396764">
                <a:tc>
                  <a:txBody>
                    <a:bodyPr/>
                    <a:lstStyle/>
                    <a:p>
                      <a:pPr algn="l" fontAlgn="b"/>
                      <a:r>
                        <a:rPr lang="es-CO" sz="1100" u="none" strike="noStrike">
                          <a:effectLst/>
                        </a:rPr>
                        <a:t>TOTAL</a:t>
                      </a:r>
                      <a:endParaRPr lang="es-CO" sz="1100" b="0" i="0" u="none" strike="noStrike">
                        <a:solidFill>
                          <a:srgbClr val="000000"/>
                        </a:solidFill>
                        <a:effectLst/>
                        <a:latin typeface="Calibri"/>
                      </a:endParaRPr>
                    </a:p>
                  </a:txBody>
                  <a:tcPr marL="9525" marR="9525" marT="9525" marB="0" anchor="b"/>
                </a:tc>
                <a:tc>
                  <a:txBody>
                    <a:bodyPr/>
                    <a:lstStyle/>
                    <a:p>
                      <a:pPr algn="ctr" fontAlgn="b"/>
                      <a:r>
                        <a:rPr lang="es-CO" sz="1100" u="none" strike="noStrike">
                          <a:effectLst/>
                        </a:rPr>
                        <a:t>3785</a:t>
                      </a:r>
                      <a:endParaRPr lang="es-CO" sz="1100" b="1" i="0" u="none" strike="noStrike">
                        <a:solidFill>
                          <a:srgbClr val="000000"/>
                        </a:solidFill>
                        <a:effectLst/>
                        <a:latin typeface="Calibri"/>
                      </a:endParaRPr>
                    </a:p>
                  </a:txBody>
                  <a:tcPr marL="9525" marR="9525" marT="9525" marB="0" anchor="b"/>
                </a:tc>
                <a:tc>
                  <a:txBody>
                    <a:bodyPr/>
                    <a:lstStyle/>
                    <a:p>
                      <a:pPr algn="ctr" fontAlgn="b"/>
                      <a:r>
                        <a:rPr lang="es-CO" sz="1100" u="none" strike="noStrike">
                          <a:effectLst/>
                        </a:rPr>
                        <a:t>5253</a:t>
                      </a:r>
                      <a:endParaRPr lang="es-CO" sz="1100" b="1" i="0" u="none" strike="noStrike">
                        <a:solidFill>
                          <a:srgbClr val="000000"/>
                        </a:solidFill>
                        <a:effectLst/>
                        <a:latin typeface="Calibri"/>
                      </a:endParaRPr>
                    </a:p>
                  </a:txBody>
                  <a:tcPr marL="9525" marR="9525" marT="9525" marB="0" anchor="b"/>
                </a:tc>
                <a:tc>
                  <a:txBody>
                    <a:bodyPr/>
                    <a:lstStyle/>
                    <a:p>
                      <a:pPr algn="ctr" fontAlgn="b"/>
                      <a:r>
                        <a:rPr lang="es-CO" sz="1100" u="none" strike="noStrike">
                          <a:effectLst/>
                        </a:rPr>
                        <a:t>24446</a:t>
                      </a:r>
                      <a:endParaRPr lang="es-CO" sz="1100" b="1" i="0" u="none" strike="noStrike">
                        <a:solidFill>
                          <a:srgbClr val="000000"/>
                        </a:solidFill>
                        <a:effectLst/>
                        <a:latin typeface="Calibri"/>
                      </a:endParaRPr>
                    </a:p>
                  </a:txBody>
                  <a:tcPr marL="9525" marR="9525" marT="9525" marB="0" anchor="b"/>
                </a:tc>
                <a:tc>
                  <a:txBody>
                    <a:bodyPr/>
                    <a:lstStyle/>
                    <a:p>
                      <a:pPr algn="ctr" fontAlgn="b"/>
                      <a:r>
                        <a:rPr lang="es-CO" sz="1100" u="none" strike="noStrike">
                          <a:effectLst/>
                        </a:rPr>
                        <a:t>33038</a:t>
                      </a:r>
                      <a:endParaRPr lang="es-CO" sz="1100" b="1" i="0" u="none" strike="noStrike">
                        <a:solidFill>
                          <a:srgbClr val="000000"/>
                        </a:solidFill>
                        <a:effectLst/>
                        <a:latin typeface="Calibri"/>
                      </a:endParaRPr>
                    </a:p>
                  </a:txBody>
                  <a:tcPr marL="9525" marR="9525" marT="9525" marB="0" anchor="b"/>
                </a:tc>
                <a:tc>
                  <a:txBody>
                    <a:bodyPr/>
                    <a:lstStyle/>
                    <a:p>
                      <a:pPr algn="ctr" fontAlgn="b"/>
                      <a:r>
                        <a:rPr lang="es-CO" sz="1100" u="none" strike="noStrike" dirty="0">
                          <a:effectLst/>
                        </a:rPr>
                        <a:t>66522</a:t>
                      </a:r>
                      <a:endParaRPr lang="es-CO" sz="1100" b="1" i="0" u="none" strike="noStrike" dirty="0">
                        <a:solidFill>
                          <a:srgbClr val="FF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251345188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1132</Words>
  <Application>Microsoft Office PowerPoint</Application>
  <PresentationFormat>Presentación en pantalla (4:3)</PresentationFormat>
  <Paragraphs>169</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Tema de Office</vt:lpstr>
      <vt:lpstr>Programa de Alimentación Escolar: Caso Distrito de Barranquilla</vt:lpstr>
      <vt:lpstr>Programa de Alimentación Escolar: Caso Distrito de Barranquilla</vt:lpstr>
      <vt:lpstr>Programa de Alimentación Escolar: Caso Distrito de Barranquilla</vt:lpstr>
      <vt:lpstr>Programa de Alimentación Escolar: Caso Distrito de Barranquilla</vt:lpstr>
      <vt:lpstr>Programa de Alimentación Escolar: Caso Distrito de Barranquilla</vt:lpstr>
      <vt:lpstr>Programa de Alimentación Escolar: Caso Distrito de Barranquilla</vt:lpstr>
      <vt:lpstr>Programa de Alimentación Escolar: Caso Distrito de Barranquilla</vt:lpstr>
      <vt:lpstr>Programa de Alimentación Escolar: Caso Distrito de Barranquilla</vt:lpstr>
      <vt:lpstr>Programa de Alimentación Escolar: Caso Distrito de Barranquilla</vt:lpstr>
      <vt:lpstr>Programa de Alimentación Escolar: Caso Distrito de Barranquilla</vt:lpstr>
      <vt:lpstr>Programa de Alimentación Escolar: Caso Distrito de Barranquilla</vt:lpstr>
      <vt:lpstr>Programa de Alimentación Escolar: Caso Distrito de Barranquilla</vt:lpstr>
      <vt:lpstr>Programa de Alimentación Escolar: Caso Distrito de Barranquilla</vt:lpstr>
      <vt:lpstr>Programa de Alimentación Escolar: Caso Distrito de Barranquilla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Programa de Alimentación Escolar: Caso Distrito de Barranquilla</dc:title>
  <dc:creator>APB</dc:creator>
  <cp:lastModifiedBy>SINALTRAINBEC</cp:lastModifiedBy>
  <cp:revision>6</cp:revision>
  <dcterms:created xsi:type="dcterms:W3CDTF">2013-11-27T05:07:38Z</dcterms:created>
  <dcterms:modified xsi:type="dcterms:W3CDTF">2013-11-27T14:27:07Z</dcterms:modified>
</cp:coreProperties>
</file>