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86" r:id="rId3"/>
    <p:sldId id="395" r:id="rId4"/>
    <p:sldId id="390" r:id="rId5"/>
    <p:sldId id="398" r:id="rId6"/>
    <p:sldId id="403" r:id="rId7"/>
    <p:sldId id="404" r:id="rId8"/>
    <p:sldId id="405" r:id="rId9"/>
    <p:sldId id="406" r:id="rId10"/>
    <p:sldId id="407" r:id="rId11"/>
    <p:sldId id="408" r:id="rId12"/>
  </p:sldIdLst>
  <p:sldSz cx="9144000" cy="6858000" type="screen4x3"/>
  <p:notesSz cx="6881813"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71" autoAdjust="0"/>
  </p:normalViewPr>
  <p:slideViewPr>
    <p:cSldViewPr>
      <p:cViewPr varScale="1">
        <p:scale>
          <a:sx n="68" d="100"/>
          <a:sy n="68" d="100"/>
        </p:scale>
        <p:origin x="14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t>SOLICITUDES DERECHOS DE PETICIÓN DE LA INFORMACION TERCER</a:t>
            </a:r>
            <a:r>
              <a:rPr lang="en-US" sz="1400" baseline="0"/>
              <a:t> </a:t>
            </a:r>
            <a:r>
              <a:rPr lang="en-US" sz="1400"/>
              <a:t>TRIMESTRE 2016</a:t>
            </a:r>
          </a:p>
        </c:rich>
      </c:tx>
      <c:overlay val="0"/>
    </c:title>
    <c:autoTitleDeleted val="0"/>
    <c:plotArea>
      <c:layout/>
      <c:pieChart>
        <c:varyColors val="1"/>
        <c:ser>
          <c:idx val="0"/>
          <c:order val="0"/>
          <c:tx>
            <c:strRef>
              <c:f>'Analisis General'!$B$108:$B$109</c:f>
              <c:strCache>
                <c:ptCount val="2"/>
                <c:pt idx="0">
                  <c:v>SOLICITUDES DERECHOS DE PETICIÓN DE LA INFORMACION PRIMER TRIMESTRE 2015</c:v>
                </c:pt>
                <c:pt idx="1">
                  <c:v>Total Tercer  Trimestre  2016</c:v>
                </c:pt>
              </c:strCache>
            </c:strRef>
          </c:tx>
          <c:dPt>
            <c:idx val="0"/>
            <c:bubble3D val="0"/>
            <c:spPr>
              <a:solidFill>
                <a:srgbClr val="0000FF"/>
              </a:solidFill>
            </c:spPr>
            <c:extLst>
              <c:ext xmlns:c16="http://schemas.microsoft.com/office/drawing/2014/chart" uri="{C3380CC4-5D6E-409C-BE32-E72D297353CC}">
                <c16:uniqueId val="{00000001-5C9E-4E20-9922-DF6B39CA5EA7}"/>
              </c:ext>
            </c:extLst>
          </c:dPt>
          <c:dPt>
            <c:idx val="1"/>
            <c:bubble3D val="0"/>
            <c:spPr>
              <a:solidFill>
                <a:srgbClr val="FF0000"/>
              </a:solidFill>
            </c:spPr>
            <c:extLst>
              <c:ext xmlns:c16="http://schemas.microsoft.com/office/drawing/2014/chart" uri="{C3380CC4-5D6E-409C-BE32-E72D297353CC}">
                <c16:uniqueId val="{00000003-5C9E-4E20-9922-DF6B39CA5EA7}"/>
              </c:ext>
            </c:extLst>
          </c:dPt>
          <c:dLbls>
            <c:dLbl>
              <c:idx val="0"/>
              <c:layout>
                <c:manualLayout>
                  <c:x val="1.0747656542932133E-2"/>
                  <c:y val="-5.12121072585225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9E-4E20-9922-DF6B39CA5EA7}"/>
                </c:ext>
              </c:extLst>
            </c:dLbl>
            <c:dLbl>
              <c:idx val="1"/>
              <c:layout>
                <c:manualLayout>
                  <c:x val="-3.4578086646051838E-2"/>
                  <c:y val="-2.45811719326695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C9E-4E20-9922-DF6B39CA5EA7}"/>
                </c:ext>
              </c:extLst>
            </c:dLbl>
            <c:dLbl>
              <c:idx val="2"/>
              <c:layout>
                <c:manualLayout>
                  <c:x val="-2.8456756670598361E-2"/>
                  <c:y val="-8.695525807946915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C9E-4E20-9922-DF6B39CA5EA7}"/>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'Analisis General'!$A$110:$A$112</c:f>
              <c:strCache>
                <c:ptCount val="3"/>
                <c:pt idx="0">
                  <c:v>Solicitudes atendidas</c:v>
                </c:pt>
                <c:pt idx="1">
                  <c:v>Solicitudes recibidas y trasladadas</c:v>
                </c:pt>
                <c:pt idx="2">
                  <c:v>Solicitudes negadas</c:v>
                </c:pt>
              </c:strCache>
            </c:strRef>
          </c:cat>
          <c:val>
            <c:numRef>
              <c:f>'Analisis General'!$B$110:$B$112</c:f>
              <c:numCache>
                <c:formatCode>General</c:formatCode>
                <c:ptCount val="3"/>
                <c:pt idx="0">
                  <c:v>549</c:v>
                </c:pt>
                <c:pt idx="1">
                  <c:v>1375</c:v>
                </c:pt>
                <c:pt idx="2">
                  <c:v>0</c:v>
                </c:pt>
              </c:numCache>
            </c:numRef>
          </c:val>
          <c:extLst>
            <c:ext xmlns:c16="http://schemas.microsoft.com/office/drawing/2014/chart" uri="{C3380CC4-5D6E-409C-BE32-E72D297353CC}">
              <c16:uniqueId val="{00000005-5C9E-4E20-9922-DF6B39CA5EA7}"/>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[Base Informe de Solicitudes de acceso a la Información 3 trimestre 2016 FINAL.xlsx]Analisis General!Tabla dinámica1</c:name>
    <c:fmtId val="44"/>
  </c:pivotSource>
  <c:chart>
    <c:title>
      <c:tx>
        <c:rich>
          <a:bodyPr/>
          <a:lstStyle/>
          <a:p>
            <a:pPr algn="ctr" rtl="0">
              <a:defRPr sz="1800" b="1" i="0" u="none" strike="noStrike" kern="1200" baseline="0">
                <a:solidFill>
                  <a:sysClr val="windowText" lastClr="000000"/>
                </a:solidFill>
                <a:latin typeface="+mn-lt"/>
                <a:ea typeface="+mn-ea"/>
                <a:cs typeface="+mn-cs"/>
              </a:defRPr>
            </a:pPr>
            <a:r>
              <a:rPr lang="en-US" sz="1400" b="1" i="0" u="none" strike="noStrike" kern="1200" baseline="0">
                <a:solidFill>
                  <a:sysClr val="windowText" lastClr="000000"/>
                </a:solidFill>
                <a:effectLst/>
                <a:latin typeface="+mn-lt"/>
                <a:ea typeface="+mn-ea"/>
                <a:cs typeface="+mn-cs"/>
              </a:rPr>
              <a:t>TOTAL MENSUAL  DERECHOS  </a:t>
            </a:r>
          </a:p>
          <a:p>
            <a:pPr algn="ctr" rtl="0">
              <a:defRPr sz="1800" b="1" i="0" u="none" strike="noStrike" kern="1200" baseline="0">
                <a:solidFill>
                  <a:sysClr val="windowText" lastClr="000000"/>
                </a:solidFill>
                <a:latin typeface="+mn-lt"/>
                <a:ea typeface="+mn-ea"/>
                <a:cs typeface="+mn-cs"/>
              </a:defRPr>
            </a:pPr>
            <a:r>
              <a:rPr lang="en-US" sz="1400" baseline="0"/>
              <a:t> DE PETICIÓN DE INFORMACIÓN  TERCER TRIMESTRE  </a:t>
            </a:r>
            <a:r>
              <a:rPr lang="en-US" sz="1400" b="1" i="0" u="none" strike="noStrike" baseline="0">
                <a:effectLst/>
              </a:rPr>
              <a:t>2016</a:t>
            </a:r>
            <a:endParaRPr lang="en-US" sz="1400"/>
          </a:p>
        </c:rich>
      </c:tx>
      <c:layout>
        <c:manualLayout>
          <c:xMode val="edge"/>
          <c:yMode val="edge"/>
          <c:x val="0.1759234169974099"/>
          <c:y val="7.2837460636727858E-2"/>
        </c:manualLayout>
      </c:layout>
      <c:overlay val="0"/>
    </c:title>
    <c:autoTitleDeleted val="0"/>
    <c:pivotFmts>
      <c:pivotFmt>
        <c:idx val="0"/>
        <c:marker>
          <c:symbol val="none"/>
        </c:marker>
        <c:dLbl>
          <c:idx val="0"/>
          <c:spPr/>
          <c:txPr>
            <a:bodyPr/>
            <a:lstStyle/>
            <a:p>
              <a:pPr>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33CC33"/>
          </a:solidFill>
        </c:spPr>
        <c:dLbl>
          <c:idx val="0"/>
          <c:layout>
            <c:manualLayout>
              <c:x val="-4.5839095169537214E-2"/>
              <c:y val="-7.389166210583986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F0000"/>
          </a:solidFill>
        </c:spPr>
        <c:dLbl>
          <c:idx val="0"/>
          <c:layout>
            <c:manualLayout>
              <c:x val="-6.1251310854766178E-2"/>
              <c:y val="-8.173305530571120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FFCC00"/>
          </a:solidFill>
        </c:spPr>
        <c:dLbl>
          <c:idx val="0"/>
          <c:layout>
            <c:manualLayout>
              <c:x val="-2.4681099399821074E-2"/>
              <c:y val="-9.47927371314170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6600FF"/>
          </a:solidFill>
        </c:spPr>
        <c:dLbl>
          <c:idx val="0"/>
          <c:layout>
            <c:manualLayout>
              <c:x val="4.6810993998210723E-3"/>
              <c:y val="-0.12271268956396407"/>
            </c:manualLayout>
          </c:layout>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0066"/>
          </a:solidFill>
        </c:spPr>
        <c:dLbl>
          <c:idx val="0"/>
          <c:layout>
            <c:manualLayout>
              <c:x val="1.0900742373343287E-2"/>
              <c:y val="-0.11291173154816732"/>
            </c:manualLayout>
          </c:layout>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lumMod val="75000"/>
            </a:schemeClr>
          </a:solidFill>
        </c:spPr>
        <c:dLbl>
          <c:idx val="0"/>
          <c:layout>
            <c:manualLayout>
              <c:x val="1.6441347766066487E-2"/>
              <c:y val="-0.12057705451595928"/>
            </c:manualLayout>
          </c:layout>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5F5F5F"/>
          </a:solidFill>
        </c:spPr>
        <c:dLbl>
          <c:idx val="0"/>
          <c:layout>
            <c:manualLayout>
              <c:x val="2.6686810875502863E-2"/>
              <c:y val="-0.10806296248706895"/>
            </c:manualLayout>
          </c:layout>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00B0F0"/>
          </a:solidFill>
        </c:spPr>
        <c:dLbl>
          <c:idx val="0"/>
          <c:layout>
            <c:manualLayout>
              <c:x val="5.4844030500702086E-2"/>
              <c:y val="-9.630357926849941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00FF"/>
          </a:solidFill>
        </c:spPr>
        <c:dLbl>
          <c:idx val="0"/>
          <c:layout>
            <c:manualLayout>
              <c:x val="1.9980626010913421E-2"/>
              <c:y val="-0.20892186042986777"/>
            </c:manualLayout>
          </c:layout>
          <c:showLegendKey val="0"/>
          <c:showVal val="1"/>
          <c:showCatName val="0"/>
          <c:showSerName val="0"/>
          <c:showPercent val="0"/>
          <c:showBubbleSize val="0"/>
          <c:extLst>
            <c:ext xmlns:c15="http://schemas.microsoft.com/office/drawing/2012/chart" uri="{CE6537A1-D6FC-4f65-9D91-7224C49458BB}"/>
          </c:extLst>
        </c:dLbl>
      </c:pivotFmt>
      <c:pivotFmt>
        <c:idx val="10"/>
        <c:marker>
          <c:symbol val="none"/>
        </c:marker>
        <c:dLbl>
          <c:idx val="0"/>
          <c:spPr/>
          <c:txPr>
            <a:bodyPr/>
            <a:lstStyle/>
            <a:p>
              <a:pPr>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0000FF"/>
          </a:solidFill>
        </c:spPr>
        <c:dLbl>
          <c:idx val="0"/>
          <c:layout>
            <c:manualLayout>
              <c:x val="1.9980626010913421E-2"/>
              <c:y val="-0.20892186042986777"/>
            </c:manualLayout>
          </c:layout>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F0000"/>
          </a:solidFill>
        </c:spPr>
        <c:dLbl>
          <c:idx val="0"/>
          <c:layout>
            <c:manualLayout>
              <c:x val="-6.1251310854766178E-2"/>
              <c:y val="-8.173305530571120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33CC33"/>
          </a:solidFill>
        </c:spPr>
        <c:dLbl>
          <c:idx val="0"/>
          <c:layout>
            <c:manualLayout>
              <c:x val="-4.5839095169537214E-2"/>
              <c:y val="-7.389166210583986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CC00"/>
          </a:solidFill>
        </c:spPr>
        <c:dLbl>
          <c:idx val="0"/>
          <c:layout>
            <c:manualLayout>
              <c:x val="-2.4681099399821074E-2"/>
              <c:y val="-9.47927371314170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6600FF"/>
          </a:solidFill>
        </c:spPr>
        <c:dLbl>
          <c:idx val="0"/>
          <c:layout>
            <c:manualLayout>
              <c:x val="4.6810993998210723E-3"/>
              <c:y val="-0.12271268956396407"/>
            </c:manualLayout>
          </c:layout>
          <c:showLegendKey val="0"/>
          <c:showVal val="1"/>
          <c:showCatName val="0"/>
          <c:showSerName val="0"/>
          <c:showPercent val="0"/>
          <c:showBubbleSize val="0"/>
          <c:extLst>
            <c:ext xmlns:c15="http://schemas.microsoft.com/office/drawing/2012/chart" uri="{CE6537A1-D6FC-4f65-9D91-7224C49458BB}"/>
          </c:extLst>
        </c:dLbl>
      </c:pivotFmt>
      <c:pivotFmt>
        <c:idx val="16"/>
        <c:spPr>
          <a:solidFill>
            <a:srgbClr val="FF0066"/>
          </a:solidFill>
        </c:spPr>
        <c:dLbl>
          <c:idx val="0"/>
          <c:layout>
            <c:manualLayout>
              <c:x val="1.0900742373343287E-2"/>
              <c:y val="-0.11291173154816732"/>
            </c:manualLayout>
          </c:layout>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6">
              <a:lumMod val="75000"/>
            </a:schemeClr>
          </a:solidFill>
        </c:spPr>
        <c:dLbl>
          <c:idx val="0"/>
          <c:layout>
            <c:manualLayout>
              <c:x val="1.6441347766066487E-2"/>
              <c:y val="-0.12057705451595928"/>
            </c:manualLayout>
          </c:layout>
          <c:showLegendKey val="0"/>
          <c:showVal val="1"/>
          <c:showCatName val="0"/>
          <c:showSerName val="0"/>
          <c:showPercent val="0"/>
          <c:showBubbleSize val="0"/>
          <c:extLst>
            <c:ext xmlns:c15="http://schemas.microsoft.com/office/drawing/2012/chart" uri="{CE6537A1-D6FC-4f65-9D91-7224C49458BB}"/>
          </c:extLst>
        </c:dLbl>
      </c:pivotFmt>
      <c:pivotFmt>
        <c:idx val="18"/>
        <c:spPr>
          <a:solidFill>
            <a:srgbClr val="5F5F5F"/>
          </a:solidFill>
        </c:spPr>
        <c:dLbl>
          <c:idx val="0"/>
          <c:layout>
            <c:manualLayout>
              <c:x val="2.6686810875502863E-2"/>
              <c:y val="-0.10806296248706895"/>
            </c:manualLayout>
          </c:layout>
          <c:showLegendKey val="0"/>
          <c:showVal val="1"/>
          <c:showCatName val="0"/>
          <c:showSerName val="0"/>
          <c:showPercent val="0"/>
          <c:showBubbleSize val="0"/>
          <c:extLst>
            <c:ext xmlns:c15="http://schemas.microsoft.com/office/drawing/2012/chart" uri="{CE6537A1-D6FC-4f65-9D91-7224C49458BB}"/>
          </c:extLst>
        </c:dLbl>
      </c:pivotFmt>
      <c:pivotFmt>
        <c:idx val="19"/>
        <c:spPr>
          <a:solidFill>
            <a:srgbClr val="00B0F0"/>
          </a:solidFill>
        </c:spPr>
        <c:dLbl>
          <c:idx val="0"/>
          <c:layout>
            <c:manualLayout>
              <c:x val="5.4844030500702086E-2"/>
              <c:y val="-9.630357926849941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0"/>
        <c:marker>
          <c:symbol val="none"/>
        </c:marker>
        <c:dLbl>
          <c:idx val="0"/>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21"/>
        <c:spPr>
          <a:solidFill>
            <a:srgbClr val="0000FF"/>
          </a:solidFill>
        </c:spPr>
        <c:dLbl>
          <c:idx val="0"/>
          <c:layout>
            <c:manualLayout>
              <c:x val="1.9980626010913421E-2"/>
              <c:y val="-0.20892186042986777"/>
            </c:manualLayout>
          </c:layout>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0000"/>
          </a:solidFill>
        </c:spPr>
        <c:dLbl>
          <c:idx val="0"/>
          <c:layout>
            <c:manualLayout>
              <c:x val="-6.1251310854766178E-2"/>
              <c:y val="-8.173305530571120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33CC33"/>
          </a:solidFill>
        </c:spPr>
        <c:dLbl>
          <c:idx val="0"/>
          <c:layout>
            <c:manualLayout>
              <c:x val="-4.5839095169537214E-2"/>
              <c:y val="-7.389166210583986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FFCC00"/>
          </a:solidFill>
        </c:spPr>
        <c:dLbl>
          <c:idx val="0"/>
          <c:layout>
            <c:manualLayout>
              <c:x val="-2.4681099399821074E-2"/>
              <c:y val="-9.47927371314170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5"/>
        <c:spPr>
          <a:solidFill>
            <a:srgbClr val="6600FF"/>
          </a:solidFill>
        </c:spPr>
        <c:dLbl>
          <c:idx val="0"/>
          <c:layout>
            <c:manualLayout>
              <c:x val="4.6810993998210723E-3"/>
              <c:y val="-0.12271268956396407"/>
            </c:manualLayout>
          </c:layout>
          <c:showLegendKey val="0"/>
          <c:showVal val="1"/>
          <c:showCatName val="0"/>
          <c:showSerName val="0"/>
          <c:showPercent val="0"/>
          <c:showBubbleSize val="0"/>
          <c:extLst>
            <c:ext xmlns:c15="http://schemas.microsoft.com/office/drawing/2012/chart" uri="{CE6537A1-D6FC-4f65-9D91-7224C49458BB}"/>
          </c:extLst>
        </c:dLbl>
      </c:pivotFmt>
      <c:pivotFmt>
        <c:idx val="26"/>
        <c:spPr>
          <a:solidFill>
            <a:srgbClr val="FF0066"/>
          </a:solidFill>
        </c:spPr>
        <c:dLbl>
          <c:idx val="0"/>
          <c:layout>
            <c:manualLayout>
              <c:x val="1.0900742373343287E-2"/>
              <c:y val="-0.11291173154816732"/>
            </c:manualLayout>
          </c:layout>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6">
              <a:lumMod val="75000"/>
            </a:schemeClr>
          </a:solidFill>
        </c:spPr>
        <c:dLbl>
          <c:idx val="0"/>
          <c:layout>
            <c:manualLayout>
              <c:x val="1.6441347766066487E-2"/>
              <c:y val="-0.12057705451595928"/>
            </c:manualLayout>
          </c:layout>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5F5F5F"/>
          </a:solidFill>
        </c:spPr>
        <c:dLbl>
          <c:idx val="0"/>
          <c:layout>
            <c:manualLayout>
              <c:x val="2.6686810875502863E-2"/>
              <c:y val="-0.10806296248706895"/>
            </c:manualLayout>
          </c:layout>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00B0F0"/>
          </a:solidFill>
        </c:spPr>
        <c:dLbl>
          <c:idx val="0"/>
          <c:layout>
            <c:manualLayout>
              <c:x val="5.4844030500702086E-2"/>
              <c:y val="-9.630357926849941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0"/>
        <c:spPr>
          <a:solidFill>
            <a:srgbClr val="0000FF"/>
          </a:solidFill>
        </c:spPr>
        <c:dLbl>
          <c:idx val="0"/>
          <c:layout>
            <c:manualLayout>
              <c:x val="1.9980626010913421E-2"/>
              <c:y val="-0.20892186042986777"/>
            </c:manualLayout>
          </c:layout>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FF0000"/>
          </a:solidFill>
        </c:spPr>
        <c:dLbl>
          <c:idx val="0"/>
          <c:layout>
            <c:manualLayout>
              <c:x val="-6.1251310854766178E-2"/>
              <c:y val="-8.173305530571120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2"/>
        <c:spPr>
          <a:solidFill>
            <a:srgbClr val="33CC33"/>
          </a:solidFill>
        </c:spPr>
        <c:dLbl>
          <c:idx val="0"/>
          <c:layout>
            <c:manualLayout>
              <c:x val="-4.5839095169537214E-2"/>
              <c:y val="-7.389166210583986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3"/>
        <c:spPr>
          <a:solidFill>
            <a:srgbClr val="FFCC00"/>
          </a:solidFill>
        </c:spPr>
        <c:dLbl>
          <c:idx val="0"/>
          <c:layout>
            <c:manualLayout>
              <c:x val="-2.4681099399821074E-2"/>
              <c:y val="-9.47927371314170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6600FF"/>
          </a:solidFill>
        </c:spPr>
        <c:dLbl>
          <c:idx val="0"/>
          <c:layout>
            <c:manualLayout>
              <c:x val="4.6810993998210723E-3"/>
              <c:y val="-0.12271268956396407"/>
            </c:manualLayout>
          </c:layout>
          <c:showLegendKey val="0"/>
          <c:showVal val="1"/>
          <c:showCatName val="0"/>
          <c:showSerName val="0"/>
          <c:showPercent val="0"/>
          <c:showBubbleSize val="0"/>
          <c:extLst>
            <c:ext xmlns:c15="http://schemas.microsoft.com/office/drawing/2012/chart" uri="{CE6537A1-D6FC-4f65-9D91-7224C49458BB}"/>
          </c:extLst>
        </c:dLbl>
      </c:pivotFmt>
      <c:pivotFmt>
        <c:idx val="35"/>
        <c:spPr>
          <a:solidFill>
            <a:srgbClr val="FF0066"/>
          </a:solidFill>
        </c:spPr>
        <c:dLbl>
          <c:idx val="0"/>
          <c:layout>
            <c:manualLayout>
              <c:x val="1.0900742373343287E-2"/>
              <c:y val="-0.11291173154816732"/>
            </c:manualLayout>
          </c:layout>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6">
              <a:lumMod val="75000"/>
            </a:schemeClr>
          </a:solidFill>
        </c:spPr>
        <c:dLbl>
          <c:idx val="0"/>
          <c:layout>
            <c:manualLayout>
              <c:x val="1.6441347766066487E-2"/>
              <c:y val="-0.12057705451595928"/>
            </c:manualLayout>
          </c:layout>
          <c:showLegendKey val="0"/>
          <c:showVal val="1"/>
          <c:showCatName val="0"/>
          <c:showSerName val="0"/>
          <c:showPercent val="0"/>
          <c:showBubbleSize val="0"/>
          <c:extLst>
            <c:ext xmlns:c15="http://schemas.microsoft.com/office/drawing/2012/chart" uri="{CE6537A1-D6FC-4f65-9D91-7224C49458BB}"/>
          </c:extLst>
        </c:dLbl>
      </c:pivotFmt>
      <c:pivotFmt>
        <c:idx val="37"/>
        <c:spPr>
          <a:solidFill>
            <a:srgbClr val="5F5F5F"/>
          </a:solidFill>
        </c:spPr>
        <c:dLbl>
          <c:idx val="0"/>
          <c:layout>
            <c:manualLayout>
              <c:x val="2.6686810875502863E-2"/>
              <c:y val="-0.10806296248706895"/>
            </c:manualLayout>
          </c:layout>
          <c:showLegendKey val="0"/>
          <c:showVal val="1"/>
          <c:showCatName val="0"/>
          <c:showSerName val="0"/>
          <c:showPercent val="0"/>
          <c:showBubbleSize val="0"/>
          <c:extLst>
            <c:ext xmlns:c15="http://schemas.microsoft.com/office/drawing/2012/chart" uri="{CE6537A1-D6FC-4f65-9D91-7224C49458BB}"/>
          </c:extLst>
        </c:dLbl>
      </c:pivotFmt>
      <c:pivotFmt>
        <c:idx val="38"/>
        <c:spPr>
          <a:solidFill>
            <a:srgbClr val="00B0F0"/>
          </a:solidFill>
        </c:spPr>
        <c:dLbl>
          <c:idx val="0"/>
          <c:layout>
            <c:manualLayout>
              <c:x val="5.4844030500702086E-2"/>
              <c:y val="-9.630357926849941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9"/>
        <c:spPr>
          <a:solidFill>
            <a:srgbClr val="FF0000"/>
          </a:solidFill>
        </c:spPr>
        <c:dLbl>
          <c:idx val="0"/>
          <c:layout>
            <c:manualLayout>
              <c:x val="3.3726008135093757E-2"/>
              <c:y val="-8.3265250915976668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0"/>
        <c:spPr>
          <a:solidFill>
            <a:srgbClr val="0000FF"/>
          </a:solidFill>
        </c:spPr>
        <c:dLbl>
          <c:idx val="0"/>
          <c:layout>
            <c:manualLayout>
              <c:x val="-7.7123706196151373E-2"/>
              <c:y val="-6.9687308092117969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1"/>
        <c:spPr>
          <a:solidFill>
            <a:srgbClr val="33CC33"/>
          </a:solidFill>
        </c:spPr>
        <c:dLbl>
          <c:idx val="0"/>
          <c:layout>
            <c:manualLayout>
              <c:x val="2.0377982083984263E-2"/>
              <c:y val="-5.0948372621160344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2"/>
        <c:spPr>
          <a:solidFill>
            <a:srgbClr val="FF0000"/>
          </a:solidFill>
        </c:spPr>
        <c:dLbl>
          <c:idx val="0"/>
          <c:layout>
            <c:manualLayout>
              <c:x val="3.3726008135093757E-2"/>
              <c:y val="-8.3265250915976668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3"/>
        <c:spPr>
          <a:solidFill>
            <a:srgbClr val="0000FF"/>
          </a:solidFill>
        </c:spPr>
        <c:dLbl>
          <c:idx val="0"/>
          <c:layout>
            <c:manualLayout>
              <c:x val="-7.7123706196151373E-2"/>
              <c:y val="-6.9687308092117969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4"/>
        <c:spPr>
          <a:solidFill>
            <a:srgbClr val="33CC33"/>
          </a:solidFill>
        </c:spPr>
        <c:dLbl>
          <c:idx val="0"/>
          <c:layout>
            <c:manualLayout>
              <c:x val="2.0377982083984263E-2"/>
              <c:y val="-5.0948372621160344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5"/>
        <c:marker>
          <c:symbol val="none"/>
        </c:marker>
        <c:dLbl>
          <c:idx val="0"/>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6"/>
        <c:spPr>
          <a:solidFill>
            <a:srgbClr val="FF0000"/>
          </a:solidFill>
        </c:spPr>
        <c:dLbl>
          <c:idx val="0"/>
          <c:layout>
            <c:manualLayout>
              <c:x val="3.3726008135093757E-2"/>
              <c:y val="-8.3265250915976668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7"/>
        <c:spPr>
          <a:solidFill>
            <a:srgbClr val="0000FF"/>
          </a:solidFill>
        </c:spPr>
        <c:dLbl>
          <c:idx val="0"/>
          <c:layout>
            <c:manualLayout>
              <c:x val="-7.7123706196151373E-2"/>
              <c:y val="-6.9687308092117969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8"/>
        <c:spPr>
          <a:solidFill>
            <a:srgbClr val="33CC33"/>
          </a:solidFill>
        </c:spPr>
        <c:dLbl>
          <c:idx val="0"/>
          <c:layout>
            <c:manualLayout>
              <c:x val="2.0377982083984263E-2"/>
              <c:y val="-5.0948372621160344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9"/>
        <c:marker>
          <c:symbol val="none"/>
        </c:marker>
        <c:dLbl>
          <c:idx val="0"/>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50"/>
        <c:spPr>
          <a:solidFill>
            <a:srgbClr val="FF0000"/>
          </a:solidFill>
        </c:spPr>
        <c:dLbl>
          <c:idx val="0"/>
          <c:layout>
            <c:manualLayout>
              <c:x val="3.3726008135093757E-2"/>
              <c:y val="-8.3265250915976668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51"/>
        <c:spPr>
          <a:solidFill>
            <a:srgbClr val="0000FF"/>
          </a:solidFill>
        </c:spPr>
        <c:dLbl>
          <c:idx val="0"/>
          <c:layout>
            <c:manualLayout>
              <c:x val="-7.7123706196151373E-2"/>
              <c:y val="-6.9687308092117969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52"/>
        <c:spPr>
          <a:solidFill>
            <a:srgbClr val="33CC33"/>
          </a:solidFill>
        </c:spPr>
        <c:dLbl>
          <c:idx val="0"/>
          <c:layout>
            <c:manualLayout>
              <c:x val="2.0377982083984263E-2"/>
              <c:y val="-5.0948372621160344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s>
    <c:view3D>
      <c:rotX val="30"/>
      <c:rotY val="0"/>
      <c:rAngAx val="0"/>
    </c:view3D>
    <c:floor>
      <c:thickness val="0"/>
    </c:floor>
    <c:sideWall>
      <c:thickness val="0"/>
    </c:sideWall>
    <c:backWall>
      <c:thickness val="0"/>
    </c:backWall>
    <c:plotArea>
      <c:layout/>
      <c:pie3DChart>
        <c:varyColors val="1"/>
        <c:ser>
          <c:idx val="0"/>
          <c:order val="0"/>
          <c:tx>
            <c:strRef>
              <c:f>'Analisis General'!$B$5</c:f>
              <c:strCache>
                <c:ptCount val="1"/>
                <c:pt idx="0">
                  <c:v>Total</c:v>
                </c:pt>
              </c:strCache>
            </c:strRef>
          </c:tx>
          <c:dPt>
            <c:idx val="0"/>
            <c:bubble3D val="0"/>
            <c:spPr>
              <a:solidFill>
                <a:srgbClr val="FF0000"/>
              </a:solidFill>
            </c:spPr>
            <c:extLst>
              <c:ext xmlns:c16="http://schemas.microsoft.com/office/drawing/2014/chart" uri="{C3380CC4-5D6E-409C-BE32-E72D297353CC}">
                <c16:uniqueId val="{00000001-AF14-4DEA-A6C4-FF1587AEDFA2}"/>
              </c:ext>
            </c:extLst>
          </c:dPt>
          <c:dPt>
            <c:idx val="1"/>
            <c:bubble3D val="0"/>
            <c:spPr>
              <a:solidFill>
                <a:srgbClr val="0000FF"/>
              </a:solidFill>
            </c:spPr>
            <c:extLst>
              <c:ext xmlns:c16="http://schemas.microsoft.com/office/drawing/2014/chart" uri="{C3380CC4-5D6E-409C-BE32-E72D297353CC}">
                <c16:uniqueId val="{00000003-AF14-4DEA-A6C4-FF1587AEDFA2}"/>
              </c:ext>
            </c:extLst>
          </c:dPt>
          <c:dPt>
            <c:idx val="2"/>
            <c:bubble3D val="0"/>
            <c:spPr>
              <a:solidFill>
                <a:srgbClr val="33CC33"/>
              </a:solidFill>
            </c:spPr>
            <c:extLst>
              <c:ext xmlns:c16="http://schemas.microsoft.com/office/drawing/2014/chart" uri="{C3380CC4-5D6E-409C-BE32-E72D297353CC}">
                <c16:uniqueId val="{00000005-AF14-4DEA-A6C4-FF1587AEDFA2}"/>
              </c:ext>
            </c:extLst>
          </c:dPt>
          <c:dPt>
            <c:idx val="3"/>
            <c:bubble3D val="0"/>
            <c:extLst>
              <c:ext xmlns:c16="http://schemas.microsoft.com/office/drawing/2014/chart" uri="{C3380CC4-5D6E-409C-BE32-E72D297353CC}">
                <c16:uniqueId val="{00000006-AF14-4DEA-A6C4-FF1587AEDFA2}"/>
              </c:ext>
            </c:extLst>
          </c:dPt>
          <c:dPt>
            <c:idx val="4"/>
            <c:bubble3D val="0"/>
            <c:extLst>
              <c:ext xmlns:c16="http://schemas.microsoft.com/office/drawing/2014/chart" uri="{C3380CC4-5D6E-409C-BE32-E72D297353CC}">
                <c16:uniqueId val="{00000007-AF14-4DEA-A6C4-FF1587AEDFA2}"/>
              </c:ext>
            </c:extLst>
          </c:dPt>
          <c:dPt>
            <c:idx val="5"/>
            <c:bubble3D val="0"/>
            <c:extLst>
              <c:ext xmlns:c16="http://schemas.microsoft.com/office/drawing/2014/chart" uri="{C3380CC4-5D6E-409C-BE32-E72D297353CC}">
                <c16:uniqueId val="{00000008-AF14-4DEA-A6C4-FF1587AEDFA2}"/>
              </c:ext>
            </c:extLst>
          </c:dPt>
          <c:dPt>
            <c:idx val="6"/>
            <c:bubble3D val="0"/>
            <c:extLst>
              <c:ext xmlns:c16="http://schemas.microsoft.com/office/drawing/2014/chart" uri="{C3380CC4-5D6E-409C-BE32-E72D297353CC}">
                <c16:uniqueId val="{00000009-AF14-4DEA-A6C4-FF1587AEDFA2}"/>
              </c:ext>
            </c:extLst>
          </c:dPt>
          <c:dPt>
            <c:idx val="7"/>
            <c:bubble3D val="0"/>
            <c:extLst>
              <c:ext xmlns:c16="http://schemas.microsoft.com/office/drawing/2014/chart" uri="{C3380CC4-5D6E-409C-BE32-E72D297353CC}">
                <c16:uniqueId val="{0000000A-AF14-4DEA-A6C4-FF1587AEDFA2}"/>
              </c:ext>
            </c:extLst>
          </c:dPt>
          <c:dPt>
            <c:idx val="8"/>
            <c:bubble3D val="0"/>
            <c:extLst>
              <c:ext xmlns:c16="http://schemas.microsoft.com/office/drawing/2014/chart" uri="{C3380CC4-5D6E-409C-BE32-E72D297353CC}">
                <c16:uniqueId val="{0000000B-AF14-4DEA-A6C4-FF1587AEDFA2}"/>
              </c:ext>
            </c:extLst>
          </c:dPt>
          <c:dLbls>
            <c:dLbl>
              <c:idx val="0"/>
              <c:layout>
                <c:manualLayout>
                  <c:x val="3.3726008135093757E-2"/>
                  <c:y val="-8.326525091597666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14-4DEA-A6C4-FF1587AEDFA2}"/>
                </c:ext>
              </c:extLst>
            </c:dLbl>
            <c:dLbl>
              <c:idx val="1"/>
              <c:layout>
                <c:manualLayout>
                  <c:x val="-7.7123706196151373E-2"/>
                  <c:y val="-6.968730809211796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F14-4DEA-A6C4-FF1587AEDFA2}"/>
                </c:ext>
              </c:extLst>
            </c:dLbl>
            <c:dLbl>
              <c:idx val="2"/>
              <c:layout>
                <c:manualLayout>
                  <c:x val="2.0377982083984263E-2"/>
                  <c:y val="-5.09483726211603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F14-4DEA-A6C4-FF1587AEDFA2}"/>
                </c:ext>
              </c:extLst>
            </c:dLbl>
            <c:spPr>
              <a:noFill/>
              <a:ln>
                <a:noFill/>
              </a:ln>
              <a:effectLst/>
            </c:spPr>
            <c:txPr>
              <a:bodyPr/>
              <a:lstStyle/>
              <a:p>
                <a:pPr>
                  <a:defRPr/>
                </a:pPr>
                <a:endParaRPr lang="es-CO"/>
              </a:p>
            </c:txPr>
            <c:showLegendKey val="0"/>
            <c:showVal val="0"/>
            <c:showCatName val="0"/>
            <c:showSerName val="0"/>
            <c:showPercent val="1"/>
            <c:showBubbleSize val="0"/>
            <c:showLeaderLines val="1"/>
            <c:extLst>
              <c:ext xmlns:c15="http://schemas.microsoft.com/office/drawing/2012/chart" uri="{CE6537A1-D6FC-4f65-9D91-7224C49458BB}"/>
            </c:extLst>
          </c:dLbls>
          <c:cat>
            <c:strRef>
              <c:f>'Analisis General'!$A$6:$A$9</c:f>
              <c:strCache>
                <c:ptCount val="3"/>
                <c:pt idx="0">
                  <c:v>Agosto</c:v>
                </c:pt>
                <c:pt idx="1">
                  <c:v>Julio </c:v>
                </c:pt>
                <c:pt idx="2">
                  <c:v>Septiembre</c:v>
                </c:pt>
              </c:strCache>
            </c:strRef>
          </c:cat>
          <c:val>
            <c:numRef>
              <c:f>'Analisis General'!$B$6:$B$9</c:f>
              <c:numCache>
                <c:formatCode>General</c:formatCode>
                <c:ptCount val="3"/>
                <c:pt idx="0">
                  <c:v>800</c:v>
                </c:pt>
                <c:pt idx="1">
                  <c:v>629</c:v>
                </c:pt>
                <c:pt idx="2">
                  <c:v>495</c:v>
                </c:pt>
              </c:numCache>
            </c:numRef>
          </c:val>
          <c:extLst>
            <c:ext xmlns:c16="http://schemas.microsoft.com/office/drawing/2014/chart" uri="{C3380CC4-5D6E-409C-BE32-E72D297353CC}">
              <c16:uniqueId val="{0000000C-AF14-4DEA-A6C4-FF1587AEDFA2}"/>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7629A982-FD9A-427A-A071-14AFEB099AA6}" type="datetimeFigureOut">
              <a:rPr lang="es-CO" smtClean="0"/>
              <a:t>26/10/2016</a:t>
            </a:fld>
            <a:endParaRPr lang="es-CO"/>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8AD18D8-41A2-44C2-8773-99AB13475B16}" type="slidenum">
              <a:rPr lang="es-CO" smtClean="0"/>
              <a:t>‹Nº›</a:t>
            </a:fld>
            <a:endParaRPr lang="es-CO"/>
          </a:p>
        </p:txBody>
      </p:sp>
    </p:spTree>
    <p:extLst>
      <p:ext uri="{BB962C8B-B14F-4D97-AF65-F5344CB8AC3E}">
        <p14:creationId xmlns:p14="http://schemas.microsoft.com/office/powerpoint/2010/main" val="41337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C6244F8-0A10-4A59-BBAA-E337A21F65D4}" type="datetimeFigureOut">
              <a:rPr lang="es-CO" smtClean="0"/>
              <a:t>26/10/2016</a:t>
            </a:fld>
            <a:endParaRPr lang="es-CO"/>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367078D-9F98-4822-99A1-F2C3C0CF3982}" type="slidenum">
              <a:rPr lang="es-CO" smtClean="0"/>
              <a:t>‹Nº›</a:t>
            </a:fld>
            <a:endParaRPr lang="es-CO"/>
          </a:p>
        </p:txBody>
      </p:sp>
    </p:spTree>
    <p:extLst>
      <p:ext uri="{BB962C8B-B14F-4D97-AF65-F5344CB8AC3E}">
        <p14:creationId xmlns:p14="http://schemas.microsoft.com/office/powerpoint/2010/main" val="372042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a:t>
            </a:fld>
            <a:endParaRPr lang="es-CO" dirty="0"/>
          </a:p>
        </p:txBody>
      </p:sp>
    </p:spTree>
    <p:extLst>
      <p:ext uri="{BB962C8B-B14F-4D97-AF65-F5344CB8AC3E}">
        <p14:creationId xmlns:p14="http://schemas.microsoft.com/office/powerpoint/2010/main" val="216646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3</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4</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5</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6</a:t>
            </a:fld>
            <a:endParaRPr lang="es-CO" dirty="0"/>
          </a:p>
        </p:txBody>
      </p:sp>
    </p:spTree>
    <p:extLst>
      <p:ext uri="{BB962C8B-B14F-4D97-AF65-F5344CB8AC3E}">
        <p14:creationId xmlns:p14="http://schemas.microsoft.com/office/powerpoint/2010/main" val="216646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775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2927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140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61669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6405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316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4407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142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1789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20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26/10/2016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25526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t>26/10/2016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t>‹Nº›</a:t>
            </a:fld>
            <a:endParaRPr lang="es-CO"/>
          </a:p>
        </p:txBody>
      </p:sp>
    </p:spTree>
    <p:extLst>
      <p:ext uri="{BB962C8B-B14F-4D97-AF65-F5344CB8AC3E}">
        <p14:creationId xmlns:p14="http://schemas.microsoft.com/office/powerpoint/2010/main" val="411164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5766" y="283175"/>
            <a:ext cx="9159766" cy="66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1088" y="307303"/>
            <a:ext cx="8784976" cy="646331"/>
          </a:xfrm>
          <a:prstGeom prst="rect">
            <a:avLst/>
          </a:prstGeom>
          <a:noFill/>
        </p:spPr>
        <p:txBody>
          <a:bodyPr wrap="square" rtlCol="0">
            <a:spAutoFit/>
          </a:bodyPr>
          <a:lstStyle/>
          <a:p>
            <a:pPr algn="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Atencion al Ciudadano</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9" name="8 CuadroTexto"/>
          <p:cNvSpPr txBox="1"/>
          <p:nvPr/>
        </p:nvSpPr>
        <p:spPr>
          <a:xfrm>
            <a:off x="152059" y="5085185"/>
            <a:ext cx="8784976" cy="1631216"/>
          </a:xfrm>
          <a:prstGeom prst="rect">
            <a:avLst/>
          </a:prstGeom>
          <a:noFill/>
        </p:spPr>
        <p:txBody>
          <a:bodyPr wrap="square" rtlCol="0">
            <a:spAutoFit/>
          </a:bodyPr>
          <a:lstStyle/>
          <a:p>
            <a:endParaRPr lang="es-CO" sz="2000" dirty="0"/>
          </a:p>
          <a:p>
            <a:r>
              <a:rPr lang="es-CO" sz="2000" dirty="0"/>
              <a:t> </a:t>
            </a:r>
            <a:r>
              <a:rPr lang="es-CO" sz="2000" b="1" dirty="0"/>
              <a:t>INFORME DE SOLICITUDES DE ACCESO A LA INFORMACIÓN </a:t>
            </a:r>
            <a:endParaRPr lang="es-CO" sz="2000" dirty="0"/>
          </a:p>
          <a:p>
            <a:r>
              <a:rPr lang="es-CO" sz="2000" b="1" dirty="0"/>
              <a:t> Decreto 103 de 2015</a:t>
            </a:r>
          </a:p>
          <a:p>
            <a:r>
              <a:rPr lang="es-CO" sz="2000" b="1" dirty="0">
                <a:latin typeface="Verdana" panose="020B0604030504040204" pitchFamily="34" charset="0"/>
                <a:ea typeface="Verdana" panose="020B0604030504040204" pitchFamily="34" charset="0"/>
                <a:cs typeface="Verdana" panose="020B0604030504040204" pitchFamily="34" charset="0"/>
              </a:rPr>
              <a:t>Tercer Trimestre de 2016</a:t>
            </a:r>
            <a:endParaRPr lang="es-CO" sz="3600" b="1" dirty="0">
              <a:latin typeface="Verdana" panose="020B0604030504040204" pitchFamily="34" charset="0"/>
              <a:ea typeface="Verdana" panose="020B0604030504040204" pitchFamily="34" charset="0"/>
              <a:cs typeface="Verdana" panose="020B0604030504040204" pitchFamily="34" charset="0"/>
            </a:endParaRPr>
          </a:p>
          <a:p>
            <a:r>
              <a:rPr lang="es-CO" sz="2000" b="1" dirty="0">
                <a:latin typeface="Verdana" panose="020B0604030504040204" pitchFamily="34" charset="0"/>
                <a:ea typeface="Verdana" panose="020B0604030504040204" pitchFamily="34" charset="0"/>
                <a:cs typeface="Verdana" panose="020B0604030504040204" pitchFamily="34" charset="0"/>
              </a:rPr>
              <a:t>Bogotá, Octubre 13 de  2016</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409700"/>
            <a:ext cx="59055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66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6189257" y="6093296"/>
            <a:ext cx="2919247" cy="757382"/>
            <a:chOff x="6189257" y="6093296"/>
            <a:chExt cx="2919247" cy="757382"/>
          </a:xfrm>
        </p:grpSpPr>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2" name="Imagen 1"/>
          <p:cNvPicPr>
            <a:picLocks noChangeAspect="1"/>
          </p:cNvPicPr>
          <p:nvPr/>
        </p:nvPicPr>
        <p:blipFill>
          <a:blip r:embed="rId4"/>
          <a:stretch>
            <a:fillRect/>
          </a:stretch>
        </p:blipFill>
        <p:spPr>
          <a:xfrm>
            <a:off x="251520" y="269314"/>
            <a:ext cx="8136904" cy="5623186"/>
          </a:xfrm>
          <a:prstGeom prst="rect">
            <a:avLst/>
          </a:prstGeom>
        </p:spPr>
      </p:pic>
    </p:spTree>
    <p:extLst>
      <p:ext uri="{BB962C8B-B14F-4D97-AF65-F5344CB8AC3E}">
        <p14:creationId xmlns:p14="http://schemas.microsoft.com/office/powerpoint/2010/main" val="345182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6189257" y="6093296"/>
            <a:ext cx="2919247" cy="757382"/>
            <a:chOff x="6189257" y="6093296"/>
            <a:chExt cx="2919247" cy="757382"/>
          </a:xfrm>
        </p:grpSpPr>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249106" y="404664"/>
            <a:ext cx="8283334" cy="5487836"/>
          </a:xfrm>
          <a:prstGeom prst="rect">
            <a:avLst/>
          </a:prstGeom>
        </p:spPr>
      </p:pic>
    </p:spTree>
    <p:extLst>
      <p:ext uri="{BB962C8B-B14F-4D97-AF65-F5344CB8AC3E}">
        <p14:creationId xmlns:p14="http://schemas.microsoft.com/office/powerpoint/2010/main" val="258053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5" name="24 CuadroTexto"/>
          <p:cNvSpPr txBox="1"/>
          <p:nvPr/>
        </p:nvSpPr>
        <p:spPr>
          <a:xfrm>
            <a:off x="550741" y="2927846"/>
            <a:ext cx="8208912" cy="2677656"/>
          </a:xfrm>
          <a:prstGeom prst="rect">
            <a:avLst/>
          </a:prstGeom>
          <a:noFill/>
        </p:spPr>
        <p:txBody>
          <a:bodyPr wrap="square" rtlCol="0">
            <a:spAutoFit/>
          </a:bodyPr>
          <a:lstStyle/>
          <a:p>
            <a:pPr lvl="0" algn="just"/>
            <a:r>
              <a:rPr lang="es-CO" sz="2800" dirty="0">
                <a:latin typeface="Arial" pitchFamily="34" charset="0"/>
                <a:cs typeface="Arial" pitchFamily="34" charset="0"/>
              </a:rPr>
              <a:t>En cumplimiento de lo establecido en el decreto 103 del 20 de enero de 2015, por el cual se reglamenta parcialmente la Ley 1712 de 2014 y se dictan otras disposiciones, a continuación se presenta la información relacionada con las solicitudes de acceso a la información pública</a:t>
            </a:r>
            <a:endParaRPr lang="es-CO"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a:off x="539552" y="908720"/>
            <a:ext cx="7920880" cy="1549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a:solidFill>
                  <a:schemeClr val="tx1"/>
                </a:solidFill>
              </a:rPr>
              <a:t>Informe de solicitudes de acceso a información pública recibidas en el Ministerio de Educación Nacional -  Primer Trimestre 2016</a:t>
            </a:r>
          </a:p>
        </p:txBody>
      </p:sp>
    </p:spTree>
    <p:extLst>
      <p:ext uri="{BB962C8B-B14F-4D97-AF65-F5344CB8AC3E}">
        <p14:creationId xmlns:p14="http://schemas.microsoft.com/office/powerpoint/2010/main" val="336526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1" name="10 CuadroTexto"/>
          <p:cNvSpPr txBox="1"/>
          <p:nvPr/>
        </p:nvSpPr>
        <p:spPr>
          <a:xfrm>
            <a:off x="6189257" y="2132856"/>
            <a:ext cx="2778152" cy="3693319"/>
          </a:xfrm>
          <a:prstGeom prst="rect">
            <a:avLst/>
          </a:prstGeom>
          <a:noFill/>
        </p:spPr>
        <p:txBody>
          <a:bodyPr wrap="square" rtlCol="0">
            <a:spAutoFit/>
          </a:bodyPr>
          <a:lstStyle/>
          <a:p>
            <a:pPr algn="just"/>
            <a:r>
              <a:rPr lang="es-CO" dirty="0"/>
              <a:t>Durante el tercer trimestre de 2016 se recibieron 1924 solicitudes de derechos de petición de información, de las cuales 549</a:t>
            </a:r>
            <a:r>
              <a:rPr lang="es-CO" dirty="0">
                <a:solidFill>
                  <a:srgbClr val="FF0000"/>
                </a:solidFill>
              </a:rPr>
              <a:t> </a:t>
            </a:r>
            <a:r>
              <a:rPr lang="es-CO" dirty="0"/>
              <a:t>fueron atendidos directamente por el Ministerio de  Educación Nacional, y 1375 solicitudes se trasladaron  por  competencia a otra entidad, ninguna solicitud fue negada.</a:t>
            </a:r>
          </a:p>
          <a:p>
            <a:pPr algn="just"/>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509881908"/>
              </p:ext>
            </p:extLst>
          </p:nvPr>
        </p:nvGraphicFramePr>
        <p:xfrm>
          <a:off x="755576" y="4114862"/>
          <a:ext cx="4000500" cy="2059305"/>
        </p:xfrm>
        <a:graphic>
          <a:graphicData uri="http://schemas.openxmlformats.org/drawingml/2006/table">
            <a:tbl>
              <a:tblPr/>
              <a:tblGrid>
                <a:gridCol w="1268993">
                  <a:extLst>
                    <a:ext uri="{9D8B030D-6E8A-4147-A177-3AD203B41FA5}">
                      <a16:colId xmlns:a16="http://schemas.microsoft.com/office/drawing/2014/main" val="1636500034"/>
                    </a:ext>
                  </a:extLst>
                </a:gridCol>
                <a:gridCol w="2731507">
                  <a:extLst>
                    <a:ext uri="{9D8B030D-6E8A-4147-A177-3AD203B41FA5}">
                      <a16:colId xmlns:a16="http://schemas.microsoft.com/office/drawing/2014/main" val="962275355"/>
                    </a:ext>
                  </a:extLst>
                </a:gridCol>
              </a:tblGrid>
              <a:tr h="190500">
                <a:tc gridSpan="2">
                  <a:txBody>
                    <a:bodyPr/>
                    <a:lstStyle/>
                    <a:p>
                      <a:pPr algn="ctr" fontAlgn="b"/>
                      <a:r>
                        <a:rPr lang="es-CO" sz="1100" b="1" i="0" u="none" strike="noStrike">
                          <a:solidFill>
                            <a:srgbClr val="FFFFFF"/>
                          </a:solidFill>
                          <a:effectLst/>
                          <a:latin typeface="Calibri" panose="020F0502020204030204" pitchFamily="34" charset="0"/>
                        </a:rPr>
                        <a:t>SOLICITUDES DERECHOS DE PETICIÓN DE LA INFORMACION PRIMER TRIMESTRE 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extLst>
                  <a:ext uri="{0D108BD9-81ED-4DB2-BD59-A6C34878D82A}">
                    <a16:rowId xmlns:a16="http://schemas.microsoft.com/office/drawing/2014/main" val="4136855320"/>
                  </a:ext>
                </a:extLst>
              </a:tr>
              <a:tr h="190500">
                <a:tc>
                  <a:txBody>
                    <a:bodyPr/>
                    <a:lstStyle/>
                    <a:p>
                      <a:pPr algn="ctr" fontAlgn="b"/>
                      <a:r>
                        <a:rPr lang="es-CO" sz="1100" b="1" i="0" u="none" strike="noStrike">
                          <a:solidFill>
                            <a:srgbClr val="FFFFFF"/>
                          </a:solidFill>
                          <a:effectLst/>
                          <a:latin typeface="Calibri" panose="020F0502020204030204" pitchFamily="34" charset="0"/>
                        </a:rPr>
                        <a:t>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100" b="1" i="0" u="none" strike="noStrike">
                          <a:solidFill>
                            <a:srgbClr val="FFFFFF"/>
                          </a:solidFill>
                          <a:effectLst/>
                          <a:latin typeface="Calibri" panose="020F0502020204030204" pitchFamily="34" charset="0"/>
                        </a:rPr>
                        <a:t>Total Tercer  Trimestre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941110816"/>
                  </a:ext>
                </a:extLst>
              </a:tr>
              <a:tr h="381000">
                <a:tc>
                  <a:txBody>
                    <a:bodyPr/>
                    <a:lstStyle/>
                    <a:p>
                      <a:pPr algn="l" fontAlgn="b"/>
                      <a:r>
                        <a:rPr lang="es-CO" sz="1100" b="0" i="0" u="none" strike="noStrike" dirty="0">
                          <a:solidFill>
                            <a:srgbClr val="000000"/>
                          </a:solidFill>
                          <a:effectLst/>
                          <a:latin typeface="Calibri" panose="020F0502020204030204" pitchFamily="34" charset="0"/>
                        </a:rPr>
                        <a:t>Solicitudes atendidas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964942"/>
                  </a:ext>
                </a:extLst>
              </a:tr>
              <a:tr h="571500">
                <a:tc>
                  <a:txBody>
                    <a:bodyPr/>
                    <a:lstStyle/>
                    <a:p>
                      <a:pPr algn="l" fontAlgn="b"/>
                      <a:r>
                        <a:rPr lang="es-CO" sz="1100" b="0" i="0" u="none" strike="noStrike" dirty="0">
                          <a:solidFill>
                            <a:srgbClr val="000000"/>
                          </a:solidFill>
                          <a:effectLst/>
                          <a:latin typeface="Calibri" panose="020F0502020204030204" pitchFamily="34" charset="0"/>
                        </a:rPr>
                        <a:t>Solicitudes recibidas y trasladadas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779394"/>
                  </a:ext>
                </a:extLst>
              </a:tr>
              <a:tr h="190500">
                <a:tc>
                  <a:txBody>
                    <a:bodyPr/>
                    <a:lstStyle/>
                    <a:p>
                      <a:pPr algn="l" fontAlgn="b"/>
                      <a:r>
                        <a:rPr lang="es-CO" sz="1100" b="0" i="0" u="none" strike="noStrike">
                          <a:solidFill>
                            <a:srgbClr val="000000"/>
                          </a:solidFill>
                          <a:effectLst/>
                          <a:latin typeface="Calibri" panose="020F0502020204030204" pitchFamily="34" charset="0"/>
                        </a:rPr>
                        <a:t>Solicitudes negadas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927572"/>
                  </a:ext>
                </a:extLst>
              </a:tr>
              <a:tr h="381000">
                <a:tc>
                  <a:txBody>
                    <a:bodyPr/>
                    <a:lstStyle/>
                    <a:p>
                      <a:pPr algn="l" fontAlgn="b"/>
                      <a:r>
                        <a:rPr lang="es-CO" sz="1100" b="0" i="0" u="none" strike="noStrike">
                          <a:solidFill>
                            <a:srgbClr val="000000"/>
                          </a:solidFill>
                          <a:effectLst/>
                          <a:latin typeface="Calibri" panose="020F0502020204030204" pitchFamily="34" charset="0"/>
                        </a:rPr>
                        <a:t>Solicitudes recibidas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886354"/>
                  </a:ext>
                </a:extLst>
              </a:tr>
            </a:tbl>
          </a:graphicData>
        </a:graphic>
      </p:graphicFrame>
      <p:graphicFrame>
        <p:nvGraphicFramePr>
          <p:cNvPr id="12" name="1 Gráfico">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682576524"/>
              </p:ext>
            </p:extLst>
          </p:nvPr>
        </p:nvGraphicFramePr>
        <p:xfrm>
          <a:off x="755576" y="1537531"/>
          <a:ext cx="4000500" cy="23955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2052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 name="1 CuadroTexto"/>
          <p:cNvSpPr txBox="1"/>
          <p:nvPr/>
        </p:nvSpPr>
        <p:spPr>
          <a:xfrm>
            <a:off x="251520" y="4437112"/>
            <a:ext cx="7704856" cy="1200329"/>
          </a:xfrm>
          <a:prstGeom prst="rect">
            <a:avLst/>
          </a:prstGeom>
          <a:noFill/>
        </p:spPr>
        <p:txBody>
          <a:bodyPr wrap="square" rtlCol="0">
            <a:spAutoFit/>
          </a:bodyPr>
          <a:lstStyle/>
          <a:p>
            <a:pPr algn="just"/>
            <a:r>
              <a:rPr lang="es-CO" dirty="0"/>
              <a:t>Para los meses de Agosto a Septiembre de 2016 se refleja  que el mes con mayor número de derechos de petición corresponde a  Agosto con un total de 800,  seguido por el mes de Julio con un total de 629 Para un total de 1924  en el tercer trimestre del año 2016</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3096543177"/>
              </p:ext>
            </p:extLst>
          </p:nvPr>
        </p:nvGraphicFramePr>
        <p:xfrm>
          <a:off x="403056" y="1772407"/>
          <a:ext cx="3528392" cy="1810138"/>
        </p:xfrm>
        <a:graphic>
          <a:graphicData uri="http://schemas.openxmlformats.org/drawingml/2006/table">
            <a:tbl>
              <a:tblPr/>
              <a:tblGrid>
                <a:gridCol w="1119236">
                  <a:extLst>
                    <a:ext uri="{9D8B030D-6E8A-4147-A177-3AD203B41FA5}">
                      <a16:colId xmlns:a16="http://schemas.microsoft.com/office/drawing/2014/main" val="1307220981"/>
                    </a:ext>
                  </a:extLst>
                </a:gridCol>
                <a:gridCol w="2409156">
                  <a:extLst>
                    <a:ext uri="{9D8B030D-6E8A-4147-A177-3AD203B41FA5}">
                      <a16:colId xmlns:a16="http://schemas.microsoft.com/office/drawing/2014/main" val="1075330363"/>
                    </a:ext>
                  </a:extLst>
                </a:gridCol>
              </a:tblGrid>
              <a:tr h="570318">
                <a:tc gridSpan="2">
                  <a:txBody>
                    <a:bodyPr/>
                    <a:lstStyle/>
                    <a:p>
                      <a:pPr algn="ctr" fontAlgn="b"/>
                      <a:r>
                        <a:rPr lang="es-CO" sz="1100" b="1" i="0" u="none" strike="noStrike" dirty="0">
                          <a:solidFill>
                            <a:srgbClr val="FFFFFF"/>
                          </a:solidFill>
                          <a:effectLst/>
                          <a:latin typeface="Calibri" panose="020F0502020204030204" pitchFamily="34" charset="0"/>
                        </a:rPr>
                        <a:t>SOLICITUDES DERECHOS DE PETICIÓN DE INFORMACIÓN TERCER TRIMESTRE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extLst>
                  <a:ext uri="{0D108BD9-81ED-4DB2-BD59-A6C34878D82A}">
                    <a16:rowId xmlns:a16="http://schemas.microsoft.com/office/drawing/2014/main" val="3893904775"/>
                  </a:ext>
                </a:extLst>
              </a:tr>
              <a:tr h="247964">
                <a:tc>
                  <a:txBody>
                    <a:bodyPr/>
                    <a:lstStyle/>
                    <a:p>
                      <a:pPr algn="ctr" fontAlgn="b"/>
                      <a:r>
                        <a:rPr lang="es-CO" sz="1100" b="1" i="0" u="none" strike="noStrike">
                          <a:solidFill>
                            <a:srgbClr val="FFFFFF"/>
                          </a:solidFill>
                          <a:effectLst/>
                          <a:latin typeface="Calibri" panose="020F0502020204030204" pitchFamily="34" charset="0"/>
                        </a:rPr>
                        <a:t>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100" b="1" i="0" u="none" strike="noStrike">
                          <a:solidFill>
                            <a:srgbClr val="FFFFFF"/>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562439139"/>
                  </a:ext>
                </a:extLst>
              </a:tr>
              <a:tr h="247964">
                <a:tc>
                  <a:txBody>
                    <a:bodyPr/>
                    <a:lstStyle/>
                    <a:p>
                      <a:pPr algn="ctr" fontAlgn="ctr"/>
                      <a:r>
                        <a:rPr lang="es-CO" sz="1100" b="0" i="0" u="none" strike="noStrike">
                          <a:solidFill>
                            <a:srgbClr val="000000"/>
                          </a:solidFill>
                          <a:effectLst/>
                          <a:latin typeface="Calibri" panose="020F0502020204030204" pitchFamily="34" charset="0"/>
                        </a:rPr>
                        <a:t>Agosto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329737"/>
                  </a:ext>
                </a:extLst>
              </a:tr>
              <a:tr h="247964">
                <a:tc>
                  <a:txBody>
                    <a:bodyPr/>
                    <a:lstStyle/>
                    <a:p>
                      <a:pPr algn="ctr" fontAlgn="ctr"/>
                      <a:r>
                        <a:rPr lang="es-CO" sz="1100" b="0" i="0" u="none" strike="noStrike">
                          <a:solidFill>
                            <a:srgbClr val="000000"/>
                          </a:solidFill>
                          <a:effectLst/>
                          <a:latin typeface="Calibri" panose="020F0502020204030204" pitchFamily="34" charset="0"/>
                        </a:rPr>
                        <a:t>Julio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585095"/>
                  </a:ext>
                </a:extLst>
              </a:tr>
              <a:tr h="247964">
                <a:tc>
                  <a:txBody>
                    <a:bodyPr/>
                    <a:lstStyle/>
                    <a:p>
                      <a:pPr algn="ctr" fontAlgn="ctr"/>
                      <a:r>
                        <a:rPr lang="es-CO" sz="1100" b="0" i="0" u="none" strike="noStrike">
                          <a:solidFill>
                            <a:srgbClr val="000000"/>
                          </a:solidFill>
                          <a:effectLst/>
                          <a:latin typeface="Calibri" panose="020F0502020204030204" pitchFamily="34" charset="0"/>
                        </a:rPr>
                        <a:t>Septiembre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332552"/>
                  </a:ext>
                </a:extLst>
              </a:tr>
              <a:tr h="247964">
                <a:tc>
                  <a:txBody>
                    <a:bodyPr/>
                    <a:lstStyle/>
                    <a:p>
                      <a:pPr algn="ctr" fontAlgn="b"/>
                      <a:r>
                        <a:rPr lang="es-CO" sz="11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100" b="1" i="0" u="none" strike="noStrike" dirty="0">
                          <a:solidFill>
                            <a:srgbClr val="FFFFFF"/>
                          </a:solidFill>
                          <a:effectLst/>
                          <a:latin typeface="Calibri" panose="020F0502020204030204" pitchFamily="34" charset="0"/>
                        </a:rPr>
                        <a:t>1924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833210370"/>
                  </a:ext>
                </a:extLst>
              </a:tr>
            </a:tbl>
          </a:graphicData>
        </a:graphic>
      </p:graphicFrame>
      <p:graphicFrame>
        <p:nvGraphicFramePr>
          <p:cNvPr id="13" name="6 Gráfico">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4005342628"/>
              </p:ext>
            </p:extLst>
          </p:nvPr>
        </p:nvGraphicFramePr>
        <p:xfrm>
          <a:off x="4107018" y="990403"/>
          <a:ext cx="4629150" cy="30194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956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5"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6"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0" name="9 CuadroTexto"/>
          <p:cNvSpPr txBox="1"/>
          <p:nvPr/>
        </p:nvSpPr>
        <p:spPr>
          <a:xfrm>
            <a:off x="755576" y="4686235"/>
            <a:ext cx="7017858" cy="338554"/>
          </a:xfrm>
          <a:prstGeom prst="rect">
            <a:avLst/>
          </a:prstGeom>
          <a:noFill/>
        </p:spPr>
        <p:txBody>
          <a:bodyPr wrap="square" rtlCol="0">
            <a:spAutoFit/>
          </a:bodyPr>
          <a:lstStyle/>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p:txBody>
      </p:sp>
      <p:sp>
        <p:nvSpPr>
          <p:cNvPr id="13" name="12 Rectángulo"/>
          <p:cNvSpPr/>
          <p:nvPr/>
        </p:nvSpPr>
        <p:spPr>
          <a:xfrm flipH="1">
            <a:off x="5868144" y="1545754"/>
            <a:ext cx="2893501" cy="3970318"/>
          </a:xfrm>
          <a:prstGeom prst="rect">
            <a:avLst/>
          </a:prstGeom>
        </p:spPr>
        <p:txBody>
          <a:bodyPr wrap="square">
            <a:spAutoFit/>
          </a:bodyPr>
          <a:lstStyle/>
          <a:p>
            <a:endParaRPr lang="es-CO" sz="1400" dirty="0">
              <a:latin typeface="Verdana" panose="020B0604030504040204" pitchFamily="34" charset="0"/>
              <a:ea typeface="Verdana" panose="020B0604030504040204" pitchFamily="34" charset="0"/>
              <a:cs typeface="Verdana" panose="020B0604030504040204" pitchFamily="34" charset="0"/>
            </a:endParaRPr>
          </a:p>
          <a:p>
            <a:r>
              <a:rPr lang="es-CO" sz="1400" dirty="0">
                <a:latin typeface="Verdana" panose="020B0604030504040204" pitchFamily="34" charset="0"/>
                <a:ea typeface="Verdana" panose="020B0604030504040204" pitchFamily="34" charset="0"/>
                <a:cs typeface="Verdana" panose="020B0604030504040204" pitchFamily="34" charset="0"/>
              </a:rPr>
              <a:t>Del Tercer trimestre del año 2016 el mes con mayor número de derechos de petición de la información fue Agosto con un total de 800, seguido por  Julio con un total de 629.</a:t>
            </a:r>
          </a:p>
          <a:p>
            <a:endParaRPr lang="es-CO" sz="1400" dirty="0">
              <a:latin typeface="Verdana" panose="020B0604030504040204" pitchFamily="34" charset="0"/>
              <a:ea typeface="Verdana" panose="020B0604030504040204" pitchFamily="34" charset="0"/>
              <a:cs typeface="Verdana" panose="020B0604030504040204" pitchFamily="34" charset="0"/>
            </a:endParaRPr>
          </a:p>
          <a:p>
            <a:r>
              <a:rPr lang="es-CO" sz="1400" dirty="0">
                <a:latin typeface="Verdana" panose="020B0604030504040204" pitchFamily="34" charset="0"/>
                <a:ea typeface="Verdana" panose="020B0604030504040204" pitchFamily="34" charset="0"/>
                <a:cs typeface="Verdana" panose="020B0604030504040204" pitchFamily="34" charset="0"/>
              </a:rPr>
              <a:t>Se recibieron 1924 derechos de petición de información. En los cuales  la dependencia que mas recibió asignaciones fue la Unidad de Atención al Ciudadano con un total de 1375, seguida por el Grupo de Gestión Documental con un total de 250.</a:t>
            </a:r>
            <a:endParaRPr lang="es-CO"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69793334"/>
              </p:ext>
            </p:extLst>
          </p:nvPr>
        </p:nvGraphicFramePr>
        <p:xfrm>
          <a:off x="373864" y="1199552"/>
          <a:ext cx="5278256" cy="5450330"/>
        </p:xfrm>
        <a:graphic>
          <a:graphicData uri="http://schemas.openxmlformats.org/presentationml/2006/ole">
            <mc:AlternateContent xmlns:mc="http://schemas.openxmlformats.org/markup-compatibility/2006">
              <mc:Choice xmlns:v="urn:schemas-microsoft-com:vml" Requires="v">
                <p:oleObj spid="_x0000_s3078" name="Worksheet" r:id="rId7" imgW="6419985" imgH="6410235" progId="Excel.Sheet.12">
                  <p:embed/>
                </p:oleObj>
              </mc:Choice>
              <mc:Fallback>
                <p:oleObj name="Worksheet" r:id="rId7" imgW="6419985" imgH="6410235" progId="Excel.Sheet.12">
                  <p:embed/>
                  <p:pic>
                    <p:nvPicPr>
                      <p:cNvPr id="0" name=""/>
                      <p:cNvPicPr/>
                      <p:nvPr/>
                    </p:nvPicPr>
                    <p:blipFill>
                      <a:blip r:embed="rId8"/>
                      <a:stretch>
                        <a:fillRect/>
                      </a:stretch>
                    </p:blipFill>
                    <p:spPr>
                      <a:xfrm>
                        <a:off x="373864" y="1199552"/>
                        <a:ext cx="5278256" cy="5450330"/>
                      </a:xfrm>
                      <a:prstGeom prst="rect">
                        <a:avLst/>
                      </a:prstGeom>
                    </p:spPr>
                  </p:pic>
                </p:oleObj>
              </mc:Fallback>
            </mc:AlternateContent>
          </a:graphicData>
        </a:graphic>
      </p:graphicFrame>
    </p:spTree>
    <p:extLst>
      <p:ext uri="{BB962C8B-B14F-4D97-AF65-F5344CB8AC3E}">
        <p14:creationId xmlns:p14="http://schemas.microsoft.com/office/powerpoint/2010/main" val="390914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7916" y="2636912"/>
            <a:ext cx="915976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1088" y="307303"/>
            <a:ext cx="8784976" cy="646331"/>
          </a:xfrm>
          <a:prstGeom prst="rect">
            <a:avLst/>
          </a:prstGeom>
          <a:noFill/>
        </p:spPr>
        <p:txBody>
          <a:bodyPr wrap="square" rtlCol="0">
            <a:spAutoFit/>
          </a:bodyPr>
          <a:lstStyle/>
          <a:p>
            <a:pPr algn="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Atencion al Ciudadano</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 name="1 Rectángulo"/>
          <p:cNvSpPr/>
          <p:nvPr/>
        </p:nvSpPr>
        <p:spPr>
          <a:xfrm>
            <a:off x="1259632" y="2791027"/>
            <a:ext cx="5958408" cy="1292662"/>
          </a:xfrm>
          <a:prstGeom prst="rect">
            <a:avLst/>
          </a:prstGeom>
        </p:spPr>
        <p:txBody>
          <a:bodyPr wrap="square">
            <a:spAutoFit/>
          </a:bodyPr>
          <a:lstStyle/>
          <a:p>
            <a:pPr algn="ctr"/>
            <a:r>
              <a:rPr lang="es-CO" sz="2600" dirty="0">
                <a:solidFill>
                  <a:schemeClr val="bg1"/>
                </a:solidFill>
              </a:rPr>
              <a:t>Detalle de  Derechos de Petición de Información</a:t>
            </a:r>
            <a:br>
              <a:rPr lang="es-CO" sz="2600" dirty="0">
                <a:solidFill>
                  <a:schemeClr val="bg1"/>
                </a:solidFill>
              </a:rPr>
            </a:br>
            <a:r>
              <a:rPr lang="es-CO" sz="2600" dirty="0">
                <a:solidFill>
                  <a:schemeClr val="bg1"/>
                </a:solidFill>
              </a:rPr>
              <a:t>Tercer Trimestre 2016</a:t>
            </a:r>
            <a:endParaRPr lang="es-ES" sz="2600" dirty="0"/>
          </a:p>
        </p:txBody>
      </p:sp>
    </p:spTree>
    <p:extLst>
      <p:ext uri="{BB962C8B-B14F-4D97-AF65-F5344CB8AC3E}">
        <p14:creationId xmlns:p14="http://schemas.microsoft.com/office/powerpoint/2010/main" val="138459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6189257" y="6093296"/>
            <a:ext cx="2919247" cy="757382"/>
            <a:chOff x="6189257" y="6093296"/>
            <a:chExt cx="2919247" cy="757382"/>
          </a:xfrm>
        </p:grpSpPr>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9" name="Imagen 8"/>
          <p:cNvPicPr>
            <a:picLocks noChangeAspect="1"/>
          </p:cNvPicPr>
          <p:nvPr/>
        </p:nvPicPr>
        <p:blipFill>
          <a:blip r:embed="rId4"/>
          <a:stretch>
            <a:fillRect/>
          </a:stretch>
        </p:blipFill>
        <p:spPr>
          <a:xfrm>
            <a:off x="467544" y="200796"/>
            <a:ext cx="7982129" cy="5892500"/>
          </a:xfrm>
          <a:prstGeom prst="rect">
            <a:avLst/>
          </a:prstGeom>
        </p:spPr>
      </p:pic>
    </p:spTree>
    <p:extLst>
      <p:ext uri="{BB962C8B-B14F-4D97-AF65-F5344CB8AC3E}">
        <p14:creationId xmlns:p14="http://schemas.microsoft.com/office/powerpoint/2010/main" val="87721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6189257" y="6093296"/>
            <a:ext cx="2919247" cy="757382"/>
            <a:chOff x="6189257" y="6093296"/>
            <a:chExt cx="2919247" cy="757382"/>
          </a:xfrm>
        </p:grpSpPr>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2" name="Imagen 1"/>
          <p:cNvPicPr>
            <a:picLocks noChangeAspect="1"/>
          </p:cNvPicPr>
          <p:nvPr/>
        </p:nvPicPr>
        <p:blipFill>
          <a:blip r:embed="rId4"/>
          <a:stretch>
            <a:fillRect/>
          </a:stretch>
        </p:blipFill>
        <p:spPr>
          <a:xfrm>
            <a:off x="683568" y="363127"/>
            <a:ext cx="7992888" cy="5730169"/>
          </a:xfrm>
          <a:prstGeom prst="rect">
            <a:avLst/>
          </a:prstGeom>
        </p:spPr>
      </p:pic>
    </p:spTree>
    <p:extLst>
      <p:ext uri="{BB962C8B-B14F-4D97-AF65-F5344CB8AC3E}">
        <p14:creationId xmlns:p14="http://schemas.microsoft.com/office/powerpoint/2010/main" val="105761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6189257" y="6093296"/>
            <a:ext cx="2919247" cy="757382"/>
            <a:chOff x="6189257" y="6093296"/>
            <a:chExt cx="2919247" cy="757382"/>
          </a:xfrm>
        </p:grpSpPr>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395536" y="288849"/>
            <a:ext cx="8172400" cy="5804447"/>
          </a:xfrm>
          <a:prstGeom prst="rect">
            <a:avLst/>
          </a:prstGeom>
        </p:spPr>
      </p:pic>
    </p:spTree>
    <p:extLst>
      <p:ext uri="{BB962C8B-B14F-4D97-AF65-F5344CB8AC3E}">
        <p14:creationId xmlns:p14="http://schemas.microsoft.com/office/powerpoint/2010/main" val="16243468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5664</TotalTime>
  <Words>394</Words>
  <Application>Microsoft Office PowerPoint</Application>
  <PresentationFormat>Presentación en pantalla (4:3)</PresentationFormat>
  <Paragraphs>57</Paragraphs>
  <Slides>11</Slides>
  <Notes>6</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7" baseType="lpstr">
      <vt:lpstr>Arial</vt:lpstr>
      <vt:lpstr>Arial Narrow</vt:lpstr>
      <vt:lpstr>Calibri</vt:lpstr>
      <vt:lpstr>Verdana</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Dora Inés Ojeda Roncancio</cp:lastModifiedBy>
  <cp:revision>600</cp:revision>
  <cp:lastPrinted>2015-11-04T16:00:38Z</cp:lastPrinted>
  <dcterms:created xsi:type="dcterms:W3CDTF">2014-10-20T16:00:02Z</dcterms:created>
  <dcterms:modified xsi:type="dcterms:W3CDTF">2016-10-26T19:29:43Z</dcterms:modified>
</cp:coreProperties>
</file>