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386" r:id="rId3"/>
    <p:sldId id="395" r:id="rId4"/>
    <p:sldId id="390" r:id="rId5"/>
    <p:sldId id="398" r:id="rId6"/>
    <p:sldId id="403" r:id="rId7"/>
  </p:sldIdLst>
  <p:sldSz cx="9144000" cy="6858000" type="screen4x3"/>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7F6AE05-79DC-47B0-B425-66D33FA4E379}">
          <p14:sldIdLst>
            <p14:sldId id="256"/>
            <p14:sldId id="386"/>
            <p14:sldId id="395"/>
            <p14:sldId id="390"/>
            <p14:sldId id="398"/>
            <p14:sldId id="4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varScale="1">
        <p:scale>
          <a:sx n="85" d="100"/>
          <a:sy n="85" d="100"/>
        </p:scale>
        <p:origin x="156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castiblanco\Desktop\A%20requeri\Convalidaciones\Copia%20de%20INFORME%20DERECHOS%20DE%20PETICI&#211;N%20IV%20TRIMESTRE%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sz="1200" b="0"/>
              <a:t>SOLICITUDES DERECHOS DE PETICIÓN DE LA INFORMACION CURTO TRIMESTRE 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barChart>
        <c:barDir val="col"/>
        <c:grouping val="stacked"/>
        <c:varyColors val="0"/>
        <c:ser>
          <c:idx val="0"/>
          <c:order val="0"/>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F6-4F86-86D4-367C7C6EC313}"/>
              </c:ext>
            </c:extLst>
          </c:dPt>
          <c:dPt>
            <c:idx val="1"/>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F6-4F86-86D4-367C7C6EC313}"/>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F6-4F86-86D4-367C7C6EC313}"/>
              </c:ext>
            </c:extLst>
          </c:dPt>
          <c:dLbls>
            <c:dLbl>
              <c:idx val="0"/>
              <c:tx>
                <c:rich>
                  <a:bodyPr/>
                  <a:lstStyle/>
                  <a:p>
                    <a:r>
                      <a:rPr lang="en-US"/>
                      <a:t>2809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F6-4F86-86D4-367C7C6EC313}"/>
                </c:ext>
              </c:extLst>
            </c:dLbl>
            <c:dLbl>
              <c:idx val="1"/>
              <c:tx>
                <c:rich>
                  <a:bodyPr/>
                  <a:lstStyle/>
                  <a:p>
                    <a:r>
                      <a:rPr lang="en-US"/>
                      <a:t>2307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6-4F86-86D4-367C7C6EC313}"/>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Hoja1!$B$2824:$B$2826</c:f>
              <c:strCache>
                <c:ptCount val="3"/>
                <c:pt idx="0">
                  <c:v>Solicitudes atendidas</c:v>
                </c:pt>
                <c:pt idx="1">
                  <c:v>Solicitudes recibidas y trasladadas</c:v>
                </c:pt>
                <c:pt idx="2">
                  <c:v>Solicitudes negadas</c:v>
                </c:pt>
              </c:strCache>
            </c:strRef>
          </c:cat>
          <c:val>
            <c:numRef>
              <c:f>Hoja1!$C$2824:$C$2826</c:f>
              <c:numCache>
                <c:formatCode>General</c:formatCode>
                <c:ptCount val="3"/>
                <c:pt idx="0">
                  <c:v>2809</c:v>
                </c:pt>
                <c:pt idx="1">
                  <c:v>2307</c:v>
                </c:pt>
                <c:pt idx="2">
                  <c:v>0</c:v>
                </c:pt>
              </c:numCache>
            </c:numRef>
          </c:val>
          <c:extLst>
            <c:ext xmlns:c16="http://schemas.microsoft.com/office/drawing/2014/chart" uri="{C3380CC4-5D6E-409C-BE32-E72D297353CC}">
              <c16:uniqueId val="{00000006-60F6-4F86-86D4-367C7C6EC313}"/>
            </c:ext>
          </c:extLst>
        </c:ser>
        <c:dLbls>
          <c:showLegendKey val="0"/>
          <c:showVal val="0"/>
          <c:showCatName val="0"/>
          <c:showSerName val="0"/>
          <c:showPercent val="0"/>
          <c:showBubbleSize val="0"/>
        </c:dLbls>
        <c:gapWidth val="100"/>
        <c:overlap val="100"/>
        <c:axId val="344286384"/>
        <c:axId val="352553104"/>
      </c:barChart>
      <c:catAx>
        <c:axId val="34428638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52553104"/>
        <c:crosses val="autoZero"/>
        <c:auto val="1"/>
        <c:lblAlgn val="ctr"/>
        <c:lblOffset val="100"/>
        <c:noMultiLvlLbl val="0"/>
      </c:catAx>
      <c:valAx>
        <c:axId val="35255310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34428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629A982-FD9A-427A-A071-14AFEB099AA6}" type="datetimeFigureOut">
              <a:rPr lang="es-CO" smtClean="0"/>
              <a:t>12/01/2018</a:t>
            </a:fld>
            <a:endParaRPr lang="es-CO"/>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8AD18D8-41A2-44C2-8773-99AB13475B16}" type="slidenum">
              <a:rPr lang="es-CO" smtClean="0"/>
              <a:t>‹Nº›</a:t>
            </a:fld>
            <a:endParaRPr lang="es-CO"/>
          </a:p>
        </p:txBody>
      </p:sp>
    </p:spTree>
    <p:extLst>
      <p:ext uri="{BB962C8B-B14F-4D97-AF65-F5344CB8AC3E}">
        <p14:creationId xmlns:p14="http://schemas.microsoft.com/office/powerpoint/2010/main" val="41337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C6244F8-0A10-4A59-BBAA-E337A21F65D4}" type="datetimeFigureOut">
              <a:rPr lang="es-CO" smtClean="0"/>
              <a:t>12/01/2018</a:t>
            </a:fld>
            <a:endParaRPr lang="es-CO"/>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dirty="0"/>
          </a:p>
        </p:txBody>
      </p:sp>
    </p:spTree>
    <p:extLst>
      <p:ext uri="{BB962C8B-B14F-4D97-AF65-F5344CB8AC3E}">
        <p14:creationId xmlns:p14="http://schemas.microsoft.com/office/powerpoint/2010/main" val="21664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12/01/2018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12/01/2018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5766" y="283175"/>
            <a:ext cx="9159766" cy="6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9" name="8 CuadroTexto"/>
          <p:cNvSpPr txBox="1"/>
          <p:nvPr/>
        </p:nvSpPr>
        <p:spPr>
          <a:xfrm>
            <a:off x="152059" y="5085185"/>
            <a:ext cx="8784976" cy="1631216"/>
          </a:xfrm>
          <a:prstGeom prst="rect">
            <a:avLst/>
          </a:prstGeom>
          <a:noFill/>
        </p:spPr>
        <p:txBody>
          <a:bodyPr wrap="square" rtlCol="0">
            <a:spAutoFit/>
          </a:bodyPr>
          <a:lstStyle/>
          <a:p>
            <a:endParaRPr lang="es-CO" sz="2000" dirty="0"/>
          </a:p>
          <a:p>
            <a:r>
              <a:rPr lang="es-CO" sz="2000" b="1" dirty="0"/>
              <a:t>INFORME DE SOLICITUDES DE ACCESO A LA INFORMACIÓN </a:t>
            </a:r>
            <a:endParaRPr lang="es-CO" sz="2000" dirty="0"/>
          </a:p>
          <a:p>
            <a:r>
              <a:rPr lang="es-CO" sz="2000" b="1" dirty="0"/>
              <a:t>Decreto 103 de 2015</a:t>
            </a:r>
          </a:p>
          <a:p>
            <a:r>
              <a:rPr lang="es-CO" sz="2000" b="1" dirty="0">
                <a:ea typeface="Verdana" panose="020B0604030504040204" pitchFamily="34" charset="0"/>
                <a:cs typeface="Verdana" panose="020B0604030504040204" pitchFamily="34" charset="0"/>
              </a:rPr>
              <a:t>Cuarto Trimestre de 2017</a:t>
            </a:r>
            <a:endParaRPr lang="es-CO" sz="3600" b="1" dirty="0">
              <a:ea typeface="Verdana" panose="020B0604030504040204" pitchFamily="34" charset="0"/>
              <a:cs typeface="Verdana" panose="020B0604030504040204" pitchFamily="34" charset="0"/>
            </a:endParaRPr>
          </a:p>
          <a:p>
            <a:r>
              <a:rPr lang="es-CO" sz="2000" b="1" dirty="0">
                <a:ea typeface="Verdana" panose="020B0604030504040204" pitchFamily="34" charset="0"/>
                <a:cs typeface="Verdana" panose="020B0604030504040204" pitchFamily="34" charset="0"/>
              </a:rPr>
              <a:t>Bogotá, Diciembre de 2017</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409700"/>
            <a:ext cx="5905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6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7909691"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0" y="292633"/>
            <a:ext cx="7621659" cy="369332"/>
          </a:xfrm>
          <a:prstGeom prst="rect">
            <a:avLst/>
          </a:prstGeom>
          <a:noFill/>
        </p:spPr>
        <p:txBody>
          <a:bodyPr wrap="square" rtlCol="0">
            <a:spAutoFit/>
          </a:bodyPr>
          <a:lstStyle/>
          <a:p>
            <a:pPr algn="ctr"/>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5" name="24 CuadroTexto"/>
          <p:cNvSpPr txBox="1"/>
          <p:nvPr/>
        </p:nvSpPr>
        <p:spPr>
          <a:xfrm>
            <a:off x="550741" y="2927846"/>
            <a:ext cx="8208912" cy="2677656"/>
          </a:xfrm>
          <a:prstGeom prst="rect">
            <a:avLst/>
          </a:prstGeom>
          <a:noFill/>
        </p:spPr>
        <p:txBody>
          <a:bodyPr wrap="square" rtlCol="0">
            <a:spAutoFit/>
          </a:bodyPr>
          <a:lstStyle/>
          <a:p>
            <a:pPr lvl="0" algn="just"/>
            <a:r>
              <a:rPr lang="es-CO" sz="2800" dirty="0">
                <a:latin typeface="Arial" pitchFamily="34" charset="0"/>
                <a:cs typeface="Arial" pitchFamily="34" charset="0"/>
              </a:rPr>
              <a:t>En cumplimiento de lo establecido en el decreto 103 del 20 de enero de 2015, por el cual se reglamenta parcialmente la Ley 1712 de 2014 y se dictan otras disposiciones, a continuación se presenta la información relacionada con las solicitudes de acceso a la información pública.</a:t>
            </a:r>
            <a:endParaRPr lang="es-CO"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539552" y="908720"/>
            <a:ext cx="7920880" cy="1549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solidFill>
                  <a:schemeClr val="tx1"/>
                </a:solidFill>
              </a:rPr>
              <a:t>Informe de solicitudes de acceso a información pública recibidas en el Ministerio de Educación Nacional -  2017.</a:t>
            </a:r>
          </a:p>
        </p:txBody>
      </p:sp>
    </p:spTree>
    <p:extLst>
      <p:ext uri="{BB962C8B-B14F-4D97-AF65-F5344CB8AC3E}">
        <p14:creationId xmlns:p14="http://schemas.microsoft.com/office/powerpoint/2010/main" val="336526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1" name="10 CuadroTexto"/>
          <p:cNvSpPr txBox="1"/>
          <p:nvPr/>
        </p:nvSpPr>
        <p:spPr>
          <a:xfrm>
            <a:off x="6189257" y="2132856"/>
            <a:ext cx="2778152" cy="3693319"/>
          </a:xfrm>
          <a:prstGeom prst="rect">
            <a:avLst/>
          </a:prstGeom>
          <a:noFill/>
        </p:spPr>
        <p:txBody>
          <a:bodyPr wrap="square" rtlCol="0">
            <a:spAutoFit/>
          </a:bodyPr>
          <a:lstStyle/>
          <a:p>
            <a:pPr algn="just"/>
            <a:r>
              <a:rPr lang="es-CO" dirty="0"/>
              <a:t>Durante el cuarto trimestre de 2017 se recibieron 2809 solicitudes de derechos de petición de información, de las cuales 502 fueron atendidos directamente por el Ministerio de  Educación Nacional, y 2307 solicitudes se trasladaron  por  competencia a otra entidad, ninguna solicitud fue negada.</a:t>
            </a:r>
          </a:p>
          <a:p>
            <a:pPr algn="just"/>
            <a:endParaRPr lang="es-ES" dirty="0"/>
          </a:p>
        </p:txBody>
      </p:sp>
      <p:graphicFrame>
        <p:nvGraphicFramePr>
          <p:cNvPr id="7" name="Tabla 6">
            <a:extLst>
              <a:ext uri="{FF2B5EF4-FFF2-40B4-BE49-F238E27FC236}">
                <a16:creationId xmlns:a16="http://schemas.microsoft.com/office/drawing/2014/main" id="{39B05BE2-D7DB-4444-8578-E9AEB1F582F1}"/>
              </a:ext>
            </a:extLst>
          </p:cNvPr>
          <p:cNvGraphicFramePr>
            <a:graphicFrameLocks noGrp="1"/>
          </p:cNvGraphicFramePr>
          <p:nvPr>
            <p:extLst>
              <p:ext uri="{D42A27DB-BD31-4B8C-83A1-F6EECF244321}">
                <p14:modId xmlns:p14="http://schemas.microsoft.com/office/powerpoint/2010/main" val="307801537"/>
              </p:ext>
            </p:extLst>
          </p:nvPr>
        </p:nvGraphicFramePr>
        <p:xfrm>
          <a:off x="673099" y="4229430"/>
          <a:ext cx="4449641" cy="1863866"/>
        </p:xfrm>
        <a:graphic>
          <a:graphicData uri="http://schemas.openxmlformats.org/drawingml/2006/table">
            <a:tbl>
              <a:tblPr/>
              <a:tblGrid>
                <a:gridCol w="2405995">
                  <a:extLst>
                    <a:ext uri="{9D8B030D-6E8A-4147-A177-3AD203B41FA5}">
                      <a16:colId xmlns:a16="http://schemas.microsoft.com/office/drawing/2014/main" val="4141435263"/>
                    </a:ext>
                  </a:extLst>
                </a:gridCol>
                <a:gridCol w="2043646">
                  <a:extLst>
                    <a:ext uri="{9D8B030D-6E8A-4147-A177-3AD203B41FA5}">
                      <a16:colId xmlns:a16="http://schemas.microsoft.com/office/drawing/2014/main" val="322065274"/>
                    </a:ext>
                  </a:extLst>
                </a:gridCol>
              </a:tblGrid>
              <a:tr h="402488">
                <a:tc gridSpan="2">
                  <a:txBody>
                    <a:bodyPr/>
                    <a:lstStyle/>
                    <a:p>
                      <a:pPr algn="ctr" rtl="0" fontAlgn="b"/>
                      <a:r>
                        <a:rPr lang="es-CO" sz="1100" b="1" i="0" u="none" strike="noStrike">
                          <a:solidFill>
                            <a:srgbClr val="FFFFFF"/>
                          </a:solidFill>
                          <a:effectLst/>
                          <a:latin typeface="Calibri" panose="020F0502020204030204" pitchFamily="34" charset="0"/>
                        </a:rPr>
                        <a:t>SOLICITUDES DERECHOS DE PETICIÓN DE LA INFORMACION CUARTO TRIMESTRE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extLst>
                  <a:ext uri="{0D108BD9-81ED-4DB2-BD59-A6C34878D82A}">
                    <a16:rowId xmlns:a16="http://schemas.microsoft.com/office/drawing/2014/main" val="1736970283"/>
                  </a:ext>
                </a:extLst>
              </a:tr>
              <a:tr h="531410">
                <a:tc>
                  <a:txBody>
                    <a:bodyPr/>
                    <a:lstStyle/>
                    <a:p>
                      <a:pPr algn="ctr" rtl="0" fontAlgn="b"/>
                      <a:r>
                        <a:rPr lang="es-CO" sz="1100" b="1" i="0" u="none" strike="noStrike" dirty="0">
                          <a:solidFill>
                            <a:srgbClr val="FFFFFF"/>
                          </a:solidFill>
                          <a:effectLst/>
                          <a:latin typeface="Calibri" panose="020F050202020403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Total Tercer TRIMISTRE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2426394195"/>
                  </a:ext>
                </a:extLst>
              </a:tr>
              <a:tr h="232492">
                <a:tc>
                  <a:txBody>
                    <a:bodyPr/>
                    <a:lstStyle/>
                    <a:p>
                      <a:pPr algn="l" fontAlgn="ctr"/>
                      <a:r>
                        <a:rPr lang="es-CO" sz="1100" b="0" i="0" u="none" strike="noStrike">
                          <a:solidFill>
                            <a:srgbClr val="000000"/>
                          </a:solidFill>
                          <a:effectLst/>
                          <a:latin typeface="Calibri" panose="020F0502020204030204" pitchFamily="34" charset="0"/>
                        </a:rPr>
                        <a:t>Solicitudes atendidas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Calibri" panose="020F0502020204030204" pitchFamily="34" charset="0"/>
                        </a:rPr>
                        <a:t>2809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311712"/>
                  </a:ext>
                </a:extLst>
              </a:tr>
              <a:tr h="232492">
                <a:tc>
                  <a:txBody>
                    <a:bodyPr/>
                    <a:lstStyle/>
                    <a:p>
                      <a:pPr algn="l" fontAlgn="ctr"/>
                      <a:r>
                        <a:rPr lang="es-CO" sz="1100" b="0" i="0" u="none" strike="noStrike">
                          <a:solidFill>
                            <a:srgbClr val="000000"/>
                          </a:solidFill>
                          <a:effectLst/>
                          <a:latin typeface="Calibri" panose="020F0502020204030204" pitchFamily="34" charset="0"/>
                        </a:rPr>
                        <a:t>Solicitudes recibidas y trasladadas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Calibri" panose="020F0502020204030204" pitchFamily="34" charset="0"/>
                        </a:rPr>
                        <a:t>2307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164712"/>
                  </a:ext>
                </a:extLst>
              </a:tr>
              <a:tr h="232492">
                <a:tc>
                  <a:txBody>
                    <a:bodyPr/>
                    <a:lstStyle/>
                    <a:p>
                      <a:pPr algn="l" fontAlgn="ctr"/>
                      <a:r>
                        <a:rPr lang="es-CO" sz="1100" b="0" i="0" u="none" strike="noStrike">
                          <a:solidFill>
                            <a:srgbClr val="000000"/>
                          </a:solidFill>
                          <a:effectLst/>
                          <a:latin typeface="Calibri" panose="020F0502020204030204" pitchFamily="34" charset="0"/>
                        </a:rPr>
                        <a:t>Solicitudes negadas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CO"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998329"/>
                  </a:ext>
                </a:extLst>
              </a:tr>
              <a:tr h="232492">
                <a:tc>
                  <a:txBody>
                    <a:bodyPr/>
                    <a:lstStyle/>
                    <a:p>
                      <a:pPr algn="l" fontAlgn="ctr"/>
                      <a:r>
                        <a:rPr lang="es-CO" sz="1100" b="0" i="0" u="none" strike="noStrike">
                          <a:solidFill>
                            <a:srgbClr val="000000"/>
                          </a:solidFill>
                          <a:effectLst/>
                          <a:latin typeface="Calibri" panose="020F0502020204030204" pitchFamily="34" charset="0"/>
                        </a:rPr>
                        <a:t>Solicitudes recibidas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Calibri" panose="020F0502020204030204" pitchFamily="34" charset="0"/>
                        </a:rPr>
                        <a:t>2809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969495"/>
                  </a:ext>
                </a:extLst>
              </a:tr>
            </a:tbl>
          </a:graphicData>
        </a:graphic>
      </p:graphicFrame>
      <p:graphicFrame>
        <p:nvGraphicFramePr>
          <p:cNvPr id="19" name="Gráfico 18">
            <a:extLst>
              <a:ext uri="{FF2B5EF4-FFF2-40B4-BE49-F238E27FC236}">
                <a16:creationId xmlns:a16="http://schemas.microsoft.com/office/drawing/2014/main" id="{F40B628A-A130-4D44-ACD3-E15E839E8E12}"/>
              </a:ext>
            </a:extLst>
          </p:cNvPr>
          <p:cNvGraphicFramePr>
            <a:graphicFrameLocks/>
          </p:cNvGraphicFramePr>
          <p:nvPr>
            <p:extLst>
              <p:ext uri="{D42A27DB-BD31-4B8C-83A1-F6EECF244321}">
                <p14:modId xmlns:p14="http://schemas.microsoft.com/office/powerpoint/2010/main" val="3861330223"/>
              </p:ext>
            </p:extLst>
          </p:nvPr>
        </p:nvGraphicFramePr>
        <p:xfrm>
          <a:off x="651277" y="1029961"/>
          <a:ext cx="4572000" cy="27527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052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CuadroTexto"/>
          <p:cNvSpPr txBox="1"/>
          <p:nvPr/>
        </p:nvSpPr>
        <p:spPr>
          <a:xfrm>
            <a:off x="446832" y="4340059"/>
            <a:ext cx="7704856" cy="1200329"/>
          </a:xfrm>
          <a:prstGeom prst="rect">
            <a:avLst/>
          </a:prstGeom>
          <a:noFill/>
        </p:spPr>
        <p:txBody>
          <a:bodyPr wrap="square" rtlCol="0">
            <a:spAutoFit/>
          </a:bodyPr>
          <a:lstStyle/>
          <a:p>
            <a:pPr algn="just"/>
            <a:r>
              <a:rPr lang="es-CO" dirty="0"/>
              <a:t>Para los meses de octubre a diciembre se refleja  que el mes con mayor número de derechos de petición corresponde a  octubre  con un total de 1134,  seguido por el mes de noviembre con un total de 885 y para noviembre 790. Para un total de 2809 derechos de petición en el cuarto trimestre del año 2017.</a:t>
            </a:r>
            <a:endParaRPr lang="es-ES" dirty="0"/>
          </a:p>
        </p:txBody>
      </p:sp>
      <p:graphicFrame>
        <p:nvGraphicFramePr>
          <p:cNvPr id="4" name="Tabla 3">
            <a:extLst>
              <a:ext uri="{FF2B5EF4-FFF2-40B4-BE49-F238E27FC236}">
                <a16:creationId xmlns:a16="http://schemas.microsoft.com/office/drawing/2014/main" id="{B5EB30C3-CD72-4806-AC99-A071CD37EF93}"/>
              </a:ext>
            </a:extLst>
          </p:cNvPr>
          <p:cNvGraphicFramePr>
            <a:graphicFrameLocks noGrp="1"/>
          </p:cNvGraphicFramePr>
          <p:nvPr>
            <p:extLst>
              <p:ext uri="{D42A27DB-BD31-4B8C-83A1-F6EECF244321}">
                <p14:modId xmlns:p14="http://schemas.microsoft.com/office/powerpoint/2010/main" val="603613922"/>
              </p:ext>
            </p:extLst>
          </p:nvPr>
        </p:nvGraphicFramePr>
        <p:xfrm>
          <a:off x="855256" y="1484783"/>
          <a:ext cx="7101122" cy="2302368"/>
        </p:xfrm>
        <a:graphic>
          <a:graphicData uri="http://schemas.openxmlformats.org/drawingml/2006/table">
            <a:tbl>
              <a:tblPr/>
              <a:tblGrid>
                <a:gridCol w="1014446">
                  <a:extLst>
                    <a:ext uri="{9D8B030D-6E8A-4147-A177-3AD203B41FA5}">
                      <a16:colId xmlns:a16="http://schemas.microsoft.com/office/drawing/2014/main" val="974339356"/>
                    </a:ext>
                  </a:extLst>
                </a:gridCol>
                <a:gridCol w="1014446">
                  <a:extLst>
                    <a:ext uri="{9D8B030D-6E8A-4147-A177-3AD203B41FA5}">
                      <a16:colId xmlns:a16="http://schemas.microsoft.com/office/drawing/2014/main" val="1018820886"/>
                    </a:ext>
                  </a:extLst>
                </a:gridCol>
                <a:gridCol w="1014446">
                  <a:extLst>
                    <a:ext uri="{9D8B030D-6E8A-4147-A177-3AD203B41FA5}">
                      <a16:colId xmlns:a16="http://schemas.microsoft.com/office/drawing/2014/main" val="3582350808"/>
                    </a:ext>
                  </a:extLst>
                </a:gridCol>
                <a:gridCol w="1014446">
                  <a:extLst>
                    <a:ext uri="{9D8B030D-6E8A-4147-A177-3AD203B41FA5}">
                      <a16:colId xmlns:a16="http://schemas.microsoft.com/office/drawing/2014/main" val="1050296541"/>
                    </a:ext>
                  </a:extLst>
                </a:gridCol>
                <a:gridCol w="1014446">
                  <a:extLst>
                    <a:ext uri="{9D8B030D-6E8A-4147-A177-3AD203B41FA5}">
                      <a16:colId xmlns:a16="http://schemas.microsoft.com/office/drawing/2014/main" val="218503043"/>
                    </a:ext>
                  </a:extLst>
                </a:gridCol>
                <a:gridCol w="1014446">
                  <a:extLst>
                    <a:ext uri="{9D8B030D-6E8A-4147-A177-3AD203B41FA5}">
                      <a16:colId xmlns:a16="http://schemas.microsoft.com/office/drawing/2014/main" val="698043036"/>
                    </a:ext>
                  </a:extLst>
                </a:gridCol>
                <a:gridCol w="1014446">
                  <a:extLst>
                    <a:ext uri="{9D8B030D-6E8A-4147-A177-3AD203B41FA5}">
                      <a16:colId xmlns:a16="http://schemas.microsoft.com/office/drawing/2014/main" val="727348691"/>
                    </a:ext>
                  </a:extLst>
                </a:gridCol>
              </a:tblGrid>
              <a:tr h="255819">
                <a:tc gridSpan="7">
                  <a:txBody>
                    <a:bodyPr/>
                    <a:lstStyle/>
                    <a:p>
                      <a:pPr algn="ctr" rtl="0" fontAlgn="b"/>
                      <a:r>
                        <a:rPr lang="es-CO" sz="1100" b="1" i="0" u="none" strike="noStrike">
                          <a:solidFill>
                            <a:srgbClr val="FFFFFF"/>
                          </a:solidFill>
                          <a:effectLst/>
                          <a:latin typeface="Calibri" panose="020F0502020204030204" pitchFamily="34" charset="0"/>
                        </a:rPr>
                        <a:t>SOLICITUDES DERECHOS DE PETICIÓN DE INFORMACIÓN CUARTO TRIMESTRE 2017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83747902"/>
                  </a:ext>
                </a:extLst>
              </a:tr>
              <a:tr h="511637">
                <a:tc>
                  <a:txBody>
                    <a:bodyPr/>
                    <a:lstStyle/>
                    <a:p>
                      <a:pPr algn="ctr" rtl="0" fontAlgn="b"/>
                      <a:r>
                        <a:rPr lang="es-CO" sz="1100" b="1" i="0" u="none" strike="noStrike">
                          <a:solidFill>
                            <a:srgbClr val="FFFFFF"/>
                          </a:solidFill>
                          <a:effectLst/>
                          <a:latin typeface="Calibri" panose="020F0502020204030204" pitchFamily="34" charset="0"/>
                        </a:rPr>
                        <a:t>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Buzón UAC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Correo electrónico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Masivo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Web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317501936"/>
                  </a:ext>
                </a:extLst>
              </a:tr>
              <a:tr h="255819">
                <a:tc>
                  <a:txBody>
                    <a:bodyPr/>
                    <a:lstStyle/>
                    <a:p>
                      <a:pPr algn="l" rtl="0" fontAlgn="b"/>
                      <a:r>
                        <a:rPr lang="es-CO" sz="1100" b="0" i="0" u="none" strike="noStrike">
                          <a:solidFill>
                            <a:srgbClr val="000000"/>
                          </a:solidFill>
                          <a:effectLst/>
                          <a:latin typeface="Calibri" panose="020F0502020204030204" pitchFamily="34" charset="0"/>
                        </a:rPr>
                        <a:t>OCTUBRE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1134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106225"/>
                  </a:ext>
                </a:extLst>
              </a:tr>
              <a:tr h="511637">
                <a:tc>
                  <a:txBody>
                    <a:bodyPr/>
                    <a:lstStyle/>
                    <a:p>
                      <a:pPr algn="l" rtl="0" fontAlgn="b"/>
                      <a:r>
                        <a:rPr lang="es-CO" sz="1100" b="0" i="0" u="none" strike="noStrike">
                          <a:solidFill>
                            <a:srgbClr val="000000"/>
                          </a:solidFill>
                          <a:effectLst/>
                          <a:latin typeface="Calibri" panose="020F0502020204030204" pitchFamily="34" charset="0"/>
                        </a:rPr>
                        <a:t>NOVIEMBRE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dirty="0">
                          <a:solidFill>
                            <a:srgbClr val="000000"/>
                          </a:solidFill>
                          <a:effectLst/>
                          <a:latin typeface="Calibri" panose="020F050202020403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885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571056"/>
                  </a:ext>
                </a:extLst>
              </a:tr>
              <a:tr h="255819">
                <a:tc>
                  <a:txBody>
                    <a:bodyPr/>
                    <a:lstStyle/>
                    <a:p>
                      <a:pPr algn="l" rtl="0" fontAlgn="b"/>
                      <a:r>
                        <a:rPr lang="es-CO" sz="1100" b="0" i="0" u="none" strike="noStrike">
                          <a:solidFill>
                            <a:srgbClr val="000000"/>
                          </a:solidFill>
                          <a:effectLst/>
                          <a:latin typeface="Calibri" panose="020F0502020204030204" pitchFamily="34" charset="0"/>
                        </a:rPr>
                        <a:t>DICIEMBRE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100" b="0" i="0" u="none" strike="noStrike">
                          <a:solidFill>
                            <a:srgbClr val="000000"/>
                          </a:solidFill>
                          <a:effectLst/>
                          <a:latin typeface="Calibri" panose="020F0502020204030204" pitchFamily="34" charset="0"/>
                        </a:rPr>
                        <a:t>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148176"/>
                  </a:ext>
                </a:extLst>
              </a:tr>
              <a:tr h="511637">
                <a:tc>
                  <a:txBody>
                    <a:bodyPr/>
                    <a:lstStyle/>
                    <a:p>
                      <a:pPr algn="l" rtl="0" fontAlgn="b"/>
                      <a:r>
                        <a:rPr lang="es-CO" sz="11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1295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a:solidFill>
                            <a:srgbClr val="FFFFFF"/>
                          </a:solidFill>
                          <a:effectLst/>
                          <a:latin typeface="Calibri" panose="020F0502020204030204" pitchFamily="34" charset="0"/>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rtl="0" fontAlgn="b"/>
                      <a:r>
                        <a:rPr lang="es-CO" sz="1100" b="1" i="0" u="none" strike="noStrike" dirty="0">
                          <a:solidFill>
                            <a:srgbClr val="FFFFFF"/>
                          </a:solidFill>
                          <a:effectLst/>
                          <a:latin typeface="Calibri" panose="020F0502020204030204" pitchFamily="34" charset="0"/>
                        </a:rPr>
                        <a:t>2809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682173779"/>
                  </a:ext>
                </a:extLst>
              </a:tr>
            </a:tbl>
          </a:graphicData>
        </a:graphic>
      </p:graphicFrame>
    </p:spTree>
    <p:extLst>
      <p:ext uri="{BB962C8B-B14F-4D97-AF65-F5344CB8AC3E}">
        <p14:creationId xmlns:p14="http://schemas.microsoft.com/office/powerpoint/2010/main" val="29956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5"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6"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0" name="9 CuadroTexto"/>
          <p:cNvSpPr txBox="1"/>
          <p:nvPr/>
        </p:nvSpPr>
        <p:spPr>
          <a:xfrm>
            <a:off x="755576" y="4686235"/>
            <a:ext cx="7017858" cy="338554"/>
          </a:xfrm>
          <a:prstGeom prst="rect">
            <a:avLst/>
          </a:prstGeom>
          <a:noFill/>
        </p:spPr>
        <p:txBody>
          <a:bodyPr wrap="square" rtlCol="0">
            <a:spAutoFit/>
          </a:bodyPr>
          <a:lstStyle/>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p:cNvSpPr/>
          <p:nvPr/>
        </p:nvSpPr>
        <p:spPr>
          <a:xfrm flipH="1">
            <a:off x="5868144" y="1545754"/>
            <a:ext cx="2893501" cy="3539430"/>
          </a:xfrm>
          <a:prstGeom prst="rect">
            <a:avLst/>
          </a:prstGeom>
        </p:spPr>
        <p:txBody>
          <a:bodyPr wrap="square">
            <a:spAutoFit/>
          </a:bodyPr>
          <a:lstStyle/>
          <a:p>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dirty="0">
                <a:latin typeface="Verdana" panose="020B0604030504040204" pitchFamily="34" charset="0"/>
                <a:ea typeface="Verdana" panose="020B0604030504040204" pitchFamily="34" charset="0"/>
                <a:cs typeface="Verdana" panose="020B0604030504040204" pitchFamily="34" charset="0"/>
              </a:rPr>
              <a:t>Del cuarto trimestre del año 2017 El mes en el que mas se atendieron solicitudes  fue octubre con un total de 1134, seguido por  noviembre con un total de 885, por ultimo diciembre con 790.</a:t>
            </a: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dirty="0">
                <a:latin typeface="Verdana" panose="020B0604030504040204" pitchFamily="34" charset="0"/>
                <a:ea typeface="Verdana" panose="020B0604030504040204" pitchFamily="34" charset="0"/>
                <a:cs typeface="Verdana" panose="020B0604030504040204" pitchFamily="34" charset="0"/>
              </a:rPr>
              <a:t>Se recibieron 2809 derechos de petición de información. En los cuales  la dependencia que mas recibió asignaciones fue la Unidad de Atención al Ciudadano con un total de 2307.</a:t>
            </a:r>
            <a:endParaRPr lang="es-CO"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Objeto 3">
            <a:extLst>
              <a:ext uri="{FF2B5EF4-FFF2-40B4-BE49-F238E27FC236}">
                <a16:creationId xmlns:a16="http://schemas.microsoft.com/office/drawing/2014/main" id="{247F4D33-B84B-4DA6-BD36-3D854E3BBB55}"/>
              </a:ext>
            </a:extLst>
          </p:cNvPr>
          <p:cNvGraphicFramePr>
            <a:graphicFrameLocks noChangeAspect="1"/>
          </p:cNvGraphicFramePr>
          <p:nvPr>
            <p:extLst>
              <p:ext uri="{D42A27DB-BD31-4B8C-83A1-F6EECF244321}">
                <p14:modId xmlns:p14="http://schemas.microsoft.com/office/powerpoint/2010/main" val="1444949403"/>
              </p:ext>
            </p:extLst>
          </p:nvPr>
        </p:nvGraphicFramePr>
        <p:xfrm>
          <a:off x="179512" y="1143364"/>
          <a:ext cx="5616624" cy="4805916"/>
        </p:xfrm>
        <a:graphic>
          <a:graphicData uri="http://schemas.openxmlformats.org/presentationml/2006/ole">
            <mc:AlternateContent xmlns:mc="http://schemas.openxmlformats.org/markup-compatibility/2006">
              <mc:Choice xmlns:v="urn:schemas-microsoft-com:vml" Requires="v">
                <p:oleObj spid="_x0000_s2052" name="Worksheet" r:id="rId7" imgW="6391343" imgH="4772025" progId="Excel.Sheet.12">
                  <p:embed/>
                </p:oleObj>
              </mc:Choice>
              <mc:Fallback>
                <p:oleObj name="Worksheet" r:id="rId7" imgW="6391343" imgH="4772025" progId="Excel.Sheet.12">
                  <p:embed/>
                  <p:pic>
                    <p:nvPicPr>
                      <p:cNvPr id="0" name=""/>
                      <p:cNvPicPr/>
                      <p:nvPr/>
                    </p:nvPicPr>
                    <p:blipFill>
                      <a:blip r:embed="rId8"/>
                      <a:stretch>
                        <a:fillRect/>
                      </a:stretch>
                    </p:blipFill>
                    <p:spPr>
                      <a:xfrm>
                        <a:off x="179512" y="1143364"/>
                        <a:ext cx="5616624" cy="4805916"/>
                      </a:xfrm>
                      <a:prstGeom prst="rect">
                        <a:avLst/>
                      </a:prstGeom>
                    </p:spPr>
                  </p:pic>
                </p:oleObj>
              </mc:Fallback>
            </mc:AlternateContent>
          </a:graphicData>
        </a:graphic>
      </p:graphicFrame>
    </p:spTree>
    <p:extLst>
      <p:ext uri="{BB962C8B-B14F-4D97-AF65-F5344CB8AC3E}">
        <p14:creationId xmlns:p14="http://schemas.microsoft.com/office/powerpoint/2010/main" val="390914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7916" y="2636912"/>
            <a:ext cx="915976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Rectángulo"/>
          <p:cNvSpPr/>
          <p:nvPr/>
        </p:nvSpPr>
        <p:spPr>
          <a:xfrm>
            <a:off x="1259632" y="2791027"/>
            <a:ext cx="5958408" cy="2092881"/>
          </a:xfrm>
          <a:prstGeom prst="rect">
            <a:avLst/>
          </a:prstGeom>
        </p:spPr>
        <p:txBody>
          <a:bodyPr wrap="square">
            <a:spAutoFit/>
          </a:bodyPr>
          <a:lstStyle/>
          <a:p>
            <a:pPr algn="ctr"/>
            <a:r>
              <a:rPr lang="es-CO" sz="2600" dirty="0">
                <a:solidFill>
                  <a:schemeClr val="bg1"/>
                </a:solidFill>
              </a:rPr>
              <a:t>Detalle de  Derechos de Petición de Información</a:t>
            </a:r>
            <a:br>
              <a:rPr lang="es-CO" sz="2600" dirty="0">
                <a:solidFill>
                  <a:schemeClr val="bg1"/>
                </a:solidFill>
              </a:rPr>
            </a:br>
            <a:r>
              <a:rPr lang="es-CO" sz="2600" dirty="0">
                <a:solidFill>
                  <a:schemeClr val="bg1"/>
                </a:solidFill>
              </a:rPr>
              <a:t>Cuarto Trimestre 2017</a:t>
            </a:r>
          </a:p>
          <a:p>
            <a:pPr algn="ctr"/>
            <a:endParaRPr lang="es-CO" sz="2600" dirty="0">
              <a:solidFill>
                <a:schemeClr val="bg1"/>
              </a:solidFill>
            </a:endParaRPr>
          </a:p>
          <a:p>
            <a:pPr algn="ctr"/>
            <a:r>
              <a:rPr lang="es-CO" sz="2600" dirty="0">
                <a:solidFill>
                  <a:schemeClr val="bg1"/>
                </a:solidFill>
                <a:highlight>
                  <a:srgbClr val="800000"/>
                </a:highlight>
              </a:rPr>
              <a:t>Ver archivo adjunto en Excel *</a:t>
            </a:r>
            <a:r>
              <a:rPr lang="es-CO" sz="2600" dirty="0">
                <a:solidFill>
                  <a:schemeClr val="bg1"/>
                </a:solidFill>
              </a:rPr>
              <a:t>N </a:t>
            </a:r>
            <a:endParaRPr lang="es-ES" sz="2600" dirty="0"/>
          </a:p>
        </p:txBody>
      </p:sp>
    </p:spTree>
    <p:extLst>
      <p:ext uri="{BB962C8B-B14F-4D97-AF65-F5344CB8AC3E}">
        <p14:creationId xmlns:p14="http://schemas.microsoft.com/office/powerpoint/2010/main" val="13845954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7536</TotalTime>
  <Words>401</Words>
  <Application>Microsoft Office PowerPoint</Application>
  <PresentationFormat>Presentación en pantalla (4:3)</PresentationFormat>
  <Paragraphs>78</Paragraphs>
  <Slides>6</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2" baseType="lpstr">
      <vt:lpstr>Arial</vt:lpstr>
      <vt:lpstr>Arial Narrow</vt:lpstr>
      <vt:lpstr>Calibri</vt:lpstr>
      <vt:lpstr>Verdana</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Atencion al Ciudadano MEN</cp:lastModifiedBy>
  <cp:revision>635</cp:revision>
  <cp:lastPrinted>2015-11-04T16:00:38Z</cp:lastPrinted>
  <dcterms:created xsi:type="dcterms:W3CDTF">2014-10-20T16:00:02Z</dcterms:created>
  <dcterms:modified xsi:type="dcterms:W3CDTF">2018-01-12T13:16:25Z</dcterms:modified>
</cp:coreProperties>
</file>