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63" r:id="rId3"/>
    <p:sldId id="259" r:id="rId4"/>
    <p:sldId id="264" r:id="rId5"/>
    <p:sldId id="265" r:id="rId6"/>
    <p:sldId id="266" r:id="rId7"/>
    <p:sldId id="267" r:id="rId8"/>
    <p:sldId id="268" r:id="rId9"/>
    <p:sldId id="269" r:id="rId10"/>
    <p:sldId id="270" r:id="rId11"/>
    <p:sldId id="273" r:id="rId12"/>
    <p:sldId id="271" r:id="rId13"/>
    <p:sldId id="272" r:id="rId14"/>
    <p:sldId id="274" r:id="rId15"/>
    <p:sldId id="275" r:id="rId16"/>
    <p:sldId id="276" r:id="rId17"/>
    <p:sldId id="277" r:id="rId18"/>
    <p:sldId id="278" r:id="rId19"/>
    <p:sldId id="279"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CF8"/>
    <a:srgbClr val="6F91C8"/>
    <a:srgbClr val="3F65AA"/>
    <a:srgbClr val="E43866"/>
    <a:srgbClr val="436CB7"/>
    <a:srgbClr val="487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2"/>
    <p:restoredTop sz="97714"/>
  </p:normalViewPr>
  <p:slideViewPr>
    <p:cSldViewPr snapToGrid="0" snapToObjects="1">
      <p:cViewPr varScale="1">
        <p:scale>
          <a:sx n="68" d="100"/>
          <a:sy n="68" d="100"/>
        </p:scale>
        <p:origin x="1032" y="7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castiblanco\Desktop\quejas\Informe%20trimestral\Copia%20de%20Quejas%20cuarto%20trimestre%202018%20v2.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castiblanco\Desktop\quejas\Informe%20trimestral\Copia%20de%20Quejas%20cuarto%20trimestre%202018%20v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jcastiblanco\Desktop\quejas\Informe%20trimestral\Copia%20de%20Quejas%20cuarto%20trimestre%202018%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castiblanco\Desktop\quejas\Informe%20trimestral\Copia%20de%20Quejas%20cuarto%20trimestre%202018%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castiblanco\Desktop\quejas\Informe%20trimestral\Copia%20de%20Quejas%20cuarto%20trimestre%202018%20v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castiblanco\Desktop\quejas\Informe%20trimestral\Copia%20de%20Quejas%20cuarto%20trimestre%202018%20v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38835411198600173"/>
          <c:y val="4.629629629629629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Hoja13!$A$29</c:f>
              <c:strCache>
                <c:ptCount val="1"/>
                <c:pt idx="0">
                  <c:v>Reclamos Proceso</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DB3-41A6-95F9-3579F872D18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DB3-41A6-95F9-3579F872D1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Hoja13!$B$27:$C$28</c:f>
              <c:multiLvlStrCache>
                <c:ptCount val="2"/>
                <c:lvl>
                  <c:pt idx="0">
                    <c:v>4° Trimestre</c:v>
                  </c:pt>
                  <c:pt idx="1">
                    <c:v>4° Trimestre</c:v>
                  </c:pt>
                </c:lvl>
                <c:lvl>
                  <c:pt idx="0">
                    <c:v>Año 2017</c:v>
                  </c:pt>
                  <c:pt idx="1">
                    <c:v>Año 2018</c:v>
                  </c:pt>
                </c:lvl>
              </c:multiLvlStrCache>
            </c:multiLvlStrRef>
          </c:cat>
          <c:val>
            <c:numRef>
              <c:f>Hoja13!$B$29:$C$29</c:f>
              <c:numCache>
                <c:formatCode>General</c:formatCode>
                <c:ptCount val="2"/>
                <c:pt idx="0">
                  <c:v>685</c:v>
                </c:pt>
                <c:pt idx="1">
                  <c:v>53</c:v>
                </c:pt>
              </c:numCache>
            </c:numRef>
          </c:val>
          <c:extLst>
            <c:ext xmlns:c16="http://schemas.microsoft.com/office/drawing/2014/chart" uri="{C3380CC4-5D6E-409C-BE32-E72D297353CC}">
              <c16:uniqueId val="{00000004-ADB3-41A6-95F9-3579F872D188}"/>
            </c:ext>
          </c:extLst>
        </c:ser>
        <c:dLbls>
          <c:showLegendKey val="0"/>
          <c:showVal val="0"/>
          <c:showCatName val="0"/>
          <c:showSerName val="0"/>
          <c:showPercent val="0"/>
          <c:showBubbleSize val="0"/>
        </c:dLbls>
        <c:gapWidth val="219"/>
        <c:overlap val="-27"/>
        <c:axId val="151213855"/>
        <c:axId val="147286223"/>
      </c:barChart>
      <c:catAx>
        <c:axId val="15121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47286223"/>
        <c:crosses val="autoZero"/>
        <c:auto val="1"/>
        <c:lblAlgn val="ctr"/>
        <c:lblOffset val="100"/>
        <c:noMultiLvlLbl val="0"/>
      </c:catAx>
      <c:valAx>
        <c:axId val="147286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12138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2246981627296588"/>
          <c:y val="0.19486111111111112"/>
          <c:w val="0.87753018372703417"/>
          <c:h val="0.6435808544765238"/>
        </c:manualLayout>
      </c:layout>
      <c:barChart>
        <c:barDir val="col"/>
        <c:grouping val="clustered"/>
        <c:varyColors val="0"/>
        <c:ser>
          <c:idx val="0"/>
          <c:order val="0"/>
          <c:tx>
            <c:strRef>
              <c:f>Hoja13!$A$45</c:f>
              <c:strCache>
                <c:ptCount val="1"/>
                <c:pt idx="0">
                  <c:v>Reclamo Servicio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Hoja13!$B$43:$C$44</c:f>
              <c:multiLvlStrCache>
                <c:ptCount val="2"/>
                <c:lvl>
                  <c:pt idx="0">
                    <c:v>4° Trimestre</c:v>
                  </c:pt>
                  <c:pt idx="1">
                    <c:v>4° Trimestre</c:v>
                  </c:pt>
                </c:lvl>
                <c:lvl>
                  <c:pt idx="0">
                    <c:v>Año 2017</c:v>
                  </c:pt>
                  <c:pt idx="1">
                    <c:v>Año 2018</c:v>
                  </c:pt>
                </c:lvl>
              </c:multiLvlStrCache>
            </c:multiLvlStrRef>
          </c:cat>
          <c:val>
            <c:numRef>
              <c:f>Hoja13!$B$45:$C$45</c:f>
              <c:numCache>
                <c:formatCode>General</c:formatCode>
                <c:ptCount val="2"/>
                <c:pt idx="0">
                  <c:v>832</c:v>
                </c:pt>
                <c:pt idx="1">
                  <c:v>111</c:v>
                </c:pt>
              </c:numCache>
            </c:numRef>
          </c:val>
          <c:extLst>
            <c:ext xmlns:c16="http://schemas.microsoft.com/office/drawing/2014/chart" uri="{C3380CC4-5D6E-409C-BE32-E72D297353CC}">
              <c16:uniqueId val="{00000000-644A-46CD-A9A7-B5F81D2C9730}"/>
            </c:ext>
          </c:extLst>
        </c:ser>
        <c:dLbls>
          <c:showLegendKey val="0"/>
          <c:showVal val="0"/>
          <c:showCatName val="0"/>
          <c:showSerName val="0"/>
          <c:showPercent val="0"/>
          <c:showBubbleSize val="0"/>
        </c:dLbls>
        <c:gapWidth val="219"/>
        <c:overlap val="-27"/>
        <c:axId val="2085762847"/>
        <c:axId val="2090584303"/>
      </c:barChart>
      <c:catAx>
        <c:axId val="208576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90584303"/>
        <c:crosses val="autoZero"/>
        <c:auto val="1"/>
        <c:lblAlgn val="ctr"/>
        <c:lblOffset val="100"/>
        <c:noMultiLvlLbl val="0"/>
      </c:catAx>
      <c:valAx>
        <c:axId val="2090584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85762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Hoja13!$A$62</c:f>
              <c:strCache>
                <c:ptCount val="1"/>
                <c:pt idx="0">
                  <c:v>Queja Funcionario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Hoja13!$B$60:$C$61</c:f>
              <c:multiLvlStrCache>
                <c:ptCount val="2"/>
                <c:lvl>
                  <c:pt idx="0">
                    <c:v>4° Trimestre</c:v>
                  </c:pt>
                  <c:pt idx="1">
                    <c:v>4° Trimestre</c:v>
                  </c:pt>
                </c:lvl>
                <c:lvl>
                  <c:pt idx="0">
                    <c:v>Año 2017</c:v>
                  </c:pt>
                  <c:pt idx="1">
                    <c:v>Año 2018</c:v>
                  </c:pt>
                </c:lvl>
              </c:multiLvlStrCache>
            </c:multiLvlStrRef>
          </c:cat>
          <c:val>
            <c:numRef>
              <c:f>Hoja13!$B$62:$C$62</c:f>
              <c:numCache>
                <c:formatCode>General</c:formatCode>
                <c:ptCount val="2"/>
                <c:pt idx="0">
                  <c:v>66</c:v>
                </c:pt>
                <c:pt idx="1">
                  <c:v>46</c:v>
                </c:pt>
              </c:numCache>
            </c:numRef>
          </c:val>
          <c:extLst>
            <c:ext xmlns:c16="http://schemas.microsoft.com/office/drawing/2014/chart" uri="{C3380CC4-5D6E-409C-BE32-E72D297353CC}">
              <c16:uniqueId val="{00000000-9E4B-426F-9522-EF57E05598C2}"/>
            </c:ext>
          </c:extLst>
        </c:ser>
        <c:dLbls>
          <c:showLegendKey val="0"/>
          <c:showVal val="0"/>
          <c:showCatName val="0"/>
          <c:showSerName val="0"/>
          <c:showPercent val="0"/>
          <c:showBubbleSize val="0"/>
        </c:dLbls>
        <c:gapWidth val="219"/>
        <c:overlap val="-27"/>
        <c:axId val="151222175"/>
        <c:axId val="2093711359"/>
      </c:barChart>
      <c:catAx>
        <c:axId val="151222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093711359"/>
        <c:crosses val="autoZero"/>
        <c:auto val="1"/>
        <c:lblAlgn val="ctr"/>
        <c:lblOffset val="100"/>
        <c:noMultiLvlLbl val="0"/>
      </c:catAx>
      <c:valAx>
        <c:axId val="2093711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51222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Hoja13!$B$74:$B$75</c:f>
              <c:strCache>
                <c:ptCount val="2"/>
                <c:pt idx="0">
                  <c:v>Año 2018</c:v>
                </c:pt>
                <c:pt idx="1">
                  <c:v>4° Trimestre</c:v>
                </c:pt>
              </c:strCache>
            </c:strRef>
          </c:tx>
          <c:dPt>
            <c:idx val="0"/>
            <c:bubble3D val="0"/>
            <c:spPr>
              <a:solidFill>
                <a:srgbClr val="C83CBE"/>
              </a:solidFill>
              <a:ln w="25400">
                <a:solidFill>
                  <a:schemeClr val="lt1"/>
                </a:solidFill>
              </a:ln>
              <a:effectLst/>
              <a:sp3d contourW="25400">
                <a:contourClr>
                  <a:schemeClr val="lt1"/>
                </a:contourClr>
              </a:sp3d>
            </c:spPr>
            <c:extLst>
              <c:ext xmlns:c16="http://schemas.microsoft.com/office/drawing/2014/chart" uri="{C3380CC4-5D6E-409C-BE32-E72D297353CC}">
                <c16:uniqueId val="{00000001-C6D0-4508-9D97-8A1C745CB27D}"/>
              </c:ext>
            </c:extLst>
          </c:dPt>
          <c:dPt>
            <c:idx val="1"/>
            <c:bubble3D val="0"/>
            <c:spPr>
              <a:solidFill>
                <a:schemeClr val="accent1">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6D0-4508-9D97-8A1C745CB27D}"/>
              </c:ext>
            </c:extLst>
          </c:dPt>
          <c:dPt>
            <c:idx val="2"/>
            <c:bubble3D val="0"/>
            <c:spPr>
              <a:solidFill>
                <a:schemeClr val="bg2">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C6D0-4508-9D97-8A1C745CB27D}"/>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6D0-4508-9D97-8A1C745CB27D}"/>
              </c:ext>
            </c:extLst>
          </c:dPt>
          <c:dPt>
            <c:idx val="4"/>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C6D0-4508-9D97-8A1C745CB27D}"/>
              </c:ext>
            </c:extLst>
          </c:dPt>
          <c:cat>
            <c:strRef>
              <c:f>Hoja13!$A$76:$A$80</c:f>
              <c:strCache>
                <c:ptCount val="5"/>
                <c:pt idx="0">
                  <c:v>Reclamos Proceso</c:v>
                </c:pt>
                <c:pt idx="1">
                  <c:v>Queja Funcionario</c:v>
                </c:pt>
                <c:pt idx="2">
                  <c:v>Reclamo Servicio</c:v>
                </c:pt>
                <c:pt idx="3">
                  <c:v>Ambiental</c:v>
                </c:pt>
                <c:pt idx="4">
                  <c:v>Total</c:v>
                </c:pt>
              </c:strCache>
            </c:strRef>
          </c:cat>
          <c:val>
            <c:numRef>
              <c:f>Hoja13!$B$76:$B$80</c:f>
              <c:numCache>
                <c:formatCode>General</c:formatCode>
                <c:ptCount val="5"/>
                <c:pt idx="0">
                  <c:v>53</c:v>
                </c:pt>
                <c:pt idx="1">
                  <c:v>46</c:v>
                </c:pt>
                <c:pt idx="2">
                  <c:v>111</c:v>
                </c:pt>
                <c:pt idx="3">
                  <c:v>0</c:v>
                </c:pt>
                <c:pt idx="4">
                  <c:v>210</c:v>
                </c:pt>
              </c:numCache>
            </c:numRef>
          </c:val>
          <c:extLst>
            <c:ext xmlns:c16="http://schemas.microsoft.com/office/drawing/2014/chart" uri="{C3380CC4-5D6E-409C-BE32-E72D297353CC}">
              <c16:uniqueId val="{0000000A-C6D0-4508-9D97-8A1C745CB27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cuadro1!$A$30</c:f>
              <c:strCache>
                <c:ptCount val="1"/>
                <c:pt idx="0">
                  <c:v>OCTUBRE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cuadro1!$B$29:$E$29</c:f>
              <c:strCache>
                <c:ptCount val="4"/>
                <c:pt idx="0">
                  <c:v>Física</c:v>
                </c:pt>
                <c:pt idx="1">
                  <c:v>Web</c:v>
                </c:pt>
                <c:pt idx="2">
                  <c:v>Personal</c:v>
                </c:pt>
                <c:pt idx="3">
                  <c:v>Masivo</c:v>
                </c:pt>
              </c:strCache>
            </c:strRef>
          </c:cat>
          <c:val>
            <c:numRef>
              <c:f>cuadro1!$B$30:$E$30</c:f>
              <c:numCache>
                <c:formatCode>General</c:formatCode>
                <c:ptCount val="4"/>
                <c:pt idx="0">
                  <c:v>9</c:v>
                </c:pt>
                <c:pt idx="1">
                  <c:v>62</c:v>
                </c:pt>
                <c:pt idx="2">
                  <c:v>0</c:v>
                </c:pt>
                <c:pt idx="3">
                  <c:v>0</c:v>
                </c:pt>
              </c:numCache>
            </c:numRef>
          </c:val>
          <c:extLst>
            <c:ext xmlns:c16="http://schemas.microsoft.com/office/drawing/2014/chart" uri="{C3380CC4-5D6E-409C-BE32-E72D297353CC}">
              <c16:uniqueId val="{00000000-D274-4744-B012-A05CEB5F62D9}"/>
            </c:ext>
          </c:extLst>
        </c:ser>
        <c:ser>
          <c:idx val="1"/>
          <c:order val="1"/>
          <c:tx>
            <c:strRef>
              <c:f>cuadro1!$A$31</c:f>
              <c:strCache>
                <c:ptCount val="1"/>
                <c:pt idx="0">
                  <c:v>NOVIEMBRE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cuadro1!$B$29:$E$29</c:f>
              <c:strCache>
                <c:ptCount val="4"/>
                <c:pt idx="0">
                  <c:v>Física</c:v>
                </c:pt>
                <c:pt idx="1">
                  <c:v>Web</c:v>
                </c:pt>
                <c:pt idx="2">
                  <c:v>Personal</c:v>
                </c:pt>
                <c:pt idx="3">
                  <c:v>Masivo</c:v>
                </c:pt>
              </c:strCache>
            </c:strRef>
          </c:cat>
          <c:val>
            <c:numRef>
              <c:f>cuadro1!$B$31:$E$31</c:f>
              <c:numCache>
                <c:formatCode>General</c:formatCode>
                <c:ptCount val="4"/>
                <c:pt idx="0">
                  <c:v>0</c:v>
                </c:pt>
                <c:pt idx="1">
                  <c:v>64</c:v>
                </c:pt>
                <c:pt idx="2">
                  <c:v>2</c:v>
                </c:pt>
                <c:pt idx="3">
                  <c:v>0</c:v>
                </c:pt>
              </c:numCache>
            </c:numRef>
          </c:val>
          <c:extLst>
            <c:ext xmlns:c16="http://schemas.microsoft.com/office/drawing/2014/chart" uri="{C3380CC4-5D6E-409C-BE32-E72D297353CC}">
              <c16:uniqueId val="{00000001-D274-4744-B012-A05CEB5F62D9}"/>
            </c:ext>
          </c:extLst>
        </c:ser>
        <c:ser>
          <c:idx val="2"/>
          <c:order val="2"/>
          <c:tx>
            <c:strRef>
              <c:f>cuadro1!$A$32</c:f>
              <c:strCache>
                <c:ptCount val="1"/>
                <c:pt idx="0">
                  <c:v>DICIEMBRE</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cuadro1!$B$29:$E$29</c:f>
              <c:strCache>
                <c:ptCount val="4"/>
                <c:pt idx="0">
                  <c:v>Física</c:v>
                </c:pt>
                <c:pt idx="1">
                  <c:v>Web</c:v>
                </c:pt>
                <c:pt idx="2">
                  <c:v>Personal</c:v>
                </c:pt>
                <c:pt idx="3">
                  <c:v>Masivo</c:v>
                </c:pt>
              </c:strCache>
            </c:strRef>
          </c:cat>
          <c:val>
            <c:numRef>
              <c:f>cuadro1!$B$32:$E$32</c:f>
              <c:numCache>
                <c:formatCode>General</c:formatCode>
                <c:ptCount val="4"/>
                <c:pt idx="0">
                  <c:v>21</c:v>
                </c:pt>
                <c:pt idx="1">
                  <c:v>52</c:v>
                </c:pt>
                <c:pt idx="2">
                  <c:v>0</c:v>
                </c:pt>
                <c:pt idx="3">
                  <c:v>0</c:v>
                </c:pt>
              </c:numCache>
            </c:numRef>
          </c:val>
          <c:extLst>
            <c:ext xmlns:c16="http://schemas.microsoft.com/office/drawing/2014/chart" uri="{C3380CC4-5D6E-409C-BE32-E72D297353CC}">
              <c16:uniqueId val="{00000002-D274-4744-B012-A05CEB5F62D9}"/>
            </c:ext>
          </c:extLst>
        </c:ser>
        <c:dLbls>
          <c:showLegendKey val="0"/>
          <c:showVal val="0"/>
          <c:showCatName val="0"/>
          <c:showSerName val="0"/>
          <c:showPercent val="0"/>
          <c:showBubbleSize val="0"/>
        </c:dLbls>
        <c:gapWidth val="219"/>
        <c:overlap val="-27"/>
        <c:axId val="446066704"/>
        <c:axId val="457192336"/>
      </c:barChart>
      <c:catAx>
        <c:axId val="44606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7192336"/>
        <c:crosses val="autoZero"/>
        <c:auto val="1"/>
        <c:lblAlgn val="ctr"/>
        <c:lblOffset val="100"/>
        <c:noMultiLvlLbl val="0"/>
      </c:catAx>
      <c:valAx>
        <c:axId val="45719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4606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cuadro1!$A$12</c:f>
              <c:strCache>
                <c:ptCount val="1"/>
                <c:pt idx="0">
                  <c:v>QUEJAS FUNCIONARIOS MEN</c:v>
                </c:pt>
              </c:strCache>
            </c:strRef>
          </c:tx>
          <c:spPr>
            <a:solidFill>
              <a:schemeClr val="accent1"/>
            </a:solidFill>
            <a:ln>
              <a:noFill/>
            </a:ln>
            <a:effectLst/>
          </c:spPr>
          <c:invertIfNegative val="0"/>
          <c:cat>
            <c:strRef>
              <c:f>cuadro1!$B$11:$E$11</c:f>
              <c:strCache>
                <c:ptCount val="4"/>
                <c:pt idx="0">
                  <c:v>Física</c:v>
                </c:pt>
                <c:pt idx="1">
                  <c:v>Web</c:v>
                </c:pt>
                <c:pt idx="2">
                  <c:v>Personal</c:v>
                </c:pt>
                <c:pt idx="3">
                  <c:v>Masivo</c:v>
                </c:pt>
              </c:strCache>
            </c:strRef>
          </c:cat>
          <c:val>
            <c:numRef>
              <c:f>cuadro1!$B$12:$E$12</c:f>
              <c:numCache>
                <c:formatCode>General</c:formatCode>
                <c:ptCount val="4"/>
                <c:pt idx="0">
                  <c:v>28</c:v>
                </c:pt>
                <c:pt idx="1">
                  <c:v>18</c:v>
                </c:pt>
                <c:pt idx="2">
                  <c:v>0</c:v>
                </c:pt>
                <c:pt idx="3">
                  <c:v>0</c:v>
                </c:pt>
              </c:numCache>
            </c:numRef>
          </c:val>
          <c:extLst>
            <c:ext xmlns:c16="http://schemas.microsoft.com/office/drawing/2014/chart" uri="{C3380CC4-5D6E-409C-BE32-E72D297353CC}">
              <c16:uniqueId val="{00000000-E0DA-4DCC-A17B-F6E1E4044EAA}"/>
            </c:ext>
          </c:extLst>
        </c:ser>
        <c:ser>
          <c:idx val="1"/>
          <c:order val="1"/>
          <c:tx>
            <c:strRef>
              <c:f>cuadro1!$A$13</c:f>
              <c:strCache>
                <c:ptCount val="1"/>
                <c:pt idx="0">
                  <c:v>QUEJAS PROCESOS MEN</c:v>
                </c:pt>
              </c:strCache>
            </c:strRef>
          </c:tx>
          <c:spPr>
            <a:solidFill>
              <a:schemeClr val="accent1">
                <a:lumMod val="20000"/>
                <a:lumOff val="80000"/>
              </a:schemeClr>
            </a:solidFill>
            <a:ln>
              <a:noFill/>
            </a:ln>
            <a:effectLst/>
          </c:spPr>
          <c:invertIfNegative val="0"/>
          <c:cat>
            <c:strRef>
              <c:f>cuadro1!$B$11:$E$11</c:f>
              <c:strCache>
                <c:ptCount val="4"/>
                <c:pt idx="0">
                  <c:v>Física</c:v>
                </c:pt>
                <c:pt idx="1">
                  <c:v>Web</c:v>
                </c:pt>
                <c:pt idx="2">
                  <c:v>Personal</c:v>
                </c:pt>
                <c:pt idx="3">
                  <c:v>Masivo</c:v>
                </c:pt>
              </c:strCache>
            </c:strRef>
          </c:cat>
          <c:val>
            <c:numRef>
              <c:f>cuadro1!$B$13:$E$13</c:f>
              <c:numCache>
                <c:formatCode>General</c:formatCode>
                <c:ptCount val="4"/>
                <c:pt idx="0">
                  <c:v>0</c:v>
                </c:pt>
                <c:pt idx="1">
                  <c:v>53</c:v>
                </c:pt>
                <c:pt idx="2">
                  <c:v>0</c:v>
                </c:pt>
                <c:pt idx="3">
                  <c:v>0</c:v>
                </c:pt>
              </c:numCache>
            </c:numRef>
          </c:val>
          <c:extLst>
            <c:ext xmlns:c16="http://schemas.microsoft.com/office/drawing/2014/chart" uri="{C3380CC4-5D6E-409C-BE32-E72D297353CC}">
              <c16:uniqueId val="{00000001-E0DA-4DCC-A17B-F6E1E4044EAA}"/>
            </c:ext>
          </c:extLst>
        </c:ser>
        <c:ser>
          <c:idx val="2"/>
          <c:order val="2"/>
          <c:tx>
            <c:strRef>
              <c:f>cuadro1!$A$14</c:f>
              <c:strCache>
                <c:ptCount val="1"/>
                <c:pt idx="0">
                  <c:v>RECLAMOS SERVICIOS</c:v>
                </c:pt>
              </c:strCache>
            </c:strRef>
          </c:tx>
          <c:spPr>
            <a:solidFill>
              <a:schemeClr val="accent1">
                <a:lumMod val="60000"/>
                <a:lumOff val="40000"/>
              </a:schemeClr>
            </a:solidFill>
            <a:ln>
              <a:noFill/>
            </a:ln>
            <a:effectLst/>
          </c:spPr>
          <c:invertIfNegative val="0"/>
          <c:cat>
            <c:strRef>
              <c:f>cuadro1!$B$11:$E$11</c:f>
              <c:strCache>
                <c:ptCount val="4"/>
                <c:pt idx="0">
                  <c:v>Física</c:v>
                </c:pt>
                <c:pt idx="1">
                  <c:v>Web</c:v>
                </c:pt>
                <c:pt idx="2">
                  <c:v>Personal</c:v>
                </c:pt>
                <c:pt idx="3">
                  <c:v>Masivo</c:v>
                </c:pt>
              </c:strCache>
            </c:strRef>
          </c:cat>
          <c:val>
            <c:numRef>
              <c:f>cuadro1!$B$14:$E$14</c:f>
              <c:numCache>
                <c:formatCode>General</c:formatCode>
                <c:ptCount val="4"/>
                <c:pt idx="0">
                  <c:v>2</c:v>
                </c:pt>
                <c:pt idx="1">
                  <c:v>109</c:v>
                </c:pt>
                <c:pt idx="2">
                  <c:v>0</c:v>
                </c:pt>
                <c:pt idx="3">
                  <c:v>0</c:v>
                </c:pt>
              </c:numCache>
            </c:numRef>
          </c:val>
          <c:extLst>
            <c:ext xmlns:c16="http://schemas.microsoft.com/office/drawing/2014/chart" uri="{C3380CC4-5D6E-409C-BE32-E72D297353CC}">
              <c16:uniqueId val="{00000002-E0DA-4DCC-A17B-F6E1E4044EAA}"/>
            </c:ext>
          </c:extLst>
        </c:ser>
        <c:dLbls>
          <c:showLegendKey val="0"/>
          <c:showVal val="0"/>
          <c:showCatName val="0"/>
          <c:showSerName val="0"/>
          <c:showPercent val="0"/>
          <c:showBubbleSize val="0"/>
        </c:dLbls>
        <c:gapWidth val="219"/>
        <c:overlap val="-27"/>
        <c:axId val="453003856"/>
        <c:axId val="346478320"/>
      </c:barChart>
      <c:catAx>
        <c:axId val="453003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46478320"/>
        <c:crosses val="autoZero"/>
        <c:auto val="1"/>
        <c:lblAlgn val="ctr"/>
        <c:lblOffset val="100"/>
        <c:noMultiLvlLbl val="0"/>
      </c:catAx>
      <c:valAx>
        <c:axId val="34647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453003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B34E3CD0-0912-D54D-99F1-5FF9CB7B0B82}" type="datetimeFigureOut">
              <a:rPr lang="es-CO" smtClean="0"/>
              <a:pPr/>
              <a:t>17/01/2019</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17/01/2019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17/01/2019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17/01/2019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17/01/2019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17/01/2019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17/01/2019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17/01/2019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17/01/2019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17/01/2019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17/01/2019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17/01/2019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17/01/2019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C6E5F6D-E708-2541-A0C8-768542CA1B2A}"/>
              </a:ext>
            </a:extLst>
          </p:cNvPr>
          <p:cNvSpPr/>
          <p:nvPr/>
        </p:nvSpPr>
        <p:spPr>
          <a:xfrm>
            <a:off x="0"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874962" y="2880442"/>
            <a:ext cx="5767388" cy="1097116"/>
          </a:xfrm>
          <a:prstGeom prst="rect">
            <a:avLst/>
          </a:prstGeom>
        </p:spPr>
      </p:pic>
      <p:sp>
        <p:nvSpPr>
          <p:cNvPr id="9" name="CuadroTexto 8">
            <a:extLst>
              <a:ext uri="{FF2B5EF4-FFF2-40B4-BE49-F238E27FC236}">
                <a16:creationId xmlns:a16="http://schemas.microsoft.com/office/drawing/2014/main" id="{F34CD10D-905D-3947-A650-33A2203D5DC4}"/>
              </a:ext>
            </a:extLst>
          </p:cNvPr>
          <p:cNvSpPr txBox="1"/>
          <p:nvPr/>
        </p:nvSpPr>
        <p:spPr>
          <a:xfrm>
            <a:off x="8657671" y="4099392"/>
            <a:ext cx="2882427" cy="1077218"/>
          </a:xfrm>
          <a:prstGeom prst="rect">
            <a:avLst/>
          </a:prstGeom>
          <a:noFill/>
        </p:spPr>
        <p:txBody>
          <a:bodyPr wrap="square" rtlCol="0">
            <a:spAutoFit/>
          </a:bodyPr>
          <a:lstStyle/>
          <a:p>
            <a:pPr algn="r"/>
            <a:r>
              <a:rPr lang="es-ES_tradnl" sz="3200" dirty="0">
                <a:solidFill>
                  <a:srgbClr val="436CB7"/>
                </a:solidFill>
                <a:latin typeface="Arial" panose="020B0604020202020204" pitchFamily="34" charset="0"/>
                <a:cs typeface="Arial" panose="020B0604020202020204" pitchFamily="34" charset="0"/>
              </a:rPr>
              <a:t>INFORME DE QUEJAS</a:t>
            </a:r>
          </a:p>
        </p:txBody>
      </p:sp>
      <p:sp>
        <p:nvSpPr>
          <p:cNvPr id="10" name="Rectángulo 9">
            <a:extLst>
              <a:ext uri="{FF2B5EF4-FFF2-40B4-BE49-F238E27FC236}">
                <a16:creationId xmlns:a16="http://schemas.microsoft.com/office/drawing/2014/main" id="{47D294CF-C86D-9449-A665-74E3810FA0E4}"/>
              </a:ext>
            </a:extLst>
          </p:cNvPr>
          <p:cNvSpPr/>
          <p:nvPr/>
        </p:nvSpPr>
        <p:spPr>
          <a:xfrm>
            <a:off x="10640084" y="5029791"/>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8" name="Rectángulo 7">
            <a:extLst>
              <a:ext uri="{FF2B5EF4-FFF2-40B4-BE49-F238E27FC236}">
                <a16:creationId xmlns:a16="http://schemas.microsoft.com/office/drawing/2014/main" id="{6427AF52-39C3-E647-8F55-F0278B8E943E}"/>
              </a:ext>
            </a:extLst>
          </p:cNvPr>
          <p:cNvSpPr/>
          <p:nvPr/>
        </p:nvSpPr>
        <p:spPr>
          <a:xfrm>
            <a:off x="6408211" y="5311145"/>
            <a:ext cx="5221366" cy="1877437"/>
          </a:xfrm>
          <a:prstGeom prst="rect">
            <a:avLst/>
          </a:prstGeom>
        </p:spPr>
        <p:txBody>
          <a:bodyPr wrap="none">
            <a:spAutoFit/>
          </a:bodyPr>
          <a:lstStyle/>
          <a:p>
            <a:pPr algn="r"/>
            <a:r>
              <a:rPr lang="es-CO" sz="2800" dirty="0">
                <a:solidFill>
                  <a:srgbClr val="436CB7"/>
                </a:solidFill>
                <a:latin typeface="Arial" panose="020B0604020202020204" pitchFamily="34" charset="0"/>
                <a:cs typeface="Arial" panose="020B0604020202020204" pitchFamily="34" charset="0"/>
              </a:rPr>
              <a:t>Informe de Quejas y Reclamos </a:t>
            </a:r>
          </a:p>
          <a:p>
            <a:pPr algn="r"/>
            <a:r>
              <a:rPr lang="es-CO" sz="2800" dirty="0">
                <a:solidFill>
                  <a:srgbClr val="436CB7"/>
                </a:solidFill>
                <a:latin typeface="Arial" panose="020B0604020202020204" pitchFamily="34" charset="0"/>
                <a:cs typeface="Arial" panose="020B0604020202020204" pitchFamily="34" charset="0"/>
              </a:rPr>
              <a:t>Cuarto Trimestre de 2018</a:t>
            </a:r>
          </a:p>
          <a:p>
            <a:pPr algn="r"/>
            <a:r>
              <a:rPr lang="es-CO" sz="2800" dirty="0">
                <a:solidFill>
                  <a:srgbClr val="436CB7"/>
                </a:solidFill>
                <a:latin typeface="Arial" panose="020B0604020202020204" pitchFamily="34" charset="0"/>
                <a:cs typeface="Arial" panose="020B0604020202020204" pitchFamily="34" charset="0"/>
              </a:rPr>
              <a:t>Bogotá, enero 2019</a:t>
            </a:r>
          </a:p>
          <a:p>
            <a:pPr algn="r"/>
            <a:endParaRPr lang="es-AR" sz="3200" dirty="0"/>
          </a:p>
        </p:txBody>
      </p:sp>
    </p:spTree>
    <p:extLst>
      <p:ext uri="{BB962C8B-B14F-4D97-AF65-F5344CB8AC3E}">
        <p14:creationId xmlns:p14="http://schemas.microsoft.com/office/powerpoint/2010/main" val="37798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29734" y="82954"/>
            <a:ext cx="8578036"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Servidores MEN Discriminado Eje Temático. </a:t>
            </a:r>
          </a:p>
          <a:p>
            <a:endParaRPr lang="es-CO" sz="3600" b="1"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8272393" y="617474"/>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Rectángulo 9">
            <a:extLst>
              <a:ext uri="{FF2B5EF4-FFF2-40B4-BE49-F238E27FC236}">
                <a16:creationId xmlns:a16="http://schemas.microsoft.com/office/drawing/2014/main" id="{A6026D99-F3D9-4B63-A7A6-934606D79F5E}"/>
              </a:ext>
            </a:extLst>
          </p:cNvPr>
          <p:cNvSpPr/>
          <p:nvPr/>
        </p:nvSpPr>
        <p:spPr>
          <a:xfrm>
            <a:off x="8496519" y="1243126"/>
            <a:ext cx="3403085" cy="499740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altLang="es-CO" dirty="0">
                <a:solidFill>
                  <a:schemeClr val="bg1"/>
                </a:solidFill>
                <a:latin typeface="Verdana" panose="020B0604030504040204" pitchFamily="34" charset="0"/>
                <a:ea typeface="Verdana" panose="020B0604030504040204" pitchFamily="34" charset="0"/>
                <a:cs typeface="Verdana" panose="020B0604030504040204" pitchFamily="34" charset="0"/>
              </a:rPr>
              <a:t>En el cuarto trimestre de 2018 se recibieron 46 quejas contra servidores del Ministerio. </a:t>
            </a:r>
          </a:p>
          <a:p>
            <a:pPr algn="just"/>
            <a:endParaRPr lang="es-ES" altLang="es-CO"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s-ES" altLang="es-CO" dirty="0">
                <a:solidFill>
                  <a:schemeClr val="bg1"/>
                </a:solidFill>
                <a:latin typeface="Verdana" panose="020B0604030504040204" pitchFamily="34" charset="0"/>
                <a:ea typeface="Verdana" panose="020B0604030504040204" pitchFamily="34" charset="0"/>
                <a:cs typeface="Verdana" panose="020B0604030504040204" pitchFamily="34" charset="0"/>
              </a:rPr>
              <a:t>La dependencia de la cual se generó el mayor  número  de quejas, fue grupo de control interno disciplinario con un total de  43 quejas. </a:t>
            </a:r>
            <a:endParaRPr lang="es-CO"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n 2">
            <a:extLst>
              <a:ext uri="{FF2B5EF4-FFF2-40B4-BE49-F238E27FC236}">
                <a16:creationId xmlns:a16="http://schemas.microsoft.com/office/drawing/2014/main" id="{1353F091-F070-489E-916B-3D46841BDD57}"/>
              </a:ext>
            </a:extLst>
          </p:cNvPr>
          <p:cNvPicPr>
            <a:picLocks noChangeAspect="1"/>
          </p:cNvPicPr>
          <p:nvPr/>
        </p:nvPicPr>
        <p:blipFill>
          <a:blip r:embed="rId2"/>
          <a:stretch>
            <a:fillRect/>
          </a:stretch>
        </p:blipFill>
        <p:spPr>
          <a:xfrm>
            <a:off x="414866" y="1991457"/>
            <a:ext cx="7854134" cy="2369527"/>
          </a:xfrm>
          <a:prstGeom prst="rect">
            <a:avLst/>
          </a:prstGeom>
        </p:spPr>
      </p:pic>
    </p:spTree>
    <p:extLst>
      <p:ext uri="{BB962C8B-B14F-4D97-AF65-F5344CB8AC3E}">
        <p14:creationId xmlns:p14="http://schemas.microsoft.com/office/powerpoint/2010/main" val="222620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70493" y="149517"/>
            <a:ext cx="9355014" cy="523220"/>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endParaRPr lang="es-CO" sz="2800" b="1"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9328934" y="612182"/>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Rectángulo 9">
            <a:extLst>
              <a:ext uri="{FF2B5EF4-FFF2-40B4-BE49-F238E27FC236}">
                <a16:creationId xmlns:a16="http://schemas.microsoft.com/office/drawing/2014/main" id="{84ECDDB3-49C9-416F-8B86-4920C5C330E3}"/>
              </a:ext>
            </a:extLst>
          </p:cNvPr>
          <p:cNvSpPr/>
          <p:nvPr/>
        </p:nvSpPr>
        <p:spPr>
          <a:xfrm>
            <a:off x="334108" y="1178169"/>
            <a:ext cx="11306907" cy="5067649"/>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SzPct val="125000"/>
              <a:defRPr/>
            </a:pPr>
            <a:r>
              <a:rPr lang="es-ES" sz="1600" b="1" u="sng" dirty="0">
                <a:solidFill>
                  <a:schemeClr val="bg1"/>
                </a:solidFill>
                <a:latin typeface="Verdana" panose="020B0604030504040204" pitchFamily="34" charset="0"/>
                <a:ea typeface="Verdana" panose="020B0604030504040204" pitchFamily="34" charset="0"/>
                <a:cs typeface="Verdana" panose="020B0604030504040204" pitchFamily="34" charset="0"/>
              </a:rPr>
              <a:t>Porcentaje de oportunidad</a:t>
            </a:r>
          </a:p>
          <a:p>
            <a:pPr lvl="0" algn="ctr">
              <a:buSzPct val="125000"/>
              <a:defRPr/>
            </a:pPr>
            <a:endParaRPr lang="es-ES" sz="1600" b="1" u="sng"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just">
              <a:buSzPct val="125000"/>
              <a:defRPr/>
            </a:pP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En el cuarto trimestre del 2018, se evidencio una disminución en el numero de las quejas y reclamos radicados ante el Ministerio de Educación Nacional, con respecto al mismo trimestre del año 2017 ya que se paso de 1538 quejas y reclamos a 210 en el cuarto trimestre de 2018.</a:t>
            </a:r>
          </a:p>
          <a:p>
            <a:pPr lvl="0" algn="just">
              <a:buSzPct val="125000"/>
              <a:defRPr/>
            </a:pPr>
            <a:endPar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just">
              <a:buSzPct val="125000"/>
              <a:defRPr/>
            </a:pP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El porcentaje general de oportunidad de respuesta a las quejas fue del 90,32%,  es decir que de las 217 quejas 192 fueron contestadas a  tiempo y  21 de manera extemporánea, estas últimas, en su gran mayoría corresponden a quejas procesos MEN</a:t>
            </a:r>
          </a:p>
          <a:p>
            <a:pPr lvl="0" algn="just">
              <a:buSzPct val="125000"/>
              <a:defRPr/>
            </a:pP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0" algn="just">
              <a:buSzPct val="125000"/>
              <a:defRPr/>
            </a:pPr>
            <a:r>
              <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rPr>
              <a:t>A partir del análisis realizado, las quejas recibidas en el segundo trimestre de 2018 para el MEN  se distribuyeron por tipo así:</a:t>
            </a:r>
          </a:p>
          <a:p>
            <a:pPr lvl="0" algn="just">
              <a:buSzPct val="125000"/>
              <a:defRPr/>
            </a:pPr>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algn="ctr">
              <a:buSzPct val="125000"/>
              <a:defRPr/>
            </a:pPr>
            <a:r>
              <a:rPr lang="es-E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lvl="1" algn="ctr">
              <a:buSzPct val="125000"/>
              <a:defRPr/>
            </a:pPr>
            <a:r>
              <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rPr>
              <a:t>111 Corresponden a reclamos de servicios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y  tuvieron un </a:t>
            </a:r>
            <a:r>
              <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rPr>
              <a:t>88%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en oportunidad.</a:t>
            </a:r>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3">
              <a:buSzPct val="125000"/>
              <a:defRPr/>
            </a:pP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     53   Corresponden a reclamos frente a procesos y  tuvieron un  85% en oportunidad.</a:t>
            </a:r>
          </a:p>
          <a:p>
            <a:pPr lvl="3">
              <a:buSzPct val="125000"/>
              <a:defRPr/>
            </a:pPr>
            <a:r>
              <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rPr>
              <a:t>     46   Corresponden a quejas contra funcionarios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y  tuvieron un 100</a:t>
            </a:r>
            <a:r>
              <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s-CO" sz="1600" dirty="0">
                <a:solidFill>
                  <a:schemeClr val="bg1"/>
                </a:solidFill>
                <a:latin typeface="Verdana" panose="020B0604030504040204" pitchFamily="34" charset="0"/>
                <a:ea typeface="Verdana" panose="020B0604030504040204" pitchFamily="34" charset="0"/>
                <a:cs typeface="Verdana" panose="020B0604030504040204" pitchFamily="34" charset="0"/>
              </a:rPr>
              <a:t>en oportunidad.</a:t>
            </a:r>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3">
              <a:buSzPct val="125000"/>
              <a:defRPr/>
            </a:pPr>
            <a:endParaRPr lang="es-E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Gráfico 10" descr="Usuario">
            <a:extLst>
              <a:ext uri="{FF2B5EF4-FFF2-40B4-BE49-F238E27FC236}">
                <a16:creationId xmlns:a16="http://schemas.microsoft.com/office/drawing/2014/main" id="{59BC5017-1CD2-40C9-A281-F10BCF2728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9986" y="4881453"/>
            <a:ext cx="313184" cy="313184"/>
          </a:xfrm>
          <a:prstGeom prst="rect">
            <a:avLst/>
          </a:prstGeom>
        </p:spPr>
      </p:pic>
      <p:pic>
        <p:nvPicPr>
          <p:cNvPr id="12" name="Gráfico 11" descr="Usuario">
            <a:extLst>
              <a:ext uri="{FF2B5EF4-FFF2-40B4-BE49-F238E27FC236}">
                <a16:creationId xmlns:a16="http://schemas.microsoft.com/office/drawing/2014/main" id="{BE5700DD-E5EF-4A89-870B-DEF1AB8B85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9986" y="5177722"/>
            <a:ext cx="313184" cy="313184"/>
          </a:xfrm>
          <a:prstGeom prst="rect">
            <a:avLst/>
          </a:prstGeom>
        </p:spPr>
      </p:pic>
      <p:pic>
        <p:nvPicPr>
          <p:cNvPr id="13" name="Gráfico 12" descr="Usuario">
            <a:extLst>
              <a:ext uri="{FF2B5EF4-FFF2-40B4-BE49-F238E27FC236}">
                <a16:creationId xmlns:a16="http://schemas.microsoft.com/office/drawing/2014/main" id="{2BAFDBF1-351E-4DE6-9A0C-F38EB438F4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9986" y="5447353"/>
            <a:ext cx="313184" cy="313184"/>
          </a:xfrm>
          <a:prstGeom prst="rect">
            <a:avLst/>
          </a:prstGeom>
        </p:spPr>
      </p:pic>
    </p:spTree>
    <p:extLst>
      <p:ext uri="{BB962C8B-B14F-4D97-AF65-F5344CB8AC3E}">
        <p14:creationId xmlns:p14="http://schemas.microsoft.com/office/powerpoint/2010/main" val="24994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70493" y="104898"/>
            <a:ext cx="94781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9109289" y="5945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pic>
        <p:nvPicPr>
          <p:cNvPr id="2" name="Imagen 1">
            <a:extLst>
              <a:ext uri="{FF2B5EF4-FFF2-40B4-BE49-F238E27FC236}">
                <a16:creationId xmlns:a16="http://schemas.microsoft.com/office/drawing/2014/main" id="{E104994B-1028-4319-BA5C-5443B8CB4CDE}"/>
              </a:ext>
            </a:extLst>
          </p:cNvPr>
          <p:cNvPicPr>
            <a:picLocks noChangeAspect="1"/>
          </p:cNvPicPr>
          <p:nvPr/>
        </p:nvPicPr>
        <p:blipFill>
          <a:blip r:embed="rId2"/>
          <a:stretch>
            <a:fillRect/>
          </a:stretch>
        </p:blipFill>
        <p:spPr>
          <a:xfrm>
            <a:off x="414866" y="829733"/>
            <a:ext cx="6091958" cy="2944039"/>
          </a:xfrm>
          <a:prstGeom prst="rect">
            <a:avLst/>
          </a:prstGeom>
        </p:spPr>
      </p:pic>
      <p:pic>
        <p:nvPicPr>
          <p:cNvPr id="5" name="Imagen 4">
            <a:extLst>
              <a:ext uri="{FF2B5EF4-FFF2-40B4-BE49-F238E27FC236}">
                <a16:creationId xmlns:a16="http://schemas.microsoft.com/office/drawing/2014/main" id="{D6CB1158-8D3D-4A82-B5A6-8AB03F95C017}"/>
              </a:ext>
            </a:extLst>
          </p:cNvPr>
          <p:cNvPicPr>
            <a:picLocks noChangeAspect="1"/>
          </p:cNvPicPr>
          <p:nvPr/>
        </p:nvPicPr>
        <p:blipFill>
          <a:blip r:embed="rId3"/>
          <a:stretch>
            <a:fillRect/>
          </a:stretch>
        </p:blipFill>
        <p:spPr>
          <a:xfrm>
            <a:off x="668232" y="4219315"/>
            <a:ext cx="5152275" cy="2041800"/>
          </a:xfrm>
          <a:prstGeom prst="rect">
            <a:avLst/>
          </a:prstGeom>
        </p:spPr>
      </p:pic>
      <p:sp>
        <p:nvSpPr>
          <p:cNvPr id="13" name="Rectángulo 12">
            <a:extLst>
              <a:ext uri="{FF2B5EF4-FFF2-40B4-BE49-F238E27FC236}">
                <a16:creationId xmlns:a16="http://schemas.microsoft.com/office/drawing/2014/main" id="{50F6D379-0709-4550-B7D9-59E994109157}"/>
              </a:ext>
            </a:extLst>
          </p:cNvPr>
          <p:cNvSpPr/>
          <p:nvPr/>
        </p:nvSpPr>
        <p:spPr>
          <a:xfrm>
            <a:off x="7453388" y="1999300"/>
            <a:ext cx="4141534" cy="2338753"/>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CO" dirty="0">
                <a:latin typeface="Arial Narrow" panose="020B0606020202030204" pitchFamily="34" charset="0"/>
              </a:rPr>
              <a:t>Se observa que en el cuarto trimestre de 2018, las quejas y reclamos correspondientes al Ministerio de Educación Nacional tuvieron una disminución de 1373 quejas comparado con el tercer trimestre del año 2017.</a:t>
            </a:r>
          </a:p>
        </p:txBody>
      </p:sp>
    </p:spTree>
    <p:extLst>
      <p:ext uri="{BB962C8B-B14F-4D97-AF65-F5344CB8AC3E}">
        <p14:creationId xmlns:p14="http://schemas.microsoft.com/office/powerpoint/2010/main" val="45502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29733" y="9701"/>
            <a:ext cx="92495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8852521" y="50247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graphicFrame>
        <p:nvGraphicFramePr>
          <p:cNvPr id="11" name="Gráfico 10">
            <a:extLst>
              <a:ext uri="{FF2B5EF4-FFF2-40B4-BE49-F238E27FC236}">
                <a16:creationId xmlns:a16="http://schemas.microsoft.com/office/drawing/2014/main" id="{00000000-0008-0000-1400-000003000000}"/>
              </a:ext>
            </a:extLst>
          </p:cNvPr>
          <p:cNvGraphicFramePr>
            <a:graphicFrameLocks/>
          </p:cNvGraphicFramePr>
          <p:nvPr>
            <p:extLst>
              <p:ext uri="{D42A27DB-BD31-4B8C-83A1-F6EECF244321}">
                <p14:modId xmlns:p14="http://schemas.microsoft.com/office/powerpoint/2010/main" val="1440300071"/>
              </p:ext>
            </p:extLst>
          </p:nvPr>
        </p:nvGraphicFramePr>
        <p:xfrm>
          <a:off x="414866" y="1086919"/>
          <a:ext cx="5681134" cy="3080635"/>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ángulo 16">
            <a:extLst>
              <a:ext uri="{FF2B5EF4-FFF2-40B4-BE49-F238E27FC236}">
                <a16:creationId xmlns:a16="http://schemas.microsoft.com/office/drawing/2014/main" id="{42B9A149-397C-4001-BD2C-B0C7C9F1C466}"/>
              </a:ext>
            </a:extLst>
          </p:cNvPr>
          <p:cNvSpPr/>
          <p:nvPr/>
        </p:nvSpPr>
        <p:spPr>
          <a:xfrm>
            <a:off x="7386496" y="2497015"/>
            <a:ext cx="3923000" cy="1793872"/>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SzPct val="125000"/>
              <a:defRPr/>
            </a:pPr>
            <a:r>
              <a:rPr lang="es-ES" dirty="0">
                <a:latin typeface="Arial Narrow" panose="020B0606020202030204" pitchFamily="34" charset="0"/>
                <a:cs typeface="Arial" pitchFamily="34" charset="0"/>
              </a:rPr>
              <a:t>En el cuarto trimestre del 2018 se paso de 685 reclamos a 53 comparado con el mismo trimestre del 2017</a:t>
            </a:r>
            <a:r>
              <a:rPr lang="es-CO" dirty="0">
                <a:latin typeface="Arial Narrow" panose="020B0606020202030204" pitchFamily="34" charset="0"/>
                <a:cs typeface="Arial" pitchFamily="34" charset="0"/>
              </a:rPr>
              <a:t>.</a:t>
            </a:r>
          </a:p>
        </p:txBody>
      </p:sp>
      <p:pic>
        <p:nvPicPr>
          <p:cNvPr id="12" name="Imagen 11">
            <a:extLst>
              <a:ext uri="{FF2B5EF4-FFF2-40B4-BE49-F238E27FC236}">
                <a16:creationId xmlns:a16="http://schemas.microsoft.com/office/drawing/2014/main" id="{EC77457D-586C-4A17-A0BB-55A6F6F2429A}"/>
              </a:ext>
            </a:extLst>
          </p:cNvPr>
          <p:cNvPicPr>
            <a:picLocks noChangeAspect="1"/>
          </p:cNvPicPr>
          <p:nvPr/>
        </p:nvPicPr>
        <p:blipFill>
          <a:blip r:embed="rId3"/>
          <a:stretch>
            <a:fillRect/>
          </a:stretch>
        </p:blipFill>
        <p:spPr>
          <a:xfrm>
            <a:off x="1058380" y="4723703"/>
            <a:ext cx="4657045" cy="1047378"/>
          </a:xfrm>
          <a:prstGeom prst="rect">
            <a:avLst/>
          </a:prstGeom>
        </p:spPr>
      </p:pic>
    </p:spTree>
    <p:extLst>
      <p:ext uri="{BB962C8B-B14F-4D97-AF65-F5344CB8AC3E}">
        <p14:creationId xmlns:p14="http://schemas.microsoft.com/office/powerpoint/2010/main" val="173748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CuadroTexto 9">
            <a:extLst>
              <a:ext uri="{FF2B5EF4-FFF2-40B4-BE49-F238E27FC236}">
                <a16:creationId xmlns:a16="http://schemas.microsoft.com/office/drawing/2014/main" id="{5A5A75CB-2403-42EC-9C46-BD1A9689602A}"/>
              </a:ext>
            </a:extLst>
          </p:cNvPr>
          <p:cNvSpPr txBox="1"/>
          <p:nvPr/>
        </p:nvSpPr>
        <p:spPr>
          <a:xfrm>
            <a:off x="829733" y="9701"/>
            <a:ext cx="92495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68D961F3-1440-4703-ABAC-158F1AE903F7}"/>
              </a:ext>
            </a:extLst>
          </p:cNvPr>
          <p:cNvSpPr/>
          <p:nvPr/>
        </p:nvSpPr>
        <p:spPr>
          <a:xfrm>
            <a:off x="8852521" y="50247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graphicFrame>
        <p:nvGraphicFramePr>
          <p:cNvPr id="12" name="Gráfico 11">
            <a:extLst>
              <a:ext uri="{FF2B5EF4-FFF2-40B4-BE49-F238E27FC236}">
                <a16:creationId xmlns:a16="http://schemas.microsoft.com/office/drawing/2014/main" id="{00000000-0008-0000-1400-000005000000}"/>
              </a:ext>
            </a:extLst>
          </p:cNvPr>
          <p:cNvGraphicFramePr>
            <a:graphicFrameLocks/>
          </p:cNvGraphicFramePr>
          <p:nvPr>
            <p:extLst>
              <p:ext uri="{D42A27DB-BD31-4B8C-83A1-F6EECF244321}">
                <p14:modId xmlns:p14="http://schemas.microsoft.com/office/powerpoint/2010/main" val="2700626780"/>
              </p:ext>
            </p:extLst>
          </p:nvPr>
        </p:nvGraphicFramePr>
        <p:xfrm>
          <a:off x="414866" y="1437908"/>
          <a:ext cx="4543425" cy="2962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to 2">
            <a:extLst>
              <a:ext uri="{FF2B5EF4-FFF2-40B4-BE49-F238E27FC236}">
                <a16:creationId xmlns:a16="http://schemas.microsoft.com/office/drawing/2014/main" id="{B974A3AB-F2AF-4286-8F1A-A603E094B0D9}"/>
              </a:ext>
            </a:extLst>
          </p:cNvPr>
          <p:cNvGraphicFramePr>
            <a:graphicFrameLocks noChangeAspect="1"/>
          </p:cNvGraphicFramePr>
          <p:nvPr>
            <p:extLst>
              <p:ext uri="{D42A27DB-BD31-4B8C-83A1-F6EECF244321}">
                <p14:modId xmlns:p14="http://schemas.microsoft.com/office/powerpoint/2010/main" val="714124671"/>
              </p:ext>
            </p:extLst>
          </p:nvPr>
        </p:nvGraphicFramePr>
        <p:xfrm>
          <a:off x="701186" y="5081954"/>
          <a:ext cx="4978645" cy="1077218"/>
        </p:xfrm>
        <a:graphic>
          <a:graphicData uri="http://schemas.openxmlformats.org/presentationml/2006/ole">
            <mc:AlternateContent xmlns:mc="http://schemas.openxmlformats.org/markup-compatibility/2006">
              <mc:Choice xmlns:v="urn:schemas-microsoft-com:vml" Requires="v">
                <p:oleObj spid="_x0000_s7176" name="Worksheet" r:id="rId4" imgW="3333879" imgH="676160" progId="Excel.Sheet.12">
                  <p:embed/>
                </p:oleObj>
              </mc:Choice>
              <mc:Fallback>
                <p:oleObj name="Worksheet" r:id="rId4" imgW="3333879" imgH="676160" progId="Excel.Sheet.12">
                  <p:embed/>
                  <p:pic>
                    <p:nvPicPr>
                      <p:cNvPr id="0" name=""/>
                      <p:cNvPicPr/>
                      <p:nvPr/>
                    </p:nvPicPr>
                    <p:blipFill>
                      <a:blip r:embed="rId5"/>
                      <a:stretch>
                        <a:fillRect/>
                      </a:stretch>
                    </p:blipFill>
                    <p:spPr>
                      <a:xfrm>
                        <a:off x="701186" y="5081954"/>
                        <a:ext cx="4978645" cy="1077218"/>
                      </a:xfrm>
                      <a:prstGeom prst="rect">
                        <a:avLst/>
                      </a:prstGeom>
                    </p:spPr>
                  </p:pic>
                </p:oleObj>
              </mc:Fallback>
            </mc:AlternateContent>
          </a:graphicData>
        </a:graphic>
      </p:graphicFrame>
      <p:sp>
        <p:nvSpPr>
          <p:cNvPr id="17" name="Rectángulo 16">
            <a:extLst>
              <a:ext uri="{FF2B5EF4-FFF2-40B4-BE49-F238E27FC236}">
                <a16:creationId xmlns:a16="http://schemas.microsoft.com/office/drawing/2014/main" id="{9E4F9B20-14C4-4642-935C-A71EFBEC67A6}"/>
              </a:ext>
            </a:extLst>
          </p:cNvPr>
          <p:cNvSpPr/>
          <p:nvPr/>
        </p:nvSpPr>
        <p:spPr>
          <a:xfrm>
            <a:off x="7018585" y="1599343"/>
            <a:ext cx="3923000" cy="2640855"/>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Narrow" panose="020B0606020202030204" pitchFamily="34" charset="0"/>
                <a:cs typeface="Arial" pitchFamily="34" charset="0"/>
              </a:rPr>
              <a:t>Se presentaron 111 reclamos en el cuarto trimestre, evidenciando una disminución de 721 quejas comparado con el mismo trimestre del año 2017</a:t>
            </a:r>
            <a:endParaRPr lang="es-CO" dirty="0">
              <a:latin typeface="Arial" panose="020B0604020202020204" pitchFamily="34" charset="0"/>
            </a:endParaRPr>
          </a:p>
        </p:txBody>
      </p:sp>
    </p:spTree>
    <p:extLst>
      <p:ext uri="{BB962C8B-B14F-4D97-AF65-F5344CB8AC3E}">
        <p14:creationId xmlns:p14="http://schemas.microsoft.com/office/powerpoint/2010/main" val="55531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CuadroTexto 9">
            <a:extLst>
              <a:ext uri="{FF2B5EF4-FFF2-40B4-BE49-F238E27FC236}">
                <a16:creationId xmlns:a16="http://schemas.microsoft.com/office/drawing/2014/main" id="{FDF0DB01-E4AC-45CD-97D8-4FA914145734}"/>
              </a:ext>
            </a:extLst>
          </p:cNvPr>
          <p:cNvSpPr txBox="1"/>
          <p:nvPr/>
        </p:nvSpPr>
        <p:spPr>
          <a:xfrm>
            <a:off x="829733" y="9701"/>
            <a:ext cx="92495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E98125AE-B44F-42FA-A3CD-1F44DB4615C4}"/>
              </a:ext>
            </a:extLst>
          </p:cNvPr>
          <p:cNvSpPr/>
          <p:nvPr/>
        </p:nvSpPr>
        <p:spPr>
          <a:xfrm>
            <a:off x="8852521" y="50247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graphicFrame>
        <p:nvGraphicFramePr>
          <p:cNvPr id="12" name="Gráfico 11">
            <a:extLst>
              <a:ext uri="{FF2B5EF4-FFF2-40B4-BE49-F238E27FC236}">
                <a16:creationId xmlns:a16="http://schemas.microsoft.com/office/drawing/2014/main" id="{00000000-0008-0000-1400-000006000000}"/>
              </a:ext>
            </a:extLst>
          </p:cNvPr>
          <p:cNvGraphicFramePr>
            <a:graphicFrameLocks/>
          </p:cNvGraphicFramePr>
          <p:nvPr>
            <p:extLst>
              <p:ext uri="{D42A27DB-BD31-4B8C-83A1-F6EECF244321}">
                <p14:modId xmlns:p14="http://schemas.microsoft.com/office/powerpoint/2010/main" val="700711877"/>
              </p:ext>
            </p:extLst>
          </p:nvPr>
        </p:nvGraphicFramePr>
        <p:xfrm>
          <a:off x="414866" y="1096620"/>
          <a:ext cx="5018780" cy="319051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a:extLst>
              <a:ext uri="{FF2B5EF4-FFF2-40B4-BE49-F238E27FC236}">
                <a16:creationId xmlns:a16="http://schemas.microsoft.com/office/drawing/2014/main" id="{CBB8D4AC-4D0B-4A62-98ED-B1825F504B9B}"/>
              </a:ext>
            </a:extLst>
          </p:cNvPr>
          <p:cNvPicPr>
            <a:picLocks noChangeAspect="1"/>
          </p:cNvPicPr>
          <p:nvPr/>
        </p:nvPicPr>
        <p:blipFill>
          <a:blip r:embed="rId3"/>
          <a:stretch>
            <a:fillRect/>
          </a:stretch>
        </p:blipFill>
        <p:spPr>
          <a:xfrm>
            <a:off x="653934" y="4846486"/>
            <a:ext cx="5255393" cy="1077218"/>
          </a:xfrm>
          <a:prstGeom prst="rect">
            <a:avLst/>
          </a:prstGeom>
        </p:spPr>
      </p:pic>
      <p:sp>
        <p:nvSpPr>
          <p:cNvPr id="17" name="Rectángulo 16">
            <a:extLst>
              <a:ext uri="{FF2B5EF4-FFF2-40B4-BE49-F238E27FC236}">
                <a16:creationId xmlns:a16="http://schemas.microsoft.com/office/drawing/2014/main" id="{2D4F3352-CFDD-46BF-9BDE-A1E4C5348C3D}"/>
              </a:ext>
            </a:extLst>
          </p:cNvPr>
          <p:cNvSpPr/>
          <p:nvPr/>
        </p:nvSpPr>
        <p:spPr>
          <a:xfrm>
            <a:off x="7233711" y="1646275"/>
            <a:ext cx="3923000" cy="2640855"/>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SzPct val="125000"/>
              <a:defRPr/>
            </a:pPr>
            <a:r>
              <a:rPr lang="es-ES" dirty="0">
                <a:latin typeface="Arial Narrow" panose="020B0606020202030204" pitchFamily="34" charset="0"/>
                <a:cs typeface="Arial" pitchFamily="34" charset="0"/>
              </a:rPr>
              <a:t>En el cuarto trimestre del 2018 se presentaron 46 quejas contra funcionarios, las cuales disminuyeron  en 20 quejas comparado con el mismo trimestre del año 2017 .</a:t>
            </a:r>
          </a:p>
        </p:txBody>
      </p:sp>
    </p:spTree>
    <p:extLst>
      <p:ext uri="{BB962C8B-B14F-4D97-AF65-F5344CB8AC3E}">
        <p14:creationId xmlns:p14="http://schemas.microsoft.com/office/powerpoint/2010/main" val="197445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CuadroTexto 9">
            <a:extLst>
              <a:ext uri="{FF2B5EF4-FFF2-40B4-BE49-F238E27FC236}">
                <a16:creationId xmlns:a16="http://schemas.microsoft.com/office/drawing/2014/main" id="{5251C2B0-6A23-4EAB-8DA8-85E74DE1E2E4}"/>
              </a:ext>
            </a:extLst>
          </p:cNvPr>
          <p:cNvSpPr txBox="1"/>
          <p:nvPr/>
        </p:nvSpPr>
        <p:spPr>
          <a:xfrm>
            <a:off x="829733" y="9701"/>
            <a:ext cx="92495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F823C25A-D988-44CD-9567-29FF3678007B}"/>
              </a:ext>
            </a:extLst>
          </p:cNvPr>
          <p:cNvSpPr/>
          <p:nvPr/>
        </p:nvSpPr>
        <p:spPr>
          <a:xfrm>
            <a:off x="8852521" y="50247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graphicFrame>
        <p:nvGraphicFramePr>
          <p:cNvPr id="12" name="Gráfico 11">
            <a:extLst>
              <a:ext uri="{FF2B5EF4-FFF2-40B4-BE49-F238E27FC236}">
                <a16:creationId xmlns:a16="http://schemas.microsoft.com/office/drawing/2014/main" id="{00000000-0008-0000-1400-000008000000}"/>
              </a:ext>
            </a:extLst>
          </p:cNvPr>
          <p:cNvGraphicFramePr>
            <a:graphicFrameLocks/>
          </p:cNvGraphicFramePr>
          <p:nvPr>
            <p:extLst>
              <p:ext uri="{D42A27DB-BD31-4B8C-83A1-F6EECF244321}">
                <p14:modId xmlns:p14="http://schemas.microsoft.com/office/powerpoint/2010/main" val="2139288156"/>
              </p:ext>
            </p:extLst>
          </p:nvPr>
        </p:nvGraphicFramePr>
        <p:xfrm>
          <a:off x="577687" y="1086919"/>
          <a:ext cx="4876800" cy="25908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a:extLst>
              <a:ext uri="{FF2B5EF4-FFF2-40B4-BE49-F238E27FC236}">
                <a16:creationId xmlns:a16="http://schemas.microsoft.com/office/drawing/2014/main" id="{9CAD5921-C89D-4F04-ACAB-400E856B76FE}"/>
              </a:ext>
            </a:extLst>
          </p:cNvPr>
          <p:cNvPicPr>
            <a:picLocks noChangeAspect="1"/>
          </p:cNvPicPr>
          <p:nvPr/>
        </p:nvPicPr>
        <p:blipFill>
          <a:blip r:embed="rId3"/>
          <a:stretch>
            <a:fillRect/>
          </a:stretch>
        </p:blipFill>
        <p:spPr>
          <a:xfrm>
            <a:off x="829733" y="3969045"/>
            <a:ext cx="4093959" cy="2291077"/>
          </a:xfrm>
          <a:prstGeom prst="rect">
            <a:avLst/>
          </a:prstGeom>
        </p:spPr>
      </p:pic>
      <p:pic>
        <p:nvPicPr>
          <p:cNvPr id="3" name="Imagen 2">
            <a:extLst>
              <a:ext uri="{FF2B5EF4-FFF2-40B4-BE49-F238E27FC236}">
                <a16:creationId xmlns:a16="http://schemas.microsoft.com/office/drawing/2014/main" id="{ED2531C2-4060-421B-B18E-EDD76AF82E37}"/>
              </a:ext>
            </a:extLst>
          </p:cNvPr>
          <p:cNvPicPr>
            <a:picLocks noChangeAspect="1"/>
          </p:cNvPicPr>
          <p:nvPr/>
        </p:nvPicPr>
        <p:blipFill>
          <a:blip r:embed="rId4"/>
          <a:stretch>
            <a:fillRect/>
          </a:stretch>
        </p:blipFill>
        <p:spPr>
          <a:xfrm>
            <a:off x="6793225" y="1329249"/>
            <a:ext cx="3926164" cy="4614351"/>
          </a:xfrm>
          <a:prstGeom prst="rect">
            <a:avLst/>
          </a:prstGeom>
        </p:spPr>
      </p:pic>
      <p:sp>
        <p:nvSpPr>
          <p:cNvPr id="13" name="Rectángulo 12">
            <a:extLst>
              <a:ext uri="{FF2B5EF4-FFF2-40B4-BE49-F238E27FC236}">
                <a16:creationId xmlns:a16="http://schemas.microsoft.com/office/drawing/2014/main" id="{940A4A21-A7C3-49A4-BEE1-CB1E92B1EE55}"/>
              </a:ext>
            </a:extLst>
          </p:cNvPr>
          <p:cNvSpPr/>
          <p:nvPr/>
        </p:nvSpPr>
        <p:spPr>
          <a:xfrm>
            <a:off x="6793225" y="1443841"/>
            <a:ext cx="3926164" cy="4524315"/>
          </a:xfrm>
          <a:prstGeom prst="rect">
            <a:avLst/>
          </a:prstGeom>
        </p:spPr>
        <p:txBody>
          <a:bodyPr wrap="square">
            <a:spAutoFit/>
          </a:bodyPr>
          <a:lstStyle/>
          <a:p>
            <a:pPr algn="just"/>
            <a:r>
              <a:rPr lang="es-CO" dirty="0">
                <a:solidFill>
                  <a:schemeClr val="bg1"/>
                </a:solidFill>
                <a:latin typeface="Arial Narrow" panose="020B0606020202030204" pitchFamily="34" charset="0"/>
              </a:rPr>
              <a:t>Las quejas se encuentran agrupadas así: </a:t>
            </a:r>
          </a:p>
          <a:p>
            <a:pPr algn="just"/>
            <a:endParaRPr lang="es-CO" dirty="0">
              <a:solidFill>
                <a:schemeClr val="bg1"/>
              </a:solidFill>
              <a:latin typeface="Arial Narrow" panose="020B0606020202030204" pitchFamily="34" charset="0"/>
            </a:endParaRPr>
          </a:p>
          <a:p>
            <a:pPr marL="285750" indent="-285750" algn="just">
              <a:buFont typeface="Arial" panose="020B0604020202020204" pitchFamily="34" charset="0"/>
              <a:buChar char="•"/>
            </a:pPr>
            <a:r>
              <a:rPr lang="es-CO" dirty="0">
                <a:solidFill>
                  <a:schemeClr val="bg1"/>
                </a:solidFill>
                <a:latin typeface="Arial Narrow" panose="020B0606020202030204" pitchFamily="34" charset="0"/>
              </a:rPr>
              <a:t>Reclamos de servicios</a:t>
            </a:r>
          </a:p>
          <a:p>
            <a:pPr marL="285750" indent="-285750" algn="just">
              <a:buFont typeface="Arial" panose="020B0604020202020204" pitchFamily="34" charset="0"/>
              <a:buChar char="•"/>
            </a:pPr>
            <a:r>
              <a:rPr lang="es-CO" dirty="0">
                <a:solidFill>
                  <a:schemeClr val="bg1"/>
                </a:solidFill>
                <a:latin typeface="Arial Narrow" panose="020B0606020202030204" pitchFamily="34" charset="0"/>
              </a:rPr>
              <a:t>Quejas procesos</a:t>
            </a:r>
          </a:p>
          <a:p>
            <a:pPr marL="285750" indent="-285750" algn="just">
              <a:buFont typeface="Arial" panose="020B0604020202020204" pitchFamily="34" charset="0"/>
              <a:buChar char="•"/>
            </a:pPr>
            <a:r>
              <a:rPr lang="es-CO" dirty="0">
                <a:solidFill>
                  <a:schemeClr val="bg1"/>
                </a:solidFill>
                <a:latin typeface="Arial Narrow" panose="020B0606020202030204" pitchFamily="34" charset="0"/>
              </a:rPr>
              <a:t>Quejas hacia  funcionarios</a:t>
            </a:r>
          </a:p>
          <a:p>
            <a:pPr algn="just"/>
            <a:endParaRPr lang="es-CO" dirty="0">
              <a:solidFill>
                <a:schemeClr val="bg1"/>
              </a:solidFill>
              <a:latin typeface="Arial Narrow" panose="020B0606020202030204" pitchFamily="34" charset="0"/>
            </a:endParaRPr>
          </a:p>
          <a:p>
            <a:pPr algn="just"/>
            <a:r>
              <a:rPr lang="es-CO" dirty="0">
                <a:solidFill>
                  <a:schemeClr val="bg1"/>
                </a:solidFill>
                <a:latin typeface="Arial Narrow" panose="020B0606020202030204" pitchFamily="34" charset="0"/>
              </a:rPr>
              <a:t>El ítem mas afectado es el de reclamos servicios con 111, que equivalen al  53% del total .</a:t>
            </a:r>
          </a:p>
          <a:p>
            <a:pPr algn="just"/>
            <a:endParaRPr lang="es-CO" dirty="0">
              <a:solidFill>
                <a:schemeClr val="bg1"/>
              </a:solidFill>
              <a:latin typeface="Arial Narrow" panose="020B0606020202030204" pitchFamily="34" charset="0"/>
            </a:endParaRPr>
          </a:p>
          <a:p>
            <a:pPr algn="just"/>
            <a:r>
              <a:rPr lang="es-CO" dirty="0">
                <a:solidFill>
                  <a:schemeClr val="bg1"/>
                </a:solidFill>
                <a:latin typeface="Arial Narrow" panose="020B0606020202030204" pitchFamily="34" charset="0"/>
              </a:rPr>
              <a:t>Siguen las reclamos contra procesos con 53 , que equivalen al 25% del total.</a:t>
            </a:r>
          </a:p>
          <a:p>
            <a:pPr algn="just"/>
            <a:endParaRPr lang="es-CO" dirty="0">
              <a:solidFill>
                <a:schemeClr val="bg1"/>
              </a:solidFill>
              <a:latin typeface="Arial Narrow" panose="020B0606020202030204" pitchFamily="34" charset="0"/>
            </a:endParaRPr>
          </a:p>
          <a:p>
            <a:pPr algn="just"/>
            <a:r>
              <a:rPr lang="es-CO" dirty="0">
                <a:solidFill>
                  <a:schemeClr val="bg1"/>
                </a:solidFill>
                <a:latin typeface="Arial Narrow" panose="020B0606020202030204" pitchFamily="34" charset="0"/>
              </a:rPr>
              <a:t>Y las quejas contra funcionarios que cuentan con 46, que equivalen al 22% del total de procesos interpuestos.</a:t>
            </a:r>
          </a:p>
        </p:txBody>
      </p:sp>
    </p:spTree>
    <p:extLst>
      <p:ext uri="{BB962C8B-B14F-4D97-AF65-F5344CB8AC3E}">
        <p14:creationId xmlns:p14="http://schemas.microsoft.com/office/powerpoint/2010/main" val="1350766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CuadroTexto 9">
            <a:extLst>
              <a:ext uri="{FF2B5EF4-FFF2-40B4-BE49-F238E27FC236}">
                <a16:creationId xmlns:a16="http://schemas.microsoft.com/office/drawing/2014/main" id="{67A03459-D494-4F28-99E8-DB054A9936F8}"/>
              </a:ext>
            </a:extLst>
          </p:cNvPr>
          <p:cNvSpPr txBox="1"/>
          <p:nvPr/>
        </p:nvSpPr>
        <p:spPr>
          <a:xfrm>
            <a:off x="829733" y="9701"/>
            <a:ext cx="92495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1C5C8BAF-A0B9-4122-9247-4580EE569907}"/>
              </a:ext>
            </a:extLst>
          </p:cNvPr>
          <p:cNvSpPr/>
          <p:nvPr/>
        </p:nvSpPr>
        <p:spPr>
          <a:xfrm>
            <a:off x="8852521" y="50247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7" name="Rectángulo 16">
            <a:extLst>
              <a:ext uri="{FF2B5EF4-FFF2-40B4-BE49-F238E27FC236}">
                <a16:creationId xmlns:a16="http://schemas.microsoft.com/office/drawing/2014/main" id="{F0407237-2C1F-41FC-B4F3-CDFBDFC2D77D}"/>
              </a:ext>
            </a:extLst>
          </p:cNvPr>
          <p:cNvSpPr/>
          <p:nvPr/>
        </p:nvSpPr>
        <p:spPr>
          <a:xfrm>
            <a:off x="7399524" y="1579695"/>
            <a:ext cx="3923000" cy="2570274"/>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El mes en el cual se </a:t>
            </a:r>
            <a:r>
              <a:rPr lang="es-CO" dirty="0" err="1">
                <a:solidFill>
                  <a:schemeClr val="bg1"/>
                </a:solidFill>
                <a:latin typeface="Verdana" panose="020B0604030504040204" pitchFamily="34" charset="0"/>
                <a:ea typeface="Verdana" panose="020B0604030504040204" pitchFamily="34" charset="0"/>
                <a:cs typeface="Verdana" panose="020B0604030504040204" pitchFamily="34" charset="0"/>
              </a:rPr>
              <a:t>recepcionaron</a:t>
            </a:r>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 mas quejas fue en diciembre con un total de 73, de las cuales 52 fueron </a:t>
            </a:r>
            <a:r>
              <a:rPr lang="es-CO" dirty="0" err="1">
                <a:solidFill>
                  <a:schemeClr val="bg1"/>
                </a:solidFill>
                <a:latin typeface="Verdana" panose="020B0604030504040204" pitchFamily="34" charset="0"/>
                <a:ea typeface="Verdana" panose="020B0604030504040204" pitchFamily="34" charset="0"/>
                <a:cs typeface="Verdana" panose="020B0604030504040204" pitchFamily="34" charset="0"/>
              </a:rPr>
              <a:t>recepcionadas</a:t>
            </a:r>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 vía web.</a:t>
            </a:r>
          </a:p>
        </p:txBody>
      </p:sp>
      <p:pic>
        <p:nvPicPr>
          <p:cNvPr id="13" name="Imagen 12">
            <a:extLst>
              <a:ext uri="{FF2B5EF4-FFF2-40B4-BE49-F238E27FC236}">
                <a16:creationId xmlns:a16="http://schemas.microsoft.com/office/drawing/2014/main" id="{E85A24D1-5FC1-458F-8199-6E689B5C6C3A}"/>
              </a:ext>
            </a:extLst>
          </p:cNvPr>
          <p:cNvPicPr>
            <a:picLocks noChangeAspect="1"/>
          </p:cNvPicPr>
          <p:nvPr/>
        </p:nvPicPr>
        <p:blipFill>
          <a:blip r:embed="rId2"/>
          <a:stretch>
            <a:fillRect/>
          </a:stretch>
        </p:blipFill>
        <p:spPr>
          <a:xfrm>
            <a:off x="690172" y="4866544"/>
            <a:ext cx="6239656" cy="1274880"/>
          </a:xfrm>
          <a:prstGeom prst="rect">
            <a:avLst/>
          </a:prstGeom>
        </p:spPr>
      </p:pic>
      <p:graphicFrame>
        <p:nvGraphicFramePr>
          <p:cNvPr id="18" name="Gráfico 17">
            <a:extLst>
              <a:ext uri="{FF2B5EF4-FFF2-40B4-BE49-F238E27FC236}">
                <a16:creationId xmlns:a16="http://schemas.microsoft.com/office/drawing/2014/main" id="{E21EFE79-2141-4AB8-A634-E013CF932DDF}"/>
              </a:ext>
            </a:extLst>
          </p:cNvPr>
          <p:cNvGraphicFramePr>
            <a:graphicFrameLocks/>
          </p:cNvGraphicFramePr>
          <p:nvPr>
            <p:extLst>
              <p:ext uri="{D42A27DB-BD31-4B8C-83A1-F6EECF244321}">
                <p14:modId xmlns:p14="http://schemas.microsoft.com/office/powerpoint/2010/main" val="1631525906"/>
              </p:ext>
            </p:extLst>
          </p:nvPr>
        </p:nvGraphicFramePr>
        <p:xfrm>
          <a:off x="595312" y="1061817"/>
          <a:ext cx="5500688" cy="29709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520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CuadroTexto 9">
            <a:extLst>
              <a:ext uri="{FF2B5EF4-FFF2-40B4-BE49-F238E27FC236}">
                <a16:creationId xmlns:a16="http://schemas.microsoft.com/office/drawing/2014/main" id="{17DFB6B3-A00E-4537-8CE7-314371FDC952}"/>
              </a:ext>
            </a:extLst>
          </p:cNvPr>
          <p:cNvSpPr txBox="1"/>
          <p:nvPr/>
        </p:nvSpPr>
        <p:spPr>
          <a:xfrm>
            <a:off x="829733" y="9701"/>
            <a:ext cx="9249508"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y reclamos del Ministerio de Educación Nacional.</a:t>
            </a:r>
          </a:p>
          <a:p>
            <a:endParaRPr lang="es-CO" sz="3600" b="1" dirty="0">
              <a:solidFill>
                <a:srgbClr val="436CB7"/>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7A13EEB3-BA83-4EF8-975B-2BF9330FE85E}"/>
              </a:ext>
            </a:extLst>
          </p:cNvPr>
          <p:cNvSpPr/>
          <p:nvPr/>
        </p:nvSpPr>
        <p:spPr>
          <a:xfrm>
            <a:off x="8852521" y="50247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graphicFrame>
        <p:nvGraphicFramePr>
          <p:cNvPr id="12" name="Gráfico 11">
            <a:extLst>
              <a:ext uri="{FF2B5EF4-FFF2-40B4-BE49-F238E27FC236}">
                <a16:creationId xmlns:a16="http://schemas.microsoft.com/office/drawing/2014/main" id="{C663BB2E-1D3A-45A7-859C-6DAAB0C0AA37}"/>
              </a:ext>
            </a:extLst>
          </p:cNvPr>
          <p:cNvGraphicFramePr>
            <a:graphicFrameLocks/>
          </p:cNvGraphicFramePr>
          <p:nvPr>
            <p:extLst>
              <p:ext uri="{D42A27DB-BD31-4B8C-83A1-F6EECF244321}">
                <p14:modId xmlns:p14="http://schemas.microsoft.com/office/powerpoint/2010/main" val="861885714"/>
              </p:ext>
            </p:extLst>
          </p:nvPr>
        </p:nvGraphicFramePr>
        <p:xfrm>
          <a:off x="414866" y="1149373"/>
          <a:ext cx="6214534" cy="3457795"/>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en 2">
            <a:extLst>
              <a:ext uri="{FF2B5EF4-FFF2-40B4-BE49-F238E27FC236}">
                <a16:creationId xmlns:a16="http://schemas.microsoft.com/office/drawing/2014/main" id="{99B7F242-33DE-45E7-8DF2-B4A875BD72B7}"/>
              </a:ext>
            </a:extLst>
          </p:cNvPr>
          <p:cNvPicPr>
            <a:picLocks noChangeAspect="1"/>
          </p:cNvPicPr>
          <p:nvPr/>
        </p:nvPicPr>
        <p:blipFill>
          <a:blip r:embed="rId3"/>
          <a:stretch>
            <a:fillRect/>
          </a:stretch>
        </p:blipFill>
        <p:spPr>
          <a:xfrm>
            <a:off x="414866" y="4669623"/>
            <a:ext cx="6648323" cy="1713592"/>
          </a:xfrm>
          <a:prstGeom prst="rect">
            <a:avLst/>
          </a:prstGeom>
        </p:spPr>
      </p:pic>
      <p:sp>
        <p:nvSpPr>
          <p:cNvPr id="17" name="Rectángulo 16">
            <a:extLst>
              <a:ext uri="{FF2B5EF4-FFF2-40B4-BE49-F238E27FC236}">
                <a16:creationId xmlns:a16="http://schemas.microsoft.com/office/drawing/2014/main" id="{0F449AC6-FE6D-4CD9-A219-E78D8A7D1A38}"/>
              </a:ext>
            </a:extLst>
          </p:cNvPr>
          <p:cNvSpPr/>
          <p:nvPr/>
        </p:nvSpPr>
        <p:spPr>
          <a:xfrm>
            <a:off x="7720754" y="1476250"/>
            <a:ext cx="3923000" cy="4115658"/>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En el cuarto trimestre del 2018 se recibieron 210 quejas de las cuales 180 fueron </a:t>
            </a:r>
            <a:r>
              <a:rPr lang="es-CO" dirty="0" err="1">
                <a:solidFill>
                  <a:schemeClr val="bg1"/>
                </a:solidFill>
                <a:latin typeface="Verdana" panose="020B0604030504040204" pitchFamily="34" charset="0"/>
                <a:ea typeface="Verdana" panose="020B0604030504040204" pitchFamily="34" charset="0"/>
                <a:cs typeface="Verdana" panose="020B0604030504040204" pitchFamily="34" charset="0"/>
              </a:rPr>
              <a:t>recepcionadas</a:t>
            </a:r>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 vía web, y 30 físicas</a:t>
            </a:r>
          </a:p>
          <a:p>
            <a:pPr algn="just"/>
            <a:endParaRPr lang="es-CO"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endParaRPr lang="es-CO"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El tipo de queja que mas se </a:t>
            </a:r>
            <a:r>
              <a:rPr lang="es-CO" dirty="0" err="1">
                <a:solidFill>
                  <a:schemeClr val="bg1"/>
                </a:solidFill>
                <a:latin typeface="Verdana" panose="020B0604030504040204" pitchFamily="34" charset="0"/>
                <a:ea typeface="Verdana" panose="020B0604030504040204" pitchFamily="34" charset="0"/>
                <a:cs typeface="Verdana" panose="020B0604030504040204" pitchFamily="34" charset="0"/>
              </a:rPr>
              <a:t>recepcionó</a:t>
            </a:r>
            <a:r>
              <a:rPr lang="es-CO" dirty="0">
                <a:solidFill>
                  <a:schemeClr val="bg1"/>
                </a:solidFill>
                <a:latin typeface="Verdana" panose="020B0604030504040204" pitchFamily="34" charset="0"/>
                <a:ea typeface="Verdana" panose="020B0604030504040204" pitchFamily="34" charset="0"/>
                <a:cs typeface="Verdana" panose="020B0604030504040204" pitchFamily="34" charset="0"/>
              </a:rPr>
              <a:t> tipo web fue reclamos servicios con un total de 105 quejas.</a:t>
            </a:r>
          </a:p>
        </p:txBody>
      </p:sp>
    </p:spTree>
    <p:extLst>
      <p:ext uri="{BB962C8B-B14F-4D97-AF65-F5344CB8AC3E}">
        <p14:creationId xmlns:p14="http://schemas.microsoft.com/office/powerpoint/2010/main" val="216036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0" name="CuadroTexto 9">
            <a:extLst>
              <a:ext uri="{FF2B5EF4-FFF2-40B4-BE49-F238E27FC236}">
                <a16:creationId xmlns:a16="http://schemas.microsoft.com/office/drawing/2014/main" id="{1AA429AF-B650-47A4-BC74-A48EE6451E34}"/>
              </a:ext>
            </a:extLst>
          </p:cNvPr>
          <p:cNvSpPr txBox="1"/>
          <p:nvPr/>
        </p:nvSpPr>
        <p:spPr>
          <a:xfrm>
            <a:off x="1149806" y="601064"/>
            <a:ext cx="10694864" cy="1077218"/>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ACCIONES REALIZADAS PARA LA ATENCION DE LAS QUEJAS</a:t>
            </a:r>
          </a:p>
          <a:p>
            <a:endParaRPr lang="es-CO" sz="3600" b="1" dirty="0">
              <a:solidFill>
                <a:srgbClr val="436CB7"/>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C3D89645-79C7-451B-8BC2-96F53315989C}"/>
              </a:ext>
            </a:extLst>
          </p:cNvPr>
          <p:cNvSpPr/>
          <p:nvPr/>
        </p:nvSpPr>
        <p:spPr>
          <a:xfrm>
            <a:off x="10479763" y="1086361"/>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2" name="Rectángulo 11">
            <a:extLst>
              <a:ext uri="{FF2B5EF4-FFF2-40B4-BE49-F238E27FC236}">
                <a16:creationId xmlns:a16="http://schemas.microsoft.com/office/drawing/2014/main" id="{5A253035-7895-4D9A-ABFD-97AFB8555A86}"/>
              </a:ext>
            </a:extLst>
          </p:cNvPr>
          <p:cNvSpPr/>
          <p:nvPr/>
        </p:nvSpPr>
        <p:spPr>
          <a:xfrm>
            <a:off x="597876" y="1459523"/>
            <a:ext cx="11060723" cy="5081953"/>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SzPct val="125000"/>
              <a:defRPr/>
            </a:pPr>
            <a:endParaRPr lang="es-ES" dirty="0">
              <a:latin typeface="Arial Narrow" panose="020B0606020202030204" pitchFamily="34" charset="0"/>
              <a:cs typeface="Arial" pitchFamily="34" charset="0"/>
            </a:endParaRPr>
          </a:p>
          <a:p>
            <a:pPr algn="just">
              <a:buSzPct val="125000"/>
              <a:defRPr/>
            </a:pPr>
            <a:r>
              <a:rPr lang="es-ES" dirty="0">
                <a:latin typeface="Verdana" panose="020B0604030504040204" pitchFamily="34" charset="0"/>
                <a:ea typeface="Verdana" panose="020B0604030504040204" pitchFamily="34" charset="0"/>
                <a:cs typeface="Verdana" panose="020B0604030504040204" pitchFamily="34" charset="0"/>
              </a:rPr>
              <a:t>De las 598 quejas radicadas en el cuarto trimestre, 25 no fueron atendidas oportunamente, lo cual llevó a obtener un  porcentaje de cumplimiento del indicador del 90,%</a:t>
            </a:r>
          </a:p>
          <a:p>
            <a:pPr algn="just">
              <a:buSzPct val="125000"/>
              <a:defRPr/>
            </a:pPr>
            <a:endParaRPr lang="es-ES" dirty="0">
              <a:latin typeface="Verdana" panose="020B0604030504040204" pitchFamily="34" charset="0"/>
              <a:ea typeface="Verdana" panose="020B0604030504040204" pitchFamily="34" charset="0"/>
              <a:cs typeface="Verdana" panose="020B0604030504040204" pitchFamily="34" charset="0"/>
            </a:endParaRPr>
          </a:p>
          <a:p>
            <a:pPr algn="just">
              <a:buSzPct val="125000"/>
              <a:defRPr/>
            </a:pPr>
            <a:r>
              <a:rPr lang="es-ES" dirty="0">
                <a:latin typeface="Verdana" panose="020B0604030504040204" pitchFamily="34" charset="0"/>
                <a:ea typeface="Verdana" panose="020B0604030504040204" pitchFamily="34" charset="0"/>
                <a:cs typeface="Verdana" panose="020B0604030504040204" pitchFamily="34" charset="0"/>
              </a:rPr>
              <a:t>Para este trimestre se presento un aumento de 23 quejas con relación al numero al  tercer trimestre del año 2018, y en comparación con el mismo trimestre del año 2017 se tuvo una reducción de 1765 quejas, esto como consecuencia de la gestión realizada ante las áreas, con la socialización del procedimiento de PQRS, y la capacitación que sobre la normatividad vigente se ha efectuado en todo el Ministerio. </a:t>
            </a:r>
          </a:p>
          <a:p>
            <a:pPr algn="just">
              <a:buSzPct val="125000"/>
              <a:defRPr/>
            </a:pPr>
            <a:endParaRPr lang="es-ES" dirty="0">
              <a:latin typeface="Verdana" panose="020B0604030504040204" pitchFamily="34" charset="0"/>
              <a:ea typeface="Verdana" panose="020B0604030504040204" pitchFamily="34" charset="0"/>
              <a:cs typeface="Verdana" panose="020B0604030504040204" pitchFamily="34" charset="0"/>
            </a:endParaRPr>
          </a:p>
          <a:p>
            <a:pPr algn="just">
              <a:buSzPct val="125000"/>
              <a:defRPr/>
            </a:pPr>
            <a:r>
              <a:rPr lang="es-ES" dirty="0">
                <a:latin typeface="Verdana" panose="020B0604030504040204" pitchFamily="34" charset="0"/>
                <a:ea typeface="Verdana" panose="020B0604030504040204" pitchFamily="34" charset="0"/>
                <a:cs typeface="Verdana" panose="020B0604030504040204" pitchFamily="34" charset="0"/>
              </a:rPr>
              <a:t>Se trabajo conjuntamente con las áreas para hacer un seguimiento a las peticiones y quejas, logrando aumentar el porcentaje de oportunidad. </a:t>
            </a:r>
          </a:p>
          <a:p>
            <a:pPr algn="just">
              <a:buSzPct val="125000"/>
              <a:defRPr/>
            </a:pPr>
            <a:endParaRPr lang="es-ES" dirty="0">
              <a:latin typeface="Verdana" panose="020B0604030504040204" pitchFamily="34" charset="0"/>
              <a:ea typeface="Verdana" panose="020B0604030504040204" pitchFamily="34" charset="0"/>
              <a:cs typeface="Verdana" panose="020B0604030504040204" pitchFamily="34" charset="0"/>
            </a:endParaRPr>
          </a:p>
          <a:p>
            <a:pPr algn="just">
              <a:buSzPct val="125000"/>
              <a:defRPr/>
            </a:pPr>
            <a:r>
              <a:rPr lang="es-ES" dirty="0">
                <a:latin typeface="Verdana" panose="020B0604030504040204" pitchFamily="34" charset="0"/>
                <a:ea typeface="Verdana" panose="020B0604030504040204" pitchFamily="34" charset="0"/>
                <a:cs typeface="Verdana" panose="020B0604030504040204" pitchFamily="34" charset="0"/>
              </a:rPr>
              <a:t>Se  realizo una mesa técnica con la subdirección de Aseguramiento y se  dio  respuesta a  4.250  PQRS que tenían vencidas.</a:t>
            </a:r>
          </a:p>
          <a:p>
            <a:pPr algn="just">
              <a:buSzPct val="125000"/>
              <a:defRPr/>
            </a:pPr>
            <a:endParaRPr lang="es-ES" dirty="0">
              <a:latin typeface="Verdana" panose="020B0604030504040204" pitchFamily="34" charset="0"/>
              <a:ea typeface="Verdana" panose="020B0604030504040204" pitchFamily="34" charset="0"/>
              <a:cs typeface="Verdana" panose="020B0604030504040204" pitchFamily="34" charset="0"/>
            </a:endParaRPr>
          </a:p>
          <a:p>
            <a:pPr algn="just">
              <a:buSzPct val="125000"/>
              <a:defRPr/>
            </a:pPr>
            <a:r>
              <a:rPr lang="es-ES" dirty="0">
                <a:latin typeface="Verdana" panose="020B0604030504040204" pitchFamily="34" charset="0"/>
                <a:ea typeface="Verdana" panose="020B0604030504040204" pitchFamily="34" charset="0"/>
                <a:cs typeface="Verdana" panose="020B0604030504040204" pitchFamily="34" charset="0"/>
              </a:rPr>
              <a:t>Desde las áreas técnicas se han atendido con mayor cuidado las respuesta dadas y se han realizado planes de contingencia para adelantar los trámites y así reducir el numero de quejas. </a:t>
            </a:r>
          </a:p>
        </p:txBody>
      </p:sp>
    </p:spTree>
    <p:extLst>
      <p:ext uri="{BB962C8B-B14F-4D97-AF65-F5344CB8AC3E}">
        <p14:creationId xmlns:p14="http://schemas.microsoft.com/office/powerpoint/2010/main" val="252496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0D0B25C-0859-4449-B9C7-D78F86429FA5}"/>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E8FD72E6-DD9B-5E48-9BFE-283B7E98C7B4}"/>
              </a:ext>
            </a:extLst>
          </p:cNvPr>
          <p:cNvSpPr txBox="1"/>
          <p:nvPr/>
        </p:nvSpPr>
        <p:spPr>
          <a:xfrm>
            <a:off x="571986" y="3418895"/>
            <a:ext cx="3194137" cy="646331"/>
          </a:xfrm>
          <a:prstGeom prst="rect">
            <a:avLst/>
          </a:prstGeom>
          <a:noFill/>
        </p:spPr>
        <p:txBody>
          <a:bodyPr wrap="square" rtlCol="0">
            <a:spAutoFit/>
          </a:bodyPr>
          <a:lstStyle/>
          <a:p>
            <a:r>
              <a:rPr lang="es-CO" sz="3600" dirty="0">
                <a:solidFill>
                  <a:schemeClr val="bg1"/>
                </a:solidFill>
                <a:latin typeface="Arial" panose="020B0604020202020204" pitchFamily="34" charset="0"/>
                <a:cs typeface="Arial" panose="020B0604020202020204" pitchFamily="34" charset="0"/>
              </a:rPr>
              <a:t>Contenido</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70384673-F29E-9E41-AA5C-3DC9D9A43280}"/>
              </a:ext>
            </a:extLst>
          </p:cNvPr>
          <p:cNvSpPr txBox="1"/>
          <p:nvPr/>
        </p:nvSpPr>
        <p:spPr>
          <a:xfrm>
            <a:off x="3254279" y="2294009"/>
            <a:ext cx="4565010" cy="461665"/>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1. </a:t>
            </a:r>
            <a:r>
              <a:rPr lang="es-CO" sz="1200" dirty="0">
                <a:solidFill>
                  <a:schemeClr val="bg1"/>
                </a:solidFill>
                <a:latin typeface="Arial" panose="020B0604020202020204" pitchFamily="34" charset="0"/>
                <a:cs typeface="Arial" panose="020B0604020202020204" pitchFamily="34" charset="0"/>
              </a:rPr>
              <a:t>Análisis de resultados a la gestión de las Quejas, Reclamos y Sugerencias.</a:t>
            </a:r>
          </a:p>
        </p:txBody>
      </p:sp>
      <p:cxnSp>
        <p:nvCxnSpPr>
          <p:cNvPr id="12" name="Conector recto 11">
            <a:extLst>
              <a:ext uri="{FF2B5EF4-FFF2-40B4-BE49-F238E27FC236}">
                <a16:creationId xmlns:a16="http://schemas.microsoft.com/office/drawing/2014/main" id="{00CA5B2E-9B93-D749-8537-30C99D8E2240}"/>
              </a:ext>
            </a:extLst>
          </p:cNvPr>
          <p:cNvCxnSpPr>
            <a:cxnSpLocks/>
          </p:cNvCxnSpPr>
          <p:nvPr/>
        </p:nvCxnSpPr>
        <p:spPr>
          <a:xfrm>
            <a:off x="2918334" y="2472478"/>
            <a:ext cx="1" cy="2355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CCDBA80E-CCA9-4A4D-BE3D-BB91B79BC0B9}"/>
              </a:ext>
            </a:extLst>
          </p:cNvPr>
          <p:cNvSpPr txBox="1"/>
          <p:nvPr/>
        </p:nvSpPr>
        <p:spPr>
          <a:xfrm>
            <a:off x="3267024" y="2879074"/>
            <a:ext cx="4565010" cy="276999"/>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2. </a:t>
            </a:r>
            <a:r>
              <a:rPr lang="es-CO" sz="1200" dirty="0">
                <a:solidFill>
                  <a:schemeClr val="bg1"/>
                </a:solidFill>
                <a:latin typeface="Arial" panose="020B0604020202020204" pitchFamily="34" charset="0"/>
                <a:cs typeface="Arial" panose="020B0604020202020204" pitchFamily="34" charset="0"/>
              </a:rPr>
              <a:t>Consolidado Quejas y reclamos</a:t>
            </a:r>
            <a:endParaRPr lang="es-CO" sz="1200" b="1" dirty="0">
              <a:solidFill>
                <a:schemeClr val="bg1"/>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5F133A60-056A-BC4D-BD24-4F265596E4DF}"/>
              </a:ext>
            </a:extLst>
          </p:cNvPr>
          <p:cNvSpPr txBox="1"/>
          <p:nvPr/>
        </p:nvSpPr>
        <p:spPr>
          <a:xfrm>
            <a:off x="3267024" y="3257440"/>
            <a:ext cx="4382784" cy="276999"/>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3. </a:t>
            </a:r>
            <a:r>
              <a:rPr lang="es-CO" sz="1200" dirty="0">
                <a:solidFill>
                  <a:schemeClr val="bg1"/>
                </a:solidFill>
                <a:latin typeface="Arial" panose="020B0604020202020204" pitchFamily="34" charset="0"/>
                <a:cs typeface="Arial" panose="020B0604020202020204" pitchFamily="34" charset="0"/>
              </a:rPr>
              <a:t>Reclamos procesos por eje temático/dependencia.</a:t>
            </a:r>
          </a:p>
        </p:txBody>
      </p:sp>
      <p:pic>
        <p:nvPicPr>
          <p:cNvPr id="4" name="Imagen 3">
            <a:extLst>
              <a:ext uri="{FF2B5EF4-FFF2-40B4-BE49-F238E27FC236}">
                <a16:creationId xmlns:a16="http://schemas.microsoft.com/office/drawing/2014/main" id="{138FBAFA-4997-B948-8567-31FBAE1C7135}"/>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07023" y="1156495"/>
            <a:ext cx="4170038" cy="4967177"/>
          </a:xfrm>
          <a:prstGeom prst="rect">
            <a:avLst/>
          </a:prstGeom>
        </p:spPr>
      </p:pic>
      <p:sp>
        <p:nvSpPr>
          <p:cNvPr id="13" name="CuadroTexto 12">
            <a:extLst>
              <a:ext uri="{FF2B5EF4-FFF2-40B4-BE49-F238E27FC236}">
                <a16:creationId xmlns:a16="http://schemas.microsoft.com/office/drawing/2014/main" id="{7DF0E46B-AE37-49A0-BB3F-C0AA368D42B3}"/>
              </a:ext>
            </a:extLst>
          </p:cNvPr>
          <p:cNvSpPr txBox="1"/>
          <p:nvPr/>
        </p:nvSpPr>
        <p:spPr>
          <a:xfrm>
            <a:off x="3230174" y="3650313"/>
            <a:ext cx="4565010" cy="276999"/>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4.</a:t>
            </a:r>
            <a:r>
              <a:rPr lang="es-CO" sz="1200" dirty="0">
                <a:solidFill>
                  <a:schemeClr val="bg1"/>
                </a:solidFill>
                <a:latin typeface="Arial" panose="020B0604020202020204" pitchFamily="34" charset="0"/>
                <a:cs typeface="Arial" panose="020B0604020202020204" pitchFamily="34" charset="0"/>
              </a:rPr>
              <a:t> Quejas Servidores MEN Discriminado Eje Temático.</a:t>
            </a:r>
          </a:p>
        </p:txBody>
      </p:sp>
      <p:sp>
        <p:nvSpPr>
          <p:cNvPr id="15" name="CuadroTexto 14">
            <a:extLst>
              <a:ext uri="{FF2B5EF4-FFF2-40B4-BE49-F238E27FC236}">
                <a16:creationId xmlns:a16="http://schemas.microsoft.com/office/drawing/2014/main" id="{6EDF4354-DF29-4A0D-8097-FE1C6F08C601}"/>
              </a:ext>
            </a:extLst>
          </p:cNvPr>
          <p:cNvSpPr txBox="1"/>
          <p:nvPr/>
        </p:nvSpPr>
        <p:spPr>
          <a:xfrm>
            <a:off x="3254279" y="4098459"/>
            <a:ext cx="4565010" cy="369332"/>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5.</a:t>
            </a:r>
            <a:r>
              <a:rPr lang="es-CO" dirty="0"/>
              <a:t> </a:t>
            </a:r>
            <a:r>
              <a:rPr lang="es-CO" sz="1200" dirty="0">
                <a:solidFill>
                  <a:schemeClr val="bg1"/>
                </a:solidFill>
                <a:latin typeface="Arial" panose="020B0604020202020204" pitchFamily="34" charset="0"/>
                <a:cs typeface="Arial" panose="020B0604020202020204" pitchFamily="34" charset="0"/>
              </a:rPr>
              <a:t>Quejas y reclamos del Ministerio de Educación Nacional.</a:t>
            </a:r>
          </a:p>
        </p:txBody>
      </p:sp>
    </p:spTree>
    <p:extLst>
      <p:ext uri="{BB962C8B-B14F-4D97-AF65-F5344CB8AC3E}">
        <p14:creationId xmlns:p14="http://schemas.microsoft.com/office/powerpoint/2010/main" val="1180247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id="{292378DE-4BCF-804A-84D6-8BDC94475975}"/>
              </a:ext>
            </a:extLst>
          </p:cNvPr>
          <p:cNvSpPr txBox="1"/>
          <p:nvPr/>
        </p:nvSpPr>
        <p:spPr>
          <a:xfrm>
            <a:off x="3050719" y="3105834"/>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Tree>
    <p:extLst>
      <p:ext uri="{BB962C8B-B14F-4D97-AF65-F5344CB8AC3E}">
        <p14:creationId xmlns:p14="http://schemas.microsoft.com/office/powerpoint/2010/main" val="234384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23180" y="32960"/>
            <a:ext cx="8519548" cy="954107"/>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Análisis de resultados a la gestión de las Quejas, Reclamos y Sugerencias.</a:t>
            </a:r>
          </a:p>
        </p:txBody>
      </p:sp>
      <p:sp>
        <p:nvSpPr>
          <p:cNvPr id="9" name="Rectángulo 8">
            <a:extLst>
              <a:ext uri="{FF2B5EF4-FFF2-40B4-BE49-F238E27FC236}">
                <a16:creationId xmlns:a16="http://schemas.microsoft.com/office/drawing/2014/main" id="{7B523A4C-3171-AE4B-8DE7-376005EED720}"/>
              </a:ext>
            </a:extLst>
          </p:cNvPr>
          <p:cNvSpPr/>
          <p:nvPr/>
        </p:nvSpPr>
        <p:spPr>
          <a:xfrm>
            <a:off x="1015425" y="48709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0" name="Rectángulo 29">
            <a:extLst>
              <a:ext uri="{FF2B5EF4-FFF2-40B4-BE49-F238E27FC236}">
                <a16:creationId xmlns:a16="http://schemas.microsoft.com/office/drawing/2014/main" id="{68FA5A06-7DA6-4E93-908E-FAE407BA75A3}"/>
              </a:ext>
            </a:extLst>
          </p:cNvPr>
          <p:cNvSpPr/>
          <p:nvPr/>
        </p:nvSpPr>
        <p:spPr>
          <a:xfrm>
            <a:off x="10912549" y="1840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1" name="CuadroTexto 30">
            <a:extLst>
              <a:ext uri="{FF2B5EF4-FFF2-40B4-BE49-F238E27FC236}">
                <a16:creationId xmlns:a16="http://schemas.microsoft.com/office/drawing/2014/main" id="{3F84BE77-DED2-437D-AD5D-5E81669791EF}"/>
              </a:ext>
            </a:extLst>
          </p:cNvPr>
          <p:cNvSpPr txBox="1"/>
          <p:nvPr/>
        </p:nvSpPr>
        <p:spPr>
          <a:xfrm>
            <a:off x="10871789" y="175602"/>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32" name="Rectángulo 31">
            <a:extLst>
              <a:ext uri="{FF2B5EF4-FFF2-40B4-BE49-F238E27FC236}">
                <a16:creationId xmlns:a16="http://schemas.microsoft.com/office/drawing/2014/main" id="{5B48DA0F-BB17-4D44-99C6-1915330B4A33}"/>
              </a:ext>
            </a:extLst>
          </p:cNvPr>
          <p:cNvSpPr/>
          <p:nvPr/>
        </p:nvSpPr>
        <p:spPr>
          <a:xfrm>
            <a:off x="554082" y="1951892"/>
            <a:ext cx="10119780" cy="1705708"/>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QUEJA: </a:t>
            </a:r>
            <a:endParaRPr lang="es-CO" b="1" dirty="0">
              <a:solidFill>
                <a:schemeClr val="bg1"/>
              </a:solidFill>
            </a:endParaRPr>
          </a:p>
          <a:p>
            <a:pPr algn="ctr"/>
            <a:r>
              <a:rPr lang="es-CO" sz="2400" dirty="0">
                <a:solidFill>
                  <a:schemeClr val="bg1"/>
                </a:solidFill>
              </a:rPr>
              <a:t>Es la manifestación de protesta, censura, descontento o inconformidad que formula una persona en relación con una conducta que considera irregular de uno o varios servidores públicos en desarrollo de sus funciones.</a:t>
            </a:r>
          </a:p>
        </p:txBody>
      </p:sp>
      <p:sp>
        <p:nvSpPr>
          <p:cNvPr id="33" name="Rectángulo 32">
            <a:extLst>
              <a:ext uri="{FF2B5EF4-FFF2-40B4-BE49-F238E27FC236}">
                <a16:creationId xmlns:a16="http://schemas.microsoft.com/office/drawing/2014/main" id="{44D23614-1DA1-45A7-9571-0D9455D2B80A}"/>
              </a:ext>
            </a:extLst>
          </p:cNvPr>
          <p:cNvSpPr/>
          <p:nvPr/>
        </p:nvSpPr>
        <p:spPr>
          <a:xfrm>
            <a:off x="665410" y="4185138"/>
            <a:ext cx="9897124" cy="2039816"/>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b="1" dirty="0">
                <a:solidFill>
                  <a:schemeClr val="bg1"/>
                </a:solidFill>
              </a:rPr>
              <a:t>RECLAMO:</a:t>
            </a:r>
            <a:r>
              <a:rPr lang="es-CO" b="1" dirty="0">
                <a:solidFill>
                  <a:schemeClr val="bg1"/>
                </a:solidFill>
              </a:rPr>
              <a:t>  </a:t>
            </a:r>
          </a:p>
          <a:p>
            <a:pPr algn="ctr"/>
            <a:r>
              <a:rPr lang="es-CO" sz="2400" dirty="0">
                <a:solidFill>
                  <a:schemeClr val="bg1"/>
                </a:solidFill>
              </a:rPr>
              <a:t>Es el derecho que tiene otra persona de exigir , reivindicar o demandar una solución, ya sea por motivo general o particular, referente a la prestación indebida de un servicio o a la falta de atención de una solicitud</a:t>
            </a:r>
          </a:p>
          <a:p>
            <a:pPr algn="ctr"/>
            <a:endParaRPr lang="es-CO" dirty="0">
              <a:latin typeface="Arial" panose="020B0604020202020204" pitchFamily="34" charset="0"/>
            </a:endParaRPr>
          </a:p>
        </p:txBody>
      </p:sp>
    </p:spTree>
    <p:extLst>
      <p:ext uri="{BB962C8B-B14F-4D97-AF65-F5344CB8AC3E}">
        <p14:creationId xmlns:p14="http://schemas.microsoft.com/office/powerpoint/2010/main" val="260713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200" b="1" dirty="0">
              <a:solidFill>
                <a:schemeClr val="bg1"/>
              </a:solidFill>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7" name="CuadroTexto 16">
            <a:extLst>
              <a:ext uri="{FF2B5EF4-FFF2-40B4-BE49-F238E27FC236}">
                <a16:creationId xmlns:a16="http://schemas.microsoft.com/office/drawing/2014/main" id="{3DA765D9-2927-4FD9-9DE4-B9EF22AC10C9}"/>
              </a:ext>
            </a:extLst>
          </p:cNvPr>
          <p:cNvSpPr txBox="1"/>
          <p:nvPr/>
        </p:nvSpPr>
        <p:spPr>
          <a:xfrm>
            <a:off x="823180" y="32960"/>
            <a:ext cx="8519548" cy="954107"/>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Análisis de resultados a la gestión de las Quejas, Reclamos y Sugerencias.</a:t>
            </a:r>
          </a:p>
        </p:txBody>
      </p:sp>
      <p:sp>
        <p:nvSpPr>
          <p:cNvPr id="18" name="Rectángulo 17">
            <a:extLst>
              <a:ext uri="{FF2B5EF4-FFF2-40B4-BE49-F238E27FC236}">
                <a16:creationId xmlns:a16="http://schemas.microsoft.com/office/drawing/2014/main" id="{5BC2B5CE-A153-481B-AE2E-6F56D123712C}"/>
              </a:ext>
            </a:extLst>
          </p:cNvPr>
          <p:cNvSpPr/>
          <p:nvPr/>
        </p:nvSpPr>
        <p:spPr>
          <a:xfrm>
            <a:off x="1015425" y="487096"/>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2" name="CuadroTexto 11">
            <a:extLst>
              <a:ext uri="{FF2B5EF4-FFF2-40B4-BE49-F238E27FC236}">
                <a16:creationId xmlns:a16="http://schemas.microsoft.com/office/drawing/2014/main" id="{D3023297-CC65-4F95-81B0-2B6A1728A850}"/>
              </a:ext>
            </a:extLst>
          </p:cNvPr>
          <p:cNvSpPr txBox="1"/>
          <p:nvPr/>
        </p:nvSpPr>
        <p:spPr>
          <a:xfrm>
            <a:off x="517236" y="3190396"/>
            <a:ext cx="11018271" cy="923330"/>
          </a:xfrm>
          <a:prstGeom prst="rect">
            <a:avLst/>
          </a:prstGeom>
          <a:noFill/>
        </p:spPr>
        <p:txBody>
          <a:bodyPr wrap="square" rtlCol="0">
            <a:spAutoFit/>
          </a:bodyPr>
          <a:lstStyle/>
          <a:p>
            <a:r>
              <a:rPr lang="es-CO" dirty="0">
                <a:latin typeface="Verdana" panose="020B0604030504040204" pitchFamily="34" charset="0"/>
                <a:ea typeface="Verdana" panose="020B0604030504040204" pitchFamily="34" charset="0"/>
                <a:cs typeface="Verdana" panose="020B0604030504040204" pitchFamily="34" charset="0"/>
              </a:rPr>
              <a:t>Para el 4 trimestre de 2018 se recibieron 1411 quejas disminuyendo un 60% en comparación con el mismo periodo de tiempo del año 2017.</a:t>
            </a:r>
          </a:p>
          <a:p>
            <a:endParaRPr lang="es-CO" dirty="0"/>
          </a:p>
        </p:txBody>
      </p:sp>
      <p:graphicFrame>
        <p:nvGraphicFramePr>
          <p:cNvPr id="13" name="Objeto 12">
            <a:extLst>
              <a:ext uri="{FF2B5EF4-FFF2-40B4-BE49-F238E27FC236}">
                <a16:creationId xmlns:a16="http://schemas.microsoft.com/office/drawing/2014/main" id="{B19F05AC-BD02-4608-A1D3-A95C9F9D36DB}"/>
              </a:ext>
            </a:extLst>
          </p:cNvPr>
          <p:cNvGraphicFramePr>
            <a:graphicFrameLocks noChangeAspect="1"/>
          </p:cNvGraphicFramePr>
          <p:nvPr>
            <p:extLst>
              <p:ext uri="{D42A27DB-BD31-4B8C-83A1-F6EECF244321}">
                <p14:modId xmlns:p14="http://schemas.microsoft.com/office/powerpoint/2010/main" val="78294329"/>
              </p:ext>
            </p:extLst>
          </p:nvPr>
        </p:nvGraphicFramePr>
        <p:xfrm>
          <a:off x="414865" y="1201318"/>
          <a:ext cx="11120641" cy="1978170"/>
        </p:xfrm>
        <a:graphic>
          <a:graphicData uri="http://schemas.openxmlformats.org/presentationml/2006/ole">
            <mc:AlternateContent xmlns:mc="http://schemas.openxmlformats.org/markup-compatibility/2006">
              <mc:Choice xmlns:v="urn:schemas-microsoft-com:vml" Requires="v">
                <p:oleObj spid="_x0000_s1043" name="Worksheet" r:id="rId3" imgW="8096121" imgH="1685925" progId="Excel.Sheet.12">
                  <p:embed/>
                </p:oleObj>
              </mc:Choice>
              <mc:Fallback>
                <p:oleObj name="Worksheet" r:id="rId3" imgW="8096121" imgH="1685925" progId="Excel.Sheet.12">
                  <p:embed/>
                  <p:pic>
                    <p:nvPicPr>
                      <p:cNvPr id="0" name=""/>
                      <p:cNvPicPr/>
                      <p:nvPr/>
                    </p:nvPicPr>
                    <p:blipFill>
                      <a:blip r:embed="rId4"/>
                      <a:stretch>
                        <a:fillRect/>
                      </a:stretch>
                    </p:blipFill>
                    <p:spPr>
                      <a:xfrm>
                        <a:off x="414865" y="1201318"/>
                        <a:ext cx="11120641" cy="1978170"/>
                      </a:xfrm>
                      <a:prstGeom prst="rect">
                        <a:avLst/>
                      </a:prstGeom>
                    </p:spPr>
                  </p:pic>
                </p:oleObj>
              </mc:Fallback>
            </mc:AlternateContent>
          </a:graphicData>
        </a:graphic>
      </p:graphicFrame>
      <p:graphicFrame>
        <p:nvGraphicFramePr>
          <p:cNvPr id="15" name="Objeto 14">
            <a:extLst>
              <a:ext uri="{FF2B5EF4-FFF2-40B4-BE49-F238E27FC236}">
                <a16:creationId xmlns:a16="http://schemas.microsoft.com/office/drawing/2014/main" id="{BB50C13C-9132-433E-AC1F-6D4B1D4073B6}"/>
              </a:ext>
            </a:extLst>
          </p:cNvPr>
          <p:cNvGraphicFramePr>
            <a:graphicFrameLocks noChangeAspect="1"/>
          </p:cNvGraphicFramePr>
          <p:nvPr>
            <p:extLst>
              <p:ext uri="{D42A27DB-BD31-4B8C-83A1-F6EECF244321}">
                <p14:modId xmlns:p14="http://schemas.microsoft.com/office/powerpoint/2010/main" val="3074635250"/>
              </p:ext>
            </p:extLst>
          </p:nvPr>
        </p:nvGraphicFramePr>
        <p:xfrm>
          <a:off x="414864" y="3972839"/>
          <a:ext cx="11120643" cy="2090337"/>
        </p:xfrm>
        <a:graphic>
          <a:graphicData uri="http://schemas.openxmlformats.org/presentationml/2006/ole">
            <mc:AlternateContent xmlns:mc="http://schemas.openxmlformats.org/markup-compatibility/2006">
              <mc:Choice xmlns:v="urn:schemas-microsoft-com:vml" Requires="v">
                <p:oleObj spid="_x0000_s1044" name="Worksheet" r:id="rId5" imgW="8096212" imgH="1685935" progId="Excel.Sheet.12">
                  <p:embed/>
                </p:oleObj>
              </mc:Choice>
              <mc:Fallback>
                <p:oleObj name="Worksheet" r:id="rId5" imgW="8096212" imgH="1685935" progId="Excel.Sheet.12">
                  <p:embed/>
                  <p:pic>
                    <p:nvPicPr>
                      <p:cNvPr id="0" name=""/>
                      <p:cNvPicPr/>
                      <p:nvPr/>
                    </p:nvPicPr>
                    <p:blipFill>
                      <a:blip r:embed="rId6"/>
                      <a:stretch>
                        <a:fillRect/>
                      </a:stretch>
                    </p:blipFill>
                    <p:spPr>
                      <a:xfrm>
                        <a:off x="414864" y="3972839"/>
                        <a:ext cx="11120643" cy="2090337"/>
                      </a:xfrm>
                      <a:prstGeom prst="rect">
                        <a:avLst/>
                      </a:prstGeom>
                    </p:spPr>
                  </p:pic>
                </p:oleObj>
              </mc:Fallback>
            </mc:AlternateContent>
          </a:graphicData>
        </a:graphic>
      </p:graphicFrame>
    </p:spTree>
    <p:extLst>
      <p:ext uri="{BB962C8B-B14F-4D97-AF65-F5344CB8AC3E}">
        <p14:creationId xmlns:p14="http://schemas.microsoft.com/office/powerpoint/2010/main" val="222395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2" name="CuadroTexto 1">
            <a:extLst>
              <a:ext uri="{FF2B5EF4-FFF2-40B4-BE49-F238E27FC236}">
                <a16:creationId xmlns:a16="http://schemas.microsoft.com/office/drawing/2014/main" id="{AD81D408-DDF7-4679-8B88-BC2C76F61957}"/>
              </a:ext>
            </a:extLst>
          </p:cNvPr>
          <p:cNvSpPr txBox="1"/>
          <p:nvPr/>
        </p:nvSpPr>
        <p:spPr>
          <a:xfrm>
            <a:off x="1248508" y="2584938"/>
            <a:ext cx="10596162" cy="1231106"/>
          </a:xfrm>
          <a:prstGeom prst="rect">
            <a:avLst/>
          </a:prstGeom>
          <a:noFill/>
        </p:spPr>
        <p:txBody>
          <a:bodyPr wrap="square" rtlCol="0">
            <a:spAutoFit/>
          </a:bodyPr>
          <a:lstStyle/>
          <a:p>
            <a:pPr algn="ctr"/>
            <a:r>
              <a:rPr lang="es-ES" sz="2800" b="1" dirty="0">
                <a:solidFill>
                  <a:schemeClr val="accent1"/>
                </a:solidFill>
                <a:latin typeface="Verdana" panose="020B0604030504040204" pitchFamily="34" charset="0"/>
                <a:ea typeface="Verdana" panose="020B0604030504040204" pitchFamily="34" charset="0"/>
                <a:cs typeface="Verdana" panose="020B0604030504040204" pitchFamily="34" charset="0"/>
              </a:rPr>
              <a:t>Informe Detallado de Quejas y Reclamos Ministerio de Educación Nacional</a:t>
            </a:r>
          </a:p>
          <a:p>
            <a:endParaRPr lang="es-CO" dirty="0"/>
          </a:p>
        </p:txBody>
      </p:sp>
    </p:spTree>
    <p:extLst>
      <p:ext uri="{BB962C8B-B14F-4D97-AF65-F5344CB8AC3E}">
        <p14:creationId xmlns:p14="http://schemas.microsoft.com/office/powerpoint/2010/main" val="3018436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graphicFrame>
        <p:nvGraphicFramePr>
          <p:cNvPr id="4" name="Objeto 3">
            <a:extLst>
              <a:ext uri="{FF2B5EF4-FFF2-40B4-BE49-F238E27FC236}">
                <a16:creationId xmlns:a16="http://schemas.microsoft.com/office/drawing/2014/main" id="{540D5E82-FCF7-44A5-ABAA-FBF42C659C5E}"/>
              </a:ext>
            </a:extLst>
          </p:cNvPr>
          <p:cNvGraphicFramePr>
            <a:graphicFrameLocks noChangeAspect="1"/>
          </p:cNvGraphicFramePr>
          <p:nvPr>
            <p:extLst>
              <p:ext uri="{D42A27DB-BD31-4B8C-83A1-F6EECF244321}">
                <p14:modId xmlns:p14="http://schemas.microsoft.com/office/powerpoint/2010/main" val="4070255942"/>
              </p:ext>
            </p:extLst>
          </p:nvPr>
        </p:nvGraphicFramePr>
        <p:xfrm>
          <a:off x="728155" y="2136339"/>
          <a:ext cx="5878206" cy="2585322"/>
        </p:xfrm>
        <a:graphic>
          <a:graphicData uri="http://schemas.openxmlformats.org/presentationml/2006/ole">
            <mc:AlternateContent xmlns:mc="http://schemas.openxmlformats.org/markup-compatibility/2006">
              <mc:Choice xmlns:v="urn:schemas-microsoft-com:vml" Requires="v">
                <p:oleObj spid="_x0000_s2062" name="Worksheet" r:id="rId3" imgW="4114800" imgH="1809865" progId="Excel.Sheet.12">
                  <p:embed/>
                </p:oleObj>
              </mc:Choice>
              <mc:Fallback>
                <p:oleObj name="Worksheet" r:id="rId3" imgW="4114800" imgH="1809865" progId="Excel.Sheet.12">
                  <p:embed/>
                  <p:pic>
                    <p:nvPicPr>
                      <p:cNvPr id="0" name=""/>
                      <p:cNvPicPr/>
                      <p:nvPr/>
                    </p:nvPicPr>
                    <p:blipFill>
                      <a:blip r:embed="rId4"/>
                      <a:stretch>
                        <a:fillRect/>
                      </a:stretch>
                    </p:blipFill>
                    <p:spPr>
                      <a:xfrm>
                        <a:off x="728155" y="2136339"/>
                        <a:ext cx="5878206" cy="2585322"/>
                      </a:xfrm>
                      <a:prstGeom prst="rect">
                        <a:avLst/>
                      </a:prstGeom>
                    </p:spPr>
                  </p:pic>
                </p:oleObj>
              </mc:Fallback>
            </mc:AlternateContent>
          </a:graphicData>
        </a:graphic>
      </p:graphicFrame>
      <p:sp>
        <p:nvSpPr>
          <p:cNvPr id="12" name="CuadroTexto 11">
            <a:extLst>
              <a:ext uri="{FF2B5EF4-FFF2-40B4-BE49-F238E27FC236}">
                <a16:creationId xmlns:a16="http://schemas.microsoft.com/office/drawing/2014/main" id="{C9FC59DB-196F-41D4-ACE6-5DE5DFFFAA94}"/>
              </a:ext>
            </a:extLst>
          </p:cNvPr>
          <p:cNvSpPr txBox="1"/>
          <p:nvPr/>
        </p:nvSpPr>
        <p:spPr>
          <a:xfrm>
            <a:off x="165344" y="71725"/>
            <a:ext cx="7031751" cy="523220"/>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Consolidado Quejas y reclamos</a:t>
            </a:r>
            <a:endParaRPr lang="es-CO" sz="2800" b="1" dirty="0">
              <a:solidFill>
                <a:srgbClr val="436CB7"/>
              </a:solidFill>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13CA1171-62D5-4DE9-8535-A16123F1F780}"/>
              </a:ext>
            </a:extLst>
          </p:cNvPr>
          <p:cNvSpPr/>
          <p:nvPr/>
        </p:nvSpPr>
        <p:spPr>
          <a:xfrm>
            <a:off x="4477197" y="499765"/>
            <a:ext cx="829733" cy="5041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7" name="Rectángulo 16">
            <a:extLst>
              <a:ext uri="{FF2B5EF4-FFF2-40B4-BE49-F238E27FC236}">
                <a16:creationId xmlns:a16="http://schemas.microsoft.com/office/drawing/2014/main" id="{9308ED5A-D8B1-4CDB-B7C7-42F2D0C3374B}"/>
              </a:ext>
            </a:extLst>
          </p:cNvPr>
          <p:cNvSpPr/>
          <p:nvPr/>
        </p:nvSpPr>
        <p:spPr>
          <a:xfrm>
            <a:off x="7820496" y="1888165"/>
            <a:ext cx="3830744" cy="386200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ES" dirty="0">
                <a:solidFill>
                  <a:schemeClr val="bg1"/>
                </a:solidFill>
                <a:latin typeface="Arial Narrow" panose="020B0606020202030204" pitchFamily="34" charset="0"/>
              </a:rPr>
              <a:t>En el cuarto trimestre de 2018, se evidencia a disminución de</a:t>
            </a:r>
            <a:r>
              <a:rPr lang="es-ES" b="1" dirty="0">
                <a:solidFill>
                  <a:schemeClr val="bg1"/>
                </a:solidFill>
                <a:latin typeface="Arial Narrow" panose="020B0606020202030204" pitchFamily="34" charset="0"/>
              </a:rPr>
              <a:t> 1328 </a:t>
            </a:r>
            <a:r>
              <a:rPr lang="es-ES" dirty="0">
                <a:solidFill>
                  <a:schemeClr val="bg1"/>
                </a:solidFill>
                <a:latin typeface="Arial Narrow" panose="020B0606020202030204" pitchFamily="34" charset="0"/>
              </a:rPr>
              <a:t> quejas con relación al mismo periodo del 2017. </a:t>
            </a:r>
          </a:p>
          <a:p>
            <a:pPr algn="just">
              <a:defRPr/>
            </a:pPr>
            <a:endParaRPr lang="es-ES" dirty="0">
              <a:solidFill>
                <a:schemeClr val="bg1"/>
              </a:solidFill>
              <a:latin typeface="Arial Narrow" panose="020B0606020202030204" pitchFamily="34" charset="0"/>
            </a:endParaRPr>
          </a:p>
          <a:p>
            <a:pPr algn="just">
              <a:defRPr/>
            </a:pPr>
            <a:r>
              <a:rPr lang="es-ES" dirty="0">
                <a:solidFill>
                  <a:schemeClr val="bg1"/>
                </a:solidFill>
                <a:latin typeface="Arial Narrow" panose="020B0606020202030204" pitchFamily="34" charset="0"/>
              </a:rPr>
              <a:t>Se recibieron 210 de las cuales, las más frecuentes fueron reclamos contra servicios, con un total de 111 y una participación del  53%.</a:t>
            </a:r>
          </a:p>
          <a:p>
            <a:pPr algn="ctr"/>
            <a:endParaRPr lang="es-CO" dirty="0">
              <a:latin typeface="Arial" panose="020B0604020202020204" pitchFamily="34" charset="0"/>
            </a:endParaRPr>
          </a:p>
        </p:txBody>
      </p:sp>
    </p:spTree>
    <p:extLst>
      <p:ext uri="{BB962C8B-B14F-4D97-AF65-F5344CB8AC3E}">
        <p14:creationId xmlns:p14="http://schemas.microsoft.com/office/powerpoint/2010/main" val="312308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4280AB9-062E-8F45-988E-253196073646}"/>
              </a:ext>
            </a:extLst>
          </p:cNvPr>
          <p:cNvSpPr txBox="1"/>
          <p:nvPr/>
        </p:nvSpPr>
        <p:spPr>
          <a:xfrm>
            <a:off x="151383" y="87961"/>
            <a:ext cx="7031751" cy="523220"/>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Consolidado Quejas y reclamos</a:t>
            </a:r>
            <a:endParaRPr lang="es-CO" sz="2800" b="1" dirty="0">
              <a:solidFill>
                <a:srgbClr val="436CB7"/>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7B523A4C-3171-AE4B-8DE7-376005EED720}"/>
              </a:ext>
            </a:extLst>
          </p:cNvPr>
          <p:cNvSpPr/>
          <p:nvPr/>
        </p:nvSpPr>
        <p:spPr>
          <a:xfrm>
            <a:off x="4512367" y="535555"/>
            <a:ext cx="829733" cy="50417"/>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2" name="Rectángulo 11">
            <a:extLst>
              <a:ext uri="{FF2B5EF4-FFF2-40B4-BE49-F238E27FC236}">
                <a16:creationId xmlns:a16="http://schemas.microsoft.com/office/drawing/2014/main" id="{E5CF0DB4-F0B7-432F-8543-60884FC42CC7}"/>
              </a:ext>
            </a:extLst>
          </p:cNvPr>
          <p:cNvSpPr/>
          <p:nvPr/>
        </p:nvSpPr>
        <p:spPr>
          <a:xfrm>
            <a:off x="7755773" y="1529082"/>
            <a:ext cx="3923000" cy="3570456"/>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De las 210 quejas y reclamos recibidas por el Ministerio de Educación Nacional, se puede observar que el porcentaje general de oportunidad en la respuesta para el tercer  trimestre de 2018, fue de un 90,00%.</a:t>
            </a:r>
          </a:p>
        </p:txBody>
      </p:sp>
      <p:pic>
        <p:nvPicPr>
          <p:cNvPr id="11" name="Imagen 10">
            <a:extLst>
              <a:ext uri="{FF2B5EF4-FFF2-40B4-BE49-F238E27FC236}">
                <a16:creationId xmlns:a16="http://schemas.microsoft.com/office/drawing/2014/main" id="{2DB78D89-699A-410F-9540-8E806F83DF15}"/>
              </a:ext>
            </a:extLst>
          </p:cNvPr>
          <p:cNvPicPr>
            <a:picLocks noChangeAspect="1"/>
          </p:cNvPicPr>
          <p:nvPr/>
        </p:nvPicPr>
        <p:blipFill>
          <a:blip r:embed="rId2"/>
          <a:stretch>
            <a:fillRect/>
          </a:stretch>
        </p:blipFill>
        <p:spPr>
          <a:xfrm>
            <a:off x="907250" y="2229471"/>
            <a:ext cx="6417313" cy="2072898"/>
          </a:xfrm>
          <a:prstGeom prst="rect">
            <a:avLst/>
          </a:prstGeom>
        </p:spPr>
      </p:pic>
    </p:spTree>
    <p:extLst>
      <p:ext uri="{BB962C8B-B14F-4D97-AF65-F5344CB8AC3E}">
        <p14:creationId xmlns:p14="http://schemas.microsoft.com/office/powerpoint/2010/main" val="159568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23180" y="32960"/>
            <a:ext cx="8519548" cy="523220"/>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Reclamos procesos por eje temático/dependencia.</a:t>
            </a:r>
          </a:p>
        </p:txBody>
      </p:sp>
      <p:sp>
        <p:nvSpPr>
          <p:cNvPr id="9" name="Rectángulo 8">
            <a:extLst>
              <a:ext uri="{FF2B5EF4-FFF2-40B4-BE49-F238E27FC236}">
                <a16:creationId xmlns:a16="http://schemas.microsoft.com/office/drawing/2014/main" id="{7B523A4C-3171-AE4B-8DE7-376005EED720}"/>
              </a:ext>
            </a:extLst>
          </p:cNvPr>
          <p:cNvSpPr/>
          <p:nvPr/>
        </p:nvSpPr>
        <p:spPr>
          <a:xfrm>
            <a:off x="8154779" y="527657"/>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0" name="Rectángulo 29">
            <a:extLst>
              <a:ext uri="{FF2B5EF4-FFF2-40B4-BE49-F238E27FC236}">
                <a16:creationId xmlns:a16="http://schemas.microsoft.com/office/drawing/2014/main" id="{68FA5A06-7DA6-4E93-908E-FAE407BA75A3}"/>
              </a:ext>
            </a:extLst>
          </p:cNvPr>
          <p:cNvSpPr/>
          <p:nvPr/>
        </p:nvSpPr>
        <p:spPr>
          <a:xfrm>
            <a:off x="10912549" y="1840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31" name="CuadroTexto 30">
            <a:extLst>
              <a:ext uri="{FF2B5EF4-FFF2-40B4-BE49-F238E27FC236}">
                <a16:creationId xmlns:a16="http://schemas.microsoft.com/office/drawing/2014/main" id="{3F84BE77-DED2-437D-AD5D-5E81669791EF}"/>
              </a:ext>
            </a:extLst>
          </p:cNvPr>
          <p:cNvSpPr txBox="1"/>
          <p:nvPr/>
        </p:nvSpPr>
        <p:spPr>
          <a:xfrm>
            <a:off x="10871789" y="175602"/>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sp>
        <p:nvSpPr>
          <p:cNvPr id="19" name="Rectángulo 18">
            <a:extLst>
              <a:ext uri="{FF2B5EF4-FFF2-40B4-BE49-F238E27FC236}">
                <a16:creationId xmlns:a16="http://schemas.microsoft.com/office/drawing/2014/main" id="{AC6E01AF-D831-4DA6-8613-1D9A80BF9D64}"/>
              </a:ext>
            </a:extLst>
          </p:cNvPr>
          <p:cNvSpPr/>
          <p:nvPr/>
        </p:nvSpPr>
        <p:spPr>
          <a:xfrm>
            <a:off x="9202051" y="1822205"/>
            <a:ext cx="2595572" cy="3464169"/>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dirty="0">
                <a:solidFill>
                  <a:schemeClr val="bg1"/>
                </a:solidFill>
                <a:latin typeface="Arial Narrow" panose="020B0606020202030204" pitchFamily="34" charset="0"/>
                <a:ea typeface="Verdana" panose="020B0604030504040204" pitchFamily="34" charset="0"/>
                <a:cs typeface="Verdana" panose="020B0604030504040204" pitchFamily="34" charset="0"/>
              </a:rPr>
              <a:t>En el cuarto trimestre del 2018  se  presentaron 53 reclamos de procesos; 31 por demora en respuesta  a solicitud o consultas, 6 por respuesta incompleta ,15   por demora en las respuestas a derechos de petición. </a:t>
            </a:r>
          </a:p>
        </p:txBody>
      </p:sp>
      <p:pic>
        <p:nvPicPr>
          <p:cNvPr id="17" name="Imagen 16">
            <a:extLst>
              <a:ext uri="{FF2B5EF4-FFF2-40B4-BE49-F238E27FC236}">
                <a16:creationId xmlns:a16="http://schemas.microsoft.com/office/drawing/2014/main" id="{315C308F-1597-47DD-8D8B-182CD25E6C8D}"/>
              </a:ext>
            </a:extLst>
          </p:cNvPr>
          <p:cNvPicPr>
            <a:picLocks noChangeAspect="1"/>
          </p:cNvPicPr>
          <p:nvPr/>
        </p:nvPicPr>
        <p:blipFill>
          <a:blip r:embed="rId3"/>
          <a:stretch>
            <a:fillRect/>
          </a:stretch>
        </p:blipFill>
        <p:spPr>
          <a:xfrm>
            <a:off x="253700" y="924441"/>
            <a:ext cx="8519548" cy="1557868"/>
          </a:xfrm>
          <a:prstGeom prst="rect">
            <a:avLst/>
          </a:prstGeom>
        </p:spPr>
      </p:pic>
      <p:pic>
        <p:nvPicPr>
          <p:cNvPr id="18" name="Imagen 17">
            <a:extLst>
              <a:ext uri="{FF2B5EF4-FFF2-40B4-BE49-F238E27FC236}">
                <a16:creationId xmlns:a16="http://schemas.microsoft.com/office/drawing/2014/main" id="{A910B87E-E787-4F60-827C-8BE967007E43}"/>
              </a:ext>
            </a:extLst>
          </p:cNvPr>
          <p:cNvPicPr>
            <a:picLocks noChangeAspect="1"/>
          </p:cNvPicPr>
          <p:nvPr/>
        </p:nvPicPr>
        <p:blipFill>
          <a:blip r:embed="rId4"/>
          <a:stretch>
            <a:fillRect/>
          </a:stretch>
        </p:blipFill>
        <p:spPr>
          <a:xfrm>
            <a:off x="253699" y="2732888"/>
            <a:ext cx="8519549" cy="1642804"/>
          </a:xfrm>
          <a:prstGeom prst="rect">
            <a:avLst/>
          </a:prstGeom>
        </p:spPr>
      </p:pic>
      <p:graphicFrame>
        <p:nvGraphicFramePr>
          <p:cNvPr id="21" name="Objeto 20">
            <a:extLst>
              <a:ext uri="{FF2B5EF4-FFF2-40B4-BE49-F238E27FC236}">
                <a16:creationId xmlns:a16="http://schemas.microsoft.com/office/drawing/2014/main" id="{71F3A4B5-4287-4516-83A2-1495E22720EC}"/>
              </a:ext>
            </a:extLst>
          </p:cNvPr>
          <p:cNvGraphicFramePr>
            <a:graphicFrameLocks noChangeAspect="1"/>
          </p:cNvGraphicFramePr>
          <p:nvPr>
            <p:extLst>
              <p:ext uri="{D42A27DB-BD31-4B8C-83A1-F6EECF244321}">
                <p14:modId xmlns:p14="http://schemas.microsoft.com/office/powerpoint/2010/main" val="2834212884"/>
              </p:ext>
            </p:extLst>
          </p:nvPr>
        </p:nvGraphicFramePr>
        <p:xfrm>
          <a:off x="253699" y="4567741"/>
          <a:ext cx="8519549" cy="1505219"/>
        </p:xfrm>
        <a:graphic>
          <a:graphicData uri="http://schemas.openxmlformats.org/presentationml/2006/ole">
            <mc:AlternateContent xmlns:mc="http://schemas.openxmlformats.org/markup-compatibility/2006">
              <mc:Choice xmlns:v="urn:schemas-microsoft-com:vml" Requires="v">
                <p:oleObj spid="_x0000_s4108" name="Worksheet" r:id="rId5" imgW="9220372" imgH="1152640" progId="Excel.Sheet.12">
                  <p:embed/>
                </p:oleObj>
              </mc:Choice>
              <mc:Fallback>
                <p:oleObj name="Worksheet" r:id="rId5" imgW="9220372" imgH="1152640" progId="Excel.Sheet.12">
                  <p:embed/>
                  <p:pic>
                    <p:nvPicPr>
                      <p:cNvPr id="0" name=""/>
                      <p:cNvPicPr/>
                      <p:nvPr/>
                    </p:nvPicPr>
                    <p:blipFill>
                      <a:blip r:embed="rId6"/>
                      <a:stretch>
                        <a:fillRect/>
                      </a:stretch>
                    </p:blipFill>
                    <p:spPr>
                      <a:xfrm>
                        <a:off x="253699" y="4567741"/>
                        <a:ext cx="8519549" cy="1505219"/>
                      </a:xfrm>
                      <a:prstGeom prst="rect">
                        <a:avLst/>
                      </a:prstGeom>
                    </p:spPr>
                  </p:pic>
                </p:oleObj>
              </mc:Fallback>
            </mc:AlternateContent>
          </a:graphicData>
        </a:graphic>
      </p:graphicFrame>
    </p:spTree>
    <p:extLst>
      <p:ext uri="{BB962C8B-B14F-4D97-AF65-F5344CB8AC3E}">
        <p14:creationId xmlns:p14="http://schemas.microsoft.com/office/powerpoint/2010/main" val="251149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id="{84280AB9-062E-8F45-988E-253196073646}"/>
              </a:ext>
            </a:extLst>
          </p:cNvPr>
          <p:cNvSpPr txBox="1"/>
          <p:nvPr/>
        </p:nvSpPr>
        <p:spPr>
          <a:xfrm>
            <a:off x="829733" y="83738"/>
            <a:ext cx="9035236" cy="523220"/>
          </a:xfrm>
          <a:prstGeom prst="rect">
            <a:avLst/>
          </a:prstGeom>
          <a:noFill/>
        </p:spPr>
        <p:txBody>
          <a:bodyPr wrap="square" rtlCol="0">
            <a:spAutoFit/>
          </a:bodyPr>
          <a:lstStyle/>
          <a:p>
            <a:r>
              <a:rPr lang="es-CO" sz="2800" dirty="0">
                <a:solidFill>
                  <a:srgbClr val="436CB7"/>
                </a:solidFill>
                <a:latin typeface="Arial" panose="020B0604020202020204" pitchFamily="34" charset="0"/>
                <a:cs typeface="Arial" panose="020B0604020202020204" pitchFamily="34" charset="0"/>
              </a:rPr>
              <a:t>Quejas Servidores MEN Discriminado Eje Temático.</a:t>
            </a:r>
          </a:p>
        </p:txBody>
      </p:sp>
      <p:sp>
        <p:nvSpPr>
          <p:cNvPr id="9" name="Rectángulo 8">
            <a:extLst>
              <a:ext uri="{FF2B5EF4-FFF2-40B4-BE49-F238E27FC236}">
                <a16:creationId xmlns:a16="http://schemas.microsoft.com/office/drawing/2014/main" id="{7B523A4C-3171-AE4B-8DE7-376005EED720}"/>
              </a:ext>
            </a:extLst>
          </p:cNvPr>
          <p:cNvSpPr/>
          <p:nvPr/>
        </p:nvSpPr>
        <p:spPr>
          <a:xfrm>
            <a:off x="8277669" y="584041"/>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Rectángulo 13">
            <a:extLst>
              <a:ext uri="{FF2B5EF4-FFF2-40B4-BE49-F238E27FC236}">
                <a16:creationId xmlns:a16="http://schemas.microsoft.com/office/drawing/2014/main" id="{7DB68944-7893-4E95-A93B-01D716E896D6}"/>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6" name="CuadroTexto 15">
            <a:extLst>
              <a:ext uri="{FF2B5EF4-FFF2-40B4-BE49-F238E27FC236}">
                <a16:creationId xmlns:a16="http://schemas.microsoft.com/office/drawing/2014/main" id="{9D3C1C65-640A-4A49-8498-D8A186EC0137}"/>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pic>
        <p:nvPicPr>
          <p:cNvPr id="10" name="Imagen 9">
            <a:extLst>
              <a:ext uri="{FF2B5EF4-FFF2-40B4-BE49-F238E27FC236}">
                <a16:creationId xmlns:a16="http://schemas.microsoft.com/office/drawing/2014/main" id="{0EA0BE4B-BFDF-40AB-90A1-E81033DEF338}"/>
              </a:ext>
            </a:extLst>
          </p:cNvPr>
          <p:cNvPicPr>
            <a:picLocks noChangeAspect="1"/>
          </p:cNvPicPr>
          <p:nvPr/>
        </p:nvPicPr>
        <p:blipFill>
          <a:blip r:embed="rId2"/>
          <a:stretch>
            <a:fillRect/>
          </a:stretch>
        </p:blipFill>
        <p:spPr>
          <a:xfrm>
            <a:off x="164123" y="1708949"/>
            <a:ext cx="8113546" cy="2349854"/>
          </a:xfrm>
          <a:prstGeom prst="rect">
            <a:avLst/>
          </a:prstGeom>
        </p:spPr>
      </p:pic>
      <p:sp>
        <p:nvSpPr>
          <p:cNvPr id="17" name="Rectángulo 16">
            <a:extLst>
              <a:ext uri="{FF2B5EF4-FFF2-40B4-BE49-F238E27FC236}">
                <a16:creationId xmlns:a16="http://schemas.microsoft.com/office/drawing/2014/main" id="{869360A8-C738-40AC-8282-1DBE322F1D9B}"/>
              </a:ext>
            </a:extLst>
          </p:cNvPr>
          <p:cNvSpPr/>
          <p:nvPr/>
        </p:nvSpPr>
        <p:spPr>
          <a:xfrm>
            <a:off x="8558052" y="1389184"/>
            <a:ext cx="3286617" cy="3341077"/>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80000"/>
              </a:lnSpc>
              <a:spcBef>
                <a:spcPct val="50000"/>
              </a:spcBef>
            </a:pPr>
            <a:r>
              <a:rPr lang="es-CO" altLang="es-CO" dirty="0">
                <a:latin typeface="Verdana" panose="020B0604030504040204" pitchFamily="34" charset="0"/>
                <a:ea typeface="Verdana" panose="020B0604030504040204" pitchFamily="34" charset="0"/>
                <a:cs typeface="Verdana" panose="020B0604030504040204" pitchFamily="34" charset="0"/>
              </a:rPr>
              <a:t>En el cuarto trimestre del 2018 se presentaron 44 quejas contra servidores ,de los cuales el eje temático con mayor numero de quejas fue Irregularidades en el ejercicio de sus funciones.</a:t>
            </a:r>
            <a:endParaRPr lang="es-ES" altLang="es-CO" dirty="0">
              <a:solidFill>
                <a:srgbClr val="8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341172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797</TotalTime>
  <Words>1156</Words>
  <Application>Microsoft Office PowerPoint</Application>
  <PresentationFormat>Panorámica</PresentationFormat>
  <Paragraphs>108</Paragraphs>
  <Slides>20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20</vt:i4>
      </vt:variant>
    </vt:vector>
  </HeadingPairs>
  <TitlesOfParts>
    <vt:vector size="28" baseType="lpstr">
      <vt:lpstr>Arial</vt:lpstr>
      <vt:lpstr>Arial Narrow</vt:lpstr>
      <vt:lpstr>Calibri</vt:lpstr>
      <vt:lpstr>Calibri Light</vt:lpstr>
      <vt:lpstr>Verdana</vt:lpstr>
      <vt:lpstr>Tema de Office</vt:lpstr>
      <vt:lpstr>Worksheet</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Dora Ines Ojeda Roncancio</cp:lastModifiedBy>
  <cp:revision>62</cp:revision>
  <dcterms:created xsi:type="dcterms:W3CDTF">2018-12-12T16:12:35Z</dcterms:created>
  <dcterms:modified xsi:type="dcterms:W3CDTF">2019-01-17T23:44:12Z</dcterms:modified>
</cp:coreProperties>
</file>