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30" r:id="rId3"/>
    <p:sldId id="262" r:id="rId4"/>
    <p:sldId id="258" r:id="rId5"/>
    <p:sldId id="341" r:id="rId6"/>
    <p:sldId id="339" r:id="rId7"/>
    <p:sldId id="340" r:id="rId8"/>
    <p:sldId id="378" r:id="rId9"/>
    <p:sldId id="364" r:id="rId10"/>
    <p:sldId id="365" r:id="rId11"/>
    <p:sldId id="363" r:id="rId12"/>
    <p:sldId id="349" r:id="rId13"/>
    <p:sldId id="360" r:id="rId14"/>
    <p:sldId id="359" r:id="rId15"/>
    <p:sldId id="366" r:id="rId16"/>
    <p:sldId id="367" r:id="rId17"/>
    <p:sldId id="368" r:id="rId18"/>
    <p:sldId id="369" r:id="rId19"/>
    <p:sldId id="370" r:id="rId20"/>
    <p:sldId id="371" r:id="rId21"/>
    <p:sldId id="376" r:id="rId22"/>
    <p:sldId id="377" r:id="rId23"/>
    <p:sldId id="372" r:id="rId24"/>
    <p:sldId id="373" r:id="rId2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2460" autoAdjust="0"/>
  </p:normalViewPr>
  <p:slideViewPr>
    <p:cSldViewPr>
      <p:cViewPr varScale="1">
        <p:scale>
          <a:sx n="67" d="100"/>
          <a:sy n="67" d="100"/>
        </p:scale>
        <p:origin x="148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icortes\Documents\VARIOS\Copia%20de%20INFORMES%20QUEJAS%204%20trimerste%20201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gicortes\Documents\quejas%20consolidado%20.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icortes\Documents\quejas%20consolidado%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gicortes\Documents\quejas%20consolidado%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gicortes\Documents\quejas%20consolidado%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gicortes\Documents\quejas%20consolidado%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layout>
                <c:manualLayout>
                  <c:x val="-1.8519839443773964E-17"/>
                  <c:y val="0.252721699945449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57-4EDD-B9AE-AE3C218063BD}"/>
                </c:ext>
              </c:extLst>
            </c:dLbl>
            <c:dLbl>
              <c:idx val="1"/>
              <c:layout>
                <c:manualLayout>
                  <c:x val="2.0203694603497351E-3"/>
                  <c:y val="0.192068491958541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57-4EDD-B9AE-AE3C218063BD}"/>
                </c:ext>
              </c:extLst>
            </c:dLbl>
            <c:dLbl>
              <c:idx val="2"/>
              <c:layout>
                <c:manualLayout>
                  <c:x val="-2.0203694603498461E-3"/>
                  <c:y val="9.0979811980361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57-4EDD-B9AE-AE3C218063BD}"/>
                </c:ext>
              </c:extLst>
            </c:dLbl>
            <c:dLbl>
              <c:idx val="3"/>
              <c:layout>
                <c:manualLayout>
                  <c:x val="0"/>
                  <c:y val="0.121306415973815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57-4EDD-B9AE-AE3C218063BD}"/>
                </c:ext>
              </c:extLst>
            </c:dLbl>
            <c:dLbl>
              <c:idx val="4"/>
              <c:layout>
                <c:manualLayout>
                  <c:x val="-2.0203694603497719E-3"/>
                  <c:y val="0.259460945277327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57-4EDD-B9AE-AE3C218063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PARETO!$A$3:$A$7</c:f>
              <c:strCache>
                <c:ptCount val="5"/>
                <c:pt idx="0">
                  <c:v>Ministerio de Educación Nacional</c:v>
                </c:pt>
                <c:pt idx="1">
                  <c:v>Instituciones de Educación Superior</c:v>
                </c:pt>
                <c:pt idx="2">
                  <c:v>Secretarias de Educación</c:v>
                </c:pt>
                <c:pt idx="3">
                  <c:v>Otras Entidades</c:v>
                </c:pt>
                <c:pt idx="4">
                  <c:v>Establecimientos Educativos</c:v>
                </c:pt>
              </c:strCache>
            </c:strRef>
          </c:cat>
          <c:val>
            <c:numRef>
              <c:f>PARETO!$B$3:$B$7</c:f>
              <c:numCache>
                <c:formatCode>General</c:formatCode>
                <c:ptCount val="5"/>
                <c:pt idx="0">
                  <c:v>739</c:v>
                </c:pt>
                <c:pt idx="1">
                  <c:v>327</c:v>
                </c:pt>
                <c:pt idx="2">
                  <c:v>80</c:v>
                </c:pt>
                <c:pt idx="3">
                  <c:v>111</c:v>
                </c:pt>
                <c:pt idx="4">
                  <c:v>251</c:v>
                </c:pt>
              </c:numCache>
            </c:numRef>
          </c:val>
          <c:extLst>
            <c:ext xmlns:c16="http://schemas.microsoft.com/office/drawing/2014/chart" uri="{C3380CC4-5D6E-409C-BE32-E72D297353CC}">
              <c16:uniqueId val="{00000000-9E98-4273-B571-CF77AEB6CBCD}"/>
            </c:ext>
          </c:extLst>
        </c:ser>
        <c:ser>
          <c:idx val="1"/>
          <c:order val="1"/>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PARETO!$A$3:$A$7</c:f>
              <c:strCache>
                <c:ptCount val="5"/>
                <c:pt idx="0">
                  <c:v>Ministerio de Educación Nacional</c:v>
                </c:pt>
                <c:pt idx="1">
                  <c:v>Instituciones de Educación Superior</c:v>
                </c:pt>
                <c:pt idx="2">
                  <c:v>Secretarias de Educación</c:v>
                </c:pt>
                <c:pt idx="3">
                  <c:v>Otras Entidades</c:v>
                </c:pt>
                <c:pt idx="4">
                  <c:v>Establecimientos Educativos</c:v>
                </c:pt>
              </c:strCache>
            </c:strRef>
          </c:cat>
          <c:val>
            <c:numRef>
              <c:f>PARETO!$C$3:$C$7</c:f>
            </c:numRef>
          </c:val>
          <c:extLst>
            <c:ext xmlns:c16="http://schemas.microsoft.com/office/drawing/2014/chart" uri="{C3380CC4-5D6E-409C-BE32-E72D297353CC}">
              <c16:uniqueId val="{00000001-9E98-4273-B571-CF77AEB6CBCD}"/>
            </c:ext>
          </c:extLst>
        </c:ser>
        <c:ser>
          <c:idx val="2"/>
          <c:order val="2"/>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PARETO!$A$3:$A$7</c:f>
              <c:strCache>
                <c:ptCount val="5"/>
                <c:pt idx="0">
                  <c:v>Ministerio de Educación Nacional</c:v>
                </c:pt>
                <c:pt idx="1">
                  <c:v>Instituciones de Educación Superior</c:v>
                </c:pt>
                <c:pt idx="2">
                  <c:v>Secretarias de Educación</c:v>
                </c:pt>
                <c:pt idx="3">
                  <c:v>Otras Entidades</c:v>
                </c:pt>
                <c:pt idx="4">
                  <c:v>Establecimientos Educativos</c:v>
                </c:pt>
              </c:strCache>
            </c:strRef>
          </c:cat>
          <c:val>
            <c:numRef>
              <c:f>PARETO!$D$3:$D$7</c:f>
            </c:numRef>
          </c:val>
          <c:extLst>
            <c:ext xmlns:c16="http://schemas.microsoft.com/office/drawing/2014/chart" uri="{C3380CC4-5D6E-409C-BE32-E72D297353CC}">
              <c16:uniqueId val="{00000002-9E98-4273-B571-CF77AEB6CBCD}"/>
            </c:ext>
          </c:extLst>
        </c:ser>
        <c:dLbls>
          <c:showLegendKey val="0"/>
          <c:showVal val="1"/>
          <c:showCatName val="0"/>
          <c:showSerName val="0"/>
          <c:showPercent val="0"/>
          <c:showBubbleSize val="0"/>
        </c:dLbls>
        <c:gapWidth val="219"/>
        <c:overlap val="-27"/>
        <c:axId val="865400591"/>
        <c:axId val="864179231"/>
      </c:barChart>
      <c:lineChart>
        <c:grouping val="standard"/>
        <c:varyColors val="0"/>
        <c:ser>
          <c:idx val="3"/>
          <c:order val="3"/>
          <c:spPr>
            <a:ln w="28575" cap="rnd">
              <a:solidFill>
                <a:schemeClr val="accent1">
                  <a:lumMod val="60000"/>
                </a:schemeClr>
              </a:solidFill>
              <a:round/>
            </a:ln>
            <a:effectLst/>
          </c:spPr>
          <c:marker>
            <c:symbol val="none"/>
          </c:marker>
          <c:dLbls>
            <c:dLbl>
              <c:idx val="0"/>
              <c:layout>
                <c:manualLayout>
                  <c:x val="-2.0203694603497722E-2"/>
                  <c:y val="-2.3587358661575263E-2"/>
                </c:manualLayout>
              </c:layout>
              <c:spPr>
                <a:noFill/>
                <a:ln>
                  <a:noFill/>
                </a:ln>
                <a:effectLst/>
              </c:spPr>
              <c:txPr>
                <a:bodyPr rot="0" spcFirstLastPara="1" vertOverflow="ellipsis" vert="horz" wrap="square" lIns="38100" tIns="19050" rIns="38100" bIns="19050" anchor="t" anchorCtr="1">
                  <a:spAutoFit/>
                </a:bodyPr>
                <a:lstStyle/>
                <a:p>
                  <a:pPr>
                    <a:defRPr sz="900" b="0" i="0" u="none" strike="noStrike" kern="1200" baseline="0">
                      <a:ln w="0">
                        <a:solidFill>
                          <a:schemeClr val="bg1"/>
                        </a:solidFill>
                      </a:ln>
                      <a:solidFill>
                        <a:srgbClr val="00B05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57-4EDD-B9AE-AE3C218063BD}"/>
                </c:ext>
              </c:extLst>
            </c:dLbl>
            <c:dLbl>
              <c:idx val="1"/>
              <c:layout>
                <c:manualLayout>
                  <c:x val="-2.6264802984547038E-2"/>
                  <c:y val="3.3696226659393853E-3"/>
                </c:manualLayout>
              </c:layout>
              <c:spPr>
                <a:noFill/>
                <a:ln>
                  <a:noFill/>
                </a:ln>
                <a:effectLst/>
              </c:spPr>
              <c:txPr>
                <a:bodyPr rot="0" spcFirstLastPara="1" vertOverflow="ellipsis" vert="horz" wrap="square" lIns="38100" tIns="19050" rIns="38100" bIns="19050" anchor="t" anchorCtr="1">
                  <a:spAutoFit/>
                </a:bodyPr>
                <a:lstStyle/>
                <a:p>
                  <a:pPr>
                    <a:defRPr sz="900" b="0" i="0" u="none" strike="noStrike" kern="1200" baseline="0">
                      <a:ln w="0">
                        <a:solidFill>
                          <a:schemeClr val="bg1"/>
                        </a:solidFill>
                      </a:ln>
                      <a:solidFill>
                        <a:srgbClr val="00B05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57-4EDD-B9AE-AE3C218063BD}"/>
                </c:ext>
              </c:extLst>
            </c:dLbl>
            <c:dLbl>
              <c:idx val="2"/>
              <c:layout>
                <c:manualLayout>
                  <c:x val="-2.4244433524197265E-2"/>
                  <c:y val="3.3696226659391997E-3"/>
                </c:manualLayout>
              </c:layout>
              <c:spPr>
                <a:noFill/>
                <a:ln>
                  <a:noFill/>
                </a:ln>
                <a:effectLst/>
              </c:spPr>
              <c:txPr>
                <a:bodyPr rot="0" spcFirstLastPara="1" vertOverflow="ellipsis" vert="horz" wrap="square" lIns="38100" tIns="19050" rIns="38100" bIns="19050" anchor="t" anchorCtr="1">
                  <a:spAutoFit/>
                </a:bodyPr>
                <a:lstStyle/>
                <a:p>
                  <a:pPr>
                    <a:defRPr sz="900" b="0" i="0" u="none" strike="noStrike" kern="1200" baseline="0">
                      <a:ln w="0">
                        <a:solidFill>
                          <a:schemeClr val="bg1"/>
                        </a:solidFill>
                      </a:ln>
                      <a:solidFill>
                        <a:srgbClr val="00B05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57-4EDD-B9AE-AE3C218063BD}"/>
                </c:ext>
              </c:extLst>
            </c:dLbl>
            <c:dLbl>
              <c:idx val="3"/>
              <c:layout>
                <c:manualLayout>
                  <c:x val="-1.8183325143147949E-2"/>
                  <c:y val="2.6956981327514586E-2"/>
                </c:manualLayout>
              </c:layout>
              <c:spPr>
                <a:noFill/>
                <a:ln>
                  <a:noFill/>
                </a:ln>
                <a:effectLst/>
              </c:spPr>
              <c:txPr>
                <a:bodyPr rot="0" spcFirstLastPara="1" vertOverflow="ellipsis" vert="horz" wrap="square" lIns="38100" tIns="19050" rIns="38100" bIns="19050" anchor="t" anchorCtr="1">
                  <a:spAutoFit/>
                </a:bodyPr>
                <a:lstStyle/>
                <a:p>
                  <a:pPr>
                    <a:defRPr sz="900" b="0" i="0" u="none" strike="noStrike" kern="1200" baseline="0">
                      <a:ln w="0">
                        <a:solidFill>
                          <a:schemeClr val="bg1"/>
                        </a:solidFill>
                      </a:ln>
                      <a:solidFill>
                        <a:srgbClr val="00B05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57-4EDD-B9AE-AE3C218063BD}"/>
                </c:ext>
              </c:extLst>
            </c:dLbl>
            <c:dLbl>
              <c:idx val="4"/>
              <c:layout>
                <c:manualLayout>
                  <c:x val="-1.8183325143148098E-2"/>
                  <c:y val="1.347849066375717E-2"/>
                </c:manualLayout>
              </c:layout>
              <c:spPr>
                <a:noFill/>
                <a:ln>
                  <a:noFill/>
                </a:ln>
                <a:effectLst/>
              </c:spPr>
              <c:txPr>
                <a:bodyPr rot="0" spcFirstLastPara="1" vertOverflow="ellipsis" vert="horz" wrap="square" lIns="38100" tIns="19050" rIns="38100" bIns="19050" anchor="t" anchorCtr="1">
                  <a:spAutoFit/>
                </a:bodyPr>
                <a:lstStyle/>
                <a:p>
                  <a:pPr>
                    <a:defRPr sz="900" b="0" i="0" u="none" strike="noStrike" kern="1200" baseline="0">
                      <a:ln w="0" cmpd="dbl">
                        <a:solidFill>
                          <a:schemeClr val="bg1"/>
                        </a:solidFill>
                      </a:ln>
                      <a:solidFill>
                        <a:srgbClr val="00B050"/>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557-4EDD-B9AE-AE3C218063BD}"/>
                </c:ext>
              </c:extLst>
            </c:dLbl>
            <c:spPr>
              <a:noFill/>
              <a:ln>
                <a:noFill/>
              </a:ln>
              <a:effectLst/>
            </c:spPr>
            <c:txPr>
              <a:bodyPr rot="0" spcFirstLastPara="1" vertOverflow="ellipsis" vert="horz" wrap="square" lIns="38100" tIns="19050" rIns="38100" bIns="19050" anchor="t" anchorCtr="1">
                <a:spAutoFit/>
              </a:bodyPr>
              <a:lstStyle/>
              <a:p>
                <a:pPr>
                  <a:defRPr sz="900" b="0" i="0" u="none" strike="noStrike" kern="1200" baseline="0">
                    <a:ln w="0">
                      <a:solidFill>
                        <a:srgbClr val="00B050"/>
                      </a:solidFill>
                    </a:ln>
                    <a:solidFill>
                      <a:srgbClr val="00B05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PARETO!$A$3:$A$7</c:f>
              <c:strCache>
                <c:ptCount val="5"/>
                <c:pt idx="0">
                  <c:v>Ministerio de Educación Nacional</c:v>
                </c:pt>
                <c:pt idx="1">
                  <c:v>Instituciones de Educación Superior</c:v>
                </c:pt>
                <c:pt idx="2">
                  <c:v>Secretarias de Educación</c:v>
                </c:pt>
                <c:pt idx="3">
                  <c:v>Otras Entidades</c:v>
                </c:pt>
                <c:pt idx="4">
                  <c:v>Establecimientos Educativos</c:v>
                </c:pt>
              </c:strCache>
            </c:strRef>
          </c:cat>
          <c:val>
            <c:numRef>
              <c:f>PARETO!$E$3:$E$7</c:f>
              <c:numCache>
                <c:formatCode>General</c:formatCode>
                <c:ptCount val="5"/>
                <c:pt idx="0">
                  <c:v>49</c:v>
                </c:pt>
                <c:pt idx="1">
                  <c:v>22</c:v>
                </c:pt>
                <c:pt idx="2">
                  <c:v>5</c:v>
                </c:pt>
                <c:pt idx="3">
                  <c:v>8</c:v>
                </c:pt>
                <c:pt idx="4">
                  <c:v>16</c:v>
                </c:pt>
              </c:numCache>
            </c:numRef>
          </c:val>
          <c:smooth val="0"/>
          <c:extLst>
            <c:ext xmlns:c16="http://schemas.microsoft.com/office/drawing/2014/chart" uri="{C3380CC4-5D6E-409C-BE32-E72D297353CC}">
              <c16:uniqueId val="{00000003-9E98-4273-B571-CF77AEB6CBCD}"/>
            </c:ext>
          </c:extLst>
        </c:ser>
        <c:dLbls>
          <c:showLegendKey val="0"/>
          <c:showVal val="1"/>
          <c:showCatName val="0"/>
          <c:showSerName val="0"/>
          <c:showPercent val="0"/>
          <c:showBubbleSize val="0"/>
        </c:dLbls>
        <c:marker val="1"/>
        <c:smooth val="0"/>
        <c:axId val="865400175"/>
        <c:axId val="858757087"/>
      </c:lineChart>
      <c:catAx>
        <c:axId val="86540059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sz="900" b="0" i="0" u="none" strike="noStrike" kern="1200" baseline="0">
                <a:solidFill>
                  <a:schemeClr val="tx1">
                    <a:lumMod val="65000"/>
                    <a:lumOff val="35000"/>
                  </a:schemeClr>
                </a:solidFill>
                <a:latin typeface="+mn-lt"/>
                <a:ea typeface="+mn-ea"/>
                <a:cs typeface="+mn-cs"/>
              </a:defRPr>
            </a:pPr>
            <a:endParaRPr lang="es-CO"/>
          </a:p>
        </c:txPr>
        <c:crossAx val="864179231"/>
        <c:crosses val="autoZero"/>
        <c:auto val="1"/>
        <c:lblAlgn val="ctr"/>
        <c:lblOffset val="100"/>
        <c:noMultiLvlLbl val="0"/>
      </c:catAx>
      <c:valAx>
        <c:axId val="864179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865400591"/>
        <c:crosses val="autoZero"/>
        <c:crossBetween val="between"/>
      </c:valAx>
      <c:valAx>
        <c:axId val="85875708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865400175"/>
        <c:crosses val="max"/>
        <c:crossBetween val="between"/>
      </c:valAx>
      <c:catAx>
        <c:axId val="865400175"/>
        <c:scaling>
          <c:orientation val="minMax"/>
        </c:scaling>
        <c:delete val="1"/>
        <c:axPos val="t"/>
        <c:numFmt formatCode="General" sourceLinked="1"/>
        <c:majorTickMark val="out"/>
        <c:minorTickMark val="none"/>
        <c:tickLblPos val="nextTo"/>
        <c:crossAx val="858757087"/>
        <c:crosses val="max"/>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CO"/>
        </a:p>
      </c:txPr>
    </c:title>
    <c:autoTitleDeleted val="0"/>
    <c:plotArea>
      <c:layout/>
      <c:barChart>
        <c:barDir val="col"/>
        <c:grouping val="clustered"/>
        <c:varyColors val="0"/>
        <c:ser>
          <c:idx val="0"/>
          <c:order val="0"/>
          <c:tx>
            <c:strRef>
              <c:f>Hoja1!$D$91</c:f>
              <c:strCache>
                <c:ptCount val="1"/>
                <c:pt idx="0">
                  <c:v>Física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Hoja1!$C$92:$C$95</c:f>
              <c:strCache>
                <c:ptCount val="3"/>
                <c:pt idx="0">
                  <c:v>Enero</c:v>
                </c:pt>
                <c:pt idx="1">
                  <c:v>Febrero</c:v>
                </c:pt>
                <c:pt idx="2">
                  <c:v>Marzo</c:v>
                </c:pt>
              </c:strCache>
              <c:extLst/>
            </c:strRef>
          </c:cat>
          <c:val>
            <c:numRef>
              <c:f>Hoja1!$D$92:$D$95</c:f>
              <c:numCache>
                <c:formatCode>General</c:formatCode>
                <c:ptCount val="3"/>
                <c:pt idx="0">
                  <c:v>1</c:v>
                </c:pt>
                <c:pt idx="1">
                  <c:v>0</c:v>
                </c:pt>
                <c:pt idx="2">
                  <c:v>0</c:v>
                </c:pt>
              </c:numCache>
              <c:extLst/>
            </c:numRef>
          </c:val>
          <c:extLst>
            <c:ext xmlns:c16="http://schemas.microsoft.com/office/drawing/2014/chart" uri="{C3380CC4-5D6E-409C-BE32-E72D297353CC}">
              <c16:uniqueId val="{00000000-BCBE-48F7-9A62-3C4BD4BF18F9}"/>
            </c:ext>
          </c:extLst>
        </c:ser>
        <c:ser>
          <c:idx val="1"/>
          <c:order val="1"/>
          <c:tx>
            <c:strRef>
              <c:f>Hoja1!$E$91</c:f>
              <c:strCache>
                <c:ptCount val="1"/>
                <c:pt idx="0">
                  <c:v>Web</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Hoja1!$C$92:$C$95</c:f>
              <c:strCache>
                <c:ptCount val="3"/>
                <c:pt idx="0">
                  <c:v>Enero</c:v>
                </c:pt>
                <c:pt idx="1">
                  <c:v>Febrero</c:v>
                </c:pt>
                <c:pt idx="2">
                  <c:v>Marzo</c:v>
                </c:pt>
              </c:strCache>
              <c:extLst/>
            </c:strRef>
          </c:cat>
          <c:val>
            <c:numRef>
              <c:f>Hoja1!$E$92:$E$95</c:f>
              <c:numCache>
                <c:formatCode>General</c:formatCode>
                <c:ptCount val="3"/>
                <c:pt idx="0">
                  <c:v>439</c:v>
                </c:pt>
                <c:pt idx="1">
                  <c:v>172</c:v>
                </c:pt>
                <c:pt idx="2">
                  <c:v>127</c:v>
                </c:pt>
              </c:numCache>
              <c:extLst/>
            </c:numRef>
          </c:val>
          <c:extLst>
            <c:ext xmlns:c16="http://schemas.microsoft.com/office/drawing/2014/chart" uri="{C3380CC4-5D6E-409C-BE32-E72D297353CC}">
              <c16:uniqueId val="{00000001-BCBE-48F7-9A62-3C4BD4BF18F9}"/>
            </c:ext>
          </c:extLst>
        </c:ser>
        <c:dLbls>
          <c:dLblPos val="inEnd"/>
          <c:showLegendKey val="0"/>
          <c:showVal val="1"/>
          <c:showCatName val="0"/>
          <c:showSerName val="0"/>
          <c:showPercent val="0"/>
          <c:showBubbleSize val="0"/>
        </c:dLbls>
        <c:gapWidth val="100"/>
        <c:overlap val="-24"/>
        <c:axId val="1611418079"/>
        <c:axId val="1873091471"/>
      </c:barChart>
      <c:catAx>
        <c:axId val="161141807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1873091471"/>
        <c:crosses val="autoZero"/>
        <c:auto val="1"/>
        <c:lblAlgn val="ctr"/>
        <c:lblOffset val="100"/>
        <c:noMultiLvlLbl val="0"/>
      </c:catAx>
      <c:valAx>
        <c:axId val="1873091471"/>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1611418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[quejas consolidado .xlsx]Hoja17!TablaDinámica33</c:name>
    <c:fmtId val="4"/>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Hoja17!$B$3:$B$4</c:f>
              <c:strCache>
                <c:ptCount val="1"/>
                <c:pt idx="0">
                  <c:v>Física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Hoja17!$A$5:$A$8</c:f>
              <c:strCache>
                <c:ptCount val="3"/>
                <c:pt idx="0">
                  <c:v>QUEJAS FUNCIONARIOS MEN</c:v>
                </c:pt>
                <c:pt idx="1">
                  <c:v>QUEJAS PROCESOS MEN</c:v>
                </c:pt>
                <c:pt idx="2">
                  <c:v>RECLAMOS SERVICIOS</c:v>
                </c:pt>
              </c:strCache>
            </c:strRef>
          </c:cat>
          <c:val>
            <c:numRef>
              <c:f>Hoja17!$B$5:$B$8</c:f>
              <c:numCache>
                <c:formatCode>General</c:formatCode>
                <c:ptCount val="3"/>
                <c:pt idx="1">
                  <c:v>1</c:v>
                </c:pt>
              </c:numCache>
            </c:numRef>
          </c:val>
          <c:extLst>
            <c:ext xmlns:c16="http://schemas.microsoft.com/office/drawing/2014/chart" uri="{C3380CC4-5D6E-409C-BE32-E72D297353CC}">
              <c16:uniqueId val="{00000000-2700-4F5B-A254-DE340652ECE5}"/>
            </c:ext>
          </c:extLst>
        </c:ser>
        <c:ser>
          <c:idx val="1"/>
          <c:order val="1"/>
          <c:tx>
            <c:strRef>
              <c:f>Hoja17!$C$3:$C$4</c:f>
              <c:strCache>
                <c:ptCount val="1"/>
                <c:pt idx="0">
                  <c:v>Web</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Hoja17!$A$5:$A$8</c:f>
              <c:strCache>
                <c:ptCount val="3"/>
                <c:pt idx="0">
                  <c:v>QUEJAS FUNCIONARIOS MEN</c:v>
                </c:pt>
                <c:pt idx="1">
                  <c:v>QUEJAS PROCESOS MEN</c:v>
                </c:pt>
                <c:pt idx="2">
                  <c:v>RECLAMOS SERVICIOS</c:v>
                </c:pt>
              </c:strCache>
            </c:strRef>
          </c:cat>
          <c:val>
            <c:numRef>
              <c:f>Hoja17!$C$5:$C$8</c:f>
              <c:numCache>
                <c:formatCode>General</c:formatCode>
                <c:ptCount val="3"/>
                <c:pt idx="0">
                  <c:v>80</c:v>
                </c:pt>
                <c:pt idx="1">
                  <c:v>351</c:v>
                </c:pt>
                <c:pt idx="2">
                  <c:v>307</c:v>
                </c:pt>
              </c:numCache>
            </c:numRef>
          </c:val>
          <c:extLst>
            <c:ext xmlns:c16="http://schemas.microsoft.com/office/drawing/2014/chart" uri="{C3380CC4-5D6E-409C-BE32-E72D297353CC}">
              <c16:uniqueId val="{00000001-2700-4F5B-A254-DE340652ECE5}"/>
            </c:ext>
          </c:extLst>
        </c:ser>
        <c:dLbls>
          <c:dLblPos val="outEnd"/>
          <c:showLegendKey val="0"/>
          <c:showVal val="1"/>
          <c:showCatName val="0"/>
          <c:showSerName val="0"/>
          <c:showPercent val="0"/>
          <c:showBubbleSize val="0"/>
        </c:dLbls>
        <c:gapWidth val="219"/>
        <c:overlap val="-27"/>
        <c:axId val="1595788383"/>
        <c:axId val="1875246303"/>
      </c:barChart>
      <c:catAx>
        <c:axId val="159578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75246303"/>
        <c:crosses val="autoZero"/>
        <c:auto val="1"/>
        <c:lblAlgn val="ctr"/>
        <c:lblOffset val="100"/>
        <c:noMultiLvlLbl val="0"/>
      </c:catAx>
      <c:valAx>
        <c:axId val="1875246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9578838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sz="1600" b="1" i="0" u="none" strike="noStrike" baseline="0" dirty="0">
                <a:effectLst/>
              </a:rPr>
              <a:t>Establecimientos Educativos</a:t>
            </a:r>
            <a:endParaRPr lang="es-CO"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'RESUMEN EST EDU'!$B$50:$B$51</c:f>
              <c:strCache>
                <c:ptCount val="2"/>
                <c:pt idx="0">
                  <c:v>2017</c:v>
                </c:pt>
                <c:pt idx="1">
                  <c:v>1° Trimestre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'RESUMEN EST EDU'!$A$52:$A$59</c:f>
              <c:strCache>
                <c:ptCount val="8"/>
                <c:pt idx="0">
                  <c:v>Maltrato Alumnos y Acoso Alumnos</c:v>
                </c:pt>
                <c:pt idx="1">
                  <c:v>Calidad: Aspectos Académicos, Bibliotecas, Centros de Practica, Formación de Docentes, Numero de Docentes, Plan de Estudios, Tutorías, Dificultades para Grado, Evaluación y Promoción de Estudiantes.</c:v>
                </c:pt>
                <c:pt idx="2">
                  <c:v>Malos Manejos de Recursos Financieros</c:v>
                </c:pt>
                <c:pt idx="3">
                  <c:v>Costos Educativos, Incrementos de Tarifas Superiores a lo Autorizado, Cobros de Transporte, Alimentación, Alojamiento, Otros Cobros Periódicos, Cobro de Bonos, Cobros Asociación de Padres de Familia, Listas de Textos, Uniformes o Útiles, Derechos Pecuniari</c:v>
                </c:pt>
                <c:pt idx="4">
                  <c:v>Actuaciones Administrativas Relacionadas con Planta de Personal</c:v>
                </c:pt>
                <c:pt idx="5">
                  <c:v>Otro</c:v>
                </c:pt>
                <c:pt idx="6">
                  <c:v>Infraestructura Física</c:v>
                </c:pt>
                <c:pt idx="7">
                  <c:v>Total</c:v>
                </c:pt>
              </c:strCache>
            </c:strRef>
          </c:cat>
          <c:val>
            <c:numRef>
              <c:f>'RESUMEN EST EDU'!$B$52:$B$59</c:f>
              <c:numCache>
                <c:formatCode>General</c:formatCode>
                <c:ptCount val="8"/>
                <c:pt idx="0">
                  <c:v>21</c:v>
                </c:pt>
                <c:pt idx="1">
                  <c:v>25</c:v>
                </c:pt>
                <c:pt idx="2">
                  <c:v>4</c:v>
                </c:pt>
                <c:pt idx="3">
                  <c:v>15</c:v>
                </c:pt>
                <c:pt idx="4">
                  <c:v>1</c:v>
                </c:pt>
                <c:pt idx="5">
                  <c:v>1</c:v>
                </c:pt>
                <c:pt idx="6">
                  <c:v>0</c:v>
                </c:pt>
                <c:pt idx="7">
                  <c:v>67</c:v>
                </c:pt>
              </c:numCache>
            </c:numRef>
          </c:val>
          <c:extLst>
            <c:ext xmlns:c16="http://schemas.microsoft.com/office/drawing/2014/chart" uri="{C3380CC4-5D6E-409C-BE32-E72D297353CC}">
              <c16:uniqueId val="{00000000-8E07-4137-B41C-97A7FD286F8B}"/>
            </c:ext>
          </c:extLst>
        </c:ser>
        <c:ser>
          <c:idx val="1"/>
          <c:order val="1"/>
          <c:tx>
            <c:strRef>
              <c:f>'RESUMEN EST EDU'!$C$50:$C$51</c:f>
              <c:strCache>
                <c:ptCount val="2"/>
                <c:pt idx="0">
                  <c:v>2018</c:v>
                </c:pt>
                <c:pt idx="1">
                  <c:v>1° Trimestre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'RESUMEN EST EDU'!$A$52:$A$59</c:f>
              <c:strCache>
                <c:ptCount val="8"/>
                <c:pt idx="0">
                  <c:v>Maltrato Alumnos y Acoso Alumnos</c:v>
                </c:pt>
                <c:pt idx="1">
                  <c:v>Calidad: Aspectos Académicos, Bibliotecas, Centros de Practica, Formación de Docentes, Numero de Docentes, Plan de Estudios, Tutorías, Dificultades para Grado, Evaluación y Promoción de Estudiantes.</c:v>
                </c:pt>
                <c:pt idx="2">
                  <c:v>Malos Manejos de Recursos Financieros</c:v>
                </c:pt>
                <c:pt idx="3">
                  <c:v>Costos Educativos, Incrementos de Tarifas Superiores a lo Autorizado, Cobros de Transporte, Alimentación, Alojamiento, Otros Cobros Periódicos, Cobro de Bonos, Cobros Asociación de Padres de Familia, Listas de Textos, Uniformes o Útiles, Derechos Pecuniari</c:v>
                </c:pt>
                <c:pt idx="4">
                  <c:v>Actuaciones Administrativas Relacionadas con Planta de Personal</c:v>
                </c:pt>
                <c:pt idx="5">
                  <c:v>Otro</c:v>
                </c:pt>
                <c:pt idx="6">
                  <c:v>Infraestructura Física</c:v>
                </c:pt>
                <c:pt idx="7">
                  <c:v>Total</c:v>
                </c:pt>
              </c:strCache>
            </c:strRef>
          </c:cat>
          <c:val>
            <c:numRef>
              <c:f>'RESUMEN EST EDU'!$C$52:$C$59</c:f>
              <c:numCache>
                <c:formatCode>General</c:formatCode>
                <c:ptCount val="8"/>
                <c:pt idx="0">
                  <c:v>1</c:v>
                </c:pt>
                <c:pt idx="1">
                  <c:v>101</c:v>
                </c:pt>
                <c:pt idx="2">
                  <c:v>0</c:v>
                </c:pt>
                <c:pt idx="3">
                  <c:v>64</c:v>
                </c:pt>
                <c:pt idx="4">
                  <c:v>76</c:v>
                </c:pt>
                <c:pt idx="5">
                  <c:v>2</c:v>
                </c:pt>
                <c:pt idx="6">
                  <c:v>7</c:v>
                </c:pt>
                <c:pt idx="7">
                  <c:v>251</c:v>
                </c:pt>
              </c:numCache>
            </c:numRef>
          </c:val>
          <c:extLst>
            <c:ext xmlns:c16="http://schemas.microsoft.com/office/drawing/2014/chart" uri="{C3380CC4-5D6E-409C-BE32-E72D297353CC}">
              <c16:uniqueId val="{00000001-8E07-4137-B41C-97A7FD286F8B}"/>
            </c:ext>
          </c:extLst>
        </c:ser>
        <c:dLbls>
          <c:dLblPos val="outEnd"/>
          <c:showLegendKey val="0"/>
          <c:showVal val="1"/>
          <c:showCatName val="0"/>
          <c:showSerName val="0"/>
          <c:showPercent val="0"/>
          <c:showBubbleSize val="0"/>
        </c:dLbls>
        <c:gapWidth val="100"/>
        <c:overlap val="-24"/>
        <c:axId val="529237199"/>
        <c:axId val="533609807"/>
      </c:barChart>
      <c:catAx>
        <c:axId val="529237199"/>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b"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33609807"/>
        <c:crosses val="autoZero"/>
        <c:auto val="1"/>
        <c:lblAlgn val="ctr"/>
        <c:lblOffset val="100"/>
        <c:noMultiLvlLbl val="0"/>
      </c:catAx>
      <c:valAx>
        <c:axId val="533609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29237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sz="1862" b="1" i="0" u="none" strike="noStrike" baseline="0" dirty="0">
                <a:effectLst/>
              </a:rPr>
              <a:t>Secretarias de Educación</a:t>
            </a:r>
            <a:endParaRPr lang="es-CO"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'RESUMEN SECRE EDU'!$B$40:$B$41</c:f>
              <c:strCache>
                <c:ptCount val="2"/>
                <c:pt idx="0">
                  <c:v>2017</c:v>
                </c:pt>
                <c:pt idx="1">
                  <c:v>1° Trimestre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'RESUMEN SECRE EDU'!$A$42:$A$50</c15:sqref>
                  </c15:fullRef>
                </c:ext>
              </c:extLst>
              <c:f>'RESUMEN SECRE EDU'!$A$42:$A$49</c:f>
              <c:strCache>
                <c:ptCount val="8"/>
                <c:pt idx="0">
                  <c:v>Organización de Plantas de Personal Directivo Docente, Docente y Administrativo, Concurso Docente, Acoso Laboral</c:v>
                </c:pt>
                <c:pt idx="1">
                  <c:v>Otros: Aquellas que no Tienen Relación con Niguno de los Anteriores</c:v>
                </c:pt>
                <c:pt idx="2">
                  <c:v>Nivelación Salarial, Pago de Salarios, Primas Entre Otros</c:v>
                </c:pt>
                <c:pt idx="3">
                  <c:v>Quejas por Prestaciones Sociales y Servicios de Salud</c:v>
                </c:pt>
                <c:pt idx="4">
                  <c:v>Malos Manejos de Recursos Financieros</c:v>
                </c:pt>
                <c:pt idx="5">
                  <c:v>Ampliacion de Cobertura</c:v>
                </c:pt>
                <c:pt idx="6">
                  <c:v>Falta de Infraestructura o Infraestructura Deficiente en Instituciones Educativas</c:v>
                </c:pt>
                <c:pt idx="7">
                  <c:v>Banco de  Oferentes</c:v>
                </c:pt>
              </c:strCache>
            </c:strRef>
          </c:cat>
          <c:val>
            <c:numRef>
              <c:extLst>
                <c:ext xmlns:c15="http://schemas.microsoft.com/office/drawing/2012/chart" uri="{02D57815-91ED-43cb-92C2-25804820EDAC}">
                  <c15:fullRef>
                    <c15:sqref>'RESUMEN SECRE EDU'!$B$42:$B$50</c15:sqref>
                  </c15:fullRef>
                </c:ext>
              </c:extLst>
              <c:f>'RESUMEN SECRE EDU'!$B$42:$B$49</c:f>
              <c:numCache>
                <c:formatCode>#,##0</c:formatCode>
                <c:ptCount val="8"/>
                <c:pt idx="0">
                  <c:v>10</c:v>
                </c:pt>
                <c:pt idx="1">
                  <c:v>123</c:v>
                </c:pt>
                <c:pt idx="2">
                  <c:v>8</c:v>
                </c:pt>
                <c:pt idx="3">
                  <c:v>18</c:v>
                </c:pt>
                <c:pt idx="4">
                  <c:v>54</c:v>
                </c:pt>
                <c:pt idx="5">
                  <c:v>1</c:v>
                </c:pt>
                <c:pt idx="6">
                  <c:v>9</c:v>
                </c:pt>
                <c:pt idx="7">
                  <c:v>4</c:v>
                </c:pt>
              </c:numCache>
            </c:numRef>
          </c:val>
          <c:extLst>
            <c:ext xmlns:c16="http://schemas.microsoft.com/office/drawing/2014/chart" uri="{C3380CC4-5D6E-409C-BE32-E72D297353CC}">
              <c16:uniqueId val="{00000000-9606-48D5-AEA4-EAB6A9887DFE}"/>
            </c:ext>
          </c:extLst>
        </c:ser>
        <c:ser>
          <c:idx val="1"/>
          <c:order val="1"/>
          <c:tx>
            <c:strRef>
              <c:f>'RESUMEN SECRE EDU'!$C$40:$C$41</c:f>
              <c:strCache>
                <c:ptCount val="2"/>
                <c:pt idx="0">
                  <c:v>2018</c:v>
                </c:pt>
                <c:pt idx="1">
                  <c:v>1° Trimestre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'RESUMEN SECRE EDU'!$A$42:$A$50</c15:sqref>
                  </c15:fullRef>
                </c:ext>
              </c:extLst>
              <c:f>'RESUMEN SECRE EDU'!$A$42:$A$49</c:f>
              <c:strCache>
                <c:ptCount val="8"/>
                <c:pt idx="0">
                  <c:v>Organización de Plantas de Personal Directivo Docente, Docente y Administrativo, Concurso Docente, Acoso Laboral</c:v>
                </c:pt>
                <c:pt idx="1">
                  <c:v>Otros: Aquellas que no Tienen Relación con Niguno de los Anteriores</c:v>
                </c:pt>
                <c:pt idx="2">
                  <c:v>Nivelación Salarial, Pago de Salarios, Primas Entre Otros</c:v>
                </c:pt>
                <c:pt idx="3">
                  <c:v>Quejas por Prestaciones Sociales y Servicios de Salud</c:v>
                </c:pt>
                <c:pt idx="4">
                  <c:v>Malos Manejos de Recursos Financieros</c:v>
                </c:pt>
                <c:pt idx="5">
                  <c:v>Ampliacion de Cobertura</c:v>
                </c:pt>
                <c:pt idx="6">
                  <c:v>Falta de Infraestructura o Infraestructura Deficiente en Instituciones Educativas</c:v>
                </c:pt>
                <c:pt idx="7">
                  <c:v>Banco de  Oferentes</c:v>
                </c:pt>
              </c:strCache>
            </c:strRef>
          </c:cat>
          <c:val>
            <c:numRef>
              <c:extLst>
                <c:ext xmlns:c15="http://schemas.microsoft.com/office/drawing/2012/chart" uri="{02D57815-91ED-43cb-92C2-25804820EDAC}">
                  <c15:fullRef>
                    <c15:sqref>'RESUMEN SECRE EDU'!$C$42:$C$50</c15:sqref>
                  </c15:fullRef>
                </c:ext>
              </c:extLst>
              <c:f>'RESUMEN SECRE EDU'!$C$42:$C$49</c:f>
              <c:numCache>
                <c:formatCode>#,##0</c:formatCode>
                <c:ptCount val="8"/>
                <c:pt idx="0">
                  <c:v>36</c:v>
                </c:pt>
                <c:pt idx="1">
                  <c:v>19</c:v>
                </c:pt>
                <c:pt idx="2">
                  <c:v>8</c:v>
                </c:pt>
                <c:pt idx="3">
                  <c:v>1</c:v>
                </c:pt>
                <c:pt idx="4">
                  <c:v>6</c:v>
                </c:pt>
                <c:pt idx="5">
                  <c:v>8</c:v>
                </c:pt>
                <c:pt idx="6">
                  <c:v>2</c:v>
                </c:pt>
                <c:pt idx="7">
                  <c:v>0</c:v>
                </c:pt>
              </c:numCache>
            </c:numRef>
          </c:val>
          <c:extLst>
            <c:ext xmlns:c16="http://schemas.microsoft.com/office/drawing/2014/chart" uri="{C3380CC4-5D6E-409C-BE32-E72D297353CC}">
              <c16:uniqueId val="{00000001-9606-48D5-AEA4-EAB6A9887DFE}"/>
            </c:ext>
          </c:extLst>
        </c:ser>
        <c:dLbls>
          <c:dLblPos val="outEnd"/>
          <c:showLegendKey val="0"/>
          <c:showVal val="1"/>
          <c:showCatName val="0"/>
          <c:showSerName val="0"/>
          <c:showPercent val="0"/>
          <c:showBubbleSize val="0"/>
        </c:dLbls>
        <c:gapWidth val="219"/>
        <c:overlap val="-27"/>
        <c:axId val="530881839"/>
        <c:axId val="533615423"/>
      </c:barChart>
      <c:catAx>
        <c:axId val="530881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533615423"/>
        <c:crosses val="autoZero"/>
        <c:auto val="1"/>
        <c:lblAlgn val="ctr"/>
        <c:lblOffset val="100"/>
        <c:noMultiLvlLbl val="0"/>
      </c:catAx>
      <c:valAx>
        <c:axId val="533615423"/>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0881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CO" sz="2128" b="1" i="0" u="none" strike="noStrike" baseline="0" dirty="0">
                <a:effectLst/>
              </a:rPr>
              <a:t>Instituciones de Educación Superior</a:t>
            </a:r>
            <a:endParaRPr lang="es-CO"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CO"/>
        </a:p>
      </c:txPr>
    </c:title>
    <c:autoTitleDeleted val="0"/>
    <c:plotArea>
      <c:layout/>
      <c:barChart>
        <c:barDir val="col"/>
        <c:grouping val="clustered"/>
        <c:varyColors val="0"/>
        <c:ser>
          <c:idx val="0"/>
          <c:order val="0"/>
          <c:tx>
            <c:strRef>
              <c:f>'Resumen IES'!$B$23:$B$24</c:f>
              <c:strCache>
                <c:ptCount val="2"/>
                <c:pt idx="0">
                  <c:v>Año 2017</c:v>
                </c:pt>
                <c:pt idx="1">
                  <c:v>1° Trimestre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extLst>
                <c:ext xmlns:c15="http://schemas.microsoft.com/office/drawing/2012/chart" uri="{02D57815-91ED-43cb-92C2-25804820EDAC}">
                  <c15:fullRef>
                    <c15:sqref>'Resumen IES'!$A$25:$A$29</c15:sqref>
                  </c15:fullRef>
                </c:ext>
              </c:extLst>
              <c:f>'Resumen IES'!$A$25:$A$27</c:f>
              <c:strCache>
                <c:ptCount val="3"/>
                <c:pt idx="0">
                  <c:v>IES Calidad: Bibliotecas, Centros de Práctica, formación de Docentes, Modificación de Registro Calificado, numero de docentes, Plan de Estudios, Tutorias, Dificultad para  grado, Maltratos, Directivos</c:v>
                </c:pt>
                <c:pt idx="1">
                  <c:v>IES Pecuniarios:  Cobros no contemplados, costos de matricula, Devolución de dineros, matricula extraordinaria, servicio medico, asistencial, derechos de  grado.</c:v>
                </c:pt>
                <c:pt idx="2">
                  <c:v>Victimas de Conflicto Armado</c:v>
                </c:pt>
              </c:strCache>
            </c:strRef>
          </c:cat>
          <c:val>
            <c:numRef>
              <c:extLst>
                <c:ext xmlns:c15="http://schemas.microsoft.com/office/drawing/2012/chart" uri="{02D57815-91ED-43cb-92C2-25804820EDAC}">
                  <c15:fullRef>
                    <c15:sqref>'Resumen IES'!$B$25:$B$29</c15:sqref>
                  </c15:fullRef>
                </c:ext>
              </c:extLst>
              <c:f>'Resumen IES'!$B$25:$B$27</c:f>
              <c:numCache>
                <c:formatCode>General</c:formatCode>
                <c:ptCount val="3"/>
                <c:pt idx="0">
                  <c:v>297</c:v>
                </c:pt>
                <c:pt idx="1">
                  <c:v>1</c:v>
                </c:pt>
                <c:pt idx="2">
                  <c:v>0</c:v>
                </c:pt>
              </c:numCache>
            </c:numRef>
          </c:val>
          <c:extLst>
            <c:ext xmlns:c16="http://schemas.microsoft.com/office/drawing/2014/chart" uri="{C3380CC4-5D6E-409C-BE32-E72D297353CC}">
              <c16:uniqueId val="{00000000-E3FF-4104-8CA7-B7DB5C722843}"/>
            </c:ext>
          </c:extLst>
        </c:ser>
        <c:ser>
          <c:idx val="1"/>
          <c:order val="1"/>
          <c:tx>
            <c:strRef>
              <c:f>'Resumen IES'!$C$23:$C$24</c:f>
              <c:strCache>
                <c:ptCount val="2"/>
                <c:pt idx="0">
                  <c:v>Año 2018</c:v>
                </c:pt>
                <c:pt idx="1">
                  <c:v>1° Trimestre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extLst>
                <c:ext xmlns:c15="http://schemas.microsoft.com/office/drawing/2012/chart" uri="{02D57815-91ED-43cb-92C2-25804820EDAC}">
                  <c15:fullRef>
                    <c15:sqref>'Resumen IES'!$A$25:$A$29</c15:sqref>
                  </c15:fullRef>
                </c:ext>
              </c:extLst>
              <c:f>'Resumen IES'!$A$25:$A$27</c:f>
              <c:strCache>
                <c:ptCount val="3"/>
                <c:pt idx="0">
                  <c:v>IES Calidad: Bibliotecas, Centros de Práctica, formación de Docentes, Modificación de Registro Calificado, numero de docentes, Plan de Estudios, Tutorias, Dificultad para  grado, Maltratos, Directivos</c:v>
                </c:pt>
                <c:pt idx="1">
                  <c:v>IES Pecuniarios:  Cobros no contemplados, costos de matricula, Devolución de dineros, matricula extraordinaria, servicio medico, asistencial, derechos de  grado.</c:v>
                </c:pt>
                <c:pt idx="2">
                  <c:v>Victimas de Conflicto Armado</c:v>
                </c:pt>
              </c:strCache>
            </c:strRef>
          </c:cat>
          <c:val>
            <c:numRef>
              <c:extLst>
                <c:ext xmlns:c15="http://schemas.microsoft.com/office/drawing/2012/chart" uri="{02D57815-91ED-43cb-92C2-25804820EDAC}">
                  <c15:fullRef>
                    <c15:sqref>'Resumen IES'!$C$25:$C$29</c15:sqref>
                  </c15:fullRef>
                </c:ext>
              </c:extLst>
              <c:f>'Resumen IES'!$C$25:$C$27</c:f>
              <c:numCache>
                <c:formatCode>General</c:formatCode>
                <c:ptCount val="3"/>
                <c:pt idx="0">
                  <c:v>324</c:v>
                </c:pt>
                <c:pt idx="1">
                  <c:v>0</c:v>
                </c:pt>
                <c:pt idx="2">
                  <c:v>3</c:v>
                </c:pt>
              </c:numCache>
            </c:numRef>
          </c:val>
          <c:extLst>
            <c:ext xmlns:c16="http://schemas.microsoft.com/office/drawing/2014/chart" uri="{C3380CC4-5D6E-409C-BE32-E72D297353CC}">
              <c16:uniqueId val="{00000001-E3FF-4104-8CA7-B7DB5C722843}"/>
            </c:ext>
          </c:extLst>
        </c:ser>
        <c:dLbls>
          <c:dLblPos val="inEnd"/>
          <c:showLegendKey val="0"/>
          <c:showVal val="1"/>
          <c:showCatName val="0"/>
          <c:showSerName val="0"/>
          <c:showPercent val="0"/>
          <c:showBubbleSize val="0"/>
        </c:dLbls>
        <c:gapWidth val="100"/>
        <c:overlap val="-24"/>
        <c:axId val="426682847"/>
        <c:axId val="605035375"/>
      </c:barChart>
      <c:catAx>
        <c:axId val="426682847"/>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5400000" spcFirstLastPara="1" vertOverflow="ellipsis" wrap="square" anchor="b" anchorCtr="1"/>
          <a:lstStyle/>
          <a:p>
            <a:pPr>
              <a:defRPr sz="1197" b="0" i="0" u="none" strike="noStrike" kern="1200" baseline="0">
                <a:solidFill>
                  <a:schemeClr val="tx2"/>
                </a:solidFill>
                <a:latin typeface="+mn-lt"/>
                <a:ea typeface="+mn-ea"/>
                <a:cs typeface="+mn-cs"/>
              </a:defRPr>
            </a:pPr>
            <a:endParaRPr lang="es-CO"/>
          </a:p>
        </c:txPr>
        <c:crossAx val="605035375"/>
        <c:crosses val="autoZero"/>
        <c:auto val="1"/>
        <c:lblAlgn val="ctr"/>
        <c:lblOffset val="100"/>
        <c:tickLblSkip val="1"/>
        <c:noMultiLvlLbl val="0"/>
      </c:catAx>
      <c:valAx>
        <c:axId val="605035375"/>
        <c:scaling>
          <c:orientation val="minMax"/>
        </c:scaling>
        <c:delete val="1"/>
        <c:axPos val="r"/>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426682847"/>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CO"/>
        </a:p>
      </c:txPr>
    </c:title>
    <c:autoTitleDeleted val="0"/>
    <c:plotArea>
      <c:layout/>
      <c:barChart>
        <c:barDir val="col"/>
        <c:grouping val="clustered"/>
        <c:varyColors val="0"/>
        <c:ser>
          <c:idx val="0"/>
          <c:order val="0"/>
          <c:tx>
            <c:strRef>
              <c:f>Hoja5!$B$21:$B$22</c:f>
              <c:strCache>
                <c:ptCount val="2"/>
                <c:pt idx="0">
                  <c:v>Año 2017</c:v>
                </c:pt>
                <c:pt idx="1">
                  <c:v>1° Trimestre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Hoja5!$A$23:$A$27</c:f>
              <c:strCache>
                <c:ptCount val="4"/>
                <c:pt idx="0">
                  <c:v>Reclamos Proceso</c:v>
                </c:pt>
                <c:pt idx="1">
                  <c:v>Queja Funcionario</c:v>
                </c:pt>
                <c:pt idx="2">
                  <c:v>Reclamo Servicio</c:v>
                </c:pt>
                <c:pt idx="3">
                  <c:v>Ambiental</c:v>
                </c:pt>
              </c:strCache>
              <c:extLst/>
            </c:strRef>
          </c:cat>
          <c:val>
            <c:numRef>
              <c:f>Hoja5!$B$23:$B$27</c:f>
              <c:numCache>
                <c:formatCode>General</c:formatCode>
                <c:ptCount val="4"/>
                <c:pt idx="0">
                  <c:v>61</c:v>
                </c:pt>
                <c:pt idx="1">
                  <c:v>94</c:v>
                </c:pt>
                <c:pt idx="2">
                  <c:v>1071</c:v>
                </c:pt>
                <c:pt idx="3">
                  <c:v>0</c:v>
                </c:pt>
              </c:numCache>
              <c:extLst/>
            </c:numRef>
          </c:val>
          <c:extLst>
            <c:ext xmlns:c16="http://schemas.microsoft.com/office/drawing/2014/chart" uri="{C3380CC4-5D6E-409C-BE32-E72D297353CC}">
              <c16:uniqueId val="{00000000-7D37-4381-81A2-3F18D4B3CB5F}"/>
            </c:ext>
          </c:extLst>
        </c:ser>
        <c:ser>
          <c:idx val="1"/>
          <c:order val="1"/>
          <c:tx>
            <c:strRef>
              <c:f>Hoja5!$C$21:$C$22</c:f>
              <c:strCache>
                <c:ptCount val="2"/>
                <c:pt idx="0">
                  <c:v>Año 2018</c:v>
                </c:pt>
                <c:pt idx="1">
                  <c:v>1° Trimestre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Hoja5!$A$23:$A$27</c:f>
              <c:strCache>
                <c:ptCount val="4"/>
                <c:pt idx="0">
                  <c:v>Reclamos Proceso</c:v>
                </c:pt>
                <c:pt idx="1">
                  <c:v>Queja Funcionario</c:v>
                </c:pt>
                <c:pt idx="2">
                  <c:v>Reclamo Servicio</c:v>
                </c:pt>
                <c:pt idx="3">
                  <c:v>Ambiental</c:v>
                </c:pt>
              </c:strCache>
              <c:extLst/>
            </c:strRef>
          </c:cat>
          <c:val>
            <c:numRef>
              <c:f>Hoja5!$C$23:$C$27</c:f>
              <c:numCache>
                <c:formatCode>General</c:formatCode>
                <c:ptCount val="4"/>
                <c:pt idx="0">
                  <c:v>352</c:v>
                </c:pt>
                <c:pt idx="1">
                  <c:v>80</c:v>
                </c:pt>
                <c:pt idx="2">
                  <c:v>307</c:v>
                </c:pt>
                <c:pt idx="3">
                  <c:v>0</c:v>
                </c:pt>
              </c:numCache>
              <c:extLst/>
            </c:numRef>
          </c:val>
          <c:extLst>
            <c:ext xmlns:c16="http://schemas.microsoft.com/office/drawing/2014/chart" uri="{C3380CC4-5D6E-409C-BE32-E72D297353CC}">
              <c16:uniqueId val="{00000001-7D37-4381-81A2-3F18D4B3CB5F}"/>
            </c:ext>
          </c:extLst>
        </c:ser>
        <c:dLbls>
          <c:dLblPos val="inEnd"/>
          <c:showLegendKey val="0"/>
          <c:showVal val="1"/>
          <c:showCatName val="0"/>
          <c:showSerName val="0"/>
          <c:showPercent val="0"/>
          <c:showBubbleSize val="0"/>
        </c:dLbls>
        <c:gapWidth val="100"/>
        <c:overlap val="-24"/>
        <c:axId val="1633453599"/>
        <c:axId val="1825030335"/>
      </c:barChart>
      <c:catAx>
        <c:axId val="163345359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O"/>
          </a:p>
        </c:txPr>
        <c:crossAx val="1825030335"/>
        <c:crosses val="autoZero"/>
        <c:auto val="1"/>
        <c:lblAlgn val="ctr"/>
        <c:lblOffset val="100"/>
        <c:noMultiLvlLbl val="0"/>
      </c:catAx>
      <c:valAx>
        <c:axId val="1825030335"/>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O"/>
          </a:p>
        </c:txPr>
        <c:crossAx val="1633453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Reclamos de procesos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Hoja5!$B$35:$B$36</c:f>
              <c:strCache>
                <c:ptCount val="2"/>
                <c:pt idx="0">
                  <c:v>Año 2017</c:v>
                </c:pt>
                <c:pt idx="1">
                  <c:v>1° Trimestre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Hoja5!$A$37</c:f>
              <c:strCache>
                <c:ptCount val="1"/>
                <c:pt idx="0">
                  <c:v>Reclamos Proceso</c:v>
                </c:pt>
              </c:strCache>
            </c:strRef>
          </c:cat>
          <c:val>
            <c:numRef>
              <c:f>Hoja5!$B$37</c:f>
              <c:numCache>
                <c:formatCode>General</c:formatCode>
                <c:ptCount val="1"/>
                <c:pt idx="0">
                  <c:v>61</c:v>
                </c:pt>
              </c:numCache>
            </c:numRef>
          </c:val>
          <c:extLst>
            <c:ext xmlns:c16="http://schemas.microsoft.com/office/drawing/2014/chart" uri="{C3380CC4-5D6E-409C-BE32-E72D297353CC}">
              <c16:uniqueId val="{00000000-0322-4D74-81CA-CA947EC80441}"/>
            </c:ext>
          </c:extLst>
        </c:ser>
        <c:ser>
          <c:idx val="1"/>
          <c:order val="1"/>
          <c:tx>
            <c:strRef>
              <c:f>Hoja5!$C$35:$C$36</c:f>
              <c:strCache>
                <c:ptCount val="2"/>
                <c:pt idx="0">
                  <c:v>Año 2018</c:v>
                </c:pt>
                <c:pt idx="1">
                  <c:v>1° Trimestre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Hoja5!$A$37</c:f>
              <c:strCache>
                <c:ptCount val="1"/>
                <c:pt idx="0">
                  <c:v>Reclamos Proceso</c:v>
                </c:pt>
              </c:strCache>
            </c:strRef>
          </c:cat>
          <c:val>
            <c:numRef>
              <c:f>Hoja5!$C$37</c:f>
              <c:numCache>
                <c:formatCode>General</c:formatCode>
                <c:ptCount val="1"/>
                <c:pt idx="0">
                  <c:v>352</c:v>
                </c:pt>
              </c:numCache>
            </c:numRef>
          </c:val>
          <c:extLst>
            <c:ext xmlns:c16="http://schemas.microsoft.com/office/drawing/2014/chart" uri="{C3380CC4-5D6E-409C-BE32-E72D297353CC}">
              <c16:uniqueId val="{00000001-0322-4D74-81CA-CA947EC80441}"/>
            </c:ext>
          </c:extLst>
        </c:ser>
        <c:dLbls>
          <c:dLblPos val="outEnd"/>
          <c:showLegendKey val="0"/>
          <c:showVal val="1"/>
          <c:showCatName val="0"/>
          <c:showSerName val="0"/>
          <c:showPercent val="0"/>
          <c:showBubbleSize val="0"/>
        </c:dLbls>
        <c:gapWidth val="219"/>
        <c:overlap val="-27"/>
        <c:axId val="1624957087"/>
        <c:axId val="1824999231"/>
      </c:barChart>
      <c:catAx>
        <c:axId val="1624957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24999231"/>
        <c:crosses val="autoZero"/>
        <c:auto val="1"/>
        <c:lblAlgn val="ctr"/>
        <c:lblOffset val="100"/>
        <c:noMultiLvlLbl val="0"/>
      </c:catAx>
      <c:valAx>
        <c:axId val="1824999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24957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Reclamo servicios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Hoja5!$B$50:$B$51</c:f>
              <c:strCache>
                <c:ptCount val="2"/>
                <c:pt idx="0">
                  <c:v>Año 2017</c:v>
                </c:pt>
                <c:pt idx="1">
                  <c:v>1° Trimestre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Hoja5!$A$52</c:f>
              <c:strCache>
                <c:ptCount val="1"/>
                <c:pt idx="0">
                  <c:v>Reclamo Servicio</c:v>
                </c:pt>
              </c:strCache>
            </c:strRef>
          </c:cat>
          <c:val>
            <c:numRef>
              <c:f>Hoja5!$B$52</c:f>
              <c:numCache>
                <c:formatCode>General</c:formatCode>
                <c:ptCount val="1"/>
                <c:pt idx="0">
                  <c:v>1071</c:v>
                </c:pt>
              </c:numCache>
            </c:numRef>
          </c:val>
          <c:extLst>
            <c:ext xmlns:c16="http://schemas.microsoft.com/office/drawing/2014/chart" uri="{C3380CC4-5D6E-409C-BE32-E72D297353CC}">
              <c16:uniqueId val="{00000000-9C33-4BD6-A625-CEC15FCE6D0F}"/>
            </c:ext>
          </c:extLst>
        </c:ser>
        <c:ser>
          <c:idx val="1"/>
          <c:order val="1"/>
          <c:tx>
            <c:strRef>
              <c:f>Hoja5!$C$50:$C$51</c:f>
              <c:strCache>
                <c:ptCount val="2"/>
                <c:pt idx="0">
                  <c:v>Año 2018</c:v>
                </c:pt>
                <c:pt idx="1">
                  <c:v>1° Trimestre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Hoja5!$A$52</c:f>
              <c:strCache>
                <c:ptCount val="1"/>
                <c:pt idx="0">
                  <c:v>Reclamo Servicio</c:v>
                </c:pt>
              </c:strCache>
            </c:strRef>
          </c:cat>
          <c:val>
            <c:numRef>
              <c:f>Hoja5!$C$52</c:f>
              <c:numCache>
                <c:formatCode>General</c:formatCode>
                <c:ptCount val="1"/>
                <c:pt idx="0">
                  <c:v>307</c:v>
                </c:pt>
              </c:numCache>
            </c:numRef>
          </c:val>
          <c:extLst>
            <c:ext xmlns:c16="http://schemas.microsoft.com/office/drawing/2014/chart" uri="{C3380CC4-5D6E-409C-BE32-E72D297353CC}">
              <c16:uniqueId val="{00000001-9C33-4BD6-A625-CEC15FCE6D0F}"/>
            </c:ext>
          </c:extLst>
        </c:ser>
        <c:dLbls>
          <c:dLblPos val="outEnd"/>
          <c:showLegendKey val="0"/>
          <c:showVal val="1"/>
          <c:showCatName val="0"/>
          <c:showSerName val="0"/>
          <c:showPercent val="0"/>
          <c:showBubbleSize val="0"/>
        </c:dLbls>
        <c:gapWidth val="219"/>
        <c:overlap val="-27"/>
        <c:axId val="1633553551"/>
        <c:axId val="1825044159"/>
      </c:barChart>
      <c:catAx>
        <c:axId val="163355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25044159"/>
        <c:crosses val="autoZero"/>
        <c:auto val="1"/>
        <c:lblAlgn val="ctr"/>
        <c:lblOffset val="100"/>
        <c:noMultiLvlLbl val="0"/>
      </c:catAx>
      <c:valAx>
        <c:axId val="1825044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33553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Quejas Funcionarios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Hoja5!$B$43:$B$44</c:f>
              <c:strCache>
                <c:ptCount val="2"/>
                <c:pt idx="0">
                  <c:v>Año 2017</c:v>
                </c:pt>
                <c:pt idx="1">
                  <c:v>1° Trimestre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Hoja5!$A$45</c:f>
              <c:strCache>
                <c:ptCount val="1"/>
                <c:pt idx="0">
                  <c:v>Queja Funcionario</c:v>
                </c:pt>
              </c:strCache>
            </c:strRef>
          </c:cat>
          <c:val>
            <c:numRef>
              <c:f>Hoja5!$B$45</c:f>
              <c:numCache>
                <c:formatCode>General</c:formatCode>
                <c:ptCount val="1"/>
                <c:pt idx="0">
                  <c:v>94</c:v>
                </c:pt>
              </c:numCache>
            </c:numRef>
          </c:val>
          <c:extLst>
            <c:ext xmlns:c16="http://schemas.microsoft.com/office/drawing/2014/chart" uri="{C3380CC4-5D6E-409C-BE32-E72D297353CC}">
              <c16:uniqueId val="{00000000-DAF1-4E35-B35A-AF7AB15F5AB3}"/>
            </c:ext>
          </c:extLst>
        </c:ser>
        <c:ser>
          <c:idx val="1"/>
          <c:order val="1"/>
          <c:tx>
            <c:strRef>
              <c:f>Hoja5!$C$43:$C$44</c:f>
              <c:strCache>
                <c:ptCount val="2"/>
                <c:pt idx="0">
                  <c:v>Año 2018</c:v>
                </c:pt>
                <c:pt idx="1">
                  <c:v>1° Trimestre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Hoja5!$A$45</c:f>
              <c:strCache>
                <c:ptCount val="1"/>
                <c:pt idx="0">
                  <c:v>Queja Funcionario</c:v>
                </c:pt>
              </c:strCache>
            </c:strRef>
          </c:cat>
          <c:val>
            <c:numRef>
              <c:f>Hoja5!$C$45</c:f>
              <c:numCache>
                <c:formatCode>General</c:formatCode>
                <c:ptCount val="1"/>
                <c:pt idx="0">
                  <c:v>80</c:v>
                </c:pt>
              </c:numCache>
            </c:numRef>
          </c:val>
          <c:extLst>
            <c:ext xmlns:c16="http://schemas.microsoft.com/office/drawing/2014/chart" uri="{C3380CC4-5D6E-409C-BE32-E72D297353CC}">
              <c16:uniqueId val="{00000001-DAF1-4E35-B35A-AF7AB15F5AB3}"/>
            </c:ext>
          </c:extLst>
        </c:ser>
        <c:dLbls>
          <c:dLblPos val="outEnd"/>
          <c:showLegendKey val="0"/>
          <c:showVal val="1"/>
          <c:showCatName val="0"/>
          <c:showSerName val="0"/>
          <c:showPercent val="0"/>
          <c:showBubbleSize val="0"/>
        </c:dLbls>
        <c:gapWidth val="219"/>
        <c:overlap val="-27"/>
        <c:axId val="1633551471"/>
        <c:axId val="1529180159"/>
      </c:barChart>
      <c:catAx>
        <c:axId val="1633551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29180159"/>
        <c:crosses val="autoZero"/>
        <c:auto val="1"/>
        <c:lblAlgn val="ctr"/>
        <c:lblOffset val="100"/>
        <c:noMultiLvlLbl val="0"/>
      </c:catAx>
      <c:valAx>
        <c:axId val="1529180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33551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B14-4953-81B4-942374616CE8}"/>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B14-4953-81B4-942374616CE8}"/>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3B14-4953-81B4-942374616CE8}"/>
              </c:ext>
            </c:extLst>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3B14-4953-81B4-942374616CE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CO"/>
                </a:p>
              </c:txPr>
              <c:dLblPos val="outEnd"/>
              <c:showLegendKey val="0"/>
              <c:showVal val="0"/>
              <c:showCatName val="1"/>
              <c:showSerName val="0"/>
              <c:showPercent val="1"/>
              <c:showBubbleSize val="0"/>
              <c:extLst>
                <c:ext xmlns:c16="http://schemas.microsoft.com/office/drawing/2014/chart" uri="{C3380CC4-5D6E-409C-BE32-E72D297353CC}">
                  <c16:uniqueId val="{00000001-3B14-4953-81B4-942374616CE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CO"/>
                </a:p>
              </c:txPr>
              <c:dLblPos val="outEnd"/>
              <c:showLegendKey val="0"/>
              <c:showVal val="0"/>
              <c:showCatName val="1"/>
              <c:showSerName val="0"/>
              <c:showPercent val="1"/>
              <c:showBubbleSize val="0"/>
              <c:extLst>
                <c:ext xmlns:c16="http://schemas.microsoft.com/office/drawing/2014/chart" uri="{C3380CC4-5D6E-409C-BE32-E72D297353CC}">
                  <c16:uniqueId val="{00000003-3B14-4953-81B4-942374616CE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CO"/>
                </a:p>
              </c:txPr>
              <c:dLblPos val="outEnd"/>
              <c:showLegendKey val="0"/>
              <c:showVal val="0"/>
              <c:showCatName val="1"/>
              <c:showSerName val="0"/>
              <c:showPercent val="1"/>
              <c:showBubbleSize val="0"/>
              <c:extLst>
                <c:ext xmlns:c16="http://schemas.microsoft.com/office/drawing/2014/chart" uri="{C3380CC4-5D6E-409C-BE32-E72D297353CC}">
                  <c16:uniqueId val="{00000005-3B14-4953-81B4-942374616CE8}"/>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s-CO"/>
                </a:p>
              </c:txPr>
              <c:dLblPos val="outEnd"/>
              <c:showLegendKey val="0"/>
              <c:showVal val="0"/>
              <c:showCatName val="1"/>
              <c:showSerName val="0"/>
              <c:showPercent val="1"/>
              <c:showBubbleSize val="0"/>
              <c:extLst>
                <c:ext xmlns:c16="http://schemas.microsoft.com/office/drawing/2014/chart" uri="{C3380CC4-5D6E-409C-BE32-E72D297353CC}">
                  <c16:uniqueId val="{00000007-3B14-4953-81B4-942374616CE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Hoja1!$A$75:$A$78</c:f>
              <c:strCache>
                <c:ptCount val="4"/>
                <c:pt idx="0">
                  <c:v>Reclamos Proceso</c:v>
                </c:pt>
                <c:pt idx="1">
                  <c:v>Queja Funcionario</c:v>
                </c:pt>
                <c:pt idx="2">
                  <c:v>Reclamo Servicio</c:v>
                </c:pt>
                <c:pt idx="3">
                  <c:v>Ambiental</c:v>
                </c:pt>
              </c:strCache>
            </c:strRef>
          </c:cat>
          <c:val>
            <c:numRef>
              <c:f>Hoja1!$B$75:$B$78</c:f>
              <c:numCache>
                <c:formatCode>General</c:formatCode>
                <c:ptCount val="4"/>
                <c:pt idx="0">
                  <c:v>352</c:v>
                </c:pt>
                <c:pt idx="1">
                  <c:v>80</c:v>
                </c:pt>
                <c:pt idx="2">
                  <c:v>307</c:v>
                </c:pt>
                <c:pt idx="3">
                  <c:v>0</c:v>
                </c:pt>
              </c:numCache>
            </c:numRef>
          </c:val>
          <c:extLst>
            <c:ext xmlns:c16="http://schemas.microsoft.com/office/drawing/2014/chart" uri="{C3380CC4-5D6E-409C-BE32-E72D297353CC}">
              <c16:uniqueId val="{00000008-3B14-4953-81B4-942374616CE8}"/>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244F8-0A10-4A59-BBAA-E337A21F65D4}" type="datetimeFigureOut">
              <a:rPr lang="es-CO" smtClean="0"/>
              <a:t>27/04/2018</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7078D-9F98-4822-99A1-F2C3C0CF3982}" type="slidenum">
              <a:rPr lang="es-CO" smtClean="0"/>
              <a:t>‹Nº›</a:t>
            </a:fld>
            <a:endParaRPr lang="es-CO"/>
          </a:p>
        </p:txBody>
      </p:sp>
    </p:spTree>
    <p:extLst>
      <p:ext uri="{BB962C8B-B14F-4D97-AF65-F5344CB8AC3E}">
        <p14:creationId xmlns:p14="http://schemas.microsoft.com/office/powerpoint/2010/main" val="372042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a:t>
            </a:fld>
            <a:endParaRPr lang="es-CO" dirty="0"/>
          </a:p>
        </p:txBody>
      </p:sp>
    </p:spTree>
    <p:extLst>
      <p:ext uri="{BB962C8B-B14F-4D97-AF65-F5344CB8AC3E}">
        <p14:creationId xmlns:p14="http://schemas.microsoft.com/office/powerpoint/2010/main" val="2166461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11</a:t>
            </a:fld>
            <a:endParaRPr lang="es-CO"/>
          </a:p>
        </p:txBody>
      </p:sp>
    </p:spTree>
    <p:extLst>
      <p:ext uri="{BB962C8B-B14F-4D97-AF65-F5344CB8AC3E}">
        <p14:creationId xmlns:p14="http://schemas.microsoft.com/office/powerpoint/2010/main" val="1727395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12</a:t>
            </a:fld>
            <a:endParaRPr lang="es-CO"/>
          </a:p>
        </p:txBody>
      </p:sp>
    </p:spTree>
    <p:extLst>
      <p:ext uri="{BB962C8B-B14F-4D97-AF65-F5344CB8AC3E}">
        <p14:creationId xmlns:p14="http://schemas.microsoft.com/office/powerpoint/2010/main" val="565700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13</a:t>
            </a:fld>
            <a:endParaRPr lang="es-CO"/>
          </a:p>
        </p:txBody>
      </p:sp>
    </p:spTree>
    <p:extLst>
      <p:ext uri="{BB962C8B-B14F-4D97-AF65-F5344CB8AC3E}">
        <p14:creationId xmlns:p14="http://schemas.microsoft.com/office/powerpoint/2010/main" val="283426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14</a:t>
            </a:fld>
            <a:endParaRPr lang="es-CO"/>
          </a:p>
        </p:txBody>
      </p:sp>
    </p:spTree>
    <p:extLst>
      <p:ext uri="{BB962C8B-B14F-4D97-AF65-F5344CB8AC3E}">
        <p14:creationId xmlns:p14="http://schemas.microsoft.com/office/powerpoint/2010/main" val="281441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15</a:t>
            </a:fld>
            <a:endParaRPr lang="es-CO"/>
          </a:p>
        </p:txBody>
      </p:sp>
    </p:spTree>
    <p:extLst>
      <p:ext uri="{BB962C8B-B14F-4D97-AF65-F5344CB8AC3E}">
        <p14:creationId xmlns:p14="http://schemas.microsoft.com/office/powerpoint/2010/main" val="185226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16</a:t>
            </a:fld>
            <a:endParaRPr lang="es-CO"/>
          </a:p>
        </p:txBody>
      </p:sp>
    </p:spTree>
    <p:extLst>
      <p:ext uri="{BB962C8B-B14F-4D97-AF65-F5344CB8AC3E}">
        <p14:creationId xmlns:p14="http://schemas.microsoft.com/office/powerpoint/2010/main" val="398746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17</a:t>
            </a:fld>
            <a:endParaRPr lang="es-CO"/>
          </a:p>
        </p:txBody>
      </p:sp>
    </p:spTree>
    <p:extLst>
      <p:ext uri="{BB962C8B-B14F-4D97-AF65-F5344CB8AC3E}">
        <p14:creationId xmlns:p14="http://schemas.microsoft.com/office/powerpoint/2010/main" val="135799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18</a:t>
            </a:fld>
            <a:endParaRPr lang="es-CO"/>
          </a:p>
        </p:txBody>
      </p:sp>
    </p:spTree>
    <p:extLst>
      <p:ext uri="{BB962C8B-B14F-4D97-AF65-F5344CB8AC3E}">
        <p14:creationId xmlns:p14="http://schemas.microsoft.com/office/powerpoint/2010/main" val="891164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19</a:t>
            </a:fld>
            <a:endParaRPr lang="es-CO"/>
          </a:p>
        </p:txBody>
      </p:sp>
    </p:spTree>
    <p:extLst>
      <p:ext uri="{BB962C8B-B14F-4D97-AF65-F5344CB8AC3E}">
        <p14:creationId xmlns:p14="http://schemas.microsoft.com/office/powerpoint/2010/main" val="422937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20</a:t>
            </a:fld>
            <a:endParaRPr lang="es-CO"/>
          </a:p>
        </p:txBody>
      </p:sp>
    </p:spTree>
    <p:extLst>
      <p:ext uri="{BB962C8B-B14F-4D97-AF65-F5344CB8AC3E}">
        <p14:creationId xmlns:p14="http://schemas.microsoft.com/office/powerpoint/2010/main" val="29634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a:t>
            </a:fld>
            <a:endParaRPr lang="es-CO"/>
          </a:p>
        </p:txBody>
      </p:sp>
    </p:spTree>
    <p:extLst>
      <p:ext uri="{BB962C8B-B14F-4D97-AF65-F5344CB8AC3E}">
        <p14:creationId xmlns:p14="http://schemas.microsoft.com/office/powerpoint/2010/main" val="1684531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21</a:t>
            </a:fld>
            <a:endParaRPr lang="es-CO"/>
          </a:p>
        </p:txBody>
      </p:sp>
    </p:spTree>
    <p:extLst>
      <p:ext uri="{BB962C8B-B14F-4D97-AF65-F5344CB8AC3E}">
        <p14:creationId xmlns:p14="http://schemas.microsoft.com/office/powerpoint/2010/main" val="382679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22</a:t>
            </a:fld>
            <a:endParaRPr lang="es-CO"/>
          </a:p>
        </p:txBody>
      </p:sp>
    </p:spTree>
    <p:extLst>
      <p:ext uri="{BB962C8B-B14F-4D97-AF65-F5344CB8AC3E}">
        <p14:creationId xmlns:p14="http://schemas.microsoft.com/office/powerpoint/2010/main" val="3620995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23</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24</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3</a:t>
            </a:fld>
            <a:endParaRPr lang="es-CO" dirty="0"/>
          </a:p>
        </p:txBody>
      </p:sp>
    </p:spTree>
    <p:extLst>
      <p:ext uri="{BB962C8B-B14F-4D97-AF65-F5344CB8AC3E}">
        <p14:creationId xmlns:p14="http://schemas.microsoft.com/office/powerpoint/2010/main" val="313523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4</a:t>
            </a:fld>
            <a:endParaRPr lang="es-CO" dirty="0"/>
          </a:p>
        </p:txBody>
      </p:sp>
    </p:spTree>
    <p:extLst>
      <p:ext uri="{BB962C8B-B14F-4D97-AF65-F5344CB8AC3E}">
        <p14:creationId xmlns:p14="http://schemas.microsoft.com/office/powerpoint/2010/main" val="63583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5</a:t>
            </a:fld>
            <a:endParaRPr lang="es-CO"/>
          </a:p>
        </p:txBody>
      </p:sp>
    </p:spTree>
    <p:extLst>
      <p:ext uri="{BB962C8B-B14F-4D97-AF65-F5344CB8AC3E}">
        <p14:creationId xmlns:p14="http://schemas.microsoft.com/office/powerpoint/2010/main" val="255742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6</a:t>
            </a:fld>
            <a:endParaRPr lang="es-CO"/>
          </a:p>
        </p:txBody>
      </p:sp>
    </p:spTree>
    <p:extLst>
      <p:ext uri="{BB962C8B-B14F-4D97-AF65-F5344CB8AC3E}">
        <p14:creationId xmlns:p14="http://schemas.microsoft.com/office/powerpoint/2010/main" val="358425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7</a:t>
            </a:fld>
            <a:endParaRPr lang="es-CO"/>
          </a:p>
        </p:txBody>
      </p:sp>
    </p:spTree>
    <p:extLst>
      <p:ext uri="{BB962C8B-B14F-4D97-AF65-F5344CB8AC3E}">
        <p14:creationId xmlns:p14="http://schemas.microsoft.com/office/powerpoint/2010/main" val="58673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9</a:t>
            </a:fld>
            <a:endParaRPr lang="es-CO"/>
          </a:p>
        </p:txBody>
      </p:sp>
    </p:spTree>
    <p:extLst>
      <p:ext uri="{BB962C8B-B14F-4D97-AF65-F5344CB8AC3E}">
        <p14:creationId xmlns:p14="http://schemas.microsoft.com/office/powerpoint/2010/main" val="3837905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10</a:t>
            </a:fld>
            <a:endParaRPr lang="es-CO"/>
          </a:p>
        </p:txBody>
      </p:sp>
    </p:spTree>
    <p:extLst>
      <p:ext uri="{BB962C8B-B14F-4D97-AF65-F5344CB8AC3E}">
        <p14:creationId xmlns:p14="http://schemas.microsoft.com/office/powerpoint/2010/main" val="292851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27/04/2018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0775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27/04/2018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429273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27/04/2018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41409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27/04/2018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261669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7A615DE-3D0F-4EE1-B1A7-DED8F4937CF5}" type="datetimeFigureOut">
              <a:rPr lang="es-CO" smtClean="0"/>
              <a:t>27/04/2018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16405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7A615DE-3D0F-4EE1-B1A7-DED8F4937CF5}" type="datetimeFigureOut">
              <a:rPr lang="es-CO" smtClean="0"/>
              <a:t>27/04/2018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3167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57A615DE-3D0F-4EE1-B1A7-DED8F4937CF5}" type="datetimeFigureOut">
              <a:rPr lang="es-CO" smtClean="0"/>
              <a:t>27/04/2018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244075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57A615DE-3D0F-4EE1-B1A7-DED8F4937CF5}" type="datetimeFigureOut">
              <a:rPr lang="es-CO" smtClean="0"/>
              <a:t>27/04/2018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01420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A615DE-3D0F-4EE1-B1A7-DED8F4937CF5}" type="datetimeFigureOut">
              <a:rPr lang="es-CO" smtClean="0"/>
              <a:t>27/04/2018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17890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t>27/04/2018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120102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t>27/04/2018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25526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615DE-3D0F-4EE1-B1A7-DED8F4937CF5}" type="datetimeFigureOut">
              <a:rPr lang="es-CO" smtClean="0"/>
              <a:t>27/04/2018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6390E-A369-47C8-82AD-D961993E8F0F}" type="slidenum">
              <a:rPr lang="es-CO" smtClean="0"/>
              <a:t>‹Nº›</a:t>
            </a:fld>
            <a:endParaRPr lang="es-CO"/>
          </a:p>
        </p:txBody>
      </p:sp>
    </p:spTree>
    <p:extLst>
      <p:ext uri="{BB962C8B-B14F-4D97-AF65-F5344CB8AC3E}">
        <p14:creationId xmlns:p14="http://schemas.microsoft.com/office/powerpoint/2010/main" val="4111642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1088" y="307303"/>
            <a:ext cx="8784976" cy="646331"/>
          </a:xfrm>
          <a:prstGeom prst="rect">
            <a:avLst/>
          </a:prstGeom>
          <a:solidFill>
            <a:srgbClr val="0070C0"/>
          </a:solidFill>
        </p:spPr>
        <p:txBody>
          <a:bodyPr wrap="square" rtlCol="0">
            <a:spAutoFit/>
          </a:bodyPr>
          <a:lstStyle/>
          <a:p>
            <a:pPr algn="r"/>
            <a:r>
              <a:rPr lang="es-CO" sz="3600" b="1" dirty="0">
                <a:solidFill>
                  <a:schemeClr val="bg1"/>
                </a:solidFill>
                <a:latin typeface="Verdana" panose="020B0604030504040204" pitchFamily="34" charset="0"/>
                <a:ea typeface="Verdana" panose="020B0604030504040204" pitchFamily="34" charset="0"/>
                <a:cs typeface="Verdana" panose="020B0604030504040204" pitchFamily="34" charset="0"/>
              </a:rPr>
              <a:t>Unidad de Atencion al ciudadano</a:t>
            </a:r>
          </a:p>
        </p:txBody>
      </p:sp>
      <p:sp>
        <p:nvSpPr>
          <p:cNvPr id="9" name="8 CuadroTexto"/>
          <p:cNvSpPr txBox="1"/>
          <p:nvPr/>
        </p:nvSpPr>
        <p:spPr>
          <a:xfrm>
            <a:off x="1763687" y="5085185"/>
            <a:ext cx="7192917" cy="1015663"/>
          </a:xfrm>
          <a:prstGeom prst="rect">
            <a:avLst/>
          </a:prstGeom>
          <a:noFill/>
        </p:spPr>
        <p:txBody>
          <a:bodyPr wrap="square" rtlCol="0">
            <a:spAutoFit/>
          </a:bodyPr>
          <a:lstStyle/>
          <a:p>
            <a:r>
              <a:rPr lang="es-CO" sz="2000" b="1" dirty="0">
                <a:latin typeface="Verdana" panose="020B0604030504040204" pitchFamily="34" charset="0"/>
                <a:ea typeface="Verdana" panose="020B0604030504040204" pitchFamily="34" charset="0"/>
                <a:cs typeface="Verdana" panose="020B0604030504040204" pitchFamily="34" charset="0"/>
              </a:rPr>
              <a:t>Informe de Quejas y Reclamos </a:t>
            </a:r>
          </a:p>
          <a:p>
            <a:r>
              <a:rPr lang="es-CO" sz="2000" b="1" dirty="0">
                <a:latin typeface="Verdana" panose="020B0604030504040204" pitchFamily="34" charset="0"/>
                <a:ea typeface="Verdana" panose="020B0604030504040204" pitchFamily="34" charset="0"/>
                <a:cs typeface="Verdana" panose="020B0604030504040204" pitchFamily="34" charset="0"/>
              </a:rPr>
              <a:t>Primer Trimestre de 2018</a:t>
            </a:r>
            <a:endParaRPr lang="es-CO" sz="3600" b="1" dirty="0">
              <a:latin typeface="Verdana" panose="020B0604030504040204" pitchFamily="34" charset="0"/>
              <a:ea typeface="Verdana" panose="020B0604030504040204" pitchFamily="34" charset="0"/>
              <a:cs typeface="Verdana" panose="020B0604030504040204" pitchFamily="34" charset="0"/>
            </a:endParaRPr>
          </a:p>
          <a:p>
            <a:r>
              <a:rPr lang="es-CO" sz="2000" b="1" dirty="0">
                <a:latin typeface="Verdana" panose="020B0604030504040204" pitchFamily="34" charset="0"/>
                <a:ea typeface="Verdana" panose="020B0604030504040204" pitchFamily="34" charset="0"/>
                <a:cs typeface="Verdana" panose="020B0604030504040204" pitchFamily="34" charset="0"/>
              </a:rPr>
              <a:t>Bogotá, Abril 2018</a:t>
            </a:r>
          </a:p>
        </p:txBody>
      </p:sp>
      <p:pic>
        <p:nvPicPr>
          <p:cNvPr id="2" name="Imagen 1">
            <a:extLst>
              <a:ext uri="{FF2B5EF4-FFF2-40B4-BE49-F238E27FC236}">
                <a16:creationId xmlns:a16="http://schemas.microsoft.com/office/drawing/2014/main" id="{BB3B0197-3B5D-436A-B3CD-C8591E12E75C}"/>
              </a:ext>
            </a:extLst>
          </p:cNvPr>
          <p:cNvPicPr>
            <a:picLocks noChangeAspect="1"/>
          </p:cNvPicPr>
          <p:nvPr/>
        </p:nvPicPr>
        <p:blipFill>
          <a:blip r:embed="rId3"/>
          <a:stretch>
            <a:fillRect/>
          </a:stretch>
        </p:blipFill>
        <p:spPr>
          <a:xfrm>
            <a:off x="899592" y="1700808"/>
            <a:ext cx="6840760" cy="2028755"/>
          </a:xfrm>
          <a:prstGeom prst="rect">
            <a:avLst/>
          </a:prstGeom>
        </p:spPr>
      </p:pic>
      <p:pic>
        <p:nvPicPr>
          <p:cNvPr id="8" name="Imagen 7">
            <a:extLst>
              <a:ext uri="{FF2B5EF4-FFF2-40B4-BE49-F238E27FC236}">
                <a16:creationId xmlns:a16="http://schemas.microsoft.com/office/drawing/2014/main" id="{91190557-9A1A-4648-8F48-55BEDC38CE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5758" y="5866176"/>
            <a:ext cx="3279321" cy="469343"/>
          </a:xfrm>
          <a:prstGeom prst="rect">
            <a:avLst/>
          </a:prstGeom>
        </p:spPr>
      </p:pic>
      <p:pic>
        <p:nvPicPr>
          <p:cNvPr id="3" name="Imagen 2"/>
          <p:cNvPicPr>
            <a:picLocks noChangeAspect="1"/>
          </p:cNvPicPr>
          <p:nvPr/>
        </p:nvPicPr>
        <p:blipFill>
          <a:blip r:embed="rId5"/>
          <a:stretch>
            <a:fillRect/>
          </a:stretch>
        </p:blipFill>
        <p:spPr>
          <a:xfrm>
            <a:off x="0" y="-24582"/>
            <a:ext cx="1383792" cy="6858000"/>
          </a:xfrm>
          <a:prstGeom prst="rect">
            <a:avLst/>
          </a:prstGeom>
        </p:spPr>
      </p:pic>
    </p:spTree>
    <p:extLst>
      <p:ext uri="{BB962C8B-B14F-4D97-AF65-F5344CB8AC3E}">
        <p14:creationId xmlns:p14="http://schemas.microsoft.com/office/powerpoint/2010/main" val="159966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arcador de contenido"/>
          <p:cNvSpPr txBox="1">
            <a:spLocks/>
          </p:cNvSpPr>
          <p:nvPr/>
        </p:nvSpPr>
        <p:spPr bwMode="auto">
          <a:xfrm>
            <a:off x="5796136" y="2785486"/>
            <a:ext cx="2664296"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indent="0" algn="just" eaLnBrk="0" fontAlgn="base" hangingPunct="0">
              <a:lnSpc>
                <a:spcPct val="80000"/>
              </a:lnSpc>
              <a:spcBef>
                <a:spcPct val="50000"/>
              </a:spcBef>
              <a:spcAft>
                <a:spcPct val="0"/>
              </a:spcAft>
            </a:pPr>
            <a:r>
              <a:rPr lang="es-ES" altLang="es-CO" sz="1800" b="0" dirty="0">
                <a:solidFill>
                  <a:prstClr val="black"/>
                </a:solidFill>
                <a:latin typeface="Arial Narrow" panose="020B0606020202030204" pitchFamily="34" charset="0"/>
              </a:rPr>
              <a:t>De las 739 quejas y reclamos recibidas por el Ministerio de Educación Nacional, se puede observar que el porcentaje general de oportunidad en la respuesta para el primer  trimestre de 2018, fue de un 55%</a:t>
            </a:r>
          </a:p>
        </p:txBody>
      </p:sp>
      <p:sp>
        <p:nvSpPr>
          <p:cNvPr id="5" name="4 Rectángulo"/>
          <p:cNvSpPr/>
          <p:nvPr/>
        </p:nvSpPr>
        <p:spPr>
          <a:xfrm>
            <a:off x="683568" y="230451"/>
            <a:ext cx="3600400" cy="646331"/>
          </a:xfrm>
          <a:prstGeom prst="rect">
            <a:avLst/>
          </a:prstGeom>
        </p:spPr>
        <p:txBody>
          <a:bodyPr wrap="square">
            <a:spAutoFit/>
          </a:bodyPr>
          <a:lstStyle/>
          <a:p>
            <a:r>
              <a:rPr lang="es-CO" dirty="0">
                <a:solidFill>
                  <a:schemeClr val="bg1"/>
                </a:solidFill>
                <a:latin typeface="Arial" pitchFamily="34" charset="0"/>
                <a:ea typeface="Verdana" panose="020B0604030504040204" pitchFamily="34" charset="0"/>
                <a:cs typeface="Arial" pitchFamily="34" charset="0"/>
              </a:rPr>
              <a:t>Reclamos procesos MEN detalle de eje temático /dependencia</a:t>
            </a:r>
          </a:p>
        </p:txBody>
      </p:sp>
      <p:sp>
        <p:nvSpPr>
          <p:cNvPr id="6" name="5 Rectángulo"/>
          <p:cNvSpPr/>
          <p:nvPr/>
        </p:nvSpPr>
        <p:spPr>
          <a:xfrm>
            <a:off x="467544" y="362731"/>
            <a:ext cx="3600400" cy="646331"/>
          </a:xfrm>
          <a:prstGeom prst="rect">
            <a:avLst/>
          </a:prstGeom>
        </p:spPr>
        <p:txBody>
          <a:bodyPr wrap="square">
            <a:spAutoFit/>
          </a:bodyPr>
          <a:lstStyle/>
          <a:p>
            <a:r>
              <a:rPr lang="es-CO" dirty="0">
                <a:solidFill>
                  <a:schemeClr val="bg1"/>
                </a:solidFill>
                <a:latin typeface="Arial" pitchFamily="34" charset="0"/>
                <a:ea typeface="Verdana" panose="020B0604030504040204" pitchFamily="34" charset="0"/>
                <a:cs typeface="Arial" pitchFamily="34" charset="0"/>
              </a:rPr>
              <a:t>Consolidado Quejas y Reclamos procesos MEN detalle</a:t>
            </a:r>
          </a:p>
        </p:txBody>
      </p:sp>
      <p:sp>
        <p:nvSpPr>
          <p:cNvPr id="8" name="7 Rectángulo"/>
          <p:cNvSpPr/>
          <p:nvPr/>
        </p:nvSpPr>
        <p:spPr>
          <a:xfrm>
            <a:off x="498337" y="425391"/>
            <a:ext cx="3600400" cy="369332"/>
          </a:xfrm>
          <a:prstGeom prst="rect">
            <a:avLst/>
          </a:prstGeom>
        </p:spPr>
        <p:txBody>
          <a:bodyPr wrap="square">
            <a:spAutoFit/>
          </a:bodyPr>
          <a:lstStyle/>
          <a:p>
            <a:r>
              <a:rPr lang="es-CO" dirty="0">
                <a:solidFill>
                  <a:schemeClr val="bg1"/>
                </a:solidFill>
                <a:latin typeface="Arial" pitchFamily="34" charset="0"/>
                <a:ea typeface="Verdana" panose="020B0604030504040204" pitchFamily="34" charset="0"/>
                <a:cs typeface="Arial" pitchFamily="34" charset="0"/>
              </a:rPr>
              <a:t>Consolidado Quejas y Reclamos</a:t>
            </a:r>
          </a:p>
        </p:txBody>
      </p:sp>
      <p:sp>
        <p:nvSpPr>
          <p:cNvPr id="9" name="8 Rectángulo"/>
          <p:cNvSpPr/>
          <p:nvPr/>
        </p:nvSpPr>
        <p:spPr>
          <a:xfrm>
            <a:off x="4712947" y="378677"/>
            <a:ext cx="4572000" cy="646331"/>
          </a:xfrm>
          <a:prstGeom prst="rect">
            <a:avLst/>
          </a:prstGeom>
        </p:spPr>
        <p:txBody>
          <a:bodyPr>
            <a:spAutoFit/>
          </a:bodyPr>
          <a:lstStyle/>
          <a:p>
            <a:r>
              <a:rPr lang="es-CO" b="1" dirty="0">
                <a:solidFill>
                  <a:srgbClr val="0070C0"/>
                </a:solidFill>
              </a:rPr>
              <a:t>Análisis de resultados a la gestión de las Quejas, Reclamos</a:t>
            </a:r>
            <a:endParaRPr lang="es-CO" dirty="0">
              <a:solidFill>
                <a:srgbClr val="0070C0"/>
              </a:solidFill>
            </a:endParaRPr>
          </a:p>
        </p:txBody>
      </p:sp>
      <p:graphicFrame>
        <p:nvGraphicFramePr>
          <p:cNvPr id="11" name="Tabla 10">
            <a:extLst>
              <a:ext uri="{FF2B5EF4-FFF2-40B4-BE49-F238E27FC236}">
                <a16:creationId xmlns:a16="http://schemas.microsoft.com/office/drawing/2014/main" id="{B907A44B-1A0B-4979-960C-A6F9EC2CC301}"/>
              </a:ext>
            </a:extLst>
          </p:cNvPr>
          <p:cNvGraphicFramePr>
            <a:graphicFrameLocks noGrp="1"/>
          </p:cNvGraphicFramePr>
          <p:nvPr>
            <p:extLst>
              <p:ext uri="{D42A27DB-BD31-4B8C-83A1-F6EECF244321}">
                <p14:modId xmlns:p14="http://schemas.microsoft.com/office/powerpoint/2010/main" val="1302807571"/>
              </p:ext>
            </p:extLst>
          </p:nvPr>
        </p:nvGraphicFramePr>
        <p:xfrm>
          <a:off x="683568" y="2805184"/>
          <a:ext cx="4784432" cy="1781175"/>
        </p:xfrm>
        <a:graphic>
          <a:graphicData uri="http://schemas.openxmlformats.org/drawingml/2006/table">
            <a:tbl>
              <a:tblPr/>
              <a:tblGrid>
                <a:gridCol w="1583580">
                  <a:extLst>
                    <a:ext uri="{9D8B030D-6E8A-4147-A177-3AD203B41FA5}">
                      <a16:colId xmlns:a16="http://schemas.microsoft.com/office/drawing/2014/main" val="676368572"/>
                    </a:ext>
                  </a:extLst>
                </a:gridCol>
                <a:gridCol w="1325265">
                  <a:extLst>
                    <a:ext uri="{9D8B030D-6E8A-4147-A177-3AD203B41FA5}">
                      <a16:colId xmlns:a16="http://schemas.microsoft.com/office/drawing/2014/main" val="1014665339"/>
                    </a:ext>
                  </a:extLst>
                </a:gridCol>
                <a:gridCol w="909716">
                  <a:extLst>
                    <a:ext uri="{9D8B030D-6E8A-4147-A177-3AD203B41FA5}">
                      <a16:colId xmlns:a16="http://schemas.microsoft.com/office/drawing/2014/main" val="525696782"/>
                    </a:ext>
                  </a:extLst>
                </a:gridCol>
                <a:gridCol w="965871">
                  <a:extLst>
                    <a:ext uri="{9D8B030D-6E8A-4147-A177-3AD203B41FA5}">
                      <a16:colId xmlns:a16="http://schemas.microsoft.com/office/drawing/2014/main" val="79905482"/>
                    </a:ext>
                  </a:extLst>
                </a:gridCol>
              </a:tblGrid>
              <a:tr h="714375">
                <a:tc>
                  <a:txBody>
                    <a:bodyPr/>
                    <a:lstStyle/>
                    <a:p>
                      <a:pPr algn="ctr" rtl="0" fontAlgn="ctr"/>
                      <a:r>
                        <a:rPr lang="es-CO" sz="1400" b="1" i="0" u="none" strike="noStrike">
                          <a:solidFill>
                            <a:srgbClr val="FFFFFF"/>
                          </a:solidFill>
                          <a:effectLst/>
                          <a:latin typeface="Calibri" panose="020F0502020204030204" pitchFamily="34" charset="0"/>
                        </a:rPr>
                        <a:t>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400" b="1" i="0" u="none" strike="noStrike">
                          <a:solidFill>
                            <a:srgbClr val="FFFFFF"/>
                          </a:solidFill>
                          <a:effectLst/>
                          <a:latin typeface="Calibri" panose="020F0502020204030204" pitchFamily="34" charset="0"/>
                        </a:rPr>
                        <a:t>% Oportunidad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400" b="1" i="0" u="none" strike="noStrike">
                          <a:solidFill>
                            <a:srgbClr val="FFFFFF"/>
                          </a:solidFill>
                          <a:effectLst/>
                          <a:latin typeface="Calibri" panose="020F0502020204030204" pitchFamily="34" charset="0"/>
                        </a:rPr>
                        <a:t>Finalizado a tiempo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400" b="1" i="0" u="none" strike="noStrike">
                          <a:solidFill>
                            <a:srgbClr val="FFFFFF"/>
                          </a:solidFill>
                          <a:effectLst/>
                          <a:latin typeface="Calibri" panose="020F0502020204030204" pitchFamily="34" charset="0"/>
                        </a:rPr>
                        <a:t>Finalizado fuera de tiempo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797681929"/>
                  </a:ext>
                </a:extLst>
              </a:tr>
              <a:tr h="266700">
                <a:tc>
                  <a:txBody>
                    <a:bodyPr/>
                    <a:lstStyle/>
                    <a:p>
                      <a:pPr algn="l" rtl="0" fontAlgn="b"/>
                      <a:r>
                        <a:rPr lang="es-CO" sz="1600" b="0" i="0" u="none" strike="noStrike">
                          <a:solidFill>
                            <a:srgbClr val="000000"/>
                          </a:solidFill>
                          <a:effectLst/>
                          <a:latin typeface="Calibri" panose="020F0502020204030204" pitchFamily="34" charset="0"/>
                        </a:rPr>
                        <a:t>Enero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420495"/>
                  </a:ext>
                </a:extLst>
              </a:tr>
              <a:tr h="266700">
                <a:tc>
                  <a:txBody>
                    <a:bodyPr/>
                    <a:lstStyle/>
                    <a:p>
                      <a:pPr algn="l" rtl="0" fontAlgn="b"/>
                      <a:r>
                        <a:rPr lang="es-CO" sz="1600" b="0" i="0" u="none" strike="noStrike">
                          <a:solidFill>
                            <a:srgbClr val="000000"/>
                          </a:solidFill>
                          <a:effectLst/>
                          <a:latin typeface="Calibri" panose="020F0502020204030204" pitchFamily="34" charset="0"/>
                        </a:rPr>
                        <a:t>Febrero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239207"/>
                  </a:ext>
                </a:extLst>
              </a:tr>
              <a:tr h="266700">
                <a:tc>
                  <a:txBody>
                    <a:bodyPr/>
                    <a:lstStyle/>
                    <a:p>
                      <a:pPr algn="l" rtl="0" fontAlgn="b"/>
                      <a:r>
                        <a:rPr lang="es-CO" sz="1600" b="0" i="0" u="none" strike="noStrike">
                          <a:solidFill>
                            <a:srgbClr val="000000"/>
                          </a:solidFill>
                          <a:effectLst/>
                          <a:latin typeface="Calibri" panose="020F0502020204030204" pitchFamily="34" charset="0"/>
                        </a:rPr>
                        <a:t>Marzo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88553"/>
                  </a:ext>
                </a:extLst>
              </a:tr>
              <a:tr h="266700">
                <a:tc>
                  <a:txBody>
                    <a:bodyPr/>
                    <a:lstStyle/>
                    <a:p>
                      <a:pPr algn="l" rtl="0" fontAlgn="b"/>
                      <a:r>
                        <a:rPr lang="es-CO" sz="1600" b="0"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368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659539"/>
                  </a:ext>
                </a:extLst>
              </a:tr>
            </a:tbl>
          </a:graphicData>
        </a:graphic>
      </p:graphicFrame>
      <p:pic>
        <p:nvPicPr>
          <p:cNvPr id="12" name="Imagen 11">
            <a:extLst>
              <a:ext uri="{FF2B5EF4-FFF2-40B4-BE49-F238E27FC236}">
                <a16:creationId xmlns:a16="http://schemas.microsoft.com/office/drawing/2014/main" id="{6D5CF79D-88CD-4FE2-8A84-363716080A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6176418"/>
            <a:ext cx="3279321" cy="469343"/>
          </a:xfrm>
          <a:prstGeom prst="rect">
            <a:avLst/>
          </a:prstGeom>
        </p:spPr>
      </p:pic>
      <p:sp>
        <p:nvSpPr>
          <p:cNvPr id="13" name="4 Rectángulo">
            <a:extLst>
              <a:ext uri="{FF2B5EF4-FFF2-40B4-BE49-F238E27FC236}">
                <a16:creationId xmlns:a16="http://schemas.microsoft.com/office/drawing/2014/main" id="{9F5678B0-0A6B-4846-9D67-52F7F631B3EA}"/>
              </a:ext>
            </a:extLst>
          </p:cNvPr>
          <p:cNvSpPr/>
          <p:nvPr/>
        </p:nvSpPr>
        <p:spPr>
          <a:xfrm>
            <a:off x="683568" y="378677"/>
            <a:ext cx="3600400" cy="707886"/>
          </a:xfrm>
          <a:prstGeom prst="rect">
            <a:avLst/>
          </a:prstGeom>
          <a:solidFill>
            <a:srgbClr val="0070C0"/>
          </a:solidFill>
        </p:spPr>
        <p:txBody>
          <a:bodyPr wrap="square">
            <a:spAutoFit/>
          </a:bodyPr>
          <a:lstStyle/>
          <a:p>
            <a:r>
              <a:rPr lang="es-CO" sz="2000" dirty="0">
                <a:solidFill>
                  <a:schemeClr val="bg1"/>
                </a:solidFill>
                <a:latin typeface="Arial" pitchFamily="34" charset="0"/>
                <a:ea typeface="Verdana" panose="020B0604030504040204" pitchFamily="34" charset="0"/>
                <a:cs typeface="Arial" pitchFamily="34" charset="0"/>
              </a:rPr>
              <a:t>Consolidado Quejas y Reclamos</a:t>
            </a:r>
          </a:p>
        </p:txBody>
      </p:sp>
    </p:spTree>
    <p:extLst>
      <p:ext uri="{BB962C8B-B14F-4D97-AF65-F5344CB8AC3E}">
        <p14:creationId xmlns:p14="http://schemas.microsoft.com/office/powerpoint/2010/main" val="75220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83968" y="839578"/>
            <a:ext cx="7305890" cy="400110"/>
          </a:xfrm>
          <a:prstGeom prst="rect">
            <a:avLst/>
          </a:prstGeom>
          <a:noFill/>
        </p:spPr>
        <p:txBody>
          <a:bodyPr wrap="square" rtlCol="0">
            <a:spAutoFit/>
          </a:bodyPr>
          <a:lstStyle/>
          <a:p>
            <a:pPr algn="r"/>
            <a:r>
              <a:rPr lang="es-CO" sz="2000" dirty="0">
                <a:solidFill>
                  <a:schemeClr val="bg1"/>
                </a:solidFill>
                <a:latin typeface="Arial" pitchFamily="34" charset="0"/>
                <a:ea typeface="Verdana" panose="020B0604030504040204" pitchFamily="34" charset="0"/>
                <a:cs typeface="Arial" pitchFamily="34" charset="0"/>
              </a:rPr>
              <a:t>Reclamos procesos MEN detalle de eje temático /dependencia</a:t>
            </a:r>
          </a:p>
        </p:txBody>
      </p:sp>
      <p:sp>
        <p:nvSpPr>
          <p:cNvPr id="6" name="5 Rectángulo"/>
          <p:cNvSpPr/>
          <p:nvPr/>
        </p:nvSpPr>
        <p:spPr>
          <a:xfrm>
            <a:off x="611560" y="162829"/>
            <a:ext cx="3816424" cy="646331"/>
          </a:xfrm>
          <a:prstGeom prst="rect">
            <a:avLst/>
          </a:prstGeom>
          <a:solidFill>
            <a:srgbClr val="0070C0"/>
          </a:solidFill>
        </p:spPr>
        <p:txBody>
          <a:bodyPr wrap="square">
            <a:spAutoFit/>
          </a:bodyPr>
          <a:lstStyle/>
          <a:p>
            <a:r>
              <a:rPr lang="es-CO" dirty="0">
                <a:solidFill>
                  <a:schemeClr val="bg1"/>
                </a:solidFill>
                <a:latin typeface="Arial" pitchFamily="34" charset="0"/>
                <a:ea typeface="Verdana" panose="020B0604030504040204" pitchFamily="34" charset="0"/>
                <a:cs typeface="Arial" pitchFamily="34" charset="0"/>
              </a:rPr>
              <a:t>Reclamos procesos por eje temático /dependencia</a:t>
            </a:r>
          </a:p>
        </p:txBody>
      </p:sp>
      <p:sp>
        <p:nvSpPr>
          <p:cNvPr id="9" name="8 Rectángulo"/>
          <p:cNvSpPr/>
          <p:nvPr/>
        </p:nvSpPr>
        <p:spPr>
          <a:xfrm>
            <a:off x="6234619" y="1589369"/>
            <a:ext cx="2510300" cy="4247317"/>
          </a:xfrm>
          <a:prstGeom prst="rect">
            <a:avLst/>
          </a:prstGeom>
        </p:spPr>
        <p:txBody>
          <a:bodyPr wrap="square">
            <a:spAutoFit/>
          </a:bodyPr>
          <a:lstStyle/>
          <a:p>
            <a:pPr algn="just"/>
            <a:endParaRPr lang="es-CO" dirty="0">
              <a:latin typeface="Arial Narrow" panose="020B0606020202030204" pitchFamily="34" charset="0"/>
            </a:endParaRPr>
          </a:p>
          <a:p>
            <a:pPr algn="just"/>
            <a:r>
              <a:rPr lang="es-CO" dirty="0">
                <a:latin typeface="Arial Narrow" panose="020B0606020202030204" pitchFamily="34" charset="0"/>
                <a:ea typeface="Verdana" panose="020B0604030504040204" pitchFamily="34" charset="0"/>
                <a:cs typeface="Verdana" panose="020B0604030504040204" pitchFamily="34" charset="0"/>
              </a:rPr>
              <a:t>En el primer trimestre del 2018  se  presentaron 352 reclamos de procesos; 330 por demora en respuesta  a solicitud o consultas, 7 por respuesta incompleta ,13   por demora en las respuestas a derechos de petición, 1 por demora en las respuestas a quejas contra servicios men</a:t>
            </a:r>
          </a:p>
          <a:p>
            <a:pPr algn="just"/>
            <a:endParaRPr lang="es-CO" dirty="0">
              <a:latin typeface="Arial Narrow" panose="020B0606020202030204" pitchFamily="34" charset="0"/>
              <a:ea typeface="Verdana" panose="020B0604030504040204" pitchFamily="34" charset="0"/>
              <a:cs typeface="Verdana" panose="020B0604030504040204" pitchFamily="34" charset="0"/>
            </a:endParaRPr>
          </a:p>
          <a:p>
            <a:pPr algn="just"/>
            <a:endParaRPr lang="es-CO" dirty="0">
              <a:latin typeface="Arial Narrow" panose="020B0606020202030204" pitchFamily="34" charset="0"/>
              <a:ea typeface="Verdana" panose="020B0604030504040204" pitchFamily="34" charset="0"/>
              <a:cs typeface="Verdana" panose="020B0604030504040204" pitchFamily="34" charset="0"/>
            </a:endParaRPr>
          </a:p>
          <a:p>
            <a:pPr algn="just"/>
            <a:endParaRPr lang="es-CO" dirty="0">
              <a:latin typeface="Arial Narrow" panose="020B0606020202030204" pitchFamily="34" charset="0"/>
              <a:ea typeface="Verdana" panose="020B0604030504040204" pitchFamily="34" charset="0"/>
              <a:cs typeface="Verdana" panose="020B0604030504040204" pitchFamily="34" charset="0"/>
            </a:endParaRPr>
          </a:p>
        </p:txBody>
      </p:sp>
      <p:sp>
        <p:nvSpPr>
          <p:cNvPr id="10" name="9 Rectángulo"/>
          <p:cNvSpPr/>
          <p:nvPr/>
        </p:nvSpPr>
        <p:spPr>
          <a:xfrm>
            <a:off x="4716016" y="123377"/>
            <a:ext cx="4572000" cy="646331"/>
          </a:xfrm>
          <a:prstGeom prst="rect">
            <a:avLst/>
          </a:prstGeom>
        </p:spPr>
        <p:txBody>
          <a:bodyPr>
            <a:spAutoFit/>
          </a:bodyPr>
          <a:lstStyle/>
          <a:p>
            <a:r>
              <a:rPr lang="es-CO" b="1" dirty="0">
                <a:solidFill>
                  <a:srgbClr val="0070C0"/>
                </a:solidFill>
              </a:rPr>
              <a:t>Análisis de resultados a la gestión de las Reclamos de procesos</a:t>
            </a:r>
            <a:endParaRPr lang="es-CO" dirty="0">
              <a:solidFill>
                <a:srgbClr val="0070C0"/>
              </a:solidFill>
            </a:endParaRPr>
          </a:p>
        </p:txBody>
      </p:sp>
      <p:graphicFrame>
        <p:nvGraphicFramePr>
          <p:cNvPr id="7" name="Tabla 6">
            <a:extLst>
              <a:ext uri="{FF2B5EF4-FFF2-40B4-BE49-F238E27FC236}">
                <a16:creationId xmlns:a16="http://schemas.microsoft.com/office/drawing/2014/main" id="{C3E71C93-2EDB-4264-8989-2E8E35E61483}"/>
              </a:ext>
            </a:extLst>
          </p:cNvPr>
          <p:cNvGraphicFramePr>
            <a:graphicFrameLocks noGrp="1"/>
          </p:cNvGraphicFramePr>
          <p:nvPr>
            <p:extLst>
              <p:ext uri="{D42A27DB-BD31-4B8C-83A1-F6EECF244321}">
                <p14:modId xmlns:p14="http://schemas.microsoft.com/office/powerpoint/2010/main" val="3510063763"/>
              </p:ext>
            </p:extLst>
          </p:nvPr>
        </p:nvGraphicFramePr>
        <p:xfrm>
          <a:off x="282348" y="1077851"/>
          <a:ext cx="5823281" cy="1918530"/>
        </p:xfrm>
        <a:graphic>
          <a:graphicData uri="http://schemas.openxmlformats.org/drawingml/2006/table">
            <a:tbl>
              <a:tblPr/>
              <a:tblGrid>
                <a:gridCol w="3289775">
                  <a:extLst>
                    <a:ext uri="{9D8B030D-6E8A-4147-A177-3AD203B41FA5}">
                      <a16:colId xmlns:a16="http://schemas.microsoft.com/office/drawing/2014/main" val="3819780080"/>
                    </a:ext>
                  </a:extLst>
                </a:gridCol>
                <a:gridCol w="655435">
                  <a:extLst>
                    <a:ext uri="{9D8B030D-6E8A-4147-A177-3AD203B41FA5}">
                      <a16:colId xmlns:a16="http://schemas.microsoft.com/office/drawing/2014/main" val="1259454348"/>
                    </a:ext>
                  </a:extLst>
                </a:gridCol>
                <a:gridCol w="605016">
                  <a:extLst>
                    <a:ext uri="{9D8B030D-6E8A-4147-A177-3AD203B41FA5}">
                      <a16:colId xmlns:a16="http://schemas.microsoft.com/office/drawing/2014/main" val="789815102"/>
                    </a:ext>
                  </a:extLst>
                </a:gridCol>
                <a:gridCol w="441158">
                  <a:extLst>
                    <a:ext uri="{9D8B030D-6E8A-4147-A177-3AD203B41FA5}">
                      <a16:colId xmlns:a16="http://schemas.microsoft.com/office/drawing/2014/main" val="145524041"/>
                    </a:ext>
                  </a:extLst>
                </a:gridCol>
                <a:gridCol w="831897">
                  <a:extLst>
                    <a:ext uri="{9D8B030D-6E8A-4147-A177-3AD203B41FA5}">
                      <a16:colId xmlns:a16="http://schemas.microsoft.com/office/drawing/2014/main" val="532497489"/>
                    </a:ext>
                  </a:extLst>
                </a:gridCol>
              </a:tblGrid>
              <a:tr h="208487">
                <a:tc>
                  <a:txBody>
                    <a:bodyPr/>
                    <a:lstStyle/>
                    <a:p>
                      <a:pPr algn="l" rtl="0" fontAlgn="b"/>
                      <a:r>
                        <a:rPr lang="es-CO" sz="900" b="1" i="0" u="none" strike="noStrike">
                          <a:solidFill>
                            <a:srgbClr val="FFFFFF"/>
                          </a:solidFill>
                          <a:effectLst/>
                          <a:latin typeface="Calibri" panose="020F0502020204030204" pitchFamily="34" charset="0"/>
                        </a:rPr>
                        <a:t>Eje Temático: Demora en las respuestas a Solicitudes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b"/>
                      <a:r>
                        <a:rPr lang="es-CO" sz="900" b="1" i="0" u="none" strike="noStrike">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b"/>
                      <a:r>
                        <a:rPr lang="es-CO" sz="900" b="1" i="0" u="none" strike="noStrike">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b"/>
                      <a:r>
                        <a:rPr lang="es-CO" sz="900" b="1" i="0" u="none" strike="noStrike">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b"/>
                      <a:r>
                        <a:rPr lang="es-CO" sz="900" b="1" i="0" u="none" strike="noStrike">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910867381"/>
                  </a:ext>
                </a:extLst>
              </a:tr>
              <a:tr h="208487">
                <a:tc>
                  <a:txBody>
                    <a:bodyPr/>
                    <a:lstStyle/>
                    <a:p>
                      <a:pPr algn="l" rtl="0" fontAlgn="b"/>
                      <a:r>
                        <a:rPr lang="es-CO" sz="900" b="1" i="0" u="none" strike="noStrike">
                          <a:solidFill>
                            <a:srgbClr val="FFFFFF"/>
                          </a:solidFill>
                          <a:effectLst/>
                          <a:latin typeface="Calibri" panose="020F0502020204030204" pitchFamily="34" charset="0"/>
                        </a:rPr>
                        <a:t>Dependencias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s-CO" sz="900" b="1" i="0" u="none" strike="noStrike">
                          <a:solidFill>
                            <a:srgbClr val="FFFFFF"/>
                          </a:solidFill>
                          <a:effectLst/>
                          <a:latin typeface="Calibri" panose="020F0502020204030204" pitchFamily="34" charset="0"/>
                        </a:rPr>
                        <a:t>Enero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s-CO" sz="900" b="1" i="0" u="none" strike="noStrike">
                          <a:solidFill>
                            <a:srgbClr val="FFFFFF"/>
                          </a:solidFill>
                          <a:effectLst/>
                          <a:latin typeface="Calibri" panose="020F0502020204030204" pitchFamily="34" charset="0"/>
                        </a:rPr>
                        <a:t>Febrero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s-CO" sz="900" b="1" i="0" u="none" strike="noStrike">
                          <a:solidFill>
                            <a:srgbClr val="FFFFFF"/>
                          </a:solidFill>
                          <a:effectLst/>
                          <a:latin typeface="Calibri" panose="020F0502020204030204" pitchFamily="34" charset="0"/>
                        </a:rPr>
                        <a:t>Marzo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s-CO" sz="900" b="1" i="0" u="none" strike="noStrike">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191104976"/>
                  </a:ext>
                </a:extLst>
              </a:tr>
              <a:tr h="228704">
                <a:tc>
                  <a:txBody>
                    <a:bodyPr/>
                    <a:lstStyle/>
                    <a:p>
                      <a:pPr algn="l" fontAlgn="b"/>
                      <a:r>
                        <a:rPr lang="es-CO" sz="900" b="0" i="0" u="none" strike="noStrike">
                          <a:solidFill>
                            <a:srgbClr val="000000"/>
                          </a:solidFill>
                          <a:effectLst/>
                          <a:latin typeface="Calibri" panose="020F0502020204030204" pitchFamily="34" charset="0"/>
                        </a:rPr>
                        <a:t>Dirección de Calidad Para la Educación Superior</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dirty="0">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341039"/>
                  </a:ext>
                </a:extLst>
              </a:tr>
              <a:tr h="228704">
                <a:tc>
                  <a:txBody>
                    <a:bodyPr/>
                    <a:lstStyle/>
                    <a:p>
                      <a:pPr algn="l" fontAlgn="b"/>
                      <a:r>
                        <a:rPr lang="es-CO" sz="900" b="0" i="0" u="none" strike="noStrike">
                          <a:solidFill>
                            <a:srgbClr val="000000"/>
                          </a:solidFill>
                          <a:effectLst/>
                          <a:latin typeface="Calibri" panose="020F0502020204030204" pitchFamily="34" charset="0"/>
                        </a:rPr>
                        <a:t>Dirección de Calidad Preescolar, Básica y Media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dirty="0">
                          <a:solidFill>
                            <a:srgbClr val="000000"/>
                          </a:solidFill>
                          <a:effectLst/>
                          <a:latin typeface="Calibri" panose="020F0502020204030204" pitchFamily="34" charset="0"/>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7051331"/>
                  </a:ext>
                </a:extLst>
              </a:tr>
              <a:tr h="228704">
                <a:tc>
                  <a:txBody>
                    <a:bodyPr/>
                    <a:lstStyle/>
                    <a:p>
                      <a:pPr algn="l" fontAlgn="b"/>
                      <a:r>
                        <a:rPr lang="es-CO" sz="900" b="0" i="0" u="none" strike="noStrike">
                          <a:solidFill>
                            <a:srgbClr val="000000"/>
                          </a:solidFill>
                          <a:effectLst/>
                          <a:latin typeface="Calibri" panose="020F0502020204030204" pitchFamily="34" charset="0"/>
                        </a:rPr>
                        <a:t>Dirección de Fomento de la Educación Superior</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614159"/>
                  </a:ext>
                </a:extLst>
              </a:tr>
              <a:tr h="145306">
                <a:tc>
                  <a:txBody>
                    <a:bodyPr/>
                    <a:lstStyle/>
                    <a:p>
                      <a:pPr algn="l" fontAlgn="b"/>
                      <a:r>
                        <a:rPr lang="es-CO" sz="900" b="0" i="0" u="none" strike="noStrike">
                          <a:solidFill>
                            <a:srgbClr val="000000"/>
                          </a:solidFill>
                          <a:effectLst/>
                          <a:latin typeface="Calibri" panose="020F0502020204030204" pitchFamily="34" charset="0"/>
                        </a:rPr>
                        <a:t>Grupo de Convalidaciones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dirty="0">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168472"/>
                  </a:ext>
                </a:extLst>
              </a:tr>
              <a:tr h="228704">
                <a:tc>
                  <a:txBody>
                    <a:bodyPr/>
                    <a:lstStyle/>
                    <a:p>
                      <a:pPr algn="l" fontAlgn="b"/>
                      <a:r>
                        <a:rPr lang="es-CO" sz="900" b="0" i="0" u="none" strike="noStrike">
                          <a:solidFill>
                            <a:srgbClr val="000000"/>
                          </a:solidFill>
                          <a:effectLst/>
                          <a:latin typeface="Calibri" panose="020F0502020204030204" pitchFamily="34" charset="0"/>
                        </a:rPr>
                        <a:t>Oficina de Tecnología y Sistemas de Información</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724594"/>
                  </a:ext>
                </a:extLst>
              </a:tr>
              <a:tr h="145306">
                <a:tc>
                  <a:txBody>
                    <a:bodyPr/>
                    <a:lstStyle/>
                    <a:p>
                      <a:pPr algn="l" fontAlgn="b"/>
                      <a:r>
                        <a:rPr lang="es-CO" sz="900" b="0" i="0" u="none" strike="noStrike">
                          <a:solidFill>
                            <a:srgbClr val="000000"/>
                          </a:solidFill>
                          <a:effectLst/>
                          <a:latin typeface="Calibri" panose="020F0502020204030204" pitchFamily="34" charset="0"/>
                        </a:rPr>
                        <a:t>Subdirección de Aseguramiento de la Calidad</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230444"/>
                  </a:ext>
                </a:extLst>
              </a:tr>
              <a:tr h="145306">
                <a:tc>
                  <a:txBody>
                    <a:bodyPr/>
                    <a:lstStyle/>
                    <a:p>
                      <a:pPr algn="l" fontAlgn="b"/>
                      <a:r>
                        <a:rPr lang="es-CO" sz="900" b="0" i="0" u="none" strike="noStrike">
                          <a:solidFill>
                            <a:srgbClr val="000000"/>
                          </a:solidFill>
                          <a:effectLst/>
                          <a:latin typeface="Calibri" panose="020F0502020204030204" pitchFamily="34" charset="0"/>
                        </a:rPr>
                        <a:t>Subdirección de Inspección y Vigilancia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845603"/>
                  </a:ext>
                </a:extLst>
              </a:tr>
              <a:tr h="145306">
                <a:tc>
                  <a:txBody>
                    <a:bodyPr/>
                    <a:lstStyle/>
                    <a:p>
                      <a:pPr algn="l" fontAlgn="b"/>
                      <a:r>
                        <a:rPr lang="es-CO" sz="900" b="1" i="0" u="none" strike="noStrike">
                          <a:solidFill>
                            <a:srgbClr val="000000"/>
                          </a:solidFill>
                          <a:effectLst/>
                          <a:latin typeface="Calibri" panose="020F0502020204030204" pitchFamily="34" charset="0"/>
                        </a:rPr>
                        <a:t>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900" b="1"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900" b="1"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900" b="1" i="0" u="none" strike="noStrike" dirty="0">
                          <a:solidFill>
                            <a:srgbClr val="000000"/>
                          </a:solidFill>
                          <a:effectLst/>
                          <a:latin typeface="Calibri" panose="020F0502020204030204" pitchFamily="34" charset="0"/>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900" b="1" i="0" u="none" strike="noStrike" dirty="0">
                          <a:solidFill>
                            <a:srgbClr val="000000"/>
                          </a:solidFill>
                          <a:effectLst/>
                          <a:latin typeface="Calibri" panose="020F0502020204030204" pitchFamily="34" charset="0"/>
                        </a:rPr>
                        <a:t>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03994850"/>
                  </a:ext>
                </a:extLst>
              </a:tr>
            </a:tbl>
          </a:graphicData>
        </a:graphic>
      </p:graphicFrame>
      <p:graphicFrame>
        <p:nvGraphicFramePr>
          <p:cNvPr id="12" name="Tabla 11">
            <a:extLst>
              <a:ext uri="{FF2B5EF4-FFF2-40B4-BE49-F238E27FC236}">
                <a16:creationId xmlns:a16="http://schemas.microsoft.com/office/drawing/2014/main" id="{C2048B78-92C2-423D-AB5C-E36B1FECECB4}"/>
              </a:ext>
            </a:extLst>
          </p:cNvPr>
          <p:cNvGraphicFramePr>
            <a:graphicFrameLocks noGrp="1"/>
          </p:cNvGraphicFramePr>
          <p:nvPr>
            <p:extLst>
              <p:ext uri="{D42A27DB-BD31-4B8C-83A1-F6EECF244321}">
                <p14:modId xmlns:p14="http://schemas.microsoft.com/office/powerpoint/2010/main" val="1360275922"/>
              </p:ext>
            </p:extLst>
          </p:nvPr>
        </p:nvGraphicFramePr>
        <p:xfrm>
          <a:off x="273576" y="3080728"/>
          <a:ext cx="5840824" cy="1408316"/>
        </p:xfrm>
        <a:graphic>
          <a:graphicData uri="http://schemas.openxmlformats.org/drawingml/2006/table">
            <a:tbl>
              <a:tblPr/>
              <a:tblGrid>
                <a:gridCol w="3299686">
                  <a:extLst>
                    <a:ext uri="{9D8B030D-6E8A-4147-A177-3AD203B41FA5}">
                      <a16:colId xmlns:a16="http://schemas.microsoft.com/office/drawing/2014/main" val="95631972"/>
                    </a:ext>
                  </a:extLst>
                </a:gridCol>
                <a:gridCol w="657409">
                  <a:extLst>
                    <a:ext uri="{9D8B030D-6E8A-4147-A177-3AD203B41FA5}">
                      <a16:colId xmlns:a16="http://schemas.microsoft.com/office/drawing/2014/main" val="2378156899"/>
                    </a:ext>
                  </a:extLst>
                </a:gridCol>
                <a:gridCol w="606839">
                  <a:extLst>
                    <a:ext uri="{9D8B030D-6E8A-4147-A177-3AD203B41FA5}">
                      <a16:colId xmlns:a16="http://schemas.microsoft.com/office/drawing/2014/main" val="2941637372"/>
                    </a:ext>
                  </a:extLst>
                </a:gridCol>
                <a:gridCol w="442487">
                  <a:extLst>
                    <a:ext uri="{9D8B030D-6E8A-4147-A177-3AD203B41FA5}">
                      <a16:colId xmlns:a16="http://schemas.microsoft.com/office/drawing/2014/main" val="924409804"/>
                    </a:ext>
                  </a:extLst>
                </a:gridCol>
                <a:gridCol w="834403">
                  <a:extLst>
                    <a:ext uri="{9D8B030D-6E8A-4147-A177-3AD203B41FA5}">
                      <a16:colId xmlns:a16="http://schemas.microsoft.com/office/drawing/2014/main" val="1349663473"/>
                    </a:ext>
                  </a:extLst>
                </a:gridCol>
              </a:tblGrid>
              <a:tr h="157420">
                <a:tc gridSpan="5">
                  <a:txBody>
                    <a:bodyPr/>
                    <a:lstStyle/>
                    <a:p>
                      <a:pPr algn="l" rtl="0" fontAlgn="b"/>
                      <a:r>
                        <a:rPr lang="es-CO" sz="900" b="1" i="0" u="none" strike="noStrike">
                          <a:solidFill>
                            <a:srgbClr val="FFFFFF"/>
                          </a:solidFill>
                          <a:effectLst/>
                          <a:latin typeface="Calibri" panose="020F0502020204030204" pitchFamily="34" charset="0"/>
                        </a:rPr>
                        <a:t>Eje Temático: Respuesta Incompleta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609799440"/>
                  </a:ext>
                </a:extLst>
              </a:tr>
              <a:tr h="157420">
                <a:tc>
                  <a:txBody>
                    <a:bodyPr/>
                    <a:lstStyle/>
                    <a:p>
                      <a:pPr algn="l" rtl="0" fontAlgn="b"/>
                      <a:r>
                        <a:rPr lang="es-CO" sz="900" b="1" i="0" u="none" strike="noStrike">
                          <a:solidFill>
                            <a:srgbClr val="FFFFFF"/>
                          </a:solidFill>
                          <a:effectLst/>
                          <a:latin typeface="Calibri" panose="020F0502020204030204" pitchFamily="34" charset="0"/>
                        </a:rPr>
                        <a:t>Dependencias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900" b="1" i="0" u="none" strike="noStrike">
                          <a:solidFill>
                            <a:srgbClr val="FFFFFF"/>
                          </a:solidFill>
                          <a:effectLst/>
                          <a:latin typeface="Calibri" panose="020F0502020204030204" pitchFamily="34" charset="0"/>
                        </a:rPr>
                        <a:t>Enero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900" b="1" i="0" u="none" strike="noStrike">
                          <a:solidFill>
                            <a:srgbClr val="FFFFFF"/>
                          </a:solidFill>
                          <a:effectLst/>
                          <a:latin typeface="Calibri" panose="020F0502020204030204" pitchFamily="34" charset="0"/>
                        </a:rPr>
                        <a:t>Febrero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900" b="1" i="0" u="none" strike="noStrike">
                          <a:solidFill>
                            <a:srgbClr val="FFFFFF"/>
                          </a:solidFill>
                          <a:effectLst/>
                          <a:latin typeface="Calibri" panose="020F0502020204030204" pitchFamily="34" charset="0"/>
                        </a:rPr>
                        <a:t>Marzo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900" b="1" i="0" u="none" strike="noStrike">
                          <a:solidFill>
                            <a:srgbClr val="FFFFFF"/>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807038296"/>
                  </a:ext>
                </a:extLst>
              </a:tr>
              <a:tr h="157420">
                <a:tc>
                  <a:txBody>
                    <a:bodyPr/>
                    <a:lstStyle/>
                    <a:p>
                      <a:pPr algn="l" fontAlgn="b"/>
                      <a:r>
                        <a:rPr lang="es-CO" sz="900" b="0" i="0" u="none" strike="noStrike">
                          <a:solidFill>
                            <a:srgbClr val="000000"/>
                          </a:solidFill>
                          <a:effectLst/>
                          <a:latin typeface="Calibri" panose="020F0502020204030204" pitchFamily="34" charset="0"/>
                        </a:rPr>
                        <a:t>Dirección de Calidad Para la Educación Superior</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360779"/>
                  </a:ext>
                </a:extLst>
              </a:tr>
              <a:tr h="157420">
                <a:tc>
                  <a:txBody>
                    <a:bodyPr/>
                    <a:lstStyle/>
                    <a:p>
                      <a:pPr algn="l" fontAlgn="b"/>
                      <a:r>
                        <a:rPr lang="es-CO" sz="900" b="0" i="0" u="none" strike="noStrike">
                          <a:solidFill>
                            <a:srgbClr val="000000"/>
                          </a:solidFill>
                          <a:effectLst/>
                          <a:latin typeface="Calibri" panose="020F0502020204030204" pitchFamily="34" charset="0"/>
                        </a:rPr>
                        <a:t>Grupo de Convalidaciones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06500"/>
                  </a:ext>
                </a:extLst>
              </a:tr>
              <a:tr h="157420">
                <a:tc>
                  <a:txBody>
                    <a:bodyPr/>
                    <a:lstStyle/>
                    <a:p>
                      <a:pPr algn="l" fontAlgn="b"/>
                      <a:r>
                        <a:rPr lang="es-CO" sz="900" b="0" i="0" u="none" strike="noStrike">
                          <a:solidFill>
                            <a:srgbClr val="000000"/>
                          </a:solidFill>
                          <a:effectLst/>
                          <a:latin typeface="Calibri" panose="020F0502020204030204" pitchFamily="34" charset="0"/>
                        </a:rPr>
                        <a:t>Subdirección de Aseguramiento de la Calidad</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165288"/>
                  </a:ext>
                </a:extLst>
              </a:tr>
              <a:tr h="157420">
                <a:tc>
                  <a:txBody>
                    <a:bodyPr/>
                    <a:lstStyle/>
                    <a:p>
                      <a:pPr algn="l" fontAlgn="b"/>
                      <a:r>
                        <a:rPr lang="es-CO" sz="900" b="0" i="0" u="none" strike="noStrike">
                          <a:solidFill>
                            <a:srgbClr val="000000"/>
                          </a:solidFill>
                          <a:effectLst/>
                          <a:latin typeface="Calibri" panose="020F0502020204030204" pitchFamily="34" charset="0"/>
                        </a:rPr>
                        <a:t>Subdirección de Fomento de Competencias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794068"/>
                  </a:ext>
                </a:extLst>
              </a:tr>
              <a:tr h="306376">
                <a:tc>
                  <a:txBody>
                    <a:bodyPr/>
                    <a:lstStyle/>
                    <a:p>
                      <a:pPr algn="l" fontAlgn="b"/>
                      <a:r>
                        <a:rPr lang="es-CO" sz="900" b="0" i="0" u="none" strike="noStrike">
                          <a:solidFill>
                            <a:srgbClr val="000000"/>
                          </a:solidFill>
                          <a:effectLst/>
                          <a:latin typeface="Calibri" panose="020F0502020204030204" pitchFamily="34" charset="0"/>
                        </a:rPr>
                        <a:t>Subdirección de Referentes y Evaluación de la Calidad Educativa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0217484"/>
                  </a:ext>
                </a:extLst>
              </a:tr>
              <a:tr h="157420">
                <a:tc>
                  <a:txBody>
                    <a:bodyPr/>
                    <a:lstStyle/>
                    <a:p>
                      <a:pPr algn="l" fontAlgn="b"/>
                      <a:r>
                        <a:rPr lang="es-CO" sz="900" b="1" i="0" u="none" strike="noStrike">
                          <a:solidFill>
                            <a:srgbClr val="000000"/>
                          </a:solidFill>
                          <a:effectLst/>
                          <a:latin typeface="Calibri" panose="020F0502020204030204" pitchFamily="34" charset="0"/>
                        </a:rPr>
                        <a:t>Total RESPUESTA INCOMPLETA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9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900" b="1"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900" b="1"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900" b="1"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801408754"/>
                  </a:ext>
                </a:extLst>
              </a:tr>
            </a:tbl>
          </a:graphicData>
        </a:graphic>
      </p:graphicFrame>
      <p:graphicFrame>
        <p:nvGraphicFramePr>
          <p:cNvPr id="14" name="Tabla 13">
            <a:extLst>
              <a:ext uri="{FF2B5EF4-FFF2-40B4-BE49-F238E27FC236}">
                <a16:creationId xmlns:a16="http://schemas.microsoft.com/office/drawing/2014/main" id="{8EA6D9FC-9C61-4AB5-8271-AC9A736F5ADF}"/>
              </a:ext>
            </a:extLst>
          </p:cNvPr>
          <p:cNvGraphicFramePr>
            <a:graphicFrameLocks noGrp="1"/>
          </p:cNvGraphicFramePr>
          <p:nvPr>
            <p:extLst>
              <p:ext uri="{D42A27DB-BD31-4B8C-83A1-F6EECF244321}">
                <p14:modId xmlns:p14="http://schemas.microsoft.com/office/powerpoint/2010/main" val="3702676236"/>
              </p:ext>
            </p:extLst>
          </p:nvPr>
        </p:nvGraphicFramePr>
        <p:xfrm>
          <a:off x="273576" y="4615938"/>
          <a:ext cx="5867400" cy="1333500"/>
        </p:xfrm>
        <a:graphic>
          <a:graphicData uri="http://schemas.openxmlformats.org/drawingml/2006/table">
            <a:tbl>
              <a:tblPr/>
              <a:tblGrid>
                <a:gridCol w="3314700">
                  <a:extLst>
                    <a:ext uri="{9D8B030D-6E8A-4147-A177-3AD203B41FA5}">
                      <a16:colId xmlns:a16="http://schemas.microsoft.com/office/drawing/2014/main" val="4063525310"/>
                    </a:ext>
                  </a:extLst>
                </a:gridCol>
                <a:gridCol w="660400">
                  <a:extLst>
                    <a:ext uri="{9D8B030D-6E8A-4147-A177-3AD203B41FA5}">
                      <a16:colId xmlns:a16="http://schemas.microsoft.com/office/drawing/2014/main" val="3404876010"/>
                    </a:ext>
                  </a:extLst>
                </a:gridCol>
                <a:gridCol w="609600">
                  <a:extLst>
                    <a:ext uri="{9D8B030D-6E8A-4147-A177-3AD203B41FA5}">
                      <a16:colId xmlns:a16="http://schemas.microsoft.com/office/drawing/2014/main" val="3749891860"/>
                    </a:ext>
                  </a:extLst>
                </a:gridCol>
                <a:gridCol w="444500">
                  <a:extLst>
                    <a:ext uri="{9D8B030D-6E8A-4147-A177-3AD203B41FA5}">
                      <a16:colId xmlns:a16="http://schemas.microsoft.com/office/drawing/2014/main" val="2959406181"/>
                    </a:ext>
                  </a:extLst>
                </a:gridCol>
                <a:gridCol w="838200">
                  <a:extLst>
                    <a:ext uri="{9D8B030D-6E8A-4147-A177-3AD203B41FA5}">
                      <a16:colId xmlns:a16="http://schemas.microsoft.com/office/drawing/2014/main" val="2438344914"/>
                    </a:ext>
                  </a:extLst>
                </a:gridCol>
              </a:tblGrid>
              <a:tr h="190500">
                <a:tc gridSpan="5">
                  <a:txBody>
                    <a:bodyPr/>
                    <a:lstStyle/>
                    <a:p>
                      <a:pPr algn="l" rtl="0" fontAlgn="b"/>
                      <a:r>
                        <a:rPr lang="es-CO" sz="900" b="1" i="0" u="none" strike="noStrike" dirty="0">
                          <a:solidFill>
                            <a:srgbClr val="FFFFFF"/>
                          </a:solidFill>
                          <a:effectLst/>
                          <a:latin typeface="Calibri" panose="020F0502020204030204" pitchFamily="34" charset="0"/>
                        </a:rPr>
                        <a:t>Eje Temático: Demora en las respuestas a Derechos de petición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950902667"/>
                  </a:ext>
                </a:extLst>
              </a:tr>
              <a:tr h="190500">
                <a:tc>
                  <a:txBody>
                    <a:bodyPr/>
                    <a:lstStyle/>
                    <a:p>
                      <a:pPr algn="l" rtl="0" fontAlgn="b"/>
                      <a:r>
                        <a:rPr lang="es-CO" sz="900" b="1" i="0" u="none" strike="noStrike">
                          <a:solidFill>
                            <a:srgbClr val="FFFFFF"/>
                          </a:solidFill>
                          <a:effectLst/>
                          <a:latin typeface="Calibri" panose="020F0502020204030204" pitchFamily="34" charset="0"/>
                        </a:rPr>
                        <a:t>Dependencias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900" b="1" i="0" u="none" strike="noStrike">
                          <a:solidFill>
                            <a:srgbClr val="FFFFFF"/>
                          </a:solidFill>
                          <a:effectLst/>
                          <a:latin typeface="Calibri" panose="020F0502020204030204" pitchFamily="34" charset="0"/>
                        </a:rPr>
                        <a:t>Enero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900" b="1" i="0" u="none" strike="noStrike">
                          <a:solidFill>
                            <a:srgbClr val="FFFFFF"/>
                          </a:solidFill>
                          <a:effectLst/>
                          <a:latin typeface="Calibri" panose="020F0502020204030204" pitchFamily="34" charset="0"/>
                        </a:rPr>
                        <a:t>Febrero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900" b="1" i="0" u="none" strike="noStrike">
                          <a:solidFill>
                            <a:srgbClr val="FFFFFF"/>
                          </a:solidFill>
                          <a:effectLst/>
                          <a:latin typeface="Calibri" panose="020F0502020204030204" pitchFamily="34" charset="0"/>
                        </a:rPr>
                        <a:t>Marzo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900" b="1" i="0" u="none" strike="noStrike">
                          <a:solidFill>
                            <a:srgbClr val="FFFFFF"/>
                          </a:solidFill>
                          <a:effectLst/>
                          <a:latin typeface="Calibri" panose="020F0502020204030204" pitchFamily="34" charset="0"/>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119049079"/>
                  </a:ext>
                </a:extLst>
              </a:tr>
              <a:tr h="190500">
                <a:tc>
                  <a:txBody>
                    <a:bodyPr/>
                    <a:lstStyle/>
                    <a:p>
                      <a:pPr algn="l" fontAlgn="b"/>
                      <a:r>
                        <a:rPr lang="es-CO" sz="900" b="0" i="0" u="none" strike="noStrike">
                          <a:solidFill>
                            <a:srgbClr val="000000"/>
                          </a:solidFill>
                          <a:effectLst/>
                          <a:latin typeface="Calibri" panose="020F0502020204030204" pitchFamily="34" charset="0"/>
                        </a:rPr>
                        <a:t>Dirección de Calidad Para la Educación Superior</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339921"/>
                  </a:ext>
                </a:extLst>
              </a:tr>
              <a:tr h="190500">
                <a:tc>
                  <a:txBody>
                    <a:bodyPr/>
                    <a:lstStyle/>
                    <a:p>
                      <a:pPr algn="l" fontAlgn="b"/>
                      <a:r>
                        <a:rPr lang="es-CO" sz="900" b="0" i="0" u="none" strike="noStrike">
                          <a:solidFill>
                            <a:srgbClr val="000000"/>
                          </a:solidFill>
                          <a:effectLst/>
                          <a:latin typeface="Calibri" panose="020F0502020204030204" pitchFamily="34" charset="0"/>
                        </a:rPr>
                        <a:t>Dirección de Calidad Preescolar, Básica y Media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037256"/>
                  </a:ext>
                </a:extLst>
              </a:tr>
              <a:tr h="190500">
                <a:tc>
                  <a:txBody>
                    <a:bodyPr/>
                    <a:lstStyle/>
                    <a:p>
                      <a:pPr algn="l" fontAlgn="b"/>
                      <a:r>
                        <a:rPr lang="es-CO" sz="900" b="0" i="0" u="none" strike="noStrike">
                          <a:solidFill>
                            <a:srgbClr val="000000"/>
                          </a:solidFill>
                          <a:effectLst/>
                          <a:latin typeface="Calibri" panose="020F0502020204030204" pitchFamily="34" charset="0"/>
                        </a:rPr>
                        <a:t>Grupo de Convalidaciones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689022"/>
                  </a:ext>
                </a:extLst>
              </a:tr>
              <a:tr h="190500">
                <a:tc>
                  <a:txBody>
                    <a:bodyPr/>
                    <a:lstStyle/>
                    <a:p>
                      <a:pPr algn="l" fontAlgn="b"/>
                      <a:r>
                        <a:rPr lang="es-CO" sz="900" b="0" i="0" u="none" strike="noStrike">
                          <a:solidFill>
                            <a:srgbClr val="000000"/>
                          </a:solidFill>
                          <a:effectLst/>
                          <a:latin typeface="Calibri" panose="020F0502020204030204" pitchFamily="34" charset="0"/>
                        </a:rPr>
                        <a:t>Subdirección de Referentes y Evaluación de la Calidad Educativa</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107121"/>
                  </a:ext>
                </a:extLst>
              </a:tr>
              <a:tr h="190500">
                <a:tc>
                  <a:txBody>
                    <a:bodyPr/>
                    <a:lstStyle/>
                    <a:p>
                      <a:pPr algn="l" fontAlgn="b"/>
                      <a:r>
                        <a:rPr lang="es-CO" sz="900" b="1" i="0" u="none" strike="noStrike">
                          <a:solidFill>
                            <a:srgbClr val="000000"/>
                          </a:solidFill>
                          <a:effectLst/>
                          <a:latin typeface="Calibri" panose="020F0502020204030204" pitchFamily="34" charset="0"/>
                        </a:rPr>
                        <a:t>Total DEMORA EN LAS RESPUESTAS A DERECHOS DE PETICION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900" b="1"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900" b="1"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900" b="1"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900" b="1"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891695080"/>
                  </a:ext>
                </a:extLst>
              </a:tr>
            </a:tbl>
          </a:graphicData>
        </a:graphic>
      </p:graphicFrame>
      <p:graphicFrame>
        <p:nvGraphicFramePr>
          <p:cNvPr id="17" name="Tabla 16">
            <a:extLst>
              <a:ext uri="{FF2B5EF4-FFF2-40B4-BE49-F238E27FC236}">
                <a16:creationId xmlns:a16="http://schemas.microsoft.com/office/drawing/2014/main" id="{B2FBCFA7-84B9-4DFF-A28D-C72D1BE0E03C}"/>
              </a:ext>
            </a:extLst>
          </p:cNvPr>
          <p:cNvGraphicFramePr>
            <a:graphicFrameLocks noGrp="1"/>
          </p:cNvGraphicFramePr>
          <p:nvPr>
            <p:extLst>
              <p:ext uri="{D42A27DB-BD31-4B8C-83A1-F6EECF244321}">
                <p14:modId xmlns:p14="http://schemas.microsoft.com/office/powerpoint/2010/main" val="2137607984"/>
              </p:ext>
            </p:extLst>
          </p:nvPr>
        </p:nvGraphicFramePr>
        <p:xfrm>
          <a:off x="260887" y="6064808"/>
          <a:ext cx="5867400" cy="750498"/>
        </p:xfrm>
        <a:graphic>
          <a:graphicData uri="http://schemas.openxmlformats.org/drawingml/2006/table">
            <a:tbl>
              <a:tblPr/>
              <a:tblGrid>
                <a:gridCol w="3314700">
                  <a:extLst>
                    <a:ext uri="{9D8B030D-6E8A-4147-A177-3AD203B41FA5}">
                      <a16:colId xmlns:a16="http://schemas.microsoft.com/office/drawing/2014/main" val="4074812938"/>
                    </a:ext>
                  </a:extLst>
                </a:gridCol>
                <a:gridCol w="660400">
                  <a:extLst>
                    <a:ext uri="{9D8B030D-6E8A-4147-A177-3AD203B41FA5}">
                      <a16:colId xmlns:a16="http://schemas.microsoft.com/office/drawing/2014/main" val="3249327787"/>
                    </a:ext>
                  </a:extLst>
                </a:gridCol>
                <a:gridCol w="609600">
                  <a:extLst>
                    <a:ext uri="{9D8B030D-6E8A-4147-A177-3AD203B41FA5}">
                      <a16:colId xmlns:a16="http://schemas.microsoft.com/office/drawing/2014/main" val="4025073378"/>
                    </a:ext>
                  </a:extLst>
                </a:gridCol>
                <a:gridCol w="444500">
                  <a:extLst>
                    <a:ext uri="{9D8B030D-6E8A-4147-A177-3AD203B41FA5}">
                      <a16:colId xmlns:a16="http://schemas.microsoft.com/office/drawing/2014/main" val="1186924688"/>
                    </a:ext>
                  </a:extLst>
                </a:gridCol>
                <a:gridCol w="838200">
                  <a:extLst>
                    <a:ext uri="{9D8B030D-6E8A-4147-A177-3AD203B41FA5}">
                      <a16:colId xmlns:a16="http://schemas.microsoft.com/office/drawing/2014/main" val="833781033"/>
                    </a:ext>
                  </a:extLst>
                </a:gridCol>
              </a:tblGrid>
              <a:tr h="155551">
                <a:tc gridSpan="5">
                  <a:txBody>
                    <a:bodyPr/>
                    <a:lstStyle/>
                    <a:p>
                      <a:pPr algn="l" rtl="0" fontAlgn="b"/>
                      <a:r>
                        <a:rPr lang="es-CO" sz="900" b="1" i="0" u="none" strike="noStrike" dirty="0">
                          <a:solidFill>
                            <a:srgbClr val="FFFFFF"/>
                          </a:solidFill>
                          <a:effectLst/>
                          <a:latin typeface="Calibri" panose="020F0502020204030204" pitchFamily="34" charset="0"/>
                        </a:rPr>
                        <a:t>Eje Temático: DEMORA EN LAS RESPUESTAS A QUEJAS CONTRA SERVICIOS MEN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654743214"/>
                  </a:ext>
                </a:extLst>
              </a:tr>
              <a:tr h="155551">
                <a:tc>
                  <a:txBody>
                    <a:bodyPr/>
                    <a:lstStyle/>
                    <a:p>
                      <a:pPr algn="l" rtl="0" fontAlgn="b"/>
                      <a:r>
                        <a:rPr lang="es-CO" sz="900" b="1" i="0" u="none" strike="noStrike">
                          <a:solidFill>
                            <a:srgbClr val="FFFFFF"/>
                          </a:solidFill>
                          <a:effectLst/>
                          <a:latin typeface="Calibri" panose="020F0502020204030204" pitchFamily="34" charset="0"/>
                        </a:rPr>
                        <a:t>Dependencias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900" b="1" i="0" u="none" strike="noStrike">
                          <a:solidFill>
                            <a:srgbClr val="FFFFFF"/>
                          </a:solidFill>
                          <a:effectLst/>
                          <a:latin typeface="Calibri" panose="020F0502020204030204" pitchFamily="34" charset="0"/>
                        </a:rPr>
                        <a:t>Enero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900" b="1" i="0" u="none" strike="noStrike">
                          <a:solidFill>
                            <a:srgbClr val="FFFFFF"/>
                          </a:solidFill>
                          <a:effectLst/>
                          <a:latin typeface="Calibri" panose="020F0502020204030204" pitchFamily="34" charset="0"/>
                        </a:rPr>
                        <a:t>Febrero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900" b="1" i="0" u="none" strike="noStrike">
                          <a:solidFill>
                            <a:srgbClr val="FFFFFF"/>
                          </a:solidFill>
                          <a:effectLst/>
                          <a:latin typeface="Calibri" panose="020F0502020204030204" pitchFamily="34" charset="0"/>
                        </a:rPr>
                        <a:t>Marzo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900" b="1" i="0" u="none" strike="noStrike">
                          <a:solidFill>
                            <a:srgbClr val="FFFFFF"/>
                          </a:solidFill>
                          <a:effectLst/>
                          <a:latin typeface="Calibri" panose="020F0502020204030204" pitchFamily="34" charset="0"/>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048417831"/>
                  </a:ext>
                </a:extLst>
              </a:tr>
              <a:tr h="155551">
                <a:tc>
                  <a:txBody>
                    <a:bodyPr/>
                    <a:lstStyle/>
                    <a:p>
                      <a:pPr algn="l" fontAlgn="b"/>
                      <a:r>
                        <a:rPr lang="es-CO" sz="900" b="0" i="0" u="none" strike="noStrike">
                          <a:solidFill>
                            <a:srgbClr val="000000"/>
                          </a:solidFill>
                          <a:effectLst/>
                          <a:latin typeface="Calibri" panose="020F0502020204030204" pitchFamily="34" charset="0"/>
                        </a:rPr>
                        <a:t>Oficina de Tecnología y Sistemas de Información</a:t>
                      </a:r>
                    </a:p>
                  </a:txBody>
                  <a:tcPr marL="857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CO" sz="9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19293541"/>
                  </a:ext>
                </a:extLst>
              </a:tr>
              <a:tr h="231772">
                <a:tc>
                  <a:txBody>
                    <a:bodyPr/>
                    <a:lstStyle/>
                    <a:p>
                      <a:pPr algn="l" fontAlgn="b"/>
                      <a:r>
                        <a:rPr lang="es-CO" sz="900" b="1" i="0" u="none" strike="noStrike" dirty="0">
                          <a:solidFill>
                            <a:srgbClr val="000000"/>
                          </a:solidFill>
                          <a:effectLst/>
                          <a:latin typeface="Calibri" panose="020F0502020204030204" pitchFamily="34" charset="0"/>
                        </a:rPr>
                        <a:t>Total DEMORA EN LAS RESPUESTAS A QUEJAS CONTRA SERVICIOS MEN</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70C0"/>
                    </a:solidFill>
                  </a:tcPr>
                </a:tc>
                <a:tc>
                  <a:txBody>
                    <a:bodyPr/>
                    <a:lstStyle/>
                    <a:p>
                      <a:pPr algn="r" fontAlgn="b"/>
                      <a:r>
                        <a:rPr lang="es-CO" sz="900" b="1"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70C0"/>
                    </a:solidFill>
                  </a:tcPr>
                </a:tc>
                <a:tc>
                  <a:txBody>
                    <a:bodyPr/>
                    <a:lstStyle/>
                    <a:p>
                      <a:pPr algn="r" fontAlgn="b"/>
                      <a:r>
                        <a:rPr lang="es-CO" sz="900" b="1" i="0" u="none" strike="noStrike">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70C0"/>
                    </a:solidFill>
                  </a:tcPr>
                </a:tc>
                <a:tc>
                  <a:txBody>
                    <a:bodyPr/>
                    <a:lstStyle/>
                    <a:p>
                      <a:pPr algn="r" fontAlgn="b"/>
                      <a:r>
                        <a:rPr lang="es-CO" sz="900" b="1" i="0" u="none" strike="noStrike">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70C0"/>
                    </a:solidFill>
                  </a:tcPr>
                </a:tc>
                <a:tc>
                  <a:txBody>
                    <a:bodyPr/>
                    <a:lstStyle/>
                    <a:p>
                      <a:pPr algn="r" fontAlgn="b"/>
                      <a:r>
                        <a:rPr lang="es-CO" sz="900" b="1" i="0" u="none" strike="noStrike" dirty="0">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70C0"/>
                    </a:solidFill>
                  </a:tcPr>
                </a:tc>
                <a:extLst>
                  <a:ext uri="{0D108BD9-81ED-4DB2-BD59-A6C34878D82A}">
                    <a16:rowId xmlns:a16="http://schemas.microsoft.com/office/drawing/2014/main" val="7780597"/>
                  </a:ext>
                </a:extLst>
              </a:tr>
            </a:tbl>
          </a:graphicData>
        </a:graphic>
      </p:graphicFrame>
      <p:pic>
        <p:nvPicPr>
          <p:cNvPr id="20" name="Imagen 19">
            <a:extLst>
              <a:ext uri="{FF2B5EF4-FFF2-40B4-BE49-F238E27FC236}">
                <a16:creationId xmlns:a16="http://schemas.microsoft.com/office/drawing/2014/main" id="{0F671685-02CE-4BBA-9E8D-156765FF8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695" y="6296588"/>
            <a:ext cx="3279321" cy="469343"/>
          </a:xfrm>
          <a:prstGeom prst="rect">
            <a:avLst/>
          </a:prstGeom>
        </p:spPr>
      </p:pic>
    </p:spTree>
    <p:extLst>
      <p:ext uri="{BB962C8B-B14F-4D97-AF65-F5344CB8AC3E}">
        <p14:creationId xmlns:p14="http://schemas.microsoft.com/office/powerpoint/2010/main" val="256032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716016" y="215709"/>
            <a:ext cx="4572000" cy="646331"/>
          </a:xfrm>
          <a:prstGeom prst="rect">
            <a:avLst/>
          </a:prstGeom>
        </p:spPr>
        <p:txBody>
          <a:bodyPr>
            <a:spAutoFit/>
          </a:bodyPr>
          <a:lstStyle/>
          <a:p>
            <a:r>
              <a:rPr lang="es-CO" b="1" dirty="0">
                <a:solidFill>
                  <a:srgbClr val="0070C0"/>
                </a:solidFill>
              </a:rPr>
              <a:t>Análisis de resultados a la gestión de las Reclamos de Servicios.</a:t>
            </a:r>
            <a:endParaRPr lang="es-CO" dirty="0">
              <a:solidFill>
                <a:srgbClr val="0070C0"/>
              </a:solidFill>
            </a:endParaRPr>
          </a:p>
        </p:txBody>
      </p:sp>
      <p:sp>
        <p:nvSpPr>
          <p:cNvPr id="2" name="1 Rectángulo"/>
          <p:cNvSpPr/>
          <p:nvPr/>
        </p:nvSpPr>
        <p:spPr>
          <a:xfrm>
            <a:off x="6229358" y="1150747"/>
            <a:ext cx="2736304" cy="5161413"/>
          </a:xfrm>
          <a:prstGeom prst="rect">
            <a:avLst/>
          </a:prstGeom>
        </p:spPr>
        <p:txBody>
          <a:bodyPr wrap="square">
            <a:spAutoFit/>
          </a:bodyPr>
          <a:lstStyle/>
          <a:p>
            <a:pPr marL="285750" indent="-285750" algn="just">
              <a:lnSpc>
                <a:spcPct val="80000"/>
              </a:lnSpc>
              <a:spcBef>
                <a:spcPct val="50000"/>
              </a:spcBef>
              <a:buBlip>
                <a:blip r:embed="rId3"/>
              </a:buBlip>
            </a:pPr>
            <a:r>
              <a:rPr lang="es-ES" altLang="es-CO" dirty="0">
                <a:latin typeface="Arial Narrow" panose="020B0606020202030204" pitchFamily="34" charset="0"/>
              </a:rPr>
              <a:t>En el primer trimestre de 2018, se recibieron 307 reclamos contra  el  servicio  de  trámites, que  ofrece el Ministerio. </a:t>
            </a:r>
          </a:p>
          <a:p>
            <a:pPr marL="285750" indent="-285750" algn="just">
              <a:lnSpc>
                <a:spcPct val="80000"/>
              </a:lnSpc>
              <a:spcBef>
                <a:spcPct val="50000"/>
              </a:spcBef>
              <a:buBlip>
                <a:blip r:embed="rId3"/>
              </a:buBlip>
            </a:pPr>
            <a:r>
              <a:rPr lang="es-ES" altLang="es-CO" dirty="0">
                <a:latin typeface="Arial Narrow" panose="020B0606020202030204" pitchFamily="34" charset="0"/>
              </a:rPr>
              <a:t>La dependencia a la cual se le radicaron mas reclamos de servicios fue Dirección de Calidad para la Educación Superior</a:t>
            </a:r>
          </a:p>
          <a:p>
            <a:pPr marL="285750" indent="-285750" algn="just">
              <a:lnSpc>
                <a:spcPct val="80000"/>
              </a:lnSpc>
              <a:spcBef>
                <a:spcPct val="50000"/>
              </a:spcBef>
              <a:buBlip>
                <a:blip r:embed="rId3"/>
              </a:buBlip>
            </a:pPr>
            <a:r>
              <a:rPr lang="es-ES" altLang="es-CO" dirty="0">
                <a:latin typeface="Arial Narrow" panose="020B0606020202030204" pitchFamily="34" charset="0"/>
              </a:rPr>
              <a:t>Marzo, fue el mes en el cual se recibió el mayor  número  de reclamos, con 156.</a:t>
            </a:r>
          </a:p>
          <a:p>
            <a:pPr marL="285750" indent="-285750" algn="just">
              <a:lnSpc>
                <a:spcPct val="80000"/>
              </a:lnSpc>
              <a:spcBef>
                <a:spcPct val="50000"/>
              </a:spcBef>
              <a:buBlip>
                <a:blip r:embed="rId3"/>
              </a:buBlip>
            </a:pPr>
            <a:r>
              <a:rPr lang="es-ES" dirty="0">
                <a:latin typeface="Arial Narrow" panose="020B0606020202030204" pitchFamily="34" charset="0"/>
              </a:rPr>
              <a:t>El mayor número de reclamos se presentó en el eje temático  </a:t>
            </a:r>
            <a:r>
              <a:rPr lang="es-CO" dirty="0">
                <a:latin typeface="Arial Narrow" panose="020B0606020202030204" pitchFamily="34" charset="0"/>
              </a:rPr>
              <a:t>Tramites de aseguramiento de calidad en educación superior -oportunidad, con un total de 295 casos</a:t>
            </a:r>
            <a:endParaRPr lang="es-ES" altLang="es-CO" dirty="0">
              <a:latin typeface="Arial Narrow" panose="020B0606020202030204" pitchFamily="34" charset="0"/>
            </a:endParaRPr>
          </a:p>
        </p:txBody>
      </p:sp>
      <p:sp>
        <p:nvSpPr>
          <p:cNvPr id="11" name="10 CuadroTexto"/>
          <p:cNvSpPr txBox="1"/>
          <p:nvPr/>
        </p:nvSpPr>
        <p:spPr>
          <a:xfrm>
            <a:off x="570498" y="332656"/>
            <a:ext cx="3241080"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5" name="Tabla 4">
            <a:extLst>
              <a:ext uri="{FF2B5EF4-FFF2-40B4-BE49-F238E27FC236}">
                <a16:creationId xmlns:a16="http://schemas.microsoft.com/office/drawing/2014/main" id="{D7102399-8887-4964-8888-2C4AF6B72CD9}"/>
              </a:ext>
            </a:extLst>
          </p:cNvPr>
          <p:cNvGraphicFramePr>
            <a:graphicFrameLocks noGrp="1"/>
          </p:cNvGraphicFramePr>
          <p:nvPr>
            <p:extLst>
              <p:ext uri="{D42A27DB-BD31-4B8C-83A1-F6EECF244321}">
                <p14:modId xmlns:p14="http://schemas.microsoft.com/office/powerpoint/2010/main" val="2223573749"/>
              </p:ext>
            </p:extLst>
          </p:nvPr>
        </p:nvGraphicFramePr>
        <p:xfrm>
          <a:off x="565158" y="1412776"/>
          <a:ext cx="5374995" cy="1518156"/>
        </p:xfrm>
        <a:graphic>
          <a:graphicData uri="http://schemas.openxmlformats.org/drawingml/2006/table">
            <a:tbl>
              <a:tblPr/>
              <a:tblGrid>
                <a:gridCol w="2687497">
                  <a:extLst>
                    <a:ext uri="{9D8B030D-6E8A-4147-A177-3AD203B41FA5}">
                      <a16:colId xmlns:a16="http://schemas.microsoft.com/office/drawing/2014/main" val="1455073248"/>
                    </a:ext>
                  </a:extLst>
                </a:gridCol>
                <a:gridCol w="771300">
                  <a:extLst>
                    <a:ext uri="{9D8B030D-6E8A-4147-A177-3AD203B41FA5}">
                      <a16:colId xmlns:a16="http://schemas.microsoft.com/office/drawing/2014/main" val="3982972144"/>
                    </a:ext>
                  </a:extLst>
                </a:gridCol>
                <a:gridCol w="542320">
                  <a:extLst>
                    <a:ext uri="{9D8B030D-6E8A-4147-A177-3AD203B41FA5}">
                      <a16:colId xmlns:a16="http://schemas.microsoft.com/office/drawing/2014/main" val="2541156707"/>
                    </a:ext>
                  </a:extLst>
                </a:gridCol>
                <a:gridCol w="578475">
                  <a:extLst>
                    <a:ext uri="{9D8B030D-6E8A-4147-A177-3AD203B41FA5}">
                      <a16:colId xmlns:a16="http://schemas.microsoft.com/office/drawing/2014/main" val="4001386854"/>
                    </a:ext>
                  </a:extLst>
                </a:gridCol>
                <a:gridCol w="795403">
                  <a:extLst>
                    <a:ext uri="{9D8B030D-6E8A-4147-A177-3AD203B41FA5}">
                      <a16:colId xmlns:a16="http://schemas.microsoft.com/office/drawing/2014/main" val="3719434643"/>
                    </a:ext>
                  </a:extLst>
                </a:gridCol>
              </a:tblGrid>
              <a:tr h="476494">
                <a:tc>
                  <a:txBody>
                    <a:bodyPr/>
                    <a:lstStyle/>
                    <a:p>
                      <a:pPr algn="l" rtl="0" fontAlgn="b"/>
                      <a:r>
                        <a:rPr lang="es-CO" sz="1200" b="1" i="0" u="none" strike="noStrike" dirty="0">
                          <a:solidFill>
                            <a:srgbClr val="FFFFFF"/>
                          </a:solidFill>
                          <a:effectLst/>
                          <a:latin typeface="Calibri" panose="020F0502020204030204" pitchFamily="34" charset="0"/>
                        </a:rPr>
                        <a:t>Etiquetas de fila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200" b="1" i="0" u="none" strike="noStrike">
                          <a:solidFill>
                            <a:srgbClr val="FFFFFF"/>
                          </a:solidFill>
                          <a:effectLst/>
                          <a:latin typeface="Calibri" panose="020F0502020204030204" pitchFamily="34" charset="0"/>
                        </a:rPr>
                        <a:t>Enero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200" b="1" i="0" u="none" strike="noStrike">
                          <a:solidFill>
                            <a:srgbClr val="FFFFFF"/>
                          </a:solidFill>
                          <a:effectLst/>
                          <a:latin typeface="Calibri" panose="020F0502020204030204" pitchFamily="34" charset="0"/>
                        </a:rPr>
                        <a:t>Febrero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200" b="1" i="0" u="none" strike="noStrike">
                          <a:solidFill>
                            <a:srgbClr val="FFFFFF"/>
                          </a:solidFill>
                          <a:effectLst/>
                          <a:latin typeface="Calibri" panose="020F0502020204030204" pitchFamily="34" charset="0"/>
                        </a:rPr>
                        <a:t>Marzo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200" b="1" i="0" u="none" strike="noStrike">
                          <a:solidFill>
                            <a:srgbClr val="FFFFFF"/>
                          </a:solidFill>
                          <a:effectLst/>
                          <a:latin typeface="Calibri" panose="020F0502020204030204" pitchFamily="34" charset="0"/>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852134994"/>
                  </a:ext>
                </a:extLst>
              </a:tr>
              <a:tr h="410693">
                <a:tc>
                  <a:txBody>
                    <a:bodyPr/>
                    <a:lstStyle/>
                    <a:p>
                      <a:pPr algn="l" fontAlgn="b"/>
                      <a:r>
                        <a:rPr lang="es-CO" sz="1100" b="0" i="0" u="none" strike="noStrike">
                          <a:solidFill>
                            <a:srgbClr val="000000"/>
                          </a:solidFill>
                          <a:effectLst/>
                          <a:latin typeface="Calibri" panose="020F0502020204030204" pitchFamily="34" charset="0"/>
                        </a:rPr>
                        <a:t>Dirección de Calidad Para la Educación Superior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916869"/>
                  </a:ext>
                </a:extLst>
              </a:tr>
              <a:tr h="226902">
                <a:tc>
                  <a:txBody>
                    <a:bodyPr/>
                    <a:lstStyle/>
                    <a:p>
                      <a:pPr algn="l" fontAlgn="b"/>
                      <a:r>
                        <a:rPr lang="es-CO" sz="1100" b="0" i="0" u="none" strike="noStrike">
                          <a:solidFill>
                            <a:srgbClr val="000000"/>
                          </a:solidFill>
                          <a:effectLst/>
                          <a:latin typeface="Calibri" panose="020F0502020204030204" pitchFamily="34" charset="0"/>
                        </a:rPr>
                        <a:t>Grupo de Convalidaciones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496037"/>
                  </a:ext>
                </a:extLst>
              </a:tr>
              <a:tr h="226902">
                <a:tc>
                  <a:txBody>
                    <a:bodyPr/>
                    <a:lstStyle/>
                    <a:p>
                      <a:pPr algn="l" fontAlgn="b"/>
                      <a:r>
                        <a:rPr lang="es-CO" sz="1100" b="0" i="0" u="none" strike="noStrike">
                          <a:solidFill>
                            <a:srgbClr val="000000"/>
                          </a:solidFill>
                          <a:effectLst/>
                          <a:latin typeface="Calibri" panose="020F0502020204030204" pitchFamily="34" charset="0"/>
                        </a:rPr>
                        <a:t>Subdirección de Aseguramiento de la Calidad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702590"/>
                  </a:ext>
                </a:extLst>
              </a:tr>
              <a:tr h="171177">
                <a:tc>
                  <a:txBody>
                    <a:bodyPr/>
                    <a:lstStyle/>
                    <a:p>
                      <a:pPr algn="l" fontAlgn="b"/>
                      <a:r>
                        <a:rPr lang="es-CO" sz="1100" b="1" i="0" u="none" strike="noStrike">
                          <a:solidFill>
                            <a:srgbClr val="000000"/>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a:solidFill>
                            <a:srgbClr val="000000"/>
                          </a:solidFill>
                          <a:effectLst/>
                          <a:latin typeface="Calibri" panose="020F0502020204030204" pitchFamily="34" charset="0"/>
                        </a:rPr>
                        <a:t>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dirty="0">
                          <a:solidFill>
                            <a:srgbClr val="000000"/>
                          </a:solidFill>
                          <a:effectLst/>
                          <a:latin typeface="Calibri" panose="020F0502020204030204" pitchFamily="34" charset="0"/>
                        </a:rPr>
                        <a:t>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760788613"/>
                  </a:ext>
                </a:extLst>
              </a:tr>
            </a:tbl>
          </a:graphicData>
        </a:graphic>
      </p:graphicFrame>
      <p:graphicFrame>
        <p:nvGraphicFramePr>
          <p:cNvPr id="8" name="Tabla 7">
            <a:extLst>
              <a:ext uri="{FF2B5EF4-FFF2-40B4-BE49-F238E27FC236}">
                <a16:creationId xmlns:a16="http://schemas.microsoft.com/office/drawing/2014/main" id="{8821055F-B96E-41AE-9F0C-AD17FE30A120}"/>
              </a:ext>
            </a:extLst>
          </p:cNvPr>
          <p:cNvGraphicFramePr>
            <a:graphicFrameLocks noGrp="1"/>
          </p:cNvGraphicFramePr>
          <p:nvPr>
            <p:extLst>
              <p:ext uri="{D42A27DB-BD31-4B8C-83A1-F6EECF244321}">
                <p14:modId xmlns:p14="http://schemas.microsoft.com/office/powerpoint/2010/main" val="3992165068"/>
              </p:ext>
            </p:extLst>
          </p:nvPr>
        </p:nvGraphicFramePr>
        <p:xfrm>
          <a:off x="565158" y="3573016"/>
          <a:ext cx="5374995" cy="1986915"/>
        </p:xfrm>
        <a:graphic>
          <a:graphicData uri="http://schemas.openxmlformats.org/drawingml/2006/table">
            <a:tbl>
              <a:tblPr/>
              <a:tblGrid>
                <a:gridCol w="2568021">
                  <a:extLst>
                    <a:ext uri="{9D8B030D-6E8A-4147-A177-3AD203B41FA5}">
                      <a16:colId xmlns:a16="http://schemas.microsoft.com/office/drawing/2014/main" val="2011985212"/>
                    </a:ext>
                  </a:extLst>
                </a:gridCol>
                <a:gridCol w="734132">
                  <a:extLst>
                    <a:ext uri="{9D8B030D-6E8A-4147-A177-3AD203B41FA5}">
                      <a16:colId xmlns:a16="http://schemas.microsoft.com/office/drawing/2014/main" val="1768586576"/>
                    </a:ext>
                  </a:extLst>
                </a:gridCol>
                <a:gridCol w="552758">
                  <a:extLst>
                    <a:ext uri="{9D8B030D-6E8A-4147-A177-3AD203B41FA5}">
                      <a16:colId xmlns:a16="http://schemas.microsoft.com/office/drawing/2014/main" val="4121910193"/>
                    </a:ext>
                  </a:extLst>
                </a:gridCol>
                <a:gridCol w="760042">
                  <a:extLst>
                    <a:ext uri="{9D8B030D-6E8A-4147-A177-3AD203B41FA5}">
                      <a16:colId xmlns:a16="http://schemas.microsoft.com/office/drawing/2014/main" val="2164232520"/>
                    </a:ext>
                  </a:extLst>
                </a:gridCol>
                <a:gridCol w="760042">
                  <a:extLst>
                    <a:ext uri="{9D8B030D-6E8A-4147-A177-3AD203B41FA5}">
                      <a16:colId xmlns:a16="http://schemas.microsoft.com/office/drawing/2014/main" val="2331608171"/>
                    </a:ext>
                  </a:extLst>
                </a:gridCol>
              </a:tblGrid>
              <a:tr h="190500">
                <a:tc rowSpan="2">
                  <a:txBody>
                    <a:bodyPr/>
                    <a:lstStyle/>
                    <a:p>
                      <a:pPr algn="ctr" rtl="0" fontAlgn="ctr"/>
                      <a:r>
                        <a:rPr lang="es-CO" sz="800" b="0" i="0" u="none" strike="noStrike" dirty="0">
                          <a:solidFill>
                            <a:srgbClr val="FFFFFF"/>
                          </a:solidFill>
                          <a:effectLst/>
                          <a:latin typeface="Calibri" panose="020F0502020204030204" pitchFamily="34" charset="0"/>
                        </a:rPr>
                        <a:t>Ejes Temáticos de reclamos de servicios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4">
                  <a:txBody>
                    <a:bodyPr/>
                    <a:lstStyle/>
                    <a:p>
                      <a:pPr algn="ctr" rtl="0" fontAlgn="b"/>
                      <a:r>
                        <a:rPr lang="es-CO" sz="800" b="0" i="0" u="none" strike="noStrike">
                          <a:solidFill>
                            <a:srgbClr val="FFFFFF"/>
                          </a:solidFill>
                          <a:effectLst/>
                          <a:latin typeface="Calibri" panose="020F0502020204030204" pitchFamily="34" charset="0"/>
                        </a:rPr>
                        <a:t>Año 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9192538"/>
                  </a:ext>
                </a:extLst>
              </a:tr>
              <a:tr h="190500">
                <a:tc vMerge="1">
                  <a:txBody>
                    <a:bodyPr/>
                    <a:lstStyle/>
                    <a:p>
                      <a:endParaRPr lang="es-CO"/>
                    </a:p>
                  </a:txBody>
                  <a:tcPr/>
                </a:tc>
                <a:tc>
                  <a:txBody>
                    <a:bodyPr/>
                    <a:lstStyle/>
                    <a:p>
                      <a:pPr algn="ctr" rtl="0" fontAlgn="b"/>
                      <a:r>
                        <a:rPr lang="es-CO" sz="800" b="0" i="0" u="none" strike="noStrike">
                          <a:solidFill>
                            <a:srgbClr val="FFFFFF"/>
                          </a:solidFill>
                          <a:effectLst/>
                          <a:latin typeface="Calibri" panose="020F0502020204030204" pitchFamily="34" charset="0"/>
                        </a:rPr>
                        <a:t>Enero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s-CO" sz="800" b="0" i="0" u="none" strike="noStrike">
                          <a:solidFill>
                            <a:srgbClr val="FFFFFF"/>
                          </a:solidFill>
                          <a:effectLst/>
                          <a:latin typeface="Calibri" panose="020F0502020204030204" pitchFamily="34" charset="0"/>
                        </a:rPr>
                        <a:t>Febrero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s-CO" sz="800" b="0" i="0" u="none" strike="noStrike">
                          <a:solidFill>
                            <a:srgbClr val="FFFFFF"/>
                          </a:solidFill>
                          <a:effectLst/>
                          <a:latin typeface="Calibri" panose="020F0502020204030204" pitchFamily="34" charset="0"/>
                        </a:rPr>
                        <a:t>Marzo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s-CO" sz="800" b="0" i="0" u="none" strike="noStrike">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125643492"/>
                  </a:ext>
                </a:extLst>
              </a:tr>
              <a:tr h="190500">
                <a:tc>
                  <a:txBody>
                    <a:bodyPr/>
                    <a:lstStyle/>
                    <a:p>
                      <a:pPr algn="l" fontAlgn="b"/>
                      <a:r>
                        <a:rPr lang="es-CO" sz="1100" b="0" i="0" u="none" strike="noStrike">
                          <a:solidFill>
                            <a:srgbClr val="000000"/>
                          </a:solidFill>
                          <a:effectLst/>
                          <a:latin typeface="Calibri" panose="020F0502020204030204" pitchFamily="34" charset="0"/>
                        </a:rPr>
                        <a:t>ASISTENCIA TÉCNICA -OPORTUNIDAD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544391"/>
                  </a:ext>
                </a:extLst>
              </a:tr>
              <a:tr h="190500">
                <a:tc>
                  <a:txBody>
                    <a:bodyPr/>
                    <a:lstStyle/>
                    <a:p>
                      <a:pPr algn="l" fontAlgn="b"/>
                      <a:r>
                        <a:rPr lang="es-CO" sz="1100" b="0" i="0" u="none" strike="noStrike">
                          <a:solidFill>
                            <a:srgbClr val="000000"/>
                          </a:solidFill>
                          <a:effectLst/>
                          <a:latin typeface="Calibri" panose="020F0502020204030204" pitchFamily="34" charset="0"/>
                        </a:rPr>
                        <a:t>ASISTENCIA TÉCNICA -PERTINENCIA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05156"/>
                  </a:ext>
                </a:extLst>
              </a:tr>
              <a:tr h="190500">
                <a:tc>
                  <a:txBody>
                    <a:bodyPr/>
                    <a:lstStyle/>
                    <a:p>
                      <a:pPr algn="l" fontAlgn="b"/>
                      <a:r>
                        <a:rPr lang="es-CO" sz="1100" b="0" i="0" u="none" strike="noStrike">
                          <a:solidFill>
                            <a:srgbClr val="000000"/>
                          </a:solidFill>
                          <a:effectLst/>
                          <a:latin typeface="Calibri" panose="020F0502020204030204" pitchFamily="34" charset="0"/>
                        </a:rPr>
                        <a:t>GENERACIÓN DE POLITICAS Y NORMATIVIDAD - PERTINENCIA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920866"/>
                  </a:ext>
                </a:extLst>
              </a:tr>
              <a:tr h="190500">
                <a:tc>
                  <a:txBody>
                    <a:bodyPr/>
                    <a:lstStyle/>
                    <a:p>
                      <a:pPr algn="l" fontAlgn="b"/>
                      <a:r>
                        <a:rPr lang="es-CO" sz="1100" b="0" i="0" u="none" strike="noStrike">
                          <a:solidFill>
                            <a:srgbClr val="000000"/>
                          </a:solidFill>
                          <a:effectLst/>
                          <a:latin typeface="Calibri" panose="020F0502020204030204" pitchFamily="34" charset="0"/>
                        </a:rPr>
                        <a:t>TRAMITES DE ASEGURAMIENTO DE CALIDAD EN EDUCACIÓN SUPERIOR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394588"/>
                  </a:ext>
                </a:extLst>
              </a:tr>
              <a:tr h="190500">
                <a:tc>
                  <a:txBody>
                    <a:bodyPr/>
                    <a:lstStyle/>
                    <a:p>
                      <a:pPr algn="l" fontAlgn="b"/>
                      <a:r>
                        <a:rPr lang="es-CO" sz="1100" b="0" i="0" u="none" strike="noStrike">
                          <a:solidFill>
                            <a:srgbClr val="000000"/>
                          </a:solidFill>
                          <a:effectLst/>
                          <a:latin typeface="Calibri" panose="020F0502020204030204" pitchFamily="34" charset="0"/>
                        </a:rPr>
                        <a:t>TRAMITES DE ASEGURAMIENTO DE CALIDAD EN EDUCACIÓN SUPERIOR -OPORTUNIDAD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892727"/>
                  </a:ext>
                </a:extLst>
              </a:tr>
              <a:tr h="190500">
                <a:tc>
                  <a:txBody>
                    <a:bodyPr/>
                    <a:lstStyle/>
                    <a:p>
                      <a:pPr algn="l" fontAlgn="b"/>
                      <a:r>
                        <a:rPr lang="es-CO" sz="1100" b="1" i="0" u="none" strike="noStrike">
                          <a:solidFill>
                            <a:srgbClr val="000000"/>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a:solidFill>
                            <a:srgbClr val="000000"/>
                          </a:solidFill>
                          <a:effectLst/>
                          <a:latin typeface="Calibri" panose="020F0502020204030204" pitchFamily="34" charset="0"/>
                        </a:rPr>
                        <a:t>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dirty="0">
                          <a:solidFill>
                            <a:srgbClr val="000000"/>
                          </a:solidFill>
                          <a:effectLst/>
                          <a:latin typeface="Calibri" panose="020F0502020204030204" pitchFamily="34" charset="0"/>
                        </a:rPr>
                        <a:t>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468989417"/>
                  </a:ext>
                </a:extLst>
              </a:tr>
            </a:tbl>
          </a:graphicData>
        </a:graphic>
      </p:graphicFrame>
      <p:pic>
        <p:nvPicPr>
          <p:cNvPr id="13" name="Imagen 12">
            <a:extLst>
              <a:ext uri="{FF2B5EF4-FFF2-40B4-BE49-F238E27FC236}">
                <a16:creationId xmlns:a16="http://schemas.microsoft.com/office/drawing/2014/main" id="{6BDFBEA5-1594-4F6B-AFAD-A7B6C62FD1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1545" y="6213979"/>
            <a:ext cx="3279321" cy="469343"/>
          </a:xfrm>
          <a:prstGeom prst="rect">
            <a:avLst/>
          </a:prstGeom>
        </p:spPr>
      </p:pic>
    </p:spTree>
    <p:extLst>
      <p:ext uri="{BB962C8B-B14F-4D97-AF65-F5344CB8AC3E}">
        <p14:creationId xmlns:p14="http://schemas.microsoft.com/office/powerpoint/2010/main" val="269615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arcador de contenido"/>
          <p:cNvSpPr txBox="1">
            <a:spLocks/>
          </p:cNvSpPr>
          <p:nvPr/>
        </p:nvSpPr>
        <p:spPr bwMode="auto">
          <a:xfrm>
            <a:off x="6430305" y="2564904"/>
            <a:ext cx="2519106"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indent="0" algn="just">
              <a:lnSpc>
                <a:spcPct val="80000"/>
              </a:lnSpc>
              <a:spcBef>
                <a:spcPct val="50000"/>
              </a:spcBef>
            </a:pPr>
            <a:r>
              <a:rPr lang="es-CO" altLang="es-CO" sz="1800" b="0" dirty="0">
                <a:latin typeface="Arial Narrow" panose="020B0606020202030204" pitchFamily="34" charset="0"/>
              </a:rPr>
              <a:t>En el primer trimestre del 2018 se presentaron 80 quejas contra servidores ,de los cuales el eje temático con mayor numero de quejas fue Irregularidades en el ejercicio de sus funciones</a:t>
            </a:r>
            <a:endParaRPr lang="es-ES" altLang="es-CO" sz="1800" dirty="0">
              <a:solidFill>
                <a:srgbClr val="800000"/>
              </a:solidFill>
              <a:latin typeface="Arial Narrow" panose="020B0606020202030204" pitchFamily="34" charset="0"/>
            </a:endParaRPr>
          </a:p>
          <a:p>
            <a:pPr marL="0" indent="0" algn="just">
              <a:lnSpc>
                <a:spcPct val="80000"/>
              </a:lnSpc>
              <a:spcBef>
                <a:spcPct val="50000"/>
              </a:spcBef>
            </a:pPr>
            <a:endParaRPr lang="es-ES" altLang="es-CO" sz="1800" dirty="0">
              <a:solidFill>
                <a:srgbClr val="800000"/>
              </a:solidFill>
              <a:latin typeface="Arial Narrow" panose="020B0606020202030204" pitchFamily="34" charset="0"/>
            </a:endParaRPr>
          </a:p>
        </p:txBody>
      </p:sp>
      <p:sp>
        <p:nvSpPr>
          <p:cNvPr id="5" name="4 CuadroTexto"/>
          <p:cNvSpPr txBox="1"/>
          <p:nvPr/>
        </p:nvSpPr>
        <p:spPr>
          <a:xfrm>
            <a:off x="611560" y="342806"/>
            <a:ext cx="3384376" cy="707886"/>
          </a:xfrm>
          <a:prstGeom prst="rect">
            <a:avLst/>
          </a:prstGeom>
          <a:solidFill>
            <a:srgbClr val="0070C0"/>
          </a:solidFill>
        </p:spPr>
        <p:txBody>
          <a:bodyPr wrap="square" rtlCol="0">
            <a:spAutoFit/>
          </a:bodyPr>
          <a:lstStyle/>
          <a:p>
            <a:r>
              <a:rPr lang="es-CO" sz="2000" dirty="0">
                <a:solidFill>
                  <a:schemeClr val="bg1"/>
                </a:solidFill>
                <a:latin typeface="Arial Narrow" panose="020B0606020202030204" pitchFamily="34" charset="0"/>
                <a:ea typeface="Verdana" panose="020B0604030504040204" pitchFamily="34" charset="0"/>
                <a:cs typeface="Arial" pitchFamily="34" charset="0"/>
              </a:rPr>
              <a:t>Quejas Servidores MEN Discriminado Eje Temático </a:t>
            </a:r>
          </a:p>
        </p:txBody>
      </p:sp>
      <p:sp>
        <p:nvSpPr>
          <p:cNvPr id="6" name="5 Rectángulo"/>
          <p:cNvSpPr/>
          <p:nvPr/>
        </p:nvSpPr>
        <p:spPr>
          <a:xfrm>
            <a:off x="4716016" y="309250"/>
            <a:ext cx="4572000" cy="646331"/>
          </a:xfrm>
          <a:prstGeom prst="rect">
            <a:avLst/>
          </a:prstGeom>
        </p:spPr>
        <p:txBody>
          <a:bodyPr>
            <a:spAutoFit/>
          </a:bodyPr>
          <a:lstStyle/>
          <a:p>
            <a:r>
              <a:rPr lang="es-CO" b="1" dirty="0">
                <a:solidFill>
                  <a:srgbClr val="0070C0"/>
                </a:solidFill>
              </a:rPr>
              <a:t>Análisis de resultados a la gestión de las Quejas </a:t>
            </a:r>
            <a:endParaRPr lang="es-CO" dirty="0">
              <a:solidFill>
                <a:srgbClr val="0070C0"/>
              </a:solidFill>
            </a:endParaRPr>
          </a:p>
        </p:txBody>
      </p:sp>
      <p:graphicFrame>
        <p:nvGraphicFramePr>
          <p:cNvPr id="9" name="Tabla 8">
            <a:extLst>
              <a:ext uri="{FF2B5EF4-FFF2-40B4-BE49-F238E27FC236}">
                <a16:creationId xmlns:a16="http://schemas.microsoft.com/office/drawing/2014/main" id="{F7D27041-1CDE-4C57-A0DB-69CCE57CC283}"/>
              </a:ext>
            </a:extLst>
          </p:cNvPr>
          <p:cNvGraphicFramePr>
            <a:graphicFrameLocks noGrp="1"/>
          </p:cNvGraphicFramePr>
          <p:nvPr>
            <p:extLst>
              <p:ext uri="{D42A27DB-BD31-4B8C-83A1-F6EECF244321}">
                <p14:modId xmlns:p14="http://schemas.microsoft.com/office/powerpoint/2010/main" val="95481064"/>
              </p:ext>
            </p:extLst>
          </p:nvPr>
        </p:nvGraphicFramePr>
        <p:xfrm>
          <a:off x="1187624" y="2803160"/>
          <a:ext cx="4602459" cy="1451610"/>
        </p:xfrm>
        <a:graphic>
          <a:graphicData uri="http://schemas.openxmlformats.org/drawingml/2006/table">
            <a:tbl>
              <a:tblPr/>
              <a:tblGrid>
                <a:gridCol w="2446643">
                  <a:extLst>
                    <a:ext uri="{9D8B030D-6E8A-4147-A177-3AD203B41FA5}">
                      <a16:colId xmlns:a16="http://schemas.microsoft.com/office/drawing/2014/main" val="1565610405"/>
                    </a:ext>
                  </a:extLst>
                </a:gridCol>
                <a:gridCol w="630126">
                  <a:extLst>
                    <a:ext uri="{9D8B030D-6E8A-4147-A177-3AD203B41FA5}">
                      <a16:colId xmlns:a16="http://schemas.microsoft.com/office/drawing/2014/main" val="1089356595"/>
                    </a:ext>
                  </a:extLst>
                </a:gridCol>
                <a:gridCol w="498561">
                  <a:extLst>
                    <a:ext uri="{9D8B030D-6E8A-4147-A177-3AD203B41FA5}">
                      <a16:colId xmlns:a16="http://schemas.microsoft.com/office/drawing/2014/main" val="3191074238"/>
                    </a:ext>
                  </a:extLst>
                </a:gridCol>
                <a:gridCol w="491637">
                  <a:extLst>
                    <a:ext uri="{9D8B030D-6E8A-4147-A177-3AD203B41FA5}">
                      <a16:colId xmlns:a16="http://schemas.microsoft.com/office/drawing/2014/main" val="4243790031"/>
                    </a:ext>
                  </a:extLst>
                </a:gridCol>
                <a:gridCol w="535492">
                  <a:extLst>
                    <a:ext uri="{9D8B030D-6E8A-4147-A177-3AD203B41FA5}">
                      <a16:colId xmlns:a16="http://schemas.microsoft.com/office/drawing/2014/main" val="1381822111"/>
                    </a:ext>
                  </a:extLst>
                </a:gridCol>
              </a:tblGrid>
              <a:tr h="190500">
                <a:tc gridSpan="5">
                  <a:txBody>
                    <a:bodyPr/>
                    <a:lstStyle/>
                    <a:p>
                      <a:pPr algn="ctr" rtl="0" fontAlgn="b"/>
                      <a:r>
                        <a:rPr lang="es-CO" sz="1100" b="1" i="0" u="none" strike="noStrike">
                          <a:solidFill>
                            <a:srgbClr val="FFFFFF"/>
                          </a:solidFill>
                          <a:effectLst/>
                          <a:latin typeface="Calibri" panose="020F0502020204030204" pitchFamily="34" charset="0"/>
                        </a:rPr>
                        <a:t>QUEJAS CONTRA SERVIDORES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53633773"/>
                  </a:ext>
                </a:extLst>
              </a:tr>
              <a:tr h="381000">
                <a:tc>
                  <a:txBody>
                    <a:bodyPr/>
                    <a:lstStyle/>
                    <a:p>
                      <a:pPr algn="ctr" rtl="0" fontAlgn="ctr"/>
                      <a:r>
                        <a:rPr lang="es-CO" sz="1100" b="1" i="0" u="none" strike="noStrike">
                          <a:solidFill>
                            <a:srgbClr val="FFFFFF"/>
                          </a:solidFill>
                          <a:effectLst/>
                          <a:latin typeface="Calibri" panose="020F0502020204030204" pitchFamily="34" charset="0"/>
                        </a:rPr>
                        <a:t>Eje tematico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100" b="1" i="0" u="none" strike="noStrike">
                          <a:solidFill>
                            <a:srgbClr val="FFFFFF"/>
                          </a:solidFill>
                          <a:effectLst/>
                          <a:latin typeface="Calibri" panose="020F0502020204030204" pitchFamily="34" charset="0"/>
                        </a:rPr>
                        <a:t>Enero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100" b="1" i="0" u="none" strike="noStrike">
                          <a:solidFill>
                            <a:srgbClr val="FFFFFF"/>
                          </a:solidFill>
                          <a:effectLst/>
                          <a:latin typeface="Calibri" panose="020F0502020204030204" pitchFamily="34" charset="0"/>
                        </a:rPr>
                        <a:t>Febrero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100" b="1" i="0" u="none" strike="noStrike">
                          <a:solidFill>
                            <a:srgbClr val="FFFFFF"/>
                          </a:solidFill>
                          <a:effectLst/>
                          <a:latin typeface="Calibri" panose="020F0502020204030204" pitchFamily="34" charset="0"/>
                        </a:rPr>
                        <a:t>Marzo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100" b="1" i="0" u="none" strike="noStrike">
                          <a:solidFill>
                            <a:srgbClr val="FFFFFF"/>
                          </a:solidFill>
                          <a:effectLst/>
                          <a:latin typeface="Calibri" panose="020F0502020204030204" pitchFamily="34" charset="0"/>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008492362"/>
                  </a:ext>
                </a:extLst>
              </a:tr>
              <a:tr h="190500">
                <a:tc>
                  <a:txBody>
                    <a:bodyPr/>
                    <a:lstStyle/>
                    <a:p>
                      <a:pPr algn="l" fontAlgn="b"/>
                      <a:r>
                        <a:rPr lang="es-CO" sz="1100" b="0" i="0" u="none" strike="noStrike">
                          <a:solidFill>
                            <a:srgbClr val="000000"/>
                          </a:solidFill>
                          <a:effectLst/>
                          <a:latin typeface="Calibri" panose="020F0502020204030204" pitchFamily="34" charset="0"/>
                        </a:rPr>
                        <a:t>IRREGULARIDADES EN EL EJERCICIO DE  SUS  FUNCIONES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823528"/>
                  </a:ext>
                </a:extLst>
              </a:tr>
              <a:tr h="190500">
                <a:tc>
                  <a:txBody>
                    <a:bodyPr/>
                    <a:lstStyle/>
                    <a:p>
                      <a:pPr algn="l" fontAlgn="b"/>
                      <a:r>
                        <a:rPr lang="es-CO" sz="1100" b="0" i="0" u="none" strike="noStrike">
                          <a:solidFill>
                            <a:srgbClr val="000000"/>
                          </a:solidFill>
                          <a:effectLst/>
                          <a:latin typeface="Calibri" panose="020F0502020204030204" pitchFamily="34" charset="0"/>
                        </a:rPr>
                        <a:t>NEGLIGENCIA EN EL EJERCICIO DE SUS FUNCIONES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990771"/>
                  </a:ext>
                </a:extLst>
              </a:tr>
              <a:tr h="190500">
                <a:tc>
                  <a:txBody>
                    <a:bodyPr/>
                    <a:lstStyle/>
                    <a:p>
                      <a:pPr algn="l" fontAlgn="b"/>
                      <a:r>
                        <a:rPr lang="es-CO" sz="1100" b="1" i="0" u="none" strike="noStrike">
                          <a:solidFill>
                            <a:srgbClr val="000000"/>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dirty="0">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978091874"/>
                  </a:ext>
                </a:extLst>
              </a:tr>
            </a:tbl>
          </a:graphicData>
        </a:graphic>
      </p:graphicFrame>
      <p:pic>
        <p:nvPicPr>
          <p:cNvPr id="10" name="Imagen 9">
            <a:extLst>
              <a:ext uri="{FF2B5EF4-FFF2-40B4-BE49-F238E27FC236}">
                <a16:creationId xmlns:a16="http://schemas.microsoft.com/office/drawing/2014/main" id="{0B5A0F73-A1E1-44A2-A9BE-CF2B450F5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0090" y="5946806"/>
            <a:ext cx="3279321" cy="469343"/>
          </a:xfrm>
          <a:prstGeom prst="rect">
            <a:avLst/>
          </a:prstGeom>
        </p:spPr>
      </p:pic>
    </p:spTree>
    <p:extLst>
      <p:ext uri="{BB962C8B-B14F-4D97-AF65-F5344CB8AC3E}">
        <p14:creationId xmlns:p14="http://schemas.microsoft.com/office/powerpoint/2010/main" val="308354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46499" y="2835864"/>
            <a:ext cx="2486718" cy="1200329"/>
          </a:xfrm>
          <a:prstGeom prst="rect">
            <a:avLst/>
          </a:prstGeom>
        </p:spPr>
        <p:txBody>
          <a:bodyPr wrap="square">
            <a:spAutoFit/>
          </a:bodyPr>
          <a:lstStyle/>
          <a:p>
            <a:pPr algn="just"/>
            <a:r>
              <a:rPr lang="es-ES" altLang="es-CO" dirty="0">
                <a:latin typeface="Arial Narrow" panose="020B0606020202030204" pitchFamily="34" charset="0"/>
              </a:rPr>
              <a:t>En el primer trimestre de 2018 se recibieron 80 quejas contra servidores del Ministerio. </a:t>
            </a:r>
            <a:endParaRPr lang="es-CO" dirty="0">
              <a:latin typeface="Arial Narrow" panose="020B0606020202030204" pitchFamily="34" charset="0"/>
            </a:endParaRPr>
          </a:p>
        </p:txBody>
      </p:sp>
      <p:sp>
        <p:nvSpPr>
          <p:cNvPr id="8" name="7 CuadroTexto"/>
          <p:cNvSpPr txBox="1"/>
          <p:nvPr/>
        </p:nvSpPr>
        <p:spPr>
          <a:xfrm>
            <a:off x="658078" y="314495"/>
            <a:ext cx="3625889"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Consolidado Quejas y reclamos del Ministerio de Educación Nacional</a:t>
            </a:r>
          </a:p>
        </p:txBody>
      </p:sp>
      <p:sp>
        <p:nvSpPr>
          <p:cNvPr id="9" name="8 Rectángulo"/>
          <p:cNvSpPr/>
          <p:nvPr/>
        </p:nvSpPr>
        <p:spPr>
          <a:xfrm>
            <a:off x="4716016" y="261086"/>
            <a:ext cx="4572000" cy="646331"/>
          </a:xfrm>
          <a:prstGeom prst="rect">
            <a:avLst/>
          </a:prstGeom>
        </p:spPr>
        <p:txBody>
          <a:bodyPr>
            <a:spAutoFit/>
          </a:bodyPr>
          <a:lstStyle/>
          <a:p>
            <a:r>
              <a:rPr lang="es-CO" b="1" dirty="0">
                <a:solidFill>
                  <a:srgbClr val="0070C0"/>
                </a:solidFill>
              </a:rPr>
              <a:t>Análisis de resultados a la gestión de las Quejas </a:t>
            </a:r>
            <a:endParaRPr lang="es-CO" dirty="0">
              <a:solidFill>
                <a:srgbClr val="0070C0"/>
              </a:solidFill>
            </a:endParaRPr>
          </a:p>
        </p:txBody>
      </p:sp>
      <p:graphicFrame>
        <p:nvGraphicFramePr>
          <p:cNvPr id="5" name="Tabla 4">
            <a:extLst>
              <a:ext uri="{FF2B5EF4-FFF2-40B4-BE49-F238E27FC236}">
                <a16:creationId xmlns:a16="http://schemas.microsoft.com/office/drawing/2014/main" id="{78606017-35A9-491E-94DD-47734A8C9DA9}"/>
              </a:ext>
            </a:extLst>
          </p:cNvPr>
          <p:cNvGraphicFramePr>
            <a:graphicFrameLocks noGrp="1"/>
          </p:cNvGraphicFramePr>
          <p:nvPr>
            <p:extLst>
              <p:ext uri="{D42A27DB-BD31-4B8C-83A1-F6EECF244321}">
                <p14:modId xmlns:p14="http://schemas.microsoft.com/office/powerpoint/2010/main" val="2187575941"/>
              </p:ext>
            </p:extLst>
          </p:nvPr>
        </p:nvGraphicFramePr>
        <p:xfrm>
          <a:off x="683568" y="2319903"/>
          <a:ext cx="5342638" cy="2232249"/>
        </p:xfrm>
        <a:graphic>
          <a:graphicData uri="http://schemas.openxmlformats.org/drawingml/2006/table">
            <a:tbl>
              <a:tblPr/>
              <a:tblGrid>
                <a:gridCol w="2840118">
                  <a:extLst>
                    <a:ext uri="{9D8B030D-6E8A-4147-A177-3AD203B41FA5}">
                      <a16:colId xmlns:a16="http://schemas.microsoft.com/office/drawing/2014/main" val="3289127412"/>
                    </a:ext>
                  </a:extLst>
                </a:gridCol>
                <a:gridCol w="731465">
                  <a:extLst>
                    <a:ext uri="{9D8B030D-6E8A-4147-A177-3AD203B41FA5}">
                      <a16:colId xmlns:a16="http://schemas.microsoft.com/office/drawing/2014/main" val="2828585629"/>
                    </a:ext>
                  </a:extLst>
                </a:gridCol>
                <a:gridCol w="578741">
                  <a:extLst>
                    <a:ext uri="{9D8B030D-6E8A-4147-A177-3AD203B41FA5}">
                      <a16:colId xmlns:a16="http://schemas.microsoft.com/office/drawing/2014/main" val="4110983158"/>
                    </a:ext>
                  </a:extLst>
                </a:gridCol>
                <a:gridCol w="570703">
                  <a:extLst>
                    <a:ext uri="{9D8B030D-6E8A-4147-A177-3AD203B41FA5}">
                      <a16:colId xmlns:a16="http://schemas.microsoft.com/office/drawing/2014/main" val="817844901"/>
                    </a:ext>
                  </a:extLst>
                </a:gridCol>
                <a:gridCol w="621611">
                  <a:extLst>
                    <a:ext uri="{9D8B030D-6E8A-4147-A177-3AD203B41FA5}">
                      <a16:colId xmlns:a16="http://schemas.microsoft.com/office/drawing/2014/main" val="2673011514"/>
                    </a:ext>
                  </a:extLst>
                </a:gridCol>
              </a:tblGrid>
              <a:tr h="279031">
                <a:tc gridSpan="5">
                  <a:txBody>
                    <a:bodyPr/>
                    <a:lstStyle/>
                    <a:p>
                      <a:pPr algn="ctr" rtl="0" fontAlgn="b"/>
                      <a:r>
                        <a:rPr lang="es-CO" sz="1100" b="1" i="0" u="none" strike="noStrike">
                          <a:solidFill>
                            <a:srgbClr val="FFFFFF"/>
                          </a:solidFill>
                          <a:effectLst/>
                          <a:latin typeface="Calibri" panose="020F0502020204030204" pitchFamily="34" charset="0"/>
                        </a:rPr>
                        <a:t>QUEJAS CONTRA SERVIDORES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975596112"/>
                  </a:ext>
                </a:extLst>
              </a:tr>
              <a:tr h="558063">
                <a:tc>
                  <a:txBody>
                    <a:bodyPr/>
                    <a:lstStyle/>
                    <a:p>
                      <a:pPr algn="ctr" rtl="0" fontAlgn="ctr"/>
                      <a:r>
                        <a:rPr lang="es-CO" sz="1100" b="1" i="0" u="none" strike="noStrike">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100" b="1" i="0" u="none" strike="noStrike">
                          <a:solidFill>
                            <a:srgbClr val="FFFFFF"/>
                          </a:solidFill>
                          <a:effectLst/>
                          <a:latin typeface="Calibri" panose="020F0502020204030204" pitchFamily="34" charset="0"/>
                        </a:rPr>
                        <a:t>Enero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100" b="1" i="0" u="none" strike="noStrike">
                          <a:solidFill>
                            <a:srgbClr val="FFFFFF"/>
                          </a:solidFill>
                          <a:effectLst/>
                          <a:latin typeface="Calibri" panose="020F0502020204030204" pitchFamily="34" charset="0"/>
                        </a:rPr>
                        <a:t>Febrero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100" b="1" i="0" u="none" strike="noStrike">
                          <a:solidFill>
                            <a:srgbClr val="FFFFFF"/>
                          </a:solidFill>
                          <a:effectLst/>
                          <a:latin typeface="Calibri" panose="020F0502020204030204" pitchFamily="34" charset="0"/>
                        </a:rPr>
                        <a:t>Marzo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100" b="1" i="0" u="none" strike="noStrike">
                          <a:solidFill>
                            <a:srgbClr val="FFFFFF"/>
                          </a:solidFill>
                          <a:effectLst/>
                          <a:latin typeface="Calibri" panose="020F0502020204030204" pitchFamily="34" charset="0"/>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01679369"/>
                  </a:ext>
                </a:extLst>
              </a:tr>
              <a:tr h="279031">
                <a:tc>
                  <a:txBody>
                    <a:bodyPr/>
                    <a:lstStyle/>
                    <a:p>
                      <a:pPr algn="l" fontAlgn="b"/>
                      <a:r>
                        <a:rPr lang="es-CO" sz="1100" b="0" i="0" u="none" strike="noStrike">
                          <a:solidFill>
                            <a:srgbClr val="000000"/>
                          </a:solidFill>
                          <a:effectLst/>
                          <a:latin typeface="Calibri" panose="020F0502020204030204" pitchFamily="34" charset="0"/>
                        </a:rPr>
                        <a:t>Dirección de Fomento de la Educación Superior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566305"/>
                  </a:ext>
                </a:extLst>
              </a:tr>
              <a:tr h="279031">
                <a:tc>
                  <a:txBody>
                    <a:bodyPr/>
                    <a:lstStyle/>
                    <a:p>
                      <a:pPr algn="l" fontAlgn="b"/>
                      <a:r>
                        <a:rPr lang="es-CO" sz="1100" b="0" i="0" u="none" strike="noStrike">
                          <a:solidFill>
                            <a:srgbClr val="000000"/>
                          </a:solidFill>
                          <a:effectLst/>
                          <a:latin typeface="Calibri" panose="020F0502020204030204" pitchFamily="34" charset="0"/>
                        </a:rPr>
                        <a:t>Grupo de Control Interno Disciplinario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942609"/>
                  </a:ext>
                </a:extLst>
              </a:tr>
              <a:tr h="279031">
                <a:tc>
                  <a:txBody>
                    <a:bodyPr/>
                    <a:lstStyle/>
                    <a:p>
                      <a:pPr algn="l" fontAlgn="b"/>
                      <a:r>
                        <a:rPr lang="es-CO" sz="1100" b="0" i="0" u="none" strike="noStrike">
                          <a:solidFill>
                            <a:srgbClr val="000000"/>
                          </a:solidFill>
                          <a:effectLst/>
                          <a:latin typeface="Calibri" panose="020F0502020204030204" pitchFamily="34" charset="0"/>
                        </a:rPr>
                        <a:t>Secretaría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6850498"/>
                  </a:ext>
                </a:extLst>
              </a:tr>
              <a:tr h="279031">
                <a:tc>
                  <a:txBody>
                    <a:bodyPr/>
                    <a:lstStyle/>
                    <a:p>
                      <a:pPr algn="l" fontAlgn="b"/>
                      <a:r>
                        <a:rPr lang="es-CO" sz="1100" b="0" i="0" u="none" strike="noStrike">
                          <a:solidFill>
                            <a:srgbClr val="000000"/>
                          </a:solidFill>
                          <a:effectLst/>
                          <a:latin typeface="Calibri" panose="020F0502020204030204" pitchFamily="34" charset="0"/>
                        </a:rPr>
                        <a:t>Subdirección de Inspección y Vigilancia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860323"/>
                  </a:ext>
                </a:extLst>
              </a:tr>
              <a:tr h="279031">
                <a:tc>
                  <a:txBody>
                    <a:bodyPr/>
                    <a:lstStyle/>
                    <a:p>
                      <a:pPr algn="l" fontAlgn="b"/>
                      <a:r>
                        <a:rPr lang="es-CO" sz="1100" b="1" i="0" u="none" strike="noStrike">
                          <a:solidFill>
                            <a:srgbClr val="000000"/>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CO" sz="1100" b="1" i="0" u="none" strike="noStrike" dirty="0">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489436321"/>
                  </a:ext>
                </a:extLst>
              </a:tr>
            </a:tbl>
          </a:graphicData>
        </a:graphic>
      </p:graphicFrame>
      <p:pic>
        <p:nvPicPr>
          <p:cNvPr id="11" name="Imagen 10">
            <a:extLst>
              <a:ext uri="{FF2B5EF4-FFF2-40B4-BE49-F238E27FC236}">
                <a16:creationId xmlns:a16="http://schemas.microsoft.com/office/drawing/2014/main" id="{F47B0E05-DD18-492C-97B4-8669AE38F1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6095895"/>
            <a:ext cx="3279321" cy="469343"/>
          </a:xfrm>
          <a:prstGeom prst="rect">
            <a:avLst/>
          </a:prstGeom>
        </p:spPr>
      </p:pic>
    </p:spTree>
    <p:extLst>
      <p:ext uri="{BB962C8B-B14F-4D97-AF65-F5344CB8AC3E}">
        <p14:creationId xmlns:p14="http://schemas.microsoft.com/office/powerpoint/2010/main" val="170005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577098" y="1016732"/>
            <a:ext cx="7772400" cy="9001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SzPct val="125000"/>
              <a:defRPr/>
            </a:pPr>
            <a:endParaRPr lang="es-ES" sz="1800" b="1" u="sng" dirty="0">
              <a:solidFill>
                <a:schemeClr val="tx1"/>
              </a:solidFill>
              <a:latin typeface="Arial Narrow" panose="020B0606020202030204" pitchFamily="34" charset="0"/>
              <a:cs typeface="Arial" pitchFamily="34" charset="0"/>
            </a:endParaRPr>
          </a:p>
          <a:p>
            <a:pPr>
              <a:buSzPct val="125000"/>
              <a:defRPr/>
            </a:pPr>
            <a:r>
              <a:rPr lang="es-ES" sz="1800" b="1" u="sng" dirty="0">
                <a:solidFill>
                  <a:schemeClr val="tx1"/>
                </a:solidFill>
                <a:latin typeface="Arial Narrow" panose="020B0606020202030204" pitchFamily="34" charset="0"/>
                <a:cs typeface="Arial" pitchFamily="34" charset="0"/>
              </a:rPr>
              <a:t>Porcentaje de oportunidad</a:t>
            </a:r>
          </a:p>
          <a:p>
            <a:pPr algn="just">
              <a:buSzPct val="125000"/>
              <a:defRPr/>
            </a:pPr>
            <a:r>
              <a:rPr lang="es-CO" sz="1800" dirty="0">
                <a:solidFill>
                  <a:schemeClr val="tx1"/>
                </a:solidFill>
                <a:latin typeface="Arial Narrow" panose="020B0606020202030204" pitchFamily="34" charset="0"/>
                <a:cs typeface="Arial" pitchFamily="34" charset="0"/>
              </a:rPr>
              <a:t>En el primer trimestre del 2018, se evidencio una disminución en el numero de las quejas y reclamos radicados ante el Ministerio de Educación Nacional, con respecto al mismo trimestre del año 2017 ya que se paso de 1226 quejas y reclamos a 739 en el primer trimestre de 2018.</a:t>
            </a:r>
            <a:endParaRPr lang="es-CO" sz="1800" dirty="0">
              <a:solidFill>
                <a:srgbClr val="FF0000"/>
              </a:solidFill>
              <a:latin typeface="Arial Narrow" panose="020B0606020202030204" pitchFamily="34" charset="0"/>
              <a:cs typeface="Arial" pitchFamily="34" charset="0"/>
            </a:endParaRPr>
          </a:p>
          <a:p>
            <a:pPr algn="just">
              <a:buSzPct val="125000"/>
              <a:defRPr/>
            </a:pPr>
            <a:r>
              <a:rPr lang="es-CO" sz="1800" dirty="0">
                <a:solidFill>
                  <a:schemeClr val="tx1"/>
                </a:solidFill>
                <a:latin typeface="Arial Narrow" panose="020B0606020202030204" pitchFamily="34" charset="0"/>
                <a:cs typeface="Arial" pitchFamily="34" charset="0"/>
              </a:rPr>
              <a:t>El porcentaje general de oportunidad de respuesta a las quejas fue del 55%,  es decir que de las 739 quejas 371 fueron contestadas a  tiempo y  368 de manera extemporánea, estas últimas, en su gran mayoría corresponden a reclamos procesos, por lo que requieren de  un procedimiento más complejo que el de una petición en sentido genérico. </a:t>
            </a:r>
          </a:p>
          <a:p>
            <a:pPr algn="just">
              <a:buSzPct val="125000"/>
              <a:defRPr/>
            </a:pPr>
            <a:r>
              <a:rPr lang="es-ES" sz="1800" dirty="0">
                <a:solidFill>
                  <a:schemeClr val="tx1"/>
                </a:solidFill>
                <a:latin typeface="Arial Narrow" panose="020B0606020202030204" pitchFamily="34" charset="0"/>
                <a:cs typeface="Arial" pitchFamily="34" charset="0"/>
              </a:rPr>
              <a:t>A partir del análisis realizado, las quejas recibidas en el primer trimestre de 2018 para el MEN  se distribuyeron por tipo así:</a:t>
            </a:r>
          </a:p>
          <a:p>
            <a:pPr algn="l">
              <a:buSzPct val="125000"/>
              <a:defRPr/>
            </a:pPr>
            <a:endParaRPr lang="es-ES" sz="1800" dirty="0">
              <a:solidFill>
                <a:schemeClr val="tx1"/>
              </a:solidFill>
              <a:latin typeface="Arial Narrow" panose="020B0606020202030204" pitchFamily="34" charset="0"/>
              <a:cs typeface="Arial" pitchFamily="34" charset="0"/>
            </a:endParaRPr>
          </a:p>
        </p:txBody>
      </p:sp>
      <p:sp>
        <p:nvSpPr>
          <p:cNvPr id="8" name="2 Marcador de contenido"/>
          <p:cNvSpPr txBox="1">
            <a:spLocks/>
          </p:cNvSpPr>
          <p:nvPr/>
        </p:nvSpPr>
        <p:spPr>
          <a:xfrm>
            <a:off x="546889" y="5000834"/>
            <a:ext cx="7772400" cy="18732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SzPct val="125000"/>
              <a:defRPr/>
            </a:pPr>
            <a:r>
              <a:rPr lang="es-ES" sz="1800" dirty="0">
                <a:solidFill>
                  <a:schemeClr val="tx1"/>
                </a:solidFill>
                <a:latin typeface="Arial Narrow" panose="020B0606020202030204" pitchFamily="34" charset="0"/>
                <a:ea typeface="Verdana" pitchFamily="34" charset="0"/>
                <a:cs typeface="Verdana" pitchFamily="34" charset="0"/>
              </a:rPr>
              <a:t>      80 corresponden a quejas contra funcionarios </a:t>
            </a:r>
            <a:r>
              <a:rPr lang="es-CO" sz="1800" dirty="0">
                <a:solidFill>
                  <a:schemeClr val="tx1"/>
                </a:solidFill>
                <a:latin typeface="Arial Narrow" panose="020B0606020202030204" pitchFamily="34" charset="0"/>
                <a:ea typeface="Verdana" pitchFamily="34" charset="0"/>
                <a:cs typeface="Verdana" pitchFamily="34" charset="0"/>
              </a:rPr>
              <a:t>y  tuvieron un 100</a:t>
            </a:r>
            <a:r>
              <a:rPr lang="es-ES" sz="1800" dirty="0">
                <a:solidFill>
                  <a:schemeClr val="tx1"/>
                </a:solidFill>
                <a:latin typeface="Arial Narrow" panose="020B0606020202030204" pitchFamily="34" charset="0"/>
                <a:ea typeface="Verdana" pitchFamily="34" charset="0"/>
                <a:cs typeface="Verdana" pitchFamily="34" charset="0"/>
              </a:rPr>
              <a:t>% </a:t>
            </a:r>
            <a:r>
              <a:rPr lang="es-CO" sz="1800" dirty="0">
                <a:solidFill>
                  <a:schemeClr val="tx1"/>
                </a:solidFill>
                <a:latin typeface="Arial Narrow" panose="020B0606020202030204" pitchFamily="34" charset="0"/>
                <a:ea typeface="Verdana" pitchFamily="34" charset="0"/>
                <a:cs typeface="Verdana" pitchFamily="34" charset="0"/>
              </a:rPr>
              <a:t>en oportunidad</a:t>
            </a:r>
            <a:endParaRPr lang="es-ES" sz="1800" dirty="0">
              <a:solidFill>
                <a:schemeClr val="tx1"/>
              </a:solidFill>
              <a:latin typeface="Arial Narrow" panose="020B0606020202030204" pitchFamily="34" charset="0"/>
              <a:ea typeface="Verdana" pitchFamily="34" charset="0"/>
              <a:cs typeface="Verdana" pitchFamily="34" charset="0"/>
            </a:endParaRPr>
          </a:p>
          <a:p>
            <a:pPr algn="l">
              <a:buSzPct val="125000"/>
              <a:defRPr/>
            </a:pPr>
            <a:r>
              <a:rPr lang="es-ES" sz="1800" dirty="0">
                <a:solidFill>
                  <a:schemeClr val="tx1"/>
                </a:solidFill>
                <a:latin typeface="Arial Narrow" panose="020B0606020202030204" pitchFamily="34" charset="0"/>
                <a:ea typeface="Verdana" pitchFamily="34" charset="0"/>
                <a:cs typeface="Verdana" pitchFamily="34" charset="0"/>
              </a:rPr>
              <a:t>      307 corresponden a reclamos de servicios </a:t>
            </a:r>
            <a:r>
              <a:rPr lang="es-CO" sz="1800" dirty="0">
                <a:solidFill>
                  <a:schemeClr val="tx1"/>
                </a:solidFill>
                <a:latin typeface="Arial Narrow" panose="020B0606020202030204" pitchFamily="34" charset="0"/>
                <a:ea typeface="Verdana" pitchFamily="34" charset="0"/>
                <a:cs typeface="Verdana" pitchFamily="34" charset="0"/>
              </a:rPr>
              <a:t>y  tuvieron un </a:t>
            </a:r>
            <a:r>
              <a:rPr lang="es-ES" sz="1800" dirty="0">
                <a:solidFill>
                  <a:schemeClr val="tx1"/>
                </a:solidFill>
                <a:latin typeface="Arial Narrow" panose="020B0606020202030204" pitchFamily="34" charset="0"/>
                <a:ea typeface="Verdana" pitchFamily="34" charset="0"/>
                <a:cs typeface="Verdana" pitchFamily="34" charset="0"/>
              </a:rPr>
              <a:t>69%  </a:t>
            </a:r>
            <a:r>
              <a:rPr lang="es-CO" sz="1800" dirty="0">
                <a:solidFill>
                  <a:schemeClr val="tx1"/>
                </a:solidFill>
                <a:latin typeface="Arial Narrow" panose="020B0606020202030204" pitchFamily="34" charset="0"/>
                <a:ea typeface="Verdana" pitchFamily="34" charset="0"/>
                <a:cs typeface="Verdana" pitchFamily="34" charset="0"/>
              </a:rPr>
              <a:t>en oportunidad</a:t>
            </a:r>
          </a:p>
          <a:p>
            <a:pPr algn="l">
              <a:buSzPct val="125000"/>
              <a:defRPr/>
            </a:pPr>
            <a:r>
              <a:rPr lang="es-CO" sz="2000" dirty="0">
                <a:solidFill>
                  <a:schemeClr val="tx1"/>
                </a:solidFill>
                <a:latin typeface="Arial Narrow" panose="020B0606020202030204" pitchFamily="34" charset="0"/>
                <a:ea typeface="Verdana" pitchFamily="34" charset="0"/>
                <a:cs typeface="Verdana" pitchFamily="34" charset="0"/>
              </a:rPr>
              <a:t>      </a:t>
            </a:r>
            <a:r>
              <a:rPr lang="es-CO" sz="1800" dirty="0">
                <a:solidFill>
                  <a:schemeClr val="tx1"/>
                </a:solidFill>
                <a:latin typeface="Arial Narrow" panose="020B0606020202030204" pitchFamily="34" charset="0"/>
                <a:ea typeface="Verdana" pitchFamily="34" charset="0"/>
                <a:cs typeface="Verdana" pitchFamily="34" charset="0"/>
              </a:rPr>
              <a:t>352 corresponden a reclamos frente a procesos y  tuvieron un  22 % en oportunidad</a:t>
            </a:r>
          </a:p>
          <a:p>
            <a:pPr algn="l">
              <a:buSzPct val="125000"/>
              <a:defRPr/>
            </a:pPr>
            <a:endParaRPr lang="es-ES" sz="1800" dirty="0">
              <a:solidFill>
                <a:schemeClr val="tx1"/>
              </a:solidFill>
              <a:latin typeface="Arial Narrow" panose="020B0606020202030204" pitchFamily="34" charset="0"/>
              <a:ea typeface="Verdana" pitchFamily="34" charset="0"/>
              <a:cs typeface="Verdana" pitchFamily="34" charset="0"/>
            </a:endParaRPr>
          </a:p>
          <a:p>
            <a:pPr algn="l">
              <a:buSzPct val="125000"/>
              <a:defRPr/>
            </a:pPr>
            <a:endParaRPr lang="es-ES" sz="1800" dirty="0">
              <a:solidFill>
                <a:schemeClr val="tx1"/>
              </a:solidFill>
              <a:latin typeface="Arial Narrow" panose="020B0606020202030204" pitchFamily="34" charset="0"/>
              <a:ea typeface="Verdana" pitchFamily="34" charset="0"/>
              <a:cs typeface="Verdana" pitchFamily="34" charset="0"/>
            </a:endParaRPr>
          </a:p>
          <a:p>
            <a:pPr algn="l">
              <a:buSzPct val="125000"/>
              <a:defRPr/>
            </a:pPr>
            <a:endParaRPr lang="es-ES" sz="2000" dirty="0">
              <a:solidFill>
                <a:schemeClr val="tx1"/>
              </a:solidFill>
              <a:latin typeface="Arial Narrow" panose="020B0606020202030204" pitchFamily="34" charset="0"/>
            </a:endParaRPr>
          </a:p>
        </p:txBody>
      </p:sp>
      <p:sp>
        <p:nvSpPr>
          <p:cNvPr id="10" name="9 CuadroTexto"/>
          <p:cNvSpPr txBox="1"/>
          <p:nvPr/>
        </p:nvSpPr>
        <p:spPr>
          <a:xfrm>
            <a:off x="534200" y="260648"/>
            <a:ext cx="3241080"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sp>
        <p:nvSpPr>
          <p:cNvPr id="11" name="10 Rectángulo"/>
          <p:cNvSpPr/>
          <p:nvPr/>
        </p:nvSpPr>
        <p:spPr>
          <a:xfrm>
            <a:off x="4716016" y="260648"/>
            <a:ext cx="4572000" cy="646331"/>
          </a:xfrm>
          <a:prstGeom prst="rect">
            <a:avLst/>
          </a:prstGeom>
        </p:spPr>
        <p:txBody>
          <a:bodyPr>
            <a:spAutoFit/>
          </a:bodyPr>
          <a:lstStyle/>
          <a:p>
            <a:r>
              <a:rPr lang="es-CO" b="1" dirty="0">
                <a:solidFill>
                  <a:srgbClr val="0070C0"/>
                </a:solidFill>
              </a:rPr>
              <a:t>Análisis de resultados a la gestión de las Reclamos servicios</a:t>
            </a:r>
            <a:endParaRPr lang="es-CO" dirty="0">
              <a:solidFill>
                <a:srgbClr val="0070C0"/>
              </a:solidFill>
            </a:endParaRPr>
          </a:p>
        </p:txBody>
      </p:sp>
      <p:pic>
        <p:nvPicPr>
          <p:cNvPr id="12" name="Imagen 11">
            <a:extLst>
              <a:ext uri="{FF2B5EF4-FFF2-40B4-BE49-F238E27FC236}">
                <a16:creationId xmlns:a16="http://schemas.microsoft.com/office/drawing/2014/main" id="{B36E1D5D-8C26-44E8-98A0-9F7628D81F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6165304"/>
            <a:ext cx="3279321" cy="469343"/>
          </a:xfrm>
          <a:prstGeom prst="rect">
            <a:avLst/>
          </a:prstGeom>
        </p:spPr>
      </p:pic>
      <p:pic>
        <p:nvPicPr>
          <p:cNvPr id="3" name="Gráfico 2" descr="Usuario">
            <a:extLst>
              <a:ext uri="{FF2B5EF4-FFF2-40B4-BE49-F238E27FC236}">
                <a16:creationId xmlns:a16="http://schemas.microsoft.com/office/drawing/2014/main" id="{BDAA4C2C-D28F-42AD-977D-D0DAA1992E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098" y="5000834"/>
            <a:ext cx="313184" cy="313184"/>
          </a:xfrm>
          <a:prstGeom prst="rect">
            <a:avLst/>
          </a:prstGeom>
        </p:spPr>
      </p:pic>
      <p:pic>
        <p:nvPicPr>
          <p:cNvPr id="13" name="Gráfico 12" descr="Usuario">
            <a:extLst>
              <a:ext uri="{FF2B5EF4-FFF2-40B4-BE49-F238E27FC236}">
                <a16:creationId xmlns:a16="http://schemas.microsoft.com/office/drawing/2014/main" id="{610A00DB-C680-4DE6-83F4-D1170F9D83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098" y="5349980"/>
            <a:ext cx="313184" cy="313184"/>
          </a:xfrm>
          <a:prstGeom prst="rect">
            <a:avLst/>
          </a:prstGeom>
        </p:spPr>
      </p:pic>
      <p:pic>
        <p:nvPicPr>
          <p:cNvPr id="14" name="Gráfico 13" descr="Usuario">
            <a:extLst>
              <a:ext uri="{FF2B5EF4-FFF2-40B4-BE49-F238E27FC236}">
                <a16:creationId xmlns:a16="http://schemas.microsoft.com/office/drawing/2014/main" id="{BE4A8271-47BD-413E-A39D-7677F6CA8E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098" y="5697503"/>
            <a:ext cx="313184" cy="313184"/>
          </a:xfrm>
          <a:prstGeom prst="rect">
            <a:avLst/>
          </a:prstGeom>
        </p:spPr>
      </p:pic>
    </p:spTree>
    <p:extLst>
      <p:ext uri="{BB962C8B-B14F-4D97-AF65-F5344CB8AC3E}">
        <p14:creationId xmlns:p14="http://schemas.microsoft.com/office/powerpoint/2010/main" val="3890858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716016" y="378986"/>
            <a:ext cx="4572000" cy="646331"/>
          </a:xfrm>
          <a:prstGeom prst="rect">
            <a:avLst/>
          </a:prstGeom>
        </p:spPr>
        <p:txBody>
          <a:bodyPr>
            <a:spAutoFit/>
          </a:bodyPr>
          <a:lstStyle/>
          <a:p>
            <a:r>
              <a:rPr lang="es-CO" b="1" dirty="0">
                <a:solidFill>
                  <a:srgbClr val="0070C0"/>
                </a:solidFill>
              </a:rPr>
              <a:t>Análisis de resultados a la gestión de las Quejas y Reclamos</a:t>
            </a:r>
            <a:endParaRPr lang="es-CO" dirty="0">
              <a:solidFill>
                <a:srgbClr val="0070C0"/>
              </a:solidFill>
            </a:endParaRPr>
          </a:p>
        </p:txBody>
      </p:sp>
      <p:sp>
        <p:nvSpPr>
          <p:cNvPr id="2" name="1 Rectángulo"/>
          <p:cNvSpPr/>
          <p:nvPr/>
        </p:nvSpPr>
        <p:spPr>
          <a:xfrm>
            <a:off x="5453844" y="1672568"/>
            <a:ext cx="3096344" cy="2862322"/>
          </a:xfrm>
          <a:prstGeom prst="rect">
            <a:avLst/>
          </a:prstGeom>
        </p:spPr>
        <p:txBody>
          <a:bodyPr wrap="square">
            <a:spAutoFit/>
          </a:bodyPr>
          <a:lstStyle/>
          <a:p>
            <a:pPr>
              <a:defRPr/>
            </a:pPr>
            <a:endParaRPr lang="es-ES" dirty="0">
              <a:latin typeface="Arial Narrow" panose="020B0606020202030204" pitchFamily="34" charset="0"/>
            </a:endParaRPr>
          </a:p>
          <a:p>
            <a:pPr algn="just">
              <a:defRPr/>
            </a:pPr>
            <a:endParaRPr lang="es-ES" dirty="0">
              <a:latin typeface="Arial Narrow" panose="020B0606020202030204" pitchFamily="34" charset="0"/>
            </a:endParaRPr>
          </a:p>
          <a:p>
            <a:pPr marL="285750" indent="-285750" algn="just">
              <a:buBlip>
                <a:blip r:embed="rId3"/>
              </a:buBlip>
              <a:defRPr/>
            </a:pPr>
            <a:r>
              <a:rPr lang="es-CO" dirty="0">
                <a:latin typeface="Arial Narrow" panose="020B0606020202030204" pitchFamily="34" charset="0"/>
              </a:rPr>
              <a:t>Se observa que en el primer trimestre de 2018, las quejas y reclamos correspondientes al Ministerio de Educación Nacional tuvieron una disminución de 487 quejas comparado con el primer trimestre del año 2018</a:t>
            </a:r>
          </a:p>
        </p:txBody>
      </p:sp>
      <p:sp>
        <p:nvSpPr>
          <p:cNvPr id="10" name="9 CuadroTexto"/>
          <p:cNvSpPr txBox="1"/>
          <p:nvPr/>
        </p:nvSpPr>
        <p:spPr>
          <a:xfrm>
            <a:off x="611560" y="378986"/>
            <a:ext cx="3241080"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12" name="Gráfico 11">
            <a:extLst>
              <a:ext uri="{FF2B5EF4-FFF2-40B4-BE49-F238E27FC236}">
                <a16:creationId xmlns:a16="http://schemas.microsoft.com/office/drawing/2014/main" id="{533BA486-5EE4-47FF-BBD7-9EFEEDDDD447}"/>
              </a:ext>
            </a:extLst>
          </p:cNvPr>
          <p:cNvGraphicFramePr>
            <a:graphicFrameLocks/>
          </p:cNvGraphicFramePr>
          <p:nvPr>
            <p:extLst>
              <p:ext uri="{D42A27DB-BD31-4B8C-83A1-F6EECF244321}">
                <p14:modId xmlns:p14="http://schemas.microsoft.com/office/powerpoint/2010/main" val="399346415"/>
              </p:ext>
            </p:extLst>
          </p:nvPr>
        </p:nvGraphicFramePr>
        <p:xfrm>
          <a:off x="836966" y="141277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a:extLst>
              <a:ext uri="{FF2B5EF4-FFF2-40B4-BE49-F238E27FC236}">
                <a16:creationId xmlns:a16="http://schemas.microsoft.com/office/drawing/2014/main" id="{3BA93129-3D0D-4536-AE57-53E93DC662CA}"/>
              </a:ext>
            </a:extLst>
          </p:cNvPr>
          <p:cNvGraphicFramePr>
            <a:graphicFrameLocks noGrp="1"/>
          </p:cNvGraphicFramePr>
          <p:nvPr>
            <p:extLst>
              <p:ext uri="{D42A27DB-BD31-4B8C-83A1-F6EECF244321}">
                <p14:modId xmlns:p14="http://schemas.microsoft.com/office/powerpoint/2010/main" val="2579821800"/>
              </p:ext>
            </p:extLst>
          </p:nvPr>
        </p:nvGraphicFramePr>
        <p:xfrm>
          <a:off x="1082980" y="4284564"/>
          <a:ext cx="4318000" cy="2200275"/>
        </p:xfrm>
        <a:graphic>
          <a:graphicData uri="http://schemas.openxmlformats.org/drawingml/2006/table">
            <a:tbl>
              <a:tblPr/>
              <a:tblGrid>
                <a:gridCol w="1790700">
                  <a:extLst>
                    <a:ext uri="{9D8B030D-6E8A-4147-A177-3AD203B41FA5}">
                      <a16:colId xmlns:a16="http://schemas.microsoft.com/office/drawing/2014/main" val="133456831"/>
                    </a:ext>
                  </a:extLst>
                </a:gridCol>
                <a:gridCol w="1498600">
                  <a:extLst>
                    <a:ext uri="{9D8B030D-6E8A-4147-A177-3AD203B41FA5}">
                      <a16:colId xmlns:a16="http://schemas.microsoft.com/office/drawing/2014/main" val="2714678175"/>
                    </a:ext>
                  </a:extLst>
                </a:gridCol>
                <a:gridCol w="1028700">
                  <a:extLst>
                    <a:ext uri="{9D8B030D-6E8A-4147-A177-3AD203B41FA5}">
                      <a16:colId xmlns:a16="http://schemas.microsoft.com/office/drawing/2014/main" val="2762476685"/>
                    </a:ext>
                  </a:extLst>
                </a:gridCol>
              </a:tblGrid>
              <a:tr h="276225">
                <a:tc rowSpan="2">
                  <a:txBody>
                    <a:bodyPr/>
                    <a:lstStyle/>
                    <a:p>
                      <a:pPr algn="ctr" rtl="0" fontAlgn="ctr"/>
                      <a:r>
                        <a:rPr lang="es-CO" sz="1200" b="1" i="0" u="none" strike="noStrike" dirty="0">
                          <a:solidFill>
                            <a:srgbClr val="FFFFFF"/>
                          </a:solidFill>
                          <a:effectLst/>
                          <a:latin typeface="Arial Narrow" panose="020B0606020202030204" pitchFamily="34" charset="0"/>
                        </a:rPr>
                        <a:t>Tipo</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600" b="1" i="0" u="none" strike="noStrike">
                          <a:solidFill>
                            <a:srgbClr val="FFFFFF"/>
                          </a:solidFill>
                          <a:effectLst/>
                          <a:latin typeface="Calibri" panose="020F0502020204030204" pitchFamily="34" charset="0"/>
                        </a:rPr>
                        <a:t>Año 2017</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600" b="1" i="0" u="none" strike="noStrike">
                          <a:solidFill>
                            <a:srgbClr val="FFFFFF"/>
                          </a:solidFill>
                          <a:effectLst/>
                          <a:latin typeface="Calibri" panose="020F0502020204030204" pitchFamily="34" charset="0"/>
                        </a:rPr>
                        <a:t>Año 2018</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1631806240"/>
                  </a:ext>
                </a:extLst>
              </a:tr>
              <a:tr h="542925">
                <a:tc vMerge="1">
                  <a:txBody>
                    <a:bodyPr/>
                    <a:lstStyle/>
                    <a:p>
                      <a:endParaRPr lang="es-CO"/>
                    </a:p>
                  </a:txBody>
                  <a:tcPr/>
                </a:tc>
                <a:tc>
                  <a:txBody>
                    <a:bodyPr/>
                    <a:lstStyle/>
                    <a:p>
                      <a:pPr algn="ctr" rtl="0" fontAlgn="ctr"/>
                      <a:r>
                        <a:rPr lang="es-CO" sz="1200" b="1" i="0" u="none" strike="noStrike">
                          <a:solidFill>
                            <a:srgbClr val="FFFFFF"/>
                          </a:solidFill>
                          <a:effectLst/>
                          <a:latin typeface="Calibri" panose="020F0502020204030204" pitchFamily="34" charset="0"/>
                        </a:rPr>
                        <a:t>1° Trimestre</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600" b="1" i="0" u="none" strike="noStrike">
                          <a:solidFill>
                            <a:srgbClr val="FFFFFF"/>
                          </a:solidFill>
                          <a:effectLst/>
                          <a:latin typeface="Calibri" panose="020F0502020204030204" pitchFamily="34" charset="0"/>
                        </a:rPr>
                        <a:t>1° Trimestre</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246919195"/>
                  </a:ext>
                </a:extLst>
              </a:tr>
              <a:tr h="276225">
                <a:tc>
                  <a:txBody>
                    <a:bodyPr/>
                    <a:lstStyle/>
                    <a:p>
                      <a:pPr algn="l" rtl="0" fontAlgn="b"/>
                      <a:r>
                        <a:rPr lang="es-CO" sz="1400" b="0" i="0" u="none" strike="noStrike" dirty="0">
                          <a:solidFill>
                            <a:srgbClr val="000000"/>
                          </a:solidFill>
                          <a:effectLst/>
                          <a:latin typeface="Arial Narrow" panose="020B0606020202030204" pitchFamily="34" charset="0"/>
                        </a:rPr>
                        <a:t>Reclamos Proceso</a:t>
                      </a:r>
                    </a:p>
                  </a:txBody>
                  <a:tcPr marL="9525" marR="9525" marT="952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61</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352</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218602883"/>
                  </a:ext>
                </a:extLst>
              </a:tr>
              <a:tr h="276225">
                <a:tc>
                  <a:txBody>
                    <a:bodyPr/>
                    <a:lstStyle/>
                    <a:p>
                      <a:pPr algn="l" rtl="0" fontAlgn="b"/>
                      <a:r>
                        <a:rPr lang="es-CO" sz="1400" b="0" i="0" u="none" strike="noStrike">
                          <a:solidFill>
                            <a:srgbClr val="000000"/>
                          </a:solidFill>
                          <a:effectLst/>
                          <a:latin typeface="Arial Narrow" panose="020B0606020202030204" pitchFamily="34" charset="0"/>
                        </a:rPr>
                        <a:t>Queja Funcionario</a:t>
                      </a:r>
                    </a:p>
                  </a:txBody>
                  <a:tcPr marL="9525" marR="9525" marT="952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94</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80</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83537995"/>
                  </a:ext>
                </a:extLst>
              </a:tr>
              <a:tr h="276225">
                <a:tc>
                  <a:txBody>
                    <a:bodyPr/>
                    <a:lstStyle/>
                    <a:p>
                      <a:pPr algn="l" rtl="0" fontAlgn="b"/>
                      <a:r>
                        <a:rPr lang="es-CO" sz="1400" b="0" i="0" u="none" strike="noStrike">
                          <a:solidFill>
                            <a:srgbClr val="000000"/>
                          </a:solidFill>
                          <a:effectLst/>
                          <a:latin typeface="Arial Narrow" panose="020B0606020202030204" pitchFamily="34" charset="0"/>
                        </a:rPr>
                        <a:t>Reclamo Servicio</a:t>
                      </a:r>
                    </a:p>
                  </a:txBody>
                  <a:tcPr marL="9525" marR="9525" marT="952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1071</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307</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383833951"/>
                  </a:ext>
                </a:extLst>
              </a:tr>
              <a:tr h="276225">
                <a:tc>
                  <a:txBody>
                    <a:bodyPr/>
                    <a:lstStyle/>
                    <a:p>
                      <a:pPr algn="l" rtl="0" fontAlgn="b"/>
                      <a:r>
                        <a:rPr lang="es-CO" sz="1400" b="0" i="0" u="none" strike="noStrike">
                          <a:solidFill>
                            <a:srgbClr val="000000"/>
                          </a:solidFill>
                          <a:effectLst/>
                          <a:latin typeface="Arial Narrow" panose="020B0606020202030204" pitchFamily="34" charset="0"/>
                        </a:rPr>
                        <a:t>Ambiental</a:t>
                      </a:r>
                    </a:p>
                  </a:txBody>
                  <a:tcPr marL="9525" marR="9525" marT="952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433200594"/>
                  </a:ext>
                </a:extLst>
              </a:tr>
              <a:tr h="276225">
                <a:tc>
                  <a:txBody>
                    <a:bodyPr/>
                    <a:lstStyle/>
                    <a:p>
                      <a:pPr algn="ctr" rtl="0" fontAlgn="b"/>
                      <a:r>
                        <a:rPr lang="es-CO" sz="1200" b="1" i="0" u="none" strike="noStrike">
                          <a:solidFill>
                            <a:srgbClr val="FFFFFF"/>
                          </a:solidFill>
                          <a:effectLst/>
                          <a:latin typeface="Arial Narrow" panose="020B0606020202030204" pitchFamily="34" charset="0"/>
                        </a:rPr>
                        <a:t>Total</a:t>
                      </a:r>
                    </a:p>
                  </a:txBody>
                  <a:tcPr marL="9525" marR="9525" marT="952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600" b="0" i="0" u="none" strike="noStrike">
                          <a:solidFill>
                            <a:srgbClr val="FFFFFF"/>
                          </a:solidFill>
                          <a:effectLst/>
                          <a:latin typeface="Calibri" panose="020F0502020204030204" pitchFamily="34" charset="0"/>
                        </a:rPr>
                        <a:t>1226</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600" b="0" i="0" u="none" strike="noStrike" dirty="0">
                          <a:solidFill>
                            <a:srgbClr val="FFFFFF"/>
                          </a:solidFill>
                          <a:effectLst/>
                          <a:latin typeface="Calibri" panose="020F0502020204030204" pitchFamily="34" charset="0"/>
                        </a:rPr>
                        <a:t>739</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1619731462"/>
                  </a:ext>
                </a:extLst>
              </a:tr>
            </a:tbl>
          </a:graphicData>
        </a:graphic>
      </p:graphicFrame>
      <p:pic>
        <p:nvPicPr>
          <p:cNvPr id="13" name="Imagen 12">
            <a:extLst>
              <a:ext uri="{FF2B5EF4-FFF2-40B4-BE49-F238E27FC236}">
                <a16:creationId xmlns:a16="http://schemas.microsoft.com/office/drawing/2014/main" id="{E514FAE6-93F2-430B-B234-EDB6395C24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8966" y="6093296"/>
            <a:ext cx="3279321" cy="469343"/>
          </a:xfrm>
          <a:prstGeom prst="rect">
            <a:avLst/>
          </a:prstGeom>
        </p:spPr>
      </p:pic>
    </p:spTree>
    <p:extLst>
      <p:ext uri="{BB962C8B-B14F-4D97-AF65-F5344CB8AC3E}">
        <p14:creationId xmlns:p14="http://schemas.microsoft.com/office/powerpoint/2010/main" val="83051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716016" y="394251"/>
            <a:ext cx="4572000" cy="646331"/>
          </a:xfrm>
          <a:prstGeom prst="rect">
            <a:avLst/>
          </a:prstGeom>
        </p:spPr>
        <p:txBody>
          <a:bodyPr>
            <a:spAutoFit/>
          </a:bodyPr>
          <a:lstStyle/>
          <a:p>
            <a:r>
              <a:rPr lang="es-CO" b="1" dirty="0">
                <a:solidFill>
                  <a:srgbClr val="0070C0"/>
                </a:solidFill>
              </a:rPr>
              <a:t>Análisis de resultados a la gestión de las Quejas, Reclamos</a:t>
            </a:r>
            <a:endParaRPr lang="es-CO" dirty="0">
              <a:solidFill>
                <a:srgbClr val="0070C0"/>
              </a:solidFill>
            </a:endParaRPr>
          </a:p>
        </p:txBody>
      </p:sp>
      <p:sp>
        <p:nvSpPr>
          <p:cNvPr id="2" name="1 Rectángulo"/>
          <p:cNvSpPr/>
          <p:nvPr/>
        </p:nvSpPr>
        <p:spPr>
          <a:xfrm>
            <a:off x="6627994" y="2267972"/>
            <a:ext cx="2123728" cy="1754326"/>
          </a:xfrm>
          <a:prstGeom prst="rect">
            <a:avLst/>
          </a:prstGeom>
        </p:spPr>
        <p:txBody>
          <a:bodyPr wrap="square">
            <a:spAutoFit/>
          </a:bodyPr>
          <a:lstStyle/>
          <a:p>
            <a:pPr algn="just">
              <a:buSzPct val="125000"/>
              <a:defRPr/>
            </a:pPr>
            <a:r>
              <a:rPr lang="es-ES" dirty="0">
                <a:latin typeface="Arial Narrow" panose="020B0606020202030204" pitchFamily="34" charset="0"/>
                <a:cs typeface="Arial" pitchFamily="34" charset="0"/>
              </a:rPr>
              <a:t>En el primer trimestre del 2018 se recibieron 352 reclamos frente a 61 reclamos recibidos el mismo trimestre del 2017</a:t>
            </a:r>
            <a:r>
              <a:rPr lang="es-CO" dirty="0">
                <a:latin typeface="Arial Narrow" panose="020B0606020202030204" pitchFamily="34" charset="0"/>
                <a:cs typeface="Arial" pitchFamily="34" charset="0"/>
              </a:rPr>
              <a:t>.</a:t>
            </a:r>
          </a:p>
        </p:txBody>
      </p:sp>
      <p:sp>
        <p:nvSpPr>
          <p:cNvPr id="11" name="10 CuadroTexto"/>
          <p:cNvSpPr txBox="1"/>
          <p:nvPr/>
        </p:nvSpPr>
        <p:spPr>
          <a:xfrm>
            <a:off x="767903" y="394251"/>
            <a:ext cx="3241080"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9" name="Gráfico 8">
            <a:extLst>
              <a:ext uri="{FF2B5EF4-FFF2-40B4-BE49-F238E27FC236}">
                <a16:creationId xmlns:a16="http://schemas.microsoft.com/office/drawing/2014/main" id="{8AE98A2B-4C40-4FC1-A64A-F7C8C6736CB9}"/>
              </a:ext>
            </a:extLst>
          </p:cNvPr>
          <p:cNvGraphicFramePr>
            <a:graphicFrameLocks/>
          </p:cNvGraphicFramePr>
          <p:nvPr>
            <p:extLst>
              <p:ext uri="{D42A27DB-BD31-4B8C-83A1-F6EECF244321}">
                <p14:modId xmlns:p14="http://schemas.microsoft.com/office/powerpoint/2010/main" val="2540308014"/>
              </p:ext>
            </p:extLst>
          </p:nvPr>
        </p:nvGraphicFramePr>
        <p:xfrm>
          <a:off x="827584" y="1484784"/>
          <a:ext cx="4572000" cy="2724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id="{C86D213F-6BE9-4AFB-8FC5-96F5176877F0}"/>
              </a:ext>
            </a:extLst>
          </p:cNvPr>
          <p:cNvGraphicFramePr>
            <a:graphicFrameLocks noGrp="1"/>
          </p:cNvGraphicFramePr>
          <p:nvPr>
            <p:extLst>
              <p:ext uri="{D42A27DB-BD31-4B8C-83A1-F6EECF244321}">
                <p14:modId xmlns:p14="http://schemas.microsoft.com/office/powerpoint/2010/main" val="569406229"/>
              </p:ext>
            </p:extLst>
          </p:nvPr>
        </p:nvGraphicFramePr>
        <p:xfrm>
          <a:off x="827584" y="4653136"/>
          <a:ext cx="5401774" cy="1066800"/>
        </p:xfrm>
        <a:graphic>
          <a:graphicData uri="http://schemas.openxmlformats.org/drawingml/2006/table">
            <a:tbl>
              <a:tblPr/>
              <a:tblGrid>
                <a:gridCol w="2240148">
                  <a:extLst>
                    <a:ext uri="{9D8B030D-6E8A-4147-A177-3AD203B41FA5}">
                      <a16:colId xmlns:a16="http://schemas.microsoft.com/office/drawing/2014/main" val="3842852456"/>
                    </a:ext>
                  </a:extLst>
                </a:gridCol>
                <a:gridCol w="1874733">
                  <a:extLst>
                    <a:ext uri="{9D8B030D-6E8A-4147-A177-3AD203B41FA5}">
                      <a16:colId xmlns:a16="http://schemas.microsoft.com/office/drawing/2014/main" val="1092732730"/>
                    </a:ext>
                  </a:extLst>
                </a:gridCol>
                <a:gridCol w="1286893">
                  <a:extLst>
                    <a:ext uri="{9D8B030D-6E8A-4147-A177-3AD203B41FA5}">
                      <a16:colId xmlns:a16="http://schemas.microsoft.com/office/drawing/2014/main" val="1044076657"/>
                    </a:ext>
                  </a:extLst>
                </a:gridCol>
              </a:tblGrid>
              <a:tr h="266700">
                <a:tc rowSpan="2">
                  <a:txBody>
                    <a:bodyPr/>
                    <a:lstStyle/>
                    <a:p>
                      <a:pPr algn="ctr" rtl="0" fontAlgn="ctr"/>
                      <a:r>
                        <a:rPr lang="es-CO" sz="1200" b="1" i="0" u="none" strike="noStrike" dirty="0">
                          <a:solidFill>
                            <a:srgbClr val="FFFFFF"/>
                          </a:solidFill>
                          <a:effectLst/>
                          <a:latin typeface="Arial Narrow" panose="020B0606020202030204" pitchFamily="34" charset="0"/>
                        </a:rPr>
                        <a:t>Tipo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600" b="1" i="0" u="none" strike="noStrike">
                          <a:solidFill>
                            <a:srgbClr val="FFFFFF"/>
                          </a:solidFill>
                          <a:effectLst/>
                          <a:latin typeface="Calibri" panose="020F0502020204030204" pitchFamily="34" charset="0"/>
                        </a:rPr>
                        <a:t>Año 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600" b="1" i="0" u="none" strike="noStrike">
                          <a:solidFill>
                            <a:srgbClr val="FFFFFF"/>
                          </a:solidFill>
                          <a:effectLst/>
                          <a:latin typeface="Calibri" panose="020F0502020204030204" pitchFamily="34" charset="0"/>
                        </a:rPr>
                        <a:t>Año 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930502414"/>
                  </a:ext>
                </a:extLst>
              </a:tr>
              <a:tr h="533400">
                <a:tc vMerge="1">
                  <a:txBody>
                    <a:bodyPr/>
                    <a:lstStyle/>
                    <a:p>
                      <a:endParaRPr lang="es-CO"/>
                    </a:p>
                  </a:txBody>
                  <a:tcPr/>
                </a:tc>
                <a:tc>
                  <a:txBody>
                    <a:bodyPr/>
                    <a:lstStyle/>
                    <a:p>
                      <a:pPr algn="ctr" rtl="0" fontAlgn="ctr"/>
                      <a:r>
                        <a:rPr lang="es-CO" sz="1200" b="1" i="0" u="none" strike="noStrike" dirty="0">
                          <a:solidFill>
                            <a:srgbClr val="FFFFFF"/>
                          </a:solidFill>
                          <a:effectLst/>
                          <a:latin typeface="Calibri" panose="020F0502020204030204" pitchFamily="34" charset="0"/>
                        </a:rPr>
                        <a:t>1°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600" b="1" i="0" u="none" strike="noStrike">
                          <a:solidFill>
                            <a:srgbClr val="FFFFFF"/>
                          </a:solidFill>
                          <a:effectLst/>
                          <a:latin typeface="Calibri" panose="020F0502020204030204" pitchFamily="34" charset="0"/>
                        </a:rPr>
                        <a:t>1°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68087267"/>
                  </a:ext>
                </a:extLst>
              </a:tr>
              <a:tr h="266700">
                <a:tc>
                  <a:txBody>
                    <a:bodyPr/>
                    <a:lstStyle/>
                    <a:p>
                      <a:pPr algn="l" rtl="0" fontAlgn="b"/>
                      <a:r>
                        <a:rPr lang="es-CO" sz="1400" b="0" i="0" u="none" strike="noStrike" dirty="0">
                          <a:solidFill>
                            <a:srgbClr val="000000"/>
                          </a:solidFill>
                          <a:effectLst/>
                          <a:latin typeface="Arial Narrow" panose="020B0606020202030204" pitchFamily="34" charset="0"/>
                        </a:rPr>
                        <a:t>Reclamos Proceso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725765"/>
                  </a:ext>
                </a:extLst>
              </a:tr>
            </a:tbl>
          </a:graphicData>
        </a:graphic>
      </p:graphicFrame>
      <p:pic>
        <p:nvPicPr>
          <p:cNvPr id="12" name="Imagen 11">
            <a:extLst>
              <a:ext uri="{FF2B5EF4-FFF2-40B4-BE49-F238E27FC236}">
                <a16:creationId xmlns:a16="http://schemas.microsoft.com/office/drawing/2014/main" id="{C0CA36B4-118C-4248-805C-EDAC3A2CF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6164138"/>
            <a:ext cx="3279321" cy="469343"/>
          </a:xfrm>
          <a:prstGeom prst="rect">
            <a:avLst/>
          </a:prstGeom>
        </p:spPr>
      </p:pic>
    </p:spTree>
    <p:extLst>
      <p:ext uri="{BB962C8B-B14F-4D97-AF65-F5344CB8AC3E}">
        <p14:creationId xmlns:p14="http://schemas.microsoft.com/office/powerpoint/2010/main" val="3124034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716016" y="429350"/>
            <a:ext cx="4572000" cy="646331"/>
          </a:xfrm>
          <a:prstGeom prst="rect">
            <a:avLst/>
          </a:prstGeom>
        </p:spPr>
        <p:txBody>
          <a:bodyPr>
            <a:spAutoFit/>
          </a:bodyPr>
          <a:lstStyle/>
          <a:p>
            <a:r>
              <a:rPr lang="es-CO" b="1" dirty="0">
                <a:solidFill>
                  <a:srgbClr val="0070C0"/>
                </a:solidFill>
              </a:rPr>
              <a:t>Análisis de resultados a la gestión de las Reclamos servicios</a:t>
            </a:r>
            <a:endParaRPr lang="es-CO" dirty="0">
              <a:solidFill>
                <a:srgbClr val="0070C0"/>
              </a:solidFill>
            </a:endParaRPr>
          </a:p>
        </p:txBody>
      </p:sp>
      <p:sp>
        <p:nvSpPr>
          <p:cNvPr id="2" name="1 Rectángulo"/>
          <p:cNvSpPr/>
          <p:nvPr/>
        </p:nvSpPr>
        <p:spPr>
          <a:xfrm>
            <a:off x="6372200" y="2852936"/>
            <a:ext cx="2304255" cy="2031325"/>
          </a:xfrm>
          <a:prstGeom prst="rect">
            <a:avLst/>
          </a:prstGeom>
        </p:spPr>
        <p:txBody>
          <a:bodyPr wrap="square">
            <a:spAutoFit/>
          </a:bodyPr>
          <a:lstStyle/>
          <a:p>
            <a:pPr algn="just">
              <a:buSzPct val="125000"/>
              <a:defRPr/>
            </a:pPr>
            <a:r>
              <a:rPr lang="es-ES" dirty="0">
                <a:latin typeface="Arial Narrow" panose="020B0606020202030204" pitchFamily="34" charset="0"/>
                <a:cs typeface="Arial" pitchFamily="34" charset="0"/>
              </a:rPr>
              <a:t>Se presentaron 307 reclamos en el cuarto trimestre, evidenciando un aumento de 764 quejas comparado con el mismo trimestre del año 2017.</a:t>
            </a:r>
          </a:p>
        </p:txBody>
      </p:sp>
      <p:sp>
        <p:nvSpPr>
          <p:cNvPr id="10" name="9 CuadroTexto"/>
          <p:cNvSpPr txBox="1"/>
          <p:nvPr/>
        </p:nvSpPr>
        <p:spPr>
          <a:xfrm>
            <a:off x="539552" y="429351"/>
            <a:ext cx="3241080"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12" name="Gráfico 11">
            <a:extLst>
              <a:ext uri="{FF2B5EF4-FFF2-40B4-BE49-F238E27FC236}">
                <a16:creationId xmlns:a16="http://schemas.microsoft.com/office/drawing/2014/main" id="{6463D392-FA95-47CF-9E3E-0B550C6DAF56}"/>
              </a:ext>
            </a:extLst>
          </p:cNvPr>
          <p:cNvGraphicFramePr>
            <a:graphicFrameLocks/>
          </p:cNvGraphicFramePr>
          <p:nvPr>
            <p:extLst>
              <p:ext uri="{D42A27DB-BD31-4B8C-83A1-F6EECF244321}">
                <p14:modId xmlns:p14="http://schemas.microsoft.com/office/powerpoint/2010/main" val="3514142878"/>
              </p:ext>
            </p:extLst>
          </p:nvPr>
        </p:nvGraphicFramePr>
        <p:xfrm>
          <a:off x="1022819" y="164625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a 6">
            <a:extLst>
              <a:ext uri="{FF2B5EF4-FFF2-40B4-BE49-F238E27FC236}">
                <a16:creationId xmlns:a16="http://schemas.microsoft.com/office/drawing/2014/main" id="{93CBC4BD-A90D-4763-80FD-19EBA841319E}"/>
              </a:ext>
            </a:extLst>
          </p:cNvPr>
          <p:cNvGraphicFramePr>
            <a:graphicFrameLocks noGrp="1"/>
          </p:cNvGraphicFramePr>
          <p:nvPr>
            <p:extLst>
              <p:ext uri="{D42A27DB-BD31-4B8C-83A1-F6EECF244321}">
                <p14:modId xmlns:p14="http://schemas.microsoft.com/office/powerpoint/2010/main" val="46174073"/>
              </p:ext>
            </p:extLst>
          </p:nvPr>
        </p:nvGraphicFramePr>
        <p:xfrm>
          <a:off x="1056539" y="4884261"/>
          <a:ext cx="5031965" cy="786765"/>
        </p:xfrm>
        <a:graphic>
          <a:graphicData uri="http://schemas.openxmlformats.org/drawingml/2006/table">
            <a:tbl>
              <a:tblPr/>
              <a:tblGrid>
                <a:gridCol w="2086785">
                  <a:extLst>
                    <a:ext uri="{9D8B030D-6E8A-4147-A177-3AD203B41FA5}">
                      <a16:colId xmlns:a16="http://schemas.microsoft.com/office/drawing/2014/main" val="1200414318"/>
                    </a:ext>
                  </a:extLst>
                </a:gridCol>
                <a:gridCol w="1746388">
                  <a:extLst>
                    <a:ext uri="{9D8B030D-6E8A-4147-A177-3AD203B41FA5}">
                      <a16:colId xmlns:a16="http://schemas.microsoft.com/office/drawing/2014/main" val="2916290923"/>
                    </a:ext>
                  </a:extLst>
                </a:gridCol>
                <a:gridCol w="1198792">
                  <a:extLst>
                    <a:ext uri="{9D8B030D-6E8A-4147-A177-3AD203B41FA5}">
                      <a16:colId xmlns:a16="http://schemas.microsoft.com/office/drawing/2014/main" val="2652598596"/>
                    </a:ext>
                  </a:extLst>
                </a:gridCol>
              </a:tblGrid>
              <a:tr h="266700">
                <a:tc rowSpan="2">
                  <a:txBody>
                    <a:bodyPr/>
                    <a:lstStyle/>
                    <a:p>
                      <a:pPr algn="ctr" rtl="0" fontAlgn="ctr"/>
                      <a:r>
                        <a:rPr lang="es-CO" sz="1200" b="1" i="0" u="none" strike="noStrike" dirty="0">
                          <a:solidFill>
                            <a:srgbClr val="FFFFFF"/>
                          </a:solidFill>
                          <a:effectLst/>
                          <a:latin typeface="Arial Narrow" panose="020B0606020202030204" pitchFamily="34" charset="0"/>
                        </a:rPr>
                        <a:t>Tipo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600" b="1" i="0" u="none" strike="noStrike">
                          <a:solidFill>
                            <a:srgbClr val="FFFFFF"/>
                          </a:solidFill>
                          <a:effectLst/>
                          <a:latin typeface="Calibri" panose="020F0502020204030204" pitchFamily="34" charset="0"/>
                        </a:rPr>
                        <a:t>Año 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600" b="1" i="0" u="none" strike="noStrike">
                          <a:solidFill>
                            <a:srgbClr val="FFFFFF"/>
                          </a:solidFill>
                          <a:effectLst/>
                          <a:latin typeface="Calibri" panose="020F0502020204030204" pitchFamily="34" charset="0"/>
                        </a:rPr>
                        <a:t>Año 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273139161"/>
                  </a:ext>
                </a:extLst>
              </a:tr>
              <a:tr h="236056">
                <a:tc vMerge="1">
                  <a:txBody>
                    <a:bodyPr/>
                    <a:lstStyle/>
                    <a:p>
                      <a:endParaRPr lang="es-CO"/>
                    </a:p>
                  </a:txBody>
                  <a:tcPr/>
                </a:tc>
                <a:tc>
                  <a:txBody>
                    <a:bodyPr/>
                    <a:lstStyle/>
                    <a:p>
                      <a:pPr algn="ctr" rtl="0" fontAlgn="ctr"/>
                      <a:r>
                        <a:rPr lang="es-CO" sz="1200" b="1" i="0" u="none" strike="noStrike">
                          <a:solidFill>
                            <a:srgbClr val="FFFFFF"/>
                          </a:solidFill>
                          <a:effectLst/>
                          <a:latin typeface="Calibri" panose="020F0502020204030204" pitchFamily="34" charset="0"/>
                        </a:rPr>
                        <a:t>1°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600" b="1" i="0" u="none" strike="noStrike">
                          <a:solidFill>
                            <a:srgbClr val="FFFFFF"/>
                          </a:solidFill>
                          <a:effectLst/>
                          <a:latin typeface="Calibri" panose="020F0502020204030204" pitchFamily="34" charset="0"/>
                        </a:rPr>
                        <a:t>1°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548389869"/>
                  </a:ext>
                </a:extLst>
              </a:tr>
              <a:tr h="266700">
                <a:tc>
                  <a:txBody>
                    <a:bodyPr/>
                    <a:lstStyle/>
                    <a:p>
                      <a:pPr algn="l" rtl="0" fontAlgn="b"/>
                      <a:r>
                        <a:rPr lang="es-CO" sz="1400" b="0" i="0" u="none" strike="noStrike">
                          <a:solidFill>
                            <a:srgbClr val="000000"/>
                          </a:solidFill>
                          <a:effectLst/>
                          <a:latin typeface="Arial Narrow" panose="020B0606020202030204" pitchFamily="34" charset="0"/>
                        </a:rPr>
                        <a:t>Reclamo Servicio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1071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424237"/>
                  </a:ext>
                </a:extLst>
              </a:tr>
            </a:tbl>
          </a:graphicData>
        </a:graphic>
      </p:graphicFrame>
      <p:pic>
        <p:nvPicPr>
          <p:cNvPr id="13" name="Imagen 12">
            <a:extLst>
              <a:ext uri="{FF2B5EF4-FFF2-40B4-BE49-F238E27FC236}">
                <a16:creationId xmlns:a16="http://schemas.microsoft.com/office/drawing/2014/main" id="{6F84CF62-1BDB-4367-A2E6-D57317589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4819" y="6159383"/>
            <a:ext cx="3279321" cy="469343"/>
          </a:xfrm>
          <a:prstGeom prst="rect">
            <a:avLst/>
          </a:prstGeom>
        </p:spPr>
      </p:pic>
    </p:spTree>
    <p:extLst>
      <p:ext uri="{BB962C8B-B14F-4D97-AF65-F5344CB8AC3E}">
        <p14:creationId xmlns:p14="http://schemas.microsoft.com/office/powerpoint/2010/main" val="3210337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4716016" y="449597"/>
            <a:ext cx="4572000" cy="646331"/>
          </a:xfrm>
          <a:prstGeom prst="rect">
            <a:avLst/>
          </a:prstGeom>
        </p:spPr>
        <p:txBody>
          <a:bodyPr>
            <a:spAutoFit/>
          </a:bodyPr>
          <a:lstStyle/>
          <a:p>
            <a:r>
              <a:rPr lang="es-CO" b="1" dirty="0">
                <a:solidFill>
                  <a:srgbClr val="0070C0"/>
                </a:solidFill>
              </a:rPr>
              <a:t>Análisis de resultados a la gestión de las Quejas</a:t>
            </a:r>
            <a:endParaRPr lang="es-CO" dirty="0">
              <a:solidFill>
                <a:srgbClr val="0070C0"/>
              </a:solidFill>
            </a:endParaRPr>
          </a:p>
        </p:txBody>
      </p:sp>
      <p:sp>
        <p:nvSpPr>
          <p:cNvPr id="2" name="1 Rectángulo"/>
          <p:cNvSpPr/>
          <p:nvPr/>
        </p:nvSpPr>
        <p:spPr>
          <a:xfrm>
            <a:off x="6372200" y="1984459"/>
            <a:ext cx="1986169" cy="2862322"/>
          </a:xfrm>
          <a:prstGeom prst="rect">
            <a:avLst/>
          </a:prstGeom>
        </p:spPr>
        <p:txBody>
          <a:bodyPr wrap="square">
            <a:spAutoFit/>
          </a:bodyPr>
          <a:lstStyle/>
          <a:p>
            <a:pPr algn="just">
              <a:buSzPct val="125000"/>
              <a:defRPr/>
            </a:pPr>
            <a:r>
              <a:rPr lang="es-ES" dirty="0">
                <a:latin typeface="Arial Narrow" panose="020B0606020202030204" pitchFamily="34" charset="0"/>
                <a:cs typeface="Arial" pitchFamily="34" charset="0"/>
              </a:rPr>
              <a:t>En el primer trimestre del 2018 se presentaron 80 quejas contra funcionarios, las cuales disminuyeron  en 14 quejas comparado con el mismo trimestre del año 2017 </a:t>
            </a:r>
          </a:p>
        </p:txBody>
      </p:sp>
      <p:sp>
        <p:nvSpPr>
          <p:cNvPr id="12" name="11 CuadroTexto"/>
          <p:cNvSpPr txBox="1"/>
          <p:nvPr/>
        </p:nvSpPr>
        <p:spPr>
          <a:xfrm>
            <a:off x="354305" y="126432"/>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sp>
        <p:nvSpPr>
          <p:cNvPr id="14" name="13 CuadroTexto"/>
          <p:cNvSpPr txBox="1"/>
          <p:nvPr/>
        </p:nvSpPr>
        <p:spPr>
          <a:xfrm>
            <a:off x="544874" y="480223"/>
            <a:ext cx="3241080"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15" name="Gráfico 14">
            <a:extLst>
              <a:ext uri="{FF2B5EF4-FFF2-40B4-BE49-F238E27FC236}">
                <a16:creationId xmlns:a16="http://schemas.microsoft.com/office/drawing/2014/main" id="{F35D79A2-EADE-4713-BC46-EC2451370523}"/>
              </a:ext>
            </a:extLst>
          </p:cNvPr>
          <p:cNvGraphicFramePr>
            <a:graphicFrameLocks/>
          </p:cNvGraphicFramePr>
          <p:nvPr>
            <p:extLst>
              <p:ext uri="{D42A27DB-BD31-4B8C-83A1-F6EECF244321}">
                <p14:modId xmlns:p14="http://schemas.microsoft.com/office/powerpoint/2010/main" val="3242523958"/>
              </p:ext>
            </p:extLst>
          </p:nvPr>
        </p:nvGraphicFramePr>
        <p:xfrm>
          <a:off x="864095" y="1772816"/>
          <a:ext cx="4572000" cy="2705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id="{7DE332C1-3839-4B94-AB0B-97225F626EB1}"/>
              </a:ext>
            </a:extLst>
          </p:cNvPr>
          <p:cNvGraphicFramePr>
            <a:graphicFrameLocks noGrp="1"/>
          </p:cNvGraphicFramePr>
          <p:nvPr>
            <p:extLst>
              <p:ext uri="{D42A27DB-BD31-4B8C-83A1-F6EECF244321}">
                <p14:modId xmlns:p14="http://schemas.microsoft.com/office/powerpoint/2010/main" val="3004967712"/>
              </p:ext>
            </p:extLst>
          </p:nvPr>
        </p:nvGraphicFramePr>
        <p:xfrm>
          <a:off x="847180" y="4947624"/>
          <a:ext cx="4804940" cy="786765"/>
        </p:xfrm>
        <a:graphic>
          <a:graphicData uri="http://schemas.openxmlformats.org/drawingml/2006/table">
            <a:tbl>
              <a:tblPr/>
              <a:tblGrid>
                <a:gridCol w="1992637">
                  <a:extLst>
                    <a:ext uri="{9D8B030D-6E8A-4147-A177-3AD203B41FA5}">
                      <a16:colId xmlns:a16="http://schemas.microsoft.com/office/drawing/2014/main" val="2888109677"/>
                    </a:ext>
                  </a:extLst>
                </a:gridCol>
                <a:gridCol w="1667597">
                  <a:extLst>
                    <a:ext uri="{9D8B030D-6E8A-4147-A177-3AD203B41FA5}">
                      <a16:colId xmlns:a16="http://schemas.microsoft.com/office/drawing/2014/main" val="3495545351"/>
                    </a:ext>
                  </a:extLst>
                </a:gridCol>
                <a:gridCol w="1144706">
                  <a:extLst>
                    <a:ext uri="{9D8B030D-6E8A-4147-A177-3AD203B41FA5}">
                      <a16:colId xmlns:a16="http://schemas.microsoft.com/office/drawing/2014/main" val="2281975514"/>
                    </a:ext>
                  </a:extLst>
                </a:gridCol>
              </a:tblGrid>
              <a:tr h="266700">
                <a:tc rowSpan="2">
                  <a:txBody>
                    <a:bodyPr/>
                    <a:lstStyle/>
                    <a:p>
                      <a:pPr algn="ctr" rtl="0" fontAlgn="ctr"/>
                      <a:r>
                        <a:rPr lang="es-CO" sz="1200" b="1" i="0" u="none" strike="noStrike">
                          <a:solidFill>
                            <a:srgbClr val="FFFFFF"/>
                          </a:solidFill>
                          <a:effectLst/>
                          <a:latin typeface="Arial Narrow" panose="020B0606020202030204" pitchFamily="34" charset="0"/>
                        </a:rPr>
                        <a:t>Tipo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600" b="1" i="0" u="none" strike="noStrike">
                          <a:solidFill>
                            <a:srgbClr val="FFFFFF"/>
                          </a:solidFill>
                          <a:effectLst/>
                          <a:latin typeface="Calibri" panose="020F0502020204030204" pitchFamily="34" charset="0"/>
                        </a:rPr>
                        <a:t>Año 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600" b="1" i="0" u="none" strike="noStrike">
                          <a:solidFill>
                            <a:srgbClr val="FFFFFF"/>
                          </a:solidFill>
                          <a:effectLst/>
                          <a:latin typeface="Calibri" panose="020F0502020204030204" pitchFamily="34" charset="0"/>
                        </a:rPr>
                        <a:t>Año 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282771653"/>
                  </a:ext>
                </a:extLst>
              </a:tr>
              <a:tr h="230900">
                <a:tc vMerge="1">
                  <a:txBody>
                    <a:bodyPr/>
                    <a:lstStyle/>
                    <a:p>
                      <a:endParaRPr lang="es-CO"/>
                    </a:p>
                  </a:txBody>
                  <a:tcPr/>
                </a:tc>
                <a:tc>
                  <a:txBody>
                    <a:bodyPr/>
                    <a:lstStyle/>
                    <a:p>
                      <a:pPr algn="ctr" rtl="0" fontAlgn="ctr"/>
                      <a:r>
                        <a:rPr lang="es-CO" sz="1200" b="1" i="0" u="none" strike="noStrike">
                          <a:solidFill>
                            <a:srgbClr val="FFFFFF"/>
                          </a:solidFill>
                          <a:effectLst/>
                          <a:latin typeface="Calibri" panose="020F0502020204030204" pitchFamily="34" charset="0"/>
                        </a:rPr>
                        <a:t>1°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600" b="1" i="0" u="none" strike="noStrike">
                          <a:solidFill>
                            <a:srgbClr val="FFFFFF"/>
                          </a:solidFill>
                          <a:effectLst/>
                          <a:latin typeface="Calibri" panose="020F0502020204030204" pitchFamily="34" charset="0"/>
                        </a:rPr>
                        <a:t>1°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948141205"/>
                  </a:ext>
                </a:extLst>
              </a:tr>
              <a:tr h="266700">
                <a:tc>
                  <a:txBody>
                    <a:bodyPr/>
                    <a:lstStyle/>
                    <a:p>
                      <a:pPr algn="l" rtl="0" fontAlgn="b"/>
                      <a:r>
                        <a:rPr lang="es-CO" sz="1400" b="0" i="0" u="none" strike="noStrike">
                          <a:solidFill>
                            <a:srgbClr val="000000"/>
                          </a:solidFill>
                          <a:effectLst/>
                          <a:latin typeface="Arial Narrow" panose="020B0606020202030204" pitchFamily="34" charset="0"/>
                        </a:rPr>
                        <a:t>Queja Funcionario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371167"/>
                  </a:ext>
                </a:extLst>
              </a:tr>
            </a:tbl>
          </a:graphicData>
        </a:graphic>
      </p:graphicFrame>
      <p:pic>
        <p:nvPicPr>
          <p:cNvPr id="16" name="Imagen 15">
            <a:extLst>
              <a:ext uri="{FF2B5EF4-FFF2-40B4-BE49-F238E27FC236}">
                <a16:creationId xmlns:a16="http://schemas.microsoft.com/office/drawing/2014/main" id="{DC490CB1-7642-4F47-9F08-455B1E2037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6183510"/>
            <a:ext cx="3279321" cy="469343"/>
          </a:xfrm>
          <a:prstGeom prst="rect">
            <a:avLst/>
          </a:prstGeom>
        </p:spPr>
      </p:pic>
    </p:spTree>
    <p:extLst>
      <p:ext uri="{BB962C8B-B14F-4D97-AF65-F5344CB8AC3E}">
        <p14:creationId xmlns:p14="http://schemas.microsoft.com/office/powerpoint/2010/main" val="36816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ntágono"/>
          <p:cNvSpPr/>
          <p:nvPr/>
        </p:nvSpPr>
        <p:spPr>
          <a:xfrm>
            <a:off x="1259632" y="1772816"/>
            <a:ext cx="7292620" cy="1188873"/>
          </a:xfrm>
          <a:prstGeom prst="homePlat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a:solidFill>
                  <a:srgbClr val="0070C0"/>
                </a:solidFill>
              </a:rPr>
              <a:t>QUEJA: </a:t>
            </a:r>
            <a:r>
              <a:rPr lang="es-CO" dirty="0">
                <a:solidFill>
                  <a:srgbClr val="0070C0"/>
                </a:solidFill>
              </a:rPr>
              <a:t>Es la manifestación de protesta, censura, descontento o inconformidad que formula una persona en relación con una conducta que considera irregular de uno o varios servidores públicos en desarrollo de sus funciones </a:t>
            </a:r>
          </a:p>
        </p:txBody>
      </p:sp>
      <p:sp>
        <p:nvSpPr>
          <p:cNvPr id="5" name="4 Pentágono"/>
          <p:cNvSpPr/>
          <p:nvPr/>
        </p:nvSpPr>
        <p:spPr>
          <a:xfrm>
            <a:off x="1259631" y="3789040"/>
            <a:ext cx="7285345" cy="1224136"/>
          </a:xfrm>
          <a:prstGeom prst="homePlat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a:solidFill>
                  <a:srgbClr val="0070C0"/>
                </a:solidFill>
              </a:rPr>
              <a:t>RECLAMO:  </a:t>
            </a:r>
            <a:r>
              <a:rPr lang="es-CO" dirty="0">
                <a:solidFill>
                  <a:srgbClr val="0070C0"/>
                </a:solidFill>
              </a:rPr>
              <a:t>Es el derecho que tiene otra persona de exigir , reivindicar o demandar una solución, ya sea por motivo general o particular, referente a la prestación indebida de un servicio o a la falta de atención de una solicitud</a:t>
            </a:r>
          </a:p>
        </p:txBody>
      </p:sp>
      <p:sp>
        <p:nvSpPr>
          <p:cNvPr id="12" name="11 Rectángulo"/>
          <p:cNvSpPr/>
          <p:nvPr/>
        </p:nvSpPr>
        <p:spPr>
          <a:xfrm>
            <a:off x="4211960" y="240114"/>
            <a:ext cx="4572000" cy="646331"/>
          </a:xfrm>
          <a:prstGeom prst="rect">
            <a:avLst/>
          </a:prstGeom>
        </p:spPr>
        <p:txBody>
          <a:bodyPr>
            <a:spAutoFit/>
          </a:bodyPr>
          <a:lstStyle/>
          <a:p>
            <a:r>
              <a:rPr lang="es-CO" b="1" dirty="0">
                <a:solidFill>
                  <a:srgbClr val="0070C0"/>
                </a:solidFill>
              </a:rPr>
              <a:t>Análisis de resultados a la gestión de las Quejas, Reclamos y Sugerencias</a:t>
            </a:r>
            <a:endParaRPr lang="es-CO" dirty="0">
              <a:solidFill>
                <a:srgbClr val="0070C0"/>
              </a:solidFill>
            </a:endParaRPr>
          </a:p>
        </p:txBody>
      </p:sp>
      <p:pic>
        <p:nvPicPr>
          <p:cNvPr id="8" name="Imagen 7">
            <a:extLst>
              <a:ext uri="{FF2B5EF4-FFF2-40B4-BE49-F238E27FC236}">
                <a16:creationId xmlns:a16="http://schemas.microsoft.com/office/drawing/2014/main" id="{9F67D464-B41A-4E56-8092-AB762575E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6093296"/>
            <a:ext cx="3279321" cy="469343"/>
          </a:xfrm>
          <a:prstGeom prst="rect">
            <a:avLst/>
          </a:prstGeom>
        </p:spPr>
      </p:pic>
      <p:pic>
        <p:nvPicPr>
          <p:cNvPr id="2" name="Imagen 1"/>
          <p:cNvPicPr>
            <a:picLocks noChangeAspect="1"/>
          </p:cNvPicPr>
          <p:nvPr/>
        </p:nvPicPr>
        <p:blipFill>
          <a:blip r:embed="rId4"/>
          <a:stretch>
            <a:fillRect/>
          </a:stretch>
        </p:blipFill>
        <p:spPr>
          <a:xfrm>
            <a:off x="-26293" y="0"/>
            <a:ext cx="1383792" cy="6858000"/>
          </a:xfrm>
          <a:prstGeom prst="rect">
            <a:avLst/>
          </a:prstGeom>
        </p:spPr>
      </p:pic>
    </p:spTree>
    <p:extLst>
      <p:ext uri="{BB962C8B-B14F-4D97-AF65-F5344CB8AC3E}">
        <p14:creationId xmlns:p14="http://schemas.microsoft.com/office/powerpoint/2010/main" val="1276765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716016" y="123377"/>
            <a:ext cx="4572000" cy="646331"/>
          </a:xfrm>
          <a:prstGeom prst="rect">
            <a:avLst/>
          </a:prstGeom>
        </p:spPr>
        <p:txBody>
          <a:bodyPr>
            <a:spAutoFit/>
          </a:bodyPr>
          <a:lstStyle/>
          <a:p>
            <a:r>
              <a:rPr lang="es-CO" b="1" dirty="0">
                <a:solidFill>
                  <a:srgbClr val="0070C0"/>
                </a:solidFill>
              </a:rPr>
              <a:t>Análisis de resultados a la gestión de las Quejas, Reclamos</a:t>
            </a:r>
            <a:endParaRPr lang="es-CO" dirty="0">
              <a:solidFill>
                <a:srgbClr val="0070C0"/>
              </a:solidFill>
            </a:endParaRPr>
          </a:p>
        </p:txBody>
      </p:sp>
      <p:sp>
        <p:nvSpPr>
          <p:cNvPr id="2" name="1 Rectángulo"/>
          <p:cNvSpPr/>
          <p:nvPr/>
        </p:nvSpPr>
        <p:spPr>
          <a:xfrm>
            <a:off x="5314471" y="1024037"/>
            <a:ext cx="3375090" cy="5078313"/>
          </a:xfrm>
          <a:prstGeom prst="rect">
            <a:avLst/>
          </a:prstGeom>
        </p:spPr>
        <p:txBody>
          <a:bodyPr wrap="square">
            <a:spAutoFit/>
          </a:bodyPr>
          <a:lstStyle/>
          <a:p>
            <a:pPr algn="just"/>
            <a:r>
              <a:rPr lang="es-CO" dirty="0">
                <a:latin typeface="Arial Narrow" panose="020B0606020202030204" pitchFamily="34" charset="0"/>
              </a:rPr>
              <a:t>Las quejas se encuentran agrupadas así: </a:t>
            </a:r>
          </a:p>
          <a:p>
            <a:pPr algn="just"/>
            <a:endParaRPr lang="es-CO" dirty="0">
              <a:latin typeface="Arial Narrow" panose="020B0606020202030204" pitchFamily="34" charset="0"/>
            </a:endParaRPr>
          </a:p>
          <a:p>
            <a:pPr marL="285750" indent="-285750" algn="just">
              <a:buBlip>
                <a:blip r:embed="rId3"/>
              </a:buBlip>
            </a:pPr>
            <a:r>
              <a:rPr lang="es-CO" dirty="0">
                <a:latin typeface="Arial Narrow" panose="020B0606020202030204" pitchFamily="34" charset="0"/>
              </a:rPr>
              <a:t>Reclamos de servicios</a:t>
            </a:r>
          </a:p>
          <a:p>
            <a:pPr marL="285750" indent="-285750" algn="just">
              <a:buBlip>
                <a:blip r:embed="rId3"/>
              </a:buBlip>
            </a:pPr>
            <a:r>
              <a:rPr lang="es-CO" dirty="0">
                <a:latin typeface="Arial Narrow" panose="020B0606020202030204" pitchFamily="34" charset="0"/>
              </a:rPr>
              <a:t>Quejas procesos</a:t>
            </a:r>
          </a:p>
          <a:p>
            <a:pPr marL="285750" indent="-285750" algn="just">
              <a:buBlip>
                <a:blip r:embed="rId3"/>
              </a:buBlip>
            </a:pPr>
            <a:r>
              <a:rPr lang="es-CO" dirty="0">
                <a:latin typeface="Arial Narrow" panose="020B0606020202030204" pitchFamily="34" charset="0"/>
              </a:rPr>
              <a:t>Quejas hacia  funcionarios</a:t>
            </a:r>
          </a:p>
          <a:p>
            <a:pPr algn="just"/>
            <a:endParaRPr lang="es-CO" dirty="0">
              <a:latin typeface="Arial Narrow" panose="020B0606020202030204" pitchFamily="34" charset="0"/>
            </a:endParaRPr>
          </a:p>
          <a:p>
            <a:pPr algn="just"/>
            <a:r>
              <a:rPr lang="es-CO" dirty="0">
                <a:latin typeface="Arial Narrow" panose="020B0606020202030204" pitchFamily="34" charset="0"/>
              </a:rPr>
              <a:t>El ítem mas afectado es el de reclamos procesos, con 352, que equivalen al  48 % del total </a:t>
            </a:r>
          </a:p>
          <a:p>
            <a:pPr algn="just"/>
            <a:endParaRPr lang="es-CO" dirty="0">
              <a:latin typeface="Arial Narrow" panose="020B0606020202030204" pitchFamily="34" charset="0"/>
            </a:endParaRPr>
          </a:p>
          <a:p>
            <a:pPr algn="just"/>
            <a:r>
              <a:rPr lang="es-CO" dirty="0">
                <a:latin typeface="Arial Narrow" panose="020B0606020202030204" pitchFamily="34" charset="0"/>
              </a:rPr>
              <a:t>Siguen las quejas contra servicios con 307 , que equivalen al 41% del total.</a:t>
            </a:r>
          </a:p>
          <a:p>
            <a:pPr algn="just"/>
            <a:endParaRPr lang="es-CO" dirty="0">
              <a:latin typeface="Arial Narrow" panose="020B0606020202030204" pitchFamily="34" charset="0"/>
            </a:endParaRPr>
          </a:p>
          <a:p>
            <a:pPr algn="just"/>
            <a:r>
              <a:rPr lang="es-CO" dirty="0">
                <a:latin typeface="Arial Narrow" panose="020B0606020202030204" pitchFamily="34" charset="0"/>
              </a:rPr>
              <a:t>Y las quejas contra funcionarios que cuentan con 80, que equivalen al 11% del total de procesos interpuestos</a:t>
            </a:r>
          </a:p>
        </p:txBody>
      </p:sp>
      <p:sp>
        <p:nvSpPr>
          <p:cNvPr id="9" name="8 CuadroTexto"/>
          <p:cNvSpPr txBox="1"/>
          <p:nvPr/>
        </p:nvSpPr>
        <p:spPr>
          <a:xfrm>
            <a:off x="683568" y="218685"/>
            <a:ext cx="3241080"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7" name="Tabla 6">
            <a:extLst>
              <a:ext uri="{FF2B5EF4-FFF2-40B4-BE49-F238E27FC236}">
                <a16:creationId xmlns:a16="http://schemas.microsoft.com/office/drawing/2014/main" id="{9EADA487-1600-4EB1-B250-875488663C15}"/>
              </a:ext>
            </a:extLst>
          </p:cNvPr>
          <p:cNvGraphicFramePr>
            <a:graphicFrameLocks noGrp="1"/>
          </p:cNvGraphicFramePr>
          <p:nvPr>
            <p:extLst>
              <p:ext uri="{D42A27DB-BD31-4B8C-83A1-F6EECF244321}">
                <p14:modId xmlns:p14="http://schemas.microsoft.com/office/powerpoint/2010/main" val="1017351147"/>
              </p:ext>
            </p:extLst>
          </p:nvPr>
        </p:nvGraphicFramePr>
        <p:xfrm>
          <a:off x="755576" y="4581128"/>
          <a:ext cx="3960440" cy="1728195"/>
        </p:xfrm>
        <a:graphic>
          <a:graphicData uri="http://schemas.openxmlformats.org/drawingml/2006/table">
            <a:tbl>
              <a:tblPr/>
              <a:tblGrid>
                <a:gridCol w="1882075">
                  <a:extLst>
                    <a:ext uri="{9D8B030D-6E8A-4147-A177-3AD203B41FA5}">
                      <a16:colId xmlns:a16="http://schemas.microsoft.com/office/drawing/2014/main" val="243022982"/>
                    </a:ext>
                  </a:extLst>
                </a:gridCol>
                <a:gridCol w="2078365">
                  <a:extLst>
                    <a:ext uri="{9D8B030D-6E8A-4147-A177-3AD203B41FA5}">
                      <a16:colId xmlns:a16="http://schemas.microsoft.com/office/drawing/2014/main" val="3769508288"/>
                    </a:ext>
                  </a:extLst>
                </a:gridCol>
              </a:tblGrid>
              <a:tr h="246885">
                <a:tc rowSpan="2">
                  <a:txBody>
                    <a:bodyPr/>
                    <a:lstStyle/>
                    <a:p>
                      <a:pPr algn="ctr" fontAlgn="ctr"/>
                      <a:r>
                        <a:rPr lang="es-CO" sz="1200" b="1" i="0" u="none" strike="noStrike" dirty="0">
                          <a:solidFill>
                            <a:srgbClr val="FFFFFF"/>
                          </a:solidFill>
                          <a:effectLst/>
                          <a:latin typeface="Arial Narrow" panose="020B0606020202030204" pitchFamily="34" charset="0"/>
                        </a:rPr>
                        <a:t>Tipo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CO" sz="1200" b="1" i="0" u="none" strike="noStrike" dirty="0">
                          <a:solidFill>
                            <a:srgbClr val="FFFFFF"/>
                          </a:solidFill>
                          <a:effectLst/>
                          <a:latin typeface="Calibri" panose="020F0502020204030204" pitchFamily="34" charset="0"/>
                        </a:rPr>
                        <a:t>Año 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195259458"/>
                  </a:ext>
                </a:extLst>
              </a:tr>
              <a:tr h="246885">
                <a:tc vMerge="1">
                  <a:txBody>
                    <a:bodyPr/>
                    <a:lstStyle/>
                    <a:p>
                      <a:endParaRPr lang="es-CO"/>
                    </a:p>
                  </a:txBody>
                  <a:tcPr/>
                </a:tc>
                <a:tc>
                  <a:txBody>
                    <a:bodyPr/>
                    <a:lstStyle/>
                    <a:p>
                      <a:pPr algn="ctr" fontAlgn="ctr"/>
                      <a:r>
                        <a:rPr lang="es-CO" sz="1200" b="1" i="0" u="none" strike="noStrike" dirty="0">
                          <a:solidFill>
                            <a:srgbClr val="FFFFFF"/>
                          </a:solidFill>
                          <a:effectLst/>
                          <a:latin typeface="Calibri" panose="020F0502020204030204" pitchFamily="34" charset="0"/>
                        </a:rPr>
                        <a:t>1°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716752266"/>
                  </a:ext>
                </a:extLst>
              </a:tr>
              <a:tr h="246885">
                <a:tc>
                  <a:txBody>
                    <a:bodyPr/>
                    <a:lstStyle/>
                    <a:p>
                      <a:pPr algn="l" fontAlgn="b"/>
                      <a:r>
                        <a:rPr lang="es-CO" sz="1200" b="0" i="0" u="none" strike="noStrike">
                          <a:solidFill>
                            <a:srgbClr val="000000"/>
                          </a:solidFill>
                          <a:effectLst/>
                          <a:latin typeface="Arial Narrow" panose="020B0606020202030204" pitchFamily="34" charset="0"/>
                        </a:rPr>
                        <a:t>Reclamos Proceso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000000"/>
                          </a:solidFill>
                          <a:effectLst/>
                          <a:latin typeface="Calibri" panose="020F0502020204030204" pitchFamily="34" charset="0"/>
                        </a:rPr>
                        <a:t>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8635553"/>
                  </a:ext>
                </a:extLst>
              </a:tr>
              <a:tr h="246885">
                <a:tc>
                  <a:txBody>
                    <a:bodyPr/>
                    <a:lstStyle/>
                    <a:p>
                      <a:pPr algn="l" fontAlgn="b"/>
                      <a:r>
                        <a:rPr lang="es-CO" sz="1200" b="0" i="0" u="none" strike="noStrike">
                          <a:solidFill>
                            <a:srgbClr val="000000"/>
                          </a:solidFill>
                          <a:effectLst/>
                          <a:latin typeface="Arial Narrow" panose="020B0606020202030204" pitchFamily="34" charset="0"/>
                        </a:rPr>
                        <a:t>Queja Funcionario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2454791"/>
                  </a:ext>
                </a:extLst>
              </a:tr>
              <a:tr h="246885">
                <a:tc>
                  <a:txBody>
                    <a:bodyPr/>
                    <a:lstStyle/>
                    <a:p>
                      <a:pPr algn="l" fontAlgn="b"/>
                      <a:r>
                        <a:rPr lang="es-CO" sz="1200" b="0" i="0" u="none" strike="noStrike" dirty="0">
                          <a:solidFill>
                            <a:srgbClr val="000000"/>
                          </a:solidFill>
                          <a:effectLst/>
                          <a:latin typeface="Arial Narrow" panose="020B0606020202030204" pitchFamily="34" charset="0"/>
                        </a:rPr>
                        <a:t>Reclamo Servicio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000000"/>
                          </a:solidFill>
                          <a:effectLst/>
                          <a:latin typeface="Calibri" panose="020F0502020204030204" pitchFamily="34" charset="0"/>
                        </a:rPr>
                        <a:t>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424730"/>
                  </a:ext>
                </a:extLst>
              </a:tr>
              <a:tr h="246885">
                <a:tc>
                  <a:txBody>
                    <a:bodyPr/>
                    <a:lstStyle/>
                    <a:p>
                      <a:pPr algn="l" fontAlgn="b"/>
                      <a:r>
                        <a:rPr lang="es-CO" sz="1200" b="0" i="0" u="none" strike="noStrike">
                          <a:solidFill>
                            <a:srgbClr val="000000"/>
                          </a:solidFill>
                          <a:effectLst/>
                          <a:latin typeface="Arial Narrow" panose="020B0606020202030204" pitchFamily="34" charset="0"/>
                        </a:rPr>
                        <a:t>Ambiental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0684051"/>
                  </a:ext>
                </a:extLst>
              </a:tr>
              <a:tr h="246885">
                <a:tc>
                  <a:txBody>
                    <a:bodyPr/>
                    <a:lstStyle/>
                    <a:p>
                      <a:pPr algn="ctr" fontAlgn="b"/>
                      <a:r>
                        <a:rPr lang="es-CO" sz="1200" b="1" i="0" u="none" strike="noStrike" dirty="0">
                          <a:solidFill>
                            <a:srgbClr val="FFFFFF"/>
                          </a:solidFill>
                          <a:effectLst/>
                          <a:latin typeface="Arial Narrow" panose="020B0606020202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CO" sz="1200" b="1" i="0" u="none" strike="noStrike" dirty="0">
                          <a:solidFill>
                            <a:srgbClr val="FFFFFF"/>
                          </a:solidFill>
                          <a:effectLst/>
                          <a:latin typeface="Calibri" panose="020F0502020204030204" pitchFamily="34" charset="0"/>
                        </a:rPr>
                        <a:t>739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38501647"/>
                  </a:ext>
                </a:extLst>
              </a:tr>
            </a:tbl>
          </a:graphicData>
        </a:graphic>
      </p:graphicFrame>
      <p:pic>
        <p:nvPicPr>
          <p:cNvPr id="10" name="Imagen 9">
            <a:extLst>
              <a:ext uri="{FF2B5EF4-FFF2-40B4-BE49-F238E27FC236}">
                <a16:creationId xmlns:a16="http://schemas.microsoft.com/office/drawing/2014/main" id="{574DAF12-C93F-4CA7-82BD-70E1F42EC7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6130622"/>
            <a:ext cx="3279321" cy="469343"/>
          </a:xfrm>
          <a:prstGeom prst="rect">
            <a:avLst/>
          </a:prstGeom>
        </p:spPr>
      </p:pic>
      <p:graphicFrame>
        <p:nvGraphicFramePr>
          <p:cNvPr id="11" name="Gráfico 10">
            <a:extLst>
              <a:ext uri="{FF2B5EF4-FFF2-40B4-BE49-F238E27FC236}">
                <a16:creationId xmlns:a16="http://schemas.microsoft.com/office/drawing/2014/main" id="{7D7D4889-2039-496B-A29F-D653DB952700}"/>
              </a:ext>
            </a:extLst>
          </p:cNvPr>
          <p:cNvGraphicFramePr>
            <a:graphicFrameLocks/>
          </p:cNvGraphicFramePr>
          <p:nvPr>
            <p:extLst>
              <p:ext uri="{D42A27DB-BD31-4B8C-83A1-F6EECF244321}">
                <p14:modId xmlns:p14="http://schemas.microsoft.com/office/powerpoint/2010/main" val="2946195932"/>
              </p:ext>
            </p:extLst>
          </p:nvPr>
        </p:nvGraphicFramePr>
        <p:xfrm>
          <a:off x="323528" y="1484784"/>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0138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716016" y="372223"/>
            <a:ext cx="4572000" cy="646331"/>
          </a:xfrm>
          <a:prstGeom prst="rect">
            <a:avLst/>
          </a:prstGeom>
        </p:spPr>
        <p:txBody>
          <a:bodyPr>
            <a:spAutoFit/>
          </a:bodyPr>
          <a:lstStyle/>
          <a:p>
            <a:r>
              <a:rPr lang="es-CO" b="1" dirty="0">
                <a:solidFill>
                  <a:srgbClr val="0070C0"/>
                </a:solidFill>
              </a:rPr>
              <a:t>Análisis de resultados a la gestión de las Quejas, Reclamos</a:t>
            </a:r>
            <a:endParaRPr lang="es-CO" dirty="0">
              <a:solidFill>
                <a:srgbClr val="0070C0"/>
              </a:solidFill>
            </a:endParaRPr>
          </a:p>
        </p:txBody>
      </p:sp>
      <p:sp>
        <p:nvSpPr>
          <p:cNvPr id="2" name="1 Rectángulo"/>
          <p:cNvSpPr/>
          <p:nvPr/>
        </p:nvSpPr>
        <p:spPr>
          <a:xfrm>
            <a:off x="5580112" y="2565133"/>
            <a:ext cx="3087057" cy="2862322"/>
          </a:xfrm>
          <a:prstGeom prst="rect">
            <a:avLst/>
          </a:prstGeom>
        </p:spPr>
        <p:txBody>
          <a:bodyPr wrap="square">
            <a:spAutoFit/>
          </a:bodyPr>
          <a:lstStyle/>
          <a:p>
            <a:pPr algn="just"/>
            <a:endParaRPr lang="es-CO" dirty="0">
              <a:latin typeface="Arial Narrow" panose="020B0606020202030204" pitchFamily="34" charset="0"/>
            </a:endParaRPr>
          </a:p>
          <a:p>
            <a:pPr algn="just"/>
            <a:r>
              <a:rPr lang="es-CO" dirty="0">
                <a:latin typeface="Arial Narrow" panose="020B0606020202030204" pitchFamily="34" charset="0"/>
              </a:rPr>
              <a:t>El mes en el cual se recepcionaron mas quejas fue en Enero con un total de 440 , de las cuales 439 fueron recepcionadas vía web</a:t>
            </a:r>
          </a:p>
          <a:p>
            <a:pPr algn="just"/>
            <a:endParaRPr lang="es-CO" dirty="0">
              <a:latin typeface="Arial Narrow" panose="020B0606020202030204" pitchFamily="34" charset="0"/>
            </a:endParaRPr>
          </a:p>
          <a:p>
            <a:pPr algn="just"/>
            <a:endParaRPr lang="es-CO" dirty="0">
              <a:latin typeface="Arial Narrow" panose="020B0606020202030204" pitchFamily="34" charset="0"/>
            </a:endParaRPr>
          </a:p>
          <a:p>
            <a:pPr algn="just"/>
            <a:endParaRPr lang="es-CO" dirty="0">
              <a:latin typeface="Arial Narrow" panose="020B0606020202030204" pitchFamily="34" charset="0"/>
            </a:endParaRPr>
          </a:p>
          <a:p>
            <a:pPr algn="just"/>
            <a:endParaRPr lang="es-CO" dirty="0">
              <a:latin typeface="Arial Narrow" panose="020B0606020202030204" pitchFamily="34" charset="0"/>
            </a:endParaRPr>
          </a:p>
        </p:txBody>
      </p:sp>
      <p:sp>
        <p:nvSpPr>
          <p:cNvPr id="9" name="8 CuadroTexto"/>
          <p:cNvSpPr txBox="1"/>
          <p:nvPr/>
        </p:nvSpPr>
        <p:spPr>
          <a:xfrm>
            <a:off x="683568" y="372223"/>
            <a:ext cx="3241080"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7" name="Tabla 6">
            <a:extLst>
              <a:ext uri="{FF2B5EF4-FFF2-40B4-BE49-F238E27FC236}">
                <a16:creationId xmlns:a16="http://schemas.microsoft.com/office/drawing/2014/main" id="{8A64395F-BC8E-4563-A581-D213BE954050}"/>
              </a:ext>
            </a:extLst>
          </p:cNvPr>
          <p:cNvGraphicFramePr>
            <a:graphicFrameLocks noGrp="1"/>
          </p:cNvGraphicFramePr>
          <p:nvPr>
            <p:extLst>
              <p:ext uri="{D42A27DB-BD31-4B8C-83A1-F6EECF244321}">
                <p14:modId xmlns:p14="http://schemas.microsoft.com/office/powerpoint/2010/main" val="239543083"/>
              </p:ext>
            </p:extLst>
          </p:nvPr>
        </p:nvGraphicFramePr>
        <p:xfrm>
          <a:off x="971600" y="4581128"/>
          <a:ext cx="4419600" cy="1396365"/>
        </p:xfrm>
        <a:graphic>
          <a:graphicData uri="http://schemas.openxmlformats.org/drawingml/2006/table">
            <a:tbl>
              <a:tblPr/>
              <a:tblGrid>
                <a:gridCol w="2133600">
                  <a:extLst>
                    <a:ext uri="{9D8B030D-6E8A-4147-A177-3AD203B41FA5}">
                      <a16:colId xmlns:a16="http://schemas.microsoft.com/office/drawing/2014/main" val="2688461771"/>
                    </a:ext>
                  </a:extLst>
                </a:gridCol>
                <a:gridCol w="762000">
                  <a:extLst>
                    <a:ext uri="{9D8B030D-6E8A-4147-A177-3AD203B41FA5}">
                      <a16:colId xmlns:a16="http://schemas.microsoft.com/office/drawing/2014/main" val="3562803391"/>
                    </a:ext>
                  </a:extLst>
                </a:gridCol>
                <a:gridCol w="762000">
                  <a:extLst>
                    <a:ext uri="{9D8B030D-6E8A-4147-A177-3AD203B41FA5}">
                      <a16:colId xmlns:a16="http://schemas.microsoft.com/office/drawing/2014/main" val="1935636827"/>
                    </a:ext>
                  </a:extLst>
                </a:gridCol>
                <a:gridCol w="762000">
                  <a:extLst>
                    <a:ext uri="{9D8B030D-6E8A-4147-A177-3AD203B41FA5}">
                      <a16:colId xmlns:a16="http://schemas.microsoft.com/office/drawing/2014/main" val="264785617"/>
                    </a:ext>
                  </a:extLst>
                </a:gridCol>
              </a:tblGrid>
              <a:tr h="409575">
                <a:tc>
                  <a:txBody>
                    <a:bodyPr/>
                    <a:lstStyle/>
                    <a:p>
                      <a:pPr algn="ctr" rtl="0" fontAlgn="ctr"/>
                      <a:r>
                        <a:rPr lang="es-CO" sz="1200" b="1" i="0" u="none" strike="noStrike" dirty="0">
                          <a:solidFill>
                            <a:srgbClr val="FFFFFF"/>
                          </a:solidFill>
                          <a:effectLst/>
                          <a:latin typeface="Calibri" panose="020F0502020204030204" pitchFamily="34" charset="0"/>
                        </a:rPr>
                        <a:t>Mes</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200" b="1" i="0" u="none" strike="noStrike" dirty="0">
                          <a:solidFill>
                            <a:srgbClr val="FFFFFF"/>
                          </a:solidFill>
                          <a:effectLst/>
                          <a:latin typeface="Calibri" panose="020F0502020204030204" pitchFamily="34" charset="0"/>
                        </a:rPr>
                        <a:t>Física</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200" b="1" i="0" u="none" strike="noStrike">
                          <a:solidFill>
                            <a:srgbClr val="FFFFFF"/>
                          </a:solidFill>
                          <a:effectLst/>
                          <a:latin typeface="Calibri" panose="020F0502020204030204" pitchFamily="34" charset="0"/>
                        </a:rPr>
                        <a:t>Web</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200" b="1" i="0" u="none" strike="noStrike">
                          <a:solidFill>
                            <a:srgbClr val="FFFFFF"/>
                          </a:solidFill>
                          <a:effectLst/>
                          <a:latin typeface="Calibri" panose="020F0502020204030204" pitchFamily="34" charset="0"/>
                        </a:rPr>
                        <a:t>Total general</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3934420955"/>
                  </a:ext>
                </a:extLst>
              </a:tr>
              <a:tr h="209550">
                <a:tc>
                  <a:txBody>
                    <a:bodyPr/>
                    <a:lstStyle/>
                    <a:p>
                      <a:pPr algn="ctr" rtl="0" fontAlgn="ctr"/>
                      <a:r>
                        <a:rPr lang="es-CO" sz="1200" b="0" i="0" u="none" strike="noStrike" dirty="0">
                          <a:solidFill>
                            <a:srgbClr val="000000"/>
                          </a:solidFill>
                          <a:effectLst/>
                          <a:latin typeface="Calibri" panose="020F0502020204030204" pitchFamily="34" charset="0"/>
                        </a:rPr>
                        <a:t>Enero</a:t>
                      </a:r>
                    </a:p>
                  </a:txBody>
                  <a:tcPr marL="9525" marR="9525" marT="9525"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algn="ctr" rtl="0" fontAlgn="ctr"/>
                      <a:r>
                        <a:rPr lang="es-CO" sz="12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rtl="0" fontAlgn="ctr"/>
                      <a:r>
                        <a:rPr lang="es-CO" sz="1200" b="0" i="0" u="none" strike="noStrike" dirty="0">
                          <a:solidFill>
                            <a:srgbClr val="000000"/>
                          </a:solidFill>
                          <a:effectLst/>
                          <a:latin typeface="Calibri" panose="020F0502020204030204" pitchFamily="34" charset="0"/>
                        </a:rPr>
                        <a:t>439</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Calibri" panose="020F0502020204030204" pitchFamily="34" charset="0"/>
                        </a:rPr>
                        <a:t>440</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268690201"/>
                  </a:ext>
                </a:extLst>
              </a:tr>
              <a:tr h="209550">
                <a:tc>
                  <a:txBody>
                    <a:bodyPr/>
                    <a:lstStyle/>
                    <a:p>
                      <a:pPr algn="ctr" rtl="0" fontAlgn="ctr"/>
                      <a:r>
                        <a:rPr lang="es-CO" sz="1200" b="0" i="0" u="none" strike="noStrike">
                          <a:solidFill>
                            <a:srgbClr val="000000"/>
                          </a:solidFill>
                          <a:effectLst/>
                          <a:latin typeface="Calibri" panose="020F0502020204030204" pitchFamily="34" charset="0"/>
                        </a:rPr>
                        <a:t>Febrero</a:t>
                      </a:r>
                    </a:p>
                  </a:txBody>
                  <a:tcPr marL="9525" marR="9525" marT="9525" marB="0" anchor="ctr">
                    <a:lnL>
                      <a:noFill/>
                    </a:lnL>
                    <a:lnR w="12700" cap="flat" cmpd="sng" algn="ctr">
                      <a:solidFill>
                        <a:srgbClr val="D9D9D9"/>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algn="ctr" fontAlgn="ctr"/>
                      <a:r>
                        <a:rPr lang="es-CO" sz="18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rtl="0" fontAlgn="ctr"/>
                      <a:r>
                        <a:rPr lang="es-CO" sz="1200" b="0" i="0" u="none" strike="noStrike" dirty="0">
                          <a:solidFill>
                            <a:srgbClr val="000000"/>
                          </a:solidFill>
                          <a:effectLst/>
                          <a:latin typeface="Calibri" panose="020F0502020204030204" pitchFamily="34" charset="0"/>
                        </a:rPr>
                        <a:t>172</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Calibri" panose="020F0502020204030204" pitchFamily="34" charset="0"/>
                        </a:rPr>
                        <a:t>172</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492928497"/>
                  </a:ext>
                </a:extLst>
              </a:tr>
              <a:tr h="209550">
                <a:tc>
                  <a:txBody>
                    <a:bodyPr/>
                    <a:lstStyle/>
                    <a:p>
                      <a:pPr algn="ctr" rtl="0" fontAlgn="ctr"/>
                      <a:r>
                        <a:rPr lang="es-CO" sz="1200" b="0" i="0" u="none" strike="noStrike">
                          <a:solidFill>
                            <a:srgbClr val="000000"/>
                          </a:solidFill>
                          <a:effectLst/>
                          <a:latin typeface="Calibri" panose="020F0502020204030204" pitchFamily="34" charset="0"/>
                        </a:rPr>
                        <a:t>Marzo</a:t>
                      </a:r>
                    </a:p>
                  </a:txBody>
                  <a:tcPr marL="9525" marR="9525" marT="9525" marB="0" anchor="ctr">
                    <a:lnL>
                      <a:noFill/>
                    </a:lnL>
                    <a:lnR w="12700" cap="flat" cmpd="sng" algn="ctr">
                      <a:solidFill>
                        <a:srgbClr val="D9D9D9"/>
                      </a:solidFill>
                      <a:prstDash val="solid"/>
                      <a:round/>
                      <a:headEnd type="none" w="med" len="med"/>
                      <a:tailEnd type="none" w="med" len="med"/>
                    </a:lnR>
                    <a:lnT w="6350" cap="flat" cmpd="sng" algn="ctr">
                      <a:solidFill>
                        <a:srgbClr val="95B3D7"/>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fontAlgn="ctr"/>
                      <a:r>
                        <a:rPr lang="es-CO" sz="18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rtl="0" fontAlgn="ctr"/>
                      <a:r>
                        <a:rPr lang="es-CO" sz="1200" b="0" i="0" u="none" strike="noStrike" dirty="0">
                          <a:solidFill>
                            <a:srgbClr val="000000"/>
                          </a:solidFill>
                          <a:effectLst/>
                          <a:latin typeface="Calibri" panose="020F0502020204030204" pitchFamily="34" charset="0"/>
                        </a:rPr>
                        <a:t>127</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Calibri" panose="020F0502020204030204" pitchFamily="34" charset="0"/>
                        </a:rPr>
                        <a:t>127</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83742127"/>
                  </a:ext>
                </a:extLst>
              </a:tr>
              <a:tr h="209550">
                <a:tc>
                  <a:txBody>
                    <a:bodyPr/>
                    <a:lstStyle/>
                    <a:p>
                      <a:pPr algn="ctr" rtl="0" fontAlgn="ctr"/>
                      <a:r>
                        <a:rPr lang="es-CO" sz="1200" b="1" i="0" u="none" strike="noStrike">
                          <a:solidFill>
                            <a:srgbClr val="FFFFFF"/>
                          </a:solidFill>
                          <a:effectLst/>
                          <a:latin typeface="Calibri" panose="020F0502020204030204" pitchFamily="34" charset="0"/>
                        </a:rPr>
                        <a:t>Total general</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200" b="1" i="0" u="none" strike="noStrike">
                          <a:solidFill>
                            <a:srgbClr val="FFFFFF"/>
                          </a:solidFill>
                          <a:effectLst/>
                          <a:latin typeface="Calibri" panose="020F0502020204030204" pitchFamily="34" charset="0"/>
                        </a:rPr>
                        <a:t>1</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200" b="1" i="0" u="none" strike="noStrike">
                          <a:solidFill>
                            <a:srgbClr val="FFFFFF"/>
                          </a:solidFill>
                          <a:effectLst/>
                          <a:latin typeface="Calibri" panose="020F0502020204030204" pitchFamily="34" charset="0"/>
                        </a:rPr>
                        <a:t>738</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200" b="1" i="0" u="none" strike="noStrike" dirty="0">
                          <a:solidFill>
                            <a:srgbClr val="FFFFFF"/>
                          </a:solidFill>
                          <a:effectLst/>
                          <a:latin typeface="Calibri" panose="020F0502020204030204" pitchFamily="34" charset="0"/>
                        </a:rPr>
                        <a:t>739</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2294525276"/>
                  </a:ext>
                </a:extLst>
              </a:tr>
            </a:tbl>
          </a:graphicData>
        </a:graphic>
      </p:graphicFrame>
      <p:pic>
        <p:nvPicPr>
          <p:cNvPr id="11" name="Imagen 10">
            <a:extLst>
              <a:ext uri="{FF2B5EF4-FFF2-40B4-BE49-F238E27FC236}">
                <a16:creationId xmlns:a16="http://schemas.microsoft.com/office/drawing/2014/main" id="{047412FA-CA7A-4231-BC02-7F52D3E70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6113352"/>
            <a:ext cx="3279321" cy="469343"/>
          </a:xfrm>
          <a:prstGeom prst="rect">
            <a:avLst/>
          </a:prstGeom>
        </p:spPr>
      </p:pic>
      <p:graphicFrame>
        <p:nvGraphicFramePr>
          <p:cNvPr id="12" name="Gráfico 11">
            <a:extLst>
              <a:ext uri="{FF2B5EF4-FFF2-40B4-BE49-F238E27FC236}">
                <a16:creationId xmlns:a16="http://schemas.microsoft.com/office/drawing/2014/main" id="{29643C5D-C40B-4F45-8040-BB4901046D58}"/>
              </a:ext>
            </a:extLst>
          </p:cNvPr>
          <p:cNvGraphicFramePr>
            <a:graphicFrameLocks/>
          </p:cNvGraphicFramePr>
          <p:nvPr>
            <p:extLst>
              <p:ext uri="{D42A27DB-BD31-4B8C-83A1-F6EECF244321}">
                <p14:modId xmlns:p14="http://schemas.microsoft.com/office/powerpoint/2010/main" val="3372172890"/>
              </p:ext>
            </p:extLst>
          </p:nvPr>
        </p:nvGraphicFramePr>
        <p:xfrm>
          <a:off x="819200" y="1700808"/>
          <a:ext cx="4572000" cy="2552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26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716015" y="388647"/>
            <a:ext cx="4572000" cy="646331"/>
          </a:xfrm>
          <a:prstGeom prst="rect">
            <a:avLst/>
          </a:prstGeom>
        </p:spPr>
        <p:txBody>
          <a:bodyPr>
            <a:spAutoFit/>
          </a:bodyPr>
          <a:lstStyle/>
          <a:p>
            <a:r>
              <a:rPr lang="es-CO" b="1" dirty="0">
                <a:solidFill>
                  <a:srgbClr val="0070C0"/>
                </a:solidFill>
              </a:rPr>
              <a:t>Análisis de resultados a la gestión de las Quejas, Reclamos</a:t>
            </a:r>
            <a:endParaRPr lang="es-CO" dirty="0">
              <a:solidFill>
                <a:srgbClr val="0070C0"/>
              </a:solidFill>
            </a:endParaRPr>
          </a:p>
        </p:txBody>
      </p:sp>
      <p:sp>
        <p:nvSpPr>
          <p:cNvPr id="2" name="1 Rectángulo"/>
          <p:cNvSpPr/>
          <p:nvPr/>
        </p:nvSpPr>
        <p:spPr>
          <a:xfrm>
            <a:off x="5458487" y="1844824"/>
            <a:ext cx="3087057" cy="3416320"/>
          </a:xfrm>
          <a:prstGeom prst="rect">
            <a:avLst/>
          </a:prstGeom>
        </p:spPr>
        <p:txBody>
          <a:bodyPr wrap="square">
            <a:spAutoFit/>
          </a:bodyPr>
          <a:lstStyle/>
          <a:p>
            <a:pPr algn="just"/>
            <a:r>
              <a:rPr lang="es-CO" dirty="0">
                <a:latin typeface="Arial Narrow" panose="020B0606020202030204" pitchFamily="34" charset="0"/>
              </a:rPr>
              <a:t>En el primer trimestre del 2018 se recibieron 739 quejas de las cuales 738 fueron recepcionadas vía web y 1 física.</a:t>
            </a:r>
          </a:p>
          <a:p>
            <a:pPr algn="just"/>
            <a:endParaRPr lang="es-CO" dirty="0">
              <a:latin typeface="Arial Narrow" panose="020B0606020202030204" pitchFamily="34" charset="0"/>
            </a:endParaRPr>
          </a:p>
          <a:p>
            <a:pPr algn="just"/>
            <a:endParaRPr lang="es-CO" dirty="0">
              <a:latin typeface="Arial Narrow" panose="020B0606020202030204" pitchFamily="34" charset="0"/>
            </a:endParaRPr>
          </a:p>
          <a:p>
            <a:pPr algn="just"/>
            <a:r>
              <a:rPr lang="es-CO" dirty="0">
                <a:latin typeface="Arial Narrow" panose="020B0606020202030204" pitchFamily="34" charset="0"/>
              </a:rPr>
              <a:t>El tipo de queja que mas se recepcionó tipo web fue reclamos procesos con un total de 351 quejas</a:t>
            </a:r>
          </a:p>
          <a:p>
            <a:pPr algn="just"/>
            <a:endParaRPr lang="es-CO" dirty="0">
              <a:latin typeface="Arial Narrow" panose="020B0606020202030204" pitchFamily="34" charset="0"/>
            </a:endParaRPr>
          </a:p>
          <a:p>
            <a:pPr algn="just"/>
            <a:endParaRPr lang="es-CO" dirty="0">
              <a:latin typeface="Arial Narrow" panose="020B0606020202030204" pitchFamily="34" charset="0"/>
            </a:endParaRPr>
          </a:p>
        </p:txBody>
      </p:sp>
      <p:sp>
        <p:nvSpPr>
          <p:cNvPr id="9" name="8 CuadroTexto"/>
          <p:cNvSpPr txBox="1"/>
          <p:nvPr/>
        </p:nvSpPr>
        <p:spPr>
          <a:xfrm>
            <a:off x="736272" y="376187"/>
            <a:ext cx="3241080"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4" name="Tabla 3">
            <a:extLst>
              <a:ext uri="{FF2B5EF4-FFF2-40B4-BE49-F238E27FC236}">
                <a16:creationId xmlns:a16="http://schemas.microsoft.com/office/drawing/2014/main" id="{85978730-8537-459C-9307-90CB3BCD6300}"/>
              </a:ext>
            </a:extLst>
          </p:cNvPr>
          <p:cNvGraphicFramePr>
            <a:graphicFrameLocks noGrp="1"/>
          </p:cNvGraphicFramePr>
          <p:nvPr>
            <p:extLst>
              <p:ext uri="{D42A27DB-BD31-4B8C-83A1-F6EECF244321}">
                <p14:modId xmlns:p14="http://schemas.microsoft.com/office/powerpoint/2010/main" val="955101384"/>
              </p:ext>
            </p:extLst>
          </p:nvPr>
        </p:nvGraphicFramePr>
        <p:xfrm>
          <a:off x="546889" y="4437112"/>
          <a:ext cx="4911597" cy="1447919"/>
        </p:xfrm>
        <a:graphic>
          <a:graphicData uri="http://schemas.openxmlformats.org/drawingml/2006/table">
            <a:tbl>
              <a:tblPr/>
              <a:tblGrid>
                <a:gridCol w="2371116">
                  <a:extLst>
                    <a:ext uri="{9D8B030D-6E8A-4147-A177-3AD203B41FA5}">
                      <a16:colId xmlns:a16="http://schemas.microsoft.com/office/drawing/2014/main" val="1683117889"/>
                    </a:ext>
                  </a:extLst>
                </a:gridCol>
                <a:gridCol w="846827">
                  <a:extLst>
                    <a:ext uri="{9D8B030D-6E8A-4147-A177-3AD203B41FA5}">
                      <a16:colId xmlns:a16="http://schemas.microsoft.com/office/drawing/2014/main" val="461940920"/>
                    </a:ext>
                  </a:extLst>
                </a:gridCol>
                <a:gridCol w="846827">
                  <a:extLst>
                    <a:ext uri="{9D8B030D-6E8A-4147-A177-3AD203B41FA5}">
                      <a16:colId xmlns:a16="http://schemas.microsoft.com/office/drawing/2014/main" val="1254983263"/>
                    </a:ext>
                  </a:extLst>
                </a:gridCol>
                <a:gridCol w="846827">
                  <a:extLst>
                    <a:ext uri="{9D8B030D-6E8A-4147-A177-3AD203B41FA5}">
                      <a16:colId xmlns:a16="http://schemas.microsoft.com/office/drawing/2014/main" val="661695453"/>
                    </a:ext>
                  </a:extLst>
                </a:gridCol>
              </a:tblGrid>
              <a:tr h="475271">
                <a:tc>
                  <a:txBody>
                    <a:bodyPr/>
                    <a:lstStyle/>
                    <a:p>
                      <a:pPr algn="ctr" rtl="0" fontAlgn="ctr"/>
                      <a:r>
                        <a:rPr lang="es-CO" sz="1200" b="1" i="0" u="none" strike="noStrike" dirty="0">
                          <a:solidFill>
                            <a:srgbClr val="FFFFFF"/>
                          </a:solidFill>
                          <a:effectLst/>
                          <a:latin typeface="Calibri" panose="020F0502020204030204" pitchFamily="34" charset="0"/>
                        </a:rPr>
                        <a:t>TIPO </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200" b="1" i="0" u="none" strike="noStrike" dirty="0">
                          <a:solidFill>
                            <a:srgbClr val="FFFFFF"/>
                          </a:solidFill>
                          <a:effectLst/>
                          <a:latin typeface="Calibri" panose="020F0502020204030204" pitchFamily="34" charset="0"/>
                        </a:rPr>
                        <a:t>Física</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200" b="1" i="0" u="none" strike="noStrike" dirty="0">
                          <a:solidFill>
                            <a:srgbClr val="FFFFFF"/>
                          </a:solidFill>
                          <a:effectLst/>
                          <a:latin typeface="Calibri" panose="020F0502020204030204" pitchFamily="34" charset="0"/>
                        </a:rPr>
                        <a:t>Web</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200" b="1" i="0" u="none" strike="noStrike" dirty="0">
                          <a:solidFill>
                            <a:srgbClr val="FFFFFF"/>
                          </a:solidFill>
                          <a:effectLst/>
                          <a:latin typeface="Calibri" panose="020F0502020204030204" pitchFamily="34" charset="0"/>
                        </a:rPr>
                        <a:t>Total general</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3629066318"/>
                  </a:ext>
                </a:extLst>
              </a:tr>
              <a:tr h="243162">
                <a:tc>
                  <a:txBody>
                    <a:bodyPr/>
                    <a:lstStyle/>
                    <a:p>
                      <a:pPr algn="l" rtl="0" fontAlgn="b"/>
                      <a:r>
                        <a:rPr lang="es-CO" sz="1200" b="0" i="0" u="none" strike="noStrike" dirty="0">
                          <a:solidFill>
                            <a:srgbClr val="000000"/>
                          </a:solidFill>
                          <a:effectLst/>
                          <a:latin typeface="Calibri" panose="020F0502020204030204" pitchFamily="34" charset="0"/>
                        </a:rPr>
                        <a:t>QUEJAS FUNCIONARIOS MEN</a:t>
                      </a:r>
                    </a:p>
                  </a:txBody>
                  <a:tcPr marL="9525" marR="9525" marT="952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Calibri" panose="020F0502020204030204" pitchFamily="34" charset="0"/>
                        </a:rPr>
                        <a:t>80</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Calibri" panose="020F0502020204030204" pitchFamily="34" charset="0"/>
                        </a:rPr>
                        <a:t>80</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077813906"/>
                  </a:ext>
                </a:extLst>
              </a:tr>
              <a:tr h="243162">
                <a:tc>
                  <a:txBody>
                    <a:bodyPr/>
                    <a:lstStyle/>
                    <a:p>
                      <a:pPr algn="l" rtl="0" fontAlgn="b"/>
                      <a:r>
                        <a:rPr lang="es-CO" sz="1200" b="0" i="0" u="none" strike="noStrike" dirty="0">
                          <a:solidFill>
                            <a:srgbClr val="000000"/>
                          </a:solidFill>
                          <a:effectLst/>
                          <a:latin typeface="Calibri" panose="020F0502020204030204" pitchFamily="34" charset="0"/>
                        </a:rPr>
                        <a:t>QUEJAS PROCESOS MEN</a:t>
                      </a:r>
                    </a:p>
                  </a:txBody>
                  <a:tcPr marL="9525" marR="9525" marT="952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Calibri" panose="020F0502020204030204" pitchFamily="34" charset="0"/>
                        </a:rPr>
                        <a:t>351</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Calibri" panose="020F0502020204030204" pitchFamily="34" charset="0"/>
                        </a:rPr>
                        <a:t>352</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368501207"/>
                  </a:ext>
                </a:extLst>
              </a:tr>
              <a:tr h="243162">
                <a:tc>
                  <a:txBody>
                    <a:bodyPr/>
                    <a:lstStyle/>
                    <a:p>
                      <a:pPr algn="l" rtl="0" fontAlgn="b"/>
                      <a:r>
                        <a:rPr lang="es-CO" sz="1200" b="0" i="0" u="none" strike="noStrike">
                          <a:solidFill>
                            <a:srgbClr val="000000"/>
                          </a:solidFill>
                          <a:effectLst/>
                          <a:latin typeface="Calibri" panose="020F0502020204030204" pitchFamily="34" charset="0"/>
                        </a:rPr>
                        <a:t>RECLAMOS SERVICIOS</a:t>
                      </a:r>
                    </a:p>
                  </a:txBody>
                  <a:tcPr marL="9525" marR="9525" marT="952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Calibri" panose="020F0502020204030204" pitchFamily="34" charset="0"/>
                        </a:rPr>
                        <a:t>307</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Calibri" panose="020F0502020204030204" pitchFamily="34" charset="0"/>
                        </a:rPr>
                        <a:t>307</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396265225"/>
                  </a:ext>
                </a:extLst>
              </a:tr>
              <a:tr h="243162">
                <a:tc>
                  <a:txBody>
                    <a:bodyPr/>
                    <a:lstStyle/>
                    <a:p>
                      <a:pPr algn="ctr" rtl="0" fontAlgn="ctr"/>
                      <a:r>
                        <a:rPr lang="es-CO" sz="1200" b="1" i="0" u="none" strike="noStrike" dirty="0">
                          <a:solidFill>
                            <a:srgbClr val="FFFFFF"/>
                          </a:solidFill>
                          <a:effectLst/>
                          <a:latin typeface="Calibri" panose="020F0502020204030204" pitchFamily="34" charset="0"/>
                        </a:rPr>
                        <a:t>Total general</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200" b="1" i="0" u="none" strike="noStrike" dirty="0">
                          <a:solidFill>
                            <a:srgbClr val="FFFFFF"/>
                          </a:solidFill>
                          <a:effectLst/>
                          <a:latin typeface="Calibri" panose="020F0502020204030204" pitchFamily="34" charset="0"/>
                        </a:rPr>
                        <a:t>1</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200" b="1" i="0" u="none" strike="noStrike" dirty="0">
                          <a:solidFill>
                            <a:srgbClr val="FFFFFF"/>
                          </a:solidFill>
                          <a:effectLst/>
                          <a:latin typeface="Calibri" panose="020F0502020204030204" pitchFamily="34" charset="0"/>
                        </a:rPr>
                        <a:t>738</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200" b="1" i="0" u="none" strike="noStrike" dirty="0">
                          <a:solidFill>
                            <a:srgbClr val="FFFFFF"/>
                          </a:solidFill>
                          <a:effectLst/>
                          <a:latin typeface="Calibri" panose="020F0502020204030204" pitchFamily="34" charset="0"/>
                        </a:rPr>
                        <a:t>739</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2507657556"/>
                  </a:ext>
                </a:extLst>
              </a:tr>
            </a:tbl>
          </a:graphicData>
        </a:graphic>
      </p:graphicFrame>
      <p:pic>
        <p:nvPicPr>
          <p:cNvPr id="10" name="Imagen 9">
            <a:extLst>
              <a:ext uri="{FF2B5EF4-FFF2-40B4-BE49-F238E27FC236}">
                <a16:creationId xmlns:a16="http://schemas.microsoft.com/office/drawing/2014/main" id="{0578B647-F0C1-4882-B1F3-883C3CC8F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8486" y="6101588"/>
            <a:ext cx="3279321" cy="469343"/>
          </a:xfrm>
          <a:prstGeom prst="rect">
            <a:avLst/>
          </a:prstGeom>
        </p:spPr>
      </p:pic>
      <p:graphicFrame>
        <p:nvGraphicFramePr>
          <p:cNvPr id="11" name="Gráfico 10">
            <a:extLst>
              <a:ext uri="{FF2B5EF4-FFF2-40B4-BE49-F238E27FC236}">
                <a16:creationId xmlns:a16="http://schemas.microsoft.com/office/drawing/2014/main" id="{FDEF2AC2-FBAB-49FB-8EF8-57DC18EDB161}"/>
              </a:ext>
            </a:extLst>
          </p:cNvPr>
          <p:cNvGraphicFramePr>
            <a:graphicFrameLocks/>
          </p:cNvGraphicFramePr>
          <p:nvPr>
            <p:extLst>
              <p:ext uri="{D42A27DB-BD31-4B8C-83A1-F6EECF244321}">
                <p14:modId xmlns:p14="http://schemas.microsoft.com/office/powerpoint/2010/main" val="1378601798"/>
              </p:ext>
            </p:extLst>
          </p:nvPr>
        </p:nvGraphicFramePr>
        <p:xfrm>
          <a:off x="716687" y="127532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1069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881413"/>
            <a:ext cx="8280920" cy="5940088"/>
          </a:xfrm>
          <a:prstGeom prst="rect">
            <a:avLst/>
          </a:prstGeom>
        </p:spPr>
        <p:txBody>
          <a:bodyPr wrap="square">
            <a:spAutoFit/>
          </a:bodyPr>
          <a:lstStyle/>
          <a:p>
            <a:pPr algn="just">
              <a:buSzPct val="125000"/>
              <a:defRPr/>
            </a:pPr>
            <a:endParaRPr lang="es-ES" sz="2000" dirty="0">
              <a:latin typeface="Arial Narrow" panose="020B0606020202030204" pitchFamily="34" charset="0"/>
              <a:cs typeface="Arial" pitchFamily="34" charset="0"/>
            </a:endParaRPr>
          </a:p>
          <a:p>
            <a:pPr algn="just">
              <a:buSzPct val="125000"/>
              <a:defRPr/>
            </a:pPr>
            <a:r>
              <a:rPr lang="es-ES" sz="2000" dirty="0">
                <a:latin typeface="Arial Narrow" panose="020B0606020202030204" pitchFamily="34" charset="0"/>
                <a:cs typeface="Arial" pitchFamily="34" charset="0"/>
              </a:rPr>
              <a:t>De las 739 quejas radicadas en el primer trimestre, 368 no fueron atendidas oportunamente, lo cual llevó a obtener un  porcentaje de cumplimiento del indicador del 55%</a:t>
            </a:r>
          </a:p>
          <a:p>
            <a:pPr algn="just">
              <a:buSzPct val="125000"/>
              <a:defRPr/>
            </a:pPr>
            <a:endParaRPr lang="es-ES" sz="2000" dirty="0">
              <a:latin typeface="Arial Narrow" panose="020B0606020202030204" pitchFamily="34" charset="0"/>
              <a:cs typeface="Arial" pitchFamily="34" charset="0"/>
            </a:endParaRPr>
          </a:p>
          <a:p>
            <a:pPr algn="just">
              <a:buSzPct val="125000"/>
              <a:defRPr/>
            </a:pPr>
            <a:r>
              <a:rPr lang="es-ES" sz="2000" dirty="0">
                <a:latin typeface="Arial Narrow" panose="020B0606020202030204" pitchFamily="34" charset="0"/>
                <a:cs typeface="Arial" pitchFamily="34" charset="0"/>
              </a:rPr>
              <a:t>Esta  baja  del  indicador  se  debió principalmente a los  siguientes factores: </a:t>
            </a:r>
          </a:p>
          <a:p>
            <a:pPr algn="just">
              <a:buSzPct val="125000"/>
              <a:defRPr/>
            </a:pPr>
            <a:endParaRPr lang="es-ES" sz="2000" dirty="0">
              <a:latin typeface="Arial Narrow" panose="020B0606020202030204" pitchFamily="34" charset="0"/>
              <a:cs typeface="Arial" pitchFamily="34" charset="0"/>
            </a:endParaRPr>
          </a:p>
          <a:p>
            <a:pPr marL="457200" indent="-457200" algn="just">
              <a:buSzPct val="125000"/>
              <a:buFont typeface="+mj-lt"/>
              <a:buAutoNum type="arabicParenR"/>
              <a:defRPr/>
            </a:pPr>
            <a:r>
              <a:rPr lang="es-ES" sz="2000" dirty="0">
                <a:latin typeface="Arial Narrow" panose="020B0606020202030204" pitchFamily="34" charset="0"/>
                <a:cs typeface="Arial" pitchFamily="34" charset="0"/>
              </a:rPr>
              <a:t>Durante los meses de enero y febrero se realizaron los procesos de contratación por lo que solo hasta mediados de febrero se conto con el personal completo para atender los procesos y trámites. </a:t>
            </a:r>
          </a:p>
          <a:p>
            <a:pPr marL="457200" indent="-457200" algn="just">
              <a:buSzPct val="125000"/>
              <a:buFont typeface="+mj-lt"/>
              <a:buAutoNum type="arabicParenR"/>
              <a:defRPr/>
            </a:pPr>
            <a:endParaRPr lang="es-ES" sz="2000" dirty="0">
              <a:latin typeface="Arial Narrow" panose="020B0606020202030204" pitchFamily="34" charset="0"/>
              <a:cs typeface="Arial" pitchFamily="34" charset="0"/>
            </a:endParaRPr>
          </a:p>
          <a:p>
            <a:pPr marL="457200" indent="-457200" algn="just">
              <a:buSzPct val="125000"/>
              <a:buFont typeface="+mj-lt"/>
              <a:buAutoNum type="arabicParenR"/>
              <a:defRPr/>
            </a:pPr>
            <a:r>
              <a:rPr lang="es-ES" sz="2000" dirty="0">
                <a:latin typeface="Arial Narrow" panose="020B0606020202030204" pitchFamily="34" charset="0"/>
                <a:cs typeface="Arial" pitchFamily="34" charset="0"/>
              </a:rPr>
              <a:t>Con el cambio de normatividad del proceso de convalidaciones de educación superior se han aumentado la radicación de PQRS, por lo que además de atender los tramites de convalidación deben atender las PQRS, radicadas y para esto se cuenta con un numero reducido de personas para realizar dichas actividades. </a:t>
            </a:r>
          </a:p>
          <a:p>
            <a:pPr marL="457200" indent="-457200" algn="just">
              <a:buSzPct val="125000"/>
              <a:buFont typeface="+mj-lt"/>
              <a:buAutoNum type="arabicParenR"/>
              <a:defRPr/>
            </a:pPr>
            <a:endParaRPr lang="es-ES" sz="2000" dirty="0">
              <a:latin typeface="Arial Narrow" panose="020B0606020202030204" pitchFamily="34" charset="0"/>
              <a:cs typeface="Arial" pitchFamily="34" charset="0"/>
            </a:endParaRPr>
          </a:p>
          <a:p>
            <a:pPr algn="just">
              <a:buSzPct val="125000"/>
              <a:defRPr/>
            </a:pPr>
            <a:endParaRPr lang="es-ES" sz="2000" dirty="0">
              <a:latin typeface="Arial Narrow" panose="020B0606020202030204" pitchFamily="34" charset="0"/>
              <a:cs typeface="Arial" pitchFamily="34" charset="0"/>
            </a:endParaRPr>
          </a:p>
          <a:p>
            <a:pPr marL="457200" indent="-457200" algn="just">
              <a:buSzPct val="125000"/>
              <a:buFont typeface="+mj-lt"/>
              <a:buAutoNum type="arabicPeriod"/>
              <a:defRPr/>
            </a:pPr>
            <a:endParaRPr lang="es-ES" sz="2000" dirty="0">
              <a:latin typeface="Arial Narrow" panose="020B0606020202030204" pitchFamily="34" charset="0"/>
              <a:cs typeface="Arial" pitchFamily="34" charset="0"/>
            </a:endParaRPr>
          </a:p>
          <a:p>
            <a:pPr algn="just">
              <a:buSzPct val="125000"/>
              <a:defRPr/>
            </a:pPr>
            <a:endParaRPr lang="es-ES" sz="2000" dirty="0">
              <a:latin typeface="Arial Narrow" panose="020B0606020202030204" pitchFamily="34" charset="0"/>
              <a:cs typeface="Arial" pitchFamily="34" charset="0"/>
            </a:endParaRPr>
          </a:p>
        </p:txBody>
      </p:sp>
      <p:sp>
        <p:nvSpPr>
          <p:cNvPr id="7" name="6 Rectángulo"/>
          <p:cNvSpPr/>
          <p:nvPr/>
        </p:nvSpPr>
        <p:spPr>
          <a:xfrm>
            <a:off x="4538069" y="313757"/>
            <a:ext cx="4572000" cy="646331"/>
          </a:xfrm>
          <a:prstGeom prst="rect">
            <a:avLst/>
          </a:prstGeom>
        </p:spPr>
        <p:txBody>
          <a:bodyPr>
            <a:spAutoFit/>
          </a:bodyPr>
          <a:lstStyle/>
          <a:p>
            <a:r>
              <a:rPr lang="es-CO" b="1" dirty="0">
                <a:solidFill>
                  <a:srgbClr val="0070C0"/>
                </a:solidFill>
              </a:rPr>
              <a:t>Conclusiones de los resultados a la gestión de las Quejas, Reclamos</a:t>
            </a:r>
            <a:endParaRPr lang="es-CO" dirty="0">
              <a:solidFill>
                <a:srgbClr val="0070C0"/>
              </a:solidFill>
            </a:endParaRPr>
          </a:p>
        </p:txBody>
      </p:sp>
      <p:sp>
        <p:nvSpPr>
          <p:cNvPr id="9" name="8 CuadroTexto"/>
          <p:cNvSpPr txBox="1"/>
          <p:nvPr/>
        </p:nvSpPr>
        <p:spPr>
          <a:xfrm>
            <a:off x="611560" y="348795"/>
            <a:ext cx="3241080"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pic>
        <p:nvPicPr>
          <p:cNvPr id="10" name="Imagen 9">
            <a:extLst>
              <a:ext uri="{FF2B5EF4-FFF2-40B4-BE49-F238E27FC236}">
                <a16:creationId xmlns:a16="http://schemas.microsoft.com/office/drawing/2014/main" id="{F20CC03F-D055-4ACC-97EA-7B0C3EB8BE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9945" y="5949280"/>
            <a:ext cx="3279321" cy="469343"/>
          </a:xfrm>
          <a:prstGeom prst="rect">
            <a:avLst/>
          </a:prstGeom>
        </p:spPr>
      </p:pic>
    </p:spTree>
    <p:extLst>
      <p:ext uri="{BB962C8B-B14F-4D97-AF65-F5344CB8AC3E}">
        <p14:creationId xmlns:p14="http://schemas.microsoft.com/office/powerpoint/2010/main" val="349226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01664" y="1282363"/>
            <a:ext cx="7702783" cy="3693319"/>
          </a:xfrm>
          <a:prstGeom prst="rect">
            <a:avLst/>
          </a:prstGeom>
        </p:spPr>
        <p:txBody>
          <a:bodyPr wrap="square">
            <a:spAutoFit/>
          </a:bodyPr>
          <a:lstStyle/>
          <a:p>
            <a:pPr algn="ctr">
              <a:buSzPct val="125000"/>
              <a:defRPr/>
            </a:pPr>
            <a:r>
              <a:rPr lang="es-ES" sz="2800" dirty="0">
                <a:solidFill>
                  <a:srgbClr val="0070C0"/>
                </a:solidFill>
                <a:latin typeface="Arial Narrow" panose="020B0606020202030204" pitchFamily="34" charset="0"/>
                <a:cs typeface="Arial" pitchFamily="34" charset="0"/>
              </a:rPr>
              <a:t>ACCIONES  REALIZADAS PARA LA ATENCION OPORTUNA DE LAS QUEJAS</a:t>
            </a:r>
          </a:p>
          <a:p>
            <a:pPr algn="just">
              <a:buSzPct val="125000"/>
              <a:defRPr/>
            </a:pPr>
            <a:endParaRPr lang="es-ES" dirty="0">
              <a:latin typeface="Arial Narrow" panose="020B0606020202030204" pitchFamily="34" charset="0"/>
              <a:cs typeface="Arial" pitchFamily="34" charset="0"/>
            </a:endParaRPr>
          </a:p>
          <a:p>
            <a:pPr algn="just">
              <a:buSzPct val="125000"/>
              <a:defRPr/>
            </a:pPr>
            <a:r>
              <a:rPr lang="es-ES" sz="2000" dirty="0">
                <a:latin typeface="Arial Narrow" panose="020B0606020202030204" pitchFamily="34" charset="0"/>
                <a:cs typeface="Arial" pitchFamily="34" charset="0"/>
              </a:rPr>
              <a:t>Como consecuencia de las acciones realizadas en el cuarto trimestre de 2017, como fue la tención prioritaria de los procesos de convalidación de básica, se evidencio una disminución considerable en el numero de quejas. </a:t>
            </a:r>
          </a:p>
          <a:p>
            <a:pPr algn="just">
              <a:buSzPct val="125000"/>
              <a:defRPr/>
            </a:pPr>
            <a:endParaRPr lang="es-ES" sz="2000" dirty="0">
              <a:latin typeface="Arial Narrow" panose="020B0606020202030204" pitchFamily="34" charset="0"/>
              <a:cs typeface="Arial" pitchFamily="34" charset="0"/>
            </a:endParaRPr>
          </a:p>
          <a:p>
            <a:pPr algn="just">
              <a:buSzPct val="125000"/>
              <a:defRPr/>
            </a:pPr>
            <a:r>
              <a:rPr lang="es-ES" sz="2000" dirty="0">
                <a:latin typeface="Arial Narrow" panose="020B0606020202030204" pitchFamily="34" charset="0"/>
                <a:cs typeface="Arial" pitchFamily="34" charset="0"/>
              </a:rPr>
              <a:t>Por lo que en el primer trimestre de 2018 se trabajo con la Dirección de Calidad para la Educación Superior, para lograr disminuir no solo el numero de quejas sino para atender los requerimientos radicados en el sistema. </a:t>
            </a:r>
          </a:p>
          <a:p>
            <a:pPr algn="just">
              <a:buSzPct val="125000"/>
              <a:defRPr/>
            </a:pPr>
            <a:endParaRPr lang="es-ES" sz="2000" dirty="0">
              <a:latin typeface="Arial Narrow" panose="020B0606020202030204" pitchFamily="34" charset="0"/>
              <a:cs typeface="Arial" pitchFamily="34" charset="0"/>
            </a:endParaRPr>
          </a:p>
        </p:txBody>
      </p:sp>
      <p:sp>
        <p:nvSpPr>
          <p:cNvPr id="7" name="6 Rectángulo"/>
          <p:cNvSpPr/>
          <p:nvPr/>
        </p:nvSpPr>
        <p:spPr>
          <a:xfrm>
            <a:off x="4427984" y="474894"/>
            <a:ext cx="4572000" cy="646331"/>
          </a:xfrm>
          <a:prstGeom prst="rect">
            <a:avLst/>
          </a:prstGeom>
        </p:spPr>
        <p:txBody>
          <a:bodyPr>
            <a:spAutoFit/>
          </a:bodyPr>
          <a:lstStyle/>
          <a:p>
            <a:r>
              <a:rPr lang="es-CO" b="1" dirty="0">
                <a:solidFill>
                  <a:srgbClr val="0070C0"/>
                </a:solidFill>
              </a:rPr>
              <a:t>Conclusiones de los resultados a la gestión de las Quejas, Reclamos</a:t>
            </a:r>
            <a:endParaRPr lang="es-CO" dirty="0">
              <a:solidFill>
                <a:srgbClr val="0070C0"/>
              </a:solidFill>
            </a:endParaRPr>
          </a:p>
        </p:txBody>
      </p:sp>
      <p:sp>
        <p:nvSpPr>
          <p:cNvPr id="9" name="8 CuadroTexto"/>
          <p:cNvSpPr txBox="1"/>
          <p:nvPr/>
        </p:nvSpPr>
        <p:spPr>
          <a:xfrm>
            <a:off x="611560" y="474894"/>
            <a:ext cx="3241080"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pic>
        <p:nvPicPr>
          <p:cNvPr id="10" name="Imagen 9">
            <a:extLst>
              <a:ext uri="{FF2B5EF4-FFF2-40B4-BE49-F238E27FC236}">
                <a16:creationId xmlns:a16="http://schemas.microsoft.com/office/drawing/2014/main" id="{7294ED31-E8D9-4C38-BA36-FB67335A7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6021288"/>
            <a:ext cx="3279321" cy="469343"/>
          </a:xfrm>
          <a:prstGeom prst="rect">
            <a:avLst/>
          </a:prstGeom>
        </p:spPr>
      </p:pic>
    </p:spTree>
    <p:extLst>
      <p:ext uri="{BB962C8B-B14F-4D97-AF65-F5344CB8AC3E}">
        <p14:creationId xmlns:p14="http://schemas.microsoft.com/office/powerpoint/2010/main" val="332430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49747" y="216266"/>
            <a:ext cx="3097064"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Sector Educativo</a:t>
            </a:r>
          </a:p>
        </p:txBody>
      </p:sp>
      <p:sp>
        <p:nvSpPr>
          <p:cNvPr id="3" name="2 CuadroTexto"/>
          <p:cNvSpPr txBox="1"/>
          <p:nvPr/>
        </p:nvSpPr>
        <p:spPr>
          <a:xfrm>
            <a:off x="526415" y="3432934"/>
            <a:ext cx="8208912" cy="523220"/>
          </a:xfrm>
          <a:prstGeom prst="rect">
            <a:avLst/>
          </a:prstGeom>
          <a:noFill/>
        </p:spPr>
        <p:txBody>
          <a:bodyPr wrap="square" rtlCol="0">
            <a:spAutoFit/>
          </a:bodyPr>
          <a:lstStyle/>
          <a:p>
            <a:r>
              <a:rPr lang="es-CO" sz="1400" dirty="0">
                <a:latin typeface="Verdana" panose="020B0604030504040204" pitchFamily="34" charset="0"/>
                <a:ea typeface="Verdana" panose="020B0604030504040204" pitchFamily="34" charset="0"/>
                <a:cs typeface="Verdana" panose="020B0604030504040204" pitchFamily="34" charset="0"/>
              </a:rPr>
              <a:t>Para el 1 trimestre de 2018 se recibieron 1508 quejas disminuyendo un 20% en comparación con el mismo periodo de tiempo del año 2017</a:t>
            </a:r>
          </a:p>
        </p:txBody>
      </p:sp>
      <p:sp>
        <p:nvSpPr>
          <p:cNvPr id="4" name="3 Rectángulo"/>
          <p:cNvSpPr/>
          <p:nvPr/>
        </p:nvSpPr>
        <p:spPr>
          <a:xfrm>
            <a:off x="4163327" y="261584"/>
            <a:ext cx="4572000" cy="646331"/>
          </a:xfrm>
          <a:prstGeom prst="rect">
            <a:avLst/>
          </a:prstGeom>
        </p:spPr>
        <p:txBody>
          <a:bodyPr>
            <a:spAutoFit/>
          </a:bodyPr>
          <a:lstStyle/>
          <a:p>
            <a:r>
              <a:rPr lang="es-CO" b="1" dirty="0">
                <a:solidFill>
                  <a:srgbClr val="0070C0"/>
                </a:solidFill>
              </a:rPr>
              <a:t>Análisis de resultados a la gestión de las Quejas, Reclamos</a:t>
            </a:r>
            <a:endParaRPr lang="es-CO" dirty="0">
              <a:solidFill>
                <a:srgbClr val="0070C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942468723"/>
              </p:ext>
            </p:extLst>
          </p:nvPr>
        </p:nvGraphicFramePr>
        <p:xfrm>
          <a:off x="947488" y="1037013"/>
          <a:ext cx="6643003" cy="1769745"/>
        </p:xfrm>
        <a:graphic>
          <a:graphicData uri="http://schemas.openxmlformats.org/drawingml/2006/table">
            <a:tbl>
              <a:tblPr/>
              <a:tblGrid>
                <a:gridCol w="3919330">
                  <a:extLst>
                    <a:ext uri="{9D8B030D-6E8A-4147-A177-3AD203B41FA5}">
                      <a16:colId xmlns:a16="http://schemas.microsoft.com/office/drawing/2014/main" val="20000"/>
                    </a:ext>
                  </a:extLst>
                </a:gridCol>
                <a:gridCol w="1310768">
                  <a:extLst>
                    <a:ext uri="{9D8B030D-6E8A-4147-A177-3AD203B41FA5}">
                      <a16:colId xmlns:a16="http://schemas.microsoft.com/office/drawing/2014/main" val="20005"/>
                    </a:ext>
                  </a:extLst>
                </a:gridCol>
                <a:gridCol w="1412905">
                  <a:extLst>
                    <a:ext uri="{9D8B030D-6E8A-4147-A177-3AD203B41FA5}">
                      <a16:colId xmlns:a16="http://schemas.microsoft.com/office/drawing/2014/main" val="1111537195"/>
                    </a:ext>
                  </a:extLst>
                </a:gridCol>
              </a:tblGrid>
              <a:tr h="130681">
                <a:tc rowSpan="2">
                  <a:txBody>
                    <a:bodyPr/>
                    <a:lstStyle/>
                    <a:p>
                      <a:pPr algn="ctr" fontAlgn="b"/>
                      <a:r>
                        <a:rPr lang="es-CO" sz="1400" b="1" i="0" u="none" strike="noStrike" dirty="0">
                          <a:solidFill>
                            <a:srgbClr val="FFFFFF"/>
                          </a:solidFill>
                          <a:effectLst/>
                          <a:latin typeface="Arial Narrow" panose="020B0606020202030204" pitchFamily="34" charset="0"/>
                        </a:rPr>
                        <a:t>Ejes temáticos Quejas</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92D050"/>
                    </a:solidFill>
                  </a:tcPr>
                </a:tc>
                <a:tc>
                  <a:txBody>
                    <a:bodyPr/>
                    <a:lstStyle/>
                    <a:p>
                      <a:pPr algn="ctr" fontAlgn="b"/>
                      <a:r>
                        <a:rPr lang="es-CO" sz="1400" b="1" i="0" u="none" strike="noStrike" dirty="0">
                          <a:solidFill>
                            <a:srgbClr val="FFFFFF"/>
                          </a:solidFill>
                          <a:effectLst/>
                          <a:latin typeface="Arial Narrow" panose="020B0606020202030204" pitchFamily="34" charset="0"/>
                        </a:rPr>
                        <a:t>2017</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92D050"/>
                    </a:solidFill>
                  </a:tcPr>
                </a:tc>
                <a:tc>
                  <a:txBody>
                    <a:bodyPr/>
                    <a:lstStyle/>
                    <a:p>
                      <a:pPr algn="ctr" fontAlgn="b"/>
                      <a:r>
                        <a:rPr lang="es-CO" sz="1400" b="1" i="0" u="none" strike="noStrike" dirty="0">
                          <a:solidFill>
                            <a:srgbClr val="FFFFFF"/>
                          </a:solidFill>
                          <a:effectLst/>
                          <a:latin typeface="Arial Narrow" panose="020B0606020202030204" pitchFamily="34" charset="0"/>
                        </a:rPr>
                        <a:t>2018</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09550">
                <a:tc vMerge="1">
                  <a:txBody>
                    <a:bodyPr/>
                    <a:lstStyle/>
                    <a:p>
                      <a:endParaRPr lang="es-CO"/>
                    </a:p>
                  </a:txBody>
                  <a:tcPr/>
                </a:tc>
                <a:tc>
                  <a:txBody>
                    <a:bodyPr/>
                    <a:lstStyle/>
                    <a:p>
                      <a:pPr marL="0" algn="ctr" defTabSz="914400" rtl="0" eaLnBrk="1" fontAlgn="b" latinLnBrk="0" hangingPunct="1"/>
                      <a:r>
                        <a:rPr lang="es-CO" sz="1100" b="1" i="0" u="none" strike="noStrike" kern="1200" dirty="0">
                          <a:solidFill>
                            <a:srgbClr val="FFFFFF"/>
                          </a:solidFill>
                          <a:effectLst/>
                          <a:latin typeface="Arial Narrow" panose="020B0606020202030204" pitchFamily="34" charset="0"/>
                          <a:ea typeface="+mn-ea"/>
                          <a:cs typeface="+mn-cs"/>
                        </a:rPr>
                        <a:t>1° Trimestre</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92D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100" b="1" i="0" u="none" strike="noStrike" kern="1200" dirty="0">
                          <a:solidFill>
                            <a:srgbClr val="FFFFFF"/>
                          </a:solidFill>
                          <a:effectLst/>
                          <a:latin typeface="Arial Narrow" panose="020B0606020202030204" pitchFamily="34" charset="0"/>
                          <a:ea typeface="+mn-ea"/>
                          <a:cs typeface="+mn-cs"/>
                        </a:rPr>
                        <a:t>1°  Trimestre</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209550">
                <a:tc>
                  <a:txBody>
                    <a:bodyPr/>
                    <a:lstStyle/>
                    <a:p>
                      <a:pPr algn="l" fontAlgn="b"/>
                      <a:r>
                        <a:rPr lang="es-CO" sz="1400" b="0" i="0" u="none" strike="noStrike" dirty="0">
                          <a:solidFill>
                            <a:srgbClr val="000000"/>
                          </a:solidFill>
                          <a:effectLst/>
                          <a:latin typeface="Arial Narrow" panose="020B0606020202030204" pitchFamily="34" charset="0"/>
                        </a:rPr>
                        <a:t>Instituciones de Educación Superior</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298</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s-CO" sz="1100" b="0" i="0" u="none" strike="noStrike" kern="1200" dirty="0">
                          <a:solidFill>
                            <a:schemeClr val="tx1"/>
                          </a:solidFill>
                          <a:effectLst/>
                          <a:latin typeface="Arial Narrow" panose="020B0606020202030204" pitchFamily="34" charset="0"/>
                          <a:ea typeface="+mn-ea"/>
                          <a:cs typeface="+mn-cs"/>
                        </a:rPr>
                        <a:t>327</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209550">
                <a:tc>
                  <a:txBody>
                    <a:bodyPr/>
                    <a:lstStyle/>
                    <a:p>
                      <a:pPr algn="l" fontAlgn="b"/>
                      <a:r>
                        <a:rPr lang="es-CO" sz="1400" b="0" i="0" u="none" strike="noStrike">
                          <a:solidFill>
                            <a:srgbClr val="000000"/>
                          </a:solidFill>
                          <a:effectLst/>
                          <a:latin typeface="Arial Narrow" panose="020B0606020202030204" pitchFamily="34" charset="0"/>
                        </a:rPr>
                        <a:t>Ministerio de Educación Nacional</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Narrow" panose="020B0606020202030204" pitchFamily="34" charset="0"/>
                        </a:rPr>
                        <a:t>1226</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dirty="0">
                          <a:solidFill>
                            <a:schemeClr val="tx1"/>
                          </a:solidFill>
                          <a:effectLst/>
                          <a:latin typeface="Arial Narrow" panose="020B0606020202030204" pitchFamily="34" charset="0"/>
                        </a:rPr>
                        <a:t>739</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09550">
                <a:tc>
                  <a:txBody>
                    <a:bodyPr/>
                    <a:lstStyle/>
                    <a:p>
                      <a:pPr algn="l" fontAlgn="b"/>
                      <a:r>
                        <a:rPr lang="es-CO" sz="1400" b="0" i="0" u="none" strike="noStrike">
                          <a:solidFill>
                            <a:srgbClr val="000000"/>
                          </a:solidFill>
                          <a:effectLst/>
                          <a:latin typeface="Arial Narrow" panose="020B0606020202030204" pitchFamily="34" charset="0"/>
                        </a:rPr>
                        <a:t>Secretarias de Educación</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227</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dirty="0">
                          <a:solidFill>
                            <a:schemeClr val="tx1"/>
                          </a:solidFill>
                          <a:effectLst/>
                          <a:latin typeface="Arial Narrow" panose="020B0606020202030204" pitchFamily="34" charset="0"/>
                        </a:rPr>
                        <a:t>80</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209550">
                <a:tc>
                  <a:txBody>
                    <a:bodyPr/>
                    <a:lstStyle/>
                    <a:p>
                      <a:pPr algn="l" fontAlgn="b"/>
                      <a:r>
                        <a:rPr lang="es-CO" sz="1400" b="0" i="0" u="none" strike="noStrike" dirty="0">
                          <a:solidFill>
                            <a:srgbClr val="000000"/>
                          </a:solidFill>
                          <a:effectLst/>
                          <a:latin typeface="Arial Narrow" panose="020B0606020202030204" pitchFamily="34" charset="0"/>
                        </a:rPr>
                        <a:t>Establecimientos Educativos</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67</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dirty="0">
                          <a:solidFill>
                            <a:schemeClr val="tx1"/>
                          </a:solidFill>
                          <a:effectLst/>
                          <a:latin typeface="Arial Narrow" panose="020B0606020202030204" pitchFamily="34" charset="0"/>
                        </a:rPr>
                        <a:t>251</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209550">
                <a:tc>
                  <a:txBody>
                    <a:bodyPr/>
                    <a:lstStyle/>
                    <a:p>
                      <a:pPr algn="l" fontAlgn="b"/>
                      <a:r>
                        <a:rPr lang="es-CO" sz="1400" b="0" i="0" u="none" strike="noStrike">
                          <a:solidFill>
                            <a:srgbClr val="000000"/>
                          </a:solidFill>
                          <a:effectLst/>
                          <a:latin typeface="Arial Narrow" panose="020B0606020202030204" pitchFamily="34" charset="0"/>
                        </a:rPr>
                        <a:t>Otras Entidades</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71</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dirty="0">
                          <a:solidFill>
                            <a:schemeClr val="tx1"/>
                          </a:solidFill>
                          <a:effectLst/>
                          <a:latin typeface="Arial Narrow" panose="020B0606020202030204" pitchFamily="34" charset="0"/>
                        </a:rPr>
                        <a:t>111</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209550">
                <a:tc>
                  <a:txBody>
                    <a:bodyPr/>
                    <a:lstStyle/>
                    <a:p>
                      <a:pPr algn="ctr" fontAlgn="b"/>
                      <a:r>
                        <a:rPr lang="es-CO" sz="1400" b="1" i="0" u="none" strike="noStrike" dirty="0">
                          <a:solidFill>
                            <a:srgbClr val="FFFFFF"/>
                          </a:solidFill>
                          <a:effectLst/>
                          <a:latin typeface="Arial Narrow" panose="020B0606020202030204" pitchFamily="34" charset="0"/>
                        </a:rPr>
                        <a:t>TOTAL</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92D050"/>
                    </a:solidFill>
                  </a:tcPr>
                </a:tc>
                <a:tc>
                  <a:txBody>
                    <a:bodyPr/>
                    <a:lstStyle/>
                    <a:p>
                      <a:pPr algn="ctr" fontAlgn="b"/>
                      <a:r>
                        <a:rPr lang="es-CO" sz="1400" b="1" i="0" u="none" strike="noStrike" dirty="0">
                          <a:solidFill>
                            <a:srgbClr val="FFFFFF"/>
                          </a:solidFill>
                          <a:effectLst/>
                          <a:latin typeface="Arial Narrow" panose="020B0606020202030204" pitchFamily="34" charset="0"/>
                        </a:rPr>
                        <a:t>1889</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92D050"/>
                    </a:solidFill>
                  </a:tcPr>
                </a:tc>
                <a:tc>
                  <a:txBody>
                    <a:bodyPr/>
                    <a:lstStyle/>
                    <a:p>
                      <a:pPr algn="ctr" fontAlgn="b"/>
                      <a:r>
                        <a:rPr lang="es-CO" sz="1400" b="1" i="0" u="none" strike="noStrike" dirty="0">
                          <a:solidFill>
                            <a:srgbClr val="FFFFFF"/>
                          </a:solidFill>
                          <a:effectLst/>
                          <a:latin typeface="Arial Narrow" panose="020B0606020202030204" pitchFamily="34" charset="0"/>
                        </a:rPr>
                        <a:t>1508</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961355424"/>
              </p:ext>
            </p:extLst>
          </p:nvPr>
        </p:nvGraphicFramePr>
        <p:xfrm>
          <a:off x="803471" y="4019243"/>
          <a:ext cx="6787020" cy="1737360"/>
        </p:xfrm>
        <a:graphic>
          <a:graphicData uri="http://schemas.openxmlformats.org/drawingml/2006/table">
            <a:tbl>
              <a:tblPr/>
              <a:tblGrid>
                <a:gridCol w="4301561">
                  <a:extLst>
                    <a:ext uri="{9D8B030D-6E8A-4147-A177-3AD203B41FA5}">
                      <a16:colId xmlns:a16="http://schemas.microsoft.com/office/drawing/2014/main" val="20000"/>
                    </a:ext>
                  </a:extLst>
                </a:gridCol>
                <a:gridCol w="1315830">
                  <a:extLst>
                    <a:ext uri="{9D8B030D-6E8A-4147-A177-3AD203B41FA5}">
                      <a16:colId xmlns:a16="http://schemas.microsoft.com/office/drawing/2014/main" val="20005"/>
                    </a:ext>
                  </a:extLst>
                </a:gridCol>
                <a:gridCol w="1169629">
                  <a:extLst>
                    <a:ext uri="{9D8B030D-6E8A-4147-A177-3AD203B41FA5}">
                      <a16:colId xmlns:a16="http://schemas.microsoft.com/office/drawing/2014/main" val="16293409"/>
                    </a:ext>
                  </a:extLst>
                </a:gridCol>
              </a:tblGrid>
              <a:tr h="209550">
                <a:tc rowSpan="2">
                  <a:txBody>
                    <a:bodyPr/>
                    <a:lstStyle/>
                    <a:p>
                      <a:pPr algn="ctr" fontAlgn="b"/>
                      <a:r>
                        <a:rPr lang="es-CO" sz="1400" b="1" i="0" u="none" strike="noStrike" dirty="0">
                          <a:solidFill>
                            <a:srgbClr val="FFFFFF"/>
                          </a:solidFill>
                          <a:effectLst/>
                          <a:latin typeface="Arial Narrow" panose="020B0606020202030204" pitchFamily="34" charset="0"/>
                        </a:rPr>
                        <a:t>Documentos MEN</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92D050"/>
                    </a:solidFill>
                  </a:tcPr>
                </a:tc>
                <a:tc>
                  <a:txBody>
                    <a:bodyPr/>
                    <a:lstStyle/>
                    <a:p>
                      <a:pPr algn="ctr" fontAlgn="b"/>
                      <a:r>
                        <a:rPr lang="es-CO" sz="1400" b="1" i="0" u="none" strike="noStrike" dirty="0">
                          <a:solidFill>
                            <a:srgbClr val="FFFFFF"/>
                          </a:solidFill>
                          <a:effectLst/>
                          <a:latin typeface="Arial Narrow" panose="020B0606020202030204" pitchFamily="34" charset="0"/>
                        </a:rPr>
                        <a:t>2017</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92D050"/>
                    </a:solidFill>
                  </a:tcPr>
                </a:tc>
                <a:tc>
                  <a:txBody>
                    <a:bodyPr/>
                    <a:lstStyle/>
                    <a:p>
                      <a:pPr algn="ctr" fontAlgn="b"/>
                      <a:r>
                        <a:rPr lang="es-CO" sz="1400" b="1" i="0" u="none" strike="noStrike" dirty="0">
                          <a:solidFill>
                            <a:srgbClr val="FFFFFF"/>
                          </a:solidFill>
                          <a:effectLst/>
                          <a:latin typeface="Arial Narrow" panose="020B0606020202030204" pitchFamily="34" charset="0"/>
                        </a:rPr>
                        <a:t>2018</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0">
                <a:tc vMerge="1">
                  <a:txBody>
                    <a:bodyPr/>
                    <a:lstStyle/>
                    <a:p>
                      <a:endParaRPr lang="es-CO"/>
                    </a:p>
                  </a:txBody>
                  <a:tcPr/>
                </a:tc>
                <a:tc>
                  <a:txBody>
                    <a:bodyPr/>
                    <a:lstStyle/>
                    <a:p>
                      <a:pPr algn="ctr" fontAlgn="b"/>
                      <a:r>
                        <a:rPr lang="es-CO" sz="1100" b="1" i="0" u="none" strike="noStrike" dirty="0">
                          <a:solidFill>
                            <a:srgbClr val="FFFFFF"/>
                          </a:solidFill>
                          <a:effectLst/>
                          <a:latin typeface="Arial Narrow" panose="020B0606020202030204" pitchFamily="34" charset="0"/>
                        </a:rPr>
                        <a:t>1° Trimestre</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92D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100" b="1" i="0" u="none" strike="noStrike" dirty="0">
                          <a:solidFill>
                            <a:srgbClr val="FFFFFF"/>
                          </a:solidFill>
                          <a:effectLst/>
                          <a:latin typeface="Arial Narrow" panose="020B0606020202030204" pitchFamily="34" charset="0"/>
                        </a:rPr>
                        <a:t>1° Trimestre</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209550">
                <a:tc>
                  <a:txBody>
                    <a:bodyPr/>
                    <a:lstStyle/>
                    <a:p>
                      <a:pPr algn="l" fontAlgn="b"/>
                      <a:r>
                        <a:rPr lang="es-CO" sz="1400" b="0" i="0" u="none" strike="noStrike" dirty="0">
                          <a:solidFill>
                            <a:srgbClr val="000000"/>
                          </a:solidFill>
                          <a:effectLst/>
                          <a:latin typeface="Arial Narrow" panose="020B0606020202030204" pitchFamily="34" charset="0"/>
                        </a:rPr>
                        <a:t>Total documentos</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Narrow" panose="020B0606020202030204" pitchFamily="34" charset="0"/>
                        </a:rPr>
                        <a:t>64.301</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s-CO" sz="1400" b="0" i="0" u="none" strike="noStrike" kern="1200" dirty="0">
                          <a:solidFill>
                            <a:srgbClr val="000000"/>
                          </a:solidFill>
                          <a:effectLst/>
                          <a:latin typeface="Arial Narrow" panose="020B0606020202030204" pitchFamily="34" charset="0"/>
                          <a:ea typeface="+mn-ea"/>
                          <a:cs typeface="+mn-cs"/>
                        </a:rPr>
                        <a:t>70.778 </a:t>
                      </a:r>
                    </a:p>
                  </a:txBody>
                  <a:tcPr marL="0" marR="0" marT="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209550">
                <a:tc>
                  <a:txBody>
                    <a:bodyPr/>
                    <a:lstStyle/>
                    <a:p>
                      <a:pPr algn="l" fontAlgn="b"/>
                      <a:r>
                        <a:rPr lang="es-CO" sz="1400" b="0" i="0" u="none" strike="noStrike">
                          <a:solidFill>
                            <a:srgbClr val="000000"/>
                          </a:solidFill>
                          <a:effectLst/>
                          <a:latin typeface="Arial Narrow" panose="020B0606020202030204" pitchFamily="34" charset="0"/>
                        </a:rPr>
                        <a:t>% oportunidad respuesta</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87%</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highlight>
                            <a:srgbClr val="FFFF00"/>
                          </a:highlight>
                          <a:latin typeface="Arial Narrow" panose="020B0606020202030204" pitchFamily="34" charset="0"/>
                        </a:rPr>
                        <a:t>91%</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09550">
                <a:tc>
                  <a:txBody>
                    <a:bodyPr/>
                    <a:lstStyle/>
                    <a:p>
                      <a:pPr algn="l" fontAlgn="b"/>
                      <a:r>
                        <a:rPr lang="es-CO" sz="1400" b="0" i="0" u="none" strike="noStrike" dirty="0">
                          <a:solidFill>
                            <a:srgbClr val="000000"/>
                          </a:solidFill>
                          <a:effectLst/>
                          <a:latin typeface="Arial Narrow" panose="020B0606020202030204" pitchFamily="34" charset="0"/>
                        </a:rPr>
                        <a:t>Total quejas del sector educativo</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1.889</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Narrow" panose="020B0606020202030204" pitchFamily="34" charset="0"/>
                        </a:rPr>
                        <a:t>1508</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209550">
                <a:tc>
                  <a:txBody>
                    <a:bodyPr/>
                    <a:lstStyle/>
                    <a:p>
                      <a:pPr algn="l" fontAlgn="b"/>
                      <a:r>
                        <a:rPr lang="es-CO" sz="1400" b="0" i="0" u="none" strike="noStrike">
                          <a:solidFill>
                            <a:srgbClr val="000000"/>
                          </a:solidFill>
                          <a:effectLst/>
                          <a:latin typeface="Arial Narrow" panose="020B0606020202030204" pitchFamily="34" charset="0"/>
                        </a:rPr>
                        <a:t>% oportunidad en la respuesta</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Narrow" panose="020B0606020202030204" pitchFamily="34" charset="0"/>
                        </a:rPr>
                        <a:t>74,00%</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Narrow" panose="020B0606020202030204" pitchFamily="34" charset="0"/>
                        </a:rPr>
                        <a:t>78%</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209550">
                <a:tc>
                  <a:txBody>
                    <a:bodyPr/>
                    <a:lstStyle/>
                    <a:p>
                      <a:pPr algn="l" fontAlgn="b"/>
                      <a:r>
                        <a:rPr lang="es-CO" sz="1400" b="0" i="0" u="none" strike="noStrike" dirty="0">
                          <a:solidFill>
                            <a:srgbClr val="000000"/>
                          </a:solidFill>
                          <a:effectLst/>
                          <a:latin typeface="Arial Narrow" panose="020B0606020202030204" pitchFamily="34" charset="0"/>
                        </a:rPr>
                        <a:t>Total quejas MEN</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Narrow" panose="020B0606020202030204" pitchFamily="34" charset="0"/>
                        </a:rPr>
                        <a:t>1.226</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Narrow" panose="020B0606020202030204" pitchFamily="34" charset="0"/>
                        </a:rPr>
                        <a:t>739</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209550">
                <a:tc>
                  <a:txBody>
                    <a:bodyPr/>
                    <a:lstStyle/>
                    <a:p>
                      <a:pPr algn="l" fontAlgn="b"/>
                      <a:r>
                        <a:rPr lang="es-CO" sz="1400" b="0" i="0" u="none" strike="noStrike">
                          <a:solidFill>
                            <a:srgbClr val="000000"/>
                          </a:solidFill>
                          <a:effectLst/>
                          <a:latin typeface="Arial Narrow" panose="020B0606020202030204" pitchFamily="34" charset="0"/>
                        </a:rPr>
                        <a:t>% de oportunidad en la respuesta </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Narrow" panose="020B0606020202030204" pitchFamily="34" charset="0"/>
                        </a:rPr>
                        <a:t>65%</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Narrow" panose="020B0606020202030204" pitchFamily="34" charset="0"/>
                        </a:rPr>
                        <a:t>55%</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10" name="Imagen 9">
            <a:extLst>
              <a:ext uri="{FF2B5EF4-FFF2-40B4-BE49-F238E27FC236}">
                <a16:creationId xmlns:a16="http://schemas.microsoft.com/office/drawing/2014/main" id="{751B0234-3492-44EB-9975-072FC247D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6246501"/>
            <a:ext cx="3279321" cy="469343"/>
          </a:xfrm>
          <a:prstGeom prst="rect">
            <a:avLst/>
          </a:prstGeom>
        </p:spPr>
      </p:pic>
    </p:spTree>
    <p:extLst>
      <p:ext uri="{BB962C8B-B14F-4D97-AF65-F5344CB8AC3E}">
        <p14:creationId xmlns:p14="http://schemas.microsoft.com/office/powerpoint/2010/main" val="343909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0" y="3131073"/>
            <a:ext cx="1510347" cy="707886"/>
          </a:xfrm>
          <a:prstGeom prst="rect">
            <a:avLst/>
          </a:prstGeom>
          <a:noFill/>
        </p:spPr>
        <p:txBody>
          <a:bodyPr wrap="square" rtlCol="0">
            <a:spAutoFit/>
          </a:bodyPr>
          <a:lstStyle/>
          <a:p>
            <a:r>
              <a:rPr lang="es-CO" sz="2000" dirty="0">
                <a:solidFill>
                  <a:schemeClr val="bg1"/>
                </a:solidFill>
                <a:latin typeface="Arial" pitchFamily="34" charset="0"/>
                <a:ea typeface="Verdana" panose="020B0604030504040204" pitchFamily="34" charset="0"/>
                <a:cs typeface="Arial" pitchFamily="34" charset="0"/>
              </a:rPr>
              <a:t>Detalle</a:t>
            </a:r>
            <a:r>
              <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rPr>
              <a:t> por  entidad</a:t>
            </a:r>
          </a:p>
        </p:txBody>
      </p:sp>
      <p:sp>
        <p:nvSpPr>
          <p:cNvPr id="8" name="7 Rectángulo"/>
          <p:cNvSpPr/>
          <p:nvPr/>
        </p:nvSpPr>
        <p:spPr>
          <a:xfrm>
            <a:off x="366560" y="5747689"/>
            <a:ext cx="6523314" cy="369332"/>
          </a:xfrm>
          <a:prstGeom prst="rect">
            <a:avLst/>
          </a:prstGeom>
        </p:spPr>
        <p:txBody>
          <a:bodyPr wrap="square">
            <a:spAutoFit/>
          </a:bodyPr>
          <a:lstStyle/>
          <a:p>
            <a:pPr algn="just"/>
            <a:endParaRPr lang="es-CO" dirty="0">
              <a:solidFill>
                <a:schemeClr val="tx1">
                  <a:lumMod val="75000"/>
                  <a:lumOff val="25000"/>
                </a:schemeClr>
              </a:solidFill>
            </a:endParaRPr>
          </a:p>
        </p:txBody>
      </p:sp>
      <p:sp>
        <p:nvSpPr>
          <p:cNvPr id="13" name="Text Box 5"/>
          <p:cNvSpPr txBox="1">
            <a:spLocks noChangeArrowheads="1"/>
          </p:cNvSpPr>
          <p:nvPr/>
        </p:nvSpPr>
        <p:spPr bwMode="auto">
          <a:xfrm>
            <a:off x="422385" y="5307568"/>
            <a:ext cx="8274050"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just">
              <a:lnSpc>
                <a:spcPct val="80000"/>
              </a:lnSpc>
              <a:spcBef>
                <a:spcPct val="50000"/>
              </a:spcBef>
              <a:buFontTx/>
              <a:buBlip>
                <a:blip r:embed="rId3"/>
              </a:buBlip>
            </a:pPr>
            <a:r>
              <a:rPr lang="es-CO" altLang="es-CO" sz="1600" b="0" dirty="0">
                <a:cs typeface="Arial" pitchFamily="34" charset="0"/>
              </a:rPr>
              <a:t>Por entidades, el mayor volumen de quejas recibidas en el primer  trimestre del 2018, fue para el Ministerio de Educación Nacional, con un total de 739 quejas con una participación del 49%, seguidas por las quejas de las Instituciones de Educación Superior con 327 casos y una participación del 22 %. </a:t>
            </a:r>
            <a:endParaRPr lang="es-ES" altLang="es-CO" sz="1600" b="0" dirty="0">
              <a:cs typeface="Arial" pitchFamily="34" charset="0"/>
            </a:endParaRPr>
          </a:p>
        </p:txBody>
      </p:sp>
      <p:sp>
        <p:nvSpPr>
          <p:cNvPr id="2" name="1 Rectángulo"/>
          <p:cNvSpPr/>
          <p:nvPr/>
        </p:nvSpPr>
        <p:spPr>
          <a:xfrm>
            <a:off x="4319766" y="211880"/>
            <a:ext cx="4301532" cy="646331"/>
          </a:xfrm>
          <a:prstGeom prst="rect">
            <a:avLst/>
          </a:prstGeom>
        </p:spPr>
        <p:txBody>
          <a:bodyPr wrap="square">
            <a:spAutoFit/>
          </a:bodyPr>
          <a:lstStyle/>
          <a:p>
            <a:r>
              <a:rPr lang="es-CO" b="1" dirty="0">
                <a:solidFill>
                  <a:srgbClr val="0070C0"/>
                </a:solidFill>
              </a:rPr>
              <a:t>Análisis de resultados a la gestión de las Quejas, Reclamos</a:t>
            </a:r>
            <a:endParaRPr lang="es-CO" dirty="0">
              <a:solidFill>
                <a:srgbClr val="0070C0"/>
              </a:solidFill>
            </a:endParaRPr>
          </a:p>
        </p:txBody>
      </p:sp>
      <p:graphicFrame>
        <p:nvGraphicFramePr>
          <p:cNvPr id="14" name="Gráfico 13">
            <a:extLst>
              <a:ext uri="{FF2B5EF4-FFF2-40B4-BE49-F238E27FC236}">
                <a16:creationId xmlns:a16="http://schemas.microsoft.com/office/drawing/2014/main" id="{C2DE0D1D-E942-44B4-8ED2-0862357935EC}"/>
              </a:ext>
            </a:extLst>
          </p:cNvPr>
          <p:cNvGraphicFramePr>
            <a:graphicFrameLocks/>
          </p:cNvGraphicFramePr>
          <p:nvPr>
            <p:extLst>
              <p:ext uri="{D42A27DB-BD31-4B8C-83A1-F6EECF244321}">
                <p14:modId xmlns:p14="http://schemas.microsoft.com/office/powerpoint/2010/main" val="2068354782"/>
              </p:ext>
            </p:extLst>
          </p:nvPr>
        </p:nvGraphicFramePr>
        <p:xfrm>
          <a:off x="1331640" y="1298332"/>
          <a:ext cx="6285979" cy="3768968"/>
        </p:xfrm>
        <a:graphic>
          <a:graphicData uri="http://schemas.openxmlformats.org/drawingml/2006/chart">
            <c:chart xmlns:c="http://schemas.openxmlformats.org/drawingml/2006/chart" xmlns:r="http://schemas.openxmlformats.org/officeDocument/2006/relationships" r:id="rId4"/>
          </a:graphicData>
        </a:graphic>
      </p:graphicFrame>
      <p:pic>
        <p:nvPicPr>
          <p:cNvPr id="10" name="Imagen 9">
            <a:extLst>
              <a:ext uri="{FF2B5EF4-FFF2-40B4-BE49-F238E27FC236}">
                <a16:creationId xmlns:a16="http://schemas.microsoft.com/office/drawing/2014/main" id="{2472576C-F0F6-45AD-80A4-FAD01CBA9D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6301237"/>
            <a:ext cx="3279321" cy="469343"/>
          </a:xfrm>
          <a:prstGeom prst="rect">
            <a:avLst/>
          </a:prstGeom>
        </p:spPr>
      </p:pic>
    </p:spTree>
    <p:extLst>
      <p:ext uri="{BB962C8B-B14F-4D97-AF65-F5344CB8AC3E}">
        <p14:creationId xmlns:p14="http://schemas.microsoft.com/office/powerpoint/2010/main" val="358112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716016" y="123377"/>
            <a:ext cx="4572000" cy="646331"/>
          </a:xfrm>
          <a:prstGeom prst="rect">
            <a:avLst/>
          </a:prstGeom>
        </p:spPr>
        <p:txBody>
          <a:bodyPr>
            <a:spAutoFit/>
          </a:bodyPr>
          <a:lstStyle/>
          <a:p>
            <a:r>
              <a:rPr lang="es-CO" b="1" dirty="0">
                <a:solidFill>
                  <a:srgbClr val="0070C0"/>
                </a:solidFill>
              </a:rPr>
              <a:t>Análisis de resultados a la gestión de las Quejas, Reclamos</a:t>
            </a:r>
            <a:endParaRPr lang="es-CO" dirty="0">
              <a:solidFill>
                <a:srgbClr val="0070C0"/>
              </a:solidFill>
            </a:endParaRPr>
          </a:p>
        </p:txBody>
      </p:sp>
      <p:graphicFrame>
        <p:nvGraphicFramePr>
          <p:cNvPr id="12" name="Gráfico 11">
            <a:extLst>
              <a:ext uri="{FF2B5EF4-FFF2-40B4-BE49-F238E27FC236}">
                <a16:creationId xmlns:a16="http://schemas.microsoft.com/office/drawing/2014/main" id="{B8156825-7BCA-4A6C-B12F-1ED159107E8E}"/>
              </a:ext>
            </a:extLst>
          </p:cNvPr>
          <p:cNvGraphicFramePr>
            <a:graphicFrameLocks/>
          </p:cNvGraphicFramePr>
          <p:nvPr>
            <p:extLst>
              <p:ext uri="{D42A27DB-BD31-4B8C-83A1-F6EECF244321}">
                <p14:modId xmlns:p14="http://schemas.microsoft.com/office/powerpoint/2010/main" val="436211300"/>
              </p:ext>
            </p:extLst>
          </p:nvPr>
        </p:nvGraphicFramePr>
        <p:xfrm>
          <a:off x="1225984" y="126042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0BB1D670-D4F4-4086-B96A-E73AEFFF8D99}"/>
              </a:ext>
            </a:extLst>
          </p:cNvPr>
          <p:cNvGraphicFramePr>
            <a:graphicFrameLocks noGrp="1"/>
          </p:cNvGraphicFramePr>
          <p:nvPr>
            <p:extLst>
              <p:ext uri="{D42A27DB-BD31-4B8C-83A1-F6EECF244321}">
                <p14:modId xmlns:p14="http://schemas.microsoft.com/office/powerpoint/2010/main" val="921362079"/>
              </p:ext>
            </p:extLst>
          </p:nvPr>
        </p:nvGraphicFramePr>
        <p:xfrm>
          <a:off x="179511" y="4003625"/>
          <a:ext cx="6049847" cy="2704521"/>
        </p:xfrm>
        <a:graphic>
          <a:graphicData uri="http://schemas.openxmlformats.org/drawingml/2006/table">
            <a:tbl>
              <a:tblPr/>
              <a:tblGrid>
                <a:gridCol w="4377239">
                  <a:extLst>
                    <a:ext uri="{9D8B030D-6E8A-4147-A177-3AD203B41FA5}">
                      <a16:colId xmlns:a16="http://schemas.microsoft.com/office/drawing/2014/main" val="3306579366"/>
                    </a:ext>
                  </a:extLst>
                </a:gridCol>
                <a:gridCol w="802472">
                  <a:extLst>
                    <a:ext uri="{9D8B030D-6E8A-4147-A177-3AD203B41FA5}">
                      <a16:colId xmlns:a16="http://schemas.microsoft.com/office/drawing/2014/main" val="2723034276"/>
                    </a:ext>
                  </a:extLst>
                </a:gridCol>
                <a:gridCol w="870136">
                  <a:extLst>
                    <a:ext uri="{9D8B030D-6E8A-4147-A177-3AD203B41FA5}">
                      <a16:colId xmlns:a16="http://schemas.microsoft.com/office/drawing/2014/main" val="3676283467"/>
                    </a:ext>
                  </a:extLst>
                </a:gridCol>
              </a:tblGrid>
              <a:tr h="132775">
                <a:tc rowSpan="2">
                  <a:txBody>
                    <a:bodyPr/>
                    <a:lstStyle/>
                    <a:p>
                      <a:pPr algn="ctr" rtl="0" fontAlgn="ctr"/>
                      <a:r>
                        <a:rPr lang="es-CO" sz="1100" b="1" i="0" u="none" strike="noStrike" dirty="0">
                          <a:solidFill>
                            <a:srgbClr val="FFFFFF"/>
                          </a:solidFill>
                          <a:effectLst/>
                          <a:latin typeface="Calibri" panose="020F0502020204030204" pitchFamily="34" charset="0"/>
                        </a:rPr>
                        <a:t>Ejes Temáticos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s-CO" sz="1100" b="0" i="0" u="none" strike="noStrike">
                          <a:solidFill>
                            <a:srgbClr val="FFFFFF"/>
                          </a:solidFill>
                          <a:effectLst/>
                          <a:latin typeface="Calibri" panose="020F0502020204030204" pitchFamily="34" charset="0"/>
                        </a:rPr>
                        <a:t>2017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s-CO" sz="1100" b="0" i="0" u="none" strike="noStrike">
                          <a:solidFill>
                            <a:srgbClr val="FFFFFF"/>
                          </a:solidFill>
                          <a:effectLst/>
                          <a:latin typeface="Calibri" panose="020F0502020204030204" pitchFamily="34" charset="0"/>
                        </a:rPr>
                        <a:t>2018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141448014"/>
                  </a:ext>
                </a:extLst>
              </a:tr>
              <a:tr h="258412">
                <a:tc vMerge="1">
                  <a:txBody>
                    <a:bodyPr/>
                    <a:lstStyle/>
                    <a:p>
                      <a:endParaRPr lang="es-CO"/>
                    </a:p>
                  </a:txBody>
                  <a:tcPr/>
                </a:tc>
                <a:tc>
                  <a:txBody>
                    <a:bodyPr/>
                    <a:lstStyle/>
                    <a:p>
                      <a:pPr algn="ctr" rtl="0" fontAlgn="b"/>
                      <a:r>
                        <a:rPr lang="es-CO" sz="1100" b="1" i="0" u="none" strike="noStrike">
                          <a:solidFill>
                            <a:srgbClr val="FFFFFF"/>
                          </a:solidFill>
                          <a:effectLst/>
                          <a:latin typeface="Calibri" panose="020F0502020204030204" pitchFamily="34" charset="0"/>
                        </a:rPr>
                        <a:t>1° Trimestre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b"/>
                      <a:r>
                        <a:rPr lang="es-CO" sz="1100" b="1" i="0" u="none" strike="noStrike">
                          <a:solidFill>
                            <a:srgbClr val="FFFFFF"/>
                          </a:solidFill>
                          <a:effectLst/>
                          <a:latin typeface="Calibri" panose="020F0502020204030204" pitchFamily="34" charset="0"/>
                        </a:rPr>
                        <a:t>1° Trimestre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654057607"/>
                  </a:ext>
                </a:extLst>
              </a:tr>
              <a:tr h="132775">
                <a:tc>
                  <a:txBody>
                    <a:bodyPr/>
                    <a:lstStyle/>
                    <a:p>
                      <a:pPr algn="l" rtl="0" fontAlgn="b"/>
                      <a:r>
                        <a:rPr lang="es-CO" sz="1100" b="0" i="0" u="none" strike="noStrike">
                          <a:solidFill>
                            <a:srgbClr val="000000"/>
                          </a:solidFill>
                          <a:effectLst/>
                          <a:latin typeface="Calibri" panose="020F0502020204030204" pitchFamily="34" charset="0"/>
                        </a:rPr>
                        <a:t>Maltrato Alumnos y Acoso Alumnos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779918"/>
                  </a:ext>
                </a:extLst>
              </a:tr>
              <a:tr h="509686">
                <a:tc>
                  <a:txBody>
                    <a:bodyPr/>
                    <a:lstStyle/>
                    <a:p>
                      <a:pPr algn="l" rtl="0" fontAlgn="b"/>
                      <a:r>
                        <a:rPr lang="es-CO" sz="1100" b="0" i="0" u="none" strike="noStrike">
                          <a:solidFill>
                            <a:srgbClr val="000000"/>
                          </a:solidFill>
                          <a:effectLst/>
                          <a:latin typeface="Calibri" panose="020F0502020204030204" pitchFamily="34" charset="0"/>
                        </a:rPr>
                        <a:t>Calidad: Aspectos Académicos, Bibliotecas, Centros de Practica, Formación de Docentes, Numero de Docentes, Plan de Estudios, Tutorías, Dificultades para Grado, Evaluación y Promoción de Estudiantes.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alibri" panose="020F0502020204030204" pitchFamily="34" charset="0"/>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240228"/>
                  </a:ext>
                </a:extLst>
              </a:tr>
              <a:tr h="132775">
                <a:tc>
                  <a:txBody>
                    <a:bodyPr/>
                    <a:lstStyle/>
                    <a:p>
                      <a:pPr algn="l" rtl="0" fontAlgn="b"/>
                      <a:r>
                        <a:rPr lang="es-CO" sz="1100" b="0" i="0" u="none" strike="noStrike">
                          <a:solidFill>
                            <a:srgbClr val="000000"/>
                          </a:solidFill>
                          <a:effectLst/>
                          <a:latin typeface="Calibri" panose="020F0502020204030204" pitchFamily="34" charset="0"/>
                        </a:rPr>
                        <a:t>Malos Manejos de Recursos Financieros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997857"/>
                  </a:ext>
                </a:extLst>
              </a:tr>
              <a:tr h="635323">
                <a:tc>
                  <a:txBody>
                    <a:bodyPr/>
                    <a:lstStyle/>
                    <a:p>
                      <a:pPr algn="l" rtl="0" fontAlgn="b"/>
                      <a:r>
                        <a:rPr lang="es-CO" sz="1100" b="0" i="0" u="none" strike="noStrike">
                          <a:solidFill>
                            <a:srgbClr val="000000"/>
                          </a:solidFill>
                          <a:effectLst/>
                          <a:latin typeface="Calibri" panose="020F0502020204030204" pitchFamily="34" charset="0"/>
                        </a:rPr>
                        <a:t>Costos Educativos, Incrementos de Tarifas Superiores a lo Autorizado, Cobros de Transporte, Alimentación, Alojamiento, Otros Cobros Periódicos, Cobro de Bonos, Cobros Asociación de Padres de Familia, Listas de Textos, Uniformes o Útiles, Derechos Pecuniarios. Gratuidad.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799500"/>
                  </a:ext>
                </a:extLst>
              </a:tr>
              <a:tr h="190589">
                <a:tc>
                  <a:txBody>
                    <a:bodyPr/>
                    <a:lstStyle/>
                    <a:p>
                      <a:pPr algn="l" rtl="0" fontAlgn="b"/>
                      <a:r>
                        <a:rPr lang="es-CO" sz="1100" b="0" i="0" u="none" strike="noStrike">
                          <a:solidFill>
                            <a:srgbClr val="000000"/>
                          </a:solidFill>
                          <a:effectLst/>
                          <a:latin typeface="Calibri" panose="020F0502020204030204" pitchFamily="34" charset="0"/>
                        </a:rPr>
                        <a:t>Actuaciones Administrativas Relacionadas con Planta de Personal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479860"/>
                  </a:ext>
                </a:extLst>
              </a:tr>
              <a:tr h="132775">
                <a:tc>
                  <a:txBody>
                    <a:bodyPr/>
                    <a:lstStyle/>
                    <a:p>
                      <a:pPr algn="l" rtl="0" fontAlgn="b"/>
                      <a:r>
                        <a:rPr lang="es-CO" sz="1100" b="0" i="0" u="none" strike="noStrike">
                          <a:solidFill>
                            <a:srgbClr val="000000"/>
                          </a:solidFill>
                          <a:effectLst/>
                          <a:latin typeface="Calibri" panose="020F0502020204030204" pitchFamily="34" charset="0"/>
                        </a:rPr>
                        <a:t>Otro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728953"/>
                  </a:ext>
                </a:extLst>
              </a:tr>
              <a:tr h="132775">
                <a:tc>
                  <a:txBody>
                    <a:bodyPr/>
                    <a:lstStyle/>
                    <a:p>
                      <a:pPr algn="l" rtl="0" fontAlgn="b"/>
                      <a:r>
                        <a:rPr lang="es-CO" sz="1100" b="0" i="0" u="none" strike="noStrike">
                          <a:solidFill>
                            <a:srgbClr val="000000"/>
                          </a:solidFill>
                          <a:effectLst/>
                          <a:latin typeface="Calibri" panose="020F0502020204030204" pitchFamily="34" charset="0"/>
                        </a:rPr>
                        <a:t>Infraestructura Física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991165"/>
                  </a:ext>
                </a:extLst>
              </a:tr>
              <a:tr h="132775">
                <a:tc>
                  <a:txBody>
                    <a:bodyPr/>
                    <a:lstStyle/>
                    <a:p>
                      <a:pPr algn="ctr" rtl="0" fontAlgn="ctr"/>
                      <a:r>
                        <a:rPr lang="es-CO" sz="1100" b="1" i="0" u="none" strike="noStrike">
                          <a:solidFill>
                            <a:srgbClr val="FFFFFF"/>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100" b="1" i="0" u="none" strike="noStrike">
                          <a:solidFill>
                            <a:srgbClr val="FFFFFF"/>
                          </a:solidFill>
                          <a:effectLst/>
                          <a:latin typeface="Calibri" panose="020F050202020403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s-CO" sz="1100" b="1" i="0" u="none" strike="noStrike" dirty="0">
                          <a:solidFill>
                            <a:srgbClr val="FFFFFF"/>
                          </a:solidFill>
                          <a:effectLst/>
                          <a:latin typeface="Calibri" panose="020F0502020204030204" pitchFamily="34" charset="0"/>
                        </a:rPr>
                        <a:t>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950880110"/>
                  </a:ext>
                </a:extLst>
              </a:tr>
            </a:tbl>
          </a:graphicData>
        </a:graphic>
      </p:graphicFrame>
      <p:sp>
        <p:nvSpPr>
          <p:cNvPr id="13" name="5 CuadroTexto">
            <a:extLst>
              <a:ext uri="{FF2B5EF4-FFF2-40B4-BE49-F238E27FC236}">
                <a16:creationId xmlns:a16="http://schemas.microsoft.com/office/drawing/2014/main" id="{2E52CF45-C8E4-45E9-92A3-7B33AFD1FC46}"/>
              </a:ext>
            </a:extLst>
          </p:cNvPr>
          <p:cNvSpPr txBox="1"/>
          <p:nvPr/>
        </p:nvSpPr>
        <p:spPr>
          <a:xfrm>
            <a:off x="549747" y="216266"/>
            <a:ext cx="3097064"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Establecimientos Educativos</a:t>
            </a:r>
          </a:p>
        </p:txBody>
      </p:sp>
      <p:pic>
        <p:nvPicPr>
          <p:cNvPr id="15" name="Imagen 14">
            <a:extLst>
              <a:ext uri="{FF2B5EF4-FFF2-40B4-BE49-F238E27FC236}">
                <a16:creationId xmlns:a16="http://schemas.microsoft.com/office/drawing/2014/main" id="{412B5F7A-1DE6-4F41-9502-45348A9FF9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695" y="6238803"/>
            <a:ext cx="3279321" cy="469343"/>
          </a:xfrm>
          <a:prstGeom prst="rect">
            <a:avLst/>
          </a:prstGeom>
        </p:spPr>
      </p:pic>
      <p:sp>
        <p:nvSpPr>
          <p:cNvPr id="16" name="2 Rectángulo">
            <a:extLst>
              <a:ext uri="{FF2B5EF4-FFF2-40B4-BE49-F238E27FC236}">
                <a16:creationId xmlns:a16="http://schemas.microsoft.com/office/drawing/2014/main" id="{2FFA99FE-0D22-4815-93AF-A7D6674C09B6}"/>
              </a:ext>
            </a:extLst>
          </p:cNvPr>
          <p:cNvSpPr/>
          <p:nvPr/>
        </p:nvSpPr>
        <p:spPr>
          <a:xfrm>
            <a:off x="6395756" y="1136325"/>
            <a:ext cx="2575487" cy="3610219"/>
          </a:xfrm>
          <a:prstGeom prst="rect">
            <a:avLst/>
          </a:prstGeom>
        </p:spPr>
        <p:txBody>
          <a:bodyPr wrap="square">
            <a:spAutoFit/>
          </a:bodyPr>
          <a:lstStyle/>
          <a:p>
            <a:pPr marL="285750" indent="-285750" algn="just">
              <a:lnSpc>
                <a:spcPct val="80000"/>
              </a:lnSpc>
              <a:spcBef>
                <a:spcPct val="50000"/>
              </a:spcBef>
              <a:buBlip>
                <a:blip r:embed="rId5"/>
              </a:buBlip>
            </a:pPr>
            <a:r>
              <a:rPr lang="es-ES" altLang="es-CO" dirty="0">
                <a:latin typeface="Arial Narrow" panose="020B0606020202030204" pitchFamily="34" charset="0"/>
                <a:ea typeface="Verdana" panose="020B0604030504040204" pitchFamily="34" charset="0"/>
                <a:cs typeface="Verdana" panose="020B0604030504040204" pitchFamily="34" charset="0"/>
              </a:rPr>
              <a:t>Se presentaron 251 quejas en el primer trimestre del 2018</a:t>
            </a:r>
          </a:p>
          <a:p>
            <a:pPr marL="285750" indent="-285750" algn="just">
              <a:lnSpc>
                <a:spcPct val="80000"/>
              </a:lnSpc>
              <a:spcBef>
                <a:spcPct val="50000"/>
              </a:spcBef>
              <a:buBlip>
                <a:blip r:embed="rId5"/>
              </a:buBlip>
            </a:pPr>
            <a:r>
              <a:rPr lang="es-ES" altLang="es-CO" dirty="0">
                <a:latin typeface="Arial Narrow" panose="020B0606020202030204" pitchFamily="34" charset="0"/>
                <a:ea typeface="Verdana" panose="020B0604030504040204" pitchFamily="34" charset="0"/>
                <a:cs typeface="Verdana" panose="020B0604030504040204" pitchFamily="34" charset="0"/>
              </a:rPr>
              <a:t>Se obtuvo un aumento de 184 quejas con relación al primer trimestre de 2018.</a:t>
            </a:r>
          </a:p>
          <a:p>
            <a:pPr marL="285750" indent="-285750" algn="just">
              <a:lnSpc>
                <a:spcPct val="80000"/>
              </a:lnSpc>
              <a:spcBef>
                <a:spcPct val="50000"/>
              </a:spcBef>
              <a:buBlip>
                <a:blip r:embed="rId5"/>
              </a:buBlip>
            </a:pPr>
            <a:r>
              <a:rPr lang="es-ES" altLang="es-CO" dirty="0">
                <a:latin typeface="Arial Narrow" panose="020B0606020202030204" pitchFamily="34" charset="0"/>
                <a:ea typeface="Verdana" panose="020B0604030504040204" pitchFamily="34" charset="0"/>
                <a:cs typeface="Verdana" panose="020B0604030504040204" pitchFamily="34" charset="0"/>
              </a:rPr>
              <a:t>El eje temático que tuvo mayor numero de quejas fue Calidad, aspectos académicos, formación de docentes, c</a:t>
            </a:r>
            <a:r>
              <a:rPr lang="es-CO" altLang="es-CO" dirty="0" err="1">
                <a:latin typeface="Arial Narrow" panose="020B0606020202030204" pitchFamily="34" charset="0"/>
                <a:ea typeface="Verdana" panose="020B0604030504040204" pitchFamily="34" charset="0"/>
                <a:cs typeface="Verdana" panose="020B0604030504040204" pitchFamily="34" charset="0"/>
              </a:rPr>
              <a:t>on</a:t>
            </a:r>
            <a:r>
              <a:rPr lang="es-CO" altLang="es-CO" dirty="0">
                <a:latin typeface="Arial Narrow" panose="020B0606020202030204" pitchFamily="34" charset="0"/>
                <a:ea typeface="Verdana" panose="020B0604030504040204" pitchFamily="34" charset="0"/>
                <a:cs typeface="Verdana" panose="020B0604030504040204" pitchFamily="34" charset="0"/>
              </a:rPr>
              <a:t> un total de 101 quejas</a:t>
            </a:r>
          </a:p>
          <a:p>
            <a:pPr marL="285750" indent="-285750" algn="just">
              <a:lnSpc>
                <a:spcPct val="80000"/>
              </a:lnSpc>
              <a:spcBef>
                <a:spcPct val="50000"/>
              </a:spcBef>
              <a:buBlip>
                <a:blip r:embed="rId5"/>
              </a:buBlip>
            </a:pPr>
            <a:endParaRPr lang="es-ES" altLang="es-CO" dirty="0">
              <a:latin typeface="Arial Narrow" panose="020B0606020202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266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283968" y="116632"/>
            <a:ext cx="4572000" cy="646331"/>
          </a:xfrm>
          <a:prstGeom prst="rect">
            <a:avLst/>
          </a:prstGeom>
        </p:spPr>
        <p:txBody>
          <a:bodyPr>
            <a:spAutoFit/>
          </a:bodyPr>
          <a:lstStyle/>
          <a:p>
            <a:r>
              <a:rPr lang="es-CO" b="1" dirty="0">
                <a:solidFill>
                  <a:srgbClr val="0070C0"/>
                </a:solidFill>
              </a:rPr>
              <a:t>Análisis de resultados a la gestión de las Quejas, Reclamos</a:t>
            </a:r>
            <a:endParaRPr lang="es-CO" dirty="0">
              <a:solidFill>
                <a:srgbClr val="0070C0"/>
              </a:solidFill>
            </a:endParaRPr>
          </a:p>
        </p:txBody>
      </p:sp>
      <p:sp>
        <p:nvSpPr>
          <p:cNvPr id="3" name="2 Rectángulo"/>
          <p:cNvSpPr/>
          <p:nvPr/>
        </p:nvSpPr>
        <p:spPr>
          <a:xfrm>
            <a:off x="6582564" y="866159"/>
            <a:ext cx="2282990" cy="4136517"/>
          </a:xfrm>
          <a:prstGeom prst="rect">
            <a:avLst/>
          </a:prstGeom>
        </p:spPr>
        <p:txBody>
          <a:bodyPr wrap="square">
            <a:spAutoFit/>
          </a:bodyPr>
          <a:lstStyle/>
          <a:p>
            <a:pPr marL="285750" indent="-285750" algn="just" eaLnBrk="0" fontAlgn="base" hangingPunct="0">
              <a:lnSpc>
                <a:spcPct val="80000"/>
              </a:lnSpc>
              <a:spcBef>
                <a:spcPct val="50000"/>
              </a:spcBef>
              <a:spcAft>
                <a:spcPct val="0"/>
              </a:spcAft>
              <a:buBlip>
                <a:blip r:embed="rId3"/>
              </a:buBlip>
            </a:pPr>
            <a:r>
              <a:rPr lang="es-ES" altLang="es-CO" dirty="0">
                <a:solidFill>
                  <a:prstClr val="black"/>
                </a:solidFill>
                <a:latin typeface="Arial Narrow" panose="020B0606020202030204" pitchFamily="34" charset="0"/>
                <a:ea typeface="Verdana" panose="020B0604030504040204" pitchFamily="34" charset="0"/>
                <a:cs typeface="Verdana" panose="020B0604030504040204" pitchFamily="34" charset="0"/>
              </a:rPr>
              <a:t>Para las Secretarías de Educación, se presentaron 197 quejas en el primer trimestre de 2018, </a:t>
            </a:r>
          </a:p>
          <a:p>
            <a:pPr marL="285750" indent="-285750" algn="just" eaLnBrk="0" fontAlgn="base" hangingPunct="0">
              <a:lnSpc>
                <a:spcPct val="80000"/>
              </a:lnSpc>
              <a:spcBef>
                <a:spcPct val="50000"/>
              </a:spcBef>
              <a:spcAft>
                <a:spcPct val="0"/>
              </a:spcAft>
              <a:buBlip>
                <a:blip r:embed="rId3"/>
              </a:buBlip>
            </a:pPr>
            <a:r>
              <a:rPr lang="es-ES" altLang="es-CO" dirty="0">
                <a:solidFill>
                  <a:prstClr val="black"/>
                </a:solidFill>
                <a:latin typeface="Arial Narrow" panose="020B0606020202030204" pitchFamily="34" charset="0"/>
                <a:ea typeface="Verdana" panose="020B0604030504040204" pitchFamily="34" charset="0"/>
                <a:cs typeface="Verdana" panose="020B0604030504040204" pitchFamily="34" charset="0"/>
              </a:rPr>
              <a:t>Teniendo una disminución de 30 quejas con respecto al primer trimestre del año 2017,</a:t>
            </a:r>
          </a:p>
          <a:p>
            <a:pPr marL="285750" indent="-285750" algn="just" eaLnBrk="0" fontAlgn="base" hangingPunct="0">
              <a:lnSpc>
                <a:spcPct val="80000"/>
              </a:lnSpc>
              <a:spcBef>
                <a:spcPct val="50000"/>
              </a:spcBef>
              <a:spcAft>
                <a:spcPct val="0"/>
              </a:spcAft>
              <a:buBlip>
                <a:blip r:embed="rId3"/>
              </a:buBlip>
            </a:pPr>
            <a:r>
              <a:rPr lang="es-ES" altLang="es-CO" dirty="0">
                <a:solidFill>
                  <a:prstClr val="black"/>
                </a:solidFill>
                <a:latin typeface="Arial Narrow" panose="020B0606020202030204" pitchFamily="34" charset="0"/>
                <a:ea typeface="Verdana" panose="020B0604030504040204" pitchFamily="34" charset="0"/>
                <a:cs typeface="Verdana" panose="020B0604030504040204" pitchFamily="34" charset="0"/>
              </a:rPr>
              <a:t>El eje temático  con mayor numero de quejas fue </a:t>
            </a:r>
            <a:r>
              <a:rPr lang="es-CO" altLang="es-CO" dirty="0">
                <a:solidFill>
                  <a:srgbClr val="000000"/>
                </a:solidFill>
                <a:latin typeface="Arial Narrow" panose="020B0606020202030204" pitchFamily="34" charset="0"/>
                <a:ea typeface="Verdana" panose="020B0604030504040204" pitchFamily="34" charset="0"/>
                <a:cs typeface="Verdana" panose="020B0604030504040204" pitchFamily="34" charset="0"/>
              </a:rPr>
              <a:t>Organización de plantas de personal </a:t>
            </a:r>
            <a:r>
              <a:rPr lang="es-ES" altLang="es-CO" dirty="0">
                <a:solidFill>
                  <a:prstClr val="black"/>
                </a:solidFill>
                <a:latin typeface="Arial Narrow" panose="020B0606020202030204" pitchFamily="34" charset="0"/>
                <a:ea typeface="Verdana" panose="020B0604030504040204" pitchFamily="34" charset="0"/>
                <a:cs typeface="Verdana" panose="020B0604030504040204" pitchFamily="34" charset="0"/>
              </a:rPr>
              <a:t>con un total de 36 quejas</a:t>
            </a:r>
          </a:p>
        </p:txBody>
      </p:sp>
      <p:graphicFrame>
        <p:nvGraphicFramePr>
          <p:cNvPr id="14" name="Gráfico 13">
            <a:extLst>
              <a:ext uri="{FF2B5EF4-FFF2-40B4-BE49-F238E27FC236}">
                <a16:creationId xmlns:a16="http://schemas.microsoft.com/office/drawing/2014/main" id="{D49DF105-5070-4F54-822D-6FBE4D8B8D17}"/>
              </a:ext>
            </a:extLst>
          </p:cNvPr>
          <p:cNvGraphicFramePr>
            <a:graphicFrameLocks/>
          </p:cNvGraphicFramePr>
          <p:nvPr>
            <p:extLst>
              <p:ext uri="{D42A27DB-BD31-4B8C-83A1-F6EECF244321}">
                <p14:modId xmlns:p14="http://schemas.microsoft.com/office/powerpoint/2010/main" val="1432229593"/>
              </p:ext>
            </p:extLst>
          </p:nvPr>
        </p:nvGraphicFramePr>
        <p:xfrm>
          <a:off x="539552" y="1187485"/>
          <a:ext cx="54006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a 4">
            <a:extLst>
              <a:ext uri="{FF2B5EF4-FFF2-40B4-BE49-F238E27FC236}">
                <a16:creationId xmlns:a16="http://schemas.microsoft.com/office/drawing/2014/main" id="{1E4F7E46-BD82-496E-AB06-6789BBE79FAF}"/>
              </a:ext>
            </a:extLst>
          </p:cNvPr>
          <p:cNvGraphicFramePr>
            <a:graphicFrameLocks noGrp="1"/>
          </p:cNvGraphicFramePr>
          <p:nvPr>
            <p:extLst>
              <p:ext uri="{D42A27DB-BD31-4B8C-83A1-F6EECF244321}">
                <p14:modId xmlns:p14="http://schemas.microsoft.com/office/powerpoint/2010/main" val="1939310829"/>
              </p:ext>
            </p:extLst>
          </p:nvPr>
        </p:nvGraphicFramePr>
        <p:xfrm>
          <a:off x="755576" y="3991161"/>
          <a:ext cx="5955506" cy="2428875"/>
        </p:xfrm>
        <a:graphic>
          <a:graphicData uri="http://schemas.openxmlformats.org/drawingml/2006/table">
            <a:tbl>
              <a:tblPr/>
              <a:tblGrid>
                <a:gridCol w="4731370">
                  <a:extLst>
                    <a:ext uri="{9D8B030D-6E8A-4147-A177-3AD203B41FA5}">
                      <a16:colId xmlns:a16="http://schemas.microsoft.com/office/drawing/2014/main" val="4058983388"/>
                    </a:ext>
                  </a:extLst>
                </a:gridCol>
                <a:gridCol w="648072">
                  <a:extLst>
                    <a:ext uri="{9D8B030D-6E8A-4147-A177-3AD203B41FA5}">
                      <a16:colId xmlns:a16="http://schemas.microsoft.com/office/drawing/2014/main" val="38638223"/>
                    </a:ext>
                  </a:extLst>
                </a:gridCol>
                <a:gridCol w="576064">
                  <a:extLst>
                    <a:ext uri="{9D8B030D-6E8A-4147-A177-3AD203B41FA5}">
                      <a16:colId xmlns:a16="http://schemas.microsoft.com/office/drawing/2014/main" val="3369946892"/>
                    </a:ext>
                  </a:extLst>
                </a:gridCol>
              </a:tblGrid>
              <a:tr h="209550">
                <a:tc rowSpan="2">
                  <a:txBody>
                    <a:bodyPr/>
                    <a:lstStyle/>
                    <a:p>
                      <a:pPr algn="ctr" fontAlgn="ctr"/>
                      <a:r>
                        <a:rPr lang="es-CO" sz="1200" b="1" i="0" u="none" strike="noStrike">
                          <a:solidFill>
                            <a:srgbClr val="FFFFFF"/>
                          </a:solidFill>
                          <a:effectLst/>
                          <a:latin typeface="Arial Narrow" panose="020B0606020202030204" pitchFamily="34" charset="0"/>
                        </a:rPr>
                        <a:t>Ejes Tematicos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833C0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CO" sz="1100" b="1" i="0" u="none" strike="noStrike">
                          <a:solidFill>
                            <a:srgbClr val="FFFFFF"/>
                          </a:solidFill>
                          <a:effectLst/>
                          <a:latin typeface="Arial Narrow" panose="020B0606020202030204" pitchFamily="34" charset="0"/>
                        </a:rPr>
                        <a:t>2017</a:t>
                      </a:r>
                    </a:p>
                  </a:txBody>
                  <a:tcPr marL="9525" marR="9525" marT="9525" marB="0" anchor="b">
                    <a:lnL w="6350" cap="flat" cmpd="sng" algn="ctr">
                      <a:solidFill>
                        <a:srgbClr val="833C0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33C0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CO" sz="1000" b="1" i="0" u="none" strike="noStrike">
                          <a:solidFill>
                            <a:srgbClr val="FFFFFF"/>
                          </a:solidFill>
                          <a:effectLst/>
                          <a:latin typeface="Arial Narrow" panose="020B0606020202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442642032"/>
                  </a:ext>
                </a:extLst>
              </a:tr>
              <a:tr h="190500">
                <a:tc vMerge="1">
                  <a:txBody>
                    <a:bodyPr/>
                    <a:lstStyle/>
                    <a:p>
                      <a:endParaRPr lang="es-CO"/>
                    </a:p>
                  </a:txBody>
                  <a:tcPr/>
                </a:tc>
                <a:tc>
                  <a:txBody>
                    <a:bodyPr/>
                    <a:lstStyle/>
                    <a:p>
                      <a:pPr algn="ctr" fontAlgn="b"/>
                      <a:r>
                        <a:rPr lang="es-CO" sz="1000" b="1" i="0" u="none" strike="noStrike">
                          <a:solidFill>
                            <a:srgbClr val="FFFFFF"/>
                          </a:solidFill>
                          <a:effectLst/>
                          <a:latin typeface="Arial Narrow" panose="020B0606020202030204" pitchFamily="34" charset="0"/>
                        </a:rPr>
                        <a:t>1° Trimestre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CO" sz="1000" b="1" i="0" u="none" strike="noStrike">
                          <a:solidFill>
                            <a:srgbClr val="FFFFFF"/>
                          </a:solidFill>
                          <a:effectLst/>
                          <a:latin typeface="Arial Narrow" panose="020B0606020202030204" pitchFamily="34" charset="0"/>
                        </a:rPr>
                        <a:t>1° Trimestre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8164098"/>
                  </a:ext>
                </a:extLst>
              </a:tr>
              <a:tr h="381000">
                <a:tc>
                  <a:txBody>
                    <a:bodyPr/>
                    <a:lstStyle/>
                    <a:p>
                      <a:pPr algn="l" fontAlgn="b"/>
                      <a:r>
                        <a:rPr lang="es-CO" sz="1100" b="0" i="0" u="none" strike="noStrike">
                          <a:solidFill>
                            <a:srgbClr val="000000"/>
                          </a:solidFill>
                          <a:effectLst/>
                          <a:latin typeface="Calibri" panose="020F0502020204030204" pitchFamily="34" charset="0"/>
                        </a:rPr>
                        <a:t>Organización de Plantas de Personal Directivo Docente, Docente y Administrativo, Concurso Docente, Acoso Laboral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716938"/>
                  </a:ext>
                </a:extLst>
              </a:tr>
              <a:tr h="190500">
                <a:tc>
                  <a:txBody>
                    <a:bodyPr/>
                    <a:lstStyle/>
                    <a:p>
                      <a:pPr algn="l" fontAlgn="b"/>
                      <a:r>
                        <a:rPr lang="es-CO" sz="1100" b="0" i="0" u="none" strike="noStrike">
                          <a:solidFill>
                            <a:srgbClr val="000000"/>
                          </a:solidFill>
                          <a:effectLst/>
                          <a:latin typeface="Calibri" panose="020F0502020204030204" pitchFamily="34" charset="0"/>
                        </a:rPr>
                        <a:t>Otros: Aquellas que no Tienen Relación con Niguno de los Anteriores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165731"/>
                  </a:ext>
                </a:extLst>
              </a:tr>
              <a:tr h="190500">
                <a:tc>
                  <a:txBody>
                    <a:bodyPr/>
                    <a:lstStyle/>
                    <a:p>
                      <a:pPr algn="l" fontAlgn="b"/>
                      <a:r>
                        <a:rPr lang="es-CO" sz="1100" b="0" i="0" u="none" strike="noStrike">
                          <a:solidFill>
                            <a:srgbClr val="000000"/>
                          </a:solidFill>
                          <a:effectLst/>
                          <a:latin typeface="Calibri" panose="020F0502020204030204" pitchFamily="34" charset="0"/>
                        </a:rPr>
                        <a:t>Nivelación Salarial, Pago de Salarios, Primas Entre Otros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845678"/>
                  </a:ext>
                </a:extLst>
              </a:tr>
              <a:tr h="190500">
                <a:tc>
                  <a:txBody>
                    <a:bodyPr/>
                    <a:lstStyle/>
                    <a:p>
                      <a:pPr algn="l" fontAlgn="b"/>
                      <a:r>
                        <a:rPr lang="es-CO" sz="1100" b="0" i="0" u="none" strike="noStrike">
                          <a:solidFill>
                            <a:srgbClr val="000000"/>
                          </a:solidFill>
                          <a:effectLst/>
                          <a:latin typeface="Calibri" panose="020F0502020204030204" pitchFamily="34" charset="0"/>
                        </a:rPr>
                        <a:t>Quejas por Prestaciones Sociales y Servicios de Salud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024882"/>
                  </a:ext>
                </a:extLst>
              </a:tr>
              <a:tr h="190500">
                <a:tc>
                  <a:txBody>
                    <a:bodyPr/>
                    <a:lstStyle/>
                    <a:p>
                      <a:pPr algn="l" fontAlgn="b"/>
                      <a:r>
                        <a:rPr lang="es-CO" sz="1100" b="0" i="0" u="none" strike="noStrike">
                          <a:solidFill>
                            <a:srgbClr val="000000"/>
                          </a:solidFill>
                          <a:effectLst/>
                          <a:latin typeface="Calibri" panose="020F0502020204030204" pitchFamily="34" charset="0"/>
                        </a:rPr>
                        <a:t>Malos Manejos de Recursos Financieros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870743"/>
                  </a:ext>
                </a:extLst>
              </a:tr>
              <a:tr h="190500">
                <a:tc>
                  <a:txBody>
                    <a:bodyPr/>
                    <a:lstStyle/>
                    <a:p>
                      <a:pPr algn="l" fontAlgn="b"/>
                      <a:r>
                        <a:rPr lang="es-CO" sz="1100" b="0" i="0" u="none" strike="noStrike">
                          <a:solidFill>
                            <a:srgbClr val="000000"/>
                          </a:solidFill>
                          <a:effectLst/>
                          <a:latin typeface="Calibri" panose="020F0502020204030204" pitchFamily="34" charset="0"/>
                        </a:rPr>
                        <a:t>Ampliacion de Cobertura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030642"/>
                  </a:ext>
                </a:extLst>
              </a:tr>
              <a:tr h="190500">
                <a:tc>
                  <a:txBody>
                    <a:bodyPr/>
                    <a:lstStyle/>
                    <a:p>
                      <a:pPr algn="l" fontAlgn="b"/>
                      <a:r>
                        <a:rPr lang="es-CO" sz="1100" b="0" i="0" u="none" strike="noStrike">
                          <a:solidFill>
                            <a:srgbClr val="000000"/>
                          </a:solidFill>
                          <a:effectLst/>
                          <a:latin typeface="Calibri" panose="020F0502020204030204" pitchFamily="34" charset="0"/>
                        </a:rPr>
                        <a:t>Falta de Infraestructura o Infraestructura Deficiente en Instituciones Educativas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6499328"/>
                  </a:ext>
                </a:extLst>
              </a:tr>
              <a:tr h="190500">
                <a:tc>
                  <a:txBody>
                    <a:bodyPr/>
                    <a:lstStyle/>
                    <a:p>
                      <a:pPr algn="l" fontAlgn="b"/>
                      <a:r>
                        <a:rPr lang="es-CO" sz="1100" b="0" i="0" u="none" strike="noStrike">
                          <a:solidFill>
                            <a:srgbClr val="000000"/>
                          </a:solidFill>
                          <a:effectLst/>
                          <a:latin typeface="Calibri" panose="020F0502020204030204" pitchFamily="34" charset="0"/>
                        </a:rPr>
                        <a:t>Banco de  Oferentes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518146"/>
                  </a:ext>
                </a:extLst>
              </a:tr>
              <a:tr h="190500">
                <a:tc>
                  <a:txBody>
                    <a:bodyPr/>
                    <a:lstStyle/>
                    <a:p>
                      <a:pPr algn="ctr" fontAlgn="b"/>
                      <a:r>
                        <a:rPr lang="es-CO" sz="1100" b="1" i="0" u="none" strike="noStrike">
                          <a:solidFill>
                            <a:srgbClr val="FFFFFF"/>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ctr"/>
                      <a:r>
                        <a:rPr lang="es-CO" sz="1100" b="1" i="0" u="none" strike="noStrike">
                          <a:solidFill>
                            <a:srgbClr val="FFFFFF"/>
                          </a:solidFill>
                          <a:effectLst/>
                          <a:latin typeface="Calibri" panose="020F0502020204030204" pitchFamily="34" charset="0"/>
                        </a:rPr>
                        <a:t>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CO" sz="1100" b="1" i="0" u="none" strike="noStrike" dirty="0">
                          <a:solidFill>
                            <a:srgbClr val="FFFFFF"/>
                          </a:solidFill>
                          <a:effectLst/>
                          <a:latin typeface="Calibri" panose="020F0502020204030204" pitchFamily="34" charset="0"/>
                        </a:rPr>
                        <a:t>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392029786"/>
                  </a:ext>
                </a:extLst>
              </a:tr>
            </a:tbl>
          </a:graphicData>
        </a:graphic>
      </p:graphicFrame>
      <p:sp>
        <p:nvSpPr>
          <p:cNvPr id="15" name="5 CuadroTexto">
            <a:extLst>
              <a:ext uri="{FF2B5EF4-FFF2-40B4-BE49-F238E27FC236}">
                <a16:creationId xmlns:a16="http://schemas.microsoft.com/office/drawing/2014/main" id="{7E384F0B-090F-427D-A32B-CA790E2A4946}"/>
              </a:ext>
            </a:extLst>
          </p:cNvPr>
          <p:cNvSpPr txBox="1"/>
          <p:nvPr/>
        </p:nvSpPr>
        <p:spPr>
          <a:xfrm>
            <a:off x="865698" y="227058"/>
            <a:ext cx="3097064" cy="942437"/>
          </a:xfrm>
          <a:prstGeom prst="rect">
            <a:avLst/>
          </a:prstGeom>
          <a:solidFill>
            <a:srgbClr val="0070C0"/>
          </a:solidFill>
        </p:spPr>
        <p:txBody>
          <a:bodyPr wrap="square" rtlCol="0">
            <a:spAutoFit/>
          </a:bodyPr>
          <a:lstStyle/>
          <a:p>
            <a:pPr>
              <a:defRPr sz="1862" b="0" i="0" u="none" strike="noStrike" kern="1200" spc="0" baseline="0">
                <a:solidFill>
                  <a:prstClr val="black">
                    <a:lumMod val="65000"/>
                    <a:lumOff val="35000"/>
                  </a:prstClr>
                </a:solidFill>
                <a:latin typeface="+mn-lt"/>
                <a:ea typeface="+mn-ea"/>
                <a:cs typeface="+mn-cs"/>
              </a:defRPr>
            </a:pPr>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a:t>
            </a:r>
            <a:r>
              <a:rPr lang="es-CO" sz="1862" b="1" dirty="0">
                <a:solidFill>
                  <a:schemeClr val="bg1"/>
                </a:solidFill>
                <a:latin typeface="Arial Narrow" panose="020B0606020202030204" pitchFamily="34" charset="0"/>
                <a:ea typeface="Verdana" panose="020B0604030504040204" pitchFamily="34" charset="0"/>
                <a:cs typeface="Arial" pitchFamily="34" charset="0"/>
              </a:rPr>
              <a:t>Secretarias de Educación</a:t>
            </a:r>
          </a:p>
          <a:p>
            <a:endParaRPr lang="es-CO" b="1" dirty="0">
              <a:solidFill>
                <a:schemeClr val="bg1"/>
              </a:solidFill>
              <a:latin typeface="Arial Narrow" panose="020B0606020202030204" pitchFamily="34" charset="0"/>
              <a:ea typeface="Verdana" panose="020B0604030504040204" pitchFamily="34" charset="0"/>
              <a:cs typeface="Arial" pitchFamily="34" charset="0"/>
            </a:endParaRPr>
          </a:p>
        </p:txBody>
      </p:sp>
      <p:pic>
        <p:nvPicPr>
          <p:cNvPr id="16" name="Imagen 15">
            <a:extLst>
              <a:ext uri="{FF2B5EF4-FFF2-40B4-BE49-F238E27FC236}">
                <a16:creationId xmlns:a16="http://schemas.microsoft.com/office/drawing/2014/main" id="{9F5BD6D3-2197-4E10-AAD6-A3B502DA1A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6420036"/>
            <a:ext cx="3279321" cy="469343"/>
          </a:xfrm>
          <a:prstGeom prst="rect">
            <a:avLst/>
          </a:prstGeom>
        </p:spPr>
      </p:pic>
    </p:spTree>
    <p:extLst>
      <p:ext uri="{BB962C8B-B14F-4D97-AF65-F5344CB8AC3E}">
        <p14:creationId xmlns:p14="http://schemas.microsoft.com/office/powerpoint/2010/main" val="168488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499992" y="262389"/>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sp>
        <p:nvSpPr>
          <p:cNvPr id="11" name="10 CuadroTexto"/>
          <p:cNvSpPr txBox="1"/>
          <p:nvPr/>
        </p:nvSpPr>
        <p:spPr>
          <a:xfrm>
            <a:off x="614868" y="122959"/>
            <a:ext cx="3097064"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 Establecimientos Educativos</a:t>
            </a:r>
          </a:p>
        </p:txBody>
      </p:sp>
      <p:sp>
        <p:nvSpPr>
          <p:cNvPr id="9" name="5 CuadroTexto">
            <a:extLst>
              <a:ext uri="{FF2B5EF4-FFF2-40B4-BE49-F238E27FC236}">
                <a16:creationId xmlns:a16="http://schemas.microsoft.com/office/drawing/2014/main" id="{3A439FE1-2CF1-4E9B-8EA5-19AF3359CEB5}"/>
              </a:ext>
            </a:extLst>
          </p:cNvPr>
          <p:cNvSpPr txBox="1"/>
          <p:nvPr/>
        </p:nvSpPr>
        <p:spPr>
          <a:xfrm>
            <a:off x="549747" y="216266"/>
            <a:ext cx="3097064" cy="646331"/>
          </a:xfrm>
          <a:prstGeom prst="rect">
            <a:avLst/>
          </a:prstGeom>
          <a:solidFill>
            <a:srgbClr val="0070C0"/>
          </a:solid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Instituciones de Educación Superior</a:t>
            </a:r>
          </a:p>
        </p:txBody>
      </p:sp>
      <p:graphicFrame>
        <p:nvGraphicFramePr>
          <p:cNvPr id="15" name="Gráfico 14">
            <a:extLst>
              <a:ext uri="{FF2B5EF4-FFF2-40B4-BE49-F238E27FC236}">
                <a16:creationId xmlns:a16="http://schemas.microsoft.com/office/drawing/2014/main" id="{0D529AA3-CB1A-421D-A3E2-24FCCA7CE05A}"/>
              </a:ext>
            </a:extLst>
          </p:cNvPr>
          <p:cNvGraphicFramePr>
            <a:graphicFrameLocks/>
          </p:cNvGraphicFramePr>
          <p:nvPr>
            <p:extLst>
              <p:ext uri="{D42A27DB-BD31-4B8C-83A1-F6EECF244321}">
                <p14:modId xmlns:p14="http://schemas.microsoft.com/office/powerpoint/2010/main" val="2038862845"/>
              </p:ext>
            </p:extLst>
          </p:nvPr>
        </p:nvGraphicFramePr>
        <p:xfrm>
          <a:off x="614868" y="113632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a 4">
            <a:extLst>
              <a:ext uri="{FF2B5EF4-FFF2-40B4-BE49-F238E27FC236}">
                <a16:creationId xmlns:a16="http://schemas.microsoft.com/office/drawing/2014/main" id="{CBBC34C7-6A21-463A-A754-D30BAC4ECA19}"/>
              </a:ext>
            </a:extLst>
          </p:cNvPr>
          <p:cNvGraphicFramePr>
            <a:graphicFrameLocks noGrp="1"/>
          </p:cNvGraphicFramePr>
          <p:nvPr>
            <p:extLst>
              <p:ext uri="{D42A27DB-BD31-4B8C-83A1-F6EECF244321}">
                <p14:modId xmlns:p14="http://schemas.microsoft.com/office/powerpoint/2010/main" val="2241794871"/>
              </p:ext>
            </p:extLst>
          </p:nvPr>
        </p:nvGraphicFramePr>
        <p:xfrm>
          <a:off x="827584" y="3933056"/>
          <a:ext cx="4610099" cy="2667000"/>
        </p:xfrm>
        <a:graphic>
          <a:graphicData uri="http://schemas.openxmlformats.org/drawingml/2006/table">
            <a:tbl>
              <a:tblPr/>
              <a:tblGrid>
                <a:gridCol w="3147432">
                  <a:extLst>
                    <a:ext uri="{9D8B030D-6E8A-4147-A177-3AD203B41FA5}">
                      <a16:colId xmlns:a16="http://schemas.microsoft.com/office/drawing/2014/main" val="4201767344"/>
                    </a:ext>
                  </a:extLst>
                </a:gridCol>
                <a:gridCol w="713883">
                  <a:extLst>
                    <a:ext uri="{9D8B030D-6E8A-4147-A177-3AD203B41FA5}">
                      <a16:colId xmlns:a16="http://schemas.microsoft.com/office/drawing/2014/main" val="3207306325"/>
                    </a:ext>
                  </a:extLst>
                </a:gridCol>
                <a:gridCol w="748784">
                  <a:extLst>
                    <a:ext uri="{9D8B030D-6E8A-4147-A177-3AD203B41FA5}">
                      <a16:colId xmlns:a16="http://schemas.microsoft.com/office/drawing/2014/main" val="3483012304"/>
                    </a:ext>
                  </a:extLst>
                </a:gridCol>
              </a:tblGrid>
              <a:tr h="190500">
                <a:tc rowSpan="2">
                  <a:txBody>
                    <a:bodyPr/>
                    <a:lstStyle/>
                    <a:p>
                      <a:pPr algn="ctr" fontAlgn="b"/>
                      <a:r>
                        <a:rPr lang="es-CO" sz="1100" b="1" i="0" u="none" strike="noStrike">
                          <a:solidFill>
                            <a:srgbClr val="FFFFFF"/>
                          </a:solidFill>
                          <a:effectLst/>
                          <a:latin typeface="Calibri" panose="020F0502020204030204" pitchFamily="34" charset="0"/>
                        </a:rPr>
                        <a:t>Ejes Temáticos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CO" sz="1100" b="1" i="0" u="none" strike="noStrike">
                          <a:solidFill>
                            <a:srgbClr val="FFFFFF"/>
                          </a:solidFill>
                          <a:effectLst/>
                          <a:latin typeface="Calibri" panose="020F0502020204030204" pitchFamily="34" charset="0"/>
                        </a:rPr>
                        <a:t>Año 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CO" sz="1100" b="1" i="0" u="none" strike="noStrike">
                          <a:solidFill>
                            <a:srgbClr val="FFFFFF"/>
                          </a:solidFill>
                          <a:effectLst/>
                          <a:latin typeface="Calibri" panose="020F0502020204030204" pitchFamily="34" charset="0"/>
                        </a:rPr>
                        <a:t>Año 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164449220"/>
                  </a:ext>
                </a:extLst>
              </a:tr>
              <a:tr h="190500">
                <a:tc vMerge="1">
                  <a:txBody>
                    <a:bodyPr/>
                    <a:lstStyle/>
                    <a:p>
                      <a:endParaRPr lang="es-CO"/>
                    </a:p>
                  </a:txBody>
                  <a:tcPr/>
                </a:tc>
                <a:tc>
                  <a:txBody>
                    <a:bodyPr/>
                    <a:lstStyle/>
                    <a:p>
                      <a:pPr algn="ctr" fontAlgn="b"/>
                      <a:r>
                        <a:rPr lang="es-CO" sz="1000" b="1" i="0" u="none" strike="noStrike">
                          <a:solidFill>
                            <a:srgbClr val="FFFFFF"/>
                          </a:solidFill>
                          <a:effectLst/>
                          <a:latin typeface="Calibri" panose="020F0502020204030204" pitchFamily="34" charset="0"/>
                        </a:rPr>
                        <a:t>1° Trimestre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CO" sz="1000" b="1" i="0" u="none" strike="noStrike">
                          <a:solidFill>
                            <a:srgbClr val="FFFFFF"/>
                          </a:solidFill>
                          <a:effectLst/>
                          <a:latin typeface="Calibri" panose="020F0502020204030204" pitchFamily="34" charset="0"/>
                        </a:rPr>
                        <a:t>1° Trimestre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812271088"/>
                  </a:ext>
                </a:extLst>
              </a:tr>
              <a:tr h="952500">
                <a:tc>
                  <a:txBody>
                    <a:bodyPr/>
                    <a:lstStyle/>
                    <a:p>
                      <a:pPr algn="l" fontAlgn="ctr"/>
                      <a:r>
                        <a:rPr lang="es-CO" sz="1100" b="0" i="0" u="none" strike="noStrike">
                          <a:solidFill>
                            <a:srgbClr val="000000"/>
                          </a:solidFill>
                          <a:effectLst/>
                          <a:latin typeface="Calibri" panose="020F0502020204030204" pitchFamily="34" charset="0"/>
                        </a:rPr>
                        <a:t>IES Calidad: Bibliotecas, Centros de Práctica, formación de Docentes, Modificación de Registro Calificado, numero de docentes, Plan de Estudios, Tutorias, Dificultad para  grado, Maltratos, Directivos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297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320906"/>
                  </a:ext>
                </a:extLst>
              </a:tr>
              <a:tr h="762000">
                <a:tc>
                  <a:txBody>
                    <a:bodyPr/>
                    <a:lstStyle/>
                    <a:p>
                      <a:pPr algn="l" fontAlgn="ctr"/>
                      <a:r>
                        <a:rPr lang="es-CO" sz="1100" b="0" i="0" u="none" strike="noStrike">
                          <a:solidFill>
                            <a:srgbClr val="000000"/>
                          </a:solidFill>
                          <a:effectLst/>
                          <a:latin typeface="Calibri" panose="020F0502020204030204" pitchFamily="34" charset="0"/>
                        </a:rPr>
                        <a:t>IES Pecuniarios:  Cobros no contemplados, costos de matricula, Devolución de dineros, matricula extraordinaria, servicio medico, asistencial, derechos de  grado.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468802"/>
                  </a:ext>
                </a:extLst>
              </a:tr>
              <a:tr h="190500">
                <a:tc>
                  <a:txBody>
                    <a:bodyPr/>
                    <a:lstStyle/>
                    <a:p>
                      <a:pPr algn="l" fontAlgn="ctr"/>
                      <a:r>
                        <a:rPr lang="es-CO" sz="1100" b="0" i="0" u="none" strike="noStrike">
                          <a:solidFill>
                            <a:srgbClr val="000000"/>
                          </a:solidFill>
                          <a:effectLst/>
                          <a:latin typeface="Calibri" panose="020F0502020204030204" pitchFamily="34" charset="0"/>
                        </a:rPr>
                        <a:t>Victimas de Conflicto Armado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291241"/>
                  </a:ext>
                </a:extLst>
              </a:tr>
              <a:tr h="190500">
                <a:tc>
                  <a:txBody>
                    <a:bodyPr/>
                    <a:lstStyle/>
                    <a:p>
                      <a:pPr algn="l" fontAlgn="ctr"/>
                      <a:r>
                        <a:rPr lang="es-CO" sz="1100" b="0" i="0" u="none" strike="noStrike">
                          <a:solidFill>
                            <a:srgbClr val="000000"/>
                          </a:solidFill>
                          <a:effectLst/>
                          <a:latin typeface="Calibri" panose="020F0502020204030204" pitchFamily="34" charset="0"/>
                        </a:rPr>
                        <a:t>Infraestructura Física y Administrativa.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872225"/>
                  </a:ext>
                </a:extLst>
              </a:tr>
              <a:tr h="190500">
                <a:tc>
                  <a:txBody>
                    <a:bodyPr/>
                    <a:lstStyle/>
                    <a:p>
                      <a:pPr algn="ctr" fontAlgn="ctr"/>
                      <a:r>
                        <a:rPr lang="es-CO" sz="1100" b="0" i="0" u="none" strike="noStrike">
                          <a:solidFill>
                            <a:srgbClr val="FFFFFF"/>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CO" sz="1100" b="1" i="0" u="none" strike="noStrike">
                          <a:solidFill>
                            <a:srgbClr val="FFFFFF"/>
                          </a:solidFill>
                          <a:effectLst/>
                          <a:latin typeface="Calibri" panose="020F0502020204030204" pitchFamily="34" charset="0"/>
                        </a:rPr>
                        <a:t>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s-CO" sz="1100" b="1" i="0" u="none" strike="noStrike" dirty="0">
                          <a:solidFill>
                            <a:srgbClr val="FFFFFF"/>
                          </a:solidFill>
                          <a:effectLst/>
                          <a:latin typeface="Calibri" panose="020F0502020204030204" pitchFamily="34" charset="0"/>
                        </a:rPr>
                        <a:t>327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200535318"/>
                  </a:ext>
                </a:extLst>
              </a:tr>
            </a:tbl>
          </a:graphicData>
        </a:graphic>
      </p:graphicFrame>
      <p:pic>
        <p:nvPicPr>
          <p:cNvPr id="16" name="Imagen 15">
            <a:extLst>
              <a:ext uri="{FF2B5EF4-FFF2-40B4-BE49-F238E27FC236}">
                <a16:creationId xmlns:a16="http://schemas.microsoft.com/office/drawing/2014/main" id="{E375BDF3-4298-43DA-8703-A530977E01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1374" y="6237312"/>
            <a:ext cx="3279321" cy="469343"/>
          </a:xfrm>
          <a:prstGeom prst="rect">
            <a:avLst/>
          </a:prstGeom>
        </p:spPr>
      </p:pic>
      <p:sp>
        <p:nvSpPr>
          <p:cNvPr id="17" name="6 Rectángulo">
            <a:extLst>
              <a:ext uri="{FF2B5EF4-FFF2-40B4-BE49-F238E27FC236}">
                <a16:creationId xmlns:a16="http://schemas.microsoft.com/office/drawing/2014/main" id="{57384D55-65E0-4C0B-B103-64A082CA8D7B}"/>
              </a:ext>
            </a:extLst>
          </p:cNvPr>
          <p:cNvSpPr/>
          <p:nvPr/>
        </p:nvSpPr>
        <p:spPr>
          <a:xfrm>
            <a:off x="6084168" y="1268760"/>
            <a:ext cx="2520280" cy="4358116"/>
          </a:xfrm>
          <a:prstGeom prst="rect">
            <a:avLst/>
          </a:prstGeom>
        </p:spPr>
        <p:txBody>
          <a:bodyPr wrap="square">
            <a:spAutoFit/>
          </a:bodyPr>
          <a:lstStyle/>
          <a:p>
            <a:pPr marL="285750" indent="-285750" algn="just">
              <a:lnSpc>
                <a:spcPct val="80000"/>
              </a:lnSpc>
              <a:spcBef>
                <a:spcPct val="50000"/>
              </a:spcBef>
              <a:buBlip>
                <a:blip r:embed="rId5"/>
              </a:buBlip>
              <a:defRPr/>
            </a:pPr>
            <a:r>
              <a:rPr lang="es-ES" dirty="0">
                <a:latin typeface="Arial Narrow" panose="020B0606020202030204" pitchFamily="34" charset="0"/>
              </a:rPr>
              <a:t>Para las Instituciones de Educación Superior, se presentaron 327 quejas en el primer trimestre de 2018. </a:t>
            </a:r>
          </a:p>
          <a:p>
            <a:pPr marL="285750" indent="-285750" algn="just">
              <a:lnSpc>
                <a:spcPct val="80000"/>
              </a:lnSpc>
              <a:spcBef>
                <a:spcPct val="50000"/>
              </a:spcBef>
              <a:buBlip>
                <a:blip r:embed="rId5"/>
              </a:buBlip>
              <a:defRPr/>
            </a:pPr>
            <a:r>
              <a:rPr lang="es-ES" altLang="es-CO" dirty="0">
                <a:latin typeface="Arial Narrow" panose="020B0606020202030204" pitchFamily="34" charset="0"/>
                <a:ea typeface="Verdana" panose="020B0604030504040204" pitchFamily="34" charset="0"/>
                <a:cs typeface="Verdana" panose="020B0604030504040204" pitchFamily="34" charset="0"/>
              </a:rPr>
              <a:t>Se obtuvo un aumento de 29 quejas con relación al primer trimestre de 2018 </a:t>
            </a:r>
          </a:p>
          <a:p>
            <a:pPr marL="285750" indent="-285750" algn="just">
              <a:lnSpc>
                <a:spcPct val="80000"/>
              </a:lnSpc>
              <a:spcBef>
                <a:spcPct val="50000"/>
              </a:spcBef>
              <a:buBlip>
                <a:blip r:embed="rId5"/>
              </a:buBlip>
              <a:defRPr/>
            </a:pPr>
            <a:r>
              <a:rPr lang="es-ES" dirty="0">
                <a:latin typeface="Arial Narrow" panose="020B0606020202030204" pitchFamily="34" charset="0"/>
              </a:rPr>
              <a:t>El mayor número de quejas  se presentó en los criterios relacionados con la calidad (aspectos académicos, bibliotecas, planes de estudios, entre otros), con un total de 324</a:t>
            </a:r>
          </a:p>
        </p:txBody>
      </p:sp>
    </p:spTree>
    <p:extLst>
      <p:ext uri="{BB962C8B-B14F-4D97-AF65-F5344CB8AC3E}">
        <p14:creationId xmlns:p14="http://schemas.microsoft.com/office/powerpoint/2010/main" val="156331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1381453" cy="6858000"/>
          </a:xfr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679" y="5426554"/>
            <a:ext cx="3279321" cy="469343"/>
          </a:xfrm>
          <a:prstGeom prst="rect">
            <a:avLst/>
          </a:prstGeom>
        </p:spPr>
      </p:pic>
      <p:sp>
        <p:nvSpPr>
          <p:cNvPr id="9" name="5 CuadroTexto">
            <a:extLst>
              <a:ext uri="{FF2B5EF4-FFF2-40B4-BE49-F238E27FC236}">
                <a16:creationId xmlns:a16="http://schemas.microsoft.com/office/drawing/2014/main" id="{4FE6CFB5-61B1-4FE4-9FCF-EF927414C2D3}"/>
              </a:ext>
            </a:extLst>
          </p:cNvPr>
          <p:cNvSpPr txBox="1"/>
          <p:nvPr/>
        </p:nvSpPr>
        <p:spPr>
          <a:xfrm>
            <a:off x="971599" y="2941941"/>
            <a:ext cx="8011843" cy="954107"/>
          </a:xfrm>
          <a:prstGeom prst="rect">
            <a:avLst/>
          </a:prstGeom>
          <a:noFill/>
        </p:spPr>
        <p:txBody>
          <a:bodyPr wrap="square" rtlCol="0">
            <a:spAutoFit/>
          </a:bodyPr>
          <a:lstStyle/>
          <a:p>
            <a:pPr algn="ctr">
              <a:defRPr/>
            </a:pPr>
            <a:r>
              <a:rPr lang="es-ES" sz="2800" dirty="0">
                <a:solidFill>
                  <a:srgbClr val="0070C0"/>
                </a:solidFill>
                <a:latin typeface="Arial MT"/>
                <a:ea typeface="Verdana" pitchFamily="34" charset="0"/>
                <a:cs typeface="Verdana" pitchFamily="34" charset="0"/>
              </a:rPr>
              <a:t>Informe Detallado de Quejas y Reclamos Ministerio de Educación Nacional</a:t>
            </a:r>
          </a:p>
        </p:txBody>
      </p:sp>
    </p:spTree>
    <p:extLst>
      <p:ext uri="{BB962C8B-B14F-4D97-AF65-F5344CB8AC3E}">
        <p14:creationId xmlns:p14="http://schemas.microsoft.com/office/powerpoint/2010/main" val="150263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940151" y="1989491"/>
            <a:ext cx="2843808" cy="2862322"/>
          </a:xfrm>
          <a:prstGeom prst="rect">
            <a:avLst/>
          </a:prstGeom>
        </p:spPr>
        <p:txBody>
          <a:bodyPr wrap="square">
            <a:spAutoFit/>
          </a:bodyPr>
          <a:lstStyle/>
          <a:p>
            <a:pPr>
              <a:defRPr/>
            </a:pPr>
            <a:r>
              <a:rPr lang="es-ES" dirty="0">
                <a:latin typeface="Arial Narrow" panose="020B0606020202030204" pitchFamily="34" charset="0"/>
              </a:rPr>
              <a:t>En el primer trimestre de 2018, se evidencia una disminución de </a:t>
            </a:r>
            <a:r>
              <a:rPr lang="es-ES" b="1" dirty="0">
                <a:latin typeface="Arial Narrow" panose="020B0606020202030204" pitchFamily="34" charset="0"/>
              </a:rPr>
              <a:t>487</a:t>
            </a:r>
            <a:r>
              <a:rPr lang="es-ES" dirty="0">
                <a:latin typeface="Arial Narrow" panose="020B0606020202030204" pitchFamily="34" charset="0"/>
              </a:rPr>
              <a:t> quejas con relación al mismo periodo del 2017. </a:t>
            </a:r>
          </a:p>
          <a:p>
            <a:pPr>
              <a:defRPr/>
            </a:pPr>
            <a:endParaRPr lang="es-ES" dirty="0">
              <a:latin typeface="Arial Narrow" panose="020B0606020202030204" pitchFamily="34" charset="0"/>
            </a:endParaRPr>
          </a:p>
          <a:p>
            <a:pPr>
              <a:defRPr/>
            </a:pPr>
            <a:r>
              <a:rPr lang="es-ES" dirty="0">
                <a:latin typeface="Arial Narrow" panose="020B0606020202030204" pitchFamily="34" charset="0"/>
              </a:rPr>
              <a:t>Se recibieron 739 de las cuales, las más frecuentes fueron reclamos contra procesos, con un total de 352 y una participación del  47,4%.</a:t>
            </a:r>
          </a:p>
        </p:txBody>
      </p:sp>
      <p:sp>
        <p:nvSpPr>
          <p:cNvPr id="5" name="4 Rectángulo"/>
          <p:cNvSpPr/>
          <p:nvPr/>
        </p:nvSpPr>
        <p:spPr>
          <a:xfrm>
            <a:off x="683568" y="378677"/>
            <a:ext cx="3600400" cy="707886"/>
          </a:xfrm>
          <a:prstGeom prst="rect">
            <a:avLst/>
          </a:prstGeom>
          <a:solidFill>
            <a:srgbClr val="0070C0"/>
          </a:solidFill>
        </p:spPr>
        <p:txBody>
          <a:bodyPr wrap="square">
            <a:spAutoFit/>
          </a:bodyPr>
          <a:lstStyle/>
          <a:p>
            <a:r>
              <a:rPr lang="es-CO" sz="2000" dirty="0">
                <a:solidFill>
                  <a:schemeClr val="bg1"/>
                </a:solidFill>
                <a:latin typeface="Arial" pitchFamily="34" charset="0"/>
                <a:ea typeface="Verdana" panose="020B0604030504040204" pitchFamily="34" charset="0"/>
                <a:cs typeface="Arial" pitchFamily="34" charset="0"/>
              </a:rPr>
              <a:t>Consolidado Quejas y Reclamos</a:t>
            </a:r>
          </a:p>
        </p:txBody>
      </p:sp>
      <p:sp>
        <p:nvSpPr>
          <p:cNvPr id="8" name="7 Rectángulo"/>
          <p:cNvSpPr/>
          <p:nvPr/>
        </p:nvSpPr>
        <p:spPr>
          <a:xfrm>
            <a:off x="4712947" y="378677"/>
            <a:ext cx="4572000" cy="646331"/>
          </a:xfrm>
          <a:prstGeom prst="rect">
            <a:avLst/>
          </a:prstGeom>
        </p:spPr>
        <p:txBody>
          <a:bodyPr>
            <a:spAutoFit/>
          </a:bodyPr>
          <a:lstStyle/>
          <a:p>
            <a:r>
              <a:rPr lang="es-CO" b="1" dirty="0">
                <a:solidFill>
                  <a:srgbClr val="0070C0"/>
                </a:solidFill>
              </a:rPr>
              <a:t>Análisis de resultados a la gestión de las Quejas, Reclamos</a:t>
            </a:r>
            <a:endParaRPr lang="es-CO" dirty="0">
              <a:solidFill>
                <a:srgbClr val="0070C0"/>
              </a:solidFill>
            </a:endParaRPr>
          </a:p>
        </p:txBody>
      </p:sp>
      <p:graphicFrame>
        <p:nvGraphicFramePr>
          <p:cNvPr id="10" name="Tabla 9">
            <a:extLst>
              <a:ext uri="{FF2B5EF4-FFF2-40B4-BE49-F238E27FC236}">
                <a16:creationId xmlns:a16="http://schemas.microsoft.com/office/drawing/2014/main" id="{57190FD5-FFA1-425A-9E23-AB64A5C01165}"/>
              </a:ext>
            </a:extLst>
          </p:cNvPr>
          <p:cNvGraphicFramePr>
            <a:graphicFrameLocks noGrp="1"/>
          </p:cNvGraphicFramePr>
          <p:nvPr>
            <p:extLst>
              <p:ext uri="{D42A27DB-BD31-4B8C-83A1-F6EECF244321}">
                <p14:modId xmlns:p14="http://schemas.microsoft.com/office/powerpoint/2010/main" val="3531795790"/>
              </p:ext>
            </p:extLst>
          </p:nvPr>
        </p:nvGraphicFramePr>
        <p:xfrm>
          <a:off x="1115616" y="2463541"/>
          <a:ext cx="4318000" cy="2200275"/>
        </p:xfrm>
        <a:graphic>
          <a:graphicData uri="http://schemas.openxmlformats.org/drawingml/2006/table">
            <a:tbl>
              <a:tblPr/>
              <a:tblGrid>
                <a:gridCol w="1790700">
                  <a:extLst>
                    <a:ext uri="{9D8B030D-6E8A-4147-A177-3AD203B41FA5}">
                      <a16:colId xmlns:a16="http://schemas.microsoft.com/office/drawing/2014/main" val="964344689"/>
                    </a:ext>
                  </a:extLst>
                </a:gridCol>
                <a:gridCol w="1498600">
                  <a:extLst>
                    <a:ext uri="{9D8B030D-6E8A-4147-A177-3AD203B41FA5}">
                      <a16:colId xmlns:a16="http://schemas.microsoft.com/office/drawing/2014/main" val="1443997759"/>
                    </a:ext>
                  </a:extLst>
                </a:gridCol>
                <a:gridCol w="1028700">
                  <a:extLst>
                    <a:ext uri="{9D8B030D-6E8A-4147-A177-3AD203B41FA5}">
                      <a16:colId xmlns:a16="http://schemas.microsoft.com/office/drawing/2014/main" val="1983063035"/>
                    </a:ext>
                  </a:extLst>
                </a:gridCol>
              </a:tblGrid>
              <a:tr h="276225">
                <a:tc rowSpan="2">
                  <a:txBody>
                    <a:bodyPr/>
                    <a:lstStyle/>
                    <a:p>
                      <a:pPr algn="ctr" rtl="0" fontAlgn="ctr"/>
                      <a:r>
                        <a:rPr lang="es-CO" sz="1200" b="1" i="0" u="none" strike="noStrike" dirty="0">
                          <a:solidFill>
                            <a:srgbClr val="FFFFFF"/>
                          </a:solidFill>
                          <a:effectLst/>
                          <a:latin typeface="Arial Narrow" panose="020B0606020202030204" pitchFamily="34" charset="0"/>
                        </a:rPr>
                        <a:t>Tipo</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600" b="1" i="0" u="none" strike="noStrike">
                          <a:solidFill>
                            <a:srgbClr val="FFFFFF"/>
                          </a:solidFill>
                          <a:effectLst/>
                          <a:latin typeface="Calibri" panose="020F0502020204030204" pitchFamily="34" charset="0"/>
                        </a:rPr>
                        <a:t>Año 2017</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600" b="1" i="0" u="none" strike="noStrike">
                          <a:solidFill>
                            <a:srgbClr val="FFFFFF"/>
                          </a:solidFill>
                          <a:effectLst/>
                          <a:latin typeface="Calibri" panose="020F0502020204030204" pitchFamily="34" charset="0"/>
                        </a:rPr>
                        <a:t>Año 2018</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2509867477"/>
                  </a:ext>
                </a:extLst>
              </a:tr>
              <a:tr h="542925">
                <a:tc vMerge="1">
                  <a:txBody>
                    <a:bodyPr/>
                    <a:lstStyle/>
                    <a:p>
                      <a:endParaRPr lang="es-CO"/>
                    </a:p>
                  </a:txBody>
                  <a:tcPr/>
                </a:tc>
                <a:tc>
                  <a:txBody>
                    <a:bodyPr/>
                    <a:lstStyle/>
                    <a:p>
                      <a:pPr algn="ctr" rtl="0" fontAlgn="ctr"/>
                      <a:r>
                        <a:rPr lang="es-CO" sz="1200" b="1" i="0" u="none" strike="noStrike" dirty="0">
                          <a:solidFill>
                            <a:srgbClr val="FFFFFF"/>
                          </a:solidFill>
                          <a:effectLst/>
                          <a:latin typeface="Calibri" panose="020F0502020204030204" pitchFamily="34" charset="0"/>
                        </a:rPr>
                        <a:t>1° Trimestre</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marL="0" algn="ctr" defTabSz="914400" rtl="0" eaLnBrk="1" fontAlgn="ctr" latinLnBrk="0" hangingPunct="1"/>
                      <a:r>
                        <a:rPr lang="es-CO" sz="1200" b="1" i="0" u="none" strike="noStrike" kern="1200" dirty="0">
                          <a:solidFill>
                            <a:srgbClr val="FFFFFF"/>
                          </a:solidFill>
                          <a:effectLst/>
                          <a:latin typeface="Calibri" panose="020F0502020204030204" pitchFamily="34" charset="0"/>
                          <a:ea typeface="+mn-ea"/>
                          <a:cs typeface="+mn-cs"/>
                        </a:rPr>
                        <a:t>1° Trimestre</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3842542975"/>
                  </a:ext>
                </a:extLst>
              </a:tr>
              <a:tr h="276225">
                <a:tc>
                  <a:txBody>
                    <a:bodyPr/>
                    <a:lstStyle/>
                    <a:p>
                      <a:pPr algn="l" rtl="0" fontAlgn="b"/>
                      <a:r>
                        <a:rPr lang="es-CO" sz="1400" b="0" i="0" u="none" strike="noStrike">
                          <a:solidFill>
                            <a:srgbClr val="000000"/>
                          </a:solidFill>
                          <a:effectLst/>
                          <a:latin typeface="Arial Narrow" panose="020B0606020202030204" pitchFamily="34" charset="0"/>
                        </a:rPr>
                        <a:t>Reclamos Proceso</a:t>
                      </a:r>
                    </a:p>
                  </a:txBody>
                  <a:tcPr marL="9525" marR="9525" marT="952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61</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352</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820573974"/>
                  </a:ext>
                </a:extLst>
              </a:tr>
              <a:tr h="276225">
                <a:tc>
                  <a:txBody>
                    <a:bodyPr/>
                    <a:lstStyle/>
                    <a:p>
                      <a:pPr algn="l" rtl="0" fontAlgn="b"/>
                      <a:r>
                        <a:rPr lang="es-CO" sz="1400" b="0" i="0" u="none" strike="noStrike">
                          <a:solidFill>
                            <a:srgbClr val="000000"/>
                          </a:solidFill>
                          <a:effectLst/>
                          <a:latin typeface="Arial Narrow" panose="020B0606020202030204" pitchFamily="34" charset="0"/>
                        </a:rPr>
                        <a:t>Queja Funcionario</a:t>
                      </a:r>
                    </a:p>
                  </a:txBody>
                  <a:tcPr marL="9525" marR="9525" marT="952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94</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80</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75341122"/>
                  </a:ext>
                </a:extLst>
              </a:tr>
              <a:tr h="276225">
                <a:tc>
                  <a:txBody>
                    <a:bodyPr/>
                    <a:lstStyle/>
                    <a:p>
                      <a:pPr algn="l" rtl="0" fontAlgn="b"/>
                      <a:r>
                        <a:rPr lang="es-CO" sz="1400" b="0" i="0" u="none" strike="noStrike">
                          <a:solidFill>
                            <a:srgbClr val="000000"/>
                          </a:solidFill>
                          <a:effectLst/>
                          <a:latin typeface="Arial Narrow" panose="020B0606020202030204" pitchFamily="34" charset="0"/>
                        </a:rPr>
                        <a:t>Reclamo Servicio</a:t>
                      </a:r>
                    </a:p>
                  </a:txBody>
                  <a:tcPr marL="9525" marR="9525" marT="952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1071</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307</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204610865"/>
                  </a:ext>
                </a:extLst>
              </a:tr>
              <a:tr h="276225">
                <a:tc>
                  <a:txBody>
                    <a:bodyPr/>
                    <a:lstStyle/>
                    <a:p>
                      <a:pPr algn="l" rtl="0" fontAlgn="b"/>
                      <a:r>
                        <a:rPr lang="es-CO" sz="1400" b="0" i="0" u="none" strike="noStrike">
                          <a:solidFill>
                            <a:srgbClr val="000000"/>
                          </a:solidFill>
                          <a:effectLst/>
                          <a:latin typeface="Arial Narrow" panose="020B0606020202030204" pitchFamily="34" charset="0"/>
                        </a:rPr>
                        <a:t>Ambiental</a:t>
                      </a:r>
                    </a:p>
                  </a:txBody>
                  <a:tcPr marL="9525" marR="9525" marT="952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s-CO" sz="16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517315445"/>
                  </a:ext>
                </a:extLst>
              </a:tr>
              <a:tr h="276225">
                <a:tc>
                  <a:txBody>
                    <a:bodyPr/>
                    <a:lstStyle/>
                    <a:p>
                      <a:pPr algn="ctr" rtl="0" fontAlgn="b"/>
                      <a:r>
                        <a:rPr lang="es-CO" sz="1200" b="1" i="0" u="none" strike="noStrike">
                          <a:solidFill>
                            <a:srgbClr val="FFFFFF"/>
                          </a:solidFill>
                          <a:effectLst/>
                          <a:latin typeface="Arial Narrow" panose="020B0606020202030204" pitchFamily="34" charset="0"/>
                        </a:rPr>
                        <a:t>Total</a:t>
                      </a:r>
                    </a:p>
                  </a:txBody>
                  <a:tcPr marL="9525" marR="9525" marT="9525"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600" b="0" i="0" u="none" strike="noStrike">
                          <a:solidFill>
                            <a:srgbClr val="FFFFFF"/>
                          </a:solidFill>
                          <a:effectLst/>
                          <a:latin typeface="Calibri" panose="020F0502020204030204" pitchFamily="34" charset="0"/>
                        </a:rPr>
                        <a:t>1226</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tc>
                  <a:txBody>
                    <a:bodyPr/>
                    <a:lstStyle/>
                    <a:p>
                      <a:pPr algn="ctr" rtl="0" fontAlgn="ctr"/>
                      <a:r>
                        <a:rPr lang="es-CO" sz="1600" b="0" i="0" u="none" strike="noStrike" dirty="0">
                          <a:solidFill>
                            <a:srgbClr val="FFFFFF"/>
                          </a:solidFill>
                          <a:effectLst/>
                          <a:latin typeface="Calibri" panose="020F0502020204030204" pitchFamily="34" charset="0"/>
                        </a:rPr>
                        <a:t>739</a:t>
                      </a: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70C0"/>
                    </a:solidFill>
                  </a:tcPr>
                </a:tc>
                <a:extLst>
                  <a:ext uri="{0D108BD9-81ED-4DB2-BD59-A6C34878D82A}">
                    <a16:rowId xmlns:a16="http://schemas.microsoft.com/office/drawing/2014/main" val="1203701750"/>
                  </a:ext>
                </a:extLst>
              </a:tr>
            </a:tbl>
          </a:graphicData>
        </a:graphic>
      </p:graphicFrame>
      <p:pic>
        <p:nvPicPr>
          <p:cNvPr id="11" name="Imagen 10">
            <a:extLst>
              <a:ext uri="{FF2B5EF4-FFF2-40B4-BE49-F238E27FC236}">
                <a16:creationId xmlns:a16="http://schemas.microsoft.com/office/drawing/2014/main" id="{E0C8206F-F9DC-4A28-82C2-B80B3E06F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395" y="6093296"/>
            <a:ext cx="3279321" cy="469343"/>
          </a:xfrm>
          <a:prstGeom prst="rect">
            <a:avLst/>
          </a:prstGeom>
        </p:spPr>
      </p:pic>
    </p:spTree>
    <p:extLst>
      <p:ext uri="{BB962C8B-B14F-4D97-AF65-F5344CB8AC3E}">
        <p14:creationId xmlns:p14="http://schemas.microsoft.com/office/powerpoint/2010/main" val="3722181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15318</TotalTime>
  <Words>2823</Words>
  <Application>Microsoft Office PowerPoint</Application>
  <PresentationFormat>Presentación en pantalla (4:3)</PresentationFormat>
  <Paragraphs>680</Paragraphs>
  <Slides>24</Slides>
  <Notes>23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ＭＳ Ｐゴシック</vt:lpstr>
      <vt:lpstr>Arial</vt:lpstr>
      <vt:lpstr>Arial MT</vt:lpstr>
      <vt:lpstr>Arial Narrow</vt:lpstr>
      <vt:lpstr>Calibri</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Acosta Gutierrez</dc:creator>
  <cp:lastModifiedBy>Dora Inés Ojeda Roncancio</cp:lastModifiedBy>
  <cp:revision>645</cp:revision>
  <dcterms:created xsi:type="dcterms:W3CDTF">2014-10-20T16:00:02Z</dcterms:created>
  <dcterms:modified xsi:type="dcterms:W3CDTF">2018-04-27T21:22:40Z</dcterms:modified>
</cp:coreProperties>
</file>