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ppt/charts/chart8.xml" ContentType="application/vnd.openxmlformats-officedocument.drawingml.chart+xml"/>
  <Override PartName="/ppt/notesSlides/notesSlide20.xml" ContentType="application/vnd.openxmlformats-officedocument.presentationml.notesSlide+xml"/>
  <Override PartName="/ppt/charts/chart9.xml" ContentType="application/vnd.openxmlformats-officedocument.drawingml.chart+xml"/>
  <Override PartName="/ppt/notesSlides/notesSlide21.xml" ContentType="application/vnd.openxmlformats-officedocument.presentationml.notesSlide+xml"/>
  <Override PartName="/ppt/charts/chart10.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2.xml" ContentType="application/vnd.openxmlformats-officedocument.presentationml.notesSlide+xml"/>
  <Override PartName="/ppt/charts/chart11.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30" r:id="rId3"/>
    <p:sldId id="262" r:id="rId4"/>
    <p:sldId id="258" r:id="rId5"/>
    <p:sldId id="341" r:id="rId6"/>
    <p:sldId id="339" r:id="rId7"/>
    <p:sldId id="340" r:id="rId8"/>
    <p:sldId id="356" r:id="rId9"/>
    <p:sldId id="364" r:id="rId10"/>
    <p:sldId id="365" r:id="rId11"/>
    <p:sldId id="363" r:id="rId12"/>
    <p:sldId id="349" r:id="rId13"/>
    <p:sldId id="360" r:id="rId14"/>
    <p:sldId id="359" r:id="rId15"/>
    <p:sldId id="366" r:id="rId16"/>
    <p:sldId id="367" r:id="rId17"/>
    <p:sldId id="368" r:id="rId18"/>
    <p:sldId id="369" r:id="rId19"/>
    <p:sldId id="370" r:id="rId20"/>
    <p:sldId id="371" r:id="rId21"/>
    <p:sldId id="376" r:id="rId22"/>
    <p:sldId id="377" r:id="rId23"/>
    <p:sldId id="372" r:id="rId24"/>
    <p:sldId id="373" r:id="rId2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2460" autoAdjust="0"/>
  </p:normalViewPr>
  <p:slideViewPr>
    <p:cSldViewPr>
      <p:cViewPr varScale="1">
        <p:scale>
          <a:sx n="67" d="100"/>
          <a:sy n="67" d="100"/>
        </p:scale>
        <p:origin x="148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icortes\AppData\Local\Microsoft\Windows\INetCache\Content.Outlook\YLINSGAG\Copia%20de%20Copia%20de%20INFORMES%20QUEJAS%202%20trimerste%202017%20(002)%20miguel.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C:\Users\gicortes\AppData\Local\Microsoft\Windows\INetCache\Content.Outlook\YLINSGAG\Copia%20de%20Copia%20de%20INFORMES%20QUEJAS%202%20trimerste%202017%20(002)%20miguel.xlsx" TargetMode="External"/><Relationship Id="rId2" Type="http://schemas.microsoft.com/office/2011/relationships/chartColorStyle" Target="colors3.xml"/><Relationship Id="rId1" Type="http://schemas.microsoft.com/office/2011/relationships/chartStyle" Target="style3.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gicortes\AppData\Local\Microsoft\Windows\INetCache\Content.Outlook\YLINSGAG\Copia%20de%20Copia%20de%20INFORMES%20QUEJAS%202%20trimerste%202017%20(002)%20miguel.xlsx" TargetMode="External"/><Relationship Id="rId2" Type="http://schemas.microsoft.com/office/2011/relationships/chartColorStyle" Target="colors4.xml"/><Relationship Id="rId1" Type="http://schemas.microsoft.com/office/2011/relationships/chartStyle" Target="style4.xml"/></Relationships>
</file>

<file path=ppt/charts/_rels/chart2.xml.rels><?xml version="1.0" encoding="UTF-8" standalone="yes"?>
<Relationships xmlns="http://schemas.openxmlformats.org/package/2006/relationships"><Relationship Id="rId1" Type="http://schemas.openxmlformats.org/officeDocument/2006/relationships/oleObject" Target="file:///C:\Users\gicortes\Documents\Copia%20de%20Copia%20de%20INFORMES%20QUEJAS%202%20trimerste%202017%20(002)%20miguel.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gicortes\Documents\Copia%20de%20Copia%20de%20INFORMES%20QUEJAS%202%20trimerste%202017%20(002)%20miguel.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icortes\Documents\Copia%20de%20Copia%20de%20INFORMES%20QUEJAS%202%20trimerste%202017%20(002)%20miguel.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oleObject" Target="file:///C:\Users\gicortes\AppData\Local\Microsoft\Windows\INetCache\Content.Outlook\YLINSGAG\Copia%20de%20Copia%20de%20INFORMES%20QUEJAS%202%20trimerste%202017%20(002)%20migue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icortes\AppData\Local\Microsoft\Windows\INetCache\Content.Outlook\YLINSGAG\Copia%20de%20Copia%20de%20INFORMES%20QUEJAS%202%20trimerste%202017%20(002)%20miguel.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icortes\AppData\Local\Microsoft\Windows\INetCache\Content.Outlook\YLINSGAG\Copia%20de%20Copia%20de%20INFORMES%20QUEJAS%202%20trimerste%202017%20(002)%20miguel.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icortes\AppData\Local\Microsoft\Windows\INetCache\Content.Outlook\YLINSGAG\Copia%20de%20Copia%20de%20INFORMES%20QUEJAS%202%20trimerste%202017%20(002)%20miguel.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icortes\AppData\Local\Microsoft\Windows\INetCache\Content.Outlook\YLINSGAG\Copia%20de%20Copia%20de%20INFORMES%20QUEJAS%202%20trimerste%202017%20(002)%20migu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903023233206961E-2"/>
          <c:y val="3.2714595421320887E-2"/>
          <c:w val="0.71088993875765527"/>
          <c:h val="0.75497858036446786"/>
        </c:manualLayout>
      </c:layout>
      <c:barChart>
        <c:barDir val="col"/>
        <c:grouping val="clustered"/>
        <c:varyColors val="0"/>
        <c:ser>
          <c:idx val="0"/>
          <c:order val="0"/>
          <c:spPr>
            <a:solidFill>
              <a:srgbClr val="0000FF"/>
            </a:solidFill>
          </c:spPr>
          <c:invertIfNegative val="0"/>
          <c:dLbls>
            <c:dLbl>
              <c:idx val="1"/>
              <c:layout>
                <c:manualLayout>
                  <c:x val="-3.9506172839505809E-3"/>
                  <c:y val="-3.83056956926858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71D-4B66-B792-B47E45AF3608}"/>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PARETO!$A$3:$A$7</c:f>
              <c:strCache>
                <c:ptCount val="5"/>
                <c:pt idx="0">
                  <c:v>Ministerio de Educación Nacional</c:v>
                </c:pt>
                <c:pt idx="1">
                  <c:v>Instituciones de Educación Superior</c:v>
                </c:pt>
                <c:pt idx="2">
                  <c:v>Secretarias de Educación</c:v>
                </c:pt>
                <c:pt idx="3">
                  <c:v>Otras Entidades</c:v>
                </c:pt>
                <c:pt idx="4">
                  <c:v>Establecimientos Educativos</c:v>
                </c:pt>
              </c:strCache>
            </c:strRef>
          </c:cat>
          <c:val>
            <c:numRef>
              <c:f>PARETO!$B$3:$B$7</c:f>
              <c:numCache>
                <c:formatCode>General</c:formatCode>
                <c:ptCount val="5"/>
                <c:pt idx="0">
                  <c:v>1831</c:v>
                </c:pt>
                <c:pt idx="1">
                  <c:v>298</c:v>
                </c:pt>
                <c:pt idx="2">
                  <c:v>180</c:v>
                </c:pt>
                <c:pt idx="3">
                  <c:v>89</c:v>
                </c:pt>
                <c:pt idx="4">
                  <c:v>144</c:v>
                </c:pt>
              </c:numCache>
            </c:numRef>
          </c:val>
          <c:extLst>
            <c:ext xmlns:c16="http://schemas.microsoft.com/office/drawing/2014/chart" uri="{C3380CC4-5D6E-409C-BE32-E72D297353CC}">
              <c16:uniqueId val="{00000001-B71D-4B66-B792-B47E45AF3608}"/>
            </c:ext>
          </c:extLst>
        </c:ser>
        <c:ser>
          <c:idx val="1"/>
          <c:order val="1"/>
          <c:invertIfNegative val="0"/>
          <c:cat>
            <c:strRef>
              <c:f>PARETO!$A$3:$A$7</c:f>
              <c:strCache>
                <c:ptCount val="5"/>
                <c:pt idx="0">
                  <c:v>Ministerio de Educación Nacional</c:v>
                </c:pt>
                <c:pt idx="1">
                  <c:v>Instituciones de Educación Superior</c:v>
                </c:pt>
                <c:pt idx="2">
                  <c:v>Secretarias de Educación</c:v>
                </c:pt>
                <c:pt idx="3">
                  <c:v>Otras Entidades</c:v>
                </c:pt>
                <c:pt idx="4">
                  <c:v>Establecimientos Educativos</c:v>
                </c:pt>
              </c:strCache>
            </c:strRef>
          </c:cat>
          <c:val>
            <c:numRef>
              <c:f>PARETO!$C$2:$C$7</c:f>
            </c:numRef>
          </c:val>
          <c:extLst>
            <c:ext xmlns:c16="http://schemas.microsoft.com/office/drawing/2014/chart" uri="{C3380CC4-5D6E-409C-BE32-E72D297353CC}">
              <c16:uniqueId val="{00000002-B71D-4B66-B792-B47E45AF3608}"/>
            </c:ext>
          </c:extLst>
        </c:ser>
        <c:ser>
          <c:idx val="2"/>
          <c:order val="2"/>
          <c:invertIfNegative val="0"/>
          <c:cat>
            <c:strRef>
              <c:f>PARETO!$A$3:$A$7</c:f>
              <c:strCache>
                <c:ptCount val="5"/>
                <c:pt idx="0">
                  <c:v>Ministerio de Educación Nacional</c:v>
                </c:pt>
                <c:pt idx="1">
                  <c:v>Instituciones de Educación Superior</c:v>
                </c:pt>
                <c:pt idx="2">
                  <c:v>Secretarias de Educación</c:v>
                </c:pt>
                <c:pt idx="3">
                  <c:v>Otras Entidades</c:v>
                </c:pt>
                <c:pt idx="4">
                  <c:v>Establecimientos Educativos</c:v>
                </c:pt>
              </c:strCache>
            </c:strRef>
          </c:cat>
          <c:val>
            <c:numRef>
              <c:f>PARETO!$D$2:$D$7</c:f>
            </c:numRef>
          </c:val>
          <c:extLst>
            <c:ext xmlns:c16="http://schemas.microsoft.com/office/drawing/2014/chart" uri="{C3380CC4-5D6E-409C-BE32-E72D297353CC}">
              <c16:uniqueId val="{00000003-B71D-4B66-B792-B47E45AF3608}"/>
            </c:ext>
          </c:extLst>
        </c:ser>
        <c:dLbls>
          <c:showLegendKey val="0"/>
          <c:showVal val="0"/>
          <c:showCatName val="0"/>
          <c:showSerName val="0"/>
          <c:showPercent val="0"/>
          <c:showBubbleSize val="0"/>
        </c:dLbls>
        <c:gapWidth val="150"/>
        <c:axId val="332423016"/>
        <c:axId val="332422624"/>
      </c:barChart>
      <c:lineChart>
        <c:grouping val="stacked"/>
        <c:varyColors val="0"/>
        <c:ser>
          <c:idx val="3"/>
          <c:order val="3"/>
          <c:spPr>
            <a:ln>
              <a:solidFill>
                <a:srgbClr val="FF0000"/>
              </a:solidFill>
            </a:ln>
          </c:spPr>
          <c:marker>
            <c:symbol val="none"/>
          </c:marker>
          <c:dLbls>
            <c:dLbl>
              <c:idx val="0"/>
              <c:layout>
                <c:manualLayout>
                  <c:x val="2.370370370370370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1D-4B66-B792-B47E45AF3608}"/>
                </c:ext>
              </c:extLst>
            </c:dLbl>
            <c:dLbl>
              <c:idx val="1"/>
              <c:layout>
                <c:manualLayout>
                  <c:x val="2.9629629629629631E-2"/>
                  <c:y val="-5.402022885364802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71D-4B66-B792-B47E45AF3608}"/>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PARETO!$A$2:$A$7</c:f>
              <c:strCache>
                <c:ptCount val="6"/>
                <c:pt idx="1">
                  <c:v>Ministerio de Educación Nacional</c:v>
                </c:pt>
                <c:pt idx="2">
                  <c:v>Instituciones de Educación Superior</c:v>
                </c:pt>
                <c:pt idx="3">
                  <c:v>Secretarias de Educación</c:v>
                </c:pt>
                <c:pt idx="4">
                  <c:v>Otras Entidades</c:v>
                </c:pt>
                <c:pt idx="5">
                  <c:v>Establecimientos Educativos</c:v>
                </c:pt>
              </c:strCache>
            </c:strRef>
          </c:cat>
          <c:val>
            <c:numRef>
              <c:f>PARETO!$E$3:$E$7</c:f>
              <c:numCache>
                <c:formatCode>0%</c:formatCode>
                <c:ptCount val="5"/>
                <c:pt idx="0">
                  <c:v>0.72029897718332025</c:v>
                </c:pt>
                <c:pt idx="1">
                  <c:v>0.83752950432730133</c:v>
                </c:pt>
                <c:pt idx="2">
                  <c:v>0.90833988985051139</c:v>
                </c:pt>
                <c:pt idx="3">
                  <c:v>0.94335169158143195</c:v>
                </c:pt>
                <c:pt idx="4">
                  <c:v>1</c:v>
                </c:pt>
              </c:numCache>
            </c:numRef>
          </c:val>
          <c:smooth val="0"/>
          <c:extLst>
            <c:ext xmlns:c16="http://schemas.microsoft.com/office/drawing/2014/chart" uri="{C3380CC4-5D6E-409C-BE32-E72D297353CC}">
              <c16:uniqueId val="{00000006-B71D-4B66-B792-B47E45AF3608}"/>
            </c:ext>
          </c:extLst>
        </c:ser>
        <c:dLbls>
          <c:showLegendKey val="0"/>
          <c:showVal val="0"/>
          <c:showCatName val="0"/>
          <c:showSerName val="0"/>
          <c:showPercent val="0"/>
          <c:showBubbleSize val="0"/>
        </c:dLbls>
        <c:marker val="1"/>
        <c:smooth val="0"/>
        <c:axId val="479577488"/>
        <c:axId val="479577096"/>
      </c:lineChart>
      <c:catAx>
        <c:axId val="332423016"/>
        <c:scaling>
          <c:orientation val="minMax"/>
        </c:scaling>
        <c:delete val="0"/>
        <c:axPos val="b"/>
        <c:numFmt formatCode="General" sourceLinked="0"/>
        <c:majorTickMark val="out"/>
        <c:minorTickMark val="none"/>
        <c:tickLblPos val="nextTo"/>
        <c:spPr>
          <a:ln>
            <a:solidFill>
              <a:schemeClr val="tx1"/>
            </a:solidFill>
          </a:ln>
        </c:spPr>
        <c:txPr>
          <a:bodyPr rot="0" vert="horz"/>
          <a:lstStyle/>
          <a:p>
            <a:pPr>
              <a:defRPr sz="900" b="0">
                <a:latin typeface="Arial Narrow" pitchFamily="34" charset="0"/>
              </a:defRPr>
            </a:pPr>
            <a:endParaRPr lang="es-CO"/>
          </a:p>
        </c:txPr>
        <c:crossAx val="332422624"/>
        <c:crosses val="autoZero"/>
        <c:auto val="1"/>
        <c:lblAlgn val="ctr"/>
        <c:lblOffset val="100"/>
        <c:noMultiLvlLbl val="0"/>
      </c:catAx>
      <c:valAx>
        <c:axId val="332422624"/>
        <c:scaling>
          <c:orientation val="minMax"/>
        </c:scaling>
        <c:delete val="0"/>
        <c:axPos val="l"/>
        <c:majorGridlines>
          <c:spPr>
            <a:ln>
              <a:solidFill>
                <a:schemeClr val="bg1">
                  <a:lumMod val="95000"/>
                </a:schemeClr>
              </a:solidFill>
            </a:ln>
          </c:spPr>
        </c:majorGridlines>
        <c:numFmt formatCode="General" sourceLinked="1"/>
        <c:majorTickMark val="out"/>
        <c:minorTickMark val="none"/>
        <c:tickLblPos val="nextTo"/>
        <c:spPr>
          <a:ln>
            <a:solidFill>
              <a:schemeClr val="tx1"/>
            </a:solidFill>
          </a:ln>
        </c:spPr>
        <c:crossAx val="332423016"/>
        <c:crosses val="autoZero"/>
        <c:crossBetween val="between"/>
      </c:valAx>
      <c:valAx>
        <c:axId val="479577096"/>
        <c:scaling>
          <c:orientation val="minMax"/>
        </c:scaling>
        <c:delete val="0"/>
        <c:axPos val="r"/>
        <c:numFmt formatCode="0%" sourceLinked="1"/>
        <c:majorTickMark val="out"/>
        <c:minorTickMark val="none"/>
        <c:tickLblPos val="nextTo"/>
        <c:spPr>
          <a:ln>
            <a:solidFill>
              <a:schemeClr val="tx1"/>
            </a:solidFill>
          </a:ln>
        </c:spPr>
        <c:crossAx val="479577488"/>
        <c:crosses val="max"/>
        <c:crossBetween val="between"/>
      </c:valAx>
      <c:catAx>
        <c:axId val="479577488"/>
        <c:scaling>
          <c:orientation val="minMax"/>
        </c:scaling>
        <c:delete val="1"/>
        <c:axPos val="b"/>
        <c:numFmt formatCode="General" sourceLinked="1"/>
        <c:majorTickMark val="out"/>
        <c:minorTickMark val="none"/>
        <c:tickLblPos val="nextTo"/>
        <c:crossAx val="479577096"/>
        <c:crosses val="autoZero"/>
        <c:auto val="1"/>
        <c:lblAlgn val="ctr"/>
        <c:lblOffset val="100"/>
        <c:noMultiLvlLbl val="0"/>
      </c:catAx>
    </c:plotArea>
    <c:legend>
      <c:legendPos val="r"/>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Hoja15!$B$27</c:f>
              <c:strCache>
                <c:ptCount val="1"/>
                <c:pt idx="0">
                  <c:v>Física</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Hoja15!$A$28:$A$31</c:f>
              <c:strCache>
                <c:ptCount val="3"/>
                <c:pt idx="0">
                  <c:v>JULIO</c:v>
                </c:pt>
                <c:pt idx="1">
                  <c:v>AGOSTO</c:v>
                </c:pt>
                <c:pt idx="2">
                  <c:v>SEPTIEMBRE</c:v>
                </c:pt>
              </c:strCache>
              <c:extLst/>
            </c:strRef>
          </c:cat>
          <c:val>
            <c:numRef>
              <c:f>Hoja15!$B$28:$B$31</c:f>
              <c:numCache>
                <c:formatCode>General</c:formatCode>
                <c:ptCount val="3"/>
                <c:pt idx="0">
                  <c:v>22</c:v>
                </c:pt>
                <c:pt idx="1">
                  <c:v>65</c:v>
                </c:pt>
                <c:pt idx="2">
                  <c:v>55</c:v>
                </c:pt>
              </c:numCache>
              <c:extLst/>
            </c:numRef>
          </c:val>
          <c:extLst>
            <c:ext xmlns:c16="http://schemas.microsoft.com/office/drawing/2014/chart" uri="{C3380CC4-5D6E-409C-BE32-E72D297353CC}">
              <c16:uniqueId val="{00000000-CF64-483F-BDA4-616B00473B1A}"/>
            </c:ext>
          </c:extLst>
        </c:ser>
        <c:ser>
          <c:idx val="1"/>
          <c:order val="1"/>
          <c:tx>
            <c:strRef>
              <c:f>Hoja15!$C$27</c:f>
              <c:strCache>
                <c:ptCount val="1"/>
                <c:pt idx="0">
                  <c:v>Web</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s-C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Hoja15!$A$28:$A$31</c:f>
              <c:strCache>
                <c:ptCount val="3"/>
                <c:pt idx="0">
                  <c:v>JULIO</c:v>
                </c:pt>
                <c:pt idx="1">
                  <c:v>AGOSTO</c:v>
                </c:pt>
                <c:pt idx="2">
                  <c:v>SEPTIEMBRE</c:v>
                </c:pt>
              </c:strCache>
              <c:extLst/>
            </c:strRef>
          </c:cat>
          <c:val>
            <c:numRef>
              <c:f>Hoja15!$C$28:$C$31</c:f>
              <c:numCache>
                <c:formatCode>General</c:formatCode>
                <c:ptCount val="3"/>
                <c:pt idx="0">
                  <c:v>545</c:v>
                </c:pt>
                <c:pt idx="1">
                  <c:v>555</c:v>
                </c:pt>
                <c:pt idx="2">
                  <c:v>589</c:v>
                </c:pt>
              </c:numCache>
              <c:extLst/>
            </c:numRef>
          </c:val>
          <c:extLst>
            <c:ext xmlns:c16="http://schemas.microsoft.com/office/drawing/2014/chart" uri="{C3380CC4-5D6E-409C-BE32-E72D297353CC}">
              <c16:uniqueId val="{00000001-CF64-483F-BDA4-616B00473B1A}"/>
            </c:ext>
          </c:extLst>
        </c:ser>
        <c:dLbls>
          <c:dLblPos val="inEnd"/>
          <c:showLegendKey val="0"/>
          <c:showVal val="1"/>
          <c:showCatName val="0"/>
          <c:showSerName val="0"/>
          <c:showPercent val="0"/>
          <c:showBubbleSize val="0"/>
        </c:dLbls>
        <c:gapWidth val="100"/>
        <c:overlap val="-24"/>
        <c:axId val="625189840"/>
        <c:axId val="705575936"/>
      </c:barChart>
      <c:catAx>
        <c:axId val="6251898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crossAx val="705575936"/>
        <c:crosses val="autoZero"/>
        <c:auto val="1"/>
        <c:lblAlgn val="ctr"/>
        <c:lblOffset val="100"/>
        <c:noMultiLvlLbl val="0"/>
      </c:catAx>
      <c:valAx>
        <c:axId val="70557593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crossAx val="625189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Hoja16!$B$16</c:f>
              <c:strCache>
                <c:ptCount val="1"/>
                <c:pt idx="0">
                  <c:v>Física</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Hoja16!$A$17:$A$20</c:f>
              <c:strCache>
                <c:ptCount val="3"/>
                <c:pt idx="0">
                  <c:v>QUEJAS FUNCIONARIOS MEN</c:v>
                </c:pt>
                <c:pt idx="1">
                  <c:v>QUEJAS PROCESOS MEN</c:v>
                </c:pt>
                <c:pt idx="2">
                  <c:v>RECLAMOS SERVICIOS</c:v>
                </c:pt>
              </c:strCache>
              <c:extLst/>
            </c:strRef>
          </c:cat>
          <c:val>
            <c:numRef>
              <c:f>Hoja16!$B$17:$B$20</c:f>
              <c:numCache>
                <c:formatCode>General</c:formatCode>
                <c:ptCount val="3"/>
                <c:pt idx="0">
                  <c:v>12</c:v>
                </c:pt>
                <c:pt idx="1">
                  <c:v>35</c:v>
                </c:pt>
                <c:pt idx="2">
                  <c:v>94</c:v>
                </c:pt>
              </c:numCache>
              <c:extLst/>
            </c:numRef>
          </c:val>
          <c:extLst>
            <c:ext xmlns:c16="http://schemas.microsoft.com/office/drawing/2014/chart" uri="{C3380CC4-5D6E-409C-BE32-E72D297353CC}">
              <c16:uniqueId val="{00000000-F6E5-40D8-BD15-2BF5A8AAA784}"/>
            </c:ext>
          </c:extLst>
        </c:ser>
        <c:ser>
          <c:idx val="1"/>
          <c:order val="1"/>
          <c:tx>
            <c:strRef>
              <c:f>Hoja16!$C$16</c:f>
              <c:strCache>
                <c:ptCount val="1"/>
                <c:pt idx="0">
                  <c:v>Web</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Hoja16!$A$17:$A$20</c:f>
              <c:strCache>
                <c:ptCount val="3"/>
                <c:pt idx="0">
                  <c:v>QUEJAS FUNCIONARIOS MEN</c:v>
                </c:pt>
                <c:pt idx="1">
                  <c:v>QUEJAS PROCESOS MEN</c:v>
                </c:pt>
                <c:pt idx="2">
                  <c:v>RECLAMOS SERVICIOS</c:v>
                </c:pt>
              </c:strCache>
              <c:extLst/>
            </c:strRef>
          </c:cat>
          <c:val>
            <c:numRef>
              <c:f>Hoja16!$C$17:$C$20</c:f>
              <c:numCache>
                <c:formatCode>General</c:formatCode>
                <c:ptCount val="3"/>
                <c:pt idx="0">
                  <c:v>55</c:v>
                </c:pt>
                <c:pt idx="1">
                  <c:v>448</c:v>
                </c:pt>
                <c:pt idx="2">
                  <c:v>1187</c:v>
                </c:pt>
              </c:numCache>
              <c:extLst/>
            </c:numRef>
          </c:val>
          <c:extLst>
            <c:ext xmlns:c16="http://schemas.microsoft.com/office/drawing/2014/chart" uri="{C3380CC4-5D6E-409C-BE32-E72D297353CC}">
              <c16:uniqueId val="{00000001-F6E5-40D8-BD15-2BF5A8AAA784}"/>
            </c:ext>
          </c:extLst>
        </c:ser>
        <c:dLbls>
          <c:dLblPos val="outEnd"/>
          <c:showLegendKey val="0"/>
          <c:showVal val="1"/>
          <c:showCatName val="0"/>
          <c:showSerName val="0"/>
          <c:showPercent val="0"/>
          <c:showBubbleSize val="0"/>
        </c:dLbls>
        <c:gapWidth val="100"/>
        <c:overlap val="-24"/>
        <c:axId val="715403472"/>
        <c:axId val="709151216"/>
        <c:extLst>
          <c:ext xmlns:c15="http://schemas.microsoft.com/office/drawing/2012/chart" uri="{02D57815-91ED-43cb-92C2-25804820EDAC}">
            <c15:filteredBarSeries>
              <c15:ser>
                <c:idx val="2"/>
                <c:order val="2"/>
                <c:tx>
                  <c:strRef>
                    <c:extLst>
                      <c:ext uri="{02D57815-91ED-43cb-92C2-25804820EDAC}">
                        <c15:formulaRef>
                          <c15:sqref>Hoja16!$D$16</c15:sqref>
                        </c15:formulaRef>
                      </c:ext>
                    </c:extLst>
                    <c:strCache>
                      <c:ptCount val="1"/>
                      <c:pt idx="0">
                        <c:v>Total general</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s-CO"/>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2">
                                <a:lumMod val="35000"/>
                                <a:lumOff val="65000"/>
                              </a:schemeClr>
                            </a:solidFill>
                          </a:ln>
                          <a:effectLst/>
                        </c:spPr>
                      </c15:leaderLines>
                    </c:ext>
                  </c:extLst>
                </c:dLbls>
                <c:cat>
                  <c:strRef>
                    <c:extLst>
                      <c:ext uri="{02D57815-91ED-43cb-92C2-25804820EDAC}">
                        <c15:formulaRef>
                          <c15:sqref>Hoja16!$A$17:$A$20</c15:sqref>
                        </c15:formulaRef>
                      </c:ext>
                    </c:extLst>
                    <c:strCache>
                      <c:ptCount val="3"/>
                      <c:pt idx="0">
                        <c:v>QUEJAS FUNCIONARIOS MEN</c:v>
                      </c:pt>
                      <c:pt idx="1">
                        <c:v>QUEJAS PROCESOS MEN</c:v>
                      </c:pt>
                      <c:pt idx="2">
                        <c:v>RECLAMOS SERVICIOS</c:v>
                      </c:pt>
                    </c:strCache>
                  </c:strRef>
                </c:cat>
                <c:val>
                  <c:numRef>
                    <c:extLst>
                      <c:ext uri="{02D57815-91ED-43cb-92C2-25804820EDAC}">
                        <c15:formulaRef>
                          <c15:sqref>Hoja16!$D$17:$D$20</c15:sqref>
                        </c15:formulaRef>
                      </c:ext>
                    </c:extLst>
                    <c:numCache>
                      <c:formatCode>General</c:formatCode>
                      <c:ptCount val="3"/>
                      <c:pt idx="0">
                        <c:v>67</c:v>
                      </c:pt>
                      <c:pt idx="1">
                        <c:v>483</c:v>
                      </c:pt>
                      <c:pt idx="2">
                        <c:v>1281</c:v>
                      </c:pt>
                    </c:numCache>
                  </c:numRef>
                </c:val>
                <c:extLst>
                  <c:ext xmlns:c16="http://schemas.microsoft.com/office/drawing/2014/chart" uri="{C3380CC4-5D6E-409C-BE32-E72D297353CC}">
                    <c16:uniqueId val="{00000002-F6E5-40D8-BD15-2BF5A8AAA784}"/>
                  </c:ext>
                </c:extLst>
              </c15:ser>
            </c15:filteredBarSeries>
          </c:ext>
        </c:extLst>
      </c:barChart>
      <c:catAx>
        <c:axId val="71540347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709151216"/>
        <c:crosses val="autoZero"/>
        <c:auto val="1"/>
        <c:lblAlgn val="ctr"/>
        <c:lblOffset val="100"/>
        <c:noMultiLvlLbl val="0"/>
      </c:catAx>
      <c:valAx>
        <c:axId val="70915121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crossAx val="715403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8.607174103237096E-2"/>
          <c:y val="5.1400554097404488E-2"/>
          <c:w val="0.72777559055118102"/>
          <c:h val="0.89719889180519097"/>
        </c:manualLayout>
      </c:layout>
      <c:bar3DChart>
        <c:barDir val="col"/>
        <c:grouping val="clustered"/>
        <c:varyColors val="0"/>
        <c:ser>
          <c:idx val="0"/>
          <c:order val="0"/>
          <c:tx>
            <c:strRef>
              <c:f>'td instituciones educativas'!$B$75:$B$76</c:f>
              <c:strCache>
                <c:ptCount val="2"/>
                <c:pt idx="0">
                  <c:v>Año 2016</c:v>
                </c:pt>
                <c:pt idx="1">
                  <c:v>3° Trimestre</c:v>
                </c:pt>
              </c:strCache>
            </c:strRef>
          </c:tx>
          <c:spPr>
            <a:solidFill>
              <a:srgbClr val="1A1AF6"/>
            </a:solidFill>
          </c:spPr>
          <c:invertIfNegative val="0"/>
          <c:dLbls>
            <c:dLbl>
              <c:idx val="2"/>
              <c:layout>
                <c:manualLayout>
                  <c:x val="1.6666666666666666E-2"/>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E69-4768-92FA-49B115487433}"/>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'td instituciones educativas'!$A$77:$A$79</c:f>
              <c:strCache>
                <c:ptCount val="3"/>
                <c:pt idx="0">
                  <c:v>IES Calidad: Bibliotecas, Centros de Prática, formación de Docentes, Modificación de Registro Calificado, numero de docentes, Plan de Estudios, Tutorias, Dificultad para  grado, Maltratos.</c:v>
                </c:pt>
                <c:pt idx="1">
                  <c:v>IES Pecuniarios:  Cobros no contemplados, costos de matricula, Devolución de dineros, matricula extraordinaria, servicio medico, asistencial, derechos de  grado.</c:v>
                </c:pt>
                <c:pt idx="2">
                  <c:v>Infraestructura Física y Administrativa.</c:v>
                </c:pt>
              </c:strCache>
            </c:strRef>
          </c:cat>
          <c:val>
            <c:numRef>
              <c:f>'td instituciones educativas'!$B$77:$B$79</c:f>
              <c:numCache>
                <c:formatCode>General</c:formatCode>
                <c:ptCount val="3"/>
                <c:pt idx="0">
                  <c:v>357</c:v>
                </c:pt>
                <c:pt idx="1">
                  <c:v>102</c:v>
                </c:pt>
                <c:pt idx="2">
                  <c:v>2</c:v>
                </c:pt>
              </c:numCache>
            </c:numRef>
          </c:val>
          <c:extLst>
            <c:ext xmlns:c16="http://schemas.microsoft.com/office/drawing/2014/chart" uri="{C3380CC4-5D6E-409C-BE32-E72D297353CC}">
              <c16:uniqueId val="{00000001-9E69-4768-92FA-49B115487433}"/>
            </c:ext>
          </c:extLst>
        </c:ser>
        <c:ser>
          <c:idx val="1"/>
          <c:order val="1"/>
          <c:tx>
            <c:strRef>
              <c:f>'td instituciones educativas'!$C$75:$C$76</c:f>
              <c:strCache>
                <c:ptCount val="2"/>
                <c:pt idx="0">
                  <c:v>Año 2017</c:v>
                </c:pt>
                <c:pt idx="1">
                  <c:v>3° Trimestre</c:v>
                </c:pt>
              </c:strCache>
            </c:strRef>
          </c:tx>
          <c:spPr>
            <a:solidFill>
              <a:srgbClr val="FF0000"/>
            </a:solidFill>
          </c:spPr>
          <c:invertIfNegative val="0"/>
          <c:dLbls>
            <c:dLbl>
              <c:idx val="0"/>
              <c:layout>
                <c:manualLayout>
                  <c:x val="1.666666666666666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69-4768-92FA-49B115487433}"/>
                </c:ext>
              </c:extLst>
            </c:dLbl>
            <c:dLbl>
              <c:idx val="1"/>
              <c:layout>
                <c:manualLayout>
                  <c:x val="2.5000000000000001E-2"/>
                  <c:y val="-1.38888888888889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E69-4768-92FA-49B115487433}"/>
                </c:ext>
              </c:extLst>
            </c:dLbl>
            <c:dLbl>
              <c:idx val="2"/>
              <c:layout>
                <c:manualLayout>
                  <c:x val="1.3888888888888888E-2"/>
                  <c:y val="-3.7037037037037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E69-4768-92FA-49B115487433}"/>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'td instituciones educativas'!$A$77:$A$79</c:f>
              <c:strCache>
                <c:ptCount val="3"/>
                <c:pt idx="0">
                  <c:v>IES Calidad: Bibliotecas, Centros de Prática, formación de Docentes, Modificación de Registro Calificado, numero de docentes, Plan de Estudios, Tutorias, Dificultad para  grado, Maltratos.</c:v>
                </c:pt>
                <c:pt idx="1">
                  <c:v>IES Pecuniarios:  Cobros no contemplados, costos de matricula, Devolución de dineros, matricula extraordinaria, servicio medico, asistencial, derechos de  grado.</c:v>
                </c:pt>
                <c:pt idx="2">
                  <c:v>Infraestructura Física y Administrativa.</c:v>
                </c:pt>
              </c:strCache>
            </c:strRef>
          </c:cat>
          <c:val>
            <c:numRef>
              <c:f>'td instituciones educativas'!$C$77:$C$79</c:f>
              <c:numCache>
                <c:formatCode>General</c:formatCode>
                <c:ptCount val="3"/>
                <c:pt idx="0">
                  <c:v>296</c:v>
                </c:pt>
                <c:pt idx="1">
                  <c:v>2</c:v>
                </c:pt>
                <c:pt idx="2">
                  <c:v>0</c:v>
                </c:pt>
              </c:numCache>
            </c:numRef>
          </c:val>
          <c:extLst>
            <c:ext xmlns:c16="http://schemas.microsoft.com/office/drawing/2014/chart" uri="{C3380CC4-5D6E-409C-BE32-E72D297353CC}">
              <c16:uniqueId val="{00000005-9E69-4768-92FA-49B115487433}"/>
            </c:ext>
          </c:extLst>
        </c:ser>
        <c:dLbls>
          <c:showLegendKey val="0"/>
          <c:showVal val="0"/>
          <c:showCatName val="0"/>
          <c:showSerName val="0"/>
          <c:showPercent val="0"/>
          <c:showBubbleSize val="0"/>
        </c:dLbls>
        <c:gapWidth val="150"/>
        <c:shape val="box"/>
        <c:axId val="487863792"/>
        <c:axId val="487861832"/>
        <c:axId val="0"/>
      </c:bar3DChart>
      <c:catAx>
        <c:axId val="487863792"/>
        <c:scaling>
          <c:orientation val="minMax"/>
        </c:scaling>
        <c:delete val="1"/>
        <c:axPos val="b"/>
        <c:numFmt formatCode="General" sourceLinked="0"/>
        <c:majorTickMark val="out"/>
        <c:minorTickMark val="none"/>
        <c:tickLblPos val="nextTo"/>
        <c:crossAx val="487861832"/>
        <c:crosses val="autoZero"/>
        <c:auto val="1"/>
        <c:lblAlgn val="ctr"/>
        <c:lblOffset val="100"/>
        <c:noMultiLvlLbl val="0"/>
      </c:catAx>
      <c:valAx>
        <c:axId val="487861832"/>
        <c:scaling>
          <c:orientation val="minMax"/>
        </c:scaling>
        <c:delete val="0"/>
        <c:axPos val="l"/>
        <c:majorGridlines>
          <c:spPr>
            <a:ln>
              <a:noFill/>
            </a:ln>
          </c:spPr>
        </c:majorGridlines>
        <c:numFmt formatCode="General" sourceLinked="1"/>
        <c:majorTickMark val="out"/>
        <c:minorTickMark val="none"/>
        <c:tickLblPos val="nextTo"/>
        <c:crossAx val="487863792"/>
        <c:crosses val="autoZero"/>
        <c:crossBetween val="between"/>
      </c:valAx>
    </c:plotArea>
    <c:legend>
      <c:legendPos val="r"/>
      <c:layout>
        <c:manualLayout>
          <c:xMode val="edge"/>
          <c:yMode val="edge"/>
          <c:x val="0.78884733158355214"/>
          <c:y val="0.25424577136191312"/>
          <c:w val="0.20004155730533682"/>
          <c:h val="0.35724919801691457"/>
        </c:manualLayout>
      </c:layout>
      <c:overlay val="0"/>
      <c:txPr>
        <a:bodyPr/>
        <a:lstStyle/>
        <a:p>
          <a:pPr>
            <a:defRPr sz="800"/>
          </a:pPr>
          <a:endParaRPr lang="es-CO"/>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'qUEJAS SECRETARIAS  GRAFICAS'!$B$26:$B$27</c:f>
              <c:strCache>
                <c:ptCount val="2"/>
                <c:pt idx="0">
                  <c:v>2016</c:v>
                </c:pt>
                <c:pt idx="1">
                  <c:v>3° Trimestre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'qUEJAS SECRETARIAS  GRAFICAS'!$A$28:$A$35</c:f>
              <c:strCache>
                <c:ptCount val="8"/>
                <c:pt idx="0">
                  <c:v>Organización de Plantas de Personal Directivo Docente, Docente y Administrativo, Concurso Docente, Acoso Laboral</c:v>
                </c:pt>
                <c:pt idx="1">
                  <c:v>Otros: Aquellas que no Tienen Relación con Niguno de los Anteriores</c:v>
                </c:pt>
                <c:pt idx="2">
                  <c:v>Nivelación Salarial, Pago de Salarios, Primas Entre Otros</c:v>
                </c:pt>
                <c:pt idx="3">
                  <c:v>Malos Manejos de Recursos Financieros</c:v>
                </c:pt>
                <c:pt idx="4">
                  <c:v>Ampliacion de Cobertura</c:v>
                </c:pt>
                <c:pt idx="5">
                  <c:v>Evaluación de competencias, reubicación salarial y ascenso en el escalafón, docentes faltas graves</c:v>
                </c:pt>
                <c:pt idx="6">
                  <c:v>Banco de  Oferentes</c:v>
                </c:pt>
                <c:pt idx="7">
                  <c:v>Proyecto de infraestructura financiados por ley 21</c:v>
                </c:pt>
              </c:strCache>
            </c:strRef>
          </c:cat>
          <c:val>
            <c:numRef>
              <c:f>'qUEJAS SECRETARIAS  GRAFICAS'!$B$28:$B$35</c:f>
              <c:numCache>
                <c:formatCode>General</c:formatCode>
                <c:ptCount val="8"/>
                <c:pt idx="0">
                  <c:v>40</c:v>
                </c:pt>
                <c:pt idx="1">
                  <c:v>88</c:v>
                </c:pt>
                <c:pt idx="2">
                  <c:v>11</c:v>
                </c:pt>
                <c:pt idx="3">
                  <c:v>11</c:v>
                </c:pt>
                <c:pt idx="4">
                  <c:v>2</c:v>
                </c:pt>
                <c:pt idx="5">
                  <c:v>0</c:v>
                </c:pt>
                <c:pt idx="6">
                  <c:v>5</c:v>
                </c:pt>
                <c:pt idx="7">
                  <c:v>0</c:v>
                </c:pt>
              </c:numCache>
            </c:numRef>
          </c:val>
          <c:extLst>
            <c:ext xmlns:c16="http://schemas.microsoft.com/office/drawing/2014/chart" uri="{C3380CC4-5D6E-409C-BE32-E72D297353CC}">
              <c16:uniqueId val="{00000000-A031-4FA6-A5AE-098DB3C86CDE}"/>
            </c:ext>
          </c:extLst>
        </c:ser>
        <c:ser>
          <c:idx val="1"/>
          <c:order val="1"/>
          <c:tx>
            <c:strRef>
              <c:f>'qUEJAS SECRETARIAS  GRAFICAS'!$C$26:$C$27</c:f>
              <c:strCache>
                <c:ptCount val="2"/>
                <c:pt idx="0">
                  <c:v>2017</c:v>
                </c:pt>
                <c:pt idx="1">
                  <c:v>3° Trimestre</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'qUEJAS SECRETARIAS  GRAFICAS'!$A$28:$A$35</c:f>
              <c:strCache>
                <c:ptCount val="8"/>
                <c:pt idx="0">
                  <c:v>Organización de Plantas de Personal Directivo Docente, Docente y Administrativo, Concurso Docente, Acoso Laboral</c:v>
                </c:pt>
                <c:pt idx="1">
                  <c:v>Otros: Aquellas que no Tienen Relación con Niguno de los Anteriores</c:v>
                </c:pt>
                <c:pt idx="2">
                  <c:v>Nivelación Salarial, Pago de Salarios, Primas Entre Otros</c:v>
                </c:pt>
                <c:pt idx="3">
                  <c:v>Malos Manejos de Recursos Financieros</c:v>
                </c:pt>
                <c:pt idx="4">
                  <c:v>Ampliacion de Cobertura</c:v>
                </c:pt>
                <c:pt idx="5">
                  <c:v>Evaluación de competencias, reubicación salarial y ascenso en el escalafón, docentes faltas graves</c:v>
                </c:pt>
                <c:pt idx="6">
                  <c:v>Banco de  Oferentes</c:v>
                </c:pt>
                <c:pt idx="7">
                  <c:v>Proyecto de infraestructura financiados por ley 21</c:v>
                </c:pt>
              </c:strCache>
            </c:strRef>
          </c:cat>
          <c:val>
            <c:numRef>
              <c:f>'qUEJAS SECRETARIAS  GRAFICAS'!$C$28:$C$35</c:f>
              <c:numCache>
                <c:formatCode>#,##0</c:formatCode>
                <c:ptCount val="8"/>
                <c:pt idx="0">
                  <c:v>53</c:v>
                </c:pt>
                <c:pt idx="1">
                  <c:v>9</c:v>
                </c:pt>
                <c:pt idx="2">
                  <c:v>56</c:v>
                </c:pt>
                <c:pt idx="3">
                  <c:v>28</c:v>
                </c:pt>
                <c:pt idx="4">
                  <c:v>2</c:v>
                </c:pt>
                <c:pt idx="5">
                  <c:v>18</c:v>
                </c:pt>
                <c:pt idx="6">
                  <c:v>8</c:v>
                </c:pt>
                <c:pt idx="7">
                  <c:v>6</c:v>
                </c:pt>
              </c:numCache>
            </c:numRef>
          </c:val>
          <c:extLst>
            <c:ext xmlns:c16="http://schemas.microsoft.com/office/drawing/2014/chart" uri="{C3380CC4-5D6E-409C-BE32-E72D297353CC}">
              <c16:uniqueId val="{00000001-A031-4FA6-A5AE-098DB3C86CDE}"/>
            </c:ext>
          </c:extLst>
        </c:ser>
        <c:dLbls>
          <c:dLblPos val="outEnd"/>
          <c:showLegendKey val="0"/>
          <c:showVal val="1"/>
          <c:showCatName val="0"/>
          <c:showSerName val="0"/>
          <c:showPercent val="0"/>
          <c:showBubbleSize val="0"/>
        </c:dLbls>
        <c:gapWidth val="100"/>
        <c:overlap val="-24"/>
        <c:axId val="671361408"/>
        <c:axId val="667447536"/>
      </c:barChart>
      <c:catAx>
        <c:axId val="67136140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667447536"/>
        <c:crosses val="autoZero"/>
        <c:auto val="1"/>
        <c:lblAlgn val="ctr"/>
        <c:lblOffset val="100"/>
        <c:noMultiLvlLbl val="0"/>
      </c:catAx>
      <c:valAx>
        <c:axId val="667447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crossAx val="671361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Hoja18!$B$27:$B$28</c:f>
              <c:strCache>
                <c:ptCount val="2"/>
                <c:pt idx="0">
                  <c:v>2016</c:v>
                </c:pt>
                <c:pt idx="1">
                  <c:v>3° Trimestre</c:v>
                </c:pt>
              </c:strCache>
              <c:extLst/>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Hoja18!$A$29:$A$35</c:f>
              <c:strCache>
                <c:ptCount val="7"/>
                <c:pt idx="0">
                  <c:v>Maltrato Alumnos y Acoso Alumnos</c:v>
                </c:pt>
                <c:pt idx="1">
                  <c:v>Calidad: Aspectos Academicos, Bibliotecas, Centros de Practica, Formacion de Docentes, Numero de Docentes, Plan de Estudios, Tutorias, Dificultades para Grado, Evaluacion y Promocion de Estudiantes.</c:v>
                </c:pt>
                <c:pt idx="2">
                  <c:v>Malos Manejos de Recursos Financieros</c:v>
                </c:pt>
                <c:pt idx="3">
                  <c:v>Costos Educativos, Incrementos de Tarifas Superiores a lo Autorizado, Cobros de Transporte, Alimentacion, Alojamiento, Otros Cobros Periodicos, Cobro de Bonos, Cobros Asociacion de Padres de Familia, Listas de Textos, Uniformes o Utiles, Derechos Pecuniar</c:v>
                </c:pt>
                <c:pt idx="4">
                  <c:v>Actuaciones Administrativas Relacionadas con Planta de Personal</c:v>
                </c:pt>
                <c:pt idx="5">
                  <c:v>Otro</c:v>
                </c:pt>
                <c:pt idx="6">
                  <c:v>Infraestructura Fisica</c:v>
                </c:pt>
              </c:strCache>
            </c:strRef>
          </c:cat>
          <c:val>
            <c:numRef>
              <c:f>Hoja18!$B$29:$B$35</c:f>
              <c:numCache>
                <c:formatCode>General</c:formatCode>
                <c:ptCount val="7"/>
                <c:pt idx="0" formatCode="#,##0">
                  <c:v>19</c:v>
                </c:pt>
                <c:pt idx="1">
                  <c:v>6</c:v>
                </c:pt>
                <c:pt idx="2" formatCode="#,##0">
                  <c:v>14</c:v>
                </c:pt>
                <c:pt idx="3">
                  <c:v>8</c:v>
                </c:pt>
                <c:pt idx="4">
                  <c:v>74</c:v>
                </c:pt>
                <c:pt idx="5">
                  <c:v>0</c:v>
                </c:pt>
                <c:pt idx="6">
                  <c:v>1</c:v>
                </c:pt>
              </c:numCache>
            </c:numRef>
          </c:val>
          <c:extLst>
            <c:ext xmlns:c16="http://schemas.microsoft.com/office/drawing/2014/chart" uri="{C3380CC4-5D6E-409C-BE32-E72D297353CC}">
              <c16:uniqueId val="{00000000-360C-4FC2-812B-F1B0D41D27BA}"/>
            </c:ext>
          </c:extLst>
        </c:ser>
        <c:ser>
          <c:idx val="1"/>
          <c:order val="1"/>
          <c:tx>
            <c:strRef>
              <c:f>Hoja18!$C$27:$C$28</c:f>
              <c:strCache>
                <c:ptCount val="2"/>
                <c:pt idx="0">
                  <c:v>2017</c:v>
                </c:pt>
                <c:pt idx="1">
                  <c:v>3° Trimestre</c:v>
                </c:pt>
              </c:strCache>
              <c:extLst/>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Hoja18!$A$29:$A$35</c:f>
              <c:strCache>
                <c:ptCount val="7"/>
                <c:pt idx="0">
                  <c:v>Maltrato Alumnos y Acoso Alumnos</c:v>
                </c:pt>
                <c:pt idx="1">
                  <c:v>Calidad: Aspectos Academicos, Bibliotecas, Centros de Practica, Formacion de Docentes, Numero de Docentes, Plan de Estudios, Tutorias, Dificultades para Grado, Evaluacion y Promocion de Estudiantes.</c:v>
                </c:pt>
                <c:pt idx="2">
                  <c:v>Malos Manejos de Recursos Financieros</c:v>
                </c:pt>
                <c:pt idx="3">
                  <c:v>Costos Educativos, Incrementos de Tarifas Superiores a lo Autorizado, Cobros de Transporte, Alimentacion, Alojamiento, Otros Cobros Periodicos, Cobro de Bonos, Cobros Asociacion de Padres de Familia, Listas de Textos, Uniformes o Utiles, Derechos Pecuniar</c:v>
                </c:pt>
                <c:pt idx="4">
                  <c:v>Actuaciones Administrativas Relacionadas con Planta de Personal</c:v>
                </c:pt>
                <c:pt idx="5">
                  <c:v>Otro</c:v>
                </c:pt>
                <c:pt idx="6">
                  <c:v>Infraestructura Fisica</c:v>
                </c:pt>
              </c:strCache>
            </c:strRef>
          </c:cat>
          <c:val>
            <c:numRef>
              <c:f>Hoja18!$C$29:$C$35</c:f>
              <c:numCache>
                <c:formatCode>General</c:formatCode>
                <c:ptCount val="7"/>
                <c:pt idx="0" formatCode="#,##0">
                  <c:v>24</c:v>
                </c:pt>
                <c:pt idx="1">
                  <c:v>40</c:v>
                </c:pt>
                <c:pt idx="2" formatCode="#,##0">
                  <c:v>11</c:v>
                </c:pt>
                <c:pt idx="3">
                  <c:v>17</c:v>
                </c:pt>
                <c:pt idx="4">
                  <c:v>43</c:v>
                </c:pt>
                <c:pt idx="5">
                  <c:v>5</c:v>
                </c:pt>
                <c:pt idx="6">
                  <c:v>4</c:v>
                </c:pt>
              </c:numCache>
            </c:numRef>
          </c:val>
          <c:extLst>
            <c:ext xmlns:c16="http://schemas.microsoft.com/office/drawing/2014/chart" uri="{C3380CC4-5D6E-409C-BE32-E72D297353CC}">
              <c16:uniqueId val="{00000001-360C-4FC2-812B-F1B0D41D27BA}"/>
            </c:ext>
          </c:extLst>
        </c:ser>
        <c:dLbls>
          <c:showLegendKey val="0"/>
          <c:showVal val="0"/>
          <c:showCatName val="0"/>
          <c:showSerName val="0"/>
          <c:showPercent val="0"/>
          <c:showBubbleSize val="0"/>
        </c:dLbls>
        <c:gapWidth val="100"/>
        <c:overlap val="-24"/>
        <c:axId val="517413504"/>
        <c:axId val="784375824"/>
      </c:barChart>
      <c:catAx>
        <c:axId val="5174135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crossAx val="784375824"/>
        <c:crosses val="autoZero"/>
        <c:auto val="1"/>
        <c:lblAlgn val="ctr"/>
        <c:lblOffset val="100"/>
        <c:noMultiLvlLbl val="0"/>
      </c:catAx>
      <c:valAx>
        <c:axId val="78437582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crossAx val="517413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men!$B$23:$B$24</c:f>
              <c:strCache>
                <c:ptCount val="2"/>
                <c:pt idx="0">
                  <c:v>Año 2016</c:v>
                </c:pt>
                <c:pt idx="1">
                  <c:v>3° Trimestre</c:v>
                </c:pt>
              </c:strCache>
            </c:strRef>
          </c:tx>
          <c:spPr>
            <a:solidFill>
              <a:srgbClr val="1A1AF6"/>
            </a:solidFill>
          </c:spPr>
          <c:invertIfNegative val="0"/>
          <c:dLbls>
            <c:dLbl>
              <c:idx val="0"/>
              <c:layout>
                <c:manualLayout>
                  <c:x val="1.4767932489451477E-2"/>
                  <c:y val="-8.3333333333333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7DF-4072-BC7F-E467DD8558B5}"/>
                </c:ext>
              </c:extLst>
            </c:dLbl>
            <c:dLbl>
              <c:idx val="1"/>
              <c:layout>
                <c:manualLayout>
                  <c:x val="4.7592836195931723E-3"/>
                  <c:y val="-2.3148146503695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7DF-4072-BC7F-E467DD8558B5}"/>
                </c:ext>
              </c:extLst>
            </c:dLbl>
            <c:dLbl>
              <c:idx val="2"/>
              <c:layout>
                <c:manualLayout>
                  <c:x val="-8.9455292567610784E-3"/>
                  <c:y val="-1.85188013644012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7DF-4072-BC7F-E467DD8558B5}"/>
                </c:ext>
              </c:extLst>
            </c:dLbl>
            <c:dLbl>
              <c:idx val="3"/>
              <c:layout>
                <c:manualLayout>
                  <c:x val="1.0548523206751054E-2"/>
                  <c:y val="-3.2407407407407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7DF-4072-BC7F-E467DD8558B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men!$A$25:$A$28</c:f>
              <c:strCache>
                <c:ptCount val="4"/>
                <c:pt idx="0">
                  <c:v>Reclamos Proceso</c:v>
                </c:pt>
                <c:pt idx="1">
                  <c:v>Queja Funcionario</c:v>
                </c:pt>
                <c:pt idx="2">
                  <c:v>Reclamo Servicio</c:v>
                </c:pt>
                <c:pt idx="3">
                  <c:v>Ambiental</c:v>
                </c:pt>
              </c:strCache>
            </c:strRef>
          </c:cat>
          <c:val>
            <c:numRef>
              <c:f>men!$B$25:$B$28</c:f>
              <c:numCache>
                <c:formatCode>General</c:formatCode>
                <c:ptCount val="4"/>
                <c:pt idx="0">
                  <c:v>133</c:v>
                </c:pt>
                <c:pt idx="1">
                  <c:v>44</c:v>
                </c:pt>
                <c:pt idx="2">
                  <c:v>154</c:v>
                </c:pt>
                <c:pt idx="3">
                  <c:v>0</c:v>
                </c:pt>
              </c:numCache>
            </c:numRef>
          </c:val>
          <c:extLst>
            <c:ext xmlns:c16="http://schemas.microsoft.com/office/drawing/2014/chart" uri="{C3380CC4-5D6E-409C-BE32-E72D297353CC}">
              <c16:uniqueId val="{00000004-87DF-4072-BC7F-E467DD8558B5}"/>
            </c:ext>
          </c:extLst>
        </c:ser>
        <c:ser>
          <c:idx val="1"/>
          <c:order val="1"/>
          <c:tx>
            <c:strRef>
              <c:f>men!$C$23:$C$24</c:f>
              <c:strCache>
                <c:ptCount val="2"/>
                <c:pt idx="0">
                  <c:v>Año 2017</c:v>
                </c:pt>
                <c:pt idx="1">
                  <c:v>3° Trimestre</c:v>
                </c:pt>
              </c:strCache>
            </c:strRef>
          </c:tx>
          <c:spPr>
            <a:solidFill>
              <a:srgbClr val="FF0000"/>
            </a:solidFill>
          </c:spPr>
          <c:invertIfNegative val="0"/>
          <c:dLbls>
            <c:dLbl>
              <c:idx val="0"/>
              <c:layout>
                <c:manualLayout>
                  <c:x val="2.1603780723823265E-2"/>
                  <c:y val="-4.62962930073906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DF-4072-BC7F-E467DD8558B5}"/>
                </c:ext>
              </c:extLst>
            </c:dLbl>
            <c:dLbl>
              <c:idx val="1"/>
              <c:layout>
                <c:manualLayout>
                  <c:x val="9.5019814799265669E-3"/>
                  <c:y val="-1.83998087593477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7DF-4072-BC7F-E467DD8558B5}"/>
                </c:ext>
              </c:extLst>
            </c:dLbl>
            <c:dLbl>
              <c:idx val="2"/>
              <c:layout>
                <c:manualLayout>
                  <c:x val="1.8987341772151899E-2"/>
                  <c:y val="-3.2407407407407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7DF-4072-BC7F-E467DD8558B5}"/>
                </c:ext>
              </c:extLst>
            </c:dLbl>
            <c:dLbl>
              <c:idx val="3"/>
              <c:layout>
                <c:manualLayout>
                  <c:x val="1.8987341772151899E-2"/>
                  <c:y val="-4.62962962962962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7DF-4072-BC7F-E467DD8558B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men!$A$25:$A$28</c:f>
              <c:strCache>
                <c:ptCount val="4"/>
                <c:pt idx="0">
                  <c:v>Reclamos Proceso</c:v>
                </c:pt>
                <c:pt idx="1">
                  <c:v>Queja Funcionario</c:v>
                </c:pt>
                <c:pt idx="2">
                  <c:v>Reclamo Servicio</c:v>
                </c:pt>
                <c:pt idx="3">
                  <c:v>Ambiental</c:v>
                </c:pt>
              </c:strCache>
            </c:strRef>
          </c:cat>
          <c:val>
            <c:numRef>
              <c:f>men!$C$25:$C$28</c:f>
              <c:numCache>
                <c:formatCode>General</c:formatCode>
                <c:ptCount val="4"/>
                <c:pt idx="0">
                  <c:v>483</c:v>
                </c:pt>
                <c:pt idx="1">
                  <c:v>67</c:v>
                </c:pt>
                <c:pt idx="2">
                  <c:v>1281</c:v>
                </c:pt>
                <c:pt idx="3">
                  <c:v>0</c:v>
                </c:pt>
              </c:numCache>
            </c:numRef>
          </c:val>
          <c:extLst>
            <c:ext xmlns:c16="http://schemas.microsoft.com/office/drawing/2014/chart" uri="{C3380CC4-5D6E-409C-BE32-E72D297353CC}">
              <c16:uniqueId val="{00000009-87DF-4072-BC7F-E467DD8558B5}"/>
            </c:ext>
          </c:extLst>
        </c:ser>
        <c:dLbls>
          <c:showLegendKey val="0"/>
          <c:showVal val="0"/>
          <c:showCatName val="0"/>
          <c:showSerName val="0"/>
          <c:showPercent val="0"/>
          <c:showBubbleSize val="0"/>
        </c:dLbls>
        <c:gapWidth val="150"/>
        <c:shape val="box"/>
        <c:axId val="335297656"/>
        <c:axId val="335294520"/>
        <c:axId val="0"/>
      </c:bar3DChart>
      <c:catAx>
        <c:axId val="335297656"/>
        <c:scaling>
          <c:orientation val="minMax"/>
        </c:scaling>
        <c:delete val="1"/>
        <c:axPos val="b"/>
        <c:numFmt formatCode="General" sourceLinked="0"/>
        <c:majorTickMark val="out"/>
        <c:minorTickMark val="none"/>
        <c:tickLblPos val="nextTo"/>
        <c:crossAx val="335294520"/>
        <c:crosses val="autoZero"/>
        <c:auto val="1"/>
        <c:lblAlgn val="ctr"/>
        <c:lblOffset val="100"/>
        <c:noMultiLvlLbl val="0"/>
      </c:catAx>
      <c:valAx>
        <c:axId val="335294520"/>
        <c:scaling>
          <c:orientation val="minMax"/>
        </c:scaling>
        <c:delete val="0"/>
        <c:axPos val="l"/>
        <c:majorGridlines>
          <c:spPr>
            <a:ln>
              <a:noFill/>
            </a:ln>
          </c:spPr>
        </c:majorGridlines>
        <c:numFmt formatCode="General" sourceLinked="1"/>
        <c:majorTickMark val="out"/>
        <c:minorTickMark val="none"/>
        <c:tickLblPos val="nextTo"/>
        <c:crossAx val="335297656"/>
        <c:crosses val="autoZero"/>
        <c:crossBetween val="between"/>
      </c:valAx>
    </c:plotArea>
    <c:legend>
      <c:legendPos val="r"/>
      <c:layout>
        <c:manualLayout>
          <c:xMode val="edge"/>
          <c:yMode val="edge"/>
          <c:x val="0.77502784583499196"/>
          <c:y val="0.3291569888974572"/>
          <c:w val="0.22220252144970276"/>
          <c:h val="0.33266354112757401"/>
        </c:manualLayout>
      </c:layout>
      <c:overlay val="0"/>
      <c:txPr>
        <a:bodyPr/>
        <a:lstStyle/>
        <a:p>
          <a:pPr>
            <a:defRPr sz="700"/>
          </a:pPr>
          <a:endParaRPr lang="es-CO"/>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7.1988407699037624E-2"/>
          <c:y val="0.1772619360771005"/>
          <c:w val="0.71367869641294823"/>
          <c:h val="0.63904854373440745"/>
        </c:manualLayout>
      </c:layout>
      <c:bar3DChart>
        <c:barDir val="col"/>
        <c:grouping val="clustered"/>
        <c:varyColors val="0"/>
        <c:ser>
          <c:idx val="0"/>
          <c:order val="0"/>
          <c:tx>
            <c:strRef>
              <c:f>men!$A$50</c:f>
              <c:strCache>
                <c:ptCount val="1"/>
                <c:pt idx="0">
                  <c:v>Reclamos Proceso</c:v>
                </c:pt>
              </c:strCache>
            </c:strRef>
          </c:tx>
          <c:invertIfNegative val="0"/>
          <c:dPt>
            <c:idx val="0"/>
            <c:invertIfNegative val="0"/>
            <c:bubble3D val="0"/>
            <c:spPr>
              <a:solidFill>
                <a:srgbClr val="1A1AF6"/>
              </a:solidFill>
            </c:spPr>
            <c:extLst>
              <c:ext xmlns:c16="http://schemas.microsoft.com/office/drawing/2014/chart" uri="{C3380CC4-5D6E-409C-BE32-E72D297353CC}">
                <c16:uniqueId val="{00000001-397B-44D2-9D53-9AA7F212ACF1}"/>
              </c:ext>
            </c:extLst>
          </c:dPt>
          <c:dPt>
            <c:idx val="1"/>
            <c:invertIfNegative val="0"/>
            <c:bubble3D val="0"/>
            <c:spPr>
              <a:solidFill>
                <a:srgbClr val="FF0000"/>
              </a:solidFill>
            </c:spPr>
            <c:extLst>
              <c:ext xmlns:c16="http://schemas.microsoft.com/office/drawing/2014/chart" uri="{C3380CC4-5D6E-409C-BE32-E72D297353CC}">
                <c16:uniqueId val="{00000003-397B-44D2-9D53-9AA7F212ACF1}"/>
              </c:ext>
            </c:extLst>
          </c:dPt>
          <c:dLbls>
            <c:dLbl>
              <c:idx val="0"/>
              <c:layout>
                <c:manualLayout>
                  <c:x val="3.3333333333333333E-2"/>
                  <c:y val="-3.79146856547481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7B-44D2-9D53-9AA7F212ACF1}"/>
                </c:ext>
              </c:extLst>
            </c:dLbl>
            <c:dLbl>
              <c:idx val="1"/>
              <c:layout>
                <c:manualLayout>
                  <c:x val="2.5000000000000001E-2"/>
                  <c:y val="-2.94891999536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7B-44D2-9D53-9AA7F212ACF1}"/>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men!$B$48:$C$49</c:f>
              <c:multiLvlStrCache>
                <c:ptCount val="2"/>
                <c:lvl>
                  <c:pt idx="0">
                    <c:v>3° Trimestre</c:v>
                  </c:pt>
                  <c:pt idx="1">
                    <c:v>3° Trimestre</c:v>
                  </c:pt>
                </c:lvl>
                <c:lvl>
                  <c:pt idx="0">
                    <c:v>Año 2016</c:v>
                  </c:pt>
                  <c:pt idx="1">
                    <c:v>Año 2017</c:v>
                  </c:pt>
                </c:lvl>
              </c:multiLvlStrCache>
            </c:multiLvlStrRef>
          </c:cat>
          <c:val>
            <c:numRef>
              <c:f>men!$B$50:$C$50</c:f>
              <c:numCache>
                <c:formatCode>General</c:formatCode>
                <c:ptCount val="2"/>
                <c:pt idx="0">
                  <c:v>133</c:v>
                </c:pt>
                <c:pt idx="1">
                  <c:v>483</c:v>
                </c:pt>
              </c:numCache>
            </c:numRef>
          </c:val>
          <c:extLst>
            <c:ext xmlns:c16="http://schemas.microsoft.com/office/drawing/2014/chart" uri="{C3380CC4-5D6E-409C-BE32-E72D297353CC}">
              <c16:uniqueId val="{00000004-397B-44D2-9D53-9AA7F212ACF1}"/>
            </c:ext>
          </c:extLst>
        </c:ser>
        <c:dLbls>
          <c:showLegendKey val="0"/>
          <c:showVal val="0"/>
          <c:showCatName val="0"/>
          <c:showSerName val="0"/>
          <c:showPercent val="0"/>
          <c:showBubbleSize val="0"/>
        </c:dLbls>
        <c:gapWidth val="150"/>
        <c:shape val="box"/>
        <c:axId val="487864576"/>
        <c:axId val="487862224"/>
        <c:axId val="0"/>
      </c:bar3DChart>
      <c:catAx>
        <c:axId val="487864576"/>
        <c:scaling>
          <c:orientation val="minMax"/>
        </c:scaling>
        <c:delete val="1"/>
        <c:axPos val="b"/>
        <c:numFmt formatCode="General" sourceLinked="0"/>
        <c:majorTickMark val="out"/>
        <c:minorTickMark val="none"/>
        <c:tickLblPos val="nextTo"/>
        <c:crossAx val="487862224"/>
        <c:crosses val="autoZero"/>
        <c:auto val="1"/>
        <c:lblAlgn val="ctr"/>
        <c:lblOffset val="100"/>
        <c:noMultiLvlLbl val="0"/>
      </c:catAx>
      <c:valAx>
        <c:axId val="487862224"/>
        <c:scaling>
          <c:orientation val="minMax"/>
        </c:scaling>
        <c:delete val="0"/>
        <c:axPos val="l"/>
        <c:majorGridlines>
          <c:spPr>
            <a:ln>
              <a:noFill/>
            </a:ln>
          </c:spPr>
        </c:majorGridlines>
        <c:numFmt formatCode="General" sourceLinked="1"/>
        <c:majorTickMark val="out"/>
        <c:minorTickMark val="none"/>
        <c:tickLblPos val="nextTo"/>
        <c:crossAx val="487864576"/>
        <c:crosses val="autoZero"/>
        <c:crossBetween val="between"/>
      </c:valAx>
    </c:plotArea>
    <c:legend>
      <c:legendPos val="r"/>
      <c:layout>
        <c:manualLayout>
          <c:xMode val="edge"/>
          <c:yMode val="edge"/>
          <c:x val="0.76344488188976389"/>
          <c:y val="0.26157815981421473"/>
          <c:w val="0.21988845144356955"/>
          <c:h val="0.32929252788786012"/>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7.1988407699037624E-2"/>
          <c:y val="0.1772619360771005"/>
          <c:w val="0.71367869641294823"/>
          <c:h val="0.63904854373440745"/>
        </c:manualLayout>
      </c:layout>
      <c:bar3DChart>
        <c:barDir val="col"/>
        <c:grouping val="clustered"/>
        <c:varyColors val="0"/>
        <c:ser>
          <c:idx val="0"/>
          <c:order val="0"/>
          <c:tx>
            <c:strRef>
              <c:f>men!$A$69</c:f>
              <c:strCache>
                <c:ptCount val="1"/>
                <c:pt idx="0">
                  <c:v>Reclamo Servicio</c:v>
                </c:pt>
              </c:strCache>
            </c:strRef>
          </c:tx>
          <c:invertIfNegative val="0"/>
          <c:dPt>
            <c:idx val="0"/>
            <c:invertIfNegative val="0"/>
            <c:bubble3D val="0"/>
            <c:spPr>
              <a:solidFill>
                <a:srgbClr val="1A1AF6"/>
              </a:solidFill>
            </c:spPr>
            <c:extLst>
              <c:ext xmlns:c16="http://schemas.microsoft.com/office/drawing/2014/chart" uri="{C3380CC4-5D6E-409C-BE32-E72D297353CC}">
                <c16:uniqueId val="{00000001-DCE4-4476-B2C9-5A78EE06F755}"/>
              </c:ext>
            </c:extLst>
          </c:dPt>
          <c:dPt>
            <c:idx val="1"/>
            <c:invertIfNegative val="0"/>
            <c:bubble3D val="0"/>
            <c:spPr>
              <a:solidFill>
                <a:srgbClr val="FF0000"/>
              </a:solidFill>
            </c:spPr>
            <c:extLst>
              <c:ext xmlns:c16="http://schemas.microsoft.com/office/drawing/2014/chart" uri="{C3380CC4-5D6E-409C-BE32-E72D297353CC}">
                <c16:uniqueId val="{00000003-DCE4-4476-B2C9-5A78EE06F755}"/>
              </c:ext>
            </c:extLst>
          </c:dPt>
          <c:dLbls>
            <c:dLbl>
              <c:idx val="0"/>
              <c:layout>
                <c:manualLayout>
                  <c:x val="3.3333333333333333E-2"/>
                  <c:y val="-6.31911427579135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E4-4476-B2C9-5A78EE06F755}"/>
                </c:ext>
              </c:extLst>
            </c:dLbl>
            <c:dLbl>
              <c:idx val="1"/>
              <c:layout>
                <c:manualLayout>
                  <c:x val="3.888888888888889E-2"/>
                  <c:y val="-4.63401713558032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CE4-4476-B2C9-5A78EE06F755}"/>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men!$B$67:$C$68</c:f>
              <c:multiLvlStrCache>
                <c:ptCount val="2"/>
                <c:lvl>
                  <c:pt idx="0">
                    <c:v>3° Trimestre</c:v>
                  </c:pt>
                  <c:pt idx="1">
                    <c:v>3° Trimestre</c:v>
                  </c:pt>
                </c:lvl>
                <c:lvl>
                  <c:pt idx="0">
                    <c:v>Año 2016</c:v>
                  </c:pt>
                  <c:pt idx="1">
                    <c:v>Año 2017</c:v>
                  </c:pt>
                </c:lvl>
              </c:multiLvlStrCache>
            </c:multiLvlStrRef>
          </c:cat>
          <c:val>
            <c:numRef>
              <c:f>men!$B$69:$C$69</c:f>
              <c:numCache>
                <c:formatCode>General</c:formatCode>
                <c:ptCount val="2"/>
                <c:pt idx="0">
                  <c:v>154</c:v>
                </c:pt>
                <c:pt idx="1">
                  <c:v>1281</c:v>
                </c:pt>
              </c:numCache>
            </c:numRef>
          </c:val>
          <c:extLst>
            <c:ext xmlns:c16="http://schemas.microsoft.com/office/drawing/2014/chart" uri="{C3380CC4-5D6E-409C-BE32-E72D297353CC}">
              <c16:uniqueId val="{00000004-DCE4-4476-B2C9-5A78EE06F755}"/>
            </c:ext>
          </c:extLst>
        </c:ser>
        <c:dLbls>
          <c:showLegendKey val="0"/>
          <c:showVal val="0"/>
          <c:showCatName val="0"/>
          <c:showSerName val="0"/>
          <c:showPercent val="0"/>
          <c:showBubbleSize val="0"/>
        </c:dLbls>
        <c:gapWidth val="150"/>
        <c:shape val="box"/>
        <c:axId val="487863008"/>
        <c:axId val="487864184"/>
        <c:axId val="0"/>
      </c:bar3DChart>
      <c:catAx>
        <c:axId val="487863008"/>
        <c:scaling>
          <c:orientation val="minMax"/>
        </c:scaling>
        <c:delete val="1"/>
        <c:axPos val="b"/>
        <c:numFmt formatCode="General" sourceLinked="0"/>
        <c:majorTickMark val="out"/>
        <c:minorTickMark val="none"/>
        <c:tickLblPos val="nextTo"/>
        <c:crossAx val="487864184"/>
        <c:crosses val="autoZero"/>
        <c:auto val="1"/>
        <c:lblAlgn val="ctr"/>
        <c:lblOffset val="100"/>
        <c:noMultiLvlLbl val="0"/>
      </c:catAx>
      <c:valAx>
        <c:axId val="487864184"/>
        <c:scaling>
          <c:orientation val="minMax"/>
        </c:scaling>
        <c:delete val="0"/>
        <c:axPos val="l"/>
        <c:majorGridlines>
          <c:spPr>
            <a:ln>
              <a:noFill/>
            </a:ln>
          </c:spPr>
        </c:majorGridlines>
        <c:numFmt formatCode="General" sourceLinked="1"/>
        <c:majorTickMark val="out"/>
        <c:minorTickMark val="none"/>
        <c:tickLblPos val="nextTo"/>
        <c:crossAx val="487863008"/>
        <c:crosses val="autoZero"/>
        <c:crossBetween val="between"/>
      </c:valAx>
    </c:plotArea>
    <c:legend>
      <c:legendPos val="r"/>
      <c:layout>
        <c:manualLayout>
          <c:xMode val="edge"/>
          <c:yMode val="edge"/>
          <c:x val="0.76344488188976389"/>
          <c:y val="0.26157815981421473"/>
          <c:w val="0.21988845144356955"/>
          <c:h val="0.32929252788786012"/>
        </c:manualLayout>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7.1988407699037624E-2"/>
          <c:y val="0.1772619360771005"/>
          <c:w val="0.71367869641294823"/>
          <c:h val="0.63904854373440745"/>
        </c:manualLayout>
      </c:layout>
      <c:bar3DChart>
        <c:barDir val="col"/>
        <c:grouping val="clustered"/>
        <c:varyColors val="0"/>
        <c:ser>
          <c:idx val="0"/>
          <c:order val="0"/>
          <c:tx>
            <c:strRef>
              <c:f>men!$A$35</c:f>
              <c:strCache>
                <c:ptCount val="1"/>
                <c:pt idx="0">
                  <c:v>Queja Funcionario</c:v>
                </c:pt>
              </c:strCache>
            </c:strRef>
          </c:tx>
          <c:invertIfNegative val="0"/>
          <c:dPt>
            <c:idx val="0"/>
            <c:invertIfNegative val="0"/>
            <c:bubble3D val="0"/>
            <c:spPr>
              <a:solidFill>
                <a:srgbClr val="1A1AF6"/>
              </a:solidFill>
            </c:spPr>
            <c:extLst>
              <c:ext xmlns:c16="http://schemas.microsoft.com/office/drawing/2014/chart" uri="{C3380CC4-5D6E-409C-BE32-E72D297353CC}">
                <c16:uniqueId val="{00000001-1CED-4807-8BDC-E3E4D9383375}"/>
              </c:ext>
            </c:extLst>
          </c:dPt>
          <c:dPt>
            <c:idx val="1"/>
            <c:invertIfNegative val="0"/>
            <c:bubble3D val="0"/>
            <c:spPr>
              <a:solidFill>
                <a:srgbClr val="FF0000"/>
              </a:solidFill>
            </c:spPr>
            <c:extLst>
              <c:ext xmlns:c16="http://schemas.microsoft.com/office/drawing/2014/chart" uri="{C3380CC4-5D6E-409C-BE32-E72D297353CC}">
                <c16:uniqueId val="{00000003-1CED-4807-8BDC-E3E4D9383375}"/>
              </c:ext>
            </c:extLst>
          </c:dPt>
          <c:dLbls>
            <c:dLbl>
              <c:idx val="0"/>
              <c:layout>
                <c:manualLayout>
                  <c:x val="2.5000000000000001E-2"/>
                  <c:y val="-3.79146856547481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CED-4807-8BDC-E3E4D9383375}"/>
                </c:ext>
              </c:extLst>
            </c:dLbl>
            <c:dLbl>
              <c:idx val="1"/>
              <c:layout>
                <c:manualLayout>
                  <c:x val="3.6111111111111108E-2"/>
                  <c:y val="-4.63401713558032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ED-4807-8BDC-E3E4D9383375}"/>
                </c:ext>
              </c:extLst>
            </c:dLbl>
            <c:spPr>
              <a:noFill/>
              <a:ln>
                <a:noFill/>
              </a:ln>
              <a:effectLst/>
            </c:spPr>
            <c:txPr>
              <a:bodyPr/>
              <a:lstStyle/>
              <a:p>
                <a:pPr>
                  <a:defRPr b="1"/>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men!$B$33:$C$34</c:f>
              <c:multiLvlStrCache>
                <c:ptCount val="2"/>
                <c:lvl>
                  <c:pt idx="0">
                    <c:v>3° Trimestre</c:v>
                  </c:pt>
                  <c:pt idx="1">
                    <c:v>3° Trimestre</c:v>
                  </c:pt>
                </c:lvl>
                <c:lvl>
                  <c:pt idx="0">
                    <c:v>Año 2016</c:v>
                  </c:pt>
                  <c:pt idx="1">
                    <c:v>Año 2017</c:v>
                  </c:pt>
                </c:lvl>
              </c:multiLvlStrCache>
            </c:multiLvlStrRef>
          </c:cat>
          <c:val>
            <c:numRef>
              <c:f>men!$B$35:$C$35</c:f>
              <c:numCache>
                <c:formatCode>General</c:formatCode>
                <c:ptCount val="2"/>
                <c:pt idx="0">
                  <c:v>44</c:v>
                </c:pt>
                <c:pt idx="1">
                  <c:v>67</c:v>
                </c:pt>
              </c:numCache>
            </c:numRef>
          </c:val>
          <c:extLst>
            <c:ext xmlns:c16="http://schemas.microsoft.com/office/drawing/2014/chart" uri="{C3380CC4-5D6E-409C-BE32-E72D297353CC}">
              <c16:uniqueId val="{00000004-1CED-4807-8BDC-E3E4D9383375}"/>
            </c:ext>
          </c:extLst>
        </c:ser>
        <c:dLbls>
          <c:showLegendKey val="0"/>
          <c:showVal val="0"/>
          <c:showCatName val="0"/>
          <c:showSerName val="0"/>
          <c:showPercent val="0"/>
          <c:showBubbleSize val="0"/>
        </c:dLbls>
        <c:gapWidth val="150"/>
        <c:shape val="box"/>
        <c:axId val="333164800"/>
        <c:axId val="333163232"/>
        <c:axId val="0"/>
      </c:bar3DChart>
      <c:catAx>
        <c:axId val="333164800"/>
        <c:scaling>
          <c:orientation val="minMax"/>
        </c:scaling>
        <c:delete val="1"/>
        <c:axPos val="b"/>
        <c:numFmt formatCode="General" sourceLinked="0"/>
        <c:majorTickMark val="out"/>
        <c:minorTickMark val="none"/>
        <c:tickLblPos val="nextTo"/>
        <c:crossAx val="333163232"/>
        <c:crosses val="autoZero"/>
        <c:auto val="1"/>
        <c:lblAlgn val="ctr"/>
        <c:lblOffset val="100"/>
        <c:noMultiLvlLbl val="0"/>
      </c:catAx>
      <c:valAx>
        <c:axId val="333163232"/>
        <c:scaling>
          <c:orientation val="minMax"/>
        </c:scaling>
        <c:delete val="0"/>
        <c:axPos val="l"/>
        <c:majorGridlines>
          <c:spPr>
            <a:ln>
              <a:noFill/>
            </a:ln>
          </c:spPr>
        </c:majorGridlines>
        <c:numFmt formatCode="General" sourceLinked="1"/>
        <c:majorTickMark val="out"/>
        <c:minorTickMark val="none"/>
        <c:tickLblPos val="nextTo"/>
        <c:spPr>
          <a:ln>
            <a:solidFill>
              <a:schemeClr val="tx1"/>
            </a:solidFill>
          </a:ln>
        </c:spPr>
        <c:crossAx val="333164800"/>
        <c:crosses val="autoZero"/>
        <c:crossBetween val="between"/>
      </c:valAx>
    </c:plotArea>
    <c:legend>
      <c:legendPos val="r"/>
      <c:layout>
        <c:manualLayout>
          <c:xMode val="edge"/>
          <c:yMode val="edge"/>
          <c:x val="0.76344488188976389"/>
          <c:y val="0.26157815981421473"/>
          <c:w val="0.21988845144356955"/>
          <c:h val="0.32929252788786012"/>
        </c:manualLayou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Año 2017 3° Trimestre</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men!$B$86:$B$87</c:f>
              <c:strCache>
                <c:ptCount val="2"/>
                <c:pt idx="0">
                  <c:v>Año 2017</c:v>
                </c:pt>
                <c:pt idx="1">
                  <c:v>3° Trimestre</c:v>
                </c:pt>
              </c:strCache>
            </c:strRef>
          </c:tx>
          <c:explosion val="25"/>
          <c:dPt>
            <c:idx val="0"/>
            <c:bubble3D val="0"/>
            <c:spPr>
              <a:solidFill>
                <a:srgbClr val="1A1AF6"/>
              </a:solidFill>
            </c:spPr>
            <c:extLst>
              <c:ext xmlns:c16="http://schemas.microsoft.com/office/drawing/2014/chart" uri="{C3380CC4-5D6E-409C-BE32-E72D297353CC}">
                <c16:uniqueId val="{00000001-D0BF-4102-9C1E-F265B2C5ABEC}"/>
              </c:ext>
            </c:extLst>
          </c:dPt>
          <c:dPt>
            <c:idx val="1"/>
            <c:bubble3D val="0"/>
            <c:spPr>
              <a:solidFill>
                <a:srgbClr val="3CE865"/>
              </a:solidFill>
            </c:spPr>
            <c:extLst>
              <c:ext xmlns:c16="http://schemas.microsoft.com/office/drawing/2014/chart" uri="{C3380CC4-5D6E-409C-BE32-E72D297353CC}">
                <c16:uniqueId val="{00000003-D0BF-4102-9C1E-F265B2C5ABEC}"/>
              </c:ext>
            </c:extLst>
          </c:dPt>
          <c:dPt>
            <c:idx val="2"/>
            <c:bubble3D val="0"/>
            <c:spPr>
              <a:solidFill>
                <a:srgbClr val="00FFFF"/>
              </a:solidFill>
            </c:spPr>
            <c:extLst>
              <c:ext xmlns:c16="http://schemas.microsoft.com/office/drawing/2014/chart" uri="{C3380CC4-5D6E-409C-BE32-E72D297353CC}">
                <c16:uniqueId val="{00000005-D0BF-4102-9C1E-F265B2C5ABEC}"/>
              </c:ext>
            </c:extLst>
          </c:dPt>
          <c:dPt>
            <c:idx val="4"/>
            <c:bubble3D val="0"/>
            <c:spPr>
              <a:solidFill>
                <a:srgbClr val="3CE865"/>
              </a:solidFill>
            </c:spPr>
            <c:extLst>
              <c:ext xmlns:c16="http://schemas.microsoft.com/office/drawing/2014/chart" uri="{C3380CC4-5D6E-409C-BE32-E72D297353CC}">
                <c16:uniqueId val="{00000007-D0BF-4102-9C1E-F265B2C5ABEC}"/>
              </c:ext>
            </c:extLst>
          </c:dPt>
          <c:dLbls>
            <c:dLbl>
              <c:idx val="0"/>
              <c:layout>
                <c:manualLayout>
                  <c:x val="0.18180804751165594"/>
                  <c:y val="2.500284040776170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0BF-4102-9C1E-F265B2C5ABEC}"/>
                </c:ext>
              </c:extLst>
            </c:dLbl>
            <c:dLbl>
              <c:idx val="1"/>
              <c:layout>
                <c:manualLayout>
                  <c:x val="3.6841678841256421E-2"/>
                  <c:y val="0.1739890479402122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0BF-4102-9C1E-F265B2C5ABEC}"/>
                </c:ext>
              </c:extLst>
            </c:dLbl>
            <c:dLbl>
              <c:idx val="2"/>
              <c:layout>
                <c:manualLayout>
                  <c:x val="-0.13789720034995626"/>
                  <c:y val="2.0632837561971422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0BF-4102-9C1E-F265B2C5ABEC}"/>
                </c:ext>
              </c:extLst>
            </c:dLbl>
            <c:dLbl>
              <c:idx val="3"/>
              <c:layout>
                <c:manualLayout>
                  <c:x val="-7.3236054728223143E-2"/>
                  <c:y val="5.6072584591487203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D0BF-4102-9C1E-F265B2C5ABEC}"/>
                </c:ext>
              </c:extLst>
            </c:dLbl>
            <c:dLbl>
              <c:idx val="4"/>
              <c:layout>
                <c:manualLayout>
                  <c:x val="-4.5498578302712159E-2"/>
                  <c:y val="-0.1999861475648877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0BF-4102-9C1E-F265B2C5ABEC}"/>
                </c:ext>
              </c:extLst>
            </c:dLbl>
            <c:spPr>
              <a:noFill/>
              <a:ln>
                <a:noFill/>
              </a:ln>
              <a:effectLst/>
            </c:spPr>
            <c:txPr>
              <a:bodyPr/>
              <a:lstStyle/>
              <a:p>
                <a:pPr>
                  <a:defRPr b="1"/>
                </a:pPr>
                <a:endParaRPr lang="es-CO"/>
              </a:p>
            </c:txPr>
            <c:showLegendKey val="0"/>
            <c:showVal val="0"/>
            <c:showCatName val="1"/>
            <c:showSerName val="0"/>
            <c:showPercent val="1"/>
            <c:showBubbleSize val="0"/>
            <c:showLeaderLines val="1"/>
            <c:extLst>
              <c:ext xmlns:c15="http://schemas.microsoft.com/office/drawing/2012/chart" uri="{CE6537A1-D6FC-4f65-9D91-7224C49458BB}"/>
            </c:extLst>
          </c:dLbls>
          <c:cat>
            <c:strRef>
              <c:f>men!$A$88:$A$92</c:f>
              <c:strCache>
                <c:ptCount val="5"/>
                <c:pt idx="0">
                  <c:v>Reclamos Proceso</c:v>
                </c:pt>
                <c:pt idx="1">
                  <c:v>Queja Funcionario</c:v>
                </c:pt>
                <c:pt idx="2">
                  <c:v>Reclamo Servicio</c:v>
                </c:pt>
                <c:pt idx="3">
                  <c:v>Ambiental</c:v>
                </c:pt>
                <c:pt idx="4">
                  <c:v>Total</c:v>
                </c:pt>
              </c:strCache>
            </c:strRef>
          </c:cat>
          <c:val>
            <c:numRef>
              <c:f>men!$B$88:$B$91</c:f>
              <c:numCache>
                <c:formatCode>General</c:formatCode>
                <c:ptCount val="4"/>
                <c:pt idx="0">
                  <c:v>483</c:v>
                </c:pt>
                <c:pt idx="1">
                  <c:v>67</c:v>
                </c:pt>
                <c:pt idx="2">
                  <c:v>1281</c:v>
                </c:pt>
                <c:pt idx="3">
                  <c:v>0</c:v>
                </c:pt>
              </c:numCache>
            </c:numRef>
          </c:val>
          <c:extLst>
            <c:ext xmlns:c16="http://schemas.microsoft.com/office/drawing/2014/chart" uri="{C3380CC4-5D6E-409C-BE32-E72D297353CC}">
              <c16:uniqueId val="{00000009-D0BF-4102-9C1E-F265B2C5ABEC}"/>
            </c:ext>
          </c:extLst>
        </c:ser>
        <c:ser>
          <c:idx val="1"/>
          <c:order val="1"/>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men!$B$24</c:f>
              <c:strCache>
                <c:ptCount val="1"/>
                <c:pt idx="0">
                  <c:v>3° Trimestre</c:v>
                </c:pt>
              </c:strCache>
            </c:strRef>
          </c:cat>
          <c:val>
            <c:numRef>
              <c:f>men!$C$24</c:f>
              <c:numCache>
                <c:formatCode>General</c:formatCode>
                <c:ptCount val="1"/>
                <c:pt idx="0">
                  <c:v>0</c:v>
                </c:pt>
              </c:numCache>
            </c:numRef>
          </c:val>
          <c:extLst>
            <c:ext xmlns:c16="http://schemas.microsoft.com/office/drawing/2014/chart" uri="{C3380CC4-5D6E-409C-BE32-E72D297353CC}">
              <c16:uniqueId val="{0000000A-D0BF-4102-9C1E-F265B2C5ABEC}"/>
            </c:ext>
          </c:extLst>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244F8-0A10-4A59-BBAA-E337A21F65D4}" type="datetimeFigureOut">
              <a:rPr lang="es-CO" smtClean="0"/>
              <a:t>31/10/2017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67078D-9F98-4822-99A1-F2C3C0CF3982}" type="slidenum">
              <a:rPr lang="es-CO" smtClean="0"/>
              <a:t>‹Nº›</a:t>
            </a:fld>
            <a:endParaRPr lang="es-CO"/>
          </a:p>
        </p:txBody>
      </p:sp>
    </p:spTree>
    <p:extLst>
      <p:ext uri="{BB962C8B-B14F-4D97-AF65-F5344CB8AC3E}">
        <p14:creationId xmlns:p14="http://schemas.microsoft.com/office/powerpoint/2010/main" val="372042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a:t>
            </a:fld>
            <a:endParaRPr lang="es-CO" dirty="0"/>
          </a:p>
        </p:txBody>
      </p:sp>
    </p:spTree>
    <p:extLst>
      <p:ext uri="{BB962C8B-B14F-4D97-AF65-F5344CB8AC3E}">
        <p14:creationId xmlns:p14="http://schemas.microsoft.com/office/powerpoint/2010/main" val="216646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10</a:t>
            </a:fld>
            <a:endParaRPr lang="es-CO"/>
          </a:p>
        </p:txBody>
      </p:sp>
    </p:spTree>
    <p:extLst>
      <p:ext uri="{BB962C8B-B14F-4D97-AF65-F5344CB8AC3E}">
        <p14:creationId xmlns:p14="http://schemas.microsoft.com/office/powerpoint/2010/main" val="2928511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11</a:t>
            </a:fld>
            <a:endParaRPr lang="es-CO"/>
          </a:p>
        </p:txBody>
      </p:sp>
    </p:spTree>
    <p:extLst>
      <p:ext uri="{BB962C8B-B14F-4D97-AF65-F5344CB8AC3E}">
        <p14:creationId xmlns:p14="http://schemas.microsoft.com/office/powerpoint/2010/main" val="1727395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12</a:t>
            </a:fld>
            <a:endParaRPr lang="es-CO"/>
          </a:p>
        </p:txBody>
      </p:sp>
    </p:spTree>
    <p:extLst>
      <p:ext uri="{BB962C8B-B14F-4D97-AF65-F5344CB8AC3E}">
        <p14:creationId xmlns:p14="http://schemas.microsoft.com/office/powerpoint/2010/main" val="565700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13</a:t>
            </a:fld>
            <a:endParaRPr lang="es-CO"/>
          </a:p>
        </p:txBody>
      </p:sp>
    </p:spTree>
    <p:extLst>
      <p:ext uri="{BB962C8B-B14F-4D97-AF65-F5344CB8AC3E}">
        <p14:creationId xmlns:p14="http://schemas.microsoft.com/office/powerpoint/2010/main" val="2834266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14</a:t>
            </a:fld>
            <a:endParaRPr lang="es-CO"/>
          </a:p>
        </p:txBody>
      </p:sp>
    </p:spTree>
    <p:extLst>
      <p:ext uri="{BB962C8B-B14F-4D97-AF65-F5344CB8AC3E}">
        <p14:creationId xmlns:p14="http://schemas.microsoft.com/office/powerpoint/2010/main" val="2814418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15</a:t>
            </a:fld>
            <a:endParaRPr lang="es-CO"/>
          </a:p>
        </p:txBody>
      </p:sp>
    </p:spTree>
    <p:extLst>
      <p:ext uri="{BB962C8B-B14F-4D97-AF65-F5344CB8AC3E}">
        <p14:creationId xmlns:p14="http://schemas.microsoft.com/office/powerpoint/2010/main" val="18522679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16</a:t>
            </a:fld>
            <a:endParaRPr lang="es-CO"/>
          </a:p>
        </p:txBody>
      </p:sp>
    </p:spTree>
    <p:extLst>
      <p:ext uri="{BB962C8B-B14F-4D97-AF65-F5344CB8AC3E}">
        <p14:creationId xmlns:p14="http://schemas.microsoft.com/office/powerpoint/2010/main" val="398746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17</a:t>
            </a:fld>
            <a:endParaRPr lang="es-CO"/>
          </a:p>
        </p:txBody>
      </p:sp>
    </p:spTree>
    <p:extLst>
      <p:ext uri="{BB962C8B-B14F-4D97-AF65-F5344CB8AC3E}">
        <p14:creationId xmlns:p14="http://schemas.microsoft.com/office/powerpoint/2010/main" val="135799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18</a:t>
            </a:fld>
            <a:endParaRPr lang="es-CO"/>
          </a:p>
        </p:txBody>
      </p:sp>
    </p:spTree>
    <p:extLst>
      <p:ext uri="{BB962C8B-B14F-4D97-AF65-F5344CB8AC3E}">
        <p14:creationId xmlns:p14="http://schemas.microsoft.com/office/powerpoint/2010/main" val="891164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19</a:t>
            </a:fld>
            <a:endParaRPr lang="es-CO"/>
          </a:p>
        </p:txBody>
      </p:sp>
    </p:spTree>
    <p:extLst>
      <p:ext uri="{BB962C8B-B14F-4D97-AF65-F5344CB8AC3E}">
        <p14:creationId xmlns:p14="http://schemas.microsoft.com/office/powerpoint/2010/main" val="4229377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a:t>
            </a:fld>
            <a:endParaRPr lang="es-CO"/>
          </a:p>
        </p:txBody>
      </p:sp>
    </p:spTree>
    <p:extLst>
      <p:ext uri="{BB962C8B-B14F-4D97-AF65-F5344CB8AC3E}">
        <p14:creationId xmlns:p14="http://schemas.microsoft.com/office/powerpoint/2010/main" val="16845314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20</a:t>
            </a:fld>
            <a:endParaRPr lang="es-CO"/>
          </a:p>
        </p:txBody>
      </p:sp>
    </p:spTree>
    <p:extLst>
      <p:ext uri="{BB962C8B-B14F-4D97-AF65-F5344CB8AC3E}">
        <p14:creationId xmlns:p14="http://schemas.microsoft.com/office/powerpoint/2010/main" val="296344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21</a:t>
            </a:fld>
            <a:endParaRPr lang="es-CO"/>
          </a:p>
        </p:txBody>
      </p:sp>
    </p:spTree>
    <p:extLst>
      <p:ext uri="{BB962C8B-B14F-4D97-AF65-F5344CB8AC3E}">
        <p14:creationId xmlns:p14="http://schemas.microsoft.com/office/powerpoint/2010/main" val="382679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22</a:t>
            </a:fld>
            <a:endParaRPr lang="es-CO"/>
          </a:p>
        </p:txBody>
      </p:sp>
    </p:spTree>
    <p:extLst>
      <p:ext uri="{BB962C8B-B14F-4D97-AF65-F5344CB8AC3E}">
        <p14:creationId xmlns:p14="http://schemas.microsoft.com/office/powerpoint/2010/main" val="3620995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23</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24</a:t>
            </a:fld>
            <a:endParaRPr lang="es-CO"/>
          </a:p>
        </p:txBody>
      </p:sp>
    </p:spTree>
    <p:extLst>
      <p:ext uri="{BB962C8B-B14F-4D97-AF65-F5344CB8AC3E}">
        <p14:creationId xmlns:p14="http://schemas.microsoft.com/office/powerpoint/2010/main" val="246216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3</a:t>
            </a:fld>
            <a:endParaRPr lang="es-CO" dirty="0"/>
          </a:p>
        </p:txBody>
      </p:sp>
    </p:spTree>
    <p:extLst>
      <p:ext uri="{BB962C8B-B14F-4D97-AF65-F5344CB8AC3E}">
        <p14:creationId xmlns:p14="http://schemas.microsoft.com/office/powerpoint/2010/main" val="313523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4</a:t>
            </a:fld>
            <a:endParaRPr lang="es-CO" dirty="0"/>
          </a:p>
        </p:txBody>
      </p:sp>
    </p:spTree>
    <p:extLst>
      <p:ext uri="{BB962C8B-B14F-4D97-AF65-F5344CB8AC3E}">
        <p14:creationId xmlns:p14="http://schemas.microsoft.com/office/powerpoint/2010/main" val="63583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3367078D-9F98-4822-99A1-F2C3C0CF3982}" type="slidenum">
              <a:rPr lang="es-CO" smtClean="0"/>
              <a:t>5</a:t>
            </a:fld>
            <a:endParaRPr lang="es-CO"/>
          </a:p>
        </p:txBody>
      </p:sp>
    </p:spTree>
    <p:extLst>
      <p:ext uri="{BB962C8B-B14F-4D97-AF65-F5344CB8AC3E}">
        <p14:creationId xmlns:p14="http://schemas.microsoft.com/office/powerpoint/2010/main" val="255742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6</a:t>
            </a:fld>
            <a:endParaRPr lang="es-CO"/>
          </a:p>
        </p:txBody>
      </p:sp>
    </p:spTree>
    <p:extLst>
      <p:ext uri="{BB962C8B-B14F-4D97-AF65-F5344CB8AC3E}">
        <p14:creationId xmlns:p14="http://schemas.microsoft.com/office/powerpoint/2010/main" val="3584256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7</a:t>
            </a:fld>
            <a:endParaRPr lang="es-CO"/>
          </a:p>
        </p:txBody>
      </p:sp>
    </p:spTree>
    <p:extLst>
      <p:ext uri="{BB962C8B-B14F-4D97-AF65-F5344CB8AC3E}">
        <p14:creationId xmlns:p14="http://schemas.microsoft.com/office/powerpoint/2010/main" val="586733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8</a:t>
            </a:fld>
            <a:endParaRPr lang="es-CO"/>
          </a:p>
        </p:txBody>
      </p:sp>
    </p:spTree>
    <p:extLst>
      <p:ext uri="{BB962C8B-B14F-4D97-AF65-F5344CB8AC3E}">
        <p14:creationId xmlns:p14="http://schemas.microsoft.com/office/powerpoint/2010/main" val="2203737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3367078D-9F98-4822-99A1-F2C3C0CF3982}" type="slidenum">
              <a:rPr lang="es-CO" smtClean="0"/>
              <a:t>9</a:t>
            </a:fld>
            <a:endParaRPr lang="es-CO"/>
          </a:p>
        </p:txBody>
      </p:sp>
    </p:spTree>
    <p:extLst>
      <p:ext uri="{BB962C8B-B14F-4D97-AF65-F5344CB8AC3E}">
        <p14:creationId xmlns:p14="http://schemas.microsoft.com/office/powerpoint/2010/main" val="3837905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7750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29273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4140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6166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64051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3167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244075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01420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1789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120102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t>31/10/2017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t>‹Nº›</a:t>
            </a:fld>
            <a:endParaRPr lang="es-CO"/>
          </a:p>
        </p:txBody>
      </p:sp>
    </p:spTree>
    <p:extLst>
      <p:ext uri="{BB962C8B-B14F-4D97-AF65-F5344CB8AC3E}">
        <p14:creationId xmlns:p14="http://schemas.microsoft.com/office/powerpoint/2010/main" val="325526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15DE-3D0F-4EE1-B1A7-DED8F4937CF5}" type="datetimeFigureOut">
              <a:rPr lang="es-CO" smtClean="0"/>
              <a:t>31/10/2017</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8.gif"/></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image" Target="../media/image5.png"/><Relationship Id="rId4" Type="http://schemas.openxmlformats.org/officeDocument/2006/relationships/image" Target="../media/image8.gif"/></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chart" Target="../charts/chart7.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chart" Target="../charts/chart9.xml"/><Relationship Id="rId5" Type="http://schemas.openxmlformats.org/officeDocument/2006/relationships/image" Target="../media/image5.png"/><Relationship Id="rId4" Type="http://schemas.openxmlformats.org/officeDocument/2006/relationships/image" Target="../media/image8.gif"/></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chart" Target="../charts/chart10.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5.png"/><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image" Target="../media/image5.png"/><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image" Target="../media/image5.png"/><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5766" y="283175"/>
            <a:ext cx="9159766" cy="666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61088" y="307303"/>
            <a:ext cx="8784976" cy="646331"/>
          </a:xfrm>
          <a:prstGeom prst="rect">
            <a:avLst/>
          </a:prstGeom>
          <a:noFill/>
        </p:spPr>
        <p:txBody>
          <a:bodyPr wrap="square" rtlCol="0">
            <a:spAutoFit/>
          </a:bodyPr>
          <a:lstStyle/>
          <a:p>
            <a:pPr algn="r"/>
            <a:r>
              <a:rPr lang="es-CO" sz="3600" b="1" dirty="0">
                <a:solidFill>
                  <a:schemeClr val="bg1"/>
                </a:solidFill>
                <a:latin typeface="Verdana" panose="020B0604030504040204" pitchFamily="34" charset="0"/>
                <a:ea typeface="Verdana" panose="020B0604030504040204" pitchFamily="34" charset="0"/>
                <a:cs typeface="Verdana" panose="020B0604030504040204" pitchFamily="34" charset="0"/>
              </a:rPr>
              <a:t>Unidad de Atencion al ciudadano</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9" name="8 CuadroTexto"/>
          <p:cNvSpPr txBox="1"/>
          <p:nvPr/>
        </p:nvSpPr>
        <p:spPr>
          <a:xfrm>
            <a:off x="171629" y="5085185"/>
            <a:ext cx="8784976" cy="1015663"/>
          </a:xfrm>
          <a:prstGeom prst="rect">
            <a:avLst/>
          </a:prstGeom>
          <a:noFill/>
        </p:spPr>
        <p:txBody>
          <a:bodyPr wrap="square" rtlCol="0">
            <a:spAutoFit/>
          </a:bodyPr>
          <a:lstStyle/>
          <a:p>
            <a:r>
              <a:rPr lang="es-CO" sz="2000" b="1" dirty="0">
                <a:latin typeface="Verdana" panose="020B0604030504040204" pitchFamily="34" charset="0"/>
                <a:ea typeface="Verdana" panose="020B0604030504040204" pitchFamily="34" charset="0"/>
                <a:cs typeface="Verdana" panose="020B0604030504040204" pitchFamily="34" charset="0"/>
              </a:rPr>
              <a:t>Informe de Quejas y Reclamos </a:t>
            </a:r>
          </a:p>
          <a:p>
            <a:r>
              <a:rPr lang="es-CO" sz="2000" b="1" dirty="0">
                <a:latin typeface="Verdana" panose="020B0604030504040204" pitchFamily="34" charset="0"/>
                <a:ea typeface="Verdana" panose="020B0604030504040204" pitchFamily="34" charset="0"/>
                <a:cs typeface="Verdana" panose="020B0604030504040204" pitchFamily="34" charset="0"/>
              </a:rPr>
              <a:t>Tercer Trimestre de 2017</a:t>
            </a:r>
            <a:endParaRPr lang="es-CO" sz="3600" b="1" dirty="0">
              <a:latin typeface="Verdana" panose="020B0604030504040204" pitchFamily="34" charset="0"/>
              <a:ea typeface="Verdana" panose="020B0604030504040204" pitchFamily="34" charset="0"/>
              <a:cs typeface="Verdana" panose="020B0604030504040204" pitchFamily="34" charset="0"/>
            </a:endParaRPr>
          </a:p>
          <a:p>
            <a:r>
              <a:rPr lang="es-CO" sz="2000" b="1" dirty="0">
                <a:latin typeface="Verdana" panose="020B0604030504040204" pitchFamily="34" charset="0"/>
                <a:ea typeface="Verdana" panose="020B0604030504040204" pitchFamily="34" charset="0"/>
                <a:cs typeface="Verdana" panose="020B0604030504040204" pitchFamily="34" charset="0"/>
              </a:rPr>
              <a:t>Bogotá, octubre 2017</a:t>
            </a: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584" y="1124743"/>
            <a:ext cx="7776864" cy="3960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9667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 Marcador de contenido"/>
          <p:cNvSpPr txBox="1">
            <a:spLocks/>
          </p:cNvSpPr>
          <p:nvPr/>
        </p:nvSpPr>
        <p:spPr bwMode="auto">
          <a:xfrm>
            <a:off x="5796136" y="2785486"/>
            <a:ext cx="2664296"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marL="0" indent="0" algn="just" eaLnBrk="0" fontAlgn="base" hangingPunct="0">
              <a:lnSpc>
                <a:spcPct val="80000"/>
              </a:lnSpc>
              <a:spcBef>
                <a:spcPct val="50000"/>
              </a:spcBef>
              <a:spcAft>
                <a:spcPct val="0"/>
              </a:spcAft>
            </a:pPr>
            <a:r>
              <a:rPr lang="es-ES" altLang="es-CO" sz="1800" b="0" dirty="0">
                <a:solidFill>
                  <a:prstClr val="black"/>
                </a:solidFill>
                <a:latin typeface="Arial Narrow" panose="020B0606020202030204" pitchFamily="34" charset="0"/>
              </a:rPr>
              <a:t>De las 2542 quejas y reclamos recibidas por el Ministerio de Educación Nacional, se puede observar que el porcentaje general de oportunidad en la respuesta para el tercer  trimestre de 2017, fue de un 82,66%</a:t>
            </a:r>
          </a:p>
        </p:txBody>
      </p:sp>
      <p:sp>
        <p:nvSpPr>
          <p:cNvPr id="5" name="4 Rectángulo"/>
          <p:cNvSpPr/>
          <p:nvPr/>
        </p:nvSpPr>
        <p:spPr>
          <a:xfrm>
            <a:off x="683568" y="230451"/>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Reclamos procesos MEN detalle de eje temático /dependencia</a:t>
            </a:r>
          </a:p>
        </p:txBody>
      </p:sp>
      <p:sp>
        <p:nvSpPr>
          <p:cNvPr id="6" name="5 Rectángulo"/>
          <p:cNvSpPr/>
          <p:nvPr/>
        </p:nvSpPr>
        <p:spPr>
          <a:xfrm>
            <a:off x="467544" y="362731"/>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Consolidado Quejas y Reclamos procesos MEN detalle</a:t>
            </a:r>
          </a:p>
        </p:txBody>
      </p:sp>
      <p:pic>
        <p:nvPicPr>
          <p:cNvPr id="7"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435640" y="425391"/>
            <a:ext cx="3632304"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Rectángulo"/>
          <p:cNvSpPr/>
          <p:nvPr/>
        </p:nvSpPr>
        <p:spPr>
          <a:xfrm>
            <a:off x="498337" y="425391"/>
            <a:ext cx="3600400" cy="369332"/>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Consolidado Quejas y Reclamos</a:t>
            </a:r>
          </a:p>
        </p:txBody>
      </p:sp>
      <p:sp>
        <p:nvSpPr>
          <p:cNvPr id="9" name="8 Rectángulo"/>
          <p:cNvSpPr/>
          <p:nvPr/>
        </p:nvSpPr>
        <p:spPr>
          <a:xfrm>
            <a:off x="4712947" y="3786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1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a 3"/>
          <p:cNvGraphicFramePr>
            <a:graphicFrameLocks noGrp="1"/>
          </p:cNvGraphicFramePr>
          <p:nvPr>
            <p:extLst>
              <p:ext uri="{D42A27DB-BD31-4B8C-83A1-F6EECF244321}">
                <p14:modId xmlns:p14="http://schemas.microsoft.com/office/powerpoint/2010/main" val="2539546007"/>
              </p:ext>
            </p:extLst>
          </p:nvPr>
        </p:nvGraphicFramePr>
        <p:xfrm>
          <a:off x="1115616" y="2892637"/>
          <a:ext cx="3949700" cy="1571625"/>
        </p:xfrm>
        <a:graphic>
          <a:graphicData uri="http://schemas.openxmlformats.org/drawingml/2006/table">
            <a:tbl>
              <a:tblPr/>
              <a:tblGrid>
                <a:gridCol w="1008112">
                  <a:extLst>
                    <a:ext uri="{9D8B030D-6E8A-4147-A177-3AD203B41FA5}">
                      <a16:colId xmlns:a16="http://schemas.microsoft.com/office/drawing/2014/main" val="20000"/>
                    </a:ext>
                  </a:extLst>
                </a:gridCol>
                <a:gridCol w="1138188">
                  <a:extLst>
                    <a:ext uri="{9D8B030D-6E8A-4147-A177-3AD203B41FA5}">
                      <a16:colId xmlns:a16="http://schemas.microsoft.com/office/drawing/2014/main" val="20001"/>
                    </a:ext>
                  </a:extLst>
                </a:gridCol>
                <a:gridCol w="876300">
                  <a:extLst>
                    <a:ext uri="{9D8B030D-6E8A-4147-A177-3AD203B41FA5}">
                      <a16:colId xmlns:a16="http://schemas.microsoft.com/office/drawing/2014/main" val="20002"/>
                    </a:ext>
                  </a:extLst>
                </a:gridCol>
                <a:gridCol w="927100">
                  <a:extLst>
                    <a:ext uri="{9D8B030D-6E8A-4147-A177-3AD203B41FA5}">
                      <a16:colId xmlns:a16="http://schemas.microsoft.com/office/drawing/2014/main" val="20003"/>
                    </a:ext>
                  </a:extLst>
                </a:gridCol>
              </a:tblGrid>
              <a:tr h="514350">
                <a:tc>
                  <a:txBody>
                    <a:bodyPr/>
                    <a:lstStyle/>
                    <a:p>
                      <a:pPr algn="ctr" fontAlgn="ctr"/>
                      <a:r>
                        <a:rPr lang="es-CO" sz="1600" b="1" i="0" u="none" strike="noStrike" dirty="0">
                          <a:solidFill>
                            <a:srgbClr val="FFFFFF"/>
                          </a:solidFill>
                          <a:effectLst/>
                          <a:latin typeface="Calibri" panose="020F0502020204030204" pitchFamily="34" charset="0"/>
                        </a:rPr>
                        <a:t>Mes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600" b="1" i="0" u="none" strike="noStrike">
                          <a:solidFill>
                            <a:srgbClr val="FFFFFF"/>
                          </a:solidFill>
                          <a:effectLst/>
                          <a:latin typeface="Calibri" panose="020F0502020204030204" pitchFamily="34" charset="0"/>
                        </a:rPr>
                        <a:t>% Oportunidad</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600" b="1" i="0" u="none" strike="noStrike" dirty="0">
                          <a:solidFill>
                            <a:srgbClr val="FFFFFF"/>
                          </a:solidFill>
                          <a:effectLst/>
                          <a:latin typeface="Calibri" panose="020F0502020204030204" pitchFamily="34" charset="0"/>
                        </a:rPr>
                        <a:t>Finalizado a tiempo</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Finalizado fuera de tiempo</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190500">
                <a:tc>
                  <a:txBody>
                    <a:bodyPr/>
                    <a:lstStyle/>
                    <a:p>
                      <a:pPr algn="l" fontAlgn="b"/>
                      <a:r>
                        <a:rPr lang="es-CO" sz="1600" b="0" i="0" u="none" strike="noStrike" dirty="0">
                          <a:solidFill>
                            <a:srgbClr val="000000"/>
                          </a:solidFill>
                          <a:effectLst/>
                          <a:latin typeface="Calibri" panose="020F0502020204030204" pitchFamily="34" charset="0"/>
                        </a:rPr>
                        <a:t>Julio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88%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697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98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1"/>
                  </a:ext>
                </a:extLst>
              </a:tr>
              <a:tr h="190500">
                <a:tc>
                  <a:txBody>
                    <a:bodyPr/>
                    <a:lstStyle/>
                    <a:p>
                      <a:pPr algn="l" fontAlgn="b"/>
                      <a:r>
                        <a:rPr lang="es-CO" sz="1600" b="0" i="0" u="none" strike="noStrike" dirty="0">
                          <a:solidFill>
                            <a:srgbClr val="000000"/>
                          </a:solidFill>
                          <a:effectLst/>
                          <a:latin typeface="Calibri" panose="020F0502020204030204" pitchFamily="34" charset="0"/>
                        </a:rPr>
                        <a:t>Agosto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81%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702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166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l" fontAlgn="b"/>
                      <a:r>
                        <a:rPr lang="es-CO" sz="1600" b="0" i="0" u="none" strike="noStrike" dirty="0">
                          <a:solidFill>
                            <a:srgbClr val="000000"/>
                          </a:solidFill>
                          <a:effectLst/>
                          <a:latin typeface="Calibri" panose="020F0502020204030204" pitchFamily="34" charset="0"/>
                        </a:rPr>
                        <a:t>Septiembre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79%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696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183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s-CO" sz="1600" b="0" i="0" u="none" strike="noStrike">
                          <a:solidFill>
                            <a:srgbClr val="000000"/>
                          </a:solidFill>
                          <a:effectLst/>
                          <a:latin typeface="Calibri" panose="020F0502020204030204" pitchFamily="34" charset="0"/>
                        </a:rPr>
                        <a:t>Total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82,66%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2095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600" b="0" i="0" u="none" strike="noStrike" dirty="0">
                          <a:solidFill>
                            <a:srgbClr val="000000"/>
                          </a:solidFill>
                          <a:effectLst/>
                          <a:latin typeface="Calibri" panose="020F0502020204030204" pitchFamily="34" charset="0"/>
                        </a:rPr>
                        <a:t>447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5220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383968" y="839578"/>
            <a:ext cx="7305890" cy="400110"/>
          </a:xfrm>
          <a:prstGeom prst="rect">
            <a:avLst/>
          </a:prstGeom>
          <a:noFill/>
        </p:spPr>
        <p:txBody>
          <a:bodyPr wrap="square" rtlCol="0">
            <a:spAutoFit/>
          </a:bodyPr>
          <a:lstStyle/>
          <a:p>
            <a:pPr algn="r"/>
            <a:r>
              <a:rPr lang="es-CO" sz="2000" dirty="0">
                <a:solidFill>
                  <a:schemeClr val="bg1"/>
                </a:solidFill>
                <a:latin typeface="Arial" pitchFamily="34" charset="0"/>
                <a:ea typeface="Verdana" panose="020B0604030504040204" pitchFamily="34" charset="0"/>
                <a:cs typeface="Arial" pitchFamily="34" charset="0"/>
              </a:rPr>
              <a:t>Reclamos procesos MEN detalle de eje temático /dependencia</a:t>
            </a:r>
          </a:p>
        </p:txBody>
      </p:sp>
      <p:pic>
        <p:nvPicPr>
          <p:cNvPr id="5"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86435"/>
            <a:ext cx="3737079"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p:cNvSpPr/>
          <p:nvPr/>
        </p:nvSpPr>
        <p:spPr>
          <a:xfrm>
            <a:off x="683568" y="46365"/>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Reclamos procesos por eje temático /dependencia</a:t>
            </a:r>
          </a:p>
        </p:txBody>
      </p:sp>
      <p:sp>
        <p:nvSpPr>
          <p:cNvPr id="9" name="8 Rectángulo"/>
          <p:cNvSpPr/>
          <p:nvPr/>
        </p:nvSpPr>
        <p:spPr>
          <a:xfrm>
            <a:off x="6234619" y="1589369"/>
            <a:ext cx="2510300" cy="3693319"/>
          </a:xfrm>
          <a:prstGeom prst="rect">
            <a:avLst/>
          </a:prstGeom>
        </p:spPr>
        <p:txBody>
          <a:bodyPr wrap="square">
            <a:spAutoFit/>
          </a:bodyPr>
          <a:lstStyle/>
          <a:p>
            <a:pPr algn="just"/>
            <a:endParaRPr lang="es-CO" dirty="0">
              <a:latin typeface="Arial Narrow" panose="020B0606020202030204" pitchFamily="34" charset="0"/>
            </a:endParaRPr>
          </a:p>
          <a:p>
            <a:pPr algn="just"/>
            <a:r>
              <a:rPr lang="es-CO" dirty="0">
                <a:latin typeface="Arial Narrow" panose="020B0606020202030204" pitchFamily="34" charset="0"/>
                <a:ea typeface="Verdana" panose="020B0604030504040204" pitchFamily="34" charset="0"/>
                <a:cs typeface="Verdana" panose="020B0604030504040204" pitchFamily="34" charset="0"/>
              </a:rPr>
              <a:t>En el tercer trimestre del 2017  se  presentaron 483 reclamos de procesos; 446 por demora en respuesta  a solicitud o consultas, 5 por respuesta incompleta ,32   por demora en las respuestas a derechos de petición. </a:t>
            </a: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a:p>
            <a:pPr algn="just"/>
            <a:endParaRPr lang="es-CO" dirty="0">
              <a:latin typeface="Arial Narrow" panose="020B0606020202030204" pitchFamily="34" charset="0"/>
              <a:ea typeface="Verdana" panose="020B0604030504040204" pitchFamily="34" charset="0"/>
              <a:cs typeface="Verdana" panose="020B0604030504040204" pitchFamily="34" charset="0"/>
            </a:endParaRPr>
          </a:p>
        </p:txBody>
      </p:sp>
      <p:sp>
        <p:nvSpPr>
          <p:cNvPr id="10" name="9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Reclamos de procesos</a:t>
            </a:r>
            <a:endParaRPr lang="es-CO" dirty="0">
              <a:solidFill>
                <a:schemeClr val="accent2">
                  <a:lumMod val="50000"/>
                </a:schemeClr>
              </a:solidFill>
            </a:endParaRPr>
          </a:p>
        </p:txBody>
      </p:sp>
      <p:graphicFrame>
        <p:nvGraphicFramePr>
          <p:cNvPr id="16" name="Tabla 15">
            <a:extLst>
              <a:ext uri="{FF2B5EF4-FFF2-40B4-BE49-F238E27FC236}">
                <a16:creationId xmlns:a16="http://schemas.microsoft.com/office/drawing/2014/main" id="{413C3759-A9FC-40BC-B9D5-6B4043B83229}"/>
              </a:ext>
            </a:extLst>
          </p:cNvPr>
          <p:cNvGraphicFramePr>
            <a:graphicFrameLocks noGrp="1"/>
          </p:cNvGraphicFramePr>
          <p:nvPr>
            <p:extLst>
              <p:ext uri="{D42A27DB-BD31-4B8C-83A1-F6EECF244321}">
                <p14:modId xmlns:p14="http://schemas.microsoft.com/office/powerpoint/2010/main" val="2342642500"/>
              </p:ext>
            </p:extLst>
          </p:nvPr>
        </p:nvGraphicFramePr>
        <p:xfrm>
          <a:off x="281610" y="913952"/>
          <a:ext cx="5448301" cy="2800350"/>
        </p:xfrm>
        <a:graphic>
          <a:graphicData uri="http://schemas.openxmlformats.org/drawingml/2006/table">
            <a:tbl>
              <a:tblPr/>
              <a:tblGrid>
                <a:gridCol w="2490190">
                  <a:extLst>
                    <a:ext uri="{9D8B030D-6E8A-4147-A177-3AD203B41FA5}">
                      <a16:colId xmlns:a16="http://schemas.microsoft.com/office/drawing/2014/main" val="2317236812"/>
                    </a:ext>
                  </a:extLst>
                </a:gridCol>
                <a:gridCol w="771809">
                  <a:extLst>
                    <a:ext uri="{9D8B030D-6E8A-4147-A177-3AD203B41FA5}">
                      <a16:colId xmlns:a16="http://schemas.microsoft.com/office/drawing/2014/main" val="120957125"/>
                    </a:ext>
                  </a:extLst>
                </a:gridCol>
                <a:gridCol w="558475">
                  <a:extLst>
                    <a:ext uri="{9D8B030D-6E8A-4147-A177-3AD203B41FA5}">
                      <a16:colId xmlns:a16="http://schemas.microsoft.com/office/drawing/2014/main" val="1946704687"/>
                    </a:ext>
                  </a:extLst>
                </a:gridCol>
                <a:gridCol w="790115">
                  <a:extLst>
                    <a:ext uri="{9D8B030D-6E8A-4147-A177-3AD203B41FA5}">
                      <a16:colId xmlns:a16="http://schemas.microsoft.com/office/drawing/2014/main" val="1042875252"/>
                    </a:ext>
                  </a:extLst>
                </a:gridCol>
                <a:gridCol w="837712">
                  <a:extLst>
                    <a:ext uri="{9D8B030D-6E8A-4147-A177-3AD203B41FA5}">
                      <a16:colId xmlns:a16="http://schemas.microsoft.com/office/drawing/2014/main" val="4001288233"/>
                    </a:ext>
                  </a:extLst>
                </a:gridCol>
              </a:tblGrid>
              <a:tr h="190500">
                <a:tc>
                  <a:txBody>
                    <a:bodyPr/>
                    <a:lstStyle/>
                    <a:p>
                      <a:pPr algn="l" rtl="0" fontAlgn="b"/>
                      <a:r>
                        <a:rPr lang="es-CO" sz="1000" b="1" i="0" u="none" strike="noStrike">
                          <a:solidFill>
                            <a:srgbClr val="FFFFFF"/>
                          </a:solidFill>
                          <a:effectLst/>
                          <a:latin typeface="Calibri" panose="020F0502020204030204" pitchFamily="34" charset="0"/>
                        </a:rPr>
                        <a:t>Eje Temático: Demora en las respuestas a Solicitudes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000" b="1" i="0" u="none" strike="noStrike">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000" b="1" i="0" u="none" strike="noStrike">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000" b="1" i="0" u="none" strike="noStrike">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l" rtl="0" fontAlgn="b"/>
                      <a:r>
                        <a:rPr lang="es-CO" sz="1000" b="1" i="0" u="none" strike="noStrike">
                          <a:solidFill>
                            <a:srgbClr val="FFFFFF"/>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887443931"/>
                  </a:ext>
                </a:extLst>
              </a:tr>
              <a:tr h="190500">
                <a:tc>
                  <a:txBody>
                    <a:bodyPr/>
                    <a:lstStyle/>
                    <a:p>
                      <a:pPr algn="l" rtl="0" fontAlgn="b"/>
                      <a:r>
                        <a:rPr lang="es-CO" sz="1000" b="1" i="0" u="none" strike="noStrike">
                          <a:solidFill>
                            <a:srgbClr val="FFFFFF"/>
                          </a:solidFill>
                          <a:effectLst/>
                          <a:latin typeface="Calibri" panose="020F0502020204030204" pitchFamily="34" charset="0"/>
                        </a:rPr>
                        <a:t>Dependencias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a:solidFill>
                            <a:srgbClr val="FFFFFF"/>
                          </a:solidFill>
                          <a:effectLst/>
                          <a:latin typeface="Calibri" panose="020F0502020204030204" pitchFamily="34" charset="0"/>
                        </a:rPr>
                        <a:t>JULIO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a:solidFill>
                            <a:srgbClr val="FFFFFF"/>
                          </a:solidFill>
                          <a:effectLst/>
                          <a:latin typeface="Calibri" panose="020F0502020204030204" pitchFamily="34" charset="0"/>
                        </a:rPr>
                        <a:t>AGOSTO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a:solidFill>
                            <a:srgbClr val="FFFFFF"/>
                          </a:solidFill>
                          <a:effectLst/>
                          <a:latin typeface="Calibri" panose="020F0502020204030204" pitchFamily="34" charset="0"/>
                        </a:rPr>
                        <a:t>SEPTIEMBRE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910339694"/>
                  </a:ext>
                </a:extLst>
              </a:tr>
              <a:tr h="190500">
                <a:tc>
                  <a:txBody>
                    <a:bodyPr/>
                    <a:lstStyle/>
                    <a:p>
                      <a:pPr algn="l" fontAlgn="b"/>
                      <a:r>
                        <a:rPr lang="es-CO" sz="1100" b="0" i="0" u="none" strike="noStrike">
                          <a:solidFill>
                            <a:srgbClr val="000000"/>
                          </a:solidFill>
                          <a:effectLst/>
                          <a:latin typeface="Calibri" panose="020F0502020204030204" pitchFamily="34" charset="0"/>
                        </a:rPr>
                        <a:t>Dirección calidad educación preescolar básica y media </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5651451"/>
                  </a:ext>
                </a:extLst>
              </a:tr>
              <a:tr h="70953">
                <a:tc>
                  <a:txBody>
                    <a:bodyPr/>
                    <a:lstStyle/>
                    <a:p>
                      <a:pPr algn="l" fontAlgn="b"/>
                      <a:r>
                        <a:rPr lang="es-CO" sz="1100" b="0" i="0" u="none" strike="noStrike">
                          <a:solidFill>
                            <a:srgbClr val="000000"/>
                          </a:solidFill>
                          <a:effectLst/>
                          <a:latin typeface="Calibri" panose="020F0502020204030204" pitchFamily="34" charset="0"/>
                        </a:rPr>
                        <a:t>Dirección de Calidad Preescolar, Básica y Media</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294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4735690"/>
                  </a:ext>
                </a:extLst>
              </a:tr>
              <a:tr h="190500">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231820"/>
                  </a:ext>
                </a:extLst>
              </a:tr>
              <a:tr h="190500">
                <a:tc>
                  <a:txBody>
                    <a:bodyPr/>
                    <a:lstStyle/>
                    <a:p>
                      <a:pPr algn="l" fontAlgn="b"/>
                      <a:r>
                        <a:rPr lang="es-CO" sz="1100" b="0" i="0" u="none" strike="noStrike">
                          <a:solidFill>
                            <a:srgbClr val="000000"/>
                          </a:solidFill>
                          <a:effectLst/>
                          <a:latin typeface="Calibri" panose="020F0502020204030204" pitchFamily="34" charset="0"/>
                        </a:rPr>
                        <a:t>Oficina Asesora Planeación Finanzas</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1786249"/>
                  </a:ext>
                </a:extLst>
              </a:tr>
              <a:tr h="219533">
                <a:tc>
                  <a:txBody>
                    <a:bodyPr/>
                    <a:lstStyle/>
                    <a:p>
                      <a:pPr algn="l" fontAlgn="b"/>
                      <a:r>
                        <a:rPr lang="es-CO" sz="1100" b="0" i="0" u="none" strike="noStrike">
                          <a:solidFill>
                            <a:srgbClr val="000000"/>
                          </a:solidFill>
                          <a:effectLst/>
                          <a:latin typeface="Calibri" panose="020F0502020204030204" pitchFamily="34" charset="0"/>
                        </a:rPr>
                        <a:t>Oficina de Tecnología y Sistemas de Información</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477711"/>
                  </a:ext>
                </a:extLst>
              </a:tr>
              <a:tr h="234768">
                <a:tc>
                  <a:txBody>
                    <a:bodyPr/>
                    <a:lstStyle/>
                    <a:p>
                      <a:pPr algn="l" fontAlgn="b"/>
                      <a:r>
                        <a:rPr lang="es-CO" sz="1100" b="0" i="0" u="none" strike="noStrike">
                          <a:solidFill>
                            <a:srgbClr val="000000"/>
                          </a:solidFill>
                          <a:effectLst/>
                          <a:latin typeface="Calibri" panose="020F0502020204030204" pitchFamily="34" charset="0"/>
                        </a:rPr>
                        <a:t>Subdirección de Recursos Humanos del Sector Educación</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7414079"/>
                  </a:ext>
                </a:extLst>
              </a:tr>
              <a:tr h="177995">
                <a:tc>
                  <a:txBody>
                    <a:bodyPr/>
                    <a:lstStyle/>
                    <a:p>
                      <a:pPr algn="l" fontAlgn="b"/>
                      <a:r>
                        <a:rPr lang="es-CO" sz="1100" b="0" i="0" u="none" strike="noStrike">
                          <a:solidFill>
                            <a:srgbClr val="000000"/>
                          </a:solidFill>
                          <a:effectLst/>
                          <a:latin typeface="Calibri" panose="020F0502020204030204" pitchFamily="34" charset="0"/>
                        </a:rPr>
                        <a:t>Subdirección de Referentes y Evaluación de la Calidad Educativa</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dirty="0">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0798611"/>
                  </a:ext>
                </a:extLst>
              </a:tr>
              <a:tr h="190500">
                <a:tc>
                  <a:txBody>
                    <a:bodyPr/>
                    <a:lstStyle/>
                    <a:p>
                      <a:pPr algn="l" rtl="0" fontAlgn="b"/>
                      <a:r>
                        <a:rPr lang="es-CO" sz="10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a:solidFill>
                            <a:srgbClr val="FFFFFF"/>
                          </a:solidFill>
                          <a:effectLst/>
                          <a:latin typeface="Calibri" panose="020F0502020204030204" pitchFamily="34" charset="0"/>
                        </a:rPr>
                        <a:t>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a:solidFill>
                            <a:srgbClr val="FFFFFF"/>
                          </a:solidFill>
                          <a:effectLst/>
                          <a:latin typeface="Calibri" panose="020F0502020204030204" pitchFamily="34" charset="0"/>
                        </a:rPr>
                        <a:t>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a:solidFill>
                            <a:srgbClr val="FFFFFF"/>
                          </a:solidFill>
                          <a:effectLst/>
                          <a:latin typeface="Calibri" panose="020F0502020204030204" pitchFamily="34" charset="0"/>
                        </a:rPr>
                        <a:t>202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000" b="1" i="0" u="none" strike="noStrike" dirty="0">
                          <a:solidFill>
                            <a:srgbClr val="FFFFFF"/>
                          </a:solidFill>
                          <a:effectLst/>
                          <a:latin typeface="Calibri" panose="020F0502020204030204" pitchFamily="34" charset="0"/>
                        </a:rPr>
                        <a:t>446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368913648"/>
                  </a:ext>
                </a:extLst>
              </a:tr>
            </a:tbl>
          </a:graphicData>
        </a:graphic>
      </p:graphicFrame>
      <p:graphicFrame>
        <p:nvGraphicFramePr>
          <p:cNvPr id="21" name="Tabla 20">
            <a:extLst>
              <a:ext uri="{FF2B5EF4-FFF2-40B4-BE49-F238E27FC236}">
                <a16:creationId xmlns:a16="http://schemas.microsoft.com/office/drawing/2014/main" id="{C6D131E7-978F-41F2-A339-AF83A43F7CB9}"/>
              </a:ext>
            </a:extLst>
          </p:cNvPr>
          <p:cNvGraphicFramePr>
            <a:graphicFrameLocks noGrp="1"/>
          </p:cNvGraphicFramePr>
          <p:nvPr>
            <p:extLst>
              <p:ext uri="{D42A27DB-BD31-4B8C-83A1-F6EECF244321}">
                <p14:modId xmlns:p14="http://schemas.microsoft.com/office/powerpoint/2010/main" val="3149781405"/>
              </p:ext>
            </p:extLst>
          </p:nvPr>
        </p:nvGraphicFramePr>
        <p:xfrm>
          <a:off x="281610" y="3744726"/>
          <a:ext cx="5448300" cy="1200150"/>
        </p:xfrm>
        <a:graphic>
          <a:graphicData uri="http://schemas.openxmlformats.org/drawingml/2006/table">
            <a:tbl>
              <a:tblPr/>
              <a:tblGrid>
                <a:gridCol w="2634206">
                  <a:extLst>
                    <a:ext uri="{9D8B030D-6E8A-4147-A177-3AD203B41FA5}">
                      <a16:colId xmlns:a16="http://schemas.microsoft.com/office/drawing/2014/main" val="320193518"/>
                    </a:ext>
                  </a:extLst>
                </a:gridCol>
                <a:gridCol w="648072">
                  <a:extLst>
                    <a:ext uri="{9D8B030D-6E8A-4147-A177-3AD203B41FA5}">
                      <a16:colId xmlns:a16="http://schemas.microsoft.com/office/drawing/2014/main" val="1142472616"/>
                    </a:ext>
                  </a:extLst>
                </a:gridCol>
                <a:gridCol w="576064">
                  <a:extLst>
                    <a:ext uri="{9D8B030D-6E8A-4147-A177-3AD203B41FA5}">
                      <a16:colId xmlns:a16="http://schemas.microsoft.com/office/drawing/2014/main" val="3346618460"/>
                    </a:ext>
                  </a:extLst>
                </a:gridCol>
                <a:gridCol w="830132">
                  <a:extLst>
                    <a:ext uri="{9D8B030D-6E8A-4147-A177-3AD203B41FA5}">
                      <a16:colId xmlns:a16="http://schemas.microsoft.com/office/drawing/2014/main" val="2423808602"/>
                    </a:ext>
                  </a:extLst>
                </a:gridCol>
                <a:gridCol w="759826">
                  <a:extLst>
                    <a:ext uri="{9D8B030D-6E8A-4147-A177-3AD203B41FA5}">
                      <a16:colId xmlns:a16="http://schemas.microsoft.com/office/drawing/2014/main" val="3000424855"/>
                    </a:ext>
                  </a:extLst>
                </a:gridCol>
              </a:tblGrid>
              <a:tr h="190500">
                <a:tc gridSpan="5">
                  <a:txBody>
                    <a:bodyPr/>
                    <a:lstStyle/>
                    <a:p>
                      <a:pPr algn="ctr" rtl="0" fontAlgn="b"/>
                      <a:r>
                        <a:rPr lang="es-CO" sz="1100" b="1" i="0" u="none" strike="noStrike">
                          <a:solidFill>
                            <a:srgbClr val="FFFFFF"/>
                          </a:solidFill>
                          <a:effectLst/>
                          <a:latin typeface="Calibri" panose="020F0502020204030204" pitchFamily="34" charset="0"/>
                        </a:rPr>
                        <a:t>Eje Temático: Respuesta Incompleta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819301255"/>
                  </a:ext>
                </a:extLst>
              </a:tr>
              <a:tr h="209550">
                <a:tc>
                  <a:txBody>
                    <a:bodyPr/>
                    <a:lstStyle/>
                    <a:p>
                      <a:pPr algn="l" rtl="0" fontAlgn="b"/>
                      <a:r>
                        <a:rPr lang="es-CO" sz="1100" b="1" i="0" u="none" strike="noStrike">
                          <a:solidFill>
                            <a:srgbClr val="FFFFFF"/>
                          </a:solidFill>
                          <a:effectLst/>
                          <a:latin typeface="Calibri" panose="020F0502020204030204" pitchFamily="34" charset="0"/>
                        </a:rPr>
                        <a:t>Dependencias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JULIO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AGOSTO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SEPTIEMBRE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800" b="1" i="0" u="none" strike="noStrike">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708569949"/>
                  </a:ext>
                </a:extLst>
              </a:tr>
              <a:tr h="209550">
                <a:tc>
                  <a:txBody>
                    <a:bodyPr/>
                    <a:lstStyle/>
                    <a:p>
                      <a:pPr algn="l" fontAlgn="b"/>
                      <a:r>
                        <a:rPr lang="es-CO" sz="1100" b="0" i="0" u="none" strike="noStrike">
                          <a:solidFill>
                            <a:srgbClr val="000000"/>
                          </a:solidFill>
                          <a:effectLst/>
                          <a:latin typeface="Calibri" panose="020F0502020204030204" pitchFamily="34" charset="0"/>
                        </a:rPr>
                        <a:t>Subdirección de Fomento de Competencias</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433706"/>
                  </a:ext>
                </a:extLst>
              </a:tr>
              <a:tr h="200025">
                <a:tc>
                  <a:txBody>
                    <a:bodyPr/>
                    <a:lstStyle/>
                    <a:p>
                      <a:pPr algn="l" fontAlgn="b"/>
                      <a:r>
                        <a:rPr lang="es-CO" sz="1100" b="0" i="0" u="none" strike="noStrike">
                          <a:solidFill>
                            <a:srgbClr val="000000"/>
                          </a:solidFill>
                          <a:effectLst/>
                          <a:latin typeface="Calibri" panose="020F0502020204030204" pitchFamily="34" charset="0"/>
                        </a:rPr>
                        <a:t>Subdirección de Inspección y Vigilancia</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s-CO" sz="12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078769"/>
                  </a:ext>
                </a:extLst>
              </a:tr>
              <a:tr h="200025">
                <a:tc>
                  <a:txBody>
                    <a:bodyPr/>
                    <a:lstStyle/>
                    <a:p>
                      <a:pPr algn="l" rtl="0" fontAlgn="b"/>
                      <a:r>
                        <a:rPr lang="es-CO" sz="1200" b="0" i="0" u="none" strike="noStrike">
                          <a:solidFill>
                            <a:srgbClr val="000000"/>
                          </a:solidFill>
                          <a:effectLst/>
                          <a:latin typeface="Calibri" panose="020F0502020204030204" pitchFamily="34" charset="0"/>
                        </a:rPr>
                        <a:t>Grupo de Convalidaciones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s-CO" sz="12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363293"/>
                  </a:ext>
                </a:extLst>
              </a:tr>
              <a:tr h="190500">
                <a:tc>
                  <a:txBody>
                    <a:bodyPr/>
                    <a:lstStyle/>
                    <a:p>
                      <a:pPr algn="l" rtl="0" fontAlgn="b"/>
                      <a:r>
                        <a:rPr lang="es-CO" sz="1100" b="1" i="0" u="none" strike="noStrike">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a:solidFill>
                            <a:srgbClr val="FFFFFF"/>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b"/>
                      <a:r>
                        <a:rPr lang="es-CO" sz="1100" b="1" i="0" u="none" strike="noStrike" dirty="0">
                          <a:solidFill>
                            <a:srgbClr val="FFFFFF"/>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234738112"/>
                  </a:ext>
                </a:extLst>
              </a:tr>
            </a:tbl>
          </a:graphicData>
        </a:graphic>
      </p:graphicFrame>
      <p:graphicFrame>
        <p:nvGraphicFramePr>
          <p:cNvPr id="23" name="Tabla 22">
            <a:extLst>
              <a:ext uri="{FF2B5EF4-FFF2-40B4-BE49-F238E27FC236}">
                <a16:creationId xmlns:a16="http://schemas.microsoft.com/office/drawing/2014/main" id="{73174030-CA18-4115-BF88-B43D4626B752}"/>
              </a:ext>
            </a:extLst>
          </p:cNvPr>
          <p:cNvGraphicFramePr>
            <a:graphicFrameLocks noGrp="1"/>
          </p:cNvGraphicFramePr>
          <p:nvPr>
            <p:extLst>
              <p:ext uri="{D42A27DB-BD31-4B8C-83A1-F6EECF244321}">
                <p14:modId xmlns:p14="http://schemas.microsoft.com/office/powerpoint/2010/main" val="3184179334"/>
              </p:ext>
            </p:extLst>
          </p:nvPr>
        </p:nvGraphicFramePr>
        <p:xfrm>
          <a:off x="281610" y="4967623"/>
          <a:ext cx="5448300" cy="1739265"/>
        </p:xfrm>
        <a:graphic>
          <a:graphicData uri="http://schemas.openxmlformats.org/drawingml/2006/table">
            <a:tbl>
              <a:tblPr/>
              <a:tblGrid>
                <a:gridCol w="2418182">
                  <a:extLst>
                    <a:ext uri="{9D8B030D-6E8A-4147-A177-3AD203B41FA5}">
                      <a16:colId xmlns:a16="http://schemas.microsoft.com/office/drawing/2014/main" val="3877684342"/>
                    </a:ext>
                  </a:extLst>
                </a:gridCol>
                <a:gridCol w="648072">
                  <a:extLst>
                    <a:ext uri="{9D8B030D-6E8A-4147-A177-3AD203B41FA5}">
                      <a16:colId xmlns:a16="http://schemas.microsoft.com/office/drawing/2014/main" val="2929504294"/>
                    </a:ext>
                  </a:extLst>
                </a:gridCol>
                <a:gridCol w="576064">
                  <a:extLst>
                    <a:ext uri="{9D8B030D-6E8A-4147-A177-3AD203B41FA5}">
                      <a16:colId xmlns:a16="http://schemas.microsoft.com/office/drawing/2014/main" val="632074993"/>
                    </a:ext>
                  </a:extLst>
                </a:gridCol>
                <a:gridCol w="792088">
                  <a:extLst>
                    <a:ext uri="{9D8B030D-6E8A-4147-A177-3AD203B41FA5}">
                      <a16:colId xmlns:a16="http://schemas.microsoft.com/office/drawing/2014/main" val="2614771773"/>
                    </a:ext>
                  </a:extLst>
                </a:gridCol>
                <a:gridCol w="1013894">
                  <a:extLst>
                    <a:ext uri="{9D8B030D-6E8A-4147-A177-3AD203B41FA5}">
                      <a16:colId xmlns:a16="http://schemas.microsoft.com/office/drawing/2014/main" val="294931143"/>
                    </a:ext>
                  </a:extLst>
                </a:gridCol>
              </a:tblGrid>
              <a:tr h="190500">
                <a:tc gridSpan="5">
                  <a:txBody>
                    <a:bodyPr/>
                    <a:lstStyle/>
                    <a:p>
                      <a:pPr algn="ctr" rtl="0" fontAlgn="b"/>
                      <a:r>
                        <a:rPr lang="es-CO" sz="1100" b="1" i="0" u="none" strike="noStrike">
                          <a:solidFill>
                            <a:srgbClr val="FFFFFF"/>
                          </a:solidFill>
                          <a:effectLst/>
                          <a:latin typeface="Calibri" panose="020F0502020204030204" pitchFamily="34" charset="0"/>
                        </a:rPr>
                        <a:t>Eje Temático: Demora en las respuestas a Derechos de petición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952964509"/>
                  </a:ext>
                </a:extLst>
              </a:tr>
              <a:tr h="228600">
                <a:tc>
                  <a:txBody>
                    <a:bodyPr/>
                    <a:lstStyle/>
                    <a:p>
                      <a:pPr algn="l" rtl="0" fontAlgn="b"/>
                      <a:r>
                        <a:rPr lang="es-CO" sz="1100" b="1" i="0" u="none" strike="noStrike">
                          <a:solidFill>
                            <a:srgbClr val="FFFFFF"/>
                          </a:solidFill>
                          <a:effectLst/>
                          <a:latin typeface="Calibri" panose="020F0502020204030204" pitchFamily="34" charset="0"/>
                        </a:rPr>
                        <a:t>Dependencias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JULIO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AGOSTO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SEPTIEMBRE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950920821"/>
                  </a:ext>
                </a:extLst>
              </a:tr>
              <a:tr h="190500">
                <a:tc>
                  <a:txBody>
                    <a:bodyPr/>
                    <a:lstStyle/>
                    <a:p>
                      <a:pPr algn="l" fontAlgn="b"/>
                      <a:r>
                        <a:rPr lang="es-CO" sz="1100" b="0" i="0" u="none" strike="noStrike">
                          <a:solidFill>
                            <a:srgbClr val="000000"/>
                          </a:solidFill>
                          <a:effectLst/>
                          <a:latin typeface="Calibri" panose="020F0502020204030204" pitchFamily="34" charset="0"/>
                        </a:rPr>
                        <a:t>CNA</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8967976"/>
                  </a:ext>
                </a:extLst>
              </a:tr>
              <a:tr h="190500">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3943208"/>
                  </a:ext>
                </a:extLst>
              </a:tr>
              <a:tr h="190500">
                <a:tc>
                  <a:txBody>
                    <a:bodyPr/>
                    <a:lstStyle/>
                    <a:p>
                      <a:pPr algn="l" fontAlgn="b"/>
                      <a:r>
                        <a:rPr lang="es-CO" sz="1100" b="0" i="0" u="none" strike="noStrike">
                          <a:solidFill>
                            <a:srgbClr val="000000"/>
                          </a:solidFill>
                          <a:effectLst/>
                          <a:latin typeface="Calibri" panose="020F0502020204030204" pitchFamily="34" charset="0"/>
                        </a:rPr>
                        <a:t>Grupo de Convalidaciones </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0610647"/>
                  </a:ext>
                </a:extLst>
              </a:tr>
              <a:tr h="190500">
                <a:tc>
                  <a:txBody>
                    <a:bodyPr/>
                    <a:lstStyle/>
                    <a:p>
                      <a:pPr algn="l" fontAlgn="b"/>
                      <a:r>
                        <a:rPr lang="es-CO" sz="1100" b="0" i="0" u="none" strike="noStrike">
                          <a:solidFill>
                            <a:srgbClr val="000000"/>
                          </a:solidFill>
                          <a:effectLst/>
                          <a:latin typeface="Calibri" panose="020F0502020204030204" pitchFamily="34" charset="0"/>
                        </a:rPr>
                        <a:t>Oficina Asesora jurídica </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4589907"/>
                  </a:ext>
                </a:extLst>
              </a:tr>
              <a:tr h="53917">
                <a:tc>
                  <a:txBody>
                    <a:bodyPr/>
                    <a:lstStyle/>
                    <a:p>
                      <a:pPr algn="l" fontAlgn="b"/>
                      <a:r>
                        <a:rPr lang="es-CO" sz="1100" b="0" i="0" u="none" strike="noStrike" dirty="0">
                          <a:solidFill>
                            <a:srgbClr val="000000"/>
                          </a:solidFill>
                          <a:effectLst/>
                          <a:latin typeface="Calibri" panose="020F0502020204030204" pitchFamily="34" charset="0"/>
                        </a:rPr>
                        <a:t>Subdirección de Aseguramiento</a:t>
                      </a:r>
                    </a:p>
                  </a:txBody>
                  <a:tcPr marL="857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6420028"/>
                  </a:ext>
                </a:extLst>
              </a:tr>
              <a:tr h="190500">
                <a:tc>
                  <a:txBody>
                    <a:bodyPr/>
                    <a:lstStyle/>
                    <a:p>
                      <a:pPr algn="l" fontAlgn="b"/>
                      <a:r>
                        <a:rPr lang="es-CO" sz="1100" b="0" i="0" u="none" strike="noStrike" dirty="0">
                          <a:solidFill>
                            <a:srgbClr val="000000"/>
                          </a:solidFill>
                          <a:effectLst/>
                          <a:latin typeface="Calibri" panose="020F0502020204030204" pitchFamily="34" charset="0"/>
                        </a:rPr>
                        <a:t>Subdirección de Referentes y Evaluación</a:t>
                      </a:r>
                    </a:p>
                  </a:txBody>
                  <a:tcPr marL="857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0470712"/>
                  </a:ext>
                </a:extLst>
              </a:tr>
              <a:tr h="190500">
                <a:tc>
                  <a:txBody>
                    <a:bodyPr/>
                    <a:lstStyle/>
                    <a:p>
                      <a:pPr algn="l" rtl="0" fontAlgn="b"/>
                      <a:r>
                        <a:rPr lang="es-CO" sz="1100" b="1" i="0" u="none" strike="noStrike" dirty="0">
                          <a:solidFill>
                            <a:srgbClr val="FFFFFF"/>
                          </a:solidFill>
                          <a:effectLst/>
                          <a:latin typeface="Calibri" panose="020F0502020204030204" pitchFamily="34" charset="0"/>
                        </a:rPr>
                        <a:t>Total 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a:solidFill>
                            <a:srgbClr val="FFFFFF"/>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rtl="0" fontAlgn="ctr"/>
                      <a:r>
                        <a:rPr lang="es-CO" sz="1100" b="1" i="0" u="none" strike="noStrike" dirty="0">
                          <a:solidFill>
                            <a:srgbClr val="FFFFFF"/>
                          </a:solidFill>
                          <a:effectLst/>
                          <a:latin typeface="Calibri" panose="020F050202020403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31981119"/>
                  </a:ext>
                </a:extLst>
              </a:tr>
            </a:tbl>
          </a:graphicData>
        </a:graphic>
      </p:graphicFrame>
    </p:spTree>
    <p:extLst>
      <p:ext uri="{BB962C8B-B14F-4D97-AF65-F5344CB8AC3E}">
        <p14:creationId xmlns:p14="http://schemas.microsoft.com/office/powerpoint/2010/main" val="2560323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4716016" y="215709"/>
            <a:ext cx="4572000" cy="646331"/>
          </a:xfrm>
          <a:prstGeom prst="rect">
            <a:avLst/>
          </a:prstGeom>
        </p:spPr>
        <p:txBody>
          <a:bodyPr>
            <a:spAutoFit/>
          </a:bodyPr>
          <a:lstStyle/>
          <a:p>
            <a:r>
              <a:rPr lang="es-CO" b="1" dirty="0">
                <a:solidFill>
                  <a:schemeClr val="accent2">
                    <a:lumMod val="50000"/>
                  </a:schemeClr>
                </a:solidFill>
              </a:rPr>
              <a:t>Análisis de resultados a la gestión de las Reclamos de Servicios.</a:t>
            </a:r>
            <a:endParaRPr lang="es-CO" dirty="0">
              <a:solidFill>
                <a:schemeClr val="accent2">
                  <a:lumMod val="50000"/>
                </a:schemeClr>
              </a:solidFill>
            </a:endParaRPr>
          </a:p>
        </p:txBody>
      </p:sp>
      <p:sp>
        <p:nvSpPr>
          <p:cNvPr id="2" name="1 Rectángulo"/>
          <p:cNvSpPr/>
          <p:nvPr/>
        </p:nvSpPr>
        <p:spPr>
          <a:xfrm>
            <a:off x="6229358" y="1150747"/>
            <a:ext cx="2736304" cy="4939814"/>
          </a:xfrm>
          <a:prstGeom prst="rect">
            <a:avLst/>
          </a:prstGeom>
        </p:spPr>
        <p:txBody>
          <a:bodyPr wrap="square">
            <a:spAutoFit/>
          </a:bodyPr>
          <a:lstStyle/>
          <a:p>
            <a:pPr marL="285750" indent="-285750" algn="just">
              <a:lnSpc>
                <a:spcPct val="80000"/>
              </a:lnSpc>
              <a:spcBef>
                <a:spcPct val="50000"/>
              </a:spcBef>
              <a:buBlip>
                <a:blip r:embed="rId4"/>
              </a:buBlip>
            </a:pPr>
            <a:r>
              <a:rPr lang="es-ES" altLang="es-CO" dirty="0">
                <a:latin typeface="Arial Narrow" panose="020B0606020202030204" pitchFamily="34" charset="0"/>
              </a:rPr>
              <a:t>En el tercer trimestre de 2017, se recibieron 1271 reclamos contra  el  servicio  de  trámites, que  ofrece el Ministerio. </a:t>
            </a:r>
          </a:p>
          <a:p>
            <a:pPr marL="285750" indent="-285750" algn="just">
              <a:lnSpc>
                <a:spcPct val="80000"/>
              </a:lnSpc>
              <a:spcBef>
                <a:spcPct val="50000"/>
              </a:spcBef>
              <a:buBlip>
                <a:blip r:embed="rId4"/>
              </a:buBlip>
            </a:pPr>
            <a:r>
              <a:rPr lang="es-ES" altLang="es-CO" dirty="0">
                <a:latin typeface="Arial Narrow" panose="020B0606020202030204" pitchFamily="34" charset="0"/>
              </a:rPr>
              <a:t>La dependencia a la cual se le radicaron mas reclamos de servicios fue Grupo de Convalidaciones</a:t>
            </a:r>
          </a:p>
          <a:p>
            <a:pPr marL="285750" indent="-285750" algn="just">
              <a:lnSpc>
                <a:spcPct val="80000"/>
              </a:lnSpc>
              <a:spcBef>
                <a:spcPct val="50000"/>
              </a:spcBef>
              <a:buBlip>
                <a:blip r:embed="rId4"/>
              </a:buBlip>
            </a:pPr>
            <a:r>
              <a:rPr lang="es-ES" altLang="es-CO" dirty="0">
                <a:latin typeface="Arial Narrow" panose="020B0606020202030204" pitchFamily="34" charset="0"/>
              </a:rPr>
              <a:t>Agosto, fue el mes en el cual se recibió el mayor  número  de reclamos, con 472.</a:t>
            </a:r>
          </a:p>
          <a:p>
            <a:pPr marL="285750" indent="-285750" algn="just">
              <a:lnSpc>
                <a:spcPct val="80000"/>
              </a:lnSpc>
              <a:spcBef>
                <a:spcPct val="50000"/>
              </a:spcBef>
              <a:buBlip>
                <a:blip r:embed="rId4"/>
              </a:buBlip>
              <a:defRPr/>
            </a:pPr>
            <a:r>
              <a:rPr lang="es-ES" dirty="0">
                <a:latin typeface="Arial Narrow" panose="020B0606020202030204" pitchFamily="34" charset="0"/>
              </a:rPr>
              <a:t>El mayor número de reclamos se presentó en el eje temático  </a:t>
            </a:r>
            <a:r>
              <a:rPr lang="es-CO" dirty="0">
                <a:latin typeface="Arial Narrow" panose="020B0606020202030204" pitchFamily="34" charset="0"/>
              </a:rPr>
              <a:t>Tramites de aseguramiento de calidad en educación superior -oportunidad, con un total de 1243 casos</a:t>
            </a:r>
            <a:endParaRPr lang="es-ES" dirty="0">
              <a:latin typeface="Arial Narrow" panose="020B0606020202030204" pitchFamily="34" charset="0"/>
            </a:endParaRPr>
          </a:p>
        </p:txBody>
      </p:sp>
      <p:pic>
        <p:nvPicPr>
          <p:cNvPr id="10"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546889" y="179451"/>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14" name="Tabla 13">
            <a:extLst>
              <a:ext uri="{FF2B5EF4-FFF2-40B4-BE49-F238E27FC236}">
                <a16:creationId xmlns:a16="http://schemas.microsoft.com/office/drawing/2014/main" id="{C1DE2F75-A3CB-49DD-9F6F-9B4546E3085C}"/>
              </a:ext>
            </a:extLst>
          </p:cNvPr>
          <p:cNvGraphicFramePr>
            <a:graphicFrameLocks noGrp="1"/>
          </p:cNvGraphicFramePr>
          <p:nvPr>
            <p:extLst>
              <p:ext uri="{D42A27DB-BD31-4B8C-83A1-F6EECF244321}">
                <p14:modId xmlns:p14="http://schemas.microsoft.com/office/powerpoint/2010/main" val="3452339030"/>
              </p:ext>
            </p:extLst>
          </p:nvPr>
        </p:nvGraphicFramePr>
        <p:xfrm>
          <a:off x="236462" y="1241862"/>
          <a:ext cx="5843336" cy="1813047"/>
        </p:xfrm>
        <a:graphic>
          <a:graphicData uri="http://schemas.openxmlformats.org/drawingml/2006/table">
            <a:tbl>
              <a:tblPr/>
              <a:tblGrid>
                <a:gridCol w="3190647">
                  <a:extLst>
                    <a:ext uri="{9D8B030D-6E8A-4147-A177-3AD203B41FA5}">
                      <a16:colId xmlns:a16="http://schemas.microsoft.com/office/drawing/2014/main" val="4078294808"/>
                    </a:ext>
                  </a:extLst>
                </a:gridCol>
                <a:gridCol w="568827">
                  <a:extLst>
                    <a:ext uri="{9D8B030D-6E8A-4147-A177-3AD203B41FA5}">
                      <a16:colId xmlns:a16="http://schemas.microsoft.com/office/drawing/2014/main" val="1914810985"/>
                    </a:ext>
                  </a:extLst>
                </a:gridCol>
                <a:gridCol w="648072">
                  <a:extLst>
                    <a:ext uri="{9D8B030D-6E8A-4147-A177-3AD203B41FA5}">
                      <a16:colId xmlns:a16="http://schemas.microsoft.com/office/drawing/2014/main" val="726111007"/>
                    </a:ext>
                  </a:extLst>
                </a:gridCol>
                <a:gridCol w="936104">
                  <a:extLst>
                    <a:ext uri="{9D8B030D-6E8A-4147-A177-3AD203B41FA5}">
                      <a16:colId xmlns:a16="http://schemas.microsoft.com/office/drawing/2014/main" val="970052813"/>
                    </a:ext>
                  </a:extLst>
                </a:gridCol>
                <a:gridCol w="499686">
                  <a:extLst>
                    <a:ext uri="{9D8B030D-6E8A-4147-A177-3AD203B41FA5}">
                      <a16:colId xmlns:a16="http://schemas.microsoft.com/office/drawing/2014/main" val="1640279813"/>
                    </a:ext>
                  </a:extLst>
                </a:gridCol>
              </a:tblGrid>
              <a:tr h="288032">
                <a:tc>
                  <a:txBody>
                    <a:bodyPr/>
                    <a:lstStyle/>
                    <a:p>
                      <a:pPr algn="l" fontAlgn="b"/>
                      <a:r>
                        <a:rPr lang="es-CO" sz="1200" b="1" i="0" u="none" strike="noStrike" dirty="0">
                          <a:solidFill>
                            <a:srgbClr val="FFFFFF"/>
                          </a:solidFill>
                          <a:effectLst/>
                          <a:latin typeface="Calibri" panose="020F0502020204030204" pitchFamily="34" charset="0"/>
                        </a:rPr>
                        <a:t>Etiquetas de fila</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JULIO</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AGOSTO</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SEPTIEMBRE</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Total general</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465606801"/>
                  </a:ext>
                </a:extLst>
              </a:tr>
              <a:tr h="288032">
                <a:tc>
                  <a:txBody>
                    <a:bodyPr/>
                    <a:lstStyle/>
                    <a:p>
                      <a:pPr algn="l" fontAlgn="b"/>
                      <a:r>
                        <a:rPr lang="es-CO" sz="1200" b="0" i="0" u="none" strike="noStrike">
                          <a:solidFill>
                            <a:srgbClr val="000000"/>
                          </a:solidFill>
                          <a:effectLst/>
                          <a:latin typeface="Calibri" panose="020F0502020204030204" pitchFamily="34" charset="0"/>
                        </a:rPr>
                        <a:t>Grupo de Convalidaciones</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412</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471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panose="020F0502020204030204" pitchFamily="34" charset="0"/>
                        </a:rPr>
                        <a:t>381</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1264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006077"/>
                  </a:ext>
                </a:extLst>
              </a:tr>
              <a:tr h="288032">
                <a:tc>
                  <a:txBody>
                    <a:bodyPr/>
                    <a:lstStyle/>
                    <a:p>
                      <a:pPr algn="l" fontAlgn="b"/>
                      <a:r>
                        <a:rPr lang="es-CO" sz="1200" b="0" i="0" u="none" strike="noStrike" dirty="0">
                          <a:solidFill>
                            <a:srgbClr val="000000"/>
                          </a:solidFill>
                          <a:effectLst/>
                          <a:latin typeface="Calibri" panose="020F0502020204030204" pitchFamily="34" charset="0"/>
                        </a:rPr>
                        <a:t>Subdirección de Inspección y Vigilancia</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panose="020F0502020204030204" pitchFamily="34" charset="0"/>
                        </a:rPr>
                        <a:t>2</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3</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996252"/>
                  </a:ext>
                </a:extLst>
              </a:tr>
              <a:tr h="288032">
                <a:tc>
                  <a:txBody>
                    <a:bodyPr/>
                    <a:lstStyle/>
                    <a:p>
                      <a:pPr algn="l" fontAlgn="b"/>
                      <a:r>
                        <a:rPr lang="es-CO" sz="1200" b="0" i="0" u="none" strike="noStrike" dirty="0">
                          <a:solidFill>
                            <a:srgbClr val="000000"/>
                          </a:solidFill>
                          <a:effectLst/>
                          <a:latin typeface="Calibri" panose="020F0502020204030204" pitchFamily="34" charset="0"/>
                        </a:rPr>
                        <a:t>Oficina de Tecnología y Sistemas de Información</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panose="020F0502020204030204" pitchFamily="34" charset="0"/>
                        </a:rPr>
                        <a:t>1</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3</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7241874"/>
                  </a:ext>
                </a:extLst>
              </a:tr>
              <a:tr h="288032">
                <a:tc>
                  <a:txBody>
                    <a:bodyPr/>
                    <a:lstStyle/>
                    <a:p>
                      <a:pPr algn="l" fontAlgn="b"/>
                      <a:r>
                        <a:rPr lang="es-CO" sz="1200" b="0" i="0" u="none" strike="noStrike" dirty="0">
                          <a:solidFill>
                            <a:srgbClr val="000000"/>
                          </a:solidFill>
                          <a:effectLst/>
                          <a:latin typeface="Calibri" panose="020F0502020204030204" pitchFamily="34" charset="0"/>
                        </a:rPr>
                        <a:t>Dirección de Calidad Preescolar, Básica y media. </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200" b="0" i="0" u="none" strike="noStrike">
                          <a:solidFill>
                            <a:srgbClr val="000000"/>
                          </a:solidFill>
                          <a:effectLst/>
                          <a:latin typeface="Calibri" panose="020F0502020204030204" pitchFamily="34" charset="0"/>
                        </a:rPr>
                        <a:t> </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3011993"/>
                  </a:ext>
                </a:extLst>
              </a:tr>
              <a:tr h="288032">
                <a:tc>
                  <a:txBody>
                    <a:bodyPr/>
                    <a:lstStyle/>
                    <a:p>
                      <a:pPr algn="l" fontAlgn="b"/>
                      <a:r>
                        <a:rPr lang="es-CO" sz="1200" b="1" i="0" u="none" strike="noStrike">
                          <a:solidFill>
                            <a:srgbClr val="FFFFFF"/>
                          </a:solidFill>
                          <a:effectLst/>
                          <a:latin typeface="Calibri" panose="020F0502020204030204" pitchFamily="34" charset="0"/>
                        </a:rPr>
                        <a:t>Total general</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415</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472</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384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1271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605664792"/>
                  </a:ext>
                </a:extLst>
              </a:tr>
            </a:tbl>
          </a:graphicData>
        </a:graphic>
      </p:graphicFrame>
      <p:graphicFrame>
        <p:nvGraphicFramePr>
          <p:cNvPr id="18" name="Tabla 17">
            <a:extLst>
              <a:ext uri="{FF2B5EF4-FFF2-40B4-BE49-F238E27FC236}">
                <a16:creationId xmlns:a16="http://schemas.microsoft.com/office/drawing/2014/main" id="{DC34CAAF-E199-47E7-B6A8-DD61C3979FD7}"/>
              </a:ext>
            </a:extLst>
          </p:cNvPr>
          <p:cNvGraphicFramePr>
            <a:graphicFrameLocks noGrp="1"/>
          </p:cNvGraphicFramePr>
          <p:nvPr>
            <p:extLst>
              <p:ext uri="{D42A27DB-BD31-4B8C-83A1-F6EECF244321}">
                <p14:modId xmlns:p14="http://schemas.microsoft.com/office/powerpoint/2010/main" val="1359546656"/>
              </p:ext>
            </p:extLst>
          </p:nvPr>
        </p:nvGraphicFramePr>
        <p:xfrm>
          <a:off x="236462" y="3343616"/>
          <a:ext cx="5843337" cy="2821688"/>
        </p:xfrm>
        <a:graphic>
          <a:graphicData uri="http://schemas.openxmlformats.org/drawingml/2006/table">
            <a:tbl>
              <a:tblPr/>
              <a:tblGrid>
                <a:gridCol w="3191569">
                  <a:extLst>
                    <a:ext uri="{9D8B030D-6E8A-4147-A177-3AD203B41FA5}">
                      <a16:colId xmlns:a16="http://schemas.microsoft.com/office/drawing/2014/main" val="3670385952"/>
                    </a:ext>
                  </a:extLst>
                </a:gridCol>
                <a:gridCol w="1052611">
                  <a:extLst>
                    <a:ext uri="{9D8B030D-6E8A-4147-A177-3AD203B41FA5}">
                      <a16:colId xmlns:a16="http://schemas.microsoft.com/office/drawing/2014/main" val="626162478"/>
                    </a:ext>
                  </a:extLst>
                </a:gridCol>
                <a:gridCol w="425092">
                  <a:extLst>
                    <a:ext uri="{9D8B030D-6E8A-4147-A177-3AD203B41FA5}">
                      <a16:colId xmlns:a16="http://schemas.microsoft.com/office/drawing/2014/main" val="679329339"/>
                    </a:ext>
                  </a:extLst>
                </a:gridCol>
                <a:gridCol w="581972">
                  <a:extLst>
                    <a:ext uri="{9D8B030D-6E8A-4147-A177-3AD203B41FA5}">
                      <a16:colId xmlns:a16="http://schemas.microsoft.com/office/drawing/2014/main" val="774111130"/>
                    </a:ext>
                  </a:extLst>
                </a:gridCol>
                <a:gridCol w="592093">
                  <a:extLst>
                    <a:ext uri="{9D8B030D-6E8A-4147-A177-3AD203B41FA5}">
                      <a16:colId xmlns:a16="http://schemas.microsoft.com/office/drawing/2014/main" val="2152637615"/>
                    </a:ext>
                  </a:extLst>
                </a:gridCol>
              </a:tblGrid>
              <a:tr h="147535">
                <a:tc rowSpan="2">
                  <a:txBody>
                    <a:bodyPr/>
                    <a:lstStyle/>
                    <a:p>
                      <a:pPr algn="ctr" fontAlgn="ctr"/>
                      <a:r>
                        <a:rPr lang="es-CO" sz="800" b="0" i="0" u="none" strike="noStrike">
                          <a:solidFill>
                            <a:srgbClr val="FFFFFF"/>
                          </a:solidFill>
                          <a:effectLst/>
                          <a:latin typeface="Calibri" panose="020F0502020204030204" pitchFamily="34" charset="0"/>
                        </a:rPr>
                        <a:t>Ejes Temáticos de reclamos de servicios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gridSpan="4">
                  <a:txBody>
                    <a:bodyPr/>
                    <a:lstStyle/>
                    <a:p>
                      <a:pPr algn="ctr" fontAlgn="b"/>
                      <a:r>
                        <a:rPr lang="es-CO" sz="800" b="0" i="0" u="none" strike="noStrike">
                          <a:solidFill>
                            <a:srgbClr val="FFFFFF"/>
                          </a:solidFill>
                          <a:effectLst/>
                          <a:latin typeface="Calibri" panose="020F0502020204030204" pitchFamily="34" charset="0"/>
                        </a:rPr>
                        <a:t>Año 2017</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593996828"/>
                  </a:ext>
                </a:extLst>
              </a:tr>
              <a:tr h="147535">
                <a:tc vMerge="1">
                  <a:txBody>
                    <a:bodyPr/>
                    <a:lstStyle/>
                    <a:p>
                      <a:endParaRPr lang="es-CO"/>
                    </a:p>
                  </a:txBody>
                  <a:tcPr/>
                </a:tc>
                <a:tc>
                  <a:txBody>
                    <a:bodyPr/>
                    <a:lstStyle/>
                    <a:p>
                      <a:pPr algn="ctr" fontAlgn="b"/>
                      <a:r>
                        <a:rPr lang="es-CO" sz="800" b="0" i="0" u="none" strike="noStrike">
                          <a:solidFill>
                            <a:srgbClr val="FFFFFF"/>
                          </a:solidFill>
                          <a:effectLst/>
                          <a:latin typeface="Calibri" panose="020F0502020204030204" pitchFamily="34" charset="0"/>
                        </a:rPr>
                        <a:t>JULIO</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b"/>
                      <a:r>
                        <a:rPr lang="es-CO" sz="800" b="0" i="0" u="none" strike="noStrike">
                          <a:solidFill>
                            <a:srgbClr val="FFFFFF"/>
                          </a:solidFill>
                          <a:effectLst/>
                          <a:latin typeface="Calibri" panose="020F0502020204030204" pitchFamily="34" charset="0"/>
                        </a:rPr>
                        <a:t>AGOSTO</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b"/>
                      <a:r>
                        <a:rPr lang="es-CO" sz="800" b="0" i="0" u="none" strike="noStrike">
                          <a:solidFill>
                            <a:srgbClr val="FFFFFF"/>
                          </a:solidFill>
                          <a:effectLst/>
                          <a:latin typeface="Calibri" panose="020F0502020204030204" pitchFamily="34" charset="0"/>
                        </a:rPr>
                        <a:t>SEPTIEMBRE</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b"/>
                      <a:r>
                        <a:rPr lang="es-CO" sz="800" b="0" i="0" u="none" strike="noStrike">
                          <a:solidFill>
                            <a:srgbClr val="FFFFFF"/>
                          </a:solidFill>
                          <a:effectLst/>
                          <a:latin typeface="Calibri" panose="020F0502020204030204" pitchFamily="34" charset="0"/>
                        </a:rPr>
                        <a:t>Total general</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048881341"/>
                  </a:ext>
                </a:extLst>
              </a:tr>
              <a:tr h="286921">
                <a:tc>
                  <a:txBody>
                    <a:bodyPr/>
                    <a:lstStyle/>
                    <a:p>
                      <a:pPr algn="l" fontAlgn="b"/>
                      <a:r>
                        <a:rPr lang="es-CO" sz="800" b="0" i="0" u="none" strike="noStrike">
                          <a:solidFill>
                            <a:srgbClr val="000000"/>
                          </a:solidFill>
                          <a:effectLst/>
                          <a:latin typeface="Calibri" panose="020F0502020204030204" pitchFamily="34" charset="0"/>
                        </a:rPr>
                        <a:t>TRAMITES DE ASEGURAMIENTO DE CALIDAD EN EDUCACIÓN SUPERIOR -OPORTUNIDAD</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401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472</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370</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1243</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8087018"/>
                  </a:ext>
                </a:extLst>
              </a:tr>
              <a:tr h="147535">
                <a:tc>
                  <a:txBody>
                    <a:bodyPr/>
                    <a:lstStyle/>
                    <a:p>
                      <a:pPr algn="l" fontAlgn="b"/>
                      <a:r>
                        <a:rPr lang="es-CO" sz="800" b="0" i="0" u="none" strike="noStrike">
                          <a:solidFill>
                            <a:srgbClr val="000000"/>
                          </a:solidFill>
                          <a:effectLst/>
                          <a:latin typeface="Calibri" panose="020F0502020204030204" pitchFamily="34" charset="0"/>
                        </a:rPr>
                        <a:t>ASISTENCIA TÉCNICA -PERTINENCIA</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10</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21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2953599"/>
                  </a:ext>
                </a:extLst>
              </a:tr>
              <a:tr h="192856">
                <a:tc>
                  <a:txBody>
                    <a:bodyPr/>
                    <a:lstStyle/>
                    <a:p>
                      <a:pPr algn="l" fontAlgn="b"/>
                      <a:r>
                        <a:rPr lang="es-CO" sz="800" b="0" i="0" u="none" strike="noStrike">
                          <a:solidFill>
                            <a:srgbClr val="000000"/>
                          </a:solidFill>
                          <a:effectLst/>
                          <a:latin typeface="Calibri" panose="020F0502020204030204" pitchFamily="34" charset="0"/>
                        </a:rPr>
                        <a:t>DEMORA EN LAS RESPUESTAS A SOLICITUDES O CONSULTAS</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4228872"/>
                  </a:ext>
                </a:extLst>
              </a:tr>
              <a:tr h="283926">
                <a:tc>
                  <a:txBody>
                    <a:bodyPr/>
                    <a:lstStyle/>
                    <a:p>
                      <a:pPr algn="l" fontAlgn="b"/>
                      <a:r>
                        <a:rPr lang="es-CO" sz="800" b="0" i="0" u="none" strike="noStrike">
                          <a:solidFill>
                            <a:srgbClr val="000000"/>
                          </a:solidFill>
                          <a:effectLst/>
                          <a:latin typeface="Calibri" panose="020F0502020204030204" pitchFamily="34" charset="0"/>
                        </a:rPr>
                        <a:t>ASISTENCIA TÉCNICA -OPORTUNIDAD</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916247"/>
                  </a:ext>
                </a:extLst>
              </a:tr>
              <a:tr h="289283">
                <a:tc>
                  <a:txBody>
                    <a:bodyPr/>
                    <a:lstStyle/>
                    <a:p>
                      <a:pPr algn="l" fontAlgn="b"/>
                      <a:r>
                        <a:rPr lang="es-CO" sz="800" b="0" i="0" u="none" strike="noStrike">
                          <a:solidFill>
                            <a:srgbClr val="000000"/>
                          </a:solidFill>
                          <a:effectLst/>
                          <a:latin typeface="Calibri" panose="020F0502020204030204" pitchFamily="34" charset="0"/>
                        </a:rPr>
                        <a:t>TRAMITES DE ASEGURAMIENTO DE CALIDAD EN EDUCACIÓN SUPERIOR -OPORTUNIDAD </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074605"/>
                  </a:ext>
                </a:extLst>
              </a:tr>
              <a:tr h="321426">
                <a:tc>
                  <a:txBody>
                    <a:bodyPr/>
                    <a:lstStyle/>
                    <a:p>
                      <a:pPr algn="l" fontAlgn="b"/>
                      <a:r>
                        <a:rPr lang="es-CO" sz="800" b="0" i="0" u="none" strike="noStrike">
                          <a:solidFill>
                            <a:srgbClr val="000000"/>
                          </a:solidFill>
                          <a:effectLst/>
                          <a:latin typeface="Calibri" panose="020F0502020204030204" pitchFamily="34" charset="0"/>
                        </a:rPr>
                        <a:t>INDISPONIBILIDAD DE LA INFORMACIÓN Y APLICACIONES </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5532279"/>
                  </a:ext>
                </a:extLst>
              </a:tr>
              <a:tr h="535710">
                <a:tc>
                  <a:txBody>
                    <a:bodyPr/>
                    <a:lstStyle/>
                    <a:p>
                      <a:pPr algn="l" fontAlgn="b"/>
                      <a:r>
                        <a:rPr lang="es-CO" sz="800" b="0" i="0" u="none" strike="noStrike">
                          <a:solidFill>
                            <a:srgbClr val="000000"/>
                          </a:solidFill>
                          <a:effectLst/>
                          <a:latin typeface="Calibri" panose="020F0502020204030204" pitchFamily="34" charset="0"/>
                        </a:rPr>
                        <a:t>INDISPONIBILIDAD DE LA INFORMACIÓN Y APLICACIONES</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2</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8124290"/>
                  </a:ext>
                </a:extLst>
              </a:tr>
              <a:tr h="321426">
                <a:tc>
                  <a:txBody>
                    <a:bodyPr/>
                    <a:lstStyle/>
                    <a:p>
                      <a:pPr algn="l" fontAlgn="b"/>
                      <a:r>
                        <a:rPr lang="es-CO" sz="800" b="0" i="0" u="none" strike="noStrike">
                          <a:solidFill>
                            <a:srgbClr val="000000"/>
                          </a:solidFill>
                          <a:effectLst/>
                          <a:latin typeface="Calibri" panose="020F0502020204030204" pitchFamily="34" charset="0"/>
                        </a:rPr>
                        <a:t>SUMINISTRO Y DIVULGACION DE INFORMACION - CONFIABILIDAD</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 </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800" b="0" i="0" u="none" strike="noStrike">
                          <a:solidFill>
                            <a:srgbClr val="000000"/>
                          </a:solidFill>
                          <a:effectLst/>
                          <a:latin typeface="Calibri" panose="020F0502020204030204" pitchFamily="34" charset="0"/>
                        </a:rPr>
                        <a:t>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0911480"/>
                  </a:ext>
                </a:extLst>
              </a:tr>
              <a:tr h="147535">
                <a:tc>
                  <a:txBody>
                    <a:bodyPr/>
                    <a:lstStyle/>
                    <a:p>
                      <a:pPr algn="l" fontAlgn="b"/>
                      <a:r>
                        <a:rPr lang="es-CO" sz="800" b="1" i="0" u="none" strike="noStrike">
                          <a:solidFill>
                            <a:srgbClr val="FFFFFF"/>
                          </a:solidFill>
                          <a:effectLst/>
                          <a:latin typeface="Calibri" panose="020F0502020204030204" pitchFamily="34" charset="0"/>
                        </a:rPr>
                        <a:t>Total general</a:t>
                      </a:r>
                    </a:p>
                  </a:txBody>
                  <a:tcPr marL="7127" marR="7127" marT="71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800" b="1" i="0" u="none" strike="noStrike">
                          <a:solidFill>
                            <a:srgbClr val="FFFFFF"/>
                          </a:solidFill>
                          <a:effectLst/>
                          <a:latin typeface="Calibri" panose="020F0502020204030204" pitchFamily="34" charset="0"/>
                        </a:rPr>
                        <a:t>415</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800" b="1" i="0" u="none" strike="noStrike">
                          <a:solidFill>
                            <a:srgbClr val="FFFFFF"/>
                          </a:solidFill>
                          <a:effectLst/>
                          <a:latin typeface="Calibri" panose="020F0502020204030204" pitchFamily="34" charset="0"/>
                        </a:rPr>
                        <a:t>472</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800" b="1" i="0" u="none" strike="noStrike">
                          <a:solidFill>
                            <a:srgbClr val="FFFFFF"/>
                          </a:solidFill>
                          <a:effectLst/>
                          <a:latin typeface="Calibri" panose="020F0502020204030204" pitchFamily="34" charset="0"/>
                        </a:rPr>
                        <a:t>384</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800" b="1" i="0" u="none" strike="noStrike" dirty="0">
                          <a:solidFill>
                            <a:srgbClr val="FFFFFF"/>
                          </a:solidFill>
                          <a:effectLst/>
                          <a:latin typeface="Calibri" panose="020F0502020204030204" pitchFamily="34" charset="0"/>
                        </a:rPr>
                        <a:t>1271</a:t>
                      </a:r>
                    </a:p>
                  </a:txBody>
                  <a:tcPr marL="7127" marR="7127" marT="71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541090474"/>
                  </a:ext>
                </a:extLst>
              </a:tr>
            </a:tbl>
          </a:graphicData>
        </a:graphic>
      </p:graphicFrame>
    </p:spTree>
    <p:extLst>
      <p:ext uri="{BB962C8B-B14F-4D97-AF65-F5344CB8AC3E}">
        <p14:creationId xmlns:p14="http://schemas.microsoft.com/office/powerpoint/2010/main" val="269615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7 Marcador de contenido"/>
          <p:cNvSpPr txBox="1">
            <a:spLocks/>
          </p:cNvSpPr>
          <p:nvPr/>
        </p:nvSpPr>
        <p:spPr bwMode="auto">
          <a:xfrm>
            <a:off x="6430305" y="2564904"/>
            <a:ext cx="2519106" cy="222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marL="0" indent="0" algn="just">
              <a:lnSpc>
                <a:spcPct val="80000"/>
              </a:lnSpc>
              <a:spcBef>
                <a:spcPct val="50000"/>
              </a:spcBef>
            </a:pPr>
            <a:r>
              <a:rPr lang="es-CO" altLang="es-CO" sz="1800" b="0" dirty="0">
                <a:latin typeface="Arial Narrow" panose="020B0606020202030204" pitchFamily="34" charset="0"/>
              </a:rPr>
              <a:t>En el tercer trimestre del 2017 se presentaron 67 quejas contra servidores ,de los cuales el eje temático con mayor numero de quejas fue Negligencia en el ejercicio de sus funciones</a:t>
            </a:r>
            <a:endParaRPr lang="es-ES" altLang="es-CO" sz="1800" dirty="0">
              <a:solidFill>
                <a:srgbClr val="800000"/>
              </a:solidFill>
              <a:latin typeface="Arial Narrow" panose="020B0606020202030204" pitchFamily="34" charset="0"/>
            </a:endParaRPr>
          </a:p>
          <a:p>
            <a:pPr marL="0" indent="0" algn="just">
              <a:lnSpc>
                <a:spcPct val="80000"/>
              </a:lnSpc>
              <a:spcBef>
                <a:spcPct val="50000"/>
              </a:spcBef>
            </a:pPr>
            <a:endParaRPr lang="es-ES" altLang="es-CO" sz="1800" dirty="0">
              <a:solidFill>
                <a:srgbClr val="800000"/>
              </a:solidFill>
              <a:latin typeface="Arial Narrow" panose="020B0606020202030204" pitchFamily="34" charset="0"/>
            </a:endParaRPr>
          </a:p>
        </p:txBody>
      </p:sp>
      <p:pic>
        <p:nvPicPr>
          <p:cNvPr id="4"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611560" y="280947"/>
            <a:ext cx="3672408" cy="831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CuadroTexto"/>
          <p:cNvSpPr txBox="1"/>
          <p:nvPr/>
        </p:nvSpPr>
        <p:spPr>
          <a:xfrm>
            <a:off x="611560" y="342806"/>
            <a:ext cx="3384376" cy="707886"/>
          </a:xfrm>
          <a:prstGeom prst="rect">
            <a:avLst/>
          </a:prstGeom>
          <a:noFill/>
        </p:spPr>
        <p:txBody>
          <a:bodyPr wrap="square" rtlCol="0">
            <a:spAutoFit/>
          </a:bodyPr>
          <a:lstStyle/>
          <a:p>
            <a:r>
              <a:rPr lang="es-CO" sz="2000" dirty="0">
                <a:solidFill>
                  <a:schemeClr val="bg1"/>
                </a:solidFill>
                <a:latin typeface="Arial Narrow" panose="020B0606020202030204" pitchFamily="34" charset="0"/>
                <a:ea typeface="Verdana" panose="020B0604030504040204" pitchFamily="34" charset="0"/>
                <a:cs typeface="Arial" pitchFamily="34" charset="0"/>
              </a:rPr>
              <a:t>Quejas Servidores MEN Discriminado Eje Temático </a:t>
            </a:r>
          </a:p>
        </p:txBody>
      </p:sp>
      <p:sp>
        <p:nvSpPr>
          <p:cNvPr id="6" name="5 Rectángulo"/>
          <p:cNvSpPr/>
          <p:nvPr/>
        </p:nvSpPr>
        <p:spPr>
          <a:xfrm>
            <a:off x="4716016" y="309250"/>
            <a:ext cx="4572000" cy="646331"/>
          </a:xfrm>
          <a:prstGeom prst="rect">
            <a:avLst/>
          </a:prstGeom>
        </p:spPr>
        <p:txBody>
          <a:bodyPr>
            <a:spAutoFit/>
          </a:bodyPr>
          <a:lstStyle/>
          <a:p>
            <a:r>
              <a:rPr lang="es-CO" b="1" dirty="0">
                <a:solidFill>
                  <a:schemeClr val="accent2">
                    <a:lumMod val="50000"/>
                  </a:schemeClr>
                </a:solidFill>
              </a:rPr>
              <a:t>Análisis de resultados a la gestión de las Quejas </a:t>
            </a:r>
            <a:endParaRPr lang="es-CO" dirty="0">
              <a:solidFill>
                <a:schemeClr val="accent2">
                  <a:lumMod val="50000"/>
                </a:schemeClr>
              </a:solidFill>
            </a:endParaRPr>
          </a:p>
        </p:txBody>
      </p:sp>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Tabla 8">
            <a:extLst>
              <a:ext uri="{FF2B5EF4-FFF2-40B4-BE49-F238E27FC236}">
                <a16:creationId xmlns:a16="http://schemas.microsoft.com/office/drawing/2014/main" id="{5DD56BD8-EFB5-4FCB-AC0E-BFB0ACB58064}"/>
              </a:ext>
            </a:extLst>
          </p:cNvPr>
          <p:cNvGraphicFramePr>
            <a:graphicFrameLocks noGrp="1"/>
          </p:cNvGraphicFramePr>
          <p:nvPr>
            <p:extLst>
              <p:ext uri="{D42A27DB-BD31-4B8C-83A1-F6EECF244321}">
                <p14:modId xmlns:p14="http://schemas.microsoft.com/office/powerpoint/2010/main" val="2513633174"/>
              </p:ext>
            </p:extLst>
          </p:nvPr>
        </p:nvGraphicFramePr>
        <p:xfrm>
          <a:off x="328597" y="2674274"/>
          <a:ext cx="5832648" cy="1656183"/>
        </p:xfrm>
        <a:graphic>
          <a:graphicData uri="http://schemas.openxmlformats.org/drawingml/2006/table">
            <a:tbl>
              <a:tblPr/>
              <a:tblGrid>
                <a:gridCol w="2779949">
                  <a:extLst>
                    <a:ext uri="{9D8B030D-6E8A-4147-A177-3AD203B41FA5}">
                      <a16:colId xmlns:a16="http://schemas.microsoft.com/office/drawing/2014/main" val="2610318200"/>
                    </a:ext>
                  </a:extLst>
                </a:gridCol>
                <a:gridCol w="748443">
                  <a:extLst>
                    <a:ext uri="{9D8B030D-6E8A-4147-A177-3AD203B41FA5}">
                      <a16:colId xmlns:a16="http://schemas.microsoft.com/office/drawing/2014/main" val="2845716446"/>
                    </a:ext>
                  </a:extLst>
                </a:gridCol>
                <a:gridCol w="792088">
                  <a:extLst>
                    <a:ext uri="{9D8B030D-6E8A-4147-A177-3AD203B41FA5}">
                      <a16:colId xmlns:a16="http://schemas.microsoft.com/office/drawing/2014/main" val="2389620210"/>
                    </a:ext>
                  </a:extLst>
                </a:gridCol>
                <a:gridCol w="819803">
                  <a:extLst>
                    <a:ext uri="{9D8B030D-6E8A-4147-A177-3AD203B41FA5}">
                      <a16:colId xmlns:a16="http://schemas.microsoft.com/office/drawing/2014/main" val="3974157423"/>
                    </a:ext>
                  </a:extLst>
                </a:gridCol>
                <a:gridCol w="692365">
                  <a:extLst>
                    <a:ext uri="{9D8B030D-6E8A-4147-A177-3AD203B41FA5}">
                      <a16:colId xmlns:a16="http://schemas.microsoft.com/office/drawing/2014/main" val="3175411647"/>
                    </a:ext>
                  </a:extLst>
                </a:gridCol>
              </a:tblGrid>
              <a:tr h="200448">
                <a:tc gridSpan="5">
                  <a:txBody>
                    <a:bodyPr/>
                    <a:lstStyle/>
                    <a:p>
                      <a:pPr algn="ctr" fontAlgn="b"/>
                      <a:r>
                        <a:rPr lang="es-CO" sz="1100" b="1" i="0" u="none" strike="noStrike">
                          <a:solidFill>
                            <a:srgbClr val="FFFFFF"/>
                          </a:solidFill>
                          <a:effectLst/>
                          <a:latin typeface="Calibri" panose="020F0502020204030204" pitchFamily="34" charset="0"/>
                        </a:rPr>
                        <a:t>QUEJAS CONTRA SERVIDORES</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290221690"/>
                  </a:ext>
                </a:extLst>
              </a:tr>
              <a:tr h="390119">
                <a:tc>
                  <a:txBody>
                    <a:bodyPr/>
                    <a:lstStyle/>
                    <a:p>
                      <a:pPr algn="ctr" fontAlgn="ctr"/>
                      <a:r>
                        <a:rPr lang="es-CO" sz="1100" b="1" i="0" u="none" strike="noStrike">
                          <a:solidFill>
                            <a:srgbClr val="FFFFFF"/>
                          </a:solidFill>
                          <a:effectLst/>
                          <a:latin typeface="Calibri" panose="020F0502020204030204" pitchFamily="34" charset="0"/>
                        </a:rPr>
                        <a:t>Eje tematico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JULIO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AGOSTO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SEPTIEMBRE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Total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154200218"/>
                  </a:ext>
                </a:extLst>
              </a:tr>
              <a:tr h="332360">
                <a:tc>
                  <a:txBody>
                    <a:bodyPr/>
                    <a:lstStyle/>
                    <a:p>
                      <a:pPr algn="l" fontAlgn="b"/>
                      <a:r>
                        <a:rPr lang="es-CO" sz="1100" b="0" i="0" u="none" strike="noStrike" dirty="0">
                          <a:solidFill>
                            <a:srgbClr val="000000"/>
                          </a:solidFill>
                          <a:effectLst/>
                          <a:latin typeface="Calibri" panose="020F0502020204030204" pitchFamily="34" charset="0"/>
                        </a:rPr>
                        <a:t>Negligencia en el ejercicio de sus funciones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4691570"/>
                  </a:ext>
                </a:extLst>
              </a:tr>
              <a:tr h="200448">
                <a:tc>
                  <a:txBody>
                    <a:bodyPr/>
                    <a:lstStyle/>
                    <a:p>
                      <a:pPr algn="l" fontAlgn="b"/>
                      <a:r>
                        <a:rPr lang="es-CO" sz="1100" b="0" i="0" u="none" strike="noStrike" dirty="0">
                          <a:solidFill>
                            <a:srgbClr val="000000"/>
                          </a:solidFill>
                          <a:effectLst/>
                          <a:latin typeface="Calibri" panose="020F0502020204030204" pitchFamily="34" charset="0"/>
                        </a:rPr>
                        <a:t>Corrupción</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820672"/>
                  </a:ext>
                </a:extLst>
              </a:tr>
              <a:tr h="332360">
                <a:tc>
                  <a:txBody>
                    <a:bodyPr/>
                    <a:lstStyle/>
                    <a:p>
                      <a:pPr algn="l" fontAlgn="b"/>
                      <a:r>
                        <a:rPr lang="es-CO" sz="1100" b="0" i="0" u="none" strike="noStrike" dirty="0">
                          <a:solidFill>
                            <a:srgbClr val="000000"/>
                          </a:solidFill>
                          <a:effectLst/>
                          <a:latin typeface="Calibri" panose="020F0502020204030204" pitchFamily="34" charset="0"/>
                        </a:rPr>
                        <a:t>Irregularidades en el ejercicio de  sus  funciones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0854997"/>
                  </a:ext>
                </a:extLst>
              </a:tr>
              <a:tr h="200448">
                <a:tc>
                  <a:txBody>
                    <a:bodyPr/>
                    <a:lstStyle/>
                    <a:p>
                      <a:pPr algn="l" fontAlgn="b"/>
                      <a:r>
                        <a:rPr lang="es-CO" sz="1100" b="1" i="0" u="none" strike="noStrike">
                          <a:solidFill>
                            <a:srgbClr val="FFFFFF"/>
                          </a:solidFill>
                          <a:effectLst/>
                          <a:latin typeface="Calibri" panose="020F0502020204030204" pitchFamily="34" charset="0"/>
                        </a:rPr>
                        <a:t>Total general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193075766"/>
                  </a:ext>
                </a:extLst>
              </a:tr>
            </a:tbl>
          </a:graphicData>
        </a:graphic>
      </p:graphicFrame>
    </p:spTree>
    <p:extLst>
      <p:ext uri="{BB962C8B-B14F-4D97-AF65-F5344CB8AC3E}">
        <p14:creationId xmlns:p14="http://schemas.microsoft.com/office/powerpoint/2010/main" val="3083541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46499" y="2143367"/>
            <a:ext cx="2486718" cy="2585323"/>
          </a:xfrm>
          <a:prstGeom prst="rect">
            <a:avLst/>
          </a:prstGeom>
        </p:spPr>
        <p:txBody>
          <a:bodyPr wrap="square">
            <a:spAutoFit/>
          </a:bodyPr>
          <a:lstStyle/>
          <a:p>
            <a:pPr algn="just"/>
            <a:r>
              <a:rPr lang="es-ES" altLang="es-CO" dirty="0">
                <a:latin typeface="Arial Narrow" panose="020B0606020202030204" pitchFamily="34" charset="0"/>
              </a:rPr>
              <a:t>En el segundo trimestre de 2017 se recibieron 67 quejas contra servidores del Ministerio. La dependencia de la cual se generó el mayor  número  de quejas, fue grupo de convalidaciones con un total de  29 quejas. </a:t>
            </a:r>
            <a:endParaRPr lang="es-CO" dirty="0">
              <a:latin typeface="Arial Narrow" panose="020B0606020202030204" pitchFamily="34" charset="0"/>
            </a:endParaRPr>
          </a:p>
        </p:txBody>
      </p:sp>
      <p:pic>
        <p:nvPicPr>
          <p:cNvPr id="7"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362362" y="277958"/>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CuadroTexto"/>
          <p:cNvSpPr txBox="1"/>
          <p:nvPr/>
        </p:nvSpPr>
        <p:spPr>
          <a:xfrm>
            <a:off x="374719" y="241668"/>
            <a:ext cx="3241080" cy="923330"/>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Consolidado Quejas y reclamos del Ministerio de Educación Nacional</a:t>
            </a:r>
          </a:p>
        </p:txBody>
      </p:sp>
      <p:sp>
        <p:nvSpPr>
          <p:cNvPr id="9" name="8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a:t>
            </a:r>
            <a:endParaRPr lang="es-CO" dirty="0">
              <a:solidFill>
                <a:schemeClr val="accent2">
                  <a:lumMod val="50000"/>
                </a:schemeClr>
              </a:solidFill>
            </a:endParaRPr>
          </a:p>
        </p:txBody>
      </p:sp>
      <p:pic>
        <p:nvPicPr>
          <p:cNvPr id="1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a 4">
            <a:extLst>
              <a:ext uri="{FF2B5EF4-FFF2-40B4-BE49-F238E27FC236}">
                <a16:creationId xmlns:a16="http://schemas.microsoft.com/office/drawing/2014/main" id="{9B70C80E-DE34-4AD1-964E-24DD9AFD08F0}"/>
              </a:ext>
            </a:extLst>
          </p:cNvPr>
          <p:cNvGraphicFramePr>
            <a:graphicFrameLocks noGrp="1"/>
          </p:cNvGraphicFramePr>
          <p:nvPr>
            <p:extLst>
              <p:ext uri="{D42A27DB-BD31-4B8C-83A1-F6EECF244321}">
                <p14:modId xmlns:p14="http://schemas.microsoft.com/office/powerpoint/2010/main" val="4109770226"/>
              </p:ext>
            </p:extLst>
          </p:nvPr>
        </p:nvGraphicFramePr>
        <p:xfrm>
          <a:off x="362363" y="1912028"/>
          <a:ext cx="5866996" cy="3202305"/>
        </p:xfrm>
        <a:graphic>
          <a:graphicData uri="http://schemas.openxmlformats.org/drawingml/2006/table">
            <a:tbl>
              <a:tblPr/>
              <a:tblGrid>
                <a:gridCol w="2795063">
                  <a:extLst>
                    <a:ext uri="{9D8B030D-6E8A-4147-A177-3AD203B41FA5}">
                      <a16:colId xmlns:a16="http://schemas.microsoft.com/office/drawing/2014/main" val="3022749409"/>
                    </a:ext>
                  </a:extLst>
                </a:gridCol>
                <a:gridCol w="766502">
                  <a:extLst>
                    <a:ext uri="{9D8B030D-6E8A-4147-A177-3AD203B41FA5}">
                      <a16:colId xmlns:a16="http://schemas.microsoft.com/office/drawing/2014/main" val="1831678353"/>
                    </a:ext>
                  </a:extLst>
                </a:gridCol>
                <a:gridCol w="792088">
                  <a:extLst>
                    <a:ext uri="{9D8B030D-6E8A-4147-A177-3AD203B41FA5}">
                      <a16:colId xmlns:a16="http://schemas.microsoft.com/office/drawing/2014/main" val="474624359"/>
                    </a:ext>
                  </a:extLst>
                </a:gridCol>
                <a:gridCol w="817214">
                  <a:extLst>
                    <a:ext uri="{9D8B030D-6E8A-4147-A177-3AD203B41FA5}">
                      <a16:colId xmlns:a16="http://schemas.microsoft.com/office/drawing/2014/main" val="1807603423"/>
                    </a:ext>
                  </a:extLst>
                </a:gridCol>
                <a:gridCol w="696129">
                  <a:extLst>
                    <a:ext uri="{9D8B030D-6E8A-4147-A177-3AD203B41FA5}">
                      <a16:colId xmlns:a16="http://schemas.microsoft.com/office/drawing/2014/main" val="938585744"/>
                    </a:ext>
                  </a:extLst>
                </a:gridCol>
              </a:tblGrid>
              <a:tr h="190500">
                <a:tc>
                  <a:txBody>
                    <a:bodyPr/>
                    <a:lstStyle/>
                    <a:p>
                      <a:pPr algn="ctr" fontAlgn="ctr"/>
                      <a:r>
                        <a:rPr lang="es-CO" sz="1100" b="1" i="0" u="none" strike="noStrike">
                          <a:solidFill>
                            <a:srgbClr val="FFFFFF"/>
                          </a:solidFill>
                          <a:effectLst/>
                          <a:latin typeface="Calibri" panose="020F0502020204030204" pitchFamily="34" charset="0"/>
                        </a:rPr>
                        <a:t>Dependencia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JULIO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AGOSTO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SEPTIEMBRE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411975811"/>
                  </a:ext>
                </a:extLst>
              </a:tr>
              <a:tr h="190500">
                <a:tc>
                  <a:txBody>
                    <a:bodyPr/>
                    <a:lstStyle/>
                    <a:p>
                      <a:pPr algn="l" fontAlgn="b"/>
                      <a:r>
                        <a:rPr lang="es-CO" sz="1100" b="0" i="0" u="none" strike="noStrike">
                          <a:solidFill>
                            <a:srgbClr val="000000"/>
                          </a:solidFill>
                          <a:effectLst/>
                          <a:latin typeface="Calibri" panose="020F0502020204030204" pitchFamily="34" charset="0"/>
                        </a:rPr>
                        <a:t>CNA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731548"/>
                  </a:ext>
                </a:extLst>
              </a:tr>
              <a:tr h="190500">
                <a:tc>
                  <a:txBody>
                    <a:bodyPr/>
                    <a:lstStyle/>
                    <a:p>
                      <a:pPr algn="l" fontAlgn="b"/>
                      <a:r>
                        <a:rPr lang="es-CO" sz="1100" b="0" i="0" u="none" strike="noStrike">
                          <a:solidFill>
                            <a:srgbClr val="000000"/>
                          </a:solidFill>
                          <a:effectLst/>
                          <a:latin typeface="Calibri" panose="020F0502020204030204" pitchFamily="34" charset="0"/>
                        </a:rPr>
                        <a:t>Dirección de Calidad Superior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9257356"/>
                  </a:ext>
                </a:extLst>
              </a:tr>
              <a:tr h="190500">
                <a:tc>
                  <a:txBody>
                    <a:bodyPr/>
                    <a:lstStyle/>
                    <a:p>
                      <a:pPr algn="l" fontAlgn="b"/>
                      <a:r>
                        <a:rPr lang="es-CO" sz="1100" b="0" i="0" u="none" strike="noStrike">
                          <a:solidFill>
                            <a:srgbClr val="000000"/>
                          </a:solidFill>
                          <a:effectLst/>
                          <a:latin typeface="Calibri" panose="020F0502020204030204" pitchFamily="34" charset="0"/>
                        </a:rPr>
                        <a:t>DIRECCIÓN DE COBERTURA Y EQUIDAD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302354"/>
                  </a:ext>
                </a:extLst>
              </a:tr>
              <a:tr h="190500">
                <a:tc>
                  <a:txBody>
                    <a:bodyPr/>
                    <a:lstStyle/>
                    <a:p>
                      <a:pPr algn="l" fontAlgn="b"/>
                      <a:r>
                        <a:rPr lang="es-CO" sz="1100" b="0" i="0" u="none" strike="noStrike">
                          <a:solidFill>
                            <a:srgbClr val="000000"/>
                          </a:solidFill>
                          <a:effectLst/>
                          <a:latin typeface="Calibri" panose="020F0502020204030204" pitchFamily="34" charset="0"/>
                        </a:rPr>
                        <a:t>Grupo de Convalidaciones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6498405"/>
                  </a:ext>
                </a:extLst>
              </a:tr>
              <a:tr h="190500">
                <a:tc>
                  <a:txBody>
                    <a:bodyPr/>
                    <a:lstStyle/>
                    <a:p>
                      <a:pPr algn="l" fontAlgn="b"/>
                      <a:r>
                        <a:rPr lang="es-CO" sz="1100" b="0" i="0" u="none" strike="noStrike">
                          <a:solidFill>
                            <a:srgbClr val="000000"/>
                          </a:solidFill>
                          <a:effectLst/>
                          <a:latin typeface="Calibri" panose="020F0502020204030204" pitchFamily="34" charset="0"/>
                        </a:rPr>
                        <a:t>OFICINA ASESORA JURÍDICA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24495"/>
                  </a:ext>
                </a:extLst>
              </a:tr>
              <a:tr h="190500">
                <a:tc>
                  <a:txBody>
                    <a:bodyPr/>
                    <a:lstStyle/>
                    <a:p>
                      <a:pPr algn="l" fontAlgn="b"/>
                      <a:r>
                        <a:rPr lang="es-CO" sz="1100" b="0" i="0" u="none" strike="noStrike">
                          <a:solidFill>
                            <a:srgbClr val="000000"/>
                          </a:solidFill>
                          <a:effectLst/>
                          <a:latin typeface="Calibri" panose="020F0502020204030204" pitchFamily="34" charset="0"/>
                        </a:rPr>
                        <a:t>OFICINA DE TECNOLOGÍA Y SISTEMAS DE INFORMACIÓN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7539716"/>
                  </a:ext>
                </a:extLst>
              </a:tr>
              <a:tr h="190500">
                <a:tc>
                  <a:txBody>
                    <a:bodyPr/>
                    <a:lstStyle/>
                    <a:p>
                      <a:pPr algn="l" fontAlgn="b"/>
                      <a:r>
                        <a:rPr lang="es-CO" sz="1100" b="0" i="0" u="none" strike="noStrike">
                          <a:solidFill>
                            <a:srgbClr val="000000"/>
                          </a:solidFill>
                          <a:effectLst/>
                          <a:latin typeface="Calibri" panose="020F0502020204030204" pitchFamily="34" charset="0"/>
                        </a:rPr>
                        <a:t>Programa Todos a Aprender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3513501"/>
                  </a:ext>
                </a:extLst>
              </a:tr>
              <a:tr h="190500">
                <a:tc>
                  <a:txBody>
                    <a:bodyPr/>
                    <a:lstStyle/>
                    <a:p>
                      <a:pPr algn="l" fontAlgn="b"/>
                      <a:r>
                        <a:rPr lang="es-CO" sz="1100" b="0" i="0" u="none" strike="noStrike">
                          <a:solidFill>
                            <a:srgbClr val="000000"/>
                          </a:solidFill>
                          <a:effectLst/>
                          <a:latin typeface="Calibri" panose="020F0502020204030204" pitchFamily="34" charset="0"/>
                        </a:rPr>
                        <a:t>RESERVA DE INFORMACIÓN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5056137"/>
                  </a:ext>
                </a:extLst>
              </a:tr>
              <a:tr h="190500">
                <a:tc>
                  <a:txBody>
                    <a:bodyPr/>
                    <a:lstStyle/>
                    <a:p>
                      <a:pPr algn="l" fontAlgn="b"/>
                      <a:r>
                        <a:rPr lang="es-CO" sz="1100" b="0" i="0" u="none" strike="noStrike">
                          <a:solidFill>
                            <a:srgbClr val="000000"/>
                          </a:solidFill>
                          <a:effectLst/>
                          <a:latin typeface="Calibri" panose="020F0502020204030204" pitchFamily="34" charset="0"/>
                        </a:rPr>
                        <a:t>Subdirección de Aseguramiento de la Calidad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01314"/>
                  </a:ext>
                </a:extLst>
              </a:tr>
              <a:tr h="190500">
                <a:tc>
                  <a:txBody>
                    <a:bodyPr/>
                    <a:lstStyle/>
                    <a:p>
                      <a:pPr algn="l" fontAlgn="b"/>
                      <a:r>
                        <a:rPr lang="es-CO" sz="1100" b="0" i="0" u="none" strike="noStrike">
                          <a:solidFill>
                            <a:srgbClr val="000000"/>
                          </a:solidFill>
                          <a:effectLst/>
                          <a:latin typeface="Calibri" panose="020F0502020204030204" pitchFamily="34" charset="0"/>
                        </a:rPr>
                        <a:t>Subdirección de Contratación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713951"/>
                  </a:ext>
                </a:extLst>
              </a:tr>
              <a:tr h="190500">
                <a:tc>
                  <a:txBody>
                    <a:bodyPr/>
                    <a:lstStyle/>
                    <a:p>
                      <a:pPr algn="l" fontAlgn="b"/>
                      <a:r>
                        <a:rPr lang="es-CO" sz="1100" b="0" i="0" u="none" strike="noStrike">
                          <a:solidFill>
                            <a:srgbClr val="000000"/>
                          </a:solidFill>
                          <a:effectLst/>
                          <a:latin typeface="Calibri" panose="020F0502020204030204" pitchFamily="34" charset="0"/>
                        </a:rPr>
                        <a:t>Subdirección de Inspección y Vigilancia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7912718"/>
                  </a:ext>
                </a:extLst>
              </a:tr>
              <a:tr h="190500">
                <a:tc>
                  <a:txBody>
                    <a:bodyPr/>
                    <a:lstStyle/>
                    <a:p>
                      <a:pPr algn="l" fontAlgn="b"/>
                      <a:r>
                        <a:rPr lang="es-CO" sz="1100" b="0" i="0" u="none" strike="noStrike">
                          <a:solidFill>
                            <a:srgbClr val="000000"/>
                          </a:solidFill>
                          <a:effectLst/>
                          <a:latin typeface="Calibri" panose="020F0502020204030204" pitchFamily="34" charset="0"/>
                        </a:rPr>
                        <a:t>SUBDIRECCIÓN DE MONITOREO Y CONTROL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405720"/>
                  </a:ext>
                </a:extLst>
              </a:tr>
              <a:tr h="190500">
                <a:tc>
                  <a:txBody>
                    <a:bodyPr/>
                    <a:lstStyle/>
                    <a:p>
                      <a:pPr algn="l" fontAlgn="b"/>
                      <a:r>
                        <a:rPr lang="es-CO" sz="1100" b="0" i="0" u="none" strike="noStrike">
                          <a:solidFill>
                            <a:srgbClr val="000000"/>
                          </a:solidFill>
                          <a:effectLst/>
                          <a:latin typeface="Calibri" panose="020F0502020204030204" pitchFamily="34" charset="0"/>
                        </a:rPr>
                        <a:t>Subdirección de Talento Humano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9037612"/>
                  </a:ext>
                </a:extLst>
              </a:tr>
              <a:tr h="190500">
                <a:tc>
                  <a:txBody>
                    <a:bodyPr/>
                    <a:lstStyle/>
                    <a:p>
                      <a:pPr algn="l" fontAlgn="b"/>
                      <a:r>
                        <a:rPr lang="es-CO" sz="1100" b="0" i="0" u="none" strike="noStrike">
                          <a:solidFill>
                            <a:srgbClr val="000000"/>
                          </a:solidFill>
                          <a:effectLst/>
                          <a:latin typeface="Calibri" panose="020F0502020204030204" pitchFamily="34" charset="0"/>
                        </a:rPr>
                        <a:t>WILLIAM LIBARDO MENDIETA MONTEALEGRE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CO" sz="11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384486"/>
                  </a:ext>
                </a:extLst>
              </a:tr>
              <a:tr h="190500">
                <a:tc>
                  <a:txBody>
                    <a:bodyPr/>
                    <a:lstStyle/>
                    <a:p>
                      <a:pPr algn="ctr" fontAlgn="ctr"/>
                      <a:r>
                        <a:rPr lang="es-CO" sz="1100" b="1" i="0" u="none" strike="noStrike">
                          <a:solidFill>
                            <a:srgbClr val="FFFFFF"/>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637159567"/>
                  </a:ext>
                </a:extLst>
              </a:tr>
            </a:tbl>
          </a:graphicData>
        </a:graphic>
      </p:graphicFrame>
    </p:spTree>
    <p:extLst>
      <p:ext uri="{BB962C8B-B14F-4D97-AF65-F5344CB8AC3E}">
        <p14:creationId xmlns:p14="http://schemas.microsoft.com/office/powerpoint/2010/main" val="170005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6189257" y="6093296"/>
            <a:ext cx="2919247" cy="757382"/>
            <a:chOff x="6189257" y="6093296"/>
            <a:chExt cx="2919247" cy="757382"/>
          </a:xfrm>
        </p:grpSpPr>
        <p:pic>
          <p:nvPicPr>
            <p:cNvPr id="5" name="4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 name="5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7" name="2 Marcador de contenido"/>
          <p:cNvSpPr txBox="1">
            <a:spLocks/>
          </p:cNvSpPr>
          <p:nvPr/>
        </p:nvSpPr>
        <p:spPr>
          <a:xfrm>
            <a:off x="577098" y="1016732"/>
            <a:ext cx="7772400" cy="9001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buSzPct val="125000"/>
              <a:defRPr/>
            </a:pPr>
            <a:endParaRPr lang="es-ES" sz="1800" b="1" u="sng" dirty="0">
              <a:solidFill>
                <a:schemeClr val="tx1"/>
              </a:solidFill>
              <a:latin typeface="Arial Narrow" panose="020B0606020202030204" pitchFamily="34" charset="0"/>
              <a:cs typeface="Arial" pitchFamily="34" charset="0"/>
            </a:endParaRPr>
          </a:p>
          <a:p>
            <a:pPr>
              <a:buSzPct val="125000"/>
              <a:defRPr/>
            </a:pPr>
            <a:r>
              <a:rPr lang="es-ES" sz="1800" b="1" u="sng" dirty="0">
                <a:solidFill>
                  <a:schemeClr val="tx1"/>
                </a:solidFill>
                <a:latin typeface="Arial Narrow" panose="020B0606020202030204" pitchFamily="34" charset="0"/>
                <a:cs typeface="Arial" pitchFamily="34" charset="0"/>
              </a:rPr>
              <a:t>Porcentaje de oportunidad</a:t>
            </a:r>
          </a:p>
          <a:p>
            <a:pPr algn="just">
              <a:buSzPct val="125000"/>
              <a:defRPr/>
            </a:pPr>
            <a:r>
              <a:rPr lang="es-CO" sz="1800" dirty="0">
                <a:solidFill>
                  <a:schemeClr val="tx1"/>
                </a:solidFill>
                <a:latin typeface="Arial Narrow" panose="020B0606020202030204" pitchFamily="34" charset="0"/>
                <a:cs typeface="Arial" pitchFamily="34" charset="0"/>
              </a:rPr>
              <a:t>En el tercer trimestre del 2017, se evidencio un aumento en el numero de las quejas y reclamos radicados ante el Ministerio de Educación Nacional, con respecto al mismo trimestre del año 2016 ya que se paso de 331 quejas y reclamos a  1831 en el tercer trimestre de 2017.</a:t>
            </a:r>
          </a:p>
          <a:p>
            <a:pPr algn="just">
              <a:buSzPct val="125000"/>
              <a:defRPr/>
            </a:pPr>
            <a:endParaRPr lang="es-CO" sz="1800" dirty="0">
              <a:solidFill>
                <a:srgbClr val="FF0000"/>
              </a:solidFill>
              <a:latin typeface="Arial Narrow" panose="020B0606020202030204" pitchFamily="34" charset="0"/>
              <a:cs typeface="Arial" pitchFamily="34" charset="0"/>
            </a:endParaRPr>
          </a:p>
          <a:p>
            <a:pPr algn="just">
              <a:buSzPct val="125000"/>
              <a:defRPr/>
            </a:pPr>
            <a:r>
              <a:rPr lang="es-CO" sz="1800" dirty="0">
                <a:solidFill>
                  <a:schemeClr val="tx1"/>
                </a:solidFill>
                <a:latin typeface="Arial Narrow" panose="020B0606020202030204" pitchFamily="34" charset="0"/>
                <a:cs typeface="Arial" pitchFamily="34" charset="0"/>
              </a:rPr>
              <a:t>El porcentaje general de oportunidad de respuesta a las quejas fue del 76%,  es decir que de las 1831 quejas 1398 fueron contestadas a  tiempo y  433 de manera extemporánea, estas últimas, en su gran mayoría corresponden a reclamos servicios, por lo que requieren de  un procedimiento más complejo que el de una petición en sentido genérico. </a:t>
            </a:r>
          </a:p>
          <a:p>
            <a:pPr algn="just">
              <a:buSzPct val="125000"/>
              <a:defRPr/>
            </a:pPr>
            <a:r>
              <a:rPr lang="es-ES" sz="1800" dirty="0">
                <a:solidFill>
                  <a:schemeClr val="tx1"/>
                </a:solidFill>
                <a:latin typeface="Arial Narrow" panose="020B0606020202030204" pitchFamily="34" charset="0"/>
                <a:cs typeface="Arial" pitchFamily="34" charset="0"/>
              </a:rPr>
              <a:t>A partir del análisis realizado, las quejas recibidas en el tercer trimestre para el MEN  se distribuyeron por tipo así:</a:t>
            </a:r>
          </a:p>
          <a:p>
            <a:pPr algn="l">
              <a:buSzPct val="125000"/>
              <a:defRPr/>
            </a:pPr>
            <a:endParaRPr lang="es-ES" sz="1800" dirty="0">
              <a:solidFill>
                <a:schemeClr val="tx1"/>
              </a:solidFill>
              <a:latin typeface="Arial Narrow" panose="020B0606020202030204" pitchFamily="34" charset="0"/>
              <a:cs typeface="Arial" pitchFamily="34" charset="0"/>
            </a:endParaRPr>
          </a:p>
        </p:txBody>
      </p:sp>
      <p:sp>
        <p:nvSpPr>
          <p:cNvPr id="8" name="2 Marcador de contenido"/>
          <p:cNvSpPr txBox="1">
            <a:spLocks/>
          </p:cNvSpPr>
          <p:nvPr/>
        </p:nvSpPr>
        <p:spPr>
          <a:xfrm>
            <a:off x="546889" y="5000834"/>
            <a:ext cx="7772400" cy="18732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buSzPct val="125000"/>
              <a:buFont typeface="Arial" pitchFamily="34" charset="0"/>
              <a:buBlip>
                <a:blip r:embed="rId5"/>
              </a:buBlip>
              <a:defRPr/>
            </a:pPr>
            <a:r>
              <a:rPr lang="es-ES" sz="1800" dirty="0">
                <a:solidFill>
                  <a:schemeClr val="tx1"/>
                </a:solidFill>
                <a:latin typeface="Arial Narrow" panose="020B0606020202030204" pitchFamily="34" charset="0"/>
                <a:ea typeface="Verdana" pitchFamily="34" charset="0"/>
                <a:cs typeface="Verdana" pitchFamily="34" charset="0"/>
              </a:rPr>
              <a:t>67 corresponden a quejas contra funcionarios </a:t>
            </a:r>
            <a:r>
              <a:rPr lang="es-CO" sz="1800" dirty="0">
                <a:solidFill>
                  <a:schemeClr val="tx1"/>
                </a:solidFill>
                <a:latin typeface="Arial Narrow" panose="020B0606020202030204" pitchFamily="34" charset="0"/>
                <a:ea typeface="Verdana" pitchFamily="34" charset="0"/>
                <a:cs typeface="Verdana" pitchFamily="34" charset="0"/>
              </a:rPr>
              <a:t>y  tuvieron un 85</a:t>
            </a:r>
            <a:r>
              <a:rPr lang="es-ES" sz="1800" dirty="0">
                <a:solidFill>
                  <a:schemeClr val="tx1"/>
                </a:solidFill>
                <a:latin typeface="Arial Narrow" panose="020B0606020202030204" pitchFamily="34" charset="0"/>
                <a:ea typeface="Verdana" pitchFamily="34" charset="0"/>
                <a:cs typeface="Verdana" pitchFamily="34" charset="0"/>
              </a:rPr>
              <a:t>% </a:t>
            </a:r>
            <a:r>
              <a:rPr lang="es-CO" sz="1800" dirty="0">
                <a:solidFill>
                  <a:schemeClr val="tx1"/>
                </a:solidFill>
                <a:latin typeface="Arial Narrow" panose="020B0606020202030204" pitchFamily="34" charset="0"/>
                <a:ea typeface="Verdana" pitchFamily="34" charset="0"/>
                <a:cs typeface="Verdana" pitchFamily="34" charset="0"/>
              </a:rPr>
              <a:t>en oportunidad</a:t>
            </a: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buBlip>
                <a:blip r:embed="rId6"/>
              </a:buBlip>
              <a:defRPr/>
            </a:pPr>
            <a:r>
              <a:rPr lang="es-ES" sz="1800" dirty="0">
                <a:solidFill>
                  <a:schemeClr val="tx1"/>
                </a:solidFill>
                <a:latin typeface="Arial Narrow" panose="020B0606020202030204" pitchFamily="34" charset="0"/>
                <a:ea typeface="Verdana" pitchFamily="34" charset="0"/>
                <a:cs typeface="Verdana" pitchFamily="34" charset="0"/>
              </a:rPr>
              <a:t> 1269 corresponden a reclamos de servicios </a:t>
            </a:r>
            <a:r>
              <a:rPr lang="es-CO" sz="1800" dirty="0">
                <a:solidFill>
                  <a:schemeClr val="tx1"/>
                </a:solidFill>
                <a:latin typeface="Arial Narrow" panose="020B0606020202030204" pitchFamily="34" charset="0"/>
                <a:ea typeface="Verdana" pitchFamily="34" charset="0"/>
                <a:cs typeface="Verdana" pitchFamily="34" charset="0"/>
              </a:rPr>
              <a:t>y  tuvieron un </a:t>
            </a:r>
            <a:r>
              <a:rPr lang="es-ES" sz="1800" dirty="0">
                <a:solidFill>
                  <a:schemeClr val="tx1"/>
                </a:solidFill>
                <a:latin typeface="Arial Narrow" panose="020B0606020202030204" pitchFamily="34" charset="0"/>
                <a:ea typeface="Verdana" pitchFamily="34" charset="0"/>
                <a:cs typeface="Verdana" pitchFamily="34" charset="0"/>
              </a:rPr>
              <a:t>68%  </a:t>
            </a:r>
            <a:r>
              <a:rPr lang="es-CO" sz="1800" dirty="0">
                <a:solidFill>
                  <a:schemeClr val="tx1"/>
                </a:solidFill>
                <a:latin typeface="Arial Narrow" panose="020B0606020202030204" pitchFamily="34" charset="0"/>
                <a:ea typeface="Verdana" pitchFamily="34" charset="0"/>
                <a:cs typeface="Verdana" pitchFamily="34" charset="0"/>
              </a:rPr>
              <a:t>en oportunidad</a:t>
            </a:r>
          </a:p>
          <a:p>
            <a:pPr algn="l">
              <a:buSzPct val="125000"/>
              <a:buBlip>
                <a:blip r:embed="rId6"/>
              </a:buBlip>
              <a:defRPr/>
            </a:pPr>
            <a:r>
              <a:rPr lang="es-CO" sz="2000" dirty="0">
                <a:solidFill>
                  <a:schemeClr val="tx1"/>
                </a:solidFill>
                <a:latin typeface="Arial Narrow" panose="020B0606020202030204" pitchFamily="34" charset="0"/>
                <a:ea typeface="Verdana" pitchFamily="34" charset="0"/>
                <a:cs typeface="Verdana" pitchFamily="34" charset="0"/>
              </a:rPr>
              <a:t>264 </a:t>
            </a:r>
            <a:r>
              <a:rPr lang="es-CO" sz="1800" dirty="0">
                <a:solidFill>
                  <a:schemeClr val="tx1"/>
                </a:solidFill>
                <a:latin typeface="Arial Narrow" panose="020B0606020202030204" pitchFamily="34" charset="0"/>
                <a:ea typeface="Verdana" pitchFamily="34" charset="0"/>
                <a:cs typeface="Verdana" pitchFamily="34" charset="0"/>
              </a:rPr>
              <a:t>corresponden a reclamos frente a procesos y  tuvieron un  40 % en oportunidad</a:t>
            </a:r>
          </a:p>
          <a:p>
            <a:pPr algn="l">
              <a:buSzPct val="125000"/>
              <a:defRPr/>
            </a:pP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buBlip>
                <a:blip r:embed="rId6"/>
              </a:buBlip>
              <a:defRPr/>
            </a:pPr>
            <a:endParaRPr lang="es-ES" sz="1800" dirty="0">
              <a:solidFill>
                <a:schemeClr val="tx1"/>
              </a:solidFill>
              <a:latin typeface="Arial Narrow" panose="020B0606020202030204" pitchFamily="34" charset="0"/>
              <a:ea typeface="Verdana" pitchFamily="34" charset="0"/>
              <a:cs typeface="Verdana" pitchFamily="34" charset="0"/>
            </a:endParaRPr>
          </a:p>
          <a:p>
            <a:pPr algn="l">
              <a:buSzPct val="125000"/>
              <a:defRPr/>
            </a:pPr>
            <a:endParaRPr lang="es-ES" sz="2000" dirty="0">
              <a:solidFill>
                <a:schemeClr val="tx1"/>
              </a:solidFill>
              <a:latin typeface="Arial Narrow" panose="020B0606020202030204" pitchFamily="34" charset="0"/>
            </a:endParaRPr>
          </a:p>
        </p:txBody>
      </p:sp>
      <p:pic>
        <p:nvPicPr>
          <p:cNvPr id="9" name="Picture 15"/>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5259" t="17295" r="16983" b="33645"/>
          <a:stretch/>
        </p:blipFill>
        <p:spPr bwMode="auto">
          <a:xfrm>
            <a:off x="546889" y="394720"/>
            <a:ext cx="3233023" cy="614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CuadroTexto"/>
          <p:cNvSpPr txBox="1"/>
          <p:nvPr/>
        </p:nvSpPr>
        <p:spPr>
          <a:xfrm>
            <a:off x="514642" y="32676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sp>
        <p:nvSpPr>
          <p:cNvPr id="11" name="10 Rectángulo"/>
          <p:cNvSpPr/>
          <p:nvPr/>
        </p:nvSpPr>
        <p:spPr>
          <a:xfrm>
            <a:off x="4716016" y="260648"/>
            <a:ext cx="4572000" cy="646331"/>
          </a:xfrm>
          <a:prstGeom prst="rect">
            <a:avLst/>
          </a:prstGeom>
        </p:spPr>
        <p:txBody>
          <a:bodyPr>
            <a:spAutoFit/>
          </a:bodyPr>
          <a:lstStyle/>
          <a:p>
            <a:r>
              <a:rPr lang="es-CO" b="1" dirty="0">
                <a:solidFill>
                  <a:schemeClr val="accent2">
                    <a:lumMod val="50000"/>
                  </a:schemeClr>
                </a:solidFill>
              </a:rPr>
              <a:t>Análisis del resultado del indicador de la gestión de las Quejas y Reclamos servicios</a:t>
            </a:r>
            <a:endParaRPr lang="es-CO" dirty="0">
              <a:solidFill>
                <a:schemeClr val="accent2">
                  <a:lumMod val="50000"/>
                </a:schemeClr>
              </a:solidFill>
            </a:endParaRPr>
          </a:p>
        </p:txBody>
      </p:sp>
    </p:spTree>
    <p:extLst>
      <p:ext uri="{BB962C8B-B14F-4D97-AF65-F5344CB8AC3E}">
        <p14:creationId xmlns:p14="http://schemas.microsoft.com/office/powerpoint/2010/main" val="3890858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y Reclamos</a:t>
            </a:r>
            <a:endParaRPr lang="es-CO" dirty="0">
              <a:solidFill>
                <a:schemeClr val="accent2">
                  <a:lumMod val="50000"/>
                </a:schemeClr>
              </a:solidFill>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6088987"/>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5453844" y="1672568"/>
            <a:ext cx="3096344" cy="2862322"/>
          </a:xfrm>
          <a:prstGeom prst="rect">
            <a:avLst/>
          </a:prstGeom>
        </p:spPr>
        <p:txBody>
          <a:bodyPr wrap="square">
            <a:spAutoFit/>
          </a:bodyPr>
          <a:lstStyle/>
          <a:p>
            <a:pPr>
              <a:defRPr/>
            </a:pPr>
            <a:endParaRPr lang="es-ES" dirty="0">
              <a:latin typeface="Arial Narrow" panose="020B0606020202030204" pitchFamily="34" charset="0"/>
            </a:endParaRPr>
          </a:p>
          <a:p>
            <a:pPr algn="just">
              <a:defRPr/>
            </a:pPr>
            <a:endParaRPr lang="es-ES" dirty="0">
              <a:latin typeface="Arial Narrow" panose="020B0606020202030204" pitchFamily="34" charset="0"/>
            </a:endParaRPr>
          </a:p>
          <a:p>
            <a:pPr marL="285750" indent="-285750" algn="just">
              <a:buBlip>
                <a:blip r:embed="rId4"/>
              </a:buBlip>
              <a:defRPr/>
            </a:pPr>
            <a:r>
              <a:rPr lang="es-CO" dirty="0">
                <a:latin typeface="Arial Narrow" panose="020B0606020202030204" pitchFamily="34" charset="0"/>
              </a:rPr>
              <a:t>Se observa que en el tercer trimestre de 2017, las quejas y reclamos correspondientes al Ministerio de Educación Nacional tuvieron un aumento de 1500 quejas comparado con el tercer trimestre del año 2017</a:t>
            </a:r>
          </a:p>
        </p:txBody>
      </p:sp>
      <p:pic>
        <p:nvPicPr>
          <p:cNvPr id="9"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CuadroTexto"/>
          <p:cNvSpPr txBox="1"/>
          <p:nvPr/>
        </p:nvSpPr>
        <p:spPr>
          <a:xfrm>
            <a:off x="538832" y="21041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6" name="Tabla 5">
            <a:extLst>
              <a:ext uri="{FF2B5EF4-FFF2-40B4-BE49-F238E27FC236}">
                <a16:creationId xmlns:a16="http://schemas.microsoft.com/office/drawing/2014/main" id="{037D5C0E-609E-4FB1-9DCF-6300888D4758}"/>
              </a:ext>
            </a:extLst>
          </p:cNvPr>
          <p:cNvGraphicFramePr>
            <a:graphicFrameLocks noGrp="1"/>
          </p:cNvGraphicFramePr>
          <p:nvPr>
            <p:extLst>
              <p:ext uri="{D42A27DB-BD31-4B8C-83A1-F6EECF244321}">
                <p14:modId xmlns:p14="http://schemas.microsoft.com/office/powerpoint/2010/main" val="2978409323"/>
              </p:ext>
            </p:extLst>
          </p:nvPr>
        </p:nvGraphicFramePr>
        <p:xfrm>
          <a:off x="323528" y="4496075"/>
          <a:ext cx="5040560" cy="1333500"/>
        </p:xfrm>
        <a:graphic>
          <a:graphicData uri="http://schemas.openxmlformats.org/drawingml/2006/table">
            <a:tbl>
              <a:tblPr/>
              <a:tblGrid>
                <a:gridCol w="2984411">
                  <a:extLst>
                    <a:ext uri="{9D8B030D-6E8A-4147-A177-3AD203B41FA5}">
                      <a16:colId xmlns:a16="http://schemas.microsoft.com/office/drawing/2014/main" val="2869437353"/>
                    </a:ext>
                  </a:extLst>
                </a:gridCol>
                <a:gridCol w="1347476">
                  <a:extLst>
                    <a:ext uri="{9D8B030D-6E8A-4147-A177-3AD203B41FA5}">
                      <a16:colId xmlns:a16="http://schemas.microsoft.com/office/drawing/2014/main" val="3622696283"/>
                    </a:ext>
                  </a:extLst>
                </a:gridCol>
                <a:gridCol w="708673">
                  <a:extLst>
                    <a:ext uri="{9D8B030D-6E8A-4147-A177-3AD203B41FA5}">
                      <a16:colId xmlns:a16="http://schemas.microsoft.com/office/drawing/2014/main" val="3188029850"/>
                    </a:ext>
                  </a:extLst>
                </a:gridCol>
              </a:tblGrid>
              <a:tr h="190500">
                <a:tc rowSpan="2">
                  <a:txBody>
                    <a:bodyPr/>
                    <a:lstStyle/>
                    <a:p>
                      <a:pPr algn="ctr" fontAlgn="ctr"/>
                      <a:r>
                        <a:rPr lang="es-CO" sz="1000" b="1" i="0" u="none" strike="noStrike">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500409289"/>
                  </a:ext>
                </a:extLst>
              </a:tr>
              <a:tr h="190500">
                <a:tc vMerge="1">
                  <a:txBody>
                    <a:bodyPr/>
                    <a:lstStyle/>
                    <a:p>
                      <a:endParaRPr lang="es-CO"/>
                    </a:p>
                  </a:txBody>
                  <a:tcPr/>
                </a:tc>
                <a:tc>
                  <a:txBody>
                    <a:bodyPr/>
                    <a:lstStyle/>
                    <a:p>
                      <a:pPr algn="ctr" fontAlgn="ctr"/>
                      <a:r>
                        <a:rPr lang="es-CO" sz="1000" b="1" i="0" u="none" strike="noStrike">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000" b="1" i="0" u="none" strike="noStrike">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125898902"/>
                  </a:ext>
                </a:extLst>
              </a:tr>
              <a:tr h="190500">
                <a:tc>
                  <a:txBody>
                    <a:bodyPr/>
                    <a:lstStyle/>
                    <a:p>
                      <a:pPr algn="l" fontAlgn="b"/>
                      <a:r>
                        <a:rPr lang="es-CO" sz="1000" b="0" i="0" u="none" strike="noStrike">
                          <a:solidFill>
                            <a:srgbClr val="000000"/>
                          </a:solidFill>
                          <a:effectLst/>
                          <a:latin typeface="Arial Narrow" panose="020B0606020202030204" pitchFamily="34" charset="0"/>
                        </a:rPr>
                        <a:t>Reclamos Proceso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483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84945158"/>
                  </a:ext>
                </a:extLst>
              </a:tr>
              <a:tr h="190500">
                <a:tc>
                  <a:txBody>
                    <a:bodyPr/>
                    <a:lstStyle/>
                    <a:p>
                      <a:pPr algn="l" fontAlgn="b"/>
                      <a:r>
                        <a:rPr lang="es-CO" sz="1000" b="0" i="0" u="none" strike="noStrike">
                          <a:solidFill>
                            <a:srgbClr val="000000"/>
                          </a:solidFill>
                          <a:effectLst/>
                          <a:latin typeface="Arial Narrow" panose="020B0606020202030204" pitchFamily="34" charset="0"/>
                        </a:rPr>
                        <a:t>Queja Funcionario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92654695"/>
                  </a:ext>
                </a:extLst>
              </a:tr>
              <a:tr h="190500">
                <a:tc>
                  <a:txBody>
                    <a:bodyPr/>
                    <a:lstStyle/>
                    <a:p>
                      <a:pPr algn="l" fontAlgn="b"/>
                      <a:r>
                        <a:rPr lang="es-CO" sz="1000" b="0" i="0" u="none" strike="noStrike">
                          <a:solidFill>
                            <a:srgbClr val="000000"/>
                          </a:solidFill>
                          <a:effectLst/>
                          <a:latin typeface="Arial Narrow" panose="020B0606020202030204" pitchFamily="34" charset="0"/>
                        </a:rPr>
                        <a:t>Reclamo Servicio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1281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3496045"/>
                  </a:ext>
                </a:extLst>
              </a:tr>
              <a:tr h="190500">
                <a:tc>
                  <a:txBody>
                    <a:bodyPr/>
                    <a:lstStyle/>
                    <a:p>
                      <a:pPr algn="l" fontAlgn="b"/>
                      <a:r>
                        <a:rPr lang="es-CO" sz="1000" b="0" i="0" u="none" strike="noStrike">
                          <a:solidFill>
                            <a:srgbClr val="000000"/>
                          </a:solidFill>
                          <a:effectLst/>
                          <a:latin typeface="Arial Narrow" panose="020B0606020202030204" pitchFamily="34" charset="0"/>
                        </a:rPr>
                        <a:t>Ambiental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2048774"/>
                  </a:ext>
                </a:extLst>
              </a:tr>
              <a:tr h="190500">
                <a:tc>
                  <a:txBody>
                    <a:bodyPr/>
                    <a:lstStyle/>
                    <a:p>
                      <a:pPr algn="ctr" fontAlgn="b"/>
                      <a:r>
                        <a:rPr lang="es-CO" sz="1000" b="1" i="0" u="none" strike="noStrike">
                          <a:solidFill>
                            <a:srgbClr val="FFFFFF"/>
                          </a:solidFill>
                          <a:effectLst/>
                          <a:latin typeface="Arial Narrow" panose="020B0606020202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1831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4258472379"/>
                  </a:ext>
                </a:extLst>
              </a:tr>
            </a:tbl>
          </a:graphicData>
        </a:graphic>
      </p:graphicFrame>
      <p:graphicFrame>
        <p:nvGraphicFramePr>
          <p:cNvPr id="13" name="1 Gráfico">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855041438"/>
              </p:ext>
            </p:extLst>
          </p:nvPr>
        </p:nvGraphicFramePr>
        <p:xfrm>
          <a:off x="323528" y="1539890"/>
          <a:ext cx="5040560" cy="268119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30512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6627994" y="2267972"/>
            <a:ext cx="2123728" cy="1754326"/>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En el tercer trimestre del 2017 se paso de 133 reclamos a 483 comparado con el mismo trimestre del 2016</a:t>
            </a:r>
            <a:r>
              <a:rPr lang="es-CO" dirty="0">
                <a:latin typeface="Arial Narrow" panose="020B0606020202030204" pitchFamily="34" charset="0"/>
                <a:cs typeface="Arial" pitchFamily="34" charset="0"/>
              </a:rPr>
              <a:t>.</a:t>
            </a:r>
          </a:p>
        </p:txBody>
      </p:sp>
      <p:pic>
        <p:nvPicPr>
          <p:cNvPr id="10"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538832" y="25875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5" name="Tabla 4">
            <a:extLst>
              <a:ext uri="{FF2B5EF4-FFF2-40B4-BE49-F238E27FC236}">
                <a16:creationId xmlns:a16="http://schemas.microsoft.com/office/drawing/2014/main" id="{C0D50FE0-78AD-46CA-9FA8-A16A2FCADFDE}"/>
              </a:ext>
            </a:extLst>
          </p:cNvPr>
          <p:cNvGraphicFramePr>
            <a:graphicFrameLocks noGrp="1"/>
          </p:cNvGraphicFramePr>
          <p:nvPr>
            <p:extLst>
              <p:ext uri="{D42A27DB-BD31-4B8C-83A1-F6EECF244321}">
                <p14:modId xmlns:p14="http://schemas.microsoft.com/office/powerpoint/2010/main" val="3756057918"/>
              </p:ext>
            </p:extLst>
          </p:nvPr>
        </p:nvGraphicFramePr>
        <p:xfrm>
          <a:off x="624465" y="5006337"/>
          <a:ext cx="5387695" cy="575310"/>
        </p:xfrm>
        <a:graphic>
          <a:graphicData uri="http://schemas.openxmlformats.org/drawingml/2006/table">
            <a:tbl>
              <a:tblPr/>
              <a:tblGrid>
                <a:gridCol w="1931311">
                  <a:extLst>
                    <a:ext uri="{9D8B030D-6E8A-4147-A177-3AD203B41FA5}">
                      <a16:colId xmlns:a16="http://schemas.microsoft.com/office/drawing/2014/main" val="2933364229"/>
                    </a:ext>
                  </a:extLst>
                </a:gridCol>
                <a:gridCol w="1656184">
                  <a:extLst>
                    <a:ext uri="{9D8B030D-6E8A-4147-A177-3AD203B41FA5}">
                      <a16:colId xmlns:a16="http://schemas.microsoft.com/office/drawing/2014/main" val="2917746870"/>
                    </a:ext>
                  </a:extLst>
                </a:gridCol>
                <a:gridCol w="1800200">
                  <a:extLst>
                    <a:ext uri="{9D8B030D-6E8A-4147-A177-3AD203B41FA5}">
                      <a16:colId xmlns:a16="http://schemas.microsoft.com/office/drawing/2014/main" val="2042435899"/>
                    </a:ext>
                  </a:extLst>
                </a:gridCol>
              </a:tblGrid>
              <a:tr h="190500">
                <a:tc rowSpan="2">
                  <a:txBody>
                    <a:bodyPr/>
                    <a:lstStyle/>
                    <a:p>
                      <a:pPr algn="ctr"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4034944056"/>
                  </a:ext>
                </a:extLst>
              </a:tr>
              <a:tr h="190500">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3174781422"/>
                  </a:ext>
                </a:extLst>
              </a:tr>
              <a:tr h="190500">
                <a:tc>
                  <a:txBody>
                    <a:bodyPr/>
                    <a:lstStyle/>
                    <a:p>
                      <a:pPr algn="l" fontAlgn="b"/>
                      <a:r>
                        <a:rPr lang="es-CO" sz="1200" b="0" i="0" u="none" strike="noStrike">
                          <a:solidFill>
                            <a:srgbClr val="000000"/>
                          </a:solidFill>
                          <a:effectLst/>
                          <a:latin typeface="Arial Narrow" panose="020B0606020202030204" pitchFamily="34" charset="0"/>
                        </a:rPr>
                        <a:t>Reclamos Proceso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133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483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5003083"/>
                  </a:ext>
                </a:extLst>
              </a:tr>
            </a:tbl>
          </a:graphicData>
        </a:graphic>
      </p:graphicFrame>
      <p:graphicFrame>
        <p:nvGraphicFramePr>
          <p:cNvPr id="12" name="5 Gráfico">
            <a:extLst>
              <a:ext uri="{FF2B5EF4-FFF2-40B4-BE49-F238E27FC236}">
                <a16:creationId xmlns:a16="http://schemas.microsoft.com/office/drawing/2014/main" id="{00000000-0008-0000-0100-000006000000}"/>
              </a:ext>
            </a:extLst>
          </p:cNvPr>
          <p:cNvGraphicFramePr>
            <a:graphicFrameLocks/>
          </p:cNvGraphicFramePr>
          <p:nvPr>
            <p:extLst>
              <p:ext uri="{D42A27DB-BD31-4B8C-83A1-F6EECF244321}">
                <p14:modId xmlns:p14="http://schemas.microsoft.com/office/powerpoint/2010/main" val="171311462"/>
              </p:ext>
            </p:extLst>
          </p:nvPr>
        </p:nvGraphicFramePr>
        <p:xfrm>
          <a:off x="624466" y="2003351"/>
          <a:ext cx="4955646" cy="256056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24034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Reclamos servicios</a:t>
            </a:r>
            <a:endParaRPr lang="es-CO" dirty="0">
              <a:solidFill>
                <a:schemeClr val="accent2">
                  <a:lumMod val="50000"/>
                </a:scheme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6372200" y="2852936"/>
            <a:ext cx="2304255" cy="2031325"/>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Se presentaron 1281 reclamos en el tercer trimestre, evidenciando un aumento de 1127 quejas comparado con el mismo trimestre del año 2016.</a:t>
            </a:r>
          </a:p>
        </p:txBody>
      </p:sp>
      <p:pic>
        <p:nvPicPr>
          <p:cNvPr id="9"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366438"/>
            <a:ext cx="3233023" cy="614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CuadroTexto"/>
          <p:cNvSpPr txBox="1"/>
          <p:nvPr/>
        </p:nvSpPr>
        <p:spPr>
          <a:xfrm>
            <a:off x="551189" y="222422"/>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4" name="Tabla 3">
            <a:extLst>
              <a:ext uri="{FF2B5EF4-FFF2-40B4-BE49-F238E27FC236}">
                <a16:creationId xmlns:a16="http://schemas.microsoft.com/office/drawing/2014/main" id="{0B52EAD7-275F-48DB-AAEB-7F69C376FC13}"/>
              </a:ext>
            </a:extLst>
          </p:cNvPr>
          <p:cNvGraphicFramePr>
            <a:graphicFrameLocks noGrp="1"/>
          </p:cNvGraphicFramePr>
          <p:nvPr>
            <p:extLst>
              <p:ext uri="{D42A27DB-BD31-4B8C-83A1-F6EECF244321}">
                <p14:modId xmlns:p14="http://schemas.microsoft.com/office/powerpoint/2010/main" val="1244247889"/>
              </p:ext>
            </p:extLst>
          </p:nvPr>
        </p:nvGraphicFramePr>
        <p:xfrm>
          <a:off x="749496" y="5265996"/>
          <a:ext cx="5118647" cy="683283"/>
        </p:xfrm>
        <a:graphic>
          <a:graphicData uri="http://schemas.openxmlformats.org/drawingml/2006/table">
            <a:tbl>
              <a:tblPr/>
              <a:tblGrid>
                <a:gridCol w="1906336">
                  <a:extLst>
                    <a:ext uri="{9D8B030D-6E8A-4147-A177-3AD203B41FA5}">
                      <a16:colId xmlns:a16="http://schemas.microsoft.com/office/drawing/2014/main" val="4276263085"/>
                    </a:ext>
                  </a:extLst>
                </a:gridCol>
                <a:gridCol w="2105155">
                  <a:extLst>
                    <a:ext uri="{9D8B030D-6E8A-4147-A177-3AD203B41FA5}">
                      <a16:colId xmlns:a16="http://schemas.microsoft.com/office/drawing/2014/main" val="3608509237"/>
                    </a:ext>
                  </a:extLst>
                </a:gridCol>
                <a:gridCol w="1107156">
                  <a:extLst>
                    <a:ext uri="{9D8B030D-6E8A-4147-A177-3AD203B41FA5}">
                      <a16:colId xmlns:a16="http://schemas.microsoft.com/office/drawing/2014/main" val="2214491275"/>
                    </a:ext>
                  </a:extLst>
                </a:gridCol>
              </a:tblGrid>
              <a:tr h="227761">
                <a:tc rowSpan="2">
                  <a:txBody>
                    <a:bodyPr/>
                    <a:lstStyle/>
                    <a:p>
                      <a:pPr algn="ctr"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Año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825820972"/>
                  </a:ext>
                </a:extLst>
              </a:tr>
              <a:tr h="227761">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772509166"/>
                  </a:ext>
                </a:extLst>
              </a:tr>
              <a:tr h="227761">
                <a:tc>
                  <a:txBody>
                    <a:bodyPr/>
                    <a:lstStyle/>
                    <a:p>
                      <a:pPr algn="l" fontAlgn="b"/>
                      <a:r>
                        <a:rPr lang="es-CO" sz="1200" b="0" i="0" u="none" strike="noStrike">
                          <a:solidFill>
                            <a:srgbClr val="000000"/>
                          </a:solidFill>
                          <a:effectLst/>
                          <a:latin typeface="Arial Narrow" panose="020B0606020202030204" pitchFamily="34" charset="0"/>
                        </a:rPr>
                        <a:t>Reclamo Servicio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a:solidFill>
                            <a:srgbClr val="000000"/>
                          </a:solidFill>
                          <a:effectLst/>
                          <a:latin typeface="Calibri" panose="020F0502020204030204" pitchFamily="34" charset="0"/>
                        </a:rPr>
                        <a:t>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1281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91343216"/>
                  </a:ext>
                </a:extLst>
              </a:tr>
            </a:tbl>
          </a:graphicData>
        </a:graphic>
      </p:graphicFrame>
      <p:graphicFrame>
        <p:nvGraphicFramePr>
          <p:cNvPr id="12" name="6 Gráfico">
            <a:extLst>
              <a:ext uri="{FF2B5EF4-FFF2-40B4-BE49-F238E27FC236}">
                <a16:creationId xmlns:a16="http://schemas.microsoft.com/office/drawing/2014/main" id="{00000000-0008-0000-0100-000007000000}"/>
              </a:ext>
            </a:extLst>
          </p:cNvPr>
          <p:cNvGraphicFramePr>
            <a:graphicFrameLocks/>
          </p:cNvGraphicFramePr>
          <p:nvPr>
            <p:extLst>
              <p:ext uri="{D42A27DB-BD31-4B8C-83A1-F6EECF244321}">
                <p14:modId xmlns:p14="http://schemas.microsoft.com/office/powerpoint/2010/main" val="854927841"/>
              </p:ext>
            </p:extLst>
          </p:nvPr>
        </p:nvGraphicFramePr>
        <p:xfrm>
          <a:off x="749496" y="1844824"/>
          <a:ext cx="5118647" cy="306381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10337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10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a:t>
            </a:r>
            <a:endParaRPr lang="es-CO" dirty="0">
              <a:solidFill>
                <a:schemeClr val="accent2">
                  <a:lumMod val="50000"/>
                </a:schemeClr>
              </a:solidFill>
            </a:endParaRPr>
          </a:p>
        </p:txBody>
      </p:sp>
      <p:sp>
        <p:nvSpPr>
          <p:cNvPr id="2" name="1 Rectángulo"/>
          <p:cNvSpPr/>
          <p:nvPr/>
        </p:nvSpPr>
        <p:spPr>
          <a:xfrm>
            <a:off x="6372200" y="1984459"/>
            <a:ext cx="1986169" cy="2862322"/>
          </a:xfrm>
          <a:prstGeom prst="rect">
            <a:avLst/>
          </a:prstGeom>
        </p:spPr>
        <p:txBody>
          <a:bodyPr wrap="square">
            <a:spAutoFit/>
          </a:bodyPr>
          <a:lstStyle/>
          <a:p>
            <a:pPr algn="just">
              <a:buSzPct val="125000"/>
              <a:defRPr/>
            </a:pPr>
            <a:r>
              <a:rPr lang="es-ES" dirty="0">
                <a:latin typeface="Arial Narrow" panose="020B0606020202030204" pitchFamily="34" charset="0"/>
                <a:cs typeface="Arial" pitchFamily="34" charset="0"/>
              </a:rPr>
              <a:t>En el segundo trimestre del 2017 se presentaron 67 quejas contra funcionarios, las cuales aumentaron  en 23 quejas comparado con el mismo trimestre del año 2016 </a:t>
            </a:r>
          </a:p>
        </p:txBody>
      </p:sp>
      <p:sp>
        <p:nvSpPr>
          <p:cNvPr id="12" name="11 CuadroTexto"/>
          <p:cNvSpPr txBox="1"/>
          <p:nvPr/>
        </p:nvSpPr>
        <p:spPr>
          <a:xfrm>
            <a:off x="354305" y="126432"/>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pic>
        <p:nvPicPr>
          <p:cNvPr id="13"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4653"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13 CuadroTexto"/>
          <p:cNvSpPr txBox="1"/>
          <p:nvPr/>
        </p:nvSpPr>
        <p:spPr>
          <a:xfrm>
            <a:off x="536596" y="190381"/>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5" name="Tabla 4">
            <a:extLst>
              <a:ext uri="{FF2B5EF4-FFF2-40B4-BE49-F238E27FC236}">
                <a16:creationId xmlns:a16="http://schemas.microsoft.com/office/drawing/2014/main" id="{30C02FB8-2AD1-49DC-936E-64DCADB9F488}"/>
              </a:ext>
            </a:extLst>
          </p:cNvPr>
          <p:cNvGraphicFramePr>
            <a:graphicFrameLocks noGrp="1"/>
          </p:cNvGraphicFramePr>
          <p:nvPr>
            <p:extLst>
              <p:ext uri="{D42A27DB-BD31-4B8C-83A1-F6EECF244321}">
                <p14:modId xmlns:p14="http://schemas.microsoft.com/office/powerpoint/2010/main" val="3107070327"/>
              </p:ext>
            </p:extLst>
          </p:nvPr>
        </p:nvGraphicFramePr>
        <p:xfrm>
          <a:off x="755576" y="5109352"/>
          <a:ext cx="4680519" cy="695913"/>
        </p:xfrm>
        <a:graphic>
          <a:graphicData uri="http://schemas.openxmlformats.org/drawingml/2006/table">
            <a:tbl>
              <a:tblPr/>
              <a:tblGrid>
                <a:gridCol w="1743164">
                  <a:extLst>
                    <a:ext uri="{9D8B030D-6E8A-4147-A177-3AD203B41FA5}">
                      <a16:colId xmlns:a16="http://schemas.microsoft.com/office/drawing/2014/main" val="1113006958"/>
                    </a:ext>
                  </a:extLst>
                </a:gridCol>
                <a:gridCol w="1924966">
                  <a:extLst>
                    <a:ext uri="{9D8B030D-6E8A-4147-A177-3AD203B41FA5}">
                      <a16:colId xmlns:a16="http://schemas.microsoft.com/office/drawing/2014/main" val="165710735"/>
                    </a:ext>
                  </a:extLst>
                </a:gridCol>
                <a:gridCol w="1012389">
                  <a:extLst>
                    <a:ext uri="{9D8B030D-6E8A-4147-A177-3AD203B41FA5}">
                      <a16:colId xmlns:a16="http://schemas.microsoft.com/office/drawing/2014/main" val="406750250"/>
                    </a:ext>
                  </a:extLst>
                </a:gridCol>
              </a:tblGrid>
              <a:tr h="231971">
                <a:tc rowSpan="2">
                  <a:txBody>
                    <a:bodyPr/>
                    <a:lstStyle/>
                    <a:p>
                      <a:pPr algn="ctr" fontAlgn="ctr"/>
                      <a:r>
                        <a:rPr lang="es-CO" sz="1000" b="1" i="0" u="none" strike="noStrike">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616210149"/>
                  </a:ext>
                </a:extLst>
              </a:tr>
              <a:tr h="231971">
                <a:tc vMerge="1">
                  <a:txBody>
                    <a:bodyPr/>
                    <a:lstStyle/>
                    <a:p>
                      <a:endParaRPr lang="es-CO"/>
                    </a:p>
                  </a:txBody>
                  <a:tcPr/>
                </a:tc>
                <a:tc>
                  <a:txBody>
                    <a:bodyPr/>
                    <a:lstStyle/>
                    <a:p>
                      <a:pPr algn="ctr" fontAlgn="ctr"/>
                      <a:r>
                        <a:rPr lang="es-CO" sz="1000" b="1" i="0" u="none" strike="noStrike">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000" b="1" i="0" u="none" strike="noStrike">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589346453"/>
                  </a:ext>
                </a:extLst>
              </a:tr>
              <a:tr h="231971">
                <a:tc>
                  <a:txBody>
                    <a:bodyPr/>
                    <a:lstStyle/>
                    <a:p>
                      <a:pPr algn="l" fontAlgn="b"/>
                      <a:r>
                        <a:rPr lang="es-CO" sz="1000" b="0" i="0" u="none" strike="noStrike">
                          <a:solidFill>
                            <a:srgbClr val="000000"/>
                          </a:solidFill>
                          <a:effectLst/>
                          <a:latin typeface="Arial Narrow" panose="020B0606020202030204" pitchFamily="34" charset="0"/>
                        </a:rPr>
                        <a:t>Queja Funcionario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100" b="0"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81842360"/>
                  </a:ext>
                </a:extLst>
              </a:tr>
            </a:tbl>
          </a:graphicData>
        </a:graphic>
      </p:graphicFrame>
      <p:graphicFrame>
        <p:nvGraphicFramePr>
          <p:cNvPr id="15" name="4 Gráfico">
            <a:extLst>
              <a:ext uri="{FF2B5EF4-FFF2-40B4-BE49-F238E27FC236}">
                <a16:creationId xmlns:a16="http://schemas.microsoft.com/office/drawing/2014/main" id="{00000000-0008-0000-0100-000005000000}"/>
              </a:ext>
            </a:extLst>
          </p:cNvPr>
          <p:cNvGraphicFramePr>
            <a:graphicFrameLocks/>
          </p:cNvGraphicFramePr>
          <p:nvPr>
            <p:extLst>
              <p:ext uri="{D42A27DB-BD31-4B8C-83A1-F6EECF244321}">
                <p14:modId xmlns:p14="http://schemas.microsoft.com/office/powerpoint/2010/main" val="1339846804"/>
              </p:ext>
            </p:extLst>
          </p:nvPr>
        </p:nvGraphicFramePr>
        <p:xfrm>
          <a:off x="755576" y="1340768"/>
          <a:ext cx="4680519" cy="357895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816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entágono"/>
          <p:cNvSpPr/>
          <p:nvPr/>
        </p:nvSpPr>
        <p:spPr>
          <a:xfrm>
            <a:off x="559364" y="1772816"/>
            <a:ext cx="7992888" cy="1188873"/>
          </a:xfrm>
          <a:prstGeom prst="homePlat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b="1" dirty="0">
                <a:solidFill>
                  <a:schemeClr val="accent2">
                    <a:lumMod val="50000"/>
                  </a:schemeClr>
                </a:solidFill>
              </a:rPr>
              <a:t>QUEJA: </a:t>
            </a:r>
            <a:r>
              <a:rPr lang="es-CO" dirty="0">
                <a:solidFill>
                  <a:schemeClr val="tx1"/>
                </a:solidFill>
              </a:rPr>
              <a:t>Es la manifestación de protesta, censura, descontento o inconformidad que formula una persona en relación con una conducta que considera irregular de uno o varios servidores públicos en desarrollo de sus funciones </a:t>
            </a:r>
          </a:p>
        </p:txBody>
      </p:sp>
      <p:sp>
        <p:nvSpPr>
          <p:cNvPr id="5" name="4 Pentágono"/>
          <p:cNvSpPr/>
          <p:nvPr/>
        </p:nvSpPr>
        <p:spPr>
          <a:xfrm>
            <a:off x="552089" y="3789040"/>
            <a:ext cx="7992888" cy="1224136"/>
          </a:xfrm>
          <a:prstGeom prst="homePlate">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b="1" dirty="0">
                <a:solidFill>
                  <a:schemeClr val="accent2">
                    <a:lumMod val="50000"/>
                  </a:schemeClr>
                </a:solidFill>
              </a:rPr>
              <a:t>RECLAMO:  </a:t>
            </a:r>
            <a:r>
              <a:rPr lang="es-CO" dirty="0">
                <a:solidFill>
                  <a:schemeClr val="tx1"/>
                </a:solidFill>
              </a:rPr>
              <a:t>Es el derecho que tiene otra persona de exigir , reivindicar o demandar una solución, ya sea por motivo general o particular, referente a la prestación indebida de un servicio o a la falta de atención de una solicitud</a:t>
            </a:r>
          </a:p>
        </p:txBody>
      </p:sp>
      <p:grpSp>
        <p:nvGrpSpPr>
          <p:cNvPr id="9" name="8 Grupo"/>
          <p:cNvGrpSpPr/>
          <p:nvPr/>
        </p:nvGrpSpPr>
        <p:grpSpPr>
          <a:xfrm>
            <a:off x="6189257" y="6093296"/>
            <a:ext cx="2919247" cy="757382"/>
            <a:chOff x="6189257" y="6093296"/>
            <a:chExt cx="2919247" cy="757382"/>
          </a:xfrm>
        </p:grpSpPr>
        <p:pic>
          <p:nvPicPr>
            <p:cNvPr id="10" name="9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11" name="10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2" name="11 Rectángulo"/>
          <p:cNvSpPr/>
          <p:nvPr/>
        </p:nvSpPr>
        <p:spPr>
          <a:xfrm>
            <a:off x="4211960" y="240114"/>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 y Sugerencias</a:t>
            </a:r>
            <a:endParaRPr lang="es-CO" dirty="0">
              <a:solidFill>
                <a:schemeClr val="accent2">
                  <a:lumMod val="50000"/>
                </a:schemeClr>
              </a:solidFill>
            </a:endParaRPr>
          </a:p>
        </p:txBody>
      </p:sp>
    </p:spTree>
    <p:extLst>
      <p:ext uri="{BB962C8B-B14F-4D97-AF65-F5344CB8AC3E}">
        <p14:creationId xmlns:p14="http://schemas.microsoft.com/office/powerpoint/2010/main" val="1276765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5314471" y="1024037"/>
            <a:ext cx="3375090" cy="5078313"/>
          </a:xfrm>
          <a:prstGeom prst="rect">
            <a:avLst/>
          </a:prstGeom>
        </p:spPr>
        <p:txBody>
          <a:bodyPr wrap="square">
            <a:spAutoFit/>
          </a:bodyPr>
          <a:lstStyle/>
          <a:p>
            <a:pPr algn="just"/>
            <a:r>
              <a:rPr lang="es-CO" dirty="0">
                <a:latin typeface="Arial Narrow" panose="020B0606020202030204" pitchFamily="34" charset="0"/>
              </a:rPr>
              <a:t>Las quejas se encuentran agrupadas así: </a:t>
            </a:r>
          </a:p>
          <a:p>
            <a:pPr algn="just"/>
            <a:endParaRPr lang="es-CO" dirty="0">
              <a:latin typeface="Arial Narrow" panose="020B0606020202030204" pitchFamily="34" charset="0"/>
            </a:endParaRPr>
          </a:p>
          <a:p>
            <a:pPr marL="285750" indent="-285750" algn="just">
              <a:buBlip>
                <a:blip r:embed="rId4"/>
              </a:buBlip>
            </a:pPr>
            <a:r>
              <a:rPr lang="es-CO" dirty="0">
                <a:latin typeface="Arial Narrow" panose="020B0606020202030204" pitchFamily="34" charset="0"/>
              </a:rPr>
              <a:t>Reclamos de servicios</a:t>
            </a:r>
          </a:p>
          <a:p>
            <a:pPr marL="285750" indent="-285750" algn="just">
              <a:buBlip>
                <a:blip r:embed="rId4"/>
              </a:buBlip>
            </a:pPr>
            <a:r>
              <a:rPr lang="es-CO" dirty="0">
                <a:latin typeface="Arial Narrow" panose="020B0606020202030204" pitchFamily="34" charset="0"/>
              </a:rPr>
              <a:t>Quejas procesos</a:t>
            </a:r>
          </a:p>
          <a:p>
            <a:pPr marL="285750" indent="-285750" algn="just">
              <a:buBlip>
                <a:blip r:embed="rId4"/>
              </a:buBlip>
            </a:pPr>
            <a:r>
              <a:rPr lang="es-CO" dirty="0">
                <a:latin typeface="Arial Narrow" panose="020B0606020202030204" pitchFamily="34" charset="0"/>
              </a:rPr>
              <a:t>Quejas hacia  funcionarios</a:t>
            </a:r>
          </a:p>
          <a:p>
            <a:pPr algn="just"/>
            <a:endParaRPr lang="es-CO" dirty="0">
              <a:latin typeface="Arial Narrow" panose="020B0606020202030204" pitchFamily="34" charset="0"/>
            </a:endParaRPr>
          </a:p>
          <a:p>
            <a:pPr algn="just"/>
            <a:r>
              <a:rPr lang="es-CO" dirty="0">
                <a:latin typeface="Arial Narrow" panose="020B0606020202030204" pitchFamily="34" charset="0"/>
              </a:rPr>
              <a:t>El ítem mas afectado es el de reclamos servicios, con 1281, que equivalen al  70 % del total </a:t>
            </a:r>
          </a:p>
          <a:p>
            <a:pPr algn="just"/>
            <a:endParaRPr lang="es-CO" dirty="0">
              <a:latin typeface="Arial Narrow" panose="020B0606020202030204" pitchFamily="34" charset="0"/>
            </a:endParaRPr>
          </a:p>
          <a:p>
            <a:pPr algn="just"/>
            <a:r>
              <a:rPr lang="es-CO" dirty="0">
                <a:latin typeface="Arial Narrow" panose="020B0606020202030204" pitchFamily="34" charset="0"/>
              </a:rPr>
              <a:t>Siguen las quejas contra procesos con 483 , que equivalen al 26% del total.</a:t>
            </a:r>
          </a:p>
          <a:p>
            <a:pPr algn="just"/>
            <a:endParaRPr lang="es-CO" dirty="0">
              <a:latin typeface="Arial Narrow" panose="020B0606020202030204" pitchFamily="34" charset="0"/>
            </a:endParaRPr>
          </a:p>
          <a:p>
            <a:pPr algn="just"/>
            <a:r>
              <a:rPr lang="es-CO" dirty="0">
                <a:latin typeface="Arial Narrow" panose="020B0606020202030204" pitchFamily="34" charset="0"/>
              </a:rPr>
              <a:t>Y las quejas contra funcionarios que cuentan con 67, que equivalen al 4% del total de procesos interpuestos</a:t>
            </a:r>
          </a:p>
        </p:txBody>
      </p:sp>
      <p:pic>
        <p:nvPicPr>
          <p:cNvPr id="8"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46889" y="21041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11" name="7 Gráfico">
            <a:extLst>
              <a:ext uri="{FF2B5EF4-FFF2-40B4-BE49-F238E27FC236}">
                <a16:creationId xmlns:a16="http://schemas.microsoft.com/office/drawing/2014/main" id="{00000000-0008-0000-0100-000008000000}"/>
              </a:ext>
            </a:extLst>
          </p:cNvPr>
          <p:cNvGraphicFramePr>
            <a:graphicFrameLocks/>
          </p:cNvGraphicFramePr>
          <p:nvPr>
            <p:extLst>
              <p:ext uri="{D42A27DB-BD31-4B8C-83A1-F6EECF244321}">
                <p14:modId xmlns:p14="http://schemas.microsoft.com/office/powerpoint/2010/main" val="853466645"/>
              </p:ext>
            </p:extLst>
          </p:nvPr>
        </p:nvGraphicFramePr>
        <p:xfrm>
          <a:off x="899592" y="1412776"/>
          <a:ext cx="3456384" cy="289571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 name="Tabla 6">
            <a:extLst>
              <a:ext uri="{FF2B5EF4-FFF2-40B4-BE49-F238E27FC236}">
                <a16:creationId xmlns:a16="http://schemas.microsoft.com/office/drawing/2014/main" id="{9EADA487-1600-4EB1-B250-875488663C15}"/>
              </a:ext>
            </a:extLst>
          </p:cNvPr>
          <p:cNvGraphicFramePr>
            <a:graphicFrameLocks noGrp="1"/>
          </p:cNvGraphicFramePr>
          <p:nvPr>
            <p:extLst>
              <p:ext uri="{D42A27DB-BD31-4B8C-83A1-F6EECF244321}">
                <p14:modId xmlns:p14="http://schemas.microsoft.com/office/powerpoint/2010/main" val="928170050"/>
              </p:ext>
            </p:extLst>
          </p:nvPr>
        </p:nvGraphicFramePr>
        <p:xfrm>
          <a:off x="755576" y="4581128"/>
          <a:ext cx="3960440" cy="1728195"/>
        </p:xfrm>
        <a:graphic>
          <a:graphicData uri="http://schemas.openxmlformats.org/drawingml/2006/table">
            <a:tbl>
              <a:tblPr/>
              <a:tblGrid>
                <a:gridCol w="1882075">
                  <a:extLst>
                    <a:ext uri="{9D8B030D-6E8A-4147-A177-3AD203B41FA5}">
                      <a16:colId xmlns:a16="http://schemas.microsoft.com/office/drawing/2014/main" val="243022982"/>
                    </a:ext>
                  </a:extLst>
                </a:gridCol>
                <a:gridCol w="2078365">
                  <a:extLst>
                    <a:ext uri="{9D8B030D-6E8A-4147-A177-3AD203B41FA5}">
                      <a16:colId xmlns:a16="http://schemas.microsoft.com/office/drawing/2014/main" val="3769508288"/>
                    </a:ext>
                  </a:extLst>
                </a:gridCol>
              </a:tblGrid>
              <a:tr h="246885">
                <a:tc rowSpan="2">
                  <a:txBody>
                    <a:bodyPr/>
                    <a:lstStyle/>
                    <a:p>
                      <a:pPr algn="ctr"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a:solidFill>
                            <a:srgbClr val="FFFFFF"/>
                          </a:solidFill>
                          <a:effectLst/>
                          <a:latin typeface="Calibri" panose="020F0502020204030204" pitchFamily="34" charset="0"/>
                        </a:rPr>
                        <a:t>Año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195259458"/>
                  </a:ext>
                </a:extLst>
              </a:tr>
              <a:tr h="246885">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3° Trimestre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2716752266"/>
                  </a:ext>
                </a:extLst>
              </a:tr>
              <a:tr h="246885">
                <a:tc>
                  <a:txBody>
                    <a:bodyPr/>
                    <a:lstStyle/>
                    <a:p>
                      <a:pPr algn="l" fontAlgn="b"/>
                      <a:r>
                        <a:rPr lang="es-CO" sz="1200" b="0" i="0" u="none" strike="noStrike">
                          <a:solidFill>
                            <a:srgbClr val="000000"/>
                          </a:solidFill>
                          <a:effectLst/>
                          <a:latin typeface="Arial Narrow" panose="020B0606020202030204" pitchFamily="34" charset="0"/>
                        </a:rPr>
                        <a:t>Reclamos Proceso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483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8635553"/>
                  </a:ext>
                </a:extLst>
              </a:tr>
              <a:tr h="246885">
                <a:tc>
                  <a:txBody>
                    <a:bodyPr/>
                    <a:lstStyle/>
                    <a:p>
                      <a:pPr algn="l" fontAlgn="b"/>
                      <a:r>
                        <a:rPr lang="es-CO" sz="1200" b="0" i="0" u="none" strike="noStrike">
                          <a:solidFill>
                            <a:srgbClr val="000000"/>
                          </a:solidFill>
                          <a:effectLst/>
                          <a:latin typeface="Arial Narrow" panose="020B0606020202030204" pitchFamily="34" charset="0"/>
                        </a:rPr>
                        <a:t>Queja Funcionario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2454791"/>
                  </a:ext>
                </a:extLst>
              </a:tr>
              <a:tr h="246885">
                <a:tc>
                  <a:txBody>
                    <a:bodyPr/>
                    <a:lstStyle/>
                    <a:p>
                      <a:pPr algn="l" fontAlgn="b"/>
                      <a:r>
                        <a:rPr lang="es-CO" sz="1200" b="0" i="0" u="none" strike="noStrike">
                          <a:solidFill>
                            <a:srgbClr val="000000"/>
                          </a:solidFill>
                          <a:effectLst/>
                          <a:latin typeface="Arial Narrow" panose="020B0606020202030204" pitchFamily="34" charset="0"/>
                        </a:rPr>
                        <a:t>Reclamo Servicio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1281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424730"/>
                  </a:ext>
                </a:extLst>
              </a:tr>
              <a:tr h="246885">
                <a:tc>
                  <a:txBody>
                    <a:bodyPr/>
                    <a:lstStyle/>
                    <a:p>
                      <a:pPr algn="l" fontAlgn="b"/>
                      <a:r>
                        <a:rPr lang="es-CO" sz="1200" b="0" i="0" u="none" strike="noStrike">
                          <a:solidFill>
                            <a:srgbClr val="000000"/>
                          </a:solidFill>
                          <a:effectLst/>
                          <a:latin typeface="Arial Narrow" panose="020B0606020202030204" pitchFamily="34" charset="0"/>
                        </a:rPr>
                        <a:t>Ambiental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2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0684051"/>
                  </a:ext>
                </a:extLst>
              </a:tr>
              <a:tr h="246885">
                <a:tc>
                  <a:txBody>
                    <a:bodyPr/>
                    <a:lstStyle/>
                    <a:p>
                      <a:pPr algn="ctr" fontAlgn="b"/>
                      <a:r>
                        <a:rPr lang="es-CO" sz="1200" b="1" i="0" u="none" strike="noStrike">
                          <a:solidFill>
                            <a:srgbClr val="FFFFFF"/>
                          </a:solidFill>
                          <a:effectLst/>
                          <a:latin typeface="Arial Narrow" panose="020B0606020202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tc>
                  <a:txBody>
                    <a:bodyPr/>
                    <a:lstStyle/>
                    <a:p>
                      <a:pPr algn="ctr" fontAlgn="ctr"/>
                      <a:r>
                        <a:rPr lang="es-CO" sz="1200" b="1" i="0" u="none" strike="noStrike" dirty="0">
                          <a:solidFill>
                            <a:srgbClr val="FFFFFF"/>
                          </a:solidFill>
                          <a:effectLst/>
                          <a:latin typeface="Calibri" panose="020F0502020204030204" pitchFamily="34" charset="0"/>
                        </a:rPr>
                        <a:t>1831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2523"/>
                    </a:solidFill>
                  </a:tcPr>
                </a:tc>
                <a:extLst>
                  <a:ext uri="{0D108BD9-81ED-4DB2-BD59-A6C34878D82A}">
                    <a16:rowId xmlns:a16="http://schemas.microsoft.com/office/drawing/2014/main" val="138501647"/>
                  </a:ext>
                </a:extLst>
              </a:tr>
            </a:tbl>
          </a:graphicData>
        </a:graphic>
      </p:graphicFrame>
    </p:spTree>
    <p:extLst>
      <p:ext uri="{BB962C8B-B14F-4D97-AF65-F5344CB8AC3E}">
        <p14:creationId xmlns:p14="http://schemas.microsoft.com/office/powerpoint/2010/main" val="3301389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5580112" y="2565133"/>
            <a:ext cx="3087057" cy="2862322"/>
          </a:xfrm>
          <a:prstGeom prst="rect">
            <a:avLst/>
          </a:prstGeom>
        </p:spPr>
        <p:txBody>
          <a:bodyPr wrap="square">
            <a:spAutoFit/>
          </a:bodyPr>
          <a:lstStyle/>
          <a:p>
            <a:pPr algn="just"/>
            <a:endParaRPr lang="es-CO" dirty="0">
              <a:latin typeface="Arial Narrow" panose="020B0606020202030204" pitchFamily="34" charset="0"/>
            </a:endParaRPr>
          </a:p>
          <a:p>
            <a:pPr algn="just"/>
            <a:r>
              <a:rPr lang="es-CO" dirty="0">
                <a:latin typeface="Arial Narrow" panose="020B0606020202030204" pitchFamily="34" charset="0"/>
              </a:rPr>
              <a:t>El mes en el cual se recepcionaron mas quejas fue en septiembre con un total de 644 , de las cuales 589 fueron recepcionadas vía web</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p:txBody>
      </p:sp>
      <p:pic>
        <p:nvPicPr>
          <p:cNvPr id="8"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46889" y="21041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4" name="Tabla 3">
            <a:extLst>
              <a:ext uri="{FF2B5EF4-FFF2-40B4-BE49-F238E27FC236}">
                <a16:creationId xmlns:a16="http://schemas.microsoft.com/office/drawing/2014/main" id="{D9D4B3A4-125E-434B-985A-42DA94128228}"/>
              </a:ext>
            </a:extLst>
          </p:cNvPr>
          <p:cNvGraphicFramePr>
            <a:graphicFrameLocks noGrp="1"/>
          </p:cNvGraphicFramePr>
          <p:nvPr>
            <p:extLst>
              <p:ext uri="{D42A27DB-BD31-4B8C-83A1-F6EECF244321}">
                <p14:modId xmlns:p14="http://schemas.microsoft.com/office/powerpoint/2010/main" val="564155280"/>
              </p:ext>
            </p:extLst>
          </p:nvPr>
        </p:nvGraphicFramePr>
        <p:xfrm>
          <a:off x="717352" y="4664182"/>
          <a:ext cx="4430712" cy="1247775"/>
        </p:xfrm>
        <a:graphic>
          <a:graphicData uri="http://schemas.openxmlformats.org/drawingml/2006/table">
            <a:tbl>
              <a:tblPr/>
              <a:tblGrid>
                <a:gridCol w="1248040">
                  <a:extLst>
                    <a:ext uri="{9D8B030D-6E8A-4147-A177-3AD203B41FA5}">
                      <a16:colId xmlns:a16="http://schemas.microsoft.com/office/drawing/2014/main" val="3709529475"/>
                    </a:ext>
                  </a:extLst>
                </a:gridCol>
                <a:gridCol w="1731698">
                  <a:extLst>
                    <a:ext uri="{9D8B030D-6E8A-4147-A177-3AD203B41FA5}">
                      <a16:colId xmlns:a16="http://schemas.microsoft.com/office/drawing/2014/main" val="3440710630"/>
                    </a:ext>
                  </a:extLst>
                </a:gridCol>
                <a:gridCol w="608800">
                  <a:extLst>
                    <a:ext uri="{9D8B030D-6E8A-4147-A177-3AD203B41FA5}">
                      <a16:colId xmlns:a16="http://schemas.microsoft.com/office/drawing/2014/main" val="30008482"/>
                    </a:ext>
                  </a:extLst>
                </a:gridCol>
                <a:gridCol w="842174">
                  <a:extLst>
                    <a:ext uri="{9D8B030D-6E8A-4147-A177-3AD203B41FA5}">
                      <a16:colId xmlns:a16="http://schemas.microsoft.com/office/drawing/2014/main" val="3286945199"/>
                    </a:ext>
                  </a:extLst>
                </a:gridCol>
              </a:tblGrid>
              <a:tr h="409575">
                <a:tc>
                  <a:txBody>
                    <a:bodyPr/>
                    <a:lstStyle/>
                    <a:p>
                      <a:pPr algn="ctr" rtl="0" fontAlgn="ctr"/>
                      <a:r>
                        <a:rPr lang="es-CO" sz="1200" b="1" i="0" u="none" strike="noStrike" dirty="0">
                          <a:solidFill>
                            <a:srgbClr val="FFFFFF"/>
                          </a:solidFill>
                          <a:effectLst/>
                          <a:latin typeface="Calibri" panose="020F0502020204030204" pitchFamily="34" charset="0"/>
                        </a:rPr>
                        <a:t>Mes</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Física</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Web</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114949997"/>
                  </a:ext>
                </a:extLst>
              </a:tr>
              <a:tr h="209550">
                <a:tc>
                  <a:txBody>
                    <a:bodyPr/>
                    <a:lstStyle/>
                    <a:p>
                      <a:pPr algn="l" fontAlgn="b"/>
                      <a:r>
                        <a:rPr lang="es-CO" sz="1200" b="1" i="0" u="none" strike="noStrike">
                          <a:solidFill>
                            <a:srgbClr val="000000"/>
                          </a:solidFill>
                          <a:effectLst/>
                          <a:latin typeface="Calibri" panose="020F0502020204030204" pitchFamily="34" charset="0"/>
                        </a:rPr>
                        <a:t>JULIO</a:t>
                      </a:r>
                    </a:p>
                  </a:txBody>
                  <a:tcPr marL="0" marR="0" marT="0" marB="0" anchor="b">
                    <a:lnL>
                      <a:noFill/>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rtl="0" fontAlgn="ctr"/>
                      <a:r>
                        <a:rPr lang="es-CO" sz="1200" b="0" i="0" u="none" strike="noStrike" dirty="0">
                          <a:solidFill>
                            <a:srgbClr val="000000"/>
                          </a:solidFill>
                          <a:effectLst/>
                          <a:latin typeface="Calibri" panose="020F0502020204030204" pitchFamily="34" charset="0"/>
                        </a:rPr>
                        <a:t>22</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545</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567</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55904729"/>
                  </a:ext>
                </a:extLst>
              </a:tr>
              <a:tr h="209550">
                <a:tc>
                  <a:txBody>
                    <a:bodyPr/>
                    <a:lstStyle/>
                    <a:p>
                      <a:pPr algn="l" fontAlgn="b"/>
                      <a:r>
                        <a:rPr lang="es-CO" sz="1200" b="1" i="0" u="none" strike="noStrike">
                          <a:solidFill>
                            <a:srgbClr val="000000"/>
                          </a:solidFill>
                          <a:effectLst/>
                          <a:latin typeface="Calibri" panose="020F0502020204030204" pitchFamily="34" charset="0"/>
                        </a:rPr>
                        <a:t>AGOSTO</a:t>
                      </a:r>
                    </a:p>
                  </a:txBody>
                  <a:tcPr marL="0" marR="0" marT="0" marB="0" anchor="b">
                    <a:lnL>
                      <a:noFill/>
                    </a:lnL>
                    <a:lnR w="12700" cap="flat" cmpd="sng" algn="ctr">
                      <a:solidFill>
                        <a:srgbClr val="D9D9D9"/>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DCE6F1"/>
                    </a:solidFill>
                  </a:tcPr>
                </a:tc>
                <a:tc>
                  <a:txBody>
                    <a:bodyPr/>
                    <a:lstStyle/>
                    <a:p>
                      <a:pPr algn="ctr" rtl="0" fontAlgn="ctr"/>
                      <a:r>
                        <a:rPr lang="es-CO" sz="1200" b="0" i="0" u="none" strike="noStrike" dirty="0">
                          <a:solidFill>
                            <a:srgbClr val="000000"/>
                          </a:solidFill>
                          <a:effectLst/>
                          <a:latin typeface="Calibri" panose="020F0502020204030204" pitchFamily="34" charset="0"/>
                        </a:rPr>
                        <a:t>65</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555</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620</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196660138"/>
                  </a:ext>
                </a:extLst>
              </a:tr>
              <a:tr h="209550">
                <a:tc>
                  <a:txBody>
                    <a:bodyPr/>
                    <a:lstStyle/>
                    <a:p>
                      <a:pPr algn="l" fontAlgn="b"/>
                      <a:r>
                        <a:rPr lang="es-CO" sz="1200" b="1" i="0" u="none" strike="noStrike" dirty="0">
                          <a:solidFill>
                            <a:srgbClr val="000000"/>
                          </a:solidFill>
                          <a:effectLst/>
                          <a:latin typeface="Calibri" panose="020F0502020204030204" pitchFamily="34" charset="0"/>
                        </a:rPr>
                        <a:t>SEPTIEMBRE</a:t>
                      </a:r>
                    </a:p>
                  </a:txBody>
                  <a:tcPr marL="0" marR="0" marT="0" marB="0" anchor="b">
                    <a:lnL>
                      <a:noFill/>
                    </a:lnL>
                    <a:lnR w="12700" cap="flat" cmpd="sng" algn="ctr">
                      <a:solidFill>
                        <a:srgbClr val="D9D9D9"/>
                      </a:solidFill>
                      <a:prstDash val="solid"/>
                      <a:round/>
                      <a:headEnd type="none" w="med" len="med"/>
                      <a:tailEnd type="none" w="med" len="med"/>
                    </a:lnR>
                    <a:lnT w="6350" cap="flat" cmpd="sng" algn="ctr">
                      <a:solidFill>
                        <a:srgbClr val="95B3D7"/>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DCE6F1"/>
                    </a:solidFill>
                  </a:tcPr>
                </a:tc>
                <a:tc>
                  <a:txBody>
                    <a:bodyPr/>
                    <a:lstStyle/>
                    <a:p>
                      <a:pPr algn="ctr" rtl="0" fontAlgn="ctr"/>
                      <a:r>
                        <a:rPr lang="es-CO" sz="1200" b="0" i="0" u="none" strike="noStrike">
                          <a:solidFill>
                            <a:srgbClr val="000000"/>
                          </a:solidFill>
                          <a:effectLst/>
                          <a:latin typeface="Calibri" panose="020F0502020204030204" pitchFamily="34" charset="0"/>
                        </a:rPr>
                        <a:t>55</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589</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dirty="0">
                          <a:solidFill>
                            <a:srgbClr val="000000"/>
                          </a:solidFill>
                          <a:effectLst/>
                          <a:latin typeface="Calibri" panose="020F0502020204030204" pitchFamily="34" charset="0"/>
                        </a:rPr>
                        <a:t>644</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562051994"/>
                  </a:ext>
                </a:extLst>
              </a:tr>
              <a:tr h="209550">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142</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1689</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1831</a:t>
                      </a:r>
                    </a:p>
                  </a:txBody>
                  <a:tcPr marL="0" marR="0"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2846727072"/>
                  </a:ext>
                </a:extLst>
              </a:tr>
            </a:tbl>
          </a:graphicData>
        </a:graphic>
      </p:graphicFrame>
      <p:graphicFrame>
        <p:nvGraphicFramePr>
          <p:cNvPr id="12" name="Gráfico 11">
            <a:extLst>
              <a:ext uri="{FF2B5EF4-FFF2-40B4-BE49-F238E27FC236}">
                <a16:creationId xmlns:a16="http://schemas.microsoft.com/office/drawing/2014/main" id="{A0E23525-7009-44C8-A817-127B2A58E060}"/>
              </a:ext>
            </a:extLst>
          </p:cNvPr>
          <p:cNvGraphicFramePr>
            <a:graphicFrameLocks/>
          </p:cNvGraphicFramePr>
          <p:nvPr>
            <p:extLst>
              <p:ext uri="{D42A27DB-BD31-4B8C-83A1-F6EECF244321}">
                <p14:modId xmlns:p14="http://schemas.microsoft.com/office/powerpoint/2010/main" val="2646134989"/>
              </p:ext>
            </p:extLst>
          </p:nvPr>
        </p:nvGraphicFramePr>
        <p:xfrm>
          <a:off x="546889" y="1484784"/>
          <a:ext cx="4817199" cy="288032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5026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5458487" y="1844824"/>
            <a:ext cx="3087057" cy="3416320"/>
          </a:xfrm>
          <a:prstGeom prst="rect">
            <a:avLst/>
          </a:prstGeom>
        </p:spPr>
        <p:txBody>
          <a:bodyPr wrap="square">
            <a:spAutoFit/>
          </a:bodyPr>
          <a:lstStyle/>
          <a:p>
            <a:pPr algn="just"/>
            <a:r>
              <a:rPr lang="es-CO" dirty="0">
                <a:latin typeface="Arial Narrow" panose="020B0606020202030204" pitchFamily="34" charset="0"/>
              </a:rPr>
              <a:t>En el tercer trimestre del 2017 se recibieron 1831 quejas de las cuales 1690 fueron recepcionadas vía web y 141 físicas.</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a:p>
            <a:pPr algn="just"/>
            <a:r>
              <a:rPr lang="es-CO" dirty="0">
                <a:latin typeface="Arial Narrow" panose="020B0606020202030204" pitchFamily="34" charset="0"/>
              </a:rPr>
              <a:t>El tipo de queja que mas se recepcionó tipo web fue reclamos servicios con un total de 1281 quejas</a:t>
            </a:r>
          </a:p>
          <a:p>
            <a:pPr algn="just"/>
            <a:endParaRPr lang="es-CO" dirty="0">
              <a:latin typeface="Arial Narrow" panose="020B0606020202030204" pitchFamily="34" charset="0"/>
            </a:endParaRPr>
          </a:p>
          <a:p>
            <a:pPr algn="just"/>
            <a:endParaRPr lang="es-CO" dirty="0">
              <a:latin typeface="Arial Narrow" panose="020B0606020202030204" pitchFamily="34" charset="0"/>
            </a:endParaRPr>
          </a:p>
        </p:txBody>
      </p:sp>
      <p:pic>
        <p:nvPicPr>
          <p:cNvPr id="8"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46889" y="210415"/>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graphicFrame>
        <p:nvGraphicFramePr>
          <p:cNvPr id="11" name="Gráfico 10">
            <a:extLst>
              <a:ext uri="{FF2B5EF4-FFF2-40B4-BE49-F238E27FC236}">
                <a16:creationId xmlns:a16="http://schemas.microsoft.com/office/drawing/2014/main" id="{23145487-6680-4162-8912-5ADAB1036166}"/>
              </a:ext>
            </a:extLst>
          </p:cNvPr>
          <p:cNvGraphicFramePr>
            <a:graphicFrameLocks/>
          </p:cNvGraphicFramePr>
          <p:nvPr>
            <p:extLst>
              <p:ext uri="{D42A27DB-BD31-4B8C-83A1-F6EECF244321}">
                <p14:modId xmlns:p14="http://schemas.microsoft.com/office/powerpoint/2010/main" val="1566176656"/>
              </p:ext>
            </p:extLst>
          </p:nvPr>
        </p:nvGraphicFramePr>
        <p:xfrm>
          <a:off x="395536" y="1412776"/>
          <a:ext cx="4644008" cy="302382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Tabla 6">
            <a:extLst>
              <a:ext uri="{FF2B5EF4-FFF2-40B4-BE49-F238E27FC236}">
                <a16:creationId xmlns:a16="http://schemas.microsoft.com/office/drawing/2014/main" id="{A02E6B89-4F53-4CB1-85F3-91932C8266D8}"/>
              </a:ext>
            </a:extLst>
          </p:cNvPr>
          <p:cNvGraphicFramePr>
            <a:graphicFrameLocks noGrp="1"/>
          </p:cNvGraphicFramePr>
          <p:nvPr>
            <p:extLst>
              <p:ext uri="{D42A27DB-BD31-4B8C-83A1-F6EECF244321}">
                <p14:modId xmlns:p14="http://schemas.microsoft.com/office/powerpoint/2010/main" val="1121854075"/>
              </p:ext>
            </p:extLst>
          </p:nvPr>
        </p:nvGraphicFramePr>
        <p:xfrm>
          <a:off x="480244" y="4537244"/>
          <a:ext cx="4559300" cy="1447800"/>
        </p:xfrm>
        <a:graphic>
          <a:graphicData uri="http://schemas.openxmlformats.org/drawingml/2006/table">
            <a:tbl>
              <a:tblPr/>
              <a:tblGrid>
                <a:gridCol w="1700616">
                  <a:extLst>
                    <a:ext uri="{9D8B030D-6E8A-4147-A177-3AD203B41FA5}">
                      <a16:colId xmlns:a16="http://schemas.microsoft.com/office/drawing/2014/main" val="4045629613"/>
                    </a:ext>
                  </a:extLst>
                </a:gridCol>
                <a:gridCol w="1497557">
                  <a:extLst>
                    <a:ext uri="{9D8B030D-6E8A-4147-A177-3AD203B41FA5}">
                      <a16:colId xmlns:a16="http://schemas.microsoft.com/office/drawing/2014/main" val="1938888416"/>
                    </a:ext>
                  </a:extLst>
                </a:gridCol>
                <a:gridCol w="571102">
                  <a:extLst>
                    <a:ext uri="{9D8B030D-6E8A-4147-A177-3AD203B41FA5}">
                      <a16:colId xmlns:a16="http://schemas.microsoft.com/office/drawing/2014/main" val="3517288301"/>
                    </a:ext>
                  </a:extLst>
                </a:gridCol>
                <a:gridCol w="790025">
                  <a:extLst>
                    <a:ext uri="{9D8B030D-6E8A-4147-A177-3AD203B41FA5}">
                      <a16:colId xmlns:a16="http://schemas.microsoft.com/office/drawing/2014/main" val="4151560994"/>
                    </a:ext>
                  </a:extLst>
                </a:gridCol>
              </a:tblGrid>
              <a:tr h="409575">
                <a:tc>
                  <a:txBody>
                    <a:bodyPr/>
                    <a:lstStyle/>
                    <a:p>
                      <a:pPr algn="ctr" rtl="0" fontAlgn="ctr"/>
                      <a:r>
                        <a:rPr lang="es-CO" sz="1200" b="1" i="0" u="none" strike="noStrike">
                          <a:solidFill>
                            <a:srgbClr val="FFFFFF"/>
                          </a:solidFill>
                          <a:effectLst/>
                          <a:latin typeface="Calibri" panose="020F0502020204030204" pitchFamily="34" charset="0"/>
                        </a:rPr>
                        <a:t>TIPO </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Física</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Web</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3315794208"/>
                  </a:ext>
                </a:extLst>
              </a:tr>
              <a:tr h="409575">
                <a:tc>
                  <a:txBody>
                    <a:bodyPr/>
                    <a:lstStyle/>
                    <a:p>
                      <a:pPr algn="l" rtl="0" fontAlgn="b"/>
                      <a:r>
                        <a:rPr lang="es-CO" sz="1200" b="0" i="0" u="none" strike="noStrike">
                          <a:solidFill>
                            <a:srgbClr val="000000"/>
                          </a:solidFill>
                          <a:effectLst/>
                          <a:latin typeface="Calibri" panose="020F0502020204030204" pitchFamily="34" charset="0"/>
                        </a:rPr>
                        <a:t>QUEJAS FUNCIONARIOS MEN</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12</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67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920700925"/>
                  </a:ext>
                </a:extLst>
              </a:tr>
              <a:tr h="209550">
                <a:tc>
                  <a:txBody>
                    <a:bodyPr/>
                    <a:lstStyle/>
                    <a:p>
                      <a:pPr algn="l" rtl="0" fontAlgn="b"/>
                      <a:r>
                        <a:rPr lang="es-CO" sz="1200" b="0" i="0" u="none" strike="noStrike">
                          <a:solidFill>
                            <a:srgbClr val="000000"/>
                          </a:solidFill>
                          <a:effectLst/>
                          <a:latin typeface="Calibri" panose="020F0502020204030204" pitchFamily="34" charset="0"/>
                        </a:rPr>
                        <a:t>QUEJAS PROCESOS MEN</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35</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448</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483</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363827"/>
                  </a:ext>
                </a:extLst>
              </a:tr>
              <a:tr h="209550">
                <a:tc>
                  <a:txBody>
                    <a:bodyPr/>
                    <a:lstStyle/>
                    <a:p>
                      <a:pPr algn="l" rtl="0" fontAlgn="b"/>
                      <a:r>
                        <a:rPr lang="es-CO" sz="1200" b="0" i="0" u="none" strike="noStrike">
                          <a:solidFill>
                            <a:srgbClr val="000000"/>
                          </a:solidFill>
                          <a:effectLst/>
                          <a:latin typeface="Calibri" panose="020F0502020204030204" pitchFamily="34" charset="0"/>
                        </a:rPr>
                        <a:t>RECLAMOS SERVICIOS</a:t>
                      </a:r>
                    </a:p>
                  </a:txBody>
                  <a:tcPr marL="9525" marR="9525" marT="9525" marB="0" anchor="b">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94</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1187</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1281</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691531327"/>
                  </a:ext>
                </a:extLst>
              </a:tr>
              <a:tr h="209550">
                <a:tc>
                  <a:txBody>
                    <a:bodyPr/>
                    <a:lstStyle/>
                    <a:p>
                      <a:pPr algn="ctr" rtl="0" fontAlgn="ctr"/>
                      <a:r>
                        <a:rPr lang="es-CO" sz="1200" b="1" i="0" u="none" strike="noStrike">
                          <a:solidFill>
                            <a:srgbClr val="FFFFFF"/>
                          </a:solidFill>
                          <a:effectLst/>
                          <a:latin typeface="Calibri" panose="020F0502020204030204" pitchFamily="34" charset="0"/>
                        </a:rPr>
                        <a:t>Total general</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141</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1690</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tc>
                  <a:txBody>
                    <a:bodyPr/>
                    <a:lstStyle/>
                    <a:p>
                      <a:pPr algn="ctr" rtl="0" fontAlgn="ctr"/>
                      <a:r>
                        <a:rPr lang="es-CO" sz="1200" b="1" i="0" u="none" strike="noStrike" dirty="0">
                          <a:solidFill>
                            <a:srgbClr val="FFFFFF"/>
                          </a:solidFill>
                          <a:effectLst/>
                          <a:latin typeface="Calibri" panose="020F0502020204030204" pitchFamily="34" charset="0"/>
                        </a:rPr>
                        <a:t>1831</a:t>
                      </a:r>
                    </a:p>
                  </a:txBody>
                  <a:tcPr marL="9525" marR="9525" marT="9525"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632523"/>
                    </a:solidFill>
                  </a:tcPr>
                </a:tc>
                <a:extLst>
                  <a:ext uri="{0D108BD9-81ED-4DB2-BD59-A6C34878D82A}">
                    <a16:rowId xmlns:a16="http://schemas.microsoft.com/office/drawing/2014/main" val="1809460463"/>
                  </a:ext>
                </a:extLst>
              </a:tr>
            </a:tbl>
          </a:graphicData>
        </a:graphic>
      </p:graphicFrame>
    </p:spTree>
    <p:extLst>
      <p:ext uri="{BB962C8B-B14F-4D97-AF65-F5344CB8AC3E}">
        <p14:creationId xmlns:p14="http://schemas.microsoft.com/office/powerpoint/2010/main" val="841069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881413"/>
            <a:ext cx="8280920" cy="6247864"/>
          </a:xfrm>
          <a:prstGeom prst="rect">
            <a:avLst/>
          </a:prstGeom>
        </p:spPr>
        <p:txBody>
          <a:bodyPr wrap="square">
            <a:spAutoFit/>
          </a:bodyPr>
          <a:lstStyle/>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De las 1831 quejas radicadas en el tercer trimestre, 431 no fueron atendidas oportunamente, lo cual llevó a disminuir el porcentaje de cumplimiento del indicador, en un 24%</a:t>
            </a:r>
          </a:p>
          <a:p>
            <a:pPr algn="just">
              <a:buSzPct val="125000"/>
              <a:defRPr/>
            </a:pPr>
            <a:endParaRPr lang="es-ES" sz="2000"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Esta  baja  del  indicador  se  debió principalmente a los  siguientes factores: </a:t>
            </a:r>
          </a:p>
          <a:p>
            <a:pPr algn="just">
              <a:buSzPct val="125000"/>
              <a:defRPr/>
            </a:pPr>
            <a:endParaRPr lang="es-ES" sz="2000" dirty="0">
              <a:latin typeface="Arial Narrow" panose="020B0606020202030204" pitchFamily="34" charset="0"/>
              <a:cs typeface="Arial" pitchFamily="34" charset="0"/>
            </a:endParaRPr>
          </a:p>
          <a:p>
            <a:pPr marL="457200" indent="-457200" algn="just">
              <a:buSzPct val="125000"/>
              <a:buFont typeface="+mj-lt"/>
              <a:buAutoNum type="arabicParenR"/>
              <a:defRPr/>
            </a:pPr>
            <a:r>
              <a:rPr lang="es-ES" sz="2000" dirty="0">
                <a:latin typeface="Arial Narrow" panose="020B0606020202030204" pitchFamily="34" charset="0"/>
                <a:cs typeface="Arial" pitchFamily="34" charset="0"/>
              </a:rPr>
              <a:t>El mayor numero de quejas se presenta en relación al tramite de convalidaciones de Educación Superior, debido a que al finalizar el 2016 se tenían 7230 convalidaciones pendientes, y desde enero de 2017 a la fecha se han radicado mas de 7000 solicitudes de convalidación lo que hace que se presente una alta demora en el tiempo de culminación del trámite y repercute en el numero de requerimientos del ciudadano.</a:t>
            </a:r>
          </a:p>
          <a:p>
            <a:pPr marL="457200" indent="-457200" algn="just">
              <a:buSzPct val="125000"/>
              <a:buFont typeface="+mj-lt"/>
              <a:buAutoNum type="arabicParenR"/>
              <a:defRPr/>
            </a:pPr>
            <a:r>
              <a:rPr lang="es-ES" sz="2000" dirty="0">
                <a:latin typeface="Arial Narrow" panose="020B0606020202030204" pitchFamily="34" charset="0"/>
                <a:cs typeface="Arial" pitchFamily="34" charset="0"/>
              </a:rPr>
              <a:t>El grupo de convalidaciones además de las radicaciones en VUMEN recibe y tramita un numero similar de PQRS y requerimientos judiciales. </a:t>
            </a:r>
          </a:p>
          <a:p>
            <a:pPr marL="457200" indent="-457200" algn="just">
              <a:buSzPct val="125000"/>
              <a:buFont typeface="+mj-lt"/>
              <a:buAutoNum type="arabicParenR"/>
              <a:defRPr/>
            </a:pPr>
            <a:endParaRPr lang="es-ES" sz="2000" dirty="0">
              <a:latin typeface="Arial Narrow" panose="020B0606020202030204" pitchFamily="34" charset="0"/>
              <a:cs typeface="Arial" pitchFamily="34" charset="0"/>
            </a:endParaRPr>
          </a:p>
          <a:p>
            <a:pPr marL="457200" indent="-457200" algn="just">
              <a:buSzPct val="125000"/>
              <a:buFont typeface="+mj-lt"/>
              <a:buAutoNum type="arabicParenR"/>
              <a:defRPr/>
            </a:pPr>
            <a:endParaRPr lang="es-ES" sz="2000" dirty="0">
              <a:latin typeface="Arial Narrow" panose="020B0606020202030204" pitchFamily="34" charset="0"/>
              <a:cs typeface="Arial" pitchFamily="34" charset="0"/>
            </a:endParaRPr>
          </a:p>
          <a:p>
            <a:pPr algn="just">
              <a:buSzPct val="125000"/>
              <a:defRPr/>
            </a:pPr>
            <a:endParaRPr lang="es-ES" sz="2000" dirty="0">
              <a:latin typeface="Arial Narrow" panose="020B0606020202030204" pitchFamily="34" charset="0"/>
              <a:cs typeface="Arial" pitchFamily="34" charset="0"/>
            </a:endParaRPr>
          </a:p>
          <a:p>
            <a:pPr marL="457200" indent="-457200" algn="just">
              <a:buSzPct val="125000"/>
              <a:buFont typeface="+mj-lt"/>
              <a:buAutoNum type="arabicPeriod"/>
              <a:defRPr/>
            </a:pPr>
            <a:endParaRPr lang="es-ES" sz="2000" dirty="0">
              <a:latin typeface="Arial Narrow" panose="020B0606020202030204" pitchFamily="34" charset="0"/>
              <a:cs typeface="Arial" pitchFamily="34" charset="0"/>
            </a:endParaRPr>
          </a:p>
          <a:p>
            <a:pPr algn="just">
              <a:buSzPct val="125000"/>
              <a:defRPr/>
            </a:pPr>
            <a:endParaRPr lang="es-ES" sz="2000" dirty="0">
              <a:latin typeface="Arial Narrow" panose="020B0606020202030204" pitchFamily="34" charset="0"/>
              <a:cs typeface="Arial" pitchFamily="34" charset="0"/>
            </a:endParaRP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4538069" y="313757"/>
            <a:ext cx="4572000" cy="646331"/>
          </a:xfrm>
          <a:prstGeom prst="rect">
            <a:avLst/>
          </a:prstGeom>
        </p:spPr>
        <p:txBody>
          <a:bodyPr>
            <a:spAutoFit/>
          </a:bodyPr>
          <a:lstStyle/>
          <a:p>
            <a:r>
              <a:rPr lang="es-CO" b="1" dirty="0">
                <a:solidFill>
                  <a:schemeClr val="accent2">
                    <a:lumMod val="50000"/>
                  </a:schemeClr>
                </a:solidFill>
              </a:rPr>
              <a:t>Conclusiones de los resultados a la gestión de las Quejas, Reclamos</a:t>
            </a:r>
            <a:endParaRPr lang="es-CO" dirty="0">
              <a:solidFill>
                <a:schemeClr val="accent2">
                  <a:lumMod val="50000"/>
                </a:schemeClr>
              </a:solidFill>
            </a:endParaRPr>
          </a:p>
        </p:txBody>
      </p:sp>
      <p:pic>
        <p:nvPicPr>
          <p:cNvPr id="8"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spTree>
    <p:extLst>
      <p:ext uri="{BB962C8B-B14F-4D97-AF65-F5344CB8AC3E}">
        <p14:creationId xmlns:p14="http://schemas.microsoft.com/office/powerpoint/2010/main" val="3492266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01664" y="1282363"/>
            <a:ext cx="7702783" cy="4001095"/>
          </a:xfrm>
          <a:prstGeom prst="rect">
            <a:avLst/>
          </a:prstGeom>
        </p:spPr>
        <p:txBody>
          <a:bodyPr wrap="square">
            <a:spAutoFit/>
          </a:bodyPr>
          <a:lstStyle/>
          <a:p>
            <a:pPr algn="ctr">
              <a:buSzPct val="125000"/>
              <a:defRPr/>
            </a:pPr>
            <a:r>
              <a:rPr lang="es-ES" sz="2800" dirty="0">
                <a:latin typeface="Arial Narrow" panose="020B0606020202030204" pitchFamily="34" charset="0"/>
                <a:cs typeface="Arial" pitchFamily="34" charset="0"/>
              </a:rPr>
              <a:t>ACCIONES  REALIZADAS PARA LA ATENCION OPORTUNA DE LAS QUEJAS</a:t>
            </a:r>
          </a:p>
          <a:p>
            <a:pPr algn="just">
              <a:buSzPct val="125000"/>
              <a:defRPr/>
            </a:pPr>
            <a:endParaRPr lang="es-ES" dirty="0">
              <a:latin typeface="Arial Narrow" panose="020B0606020202030204" pitchFamily="34" charset="0"/>
              <a:cs typeface="Arial" pitchFamily="34" charset="0"/>
            </a:endParaRPr>
          </a:p>
          <a:p>
            <a:pPr algn="just">
              <a:buSzPct val="125000"/>
              <a:defRPr/>
            </a:pPr>
            <a:r>
              <a:rPr lang="es-ES" sz="2000" dirty="0">
                <a:latin typeface="Arial Narrow" panose="020B0606020202030204" pitchFamily="34" charset="0"/>
                <a:cs typeface="Arial" pitchFamily="34" charset="0"/>
              </a:rPr>
              <a:t>Durante el tercer trimestre de 2017 se ha trabajado articuladamente con la subdirección de aseguramiento de la calidad de la Educación superior y con el grupo de convalidaciones para disminuir el numero de quejas radicadas, se compartió la base de resoluciones para poder dar respuesta  oportuna a las quejas radicadas.</a:t>
            </a:r>
          </a:p>
          <a:p>
            <a:pPr algn="just">
              <a:buSzPct val="125000"/>
              <a:defRPr/>
            </a:pPr>
            <a:r>
              <a:rPr lang="es-ES" sz="2000" dirty="0">
                <a:latin typeface="Arial Narrow" panose="020B0606020202030204" pitchFamily="34" charset="0"/>
                <a:cs typeface="Arial" pitchFamily="34" charset="0"/>
              </a:rPr>
              <a:t>Se remitió semanalmente al grupo de convalidaciones un listado con los tramites por los cuales se recibió a usuarios en la UAC y así evitar la radicación de mas quejas.</a:t>
            </a:r>
          </a:p>
          <a:p>
            <a:pPr algn="just">
              <a:buSzPct val="125000"/>
              <a:defRPr/>
            </a:pPr>
            <a:r>
              <a:rPr lang="es-ES" sz="2000" dirty="0">
                <a:latin typeface="Arial Narrow" panose="020B0606020202030204" pitchFamily="34" charset="0"/>
                <a:cs typeface="Arial" pitchFamily="34" charset="0"/>
              </a:rPr>
              <a:t> </a:t>
            </a:r>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5697686"/>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4538069" y="313757"/>
            <a:ext cx="4572000" cy="646331"/>
          </a:xfrm>
          <a:prstGeom prst="rect">
            <a:avLst/>
          </a:prstGeom>
        </p:spPr>
        <p:txBody>
          <a:bodyPr>
            <a:spAutoFit/>
          </a:bodyPr>
          <a:lstStyle/>
          <a:p>
            <a:r>
              <a:rPr lang="es-CO" b="1" dirty="0">
                <a:solidFill>
                  <a:schemeClr val="accent2">
                    <a:lumMod val="50000"/>
                  </a:schemeClr>
                </a:solidFill>
              </a:rPr>
              <a:t>Conclusiones de los resultados a la gestión de las Quejas, Reclamos</a:t>
            </a:r>
            <a:endParaRPr lang="es-CO" dirty="0">
              <a:solidFill>
                <a:schemeClr val="accent2">
                  <a:lumMod val="50000"/>
                </a:schemeClr>
              </a:solidFill>
            </a:endParaRPr>
          </a:p>
        </p:txBody>
      </p:sp>
      <p:pic>
        <p:nvPicPr>
          <p:cNvPr id="8"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550741" y="353827"/>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550741" y="292633"/>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Ministerio de Educación Nacional</a:t>
            </a:r>
          </a:p>
        </p:txBody>
      </p:sp>
    </p:spTree>
    <p:extLst>
      <p:ext uri="{BB962C8B-B14F-4D97-AF65-F5344CB8AC3E}">
        <p14:creationId xmlns:p14="http://schemas.microsoft.com/office/powerpoint/2010/main" val="332430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1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259" t="17295" r="16983" b="33645"/>
          <a:stretch/>
        </p:blipFill>
        <p:spPr bwMode="auto">
          <a:xfrm>
            <a:off x="546889"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549747" y="216266"/>
            <a:ext cx="3097064"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del Sector Educativo</a:t>
            </a:r>
          </a:p>
        </p:txBody>
      </p:sp>
      <p:grpSp>
        <p:nvGrpSpPr>
          <p:cNvPr id="69" name="68 Grupo"/>
          <p:cNvGrpSpPr/>
          <p:nvPr/>
        </p:nvGrpSpPr>
        <p:grpSpPr>
          <a:xfrm>
            <a:off x="6189257" y="6093296"/>
            <a:ext cx="2919247" cy="757382"/>
            <a:chOff x="6189257" y="6093296"/>
            <a:chExt cx="2919247" cy="757382"/>
          </a:xfrm>
        </p:grpSpPr>
        <p:pic>
          <p:nvPicPr>
            <p:cNvPr id="70" name="6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71" name="70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3" name="2 CuadroTexto"/>
          <p:cNvSpPr txBox="1"/>
          <p:nvPr/>
        </p:nvSpPr>
        <p:spPr>
          <a:xfrm>
            <a:off x="517392" y="3248038"/>
            <a:ext cx="8208912" cy="584775"/>
          </a:xfrm>
          <a:prstGeom prst="rect">
            <a:avLst/>
          </a:prstGeom>
          <a:noFill/>
        </p:spPr>
        <p:txBody>
          <a:bodyPr wrap="square" rtlCol="0">
            <a:spAutoFit/>
          </a:bodyPr>
          <a:lstStyle/>
          <a:p>
            <a:r>
              <a:rPr lang="es-CO" sz="1600" dirty="0">
                <a:latin typeface="Verdana" panose="020B0604030504040204" pitchFamily="34" charset="0"/>
                <a:ea typeface="Verdana" panose="020B0604030504040204" pitchFamily="34" charset="0"/>
                <a:cs typeface="Verdana" panose="020B0604030504040204" pitchFamily="34" charset="0"/>
              </a:rPr>
              <a:t>Para el 3 trimestre del año 2017 se recibieron 2542 quejas aumentando en un 90,29% en comparación con el mismo periodo de tiempo del año 2016</a:t>
            </a:r>
          </a:p>
        </p:txBody>
      </p:sp>
      <p:sp>
        <p:nvSpPr>
          <p:cNvPr id="4" name="3 Rectángulo"/>
          <p:cNvSpPr/>
          <p:nvPr/>
        </p:nvSpPr>
        <p:spPr>
          <a:xfrm>
            <a:off x="4163327" y="261584"/>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1267730517"/>
              </p:ext>
            </p:extLst>
          </p:nvPr>
        </p:nvGraphicFramePr>
        <p:xfrm>
          <a:off x="979263" y="1059443"/>
          <a:ext cx="6375402" cy="2209800"/>
        </p:xfrm>
        <a:graphic>
          <a:graphicData uri="http://schemas.openxmlformats.org/drawingml/2006/table">
            <a:tbl>
              <a:tblPr/>
              <a:tblGrid>
                <a:gridCol w="2291514">
                  <a:extLst>
                    <a:ext uri="{9D8B030D-6E8A-4147-A177-3AD203B41FA5}">
                      <a16:colId xmlns:a16="http://schemas.microsoft.com/office/drawing/2014/main" val="20000"/>
                    </a:ext>
                  </a:extLst>
                </a:gridCol>
                <a:gridCol w="680648">
                  <a:extLst>
                    <a:ext uri="{9D8B030D-6E8A-4147-A177-3AD203B41FA5}">
                      <a16:colId xmlns:a16="http://schemas.microsoft.com/office/drawing/2014/main" val="20001"/>
                    </a:ext>
                  </a:extLst>
                </a:gridCol>
                <a:gridCol w="680648">
                  <a:extLst>
                    <a:ext uri="{9D8B030D-6E8A-4147-A177-3AD203B41FA5}">
                      <a16:colId xmlns:a16="http://schemas.microsoft.com/office/drawing/2014/main" val="20002"/>
                    </a:ext>
                  </a:extLst>
                </a:gridCol>
                <a:gridCol w="680648">
                  <a:extLst>
                    <a:ext uri="{9D8B030D-6E8A-4147-A177-3AD203B41FA5}">
                      <a16:colId xmlns:a16="http://schemas.microsoft.com/office/drawing/2014/main" val="20003"/>
                    </a:ext>
                  </a:extLst>
                </a:gridCol>
                <a:gridCol w="680648">
                  <a:extLst>
                    <a:ext uri="{9D8B030D-6E8A-4147-A177-3AD203B41FA5}">
                      <a16:colId xmlns:a16="http://schemas.microsoft.com/office/drawing/2014/main" val="20005"/>
                    </a:ext>
                  </a:extLst>
                </a:gridCol>
                <a:gridCol w="680648">
                  <a:extLst>
                    <a:ext uri="{9D8B030D-6E8A-4147-A177-3AD203B41FA5}">
                      <a16:colId xmlns:a16="http://schemas.microsoft.com/office/drawing/2014/main" val="20006"/>
                    </a:ext>
                  </a:extLst>
                </a:gridCol>
                <a:gridCol w="680648">
                  <a:extLst>
                    <a:ext uri="{9D8B030D-6E8A-4147-A177-3AD203B41FA5}">
                      <a16:colId xmlns:a16="http://schemas.microsoft.com/office/drawing/2014/main" val="2580027454"/>
                    </a:ext>
                  </a:extLst>
                </a:gridCol>
              </a:tblGrid>
              <a:tr h="195982">
                <a:tc rowSpan="2">
                  <a:txBody>
                    <a:bodyPr/>
                    <a:lstStyle/>
                    <a:p>
                      <a:pPr algn="ctr" fontAlgn="b"/>
                      <a:r>
                        <a:rPr lang="es-CO" sz="1400" b="1" i="0" u="none" strike="noStrike" dirty="0">
                          <a:solidFill>
                            <a:srgbClr val="FFFFFF"/>
                          </a:solidFill>
                          <a:effectLst/>
                          <a:latin typeface="Arial Narrow" panose="020B0606020202030204" pitchFamily="34" charset="0"/>
                        </a:rPr>
                        <a:t>Ejes temáticos Quejas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gridSpan="3">
                  <a:txBody>
                    <a:bodyPr/>
                    <a:lstStyle/>
                    <a:p>
                      <a:pPr algn="ctr" fontAlgn="b"/>
                      <a:r>
                        <a:rPr lang="es-CO" sz="1400" b="1" i="0" u="none" strike="noStrike" dirty="0">
                          <a:solidFill>
                            <a:srgbClr val="FFFFFF"/>
                          </a:solidFill>
                          <a:effectLst/>
                          <a:latin typeface="Arial Narrow" panose="020B0606020202030204" pitchFamily="34" charset="0"/>
                        </a:rPr>
                        <a:t>2016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endParaRPr lang="es-CO"/>
                    </a:p>
                  </a:txBody>
                  <a:tcPr/>
                </a:tc>
                <a:tc hMerge="1">
                  <a:txBody>
                    <a:bodyPr/>
                    <a:lstStyle/>
                    <a:p>
                      <a:endParaRPr lang="es-CO"/>
                    </a:p>
                  </a:txBody>
                  <a:tcPr/>
                </a:tc>
                <a:tc gridSpan="3">
                  <a:txBody>
                    <a:bodyPr/>
                    <a:lstStyle/>
                    <a:p>
                      <a:pPr algn="ctr" fontAlgn="b"/>
                      <a:r>
                        <a:rPr lang="es-CO" sz="1400" b="1" i="0" u="none" strike="noStrike" dirty="0">
                          <a:solidFill>
                            <a:srgbClr val="FFFFFF"/>
                          </a:solidFill>
                          <a:effectLst/>
                          <a:latin typeface="Arial Narrow" panose="020B0606020202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endParaRPr lang="es-CO"/>
                    </a:p>
                  </a:txBody>
                  <a:tcPr/>
                </a:tc>
                <a:tc hMerge="1">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209550">
                <a:tc vMerge="1">
                  <a:txBody>
                    <a:bodyPr/>
                    <a:lstStyle/>
                    <a:p>
                      <a:endParaRPr lang="es-CO"/>
                    </a:p>
                  </a:txBody>
                  <a:tcPr/>
                </a:tc>
                <a:tc>
                  <a:txBody>
                    <a:bodyPr/>
                    <a:lstStyle/>
                    <a:p>
                      <a:pPr algn="ctr" fontAlgn="b"/>
                      <a:r>
                        <a:rPr lang="es-CO" sz="1400" b="1" i="0" u="none" strike="noStrike">
                          <a:solidFill>
                            <a:srgbClr val="FFFFFF"/>
                          </a:solidFill>
                          <a:effectLst/>
                          <a:latin typeface="Arial Narrow" panose="020B0606020202030204" pitchFamily="34" charset="0"/>
                        </a:rPr>
                        <a:t>1°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1°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3° </a:t>
                      </a:r>
                    </a:p>
                    <a:p>
                      <a:pPr algn="ctr" fontAlgn="b"/>
                      <a:r>
                        <a:rPr lang="es-CO" sz="1400" b="1" i="0" u="none" strike="noStrike" dirty="0">
                          <a:solidFill>
                            <a:srgbClr val="FFFFFF"/>
                          </a:solidFill>
                          <a:effectLst/>
                          <a:latin typeface="Arial Narrow" panose="020B0606020202030204" pitchFamily="34" charset="0"/>
                        </a:rPr>
                        <a:t>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209550">
                <a:tc>
                  <a:txBody>
                    <a:bodyPr/>
                    <a:lstStyle/>
                    <a:p>
                      <a:pPr algn="l" fontAlgn="b"/>
                      <a:r>
                        <a:rPr lang="es-CO" sz="1400" b="0" i="0" u="none" strike="noStrike">
                          <a:solidFill>
                            <a:srgbClr val="000000"/>
                          </a:solidFill>
                          <a:effectLst/>
                          <a:latin typeface="Arial Narrow" panose="020B0606020202030204" pitchFamily="34" charset="0"/>
                        </a:rPr>
                        <a:t>Instituciones de Educación Superior</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221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461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539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298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256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298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209550">
                <a:tc>
                  <a:txBody>
                    <a:bodyPr/>
                    <a:lstStyle/>
                    <a:p>
                      <a:pPr algn="l" fontAlgn="b"/>
                      <a:r>
                        <a:rPr lang="es-CO" sz="1400" b="0" i="0" u="none" strike="noStrike">
                          <a:solidFill>
                            <a:srgbClr val="000000"/>
                          </a:solidFill>
                          <a:effectLst/>
                          <a:latin typeface="Arial Narrow" panose="020B0606020202030204" pitchFamily="34" charset="0"/>
                        </a:rPr>
                        <a:t>Ministerio de Educación Nacional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33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453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331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1226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1580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1831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209550">
                <a:tc>
                  <a:txBody>
                    <a:bodyPr/>
                    <a:lstStyle/>
                    <a:p>
                      <a:pPr algn="l" fontAlgn="b"/>
                      <a:r>
                        <a:rPr lang="es-CO" sz="1400" b="0" i="0" u="none" strike="noStrike">
                          <a:solidFill>
                            <a:srgbClr val="000000"/>
                          </a:solidFill>
                          <a:effectLst/>
                          <a:latin typeface="Arial Narrow" panose="020B0606020202030204" pitchFamily="34" charset="0"/>
                        </a:rPr>
                        <a:t>Secretarias de Educación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108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157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227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197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180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209550">
                <a:tc>
                  <a:txBody>
                    <a:bodyPr/>
                    <a:lstStyle/>
                    <a:p>
                      <a:pPr algn="l" fontAlgn="b"/>
                      <a:r>
                        <a:rPr lang="es-CO" sz="1400" b="0" i="0" u="none" strike="noStrike" dirty="0">
                          <a:solidFill>
                            <a:srgbClr val="000000"/>
                          </a:solidFill>
                          <a:effectLst/>
                          <a:latin typeface="Arial Narrow" panose="020B0606020202030204" pitchFamily="34" charset="0"/>
                        </a:rPr>
                        <a:t>Establecimientos Educativos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94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163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144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144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209550">
                <a:tc>
                  <a:txBody>
                    <a:bodyPr/>
                    <a:lstStyle/>
                    <a:p>
                      <a:pPr algn="l" fontAlgn="b"/>
                      <a:r>
                        <a:rPr lang="es-CO" sz="1400" b="0" i="0" u="none" strike="noStrike">
                          <a:solidFill>
                            <a:srgbClr val="000000"/>
                          </a:solidFill>
                          <a:effectLst/>
                          <a:latin typeface="Arial Narrow" panose="020B0606020202030204" pitchFamily="34" charset="0"/>
                        </a:rPr>
                        <a:t>Otras Entidades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52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82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71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127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89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209550">
                <a:tc>
                  <a:txBody>
                    <a:bodyPr/>
                    <a:lstStyle/>
                    <a:p>
                      <a:pPr algn="ctr" fontAlgn="b"/>
                      <a:r>
                        <a:rPr lang="es-CO" sz="1400" b="1" i="0" u="none" strike="noStrike">
                          <a:solidFill>
                            <a:srgbClr val="FFFFFF"/>
                          </a:solidFill>
                          <a:effectLst/>
                          <a:latin typeface="Arial Narrow" panose="020B0606020202030204" pitchFamily="34" charset="0"/>
                        </a:rPr>
                        <a:t>TOTAL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448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1267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1260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1889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2304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2542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7"/>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542193198"/>
              </p:ext>
            </p:extLst>
          </p:nvPr>
        </p:nvGraphicFramePr>
        <p:xfrm>
          <a:off x="979263" y="4027424"/>
          <a:ext cx="6375396" cy="1996440"/>
        </p:xfrm>
        <a:graphic>
          <a:graphicData uri="http://schemas.openxmlformats.org/drawingml/2006/table">
            <a:tbl>
              <a:tblPr/>
              <a:tblGrid>
                <a:gridCol w="2291514">
                  <a:extLst>
                    <a:ext uri="{9D8B030D-6E8A-4147-A177-3AD203B41FA5}">
                      <a16:colId xmlns:a16="http://schemas.microsoft.com/office/drawing/2014/main" val="20000"/>
                    </a:ext>
                  </a:extLst>
                </a:gridCol>
                <a:gridCol w="680647">
                  <a:extLst>
                    <a:ext uri="{9D8B030D-6E8A-4147-A177-3AD203B41FA5}">
                      <a16:colId xmlns:a16="http://schemas.microsoft.com/office/drawing/2014/main" val="20001"/>
                    </a:ext>
                  </a:extLst>
                </a:gridCol>
                <a:gridCol w="680647">
                  <a:extLst>
                    <a:ext uri="{9D8B030D-6E8A-4147-A177-3AD203B41FA5}">
                      <a16:colId xmlns:a16="http://schemas.microsoft.com/office/drawing/2014/main" val="20002"/>
                    </a:ext>
                  </a:extLst>
                </a:gridCol>
                <a:gridCol w="680647">
                  <a:extLst>
                    <a:ext uri="{9D8B030D-6E8A-4147-A177-3AD203B41FA5}">
                      <a16:colId xmlns:a16="http://schemas.microsoft.com/office/drawing/2014/main" val="20003"/>
                    </a:ext>
                  </a:extLst>
                </a:gridCol>
                <a:gridCol w="680647">
                  <a:extLst>
                    <a:ext uri="{9D8B030D-6E8A-4147-A177-3AD203B41FA5}">
                      <a16:colId xmlns:a16="http://schemas.microsoft.com/office/drawing/2014/main" val="20005"/>
                    </a:ext>
                  </a:extLst>
                </a:gridCol>
                <a:gridCol w="680647">
                  <a:extLst>
                    <a:ext uri="{9D8B030D-6E8A-4147-A177-3AD203B41FA5}">
                      <a16:colId xmlns:a16="http://schemas.microsoft.com/office/drawing/2014/main" val="20006"/>
                    </a:ext>
                  </a:extLst>
                </a:gridCol>
                <a:gridCol w="680647">
                  <a:extLst>
                    <a:ext uri="{9D8B030D-6E8A-4147-A177-3AD203B41FA5}">
                      <a16:colId xmlns:a16="http://schemas.microsoft.com/office/drawing/2014/main" val="658754576"/>
                    </a:ext>
                  </a:extLst>
                </a:gridCol>
              </a:tblGrid>
              <a:tr h="209550">
                <a:tc rowSpan="2">
                  <a:txBody>
                    <a:bodyPr/>
                    <a:lstStyle/>
                    <a:p>
                      <a:pPr algn="ctr" fontAlgn="b"/>
                      <a:r>
                        <a:rPr lang="es-CO" sz="1400" b="1" i="0" u="none" strike="noStrike" dirty="0">
                          <a:solidFill>
                            <a:srgbClr val="FFFFFF"/>
                          </a:solidFill>
                          <a:effectLst/>
                          <a:latin typeface="Arial Narrow" panose="020B0606020202030204" pitchFamily="34" charset="0"/>
                        </a:rPr>
                        <a:t>Documentos MEN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gridSpan="3">
                  <a:txBody>
                    <a:bodyPr/>
                    <a:lstStyle/>
                    <a:p>
                      <a:pPr algn="ctr" fontAlgn="b"/>
                      <a:r>
                        <a:rPr lang="es-CO" sz="1400" b="1" i="0" u="none" strike="noStrike" dirty="0">
                          <a:solidFill>
                            <a:srgbClr val="FFFFFF"/>
                          </a:solidFill>
                          <a:effectLst/>
                          <a:latin typeface="Arial Narrow" panose="020B0606020202030204" pitchFamily="34" charset="0"/>
                        </a:rPr>
                        <a:t>2016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gridSpan="2">
                  <a:txBody>
                    <a:bodyPr/>
                    <a:lstStyle/>
                    <a:p>
                      <a:pPr algn="ctr" fontAlgn="b"/>
                      <a:r>
                        <a:rPr lang="es-CO" sz="1400" b="1" i="0" u="none" strike="noStrike" dirty="0">
                          <a:solidFill>
                            <a:srgbClr val="FFFFFF"/>
                          </a:solidFill>
                          <a:effectLst/>
                          <a:latin typeface="Arial Narrow" panose="020B0606020202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hMerge="1">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endParaRPr lang="es-CO" sz="1400" b="1" i="0" u="none" strike="noStrike" dirty="0">
                        <a:solidFill>
                          <a:srgbClr val="FFFFFF"/>
                        </a:solidFill>
                        <a:effectLst/>
                        <a:latin typeface="Arial Narrow" panose="020B0606020202030204" pitchFamily="34" charset="0"/>
                      </a:endParaRP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209550">
                <a:tc vMerge="1">
                  <a:txBody>
                    <a:bodyPr/>
                    <a:lstStyle/>
                    <a:p>
                      <a:endParaRPr lang="es-CO"/>
                    </a:p>
                  </a:txBody>
                  <a:tcPr/>
                </a:tc>
                <a:tc>
                  <a:txBody>
                    <a:bodyPr/>
                    <a:lstStyle/>
                    <a:p>
                      <a:pPr algn="ctr" fontAlgn="b"/>
                      <a:r>
                        <a:rPr lang="es-CO" sz="1400" b="1" i="0" u="none" strike="noStrike">
                          <a:solidFill>
                            <a:srgbClr val="FFFFFF"/>
                          </a:solidFill>
                          <a:effectLst/>
                          <a:latin typeface="Arial Narrow" panose="020B0606020202030204" pitchFamily="34" charset="0"/>
                        </a:rPr>
                        <a:t>1° Trimestre</a:t>
                      </a:r>
                    </a:p>
                  </a:txBody>
                  <a:tcPr marL="9525" marR="9525" marT="9525" marB="0" anchor="b">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a:solidFill>
                            <a:srgbClr val="FFFFFF"/>
                          </a:solidFill>
                          <a:effectLst/>
                          <a:latin typeface="Arial Narrow" panose="020B0606020202030204" pitchFamily="34" charset="0"/>
                        </a:rPr>
                        <a:t>1°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2°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400" b="1" i="0" u="none" strike="noStrike" dirty="0">
                          <a:solidFill>
                            <a:srgbClr val="FFFFFF"/>
                          </a:solidFill>
                          <a:effectLst/>
                          <a:latin typeface="Arial Narrow" panose="020B0606020202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209550">
                <a:tc>
                  <a:txBody>
                    <a:bodyPr/>
                    <a:lstStyle/>
                    <a:p>
                      <a:pPr algn="l" fontAlgn="b"/>
                      <a:r>
                        <a:rPr lang="es-CO" sz="1400" b="0" i="0" u="none" strike="noStrike">
                          <a:solidFill>
                            <a:srgbClr val="000000"/>
                          </a:solidFill>
                          <a:effectLst/>
                          <a:latin typeface="Arial Narrow" panose="020B0606020202030204" pitchFamily="34" charset="0"/>
                        </a:rPr>
                        <a:t>Total documentos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56.637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62.594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67.414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64.301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 66386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75993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209550">
                <a:tc>
                  <a:txBody>
                    <a:bodyPr/>
                    <a:lstStyle/>
                    <a:p>
                      <a:pPr algn="l" fontAlgn="b"/>
                      <a:r>
                        <a:rPr lang="es-CO" sz="1400" b="0" i="0" u="none" strike="noStrike">
                          <a:solidFill>
                            <a:srgbClr val="000000"/>
                          </a:solidFill>
                          <a:effectLst/>
                          <a:latin typeface="Arial Narrow" panose="020B0606020202030204" pitchFamily="34" charset="0"/>
                        </a:rPr>
                        <a:t>% oportunidad respuesta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94%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92,00%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91,00%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87%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 87,28%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93,33%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209550">
                <a:tc>
                  <a:txBody>
                    <a:bodyPr/>
                    <a:lstStyle/>
                    <a:p>
                      <a:pPr algn="l" fontAlgn="b"/>
                      <a:r>
                        <a:rPr lang="es-CO" sz="1400" b="0" i="0" u="none" strike="noStrike">
                          <a:solidFill>
                            <a:srgbClr val="000000"/>
                          </a:solidFill>
                          <a:effectLst/>
                          <a:latin typeface="Arial Narrow" panose="020B0606020202030204" pitchFamily="34" charset="0"/>
                        </a:rPr>
                        <a:t>Total quejas del sector educativo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448</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1.267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1.260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1.889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2.304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2542</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209550">
                <a:tc>
                  <a:txBody>
                    <a:bodyPr/>
                    <a:lstStyle/>
                    <a:p>
                      <a:pPr algn="l" fontAlgn="b"/>
                      <a:r>
                        <a:rPr lang="es-CO" sz="1400" b="0" i="0" u="none" strike="noStrike">
                          <a:solidFill>
                            <a:srgbClr val="000000"/>
                          </a:solidFill>
                          <a:effectLst/>
                          <a:latin typeface="Arial Narrow" panose="020B0606020202030204" pitchFamily="34" charset="0"/>
                        </a:rPr>
                        <a:t>% oportunidad en la respuesta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87,00%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69,29%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77,69%</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74,00%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71,35%</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83%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209550">
                <a:tc>
                  <a:txBody>
                    <a:bodyPr/>
                    <a:lstStyle/>
                    <a:p>
                      <a:pPr algn="l" fontAlgn="b"/>
                      <a:r>
                        <a:rPr lang="es-CO" sz="1400" b="0" i="0" u="none" strike="noStrike">
                          <a:solidFill>
                            <a:srgbClr val="000000"/>
                          </a:solidFill>
                          <a:effectLst/>
                          <a:latin typeface="Arial Narrow" panose="020B0606020202030204" pitchFamily="34" charset="0"/>
                        </a:rPr>
                        <a:t>Total quejas MEN</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33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453</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331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1.226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1.580</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1831</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209550">
                <a:tc>
                  <a:txBody>
                    <a:bodyPr/>
                    <a:lstStyle/>
                    <a:p>
                      <a:pPr algn="l" fontAlgn="b"/>
                      <a:r>
                        <a:rPr lang="es-CO" sz="1400" b="0" i="0" u="none" strike="noStrike">
                          <a:solidFill>
                            <a:srgbClr val="000000"/>
                          </a:solidFill>
                          <a:effectLst/>
                          <a:latin typeface="Arial Narrow" panose="020B0606020202030204" pitchFamily="34" charset="0"/>
                        </a:rPr>
                        <a:t>% de oportunidad en la respuesta </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76%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24%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a:solidFill>
                            <a:srgbClr val="000000"/>
                          </a:solidFill>
                          <a:effectLst/>
                          <a:latin typeface="Arial Narrow" panose="020B0606020202030204" pitchFamily="34" charset="0"/>
                        </a:rPr>
                        <a:t>55%</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65%</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64%</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b"/>
                      <a:r>
                        <a:rPr lang="es-CO" sz="1400" b="0" i="0" u="none" strike="noStrike" dirty="0">
                          <a:solidFill>
                            <a:srgbClr val="000000"/>
                          </a:solidFill>
                          <a:effectLst/>
                          <a:latin typeface="Arial Narrow" panose="020B0606020202030204" pitchFamily="34" charset="0"/>
                        </a:rPr>
                        <a:t>76%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3909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0" y="3131073"/>
            <a:ext cx="1510347" cy="707886"/>
          </a:xfrm>
          <a:prstGeom prst="rect">
            <a:avLst/>
          </a:prstGeom>
          <a:noFill/>
        </p:spPr>
        <p:txBody>
          <a:bodyPr wrap="square" rtlCol="0">
            <a:spAutoFit/>
          </a:bodyPr>
          <a:lstStyle/>
          <a:p>
            <a:r>
              <a:rPr lang="es-CO" sz="2000" dirty="0">
                <a:solidFill>
                  <a:schemeClr val="bg1"/>
                </a:solidFill>
                <a:latin typeface="Arial" pitchFamily="34" charset="0"/>
                <a:ea typeface="Verdana" panose="020B0604030504040204" pitchFamily="34" charset="0"/>
                <a:cs typeface="Arial" pitchFamily="34" charset="0"/>
              </a:rPr>
              <a:t>Detalle</a:t>
            </a:r>
            <a:r>
              <a:rPr lang="es-CO" sz="2000" dirty="0">
                <a:solidFill>
                  <a:schemeClr val="bg1"/>
                </a:solidFill>
                <a:latin typeface="Verdana" panose="020B0604030504040204" pitchFamily="34" charset="0"/>
                <a:ea typeface="Verdana" panose="020B0604030504040204" pitchFamily="34" charset="0"/>
                <a:cs typeface="Verdana" panose="020B0604030504040204" pitchFamily="34" charset="0"/>
              </a:rPr>
              <a:t> por  entidad</a:t>
            </a:r>
          </a:p>
        </p:txBody>
      </p:sp>
      <p:sp>
        <p:nvSpPr>
          <p:cNvPr id="8" name="7 Rectángulo"/>
          <p:cNvSpPr/>
          <p:nvPr/>
        </p:nvSpPr>
        <p:spPr>
          <a:xfrm>
            <a:off x="366560" y="5747689"/>
            <a:ext cx="6523314" cy="369332"/>
          </a:xfrm>
          <a:prstGeom prst="rect">
            <a:avLst/>
          </a:prstGeom>
        </p:spPr>
        <p:txBody>
          <a:bodyPr wrap="square">
            <a:spAutoFit/>
          </a:bodyPr>
          <a:lstStyle/>
          <a:p>
            <a:pPr algn="just"/>
            <a:endParaRPr lang="es-CO" dirty="0">
              <a:solidFill>
                <a:schemeClr val="tx1">
                  <a:lumMod val="75000"/>
                  <a:lumOff val="25000"/>
                </a:schemeClr>
              </a:solidFill>
            </a:endParaRPr>
          </a:p>
        </p:txBody>
      </p:sp>
      <p:grpSp>
        <p:nvGrpSpPr>
          <p:cNvPr id="67" name="66 Grupo"/>
          <p:cNvGrpSpPr/>
          <p:nvPr/>
        </p:nvGrpSpPr>
        <p:grpSpPr>
          <a:xfrm>
            <a:off x="6189257" y="6093296"/>
            <a:ext cx="2919247" cy="757382"/>
            <a:chOff x="6189257" y="6093296"/>
            <a:chExt cx="2919247" cy="757382"/>
          </a:xfrm>
        </p:grpSpPr>
        <p:pic>
          <p:nvPicPr>
            <p:cNvPr id="68" name="67 Imagen"/>
            <p:cNvPicPr>
              <a:picLocks noChangeAspect="1"/>
            </p:cNvPicPr>
            <p:nvPr/>
          </p:nvPicPr>
          <p:blipFill rotWithShape="1">
            <a:blip r:embed="rId3"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69" name="68 Imagen"/>
            <p:cNvPicPr>
              <a:picLocks noChangeAspect="1"/>
            </p:cNvPicPr>
            <p:nvPr/>
          </p:nvPicPr>
          <p:blipFill rotWithShape="1">
            <a:blip r:embed="rId4"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
        <p:nvSpPr>
          <p:cNvPr id="13" name="Text Box 5"/>
          <p:cNvSpPr txBox="1">
            <a:spLocks noChangeArrowheads="1"/>
          </p:cNvSpPr>
          <p:nvPr/>
        </p:nvSpPr>
        <p:spPr bwMode="auto">
          <a:xfrm>
            <a:off x="422385" y="5307568"/>
            <a:ext cx="8274050" cy="88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85750" indent="-285750">
              <a:defRPr sz="2400" b="1">
                <a:solidFill>
                  <a:schemeClr val="tx1"/>
                </a:solidFill>
                <a:latin typeface="Arial" pitchFamily="34" charset="0"/>
                <a:ea typeface="ＭＳ Ｐゴシック" pitchFamily="34" charset="-128"/>
              </a:defRPr>
            </a:lvl1pPr>
            <a:lvl2pPr marL="742950" indent="-285750">
              <a:defRPr sz="2400" b="1">
                <a:solidFill>
                  <a:schemeClr val="tx1"/>
                </a:solidFill>
                <a:latin typeface="Arial" pitchFamily="34" charset="0"/>
                <a:ea typeface="ＭＳ Ｐゴシック" pitchFamily="34" charset="-128"/>
              </a:defRPr>
            </a:lvl2pPr>
            <a:lvl3pPr marL="1143000" indent="-228600">
              <a:defRPr sz="2400" b="1">
                <a:solidFill>
                  <a:schemeClr val="tx1"/>
                </a:solidFill>
                <a:latin typeface="Arial" pitchFamily="34" charset="0"/>
                <a:ea typeface="ＭＳ Ｐゴシック" pitchFamily="34" charset="-128"/>
              </a:defRPr>
            </a:lvl3pPr>
            <a:lvl4pPr marL="1600200" indent="-228600">
              <a:defRPr sz="2400" b="1">
                <a:solidFill>
                  <a:schemeClr val="tx1"/>
                </a:solidFill>
                <a:latin typeface="Arial" pitchFamily="34" charset="0"/>
                <a:ea typeface="ＭＳ Ｐゴシック" pitchFamily="34" charset="-128"/>
              </a:defRPr>
            </a:lvl4pPr>
            <a:lvl5pPr marL="2057400" indent="-22860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just">
              <a:lnSpc>
                <a:spcPct val="80000"/>
              </a:lnSpc>
              <a:spcBef>
                <a:spcPct val="50000"/>
              </a:spcBef>
              <a:buFontTx/>
              <a:buBlip>
                <a:blip r:embed="rId5"/>
              </a:buBlip>
            </a:pPr>
            <a:r>
              <a:rPr lang="es-CO" altLang="es-CO" sz="1600" b="0" dirty="0">
                <a:cs typeface="Arial" pitchFamily="34" charset="0"/>
              </a:rPr>
              <a:t>Por entidades, el mayor volumen de quejas recibidas en el tercer trimestre del 2017, fue para el Ministerio de Educación Nacional, con un total de 1831 quejas con una participación del 72%, seguidas por las quejas de las Instituciones de Educación Superior con 298 casos y una participación del 12 %. </a:t>
            </a:r>
            <a:endParaRPr lang="es-ES" altLang="es-CO" sz="1600" b="0" dirty="0">
              <a:cs typeface="Arial" pitchFamily="34" charset="0"/>
            </a:endParaRPr>
          </a:p>
        </p:txBody>
      </p:sp>
      <p:sp>
        <p:nvSpPr>
          <p:cNvPr id="2" name="1 Rectángulo"/>
          <p:cNvSpPr/>
          <p:nvPr/>
        </p:nvSpPr>
        <p:spPr>
          <a:xfrm>
            <a:off x="4319766" y="211880"/>
            <a:ext cx="4301532" cy="646331"/>
          </a:xfrm>
          <a:prstGeom prst="rect">
            <a:avLst/>
          </a:prstGeom>
        </p:spPr>
        <p:txBody>
          <a:bodyPr wrap="square">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graphicFrame>
        <p:nvGraphicFramePr>
          <p:cNvPr id="10" name="2 Gráfico">
            <a:extLst>
              <a:ext uri="{FF2B5EF4-FFF2-40B4-BE49-F238E27FC236}">
                <a16:creationId xmlns:a16="http://schemas.microsoft.com/office/drawing/2014/main" id="{00000000-0008-0000-1100-000003000000}"/>
              </a:ext>
            </a:extLst>
          </p:cNvPr>
          <p:cNvGraphicFramePr>
            <a:graphicFrameLocks/>
          </p:cNvGraphicFramePr>
          <p:nvPr/>
        </p:nvGraphicFramePr>
        <p:xfrm>
          <a:off x="1357312" y="1273968"/>
          <a:ext cx="6429375" cy="431006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581120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4716016" y="1233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6084168" y="1268760"/>
            <a:ext cx="2520280" cy="4579715"/>
          </a:xfrm>
          <a:prstGeom prst="rect">
            <a:avLst/>
          </a:prstGeom>
        </p:spPr>
        <p:txBody>
          <a:bodyPr wrap="square">
            <a:spAutoFit/>
          </a:bodyPr>
          <a:lstStyle/>
          <a:p>
            <a:pPr marL="285750" indent="-285750" algn="just">
              <a:lnSpc>
                <a:spcPct val="80000"/>
              </a:lnSpc>
              <a:spcBef>
                <a:spcPct val="50000"/>
              </a:spcBef>
              <a:buBlip>
                <a:blip r:embed="rId4"/>
              </a:buBlip>
              <a:defRPr/>
            </a:pPr>
            <a:r>
              <a:rPr lang="es-ES" dirty="0">
                <a:latin typeface="Arial Narrow" panose="020B0606020202030204" pitchFamily="34" charset="0"/>
              </a:rPr>
              <a:t>Para las Instituciones de Educación Superior, se presentaron 298 quejas en el tercer trimestre de 2017. </a:t>
            </a:r>
          </a:p>
          <a:p>
            <a:pPr marL="285750" indent="-285750" algn="just">
              <a:lnSpc>
                <a:spcPct val="80000"/>
              </a:lnSpc>
              <a:spcBef>
                <a:spcPct val="50000"/>
              </a:spcBef>
              <a:buBlip>
                <a:blip r:embed="rId4"/>
              </a:buBlip>
              <a:defRPr/>
            </a:pPr>
            <a:r>
              <a:rPr lang="es-ES" dirty="0">
                <a:latin typeface="Arial Narrow" panose="020B0606020202030204" pitchFamily="34" charset="0"/>
              </a:rPr>
              <a:t>Se obtuvo una disminución de 163 quejas con relación al  tercer trimestre del año 2016</a:t>
            </a:r>
          </a:p>
          <a:p>
            <a:pPr marL="285750" indent="-285750" algn="just">
              <a:lnSpc>
                <a:spcPct val="80000"/>
              </a:lnSpc>
              <a:spcBef>
                <a:spcPct val="50000"/>
              </a:spcBef>
              <a:buBlip>
                <a:blip r:embed="rId4"/>
              </a:buBlip>
              <a:defRPr/>
            </a:pPr>
            <a:r>
              <a:rPr lang="es-ES" dirty="0">
                <a:latin typeface="Arial Narrow" panose="020B0606020202030204" pitchFamily="34" charset="0"/>
              </a:rPr>
              <a:t>El mayor número de quejas  se presentó en los criterios relacionados con la calidad (aspectos académicos, bibliotecas, planes de estudios, entre otros), con un total de 296</a:t>
            </a:r>
          </a:p>
        </p:txBody>
      </p:sp>
      <p:pic>
        <p:nvPicPr>
          <p:cNvPr id="10"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731733" y="23045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682848" y="230451"/>
            <a:ext cx="3097064"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Instituciones Educativas</a:t>
            </a:r>
          </a:p>
        </p:txBody>
      </p:sp>
      <p:graphicFrame>
        <p:nvGraphicFramePr>
          <p:cNvPr id="2" name="Tabla 1"/>
          <p:cNvGraphicFramePr>
            <a:graphicFrameLocks noGrp="1"/>
          </p:cNvGraphicFramePr>
          <p:nvPr>
            <p:extLst>
              <p:ext uri="{D42A27DB-BD31-4B8C-83A1-F6EECF244321}">
                <p14:modId xmlns:p14="http://schemas.microsoft.com/office/powerpoint/2010/main" val="1413383822"/>
              </p:ext>
            </p:extLst>
          </p:nvPr>
        </p:nvGraphicFramePr>
        <p:xfrm>
          <a:off x="467544" y="4194175"/>
          <a:ext cx="5256584" cy="2286000"/>
        </p:xfrm>
        <a:graphic>
          <a:graphicData uri="http://schemas.openxmlformats.org/drawingml/2006/table">
            <a:tbl>
              <a:tblPr/>
              <a:tblGrid>
                <a:gridCol w="3543300">
                  <a:extLst>
                    <a:ext uri="{9D8B030D-6E8A-4147-A177-3AD203B41FA5}">
                      <a16:colId xmlns:a16="http://schemas.microsoft.com/office/drawing/2014/main" val="20000"/>
                    </a:ext>
                  </a:extLst>
                </a:gridCol>
                <a:gridCol w="84918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tblGrid>
              <a:tr h="190500">
                <a:tc rowSpan="2">
                  <a:txBody>
                    <a:bodyPr/>
                    <a:lstStyle/>
                    <a:p>
                      <a:pPr algn="ctr" fontAlgn="b"/>
                      <a:r>
                        <a:rPr lang="es-CO" sz="1100" b="1" i="0" u="none" strike="noStrike" dirty="0">
                          <a:solidFill>
                            <a:srgbClr val="FFFFFF"/>
                          </a:solidFill>
                          <a:effectLst/>
                          <a:latin typeface="Calibri" panose="020F0502020204030204" pitchFamily="34" charset="0"/>
                        </a:rPr>
                        <a:t>Ejes Temáticos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Año 2017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2523"/>
                    </a:solidFill>
                  </a:tcPr>
                </a:tc>
                <a:extLst>
                  <a:ext uri="{0D108BD9-81ED-4DB2-BD59-A6C34878D82A}">
                    <a16:rowId xmlns:a16="http://schemas.microsoft.com/office/drawing/2014/main" val="10000"/>
                  </a:ext>
                </a:extLst>
              </a:tr>
              <a:tr h="190500">
                <a:tc vMerge="1">
                  <a:txBody>
                    <a:bodyPr/>
                    <a:lstStyle/>
                    <a:p>
                      <a:endParaRPr lang="es-CO"/>
                    </a:p>
                  </a:txBody>
                  <a:tcPr/>
                </a:tc>
                <a:tc>
                  <a:txBody>
                    <a:bodyPr/>
                    <a:lstStyle/>
                    <a:p>
                      <a:pPr algn="ctr" fontAlgn="b"/>
                      <a:r>
                        <a:rPr lang="es-CO" sz="1000" b="1" i="0" u="none" strike="noStrike">
                          <a:solidFill>
                            <a:srgbClr val="FFFFFF"/>
                          </a:solidFill>
                          <a:effectLst/>
                          <a:latin typeface="Calibri" panose="020F0502020204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2523"/>
                    </a:solidFill>
                  </a:tcPr>
                </a:tc>
                <a:tc>
                  <a:txBody>
                    <a:bodyPr/>
                    <a:lstStyle/>
                    <a:p>
                      <a:pPr algn="ctr" fontAlgn="b"/>
                      <a:r>
                        <a:rPr lang="es-CO" sz="1000" b="1" i="0" u="none" strike="noStrike">
                          <a:solidFill>
                            <a:srgbClr val="FFFFFF"/>
                          </a:solidFill>
                          <a:effectLst/>
                          <a:latin typeface="Calibri" panose="020F0502020204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2523"/>
                    </a:solidFill>
                  </a:tcPr>
                </a:tc>
                <a:extLst>
                  <a:ext uri="{0D108BD9-81ED-4DB2-BD59-A6C34878D82A}">
                    <a16:rowId xmlns:a16="http://schemas.microsoft.com/office/drawing/2014/main" val="10001"/>
                  </a:ext>
                </a:extLst>
              </a:tr>
              <a:tr h="762000">
                <a:tc>
                  <a:txBody>
                    <a:bodyPr/>
                    <a:lstStyle/>
                    <a:p>
                      <a:pPr algn="l" fontAlgn="ctr"/>
                      <a:r>
                        <a:rPr lang="es-CO" sz="1100" b="0" i="0" u="none" strike="noStrike">
                          <a:solidFill>
                            <a:srgbClr val="000000"/>
                          </a:solidFill>
                          <a:effectLst/>
                          <a:latin typeface="Calibri" panose="020F0502020204030204" pitchFamily="34" charset="0"/>
                        </a:rPr>
                        <a:t>IES Calidad: Bibliotecas, Centros de Prática, formación de Docentes, Modificación de Registro Calificado, numero de docentes, Plan de Estudios, Tutorias, Dificultad para  grado, Maltratos.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solidFill>
                            <a:srgbClr val="000000"/>
                          </a:solidFill>
                          <a:effectLst/>
                          <a:latin typeface="Calibri" panose="020F0502020204030204" pitchFamily="34" charset="0"/>
                        </a:rPr>
                        <a:t>357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solidFill>
                            <a:srgbClr val="000000"/>
                          </a:solidFill>
                          <a:effectLst/>
                          <a:latin typeface="Calibri" panose="020F0502020204030204" pitchFamily="34" charset="0"/>
                        </a:rPr>
                        <a:t>296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62000">
                <a:tc>
                  <a:txBody>
                    <a:bodyPr/>
                    <a:lstStyle/>
                    <a:p>
                      <a:pPr algn="l" fontAlgn="ctr"/>
                      <a:r>
                        <a:rPr lang="es-CO" sz="1100" b="0" i="0" u="none" strike="noStrike">
                          <a:solidFill>
                            <a:srgbClr val="000000"/>
                          </a:solidFill>
                          <a:effectLst/>
                          <a:latin typeface="Calibri" panose="020F0502020204030204" pitchFamily="34" charset="0"/>
                        </a:rPr>
                        <a:t>IES Pecuniarios:  Cobros no contemplados, costos de matricula, Devolución de dineros, matricula extraordinaria, servicio medico, asistencial, derechos de  grado.</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solidFill>
                            <a:srgbClr val="000000"/>
                          </a:solidFill>
                          <a:effectLst/>
                          <a:latin typeface="Calibri" panose="020F0502020204030204" pitchFamily="34" charset="0"/>
                        </a:rPr>
                        <a:t>102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90500">
                <a:tc>
                  <a:txBody>
                    <a:bodyPr/>
                    <a:lstStyle/>
                    <a:p>
                      <a:pPr algn="l" fontAlgn="ctr"/>
                      <a:r>
                        <a:rPr lang="es-CO" sz="1100" b="0" i="0" u="none" strike="noStrike">
                          <a:solidFill>
                            <a:srgbClr val="000000"/>
                          </a:solidFill>
                          <a:effectLst/>
                          <a:latin typeface="Calibri" panose="020F0502020204030204" pitchFamily="34" charset="0"/>
                        </a:rPr>
                        <a:t>Infraestructura Física y Administrativa.</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solidFill>
                            <a:srgbClr val="000000"/>
                          </a:solidFill>
                          <a:effectLst/>
                          <a:latin typeface="Calibri" panose="020F0502020204030204" pitchFamily="34"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s-CO"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90500">
                <a:tc>
                  <a:txBody>
                    <a:bodyPr/>
                    <a:lstStyle/>
                    <a:p>
                      <a:pPr algn="ctr" fontAlgn="ctr"/>
                      <a:r>
                        <a:rPr lang="es-CO" sz="1100" b="0" i="0" u="none" strike="noStrike">
                          <a:solidFill>
                            <a:srgbClr val="FFFFFF"/>
                          </a:solidFill>
                          <a:effectLst/>
                          <a:latin typeface="Calibri" panose="020F0502020204030204" pitchFamily="34" charset="0"/>
                        </a:rPr>
                        <a:t>Total</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461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298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632523"/>
                    </a:solidFill>
                  </a:tcPr>
                </a:tc>
                <a:extLst>
                  <a:ext uri="{0D108BD9-81ED-4DB2-BD59-A6C34878D82A}">
                    <a16:rowId xmlns:a16="http://schemas.microsoft.com/office/drawing/2014/main" val="10005"/>
                  </a:ext>
                </a:extLst>
              </a:tr>
            </a:tbl>
          </a:graphicData>
        </a:graphic>
      </p:graphicFrame>
      <p:graphicFrame>
        <p:nvGraphicFramePr>
          <p:cNvPr id="12" name="2 Gráfico">
            <a:extLst>
              <a:ext uri="{FF2B5EF4-FFF2-40B4-BE49-F238E27FC236}">
                <a16:creationId xmlns:a16="http://schemas.microsoft.com/office/drawing/2014/main" id="{00000000-0008-0000-0800-000003000000}"/>
              </a:ext>
            </a:extLst>
          </p:cNvPr>
          <p:cNvGraphicFramePr>
            <a:graphicFrameLocks/>
          </p:cNvGraphicFramePr>
          <p:nvPr>
            <p:extLst>
              <p:ext uri="{D42A27DB-BD31-4B8C-83A1-F6EECF244321}">
                <p14:modId xmlns:p14="http://schemas.microsoft.com/office/powerpoint/2010/main" val="2351436860"/>
              </p:ext>
            </p:extLst>
          </p:nvPr>
        </p:nvGraphicFramePr>
        <p:xfrm>
          <a:off x="611561" y="1412776"/>
          <a:ext cx="4896544" cy="252028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46266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0"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Rectángulo"/>
          <p:cNvSpPr/>
          <p:nvPr/>
        </p:nvSpPr>
        <p:spPr>
          <a:xfrm>
            <a:off x="4283968" y="116632"/>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sp>
        <p:nvSpPr>
          <p:cNvPr id="3" name="2 Rectángulo"/>
          <p:cNvSpPr/>
          <p:nvPr/>
        </p:nvSpPr>
        <p:spPr>
          <a:xfrm>
            <a:off x="6582564" y="866159"/>
            <a:ext cx="2282990" cy="3914918"/>
          </a:xfrm>
          <a:prstGeom prst="rect">
            <a:avLst/>
          </a:prstGeom>
        </p:spPr>
        <p:txBody>
          <a:bodyPr wrap="square">
            <a:spAutoFit/>
          </a:bodyPr>
          <a:lstStyle/>
          <a:p>
            <a:pPr marL="285750" indent="-285750" algn="just" eaLnBrk="0" fontAlgn="base" hangingPunct="0">
              <a:lnSpc>
                <a:spcPct val="80000"/>
              </a:lnSpc>
              <a:spcBef>
                <a:spcPct val="50000"/>
              </a:spcBef>
              <a:spcAft>
                <a:spcPct val="0"/>
              </a:spcAft>
              <a:buBlip>
                <a:blip r:embed="rId4"/>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Para las Secretarías de Educación, se presentaron 180 quejas en el tercer trimestre de 2017, </a:t>
            </a:r>
          </a:p>
          <a:p>
            <a:pPr marL="285750" indent="-285750" algn="just" eaLnBrk="0" fontAlgn="base" hangingPunct="0">
              <a:lnSpc>
                <a:spcPct val="80000"/>
              </a:lnSpc>
              <a:spcBef>
                <a:spcPct val="50000"/>
              </a:spcBef>
              <a:spcAft>
                <a:spcPct val="0"/>
              </a:spcAft>
              <a:buBlip>
                <a:blip r:embed="rId4"/>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Teniendo un aumento  de 30 con respecto al tercer trimestre del año 2017</a:t>
            </a:r>
          </a:p>
          <a:p>
            <a:pPr marL="285750" indent="-285750" algn="just" eaLnBrk="0" fontAlgn="base" hangingPunct="0">
              <a:lnSpc>
                <a:spcPct val="80000"/>
              </a:lnSpc>
              <a:spcBef>
                <a:spcPct val="50000"/>
              </a:spcBef>
              <a:spcAft>
                <a:spcPct val="0"/>
              </a:spcAft>
              <a:buBlip>
                <a:blip r:embed="rId4"/>
              </a:buBlip>
            </a:pP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El eje temático  con mayor numero de quejas fue </a:t>
            </a:r>
            <a:r>
              <a:rPr lang="es-CO" altLang="es-CO" dirty="0">
                <a:solidFill>
                  <a:srgbClr val="000000"/>
                </a:solidFill>
                <a:latin typeface="Arial Narrow" panose="020B0606020202030204" pitchFamily="34" charset="0"/>
                <a:ea typeface="Verdana" panose="020B0604030504040204" pitchFamily="34" charset="0"/>
                <a:cs typeface="Verdana" panose="020B0604030504040204" pitchFamily="34" charset="0"/>
              </a:rPr>
              <a:t>Nivelación Salarial, pago de salarios y primas entre otros</a:t>
            </a:r>
            <a:r>
              <a:rPr lang="es-ES" altLang="es-CO" dirty="0">
                <a:solidFill>
                  <a:prstClr val="black"/>
                </a:solidFill>
                <a:latin typeface="Arial Narrow" panose="020B0606020202030204" pitchFamily="34" charset="0"/>
                <a:ea typeface="Verdana" panose="020B0604030504040204" pitchFamily="34" charset="0"/>
                <a:cs typeface="Verdana" panose="020B0604030504040204" pitchFamily="34" charset="0"/>
              </a:rPr>
              <a:t>, con un total de 56 quejas</a:t>
            </a:r>
          </a:p>
        </p:txBody>
      </p:sp>
      <p:pic>
        <p:nvPicPr>
          <p:cNvPr id="12"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253845" y="83126"/>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12 CuadroTexto"/>
          <p:cNvSpPr txBox="1"/>
          <p:nvPr/>
        </p:nvSpPr>
        <p:spPr>
          <a:xfrm>
            <a:off x="245788" y="82254"/>
            <a:ext cx="3241080"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Secretarias de Educación</a:t>
            </a:r>
          </a:p>
        </p:txBody>
      </p:sp>
      <p:graphicFrame>
        <p:nvGraphicFramePr>
          <p:cNvPr id="2" name="Tabla 1"/>
          <p:cNvGraphicFramePr>
            <a:graphicFrameLocks noGrp="1"/>
          </p:cNvGraphicFramePr>
          <p:nvPr>
            <p:extLst>
              <p:ext uri="{D42A27DB-BD31-4B8C-83A1-F6EECF244321}">
                <p14:modId xmlns:p14="http://schemas.microsoft.com/office/powerpoint/2010/main" val="2835370129"/>
              </p:ext>
            </p:extLst>
          </p:nvPr>
        </p:nvGraphicFramePr>
        <p:xfrm>
          <a:off x="100895" y="3857109"/>
          <a:ext cx="6369093" cy="2661285"/>
        </p:xfrm>
        <a:graphic>
          <a:graphicData uri="http://schemas.openxmlformats.org/drawingml/2006/table">
            <a:tbl>
              <a:tblPr/>
              <a:tblGrid>
                <a:gridCol w="4640902">
                  <a:extLst>
                    <a:ext uri="{9D8B030D-6E8A-4147-A177-3AD203B41FA5}">
                      <a16:colId xmlns:a16="http://schemas.microsoft.com/office/drawing/2014/main" val="20000"/>
                    </a:ext>
                  </a:extLst>
                </a:gridCol>
                <a:gridCol w="969966">
                  <a:extLst>
                    <a:ext uri="{9D8B030D-6E8A-4147-A177-3AD203B41FA5}">
                      <a16:colId xmlns:a16="http://schemas.microsoft.com/office/drawing/2014/main" val="20001"/>
                    </a:ext>
                  </a:extLst>
                </a:gridCol>
                <a:gridCol w="758225">
                  <a:extLst>
                    <a:ext uri="{9D8B030D-6E8A-4147-A177-3AD203B41FA5}">
                      <a16:colId xmlns:a16="http://schemas.microsoft.com/office/drawing/2014/main" val="20002"/>
                    </a:ext>
                  </a:extLst>
                </a:gridCol>
              </a:tblGrid>
              <a:tr h="209550">
                <a:tc rowSpan="2">
                  <a:txBody>
                    <a:bodyPr/>
                    <a:lstStyle/>
                    <a:p>
                      <a:pPr algn="ctr" fontAlgn="ctr"/>
                      <a:r>
                        <a:rPr lang="es-CO" sz="1200" b="1" i="0" u="none" strike="noStrike" dirty="0">
                          <a:solidFill>
                            <a:srgbClr val="FFFFFF"/>
                          </a:solidFill>
                          <a:effectLst/>
                          <a:latin typeface="Arial Narrow" panose="020B0606020202030204" pitchFamily="34" charset="0"/>
                        </a:rPr>
                        <a:t>Ejes Temáticos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rtl="0" fontAlgn="b"/>
                      <a:r>
                        <a:rPr lang="es-CO" sz="1050" b="1" i="0" u="none" strike="noStrike">
                          <a:solidFill>
                            <a:srgbClr val="FFFFFF"/>
                          </a:solidFill>
                          <a:effectLst/>
                          <a:latin typeface="Arial Narrow" panose="020B0606020202030204" pitchFamily="34" charset="0"/>
                        </a:rPr>
                        <a:t>2016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000" b="1" i="0" u="none" strike="noStrike">
                          <a:solidFill>
                            <a:srgbClr val="FFFFFF"/>
                          </a:solidFill>
                          <a:effectLst/>
                          <a:latin typeface="Arial Narrow" panose="020B0606020202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190500">
                <a:tc vMerge="1">
                  <a:txBody>
                    <a:bodyPr/>
                    <a:lstStyle/>
                    <a:p>
                      <a:endParaRPr lang="es-CO"/>
                    </a:p>
                  </a:txBody>
                  <a:tcPr/>
                </a:tc>
                <a:tc>
                  <a:txBody>
                    <a:bodyPr/>
                    <a:lstStyle/>
                    <a:p>
                      <a:pPr algn="ctr" rtl="0" fontAlgn="b"/>
                      <a:r>
                        <a:rPr lang="es-CO" sz="1050" b="1" i="0" u="none" strike="noStrike">
                          <a:solidFill>
                            <a:srgbClr val="FFFFFF"/>
                          </a:solidFill>
                          <a:effectLst/>
                          <a:latin typeface="Arial Narrow" panose="020B0606020202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000" b="1" i="0" u="none" strike="noStrike">
                          <a:solidFill>
                            <a:srgbClr val="FFFFFF"/>
                          </a:solidFill>
                          <a:effectLst/>
                          <a:latin typeface="Arial Narrow" panose="020B0606020202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381000">
                <a:tc>
                  <a:txBody>
                    <a:bodyPr/>
                    <a:lstStyle/>
                    <a:p>
                      <a:pPr algn="l" fontAlgn="b"/>
                      <a:r>
                        <a:rPr lang="es-CO" sz="1100" b="0" i="0" u="none" strike="noStrike">
                          <a:solidFill>
                            <a:srgbClr val="000000"/>
                          </a:solidFill>
                          <a:effectLst/>
                          <a:latin typeface="Calibri" panose="020F0502020204030204" pitchFamily="34" charset="0"/>
                        </a:rPr>
                        <a:t>Organización de Plantas de Personal Directivo Docente, Docente y Administrativo, Concurso Docente, Acoso Laboral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40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53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190500">
                <a:tc>
                  <a:txBody>
                    <a:bodyPr/>
                    <a:lstStyle/>
                    <a:p>
                      <a:pPr algn="l" fontAlgn="b"/>
                      <a:r>
                        <a:rPr lang="es-CO" sz="1100" b="0" i="0" u="none" strike="noStrike">
                          <a:solidFill>
                            <a:srgbClr val="000000"/>
                          </a:solidFill>
                          <a:effectLst/>
                          <a:latin typeface="Calibri" panose="020F0502020204030204" pitchFamily="34" charset="0"/>
                        </a:rPr>
                        <a:t>Otros: Aquellas que no Tienen Relación con Niguno de los Anteriores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88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r>
                        <a:rPr lang="es-CO" sz="1100" b="0" i="0" u="none" strike="noStrike">
                          <a:solidFill>
                            <a:srgbClr val="000000"/>
                          </a:solidFill>
                          <a:effectLst/>
                          <a:latin typeface="Calibri" panose="020F0502020204030204" pitchFamily="34" charset="0"/>
                        </a:rPr>
                        <a:t>Nivelación Salarial, Pago de Salarios, Primas Entre Otros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56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l" fontAlgn="b"/>
                      <a:r>
                        <a:rPr lang="es-CO" sz="1100" b="0" i="0" u="none" strike="noStrike">
                          <a:solidFill>
                            <a:srgbClr val="000000"/>
                          </a:solidFill>
                          <a:effectLst/>
                          <a:latin typeface="Calibri" panose="020F0502020204030204" pitchFamily="34" charset="0"/>
                        </a:rPr>
                        <a:t>Malos Manejos de Recursos Financieros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11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28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l" fontAlgn="b"/>
                      <a:r>
                        <a:rPr lang="es-CO" sz="1100" b="0" i="0" u="none" strike="noStrike">
                          <a:solidFill>
                            <a:srgbClr val="000000"/>
                          </a:solidFill>
                          <a:effectLst/>
                          <a:latin typeface="Calibri" panose="020F0502020204030204" pitchFamily="34" charset="0"/>
                        </a:rPr>
                        <a:t>Ampliacion de Cobertura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l" fontAlgn="ctr"/>
                      <a:r>
                        <a:rPr lang="es-CO" sz="1100" b="0" i="0" u="none" strike="noStrike">
                          <a:solidFill>
                            <a:srgbClr val="000000"/>
                          </a:solidFill>
                          <a:effectLst/>
                          <a:latin typeface="Calibri" panose="020F0502020204030204" pitchFamily="34" charset="0"/>
                        </a:rPr>
                        <a:t>Evaluación de competencias, reubicación salarial y ascenso en el escalafón, docentes faltas graves</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381000">
                <a:tc>
                  <a:txBody>
                    <a:bodyPr/>
                    <a:lstStyle/>
                    <a:p>
                      <a:pPr algn="l" fontAlgn="b"/>
                      <a:r>
                        <a:rPr lang="es-CO" sz="1100" b="0" i="0" u="none" strike="noStrike">
                          <a:solidFill>
                            <a:srgbClr val="000000"/>
                          </a:solidFill>
                          <a:effectLst/>
                          <a:latin typeface="Calibri" panose="020F0502020204030204" pitchFamily="34" charset="0"/>
                        </a:rPr>
                        <a:t>Banco de  Oferentes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190500">
                <a:tc>
                  <a:txBody>
                    <a:bodyPr/>
                    <a:lstStyle/>
                    <a:p>
                      <a:pPr algn="l" fontAlgn="ctr"/>
                      <a:r>
                        <a:rPr lang="es-CO" sz="1100" b="0" i="0" u="none" strike="noStrike">
                          <a:solidFill>
                            <a:srgbClr val="000000"/>
                          </a:solidFill>
                          <a:effectLst/>
                          <a:latin typeface="Calibri" panose="020F0502020204030204" pitchFamily="34" charset="0"/>
                        </a:rPr>
                        <a:t>Proyecto de infraestructura financiados por ley 21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rtl="0" fontAlgn="ctr"/>
                      <a:r>
                        <a:rPr lang="es-CO" sz="1200" b="0" i="0" u="none" strike="noStrike">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9"/>
                  </a:ext>
                </a:extLst>
              </a:tr>
              <a:tr h="190500">
                <a:tc>
                  <a:txBody>
                    <a:bodyPr/>
                    <a:lstStyle/>
                    <a:p>
                      <a:pPr algn="ctr" rtl="0" fontAlgn="ctr"/>
                      <a:r>
                        <a:rPr lang="es-CO" sz="1200" b="1" i="0" u="none" strike="noStrike" dirty="0">
                          <a:solidFill>
                            <a:srgbClr val="FFFFFF"/>
                          </a:solidFill>
                          <a:effectLst/>
                          <a:latin typeface="Calibri" panose="020F0502020204030204" pitchFamily="34" charset="0"/>
                        </a:rPr>
                        <a:t>TOTAL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rtl="0" fontAlgn="ctr"/>
                      <a:r>
                        <a:rPr lang="es-CO" sz="1200" b="1" i="0" u="none" strike="noStrike">
                          <a:solidFill>
                            <a:srgbClr val="FFFFFF"/>
                          </a:solidFill>
                          <a:effectLst/>
                          <a:latin typeface="Calibri" panose="020F0502020204030204" pitchFamily="34" charset="0"/>
                        </a:rPr>
                        <a:t>157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180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10"/>
                  </a:ext>
                </a:extLst>
              </a:tr>
            </a:tbl>
          </a:graphicData>
        </a:graphic>
      </p:graphicFrame>
      <p:graphicFrame>
        <p:nvGraphicFramePr>
          <p:cNvPr id="9" name="Gráfico 8">
            <a:extLst>
              <a:ext uri="{FF2B5EF4-FFF2-40B4-BE49-F238E27FC236}">
                <a16:creationId xmlns:a16="http://schemas.microsoft.com/office/drawing/2014/main" id="{F88E915D-D1CF-445A-BD87-3AB5E95CE626}"/>
              </a:ext>
            </a:extLst>
          </p:cNvPr>
          <p:cNvGraphicFramePr>
            <a:graphicFrameLocks/>
          </p:cNvGraphicFramePr>
          <p:nvPr>
            <p:extLst>
              <p:ext uri="{D42A27DB-BD31-4B8C-83A1-F6EECF244321}">
                <p14:modId xmlns:p14="http://schemas.microsoft.com/office/powerpoint/2010/main" val="46487056"/>
              </p:ext>
            </p:extLst>
          </p:nvPr>
        </p:nvGraphicFramePr>
        <p:xfrm>
          <a:off x="100895" y="1052737"/>
          <a:ext cx="6369093" cy="237626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84882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0"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499992" y="262389"/>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sp>
        <p:nvSpPr>
          <p:cNvPr id="3" name="2 Rectángulo"/>
          <p:cNvSpPr/>
          <p:nvPr/>
        </p:nvSpPr>
        <p:spPr>
          <a:xfrm>
            <a:off x="6395756" y="1136325"/>
            <a:ext cx="2575487" cy="3831818"/>
          </a:xfrm>
          <a:prstGeom prst="rect">
            <a:avLst/>
          </a:prstGeom>
        </p:spPr>
        <p:txBody>
          <a:bodyPr wrap="square">
            <a:spAutoFit/>
          </a:bodyPr>
          <a:lstStyle/>
          <a:p>
            <a:pPr marL="285750" indent="-285750" algn="just">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Se presentaron 144 quejas en el segundo trimestre del 2017</a:t>
            </a:r>
          </a:p>
          <a:p>
            <a:pPr marL="285750" indent="-285750" algn="just">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Se obtuvo una disminución de 34 con respecto al segundo trimestre del año 2016</a:t>
            </a:r>
          </a:p>
          <a:p>
            <a:pPr marL="285750" indent="-285750" algn="just">
              <a:lnSpc>
                <a:spcPct val="80000"/>
              </a:lnSpc>
              <a:spcBef>
                <a:spcPct val="50000"/>
              </a:spcBef>
              <a:buBlip>
                <a:blip r:embed="rId4"/>
              </a:buBlip>
            </a:pPr>
            <a:r>
              <a:rPr lang="es-ES" altLang="es-CO" dirty="0">
                <a:latin typeface="Arial Narrow" panose="020B0606020202030204" pitchFamily="34" charset="0"/>
                <a:ea typeface="Verdana" panose="020B0604030504040204" pitchFamily="34" charset="0"/>
                <a:cs typeface="Verdana" panose="020B0604030504040204" pitchFamily="34" charset="0"/>
              </a:rPr>
              <a:t>El eje temático que tuvo mayor numero de quejas fue </a:t>
            </a:r>
            <a:r>
              <a:rPr lang="es-CO" altLang="es-CO" dirty="0">
                <a:latin typeface="Arial Narrow" panose="020B0606020202030204" pitchFamily="34" charset="0"/>
                <a:ea typeface="Verdana" panose="020B0604030504040204" pitchFamily="34" charset="0"/>
                <a:cs typeface="Verdana" panose="020B0604030504040204" pitchFamily="34" charset="0"/>
              </a:rPr>
              <a:t>Actuaciones Administrativas Relacionadas con Planta de Personal  Con un total de 43 quejas</a:t>
            </a:r>
          </a:p>
          <a:p>
            <a:pPr marL="285750" indent="-285750" algn="just">
              <a:lnSpc>
                <a:spcPct val="80000"/>
              </a:lnSpc>
              <a:spcBef>
                <a:spcPct val="50000"/>
              </a:spcBef>
              <a:buBlip>
                <a:blip r:embed="rId4"/>
              </a:buBlip>
            </a:pPr>
            <a:endParaRPr lang="es-ES" altLang="es-CO" dirty="0">
              <a:latin typeface="Arial Narrow" panose="020B0606020202030204" pitchFamily="34" charset="0"/>
              <a:ea typeface="Verdana" panose="020B0604030504040204" pitchFamily="34" charset="0"/>
              <a:cs typeface="Verdana" panose="020B0604030504040204" pitchFamily="34" charset="0"/>
            </a:endParaRPr>
          </a:p>
        </p:txBody>
      </p:sp>
      <p:pic>
        <p:nvPicPr>
          <p:cNvPr id="10" name="Picture 1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5259" t="17295" r="16983" b="33645"/>
          <a:stretch/>
        </p:blipFill>
        <p:spPr bwMode="auto">
          <a:xfrm>
            <a:off x="638326" y="143411"/>
            <a:ext cx="3233023" cy="606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10 CuadroTexto"/>
          <p:cNvSpPr txBox="1"/>
          <p:nvPr/>
        </p:nvSpPr>
        <p:spPr>
          <a:xfrm>
            <a:off x="614868" y="122959"/>
            <a:ext cx="3097064" cy="646331"/>
          </a:xfrm>
          <a:prstGeom prst="rect">
            <a:avLst/>
          </a:prstGeom>
          <a:noFill/>
        </p:spPr>
        <p:txBody>
          <a:bodyPr wrap="square" rtlCol="0">
            <a:spAutoFit/>
          </a:bodyPr>
          <a:lstStyle/>
          <a:p>
            <a:r>
              <a:rPr lang="es-CO" b="1" dirty="0">
                <a:solidFill>
                  <a:schemeClr val="bg1"/>
                </a:solidFill>
                <a:latin typeface="Arial Narrow" panose="020B0606020202030204" pitchFamily="34" charset="0"/>
                <a:ea typeface="Verdana" panose="020B0604030504040204" pitchFamily="34" charset="0"/>
                <a:cs typeface="Arial" pitchFamily="34" charset="0"/>
              </a:rPr>
              <a:t>Quejas y reclamos de Establecimientos Educativos</a:t>
            </a:r>
          </a:p>
        </p:txBody>
      </p:sp>
      <p:graphicFrame>
        <p:nvGraphicFramePr>
          <p:cNvPr id="2" name="Tabla 1"/>
          <p:cNvGraphicFramePr>
            <a:graphicFrameLocks noGrp="1"/>
          </p:cNvGraphicFramePr>
          <p:nvPr>
            <p:extLst>
              <p:ext uri="{D42A27DB-BD31-4B8C-83A1-F6EECF244321}">
                <p14:modId xmlns:p14="http://schemas.microsoft.com/office/powerpoint/2010/main" val="3370910232"/>
              </p:ext>
            </p:extLst>
          </p:nvPr>
        </p:nvGraphicFramePr>
        <p:xfrm>
          <a:off x="93099" y="3990899"/>
          <a:ext cx="6279101" cy="2651611"/>
        </p:xfrm>
        <a:graphic>
          <a:graphicData uri="http://schemas.openxmlformats.org/drawingml/2006/table">
            <a:tbl>
              <a:tblPr/>
              <a:tblGrid>
                <a:gridCol w="4622917">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tblGrid>
              <a:tr h="176432">
                <a:tc rowSpan="2">
                  <a:txBody>
                    <a:bodyPr/>
                    <a:lstStyle/>
                    <a:p>
                      <a:pPr algn="ctr" fontAlgn="ctr"/>
                      <a:r>
                        <a:rPr lang="es-CO" sz="1200" b="1" i="0" u="none" strike="noStrike" dirty="0">
                          <a:solidFill>
                            <a:srgbClr val="FFFFFF"/>
                          </a:solidFill>
                          <a:effectLst/>
                          <a:latin typeface="Calibri" panose="020F0502020204030204" pitchFamily="34" charset="0"/>
                        </a:rPr>
                        <a:t>Ejes </a:t>
                      </a:r>
                      <a:r>
                        <a:rPr lang="es-CO" sz="1200" b="1" i="0" u="none" strike="noStrike" dirty="0" err="1">
                          <a:solidFill>
                            <a:srgbClr val="FFFFFF"/>
                          </a:solidFill>
                          <a:effectLst/>
                          <a:latin typeface="Calibri" panose="020F0502020204030204" pitchFamily="34" charset="0"/>
                        </a:rPr>
                        <a:t>Tematicos</a:t>
                      </a:r>
                      <a:endParaRPr lang="es-CO" sz="12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0" i="0" u="none" strike="noStrike">
                          <a:solidFill>
                            <a:srgbClr val="FFFFFF"/>
                          </a:solidFill>
                          <a:effectLst/>
                          <a:latin typeface="Calibri" panose="020F0502020204030204" pitchFamily="34" charset="0"/>
                        </a:rPr>
                        <a:t>2016</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100" b="0" i="0" u="none" strike="noStrike">
                          <a:solidFill>
                            <a:srgbClr val="FFFFFF"/>
                          </a:solidFill>
                          <a:effectLst/>
                          <a:latin typeface="Calibri" panose="020F0502020204030204" pitchFamily="34" charset="0"/>
                        </a:rPr>
                        <a:t>2017</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176432">
                <a:tc vMerge="1">
                  <a:txBody>
                    <a:bodyPr/>
                    <a:lstStyle/>
                    <a:p>
                      <a:endParaRPr lang="es-CO"/>
                    </a:p>
                  </a:txBody>
                  <a:tcPr/>
                </a:tc>
                <a:tc>
                  <a:txBody>
                    <a:bodyPr/>
                    <a:lstStyle/>
                    <a:p>
                      <a:pPr algn="ctr" fontAlgn="b"/>
                      <a:r>
                        <a:rPr lang="es-CO" sz="1000" b="1" i="0" u="none" strike="noStrike">
                          <a:solidFill>
                            <a:srgbClr val="FFFFFF"/>
                          </a:solidFill>
                          <a:effectLst/>
                          <a:latin typeface="Calibri" panose="020F0502020204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b"/>
                      <a:r>
                        <a:rPr lang="es-CO" sz="1000" b="1" i="0" u="none" strike="noStrike">
                          <a:solidFill>
                            <a:srgbClr val="FFFFFF"/>
                          </a:solidFill>
                          <a:effectLst/>
                          <a:latin typeface="Calibri" panose="020F0502020204030204" pitchFamily="34" charset="0"/>
                        </a:rPr>
                        <a:t>3° Trimestre</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176432">
                <a:tc>
                  <a:txBody>
                    <a:bodyPr/>
                    <a:lstStyle/>
                    <a:p>
                      <a:pPr algn="l" fontAlgn="b"/>
                      <a:r>
                        <a:rPr lang="es-CO" sz="1100" b="0" i="0" u="none" strike="noStrike">
                          <a:solidFill>
                            <a:srgbClr val="000000"/>
                          </a:solidFill>
                          <a:effectLst/>
                          <a:latin typeface="Calibri" panose="020F0502020204030204" pitchFamily="34" charset="0"/>
                        </a:rPr>
                        <a:t>Maltrato Alumnos y Acoso Alumnos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19</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24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2"/>
                  </a:ext>
                </a:extLst>
              </a:tr>
              <a:tr h="529296">
                <a:tc>
                  <a:txBody>
                    <a:bodyPr/>
                    <a:lstStyle/>
                    <a:p>
                      <a:pPr algn="l" fontAlgn="b"/>
                      <a:r>
                        <a:rPr lang="es-CO" sz="1100" b="0" i="0" u="none" strike="noStrike">
                          <a:solidFill>
                            <a:srgbClr val="000000"/>
                          </a:solidFill>
                          <a:effectLst/>
                          <a:latin typeface="Calibri" panose="020F0502020204030204" pitchFamily="34" charset="0"/>
                        </a:rPr>
                        <a:t>Calidad: Aspectos Academicos, Bibliotecas, Centros de Practica, Formacion de Docentes, Numero de Docentes, Plan de Estudios, Tutorias, Dificultades para Grado, Evaluacion y Promocion de Estudiantes.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176432">
                <a:tc>
                  <a:txBody>
                    <a:bodyPr/>
                    <a:lstStyle/>
                    <a:p>
                      <a:pPr algn="l" fontAlgn="b"/>
                      <a:r>
                        <a:rPr lang="es-CO" sz="1100" b="0" i="0" u="none" strike="noStrike">
                          <a:solidFill>
                            <a:srgbClr val="000000"/>
                          </a:solidFill>
                          <a:effectLst/>
                          <a:latin typeface="Calibri" panose="020F0502020204030204" pitchFamily="34" charset="0"/>
                        </a:rPr>
                        <a:t>Malos Manejos de Recursos Financieros</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4"/>
                  </a:ext>
                </a:extLst>
              </a:tr>
              <a:tr h="705728">
                <a:tc>
                  <a:txBody>
                    <a:bodyPr/>
                    <a:lstStyle/>
                    <a:p>
                      <a:pPr algn="l" fontAlgn="b"/>
                      <a:r>
                        <a:rPr lang="es-CO" sz="1100" b="0" i="0" u="none" strike="noStrike">
                          <a:solidFill>
                            <a:srgbClr val="000000"/>
                          </a:solidFill>
                          <a:effectLst/>
                          <a:latin typeface="Calibri" panose="020F0502020204030204" pitchFamily="34" charset="0"/>
                        </a:rPr>
                        <a:t>Costos Educativos, Incrementos de Tarifas Superiores a lo Autorizado, Cobros de Transporte, Alimentacion, Alojamiento, Otros Cobros Periodicos, Cobro de Bonos, Cobros Asociacion de Padres de Familia, Listas de Textos, Uniformes o Utiles, Derechos Pecuniarios. Gratuidad.</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8</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176432">
                <a:tc>
                  <a:txBody>
                    <a:bodyPr/>
                    <a:lstStyle/>
                    <a:p>
                      <a:pPr algn="l" fontAlgn="b"/>
                      <a:r>
                        <a:rPr lang="es-CO" sz="1100" b="0" i="0" u="none" strike="noStrike">
                          <a:solidFill>
                            <a:srgbClr val="000000"/>
                          </a:solidFill>
                          <a:effectLst/>
                          <a:latin typeface="Calibri" panose="020F0502020204030204" pitchFamily="34" charset="0"/>
                        </a:rPr>
                        <a:t>Actuaciones Administrativas Relacionadas con Planta de Personal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74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43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176432">
                <a:tc>
                  <a:txBody>
                    <a:bodyPr/>
                    <a:lstStyle/>
                    <a:p>
                      <a:pPr algn="l" fontAlgn="b"/>
                      <a:r>
                        <a:rPr lang="es-CO" sz="1100" b="0" i="0" u="none" strike="noStrike">
                          <a:solidFill>
                            <a:srgbClr val="000000"/>
                          </a:solidFill>
                          <a:effectLst/>
                          <a:latin typeface="Calibri" panose="020F0502020204030204" pitchFamily="34" charset="0"/>
                        </a:rPr>
                        <a:t>Otro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5</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176432">
                <a:tc>
                  <a:txBody>
                    <a:bodyPr/>
                    <a:lstStyle/>
                    <a:p>
                      <a:pPr algn="l" fontAlgn="b"/>
                      <a:r>
                        <a:rPr lang="es-CO" sz="1100" b="0" i="0" u="none" strike="noStrike">
                          <a:solidFill>
                            <a:srgbClr val="000000"/>
                          </a:solidFill>
                          <a:effectLst/>
                          <a:latin typeface="Calibri" panose="020F0502020204030204" pitchFamily="34" charset="0"/>
                        </a:rPr>
                        <a:t>Infraestructura Fisica</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fontAlgn="ctr"/>
                      <a:r>
                        <a:rPr lang="es-CO" sz="1100" b="0" i="0" u="none" strike="noStrike">
                          <a:solidFill>
                            <a:srgbClr val="000000"/>
                          </a:solidFill>
                          <a:effectLst/>
                          <a:latin typeface="Calibri" panose="020F0502020204030204" pitchFamily="34" charset="0"/>
                        </a:rPr>
                        <a:t>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176432">
                <a:tc>
                  <a:txBody>
                    <a:bodyPr/>
                    <a:lstStyle/>
                    <a:p>
                      <a:pPr algn="ctr" fontAlgn="ctr"/>
                      <a:r>
                        <a:rPr lang="es-CO" sz="1100" b="1" i="0" u="none" strike="noStrike">
                          <a:solidFill>
                            <a:srgbClr val="FFFFFF"/>
                          </a:solidFill>
                          <a:effectLst/>
                          <a:latin typeface="Calibri" panose="020F0502020204030204" pitchFamily="34" charset="0"/>
                        </a:rPr>
                        <a:t>Total</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100" b="1" i="0" u="none" strike="noStrike">
                          <a:solidFill>
                            <a:srgbClr val="FFFFFF"/>
                          </a:solidFill>
                          <a:effectLst/>
                          <a:latin typeface="Calibri" panose="020F0502020204030204" pitchFamily="34" charset="0"/>
                        </a:rPr>
                        <a:t>122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100" b="1" i="0" u="none" strike="noStrike" dirty="0">
                          <a:solidFill>
                            <a:srgbClr val="FFFFFF"/>
                          </a:solidFill>
                          <a:effectLst/>
                          <a:latin typeface="Calibri" panose="020F0502020204030204" pitchFamily="34" charset="0"/>
                        </a:rPr>
                        <a:t>144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9"/>
                  </a:ext>
                </a:extLst>
              </a:tr>
            </a:tbl>
          </a:graphicData>
        </a:graphic>
      </p:graphicFrame>
      <p:graphicFrame>
        <p:nvGraphicFramePr>
          <p:cNvPr id="9" name="Gráfico 8">
            <a:extLst>
              <a:ext uri="{FF2B5EF4-FFF2-40B4-BE49-F238E27FC236}">
                <a16:creationId xmlns:a16="http://schemas.microsoft.com/office/drawing/2014/main" id="{0EFA0E49-FF15-4EBB-93B2-BA3002621633}"/>
              </a:ext>
            </a:extLst>
          </p:cNvPr>
          <p:cNvGraphicFramePr>
            <a:graphicFrameLocks/>
          </p:cNvGraphicFramePr>
          <p:nvPr>
            <p:extLst>
              <p:ext uri="{D42A27DB-BD31-4B8C-83A1-F6EECF244321}">
                <p14:modId xmlns:p14="http://schemas.microsoft.com/office/powerpoint/2010/main" val="2372809072"/>
              </p:ext>
            </p:extLst>
          </p:nvPr>
        </p:nvGraphicFramePr>
        <p:xfrm>
          <a:off x="93099" y="980727"/>
          <a:ext cx="6302657" cy="299013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6331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p:cNvPicPr>
            <a:picLocks noChangeAspect="1" noChangeArrowheads="1"/>
          </p:cNvPicPr>
          <p:nvPr/>
        </p:nvPicPr>
        <p:blipFill rotWithShape="1">
          <a:blip r:embed="rId3">
            <a:extLst>
              <a:ext uri="{28A0092B-C50C-407E-A947-70E740481C1C}">
                <a14:useLocalDpi xmlns:a14="http://schemas.microsoft.com/office/drawing/2010/main" val="0"/>
              </a:ext>
            </a:extLst>
          </a:blip>
          <a:srcRect l="15259" t="17295" r="16983" b="33645"/>
          <a:stretch/>
        </p:blipFill>
        <p:spPr bwMode="auto">
          <a:xfrm>
            <a:off x="11072" y="2690701"/>
            <a:ext cx="9159766" cy="954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198467" y="2941941"/>
            <a:ext cx="8784976" cy="400110"/>
          </a:xfrm>
          <a:prstGeom prst="rect">
            <a:avLst/>
          </a:prstGeom>
          <a:noFill/>
        </p:spPr>
        <p:txBody>
          <a:bodyPr wrap="square" rtlCol="0">
            <a:spAutoFit/>
          </a:bodyPr>
          <a:lstStyle/>
          <a:p>
            <a:pPr algn="ctr">
              <a:defRPr/>
            </a:pPr>
            <a:r>
              <a:rPr lang="es-ES" sz="2000" dirty="0">
                <a:solidFill>
                  <a:schemeClr val="bg1"/>
                </a:solidFill>
                <a:latin typeface="Arial MT"/>
                <a:ea typeface="Verdana" pitchFamily="34" charset="0"/>
                <a:cs typeface="Verdana" pitchFamily="34" charset="0"/>
              </a:rPr>
              <a:t>Informe Detallado de Quejas y Reclamos Ministerio de Educación Nacional</a:t>
            </a:r>
          </a:p>
        </p:txBody>
      </p:sp>
      <p:grpSp>
        <p:nvGrpSpPr>
          <p:cNvPr id="43" name="42 Grupo"/>
          <p:cNvGrpSpPr/>
          <p:nvPr/>
        </p:nvGrpSpPr>
        <p:grpSpPr>
          <a:xfrm>
            <a:off x="6189257" y="6093296"/>
            <a:ext cx="2919247" cy="757382"/>
            <a:chOff x="6189257" y="6093296"/>
            <a:chExt cx="2919247" cy="757382"/>
          </a:xfrm>
        </p:grpSpPr>
        <p:pic>
          <p:nvPicPr>
            <p:cNvPr id="40" name="39 Imagen"/>
            <p:cNvPicPr>
              <a:picLocks noChangeAspect="1"/>
            </p:cNvPicPr>
            <p:nvPr/>
          </p:nvPicPr>
          <p:blipFill rotWithShape="1">
            <a:blip r:embed="rId4" cstate="print">
              <a:extLst>
                <a:ext uri="{28A0092B-C50C-407E-A947-70E740481C1C}">
                  <a14:useLocalDpi xmlns:a14="http://schemas.microsoft.com/office/drawing/2010/main" val="0"/>
                </a:ext>
              </a:extLst>
            </a:blip>
            <a:srcRect l="80014" t="81187" r="3385" b="5008"/>
            <a:stretch/>
          </p:blipFill>
          <p:spPr>
            <a:xfrm>
              <a:off x="7590492" y="6093296"/>
              <a:ext cx="1518012" cy="757382"/>
            </a:xfrm>
            <a:prstGeom prst="rect">
              <a:avLst/>
            </a:prstGeom>
          </p:spPr>
        </p:pic>
        <p:pic>
          <p:nvPicPr>
            <p:cNvPr id="42" name="41 Imagen"/>
            <p:cNvPicPr>
              <a:picLocks noChangeAspect="1"/>
            </p:cNvPicPr>
            <p:nvPr/>
          </p:nvPicPr>
          <p:blipFill rotWithShape="1">
            <a:blip r:embed="rId5" cstate="print">
              <a:extLst>
                <a:ext uri="{28A0092B-C50C-407E-A947-70E740481C1C}">
                  <a14:useLocalDpi xmlns:a14="http://schemas.microsoft.com/office/drawing/2010/main" val="0"/>
                </a:ext>
              </a:extLst>
            </a:blip>
            <a:srcRect l="8610" t="34023" r="7437" b="38391"/>
            <a:stretch/>
          </p:blipFill>
          <p:spPr>
            <a:xfrm>
              <a:off x="6189257" y="6294092"/>
              <a:ext cx="1401235" cy="355790"/>
            </a:xfrm>
            <a:prstGeom prst="rect">
              <a:avLst/>
            </a:prstGeom>
          </p:spPr>
        </p:pic>
      </p:grpSp>
    </p:spTree>
    <p:extLst>
      <p:ext uri="{BB962C8B-B14F-4D97-AF65-F5344CB8AC3E}">
        <p14:creationId xmlns:p14="http://schemas.microsoft.com/office/powerpoint/2010/main" val="890252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940152" y="1994018"/>
            <a:ext cx="2843808" cy="3139321"/>
          </a:xfrm>
          <a:prstGeom prst="rect">
            <a:avLst/>
          </a:prstGeom>
        </p:spPr>
        <p:txBody>
          <a:bodyPr wrap="square">
            <a:spAutoFit/>
          </a:bodyPr>
          <a:lstStyle/>
          <a:p>
            <a:pPr>
              <a:defRPr/>
            </a:pPr>
            <a:r>
              <a:rPr lang="es-ES" dirty="0">
                <a:latin typeface="Arial Narrow" panose="020B0606020202030204" pitchFamily="34" charset="0"/>
              </a:rPr>
              <a:t>En el tercer trimestre de 2017, se evidencia un aumento de</a:t>
            </a:r>
            <a:r>
              <a:rPr lang="es-ES" b="1" dirty="0">
                <a:latin typeface="Arial Narrow" panose="020B0606020202030204" pitchFamily="34" charset="0"/>
              </a:rPr>
              <a:t> 1500 </a:t>
            </a:r>
            <a:r>
              <a:rPr lang="es-ES" dirty="0">
                <a:latin typeface="Arial Narrow" panose="020B0606020202030204" pitchFamily="34" charset="0"/>
              </a:rPr>
              <a:t> quejas con relación al mismo periodo del 2016. </a:t>
            </a:r>
          </a:p>
          <a:p>
            <a:pPr>
              <a:defRPr/>
            </a:pPr>
            <a:endParaRPr lang="es-ES" dirty="0">
              <a:latin typeface="Arial Narrow" panose="020B0606020202030204" pitchFamily="34" charset="0"/>
            </a:endParaRPr>
          </a:p>
          <a:p>
            <a:pPr>
              <a:defRPr/>
            </a:pPr>
            <a:r>
              <a:rPr lang="es-ES" dirty="0">
                <a:latin typeface="Arial Narrow" panose="020B0606020202030204" pitchFamily="34" charset="0"/>
              </a:rPr>
              <a:t>Se recibieron 1831 de las cuales, las más frecuentes fueron reclamos contra servicios, con un total de 1281 y una participación del  69,96%.</a:t>
            </a:r>
          </a:p>
        </p:txBody>
      </p:sp>
      <p:pic>
        <p:nvPicPr>
          <p:cNvPr id="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9358" y="6102350"/>
            <a:ext cx="2921000"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683568" y="230451"/>
            <a:ext cx="3600400" cy="646331"/>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Reclamos procesos MEN detalle de eje temático /dependencia</a:t>
            </a:r>
          </a:p>
        </p:txBody>
      </p:sp>
      <p:pic>
        <p:nvPicPr>
          <p:cNvPr id="6" name="Picture 1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5259" t="17295" r="16983" b="33645"/>
          <a:stretch/>
        </p:blipFill>
        <p:spPr bwMode="auto">
          <a:xfrm>
            <a:off x="435640" y="277658"/>
            <a:ext cx="3632304"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Rectángulo"/>
          <p:cNvSpPr/>
          <p:nvPr/>
        </p:nvSpPr>
        <p:spPr>
          <a:xfrm>
            <a:off x="467604" y="467380"/>
            <a:ext cx="3600400" cy="369332"/>
          </a:xfrm>
          <a:prstGeom prst="rect">
            <a:avLst/>
          </a:prstGeom>
        </p:spPr>
        <p:txBody>
          <a:bodyPr wrap="square">
            <a:spAutoFit/>
          </a:bodyPr>
          <a:lstStyle/>
          <a:p>
            <a:r>
              <a:rPr lang="es-CO" dirty="0">
                <a:solidFill>
                  <a:schemeClr val="bg1"/>
                </a:solidFill>
                <a:latin typeface="Arial" pitchFamily="34" charset="0"/>
                <a:ea typeface="Verdana" panose="020B0604030504040204" pitchFamily="34" charset="0"/>
                <a:cs typeface="Arial" pitchFamily="34" charset="0"/>
              </a:rPr>
              <a:t>Consolidado Quejas y Reclamos</a:t>
            </a:r>
          </a:p>
        </p:txBody>
      </p:sp>
      <p:sp>
        <p:nvSpPr>
          <p:cNvPr id="8" name="7 Rectángulo"/>
          <p:cNvSpPr/>
          <p:nvPr/>
        </p:nvSpPr>
        <p:spPr>
          <a:xfrm>
            <a:off x="4712947" y="378677"/>
            <a:ext cx="4572000" cy="646331"/>
          </a:xfrm>
          <a:prstGeom prst="rect">
            <a:avLst/>
          </a:prstGeom>
        </p:spPr>
        <p:txBody>
          <a:bodyPr>
            <a:spAutoFit/>
          </a:bodyPr>
          <a:lstStyle/>
          <a:p>
            <a:r>
              <a:rPr lang="es-CO" b="1" dirty="0">
                <a:solidFill>
                  <a:schemeClr val="accent2">
                    <a:lumMod val="50000"/>
                  </a:schemeClr>
                </a:solidFill>
              </a:rPr>
              <a:t>Análisis de resultados a la gestión de las Quejas, Reclamos</a:t>
            </a:r>
            <a:endParaRPr lang="es-CO" dirty="0">
              <a:solidFill>
                <a:schemeClr val="accent2">
                  <a:lumMod val="50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679214007"/>
              </p:ext>
            </p:extLst>
          </p:nvPr>
        </p:nvGraphicFramePr>
        <p:xfrm>
          <a:off x="683569" y="2707380"/>
          <a:ext cx="3600399" cy="1773555"/>
        </p:xfrm>
        <a:graphic>
          <a:graphicData uri="http://schemas.openxmlformats.org/drawingml/2006/table">
            <a:tbl>
              <a:tblPr/>
              <a:tblGrid>
                <a:gridCol w="1452262">
                  <a:extLst>
                    <a:ext uri="{9D8B030D-6E8A-4147-A177-3AD203B41FA5}">
                      <a16:colId xmlns:a16="http://schemas.microsoft.com/office/drawing/2014/main" val="20000"/>
                    </a:ext>
                  </a:extLst>
                </a:gridCol>
                <a:gridCol w="1104324">
                  <a:extLst>
                    <a:ext uri="{9D8B030D-6E8A-4147-A177-3AD203B41FA5}">
                      <a16:colId xmlns:a16="http://schemas.microsoft.com/office/drawing/2014/main" val="20001"/>
                    </a:ext>
                  </a:extLst>
                </a:gridCol>
                <a:gridCol w="1043813">
                  <a:extLst>
                    <a:ext uri="{9D8B030D-6E8A-4147-A177-3AD203B41FA5}">
                      <a16:colId xmlns:a16="http://schemas.microsoft.com/office/drawing/2014/main" val="20002"/>
                    </a:ext>
                  </a:extLst>
                </a:gridCol>
              </a:tblGrid>
              <a:tr h="190500">
                <a:tc rowSpan="2">
                  <a:txBody>
                    <a:bodyPr/>
                    <a:lstStyle/>
                    <a:p>
                      <a:pPr algn="ctr" fontAlgn="ctr"/>
                      <a:r>
                        <a:rPr lang="es-CO" sz="1200" b="1" i="0" u="none" strike="noStrike" dirty="0">
                          <a:solidFill>
                            <a:srgbClr val="FFFFFF"/>
                          </a:solidFill>
                          <a:effectLst/>
                          <a:latin typeface="Arial Narrow" panose="020B0606020202030204" pitchFamily="34" charset="0"/>
                        </a:rPr>
                        <a:t>Tipo</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600" b="1" i="0" u="none" strike="noStrike" dirty="0">
                          <a:solidFill>
                            <a:srgbClr val="FFFFFF"/>
                          </a:solidFill>
                          <a:effectLst/>
                          <a:latin typeface="Calibri" panose="020F0502020204030204" pitchFamily="34" charset="0"/>
                        </a:rPr>
                        <a:t>Año 2016</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ctr" latinLnBrk="0" hangingPunct="1"/>
                      <a:r>
                        <a:rPr lang="es-CO" sz="1600" b="1" i="0" u="none" strike="noStrike" kern="1200" dirty="0">
                          <a:solidFill>
                            <a:schemeClr val="bg1"/>
                          </a:solidFill>
                          <a:effectLst/>
                          <a:latin typeface="Calibri" panose="020F0502020204030204" pitchFamily="34" charset="0"/>
                          <a:ea typeface="+mn-ea"/>
                          <a:cs typeface="+mn-cs"/>
                        </a:rPr>
                        <a:t>Año 2017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0"/>
                  </a:ext>
                </a:extLst>
              </a:tr>
              <a:tr h="190500">
                <a:tc vMerge="1">
                  <a:txBody>
                    <a:bodyPr/>
                    <a:lstStyle/>
                    <a:p>
                      <a:endParaRPr lang="es-CO"/>
                    </a:p>
                  </a:txBody>
                  <a:tcPr/>
                </a:tc>
                <a:tc>
                  <a:txBody>
                    <a:bodyPr/>
                    <a:lstStyle/>
                    <a:p>
                      <a:pPr algn="ctr" fontAlgn="ctr"/>
                      <a:r>
                        <a:rPr lang="es-CO" sz="1200" b="1" i="0" u="none" strike="noStrike" dirty="0">
                          <a:solidFill>
                            <a:srgbClr val="FFFFFF"/>
                          </a:solidFill>
                          <a:effectLst/>
                          <a:latin typeface="Calibri" panose="020F0502020204030204" pitchFamily="34" charset="0"/>
                        </a:rPr>
                        <a:t>3° Trimestre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ctr" latinLnBrk="0" hangingPunct="1"/>
                      <a:r>
                        <a:rPr lang="es-CO" sz="1600" b="1" i="0" u="none" strike="noStrike" kern="1200" dirty="0">
                          <a:solidFill>
                            <a:schemeClr val="bg1"/>
                          </a:solidFill>
                          <a:effectLst/>
                          <a:latin typeface="Calibri" panose="020F0502020204030204" pitchFamily="34" charset="0"/>
                          <a:ea typeface="+mn-ea"/>
                          <a:cs typeface="+mn-cs"/>
                        </a:rPr>
                        <a:t>3° Trimestre</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1"/>
                  </a:ext>
                </a:extLst>
              </a:tr>
              <a:tr h="190500">
                <a:tc>
                  <a:txBody>
                    <a:bodyPr/>
                    <a:lstStyle/>
                    <a:p>
                      <a:pPr algn="l" fontAlgn="b"/>
                      <a:r>
                        <a:rPr lang="es-CO" sz="1400" b="0" i="0" u="none" strike="noStrike">
                          <a:solidFill>
                            <a:srgbClr val="000000"/>
                          </a:solidFill>
                          <a:effectLst/>
                          <a:latin typeface="Arial Narrow" panose="020B0606020202030204" pitchFamily="34" charset="0"/>
                        </a:rPr>
                        <a:t>Reclamos Proceso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s-CO" sz="1600" b="0" i="0" u="none" strike="noStrike" dirty="0">
                          <a:solidFill>
                            <a:srgbClr val="000000"/>
                          </a:solidFill>
                          <a:effectLst/>
                          <a:latin typeface="Calibri" panose="020F0502020204030204" pitchFamily="34" charset="0"/>
                        </a:rPr>
                        <a:t>133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483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90500">
                <a:tc>
                  <a:txBody>
                    <a:bodyPr/>
                    <a:lstStyle/>
                    <a:p>
                      <a:pPr algn="l" fontAlgn="b"/>
                      <a:r>
                        <a:rPr lang="es-CO" sz="1400" b="0" i="0" u="none" strike="noStrike">
                          <a:solidFill>
                            <a:srgbClr val="000000"/>
                          </a:solidFill>
                          <a:effectLst/>
                          <a:latin typeface="Arial Narrow" panose="020B0606020202030204" pitchFamily="34" charset="0"/>
                        </a:rPr>
                        <a:t>Queja Funcionario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s-CO" sz="1600" b="0" i="0" u="none" strike="noStrike" dirty="0">
                          <a:solidFill>
                            <a:srgbClr val="000000"/>
                          </a:solidFill>
                          <a:effectLst/>
                          <a:latin typeface="Calibri" panose="020F0502020204030204" pitchFamily="34" charset="0"/>
                        </a:rPr>
                        <a:t>44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67</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90500">
                <a:tc>
                  <a:txBody>
                    <a:bodyPr/>
                    <a:lstStyle/>
                    <a:p>
                      <a:pPr algn="l" fontAlgn="b"/>
                      <a:r>
                        <a:rPr lang="es-CO" sz="1400" b="0" i="0" u="none" strike="noStrike">
                          <a:solidFill>
                            <a:srgbClr val="000000"/>
                          </a:solidFill>
                          <a:effectLst/>
                          <a:latin typeface="Arial Narrow" panose="020B0606020202030204" pitchFamily="34" charset="0"/>
                        </a:rPr>
                        <a:t>Reclamo Servicio</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s-CO" sz="1600" b="0" i="0" u="none" strike="noStrike" dirty="0">
                          <a:solidFill>
                            <a:srgbClr val="000000"/>
                          </a:solidFill>
                          <a:effectLst/>
                          <a:latin typeface="Calibri" panose="020F0502020204030204" pitchFamily="34" charset="0"/>
                        </a:rPr>
                        <a:t>154</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1281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190500">
                <a:tc>
                  <a:txBody>
                    <a:bodyPr/>
                    <a:lstStyle/>
                    <a:p>
                      <a:pPr algn="l" fontAlgn="b"/>
                      <a:r>
                        <a:rPr lang="es-CO" sz="1400" b="0" i="0" u="none" strike="noStrike" dirty="0">
                          <a:solidFill>
                            <a:srgbClr val="000000"/>
                          </a:solidFill>
                          <a:effectLst/>
                          <a:latin typeface="Arial Narrow" panose="020B0606020202030204" pitchFamily="34" charset="0"/>
                        </a:rPr>
                        <a:t>Ambiental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algn="ctr" fontAlgn="ctr"/>
                      <a:r>
                        <a:rPr lang="es-CO" sz="16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tc>
                  <a:txBody>
                    <a:bodyPr/>
                    <a:lstStyle/>
                    <a:p>
                      <a:pPr marL="0" algn="ctr" defTabSz="914400" rtl="0" eaLnBrk="1" fontAlgn="ctr" latinLnBrk="0" hangingPunct="1"/>
                      <a:r>
                        <a:rPr lang="es-CO" sz="1600" b="0" i="0" u="none" strike="noStrike" kern="1200" dirty="0">
                          <a:solidFill>
                            <a:srgbClr val="000000"/>
                          </a:solidFill>
                          <a:effectLst/>
                          <a:latin typeface="Calibri" panose="020F0502020204030204" pitchFamily="34" charset="0"/>
                          <a:ea typeface="+mn-ea"/>
                          <a:cs typeface="+mn-cs"/>
                        </a:rPr>
                        <a:t>0</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90500">
                <a:tc>
                  <a:txBody>
                    <a:bodyPr/>
                    <a:lstStyle/>
                    <a:p>
                      <a:pPr algn="ctr" fontAlgn="b"/>
                      <a:r>
                        <a:rPr lang="es-CO" sz="1200" b="1" i="0" u="none" strike="noStrike">
                          <a:solidFill>
                            <a:srgbClr val="FFFFFF"/>
                          </a:solidFill>
                          <a:effectLst/>
                          <a:latin typeface="Arial Narrow" panose="020B0606020202030204" pitchFamily="34" charset="0"/>
                        </a:rPr>
                        <a:t>Total</a:t>
                      </a:r>
                    </a:p>
                  </a:txBody>
                  <a:tcPr marL="9525" marR="9525" marT="9525"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algn="ctr" fontAlgn="ctr"/>
                      <a:r>
                        <a:rPr lang="es-CO" sz="1600" b="1" i="0" u="none" strike="noStrike" dirty="0">
                          <a:solidFill>
                            <a:srgbClr val="FFFFFF"/>
                          </a:solidFill>
                          <a:effectLst/>
                          <a:latin typeface="Calibri" panose="020F0502020204030204" pitchFamily="34" charset="0"/>
                        </a:rPr>
                        <a:t>331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tc>
                  <a:txBody>
                    <a:bodyPr/>
                    <a:lstStyle/>
                    <a:p>
                      <a:pPr marL="0" algn="ctr" defTabSz="914400" rtl="0" eaLnBrk="1" fontAlgn="ctr" latinLnBrk="0" hangingPunct="1"/>
                      <a:r>
                        <a:rPr lang="es-CO" sz="1600" b="1" i="0" u="none" strike="noStrike" kern="1200" dirty="0">
                          <a:solidFill>
                            <a:schemeClr val="bg1"/>
                          </a:solidFill>
                          <a:effectLst/>
                          <a:latin typeface="Calibri" panose="020F0502020204030204" pitchFamily="34" charset="0"/>
                          <a:ea typeface="+mn-ea"/>
                          <a:cs typeface="+mn-cs"/>
                        </a:rPr>
                        <a:t>1831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632523"/>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22181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11016</TotalTime>
  <Words>2936</Words>
  <Application>Microsoft Office PowerPoint</Application>
  <PresentationFormat>Presentación en pantalla (4:3)</PresentationFormat>
  <Paragraphs>804</Paragraphs>
  <Slides>24</Slides>
  <Notes>24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ＭＳ Ｐゴシック</vt:lpstr>
      <vt:lpstr>Arial</vt:lpstr>
      <vt:lpstr>Arial MT</vt:lpstr>
      <vt:lpstr>Arial Narrow</vt:lpstr>
      <vt:lpstr>Calibri</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Dora Inés Ojeda Roncancio</cp:lastModifiedBy>
  <cp:revision>585</cp:revision>
  <dcterms:created xsi:type="dcterms:W3CDTF">2014-10-20T16:00:02Z</dcterms:created>
  <dcterms:modified xsi:type="dcterms:W3CDTF">2017-10-31T18:34:25Z</dcterms:modified>
</cp:coreProperties>
</file>