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0" r:id="rId3"/>
    <p:sldId id="262" r:id="rId4"/>
    <p:sldId id="258" r:id="rId5"/>
    <p:sldId id="341" r:id="rId6"/>
    <p:sldId id="339" r:id="rId7"/>
    <p:sldId id="340" r:id="rId8"/>
    <p:sldId id="356" r:id="rId9"/>
    <p:sldId id="364" r:id="rId10"/>
    <p:sldId id="365" r:id="rId11"/>
    <p:sldId id="363" r:id="rId12"/>
    <p:sldId id="349" r:id="rId13"/>
    <p:sldId id="360" r:id="rId14"/>
    <p:sldId id="359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460" autoAdjust="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Users\MIS%20DOCUMENTOS\2016\quejas\Copia%20de%20INFORMES%20QUEJAS%202%20trimerste%202016%20CON%20ARREGLO%20DE%20PLANEACION%20Y%20FINANZASj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Users\MIS%20DOCUMENTOS\2016\quejas\Copia%20de%20INFORMES%20QUEJAS%202%20trimerste%202016%20CON%20ARREGLO%20DE%20PLANEACION%20Y%20FINANZASj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97709730728103E-2"/>
          <c:y val="3.2714595421320887E-2"/>
          <c:w val="0.71088993875765527"/>
          <c:h val="0.869895667442525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PARETO!$A$3:$A$7</c:f>
              <c:strCache>
                <c:ptCount val="5"/>
                <c:pt idx="0">
                  <c:v>Instituciones de Educación Superior</c:v>
                </c:pt>
                <c:pt idx="1">
                  <c:v>Ministerio de Educación Nacional</c:v>
                </c:pt>
                <c:pt idx="2">
                  <c:v>Establecimientos Educativos</c:v>
                </c:pt>
                <c:pt idx="3">
                  <c:v>Secretarias de Educación</c:v>
                </c:pt>
                <c:pt idx="4">
                  <c:v>Otras Entidades</c:v>
                </c:pt>
              </c:strCache>
            </c:strRef>
          </c:cat>
          <c:val>
            <c:numRef>
              <c:f>PARETO!$B$3:$B$7</c:f>
              <c:numCache>
                <c:formatCode>General</c:formatCode>
                <c:ptCount val="5"/>
                <c:pt idx="0">
                  <c:v>461</c:v>
                </c:pt>
                <c:pt idx="1">
                  <c:v>453</c:v>
                </c:pt>
                <c:pt idx="2">
                  <c:v>178</c:v>
                </c:pt>
                <c:pt idx="3">
                  <c:v>93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PARETO!$A$3:$A$7</c:f>
              <c:strCache>
                <c:ptCount val="5"/>
                <c:pt idx="0">
                  <c:v>Instituciones de Educación Superior</c:v>
                </c:pt>
                <c:pt idx="1">
                  <c:v>Ministerio de Educación Nacional</c:v>
                </c:pt>
                <c:pt idx="2">
                  <c:v>Establecimientos Educativos</c:v>
                </c:pt>
                <c:pt idx="3">
                  <c:v>Secretarias de Educación</c:v>
                </c:pt>
                <c:pt idx="4">
                  <c:v>Otras Entidades</c:v>
                </c:pt>
              </c:strCache>
            </c:strRef>
          </c:cat>
          <c:val>
            <c:numRef>
              <c:f>PARETO!$C$2:$C$7</c:f>
            </c:numRef>
          </c:val>
        </c:ser>
        <c:ser>
          <c:idx val="2"/>
          <c:order val="2"/>
          <c:invertIfNegative val="0"/>
          <c:cat>
            <c:strRef>
              <c:f>PARETO!$A$3:$A$7</c:f>
              <c:strCache>
                <c:ptCount val="5"/>
                <c:pt idx="0">
                  <c:v>Instituciones de Educación Superior</c:v>
                </c:pt>
                <c:pt idx="1">
                  <c:v>Ministerio de Educación Nacional</c:v>
                </c:pt>
                <c:pt idx="2">
                  <c:v>Establecimientos Educativos</c:v>
                </c:pt>
                <c:pt idx="3">
                  <c:v>Secretarias de Educación</c:v>
                </c:pt>
                <c:pt idx="4">
                  <c:v>Otras Entidades</c:v>
                </c:pt>
              </c:strCache>
            </c:strRef>
          </c:cat>
          <c:val>
            <c:numRef>
              <c:f>PARETO!$D$2:$D$7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250048"/>
        <c:axId val="91276416"/>
      </c:barChart>
      <c:lineChart>
        <c:grouping val="stacked"/>
        <c:varyColors val="0"/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37037037037037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PARETO!$A$2:$A$7</c:f>
              <c:strCache>
                <c:ptCount val="6"/>
                <c:pt idx="1">
                  <c:v>Instituciones de Educación Superior</c:v>
                </c:pt>
                <c:pt idx="2">
                  <c:v>Ministerio de Educación Nacional</c:v>
                </c:pt>
                <c:pt idx="3">
                  <c:v>Establecimientos Educativos</c:v>
                </c:pt>
                <c:pt idx="4">
                  <c:v>Secretarias de Educación</c:v>
                </c:pt>
                <c:pt idx="5">
                  <c:v>Otras Entidades</c:v>
                </c:pt>
              </c:strCache>
            </c:strRef>
          </c:cat>
          <c:val>
            <c:numRef>
              <c:f>PARETO!$E$3:$E$7</c:f>
              <c:numCache>
                <c:formatCode>0%</c:formatCode>
                <c:ptCount val="5"/>
                <c:pt idx="0">
                  <c:v>0.36385161799526439</c:v>
                </c:pt>
                <c:pt idx="1">
                  <c:v>0.72138910812943957</c:v>
                </c:pt>
                <c:pt idx="2">
                  <c:v>0.86187845303867405</c:v>
                </c:pt>
                <c:pt idx="3">
                  <c:v>0.93528018942383584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83840"/>
        <c:axId val="91277952"/>
      </c:lineChart>
      <c:catAx>
        <c:axId val="9125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900" b="0">
                <a:latin typeface="Arial Narrow" pitchFamily="34" charset="0"/>
              </a:defRPr>
            </a:pPr>
            <a:endParaRPr lang="es-CO"/>
          </a:p>
        </c:txPr>
        <c:crossAx val="91276416"/>
        <c:crosses val="autoZero"/>
        <c:auto val="1"/>
        <c:lblAlgn val="ctr"/>
        <c:lblOffset val="100"/>
        <c:noMultiLvlLbl val="0"/>
      </c:catAx>
      <c:valAx>
        <c:axId val="912764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1250048"/>
        <c:crosses val="autoZero"/>
        <c:crossBetween val="between"/>
      </c:valAx>
      <c:valAx>
        <c:axId val="912779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1283840"/>
        <c:crosses val="max"/>
        <c:crossBetween val="between"/>
      </c:valAx>
      <c:catAx>
        <c:axId val="9128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27795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209372619089189E-2"/>
          <c:y val="4.3084144493925176E-2"/>
          <c:w val="0.82613194709809212"/>
          <c:h val="0.89719889180519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'td instituciones educativas'!$B$75:$B$76</c:f>
              <c:strCache>
                <c:ptCount val="2"/>
                <c:pt idx="0">
                  <c:v>Año 2015</c:v>
                </c:pt>
                <c:pt idx="1">
                  <c:v>2° Trimestre</c:v>
                </c:pt>
              </c:strCache>
            </c:strRef>
          </c:tx>
          <c:spPr>
            <a:solidFill>
              <a:srgbClr val="1A1AF6"/>
            </a:solidFill>
          </c:spPr>
          <c:invertIfNegative val="0"/>
          <c:dLbls>
            <c:dLbl>
              <c:idx val="0"/>
              <c:layout>
                <c:manualLayout>
                  <c:x val="2.2353712115518146E-3"/>
                  <c:y val="-3.326606995107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6.6532139902159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'td instituciones educativas'!$A$77:$A$79</c:f>
              <c:strCache>
                <c:ptCount val="3"/>
                <c:pt idx="0">
                  <c:v>IES Calidad: Bibliotecas, Centros de Prática, formación de Docentes, Modificación de Registro Calificado, numero de docentes, Plan de Estudios, Tutorias, Dificultad para  grado, Maltratos.</c:v>
                </c:pt>
                <c:pt idx="1">
                  <c:v>IES Pecuniarios:  Cobros no contemplados, costos de matricula, Devolución de dineros, matricula extraordinaria, servicio medico, asistencial, derechos de  grado.</c:v>
                </c:pt>
                <c:pt idx="2">
                  <c:v>Infraestructura Física y Administrativa.</c:v>
                </c:pt>
              </c:strCache>
            </c:strRef>
          </c:cat>
          <c:val>
            <c:numRef>
              <c:f>'td instituciones educativas'!$B$77:$B$79</c:f>
              <c:numCache>
                <c:formatCode>General</c:formatCode>
                <c:ptCount val="3"/>
                <c:pt idx="0">
                  <c:v>177</c:v>
                </c:pt>
                <c:pt idx="1">
                  <c:v>42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'td instituciones educativas'!$C$75:$C$76</c:f>
              <c:strCache>
                <c:ptCount val="2"/>
                <c:pt idx="0">
                  <c:v>Año 2016</c:v>
                </c:pt>
                <c:pt idx="1">
                  <c:v>2° Trimestre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2195974114049343E-2"/>
                  <c:y val="-3.326606995107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64703594177687E-2"/>
                  <c:y val="-6.79462752970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'td instituciones educativas'!$A$77:$A$79</c:f>
              <c:strCache>
                <c:ptCount val="3"/>
                <c:pt idx="0">
                  <c:v>IES Calidad: Bibliotecas, Centros de Prática, formación de Docentes, Modificación de Registro Calificado, numero de docentes, Plan de Estudios, Tutorias, Dificultad para  grado, Maltratos.</c:v>
                </c:pt>
                <c:pt idx="1">
                  <c:v>IES Pecuniarios:  Cobros no contemplados, costos de matricula, Devolución de dineros, matricula extraordinaria, servicio medico, asistencial, derechos de  grado.</c:v>
                </c:pt>
                <c:pt idx="2">
                  <c:v>Infraestructura Física y Administrativa.</c:v>
                </c:pt>
              </c:strCache>
            </c:strRef>
          </c:cat>
          <c:val>
            <c:numRef>
              <c:f>'td instituciones educativas'!$C$77:$C$79</c:f>
              <c:numCache>
                <c:formatCode>General</c:formatCode>
                <c:ptCount val="3"/>
                <c:pt idx="0">
                  <c:v>357</c:v>
                </c:pt>
                <c:pt idx="1">
                  <c:v>102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112448"/>
        <c:axId val="97113984"/>
        <c:axId val="0"/>
      </c:bar3DChart>
      <c:catAx>
        <c:axId val="971124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7113984"/>
        <c:crosses val="autoZero"/>
        <c:auto val="1"/>
        <c:lblAlgn val="ctr"/>
        <c:lblOffset val="100"/>
        <c:noMultiLvlLbl val="0"/>
      </c:catAx>
      <c:valAx>
        <c:axId val="97113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711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43561660823607"/>
          <c:y val="0.25424576225957818"/>
          <c:w val="0.2271959971120821"/>
          <c:h val="0.17428572083415325"/>
        </c:manualLayout>
      </c:layout>
      <c:overlay val="0"/>
      <c:txPr>
        <a:bodyPr/>
        <a:lstStyle/>
        <a:p>
          <a:pPr>
            <a:defRPr sz="9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3022854885245"/>
          <c:y val="4.1690024576068727E-2"/>
          <c:w val="0.87532063484462108"/>
          <c:h val="0.91661995084786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'SECRETARIAS DE EDUCACION'!$B$15:$B$16</c:f>
              <c:strCache>
                <c:ptCount val="2"/>
                <c:pt idx="0">
                  <c:v>2015</c:v>
                </c:pt>
                <c:pt idx="1">
                  <c:v>2° Trimestre</c:v>
                </c:pt>
              </c:strCache>
            </c:strRef>
          </c:tx>
          <c:spPr>
            <a:solidFill>
              <a:srgbClr val="1A1AF6"/>
            </a:solidFill>
          </c:spPr>
          <c:invertIfNegative val="0"/>
          <c:dLbls>
            <c:dLbl>
              <c:idx val="7"/>
              <c:layout>
                <c:manualLayout>
                  <c:x val="4.3254933765882672E-3"/>
                  <c:y val="-3.94088669950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'SECRETARIAS DE EDUCACION'!$A$17:$A$24</c:f>
              <c:strCache>
                <c:ptCount val="8"/>
                <c:pt idx="0">
                  <c:v>Organización de Plantas de Personal Directivo Docente, Docente y Administrativo, Concurso Docente, Acoso Laboral</c:v>
                </c:pt>
                <c:pt idx="1">
                  <c:v>Otros: Aquellas que no Tienen Relación con Niguno de los Anteriores</c:v>
                </c:pt>
                <c:pt idx="2">
                  <c:v>Nivelación Salarial, Pago de Salarios, Primas Entre Otros</c:v>
                </c:pt>
                <c:pt idx="3">
                  <c:v>Quejas por Prestaciones Sociales y Servicios de Salud</c:v>
                </c:pt>
                <c:pt idx="4">
                  <c:v>Malos Manejos de Recursos Financieros</c:v>
                </c:pt>
                <c:pt idx="5">
                  <c:v>Ampliacion de Cobertura</c:v>
                </c:pt>
                <c:pt idx="6">
                  <c:v>Falta de Infraestructura o Infraestructura Deficiente en Instituciones Educativas</c:v>
                </c:pt>
                <c:pt idx="7">
                  <c:v>Banco de  Oferentes</c:v>
                </c:pt>
              </c:strCache>
            </c:strRef>
          </c:cat>
          <c:val>
            <c:numRef>
              <c:f>'SECRETARIAS DE EDUCACION'!$B$17:$B$24</c:f>
              <c:numCache>
                <c:formatCode>#,##0</c:formatCode>
                <c:ptCount val="8"/>
                <c:pt idx="0">
                  <c:v>4</c:v>
                </c:pt>
                <c:pt idx="1">
                  <c:v>15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'SECRETARIAS DE EDUCACION'!$C$15:$C$16</c:f>
              <c:strCache>
                <c:ptCount val="2"/>
                <c:pt idx="0">
                  <c:v>2016</c:v>
                </c:pt>
                <c:pt idx="1">
                  <c:v>2° Trimestre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4882400648824008E-3"/>
                  <c:y val="-1.6420361247947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06866720735334E-3"/>
                  <c:y val="-2.6272577996715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254933765882672E-3"/>
                  <c:y val="-2.627257799671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441200324412004E-3"/>
                  <c:y val="-3.94088669950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06866720735334E-3"/>
                  <c:y val="-9.852216748768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323600973235214E-3"/>
                  <c:y val="-4.597701149425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895106785617735E-2"/>
                  <c:y val="-3.94088669950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4882400648824008E-3"/>
                  <c:y val="-3.284072249589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'SECRETARIAS DE EDUCACION'!$A$17:$A$24</c:f>
              <c:strCache>
                <c:ptCount val="8"/>
                <c:pt idx="0">
                  <c:v>Organización de Plantas de Personal Directivo Docente, Docente y Administrativo, Concurso Docente, Acoso Laboral</c:v>
                </c:pt>
                <c:pt idx="1">
                  <c:v>Otros: Aquellas que no Tienen Relación con Niguno de los Anteriores</c:v>
                </c:pt>
                <c:pt idx="2">
                  <c:v>Nivelación Salarial, Pago de Salarios, Primas Entre Otros</c:v>
                </c:pt>
                <c:pt idx="3">
                  <c:v>Quejas por Prestaciones Sociales y Servicios de Salud</c:v>
                </c:pt>
                <c:pt idx="4">
                  <c:v>Malos Manejos de Recursos Financieros</c:v>
                </c:pt>
                <c:pt idx="5">
                  <c:v>Ampliacion de Cobertura</c:v>
                </c:pt>
                <c:pt idx="6">
                  <c:v>Falta de Infraestructura o Infraestructura Deficiente en Instituciones Educativas</c:v>
                </c:pt>
                <c:pt idx="7">
                  <c:v>Banco de  Oferentes</c:v>
                </c:pt>
              </c:strCache>
            </c:strRef>
          </c:cat>
          <c:val>
            <c:numRef>
              <c:f>'SECRETARIAS DE EDUCACION'!$C$17:$C$24</c:f>
              <c:numCache>
                <c:formatCode>#,##0</c:formatCode>
                <c:ptCount val="8"/>
                <c:pt idx="0">
                  <c:v>47</c:v>
                </c:pt>
                <c:pt idx="1">
                  <c:v>12</c:v>
                </c:pt>
                <c:pt idx="2">
                  <c:v>8</c:v>
                </c:pt>
                <c:pt idx="3">
                  <c:v>0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06976"/>
        <c:axId val="97825152"/>
        <c:axId val="0"/>
      </c:bar3DChart>
      <c:catAx>
        <c:axId val="97806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7825152"/>
        <c:crosses val="autoZero"/>
        <c:auto val="1"/>
        <c:lblAlgn val="ctr"/>
        <c:lblOffset val="100"/>
        <c:noMultiLvlLbl val="0"/>
      </c:catAx>
      <c:valAx>
        <c:axId val="97825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crossAx val="9780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19489107314601"/>
          <c:y val="7.1618011254372976E-2"/>
          <c:w val="0.18161408885749519"/>
          <c:h val="0.1358028852635836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36023680571028E-2"/>
          <c:y val="4.5270183714073722E-2"/>
          <c:w val="0.87069025697888025"/>
          <c:h val="0.909459632571852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'td establecimientos educat'!$B$38:$B$39</c:f>
              <c:strCache>
                <c:ptCount val="2"/>
                <c:pt idx="0">
                  <c:v>2015</c:v>
                </c:pt>
                <c:pt idx="1">
                  <c:v>2° Trimestre</c:v>
                </c:pt>
              </c:strCache>
            </c:strRef>
          </c:tx>
          <c:spPr>
            <a:solidFill>
              <a:srgbClr val="1A1A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'td establecimientos educat'!$A$40:$A$46</c:f>
              <c:strCache>
                <c:ptCount val="7"/>
                <c:pt idx="0">
                  <c:v>Maltrato Alumnos y Acoso Alumnos</c:v>
                </c:pt>
                <c:pt idx="1">
                  <c:v>Calidad: Aspectos Academicos, Bibliotecas, Centros de Practica, Formacion de Docentes, Numero de Docentes, Plan de Estudios, Tutorias, Dificultades para Grado, Evaluacion y Promocion de Estudiantes.</c:v>
                </c:pt>
                <c:pt idx="2">
                  <c:v>Malos Manejos de Recursos Financieros</c:v>
                </c:pt>
                <c:pt idx="3">
                  <c:v>Costos Educativos, Incrementos de Tarifas Superiores a lo Autorizado, Cobros de Transporte, Alimentacion, Alojamiento, Otros Cobros Periodicos, Cobro de Bonos, Cobros Asociacion de Padres de Familia, Listas de Textos, Uniformes o Utiles, Derechos Pecuniar</c:v>
                </c:pt>
                <c:pt idx="4">
                  <c:v>Actuaciones Administrativas Relacionadas con Planta de Personal</c:v>
                </c:pt>
                <c:pt idx="5">
                  <c:v>Otro</c:v>
                </c:pt>
                <c:pt idx="6">
                  <c:v>Infraestructura Fisica</c:v>
                </c:pt>
              </c:strCache>
            </c:strRef>
          </c:cat>
          <c:val>
            <c:numRef>
              <c:f>'td establecimientos educat'!$B$40:$B$46</c:f>
              <c:numCache>
                <c:formatCode>General</c:formatCode>
                <c:ptCount val="7"/>
                <c:pt idx="0" formatCode="#,##0">
                  <c:v>0</c:v>
                </c:pt>
                <c:pt idx="1">
                  <c:v>65</c:v>
                </c:pt>
                <c:pt idx="2" formatCode="#,##0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'td establecimientos educat'!$C$38:$C$39</c:f>
              <c:strCache>
                <c:ptCount val="2"/>
                <c:pt idx="0">
                  <c:v>2016</c:v>
                </c:pt>
                <c:pt idx="1">
                  <c:v>2° Trimestre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'td establecimientos educat'!$A$40:$A$46</c:f>
              <c:strCache>
                <c:ptCount val="7"/>
                <c:pt idx="0">
                  <c:v>Maltrato Alumnos y Acoso Alumnos</c:v>
                </c:pt>
                <c:pt idx="1">
                  <c:v>Calidad: Aspectos Academicos, Bibliotecas, Centros de Practica, Formacion de Docentes, Numero de Docentes, Plan de Estudios, Tutorias, Dificultades para Grado, Evaluacion y Promocion de Estudiantes.</c:v>
                </c:pt>
                <c:pt idx="2">
                  <c:v>Malos Manejos de Recursos Financieros</c:v>
                </c:pt>
                <c:pt idx="3">
                  <c:v>Costos Educativos, Incrementos de Tarifas Superiores a lo Autorizado, Cobros de Transporte, Alimentacion, Alojamiento, Otros Cobros Periodicos, Cobro de Bonos, Cobros Asociacion de Padres de Familia, Listas de Textos, Uniformes o Utiles, Derechos Pecuniar</c:v>
                </c:pt>
                <c:pt idx="4">
                  <c:v>Actuaciones Administrativas Relacionadas con Planta de Personal</c:v>
                </c:pt>
                <c:pt idx="5">
                  <c:v>Otro</c:v>
                </c:pt>
                <c:pt idx="6">
                  <c:v>Infraestructura Fisica</c:v>
                </c:pt>
              </c:strCache>
            </c:strRef>
          </c:cat>
          <c:val>
            <c:numRef>
              <c:f>'td establecimientos educat'!$C$40:$C$46</c:f>
              <c:numCache>
                <c:formatCode>General</c:formatCode>
                <c:ptCount val="7"/>
                <c:pt idx="0" formatCode="#,##0">
                  <c:v>21</c:v>
                </c:pt>
                <c:pt idx="1">
                  <c:v>127</c:v>
                </c:pt>
                <c:pt idx="2" formatCode="#,##0">
                  <c:v>1</c:v>
                </c:pt>
                <c:pt idx="3">
                  <c:v>26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815872"/>
        <c:axId val="108817408"/>
        <c:axId val="0"/>
      </c:bar3DChart>
      <c:catAx>
        <c:axId val="108815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8817408"/>
        <c:crosses val="autoZero"/>
        <c:auto val="1"/>
        <c:lblAlgn val="ctr"/>
        <c:lblOffset val="100"/>
        <c:noMultiLvlLbl val="0"/>
      </c:catAx>
      <c:valAx>
        <c:axId val="1088174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08815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8975863244648E-2"/>
          <c:y val="5.0084165067962538E-2"/>
          <c:w val="0.8130206067695781"/>
          <c:h val="0.78184854834349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men!$B$12:$B$13</c:f>
              <c:strCache>
                <c:ptCount val="2"/>
                <c:pt idx="0">
                  <c:v>Año 2015</c:v>
                </c:pt>
                <c:pt idx="1">
                  <c:v>2° Trimestre</c:v>
                </c:pt>
              </c:strCache>
            </c:strRef>
          </c:tx>
          <c:spPr>
            <a:solidFill>
              <a:srgbClr val="1A1AF6"/>
            </a:solidFill>
          </c:spPr>
          <c:invertIfNegative val="0"/>
          <c:dLbls>
            <c:dLbl>
              <c:idx val="0"/>
              <c:layout>
                <c:manualLayout>
                  <c:x val="-1.5631062111290291E-3"/>
                  <c:y val="-8.333318533258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057152850441897E-3"/>
                  <c:y val="-2.7659209441548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194092827004216E-3"/>
                  <c:y val="-1.85188830562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48523206751054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men!$A$14:$A$17</c:f>
              <c:strCache>
                <c:ptCount val="4"/>
                <c:pt idx="0">
                  <c:v>Reclamos Proceso</c:v>
                </c:pt>
                <c:pt idx="1">
                  <c:v>Queja Funcionario</c:v>
                </c:pt>
                <c:pt idx="2">
                  <c:v>Reclamo Servicio</c:v>
                </c:pt>
                <c:pt idx="3">
                  <c:v>Ambiental</c:v>
                </c:pt>
              </c:strCache>
            </c:strRef>
          </c:cat>
          <c:val>
            <c:numRef>
              <c:f>men!$B$14:$B$17</c:f>
              <c:numCache>
                <c:formatCode>General</c:formatCode>
                <c:ptCount val="4"/>
                <c:pt idx="0">
                  <c:v>5</c:v>
                </c:pt>
                <c:pt idx="1">
                  <c:v>18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men!$C$12:$C$13</c:f>
              <c:strCache>
                <c:ptCount val="2"/>
                <c:pt idx="0">
                  <c:v>Año 2016</c:v>
                </c:pt>
                <c:pt idx="1">
                  <c:v>2° Trimestre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4388185654008432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6793248945151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88284326980731E-2"/>
                  <c:y val="-3.2407547185895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987341772151899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men!$A$14:$A$17</c:f>
              <c:strCache>
                <c:ptCount val="4"/>
                <c:pt idx="0">
                  <c:v>Reclamos Proceso</c:v>
                </c:pt>
                <c:pt idx="1">
                  <c:v>Queja Funcionario</c:v>
                </c:pt>
                <c:pt idx="2">
                  <c:v>Reclamo Servicio</c:v>
                </c:pt>
                <c:pt idx="3">
                  <c:v>Ambiental</c:v>
                </c:pt>
              </c:strCache>
            </c:strRef>
          </c:cat>
          <c:val>
            <c:numRef>
              <c:f>men!$C$14:$C$17</c:f>
              <c:numCache>
                <c:formatCode>General</c:formatCode>
                <c:ptCount val="4"/>
                <c:pt idx="0">
                  <c:v>156</c:v>
                </c:pt>
                <c:pt idx="1">
                  <c:v>37</c:v>
                </c:pt>
                <c:pt idx="2">
                  <c:v>260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081472"/>
        <c:axId val="127083264"/>
        <c:axId val="0"/>
      </c:bar3DChart>
      <c:catAx>
        <c:axId val="12708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083264"/>
        <c:crosses val="autoZero"/>
        <c:auto val="1"/>
        <c:lblAlgn val="ctr"/>
        <c:lblOffset val="100"/>
        <c:noMultiLvlLbl val="0"/>
      </c:catAx>
      <c:valAx>
        <c:axId val="1270832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708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33375559918645"/>
          <c:y val="9.3630130490487504E-2"/>
          <c:w val="0.25233630095112691"/>
          <c:h val="0.1631463207664118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2400"/>
          </a:pPr>
          <a:endParaRPr lang="es-CO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772619360771005"/>
          <c:w val="0.84029163883506763"/>
          <c:h val="0.797220924239603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men!$A$39</c:f>
              <c:strCache>
                <c:ptCount val="1"/>
                <c:pt idx="0">
                  <c:v>Reclamos Proceso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A1AF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3333333333333333E-2"/>
                  <c:y val="-3.791468565474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01E-2"/>
                  <c:y val="-2.948919995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men!$B$37:$C$38</c:f>
              <c:multiLvlStrCache>
                <c:ptCount val="2"/>
                <c:lvl>
                  <c:pt idx="0">
                    <c:v>2° Trimestre</c:v>
                  </c:pt>
                  <c:pt idx="1">
                    <c:v>2° Trimestre</c:v>
                  </c:pt>
                </c:lvl>
                <c:lvl>
                  <c:pt idx="0">
                    <c:v>Año 2015</c:v>
                  </c:pt>
                  <c:pt idx="1">
                    <c:v>Año 2016</c:v>
                  </c:pt>
                </c:lvl>
              </c:multiLvlStrCache>
            </c:multiLvlStrRef>
          </c:cat>
          <c:val>
            <c:numRef>
              <c:f>men!$B$39:$C$39</c:f>
              <c:numCache>
                <c:formatCode>General</c:formatCode>
                <c:ptCount val="2"/>
                <c:pt idx="0">
                  <c:v>5</c:v>
                </c:pt>
                <c:pt idx="1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796928"/>
        <c:axId val="126798464"/>
        <c:axId val="0"/>
      </c:bar3DChart>
      <c:catAx>
        <c:axId val="12679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6798464"/>
        <c:crosses val="autoZero"/>
        <c:auto val="1"/>
        <c:lblAlgn val="ctr"/>
        <c:lblOffset val="100"/>
        <c:noMultiLvlLbl val="0"/>
      </c:catAx>
      <c:valAx>
        <c:axId val="126798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79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44488188976389"/>
          <c:y val="0.26157815981421473"/>
          <c:w val="0.21988845144356955"/>
          <c:h val="0.32929252788786012"/>
        </c:manualLayout>
      </c:layout>
      <c:overlay val="0"/>
      <c:txPr>
        <a:bodyPr/>
        <a:lstStyle/>
        <a:p>
          <a:pPr>
            <a:defRPr sz="1050"/>
          </a:pPr>
          <a:endParaRPr lang="es-CO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es-CO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3944975583138317"/>
          <c:w val="0.86898905925875558"/>
          <c:h val="0.835581221996125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men!$A$58</c:f>
              <c:strCache>
                <c:ptCount val="1"/>
                <c:pt idx="0">
                  <c:v>Reclamo Servicio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A1AF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3333333333333333E-2"/>
                  <c:y val="-6.319114275791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88888888889E-2"/>
                  <c:y val="-4.634017135580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men!$B$56:$C$57</c:f>
              <c:multiLvlStrCache>
                <c:ptCount val="2"/>
                <c:lvl>
                  <c:pt idx="0">
                    <c:v>2° Trimestre</c:v>
                  </c:pt>
                  <c:pt idx="1">
                    <c:v>2° Trimestre</c:v>
                  </c:pt>
                </c:lvl>
                <c:lvl>
                  <c:pt idx="0">
                    <c:v>Año 2015</c:v>
                  </c:pt>
                  <c:pt idx="1">
                    <c:v>Año 2016</c:v>
                  </c:pt>
                </c:lvl>
              </c:multiLvlStrCache>
            </c:multiLvlStrRef>
          </c:cat>
          <c:val>
            <c:numRef>
              <c:f>men!$B$58:$C$58</c:f>
              <c:numCache>
                <c:formatCode>General</c:formatCode>
                <c:ptCount val="2"/>
                <c:pt idx="0">
                  <c:v>5</c:v>
                </c:pt>
                <c:pt idx="1">
                  <c:v>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318848"/>
        <c:axId val="129500288"/>
        <c:axId val="0"/>
      </c:bar3DChart>
      <c:catAx>
        <c:axId val="128318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9500288"/>
        <c:crosses val="autoZero"/>
        <c:auto val="1"/>
        <c:lblAlgn val="ctr"/>
        <c:lblOffset val="100"/>
        <c:noMultiLvlLbl val="0"/>
      </c:catAx>
      <c:valAx>
        <c:axId val="1295002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831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97432623572515"/>
          <c:y val="0.18251637940787824"/>
          <c:w val="0.21988845144356955"/>
          <c:h val="0.32929252788786012"/>
        </c:manualLayout>
      </c:layout>
      <c:overlay val="0"/>
      <c:txPr>
        <a:bodyPr/>
        <a:lstStyle/>
        <a:p>
          <a:pPr>
            <a:defRPr sz="11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2400"/>
          </a:pPr>
          <a:endParaRPr lang="es-CO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772619360771005"/>
          <c:w val="0.84333069645046432"/>
          <c:h val="0.780710129491293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men!$A$24</c:f>
              <c:strCache>
                <c:ptCount val="1"/>
                <c:pt idx="0">
                  <c:v>Queja Funcionario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A1AF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5000000000000001E-2"/>
                  <c:y val="-3.791468565474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111111111111108E-2"/>
                  <c:y val="-4.634017135580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men!$B$22:$C$23</c:f>
              <c:multiLvlStrCache>
                <c:ptCount val="2"/>
                <c:lvl>
                  <c:pt idx="0">
                    <c:v>2° Trimestre</c:v>
                  </c:pt>
                  <c:pt idx="1">
                    <c:v>2° Trimestre</c:v>
                  </c:pt>
                </c:lvl>
                <c:lvl>
                  <c:pt idx="0">
                    <c:v>Año 2015</c:v>
                  </c:pt>
                  <c:pt idx="1">
                    <c:v>Año 2016</c:v>
                  </c:pt>
                </c:lvl>
              </c:multiLvlStrCache>
            </c:multiLvlStrRef>
          </c:cat>
          <c:val>
            <c:numRef>
              <c:f>men!$B$24:$C$24</c:f>
              <c:numCache>
                <c:formatCode>General</c:formatCode>
                <c:ptCount val="2"/>
                <c:pt idx="0">
                  <c:v>18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40640"/>
        <c:axId val="129842176"/>
        <c:axId val="0"/>
      </c:bar3DChart>
      <c:catAx>
        <c:axId val="1298406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9842176"/>
        <c:crosses val="autoZero"/>
        <c:auto val="1"/>
        <c:lblAlgn val="ctr"/>
        <c:lblOffset val="100"/>
        <c:noMultiLvlLbl val="0"/>
      </c:catAx>
      <c:valAx>
        <c:axId val="129842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984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44488188976389"/>
          <c:y val="0.26157815981421473"/>
          <c:w val="0.21988845144356955"/>
          <c:h val="0.32929252788786012"/>
        </c:manualLayout>
      </c:layout>
      <c:overlay val="0"/>
      <c:txPr>
        <a:bodyPr/>
        <a:lstStyle/>
        <a:p>
          <a:pPr>
            <a:defRPr sz="1050"/>
          </a:pPr>
          <a:endParaRPr lang="es-CO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Año 2016 2° Trimestre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men!$B$75:$B$76</c:f>
              <c:strCache>
                <c:ptCount val="2"/>
                <c:pt idx="0">
                  <c:v>Año 2016</c:v>
                </c:pt>
                <c:pt idx="1">
                  <c:v>2° Trimestre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1A1AF6"/>
              </a:solidFill>
            </c:spPr>
          </c:dPt>
          <c:dPt>
            <c:idx val="1"/>
            <c:bubble3D val="0"/>
            <c:spPr>
              <a:solidFill>
                <a:srgbClr val="3CE865"/>
              </a:solidFill>
            </c:spPr>
          </c:dPt>
          <c:dPt>
            <c:idx val="2"/>
            <c:bubble3D val="0"/>
            <c:spPr>
              <a:solidFill>
                <a:srgbClr val="00FFFF"/>
              </a:solidFill>
            </c:spPr>
          </c:dPt>
          <c:dPt>
            <c:idx val="4"/>
            <c:bubble3D val="0"/>
            <c:spPr>
              <a:solidFill>
                <a:srgbClr val="3CE865"/>
              </a:solidFill>
            </c:spPr>
          </c:dPt>
          <c:dLbls>
            <c:dLbl>
              <c:idx val="0"/>
              <c:layout>
                <c:manualLayout>
                  <c:x val="0.18180804751165594"/>
                  <c:y val="2.5002840407761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41678841256421E-2"/>
                  <c:y val="0.173989047940212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789720034995626"/>
                  <c:y val="2.06328375619714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3236054728223143E-2"/>
                  <c:y val="5.607258459148720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498578302712159E-2"/>
                  <c:y val="-0.199986147564887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men!$A$77:$A$81</c:f>
              <c:strCache>
                <c:ptCount val="5"/>
                <c:pt idx="0">
                  <c:v>Reclamos Proceso</c:v>
                </c:pt>
                <c:pt idx="1">
                  <c:v>Queja Funcionario</c:v>
                </c:pt>
                <c:pt idx="2">
                  <c:v>Reclamo Servicio</c:v>
                </c:pt>
                <c:pt idx="3">
                  <c:v>Ambiental</c:v>
                </c:pt>
                <c:pt idx="4">
                  <c:v>Total</c:v>
                </c:pt>
              </c:strCache>
            </c:strRef>
          </c:cat>
          <c:val>
            <c:numRef>
              <c:f>men!$B$77:$B$80</c:f>
              <c:numCache>
                <c:formatCode>General</c:formatCode>
                <c:ptCount val="4"/>
                <c:pt idx="0">
                  <c:v>156</c:v>
                </c:pt>
                <c:pt idx="1">
                  <c:v>37</c:v>
                </c:pt>
                <c:pt idx="2">
                  <c:v>260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1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39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5700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4266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4418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267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746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99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164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37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4531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344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523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583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42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25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6733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73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790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83175"/>
            <a:ext cx="9159766" cy="6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71629" y="5085185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de Quejas y Reclamos </a:t>
            </a: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Trimestre de 2016</a:t>
            </a:r>
            <a:endParaRPr lang="es-CO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Bogotá, Julio 2016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3"/>
            <a:ext cx="7776864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Marcador de contenido"/>
          <p:cNvSpPr txBox="1">
            <a:spLocks/>
          </p:cNvSpPr>
          <p:nvPr/>
        </p:nvSpPr>
        <p:spPr bwMode="auto">
          <a:xfrm>
            <a:off x="5796136" y="2785486"/>
            <a:ext cx="2664296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" altLang="es-CO" sz="1800" b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 las 453 quejas y reclamos recibidas para el Ministerio de Educación Nacional, se puede observar que el porcentaje general de oportunidad en la respuesta para el segundo  trimestre de 2016, fue de un 24%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3568" y="23045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Reclamos procesos MEN detalle de eje temático /dependencia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36273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Consolidado Quejas y </a:t>
            </a:r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</a:t>
            </a:r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eclamos </a:t>
            </a:r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procesos MEN </a:t>
            </a:r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detalle</a:t>
            </a:r>
            <a:endParaRPr lang="es-CO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435640" y="425391"/>
            <a:ext cx="36323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98337" y="425391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Consolidado Quejas y Reclamos</a:t>
            </a:r>
            <a:endParaRPr lang="es-CO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712947" y="378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438980"/>
              </p:ext>
            </p:extLst>
          </p:nvPr>
        </p:nvGraphicFramePr>
        <p:xfrm>
          <a:off x="476905" y="2542555"/>
          <a:ext cx="4577719" cy="2108057"/>
        </p:xfrm>
        <a:graphic>
          <a:graphicData uri="http://schemas.openxmlformats.org/drawingml/2006/table">
            <a:tbl>
              <a:tblPr/>
              <a:tblGrid>
                <a:gridCol w="782979"/>
                <a:gridCol w="1274460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Oportunidad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Finalizado a tiempo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Finalizado fuera de tiempo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2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83968" y="839578"/>
            <a:ext cx="730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Reclamos procesos MEN detalle de eje temático /dependencia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737079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3568" y="23045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Reclamos procesos </a:t>
            </a:r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por eje </a:t>
            </a:r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temático /dependencia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277335" y="808789"/>
            <a:ext cx="2510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segundo trimestre del 2016  se  presentaron 156 reclamos de procesos; 149 por demora en respuesta  a solicitud o consultas, 3 por respuesta incompleta y 4 por demora en las respuestas a derechos de petición. </a:t>
            </a:r>
          </a:p>
          <a:p>
            <a:pPr algn="just"/>
            <a:endParaRPr lang="es-CO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presentaron 147 reclamos por el proceso de convalidaciones y homologaciones en la </a:t>
            </a: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irección </a:t>
            </a:r>
            <a:r>
              <a:rPr 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Calidad Para la Educación Preescolar, Básica y Media</a:t>
            </a:r>
          </a:p>
          <a:p>
            <a:pPr algn="just"/>
            <a:endParaRPr lang="es-CO" dirty="0" smtClean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de procesos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08753"/>
              </p:ext>
            </p:extLst>
          </p:nvPr>
        </p:nvGraphicFramePr>
        <p:xfrm>
          <a:off x="516735" y="1047966"/>
          <a:ext cx="5461000" cy="2036947"/>
        </p:xfrm>
        <a:graphic>
          <a:graphicData uri="http://schemas.openxmlformats.org/drawingml/2006/table">
            <a:tbl>
              <a:tblPr/>
              <a:tblGrid>
                <a:gridCol w="2540000"/>
                <a:gridCol w="635000"/>
                <a:gridCol w="609600"/>
                <a:gridCol w="838200"/>
                <a:gridCol w="838200"/>
              </a:tblGrid>
              <a:tr h="20659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 Temático: Demora en las respuestas a Solicitudes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436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8722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Calidad Para la Educación Preescolar, Básica y 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9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Recursos Humanos del Sector 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62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Aseguramiento de la Calidad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9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0585"/>
              </p:ext>
            </p:extLst>
          </p:nvPr>
        </p:nvGraphicFramePr>
        <p:xfrm>
          <a:off x="516735" y="3138274"/>
          <a:ext cx="5462947" cy="1764030"/>
        </p:xfrm>
        <a:graphic>
          <a:graphicData uri="http://schemas.openxmlformats.org/drawingml/2006/table">
            <a:tbl>
              <a:tblPr/>
              <a:tblGrid>
                <a:gridCol w="3191169"/>
                <a:gridCol w="720080"/>
                <a:gridCol w="720080"/>
                <a:gridCol w="831618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 Temático: Respuesta Incompleta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 de Fomento de Competencias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Referentes y Evaluación de la Calidad Educativa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Monitoreo y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8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15092"/>
              </p:ext>
            </p:extLst>
          </p:nvPr>
        </p:nvGraphicFramePr>
        <p:xfrm>
          <a:off x="502569" y="4983499"/>
          <a:ext cx="5460999" cy="1017844"/>
        </p:xfrm>
        <a:graphic>
          <a:graphicData uri="http://schemas.openxmlformats.org/drawingml/2006/table">
            <a:tbl>
              <a:tblPr/>
              <a:tblGrid>
                <a:gridCol w="3070441"/>
                <a:gridCol w="723747"/>
                <a:gridCol w="701815"/>
                <a:gridCol w="964996"/>
              </a:tblGrid>
              <a:tr h="2544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 Temático: Demora en las respuestas </a:t>
                      </a:r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 Derechos </a:t>
                      </a:r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446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5446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Permanencia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6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3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16016" y="2157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de Servicios.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29358" y="1150747"/>
            <a:ext cx="27363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</a:rPr>
              <a:t>En el </a:t>
            </a:r>
            <a:r>
              <a:rPr lang="es-ES" altLang="es-CO" dirty="0" smtClean="0">
                <a:latin typeface="Arial Narrow" panose="020B0606020202030204" pitchFamily="34" charset="0"/>
              </a:rPr>
              <a:t>segundo </a:t>
            </a:r>
            <a:r>
              <a:rPr lang="es-ES" altLang="es-CO" dirty="0">
                <a:latin typeface="Arial Narrow" panose="020B0606020202030204" pitchFamily="34" charset="0"/>
              </a:rPr>
              <a:t>trimestre de </a:t>
            </a:r>
            <a:r>
              <a:rPr lang="es-ES" altLang="es-CO" dirty="0" smtClean="0">
                <a:latin typeface="Arial Narrow" panose="020B0606020202030204" pitchFamily="34" charset="0"/>
              </a:rPr>
              <a:t>2016, </a:t>
            </a:r>
            <a:r>
              <a:rPr lang="es-ES" altLang="es-CO" dirty="0">
                <a:latin typeface="Arial Narrow" panose="020B0606020202030204" pitchFamily="34" charset="0"/>
              </a:rPr>
              <a:t>se recibieron </a:t>
            </a:r>
            <a:r>
              <a:rPr lang="es-ES" altLang="es-CO" dirty="0" smtClean="0">
                <a:latin typeface="Arial Narrow" panose="020B0606020202030204" pitchFamily="34" charset="0"/>
              </a:rPr>
              <a:t>260 </a:t>
            </a:r>
            <a:r>
              <a:rPr lang="es-ES" altLang="es-CO" dirty="0">
                <a:latin typeface="Arial Narrow" panose="020B0606020202030204" pitchFamily="34" charset="0"/>
              </a:rPr>
              <a:t>reclamos contra  el  servicio  de  </a:t>
            </a:r>
            <a:r>
              <a:rPr lang="es-ES" altLang="es-CO" dirty="0" smtClean="0">
                <a:latin typeface="Arial Narrow" panose="020B0606020202030204" pitchFamily="34" charset="0"/>
              </a:rPr>
              <a:t>trámites, </a:t>
            </a:r>
            <a:r>
              <a:rPr lang="es-ES" altLang="es-CO" dirty="0">
                <a:latin typeface="Arial Narrow" panose="020B0606020202030204" pitchFamily="34" charset="0"/>
              </a:rPr>
              <a:t>que  ofrece el Ministerio. </a:t>
            </a:r>
            <a:endParaRPr lang="es-ES" altLang="es-CO" dirty="0" smtClean="0"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</a:rPr>
              <a:t>La dependencia a la cual se le radicaron mas reclamos de servicios fue Grupo de Convalidaciones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</a:rPr>
              <a:t>Mayo, </a:t>
            </a:r>
            <a:r>
              <a:rPr lang="es-ES" altLang="es-CO" dirty="0">
                <a:latin typeface="Arial Narrow" panose="020B0606020202030204" pitchFamily="34" charset="0"/>
              </a:rPr>
              <a:t>fue el mes en el cual se recibió el mayor  número  de reclamos, con </a:t>
            </a:r>
            <a:r>
              <a:rPr lang="es-ES" altLang="es-CO" dirty="0" smtClean="0">
                <a:latin typeface="Arial Narrow" panose="020B0606020202030204" pitchFamily="34" charset="0"/>
              </a:rPr>
              <a:t>154.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>
                <a:latin typeface="Arial Narrow" panose="020B0606020202030204" pitchFamily="34" charset="0"/>
              </a:rPr>
              <a:t>El mayor número de </a:t>
            </a:r>
            <a:r>
              <a:rPr lang="es-ES" dirty="0" smtClean="0">
                <a:latin typeface="Arial Narrow" panose="020B0606020202030204" pitchFamily="34" charset="0"/>
              </a:rPr>
              <a:t>reclamos </a:t>
            </a:r>
            <a:r>
              <a:rPr lang="es-ES" dirty="0">
                <a:latin typeface="Arial Narrow" panose="020B0606020202030204" pitchFamily="34" charset="0"/>
              </a:rPr>
              <a:t>se presentó en </a:t>
            </a:r>
            <a:r>
              <a:rPr lang="es-ES" dirty="0" smtClean="0">
                <a:latin typeface="Arial Narrow" panose="020B0606020202030204" pitchFamily="34" charset="0"/>
              </a:rPr>
              <a:t>el eje temático  </a:t>
            </a:r>
            <a:r>
              <a:rPr lang="es-CO" dirty="0" smtClean="0">
                <a:latin typeface="Arial Narrow" panose="020B0606020202030204" pitchFamily="34" charset="0"/>
              </a:rPr>
              <a:t>tramites de aseguramiento de calidad en educación superior – oportunidad, con un total de 243 casos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46889" y="179451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73369"/>
              </p:ext>
            </p:extLst>
          </p:nvPr>
        </p:nvGraphicFramePr>
        <p:xfrm>
          <a:off x="335241" y="1094796"/>
          <a:ext cx="5858764" cy="1630181"/>
        </p:xfrm>
        <a:graphic>
          <a:graphicData uri="http://schemas.openxmlformats.org/drawingml/2006/table">
            <a:tbl>
              <a:tblPr/>
              <a:tblGrid>
                <a:gridCol w="2970787"/>
                <a:gridCol w="776338"/>
                <a:gridCol w="600368"/>
                <a:gridCol w="600368"/>
                <a:gridCol w="910903"/>
              </a:tblGrid>
              <a:tr h="2328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 a la cual se le radicaron reclamos de 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3288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Etiquetas de fila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3288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convalidaciones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8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Inspección y Vigilancia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8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Aseguramiento de la Calidad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8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Fomento de Competencias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8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25079"/>
              </p:ext>
            </p:extLst>
          </p:nvPr>
        </p:nvGraphicFramePr>
        <p:xfrm>
          <a:off x="335241" y="3100135"/>
          <a:ext cx="5858764" cy="3202305"/>
        </p:xfrm>
        <a:graphic>
          <a:graphicData uri="http://schemas.openxmlformats.org/drawingml/2006/table">
            <a:tbl>
              <a:tblPr/>
              <a:tblGrid>
                <a:gridCol w="3388343"/>
                <a:gridCol w="664092"/>
                <a:gridCol w="513564"/>
                <a:gridCol w="513564"/>
                <a:gridCol w="779201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Ejes Temáticos de reclamos de servicios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Trámites de Aseguramiento de Calidad en Educación Superior -Oportunidad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tramites de aseguramiento de calidad en educación superior- eficacia del trámite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y Divulgacion de Informacion- Oportunidad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Técnica -Eficacia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Trámites de Aseguramiento de Calidad en Educación Superior- Disponibilidad de Información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Politicas y Normatividad - Pertinencia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Reclamos Servicios - Trámites de Aseguramiento de Calidad en Educación Superior- Disponibilidad de Información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Tramites de Aseguramiento de Calidad en Educación Superior- Cultura de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1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Marcador de contenido"/>
          <p:cNvSpPr txBox="1">
            <a:spLocks/>
          </p:cNvSpPr>
          <p:nvPr/>
        </p:nvSpPr>
        <p:spPr bwMode="auto">
          <a:xfrm>
            <a:off x="6229358" y="2603698"/>
            <a:ext cx="2519106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50000"/>
              </a:spcBef>
            </a:pPr>
            <a:r>
              <a:rPr lang="es-CO" altLang="es-CO" sz="1800" b="0" dirty="0" smtClean="0">
                <a:latin typeface="Arial Narrow" panose="020B0606020202030204" pitchFamily="34" charset="0"/>
              </a:rPr>
              <a:t>En el segundo trimestre del 2016 se presentaron 37 quejas contra servidores ,de los cuales el eje temático con mayor numero de quejas fue irregularidades en el ejercicio de sus funciones </a:t>
            </a:r>
            <a:endParaRPr lang="es-ES" altLang="es-CO" sz="1800" dirty="0">
              <a:solidFill>
                <a:srgbClr val="8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</a:pPr>
            <a:endParaRPr lang="es-ES" altLang="es-CO" sz="1800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611560" y="280947"/>
            <a:ext cx="3672408" cy="8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34280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Servidores MEN Discriminado Eje Temático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716016" y="3092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01664"/>
              </p:ext>
            </p:extLst>
          </p:nvPr>
        </p:nvGraphicFramePr>
        <p:xfrm>
          <a:off x="323528" y="2585990"/>
          <a:ext cx="5638800" cy="2160270"/>
        </p:xfrm>
        <a:graphic>
          <a:graphicData uri="http://schemas.openxmlformats.org/drawingml/2006/table">
            <a:tbl>
              <a:tblPr/>
              <a:tblGrid>
                <a:gridCol w="3024336"/>
                <a:gridCol w="648072"/>
                <a:gridCol w="504056"/>
                <a:gridCol w="623191"/>
                <a:gridCol w="839145"/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QUEJAS CONTRA SERVIDORES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temático 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Corrupción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Negligencia en el ejercicio de sus funciones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Irregularidades en el ejercicio de  sus  funciones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5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228184" y="2204864"/>
            <a:ext cx="2486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CO" dirty="0">
                <a:latin typeface="Arial Narrow" panose="020B0606020202030204" pitchFamily="34" charset="0"/>
              </a:rPr>
              <a:t>En el </a:t>
            </a:r>
            <a:r>
              <a:rPr lang="es-ES" altLang="es-CO" dirty="0" smtClean="0">
                <a:latin typeface="Arial Narrow" panose="020B0606020202030204" pitchFamily="34" charset="0"/>
              </a:rPr>
              <a:t>segundo </a:t>
            </a:r>
            <a:r>
              <a:rPr lang="es-ES" altLang="es-CO" dirty="0">
                <a:latin typeface="Arial Narrow" panose="020B0606020202030204" pitchFamily="34" charset="0"/>
              </a:rPr>
              <a:t>trimestre de </a:t>
            </a:r>
            <a:r>
              <a:rPr lang="es-ES" altLang="es-CO" dirty="0" smtClean="0">
                <a:latin typeface="Arial Narrow" panose="020B0606020202030204" pitchFamily="34" charset="0"/>
              </a:rPr>
              <a:t>2016 </a:t>
            </a:r>
            <a:r>
              <a:rPr lang="es-ES" altLang="es-CO" dirty="0">
                <a:latin typeface="Arial Narrow" panose="020B0606020202030204" pitchFamily="34" charset="0"/>
              </a:rPr>
              <a:t>se recibieron </a:t>
            </a:r>
            <a:r>
              <a:rPr lang="es-ES" altLang="es-CO" dirty="0" smtClean="0">
                <a:latin typeface="Arial Narrow" panose="020B0606020202030204" pitchFamily="34" charset="0"/>
              </a:rPr>
              <a:t>37 quejas </a:t>
            </a:r>
            <a:r>
              <a:rPr lang="es-ES" altLang="es-CO" dirty="0">
                <a:latin typeface="Arial Narrow" panose="020B0606020202030204" pitchFamily="34" charset="0"/>
              </a:rPr>
              <a:t>contra servidores del Ministerio. </a:t>
            </a:r>
            <a:r>
              <a:rPr lang="es-ES" altLang="es-CO" dirty="0" smtClean="0">
                <a:latin typeface="Arial Narrow" panose="020B0606020202030204" pitchFamily="34" charset="0"/>
              </a:rPr>
              <a:t>La dependencia de la cual </a:t>
            </a:r>
            <a:r>
              <a:rPr lang="es-ES" altLang="es-CO" dirty="0">
                <a:latin typeface="Arial Narrow" panose="020B0606020202030204" pitchFamily="34" charset="0"/>
              </a:rPr>
              <a:t>se </a:t>
            </a:r>
            <a:r>
              <a:rPr lang="es-ES" altLang="es-CO" dirty="0" smtClean="0">
                <a:latin typeface="Arial Narrow" panose="020B0606020202030204" pitchFamily="34" charset="0"/>
              </a:rPr>
              <a:t>generó </a:t>
            </a:r>
            <a:r>
              <a:rPr lang="es-ES" altLang="es-CO" dirty="0">
                <a:latin typeface="Arial Narrow" panose="020B0606020202030204" pitchFamily="34" charset="0"/>
              </a:rPr>
              <a:t>el mayor  número  de quejas, </a:t>
            </a:r>
            <a:r>
              <a:rPr lang="es-ES" altLang="es-CO" dirty="0" smtClean="0">
                <a:latin typeface="Arial Narrow" panose="020B0606020202030204" pitchFamily="34" charset="0"/>
              </a:rPr>
              <a:t>fue la Oficina Asesora Jurídica con un total de 11 quejas. 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362362" y="277958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74719" y="241668"/>
            <a:ext cx="324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Consolidado Quejas y reclamos del Ministerio de Educación Nacional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46674"/>
              </p:ext>
            </p:extLst>
          </p:nvPr>
        </p:nvGraphicFramePr>
        <p:xfrm>
          <a:off x="362362" y="1988840"/>
          <a:ext cx="5638800" cy="3324225"/>
        </p:xfrm>
        <a:graphic>
          <a:graphicData uri="http://schemas.openxmlformats.org/drawingml/2006/table">
            <a:tbl>
              <a:tblPr/>
              <a:tblGrid>
                <a:gridCol w="3273534"/>
                <a:gridCol w="504056"/>
                <a:gridCol w="579232"/>
                <a:gridCol w="572896"/>
                <a:gridCol w="709082"/>
              </a:tblGrid>
              <a:tr h="1203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Jurídica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Convalidaciones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Inspección y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Vigilancia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Aseguramiento de la Calidad de la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Todos a Aprender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Acceso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Gestión de las 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Desarrollo Sectorial de la Educación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Fomento de Competencias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Permanencia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Talento Humano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7" name="2 Marcador de contenido"/>
          <p:cNvSpPr txBox="1">
            <a:spLocks/>
          </p:cNvSpPr>
          <p:nvPr/>
        </p:nvSpPr>
        <p:spPr>
          <a:xfrm>
            <a:off x="577098" y="1016732"/>
            <a:ext cx="7772400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5000"/>
              <a:defRPr/>
            </a:pPr>
            <a:r>
              <a:rPr lang="es-ES" sz="1800" b="1" u="sng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Porcentaje de oportunidad</a:t>
            </a:r>
          </a:p>
          <a:p>
            <a:pPr algn="just">
              <a:buSzPct val="125000"/>
              <a:defRPr/>
            </a:pP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En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segundo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trimestre de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2016,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las quejas y reclamos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presentadas ante el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Ministerio de Educación Nacional tuvieron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un aumento significativo paso de 28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quejas en 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segundo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trimestre del 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2015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453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en 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segundo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trimestre  del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2016,  es decir que se  tuvo un aumento del </a:t>
            </a:r>
            <a:r>
              <a:rPr lang="es-CO" sz="18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1517%. </a:t>
            </a:r>
          </a:p>
          <a:p>
            <a:pPr algn="just">
              <a:buSzPct val="125000"/>
              <a:defRPr/>
            </a:pPr>
            <a:endParaRPr lang="es-CO" sz="1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El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porcentaje general de oportunidad de respuesta a las quejas fue del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24%,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es decir que de las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453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quejas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109 fueron contestadas a 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tiempo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y  344 de manera extemporánea, estas últimas, en su gran mayoría corresponden a reclamos servicios, por lo que requieren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de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un procedimiento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más complejo que el de una petición en sentido genérico. </a:t>
            </a:r>
          </a:p>
          <a:p>
            <a:pPr algn="just">
              <a:buSzPct val="125000"/>
              <a:defRPr/>
            </a:pPr>
            <a:endParaRPr lang="es-ES" sz="1800" dirty="0" smtClean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 partir del análisis realizado, las quejas recibidas en el primer trimestre para el MEN  se distribuyeron por tipo así:</a:t>
            </a: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l">
              <a:buSzPct val="125000"/>
              <a:defRPr/>
            </a:pP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69883" y="5013176"/>
            <a:ext cx="7772400" cy="187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125000"/>
              <a:buFont typeface="Arial" pitchFamily="34" charset="0"/>
              <a:buBlip>
                <a:blip r:embed="rId5"/>
              </a:buBlip>
              <a:defRPr/>
            </a:pPr>
            <a:r>
              <a:rPr lang="es-CO" sz="2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156 corresponden a reclamos frente a procesos y  tuvieron un  3,84% en oportunidad</a:t>
            </a:r>
          </a:p>
          <a:p>
            <a:pPr algn="l">
              <a:buSzPct val="125000"/>
              <a:buBlip>
                <a:blip r:embed="rId6"/>
              </a:buBlip>
              <a:defRPr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37 corresponden a </a:t>
            </a:r>
            <a:r>
              <a:rPr lang="es-ES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uejas contra funcionarios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y  tuvieron un 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81,08%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en oportunidad</a:t>
            </a:r>
            <a:endParaRPr lang="es-ES" sz="1800" dirty="0" smtClean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25000"/>
              <a:buBlip>
                <a:blip r:embed="rId7"/>
              </a:buBlip>
              <a:defRPr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260 corresponden a reclamos de servicios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y  tuvieron un 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28,07%  </a:t>
            </a:r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oportunidad</a:t>
            </a: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25000"/>
              <a:buBlip>
                <a:blip r:embed="rId7"/>
              </a:buBlip>
              <a:defRPr/>
            </a:pPr>
            <a:endParaRPr lang="es-ES" sz="1800" dirty="0" smtClean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25000"/>
              <a:defRPr/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394720"/>
            <a:ext cx="3233023" cy="6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4642" y="32676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71601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servicios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y 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88987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852480" y="1772816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  <a:defRPr/>
            </a:pPr>
            <a:r>
              <a:rPr lang="es-CO" dirty="0">
                <a:latin typeface="Arial Narrow" panose="020B0606020202030204" pitchFamily="34" charset="0"/>
              </a:rPr>
              <a:t>Se observa que en el </a:t>
            </a:r>
            <a:r>
              <a:rPr lang="es-CO" dirty="0" smtClean="0">
                <a:latin typeface="Arial Narrow" panose="020B0606020202030204" pitchFamily="34" charset="0"/>
              </a:rPr>
              <a:t>segundo trimestre </a:t>
            </a:r>
            <a:r>
              <a:rPr lang="es-CO" dirty="0">
                <a:latin typeface="Arial Narrow" panose="020B0606020202030204" pitchFamily="34" charset="0"/>
              </a:rPr>
              <a:t>de </a:t>
            </a:r>
            <a:r>
              <a:rPr lang="es-CO" dirty="0" smtClean="0">
                <a:latin typeface="Arial Narrow" panose="020B0606020202030204" pitchFamily="34" charset="0"/>
              </a:rPr>
              <a:t>2016, las quejas y reclamos correspondientes al Ministerio de Educación Nacional tuvieron un aumento de 425 quejas que corresponde a un aumento del </a:t>
            </a:r>
            <a:r>
              <a:rPr lang="es-CO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1517%, </a:t>
            </a:r>
            <a:r>
              <a:rPr lang="es-CO" dirty="0" smtClean="0">
                <a:latin typeface="Arial Narrow" panose="020B0606020202030204" pitchFamily="34" charset="0"/>
              </a:rPr>
              <a:t>comparado con el segundo trimestre del año 2015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8832" y="21041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70954"/>
              </p:ext>
            </p:extLst>
          </p:nvPr>
        </p:nvGraphicFramePr>
        <p:xfrm>
          <a:off x="827584" y="4444101"/>
          <a:ext cx="4320479" cy="1739265"/>
        </p:xfrm>
        <a:graphic>
          <a:graphicData uri="http://schemas.openxmlformats.org/drawingml/2006/table">
            <a:tbl>
              <a:tblPr/>
              <a:tblGrid>
                <a:gridCol w="1618216"/>
                <a:gridCol w="1487292"/>
                <a:gridCol w="1214971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Reclamos Proceso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Queja Funcionario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Reclamo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328189"/>
              </p:ext>
            </p:extLst>
          </p:nvPr>
        </p:nvGraphicFramePr>
        <p:xfrm>
          <a:off x="408832" y="969381"/>
          <a:ext cx="5443648" cy="338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305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7994" y="2267972"/>
            <a:ext cx="2123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En 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segundo trimestre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del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2016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se dio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un aumento de (151) reclamos en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los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procesos comparado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con el mismo trimestre del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2015</a:t>
            </a:r>
            <a:r>
              <a:rPr lang="es-CO" dirty="0" smtClean="0"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es-CO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38832" y="25875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08788"/>
              </p:ext>
            </p:extLst>
          </p:nvPr>
        </p:nvGraphicFramePr>
        <p:xfrm>
          <a:off x="683568" y="4913080"/>
          <a:ext cx="4032448" cy="699135"/>
        </p:xfrm>
        <a:graphic>
          <a:graphicData uri="http://schemas.openxmlformats.org/drawingml/2006/table">
            <a:tbl>
              <a:tblPr/>
              <a:tblGrid>
                <a:gridCol w="1510335"/>
                <a:gridCol w="1388140"/>
                <a:gridCol w="1133973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Reclamos Proceso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593362"/>
              </p:ext>
            </p:extLst>
          </p:nvPr>
        </p:nvGraphicFramePr>
        <p:xfrm>
          <a:off x="546888" y="1340768"/>
          <a:ext cx="4457160" cy="343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40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 servicios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372200" y="2852936"/>
            <a:ext cx="23042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Se presentaron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260 reclamos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en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el segundo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trimestre,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evidenciando un aumento de 255 quejas comparado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con el mismo trimestre del año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2015.</a:t>
            </a: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366438"/>
            <a:ext cx="3233023" cy="6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1189" y="222422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006099"/>
              </p:ext>
            </p:extLst>
          </p:nvPr>
        </p:nvGraphicFramePr>
        <p:xfrm>
          <a:off x="683569" y="5350415"/>
          <a:ext cx="4032447" cy="699135"/>
        </p:xfrm>
        <a:graphic>
          <a:graphicData uri="http://schemas.openxmlformats.org/drawingml/2006/table">
            <a:tbl>
              <a:tblPr/>
              <a:tblGrid>
                <a:gridCol w="1510335"/>
                <a:gridCol w="1388139"/>
                <a:gridCol w="1133973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</a:t>
                      </a:r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</a:t>
                      </a:r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Reclamo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609764"/>
              </p:ext>
            </p:extLst>
          </p:nvPr>
        </p:nvGraphicFramePr>
        <p:xfrm>
          <a:off x="323528" y="1556792"/>
          <a:ext cx="4824536" cy="369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03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762294" y="1956556"/>
            <a:ext cx="1986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En 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segundo trimestre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del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2016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se presentaron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37 quejas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contra funcionarios, las cuales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aumentaron 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en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19 quejas comparado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con el mismo trimestre del año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2015 </a:t>
            </a: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4305" y="126432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4653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36596" y="190381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844003"/>
              </p:ext>
            </p:extLst>
          </p:nvPr>
        </p:nvGraphicFramePr>
        <p:xfrm>
          <a:off x="719996" y="1264070"/>
          <a:ext cx="4212044" cy="33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95710"/>
              </p:ext>
            </p:extLst>
          </p:nvPr>
        </p:nvGraphicFramePr>
        <p:xfrm>
          <a:off x="849036" y="4722733"/>
          <a:ext cx="3722964" cy="938514"/>
        </p:xfrm>
        <a:graphic>
          <a:graphicData uri="http://schemas.openxmlformats.org/drawingml/2006/table">
            <a:tbl>
              <a:tblPr/>
              <a:tblGrid>
                <a:gridCol w="1394420"/>
                <a:gridCol w="1281602"/>
                <a:gridCol w="1046942"/>
              </a:tblGrid>
              <a:tr h="3128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128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1283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Queja Funcionario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559364" y="1772816"/>
            <a:ext cx="7992888" cy="1188873"/>
          </a:xfrm>
          <a:prstGeom prst="homePlat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QUEJA: </a:t>
            </a:r>
            <a:r>
              <a:rPr lang="es-CO" dirty="0" smtClean="0">
                <a:solidFill>
                  <a:schemeClr val="tx1"/>
                </a:solidFill>
              </a:rPr>
              <a:t>Es la manifestación de protesta, censura, descontento o inconformidad que formula una persona en relación con una conducta que considera irregular de uno o varios servidores públicos en desarrollo de sus funciones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552089" y="3789040"/>
            <a:ext cx="7992888" cy="1224136"/>
          </a:xfrm>
          <a:prstGeom prst="homePlat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RECLAMO:  </a:t>
            </a:r>
            <a:r>
              <a:rPr lang="es-CO" dirty="0" smtClean="0">
                <a:solidFill>
                  <a:schemeClr val="tx1"/>
                </a:solidFill>
              </a:rPr>
              <a:t>Es el derecho que tiene otra persona de exigir , reivindicar o demandar una solución, ya sea por motivo general o particular, referente a la prestación indebida de un servicio o a la falta de atención de una solicitud</a:t>
            </a:r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11 Rectángulo"/>
          <p:cNvSpPr/>
          <p:nvPr/>
        </p:nvSpPr>
        <p:spPr>
          <a:xfrm>
            <a:off x="4211960" y="2401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Reclamos y Sugerencias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589398" y="980728"/>
            <a:ext cx="30870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Las quejas se encuentran agrupadas así: </a:t>
            </a: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CO" dirty="0">
                <a:latin typeface="Arial Narrow" panose="020B0606020202030204" pitchFamily="34" charset="0"/>
              </a:rPr>
              <a:t>Reclamos de </a:t>
            </a:r>
            <a:r>
              <a:rPr lang="es-CO" dirty="0" smtClean="0">
                <a:latin typeface="Arial Narrow" panose="020B0606020202030204" pitchFamily="34" charset="0"/>
              </a:rPr>
              <a:t>servicios</a:t>
            </a:r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CO" dirty="0" smtClean="0">
                <a:latin typeface="Arial Narrow" panose="020B0606020202030204" pitchFamily="34" charset="0"/>
              </a:rPr>
              <a:t>Quejas </a:t>
            </a:r>
            <a:r>
              <a:rPr lang="es-CO" dirty="0">
                <a:latin typeface="Arial Narrow" panose="020B0606020202030204" pitchFamily="34" charset="0"/>
              </a:rPr>
              <a:t>hacia  funcionarios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es-CO" dirty="0" smtClean="0">
                <a:latin typeface="Arial Narrow" panose="020B0606020202030204" pitchFamily="34" charset="0"/>
              </a:rPr>
              <a:t>Quejas procesos</a:t>
            </a:r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El ítem mas afectado es el de </a:t>
            </a:r>
            <a:r>
              <a:rPr lang="es-CO" dirty="0" smtClean="0">
                <a:latin typeface="Arial Narrow" panose="020B0606020202030204" pitchFamily="34" charset="0"/>
              </a:rPr>
              <a:t>reclamos servicios, </a:t>
            </a:r>
            <a:r>
              <a:rPr lang="es-CO" dirty="0">
                <a:latin typeface="Arial Narrow" panose="020B0606020202030204" pitchFamily="34" charset="0"/>
              </a:rPr>
              <a:t>con </a:t>
            </a:r>
            <a:r>
              <a:rPr lang="es-CO" dirty="0" smtClean="0">
                <a:latin typeface="Arial Narrow" panose="020B0606020202030204" pitchFamily="34" charset="0"/>
              </a:rPr>
              <a:t>260, </a:t>
            </a:r>
            <a:r>
              <a:rPr lang="es-CO" dirty="0">
                <a:latin typeface="Arial Narrow" panose="020B0606020202030204" pitchFamily="34" charset="0"/>
              </a:rPr>
              <a:t>que equivalen al  </a:t>
            </a:r>
            <a:r>
              <a:rPr lang="es-CO" dirty="0" smtClean="0">
                <a:latin typeface="Arial Narrow" panose="020B0606020202030204" pitchFamily="34" charset="0"/>
              </a:rPr>
              <a:t>58 % </a:t>
            </a:r>
            <a:r>
              <a:rPr lang="es-CO" dirty="0">
                <a:latin typeface="Arial Narrow" panose="020B0606020202030204" pitchFamily="34" charset="0"/>
              </a:rPr>
              <a:t>del total </a:t>
            </a: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 smtClean="0">
                <a:latin typeface="Arial Narrow" panose="020B0606020202030204" pitchFamily="34" charset="0"/>
              </a:rPr>
              <a:t>Siguen </a:t>
            </a:r>
            <a:r>
              <a:rPr lang="es-CO" dirty="0">
                <a:latin typeface="Arial Narrow" panose="020B0606020202030204" pitchFamily="34" charset="0"/>
              </a:rPr>
              <a:t>las </a:t>
            </a:r>
            <a:r>
              <a:rPr lang="es-CO" dirty="0" smtClean="0">
                <a:latin typeface="Arial Narrow" panose="020B0606020202030204" pitchFamily="34" charset="0"/>
              </a:rPr>
              <a:t>quejas </a:t>
            </a:r>
            <a:r>
              <a:rPr lang="es-CO" dirty="0">
                <a:latin typeface="Arial Narrow" panose="020B0606020202030204" pitchFamily="34" charset="0"/>
              </a:rPr>
              <a:t>de procesos con </a:t>
            </a:r>
            <a:r>
              <a:rPr lang="es-CO" dirty="0" smtClean="0">
                <a:latin typeface="Arial Narrow" panose="020B0606020202030204" pitchFamily="34" charset="0"/>
              </a:rPr>
              <a:t>156 </a:t>
            </a:r>
            <a:r>
              <a:rPr lang="es-CO" dirty="0">
                <a:latin typeface="Arial Narrow" panose="020B0606020202030204" pitchFamily="34" charset="0"/>
              </a:rPr>
              <a:t>, que equivalen al </a:t>
            </a:r>
            <a:r>
              <a:rPr lang="es-CO" dirty="0" smtClean="0">
                <a:latin typeface="Arial Narrow" panose="020B0606020202030204" pitchFamily="34" charset="0"/>
              </a:rPr>
              <a:t>34 % del total.</a:t>
            </a:r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Y </a:t>
            </a:r>
            <a:r>
              <a:rPr lang="es-CO" dirty="0" smtClean="0">
                <a:latin typeface="Arial Narrow" panose="020B0606020202030204" pitchFamily="34" charset="0"/>
              </a:rPr>
              <a:t>las quejas de </a:t>
            </a:r>
            <a:r>
              <a:rPr lang="es-CO" dirty="0">
                <a:latin typeface="Arial Narrow" panose="020B0606020202030204" pitchFamily="34" charset="0"/>
              </a:rPr>
              <a:t>procesos que cuentan con </a:t>
            </a:r>
            <a:r>
              <a:rPr lang="es-CO" dirty="0" smtClean="0">
                <a:latin typeface="Arial Narrow" panose="020B0606020202030204" pitchFamily="34" charset="0"/>
              </a:rPr>
              <a:t>37, </a:t>
            </a:r>
            <a:r>
              <a:rPr lang="es-CO" dirty="0">
                <a:latin typeface="Arial Narrow" panose="020B0606020202030204" pitchFamily="34" charset="0"/>
              </a:rPr>
              <a:t>que equivalen al </a:t>
            </a:r>
            <a:r>
              <a:rPr lang="es-CO" dirty="0" smtClean="0">
                <a:latin typeface="Arial Narrow" panose="020B0606020202030204" pitchFamily="34" charset="0"/>
              </a:rPr>
              <a:t>8% del total de </a:t>
            </a:r>
            <a:r>
              <a:rPr lang="es-CO" dirty="0">
                <a:latin typeface="Arial Narrow" panose="020B0606020202030204" pitchFamily="34" charset="0"/>
              </a:rPr>
              <a:t>procesos interpuestos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46889" y="210415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767493"/>
              </p:ext>
            </p:extLst>
          </p:nvPr>
        </p:nvGraphicFramePr>
        <p:xfrm>
          <a:off x="511931" y="1159809"/>
          <a:ext cx="4724400" cy="289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04694"/>
              </p:ext>
            </p:extLst>
          </p:nvPr>
        </p:nvGraphicFramePr>
        <p:xfrm>
          <a:off x="755576" y="4466057"/>
          <a:ext cx="3521056" cy="1712595"/>
        </p:xfrm>
        <a:graphic>
          <a:graphicData uri="http://schemas.openxmlformats.org/drawingml/2006/table">
            <a:tbl>
              <a:tblPr/>
              <a:tblGrid>
                <a:gridCol w="1834751"/>
                <a:gridCol w="1686305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Reclamos Proceso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Queja Funcionario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Reclamo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3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1665" y="1045180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5000"/>
              <a:defRPr/>
            </a:pPr>
            <a:endParaRPr lang="es-ES" sz="20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Trecientas cuarenta y cuatro (344) de las quejas y reclamos no fueron </a:t>
            </a:r>
            <a:r>
              <a:rPr lang="es-ES" sz="2000" dirty="0">
                <a:latin typeface="Arial Narrow" panose="020B0606020202030204" pitchFamily="34" charset="0"/>
                <a:cs typeface="Arial" pitchFamily="34" charset="0"/>
              </a:rPr>
              <a:t>atendidas oportunamente, lo cual llevó a </a:t>
            </a: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disminuir el </a:t>
            </a:r>
            <a:r>
              <a:rPr lang="es-ES" sz="2000" dirty="0">
                <a:latin typeface="Arial Narrow" panose="020B0606020202030204" pitchFamily="34" charset="0"/>
                <a:cs typeface="Arial" pitchFamily="34" charset="0"/>
              </a:rPr>
              <a:t>porcentaje de cumplimiento del </a:t>
            </a: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indicador, en un 24%</a:t>
            </a:r>
          </a:p>
          <a:p>
            <a:pPr algn="just">
              <a:buSzPct val="125000"/>
              <a:defRPr/>
            </a:pPr>
            <a:endParaRPr lang="es-ES" sz="20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Esta  baja  del  indicador  se  debió  a los  siguientes factores: </a:t>
            </a:r>
          </a:p>
          <a:p>
            <a:pPr algn="just">
              <a:buSzPct val="125000"/>
              <a:defRPr/>
            </a:pPr>
            <a:endParaRPr lang="es-ES" sz="20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1. En  enero de 2015 salió a producción el nuevo Sistema de  Gestión Documental, cuya puesta en marcha tuvo incidencia en la falta de oportunidad  en la  atención a las  quejas,  porque  presento errores técnicos que impidieron al personal dar respuesta oportuna a las quejas.</a:t>
            </a:r>
          </a:p>
          <a:p>
            <a:pPr algn="just">
              <a:buSzPct val="125000"/>
              <a:defRPr/>
            </a:pPr>
            <a:endParaRPr lang="es-ES" sz="2000" dirty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SzPct val="125000"/>
              <a:defRPr/>
            </a:pP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2</a:t>
            </a:r>
            <a:r>
              <a:rPr lang="es-ES" sz="2000" dirty="0">
                <a:latin typeface="Arial Narrow" panose="020B0606020202030204" pitchFamily="34" charset="0"/>
                <a:cs typeface="Arial" pitchFamily="34" charset="0"/>
              </a:rPr>
              <a:t>.</a:t>
            </a:r>
            <a:r>
              <a:rPr lang="es-ES" sz="2000" dirty="0" smtClean="0">
                <a:latin typeface="Arial Narrow" panose="020B0606020202030204" pitchFamily="34" charset="0"/>
                <a:cs typeface="Arial" pitchFamily="34" charset="0"/>
              </a:rPr>
              <a:t> Falta de conocimiento por parte de algunos de los servidores en la  gestión a realizar dentro del nuevo Sistema de Gestión Documental para dar la respuesta dentro del sistema, lo cual fue corregido ofreciendo las  capacitaciones al personal que no la había recibido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8069" y="313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Conclusiones de los resultados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34922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1665" y="1045180"/>
            <a:ext cx="727280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25000"/>
              <a:defRPr/>
            </a:pP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ACCIONES  REALIZADAS PARA LA ATENCION OPORTUNA DE LAS QUEJAS</a:t>
            </a:r>
          </a:p>
          <a:p>
            <a:pPr algn="just">
              <a:buSzPct val="125000"/>
              <a:defRPr/>
            </a:pPr>
            <a:endParaRPr lang="es-ES" sz="16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Como Acción Preventiva se elaboraron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y remitieron desde la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Unidad de 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Atencion al Ciudadano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a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las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dependencias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los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informes mensuales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de  seguimiento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sobre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las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quejas, dentro de este reporte se les hicieron  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recomendaciones para su atención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oportuna.</a:t>
            </a: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Como </a:t>
            </a:r>
            <a:r>
              <a:rPr lang="es-ES" dirty="0">
                <a:latin typeface="Arial Narrow" panose="020B0606020202030204" pitchFamily="34" charset="0"/>
                <a:cs typeface="Arial" pitchFamily="34" charset="0"/>
              </a:rPr>
              <a:t>a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cción correctiva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se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llevo a cabo reunión con la Subdirección de  aseguramiento de la  calidad, dependencia que tuvo el mayor porcentaje de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reclamos de  servicios y  se efectuó una  reunión con la  oficina de  control interno,  la  subdirección de  desarrollo organizacional y  se realizaron diferentes propuestas que se presentaran al Secretario general para implementarlas.</a:t>
            </a: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Se elaboraron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comunicaciones a los Directivos remitiéndoles el informe trimestral de quejas y reclamos en el cual se solicitó  elaborar los planes de mejoramiento para la atención oportuna de las quejas  en sus respectivas dependencias y su posterior remisión a la Oficina de  Control Interno.</a:t>
            </a:r>
          </a:p>
          <a:p>
            <a:pPr marL="457200" indent="-457200" algn="just">
              <a:buSzPct val="125000"/>
              <a:buAutoNum type="arabicPeriod"/>
              <a:defRPr/>
            </a:pP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Otra </a:t>
            </a:r>
            <a:r>
              <a:rPr lang="es-ES" dirty="0" smtClean="0">
                <a:latin typeface="Arial Narrow" panose="020B0606020202030204" pitchFamily="34" charset="0"/>
                <a:cs typeface="Arial" pitchFamily="34" charset="0"/>
              </a:rPr>
              <a:t>Acción Correctiva consistió en elaborar un reporte consolidado de quejas y reclamos, con el fin de ser remitido a la Oficina de Control Interno  Disciplinario para  la toma de las acciones disciplinarias pertinentes.</a:t>
            </a:r>
            <a:endParaRPr lang="es-ES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97686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8069" y="3137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Conclusiones de los resultados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33243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46889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9747" y="216266"/>
            <a:ext cx="309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del Sector Educativo</a:t>
            </a:r>
          </a:p>
        </p:txBody>
      </p:sp>
      <p:grpSp>
        <p:nvGrpSpPr>
          <p:cNvPr id="69" name="68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0" name="6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1" name="70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3" name="2 CuadroTexto"/>
          <p:cNvSpPr txBox="1"/>
          <p:nvPr/>
        </p:nvSpPr>
        <p:spPr>
          <a:xfrm>
            <a:off x="514196" y="316772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el 1 segundo del año 2016 se recibieron 1267 quejas aumentando en un </a:t>
            </a:r>
            <a:r>
              <a:rPr lang="es-CO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182% </a:t>
            </a:r>
            <a:r>
              <a:rPr lang="es-C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comparación con el mismo periodo de tiempo del año 2015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63327" y="2615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12319"/>
              </p:ext>
            </p:extLst>
          </p:nvPr>
        </p:nvGraphicFramePr>
        <p:xfrm>
          <a:off x="581927" y="1185049"/>
          <a:ext cx="7938812" cy="2008568"/>
        </p:xfrm>
        <a:graphic>
          <a:graphicData uri="http://schemas.openxmlformats.org/drawingml/2006/table">
            <a:tbl>
              <a:tblPr/>
              <a:tblGrid>
                <a:gridCol w="2845856"/>
                <a:gridCol w="866436"/>
                <a:gridCol w="845304"/>
                <a:gridCol w="845304"/>
                <a:gridCol w="845304"/>
                <a:gridCol w="845304"/>
                <a:gridCol w="845304"/>
              </a:tblGrid>
              <a:tr h="2350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Ejes temáticos Quejas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350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3501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Instituciones de Educación Superior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1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Ministerio de Educación Nacional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1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Secretarias de 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1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Establecimientos Educativos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1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Otras Entidades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13911"/>
              </p:ext>
            </p:extLst>
          </p:nvPr>
        </p:nvGraphicFramePr>
        <p:xfrm>
          <a:off x="546889" y="3752499"/>
          <a:ext cx="7973848" cy="2509541"/>
        </p:xfrm>
        <a:graphic>
          <a:graphicData uri="http://schemas.openxmlformats.org/drawingml/2006/table">
            <a:tbl>
              <a:tblPr/>
              <a:tblGrid>
                <a:gridCol w="2858417"/>
                <a:gridCol w="870261"/>
                <a:gridCol w="849034"/>
                <a:gridCol w="849034"/>
                <a:gridCol w="849034"/>
                <a:gridCol w="849034"/>
                <a:gridCol w="849034"/>
              </a:tblGrid>
              <a:tr h="29076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Documentos MEN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41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9076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documentos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61.387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68.001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58.058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62.594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6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oportunidad respuesta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6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quejas del sector educativo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6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oportunidad en la respuesta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6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quejas MEN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6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de oportunidad en la respuesta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3131073"/>
            <a:ext cx="151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Detalle</a:t>
            </a:r>
            <a:r>
              <a:rPr lang="es-CO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 entidad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6560" y="5747689"/>
            <a:ext cx="652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2385" y="5307568"/>
            <a:ext cx="827405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80000"/>
              </a:lnSpc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CO" altLang="es-CO" sz="1600" b="0" dirty="0">
                <a:cs typeface="Arial" pitchFamily="34" charset="0"/>
              </a:rPr>
              <a:t>Por entidades, el mayor volumen de quejas recibidas en el </a:t>
            </a:r>
            <a:r>
              <a:rPr lang="es-CO" altLang="es-CO" sz="1600" b="0" dirty="0" smtClean="0">
                <a:cs typeface="Arial" pitchFamily="34" charset="0"/>
              </a:rPr>
              <a:t>segundo trimestre del 2016, </a:t>
            </a:r>
            <a:r>
              <a:rPr lang="es-CO" altLang="es-CO" sz="1600" b="0" dirty="0">
                <a:cs typeface="Arial" pitchFamily="34" charset="0"/>
              </a:rPr>
              <a:t>fue para las Instituciones de Educación Superior, con un total de </a:t>
            </a:r>
            <a:r>
              <a:rPr lang="es-CO" altLang="es-CO" sz="1600" b="0" dirty="0" smtClean="0">
                <a:cs typeface="Arial" pitchFamily="34" charset="0"/>
              </a:rPr>
              <a:t>461 </a:t>
            </a:r>
            <a:r>
              <a:rPr lang="es-CO" altLang="es-CO" sz="1600" b="0" dirty="0">
                <a:cs typeface="Arial" pitchFamily="34" charset="0"/>
              </a:rPr>
              <a:t>quejas </a:t>
            </a:r>
            <a:r>
              <a:rPr lang="es-CO" altLang="es-CO" sz="1600" b="0" dirty="0" smtClean="0">
                <a:cs typeface="Arial" pitchFamily="34" charset="0"/>
              </a:rPr>
              <a:t>con una participación del 36%, </a:t>
            </a:r>
            <a:r>
              <a:rPr lang="es-CO" altLang="es-CO" sz="1600" b="0" dirty="0">
                <a:cs typeface="Arial" pitchFamily="34" charset="0"/>
              </a:rPr>
              <a:t>seguidas por las quejas </a:t>
            </a:r>
            <a:r>
              <a:rPr lang="es-CO" altLang="es-CO" sz="1600" b="0" dirty="0" smtClean="0">
                <a:cs typeface="Arial" pitchFamily="34" charset="0"/>
              </a:rPr>
              <a:t>de del Ministerio de Educación Nacional  con 453 casos </a:t>
            </a:r>
            <a:r>
              <a:rPr lang="es-CO" altLang="es-CO" sz="1600" b="0" dirty="0">
                <a:cs typeface="Arial" pitchFamily="34" charset="0"/>
              </a:rPr>
              <a:t>y una participación </a:t>
            </a:r>
            <a:r>
              <a:rPr lang="es-CO" altLang="es-CO" sz="1600" b="0" dirty="0" smtClean="0">
                <a:cs typeface="Arial" pitchFamily="34" charset="0"/>
              </a:rPr>
              <a:t>del 36 %. </a:t>
            </a:r>
            <a:endParaRPr lang="es-ES" altLang="es-CO" sz="1600" b="0" dirty="0"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55976" y="332656"/>
            <a:ext cx="4301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774658"/>
              </p:ext>
            </p:extLst>
          </p:nvPr>
        </p:nvGraphicFramePr>
        <p:xfrm>
          <a:off x="248761" y="978987"/>
          <a:ext cx="8214429" cy="431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11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084168" y="1268760"/>
            <a:ext cx="252028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>
                <a:latin typeface="Arial Narrow" panose="020B0606020202030204" pitchFamily="34" charset="0"/>
              </a:rPr>
              <a:t>Para las Instituciones de Educación Superior, se presentaron </a:t>
            </a:r>
            <a:r>
              <a:rPr lang="es-ES" dirty="0" smtClean="0">
                <a:latin typeface="Arial Narrow" panose="020B0606020202030204" pitchFamily="34" charset="0"/>
              </a:rPr>
              <a:t>461 </a:t>
            </a:r>
            <a:r>
              <a:rPr lang="es-ES" dirty="0">
                <a:latin typeface="Arial Narrow" panose="020B0606020202030204" pitchFamily="34" charset="0"/>
              </a:rPr>
              <a:t>quejas en el </a:t>
            </a:r>
            <a:r>
              <a:rPr lang="es-ES" dirty="0" smtClean="0">
                <a:latin typeface="Arial Narrow" panose="020B0606020202030204" pitchFamily="34" charset="0"/>
              </a:rPr>
              <a:t>segundo </a:t>
            </a:r>
            <a:r>
              <a:rPr lang="es-ES" dirty="0">
                <a:latin typeface="Arial Narrow" panose="020B0606020202030204" pitchFamily="34" charset="0"/>
              </a:rPr>
              <a:t>trimestre de </a:t>
            </a:r>
            <a:r>
              <a:rPr lang="es-ES" dirty="0" smtClean="0">
                <a:latin typeface="Arial Narrow" panose="020B0606020202030204" pitchFamily="34" charset="0"/>
              </a:rPr>
              <a:t>2016. 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 smtClean="0">
                <a:latin typeface="Arial Narrow" panose="020B0606020202030204" pitchFamily="34" charset="0"/>
              </a:rPr>
              <a:t>Se obtuvo un aumento de 241 quejas con relación al  primer trimestre del año 2015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  <a:defRPr/>
            </a:pPr>
            <a:r>
              <a:rPr lang="es-ES" dirty="0" smtClean="0">
                <a:latin typeface="Arial Narrow" panose="020B0606020202030204" pitchFamily="34" charset="0"/>
              </a:rPr>
              <a:t>El </a:t>
            </a:r>
            <a:r>
              <a:rPr lang="es-ES" dirty="0">
                <a:latin typeface="Arial Narrow" panose="020B0606020202030204" pitchFamily="34" charset="0"/>
              </a:rPr>
              <a:t>mayor </a:t>
            </a:r>
            <a:r>
              <a:rPr lang="es-ES" dirty="0" smtClean="0">
                <a:latin typeface="Arial Narrow" panose="020B0606020202030204" pitchFamily="34" charset="0"/>
              </a:rPr>
              <a:t>número de quejas  </a:t>
            </a:r>
            <a:r>
              <a:rPr lang="es-ES" dirty="0">
                <a:latin typeface="Arial Narrow" panose="020B0606020202030204" pitchFamily="34" charset="0"/>
              </a:rPr>
              <a:t>se presentó en los criterios relacionados </a:t>
            </a:r>
            <a:r>
              <a:rPr lang="es-ES" dirty="0" smtClean="0">
                <a:latin typeface="Arial Narrow" panose="020B0606020202030204" pitchFamily="34" charset="0"/>
              </a:rPr>
              <a:t>con </a:t>
            </a:r>
            <a:r>
              <a:rPr lang="es-ES" dirty="0">
                <a:latin typeface="Arial Narrow" panose="020B0606020202030204" pitchFamily="34" charset="0"/>
              </a:rPr>
              <a:t>la calidad (aspectos académicos, bibliotecas, planes de estudios, entre otros), con un total de </a:t>
            </a:r>
            <a:r>
              <a:rPr lang="es-ES" dirty="0" smtClean="0">
                <a:latin typeface="Arial Narrow" panose="020B0606020202030204" pitchFamily="34" charset="0"/>
              </a:rPr>
              <a:t>357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731733" y="23045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82848" y="230451"/>
            <a:ext cx="309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Instituciones Educativas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30715"/>
              </p:ext>
            </p:extLst>
          </p:nvPr>
        </p:nvGraphicFramePr>
        <p:xfrm>
          <a:off x="423090" y="4060431"/>
          <a:ext cx="5029200" cy="2447925"/>
        </p:xfrm>
        <a:graphic>
          <a:graphicData uri="http://schemas.openxmlformats.org/drawingml/2006/table">
            <a:tbl>
              <a:tblPr/>
              <a:tblGrid>
                <a:gridCol w="3289300"/>
                <a:gridCol w="889000"/>
                <a:gridCol w="850900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Ejes Temáticos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 Calidad: Bibliotecas, Centros de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Práctica,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Docentes, Modificación de Registro Calificado, numero de docentes, Plan de Estudios,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Tutorías,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Dificultad para  grado, Maltratos.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 Pecuniarios:  Cobros no contemplados, costos de matricula, Devolución de dineros, matricula extraordinaria, servicio medico, asistencial, derechos de  grado.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Física y Administrativa.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736885"/>
              </p:ext>
            </p:extLst>
          </p:nvPr>
        </p:nvGraphicFramePr>
        <p:xfrm>
          <a:off x="327805" y="1113342"/>
          <a:ext cx="5612348" cy="305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626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283968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97182" y="1340768"/>
            <a:ext cx="2574032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las Secretarías de Educación, se presentaron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quejas en el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trimestre de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2016, </a:t>
            </a:r>
          </a:p>
          <a:p>
            <a:pPr marL="285750" indent="-28575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Teniendo un aumento  del 68 con respecto al segundo trimestre del año 2015</a:t>
            </a:r>
          </a:p>
          <a:p>
            <a:pPr marL="285750" indent="-285750"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temático  con mayor numero de quejas fue </a:t>
            </a:r>
            <a:r>
              <a:rPr lang="es-CO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Organización </a:t>
            </a:r>
            <a:r>
              <a:rPr lang="es-CO" dirty="0">
                <a:solidFill>
                  <a:srgbClr val="0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Plantas de Personal (Directivo Docente, Docente y Administrativo, Concurso Docente, Acoso Laboral)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un total de 47 quejas</a:t>
            </a:r>
            <a:endParaRPr lang="es-ES" altLang="es-CO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253845" y="83126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45788" y="82254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Secretarias de Educación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21540"/>
              </p:ext>
            </p:extLst>
          </p:nvPr>
        </p:nvGraphicFramePr>
        <p:xfrm>
          <a:off x="395535" y="4173569"/>
          <a:ext cx="5738473" cy="2419350"/>
        </p:xfrm>
        <a:graphic>
          <a:graphicData uri="http://schemas.openxmlformats.org/drawingml/2006/table">
            <a:tbl>
              <a:tblPr/>
              <a:tblGrid>
                <a:gridCol w="4540879"/>
                <a:gridCol w="598797"/>
                <a:gridCol w="598797"/>
              </a:tblGrid>
              <a:tr h="2095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Ejes </a:t>
                      </a:r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Temáticos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Plantas de Personal Directivo Docente, Docente y Administrativo, Concurso Docente, Acoso Laboral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Otros: Aquellas que no Tienen Relación con Niguno de los Anteriores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Nivelación Salarial, Pago de Salarios,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Primas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Quejas por Prestaciones Sociales y Servicios de Salud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Malos Manejos de Recursos Financieros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Ampliacion de Cobertura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Infraestructura o Infraestructura Deficiente en Instituciones Educativas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 Oferentes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828692"/>
              </p:ext>
            </p:extLst>
          </p:nvPr>
        </p:nvGraphicFramePr>
        <p:xfrm>
          <a:off x="-41525" y="871254"/>
          <a:ext cx="6264525" cy="338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848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716016" y="123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30483" y="1356038"/>
            <a:ext cx="2843808" cy="471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presentaron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178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quejas en el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trimestre del 2016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obtuvo un incremento de 99 con respecto al segundo trimestre del año 2015</a:t>
            </a: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 temático que tuvo </a:t>
            </a:r>
            <a:r>
              <a:rPr lang="es-ES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numero de quejas fue </a:t>
            </a:r>
            <a:r>
              <a:rPr lang="es-CO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Calidad: Aspectos </a:t>
            </a:r>
            <a:r>
              <a:rPr lang="es-CO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Académicos, </a:t>
            </a:r>
            <a:r>
              <a:rPr lang="es-CO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Bibliotecas, Centros de Practica, </a:t>
            </a:r>
            <a:r>
              <a:rPr lang="es-CO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</a:t>
            </a:r>
            <a:r>
              <a:rPr lang="es-CO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Docentes, Numero de Docentes, Plan de Estudios, </a:t>
            </a:r>
            <a:r>
              <a:rPr lang="es-CO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Tutorías, </a:t>
            </a:r>
            <a:r>
              <a:rPr lang="es-CO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Dificultades para Grado, </a:t>
            </a:r>
            <a:r>
              <a:rPr lang="es-CO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</a:t>
            </a:r>
            <a:r>
              <a:rPr lang="es-CO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O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Promoción </a:t>
            </a:r>
            <a:r>
              <a:rPr lang="es-CO" altLang="es-CO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Estudiantes</a:t>
            </a:r>
            <a:r>
              <a:rPr lang="es-CO" altLang="es-CO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Con un total de 127 quejas</a:t>
            </a:r>
            <a:endParaRPr lang="es-CO" altLang="es-CO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80000"/>
              </a:lnSpc>
              <a:spcBef>
                <a:spcPct val="50000"/>
              </a:spcBef>
              <a:buBlip>
                <a:blip r:embed="rId4"/>
              </a:buBlip>
            </a:pPr>
            <a:endParaRPr lang="es-ES" altLang="es-CO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638326" y="143411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14868" y="122959"/>
            <a:ext cx="309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Quejas y reclamos de Establecimientos Educativos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88211"/>
              </p:ext>
            </p:extLst>
          </p:nvPr>
        </p:nvGraphicFramePr>
        <p:xfrm>
          <a:off x="275218" y="4005064"/>
          <a:ext cx="5708811" cy="2766060"/>
        </p:xfrm>
        <a:graphic>
          <a:graphicData uri="http://schemas.openxmlformats.org/drawingml/2006/table">
            <a:tbl>
              <a:tblPr/>
              <a:tblGrid>
                <a:gridCol w="4284575"/>
                <a:gridCol w="712118"/>
                <a:gridCol w="712118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Ejes </a:t>
                      </a:r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Temáticos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Maltrato Alumnos y Acoso Alumnos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Calidad: Aspectos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Académicos,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Bibliotecas, Centros de Practica,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Docentes, Numero de Docentes, Plan de Estudios,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Tutorías,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Dificultades para Grado,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Estudiantes.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Malos Manejos de Recursos Financieros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Costos Educativos, Incrementos de Tarifas Superiores a lo Autorizado, Cobros de Transporte, Alimentacion, Alojamiento, Otros Cobros Periodicos, Cobro de Bonos, Cobros Asociacion de Padres de Familia, Listas de Textos, Uniformes o Utiles, Derechos Pecuniarios. Gratuidad.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Actuaciones Administrativas Relacionadas con Planta de Personal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Fisica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18697"/>
              </p:ext>
            </p:extLst>
          </p:nvPr>
        </p:nvGraphicFramePr>
        <p:xfrm>
          <a:off x="-14808" y="818978"/>
          <a:ext cx="6145291" cy="311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3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1072" y="2690701"/>
            <a:ext cx="9159766" cy="9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8467" y="294194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bg1"/>
                </a:solidFill>
                <a:latin typeface="Arial MT"/>
                <a:ea typeface="Verdana" pitchFamily="34" charset="0"/>
                <a:cs typeface="Verdana" pitchFamily="34" charset="0"/>
              </a:rPr>
              <a:t>Informe Detallado de Quejas y Reclamos Ministerio de Educación Nacional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2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863819" y="2438886"/>
            <a:ext cx="2843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latin typeface="Arial Narrow" panose="020B0606020202030204" pitchFamily="34" charset="0"/>
              </a:rPr>
              <a:t>En el </a:t>
            </a:r>
            <a:r>
              <a:rPr lang="es-ES" dirty="0" smtClean="0">
                <a:latin typeface="Arial Narrow" panose="020B0606020202030204" pitchFamily="34" charset="0"/>
              </a:rPr>
              <a:t>segundo </a:t>
            </a:r>
            <a:r>
              <a:rPr lang="es-ES" dirty="0">
                <a:latin typeface="Arial Narrow" panose="020B0606020202030204" pitchFamily="34" charset="0"/>
              </a:rPr>
              <a:t>trimestre de </a:t>
            </a:r>
            <a:r>
              <a:rPr lang="es-ES" dirty="0" smtClean="0">
                <a:latin typeface="Arial Narrow" panose="020B0606020202030204" pitchFamily="34" charset="0"/>
              </a:rPr>
              <a:t>2016, </a:t>
            </a:r>
            <a:r>
              <a:rPr lang="es-ES" dirty="0">
                <a:latin typeface="Arial Narrow" panose="020B0606020202030204" pitchFamily="34" charset="0"/>
              </a:rPr>
              <a:t>se evidencia </a:t>
            </a:r>
            <a:r>
              <a:rPr lang="es-ES" dirty="0" smtClean="0">
                <a:latin typeface="Arial Narrow" panose="020B0606020202030204" pitchFamily="34" charset="0"/>
              </a:rPr>
              <a:t>un aumento de</a:t>
            </a:r>
            <a:r>
              <a:rPr lang="es-ES" b="1" dirty="0" smtClean="0">
                <a:latin typeface="Arial Narrow" panose="020B0606020202030204" pitchFamily="34" charset="0"/>
              </a:rPr>
              <a:t> 425 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>
                <a:latin typeface="Arial Narrow" panose="020B0606020202030204" pitchFamily="34" charset="0"/>
              </a:rPr>
              <a:t>quejas con relación al mismo periodo del </a:t>
            </a:r>
            <a:r>
              <a:rPr lang="es-ES" dirty="0" smtClean="0">
                <a:latin typeface="Arial Narrow" panose="020B0606020202030204" pitchFamily="34" charset="0"/>
              </a:rPr>
              <a:t>2015. </a:t>
            </a:r>
          </a:p>
          <a:p>
            <a:pPr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s-ES" dirty="0" smtClean="0">
                <a:latin typeface="Arial Narrow" panose="020B0606020202030204" pitchFamily="34" charset="0"/>
              </a:rPr>
              <a:t>Se </a:t>
            </a:r>
            <a:r>
              <a:rPr lang="es-ES" dirty="0">
                <a:latin typeface="Arial Narrow" panose="020B0606020202030204" pitchFamily="34" charset="0"/>
              </a:rPr>
              <a:t>recibieron </a:t>
            </a:r>
            <a:r>
              <a:rPr lang="es-ES" dirty="0" smtClean="0">
                <a:latin typeface="Arial Narrow" panose="020B0606020202030204" pitchFamily="34" charset="0"/>
              </a:rPr>
              <a:t>453 de </a:t>
            </a:r>
            <a:r>
              <a:rPr lang="es-ES" dirty="0">
                <a:latin typeface="Arial Narrow" panose="020B0606020202030204" pitchFamily="34" charset="0"/>
              </a:rPr>
              <a:t>las cuales, las más frecuentes fueron </a:t>
            </a:r>
            <a:r>
              <a:rPr lang="es-ES" dirty="0" smtClean="0">
                <a:latin typeface="Arial Narrow" panose="020B0606020202030204" pitchFamily="34" charset="0"/>
              </a:rPr>
              <a:t>reclamos contra servicios, </a:t>
            </a:r>
            <a:r>
              <a:rPr lang="es-ES" dirty="0">
                <a:latin typeface="Arial Narrow" panose="020B0606020202030204" pitchFamily="34" charset="0"/>
              </a:rPr>
              <a:t>con un total de </a:t>
            </a:r>
            <a:r>
              <a:rPr lang="es-ES" dirty="0" smtClean="0">
                <a:latin typeface="Arial Narrow" panose="020B0606020202030204" pitchFamily="34" charset="0"/>
              </a:rPr>
              <a:t>260 </a:t>
            </a:r>
            <a:r>
              <a:rPr lang="es-ES" dirty="0">
                <a:latin typeface="Arial Narrow" panose="020B0606020202030204" pitchFamily="34" charset="0"/>
              </a:rPr>
              <a:t>y una participación del </a:t>
            </a:r>
            <a:r>
              <a:rPr lang="es-ES" dirty="0" smtClean="0">
                <a:latin typeface="Arial Narrow" panose="020B0606020202030204" pitchFamily="34" charset="0"/>
              </a:rPr>
              <a:t>57,39%.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8" y="6102350"/>
            <a:ext cx="2921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23045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Reclamos procesos MEN detalle de eje temático /dependencia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435640" y="277658"/>
            <a:ext cx="36323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604" y="46738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Consolidado Quejas y Reclamos</a:t>
            </a:r>
            <a:endParaRPr lang="es-CO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2947" y="378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Análisis de resultados a la gestión de las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Quejas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Reclamos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698814"/>
              </p:ext>
            </p:extLst>
          </p:nvPr>
        </p:nvGraphicFramePr>
        <p:xfrm>
          <a:off x="683568" y="2579417"/>
          <a:ext cx="4029379" cy="2581260"/>
        </p:xfrm>
        <a:graphic>
          <a:graphicData uri="http://schemas.openxmlformats.org/drawingml/2006/table">
            <a:tbl>
              <a:tblPr/>
              <a:tblGrid>
                <a:gridCol w="2023644"/>
                <a:gridCol w="1038684"/>
                <a:gridCol w="967051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2°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Reclamos Proceso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Queja Funcionario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Reclamo 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2908</Words>
  <Application>Microsoft Office PowerPoint</Application>
  <PresentationFormat>Presentación en pantalla (4:3)</PresentationFormat>
  <Paragraphs>686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Dora Inés Ojeda Roncancio</cp:lastModifiedBy>
  <cp:revision>491</cp:revision>
  <dcterms:created xsi:type="dcterms:W3CDTF">2014-10-20T16:00:02Z</dcterms:created>
  <dcterms:modified xsi:type="dcterms:W3CDTF">2016-07-15T23:23:22Z</dcterms:modified>
</cp:coreProperties>
</file>