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7"/>
  </p:notesMasterIdLst>
  <p:sldIdLst>
    <p:sldId id="256" r:id="rId5"/>
    <p:sldId id="288" r:id="rId6"/>
    <p:sldId id="289" r:id="rId7"/>
    <p:sldId id="290" r:id="rId8"/>
    <p:sldId id="347" r:id="rId9"/>
    <p:sldId id="348" r:id="rId10"/>
    <p:sldId id="349" r:id="rId11"/>
    <p:sldId id="350" r:id="rId12"/>
    <p:sldId id="351" r:id="rId13"/>
    <p:sldId id="352" r:id="rId14"/>
    <p:sldId id="353" r:id="rId15"/>
    <p:sldId id="354" r:id="rId16"/>
    <p:sldId id="355" r:id="rId17"/>
    <p:sldId id="356" r:id="rId18"/>
    <p:sldId id="291" r:id="rId19"/>
    <p:sldId id="294" r:id="rId20"/>
    <p:sldId id="357" r:id="rId21"/>
    <p:sldId id="358" r:id="rId22"/>
    <p:sldId id="329" r:id="rId23"/>
    <p:sldId id="295" r:id="rId24"/>
    <p:sldId id="299" r:id="rId25"/>
    <p:sldId id="300" r:id="rId26"/>
    <p:sldId id="301" r:id="rId27"/>
    <p:sldId id="318" r:id="rId28"/>
    <p:sldId id="359" r:id="rId29"/>
    <p:sldId id="296" r:id="rId30"/>
    <p:sldId id="342" r:id="rId31"/>
    <p:sldId id="343" r:id="rId32"/>
    <p:sldId id="344" r:id="rId33"/>
    <p:sldId id="345" r:id="rId34"/>
    <p:sldId id="346" r:id="rId35"/>
    <p:sldId id="297" r:id="rId36"/>
    <p:sldId id="303" r:id="rId37"/>
    <p:sldId id="302" r:id="rId38"/>
    <p:sldId id="360" r:id="rId39"/>
    <p:sldId id="322" r:id="rId40"/>
    <p:sldId id="305" r:id="rId41"/>
    <p:sldId id="306" r:id="rId42"/>
    <p:sldId id="307" r:id="rId43"/>
    <p:sldId id="323" r:id="rId44"/>
    <p:sldId id="308" r:id="rId45"/>
    <p:sldId id="361" r:id="rId46"/>
    <p:sldId id="309" r:id="rId47"/>
    <p:sldId id="310" r:id="rId48"/>
    <p:sldId id="362" r:id="rId49"/>
    <p:sldId id="311" r:id="rId50"/>
    <p:sldId id="314" r:id="rId51"/>
    <p:sldId id="312" r:id="rId52"/>
    <p:sldId id="363" r:id="rId53"/>
    <p:sldId id="315" r:id="rId54"/>
    <p:sldId id="316" r:id="rId55"/>
    <p:sldId id="332" r:id="rId56"/>
    <p:sldId id="330" r:id="rId57"/>
    <p:sldId id="304" r:id="rId58"/>
    <p:sldId id="334" r:id="rId59"/>
    <p:sldId id="335" r:id="rId60"/>
    <p:sldId id="336" r:id="rId61"/>
    <p:sldId id="337" r:id="rId62"/>
    <p:sldId id="338" r:id="rId63"/>
    <p:sldId id="339" r:id="rId64"/>
    <p:sldId id="340" r:id="rId65"/>
    <p:sldId id="341" r:id="rId66"/>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tha Stella Barrera" initials="MSB" lastIdx="16" clrIdx="0"/>
  <p:cmAuthor id="1" name="daniel escobar" initials="de" lastIdx="0" clrIdx="1">
    <p:extLst/>
  </p:cmAuthor>
  <p:cmAuthor id="2" name="Farid Barrera Molina" initials="FBM"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CCFFCC"/>
    <a:srgbClr val="FF9999"/>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505E3EF-67EA-436B-97B2-0124C06EBD24}" styleName="Estilo medio 4 - Énfasis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A107856-5554-42FB-B03E-39F5DBC370BA}" styleName="Estilo medio 4 - Énfasis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012ECD-51FC-41F1-AA8D-1B2483CD663E}" styleName="Estilo claro 2 - Acento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commentAuthors" Target="commentAuthors.xml"/><Relationship Id="rId7" Type="http://schemas.openxmlformats.org/officeDocument/2006/relationships/slide" Target="slides/slide3.xml"/><Relationship Id="rId71"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5" Type="http://schemas.openxmlformats.org/officeDocument/2006/relationships/slide" Target="slides/slide1.xml"/><Relationship Id="rId61" Type="http://schemas.openxmlformats.org/officeDocument/2006/relationships/slide" Target="slides/slide57.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tableStyles" Target="tableStyle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notesMaster" Target="notesMasters/notesMaster1.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s>
</file>

<file path=ppt/charts/_rels/chart1.xml.rels><?xml version="1.0" encoding="UTF-8" standalone="yes"?>
<Relationships xmlns="http://schemas.openxmlformats.org/package/2006/relationships"><Relationship Id="rId2" Type="http://schemas.openxmlformats.org/officeDocument/2006/relationships/oleObject" Target="file:///G:\BACKUP%20MBARRERA\BACKUP_MBARRERA\SDO\SEGUNDO%20SEGUIMIENTO%20PLAN%20SECTORIAL\INFORME%20II%20TRIMESTRE%20RESUMEN.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1" Type="http://schemas.openxmlformats.org/officeDocument/2006/relationships/oleObject" Target="file:///G:\BACKUP%20MBARRERA\BACKUP_MBARRERA\SDO\SEGUNDO%20SEGUIMIENTO%20PLAN%20SECTORIAL\INFORME%20II%20TRIMESTRE%20RESUME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rAngAx val="1"/>
    </c:view3D>
    <c:floor>
      <c:thickness val="0"/>
    </c:floor>
    <c:sideWall>
      <c:thickness val="0"/>
    </c:sideWall>
    <c:backWall>
      <c:thickness val="0"/>
    </c:backWall>
    <c:plotArea>
      <c:layout>
        <c:manualLayout>
          <c:layoutTarget val="inner"/>
          <c:xMode val="edge"/>
          <c:yMode val="edge"/>
          <c:x val="0.36640653586910321"/>
          <c:y val="1.7067996029115046E-2"/>
          <c:w val="0.50491726709264717"/>
          <c:h val="0.89744508674663392"/>
        </c:manualLayout>
      </c:layout>
      <c:bar3DChart>
        <c:barDir val="bar"/>
        <c:grouping val="clustered"/>
        <c:varyColors val="0"/>
        <c:ser>
          <c:idx val="0"/>
          <c:order val="0"/>
          <c:tx>
            <c:strRef>
              <c:f>Hoja1!$B$4</c:f>
              <c:strCache>
                <c:ptCount val="1"/>
                <c:pt idx="0">
                  <c:v>ICETEX</c:v>
                </c:pt>
              </c:strCache>
            </c:strRef>
          </c:tx>
          <c:invertIfNegative val="0"/>
          <c:cat>
            <c:strRef>
              <c:f>Hoja1!$C$1:$F$3</c:f>
              <c:strCache>
                <c:ptCount val="4"/>
                <c:pt idx="0">
                  <c:v>Transparencia, Participación y Servicio al Ciudadano</c:v>
                </c:pt>
                <c:pt idx="1">
                  <c:v>Gestión del Talento Humano</c:v>
                </c:pt>
                <c:pt idx="2">
                  <c:v>Eficiencia Administrativa</c:v>
                </c:pt>
                <c:pt idx="3">
                  <c:v>Gestión Financiera</c:v>
                </c:pt>
              </c:strCache>
            </c:strRef>
          </c:cat>
          <c:val>
            <c:numRef>
              <c:f>Hoja1!$C$4:$F$4</c:f>
              <c:numCache>
                <c:formatCode>0%</c:formatCode>
                <c:ptCount val="4"/>
                <c:pt idx="0">
                  <c:v>0.49</c:v>
                </c:pt>
                <c:pt idx="1">
                  <c:v>0.5</c:v>
                </c:pt>
                <c:pt idx="2">
                  <c:v>0.48</c:v>
                </c:pt>
                <c:pt idx="3">
                  <c:v>0.8</c:v>
                </c:pt>
              </c:numCache>
            </c:numRef>
          </c:val>
          <c:extLst>
            <c:ext xmlns:c16="http://schemas.microsoft.com/office/drawing/2014/chart" uri="{C3380CC4-5D6E-409C-BE32-E72D297353CC}">
              <c16:uniqueId val="{00000000-8151-4A18-9225-BE5004B0A043}"/>
            </c:ext>
          </c:extLst>
        </c:ser>
        <c:ser>
          <c:idx val="1"/>
          <c:order val="1"/>
          <c:tx>
            <c:strRef>
              <c:f>Hoja1!$B$5</c:f>
              <c:strCache>
                <c:ptCount val="1"/>
                <c:pt idx="0">
                  <c:v>FODESEP</c:v>
                </c:pt>
              </c:strCache>
            </c:strRef>
          </c:tx>
          <c:invertIfNegative val="0"/>
          <c:cat>
            <c:strRef>
              <c:f>Hoja1!$C$1:$F$3</c:f>
              <c:strCache>
                <c:ptCount val="4"/>
                <c:pt idx="0">
                  <c:v>Transparencia, Participación y Servicio al Ciudadano</c:v>
                </c:pt>
                <c:pt idx="1">
                  <c:v>Gestión del Talento Humano</c:v>
                </c:pt>
                <c:pt idx="2">
                  <c:v>Eficiencia Administrativa</c:v>
                </c:pt>
                <c:pt idx="3">
                  <c:v>Gestión Financiera</c:v>
                </c:pt>
              </c:strCache>
            </c:strRef>
          </c:cat>
          <c:val>
            <c:numRef>
              <c:f>Hoja1!$C$5:$F$5</c:f>
              <c:numCache>
                <c:formatCode>0%</c:formatCode>
                <c:ptCount val="4"/>
                <c:pt idx="0">
                  <c:v>0.15</c:v>
                </c:pt>
                <c:pt idx="1">
                  <c:v>0.14000000000000001</c:v>
                </c:pt>
                <c:pt idx="2">
                  <c:v>0.02</c:v>
                </c:pt>
                <c:pt idx="3">
                  <c:v>0.15</c:v>
                </c:pt>
              </c:numCache>
            </c:numRef>
          </c:val>
          <c:extLst>
            <c:ext xmlns:c16="http://schemas.microsoft.com/office/drawing/2014/chart" uri="{C3380CC4-5D6E-409C-BE32-E72D297353CC}">
              <c16:uniqueId val="{00000001-8151-4A18-9225-BE5004B0A043}"/>
            </c:ext>
          </c:extLst>
        </c:ser>
        <c:ser>
          <c:idx val="2"/>
          <c:order val="2"/>
          <c:tx>
            <c:strRef>
              <c:f>Hoja1!$B$6</c:f>
              <c:strCache>
                <c:ptCount val="1"/>
                <c:pt idx="0">
                  <c:v>ICFES</c:v>
                </c:pt>
              </c:strCache>
            </c:strRef>
          </c:tx>
          <c:invertIfNegative val="0"/>
          <c:cat>
            <c:strRef>
              <c:f>Hoja1!$C$1:$F$3</c:f>
              <c:strCache>
                <c:ptCount val="4"/>
                <c:pt idx="0">
                  <c:v>Transparencia, Participación y Servicio al Ciudadano</c:v>
                </c:pt>
                <c:pt idx="1">
                  <c:v>Gestión del Talento Humano</c:v>
                </c:pt>
                <c:pt idx="2">
                  <c:v>Eficiencia Administrativa</c:v>
                </c:pt>
                <c:pt idx="3">
                  <c:v>Gestión Financiera</c:v>
                </c:pt>
              </c:strCache>
            </c:strRef>
          </c:cat>
          <c:val>
            <c:numRef>
              <c:f>Hoja1!$C$6:$F$6</c:f>
              <c:numCache>
                <c:formatCode>0%</c:formatCode>
                <c:ptCount val="4"/>
                <c:pt idx="0">
                  <c:v>0.63</c:v>
                </c:pt>
                <c:pt idx="1">
                  <c:v>0.7</c:v>
                </c:pt>
                <c:pt idx="2">
                  <c:v>0.15</c:v>
                </c:pt>
                <c:pt idx="3">
                  <c:v>0.56999999999999995</c:v>
                </c:pt>
              </c:numCache>
            </c:numRef>
          </c:val>
          <c:extLst>
            <c:ext xmlns:c16="http://schemas.microsoft.com/office/drawing/2014/chart" uri="{C3380CC4-5D6E-409C-BE32-E72D297353CC}">
              <c16:uniqueId val="{00000002-8151-4A18-9225-BE5004B0A043}"/>
            </c:ext>
          </c:extLst>
        </c:ser>
        <c:dLbls>
          <c:showLegendKey val="0"/>
          <c:showVal val="0"/>
          <c:showCatName val="0"/>
          <c:showSerName val="0"/>
          <c:showPercent val="0"/>
          <c:showBubbleSize val="0"/>
        </c:dLbls>
        <c:gapWidth val="150"/>
        <c:shape val="box"/>
        <c:axId val="177931776"/>
        <c:axId val="177933312"/>
        <c:axId val="0"/>
      </c:bar3DChart>
      <c:catAx>
        <c:axId val="177931776"/>
        <c:scaling>
          <c:orientation val="minMax"/>
        </c:scaling>
        <c:delete val="0"/>
        <c:axPos val="l"/>
        <c:numFmt formatCode="General" sourceLinked="0"/>
        <c:majorTickMark val="out"/>
        <c:minorTickMark val="none"/>
        <c:tickLblPos val="nextTo"/>
        <c:crossAx val="177933312"/>
        <c:crosses val="autoZero"/>
        <c:auto val="1"/>
        <c:lblAlgn val="ctr"/>
        <c:lblOffset val="100"/>
        <c:noMultiLvlLbl val="0"/>
      </c:catAx>
      <c:valAx>
        <c:axId val="177933312"/>
        <c:scaling>
          <c:orientation val="minMax"/>
        </c:scaling>
        <c:delete val="0"/>
        <c:axPos val="b"/>
        <c:majorGridlines/>
        <c:numFmt formatCode="0%" sourceLinked="1"/>
        <c:majorTickMark val="out"/>
        <c:minorTickMark val="none"/>
        <c:tickLblPos val="nextTo"/>
        <c:crossAx val="177931776"/>
        <c:crosses val="autoZero"/>
        <c:crossBetween val="between"/>
      </c:valAx>
    </c:plotArea>
    <c:legend>
      <c:legendPos val="r"/>
      <c:overlay val="0"/>
    </c:legend>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bar"/>
        <c:grouping val="clustered"/>
        <c:varyColors val="0"/>
        <c:ser>
          <c:idx val="0"/>
          <c:order val="0"/>
          <c:tx>
            <c:strRef>
              <c:f>Hoja1!$C$8</c:f>
              <c:strCache>
                <c:ptCount val="1"/>
                <c:pt idx="0">
                  <c:v>Transparencia, Participación y Servicio al Ciudadano</c:v>
                </c:pt>
              </c:strCache>
            </c:strRef>
          </c:tx>
          <c:invertIfNegative val="0"/>
          <c:cat>
            <c:strRef>
              <c:f>Hoja1!$B$9:$B$19</c:f>
              <c:strCache>
                <c:ptCount val="11"/>
                <c:pt idx="0">
                  <c:v>ICETEX</c:v>
                </c:pt>
                <c:pt idx="1">
                  <c:v>FODESEP</c:v>
                </c:pt>
                <c:pt idx="2">
                  <c:v>ICFES</c:v>
                </c:pt>
                <c:pt idx="3">
                  <c:v>INCI</c:v>
                </c:pt>
                <c:pt idx="4">
                  <c:v>INSOR</c:v>
                </c:pt>
                <c:pt idx="5">
                  <c:v>INFOTEP San Andres</c:v>
                </c:pt>
                <c:pt idx="6">
                  <c:v>INFOTEP San Juan del Cesar </c:v>
                </c:pt>
                <c:pt idx="7">
                  <c:v>ETITC</c:v>
                </c:pt>
                <c:pt idx="8">
                  <c:v>INTENALCO </c:v>
                </c:pt>
                <c:pt idx="9">
                  <c:v>ITFIP TOLIMA </c:v>
                </c:pt>
                <c:pt idx="10">
                  <c:v>% TOTAL POR POLÍTICA</c:v>
                </c:pt>
              </c:strCache>
            </c:strRef>
          </c:cat>
          <c:val>
            <c:numRef>
              <c:f>Hoja1!$C$9:$C$19</c:f>
              <c:numCache>
                <c:formatCode>0%</c:formatCode>
                <c:ptCount val="11"/>
                <c:pt idx="0">
                  <c:v>0.49</c:v>
                </c:pt>
                <c:pt idx="1">
                  <c:v>0.15</c:v>
                </c:pt>
                <c:pt idx="2">
                  <c:v>0.63</c:v>
                </c:pt>
                <c:pt idx="3">
                  <c:v>0.38</c:v>
                </c:pt>
                <c:pt idx="4">
                  <c:v>0.48</c:v>
                </c:pt>
                <c:pt idx="5">
                  <c:v>0.57999999999999996</c:v>
                </c:pt>
                <c:pt idx="6">
                  <c:v>0.65</c:v>
                </c:pt>
                <c:pt idx="7">
                  <c:v>0.52</c:v>
                </c:pt>
                <c:pt idx="8">
                  <c:v>0.55000000000000004</c:v>
                </c:pt>
                <c:pt idx="9">
                  <c:v>0.45</c:v>
                </c:pt>
                <c:pt idx="10">
                  <c:v>0.48799999999999999</c:v>
                </c:pt>
              </c:numCache>
            </c:numRef>
          </c:val>
          <c:extLst>
            <c:ext xmlns:c16="http://schemas.microsoft.com/office/drawing/2014/chart" uri="{C3380CC4-5D6E-409C-BE32-E72D297353CC}">
              <c16:uniqueId val="{00000000-3026-4234-B7A6-E966C5EBD462}"/>
            </c:ext>
          </c:extLst>
        </c:ser>
        <c:ser>
          <c:idx val="1"/>
          <c:order val="1"/>
          <c:tx>
            <c:strRef>
              <c:f>Hoja1!$D$8</c:f>
              <c:strCache>
                <c:ptCount val="1"/>
                <c:pt idx="0">
                  <c:v>Gestión del Talento Humano</c:v>
                </c:pt>
              </c:strCache>
            </c:strRef>
          </c:tx>
          <c:invertIfNegative val="0"/>
          <c:cat>
            <c:strRef>
              <c:f>Hoja1!$B$9:$B$19</c:f>
              <c:strCache>
                <c:ptCount val="11"/>
                <c:pt idx="0">
                  <c:v>ICETEX</c:v>
                </c:pt>
                <c:pt idx="1">
                  <c:v>FODESEP</c:v>
                </c:pt>
                <c:pt idx="2">
                  <c:v>ICFES</c:v>
                </c:pt>
                <c:pt idx="3">
                  <c:v>INCI</c:v>
                </c:pt>
                <c:pt idx="4">
                  <c:v>INSOR</c:v>
                </c:pt>
                <c:pt idx="5">
                  <c:v>INFOTEP San Andres</c:v>
                </c:pt>
                <c:pt idx="6">
                  <c:v>INFOTEP San Juan del Cesar </c:v>
                </c:pt>
                <c:pt idx="7">
                  <c:v>ETITC</c:v>
                </c:pt>
                <c:pt idx="8">
                  <c:v>INTENALCO </c:v>
                </c:pt>
                <c:pt idx="9">
                  <c:v>ITFIP TOLIMA </c:v>
                </c:pt>
                <c:pt idx="10">
                  <c:v>% TOTAL POR POLÍTICA</c:v>
                </c:pt>
              </c:strCache>
            </c:strRef>
          </c:cat>
          <c:val>
            <c:numRef>
              <c:f>Hoja1!$D$9:$D$19</c:f>
              <c:numCache>
                <c:formatCode>0%</c:formatCode>
                <c:ptCount val="11"/>
                <c:pt idx="0">
                  <c:v>0.5</c:v>
                </c:pt>
                <c:pt idx="1">
                  <c:v>0.14000000000000001</c:v>
                </c:pt>
                <c:pt idx="2">
                  <c:v>0.7</c:v>
                </c:pt>
                <c:pt idx="3">
                  <c:v>0.81</c:v>
                </c:pt>
                <c:pt idx="4">
                  <c:v>0.43</c:v>
                </c:pt>
                <c:pt idx="5">
                  <c:v>0.28999999999999998</c:v>
                </c:pt>
                <c:pt idx="6">
                  <c:v>0.2</c:v>
                </c:pt>
                <c:pt idx="7">
                  <c:v>0.87</c:v>
                </c:pt>
                <c:pt idx="8">
                  <c:v>0.56999999999999995</c:v>
                </c:pt>
                <c:pt idx="9">
                  <c:v>0.65</c:v>
                </c:pt>
                <c:pt idx="10">
                  <c:v>0.51600000000000013</c:v>
                </c:pt>
              </c:numCache>
            </c:numRef>
          </c:val>
          <c:extLst>
            <c:ext xmlns:c16="http://schemas.microsoft.com/office/drawing/2014/chart" uri="{C3380CC4-5D6E-409C-BE32-E72D297353CC}">
              <c16:uniqueId val="{00000001-3026-4234-B7A6-E966C5EBD462}"/>
            </c:ext>
          </c:extLst>
        </c:ser>
        <c:ser>
          <c:idx val="2"/>
          <c:order val="2"/>
          <c:tx>
            <c:strRef>
              <c:f>Hoja1!$E$8</c:f>
              <c:strCache>
                <c:ptCount val="1"/>
                <c:pt idx="0">
                  <c:v>Eficiencia Administrativa</c:v>
                </c:pt>
              </c:strCache>
            </c:strRef>
          </c:tx>
          <c:invertIfNegative val="0"/>
          <c:cat>
            <c:strRef>
              <c:f>Hoja1!$B$9:$B$19</c:f>
              <c:strCache>
                <c:ptCount val="11"/>
                <c:pt idx="0">
                  <c:v>ICETEX</c:v>
                </c:pt>
                <c:pt idx="1">
                  <c:v>FODESEP</c:v>
                </c:pt>
                <c:pt idx="2">
                  <c:v>ICFES</c:v>
                </c:pt>
                <c:pt idx="3">
                  <c:v>INCI</c:v>
                </c:pt>
                <c:pt idx="4">
                  <c:v>INSOR</c:v>
                </c:pt>
                <c:pt idx="5">
                  <c:v>INFOTEP San Andres</c:v>
                </c:pt>
                <c:pt idx="6">
                  <c:v>INFOTEP San Juan del Cesar </c:v>
                </c:pt>
                <c:pt idx="7">
                  <c:v>ETITC</c:v>
                </c:pt>
                <c:pt idx="8">
                  <c:v>INTENALCO </c:v>
                </c:pt>
                <c:pt idx="9">
                  <c:v>ITFIP TOLIMA </c:v>
                </c:pt>
                <c:pt idx="10">
                  <c:v>% TOTAL POR POLÍTICA</c:v>
                </c:pt>
              </c:strCache>
            </c:strRef>
          </c:cat>
          <c:val>
            <c:numRef>
              <c:f>Hoja1!$E$9:$E$19</c:f>
              <c:numCache>
                <c:formatCode>0%</c:formatCode>
                <c:ptCount val="11"/>
                <c:pt idx="0">
                  <c:v>0.48</c:v>
                </c:pt>
                <c:pt idx="1">
                  <c:v>0.02</c:v>
                </c:pt>
                <c:pt idx="2">
                  <c:v>0.15</c:v>
                </c:pt>
                <c:pt idx="3">
                  <c:v>0.37</c:v>
                </c:pt>
                <c:pt idx="4">
                  <c:v>0.19</c:v>
                </c:pt>
                <c:pt idx="5">
                  <c:v>0.21</c:v>
                </c:pt>
                <c:pt idx="6">
                  <c:v>0.44</c:v>
                </c:pt>
                <c:pt idx="7">
                  <c:v>0.53</c:v>
                </c:pt>
                <c:pt idx="8">
                  <c:v>0.1</c:v>
                </c:pt>
                <c:pt idx="9">
                  <c:v>0.13</c:v>
                </c:pt>
                <c:pt idx="10">
                  <c:v>0.26199999999999996</c:v>
                </c:pt>
              </c:numCache>
            </c:numRef>
          </c:val>
          <c:extLst>
            <c:ext xmlns:c16="http://schemas.microsoft.com/office/drawing/2014/chart" uri="{C3380CC4-5D6E-409C-BE32-E72D297353CC}">
              <c16:uniqueId val="{00000002-3026-4234-B7A6-E966C5EBD462}"/>
            </c:ext>
          </c:extLst>
        </c:ser>
        <c:ser>
          <c:idx val="3"/>
          <c:order val="3"/>
          <c:tx>
            <c:strRef>
              <c:f>Hoja1!$F$8</c:f>
              <c:strCache>
                <c:ptCount val="1"/>
                <c:pt idx="0">
                  <c:v>Gestión Financiera</c:v>
                </c:pt>
              </c:strCache>
            </c:strRef>
          </c:tx>
          <c:invertIfNegative val="0"/>
          <c:cat>
            <c:strRef>
              <c:f>Hoja1!$B$9:$B$19</c:f>
              <c:strCache>
                <c:ptCount val="11"/>
                <c:pt idx="0">
                  <c:v>ICETEX</c:v>
                </c:pt>
                <c:pt idx="1">
                  <c:v>FODESEP</c:v>
                </c:pt>
                <c:pt idx="2">
                  <c:v>ICFES</c:v>
                </c:pt>
                <c:pt idx="3">
                  <c:v>INCI</c:v>
                </c:pt>
                <c:pt idx="4">
                  <c:v>INSOR</c:v>
                </c:pt>
                <c:pt idx="5">
                  <c:v>INFOTEP San Andres</c:v>
                </c:pt>
                <c:pt idx="6">
                  <c:v>INFOTEP San Juan del Cesar </c:v>
                </c:pt>
                <c:pt idx="7">
                  <c:v>ETITC</c:v>
                </c:pt>
                <c:pt idx="8">
                  <c:v>INTENALCO </c:v>
                </c:pt>
                <c:pt idx="9">
                  <c:v>ITFIP TOLIMA </c:v>
                </c:pt>
                <c:pt idx="10">
                  <c:v>% TOTAL POR POLÍTICA</c:v>
                </c:pt>
              </c:strCache>
            </c:strRef>
          </c:cat>
          <c:val>
            <c:numRef>
              <c:f>Hoja1!$F$9:$F$19</c:f>
              <c:numCache>
                <c:formatCode>0%</c:formatCode>
                <c:ptCount val="11"/>
                <c:pt idx="0">
                  <c:v>0.8</c:v>
                </c:pt>
                <c:pt idx="1">
                  <c:v>0.15</c:v>
                </c:pt>
                <c:pt idx="2">
                  <c:v>0.56999999999999995</c:v>
                </c:pt>
                <c:pt idx="3">
                  <c:v>0.57999999999999996</c:v>
                </c:pt>
                <c:pt idx="4">
                  <c:v>0.19</c:v>
                </c:pt>
                <c:pt idx="5">
                  <c:v>0.39</c:v>
                </c:pt>
                <c:pt idx="6">
                  <c:v>0.5</c:v>
                </c:pt>
                <c:pt idx="7">
                  <c:v>0.47</c:v>
                </c:pt>
                <c:pt idx="8">
                  <c:v>0.42</c:v>
                </c:pt>
                <c:pt idx="9">
                  <c:v>0.46</c:v>
                </c:pt>
                <c:pt idx="10">
                  <c:v>0.45300000000000001</c:v>
                </c:pt>
              </c:numCache>
            </c:numRef>
          </c:val>
          <c:extLst>
            <c:ext xmlns:c16="http://schemas.microsoft.com/office/drawing/2014/chart" uri="{C3380CC4-5D6E-409C-BE32-E72D297353CC}">
              <c16:uniqueId val="{00000003-3026-4234-B7A6-E966C5EBD462}"/>
            </c:ext>
          </c:extLst>
        </c:ser>
        <c:dLbls>
          <c:showLegendKey val="0"/>
          <c:showVal val="0"/>
          <c:showCatName val="0"/>
          <c:showSerName val="0"/>
          <c:showPercent val="0"/>
          <c:showBubbleSize val="0"/>
        </c:dLbls>
        <c:gapWidth val="150"/>
        <c:shape val="box"/>
        <c:axId val="177969792"/>
        <c:axId val="177983872"/>
        <c:axId val="0"/>
      </c:bar3DChart>
      <c:catAx>
        <c:axId val="177969792"/>
        <c:scaling>
          <c:orientation val="minMax"/>
        </c:scaling>
        <c:delete val="0"/>
        <c:axPos val="l"/>
        <c:numFmt formatCode="General" sourceLinked="0"/>
        <c:majorTickMark val="out"/>
        <c:minorTickMark val="none"/>
        <c:tickLblPos val="nextTo"/>
        <c:crossAx val="177983872"/>
        <c:crosses val="autoZero"/>
        <c:auto val="1"/>
        <c:lblAlgn val="ctr"/>
        <c:lblOffset val="100"/>
        <c:noMultiLvlLbl val="0"/>
      </c:catAx>
      <c:valAx>
        <c:axId val="177983872"/>
        <c:scaling>
          <c:orientation val="minMax"/>
        </c:scaling>
        <c:delete val="0"/>
        <c:axPos val="b"/>
        <c:majorGridlines/>
        <c:numFmt formatCode="0%" sourceLinked="1"/>
        <c:majorTickMark val="out"/>
        <c:minorTickMark val="none"/>
        <c:tickLblPos val="nextTo"/>
        <c:crossAx val="177969792"/>
        <c:crosses val="autoZero"/>
        <c:crossBetween val="between"/>
      </c:valAx>
    </c:plotArea>
    <c:legend>
      <c:legendPos val="r"/>
      <c:overlay val="0"/>
    </c:legend>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A7D0BD7-79FE-48F8-B784-0CBDD9B3C5DE}" type="datetimeFigureOut">
              <a:rPr lang="es-CO" smtClean="0"/>
              <a:t>28/09/2016</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6D3552-469F-4F78-8C4F-2356B10F0BE9}" type="slidenum">
              <a:rPr lang="es-CO" smtClean="0"/>
              <a:t>‹Nº›</a:t>
            </a:fld>
            <a:endParaRPr lang="es-CO"/>
          </a:p>
        </p:txBody>
      </p:sp>
    </p:spTree>
    <p:extLst>
      <p:ext uri="{BB962C8B-B14F-4D97-AF65-F5344CB8AC3E}">
        <p14:creationId xmlns:p14="http://schemas.microsoft.com/office/powerpoint/2010/main" val="9284735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016D3552-469F-4F78-8C4F-2356B10F0BE9}" type="slidenum">
              <a:rPr lang="es-CO" smtClean="0"/>
              <a:t>14</a:t>
            </a:fld>
            <a:endParaRPr lang="es-CO"/>
          </a:p>
        </p:txBody>
      </p:sp>
    </p:spTree>
    <p:extLst>
      <p:ext uri="{BB962C8B-B14F-4D97-AF65-F5344CB8AC3E}">
        <p14:creationId xmlns:p14="http://schemas.microsoft.com/office/powerpoint/2010/main" val="32089181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016D3552-469F-4F78-8C4F-2356B10F0BE9}" type="slidenum">
              <a:rPr lang="es-CO" smtClean="0"/>
              <a:t>34</a:t>
            </a:fld>
            <a:endParaRPr lang="es-CO"/>
          </a:p>
        </p:txBody>
      </p:sp>
    </p:spTree>
    <p:extLst>
      <p:ext uri="{BB962C8B-B14F-4D97-AF65-F5344CB8AC3E}">
        <p14:creationId xmlns:p14="http://schemas.microsoft.com/office/powerpoint/2010/main" val="20883708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016D3552-469F-4F78-8C4F-2356B10F0BE9}" type="slidenum">
              <a:rPr lang="es-CO" smtClean="0"/>
              <a:t>35</a:t>
            </a:fld>
            <a:endParaRPr lang="es-CO"/>
          </a:p>
        </p:txBody>
      </p:sp>
    </p:spTree>
    <p:extLst>
      <p:ext uri="{BB962C8B-B14F-4D97-AF65-F5344CB8AC3E}">
        <p14:creationId xmlns:p14="http://schemas.microsoft.com/office/powerpoint/2010/main" val="20883708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016D3552-469F-4F78-8C4F-2356B10F0BE9}" type="slidenum">
              <a:rPr lang="es-CO" smtClean="0"/>
              <a:t>53</a:t>
            </a:fld>
            <a:endParaRPr lang="es-CO"/>
          </a:p>
        </p:txBody>
      </p:sp>
    </p:spTree>
    <p:extLst>
      <p:ext uri="{BB962C8B-B14F-4D97-AF65-F5344CB8AC3E}">
        <p14:creationId xmlns:p14="http://schemas.microsoft.com/office/powerpoint/2010/main" val="6864228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CO"/>
          </a:p>
        </p:txBody>
      </p:sp>
      <p:sp>
        <p:nvSpPr>
          <p:cNvPr id="4" name="3 Marcador de fecha"/>
          <p:cNvSpPr>
            <a:spLocks noGrp="1"/>
          </p:cNvSpPr>
          <p:nvPr>
            <p:ph type="dt" sz="half" idx="10"/>
          </p:nvPr>
        </p:nvSpPr>
        <p:spPr/>
        <p:txBody>
          <a:bodyPr/>
          <a:lstStyle/>
          <a:p>
            <a:r>
              <a:rPr lang="es-CO"/>
              <a:t>26/04/2016</a:t>
            </a:r>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C186390E-A369-47C8-82AD-D961993E8F0F}" type="slidenum">
              <a:rPr lang="es-CO" smtClean="0"/>
              <a:t>‹Nº›</a:t>
            </a:fld>
            <a:endParaRPr lang="es-CO"/>
          </a:p>
        </p:txBody>
      </p:sp>
    </p:spTree>
    <p:extLst>
      <p:ext uri="{BB962C8B-B14F-4D97-AF65-F5344CB8AC3E}">
        <p14:creationId xmlns:p14="http://schemas.microsoft.com/office/powerpoint/2010/main" val="3077502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p:txBody>
          <a:bodyPr/>
          <a:lstStyle/>
          <a:p>
            <a:r>
              <a:rPr lang="es-CO"/>
              <a:t>26/04/2016</a:t>
            </a:r>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C186390E-A369-47C8-82AD-D961993E8F0F}" type="slidenum">
              <a:rPr lang="es-CO" smtClean="0"/>
              <a:t>‹Nº›</a:t>
            </a:fld>
            <a:endParaRPr lang="es-CO"/>
          </a:p>
        </p:txBody>
      </p:sp>
    </p:spTree>
    <p:extLst>
      <p:ext uri="{BB962C8B-B14F-4D97-AF65-F5344CB8AC3E}">
        <p14:creationId xmlns:p14="http://schemas.microsoft.com/office/powerpoint/2010/main" val="4292739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p:txBody>
          <a:bodyPr/>
          <a:lstStyle/>
          <a:p>
            <a:r>
              <a:rPr lang="es-CO"/>
              <a:t>26/04/2016</a:t>
            </a:r>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C186390E-A369-47C8-82AD-D961993E8F0F}" type="slidenum">
              <a:rPr lang="es-CO" smtClean="0"/>
              <a:t>‹Nº›</a:t>
            </a:fld>
            <a:endParaRPr lang="es-CO"/>
          </a:p>
        </p:txBody>
      </p:sp>
    </p:spTree>
    <p:extLst>
      <p:ext uri="{BB962C8B-B14F-4D97-AF65-F5344CB8AC3E}">
        <p14:creationId xmlns:p14="http://schemas.microsoft.com/office/powerpoint/2010/main" val="414099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p:txBody>
          <a:bodyPr/>
          <a:lstStyle/>
          <a:p>
            <a:r>
              <a:rPr lang="es-CO"/>
              <a:t>26/04/2016</a:t>
            </a:r>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C186390E-A369-47C8-82AD-D961993E8F0F}" type="slidenum">
              <a:rPr lang="es-CO" smtClean="0"/>
              <a:t>‹Nº›</a:t>
            </a:fld>
            <a:endParaRPr lang="es-CO"/>
          </a:p>
        </p:txBody>
      </p:sp>
    </p:spTree>
    <p:extLst>
      <p:ext uri="{BB962C8B-B14F-4D97-AF65-F5344CB8AC3E}">
        <p14:creationId xmlns:p14="http://schemas.microsoft.com/office/powerpoint/2010/main" val="26166948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r>
              <a:rPr lang="es-CO"/>
              <a:t>26/04/2016</a:t>
            </a:r>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C186390E-A369-47C8-82AD-D961993E8F0F}" type="slidenum">
              <a:rPr lang="es-CO" smtClean="0"/>
              <a:t>‹Nº›</a:t>
            </a:fld>
            <a:endParaRPr lang="es-CO"/>
          </a:p>
        </p:txBody>
      </p:sp>
    </p:spTree>
    <p:extLst>
      <p:ext uri="{BB962C8B-B14F-4D97-AF65-F5344CB8AC3E}">
        <p14:creationId xmlns:p14="http://schemas.microsoft.com/office/powerpoint/2010/main" val="1640519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4 Marcador de fecha"/>
          <p:cNvSpPr>
            <a:spLocks noGrp="1"/>
          </p:cNvSpPr>
          <p:nvPr>
            <p:ph type="dt" sz="half" idx="10"/>
          </p:nvPr>
        </p:nvSpPr>
        <p:spPr/>
        <p:txBody>
          <a:bodyPr/>
          <a:lstStyle/>
          <a:p>
            <a:r>
              <a:rPr lang="es-CO"/>
              <a:t>26/04/2016</a:t>
            </a:r>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C186390E-A369-47C8-82AD-D961993E8F0F}" type="slidenum">
              <a:rPr lang="es-CO" smtClean="0"/>
              <a:t>‹Nº›</a:t>
            </a:fld>
            <a:endParaRPr lang="es-CO"/>
          </a:p>
        </p:txBody>
      </p:sp>
    </p:spTree>
    <p:extLst>
      <p:ext uri="{BB962C8B-B14F-4D97-AF65-F5344CB8AC3E}">
        <p14:creationId xmlns:p14="http://schemas.microsoft.com/office/powerpoint/2010/main" val="3316759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6 Marcador de fecha"/>
          <p:cNvSpPr>
            <a:spLocks noGrp="1"/>
          </p:cNvSpPr>
          <p:nvPr>
            <p:ph type="dt" sz="half" idx="10"/>
          </p:nvPr>
        </p:nvSpPr>
        <p:spPr/>
        <p:txBody>
          <a:bodyPr/>
          <a:lstStyle/>
          <a:p>
            <a:r>
              <a:rPr lang="es-CO"/>
              <a:t>26/04/2016</a:t>
            </a:r>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C186390E-A369-47C8-82AD-D961993E8F0F}" type="slidenum">
              <a:rPr lang="es-CO" smtClean="0"/>
              <a:t>‹Nº›</a:t>
            </a:fld>
            <a:endParaRPr lang="es-CO"/>
          </a:p>
        </p:txBody>
      </p:sp>
    </p:spTree>
    <p:extLst>
      <p:ext uri="{BB962C8B-B14F-4D97-AF65-F5344CB8AC3E}">
        <p14:creationId xmlns:p14="http://schemas.microsoft.com/office/powerpoint/2010/main" val="24407573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fecha"/>
          <p:cNvSpPr>
            <a:spLocks noGrp="1"/>
          </p:cNvSpPr>
          <p:nvPr>
            <p:ph type="dt" sz="half" idx="10"/>
          </p:nvPr>
        </p:nvSpPr>
        <p:spPr/>
        <p:txBody>
          <a:bodyPr/>
          <a:lstStyle/>
          <a:p>
            <a:r>
              <a:rPr lang="es-CO"/>
              <a:t>26/04/2016</a:t>
            </a:r>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C186390E-A369-47C8-82AD-D961993E8F0F}" type="slidenum">
              <a:rPr lang="es-CO" smtClean="0"/>
              <a:t>‹Nº›</a:t>
            </a:fld>
            <a:endParaRPr lang="es-CO"/>
          </a:p>
        </p:txBody>
      </p:sp>
    </p:spTree>
    <p:extLst>
      <p:ext uri="{BB962C8B-B14F-4D97-AF65-F5344CB8AC3E}">
        <p14:creationId xmlns:p14="http://schemas.microsoft.com/office/powerpoint/2010/main" val="30142001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r>
              <a:rPr lang="es-CO"/>
              <a:t>26/04/2016</a:t>
            </a:r>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C186390E-A369-47C8-82AD-D961993E8F0F}" type="slidenum">
              <a:rPr lang="es-CO" smtClean="0"/>
              <a:t>‹Nº›</a:t>
            </a:fld>
            <a:endParaRPr lang="es-CO"/>
          </a:p>
        </p:txBody>
      </p:sp>
    </p:spTree>
    <p:extLst>
      <p:ext uri="{BB962C8B-B14F-4D97-AF65-F5344CB8AC3E}">
        <p14:creationId xmlns:p14="http://schemas.microsoft.com/office/powerpoint/2010/main" val="3178901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r>
              <a:rPr lang="es-CO"/>
              <a:t>26/04/2016</a:t>
            </a:r>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C186390E-A369-47C8-82AD-D961993E8F0F}" type="slidenum">
              <a:rPr lang="es-CO" smtClean="0"/>
              <a:t>‹Nº›</a:t>
            </a:fld>
            <a:endParaRPr lang="es-CO"/>
          </a:p>
        </p:txBody>
      </p:sp>
    </p:spTree>
    <p:extLst>
      <p:ext uri="{BB962C8B-B14F-4D97-AF65-F5344CB8AC3E}">
        <p14:creationId xmlns:p14="http://schemas.microsoft.com/office/powerpoint/2010/main" val="12010240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r>
              <a:rPr lang="es-CO"/>
              <a:t>26/04/2016</a:t>
            </a:r>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C186390E-A369-47C8-82AD-D961993E8F0F}" type="slidenum">
              <a:rPr lang="es-CO" smtClean="0"/>
              <a:t>‹Nº›</a:t>
            </a:fld>
            <a:endParaRPr lang="es-CO"/>
          </a:p>
        </p:txBody>
      </p:sp>
    </p:spTree>
    <p:extLst>
      <p:ext uri="{BB962C8B-B14F-4D97-AF65-F5344CB8AC3E}">
        <p14:creationId xmlns:p14="http://schemas.microsoft.com/office/powerpoint/2010/main" val="32552690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s-CO"/>
              <a:t>26/04/2016</a:t>
            </a: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86390E-A369-47C8-82AD-D961993E8F0F}" type="slidenum">
              <a:rPr lang="es-CO" smtClean="0"/>
              <a:t>‹Nº›</a:t>
            </a:fld>
            <a:endParaRPr lang="es-CO"/>
          </a:p>
        </p:txBody>
      </p:sp>
    </p:spTree>
    <p:extLst>
      <p:ext uri="{BB962C8B-B14F-4D97-AF65-F5344CB8AC3E}">
        <p14:creationId xmlns:p14="http://schemas.microsoft.com/office/powerpoint/2010/main" val="41116421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chart" Target="../charts/chart1.xml"/><Relationship Id="rId4" Type="http://schemas.openxmlformats.org/officeDocument/2006/relationships/image" Target="../media/image3.jpeg"/></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3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3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chart" Target="../charts/chart2.xml"/><Relationship Id="rId4" Type="http://schemas.openxmlformats.org/officeDocument/2006/relationships/image" Target="../media/image3.jpeg"/></Relationships>
</file>

<file path=ppt/slides/_rels/slide4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6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6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9" name="Picture 15"/>
          <p:cNvPicPr>
            <a:picLocks noChangeAspect="1" noChangeArrowheads="1"/>
          </p:cNvPicPr>
          <p:nvPr/>
        </p:nvPicPr>
        <p:blipFill rotWithShape="1">
          <a:blip r:embed="rId2">
            <a:extLst>
              <a:ext uri="{28A0092B-C50C-407E-A947-70E740481C1C}">
                <a14:useLocalDpi xmlns:a14="http://schemas.microsoft.com/office/drawing/2010/main" val="0"/>
              </a:ext>
            </a:extLst>
          </a:blip>
          <a:srcRect l="15259" t="17295" r="16983" b="33645"/>
          <a:stretch/>
        </p:blipFill>
        <p:spPr bwMode="auto">
          <a:xfrm>
            <a:off x="-15766" y="2616882"/>
            <a:ext cx="9159766" cy="27563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5 CuadroTexto"/>
          <p:cNvSpPr txBox="1"/>
          <p:nvPr/>
        </p:nvSpPr>
        <p:spPr>
          <a:xfrm>
            <a:off x="25741" y="3068960"/>
            <a:ext cx="9119804" cy="1200329"/>
          </a:xfrm>
          <a:prstGeom prst="rect">
            <a:avLst/>
          </a:prstGeom>
          <a:noFill/>
        </p:spPr>
        <p:txBody>
          <a:bodyPr wrap="square" rtlCol="0">
            <a:spAutoFit/>
          </a:bodyPr>
          <a:lstStyle/>
          <a:p>
            <a:pPr algn="ctr"/>
            <a:r>
              <a:rPr lang="es-CO" sz="3600" b="1" dirty="0">
                <a:solidFill>
                  <a:schemeClr val="bg1"/>
                </a:solidFill>
                <a:latin typeface="Arial" panose="020B0604020202020204" pitchFamily="34" charset="0"/>
                <a:ea typeface="Verdana" panose="020B0604030504040204" pitchFamily="34" charset="0"/>
                <a:cs typeface="Arial" panose="020B0604020202020204" pitchFamily="34" charset="0"/>
              </a:rPr>
              <a:t>Consolidado  II Seguimiento Estrategias Sectoriales - 2016</a:t>
            </a:r>
          </a:p>
        </p:txBody>
      </p:sp>
      <p:grpSp>
        <p:nvGrpSpPr>
          <p:cNvPr id="43" name="42 Grupo"/>
          <p:cNvGrpSpPr/>
          <p:nvPr/>
        </p:nvGrpSpPr>
        <p:grpSpPr>
          <a:xfrm>
            <a:off x="6189257" y="6093296"/>
            <a:ext cx="2919247" cy="757382"/>
            <a:chOff x="6189257" y="6093296"/>
            <a:chExt cx="2919247" cy="757382"/>
          </a:xfrm>
        </p:grpSpPr>
        <p:pic>
          <p:nvPicPr>
            <p:cNvPr id="40" name="39 Imagen"/>
            <p:cNvPicPr>
              <a:picLocks noChangeAspect="1"/>
            </p:cNvPicPr>
            <p:nvPr/>
          </p:nvPicPr>
          <p:blipFill rotWithShape="1">
            <a:blip r:embed="rId3" cstate="print">
              <a:extLst>
                <a:ext uri="{28A0092B-C50C-407E-A947-70E740481C1C}">
                  <a14:useLocalDpi xmlns:a14="http://schemas.microsoft.com/office/drawing/2010/main" val="0"/>
                </a:ext>
              </a:extLst>
            </a:blip>
            <a:srcRect l="80014" t="81187" r="3385" b="5008"/>
            <a:stretch/>
          </p:blipFill>
          <p:spPr>
            <a:xfrm>
              <a:off x="7590492" y="6093296"/>
              <a:ext cx="1518012" cy="757382"/>
            </a:xfrm>
            <a:prstGeom prst="rect">
              <a:avLst/>
            </a:prstGeom>
          </p:spPr>
        </p:pic>
        <p:pic>
          <p:nvPicPr>
            <p:cNvPr id="42" name="41 Imagen"/>
            <p:cNvPicPr>
              <a:picLocks noChangeAspect="1"/>
            </p:cNvPicPr>
            <p:nvPr/>
          </p:nvPicPr>
          <p:blipFill rotWithShape="1">
            <a:blip r:embed="rId4" cstate="print">
              <a:extLst>
                <a:ext uri="{28A0092B-C50C-407E-A947-70E740481C1C}">
                  <a14:useLocalDpi xmlns:a14="http://schemas.microsoft.com/office/drawing/2010/main" val="0"/>
                </a:ext>
              </a:extLst>
            </a:blip>
            <a:srcRect l="8610" t="34023" r="7437" b="38391"/>
            <a:stretch/>
          </p:blipFill>
          <p:spPr>
            <a:xfrm>
              <a:off x="6189257" y="6294092"/>
              <a:ext cx="1401235" cy="355790"/>
            </a:xfrm>
            <a:prstGeom prst="rect">
              <a:avLst/>
            </a:prstGeom>
          </p:spPr>
        </p:pic>
      </p:grpSp>
      <p:sp>
        <p:nvSpPr>
          <p:cNvPr id="2" name="1 Marcador de fecha"/>
          <p:cNvSpPr>
            <a:spLocks noGrp="1"/>
          </p:cNvSpPr>
          <p:nvPr>
            <p:ph type="dt" sz="half" idx="10"/>
          </p:nvPr>
        </p:nvSpPr>
        <p:spPr/>
        <p:txBody>
          <a:bodyPr/>
          <a:lstStyle/>
          <a:p>
            <a:r>
              <a:rPr lang="es-CO"/>
              <a:t>26/04/2016</a:t>
            </a:r>
            <a:endParaRPr lang="es-CO" dirty="0"/>
          </a:p>
        </p:txBody>
      </p:sp>
    </p:spTree>
    <p:extLst>
      <p:ext uri="{BB962C8B-B14F-4D97-AF65-F5344CB8AC3E}">
        <p14:creationId xmlns:p14="http://schemas.microsoft.com/office/powerpoint/2010/main" val="15996676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5"/>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5259" t="17295" r="16983" b="33645"/>
          <a:stretch/>
        </p:blipFill>
        <p:spPr bwMode="auto">
          <a:xfrm>
            <a:off x="395536" y="116632"/>
            <a:ext cx="8352928" cy="7920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5 Rectángulo"/>
          <p:cNvSpPr/>
          <p:nvPr/>
        </p:nvSpPr>
        <p:spPr>
          <a:xfrm>
            <a:off x="422176" y="292586"/>
            <a:ext cx="8254280" cy="400110"/>
          </a:xfrm>
          <a:prstGeom prst="rect">
            <a:avLst/>
          </a:prstGeom>
        </p:spPr>
        <p:txBody>
          <a:bodyPr wrap="square">
            <a:spAutoFit/>
          </a:bodyPr>
          <a:lstStyle/>
          <a:p>
            <a:pPr algn="ctr"/>
            <a:r>
              <a:rPr lang="es-CO" sz="2000" b="1" dirty="0">
                <a:solidFill>
                  <a:schemeClr val="bg1"/>
                </a:solidFill>
                <a:latin typeface="Arial" panose="020B0604020202020204" pitchFamily="34" charset="0"/>
                <a:ea typeface="ＭＳ Ｐゴシック" panose="020B0600070205080204" pitchFamily="34" charset="-128"/>
                <a:cs typeface="Arial" panose="020B0604020202020204" pitchFamily="34" charset="0"/>
              </a:rPr>
              <a:t>POLITICA DE </a:t>
            </a:r>
            <a:r>
              <a:rPr lang="es-CO" sz="2000" b="1" dirty="0">
                <a:solidFill>
                  <a:schemeClr val="bg1"/>
                </a:solidFill>
                <a:latin typeface="Arial" panose="020B0604020202020204" pitchFamily="34" charset="0"/>
                <a:cs typeface="Arial" panose="020B0604020202020204" pitchFamily="34" charset="0"/>
              </a:rPr>
              <a:t>GESTIÓN DEL TALENTO HUMANO</a:t>
            </a:r>
            <a:endParaRPr lang="es-CO" sz="2000" dirty="0">
              <a:solidFill>
                <a:schemeClr val="bg1"/>
              </a:solidFill>
              <a:latin typeface="Arial" panose="020B0604020202020204" pitchFamily="34" charset="0"/>
              <a:cs typeface="Arial" panose="020B0604020202020204" pitchFamily="34" charset="0"/>
            </a:endParaRPr>
          </a:p>
        </p:txBody>
      </p:sp>
      <p:graphicFrame>
        <p:nvGraphicFramePr>
          <p:cNvPr id="2" name="1 Tabla"/>
          <p:cNvGraphicFramePr>
            <a:graphicFrameLocks noGrp="1"/>
          </p:cNvGraphicFramePr>
          <p:nvPr>
            <p:extLst>
              <p:ext uri="{D42A27DB-BD31-4B8C-83A1-F6EECF244321}">
                <p14:modId xmlns:p14="http://schemas.microsoft.com/office/powerpoint/2010/main" val="3571012902"/>
              </p:ext>
            </p:extLst>
          </p:nvPr>
        </p:nvGraphicFramePr>
        <p:xfrm>
          <a:off x="539558" y="1052736"/>
          <a:ext cx="8136901" cy="4669668"/>
        </p:xfrm>
        <a:graphic>
          <a:graphicData uri="http://schemas.openxmlformats.org/drawingml/2006/table">
            <a:tbl>
              <a:tblPr/>
              <a:tblGrid>
                <a:gridCol w="699094">
                  <a:extLst>
                    <a:ext uri="{9D8B030D-6E8A-4147-A177-3AD203B41FA5}">
                      <a16:colId xmlns:a16="http://schemas.microsoft.com/office/drawing/2014/main" val="20000"/>
                    </a:ext>
                  </a:extLst>
                </a:gridCol>
                <a:gridCol w="699094">
                  <a:extLst>
                    <a:ext uri="{9D8B030D-6E8A-4147-A177-3AD203B41FA5}">
                      <a16:colId xmlns:a16="http://schemas.microsoft.com/office/drawing/2014/main" val="20001"/>
                    </a:ext>
                  </a:extLst>
                </a:gridCol>
                <a:gridCol w="953312">
                  <a:extLst>
                    <a:ext uri="{9D8B030D-6E8A-4147-A177-3AD203B41FA5}">
                      <a16:colId xmlns:a16="http://schemas.microsoft.com/office/drawing/2014/main" val="20002"/>
                    </a:ext>
                  </a:extLst>
                </a:gridCol>
                <a:gridCol w="542196">
                  <a:extLst>
                    <a:ext uri="{9D8B030D-6E8A-4147-A177-3AD203B41FA5}">
                      <a16:colId xmlns:a16="http://schemas.microsoft.com/office/drawing/2014/main" val="20003"/>
                    </a:ext>
                  </a:extLst>
                </a:gridCol>
                <a:gridCol w="476655">
                  <a:extLst>
                    <a:ext uri="{9D8B030D-6E8A-4147-A177-3AD203B41FA5}">
                      <a16:colId xmlns:a16="http://schemas.microsoft.com/office/drawing/2014/main" val="20004"/>
                    </a:ext>
                  </a:extLst>
                </a:gridCol>
                <a:gridCol w="476655">
                  <a:extLst>
                    <a:ext uri="{9D8B030D-6E8A-4147-A177-3AD203B41FA5}">
                      <a16:colId xmlns:a16="http://schemas.microsoft.com/office/drawing/2014/main" val="20005"/>
                    </a:ext>
                  </a:extLst>
                </a:gridCol>
                <a:gridCol w="476655">
                  <a:extLst>
                    <a:ext uri="{9D8B030D-6E8A-4147-A177-3AD203B41FA5}">
                      <a16:colId xmlns:a16="http://schemas.microsoft.com/office/drawing/2014/main" val="20006"/>
                    </a:ext>
                  </a:extLst>
                </a:gridCol>
                <a:gridCol w="476655">
                  <a:extLst>
                    <a:ext uri="{9D8B030D-6E8A-4147-A177-3AD203B41FA5}">
                      <a16:colId xmlns:a16="http://schemas.microsoft.com/office/drawing/2014/main" val="20007"/>
                    </a:ext>
                  </a:extLst>
                </a:gridCol>
                <a:gridCol w="476655">
                  <a:extLst>
                    <a:ext uri="{9D8B030D-6E8A-4147-A177-3AD203B41FA5}">
                      <a16:colId xmlns:a16="http://schemas.microsoft.com/office/drawing/2014/main" val="20008"/>
                    </a:ext>
                  </a:extLst>
                </a:gridCol>
                <a:gridCol w="476655">
                  <a:extLst>
                    <a:ext uri="{9D8B030D-6E8A-4147-A177-3AD203B41FA5}">
                      <a16:colId xmlns:a16="http://schemas.microsoft.com/office/drawing/2014/main" val="20009"/>
                    </a:ext>
                  </a:extLst>
                </a:gridCol>
                <a:gridCol w="476655">
                  <a:extLst>
                    <a:ext uri="{9D8B030D-6E8A-4147-A177-3AD203B41FA5}">
                      <a16:colId xmlns:a16="http://schemas.microsoft.com/office/drawing/2014/main" val="20010"/>
                    </a:ext>
                  </a:extLst>
                </a:gridCol>
                <a:gridCol w="476655">
                  <a:extLst>
                    <a:ext uri="{9D8B030D-6E8A-4147-A177-3AD203B41FA5}">
                      <a16:colId xmlns:a16="http://schemas.microsoft.com/office/drawing/2014/main" val="20011"/>
                    </a:ext>
                  </a:extLst>
                </a:gridCol>
                <a:gridCol w="476655">
                  <a:extLst>
                    <a:ext uri="{9D8B030D-6E8A-4147-A177-3AD203B41FA5}">
                      <a16:colId xmlns:a16="http://schemas.microsoft.com/office/drawing/2014/main" val="20012"/>
                    </a:ext>
                  </a:extLst>
                </a:gridCol>
                <a:gridCol w="476655">
                  <a:extLst>
                    <a:ext uri="{9D8B030D-6E8A-4147-A177-3AD203B41FA5}">
                      <a16:colId xmlns:a16="http://schemas.microsoft.com/office/drawing/2014/main" val="20013"/>
                    </a:ext>
                  </a:extLst>
                </a:gridCol>
                <a:gridCol w="476655">
                  <a:extLst>
                    <a:ext uri="{9D8B030D-6E8A-4147-A177-3AD203B41FA5}">
                      <a16:colId xmlns:a16="http://schemas.microsoft.com/office/drawing/2014/main" val="20014"/>
                    </a:ext>
                  </a:extLst>
                </a:gridCol>
              </a:tblGrid>
              <a:tr h="162017">
                <a:tc gridSpan="2">
                  <a:txBody>
                    <a:bodyPr/>
                    <a:lstStyle/>
                    <a:p>
                      <a:pPr algn="just" rtl="0" fontAlgn="ctr"/>
                      <a:r>
                        <a:rPr lang="es-CO" sz="800" b="1" i="0" u="none" strike="noStrike" dirty="0">
                          <a:solidFill>
                            <a:srgbClr val="FFFFFF"/>
                          </a:solidFill>
                          <a:effectLst/>
                          <a:latin typeface="Calibri"/>
                        </a:rPr>
                        <a:t>POLITICA</a:t>
                      </a:r>
                    </a:p>
                  </a:txBody>
                  <a:tcPr marL="0" marR="0" marT="0" marB="0" anchor="ctr">
                    <a:lnL>
                      <a:noFill/>
                    </a:lnL>
                    <a:lnR>
                      <a:noFill/>
                    </a:lnR>
                    <a:lnT>
                      <a:noFill/>
                    </a:lnT>
                    <a:lnB>
                      <a:noFill/>
                    </a:lnB>
                    <a:solidFill>
                      <a:srgbClr val="C00000"/>
                    </a:solidFill>
                  </a:tcPr>
                </a:tc>
                <a:tc hMerge="1">
                  <a:txBody>
                    <a:bodyPr/>
                    <a:lstStyle/>
                    <a:p>
                      <a:endParaRPr lang="es-CO"/>
                    </a:p>
                  </a:txBody>
                  <a:tcPr/>
                </a:tc>
                <a:tc gridSpan="13">
                  <a:txBody>
                    <a:bodyPr/>
                    <a:lstStyle/>
                    <a:p>
                      <a:pPr algn="ctr" rtl="0" fontAlgn="ctr"/>
                      <a:r>
                        <a:rPr lang="es-CO" sz="800" b="1" i="0" u="none" strike="noStrike" dirty="0">
                          <a:solidFill>
                            <a:srgbClr val="FFFFFF"/>
                          </a:solidFill>
                          <a:effectLst/>
                          <a:latin typeface="Calibri"/>
                        </a:rPr>
                        <a:t>Gestión del Talento Humano</a:t>
                      </a:r>
                    </a:p>
                  </a:txBody>
                  <a:tcPr marL="0" marR="0" marT="0" marB="0" anchor="ctr">
                    <a:lnL>
                      <a:noFill/>
                    </a:lnL>
                    <a:lnR>
                      <a:noFill/>
                    </a:lnR>
                    <a:lnT>
                      <a:noFill/>
                    </a:lnT>
                    <a:lnB>
                      <a:noFill/>
                    </a:lnB>
                    <a:solidFill>
                      <a:srgbClr val="C00000"/>
                    </a:solidFill>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10000"/>
                  </a:ext>
                </a:extLst>
              </a:tr>
              <a:tr h="162017">
                <a:tc gridSpan="2">
                  <a:txBody>
                    <a:bodyPr/>
                    <a:lstStyle/>
                    <a:p>
                      <a:pPr algn="just" rtl="0" fontAlgn="ctr"/>
                      <a:r>
                        <a:rPr lang="es-CO" sz="800" b="1" i="0" u="none" strike="noStrike" dirty="0">
                          <a:solidFill>
                            <a:srgbClr val="000000"/>
                          </a:solidFill>
                          <a:effectLst/>
                          <a:latin typeface="Calibri"/>
                        </a:rPr>
                        <a:t>ESTRATEGIA 4:  </a:t>
                      </a: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hMerge="1">
                  <a:txBody>
                    <a:bodyPr/>
                    <a:lstStyle/>
                    <a:p>
                      <a:endParaRPr lang="es-CO"/>
                    </a:p>
                  </a:txBody>
                  <a:tcPr/>
                </a:tc>
                <a:tc gridSpan="7">
                  <a:txBody>
                    <a:bodyPr/>
                    <a:lstStyle/>
                    <a:p>
                      <a:pPr algn="l" rtl="0" fontAlgn="ctr"/>
                      <a:r>
                        <a:rPr lang="es-CO" sz="800" b="1" i="0" u="none" strike="noStrike" dirty="0">
                          <a:solidFill>
                            <a:srgbClr val="000000"/>
                          </a:solidFill>
                          <a:effectLst/>
                          <a:latin typeface="Calibri"/>
                        </a:rPr>
                        <a:t>Gestionar el PIC para el desarrollo integral del Talento Humano a través de la potencialización de competencias </a:t>
                      </a:r>
                    </a:p>
                  </a:txBody>
                  <a:tcPr marL="0" marR="0" marT="0" marB="0" anchor="ctr">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a:txBody>
                    <a:bodyPr/>
                    <a:lstStyle/>
                    <a:p>
                      <a:pPr algn="ctr" rtl="0" fontAlgn="ctr"/>
                      <a:r>
                        <a:rPr lang="es-CO" sz="800" b="1" i="0" u="none" strike="noStrike">
                          <a:solidFill>
                            <a:srgbClr val="000000"/>
                          </a:solidFill>
                          <a:effectLst/>
                          <a:latin typeface="Calibri"/>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rtl="0" fontAlgn="ctr"/>
                      <a:r>
                        <a:rPr lang="es-CO" sz="800" b="1" i="0" u="none" strike="noStrike" dirty="0">
                          <a:solidFill>
                            <a:srgbClr val="000000"/>
                          </a:solidFill>
                          <a:effectLst/>
                          <a:latin typeface="Calibri"/>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rtl="0" fontAlgn="ctr"/>
                      <a:r>
                        <a:rPr lang="es-CO" sz="800" b="1" i="0" u="none" strike="noStrike" dirty="0">
                          <a:solidFill>
                            <a:srgbClr val="000000"/>
                          </a:solidFill>
                          <a:effectLst/>
                          <a:latin typeface="Calibri"/>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rtl="0" fontAlgn="ctr"/>
                      <a:r>
                        <a:rPr lang="es-CO" sz="800" b="1" i="0" u="none" strike="noStrike" dirty="0">
                          <a:solidFill>
                            <a:srgbClr val="000000"/>
                          </a:solidFill>
                          <a:effectLst/>
                          <a:latin typeface="Calibri"/>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rtl="0" fontAlgn="ctr"/>
                      <a:r>
                        <a:rPr lang="es-CO" sz="800" b="1" i="0" u="none" strike="noStrike" dirty="0">
                          <a:solidFill>
                            <a:srgbClr val="000000"/>
                          </a:solidFill>
                          <a:effectLst/>
                          <a:latin typeface="Calibri"/>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rtl="0" fontAlgn="ctr"/>
                      <a:r>
                        <a:rPr lang="es-CO" sz="800" b="1" i="0" u="none" strike="noStrike" dirty="0">
                          <a:solidFill>
                            <a:srgbClr val="000000"/>
                          </a:solidFill>
                          <a:effectLst/>
                          <a:latin typeface="Calibri"/>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10001"/>
                  </a:ext>
                </a:extLst>
              </a:tr>
              <a:tr h="413146">
                <a:tc>
                  <a:txBody>
                    <a:bodyPr/>
                    <a:lstStyle/>
                    <a:p>
                      <a:pPr algn="ctr" rtl="0" fontAlgn="ctr"/>
                      <a:r>
                        <a:rPr lang="es-CO" sz="700" b="1" i="0" u="none" strike="noStrike" dirty="0">
                          <a:solidFill>
                            <a:srgbClr val="000000"/>
                          </a:solidFill>
                          <a:effectLst/>
                          <a:latin typeface="Calibri"/>
                        </a:rPr>
                        <a:t>META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rtl="0" fontAlgn="ctr"/>
                      <a:r>
                        <a:rPr lang="es-CO" sz="700" b="1" i="0" u="none" strike="noStrike" dirty="0">
                          <a:solidFill>
                            <a:srgbClr val="000000"/>
                          </a:solidFill>
                          <a:effectLst/>
                          <a:latin typeface="Calibri"/>
                        </a:rPr>
                        <a:t>FÓRMULA DEL INDICADOR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rtl="0" fontAlgn="ctr"/>
                      <a:r>
                        <a:rPr lang="es-CO" sz="700" b="1" i="0" u="none" strike="noStrike">
                          <a:solidFill>
                            <a:srgbClr val="000000"/>
                          </a:solidFill>
                          <a:effectLst/>
                          <a:latin typeface="Calibri"/>
                        </a:rPr>
                        <a:t>ACTIVIDADES ESPECÍFICAS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rtl="0" fontAlgn="ctr"/>
                      <a:r>
                        <a:rPr lang="es-CO" sz="700" b="1" i="0" u="none" strike="noStrike">
                          <a:solidFill>
                            <a:srgbClr val="000000"/>
                          </a:solidFill>
                          <a:effectLst/>
                          <a:latin typeface="Calibri"/>
                        </a:rPr>
                        <a:t>% PROGRAMADO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ICFES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ICETEX</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INCI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INSOR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FODESEP</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INTENALCO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ETITC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INFOTEP SAN ANDRES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INFOTEP SAN JUAN DEL CESAR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ITFIT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dirty="0">
                          <a:solidFill>
                            <a:srgbClr val="000000"/>
                          </a:solidFill>
                          <a:effectLst/>
                          <a:latin typeface="Calibri"/>
                        </a:rPr>
                        <a:t>PROMEDIO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extLst>
                  <a:ext uri="{0D108BD9-81ED-4DB2-BD59-A6C34878D82A}">
                    <a16:rowId xmlns:a16="http://schemas.microsoft.com/office/drawing/2014/main" val="10002"/>
                  </a:ext>
                </a:extLst>
              </a:tr>
              <a:tr h="388843">
                <a:tc rowSpan="6">
                  <a:txBody>
                    <a:bodyPr/>
                    <a:lstStyle/>
                    <a:p>
                      <a:pPr algn="ctr" rtl="0" fontAlgn="ctr"/>
                      <a:r>
                        <a:rPr lang="es-CO" sz="700" b="0" i="0" u="none" strike="noStrike" dirty="0">
                          <a:solidFill>
                            <a:srgbClr val="000000"/>
                          </a:solidFill>
                          <a:effectLst/>
                          <a:latin typeface="Calibri"/>
                        </a:rPr>
                        <a:t>100% de sistema de evaluación del desempeño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just" rtl="0" fontAlgn="ctr"/>
                      <a:r>
                        <a:rPr lang="es-CO" sz="700" b="0" i="0" u="none" strike="noStrike" dirty="0">
                          <a:solidFill>
                            <a:srgbClr val="000000"/>
                          </a:solidFill>
                          <a:effectLst/>
                          <a:latin typeface="Calibri"/>
                        </a:rPr>
                        <a:t> # de acuerdos de gestión realizados y evaluados en el periodo / Total de acuerdos de gestión programados en el periodo * 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700" b="0" i="0" u="none" strike="noStrike" dirty="0">
                          <a:solidFill>
                            <a:srgbClr val="000000"/>
                          </a:solidFill>
                          <a:effectLst/>
                          <a:latin typeface="Calibri"/>
                        </a:rPr>
                        <a:t>Realización de acuerdos de gestión para gerentes públicos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8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800" b="0" i="0" u="none" strike="noStrike">
                          <a:solidFill>
                            <a:srgbClr val="000000"/>
                          </a:solidFill>
                          <a:effectLst/>
                          <a:latin typeface="Calibri"/>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s-CO" sz="800" b="0" i="0" u="none" strike="noStrike">
                          <a:solidFill>
                            <a:srgbClr val="000000"/>
                          </a:solidFill>
                          <a:effectLst/>
                          <a:latin typeface="Calibri"/>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s-CO" sz="800" b="0" i="0" u="none" strike="noStrike">
                          <a:solidFill>
                            <a:srgbClr val="000000"/>
                          </a:solidFill>
                          <a:effectLst/>
                          <a:latin typeface="Calibri"/>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s-CO" sz="800" b="0" i="0" u="none" strike="noStrike">
                          <a:solidFill>
                            <a:srgbClr val="000000"/>
                          </a:solidFill>
                          <a:effectLst/>
                          <a:latin typeface="Calibri"/>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s-CO" sz="800" b="0" i="0" u="none" strike="noStrike">
                          <a:solidFill>
                            <a:srgbClr val="000000"/>
                          </a:solidFill>
                          <a:effectLst/>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ctr"/>
                      <a:r>
                        <a:rPr lang="es-CO" sz="800" b="0" i="0" u="none" strike="noStrike">
                          <a:solidFill>
                            <a:srgbClr val="000000"/>
                          </a:solidFill>
                          <a:effectLst/>
                          <a:latin typeface="Calibri"/>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s-CO" sz="800" b="0" i="0" u="none" strike="noStrike">
                          <a:solidFill>
                            <a:srgbClr val="000000"/>
                          </a:solidFill>
                          <a:effectLst/>
                          <a:latin typeface="Calibri"/>
                        </a:rPr>
                        <a:t>75%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s-CO" sz="800" b="0" i="0" u="none" strike="noStrike">
                          <a:solidFill>
                            <a:srgbClr val="000000"/>
                          </a:solidFill>
                          <a:effectLst/>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ctr"/>
                      <a:r>
                        <a:rPr lang="es-CO" sz="800" b="0" i="0" u="none" strike="noStrike">
                          <a:solidFill>
                            <a:srgbClr val="000000"/>
                          </a:solidFill>
                          <a:effectLst/>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ctr"/>
                      <a:r>
                        <a:rPr lang="es-CO" sz="800" b="0" i="0" u="none" strike="noStrike">
                          <a:solidFill>
                            <a:srgbClr val="000000"/>
                          </a:solidFill>
                          <a:effectLst/>
                          <a:latin typeface="Calibri"/>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s-CO" sz="800" b="0" i="0" u="none" strike="noStrike" dirty="0">
                          <a:solidFill>
                            <a:srgbClr val="000000"/>
                          </a:solidFill>
                          <a:effectLst/>
                          <a:latin typeface="Calibri"/>
                        </a:rPr>
                        <a:t>63%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extLst>
                  <a:ext uri="{0D108BD9-81ED-4DB2-BD59-A6C34878D82A}">
                    <a16:rowId xmlns:a16="http://schemas.microsoft.com/office/drawing/2014/main" val="10003"/>
                  </a:ext>
                </a:extLst>
              </a:tr>
              <a:tr h="429347">
                <a:tc vMerge="1">
                  <a:txBody>
                    <a:bodyPr/>
                    <a:lstStyle/>
                    <a:p>
                      <a:endParaRPr lang="es-CO"/>
                    </a:p>
                  </a:txBody>
                  <a:tcPr/>
                </a:tc>
                <a:tc vMerge="1">
                  <a:txBody>
                    <a:bodyPr/>
                    <a:lstStyle/>
                    <a:p>
                      <a:endParaRPr lang="es-CO"/>
                    </a:p>
                  </a:txBody>
                  <a:tcPr/>
                </a:tc>
                <a:tc>
                  <a:txBody>
                    <a:bodyPr/>
                    <a:lstStyle/>
                    <a:p>
                      <a:pPr algn="l" fontAlgn="ctr"/>
                      <a:r>
                        <a:rPr lang="es-CO" sz="700" b="0" i="0" u="none" strike="noStrike" dirty="0">
                          <a:solidFill>
                            <a:srgbClr val="000000"/>
                          </a:solidFill>
                          <a:effectLst/>
                          <a:latin typeface="Calibri"/>
                        </a:rPr>
                        <a:t>Hacer  seguimiento a los acuerdos de gestión de  la evaluación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800" b="0" i="0" u="none" strike="noStrike">
                          <a:solidFill>
                            <a:srgbClr val="000000"/>
                          </a:solidFill>
                          <a:effectLst/>
                          <a:latin typeface="Calibri"/>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800" b="0" i="0" u="none" strike="noStrike">
                          <a:solidFill>
                            <a:srgbClr val="000000"/>
                          </a:solidFill>
                          <a:effectLst/>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es-CO" sz="800" b="0" i="0" u="none" strike="noStrike">
                          <a:solidFill>
                            <a:srgbClr val="000000"/>
                          </a:solidFill>
                          <a:effectLst/>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es-CO" sz="800" b="0" i="0" u="none" strike="noStrike">
                          <a:solidFill>
                            <a:srgbClr val="000000"/>
                          </a:solidFill>
                          <a:effectLst/>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es-CO" sz="800" b="0" i="0" u="none" strike="noStrike">
                          <a:solidFill>
                            <a:srgbClr val="000000"/>
                          </a:solidFill>
                          <a:effectLst/>
                          <a:latin typeface="Calibri"/>
                        </a:rPr>
                        <a:t>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es-CO" sz="800" b="0" i="0" u="none" strike="noStrike">
                          <a:solidFill>
                            <a:srgbClr val="000000"/>
                          </a:solidFill>
                          <a:effectLst/>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es-CO" sz="800" b="0" i="0" u="none" strike="noStrike">
                          <a:solidFill>
                            <a:srgbClr val="000000"/>
                          </a:solidFill>
                          <a:effectLst/>
                          <a:latin typeface="Calibri"/>
                        </a:rPr>
                        <a:t>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es-CO" sz="800" b="0" i="0" u="none" strike="noStrike" dirty="0">
                          <a:solidFill>
                            <a:srgbClr val="000000"/>
                          </a:solidFill>
                          <a:effectLst/>
                          <a:latin typeface="Calibri"/>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s-CO" sz="800" b="0" i="0" u="none" strike="noStrike" dirty="0">
                          <a:solidFill>
                            <a:srgbClr val="000000"/>
                          </a:solidFill>
                          <a:effectLst/>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es-CO" sz="800" b="0" i="0" u="none" strike="noStrike" dirty="0">
                          <a:solidFill>
                            <a:srgbClr val="000000"/>
                          </a:solidFill>
                          <a:effectLst/>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es-CO" sz="800" b="0" i="0" u="none" strike="noStrike">
                          <a:solidFill>
                            <a:srgbClr val="000000"/>
                          </a:solidFill>
                          <a:effectLst/>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es-CO" sz="800" b="0" i="0" u="none" strike="noStrike" dirty="0">
                          <a:solidFill>
                            <a:srgbClr val="000000"/>
                          </a:solidFill>
                          <a:effectLst/>
                          <a:latin typeface="Calibri"/>
                        </a:rPr>
                        <a:t>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10004"/>
                  </a:ext>
                </a:extLst>
              </a:tr>
              <a:tr h="413146">
                <a:tc vMerge="1">
                  <a:txBody>
                    <a:bodyPr/>
                    <a:lstStyle/>
                    <a:p>
                      <a:endParaRPr lang="es-CO"/>
                    </a:p>
                  </a:txBody>
                  <a:tcPr/>
                </a:tc>
                <a:tc vMerge="1">
                  <a:txBody>
                    <a:bodyPr/>
                    <a:lstStyle/>
                    <a:p>
                      <a:endParaRPr lang="es-CO"/>
                    </a:p>
                  </a:txBody>
                  <a:tcPr/>
                </a:tc>
                <a:tc>
                  <a:txBody>
                    <a:bodyPr/>
                    <a:lstStyle/>
                    <a:p>
                      <a:pPr algn="l" fontAlgn="ctr"/>
                      <a:r>
                        <a:rPr lang="es-CO" sz="700" b="0" i="0" u="none" strike="noStrike" dirty="0">
                          <a:solidFill>
                            <a:srgbClr val="000000"/>
                          </a:solidFill>
                          <a:effectLst/>
                          <a:latin typeface="Calibri"/>
                        </a:rPr>
                        <a:t>Realizar la Evaluación de los acuerdos de la vigencia anterior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8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800" b="0" i="0" u="none" strike="noStrike">
                          <a:solidFill>
                            <a:srgbClr val="000000"/>
                          </a:solidFill>
                          <a:effectLst/>
                          <a:latin typeface="Calibri"/>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s-CO" sz="800" b="0" i="0" u="none" strike="noStrike">
                          <a:solidFill>
                            <a:srgbClr val="000000"/>
                          </a:solidFill>
                          <a:effectLst/>
                          <a:latin typeface="Calibri"/>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s-CO" sz="800" b="0" i="0" u="none" strike="noStrike">
                          <a:solidFill>
                            <a:srgbClr val="000000"/>
                          </a:solidFill>
                          <a:effectLst/>
                          <a:latin typeface="Calibri"/>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s-CO" sz="800" b="0" i="0" u="none" strike="noStrike">
                          <a:solidFill>
                            <a:srgbClr val="000000"/>
                          </a:solidFill>
                          <a:effectLst/>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ctr"/>
                      <a:r>
                        <a:rPr lang="es-CO" sz="800" b="0" i="0" u="none" strike="noStrike">
                          <a:solidFill>
                            <a:srgbClr val="000000"/>
                          </a:solidFill>
                          <a:effectLst/>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ctr"/>
                      <a:r>
                        <a:rPr lang="es-CO" sz="800" b="0" i="0" u="none" strike="noStrike" dirty="0">
                          <a:solidFill>
                            <a:srgbClr val="000000"/>
                          </a:solidFill>
                          <a:effectLst/>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ctr"/>
                      <a:r>
                        <a:rPr lang="es-CO" sz="800" b="0" i="0" u="none" strike="noStrike">
                          <a:solidFill>
                            <a:srgbClr val="000000"/>
                          </a:solidFill>
                          <a:effectLst/>
                          <a:latin typeface="Calibri"/>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s-CO" sz="800" b="0" i="0" u="none" strike="noStrike">
                          <a:solidFill>
                            <a:srgbClr val="000000"/>
                          </a:solidFill>
                          <a:effectLst/>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ctr"/>
                      <a:r>
                        <a:rPr lang="es-CO" sz="800" b="0" i="0" u="none" strike="noStrike" dirty="0">
                          <a:solidFill>
                            <a:srgbClr val="000000"/>
                          </a:solidFill>
                          <a:effectLst/>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ctr"/>
                      <a:r>
                        <a:rPr lang="es-CO" sz="800" b="0" i="0" u="none" strike="noStrike">
                          <a:solidFill>
                            <a:srgbClr val="000000"/>
                          </a:solidFill>
                          <a:effectLst/>
                          <a:latin typeface="Calibri"/>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s-CO" sz="800" b="0" i="0" u="none" strike="noStrike" dirty="0">
                          <a:solidFill>
                            <a:srgbClr val="000000"/>
                          </a:solidFill>
                          <a:effectLst/>
                          <a:latin typeface="Calibri"/>
                        </a:rPr>
                        <a:t>45%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extLst>
                  <a:ext uri="{0D108BD9-81ED-4DB2-BD59-A6C34878D82A}">
                    <a16:rowId xmlns:a16="http://schemas.microsoft.com/office/drawing/2014/main" val="10005"/>
                  </a:ext>
                </a:extLst>
              </a:tr>
              <a:tr h="315936">
                <a:tc vMerge="1">
                  <a:txBody>
                    <a:bodyPr/>
                    <a:lstStyle/>
                    <a:p>
                      <a:endParaRPr lang="es-CO"/>
                    </a:p>
                  </a:txBody>
                  <a:tcPr/>
                </a:tc>
                <a:tc rowSpan="3">
                  <a:txBody>
                    <a:bodyPr/>
                    <a:lstStyle/>
                    <a:p>
                      <a:pPr algn="just" rtl="0" fontAlgn="ctr"/>
                      <a:r>
                        <a:rPr lang="es-CO" sz="700" b="0" i="0" u="none" strike="noStrike" dirty="0">
                          <a:solidFill>
                            <a:srgbClr val="000000"/>
                          </a:solidFill>
                          <a:effectLst/>
                          <a:latin typeface="Calibri"/>
                        </a:rPr>
                        <a:t># de evaluaciones del desempeño laboral realizadas en el periodo / Total de evaluaciones del desempeño laboral programadas en el periodo * 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700" b="0" i="0" u="none" strike="noStrike" dirty="0">
                          <a:solidFill>
                            <a:srgbClr val="000000"/>
                          </a:solidFill>
                          <a:effectLst/>
                          <a:latin typeface="Calibri"/>
                        </a:rPr>
                        <a:t>Fijación de compromisos  para servidores públicos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800" b="0" i="0" u="none" strike="noStrike" dirty="0">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800" b="0" i="0" u="none" strike="noStrike">
                          <a:solidFill>
                            <a:srgbClr val="000000"/>
                          </a:solidFill>
                          <a:effectLst/>
                          <a:latin typeface="Calibri"/>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s-CO" sz="800" b="0" i="0" u="none" strike="noStrike">
                          <a:solidFill>
                            <a:srgbClr val="000000"/>
                          </a:solidFill>
                          <a:effectLst/>
                          <a:latin typeface="Calibri"/>
                        </a:rPr>
                        <a:t>92%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s-CO" sz="800" b="0" i="0" u="none" strike="noStrike">
                          <a:solidFill>
                            <a:srgbClr val="000000"/>
                          </a:solidFill>
                          <a:effectLst/>
                          <a:latin typeface="Calibri"/>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s-CO" sz="800" b="0" i="0" u="none" strike="noStrike">
                          <a:solidFill>
                            <a:srgbClr val="000000"/>
                          </a:solidFill>
                          <a:effectLst/>
                          <a:latin typeface="Calibri"/>
                        </a:rPr>
                        <a:t>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s-CO" sz="800" b="0" i="0" u="none" strike="noStrike">
                          <a:solidFill>
                            <a:srgbClr val="000000"/>
                          </a:solidFill>
                          <a:effectLst/>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ctr"/>
                      <a:r>
                        <a:rPr lang="es-CO" sz="800" b="0" i="0" u="none" strike="noStrike" dirty="0">
                          <a:solidFill>
                            <a:srgbClr val="000000"/>
                          </a:solidFill>
                          <a:effectLst/>
                          <a:latin typeface="Calibri"/>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s-CO" sz="800" b="0" i="0" u="none" strike="noStrike">
                          <a:solidFill>
                            <a:srgbClr val="000000"/>
                          </a:solidFill>
                          <a:effectLst/>
                          <a:latin typeface="Calibri"/>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s-CO" sz="800" b="0" i="0" u="none" strike="noStrike">
                          <a:solidFill>
                            <a:srgbClr val="000000"/>
                          </a:solidFill>
                          <a:effectLst/>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ctr"/>
                      <a:r>
                        <a:rPr lang="es-CO" sz="800" b="0" i="0" u="none" strike="noStrike" dirty="0">
                          <a:solidFill>
                            <a:srgbClr val="000000"/>
                          </a:solidFill>
                          <a:effectLst/>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ctr"/>
                      <a:r>
                        <a:rPr lang="es-CO" sz="800" b="0" i="0" u="none" strike="noStrike" dirty="0">
                          <a:solidFill>
                            <a:srgbClr val="000000"/>
                          </a:solidFill>
                          <a:effectLst/>
                          <a:latin typeface="Calibri"/>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s-CO" sz="800" b="0" i="0" u="none" strike="noStrike" dirty="0">
                          <a:solidFill>
                            <a:srgbClr val="000000"/>
                          </a:solidFill>
                          <a:effectLst/>
                          <a:latin typeface="Calibri"/>
                        </a:rPr>
                        <a:t>67%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extLst>
                  <a:ext uri="{0D108BD9-81ED-4DB2-BD59-A6C34878D82A}">
                    <a16:rowId xmlns:a16="http://schemas.microsoft.com/office/drawing/2014/main" val="10006"/>
                  </a:ext>
                </a:extLst>
              </a:tr>
              <a:tr h="315936">
                <a:tc vMerge="1">
                  <a:txBody>
                    <a:bodyPr/>
                    <a:lstStyle/>
                    <a:p>
                      <a:endParaRPr lang="es-CO"/>
                    </a:p>
                  </a:txBody>
                  <a:tcPr/>
                </a:tc>
                <a:tc vMerge="1">
                  <a:txBody>
                    <a:bodyPr/>
                    <a:lstStyle/>
                    <a:p>
                      <a:endParaRPr lang="es-CO"/>
                    </a:p>
                  </a:txBody>
                  <a:tcPr/>
                </a:tc>
                <a:tc>
                  <a:txBody>
                    <a:bodyPr/>
                    <a:lstStyle/>
                    <a:p>
                      <a:pPr algn="l" fontAlgn="ctr"/>
                      <a:r>
                        <a:rPr lang="es-CO" sz="700" b="0" i="0" u="none" strike="noStrike">
                          <a:solidFill>
                            <a:srgbClr val="000000"/>
                          </a:solidFill>
                          <a:effectLst/>
                          <a:latin typeface="Calibri"/>
                        </a:rPr>
                        <a:t>Seguimiento a la evaluación de desempeño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800" b="0" i="0" u="none" strike="noStrike" dirty="0">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800" b="0" i="0" u="none" strike="noStrike">
                          <a:solidFill>
                            <a:srgbClr val="000000"/>
                          </a:solidFill>
                          <a:effectLst/>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ctr"/>
                      <a:r>
                        <a:rPr lang="es-CO" sz="800" b="0" i="0" u="none" strike="noStrike">
                          <a:solidFill>
                            <a:srgbClr val="000000"/>
                          </a:solidFill>
                          <a:effectLst/>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ctr"/>
                      <a:r>
                        <a:rPr lang="es-CO" sz="800" b="0" i="0" u="none" strike="noStrike">
                          <a:solidFill>
                            <a:srgbClr val="000000"/>
                          </a:solidFill>
                          <a:effectLst/>
                          <a:latin typeface="Calibri"/>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s-CO" sz="800" b="0" i="0" u="none" strike="noStrike">
                          <a:solidFill>
                            <a:srgbClr val="000000"/>
                          </a:solidFill>
                          <a:effectLst/>
                          <a:latin typeface="Calibri"/>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s-CO" sz="800" b="0" i="0" u="none" strike="noStrike">
                          <a:solidFill>
                            <a:srgbClr val="000000"/>
                          </a:solidFill>
                          <a:effectLst/>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ctr"/>
                      <a:r>
                        <a:rPr lang="es-CO" sz="800" b="0" i="0" u="none" strike="noStrike" dirty="0">
                          <a:solidFill>
                            <a:srgbClr val="000000"/>
                          </a:solidFill>
                          <a:effectLst/>
                          <a:latin typeface="Calibri"/>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s-CO" sz="800" b="0" i="0" u="none" strike="noStrike">
                          <a:solidFill>
                            <a:srgbClr val="000000"/>
                          </a:solidFill>
                          <a:effectLst/>
                          <a:latin typeface="Calibri"/>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s-CO" sz="800" b="0" i="0" u="none" strike="noStrike">
                          <a:solidFill>
                            <a:srgbClr val="000000"/>
                          </a:solidFill>
                          <a:effectLst/>
                          <a:latin typeface="Calibri"/>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s-CO" sz="800" b="0" i="0" u="none" strike="noStrike">
                          <a:solidFill>
                            <a:srgbClr val="000000"/>
                          </a:solidFill>
                          <a:effectLst/>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ctr"/>
                      <a:r>
                        <a:rPr lang="es-CO" sz="800" b="0" i="0" u="none" strike="noStrike" dirty="0">
                          <a:solidFill>
                            <a:srgbClr val="000000"/>
                          </a:solidFill>
                          <a:effectLst/>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ctr"/>
                      <a:r>
                        <a:rPr lang="es-CO" sz="800" b="0" i="0" u="none" strike="noStrike" dirty="0">
                          <a:solidFill>
                            <a:srgbClr val="000000"/>
                          </a:solidFill>
                          <a:effectLst/>
                          <a:latin typeface="Calibri"/>
                        </a:rPr>
                        <a:t>36%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extLst>
                  <a:ext uri="{0D108BD9-81ED-4DB2-BD59-A6C34878D82A}">
                    <a16:rowId xmlns:a16="http://schemas.microsoft.com/office/drawing/2014/main" val="10007"/>
                  </a:ext>
                </a:extLst>
              </a:tr>
              <a:tr h="405045">
                <a:tc vMerge="1">
                  <a:txBody>
                    <a:bodyPr/>
                    <a:lstStyle/>
                    <a:p>
                      <a:endParaRPr lang="es-CO"/>
                    </a:p>
                  </a:txBody>
                  <a:tcPr/>
                </a:tc>
                <a:tc vMerge="1">
                  <a:txBody>
                    <a:bodyPr/>
                    <a:lstStyle/>
                    <a:p>
                      <a:endParaRPr lang="es-CO"/>
                    </a:p>
                  </a:txBody>
                  <a:tcPr/>
                </a:tc>
                <a:tc>
                  <a:txBody>
                    <a:bodyPr/>
                    <a:lstStyle/>
                    <a:p>
                      <a:pPr algn="l" fontAlgn="ctr"/>
                      <a:r>
                        <a:rPr lang="es-CO" sz="700" b="0" i="0" u="none" strike="noStrike">
                          <a:solidFill>
                            <a:srgbClr val="000000"/>
                          </a:solidFill>
                          <a:effectLst/>
                          <a:latin typeface="Calibri"/>
                        </a:rPr>
                        <a:t>Evaluación de desempeño de la vigencia anterior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800" b="0" i="0" u="none" strike="noStrike" dirty="0">
                          <a:solidFill>
                            <a:srgbClr val="000000"/>
                          </a:solidFill>
                          <a:effectLst/>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800" b="0" i="0" u="none" strike="noStrike" dirty="0">
                          <a:solidFill>
                            <a:srgbClr val="000000"/>
                          </a:solidFill>
                          <a:effectLst/>
                          <a:latin typeface="Calibri"/>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s-CO" sz="800" b="0" i="0" u="none" strike="noStrike">
                          <a:solidFill>
                            <a:srgbClr val="000000"/>
                          </a:solidFill>
                          <a:effectLst/>
                          <a:latin typeface="Calibri"/>
                        </a:rPr>
                        <a:t>92%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s-CO" sz="800" b="0" i="0" u="none" strike="noStrike">
                          <a:solidFill>
                            <a:srgbClr val="000000"/>
                          </a:solidFill>
                          <a:effectLst/>
                          <a:latin typeface="Calibri"/>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s-CO" sz="800" b="0" i="0" u="none" strike="noStrike">
                          <a:solidFill>
                            <a:srgbClr val="000000"/>
                          </a:solidFill>
                          <a:effectLst/>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ctr"/>
                      <a:r>
                        <a:rPr lang="es-CO" sz="800" b="0" i="0" u="none" strike="noStrike">
                          <a:solidFill>
                            <a:srgbClr val="000000"/>
                          </a:solidFill>
                          <a:effectLst/>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ctr"/>
                      <a:r>
                        <a:rPr lang="es-CO" sz="800" b="0" i="0" u="none" strike="noStrike" dirty="0">
                          <a:solidFill>
                            <a:srgbClr val="000000"/>
                          </a:solidFill>
                          <a:effectLst/>
                          <a:latin typeface="Calibri"/>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s-CO" sz="800" b="0" i="0" u="none" strike="noStrike" dirty="0">
                          <a:solidFill>
                            <a:srgbClr val="000000"/>
                          </a:solidFill>
                          <a:effectLst/>
                          <a:latin typeface="Calibri"/>
                        </a:rPr>
                        <a:t>97%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s-CO" sz="800" b="0" i="0" u="none" strike="noStrike">
                          <a:solidFill>
                            <a:srgbClr val="000000"/>
                          </a:solidFill>
                          <a:effectLst/>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ctr"/>
                      <a:r>
                        <a:rPr lang="es-CO" sz="800" b="0" i="0" u="none" strike="noStrike">
                          <a:solidFill>
                            <a:srgbClr val="000000"/>
                          </a:solidFill>
                          <a:effectLst/>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ctr"/>
                      <a:r>
                        <a:rPr lang="es-CO" sz="800" b="0" i="0" u="none" strike="noStrike" dirty="0">
                          <a:solidFill>
                            <a:srgbClr val="000000"/>
                          </a:solidFill>
                          <a:effectLst/>
                          <a:latin typeface="Calibri"/>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s-CO" sz="800" b="0" i="0" u="none" strike="noStrike" dirty="0">
                          <a:solidFill>
                            <a:srgbClr val="000000"/>
                          </a:solidFill>
                          <a:effectLst/>
                          <a:latin typeface="Calibri"/>
                        </a:rPr>
                        <a:t>54%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extLst>
                  <a:ext uri="{0D108BD9-81ED-4DB2-BD59-A6C34878D82A}">
                    <a16:rowId xmlns:a16="http://schemas.microsoft.com/office/drawing/2014/main" val="10008"/>
                  </a:ext>
                </a:extLst>
              </a:tr>
              <a:tr h="162017">
                <a:tc gridSpan="2">
                  <a:txBody>
                    <a:bodyPr/>
                    <a:lstStyle/>
                    <a:p>
                      <a:pPr algn="just" rtl="0" fontAlgn="ctr"/>
                      <a:r>
                        <a:rPr lang="es-CO" sz="700" b="1" i="0" u="none" strike="noStrike">
                          <a:solidFill>
                            <a:srgbClr val="000000"/>
                          </a:solidFill>
                          <a:effectLst/>
                          <a:latin typeface="Calibri"/>
                        </a:rPr>
                        <a:t>ESTRATEGIA 5: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hMerge="1">
                  <a:txBody>
                    <a:bodyPr/>
                    <a:lstStyle/>
                    <a:p>
                      <a:endParaRPr lang="es-CO"/>
                    </a:p>
                  </a:txBody>
                  <a:tcPr/>
                </a:tc>
                <a:tc gridSpan="5">
                  <a:txBody>
                    <a:bodyPr/>
                    <a:lstStyle/>
                    <a:p>
                      <a:pPr algn="l" rtl="0" fontAlgn="ctr"/>
                      <a:r>
                        <a:rPr lang="es-CO" sz="700" b="1" i="0" u="none" strike="noStrike" dirty="0">
                          <a:solidFill>
                            <a:srgbClr val="000000"/>
                          </a:solidFill>
                          <a:effectLst/>
                          <a:latin typeface="Calibri"/>
                        </a:rPr>
                        <a:t>Garantizar la provisión oportuna de vacantes de acuerdo con los principios del mérito</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a:txBody>
                    <a:bodyPr/>
                    <a:lstStyle/>
                    <a:p>
                      <a:pPr algn="ctr" rtl="0" fontAlgn="ctr"/>
                      <a:r>
                        <a:rPr lang="es-CO" sz="700" b="1" i="0" u="none" strike="noStrike">
                          <a:solidFill>
                            <a:srgbClr val="000000"/>
                          </a:solidFill>
                          <a:effectLst/>
                          <a:latin typeface="Calibri"/>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rtl="0" fontAlgn="ctr"/>
                      <a:r>
                        <a:rPr lang="es-CO" sz="700" b="1" i="0" u="none" strike="noStrike">
                          <a:solidFill>
                            <a:srgbClr val="000000"/>
                          </a:solidFill>
                          <a:effectLst/>
                          <a:latin typeface="Calibri"/>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rtl="0" fontAlgn="ctr"/>
                      <a:r>
                        <a:rPr lang="es-CO" sz="700" b="1" i="0" u="none" strike="noStrike">
                          <a:solidFill>
                            <a:srgbClr val="000000"/>
                          </a:solidFill>
                          <a:effectLst/>
                          <a:latin typeface="Calibri"/>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rtl="0" fontAlgn="ctr"/>
                      <a:r>
                        <a:rPr lang="es-CO" sz="700" b="1" i="0" u="none" strike="noStrike">
                          <a:solidFill>
                            <a:srgbClr val="000000"/>
                          </a:solidFill>
                          <a:effectLst/>
                          <a:latin typeface="Calibri"/>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rtl="0" fontAlgn="ctr"/>
                      <a:r>
                        <a:rPr lang="es-CO" sz="700" b="1" i="0" u="none" strike="noStrike">
                          <a:solidFill>
                            <a:srgbClr val="000000"/>
                          </a:solidFill>
                          <a:effectLst/>
                          <a:latin typeface="Calibri"/>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rtl="0" fontAlgn="ctr"/>
                      <a:r>
                        <a:rPr lang="es-CO" sz="700" b="1" i="0" u="none" strike="noStrike">
                          <a:solidFill>
                            <a:srgbClr val="000000"/>
                          </a:solidFill>
                          <a:effectLst/>
                          <a:latin typeface="Calibri"/>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rtl="0" fontAlgn="ctr"/>
                      <a:r>
                        <a:rPr lang="es-CO" sz="700" b="1" i="0" u="none" strike="noStrike">
                          <a:solidFill>
                            <a:srgbClr val="000000"/>
                          </a:solidFill>
                          <a:effectLst/>
                          <a:latin typeface="Calibri"/>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rtl="0" fontAlgn="ctr"/>
                      <a:r>
                        <a:rPr lang="es-CO" sz="700" b="1" i="0" u="none" strike="noStrike" dirty="0">
                          <a:solidFill>
                            <a:srgbClr val="000000"/>
                          </a:solidFill>
                          <a:effectLst/>
                          <a:latin typeface="Calibri"/>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10009"/>
                  </a:ext>
                </a:extLst>
              </a:tr>
              <a:tr h="413146">
                <a:tc>
                  <a:txBody>
                    <a:bodyPr/>
                    <a:lstStyle/>
                    <a:p>
                      <a:pPr algn="ctr" rtl="0" fontAlgn="ctr"/>
                      <a:r>
                        <a:rPr lang="es-CO" sz="700" b="1" i="0" u="none" strike="noStrike">
                          <a:solidFill>
                            <a:srgbClr val="000000"/>
                          </a:solidFill>
                          <a:effectLst/>
                          <a:latin typeface="Calibri"/>
                        </a:rPr>
                        <a:t>META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rtl="0" fontAlgn="ctr"/>
                      <a:r>
                        <a:rPr lang="es-CO" sz="700" b="1" i="0" u="none" strike="noStrike">
                          <a:solidFill>
                            <a:srgbClr val="000000"/>
                          </a:solidFill>
                          <a:effectLst/>
                          <a:latin typeface="Calibri"/>
                        </a:rPr>
                        <a:t>FÓRMULA DEL INDICADOR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rtl="0" fontAlgn="ctr"/>
                      <a:r>
                        <a:rPr lang="es-CO" sz="700" b="1" i="0" u="none" strike="noStrike">
                          <a:solidFill>
                            <a:srgbClr val="000000"/>
                          </a:solidFill>
                          <a:effectLst/>
                          <a:latin typeface="Calibri"/>
                        </a:rPr>
                        <a:t>ACTIVIDADES ESPECÍFICAS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rtl="0" fontAlgn="ctr"/>
                      <a:r>
                        <a:rPr lang="es-CO" sz="700" b="1" i="0" u="none" strike="noStrike" dirty="0">
                          <a:solidFill>
                            <a:srgbClr val="000000"/>
                          </a:solidFill>
                          <a:effectLst/>
                          <a:latin typeface="Calibri"/>
                        </a:rPr>
                        <a:t>% PROGRAMADO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dirty="0">
                          <a:solidFill>
                            <a:srgbClr val="000000"/>
                          </a:solidFill>
                          <a:effectLst/>
                          <a:latin typeface="Calibri"/>
                        </a:rPr>
                        <a:t>ICFES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dirty="0">
                          <a:solidFill>
                            <a:srgbClr val="000000"/>
                          </a:solidFill>
                          <a:effectLst/>
                          <a:latin typeface="Calibri"/>
                        </a:rPr>
                        <a:t>ICETEX</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dirty="0">
                          <a:solidFill>
                            <a:srgbClr val="000000"/>
                          </a:solidFill>
                          <a:effectLst/>
                          <a:latin typeface="Calibri"/>
                        </a:rPr>
                        <a:t>INCI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dirty="0">
                          <a:solidFill>
                            <a:srgbClr val="000000"/>
                          </a:solidFill>
                          <a:effectLst/>
                          <a:latin typeface="Calibri"/>
                        </a:rPr>
                        <a:t>INSOR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FODESEP</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INTENALCO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ETITC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dirty="0">
                          <a:solidFill>
                            <a:srgbClr val="000000"/>
                          </a:solidFill>
                          <a:effectLst/>
                          <a:latin typeface="Calibri"/>
                        </a:rPr>
                        <a:t>INFOTEP SAN ANDRES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INFOTEP SAN JUAN DEL CESAR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ITFIT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dirty="0">
                          <a:solidFill>
                            <a:srgbClr val="000000"/>
                          </a:solidFill>
                          <a:effectLst/>
                          <a:latin typeface="Calibri"/>
                        </a:rPr>
                        <a:t>PROMEDIO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extLst>
                  <a:ext uri="{0D108BD9-81ED-4DB2-BD59-A6C34878D82A}">
                    <a16:rowId xmlns:a16="http://schemas.microsoft.com/office/drawing/2014/main" val="10010"/>
                  </a:ext>
                </a:extLst>
              </a:tr>
              <a:tr h="955906">
                <a:tc>
                  <a:txBody>
                    <a:bodyPr/>
                    <a:lstStyle/>
                    <a:p>
                      <a:pPr algn="l" rtl="0" fontAlgn="ctr"/>
                      <a:r>
                        <a:rPr lang="es-CO" sz="700" b="0" i="0" u="none" strike="noStrike">
                          <a:solidFill>
                            <a:srgbClr val="000000"/>
                          </a:solidFill>
                          <a:effectLst/>
                          <a:latin typeface="Calibri"/>
                        </a:rPr>
                        <a:t> 100% del Plan Anual de vacantes ejecutado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CO" sz="700" b="0" i="0" u="none" strike="noStrike">
                          <a:solidFill>
                            <a:srgbClr val="000000"/>
                          </a:solidFill>
                          <a:effectLst/>
                          <a:latin typeface="Calibri"/>
                        </a:rPr>
                        <a:t># de actividades realizadas en el periodo / Total actividades programadas en el periodo * 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s-CO" sz="700" b="0" i="0" u="none" strike="noStrike" dirty="0">
                          <a:solidFill>
                            <a:srgbClr val="000000"/>
                          </a:solidFill>
                          <a:effectLst/>
                          <a:latin typeface="Calibri"/>
                        </a:rPr>
                        <a:t>Elaboración y seguimiento al plan anual de vacantes.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800" b="0" i="0" u="none" strike="noStrike">
                          <a:solidFill>
                            <a:srgbClr val="000000"/>
                          </a:solidFill>
                          <a:effectLst/>
                          <a:latin typeface="Calibri"/>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800" b="0" i="0" u="none" strike="noStrike">
                          <a:solidFill>
                            <a:srgbClr val="000000"/>
                          </a:solidFill>
                          <a:effectLst/>
                          <a:latin typeface="Calibri"/>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s-CO" sz="800" b="0" i="0" u="none" strike="noStrike">
                          <a:solidFill>
                            <a:srgbClr val="000000"/>
                          </a:solidFill>
                          <a:effectLst/>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es-CO" sz="800" b="0" i="0" u="none" strike="noStrike">
                          <a:solidFill>
                            <a:srgbClr val="000000"/>
                          </a:solidFill>
                          <a:effectLst/>
                          <a:latin typeface="Calibri"/>
                        </a:rPr>
                        <a:t>100.0%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s-CO" sz="800" b="0" i="0" u="none" strike="noStrike" dirty="0">
                          <a:solidFill>
                            <a:srgbClr val="000000"/>
                          </a:solidFill>
                          <a:effectLst/>
                          <a:latin typeface="Calibri"/>
                        </a:rPr>
                        <a:t>70%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s-CO" sz="800" b="0" i="0" u="none" strike="noStrike" dirty="0">
                          <a:solidFill>
                            <a:srgbClr val="000000"/>
                          </a:solidFill>
                          <a:effectLst/>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es-CO" sz="800" b="0" i="0" u="none" strike="noStrike" dirty="0">
                          <a:solidFill>
                            <a:srgbClr val="000000"/>
                          </a:solidFill>
                          <a:effectLst/>
                          <a:latin typeface="Calibri"/>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s-CO" sz="800" b="0" i="0" u="none" strike="noStrike" dirty="0">
                          <a:solidFill>
                            <a:srgbClr val="000000"/>
                          </a:solidFill>
                          <a:effectLst/>
                          <a:latin typeface="Calibri"/>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s-CO" sz="800" b="0" i="0" u="none" strike="noStrike" dirty="0">
                          <a:solidFill>
                            <a:srgbClr val="000000"/>
                          </a:solidFill>
                          <a:effectLst/>
                          <a:latin typeface="Calibri"/>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ctr"/>
                      <a:r>
                        <a:rPr lang="es-CO" sz="800" b="0" i="0" u="none" strike="noStrike" dirty="0">
                          <a:solidFill>
                            <a:srgbClr val="000000"/>
                          </a:solidFill>
                          <a:effectLst/>
                          <a:latin typeface="Calibri"/>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ctr"/>
                      <a:r>
                        <a:rPr lang="es-CO" sz="800" b="0" i="0" u="none" strike="noStrike">
                          <a:solidFill>
                            <a:srgbClr val="000000"/>
                          </a:solidFill>
                          <a:effectLst/>
                          <a:latin typeface="Calibri"/>
                        </a:rPr>
                        <a:t>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s-CO" sz="800" b="0" i="0" u="none" strike="noStrike" dirty="0">
                          <a:solidFill>
                            <a:srgbClr val="000000"/>
                          </a:solidFill>
                          <a:effectLst/>
                          <a:latin typeface="Calibri"/>
                        </a:rPr>
                        <a:t>65%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extLst>
                  <a:ext uri="{0D108BD9-81ED-4DB2-BD59-A6C34878D82A}">
                    <a16:rowId xmlns:a16="http://schemas.microsoft.com/office/drawing/2014/main" val="10011"/>
                  </a:ext>
                </a:extLst>
              </a:tr>
            </a:tbl>
          </a:graphicData>
        </a:graphic>
      </p:graphicFrame>
      <p:graphicFrame>
        <p:nvGraphicFramePr>
          <p:cNvPr id="7" name="6 Tabla"/>
          <p:cNvGraphicFramePr>
            <a:graphicFrameLocks noGrp="1"/>
          </p:cNvGraphicFramePr>
          <p:nvPr>
            <p:extLst>
              <p:ext uri="{D42A27DB-BD31-4B8C-83A1-F6EECF244321}">
                <p14:modId xmlns:p14="http://schemas.microsoft.com/office/powerpoint/2010/main" val="323462866"/>
              </p:ext>
            </p:extLst>
          </p:nvPr>
        </p:nvGraphicFramePr>
        <p:xfrm>
          <a:off x="558428" y="5661248"/>
          <a:ext cx="3365500" cy="762000"/>
        </p:xfrm>
        <a:graphic>
          <a:graphicData uri="http://schemas.openxmlformats.org/drawingml/2006/table">
            <a:tbl>
              <a:tblPr/>
              <a:tblGrid>
                <a:gridCol w="761282">
                  <a:extLst>
                    <a:ext uri="{9D8B030D-6E8A-4147-A177-3AD203B41FA5}">
                      <a16:colId xmlns:a16="http://schemas.microsoft.com/office/drawing/2014/main" val="20000"/>
                    </a:ext>
                  </a:extLst>
                </a:gridCol>
                <a:gridCol w="904022">
                  <a:extLst>
                    <a:ext uri="{9D8B030D-6E8A-4147-A177-3AD203B41FA5}">
                      <a16:colId xmlns:a16="http://schemas.microsoft.com/office/drawing/2014/main" val="20001"/>
                    </a:ext>
                  </a:extLst>
                </a:gridCol>
                <a:gridCol w="761282">
                  <a:extLst>
                    <a:ext uri="{9D8B030D-6E8A-4147-A177-3AD203B41FA5}">
                      <a16:colId xmlns:a16="http://schemas.microsoft.com/office/drawing/2014/main" val="20002"/>
                    </a:ext>
                  </a:extLst>
                </a:gridCol>
                <a:gridCol w="938914">
                  <a:extLst>
                    <a:ext uri="{9D8B030D-6E8A-4147-A177-3AD203B41FA5}">
                      <a16:colId xmlns:a16="http://schemas.microsoft.com/office/drawing/2014/main" val="20003"/>
                    </a:ext>
                  </a:extLst>
                </a:gridCol>
              </a:tblGrid>
              <a:tr h="190500">
                <a:tc gridSpan="2">
                  <a:txBody>
                    <a:bodyPr/>
                    <a:lstStyle/>
                    <a:p>
                      <a:pPr algn="l" fontAlgn="b"/>
                      <a:r>
                        <a:rPr lang="es-CO" sz="1000" b="1" i="0" u="none" strike="noStrike" dirty="0">
                          <a:solidFill>
                            <a:srgbClr val="000000"/>
                          </a:solidFill>
                          <a:effectLst/>
                          <a:latin typeface="Calibri"/>
                        </a:rPr>
                        <a:t>CONVENCIONES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s-CO"/>
                    </a:p>
                  </a:txBody>
                  <a:tcPr/>
                </a:tc>
                <a:tc>
                  <a:txBody>
                    <a:bodyPr/>
                    <a:lstStyle/>
                    <a:p>
                      <a:pPr algn="l" fontAlgn="b"/>
                      <a:endParaRPr lang="es-CO"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s-CO" sz="11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00"/>
                  </a:ext>
                </a:extLst>
              </a:tr>
              <a:tr h="190500">
                <a:tc>
                  <a:txBody>
                    <a:bodyPr/>
                    <a:lstStyle/>
                    <a:p>
                      <a:pPr algn="l" fontAlgn="b"/>
                      <a:r>
                        <a:rPr lang="es-CO" sz="1100" b="0" i="0" u="none" strike="noStrike" dirty="0">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gridSpan="3">
                  <a:txBody>
                    <a:bodyPr/>
                    <a:lstStyle/>
                    <a:p>
                      <a:pPr algn="l" fontAlgn="b"/>
                      <a:r>
                        <a:rPr lang="es-CO" sz="1100" b="0" i="0" u="none" strike="noStrike">
                          <a:solidFill>
                            <a:srgbClr val="000000"/>
                          </a:solidFill>
                          <a:effectLst/>
                          <a:latin typeface="Calibri"/>
                        </a:rPr>
                        <a:t>Supera el porcentaje programado</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10001"/>
                  </a:ext>
                </a:extLst>
              </a:tr>
              <a:tr h="190500">
                <a:tc>
                  <a:txBody>
                    <a:bodyPr/>
                    <a:lstStyle/>
                    <a:p>
                      <a:pPr algn="l" fontAlgn="b"/>
                      <a:r>
                        <a:rPr lang="es-CO" sz="1100" b="0" i="0" u="none" strike="noStrike" dirty="0">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gridSpan="3">
                  <a:txBody>
                    <a:bodyPr/>
                    <a:lstStyle/>
                    <a:p>
                      <a:pPr algn="l" fontAlgn="b"/>
                      <a:r>
                        <a:rPr lang="es-CO" sz="1100" b="0" i="0" u="none" strike="noStrike" dirty="0">
                          <a:solidFill>
                            <a:srgbClr val="000000"/>
                          </a:solidFill>
                          <a:effectLst/>
                          <a:latin typeface="Calibri"/>
                        </a:rPr>
                        <a:t>No supera el porcentaje programado</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10002"/>
                  </a:ext>
                </a:extLst>
              </a:tr>
              <a:tr h="190500">
                <a:tc>
                  <a:txBody>
                    <a:bodyPr/>
                    <a:lstStyle/>
                    <a:p>
                      <a:pPr algn="l" fontAlgn="b"/>
                      <a:r>
                        <a:rPr lang="es-CO" sz="1100" b="0" i="0" u="none" strike="noStrike">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gridSpan="3">
                  <a:txBody>
                    <a:bodyPr/>
                    <a:lstStyle/>
                    <a:p>
                      <a:pPr algn="l" fontAlgn="b"/>
                      <a:r>
                        <a:rPr lang="es-CO" sz="1100" b="0" i="0" u="none" strike="noStrike" dirty="0">
                          <a:solidFill>
                            <a:srgbClr val="000000"/>
                          </a:solidFill>
                          <a:effectLst/>
                          <a:latin typeface="Calibri"/>
                        </a:rPr>
                        <a:t>Cumple el porcentaje programado</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7053448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5"/>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5259" t="17295" r="16983" b="33645"/>
          <a:stretch/>
        </p:blipFill>
        <p:spPr bwMode="auto">
          <a:xfrm>
            <a:off x="395536" y="116632"/>
            <a:ext cx="8352928" cy="7920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5 Rectángulo"/>
          <p:cNvSpPr/>
          <p:nvPr/>
        </p:nvSpPr>
        <p:spPr>
          <a:xfrm>
            <a:off x="422176" y="292586"/>
            <a:ext cx="8254280" cy="400110"/>
          </a:xfrm>
          <a:prstGeom prst="rect">
            <a:avLst/>
          </a:prstGeom>
        </p:spPr>
        <p:txBody>
          <a:bodyPr wrap="square">
            <a:spAutoFit/>
          </a:bodyPr>
          <a:lstStyle/>
          <a:p>
            <a:pPr algn="ctr"/>
            <a:r>
              <a:rPr lang="es-CO" sz="2000" b="1" dirty="0">
                <a:solidFill>
                  <a:schemeClr val="bg1"/>
                </a:solidFill>
                <a:latin typeface="Arial" panose="020B0604020202020204" pitchFamily="34" charset="0"/>
                <a:ea typeface="ＭＳ Ｐゴシック" panose="020B0600070205080204" pitchFamily="34" charset="-128"/>
                <a:cs typeface="Arial" panose="020B0604020202020204" pitchFamily="34" charset="0"/>
              </a:rPr>
              <a:t>POLITICA DE </a:t>
            </a:r>
            <a:r>
              <a:rPr lang="es-CO" sz="2000" b="1" dirty="0">
                <a:solidFill>
                  <a:schemeClr val="bg1"/>
                </a:solidFill>
                <a:latin typeface="Arial" panose="020B0604020202020204" pitchFamily="34" charset="0"/>
                <a:cs typeface="Arial" panose="020B0604020202020204" pitchFamily="34" charset="0"/>
              </a:rPr>
              <a:t>EFICIENCIA ADMINISTRATIVA</a:t>
            </a:r>
            <a:endParaRPr lang="es-CO" sz="2000" dirty="0">
              <a:solidFill>
                <a:schemeClr val="bg1"/>
              </a:solidFill>
              <a:latin typeface="Arial" panose="020B0604020202020204" pitchFamily="34" charset="0"/>
              <a:cs typeface="Arial" panose="020B0604020202020204" pitchFamily="34" charset="0"/>
            </a:endParaRPr>
          </a:p>
        </p:txBody>
      </p:sp>
      <p:graphicFrame>
        <p:nvGraphicFramePr>
          <p:cNvPr id="2" name="1 Tabla"/>
          <p:cNvGraphicFramePr>
            <a:graphicFrameLocks noGrp="1"/>
          </p:cNvGraphicFramePr>
          <p:nvPr>
            <p:extLst>
              <p:ext uri="{D42A27DB-BD31-4B8C-83A1-F6EECF244321}">
                <p14:modId xmlns:p14="http://schemas.microsoft.com/office/powerpoint/2010/main" val="267787205"/>
              </p:ext>
            </p:extLst>
          </p:nvPr>
        </p:nvGraphicFramePr>
        <p:xfrm>
          <a:off x="457200" y="980728"/>
          <a:ext cx="8229601" cy="4680519"/>
        </p:xfrm>
        <a:graphic>
          <a:graphicData uri="http://schemas.openxmlformats.org/drawingml/2006/table">
            <a:tbl>
              <a:tblPr/>
              <a:tblGrid>
                <a:gridCol w="947762">
                  <a:extLst>
                    <a:ext uri="{9D8B030D-6E8A-4147-A177-3AD203B41FA5}">
                      <a16:colId xmlns:a16="http://schemas.microsoft.com/office/drawing/2014/main" val="20000"/>
                    </a:ext>
                  </a:extLst>
                </a:gridCol>
                <a:gridCol w="490222">
                  <a:extLst>
                    <a:ext uri="{9D8B030D-6E8A-4147-A177-3AD203B41FA5}">
                      <a16:colId xmlns:a16="http://schemas.microsoft.com/office/drawing/2014/main" val="20001"/>
                    </a:ext>
                  </a:extLst>
                </a:gridCol>
                <a:gridCol w="949805">
                  <a:extLst>
                    <a:ext uri="{9D8B030D-6E8A-4147-A177-3AD203B41FA5}">
                      <a16:colId xmlns:a16="http://schemas.microsoft.com/office/drawing/2014/main" val="20002"/>
                    </a:ext>
                  </a:extLst>
                </a:gridCol>
                <a:gridCol w="490222">
                  <a:extLst>
                    <a:ext uri="{9D8B030D-6E8A-4147-A177-3AD203B41FA5}">
                      <a16:colId xmlns:a16="http://schemas.microsoft.com/office/drawing/2014/main" val="20003"/>
                    </a:ext>
                  </a:extLst>
                </a:gridCol>
                <a:gridCol w="490222">
                  <a:extLst>
                    <a:ext uri="{9D8B030D-6E8A-4147-A177-3AD203B41FA5}">
                      <a16:colId xmlns:a16="http://schemas.microsoft.com/office/drawing/2014/main" val="20004"/>
                    </a:ext>
                  </a:extLst>
                </a:gridCol>
                <a:gridCol w="490222">
                  <a:extLst>
                    <a:ext uri="{9D8B030D-6E8A-4147-A177-3AD203B41FA5}">
                      <a16:colId xmlns:a16="http://schemas.microsoft.com/office/drawing/2014/main" val="20005"/>
                    </a:ext>
                  </a:extLst>
                </a:gridCol>
                <a:gridCol w="490222">
                  <a:extLst>
                    <a:ext uri="{9D8B030D-6E8A-4147-A177-3AD203B41FA5}">
                      <a16:colId xmlns:a16="http://schemas.microsoft.com/office/drawing/2014/main" val="20006"/>
                    </a:ext>
                  </a:extLst>
                </a:gridCol>
                <a:gridCol w="490222">
                  <a:extLst>
                    <a:ext uri="{9D8B030D-6E8A-4147-A177-3AD203B41FA5}">
                      <a16:colId xmlns:a16="http://schemas.microsoft.com/office/drawing/2014/main" val="20007"/>
                    </a:ext>
                  </a:extLst>
                </a:gridCol>
                <a:gridCol w="490222">
                  <a:extLst>
                    <a:ext uri="{9D8B030D-6E8A-4147-A177-3AD203B41FA5}">
                      <a16:colId xmlns:a16="http://schemas.microsoft.com/office/drawing/2014/main" val="20008"/>
                    </a:ext>
                  </a:extLst>
                </a:gridCol>
                <a:gridCol w="490222">
                  <a:extLst>
                    <a:ext uri="{9D8B030D-6E8A-4147-A177-3AD203B41FA5}">
                      <a16:colId xmlns:a16="http://schemas.microsoft.com/office/drawing/2014/main" val="20009"/>
                    </a:ext>
                  </a:extLst>
                </a:gridCol>
                <a:gridCol w="490222">
                  <a:extLst>
                    <a:ext uri="{9D8B030D-6E8A-4147-A177-3AD203B41FA5}">
                      <a16:colId xmlns:a16="http://schemas.microsoft.com/office/drawing/2014/main" val="20010"/>
                    </a:ext>
                  </a:extLst>
                </a:gridCol>
                <a:gridCol w="490222">
                  <a:extLst>
                    <a:ext uri="{9D8B030D-6E8A-4147-A177-3AD203B41FA5}">
                      <a16:colId xmlns:a16="http://schemas.microsoft.com/office/drawing/2014/main" val="20011"/>
                    </a:ext>
                  </a:extLst>
                </a:gridCol>
                <a:gridCol w="490222">
                  <a:extLst>
                    <a:ext uri="{9D8B030D-6E8A-4147-A177-3AD203B41FA5}">
                      <a16:colId xmlns:a16="http://schemas.microsoft.com/office/drawing/2014/main" val="20012"/>
                    </a:ext>
                  </a:extLst>
                </a:gridCol>
                <a:gridCol w="449370">
                  <a:extLst>
                    <a:ext uri="{9D8B030D-6E8A-4147-A177-3AD203B41FA5}">
                      <a16:colId xmlns:a16="http://schemas.microsoft.com/office/drawing/2014/main" val="20013"/>
                    </a:ext>
                  </a:extLst>
                </a:gridCol>
                <a:gridCol w="490222">
                  <a:extLst>
                    <a:ext uri="{9D8B030D-6E8A-4147-A177-3AD203B41FA5}">
                      <a16:colId xmlns:a16="http://schemas.microsoft.com/office/drawing/2014/main" val="20014"/>
                    </a:ext>
                  </a:extLst>
                </a:gridCol>
              </a:tblGrid>
              <a:tr h="136458">
                <a:tc gridSpan="2">
                  <a:txBody>
                    <a:bodyPr/>
                    <a:lstStyle/>
                    <a:p>
                      <a:pPr algn="ctr" rtl="0" fontAlgn="ctr"/>
                      <a:r>
                        <a:rPr lang="es-CO" sz="800" b="1" i="0" u="none" strike="noStrike" dirty="0">
                          <a:solidFill>
                            <a:srgbClr val="FFFFFF"/>
                          </a:solidFill>
                          <a:effectLst/>
                          <a:latin typeface="Calibri"/>
                        </a:rPr>
                        <a:t>Política:</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C00000"/>
                    </a:solidFill>
                  </a:tcPr>
                </a:tc>
                <a:tc hMerge="1">
                  <a:txBody>
                    <a:bodyPr/>
                    <a:lstStyle/>
                    <a:p>
                      <a:endParaRPr lang="es-CO"/>
                    </a:p>
                  </a:txBody>
                  <a:tcPr/>
                </a:tc>
                <a:tc gridSpan="13">
                  <a:txBody>
                    <a:bodyPr/>
                    <a:lstStyle/>
                    <a:p>
                      <a:pPr algn="l" rtl="0" fontAlgn="ctr"/>
                      <a:r>
                        <a:rPr lang="es-CO" sz="800" b="1" i="0" u="none" strike="noStrike">
                          <a:solidFill>
                            <a:srgbClr val="FFFFFF"/>
                          </a:solidFill>
                          <a:effectLst/>
                          <a:latin typeface="Calibri"/>
                        </a:rPr>
                        <a:t>Eficiencia Administrativa</a:t>
                      </a:r>
                    </a:p>
                  </a:txBody>
                  <a:tcPr marL="0" marR="0" marT="0" marB="0" anchor="ctr">
                    <a:lnL>
                      <a:noFill/>
                    </a:lnL>
                    <a:lnR>
                      <a:noFill/>
                    </a:lnR>
                    <a:lnT>
                      <a:noFill/>
                    </a:lnT>
                    <a:lnB>
                      <a:noFill/>
                    </a:lnB>
                    <a:solidFill>
                      <a:srgbClr val="C00000"/>
                    </a:solidFill>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10000"/>
                  </a:ext>
                </a:extLst>
              </a:tr>
              <a:tr h="136458">
                <a:tc gridSpan="2">
                  <a:txBody>
                    <a:bodyPr/>
                    <a:lstStyle/>
                    <a:p>
                      <a:pPr algn="ctr" rtl="0" fontAlgn="ctr"/>
                      <a:r>
                        <a:rPr lang="es-CO" sz="800" b="1" i="0" u="none" strike="noStrike" dirty="0">
                          <a:solidFill>
                            <a:srgbClr val="000000"/>
                          </a:solidFill>
                          <a:effectLst/>
                          <a:latin typeface="Calibri"/>
                        </a:rPr>
                        <a:t>ESTRATEGIA 1:  </a:t>
                      </a:r>
                    </a:p>
                  </a:txBody>
                  <a:tcPr marL="0" marR="0" marT="0" marB="0" anchor="ctr">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DCE6F1"/>
                    </a:solidFill>
                  </a:tcPr>
                </a:tc>
                <a:tc hMerge="1">
                  <a:txBody>
                    <a:bodyPr/>
                    <a:lstStyle/>
                    <a:p>
                      <a:endParaRPr lang="es-CO"/>
                    </a:p>
                  </a:txBody>
                  <a:tcPr/>
                </a:tc>
                <a:tc gridSpan="13">
                  <a:txBody>
                    <a:bodyPr/>
                    <a:lstStyle/>
                    <a:p>
                      <a:pPr algn="l" rtl="0" fontAlgn="ctr"/>
                      <a:r>
                        <a:rPr lang="es-CO" sz="800" b="1" i="0" u="none" strike="noStrike" dirty="0">
                          <a:solidFill>
                            <a:srgbClr val="000000"/>
                          </a:solidFill>
                          <a:effectLst/>
                          <a:latin typeface="Calibri"/>
                        </a:rPr>
                        <a:t>Cadena de Valor del Sector</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DCE6F1"/>
                    </a:solidFill>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10001"/>
                  </a:ext>
                </a:extLst>
              </a:tr>
              <a:tr h="347968">
                <a:tc>
                  <a:txBody>
                    <a:bodyPr/>
                    <a:lstStyle/>
                    <a:p>
                      <a:pPr algn="ctr" rtl="0" fontAlgn="ctr"/>
                      <a:r>
                        <a:rPr lang="es-CO" sz="700" b="0" i="0" u="none" strike="noStrike" dirty="0">
                          <a:solidFill>
                            <a:srgbClr val="000000"/>
                          </a:solidFill>
                          <a:effectLst/>
                          <a:latin typeface="Calibri"/>
                        </a:rPr>
                        <a:t>META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rtl="0" fontAlgn="ctr"/>
                      <a:r>
                        <a:rPr lang="es-CO" sz="700" b="1" i="0" u="none" strike="noStrike">
                          <a:solidFill>
                            <a:srgbClr val="000000"/>
                          </a:solidFill>
                          <a:effectLst/>
                          <a:latin typeface="Calibri"/>
                        </a:rPr>
                        <a:t>FÓRMULA DEL INDICADOR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rtl="0" fontAlgn="ctr"/>
                      <a:r>
                        <a:rPr lang="es-CO" sz="700" b="1" i="0" u="none" strike="noStrike">
                          <a:solidFill>
                            <a:srgbClr val="000000"/>
                          </a:solidFill>
                          <a:effectLst/>
                          <a:latin typeface="Calibri"/>
                        </a:rPr>
                        <a:t>ACTIVIDADES ESPECÍFICAS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rtl="0" fontAlgn="ctr"/>
                      <a:r>
                        <a:rPr lang="es-CO" sz="700" b="1" i="0" u="none" strike="noStrike">
                          <a:solidFill>
                            <a:srgbClr val="000000"/>
                          </a:solidFill>
                          <a:effectLst/>
                          <a:latin typeface="Calibri"/>
                        </a:rPr>
                        <a:t>% PROGRAMADO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FF0000"/>
                          </a:solidFill>
                          <a:effectLst/>
                          <a:latin typeface="Calibri"/>
                        </a:rPr>
                        <a:t>ICFES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FF0000"/>
                          </a:solidFill>
                          <a:effectLst/>
                          <a:latin typeface="Calibri"/>
                        </a:rPr>
                        <a:t>ICETEX</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FF0000"/>
                          </a:solidFill>
                          <a:effectLst/>
                          <a:latin typeface="Calibri"/>
                        </a:rPr>
                        <a:t>INCI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FF0000"/>
                          </a:solidFill>
                          <a:effectLst/>
                          <a:latin typeface="Calibri"/>
                        </a:rPr>
                        <a:t>INSOR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FF0000"/>
                          </a:solidFill>
                          <a:effectLst/>
                          <a:latin typeface="Calibri"/>
                        </a:rPr>
                        <a:t>FODESEP</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INTENALCO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FF0000"/>
                          </a:solidFill>
                          <a:effectLst/>
                          <a:latin typeface="Calibri"/>
                        </a:rPr>
                        <a:t>ETITC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FF0000"/>
                          </a:solidFill>
                          <a:effectLst/>
                          <a:latin typeface="Calibri"/>
                        </a:rPr>
                        <a:t>INFOTEP SAN ANDRES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FF0000"/>
                          </a:solidFill>
                          <a:effectLst/>
                          <a:latin typeface="Calibri"/>
                        </a:rPr>
                        <a:t>INFOTEP SAN JUAN DEL CESAR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FF0000"/>
                          </a:solidFill>
                          <a:effectLst/>
                          <a:latin typeface="Calibri"/>
                        </a:rPr>
                        <a:t>ITFIT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PROMEDIO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extLst>
                  <a:ext uri="{0D108BD9-81ED-4DB2-BD59-A6C34878D82A}">
                    <a16:rowId xmlns:a16="http://schemas.microsoft.com/office/drawing/2014/main" val="10002"/>
                  </a:ext>
                </a:extLst>
              </a:tr>
              <a:tr h="579948">
                <a:tc rowSpan="3">
                  <a:txBody>
                    <a:bodyPr/>
                    <a:lstStyle/>
                    <a:p>
                      <a:pPr algn="ctr" rtl="0" fontAlgn="ctr"/>
                      <a:r>
                        <a:rPr lang="es-CO" sz="700" b="0" i="0" u="none" strike="noStrike" dirty="0">
                          <a:solidFill>
                            <a:srgbClr val="000000"/>
                          </a:solidFill>
                          <a:effectLst/>
                          <a:latin typeface="Calibri"/>
                        </a:rPr>
                        <a:t>90% de las entidades  Adscritas y / o Vinculadas,  certificadas en el Sistema de Gestión de Calidad en el 2016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rtl="0" fontAlgn="ctr"/>
                      <a:r>
                        <a:rPr lang="es-CO" sz="700" b="0" i="0" u="none" strike="noStrike" dirty="0">
                          <a:solidFill>
                            <a:srgbClr val="000000"/>
                          </a:solidFill>
                          <a:effectLst/>
                          <a:latin typeface="Calibri"/>
                        </a:rPr>
                        <a:t>Entidades certificadas o recertificadas/total entidades del sector educación *100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700" b="0" i="0" u="none" strike="noStrike">
                          <a:solidFill>
                            <a:srgbClr val="000000"/>
                          </a:solidFill>
                          <a:effectLst/>
                          <a:latin typeface="Calibri"/>
                        </a:rPr>
                        <a:t>Ajustar los proceso internos de acuerdo a la normatividad (trámites usuario final MHCP y SECOP II)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s-CO" sz="700" b="0" i="0" u="none" strike="noStrike">
                          <a:solidFill>
                            <a:srgbClr val="000000"/>
                          </a:solidFill>
                          <a:effectLst/>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s-CO" sz="700" b="0" i="0" u="none" strike="noStrike">
                          <a:solidFill>
                            <a:srgbClr val="000000"/>
                          </a:solidFill>
                          <a:effectLst/>
                          <a:latin typeface="Calibri"/>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6E0B4"/>
                    </a:solidFill>
                  </a:tcPr>
                </a:tc>
                <a:tc rowSpan="3">
                  <a:txBody>
                    <a:bodyPr/>
                    <a:lstStyle/>
                    <a:p>
                      <a:pPr algn="ctr" fontAlgn="ctr"/>
                      <a:r>
                        <a:rPr lang="es-CO" sz="700" b="0" i="0" u="none" strike="noStrike">
                          <a:solidFill>
                            <a:srgbClr val="000000"/>
                          </a:solidFill>
                          <a:effectLst/>
                          <a:latin typeface="Calibri"/>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6E0B4"/>
                    </a:solidFill>
                  </a:tcPr>
                </a:tc>
                <a:tc rowSpan="3">
                  <a:txBody>
                    <a:bodyPr/>
                    <a:lstStyle/>
                    <a:p>
                      <a:pPr algn="ctr" fontAlgn="ctr"/>
                      <a:r>
                        <a:rPr lang="es-CO" sz="700" b="0" i="0" u="none" strike="noStrike">
                          <a:solidFill>
                            <a:srgbClr val="000000"/>
                          </a:solidFill>
                          <a:effectLst/>
                          <a:latin typeface="Calibri"/>
                        </a:rPr>
                        <a:t>43%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6E0B4"/>
                    </a:solidFill>
                  </a:tcPr>
                </a:tc>
                <a:tc rowSpan="3">
                  <a:txBody>
                    <a:bodyPr/>
                    <a:lstStyle/>
                    <a:p>
                      <a:pPr algn="ctr" fontAlgn="ctr"/>
                      <a:r>
                        <a:rPr lang="es-CO" sz="700" b="0" i="0" u="none" strike="noStrike">
                          <a:solidFill>
                            <a:srgbClr val="000000"/>
                          </a:solidFill>
                          <a:effectLst/>
                          <a:latin typeface="Calibri"/>
                        </a:rPr>
                        <a:t>30%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6E0B4"/>
                    </a:solidFill>
                  </a:tcPr>
                </a:tc>
                <a:tc rowSpan="3">
                  <a:txBody>
                    <a:bodyPr/>
                    <a:lstStyle/>
                    <a:p>
                      <a:pPr algn="ctr" fontAlgn="ctr"/>
                      <a:r>
                        <a:rPr lang="es-CO" sz="700" b="0" i="0" u="none" strike="noStrike">
                          <a:solidFill>
                            <a:srgbClr val="000000"/>
                          </a:solidFill>
                          <a:effectLst/>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E699"/>
                    </a:solidFill>
                  </a:tcPr>
                </a:tc>
                <a:tc rowSpan="3">
                  <a:txBody>
                    <a:bodyPr/>
                    <a:lstStyle/>
                    <a:p>
                      <a:pPr algn="ctr" fontAlgn="ctr"/>
                      <a:r>
                        <a:rPr lang="es-CO" sz="700" b="0" i="0" u="none" strike="noStrike">
                          <a:solidFill>
                            <a:srgbClr val="000000"/>
                          </a:solidFill>
                          <a:effectLst/>
                          <a:latin typeface="Calibri"/>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6E0B4"/>
                    </a:solidFill>
                  </a:tcPr>
                </a:tc>
                <a:tc rowSpan="3">
                  <a:txBody>
                    <a:bodyPr/>
                    <a:lstStyle/>
                    <a:p>
                      <a:pPr algn="ctr" fontAlgn="ctr"/>
                      <a:r>
                        <a:rPr lang="es-CO" sz="700" b="0" i="0" u="none" strike="noStrike">
                          <a:solidFill>
                            <a:srgbClr val="000000"/>
                          </a:solidFill>
                          <a:effectLst/>
                          <a:latin typeface="Calibri"/>
                        </a:rPr>
                        <a:t>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6E0B4"/>
                    </a:solidFill>
                  </a:tcPr>
                </a:tc>
                <a:tc rowSpan="3">
                  <a:txBody>
                    <a:bodyPr/>
                    <a:lstStyle/>
                    <a:p>
                      <a:pPr algn="ctr" fontAlgn="ctr"/>
                      <a:r>
                        <a:rPr lang="es-CO" sz="700" b="0" i="0" u="none" strike="noStrike">
                          <a:solidFill>
                            <a:srgbClr val="000000"/>
                          </a:solidFill>
                          <a:effectLst/>
                          <a:latin typeface="Calibri"/>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6E0B4"/>
                    </a:solidFill>
                  </a:tcPr>
                </a:tc>
                <a:tc rowSpan="3">
                  <a:txBody>
                    <a:bodyPr/>
                    <a:lstStyle/>
                    <a:p>
                      <a:pPr algn="ctr" fontAlgn="ctr"/>
                      <a:r>
                        <a:rPr lang="es-CO" sz="700" b="0" i="0" u="none" strike="noStrike">
                          <a:solidFill>
                            <a:srgbClr val="000000"/>
                          </a:solidFill>
                          <a:effectLst/>
                          <a:latin typeface="Calibri"/>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6E0B4"/>
                    </a:solidFill>
                  </a:tcPr>
                </a:tc>
                <a:tc rowSpan="3">
                  <a:txBody>
                    <a:bodyPr/>
                    <a:lstStyle/>
                    <a:p>
                      <a:pPr algn="ctr" fontAlgn="ctr"/>
                      <a:r>
                        <a:rPr lang="es-CO" sz="700" b="0" i="0" u="none" strike="noStrike">
                          <a:solidFill>
                            <a:srgbClr val="000000"/>
                          </a:solidFill>
                          <a:effectLst/>
                          <a:latin typeface="Calibri"/>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6E0B4"/>
                    </a:solidFill>
                  </a:tcPr>
                </a:tc>
                <a:tc rowSpan="3">
                  <a:txBody>
                    <a:bodyPr/>
                    <a:lstStyle/>
                    <a:p>
                      <a:pPr algn="ctr" fontAlgn="ctr"/>
                      <a:r>
                        <a:rPr lang="es-CO" sz="700" b="0" i="0" u="none" strike="noStrike">
                          <a:solidFill>
                            <a:srgbClr val="000000"/>
                          </a:solidFill>
                          <a:effectLst/>
                          <a:latin typeface="Calibri"/>
                        </a:rPr>
                        <a:t>36%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6E0B4"/>
                    </a:solidFill>
                  </a:tcPr>
                </a:tc>
                <a:extLst>
                  <a:ext uri="{0D108BD9-81ED-4DB2-BD59-A6C34878D82A}">
                    <a16:rowId xmlns:a16="http://schemas.microsoft.com/office/drawing/2014/main" val="10003"/>
                  </a:ext>
                </a:extLst>
              </a:tr>
              <a:tr h="463958">
                <a:tc vMerge="1">
                  <a:txBody>
                    <a:bodyPr/>
                    <a:lstStyle/>
                    <a:p>
                      <a:endParaRPr lang="es-CO"/>
                    </a:p>
                  </a:txBody>
                  <a:tcPr/>
                </a:tc>
                <a:tc vMerge="1">
                  <a:txBody>
                    <a:bodyPr/>
                    <a:lstStyle/>
                    <a:p>
                      <a:endParaRPr lang="es-CO"/>
                    </a:p>
                  </a:txBody>
                  <a:tcPr/>
                </a:tc>
                <a:tc>
                  <a:txBody>
                    <a:bodyPr/>
                    <a:lstStyle/>
                    <a:p>
                      <a:pPr algn="l" fontAlgn="ctr"/>
                      <a:r>
                        <a:rPr lang="es-CO" sz="700" b="0" i="0" u="none" strike="noStrike">
                          <a:solidFill>
                            <a:srgbClr val="000000"/>
                          </a:solidFill>
                          <a:effectLst/>
                          <a:latin typeface="Calibri"/>
                        </a:rPr>
                        <a:t>Cerificación del Sistema de Gestión de Calidad en todas las entidades del sector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extLst>
                  <a:ext uri="{0D108BD9-81ED-4DB2-BD59-A6C34878D82A}">
                    <a16:rowId xmlns:a16="http://schemas.microsoft.com/office/drawing/2014/main" val="10004"/>
                  </a:ext>
                </a:extLst>
              </a:tr>
              <a:tr h="695938">
                <a:tc vMerge="1">
                  <a:txBody>
                    <a:bodyPr/>
                    <a:lstStyle/>
                    <a:p>
                      <a:endParaRPr lang="es-CO"/>
                    </a:p>
                  </a:txBody>
                  <a:tcPr/>
                </a:tc>
                <a:tc vMerge="1">
                  <a:txBody>
                    <a:bodyPr/>
                    <a:lstStyle/>
                    <a:p>
                      <a:endParaRPr lang="es-CO"/>
                    </a:p>
                  </a:txBody>
                  <a:tcPr/>
                </a:tc>
                <a:tc>
                  <a:txBody>
                    <a:bodyPr/>
                    <a:lstStyle/>
                    <a:p>
                      <a:pPr algn="l" fontAlgn="ctr"/>
                      <a:r>
                        <a:rPr lang="es-CO" sz="700" b="0" i="0" u="none" strike="noStrike" dirty="0">
                          <a:solidFill>
                            <a:srgbClr val="000000"/>
                          </a:solidFill>
                          <a:effectLst/>
                          <a:latin typeface="Calibri"/>
                        </a:rPr>
                        <a:t>Implementación de modelos referenciales (ambiental, sistema de salud y seguridad en el trabajo, seguridad de la información)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extLst>
                  <a:ext uri="{0D108BD9-81ED-4DB2-BD59-A6C34878D82A}">
                    <a16:rowId xmlns:a16="http://schemas.microsoft.com/office/drawing/2014/main" val="10005"/>
                  </a:ext>
                </a:extLst>
              </a:tr>
              <a:tr h="231980">
                <a:tc gridSpan="2">
                  <a:txBody>
                    <a:bodyPr/>
                    <a:lstStyle/>
                    <a:p>
                      <a:pPr algn="ctr" rtl="0" fontAlgn="ctr"/>
                      <a:r>
                        <a:rPr lang="es-CO" sz="800" b="1" i="0" u="none" strike="noStrike" dirty="0">
                          <a:solidFill>
                            <a:srgbClr val="000000"/>
                          </a:solidFill>
                          <a:effectLst/>
                          <a:latin typeface="Calibri"/>
                        </a:rPr>
                        <a:t>ESTRATEGIA 2:  </a:t>
                      </a:r>
                    </a:p>
                  </a:txBody>
                  <a:tcPr marL="0" marR="0" marT="0"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hMerge="1">
                  <a:txBody>
                    <a:bodyPr/>
                    <a:lstStyle/>
                    <a:p>
                      <a:endParaRPr lang="es-CO"/>
                    </a:p>
                  </a:txBody>
                  <a:tcPr/>
                </a:tc>
                <a:tc gridSpan="13">
                  <a:txBody>
                    <a:bodyPr/>
                    <a:lstStyle/>
                    <a:p>
                      <a:pPr algn="l" rtl="0" fontAlgn="ctr"/>
                      <a:r>
                        <a:rPr lang="es-CO" sz="800" b="1" i="0" u="none" strike="noStrike" dirty="0">
                          <a:solidFill>
                            <a:srgbClr val="000000"/>
                          </a:solidFill>
                          <a:effectLst/>
                          <a:latin typeface="Calibri"/>
                        </a:rPr>
                        <a:t>Definición del sistema de gestión documental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10006"/>
                  </a:ext>
                </a:extLst>
              </a:tr>
              <a:tr h="347968">
                <a:tc>
                  <a:txBody>
                    <a:bodyPr/>
                    <a:lstStyle/>
                    <a:p>
                      <a:pPr algn="ctr" rtl="0" fontAlgn="ctr"/>
                      <a:r>
                        <a:rPr lang="es-CO" sz="700" b="0" i="0" u="none" strike="noStrike">
                          <a:solidFill>
                            <a:srgbClr val="000000"/>
                          </a:solidFill>
                          <a:effectLst/>
                          <a:latin typeface="Calibri"/>
                        </a:rPr>
                        <a:t>META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rtl="0" fontAlgn="ctr"/>
                      <a:r>
                        <a:rPr lang="es-CO" sz="700" b="1" i="0" u="none" strike="noStrike">
                          <a:solidFill>
                            <a:srgbClr val="000000"/>
                          </a:solidFill>
                          <a:effectLst/>
                          <a:latin typeface="Calibri"/>
                        </a:rPr>
                        <a:t>FÓRMULA DEL INDICADOR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rtl="0" fontAlgn="ctr"/>
                      <a:r>
                        <a:rPr lang="es-CO" sz="700" b="1" i="0" u="none" strike="noStrike" dirty="0">
                          <a:solidFill>
                            <a:srgbClr val="000000"/>
                          </a:solidFill>
                          <a:effectLst/>
                          <a:latin typeface="Calibri"/>
                        </a:rPr>
                        <a:t>ACTIVIDADES ESPECÍFICAS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rtl="0" fontAlgn="ctr"/>
                      <a:r>
                        <a:rPr lang="es-CO" sz="700" b="1" i="0" u="none" strike="noStrike" dirty="0">
                          <a:solidFill>
                            <a:srgbClr val="000000"/>
                          </a:solidFill>
                          <a:effectLst/>
                          <a:latin typeface="Calibri"/>
                        </a:rPr>
                        <a:t>% PROGRAMADO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ICFES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ICETEX</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INCI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INSOR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FODESEP</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INTENALCO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ETITC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INFOTEP SAN ANDRES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INFOTEP SAN JUAN DEL CESAR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ITFIT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PROMEDIO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extLst>
                  <a:ext uri="{0D108BD9-81ED-4DB2-BD59-A6C34878D82A}">
                    <a16:rowId xmlns:a16="http://schemas.microsoft.com/office/drawing/2014/main" val="10007"/>
                  </a:ext>
                </a:extLst>
              </a:tr>
              <a:tr h="811927">
                <a:tc rowSpan="4">
                  <a:txBody>
                    <a:bodyPr/>
                    <a:lstStyle/>
                    <a:p>
                      <a:pPr algn="ctr" rtl="0" fontAlgn="ctr"/>
                      <a:r>
                        <a:rPr lang="es-CO" sz="700" b="0" i="0" u="none" strike="noStrike">
                          <a:solidFill>
                            <a:srgbClr val="000000"/>
                          </a:solidFill>
                          <a:effectLst/>
                          <a:latin typeface="Calibri"/>
                        </a:rPr>
                        <a:t>100% de la fase de planeación ejectuada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ctr" rtl="0" fontAlgn="ctr"/>
                      <a:r>
                        <a:rPr lang="es-CO" sz="700" b="0" i="0" u="none" strike="noStrike" dirty="0">
                          <a:solidFill>
                            <a:srgbClr val="000000"/>
                          </a:solidFill>
                          <a:effectLst/>
                          <a:latin typeface="Calibri"/>
                        </a:rPr>
                        <a:t>Actividades ejecutadas / actividades planeadas *100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700" b="0" i="0" u="none" strike="noStrike">
                          <a:solidFill>
                            <a:srgbClr val="000000"/>
                          </a:solidFill>
                          <a:effectLst/>
                          <a:latin typeface="Calibri"/>
                        </a:rPr>
                        <a:t>Identificar los resgistros de los activos de información, elaborar el índice de información clasificada y reservadas, Diseñar y adoptar el esquema de publicación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ctr" fontAlgn="ctr"/>
                      <a:r>
                        <a:rPr lang="es-CO" sz="700" b="0" i="0" u="none" strike="noStrike" dirty="0">
                          <a:solidFill>
                            <a:srgbClr val="000000"/>
                          </a:solidFill>
                          <a:effectLst/>
                          <a:latin typeface="Calibri"/>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ctr" fontAlgn="ctr"/>
                      <a:r>
                        <a:rPr lang="es-CO" sz="700" b="0" i="0" u="none" strike="noStrike" dirty="0">
                          <a:solidFill>
                            <a:srgbClr val="000000"/>
                          </a:solidFill>
                          <a:effectLst/>
                          <a:latin typeface="Calibri"/>
                        </a:rPr>
                        <a:t>38%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8CBAD"/>
                    </a:solidFill>
                  </a:tcPr>
                </a:tc>
                <a:tc rowSpan="4">
                  <a:txBody>
                    <a:bodyPr/>
                    <a:lstStyle/>
                    <a:p>
                      <a:pPr algn="ctr" fontAlgn="ctr"/>
                      <a:r>
                        <a:rPr lang="es-CO" sz="700" b="0" i="0" u="none" strike="noStrike" dirty="0">
                          <a:solidFill>
                            <a:srgbClr val="000000"/>
                          </a:solidFill>
                          <a:effectLst/>
                          <a:latin typeface="Calibri"/>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E699"/>
                    </a:solidFill>
                  </a:tcPr>
                </a:tc>
                <a:tc rowSpan="4">
                  <a:txBody>
                    <a:bodyPr/>
                    <a:lstStyle/>
                    <a:p>
                      <a:pPr algn="ctr" fontAlgn="ctr"/>
                      <a:r>
                        <a:rPr lang="es-CO" sz="700" b="0" i="0" u="none" strike="noStrike" dirty="0">
                          <a:solidFill>
                            <a:srgbClr val="000000"/>
                          </a:solidFill>
                          <a:effectLst/>
                          <a:latin typeface="Calibri"/>
                        </a:rPr>
                        <a:t>45%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8CBAD"/>
                    </a:solidFill>
                  </a:tcPr>
                </a:tc>
                <a:tc rowSpan="4">
                  <a:txBody>
                    <a:bodyPr/>
                    <a:lstStyle/>
                    <a:p>
                      <a:pPr algn="ctr" fontAlgn="ctr"/>
                      <a:r>
                        <a:rPr lang="es-CO" sz="700" b="0" i="0" u="none" strike="noStrike">
                          <a:solidFill>
                            <a:srgbClr val="000000"/>
                          </a:solidFill>
                          <a:effectLst/>
                          <a:latin typeface="Calibri"/>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E699"/>
                    </a:solidFill>
                  </a:tcPr>
                </a:tc>
                <a:tc rowSpan="4">
                  <a:txBody>
                    <a:bodyPr/>
                    <a:lstStyle/>
                    <a:p>
                      <a:pPr algn="ctr" fontAlgn="ctr"/>
                      <a:r>
                        <a:rPr lang="es-CO" sz="700" b="0" i="0" u="none" strike="noStrike">
                          <a:solidFill>
                            <a:srgbClr val="000000"/>
                          </a:solidFill>
                          <a:effectLst/>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8CBAD"/>
                    </a:solidFill>
                  </a:tcPr>
                </a:tc>
                <a:tc rowSpan="4">
                  <a:txBody>
                    <a:bodyPr/>
                    <a:lstStyle/>
                    <a:p>
                      <a:pPr algn="ctr" fontAlgn="ctr"/>
                      <a:r>
                        <a:rPr lang="es-CO" sz="700" b="0" i="0" u="none" strike="noStrike">
                          <a:solidFill>
                            <a:srgbClr val="000000"/>
                          </a:solidFill>
                          <a:effectLst/>
                          <a:latin typeface="Calibri"/>
                        </a:rPr>
                        <a:t>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8CBAD"/>
                    </a:solidFill>
                  </a:tcPr>
                </a:tc>
                <a:tc rowSpan="4">
                  <a:txBody>
                    <a:bodyPr/>
                    <a:lstStyle/>
                    <a:p>
                      <a:pPr algn="ctr" fontAlgn="ctr"/>
                      <a:r>
                        <a:rPr lang="es-CO" sz="700" b="0" i="0" u="none" strike="noStrike">
                          <a:solidFill>
                            <a:srgbClr val="000000"/>
                          </a:solidFill>
                          <a:effectLst/>
                          <a:latin typeface="Calibri"/>
                        </a:rPr>
                        <a:t>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8CBAD"/>
                    </a:solidFill>
                  </a:tcPr>
                </a:tc>
                <a:tc rowSpan="4">
                  <a:txBody>
                    <a:bodyPr/>
                    <a:lstStyle/>
                    <a:p>
                      <a:pPr algn="ctr" fontAlgn="ctr"/>
                      <a:r>
                        <a:rPr lang="es-CO" sz="700" b="0" i="0" u="none" strike="noStrike">
                          <a:solidFill>
                            <a:srgbClr val="000000"/>
                          </a:solidFill>
                          <a:effectLst/>
                          <a:latin typeface="Calibri"/>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8CBAD"/>
                    </a:solidFill>
                  </a:tcPr>
                </a:tc>
                <a:tc rowSpan="4">
                  <a:txBody>
                    <a:bodyPr/>
                    <a:lstStyle/>
                    <a:p>
                      <a:pPr algn="ctr" fontAlgn="ctr"/>
                      <a:r>
                        <a:rPr lang="es-CO" sz="700" b="0" i="0" u="none" strike="noStrike">
                          <a:solidFill>
                            <a:srgbClr val="000000"/>
                          </a:solidFill>
                          <a:effectLst/>
                          <a:latin typeface="Calibri"/>
                        </a:rPr>
                        <a:t>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8CBAD"/>
                    </a:solidFill>
                  </a:tcPr>
                </a:tc>
                <a:tc rowSpan="4">
                  <a:txBody>
                    <a:bodyPr/>
                    <a:lstStyle/>
                    <a:p>
                      <a:pPr algn="ctr" fontAlgn="ctr"/>
                      <a:r>
                        <a:rPr lang="es-CO" sz="700" b="0" i="0" u="none" strike="noStrike">
                          <a:solidFill>
                            <a:srgbClr val="000000"/>
                          </a:solidFill>
                          <a:effectLst/>
                          <a:latin typeface="Calibri"/>
                        </a:rPr>
                        <a:t>35%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8CBAD"/>
                    </a:solidFill>
                  </a:tcPr>
                </a:tc>
                <a:tc rowSpan="4">
                  <a:txBody>
                    <a:bodyPr/>
                    <a:lstStyle/>
                    <a:p>
                      <a:pPr algn="ctr" fontAlgn="ctr"/>
                      <a:r>
                        <a:rPr lang="es-CO" sz="700" b="0" i="0" u="none" strike="noStrike">
                          <a:solidFill>
                            <a:srgbClr val="000000"/>
                          </a:solidFill>
                          <a:effectLst/>
                          <a:latin typeface="Calibri"/>
                        </a:rPr>
                        <a:t>28%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8CBAD"/>
                    </a:solidFill>
                  </a:tcPr>
                </a:tc>
                <a:extLst>
                  <a:ext uri="{0D108BD9-81ED-4DB2-BD59-A6C34878D82A}">
                    <a16:rowId xmlns:a16="http://schemas.microsoft.com/office/drawing/2014/main" val="10008"/>
                  </a:ext>
                </a:extLst>
              </a:tr>
              <a:tr h="231980">
                <a:tc vMerge="1">
                  <a:txBody>
                    <a:bodyPr/>
                    <a:lstStyle/>
                    <a:p>
                      <a:endParaRPr lang="es-CO"/>
                    </a:p>
                  </a:txBody>
                  <a:tcPr/>
                </a:tc>
                <a:tc vMerge="1">
                  <a:txBody>
                    <a:bodyPr/>
                    <a:lstStyle/>
                    <a:p>
                      <a:endParaRPr lang="es-CO"/>
                    </a:p>
                  </a:txBody>
                  <a:tcPr/>
                </a:tc>
                <a:tc>
                  <a:txBody>
                    <a:bodyPr/>
                    <a:lstStyle/>
                    <a:p>
                      <a:pPr algn="l" fontAlgn="ctr"/>
                      <a:r>
                        <a:rPr lang="es-CO" sz="700" b="0" i="0" u="none" strike="noStrike" dirty="0">
                          <a:solidFill>
                            <a:srgbClr val="000000"/>
                          </a:solidFill>
                          <a:effectLst/>
                          <a:latin typeface="Calibri"/>
                        </a:rPr>
                        <a:t>Diseño de formas, formatos y formularios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extLst>
                  <a:ext uri="{0D108BD9-81ED-4DB2-BD59-A6C34878D82A}">
                    <a16:rowId xmlns:a16="http://schemas.microsoft.com/office/drawing/2014/main" val="10009"/>
                  </a:ext>
                </a:extLst>
              </a:tr>
              <a:tr h="347968">
                <a:tc vMerge="1">
                  <a:txBody>
                    <a:bodyPr/>
                    <a:lstStyle/>
                    <a:p>
                      <a:endParaRPr lang="es-CO"/>
                    </a:p>
                  </a:txBody>
                  <a:tcPr/>
                </a:tc>
                <a:tc vMerge="1">
                  <a:txBody>
                    <a:bodyPr/>
                    <a:lstStyle/>
                    <a:p>
                      <a:endParaRPr lang="es-CO"/>
                    </a:p>
                  </a:txBody>
                  <a:tcPr/>
                </a:tc>
                <a:tc>
                  <a:txBody>
                    <a:bodyPr/>
                    <a:lstStyle/>
                    <a:p>
                      <a:pPr algn="l" fontAlgn="ctr"/>
                      <a:r>
                        <a:rPr lang="es-CO" sz="700" b="0" i="0" u="none" strike="noStrike" dirty="0">
                          <a:solidFill>
                            <a:srgbClr val="000000"/>
                          </a:solidFill>
                          <a:effectLst/>
                          <a:latin typeface="Calibri"/>
                        </a:rPr>
                        <a:t>Automatización de formas, formatos y formularios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extLst>
                  <a:ext uri="{0D108BD9-81ED-4DB2-BD59-A6C34878D82A}">
                    <a16:rowId xmlns:a16="http://schemas.microsoft.com/office/drawing/2014/main" val="10010"/>
                  </a:ext>
                </a:extLst>
              </a:tr>
              <a:tr h="347968">
                <a:tc vMerge="1">
                  <a:txBody>
                    <a:bodyPr/>
                    <a:lstStyle/>
                    <a:p>
                      <a:endParaRPr lang="es-CO"/>
                    </a:p>
                  </a:txBody>
                  <a:tcPr/>
                </a:tc>
                <a:tc vMerge="1">
                  <a:txBody>
                    <a:bodyPr/>
                    <a:lstStyle/>
                    <a:p>
                      <a:endParaRPr lang="es-CO"/>
                    </a:p>
                  </a:txBody>
                  <a:tcPr/>
                </a:tc>
                <a:tc>
                  <a:txBody>
                    <a:bodyPr/>
                    <a:lstStyle/>
                    <a:p>
                      <a:pPr algn="l" fontAlgn="ctr"/>
                      <a:r>
                        <a:rPr lang="es-CO" sz="700" b="0" i="0" u="none" strike="noStrike" dirty="0">
                          <a:solidFill>
                            <a:srgbClr val="000000"/>
                          </a:solidFill>
                          <a:effectLst/>
                          <a:latin typeface="Calibri"/>
                        </a:rPr>
                        <a:t>Diseño y creación de documentos (procedimientos)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extLst>
                  <a:ext uri="{0D108BD9-81ED-4DB2-BD59-A6C34878D82A}">
                    <a16:rowId xmlns:a16="http://schemas.microsoft.com/office/drawing/2014/main" val="10011"/>
                  </a:ext>
                </a:extLst>
              </a:tr>
            </a:tbl>
          </a:graphicData>
        </a:graphic>
      </p:graphicFrame>
      <p:graphicFrame>
        <p:nvGraphicFramePr>
          <p:cNvPr id="7" name="6 Tabla"/>
          <p:cNvGraphicFramePr>
            <a:graphicFrameLocks noGrp="1"/>
          </p:cNvGraphicFramePr>
          <p:nvPr>
            <p:extLst>
              <p:ext uri="{D42A27DB-BD31-4B8C-83A1-F6EECF244321}">
                <p14:modId xmlns:p14="http://schemas.microsoft.com/office/powerpoint/2010/main" val="29562954"/>
              </p:ext>
            </p:extLst>
          </p:nvPr>
        </p:nvGraphicFramePr>
        <p:xfrm>
          <a:off x="486420" y="5661248"/>
          <a:ext cx="3365500" cy="762000"/>
        </p:xfrm>
        <a:graphic>
          <a:graphicData uri="http://schemas.openxmlformats.org/drawingml/2006/table">
            <a:tbl>
              <a:tblPr/>
              <a:tblGrid>
                <a:gridCol w="761282">
                  <a:extLst>
                    <a:ext uri="{9D8B030D-6E8A-4147-A177-3AD203B41FA5}">
                      <a16:colId xmlns:a16="http://schemas.microsoft.com/office/drawing/2014/main" val="20000"/>
                    </a:ext>
                  </a:extLst>
                </a:gridCol>
                <a:gridCol w="904022">
                  <a:extLst>
                    <a:ext uri="{9D8B030D-6E8A-4147-A177-3AD203B41FA5}">
                      <a16:colId xmlns:a16="http://schemas.microsoft.com/office/drawing/2014/main" val="20001"/>
                    </a:ext>
                  </a:extLst>
                </a:gridCol>
                <a:gridCol w="761282">
                  <a:extLst>
                    <a:ext uri="{9D8B030D-6E8A-4147-A177-3AD203B41FA5}">
                      <a16:colId xmlns:a16="http://schemas.microsoft.com/office/drawing/2014/main" val="20002"/>
                    </a:ext>
                  </a:extLst>
                </a:gridCol>
                <a:gridCol w="938914">
                  <a:extLst>
                    <a:ext uri="{9D8B030D-6E8A-4147-A177-3AD203B41FA5}">
                      <a16:colId xmlns:a16="http://schemas.microsoft.com/office/drawing/2014/main" val="20003"/>
                    </a:ext>
                  </a:extLst>
                </a:gridCol>
              </a:tblGrid>
              <a:tr h="190500">
                <a:tc gridSpan="2">
                  <a:txBody>
                    <a:bodyPr/>
                    <a:lstStyle/>
                    <a:p>
                      <a:pPr algn="l" fontAlgn="b"/>
                      <a:r>
                        <a:rPr lang="es-CO" sz="1000" b="1" i="0" u="none" strike="noStrike" dirty="0">
                          <a:solidFill>
                            <a:srgbClr val="000000"/>
                          </a:solidFill>
                          <a:effectLst/>
                          <a:latin typeface="Calibri"/>
                        </a:rPr>
                        <a:t>CONVENCIONES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s-CO"/>
                    </a:p>
                  </a:txBody>
                  <a:tcPr/>
                </a:tc>
                <a:tc>
                  <a:txBody>
                    <a:bodyPr/>
                    <a:lstStyle/>
                    <a:p>
                      <a:pPr algn="l" fontAlgn="b"/>
                      <a:endParaRPr lang="es-CO"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s-CO" sz="11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00"/>
                  </a:ext>
                </a:extLst>
              </a:tr>
              <a:tr h="190500">
                <a:tc>
                  <a:txBody>
                    <a:bodyPr/>
                    <a:lstStyle/>
                    <a:p>
                      <a:pPr algn="l" fontAlgn="b"/>
                      <a:r>
                        <a:rPr lang="es-CO" sz="1100" b="0" i="0" u="none" strike="noStrike" dirty="0">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gridSpan="3">
                  <a:txBody>
                    <a:bodyPr/>
                    <a:lstStyle/>
                    <a:p>
                      <a:pPr algn="l" fontAlgn="b"/>
                      <a:r>
                        <a:rPr lang="es-CO" sz="1100" b="0" i="0" u="none" strike="noStrike">
                          <a:solidFill>
                            <a:srgbClr val="000000"/>
                          </a:solidFill>
                          <a:effectLst/>
                          <a:latin typeface="Calibri"/>
                        </a:rPr>
                        <a:t>Supera el porcentaje programado</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10001"/>
                  </a:ext>
                </a:extLst>
              </a:tr>
              <a:tr h="190500">
                <a:tc>
                  <a:txBody>
                    <a:bodyPr/>
                    <a:lstStyle/>
                    <a:p>
                      <a:pPr algn="l" fontAlgn="b"/>
                      <a:r>
                        <a:rPr lang="es-CO" sz="1100" b="0" i="0" u="none" strike="noStrike" dirty="0">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gridSpan="3">
                  <a:txBody>
                    <a:bodyPr/>
                    <a:lstStyle/>
                    <a:p>
                      <a:pPr algn="l" fontAlgn="b"/>
                      <a:r>
                        <a:rPr lang="es-CO" sz="1100" b="0" i="0" u="none" strike="noStrike" dirty="0">
                          <a:solidFill>
                            <a:srgbClr val="000000"/>
                          </a:solidFill>
                          <a:effectLst/>
                          <a:latin typeface="Calibri"/>
                        </a:rPr>
                        <a:t>No supera el porcentaje programado</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10002"/>
                  </a:ext>
                </a:extLst>
              </a:tr>
              <a:tr h="190500">
                <a:tc>
                  <a:txBody>
                    <a:bodyPr/>
                    <a:lstStyle/>
                    <a:p>
                      <a:pPr algn="l" fontAlgn="b"/>
                      <a:r>
                        <a:rPr lang="es-CO" sz="1100" b="0" i="0" u="none" strike="noStrike">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gridSpan="3">
                  <a:txBody>
                    <a:bodyPr/>
                    <a:lstStyle/>
                    <a:p>
                      <a:pPr algn="l" fontAlgn="b"/>
                      <a:r>
                        <a:rPr lang="es-CO" sz="1100" b="0" i="0" u="none" strike="noStrike" dirty="0">
                          <a:solidFill>
                            <a:srgbClr val="000000"/>
                          </a:solidFill>
                          <a:effectLst/>
                          <a:latin typeface="Calibri"/>
                        </a:rPr>
                        <a:t>Cumple el porcentaje programado</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7045421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5"/>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5259" t="17295" r="16983" b="33645"/>
          <a:stretch/>
        </p:blipFill>
        <p:spPr bwMode="auto">
          <a:xfrm>
            <a:off x="395536" y="116632"/>
            <a:ext cx="8352928" cy="7920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5 Rectángulo"/>
          <p:cNvSpPr/>
          <p:nvPr/>
        </p:nvSpPr>
        <p:spPr>
          <a:xfrm>
            <a:off x="422176" y="292586"/>
            <a:ext cx="8254280" cy="400110"/>
          </a:xfrm>
          <a:prstGeom prst="rect">
            <a:avLst/>
          </a:prstGeom>
        </p:spPr>
        <p:txBody>
          <a:bodyPr wrap="square">
            <a:spAutoFit/>
          </a:bodyPr>
          <a:lstStyle/>
          <a:p>
            <a:pPr algn="ctr"/>
            <a:r>
              <a:rPr lang="es-CO" sz="2000" b="1" dirty="0">
                <a:solidFill>
                  <a:schemeClr val="bg1"/>
                </a:solidFill>
                <a:latin typeface="Arial" panose="020B0604020202020204" pitchFamily="34" charset="0"/>
                <a:ea typeface="ＭＳ Ｐゴシック" panose="020B0600070205080204" pitchFamily="34" charset="-128"/>
                <a:cs typeface="Arial" panose="020B0604020202020204" pitchFamily="34" charset="0"/>
              </a:rPr>
              <a:t>POLITICA DE </a:t>
            </a:r>
            <a:r>
              <a:rPr lang="es-CO" sz="2000" b="1" dirty="0">
                <a:solidFill>
                  <a:schemeClr val="bg1"/>
                </a:solidFill>
                <a:latin typeface="Arial" panose="020B0604020202020204" pitchFamily="34" charset="0"/>
                <a:cs typeface="Arial" panose="020B0604020202020204" pitchFamily="34" charset="0"/>
              </a:rPr>
              <a:t>EFICIENCIA ADMINISTRATIVA</a:t>
            </a:r>
            <a:endParaRPr lang="es-CO" sz="2000" dirty="0">
              <a:solidFill>
                <a:schemeClr val="bg1"/>
              </a:solidFill>
              <a:latin typeface="Arial" panose="020B0604020202020204" pitchFamily="34" charset="0"/>
              <a:cs typeface="Arial" panose="020B0604020202020204" pitchFamily="34" charset="0"/>
            </a:endParaRPr>
          </a:p>
        </p:txBody>
      </p:sp>
      <p:graphicFrame>
        <p:nvGraphicFramePr>
          <p:cNvPr id="2" name="1 Tabla"/>
          <p:cNvGraphicFramePr>
            <a:graphicFrameLocks noGrp="1"/>
          </p:cNvGraphicFramePr>
          <p:nvPr>
            <p:extLst>
              <p:ext uri="{D42A27DB-BD31-4B8C-83A1-F6EECF244321}">
                <p14:modId xmlns:p14="http://schemas.microsoft.com/office/powerpoint/2010/main" val="971919143"/>
              </p:ext>
            </p:extLst>
          </p:nvPr>
        </p:nvGraphicFramePr>
        <p:xfrm>
          <a:off x="457198" y="980728"/>
          <a:ext cx="8229604" cy="4500508"/>
        </p:xfrm>
        <a:graphic>
          <a:graphicData uri="http://schemas.openxmlformats.org/drawingml/2006/table">
            <a:tbl>
              <a:tblPr/>
              <a:tblGrid>
                <a:gridCol w="897845">
                  <a:extLst>
                    <a:ext uri="{9D8B030D-6E8A-4147-A177-3AD203B41FA5}">
                      <a16:colId xmlns:a16="http://schemas.microsoft.com/office/drawing/2014/main" val="20000"/>
                    </a:ext>
                  </a:extLst>
                </a:gridCol>
                <a:gridCol w="897845">
                  <a:extLst>
                    <a:ext uri="{9D8B030D-6E8A-4147-A177-3AD203B41FA5}">
                      <a16:colId xmlns:a16="http://schemas.microsoft.com/office/drawing/2014/main" val="20001"/>
                    </a:ext>
                  </a:extLst>
                </a:gridCol>
                <a:gridCol w="899779">
                  <a:extLst>
                    <a:ext uri="{9D8B030D-6E8A-4147-A177-3AD203B41FA5}">
                      <a16:colId xmlns:a16="http://schemas.microsoft.com/office/drawing/2014/main" val="20002"/>
                    </a:ext>
                  </a:extLst>
                </a:gridCol>
                <a:gridCol w="464403">
                  <a:extLst>
                    <a:ext uri="{9D8B030D-6E8A-4147-A177-3AD203B41FA5}">
                      <a16:colId xmlns:a16="http://schemas.microsoft.com/office/drawing/2014/main" val="20003"/>
                    </a:ext>
                  </a:extLst>
                </a:gridCol>
                <a:gridCol w="464403">
                  <a:extLst>
                    <a:ext uri="{9D8B030D-6E8A-4147-A177-3AD203B41FA5}">
                      <a16:colId xmlns:a16="http://schemas.microsoft.com/office/drawing/2014/main" val="20004"/>
                    </a:ext>
                  </a:extLst>
                </a:gridCol>
                <a:gridCol w="464403">
                  <a:extLst>
                    <a:ext uri="{9D8B030D-6E8A-4147-A177-3AD203B41FA5}">
                      <a16:colId xmlns:a16="http://schemas.microsoft.com/office/drawing/2014/main" val="20005"/>
                    </a:ext>
                  </a:extLst>
                </a:gridCol>
                <a:gridCol w="464403">
                  <a:extLst>
                    <a:ext uri="{9D8B030D-6E8A-4147-A177-3AD203B41FA5}">
                      <a16:colId xmlns:a16="http://schemas.microsoft.com/office/drawing/2014/main" val="20006"/>
                    </a:ext>
                  </a:extLst>
                </a:gridCol>
                <a:gridCol w="464403">
                  <a:extLst>
                    <a:ext uri="{9D8B030D-6E8A-4147-A177-3AD203B41FA5}">
                      <a16:colId xmlns:a16="http://schemas.microsoft.com/office/drawing/2014/main" val="20007"/>
                    </a:ext>
                  </a:extLst>
                </a:gridCol>
                <a:gridCol w="464403">
                  <a:extLst>
                    <a:ext uri="{9D8B030D-6E8A-4147-A177-3AD203B41FA5}">
                      <a16:colId xmlns:a16="http://schemas.microsoft.com/office/drawing/2014/main" val="20008"/>
                    </a:ext>
                  </a:extLst>
                </a:gridCol>
                <a:gridCol w="464403">
                  <a:extLst>
                    <a:ext uri="{9D8B030D-6E8A-4147-A177-3AD203B41FA5}">
                      <a16:colId xmlns:a16="http://schemas.microsoft.com/office/drawing/2014/main" val="20009"/>
                    </a:ext>
                  </a:extLst>
                </a:gridCol>
                <a:gridCol w="464403">
                  <a:extLst>
                    <a:ext uri="{9D8B030D-6E8A-4147-A177-3AD203B41FA5}">
                      <a16:colId xmlns:a16="http://schemas.microsoft.com/office/drawing/2014/main" val="20010"/>
                    </a:ext>
                  </a:extLst>
                </a:gridCol>
                <a:gridCol w="464403">
                  <a:extLst>
                    <a:ext uri="{9D8B030D-6E8A-4147-A177-3AD203B41FA5}">
                      <a16:colId xmlns:a16="http://schemas.microsoft.com/office/drawing/2014/main" val="20011"/>
                    </a:ext>
                  </a:extLst>
                </a:gridCol>
                <a:gridCol w="464403">
                  <a:extLst>
                    <a:ext uri="{9D8B030D-6E8A-4147-A177-3AD203B41FA5}">
                      <a16:colId xmlns:a16="http://schemas.microsoft.com/office/drawing/2014/main" val="20012"/>
                    </a:ext>
                  </a:extLst>
                </a:gridCol>
                <a:gridCol w="425702">
                  <a:extLst>
                    <a:ext uri="{9D8B030D-6E8A-4147-A177-3AD203B41FA5}">
                      <a16:colId xmlns:a16="http://schemas.microsoft.com/office/drawing/2014/main" val="20013"/>
                    </a:ext>
                  </a:extLst>
                </a:gridCol>
                <a:gridCol w="464403">
                  <a:extLst>
                    <a:ext uri="{9D8B030D-6E8A-4147-A177-3AD203B41FA5}">
                      <a16:colId xmlns:a16="http://schemas.microsoft.com/office/drawing/2014/main" val="20014"/>
                    </a:ext>
                  </a:extLst>
                </a:gridCol>
              </a:tblGrid>
              <a:tr h="129804">
                <a:tc gridSpan="2">
                  <a:txBody>
                    <a:bodyPr/>
                    <a:lstStyle/>
                    <a:p>
                      <a:pPr algn="ctr" rtl="0" fontAlgn="ctr"/>
                      <a:r>
                        <a:rPr lang="es-CO" sz="800" b="1" i="0" u="none" strike="noStrike" dirty="0">
                          <a:solidFill>
                            <a:srgbClr val="000000"/>
                          </a:solidFill>
                          <a:effectLst/>
                          <a:latin typeface="Calibri"/>
                        </a:rPr>
                        <a:t>ESTRATEGIA 3:  </a:t>
                      </a:r>
                    </a:p>
                  </a:txBody>
                  <a:tcPr marL="0" marR="0" marT="0" marB="0" anchor="ctr">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DCE6F1"/>
                    </a:solidFill>
                  </a:tcPr>
                </a:tc>
                <a:tc hMerge="1">
                  <a:txBody>
                    <a:bodyPr/>
                    <a:lstStyle/>
                    <a:p>
                      <a:endParaRPr lang="es-CO"/>
                    </a:p>
                  </a:txBody>
                  <a:tcPr/>
                </a:tc>
                <a:tc gridSpan="13">
                  <a:txBody>
                    <a:bodyPr/>
                    <a:lstStyle/>
                    <a:p>
                      <a:pPr algn="l" rtl="0" fontAlgn="ctr"/>
                      <a:r>
                        <a:rPr lang="es-CO" sz="800" b="1" i="0" u="none" strike="noStrike" dirty="0">
                          <a:solidFill>
                            <a:srgbClr val="000000"/>
                          </a:solidFill>
                          <a:effectLst/>
                          <a:latin typeface="Calibri"/>
                        </a:rPr>
                        <a:t>Análisis de la composición y fortalecimiento del sector administrativo educativo</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DCE6F1"/>
                    </a:solidFill>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10000"/>
                  </a:ext>
                </a:extLst>
              </a:tr>
              <a:tr h="331001">
                <a:tc>
                  <a:txBody>
                    <a:bodyPr/>
                    <a:lstStyle/>
                    <a:p>
                      <a:pPr algn="ctr" rtl="0" fontAlgn="ctr"/>
                      <a:r>
                        <a:rPr lang="es-CO" sz="700" b="0" i="0" u="none" strike="noStrike">
                          <a:solidFill>
                            <a:srgbClr val="000000"/>
                          </a:solidFill>
                          <a:effectLst/>
                          <a:latin typeface="Calibri"/>
                        </a:rPr>
                        <a:t>META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rtl="0" fontAlgn="ctr"/>
                      <a:r>
                        <a:rPr lang="es-CO" sz="700" b="1" i="0" u="none" strike="noStrike" dirty="0">
                          <a:solidFill>
                            <a:srgbClr val="000000"/>
                          </a:solidFill>
                          <a:effectLst/>
                          <a:latin typeface="Calibri"/>
                        </a:rPr>
                        <a:t>FÓRMULA DEL INDICADOR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rtl="0" fontAlgn="ctr"/>
                      <a:r>
                        <a:rPr lang="es-CO" sz="700" b="1" i="0" u="none" strike="noStrike" dirty="0">
                          <a:solidFill>
                            <a:srgbClr val="000000"/>
                          </a:solidFill>
                          <a:effectLst/>
                          <a:latin typeface="Calibri"/>
                        </a:rPr>
                        <a:t>ACTIVIDADES ESPECÍFICAS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rtl="0" fontAlgn="ctr"/>
                      <a:r>
                        <a:rPr lang="es-CO" sz="700" b="1" i="0" u="none" strike="noStrike" dirty="0">
                          <a:solidFill>
                            <a:srgbClr val="000000"/>
                          </a:solidFill>
                          <a:effectLst/>
                          <a:latin typeface="Calibri"/>
                        </a:rPr>
                        <a:t>% PROGRAMADO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dirty="0">
                          <a:solidFill>
                            <a:srgbClr val="000000"/>
                          </a:solidFill>
                          <a:effectLst/>
                          <a:latin typeface="Calibri"/>
                        </a:rPr>
                        <a:t>ICFES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dirty="0">
                          <a:solidFill>
                            <a:srgbClr val="000000"/>
                          </a:solidFill>
                          <a:effectLst/>
                          <a:latin typeface="Calibri"/>
                        </a:rPr>
                        <a:t>ICETEX</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dirty="0">
                          <a:solidFill>
                            <a:srgbClr val="000000"/>
                          </a:solidFill>
                          <a:effectLst/>
                          <a:latin typeface="Calibri"/>
                        </a:rPr>
                        <a:t>INCI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INSOR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FODESEP</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INTENALCO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ETITC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INFOTEP SAN ANDRES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INFOTEP SAN JUAN DEL CESAR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ITFIT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PROMEDIO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extLst>
                  <a:ext uri="{0D108BD9-81ED-4DB2-BD59-A6C34878D82A}">
                    <a16:rowId xmlns:a16="http://schemas.microsoft.com/office/drawing/2014/main" val="10001"/>
                  </a:ext>
                </a:extLst>
              </a:tr>
              <a:tr h="662002">
                <a:tc rowSpan="7">
                  <a:txBody>
                    <a:bodyPr/>
                    <a:lstStyle/>
                    <a:p>
                      <a:pPr algn="ctr" rtl="0" fontAlgn="ctr"/>
                      <a:r>
                        <a:rPr lang="es-CO" sz="700" b="0" i="0" u="none" strike="noStrike">
                          <a:solidFill>
                            <a:srgbClr val="000000"/>
                          </a:solidFill>
                          <a:effectLst/>
                          <a:latin typeface="Calibri"/>
                        </a:rPr>
                        <a:t>90% de las entidades con Estudio actualizado sobre la estructura organizacional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CO" sz="700" b="0" i="0" u="none" strike="noStrike">
                          <a:solidFill>
                            <a:srgbClr val="000000"/>
                          </a:solidFill>
                          <a:effectLst/>
                          <a:latin typeface="Calibri"/>
                        </a:rPr>
                        <a:t>No de entidades con estudio de estructura actualizado / No EAV</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700" b="0" i="0" u="none" strike="noStrike">
                          <a:solidFill>
                            <a:srgbClr val="000000"/>
                          </a:solidFill>
                          <a:effectLst/>
                          <a:latin typeface="Calibri"/>
                        </a:rPr>
                        <a:t>Estudio actualizado sobre la estructura organizacional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700" b="0" i="0" u="none" strike="noStrike">
                          <a:solidFill>
                            <a:srgbClr val="000000"/>
                          </a:solidFill>
                          <a:effectLst/>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700" b="0" i="0" u="none" strike="noStrike">
                          <a:solidFill>
                            <a:srgbClr val="000000"/>
                          </a:solidFill>
                          <a:effectLst/>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ctr"/>
                      <a:r>
                        <a:rPr lang="es-CO" sz="700" b="0" i="0" u="none" strike="noStrike">
                          <a:solidFill>
                            <a:srgbClr val="000000"/>
                          </a:solidFill>
                          <a:effectLst/>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ctr"/>
                      <a:r>
                        <a:rPr lang="es-CO" sz="700" b="0" i="0" u="none" strike="noStrike">
                          <a:solidFill>
                            <a:srgbClr val="000000"/>
                          </a:solidFill>
                          <a:effectLst/>
                          <a:latin typeface="Calibri"/>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s-CO" sz="700" b="0" i="0" u="none" strike="noStrike">
                          <a:solidFill>
                            <a:srgbClr val="000000"/>
                          </a:solidFill>
                          <a:effectLst/>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ctr"/>
                      <a:r>
                        <a:rPr lang="es-CO" sz="700" b="0" i="0" u="none" strike="noStrike">
                          <a:solidFill>
                            <a:srgbClr val="000000"/>
                          </a:solidFill>
                          <a:effectLst/>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ctr"/>
                      <a:r>
                        <a:rPr lang="es-CO" sz="700" b="0" i="0" u="none" strike="noStrike">
                          <a:solidFill>
                            <a:srgbClr val="000000"/>
                          </a:solidFill>
                          <a:effectLst/>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ctr"/>
                      <a:r>
                        <a:rPr lang="es-CO" sz="700" b="0" i="0" u="none" strike="noStrike">
                          <a:solidFill>
                            <a:srgbClr val="000000"/>
                          </a:solidFill>
                          <a:effectLst/>
                          <a:latin typeface="Calibri"/>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s-CO" sz="700" b="0" i="0" u="none" strike="noStrike">
                          <a:solidFill>
                            <a:srgbClr val="000000"/>
                          </a:solidFill>
                          <a:effectLst/>
                          <a:latin typeface="Calibri"/>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s-CO" sz="700" b="0" i="0" u="none" strike="noStrike">
                          <a:solidFill>
                            <a:srgbClr val="000000"/>
                          </a:solidFill>
                          <a:effectLst/>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ctr"/>
                      <a:r>
                        <a:rPr lang="es-CO" sz="700" b="0" i="0" u="none" strike="noStrike">
                          <a:solidFill>
                            <a:srgbClr val="000000"/>
                          </a:solidFill>
                          <a:effectLst/>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ctr"/>
                      <a:r>
                        <a:rPr lang="es-CO" sz="700" b="0" i="0" u="none" strike="noStrike">
                          <a:solidFill>
                            <a:srgbClr val="000000"/>
                          </a:solidFill>
                          <a:effectLst/>
                          <a:latin typeface="Calibri"/>
                        </a:rPr>
                        <a:t>30%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extLst>
                  <a:ext uri="{0D108BD9-81ED-4DB2-BD59-A6C34878D82A}">
                    <a16:rowId xmlns:a16="http://schemas.microsoft.com/office/drawing/2014/main" val="10002"/>
                  </a:ext>
                </a:extLst>
              </a:tr>
              <a:tr h="220667">
                <a:tc vMerge="1">
                  <a:txBody>
                    <a:bodyPr/>
                    <a:lstStyle/>
                    <a:p>
                      <a:endParaRPr lang="es-CO"/>
                    </a:p>
                  </a:txBody>
                  <a:tcPr/>
                </a:tc>
                <a:tc rowSpan="6">
                  <a:txBody>
                    <a:bodyPr/>
                    <a:lstStyle/>
                    <a:p>
                      <a:pPr algn="ctr" rtl="0" fontAlgn="ctr"/>
                      <a:r>
                        <a:rPr lang="es-CO" sz="700" b="0" i="0" u="none" strike="noStrike">
                          <a:solidFill>
                            <a:srgbClr val="000000"/>
                          </a:solidFill>
                          <a:effectLst/>
                          <a:latin typeface="Calibri"/>
                        </a:rPr>
                        <a:t>Actividades ejecutadas / actividades planeadas * 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700" b="0" i="0" u="none" strike="noStrike">
                          <a:solidFill>
                            <a:srgbClr val="000000"/>
                          </a:solidFill>
                          <a:effectLst/>
                          <a:latin typeface="Calibri"/>
                        </a:rPr>
                        <a:t>Contexto institucional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7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700" b="0" i="0" u="none" strike="noStrike">
                          <a:solidFill>
                            <a:srgbClr val="000000"/>
                          </a:solidFill>
                          <a:effectLst/>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ctr"/>
                      <a:r>
                        <a:rPr lang="es-CO" sz="700" b="0" i="0" u="none" strike="noStrike">
                          <a:solidFill>
                            <a:srgbClr val="000000"/>
                          </a:solidFill>
                          <a:effectLst/>
                          <a:latin typeface="Calibri"/>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s-CO" sz="700" b="0" i="0" u="none" strike="noStrike">
                          <a:solidFill>
                            <a:srgbClr val="000000"/>
                          </a:solidFill>
                          <a:effectLst/>
                          <a:latin typeface="Calibri"/>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s-CO" sz="700" b="0" i="0" u="none" strike="noStrike">
                          <a:solidFill>
                            <a:srgbClr val="000000"/>
                          </a:solidFill>
                          <a:effectLst/>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ctr"/>
                      <a:r>
                        <a:rPr lang="es-CO" sz="700" b="0" i="0" u="none" strike="noStrike">
                          <a:solidFill>
                            <a:srgbClr val="000000"/>
                          </a:solidFill>
                          <a:effectLst/>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ctr"/>
                      <a:r>
                        <a:rPr lang="es-CO" sz="700" b="0" i="0" u="none" strike="noStrike">
                          <a:solidFill>
                            <a:srgbClr val="000000"/>
                          </a:solidFill>
                          <a:effectLst/>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ctr"/>
                      <a:r>
                        <a:rPr lang="es-CO" sz="700" b="0" i="0" u="none" strike="noStrike">
                          <a:solidFill>
                            <a:srgbClr val="000000"/>
                          </a:solidFill>
                          <a:effectLst/>
                          <a:latin typeface="Calibri"/>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s-CO" sz="700" b="0" i="0" u="none" strike="noStrike">
                          <a:solidFill>
                            <a:srgbClr val="000000"/>
                          </a:solidFill>
                          <a:effectLst/>
                          <a:latin typeface="Calibri"/>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s-CO" sz="700" b="0" i="0" u="none" strike="noStrike">
                          <a:solidFill>
                            <a:srgbClr val="000000"/>
                          </a:solidFill>
                          <a:effectLst/>
                          <a:latin typeface="Calibri"/>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s-CO" sz="700" b="0" i="0" u="none" strike="noStrike">
                          <a:solidFill>
                            <a:srgbClr val="000000"/>
                          </a:solidFill>
                          <a:effectLst/>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ctr"/>
                      <a:r>
                        <a:rPr lang="es-CO" sz="700" b="0" i="0" u="none" strike="noStrike">
                          <a:solidFill>
                            <a:srgbClr val="000000"/>
                          </a:solidFill>
                          <a:effectLst/>
                          <a:latin typeface="Calibri"/>
                        </a:rPr>
                        <a:t>28%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extLst>
                  <a:ext uri="{0D108BD9-81ED-4DB2-BD59-A6C34878D82A}">
                    <a16:rowId xmlns:a16="http://schemas.microsoft.com/office/drawing/2014/main" val="10003"/>
                  </a:ext>
                </a:extLst>
              </a:tr>
              <a:tr h="129804">
                <a:tc vMerge="1">
                  <a:txBody>
                    <a:bodyPr/>
                    <a:lstStyle/>
                    <a:p>
                      <a:endParaRPr lang="es-CO"/>
                    </a:p>
                  </a:txBody>
                  <a:tcPr/>
                </a:tc>
                <a:tc vMerge="1">
                  <a:txBody>
                    <a:bodyPr/>
                    <a:lstStyle/>
                    <a:p>
                      <a:endParaRPr lang="es-CO"/>
                    </a:p>
                  </a:txBody>
                  <a:tcPr/>
                </a:tc>
                <a:tc>
                  <a:txBody>
                    <a:bodyPr/>
                    <a:lstStyle/>
                    <a:p>
                      <a:pPr algn="l" fontAlgn="ctr"/>
                      <a:r>
                        <a:rPr lang="es-CO" sz="700" b="0" i="0" u="none" strike="noStrike">
                          <a:solidFill>
                            <a:srgbClr val="000000"/>
                          </a:solidFill>
                          <a:effectLst/>
                          <a:latin typeface="Calibri"/>
                        </a:rPr>
                        <a:t>Marco legal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700" b="0"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700" b="0" i="0" u="none" strike="noStrike">
                          <a:solidFill>
                            <a:srgbClr val="000000"/>
                          </a:solidFill>
                          <a:effectLst/>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ctr"/>
                      <a:r>
                        <a:rPr lang="es-CO" sz="700" b="0" i="0" u="none" strike="noStrike">
                          <a:solidFill>
                            <a:srgbClr val="000000"/>
                          </a:solidFill>
                          <a:effectLst/>
                          <a:latin typeface="Calibri"/>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s-CO" sz="700" b="0" i="0" u="none" strike="noStrike">
                          <a:solidFill>
                            <a:srgbClr val="000000"/>
                          </a:solidFill>
                          <a:effectLst/>
                          <a:latin typeface="Calibri"/>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s-CO" sz="700" b="0" i="0" u="none" strike="noStrike">
                          <a:solidFill>
                            <a:srgbClr val="000000"/>
                          </a:solidFill>
                          <a:effectLst/>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ctr"/>
                      <a:r>
                        <a:rPr lang="es-CO" sz="700" b="0" i="0" u="none" strike="noStrike">
                          <a:solidFill>
                            <a:srgbClr val="000000"/>
                          </a:solidFill>
                          <a:effectLst/>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ctr"/>
                      <a:r>
                        <a:rPr lang="es-CO" sz="700" b="0" i="0" u="none" strike="noStrike">
                          <a:solidFill>
                            <a:srgbClr val="000000"/>
                          </a:solidFill>
                          <a:effectLst/>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ctr"/>
                      <a:r>
                        <a:rPr lang="es-CO" sz="700" b="0" i="0" u="none" strike="noStrike">
                          <a:solidFill>
                            <a:srgbClr val="000000"/>
                          </a:solidFill>
                          <a:effectLst/>
                          <a:latin typeface="Calibri"/>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s-CO" sz="700" b="0" i="0" u="none" strike="noStrike">
                          <a:solidFill>
                            <a:srgbClr val="000000"/>
                          </a:solidFill>
                          <a:effectLst/>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ctr"/>
                      <a:r>
                        <a:rPr lang="es-CO" sz="700" b="0" i="0" u="none" strike="noStrike">
                          <a:solidFill>
                            <a:srgbClr val="000000"/>
                          </a:solidFill>
                          <a:effectLst/>
                          <a:latin typeface="Calibri"/>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s-CO" sz="700" b="0" i="0" u="none" strike="noStrike">
                          <a:solidFill>
                            <a:srgbClr val="000000"/>
                          </a:solidFill>
                          <a:effectLst/>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ctr"/>
                      <a:r>
                        <a:rPr lang="es-CO" sz="700" b="0" i="0" u="none" strike="noStrike">
                          <a:solidFill>
                            <a:srgbClr val="000000"/>
                          </a:solidFill>
                          <a:effectLst/>
                          <a:latin typeface="Calibri"/>
                        </a:rPr>
                        <a:t>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extLst>
                  <a:ext uri="{0D108BD9-81ED-4DB2-BD59-A6C34878D82A}">
                    <a16:rowId xmlns:a16="http://schemas.microsoft.com/office/drawing/2014/main" val="10004"/>
                  </a:ext>
                </a:extLst>
              </a:tr>
              <a:tr h="415374">
                <a:tc vMerge="1">
                  <a:txBody>
                    <a:bodyPr/>
                    <a:lstStyle/>
                    <a:p>
                      <a:endParaRPr lang="es-CO"/>
                    </a:p>
                  </a:txBody>
                  <a:tcPr/>
                </a:tc>
                <a:tc vMerge="1">
                  <a:txBody>
                    <a:bodyPr/>
                    <a:lstStyle/>
                    <a:p>
                      <a:endParaRPr lang="es-CO"/>
                    </a:p>
                  </a:txBody>
                  <a:tcPr/>
                </a:tc>
                <a:tc>
                  <a:txBody>
                    <a:bodyPr/>
                    <a:lstStyle/>
                    <a:p>
                      <a:pPr algn="l" fontAlgn="ctr"/>
                      <a:r>
                        <a:rPr lang="es-CO" sz="700" b="0" i="0" u="none" strike="noStrike">
                          <a:solidFill>
                            <a:srgbClr val="000000"/>
                          </a:solidFill>
                          <a:effectLst/>
                          <a:latin typeface="Calibri"/>
                        </a:rPr>
                        <a:t>Análisis externo (Definición de factores externos, ¿Cómo se hace?)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700" b="0" i="0" u="none" strike="noStrike">
                          <a:solidFill>
                            <a:srgbClr val="000000"/>
                          </a:solidFill>
                          <a:effectLst/>
                          <a:latin typeface="Calibri"/>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700" b="0" i="0" u="none" strike="noStrike">
                          <a:solidFill>
                            <a:srgbClr val="000000"/>
                          </a:solidFill>
                          <a:effectLst/>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es-CO" sz="700" b="0" i="0" u="none" strike="noStrike">
                          <a:solidFill>
                            <a:srgbClr val="000000"/>
                          </a:solidFill>
                          <a:effectLst/>
                          <a:latin typeface="Calibri"/>
                        </a:rPr>
                        <a:t>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es-CO" sz="700" b="0" i="0" u="none" strike="noStrike">
                          <a:solidFill>
                            <a:srgbClr val="000000"/>
                          </a:solidFill>
                          <a:effectLst/>
                          <a:latin typeface="Calibri"/>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es-CO" sz="700" b="0" i="0" u="none" strike="noStrike">
                          <a:solidFill>
                            <a:srgbClr val="000000"/>
                          </a:solidFill>
                          <a:effectLst/>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es-CO" sz="700" b="0" i="0" u="none" strike="noStrike">
                          <a:solidFill>
                            <a:srgbClr val="000000"/>
                          </a:solidFill>
                          <a:effectLst/>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es-CO" sz="700" b="0" i="0" u="none" strike="noStrike">
                          <a:solidFill>
                            <a:srgbClr val="000000"/>
                          </a:solidFill>
                          <a:effectLst/>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es-CO" sz="700" b="0" i="0" u="none" strike="noStrike">
                          <a:solidFill>
                            <a:srgbClr val="000000"/>
                          </a:solidFill>
                          <a:effectLst/>
                          <a:latin typeface="Calibri"/>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ctr"/>
                      <a:r>
                        <a:rPr lang="es-CO" sz="700" b="0" i="0" u="none" strike="noStrike">
                          <a:solidFill>
                            <a:srgbClr val="000000"/>
                          </a:solidFill>
                          <a:effectLst/>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es-CO" sz="700" b="0" i="0" u="none" strike="noStrike">
                          <a:solidFill>
                            <a:srgbClr val="000000"/>
                          </a:solidFill>
                          <a:effectLst/>
                          <a:latin typeface="Calibri"/>
                        </a:rPr>
                        <a:t>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es-CO" sz="700" b="0" i="0" u="none" strike="noStrike">
                          <a:solidFill>
                            <a:srgbClr val="000000"/>
                          </a:solidFill>
                          <a:effectLst/>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es-CO" sz="700" b="0" i="0" u="none" strike="noStrike">
                          <a:solidFill>
                            <a:srgbClr val="000000"/>
                          </a:solidFill>
                          <a:effectLst/>
                          <a:latin typeface="Calibri"/>
                        </a:rPr>
                        <a:t>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10005"/>
                  </a:ext>
                </a:extLst>
              </a:tr>
              <a:tr h="934591">
                <a:tc vMerge="1">
                  <a:txBody>
                    <a:bodyPr/>
                    <a:lstStyle/>
                    <a:p>
                      <a:endParaRPr lang="es-CO"/>
                    </a:p>
                  </a:txBody>
                  <a:tcPr/>
                </a:tc>
                <a:tc vMerge="1">
                  <a:txBody>
                    <a:bodyPr/>
                    <a:lstStyle/>
                    <a:p>
                      <a:endParaRPr lang="es-CO"/>
                    </a:p>
                  </a:txBody>
                  <a:tcPr/>
                </a:tc>
                <a:tc>
                  <a:txBody>
                    <a:bodyPr/>
                    <a:lstStyle/>
                    <a:p>
                      <a:pPr algn="l" fontAlgn="ctr"/>
                      <a:r>
                        <a:rPr lang="es-CO" sz="700" b="0" i="0" u="none" strike="noStrike">
                          <a:solidFill>
                            <a:srgbClr val="000000"/>
                          </a:solidFill>
                          <a:effectLst/>
                          <a:latin typeface="Calibri"/>
                        </a:rPr>
                        <a:t>Análisis interno (Identificación del mapa de proceso, Tipos de procesos, Análisis de procesos, Identificación de productos y/o servicios, Evaluación de la prestación de servicios)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700" b="0" i="0" u="none" strike="noStrike">
                          <a:solidFill>
                            <a:srgbClr val="000000"/>
                          </a:solidFill>
                          <a:effectLst/>
                          <a:latin typeface="Calibri"/>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700" b="0" i="0" u="none" strike="noStrike">
                          <a:solidFill>
                            <a:srgbClr val="000000"/>
                          </a:solidFill>
                          <a:effectLst/>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es-CO" sz="700" b="0" i="0" u="none" strike="noStrike">
                          <a:solidFill>
                            <a:srgbClr val="000000"/>
                          </a:solidFill>
                          <a:effectLst/>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es-CO" sz="700" b="0" i="0" u="none" strike="noStrike">
                          <a:solidFill>
                            <a:srgbClr val="000000"/>
                          </a:solidFill>
                          <a:effectLst/>
                          <a:latin typeface="Calibri"/>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es-CO" sz="700" b="0" i="0" u="none" strike="noStrike">
                          <a:solidFill>
                            <a:srgbClr val="000000"/>
                          </a:solidFill>
                          <a:effectLst/>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es-CO" sz="700" b="0" i="0" u="none" strike="noStrike">
                          <a:solidFill>
                            <a:srgbClr val="000000"/>
                          </a:solidFill>
                          <a:effectLst/>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es-CO" sz="700" b="0" i="0" u="none" strike="noStrike">
                          <a:solidFill>
                            <a:srgbClr val="000000"/>
                          </a:solidFill>
                          <a:effectLst/>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es-CO" sz="700" b="0" i="0" u="none" strike="noStrike">
                          <a:solidFill>
                            <a:srgbClr val="000000"/>
                          </a:solidFill>
                          <a:effectLst/>
                          <a:latin typeface="Calibri"/>
                        </a:rPr>
                        <a:t>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es-CO" sz="700" b="0" i="0" u="none" strike="noStrike">
                          <a:solidFill>
                            <a:srgbClr val="000000"/>
                          </a:solidFill>
                          <a:effectLst/>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es-CO" sz="700" b="0" i="0" u="none" strike="noStrike">
                          <a:solidFill>
                            <a:srgbClr val="000000"/>
                          </a:solidFill>
                          <a:effectLst/>
                          <a:latin typeface="Calibri"/>
                        </a:rPr>
                        <a:t>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es-CO" sz="700" b="0" i="0" u="none" strike="noStrike">
                          <a:solidFill>
                            <a:srgbClr val="000000"/>
                          </a:solidFill>
                          <a:effectLst/>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es-CO" sz="700" b="0" i="0" u="none" strike="noStrike">
                          <a:solidFill>
                            <a:srgbClr val="000000"/>
                          </a:solidFill>
                          <a:effectLst/>
                          <a:latin typeface="Calibri"/>
                        </a:rPr>
                        <a:t>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10006"/>
                  </a:ext>
                </a:extLst>
              </a:tr>
              <a:tr h="220667">
                <a:tc vMerge="1">
                  <a:txBody>
                    <a:bodyPr/>
                    <a:lstStyle/>
                    <a:p>
                      <a:endParaRPr lang="es-CO"/>
                    </a:p>
                  </a:txBody>
                  <a:tcPr/>
                </a:tc>
                <a:tc vMerge="1">
                  <a:txBody>
                    <a:bodyPr/>
                    <a:lstStyle/>
                    <a:p>
                      <a:endParaRPr lang="es-CO"/>
                    </a:p>
                  </a:txBody>
                  <a:tcPr/>
                </a:tc>
                <a:tc>
                  <a:txBody>
                    <a:bodyPr/>
                    <a:lstStyle/>
                    <a:p>
                      <a:pPr algn="l" fontAlgn="ctr"/>
                      <a:r>
                        <a:rPr lang="es-CO" sz="700" b="0" i="0" u="none" strike="noStrike">
                          <a:solidFill>
                            <a:srgbClr val="000000"/>
                          </a:solidFill>
                          <a:effectLst/>
                          <a:latin typeface="Calibri"/>
                        </a:rPr>
                        <a:t>Alineación del Modelo de Operación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700" b="0" i="0" u="none" strike="noStrike">
                          <a:solidFill>
                            <a:srgbClr val="000000"/>
                          </a:solidFill>
                          <a:effectLst/>
                          <a:latin typeface="Calibri"/>
                        </a:rPr>
                        <a:t>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700" b="0" i="0" u="none" strike="noStrike">
                          <a:solidFill>
                            <a:srgbClr val="000000"/>
                          </a:solidFill>
                          <a:effectLst/>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es-CO" sz="700" b="0" i="0" u="none" strike="noStrike">
                          <a:solidFill>
                            <a:srgbClr val="000000"/>
                          </a:solidFill>
                          <a:effectLst/>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es-CO" sz="700" b="0" i="0" u="none" strike="noStrike">
                          <a:solidFill>
                            <a:srgbClr val="000000"/>
                          </a:solidFill>
                          <a:effectLst/>
                          <a:latin typeface="Calibri"/>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es-CO" sz="700" b="0" i="0" u="none" strike="noStrike">
                          <a:solidFill>
                            <a:srgbClr val="000000"/>
                          </a:solidFill>
                          <a:effectLst/>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es-CO" sz="700" b="0" i="0" u="none" strike="noStrike">
                          <a:solidFill>
                            <a:srgbClr val="000000"/>
                          </a:solidFill>
                          <a:effectLst/>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es-CO" sz="700" b="0" i="0" u="none" strike="noStrike">
                          <a:solidFill>
                            <a:srgbClr val="000000"/>
                          </a:solidFill>
                          <a:effectLst/>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es-CO" sz="700" b="0" i="0" u="none" strike="noStrike">
                          <a:solidFill>
                            <a:srgbClr val="000000"/>
                          </a:solidFill>
                          <a:effectLst/>
                          <a:latin typeface="Calibri"/>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s-CO" sz="700" b="0" i="0" u="none" strike="noStrike">
                          <a:solidFill>
                            <a:srgbClr val="000000"/>
                          </a:solidFill>
                          <a:effectLst/>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es-CO" sz="700" b="0" i="0" u="none" strike="noStrike">
                          <a:solidFill>
                            <a:srgbClr val="000000"/>
                          </a:solidFill>
                          <a:effectLst/>
                          <a:latin typeface="Calibri"/>
                        </a:rPr>
                        <a:t>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s-CO" sz="700" b="0" i="0" u="none" strike="noStrike">
                          <a:solidFill>
                            <a:srgbClr val="000000"/>
                          </a:solidFill>
                          <a:effectLst/>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es-CO" sz="700" b="0" i="0" u="none" strike="noStrike">
                          <a:solidFill>
                            <a:srgbClr val="000000"/>
                          </a:solidFill>
                          <a:effectLst/>
                          <a:latin typeface="Calibri"/>
                        </a:rPr>
                        <a:t>21%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extLst>
                  <a:ext uri="{0D108BD9-81ED-4DB2-BD59-A6C34878D82A}">
                    <a16:rowId xmlns:a16="http://schemas.microsoft.com/office/drawing/2014/main" val="10007"/>
                  </a:ext>
                </a:extLst>
              </a:tr>
              <a:tr h="331001">
                <a:tc vMerge="1">
                  <a:txBody>
                    <a:bodyPr/>
                    <a:lstStyle/>
                    <a:p>
                      <a:endParaRPr lang="es-CO"/>
                    </a:p>
                  </a:txBody>
                  <a:tcPr/>
                </a:tc>
                <a:tc vMerge="1">
                  <a:txBody>
                    <a:bodyPr/>
                    <a:lstStyle/>
                    <a:p>
                      <a:endParaRPr lang="es-CO"/>
                    </a:p>
                  </a:txBody>
                  <a:tcPr/>
                </a:tc>
                <a:tc>
                  <a:txBody>
                    <a:bodyPr/>
                    <a:lstStyle/>
                    <a:p>
                      <a:pPr algn="l" fontAlgn="ctr"/>
                      <a:r>
                        <a:rPr lang="es-CO" sz="700" b="0" i="0" u="none" strike="noStrike">
                          <a:solidFill>
                            <a:srgbClr val="000000"/>
                          </a:solidFill>
                          <a:effectLst/>
                          <a:latin typeface="Calibri"/>
                        </a:rPr>
                        <a:t>Estructura u organización interna de acuerdo a las dinamicas propias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700" b="0" i="0" u="none" strike="noStrike">
                          <a:solidFill>
                            <a:srgbClr val="000000"/>
                          </a:solidFill>
                          <a:effectLst/>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700" b="0" i="0" u="none" strike="noStrike">
                          <a:solidFill>
                            <a:srgbClr val="000000"/>
                          </a:solidFill>
                          <a:effectLst/>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ctr"/>
                      <a:r>
                        <a:rPr lang="es-CO" sz="700" b="0" i="0" u="none" strike="noStrike">
                          <a:solidFill>
                            <a:srgbClr val="000000"/>
                          </a:solidFill>
                          <a:effectLst/>
                          <a:latin typeface="Calibri"/>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s-CO" sz="700" b="0" i="0" u="none" strike="noStrike">
                          <a:solidFill>
                            <a:srgbClr val="000000"/>
                          </a:solidFill>
                          <a:effectLst/>
                          <a:latin typeface="Calibri"/>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s-CO" sz="700" b="0" i="0" u="none" strike="noStrike">
                          <a:solidFill>
                            <a:srgbClr val="000000"/>
                          </a:solidFill>
                          <a:effectLst/>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ctr"/>
                      <a:r>
                        <a:rPr lang="es-CO" sz="700" b="0" i="0" u="none" strike="noStrike">
                          <a:solidFill>
                            <a:srgbClr val="000000"/>
                          </a:solidFill>
                          <a:effectLst/>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ctr"/>
                      <a:r>
                        <a:rPr lang="es-CO" sz="700" b="0" i="0" u="none" strike="noStrike">
                          <a:solidFill>
                            <a:srgbClr val="000000"/>
                          </a:solidFill>
                          <a:effectLst/>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ctr"/>
                      <a:r>
                        <a:rPr lang="es-CO" sz="700" b="0" i="0" u="none" strike="noStrike">
                          <a:solidFill>
                            <a:srgbClr val="000000"/>
                          </a:solidFill>
                          <a:effectLst/>
                          <a:latin typeface="Calibri"/>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s-CO" sz="700" b="0" i="0" u="none" strike="noStrike">
                          <a:solidFill>
                            <a:srgbClr val="000000"/>
                          </a:solidFill>
                          <a:effectLst/>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ctr"/>
                      <a:r>
                        <a:rPr lang="es-CO" sz="700" b="0" i="0" u="none" strike="noStrike">
                          <a:solidFill>
                            <a:srgbClr val="000000"/>
                          </a:solidFill>
                          <a:effectLst/>
                          <a:latin typeface="Calibri"/>
                        </a:rPr>
                        <a:t>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s-CO" sz="700" b="0" i="0" u="none" strike="noStrike">
                          <a:solidFill>
                            <a:srgbClr val="000000"/>
                          </a:solidFill>
                          <a:effectLst/>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ctr"/>
                      <a:r>
                        <a:rPr lang="es-CO" sz="700" b="0" i="0" u="none" strike="noStrike">
                          <a:solidFill>
                            <a:srgbClr val="000000"/>
                          </a:solidFill>
                          <a:effectLst/>
                          <a:latin typeface="Calibri"/>
                        </a:rPr>
                        <a:t>24%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extLst>
                  <a:ext uri="{0D108BD9-81ED-4DB2-BD59-A6C34878D82A}">
                    <a16:rowId xmlns:a16="http://schemas.microsoft.com/office/drawing/2014/main" val="10008"/>
                  </a:ext>
                </a:extLst>
              </a:tr>
              <a:tr h="993003">
                <a:tc>
                  <a:txBody>
                    <a:bodyPr/>
                    <a:lstStyle/>
                    <a:p>
                      <a:pPr algn="ctr" rtl="0" fontAlgn="ctr"/>
                      <a:r>
                        <a:rPr lang="es-CO" sz="700" b="0" i="0" u="none" strike="noStrike">
                          <a:solidFill>
                            <a:srgbClr val="000000"/>
                          </a:solidFill>
                          <a:effectLst/>
                          <a:latin typeface="Calibri"/>
                        </a:rPr>
                        <a:t>100% Estatutos y/o reglamentos  de acuerdo a las dinamicas propias revisados y ajustados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CO" sz="700" b="0" i="0" u="none" strike="noStrike">
                          <a:solidFill>
                            <a:srgbClr val="000000"/>
                          </a:solidFill>
                          <a:effectLst/>
                          <a:latin typeface="Calibri"/>
                        </a:rPr>
                        <a:t>No de estatutos o reglamentos revisados y ajustados / No EAV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700" b="0" i="0" u="none" strike="noStrike" dirty="0">
                          <a:solidFill>
                            <a:srgbClr val="000000"/>
                          </a:solidFill>
                          <a:effectLst/>
                          <a:latin typeface="Calibri"/>
                        </a:rPr>
                        <a:t>Revisión y ajustes de acuerdo a la normatividad interna (estatutos y/o reglamentos)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700" b="0" i="0" u="none" strike="noStrike">
                          <a:solidFill>
                            <a:srgbClr val="000000"/>
                          </a:solidFill>
                          <a:effectLst/>
                          <a:latin typeface="Calibri"/>
                        </a:rPr>
                        <a:t>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700" b="0" i="0" u="none" strike="noStrike">
                          <a:solidFill>
                            <a:srgbClr val="000000"/>
                          </a:solidFill>
                          <a:effectLst/>
                          <a:latin typeface="Calibri"/>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s-CO" sz="700" b="0" i="0" u="none" strike="noStrike">
                          <a:solidFill>
                            <a:srgbClr val="000000"/>
                          </a:solidFill>
                          <a:effectLst/>
                          <a:latin typeface="Calibri"/>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s-CO" sz="700" b="0" i="0" u="none" strike="noStrike">
                          <a:solidFill>
                            <a:srgbClr val="000000"/>
                          </a:solidFill>
                          <a:effectLst/>
                          <a:latin typeface="Calibri"/>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s-CO" sz="700" b="0" i="0" u="none" strike="noStrike">
                          <a:solidFill>
                            <a:srgbClr val="000000"/>
                          </a:solidFill>
                          <a:effectLst/>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es-CO" sz="700" b="0" i="0" u="none" strike="noStrike">
                          <a:solidFill>
                            <a:srgbClr val="000000"/>
                          </a:solidFill>
                          <a:effectLst/>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es-CO" sz="700" b="0" i="0" u="none" strike="noStrike">
                          <a:solidFill>
                            <a:srgbClr val="000000"/>
                          </a:solidFill>
                          <a:effectLst/>
                          <a:latin typeface="Calibri"/>
                        </a:rPr>
                        <a:t>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es-CO" sz="700" b="0" i="0" u="none" strike="noStrike">
                          <a:solidFill>
                            <a:srgbClr val="000000"/>
                          </a:solidFill>
                          <a:effectLst/>
                          <a:latin typeface="Calibri"/>
                        </a:rPr>
                        <a:t>30%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es-CO" sz="700" b="0" i="0" u="none" strike="noStrike">
                          <a:solidFill>
                            <a:srgbClr val="000000"/>
                          </a:solidFill>
                          <a:effectLst/>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es-CO" sz="700" b="0" i="0" u="none" strike="noStrike">
                          <a:solidFill>
                            <a:srgbClr val="000000"/>
                          </a:solidFill>
                          <a:effectLst/>
                          <a:latin typeface="Calibri"/>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s-CO" sz="700" b="0" i="0" u="none" strike="noStrike">
                          <a:solidFill>
                            <a:srgbClr val="000000"/>
                          </a:solidFill>
                          <a:effectLst/>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es-CO" sz="700" b="0" i="0" u="none" strike="noStrike" dirty="0">
                          <a:solidFill>
                            <a:srgbClr val="000000"/>
                          </a:solidFill>
                          <a:effectLst/>
                          <a:latin typeface="Calibri"/>
                        </a:rPr>
                        <a:t>29%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10009"/>
                  </a:ext>
                </a:extLst>
              </a:tr>
            </a:tbl>
          </a:graphicData>
        </a:graphic>
      </p:graphicFrame>
      <p:graphicFrame>
        <p:nvGraphicFramePr>
          <p:cNvPr id="7" name="6 Tabla"/>
          <p:cNvGraphicFramePr>
            <a:graphicFrameLocks noGrp="1"/>
          </p:cNvGraphicFramePr>
          <p:nvPr>
            <p:extLst>
              <p:ext uri="{D42A27DB-BD31-4B8C-83A1-F6EECF244321}">
                <p14:modId xmlns:p14="http://schemas.microsoft.com/office/powerpoint/2010/main" val="3376890242"/>
              </p:ext>
            </p:extLst>
          </p:nvPr>
        </p:nvGraphicFramePr>
        <p:xfrm>
          <a:off x="486420" y="5661248"/>
          <a:ext cx="3365500" cy="762000"/>
        </p:xfrm>
        <a:graphic>
          <a:graphicData uri="http://schemas.openxmlformats.org/drawingml/2006/table">
            <a:tbl>
              <a:tblPr/>
              <a:tblGrid>
                <a:gridCol w="761282">
                  <a:extLst>
                    <a:ext uri="{9D8B030D-6E8A-4147-A177-3AD203B41FA5}">
                      <a16:colId xmlns:a16="http://schemas.microsoft.com/office/drawing/2014/main" val="20000"/>
                    </a:ext>
                  </a:extLst>
                </a:gridCol>
                <a:gridCol w="904022">
                  <a:extLst>
                    <a:ext uri="{9D8B030D-6E8A-4147-A177-3AD203B41FA5}">
                      <a16:colId xmlns:a16="http://schemas.microsoft.com/office/drawing/2014/main" val="20001"/>
                    </a:ext>
                  </a:extLst>
                </a:gridCol>
                <a:gridCol w="761282">
                  <a:extLst>
                    <a:ext uri="{9D8B030D-6E8A-4147-A177-3AD203B41FA5}">
                      <a16:colId xmlns:a16="http://schemas.microsoft.com/office/drawing/2014/main" val="20002"/>
                    </a:ext>
                  </a:extLst>
                </a:gridCol>
                <a:gridCol w="938914">
                  <a:extLst>
                    <a:ext uri="{9D8B030D-6E8A-4147-A177-3AD203B41FA5}">
                      <a16:colId xmlns:a16="http://schemas.microsoft.com/office/drawing/2014/main" val="20003"/>
                    </a:ext>
                  </a:extLst>
                </a:gridCol>
              </a:tblGrid>
              <a:tr h="190500">
                <a:tc gridSpan="2">
                  <a:txBody>
                    <a:bodyPr/>
                    <a:lstStyle/>
                    <a:p>
                      <a:pPr algn="l" fontAlgn="b"/>
                      <a:r>
                        <a:rPr lang="es-CO" sz="1000" b="1" i="0" u="none" strike="noStrike" dirty="0">
                          <a:solidFill>
                            <a:srgbClr val="000000"/>
                          </a:solidFill>
                          <a:effectLst/>
                          <a:latin typeface="Calibri"/>
                        </a:rPr>
                        <a:t>CONVENCIONES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s-CO"/>
                    </a:p>
                  </a:txBody>
                  <a:tcPr/>
                </a:tc>
                <a:tc>
                  <a:txBody>
                    <a:bodyPr/>
                    <a:lstStyle/>
                    <a:p>
                      <a:pPr algn="l" fontAlgn="b"/>
                      <a:endParaRPr lang="es-CO"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s-CO" sz="11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00"/>
                  </a:ext>
                </a:extLst>
              </a:tr>
              <a:tr h="190500">
                <a:tc>
                  <a:txBody>
                    <a:bodyPr/>
                    <a:lstStyle/>
                    <a:p>
                      <a:pPr algn="l" fontAlgn="b"/>
                      <a:r>
                        <a:rPr lang="es-CO" sz="1100" b="0" i="0" u="none" strike="noStrike" dirty="0">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gridSpan="3">
                  <a:txBody>
                    <a:bodyPr/>
                    <a:lstStyle/>
                    <a:p>
                      <a:pPr algn="l" fontAlgn="b"/>
                      <a:r>
                        <a:rPr lang="es-CO" sz="1100" b="0" i="0" u="none" strike="noStrike">
                          <a:solidFill>
                            <a:srgbClr val="000000"/>
                          </a:solidFill>
                          <a:effectLst/>
                          <a:latin typeface="Calibri"/>
                        </a:rPr>
                        <a:t>Supera el porcentaje programado</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10001"/>
                  </a:ext>
                </a:extLst>
              </a:tr>
              <a:tr h="190500">
                <a:tc>
                  <a:txBody>
                    <a:bodyPr/>
                    <a:lstStyle/>
                    <a:p>
                      <a:pPr algn="l" fontAlgn="b"/>
                      <a:r>
                        <a:rPr lang="es-CO" sz="1100" b="0" i="0" u="none" strike="noStrike" dirty="0">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gridSpan="3">
                  <a:txBody>
                    <a:bodyPr/>
                    <a:lstStyle/>
                    <a:p>
                      <a:pPr algn="l" fontAlgn="b"/>
                      <a:r>
                        <a:rPr lang="es-CO" sz="1100" b="0" i="0" u="none" strike="noStrike" dirty="0">
                          <a:solidFill>
                            <a:srgbClr val="000000"/>
                          </a:solidFill>
                          <a:effectLst/>
                          <a:latin typeface="Calibri"/>
                        </a:rPr>
                        <a:t>No supera el porcentaje programado</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10002"/>
                  </a:ext>
                </a:extLst>
              </a:tr>
              <a:tr h="190500">
                <a:tc>
                  <a:txBody>
                    <a:bodyPr/>
                    <a:lstStyle/>
                    <a:p>
                      <a:pPr algn="l" fontAlgn="b"/>
                      <a:r>
                        <a:rPr lang="es-CO" sz="1100" b="0" i="0" u="none" strike="noStrike">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gridSpan="3">
                  <a:txBody>
                    <a:bodyPr/>
                    <a:lstStyle/>
                    <a:p>
                      <a:pPr algn="l" fontAlgn="b"/>
                      <a:r>
                        <a:rPr lang="es-CO" sz="1100" b="0" i="0" u="none" strike="noStrike" dirty="0">
                          <a:solidFill>
                            <a:srgbClr val="000000"/>
                          </a:solidFill>
                          <a:effectLst/>
                          <a:latin typeface="Calibri"/>
                        </a:rPr>
                        <a:t>Cumple el porcentaje programado</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812044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5"/>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5259" t="17295" r="16983" b="33645"/>
          <a:stretch/>
        </p:blipFill>
        <p:spPr bwMode="auto">
          <a:xfrm>
            <a:off x="395536" y="116632"/>
            <a:ext cx="8352928" cy="7920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5 Rectángulo"/>
          <p:cNvSpPr/>
          <p:nvPr/>
        </p:nvSpPr>
        <p:spPr>
          <a:xfrm>
            <a:off x="422176" y="292586"/>
            <a:ext cx="8254280" cy="400110"/>
          </a:xfrm>
          <a:prstGeom prst="rect">
            <a:avLst/>
          </a:prstGeom>
        </p:spPr>
        <p:txBody>
          <a:bodyPr wrap="square">
            <a:spAutoFit/>
          </a:bodyPr>
          <a:lstStyle/>
          <a:p>
            <a:pPr algn="ctr"/>
            <a:r>
              <a:rPr lang="es-CO" sz="2000" b="1" dirty="0">
                <a:solidFill>
                  <a:schemeClr val="bg1"/>
                </a:solidFill>
                <a:latin typeface="Arial" panose="020B0604020202020204" pitchFamily="34" charset="0"/>
                <a:ea typeface="ＭＳ Ｐゴシック" panose="020B0600070205080204" pitchFamily="34" charset="-128"/>
                <a:cs typeface="Arial" panose="020B0604020202020204" pitchFamily="34" charset="0"/>
              </a:rPr>
              <a:t>POLITICA DE </a:t>
            </a:r>
            <a:r>
              <a:rPr lang="es-CO" sz="2000" b="1" dirty="0">
                <a:solidFill>
                  <a:schemeClr val="bg1"/>
                </a:solidFill>
                <a:latin typeface="Arial" panose="020B0604020202020204" pitchFamily="34" charset="0"/>
                <a:cs typeface="Arial" panose="020B0604020202020204" pitchFamily="34" charset="0"/>
              </a:rPr>
              <a:t>EFICIENCIA ADMINISTRATIVA</a:t>
            </a:r>
            <a:endParaRPr lang="es-CO" sz="2000" dirty="0">
              <a:solidFill>
                <a:schemeClr val="bg1"/>
              </a:solidFill>
              <a:latin typeface="Arial" panose="020B0604020202020204" pitchFamily="34" charset="0"/>
              <a:cs typeface="Arial" panose="020B0604020202020204" pitchFamily="34" charset="0"/>
            </a:endParaRPr>
          </a:p>
        </p:txBody>
      </p:sp>
      <p:graphicFrame>
        <p:nvGraphicFramePr>
          <p:cNvPr id="2" name="1 Tabla"/>
          <p:cNvGraphicFramePr>
            <a:graphicFrameLocks noGrp="1"/>
          </p:cNvGraphicFramePr>
          <p:nvPr>
            <p:extLst>
              <p:ext uri="{D42A27DB-BD31-4B8C-83A1-F6EECF244321}">
                <p14:modId xmlns:p14="http://schemas.microsoft.com/office/powerpoint/2010/main" val="3773528092"/>
              </p:ext>
            </p:extLst>
          </p:nvPr>
        </p:nvGraphicFramePr>
        <p:xfrm>
          <a:off x="457198" y="980728"/>
          <a:ext cx="8229604" cy="4680520"/>
        </p:xfrm>
        <a:graphic>
          <a:graphicData uri="http://schemas.openxmlformats.org/drawingml/2006/table">
            <a:tbl>
              <a:tblPr/>
              <a:tblGrid>
                <a:gridCol w="897845">
                  <a:extLst>
                    <a:ext uri="{9D8B030D-6E8A-4147-A177-3AD203B41FA5}">
                      <a16:colId xmlns:a16="http://schemas.microsoft.com/office/drawing/2014/main" val="20000"/>
                    </a:ext>
                  </a:extLst>
                </a:gridCol>
                <a:gridCol w="897845">
                  <a:extLst>
                    <a:ext uri="{9D8B030D-6E8A-4147-A177-3AD203B41FA5}">
                      <a16:colId xmlns:a16="http://schemas.microsoft.com/office/drawing/2014/main" val="20001"/>
                    </a:ext>
                  </a:extLst>
                </a:gridCol>
                <a:gridCol w="899779">
                  <a:extLst>
                    <a:ext uri="{9D8B030D-6E8A-4147-A177-3AD203B41FA5}">
                      <a16:colId xmlns:a16="http://schemas.microsoft.com/office/drawing/2014/main" val="20002"/>
                    </a:ext>
                  </a:extLst>
                </a:gridCol>
                <a:gridCol w="464403">
                  <a:extLst>
                    <a:ext uri="{9D8B030D-6E8A-4147-A177-3AD203B41FA5}">
                      <a16:colId xmlns:a16="http://schemas.microsoft.com/office/drawing/2014/main" val="20003"/>
                    </a:ext>
                  </a:extLst>
                </a:gridCol>
                <a:gridCol w="464403">
                  <a:extLst>
                    <a:ext uri="{9D8B030D-6E8A-4147-A177-3AD203B41FA5}">
                      <a16:colId xmlns:a16="http://schemas.microsoft.com/office/drawing/2014/main" val="20004"/>
                    </a:ext>
                  </a:extLst>
                </a:gridCol>
                <a:gridCol w="464403">
                  <a:extLst>
                    <a:ext uri="{9D8B030D-6E8A-4147-A177-3AD203B41FA5}">
                      <a16:colId xmlns:a16="http://schemas.microsoft.com/office/drawing/2014/main" val="20005"/>
                    </a:ext>
                  </a:extLst>
                </a:gridCol>
                <a:gridCol w="464403">
                  <a:extLst>
                    <a:ext uri="{9D8B030D-6E8A-4147-A177-3AD203B41FA5}">
                      <a16:colId xmlns:a16="http://schemas.microsoft.com/office/drawing/2014/main" val="20006"/>
                    </a:ext>
                  </a:extLst>
                </a:gridCol>
                <a:gridCol w="464403">
                  <a:extLst>
                    <a:ext uri="{9D8B030D-6E8A-4147-A177-3AD203B41FA5}">
                      <a16:colId xmlns:a16="http://schemas.microsoft.com/office/drawing/2014/main" val="20007"/>
                    </a:ext>
                  </a:extLst>
                </a:gridCol>
                <a:gridCol w="464403">
                  <a:extLst>
                    <a:ext uri="{9D8B030D-6E8A-4147-A177-3AD203B41FA5}">
                      <a16:colId xmlns:a16="http://schemas.microsoft.com/office/drawing/2014/main" val="20008"/>
                    </a:ext>
                  </a:extLst>
                </a:gridCol>
                <a:gridCol w="464403">
                  <a:extLst>
                    <a:ext uri="{9D8B030D-6E8A-4147-A177-3AD203B41FA5}">
                      <a16:colId xmlns:a16="http://schemas.microsoft.com/office/drawing/2014/main" val="20009"/>
                    </a:ext>
                  </a:extLst>
                </a:gridCol>
                <a:gridCol w="464403">
                  <a:extLst>
                    <a:ext uri="{9D8B030D-6E8A-4147-A177-3AD203B41FA5}">
                      <a16:colId xmlns:a16="http://schemas.microsoft.com/office/drawing/2014/main" val="20010"/>
                    </a:ext>
                  </a:extLst>
                </a:gridCol>
                <a:gridCol w="464403">
                  <a:extLst>
                    <a:ext uri="{9D8B030D-6E8A-4147-A177-3AD203B41FA5}">
                      <a16:colId xmlns:a16="http://schemas.microsoft.com/office/drawing/2014/main" val="20011"/>
                    </a:ext>
                  </a:extLst>
                </a:gridCol>
                <a:gridCol w="464403">
                  <a:extLst>
                    <a:ext uri="{9D8B030D-6E8A-4147-A177-3AD203B41FA5}">
                      <a16:colId xmlns:a16="http://schemas.microsoft.com/office/drawing/2014/main" val="20012"/>
                    </a:ext>
                  </a:extLst>
                </a:gridCol>
                <a:gridCol w="425702">
                  <a:extLst>
                    <a:ext uri="{9D8B030D-6E8A-4147-A177-3AD203B41FA5}">
                      <a16:colId xmlns:a16="http://schemas.microsoft.com/office/drawing/2014/main" val="20013"/>
                    </a:ext>
                  </a:extLst>
                </a:gridCol>
                <a:gridCol w="464403">
                  <a:extLst>
                    <a:ext uri="{9D8B030D-6E8A-4147-A177-3AD203B41FA5}">
                      <a16:colId xmlns:a16="http://schemas.microsoft.com/office/drawing/2014/main" val="20014"/>
                    </a:ext>
                  </a:extLst>
                </a:gridCol>
              </a:tblGrid>
              <a:tr h="211588">
                <a:tc gridSpan="2">
                  <a:txBody>
                    <a:bodyPr/>
                    <a:lstStyle/>
                    <a:p>
                      <a:pPr algn="ctr" rtl="0" fontAlgn="ctr"/>
                      <a:r>
                        <a:rPr lang="es-CO" sz="800" b="1" i="0" u="none" strike="noStrike" dirty="0">
                          <a:solidFill>
                            <a:srgbClr val="000000"/>
                          </a:solidFill>
                          <a:effectLst/>
                          <a:latin typeface="Calibri"/>
                        </a:rPr>
                        <a:t>ESTRATEGIA 4:  </a:t>
                      </a:r>
                    </a:p>
                  </a:txBody>
                  <a:tcPr marL="0" marR="0" marT="0" marB="0" anchor="ctr">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DCE6F1"/>
                    </a:solidFill>
                  </a:tcPr>
                </a:tc>
                <a:tc hMerge="1">
                  <a:txBody>
                    <a:bodyPr/>
                    <a:lstStyle/>
                    <a:p>
                      <a:endParaRPr lang="es-CO"/>
                    </a:p>
                  </a:txBody>
                  <a:tcPr/>
                </a:tc>
                <a:tc gridSpan="13">
                  <a:txBody>
                    <a:bodyPr/>
                    <a:lstStyle/>
                    <a:p>
                      <a:pPr algn="l" rtl="0" fontAlgn="ctr"/>
                      <a:r>
                        <a:rPr lang="es-CO" sz="800" b="1" i="0" u="none" strike="noStrike" dirty="0">
                          <a:solidFill>
                            <a:srgbClr val="000000"/>
                          </a:solidFill>
                          <a:effectLst/>
                          <a:latin typeface="Calibri"/>
                        </a:rPr>
                        <a:t>Formulación plan estratégico de tecnología del sector</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DCE6F1"/>
                    </a:solidFill>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10000"/>
                  </a:ext>
                </a:extLst>
              </a:tr>
              <a:tr h="348097">
                <a:tc>
                  <a:txBody>
                    <a:bodyPr/>
                    <a:lstStyle/>
                    <a:p>
                      <a:pPr algn="ctr" rtl="0" fontAlgn="ctr"/>
                      <a:r>
                        <a:rPr lang="es-CO" sz="700" b="0" i="0" u="none" strike="noStrike">
                          <a:solidFill>
                            <a:srgbClr val="000000"/>
                          </a:solidFill>
                          <a:effectLst/>
                          <a:latin typeface="Calibri"/>
                        </a:rPr>
                        <a:t>META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rtl="0" fontAlgn="ctr"/>
                      <a:r>
                        <a:rPr lang="es-CO" sz="700" b="1" i="0" u="none" strike="noStrike">
                          <a:solidFill>
                            <a:srgbClr val="000000"/>
                          </a:solidFill>
                          <a:effectLst/>
                          <a:latin typeface="Calibri"/>
                        </a:rPr>
                        <a:t>FÓRMULA DEL INDICADOR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rtl="0" fontAlgn="ctr"/>
                      <a:r>
                        <a:rPr lang="es-CO" sz="700" b="1" i="0" u="none" strike="noStrike">
                          <a:solidFill>
                            <a:srgbClr val="000000"/>
                          </a:solidFill>
                          <a:effectLst/>
                          <a:latin typeface="Calibri"/>
                        </a:rPr>
                        <a:t>ACTIVIDADES ESPECÍFICAS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rtl="0" fontAlgn="ctr"/>
                      <a:r>
                        <a:rPr lang="es-CO" sz="700" b="1" i="0" u="none" strike="noStrike">
                          <a:solidFill>
                            <a:srgbClr val="000000"/>
                          </a:solidFill>
                          <a:effectLst/>
                          <a:latin typeface="Calibri"/>
                        </a:rPr>
                        <a:t>% PROGRAMADO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ICFES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ICETEX</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INCI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INSOR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FODESEP</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INTENALCO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ETITC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INFOTEP SAN ANDRES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INFOTEP SAN JUAN DEL CESAR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ITFIT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PROMEDIO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extLst>
                  <a:ext uri="{0D108BD9-81ED-4DB2-BD59-A6C34878D82A}">
                    <a16:rowId xmlns:a16="http://schemas.microsoft.com/office/drawing/2014/main" val="10001"/>
                  </a:ext>
                </a:extLst>
              </a:tr>
              <a:tr h="580162">
                <a:tc rowSpan="7">
                  <a:txBody>
                    <a:bodyPr/>
                    <a:lstStyle/>
                    <a:p>
                      <a:pPr algn="ctr" rtl="0" fontAlgn="ctr"/>
                      <a:r>
                        <a:rPr lang="es-CO" sz="700" b="0" i="0" u="none" strike="noStrike">
                          <a:solidFill>
                            <a:srgbClr val="000000"/>
                          </a:solidFill>
                          <a:effectLst/>
                          <a:latin typeface="Calibri"/>
                        </a:rPr>
                        <a:t>100% de la fase de planeación ejectuada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700" b="0" i="0" u="none" strike="noStrike">
                          <a:solidFill>
                            <a:srgbClr val="000000"/>
                          </a:solidFill>
                          <a:effectLst/>
                          <a:latin typeface="Calibri"/>
                        </a:rPr>
                        <a:t>Actividades ejecutadas / actividades planeadas *100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700" b="0" i="0" u="none" strike="noStrike">
                          <a:solidFill>
                            <a:srgbClr val="000000"/>
                          </a:solidFill>
                          <a:effectLst/>
                          <a:latin typeface="Calibri"/>
                        </a:rPr>
                        <a:t>Desarrollo de planes estrategicos de tecnologia articulados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700" b="0" i="0" u="none" strike="noStrike">
                          <a:solidFill>
                            <a:srgbClr val="000000"/>
                          </a:solidFill>
                          <a:effectLst/>
                          <a:latin typeface="Calibri"/>
                        </a:rPr>
                        <a:t>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700" b="0" i="0" u="none" strike="noStrike">
                          <a:solidFill>
                            <a:srgbClr val="000000"/>
                          </a:solidFill>
                          <a:effectLst/>
                          <a:latin typeface="Calibri"/>
                        </a:rPr>
                        <a:t>30%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s-CO" sz="700" b="0" i="0" u="none" strike="noStrike">
                          <a:solidFill>
                            <a:srgbClr val="000000"/>
                          </a:solidFill>
                          <a:effectLst/>
                          <a:latin typeface="Calibri"/>
                        </a:rPr>
                        <a:t>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s-CO" sz="700" b="0" i="0" u="none" strike="noStrike">
                          <a:solidFill>
                            <a:srgbClr val="000000"/>
                          </a:solidFill>
                          <a:effectLst/>
                          <a:latin typeface="Calibri"/>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s-CO" sz="700" b="0" i="0" u="none" strike="noStrike">
                          <a:solidFill>
                            <a:srgbClr val="000000"/>
                          </a:solidFill>
                          <a:effectLst/>
                          <a:latin typeface="Calibri"/>
                        </a:rPr>
                        <a:t>60%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s-CO" sz="700" b="0" i="0" u="none" strike="noStrike">
                          <a:solidFill>
                            <a:srgbClr val="000000"/>
                          </a:solidFill>
                          <a:effectLst/>
                          <a:latin typeface="Calibri"/>
                        </a:rPr>
                        <a:t>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s-CO" sz="700" b="0" i="0" u="none" strike="noStrike">
                          <a:solidFill>
                            <a:srgbClr val="000000"/>
                          </a:solidFill>
                          <a:effectLst/>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es-CO" sz="700" b="0" i="0" u="none" strike="noStrike">
                          <a:solidFill>
                            <a:srgbClr val="000000"/>
                          </a:solidFill>
                          <a:effectLst/>
                          <a:latin typeface="Calibri"/>
                        </a:rPr>
                        <a:t>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es-CO" sz="700" b="0" i="0" u="none" strike="noStrike">
                          <a:solidFill>
                            <a:srgbClr val="000000"/>
                          </a:solidFill>
                          <a:effectLst/>
                          <a:latin typeface="Calibri"/>
                        </a:rPr>
                        <a:t>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ctr"/>
                      <a:r>
                        <a:rPr lang="es-CO" sz="700" b="0" i="0" u="none" strike="noStrike">
                          <a:solidFill>
                            <a:srgbClr val="000000"/>
                          </a:solidFill>
                          <a:effectLst/>
                          <a:latin typeface="Calibri"/>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s-CO" sz="700" b="0" i="0" u="none" strike="noStrike">
                          <a:solidFill>
                            <a:srgbClr val="000000"/>
                          </a:solidFill>
                          <a:effectLst/>
                          <a:latin typeface="Calibri"/>
                        </a:rPr>
                        <a:t>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es-CO" sz="700" b="0" i="0" u="none" strike="noStrike">
                          <a:solidFill>
                            <a:srgbClr val="000000"/>
                          </a:solidFill>
                          <a:effectLst/>
                          <a:latin typeface="Calibri"/>
                        </a:rPr>
                        <a:t>29%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extLst>
                  <a:ext uri="{0D108BD9-81ED-4DB2-BD59-A6C34878D82A}">
                    <a16:rowId xmlns:a16="http://schemas.microsoft.com/office/drawing/2014/main" val="10002"/>
                  </a:ext>
                </a:extLst>
              </a:tr>
              <a:tr h="136508">
                <a:tc vMerge="1">
                  <a:txBody>
                    <a:bodyPr/>
                    <a:lstStyle/>
                    <a:p>
                      <a:endParaRPr lang="es-CO"/>
                    </a:p>
                  </a:txBody>
                  <a:tcPr/>
                </a:tc>
                <a:tc rowSpan="6">
                  <a:txBody>
                    <a:bodyPr/>
                    <a:lstStyle/>
                    <a:p>
                      <a:pPr algn="ctr" rtl="0" fontAlgn="ctr"/>
                      <a:r>
                        <a:rPr lang="es-CO" sz="700" b="0" i="0" u="none" strike="noStrike">
                          <a:solidFill>
                            <a:srgbClr val="000000"/>
                          </a:solidFill>
                          <a:effectLst/>
                          <a:latin typeface="Calibri"/>
                        </a:rPr>
                        <a:t>Actividades ejecutadas / actividades planeadas * 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700" b="0" i="0" u="none" strike="noStrike">
                          <a:solidFill>
                            <a:srgbClr val="000000"/>
                          </a:solidFill>
                          <a:effectLst/>
                          <a:latin typeface="Calibri"/>
                        </a:rPr>
                        <a:t>Establecer alcance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6">
                  <a:txBody>
                    <a:bodyPr/>
                    <a:lstStyle/>
                    <a:p>
                      <a:pPr algn="ctr" fontAlgn="ctr"/>
                      <a:r>
                        <a:rPr lang="es-CO" sz="700" b="0" i="0" u="none" strike="noStrike">
                          <a:solidFill>
                            <a:srgbClr val="000000"/>
                          </a:solidFill>
                          <a:effectLst/>
                          <a:latin typeface="Calibri"/>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6">
                  <a:txBody>
                    <a:bodyPr/>
                    <a:lstStyle/>
                    <a:p>
                      <a:pPr algn="ctr" fontAlgn="ctr"/>
                      <a:r>
                        <a:rPr lang="es-CO" sz="700" b="0" i="0" u="none" strike="noStrike">
                          <a:solidFill>
                            <a:srgbClr val="000000"/>
                          </a:solidFill>
                          <a:effectLst/>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8CBAD"/>
                    </a:solidFill>
                  </a:tcPr>
                </a:tc>
                <a:tc rowSpan="6">
                  <a:txBody>
                    <a:bodyPr/>
                    <a:lstStyle/>
                    <a:p>
                      <a:pPr algn="ctr" fontAlgn="ctr"/>
                      <a:r>
                        <a:rPr lang="es-CO" sz="700" b="0" i="0" u="none" strike="noStrike">
                          <a:solidFill>
                            <a:srgbClr val="000000"/>
                          </a:solidFill>
                          <a:effectLst/>
                          <a:latin typeface="Calibri"/>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E699"/>
                    </a:solidFill>
                  </a:tcPr>
                </a:tc>
                <a:tc rowSpan="6">
                  <a:txBody>
                    <a:bodyPr/>
                    <a:lstStyle/>
                    <a:p>
                      <a:pPr algn="ctr" fontAlgn="ctr"/>
                      <a:r>
                        <a:rPr lang="es-CO" sz="700" b="0" i="0" u="none" strike="noStrike">
                          <a:solidFill>
                            <a:srgbClr val="000000"/>
                          </a:solidFill>
                          <a:effectLst/>
                          <a:latin typeface="Calibri"/>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E699"/>
                    </a:solidFill>
                  </a:tcPr>
                </a:tc>
                <a:tc rowSpan="6">
                  <a:txBody>
                    <a:bodyPr/>
                    <a:lstStyle/>
                    <a:p>
                      <a:pPr algn="ctr" fontAlgn="ctr"/>
                      <a:r>
                        <a:rPr lang="es-CO" sz="700" b="0" i="0" u="none" strike="noStrike">
                          <a:solidFill>
                            <a:srgbClr val="000000"/>
                          </a:solidFill>
                          <a:effectLst/>
                          <a:latin typeface="Calibri"/>
                        </a:rPr>
                        <a:t>42%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8CBAD"/>
                    </a:solidFill>
                  </a:tcPr>
                </a:tc>
                <a:tc rowSpan="6">
                  <a:txBody>
                    <a:bodyPr/>
                    <a:lstStyle/>
                    <a:p>
                      <a:pPr algn="ctr" fontAlgn="ctr"/>
                      <a:r>
                        <a:rPr lang="es-CO" sz="700" b="0" i="0" u="none" strike="noStrike">
                          <a:solidFill>
                            <a:srgbClr val="000000"/>
                          </a:solidFill>
                          <a:effectLst/>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8CBAD"/>
                    </a:solidFill>
                  </a:tcPr>
                </a:tc>
                <a:tc rowSpan="6">
                  <a:txBody>
                    <a:bodyPr/>
                    <a:lstStyle/>
                    <a:p>
                      <a:pPr algn="ctr" fontAlgn="ctr"/>
                      <a:r>
                        <a:rPr lang="es-CO" sz="700" b="0" i="0" u="none" strike="noStrike">
                          <a:solidFill>
                            <a:srgbClr val="000000"/>
                          </a:solidFill>
                          <a:effectLst/>
                          <a:latin typeface="Calibri"/>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8CBAD"/>
                    </a:solidFill>
                  </a:tcPr>
                </a:tc>
                <a:tc rowSpan="6">
                  <a:txBody>
                    <a:bodyPr/>
                    <a:lstStyle/>
                    <a:p>
                      <a:pPr algn="ctr" fontAlgn="ctr"/>
                      <a:r>
                        <a:rPr lang="es-CO" sz="700" b="0" i="0" u="none" strike="noStrike">
                          <a:solidFill>
                            <a:srgbClr val="000000"/>
                          </a:solidFill>
                          <a:effectLst/>
                          <a:latin typeface="Calibri"/>
                        </a:rPr>
                        <a:t>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8CBAD"/>
                    </a:solidFill>
                  </a:tcPr>
                </a:tc>
                <a:tc rowSpan="6">
                  <a:txBody>
                    <a:bodyPr/>
                    <a:lstStyle/>
                    <a:p>
                      <a:pPr algn="ctr" fontAlgn="ctr"/>
                      <a:r>
                        <a:rPr lang="es-CO" sz="700" b="0" i="0" u="none" strike="noStrike">
                          <a:solidFill>
                            <a:srgbClr val="000000"/>
                          </a:solidFill>
                          <a:effectLst/>
                          <a:latin typeface="Calibri"/>
                        </a:rPr>
                        <a:t>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8CBAD"/>
                    </a:solidFill>
                  </a:tcPr>
                </a:tc>
                <a:tc rowSpan="6">
                  <a:txBody>
                    <a:bodyPr/>
                    <a:lstStyle/>
                    <a:p>
                      <a:pPr algn="ctr" fontAlgn="ctr"/>
                      <a:r>
                        <a:rPr lang="es-CO" sz="700" b="0" i="0" u="none" strike="noStrike">
                          <a:solidFill>
                            <a:srgbClr val="000000"/>
                          </a:solidFill>
                          <a:effectLst/>
                          <a:latin typeface="Calibri"/>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E699"/>
                    </a:solidFill>
                  </a:tcPr>
                </a:tc>
                <a:tc rowSpan="6">
                  <a:txBody>
                    <a:bodyPr/>
                    <a:lstStyle/>
                    <a:p>
                      <a:pPr algn="ctr" fontAlgn="ctr"/>
                      <a:r>
                        <a:rPr lang="es-CO" sz="700" b="0" i="0" u="none" strike="noStrike">
                          <a:solidFill>
                            <a:srgbClr val="000000"/>
                          </a:solidFill>
                          <a:effectLst/>
                          <a:latin typeface="Calibri"/>
                        </a:rPr>
                        <a:t>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8CBAD"/>
                    </a:solidFill>
                  </a:tcPr>
                </a:tc>
                <a:tc rowSpan="6">
                  <a:txBody>
                    <a:bodyPr/>
                    <a:lstStyle/>
                    <a:p>
                      <a:pPr algn="ctr" fontAlgn="ctr"/>
                      <a:r>
                        <a:rPr lang="es-CO" sz="700" b="0" i="0" u="none" strike="noStrike">
                          <a:solidFill>
                            <a:srgbClr val="000000"/>
                          </a:solidFill>
                          <a:effectLst/>
                          <a:latin typeface="Calibri"/>
                        </a:rPr>
                        <a:t>27%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8CBAD"/>
                    </a:solidFill>
                  </a:tcPr>
                </a:tc>
                <a:extLst>
                  <a:ext uri="{0D108BD9-81ED-4DB2-BD59-A6C34878D82A}">
                    <a16:rowId xmlns:a16="http://schemas.microsoft.com/office/drawing/2014/main" val="10003"/>
                  </a:ext>
                </a:extLst>
              </a:tr>
              <a:tr h="232064">
                <a:tc vMerge="1">
                  <a:txBody>
                    <a:bodyPr/>
                    <a:lstStyle/>
                    <a:p>
                      <a:endParaRPr lang="es-CO"/>
                    </a:p>
                  </a:txBody>
                  <a:tcPr/>
                </a:tc>
                <a:tc vMerge="1">
                  <a:txBody>
                    <a:bodyPr/>
                    <a:lstStyle/>
                    <a:p>
                      <a:endParaRPr lang="es-CO"/>
                    </a:p>
                  </a:txBody>
                  <a:tcPr/>
                </a:tc>
                <a:tc>
                  <a:txBody>
                    <a:bodyPr/>
                    <a:lstStyle/>
                    <a:p>
                      <a:pPr algn="l" fontAlgn="ctr"/>
                      <a:r>
                        <a:rPr lang="es-CO" sz="700" b="0" i="0" u="none" strike="noStrike">
                          <a:solidFill>
                            <a:srgbClr val="000000"/>
                          </a:solidFill>
                          <a:effectLst/>
                          <a:latin typeface="Calibri"/>
                        </a:rPr>
                        <a:t>Definir política de seguridad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extLst>
                  <a:ext uri="{0D108BD9-81ED-4DB2-BD59-A6C34878D82A}">
                    <a16:rowId xmlns:a16="http://schemas.microsoft.com/office/drawing/2014/main" val="10004"/>
                  </a:ext>
                </a:extLst>
              </a:tr>
              <a:tr h="232064">
                <a:tc vMerge="1">
                  <a:txBody>
                    <a:bodyPr/>
                    <a:lstStyle/>
                    <a:p>
                      <a:endParaRPr lang="es-CO"/>
                    </a:p>
                  </a:txBody>
                  <a:tcPr/>
                </a:tc>
                <a:tc vMerge="1">
                  <a:txBody>
                    <a:bodyPr/>
                    <a:lstStyle/>
                    <a:p>
                      <a:endParaRPr lang="es-CO"/>
                    </a:p>
                  </a:txBody>
                  <a:tcPr/>
                </a:tc>
                <a:tc>
                  <a:txBody>
                    <a:bodyPr/>
                    <a:lstStyle/>
                    <a:p>
                      <a:pPr algn="l" fontAlgn="ctr"/>
                      <a:r>
                        <a:rPr lang="es-CO" sz="700" b="0" i="0" u="none" strike="noStrike">
                          <a:solidFill>
                            <a:srgbClr val="000000"/>
                          </a:solidFill>
                          <a:effectLst/>
                          <a:latin typeface="Calibri"/>
                        </a:rPr>
                        <a:t>Indetificar, analizar y evaluar riesgos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extLst>
                  <a:ext uri="{0D108BD9-81ED-4DB2-BD59-A6C34878D82A}">
                    <a16:rowId xmlns:a16="http://schemas.microsoft.com/office/drawing/2014/main" val="10005"/>
                  </a:ext>
                </a:extLst>
              </a:tr>
              <a:tr h="232064">
                <a:tc vMerge="1">
                  <a:txBody>
                    <a:bodyPr/>
                    <a:lstStyle/>
                    <a:p>
                      <a:endParaRPr lang="es-CO"/>
                    </a:p>
                  </a:txBody>
                  <a:tcPr/>
                </a:tc>
                <a:tc vMerge="1">
                  <a:txBody>
                    <a:bodyPr/>
                    <a:lstStyle/>
                    <a:p>
                      <a:endParaRPr lang="es-CO"/>
                    </a:p>
                  </a:txBody>
                  <a:tcPr/>
                </a:tc>
                <a:tc>
                  <a:txBody>
                    <a:bodyPr/>
                    <a:lstStyle/>
                    <a:p>
                      <a:pPr algn="l" fontAlgn="ctr"/>
                      <a:r>
                        <a:rPr lang="es-CO" sz="700" b="0" i="0" u="none" strike="noStrike">
                          <a:solidFill>
                            <a:srgbClr val="000000"/>
                          </a:solidFill>
                          <a:effectLst/>
                          <a:latin typeface="Calibri"/>
                        </a:rPr>
                        <a:t>Definir el tratamiento a los riesgos identificados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extLst>
                  <a:ext uri="{0D108BD9-81ED-4DB2-BD59-A6C34878D82A}">
                    <a16:rowId xmlns:a16="http://schemas.microsoft.com/office/drawing/2014/main" val="10006"/>
                  </a:ext>
                </a:extLst>
              </a:tr>
              <a:tr h="232064">
                <a:tc vMerge="1">
                  <a:txBody>
                    <a:bodyPr/>
                    <a:lstStyle/>
                    <a:p>
                      <a:endParaRPr lang="es-CO"/>
                    </a:p>
                  </a:txBody>
                  <a:tcPr/>
                </a:tc>
                <a:tc vMerge="1">
                  <a:txBody>
                    <a:bodyPr/>
                    <a:lstStyle/>
                    <a:p>
                      <a:endParaRPr lang="es-CO"/>
                    </a:p>
                  </a:txBody>
                  <a:tcPr/>
                </a:tc>
                <a:tc>
                  <a:txBody>
                    <a:bodyPr/>
                    <a:lstStyle/>
                    <a:p>
                      <a:pPr algn="l" fontAlgn="ctr"/>
                      <a:r>
                        <a:rPr lang="es-CO" sz="700" b="0" i="0" u="none" strike="noStrike">
                          <a:solidFill>
                            <a:srgbClr val="000000"/>
                          </a:solidFill>
                          <a:effectLst/>
                          <a:latin typeface="Calibri"/>
                        </a:rPr>
                        <a:t>Identificar Controles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extLst>
                  <a:ext uri="{0D108BD9-81ED-4DB2-BD59-A6C34878D82A}">
                    <a16:rowId xmlns:a16="http://schemas.microsoft.com/office/drawing/2014/main" val="10007"/>
                  </a:ext>
                </a:extLst>
              </a:tr>
              <a:tr h="232064">
                <a:tc vMerge="1">
                  <a:txBody>
                    <a:bodyPr/>
                    <a:lstStyle/>
                    <a:p>
                      <a:endParaRPr lang="es-CO"/>
                    </a:p>
                  </a:txBody>
                  <a:tcPr/>
                </a:tc>
                <a:tc vMerge="1">
                  <a:txBody>
                    <a:bodyPr/>
                    <a:lstStyle/>
                    <a:p>
                      <a:endParaRPr lang="es-CO"/>
                    </a:p>
                  </a:txBody>
                  <a:tcPr/>
                </a:tc>
                <a:tc>
                  <a:txBody>
                    <a:bodyPr/>
                    <a:lstStyle/>
                    <a:p>
                      <a:pPr algn="l" fontAlgn="ctr"/>
                      <a:r>
                        <a:rPr lang="es-CO" sz="700" b="0" i="0" u="none" strike="noStrike">
                          <a:solidFill>
                            <a:srgbClr val="000000"/>
                          </a:solidFill>
                          <a:effectLst/>
                          <a:latin typeface="Calibri"/>
                        </a:rPr>
                        <a:t>Definir una declaración de aplicabilidad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extLst>
                  <a:ext uri="{0D108BD9-81ED-4DB2-BD59-A6C34878D82A}">
                    <a16:rowId xmlns:a16="http://schemas.microsoft.com/office/drawing/2014/main" val="10008"/>
                  </a:ext>
                </a:extLst>
              </a:tr>
              <a:tr h="136508">
                <a:tc gridSpan="2">
                  <a:txBody>
                    <a:bodyPr/>
                    <a:lstStyle/>
                    <a:p>
                      <a:pPr algn="ctr" rtl="0" fontAlgn="ctr"/>
                      <a:r>
                        <a:rPr lang="es-CO" sz="800" b="1" i="0" u="none" strike="noStrike" dirty="0">
                          <a:solidFill>
                            <a:srgbClr val="000000"/>
                          </a:solidFill>
                          <a:effectLst/>
                          <a:latin typeface="Calibri"/>
                        </a:rPr>
                        <a:t>ESTRATEGIA 5:  </a:t>
                      </a:r>
                    </a:p>
                  </a:txBody>
                  <a:tcPr marL="0" marR="0" marT="0"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hMerge="1">
                  <a:txBody>
                    <a:bodyPr/>
                    <a:lstStyle/>
                    <a:p>
                      <a:endParaRPr lang="es-CO"/>
                    </a:p>
                  </a:txBody>
                  <a:tcPr/>
                </a:tc>
                <a:tc gridSpan="13">
                  <a:txBody>
                    <a:bodyPr/>
                    <a:lstStyle/>
                    <a:p>
                      <a:pPr algn="l" rtl="0" fontAlgn="ctr"/>
                      <a:r>
                        <a:rPr lang="es-CO" sz="800" b="1" i="0" u="none" strike="noStrike" dirty="0">
                          <a:solidFill>
                            <a:srgbClr val="000000"/>
                          </a:solidFill>
                          <a:effectLst/>
                          <a:latin typeface="Calibri"/>
                        </a:rPr>
                        <a:t>Servicios Transversales</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10009"/>
                  </a:ext>
                </a:extLst>
              </a:tr>
              <a:tr h="348097">
                <a:tc>
                  <a:txBody>
                    <a:bodyPr/>
                    <a:lstStyle/>
                    <a:p>
                      <a:pPr algn="ctr" rtl="0" fontAlgn="ctr"/>
                      <a:r>
                        <a:rPr lang="es-CO" sz="700" b="0" i="0" u="none" strike="noStrike">
                          <a:solidFill>
                            <a:srgbClr val="000000"/>
                          </a:solidFill>
                          <a:effectLst/>
                          <a:latin typeface="Calibri"/>
                        </a:rPr>
                        <a:t>META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rtl="0" fontAlgn="ctr"/>
                      <a:r>
                        <a:rPr lang="es-CO" sz="700" b="1" i="0" u="none" strike="noStrike" dirty="0">
                          <a:solidFill>
                            <a:srgbClr val="000000"/>
                          </a:solidFill>
                          <a:effectLst/>
                          <a:latin typeface="Calibri"/>
                        </a:rPr>
                        <a:t>FÓRMULA DEL INDICADOR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rtl="0" fontAlgn="ctr"/>
                      <a:r>
                        <a:rPr lang="es-CO" sz="700" b="1" i="0" u="none" strike="noStrike" dirty="0">
                          <a:solidFill>
                            <a:srgbClr val="000000"/>
                          </a:solidFill>
                          <a:effectLst/>
                          <a:latin typeface="Calibri"/>
                        </a:rPr>
                        <a:t>ACTIVIDADES ESPECÍFICAS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rtl="0" fontAlgn="ctr"/>
                      <a:r>
                        <a:rPr lang="es-CO" sz="700" b="1" i="0" u="none" strike="noStrike">
                          <a:solidFill>
                            <a:srgbClr val="000000"/>
                          </a:solidFill>
                          <a:effectLst/>
                          <a:latin typeface="Calibri"/>
                        </a:rPr>
                        <a:t>% PROGRAMADO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ICFES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ICETEX</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INCI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INSOR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FODESEP</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INTENALCO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ETITC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INFOTEP SAN ANDRES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INFOTEP SAN JUAN DEL CESAR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ITFIT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PROMEDIO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extLst>
                  <a:ext uri="{0D108BD9-81ED-4DB2-BD59-A6C34878D82A}">
                    <a16:rowId xmlns:a16="http://schemas.microsoft.com/office/drawing/2014/main" val="10010"/>
                  </a:ext>
                </a:extLst>
              </a:tr>
              <a:tr h="448759">
                <a:tc rowSpan="3">
                  <a:txBody>
                    <a:bodyPr/>
                    <a:lstStyle/>
                    <a:p>
                      <a:pPr algn="ctr" rtl="0" fontAlgn="ctr"/>
                      <a:r>
                        <a:rPr lang="es-CO" sz="700" b="0" i="0" u="none" strike="noStrike">
                          <a:solidFill>
                            <a:srgbClr val="000000"/>
                          </a:solidFill>
                          <a:effectLst/>
                          <a:latin typeface="Calibri"/>
                        </a:rPr>
                        <a:t>Al menos un (1)  proceso y/o procedimiento por entidad con análisis para automatización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rtl="0" fontAlgn="ctr"/>
                      <a:r>
                        <a:rPr lang="es-CO" sz="700" b="0" i="0" u="none" strike="noStrike">
                          <a:solidFill>
                            <a:srgbClr val="000000"/>
                          </a:solidFill>
                          <a:effectLst/>
                          <a:latin typeface="Calibri"/>
                        </a:rPr>
                        <a:t>Actividades ejecutadas / actividades planeadas *100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CO" sz="700" b="0" i="0" u="none" strike="noStrike">
                          <a:solidFill>
                            <a:srgbClr val="000000"/>
                          </a:solidFill>
                          <a:effectLst/>
                          <a:latin typeface="Calibri"/>
                        </a:rPr>
                        <a:t>Identificación de trámites (Revisión de procesos, Análisis normativo)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s-CO" sz="700" b="0" i="0" u="none" strike="noStrike">
                          <a:solidFill>
                            <a:srgbClr val="000000"/>
                          </a:solidFill>
                          <a:effectLst/>
                          <a:latin typeface="Calibri"/>
                        </a:rPr>
                        <a:t>75%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s-CO" sz="700" b="0" i="0" u="none" strike="noStrike">
                          <a:solidFill>
                            <a:srgbClr val="000000"/>
                          </a:solidFill>
                          <a:effectLst/>
                          <a:latin typeface="Calibri"/>
                        </a:rPr>
                        <a:t>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rowSpan="3">
                  <a:txBody>
                    <a:bodyPr/>
                    <a:lstStyle/>
                    <a:p>
                      <a:pPr algn="ctr" fontAlgn="ctr"/>
                      <a:r>
                        <a:rPr lang="es-CO" sz="700" b="0" i="0" u="none" strike="noStrike">
                          <a:solidFill>
                            <a:srgbClr val="000000"/>
                          </a:solidFill>
                          <a:effectLst/>
                          <a:latin typeface="Calibri"/>
                        </a:rPr>
                        <a:t>75%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rowSpan="3">
                  <a:txBody>
                    <a:bodyPr/>
                    <a:lstStyle/>
                    <a:p>
                      <a:pPr algn="ctr" fontAlgn="ctr"/>
                      <a:r>
                        <a:rPr lang="es-CO" sz="700" b="0" i="0" u="none" strike="noStrike">
                          <a:solidFill>
                            <a:srgbClr val="000000"/>
                          </a:solidFill>
                          <a:effectLst/>
                          <a:latin typeface="Calibri"/>
                        </a:rPr>
                        <a:t>83%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rowSpan="3">
                  <a:txBody>
                    <a:bodyPr/>
                    <a:lstStyle/>
                    <a:p>
                      <a:pPr algn="ctr" fontAlgn="ctr"/>
                      <a:r>
                        <a:rPr lang="es-CO" sz="700" b="0" i="0" u="none" strike="noStrike">
                          <a:solidFill>
                            <a:srgbClr val="000000"/>
                          </a:solidFill>
                          <a:effectLst/>
                          <a:latin typeface="Calibri"/>
                        </a:rPr>
                        <a:t>60%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rowSpan="3">
                  <a:txBody>
                    <a:bodyPr/>
                    <a:lstStyle/>
                    <a:p>
                      <a:pPr algn="ctr" fontAlgn="ctr"/>
                      <a:r>
                        <a:rPr lang="es-CO" sz="700" b="0" i="0" u="none" strike="noStrike">
                          <a:solidFill>
                            <a:srgbClr val="000000"/>
                          </a:solidFill>
                          <a:effectLst/>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rowSpan="3">
                  <a:txBody>
                    <a:bodyPr/>
                    <a:lstStyle/>
                    <a:p>
                      <a:pPr algn="ctr" fontAlgn="ctr"/>
                      <a:r>
                        <a:rPr lang="es-CO" sz="700" b="0" i="0" u="none" strike="noStrike">
                          <a:solidFill>
                            <a:srgbClr val="000000"/>
                          </a:solidFill>
                          <a:effectLst/>
                          <a:latin typeface="Calibri"/>
                        </a:rPr>
                        <a:t>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rowSpan="3">
                  <a:txBody>
                    <a:bodyPr/>
                    <a:lstStyle/>
                    <a:p>
                      <a:pPr algn="ctr" fontAlgn="ctr"/>
                      <a:r>
                        <a:rPr lang="es-CO" sz="700" b="0" i="0" u="none" strike="noStrike">
                          <a:solidFill>
                            <a:srgbClr val="000000"/>
                          </a:solidFill>
                          <a:effectLst/>
                          <a:latin typeface="Calibri"/>
                        </a:rPr>
                        <a:t>43%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rowSpan="3">
                  <a:txBody>
                    <a:bodyPr/>
                    <a:lstStyle/>
                    <a:p>
                      <a:pPr algn="ctr" fontAlgn="ctr"/>
                      <a:r>
                        <a:rPr lang="es-CO" sz="700" b="0" i="0" u="none" strike="noStrike">
                          <a:solidFill>
                            <a:srgbClr val="000000"/>
                          </a:solidFill>
                          <a:effectLst/>
                          <a:latin typeface="Calibri"/>
                        </a:rPr>
                        <a:t>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rowSpan="3">
                  <a:txBody>
                    <a:bodyPr/>
                    <a:lstStyle/>
                    <a:p>
                      <a:pPr algn="ctr" fontAlgn="ctr"/>
                      <a:r>
                        <a:rPr lang="es-CO" sz="700" b="0" i="0" u="none" strike="noStrike">
                          <a:solidFill>
                            <a:srgbClr val="000000"/>
                          </a:solidFill>
                          <a:effectLst/>
                          <a:latin typeface="Calibri"/>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rowSpan="3">
                  <a:txBody>
                    <a:bodyPr/>
                    <a:lstStyle/>
                    <a:p>
                      <a:pPr algn="ctr" fontAlgn="ctr"/>
                      <a:r>
                        <a:rPr lang="es-CO" sz="700" b="0" i="0" u="none" strike="noStrike">
                          <a:solidFill>
                            <a:srgbClr val="000000"/>
                          </a:solidFill>
                          <a:effectLst/>
                          <a:latin typeface="Calibri"/>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rowSpan="3">
                  <a:txBody>
                    <a:bodyPr/>
                    <a:lstStyle/>
                    <a:p>
                      <a:pPr algn="ctr" fontAlgn="ctr"/>
                      <a:r>
                        <a:rPr lang="es-CO" sz="700" b="0" i="0" u="none" strike="noStrike">
                          <a:solidFill>
                            <a:srgbClr val="000000"/>
                          </a:solidFill>
                          <a:effectLst/>
                          <a:latin typeface="Calibri"/>
                        </a:rPr>
                        <a:t>35%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10011"/>
                  </a:ext>
                </a:extLst>
              </a:tr>
              <a:tr h="402700">
                <a:tc vMerge="1">
                  <a:txBody>
                    <a:bodyPr/>
                    <a:lstStyle/>
                    <a:p>
                      <a:endParaRPr lang="es-CO"/>
                    </a:p>
                  </a:txBody>
                  <a:tcPr/>
                </a:tc>
                <a:tc vMerge="1">
                  <a:txBody>
                    <a:bodyPr/>
                    <a:lstStyle/>
                    <a:p>
                      <a:endParaRPr lang="es-CO"/>
                    </a:p>
                  </a:txBody>
                  <a:tcPr/>
                </a:tc>
                <a:tc>
                  <a:txBody>
                    <a:bodyPr/>
                    <a:lstStyle/>
                    <a:p>
                      <a:pPr algn="l" fontAlgn="ctr"/>
                      <a:r>
                        <a:rPr lang="es-CO" sz="700" b="0" i="0" u="none" strike="noStrike">
                          <a:solidFill>
                            <a:srgbClr val="000000"/>
                          </a:solidFill>
                          <a:effectLst/>
                          <a:latin typeface="Calibri"/>
                        </a:rPr>
                        <a:t>Priorización de trámites (Diagnóstico de trámites a intervenir)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extLst>
                  <a:ext uri="{0D108BD9-81ED-4DB2-BD59-A6C34878D82A}">
                    <a16:rowId xmlns:a16="http://schemas.microsoft.com/office/drawing/2014/main" val="10012"/>
                  </a:ext>
                </a:extLst>
              </a:tr>
              <a:tr h="907781">
                <a:tc vMerge="1">
                  <a:txBody>
                    <a:bodyPr/>
                    <a:lstStyle/>
                    <a:p>
                      <a:endParaRPr lang="es-CO"/>
                    </a:p>
                  </a:txBody>
                  <a:tcPr/>
                </a:tc>
                <a:tc vMerge="1">
                  <a:txBody>
                    <a:bodyPr/>
                    <a:lstStyle/>
                    <a:p>
                      <a:endParaRPr lang="es-CO"/>
                    </a:p>
                  </a:txBody>
                  <a:tcPr/>
                </a:tc>
                <a:tc>
                  <a:txBody>
                    <a:bodyPr/>
                    <a:lstStyle/>
                    <a:p>
                      <a:pPr algn="l" fontAlgn="ctr"/>
                      <a:r>
                        <a:rPr lang="es-CO" sz="700" b="0" i="0" u="none" strike="noStrike" dirty="0">
                          <a:solidFill>
                            <a:srgbClr val="000000"/>
                          </a:solidFill>
                          <a:effectLst/>
                          <a:latin typeface="Calibri"/>
                        </a:rPr>
                        <a:t>Racionalización de trámites (Simplificación, Estandarización, Eliminación, Optimización, Automatización, Interoperabilidad)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extLst>
                  <a:ext uri="{0D108BD9-81ED-4DB2-BD59-A6C34878D82A}">
                    <a16:rowId xmlns:a16="http://schemas.microsoft.com/office/drawing/2014/main" val="10013"/>
                  </a:ext>
                </a:extLst>
              </a:tr>
            </a:tbl>
          </a:graphicData>
        </a:graphic>
      </p:graphicFrame>
      <p:graphicFrame>
        <p:nvGraphicFramePr>
          <p:cNvPr id="7" name="6 Tabla"/>
          <p:cNvGraphicFramePr>
            <a:graphicFrameLocks noGrp="1"/>
          </p:cNvGraphicFramePr>
          <p:nvPr>
            <p:extLst>
              <p:ext uri="{D42A27DB-BD31-4B8C-83A1-F6EECF244321}">
                <p14:modId xmlns:p14="http://schemas.microsoft.com/office/powerpoint/2010/main" val="2392914458"/>
              </p:ext>
            </p:extLst>
          </p:nvPr>
        </p:nvGraphicFramePr>
        <p:xfrm>
          <a:off x="486420" y="5661248"/>
          <a:ext cx="3365500" cy="762000"/>
        </p:xfrm>
        <a:graphic>
          <a:graphicData uri="http://schemas.openxmlformats.org/drawingml/2006/table">
            <a:tbl>
              <a:tblPr/>
              <a:tblGrid>
                <a:gridCol w="761282">
                  <a:extLst>
                    <a:ext uri="{9D8B030D-6E8A-4147-A177-3AD203B41FA5}">
                      <a16:colId xmlns:a16="http://schemas.microsoft.com/office/drawing/2014/main" val="20000"/>
                    </a:ext>
                  </a:extLst>
                </a:gridCol>
                <a:gridCol w="904022">
                  <a:extLst>
                    <a:ext uri="{9D8B030D-6E8A-4147-A177-3AD203B41FA5}">
                      <a16:colId xmlns:a16="http://schemas.microsoft.com/office/drawing/2014/main" val="20001"/>
                    </a:ext>
                  </a:extLst>
                </a:gridCol>
                <a:gridCol w="761282">
                  <a:extLst>
                    <a:ext uri="{9D8B030D-6E8A-4147-A177-3AD203B41FA5}">
                      <a16:colId xmlns:a16="http://schemas.microsoft.com/office/drawing/2014/main" val="20002"/>
                    </a:ext>
                  </a:extLst>
                </a:gridCol>
                <a:gridCol w="938914">
                  <a:extLst>
                    <a:ext uri="{9D8B030D-6E8A-4147-A177-3AD203B41FA5}">
                      <a16:colId xmlns:a16="http://schemas.microsoft.com/office/drawing/2014/main" val="20003"/>
                    </a:ext>
                  </a:extLst>
                </a:gridCol>
              </a:tblGrid>
              <a:tr h="190500">
                <a:tc gridSpan="2">
                  <a:txBody>
                    <a:bodyPr/>
                    <a:lstStyle/>
                    <a:p>
                      <a:pPr algn="l" fontAlgn="b"/>
                      <a:r>
                        <a:rPr lang="es-CO" sz="1000" b="1" i="0" u="none" strike="noStrike" dirty="0">
                          <a:solidFill>
                            <a:srgbClr val="000000"/>
                          </a:solidFill>
                          <a:effectLst/>
                          <a:latin typeface="Calibri"/>
                        </a:rPr>
                        <a:t>CONVENCIONES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s-CO"/>
                    </a:p>
                  </a:txBody>
                  <a:tcPr/>
                </a:tc>
                <a:tc>
                  <a:txBody>
                    <a:bodyPr/>
                    <a:lstStyle/>
                    <a:p>
                      <a:pPr algn="l" fontAlgn="b"/>
                      <a:endParaRPr lang="es-CO"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s-CO" sz="11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00"/>
                  </a:ext>
                </a:extLst>
              </a:tr>
              <a:tr h="190500">
                <a:tc>
                  <a:txBody>
                    <a:bodyPr/>
                    <a:lstStyle/>
                    <a:p>
                      <a:pPr algn="l" fontAlgn="b"/>
                      <a:r>
                        <a:rPr lang="es-CO" sz="1100" b="0" i="0" u="none" strike="noStrike" dirty="0">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gridSpan="3">
                  <a:txBody>
                    <a:bodyPr/>
                    <a:lstStyle/>
                    <a:p>
                      <a:pPr algn="l" fontAlgn="b"/>
                      <a:r>
                        <a:rPr lang="es-CO" sz="1100" b="0" i="0" u="none" strike="noStrike">
                          <a:solidFill>
                            <a:srgbClr val="000000"/>
                          </a:solidFill>
                          <a:effectLst/>
                          <a:latin typeface="Calibri"/>
                        </a:rPr>
                        <a:t>Supera el porcentaje programado</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10001"/>
                  </a:ext>
                </a:extLst>
              </a:tr>
              <a:tr h="190500">
                <a:tc>
                  <a:txBody>
                    <a:bodyPr/>
                    <a:lstStyle/>
                    <a:p>
                      <a:pPr algn="l" fontAlgn="b"/>
                      <a:r>
                        <a:rPr lang="es-CO" sz="1100" b="0" i="0" u="none" strike="noStrike" dirty="0">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gridSpan="3">
                  <a:txBody>
                    <a:bodyPr/>
                    <a:lstStyle/>
                    <a:p>
                      <a:pPr algn="l" fontAlgn="b"/>
                      <a:r>
                        <a:rPr lang="es-CO" sz="1100" b="0" i="0" u="none" strike="noStrike" dirty="0">
                          <a:solidFill>
                            <a:srgbClr val="000000"/>
                          </a:solidFill>
                          <a:effectLst/>
                          <a:latin typeface="Calibri"/>
                        </a:rPr>
                        <a:t>No supera el porcentaje programado</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10002"/>
                  </a:ext>
                </a:extLst>
              </a:tr>
              <a:tr h="190500">
                <a:tc>
                  <a:txBody>
                    <a:bodyPr/>
                    <a:lstStyle/>
                    <a:p>
                      <a:pPr algn="l" fontAlgn="b"/>
                      <a:r>
                        <a:rPr lang="es-CO" sz="1100" b="0" i="0" u="none" strike="noStrike">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gridSpan="3">
                  <a:txBody>
                    <a:bodyPr/>
                    <a:lstStyle/>
                    <a:p>
                      <a:pPr algn="l" fontAlgn="b"/>
                      <a:r>
                        <a:rPr lang="es-CO" sz="1100" b="0" i="0" u="none" strike="noStrike" dirty="0">
                          <a:solidFill>
                            <a:srgbClr val="000000"/>
                          </a:solidFill>
                          <a:effectLst/>
                          <a:latin typeface="Calibri"/>
                        </a:rPr>
                        <a:t>Cumple el porcentaje programado</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9607424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5"/>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5259" t="17295" r="16983" b="33645"/>
          <a:stretch/>
        </p:blipFill>
        <p:spPr bwMode="auto">
          <a:xfrm>
            <a:off x="395536" y="116632"/>
            <a:ext cx="8352928" cy="7920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5 Rectángulo"/>
          <p:cNvSpPr/>
          <p:nvPr/>
        </p:nvSpPr>
        <p:spPr>
          <a:xfrm>
            <a:off x="422176" y="292586"/>
            <a:ext cx="8254280" cy="400110"/>
          </a:xfrm>
          <a:prstGeom prst="rect">
            <a:avLst/>
          </a:prstGeom>
        </p:spPr>
        <p:txBody>
          <a:bodyPr wrap="square">
            <a:spAutoFit/>
          </a:bodyPr>
          <a:lstStyle/>
          <a:p>
            <a:pPr algn="ctr"/>
            <a:r>
              <a:rPr lang="es-CO" sz="2000" b="1" dirty="0">
                <a:solidFill>
                  <a:schemeClr val="bg1"/>
                </a:solidFill>
                <a:latin typeface="Arial" panose="020B0604020202020204" pitchFamily="34" charset="0"/>
                <a:ea typeface="ＭＳ Ｐゴシック" panose="020B0600070205080204" pitchFamily="34" charset="-128"/>
                <a:cs typeface="Arial" panose="020B0604020202020204" pitchFamily="34" charset="0"/>
              </a:rPr>
              <a:t>POLITICA DE </a:t>
            </a:r>
            <a:r>
              <a:rPr lang="es-CO" sz="2000" b="1" dirty="0">
                <a:solidFill>
                  <a:schemeClr val="bg1"/>
                </a:solidFill>
                <a:latin typeface="Arial" panose="020B0604020202020204" pitchFamily="34" charset="0"/>
                <a:cs typeface="Arial" panose="020B0604020202020204" pitchFamily="34" charset="0"/>
              </a:rPr>
              <a:t>GESTIÓN FINANCIERA</a:t>
            </a:r>
            <a:endParaRPr lang="es-CO" sz="2000" dirty="0">
              <a:solidFill>
                <a:schemeClr val="bg1"/>
              </a:solidFill>
              <a:latin typeface="Arial" panose="020B0604020202020204" pitchFamily="34" charset="0"/>
              <a:cs typeface="Arial" panose="020B0604020202020204" pitchFamily="34" charset="0"/>
            </a:endParaRPr>
          </a:p>
        </p:txBody>
      </p:sp>
      <p:graphicFrame>
        <p:nvGraphicFramePr>
          <p:cNvPr id="2" name="1 Tabla"/>
          <p:cNvGraphicFramePr>
            <a:graphicFrameLocks noGrp="1"/>
          </p:cNvGraphicFramePr>
          <p:nvPr>
            <p:extLst>
              <p:ext uri="{D42A27DB-BD31-4B8C-83A1-F6EECF244321}">
                <p14:modId xmlns:p14="http://schemas.microsoft.com/office/powerpoint/2010/main" val="3269532451"/>
              </p:ext>
            </p:extLst>
          </p:nvPr>
        </p:nvGraphicFramePr>
        <p:xfrm>
          <a:off x="422180" y="980729"/>
          <a:ext cx="8326284" cy="5729232"/>
        </p:xfrm>
        <a:graphic>
          <a:graphicData uri="http://schemas.openxmlformats.org/drawingml/2006/table">
            <a:tbl>
              <a:tblPr/>
              <a:tblGrid>
                <a:gridCol w="653172">
                  <a:extLst>
                    <a:ext uri="{9D8B030D-6E8A-4147-A177-3AD203B41FA5}">
                      <a16:colId xmlns:a16="http://schemas.microsoft.com/office/drawing/2014/main" val="20000"/>
                    </a:ext>
                  </a:extLst>
                </a:gridCol>
                <a:gridCol w="686160">
                  <a:extLst>
                    <a:ext uri="{9D8B030D-6E8A-4147-A177-3AD203B41FA5}">
                      <a16:colId xmlns:a16="http://schemas.microsoft.com/office/drawing/2014/main" val="20001"/>
                    </a:ext>
                  </a:extLst>
                </a:gridCol>
                <a:gridCol w="653172">
                  <a:extLst>
                    <a:ext uri="{9D8B030D-6E8A-4147-A177-3AD203B41FA5}">
                      <a16:colId xmlns:a16="http://schemas.microsoft.com/office/drawing/2014/main" val="20002"/>
                    </a:ext>
                  </a:extLst>
                </a:gridCol>
                <a:gridCol w="527815">
                  <a:extLst>
                    <a:ext uri="{9D8B030D-6E8A-4147-A177-3AD203B41FA5}">
                      <a16:colId xmlns:a16="http://schemas.microsoft.com/office/drawing/2014/main" val="20003"/>
                    </a:ext>
                  </a:extLst>
                </a:gridCol>
                <a:gridCol w="527815">
                  <a:extLst>
                    <a:ext uri="{9D8B030D-6E8A-4147-A177-3AD203B41FA5}">
                      <a16:colId xmlns:a16="http://schemas.microsoft.com/office/drawing/2014/main" val="20004"/>
                    </a:ext>
                  </a:extLst>
                </a:gridCol>
                <a:gridCol w="527815">
                  <a:extLst>
                    <a:ext uri="{9D8B030D-6E8A-4147-A177-3AD203B41FA5}">
                      <a16:colId xmlns:a16="http://schemas.microsoft.com/office/drawing/2014/main" val="20005"/>
                    </a:ext>
                  </a:extLst>
                </a:gridCol>
                <a:gridCol w="527815">
                  <a:extLst>
                    <a:ext uri="{9D8B030D-6E8A-4147-A177-3AD203B41FA5}">
                      <a16:colId xmlns:a16="http://schemas.microsoft.com/office/drawing/2014/main" val="20006"/>
                    </a:ext>
                  </a:extLst>
                </a:gridCol>
                <a:gridCol w="527815">
                  <a:extLst>
                    <a:ext uri="{9D8B030D-6E8A-4147-A177-3AD203B41FA5}">
                      <a16:colId xmlns:a16="http://schemas.microsoft.com/office/drawing/2014/main" val="20007"/>
                    </a:ext>
                  </a:extLst>
                </a:gridCol>
                <a:gridCol w="527815">
                  <a:extLst>
                    <a:ext uri="{9D8B030D-6E8A-4147-A177-3AD203B41FA5}">
                      <a16:colId xmlns:a16="http://schemas.microsoft.com/office/drawing/2014/main" val="20008"/>
                    </a:ext>
                  </a:extLst>
                </a:gridCol>
                <a:gridCol w="527815">
                  <a:extLst>
                    <a:ext uri="{9D8B030D-6E8A-4147-A177-3AD203B41FA5}">
                      <a16:colId xmlns:a16="http://schemas.microsoft.com/office/drawing/2014/main" val="20009"/>
                    </a:ext>
                  </a:extLst>
                </a:gridCol>
                <a:gridCol w="527815">
                  <a:extLst>
                    <a:ext uri="{9D8B030D-6E8A-4147-A177-3AD203B41FA5}">
                      <a16:colId xmlns:a16="http://schemas.microsoft.com/office/drawing/2014/main" val="20010"/>
                    </a:ext>
                  </a:extLst>
                </a:gridCol>
                <a:gridCol w="527815">
                  <a:extLst>
                    <a:ext uri="{9D8B030D-6E8A-4147-A177-3AD203B41FA5}">
                      <a16:colId xmlns:a16="http://schemas.microsoft.com/office/drawing/2014/main" val="20011"/>
                    </a:ext>
                  </a:extLst>
                </a:gridCol>
                <a:gridCol w="527815">
                  <a:extLst>
                    <a:ext uri="{9D8B030D-6E8A-4147-A177-3AD203B41FA5}">
                      <a16:colId xmlns:a16="http://schemas.microsoft.com/office/drawing/2014/main" val="20012"/>
                    </a:ext>
                  </a:extLst>
                </a:gridCol>
                <a:gridCol w="527815">
                  <a:extLst>
                    <a:ext uri="{9D8B030D-6E8A-4147-A177-3AD203B41FA5}">
                      <a16:colId xmlns:a16="http://schemas.microsoft.com/office/drawing/2014/main" val="20013"/>
                    </a:ext>
                  </a:extLst>
                </a:gridCol>
                <a:gridCol w="527815">
                  <a:extLst>
                    <a:ext uri="{9D8B030D-6E8A-4147-A177-3AD203B41FA5}">
                      <a16:colId xmlns:a16="http://schemas.microsoft.com/office/drawing/2014/main" val="20014"/>
                    </a:ext>
                  </a:extLst>
                </a:gridCol>
              </a:tblGrid>
              <a:tr h="158695">
                <a:tc>
                  <a:txBody>
                    <a:bodyPr/>
                    <a:lstStyle/>
                    <a:p>
                      <a:pPr algn="l" rtl="0" fontAlgn="ctr"/>
                      <a:r>
                        <a:rPr lang="es-CO" sz="800" b="1" i="0" u="none" strike="noStrike" dirty="0">
                          <a:solidFill>
                            <a:srgbClr val="FFFFFF"/>
                          </a:solidFill>
                          <a:effectLst/>
                          <a:latin typeface="Calibri"/>
                        </a:rPr>
                        <a:t>POLITICA</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C00000"/>
                    </a:solidFill>
                  </a:tcPr>
                </a:tc>
                <a:tc gridSpan="14">
                  <a:txBody>
                    <a:bodyPr/>
                    <a:lstStyle/>
                    <a:p>
                      <a:pPr algn="l" rtl="0" fontAlgn="ctr"/>
                      <a:r>
                        <a:rPr lang="es-CO" sz="800" b="1" i="0" u="none" strike="noStrike" dirty="0">
                          <a:solidFill>
                            <a:srgbClr val="FFFFFF"/>
                          </a:solidFill>
                          <a:effectLst/>
                          <a:latin typeface="Calibri"/>
                        </a:rPr>
                        <a:t>Gestión Financiera</a:t>
                      </a:r>
                    </a:p>
                  </a:txBody>
                  <a:tcPr marL="0" marR="0" marT="0" marB="0" anchor="ctr">
                    <a:lnL>
                      <a:noFill/>
                    </a:lnL>
                    <a:lnR>
                      <a:noFill/>
                    </a:lnR>
                    <a:lnT>
                      <a:noFill/>
                    </a:lnT>
                    <a:lnB>
                      <a:noFill/>
                    </a:lnB>
                    <a:solidFill>
                      <a:srgbClr val="C00000"/>
                    </a:solidFill>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10000"/>
                  </a:ext>
                </a:extLst>
              </a:tr>
              <a:tr h="167512">
                <a:tc>
                  <a:txBody>
                    <a:bodyPr/>
                    <a:lstStyle/>
                    <a:p>
                      <a:pPr algn="l" rtl="0" fontAlgn="ctr"/>
                      <a:r>
                        <a:rPr lang="es-CO" sz="800" b="1" i="0" u="none" strike="noStrike" dirty="0">
                          <a:solidFill>
                            <a:srgbClr val="000000"/>
                          </a:solidFill>
                          <a:effectLst/>
                          <a:latin typeface="Calibri"/>
                        </a:rPr>
                        <a:t>ESTRATEGIA 1:  </a:t>
                      </a:r>
                    </a:p>
                  </a:txBody>
                  <a:tcPr marL="0" marR="0" marT="0" marB="0" anchor="ctr">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DCE6F1"/>
                    </a:solidFill>
                  </a:tcPr>
                </a:tc>
                <a:tc gridSpan="14">
                  <a:txBody>
                    <a:bodyPr/>
                    <a:lstStyle/>
                    <a:p>
                      <a:pPr algn="l" rtl="0" fontAlgn="ctr"/>
                      <a:r>
                        <a:rPr lang="es-CO" sz="800" b="1" i="0" u="none" strike="noStrike" dirty="0">
                          <a:solidFill>
                            <a:srgbClr val="000000"/>
                          </a:solidFill>
                          <a:effectLst/>
                          <a:latin typeface="Calibri"/>
                        </a:rPr>
                        <a:t>Garantizar coherencia de los componentes del plan de desarrollo administrativo en la gestión financiera</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DCE6F1"/>
                    </a:solidFill>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10001"/>
                  </a:ext>
                </a:extLst>
              </a:tr>
              <a:tr h="311340">
                <a:tc>
                  <a:txBody>
                    <a:bodyPr/>
                    <a:lstStyle/>
                    <a:p>
                      <a:pPr algn="ctr" rtl="0" fontAlgn="ctr"/>
                      <a:r>
                        <a:rPr lang="es-CO" sz="600" b="1" i="0" u="none" strike="noStrike" dirty="0">
                          <a:solidFill>
                            <a:srgbClr val="000000"/>
                          </a:solidFill>
                          <a:effectLst/>
                          <a:latin typeface="Calibri"/>
                        </a:rPr>
                        <a:t>META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600" b="1" i="0" u="none" strike="noStrike" dirty="0">
                          <a:solidFill>
                            <a:srgbClr val="000000"/>
                          </a:solidFill>
                          <a:effectLst/>
                          <a:latin typeface="Calibri"/>
                        </a:rPr>
                        <a:t>FÓRMULA DEL INDICADOR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600" b="1" i="0" u="none" strike="noStrike">
                          <a:solidFill>
                            <a:srgbClr val="000000"/>
                          </a:solidFill>
                          <a:effectLst/>
                          <a:latin typeface="Calibri"/>
                        </a:rPr>
                        <a:t>ACTIVIDADES ESPECÍFICAS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600" b="1" i="0" u="none" strike="noStrike">
                          <a:solidFill>
                            <a:srgbClr val="000000"/>
                          </a:solidFill>
                          <a:effectLst/>
                          <a:latin typeface="Calibri"/>
                        </a:rPr>
                        <a:t>% PROGRAMADO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FF0000"/>
                          </a:solidFill>
                          <a:effectLst/>
                          <a:latin typeface="Calibri"/>
                        </a:rPr>
                        <a:t>ICFES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FF0000"/>
                          </a:solidFill>
                          <a:effectLst/>
                          <a:latin typeface="Calibri"/>
                        </a:rPr>
                        <a:t>ICETEX</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FF0000"/>
                          </a:solidFill>
                          <a:effectLst/>
                          <a:latin typeface="Calibri"/>
                        </a:rPr>
                        <a:t>INCI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FF0000"/>
                          </a:solidFill>
                          <a:effectLst/>
                          <a:latin typeface="Calibri"/>
                        </a:rPr>
                        <a:t>INSOR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FF0000"/>
                          </a:solidFill>
                          <a:effectLst/>
                          <a:latin typeface="Calibri"/>
                        </a:rPr>
                        <a:t>FODESEP</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INTENALCO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FF0000"/>
                          </a:solidFill>
                          <a:effectLst/>
                          <a:latin typeface="Calibri"/>
                        </a:rPr>
                        <a:t>ETITC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FF0000"/>
                          </a:solidFill>
                          <a:effectLst/>
                          <a:latin typeface="Calibri"/>
                        </a:rPr>
                        <a:t>INFOTEP SAN ANDRES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FF0000"/>
                          </a:solidFill>
                          <a:effectLst/>
                          <a:latin typeface="Calibri"/>
                        </a:rPr>
                        <a:t>INFOTEP SAN JUAN DEL CESAR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FF0000"/>
                          </a:solidFill>
                          <a:effectLst/>
                          <a:latin typeface="Calibri"/>
                        </a:rPr>
                        <a:t>ITFIT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PROMEDIO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extLst>
                  <a:ext uri="{0D108BD9-81ED-4DB2-BD59-A6C34878D82A}">
                    <a16:rowId xmlns:a16="http://schemas.microsoft.com/office/drawing/2014/main" val="10002"/>
                  </a:ext>
                </a:extLst>
              </a:tr>
              <a:tr h="586426">
                <a:tc>
                  <a:txBody>
                    <a:bodyPr/>
                    <a:lstStyle/>
                    <a:p>
                      <a:pPr algn="ctr" fontAlgn="t"/>
                      <a:br>
                        <a:rPr lang="es-CO" sz="600" b="0" i="0" u="none" strike="noStrike">
                          <a:solidFill>
                            <a:srgbClr val="000000"/>
                          </a:solidFill>
                          <a:effectLst/>
                          <a:latin typeface="Calibri"/>
                        </a:rPr>
                      </a:br>
                      <a:r>
                        <a:rPr lang="es-CO" sz="600" b="0" i="0" u="none" strike="noStrike">
                          <a:solidFill>
                            <a:srgbClr val="000000"/>
                          </a:solidFill>
                          <a:effectLst/>
                          <a:latin typeface="Calibri"/>
                        </a:rPr>
                        <a:t> 100%  de cumplimiento de la programación y ejecución presupuestal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s-CO" sz="600" b="0" i="0" u="none" strike="noStrike" dirty="0">
                          <a:solidFill>
                            <a:srgbClr val="000000"/>
                          </a:solidFill>
                          <a:effectLst/>
                          <a:latin typeface="Calibri"/>
                        </a:rPr>
                        <a:t>(Presupuesto ejecutado / Presupuesto asignado)*100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s-CO" sz="600" b="0" i="0" u="none" strike="noStrike">
                          <a:solidFill>
                            <a:srgbClr val="000000"/>
                          </a:solidFill>
                          <a:effectLst/>
                          <a:latin typeface="Calibri"/>
                        </a:rPr>
                        <a:t>Seguimiento periódico a la ejecución presupuestal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600" b="0" i="0" u="none" strike="noStrike">
                          <a:solidFill>
                            <a:srgbClr val="000000"/>
                          </a:solidFill>
                          <a:effectLst/>
                          <a:latin typeface="Calibri"/>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700" b="0" i="0" u="none" strike="noStrike">
                          <a:solidFill>
                            <a:srgbClr val="000000"/>
                          </a:solidFill>
                          <a:effectLst/>
                          <a:latin typeface="Calibri"/>
                        </a:rPr>
                        <a:t>48%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es-CO" sz="700" b="0" i="0" u="none" strike="noStrike">
                          <a:solidFill>
                            <a:srgbClr val="000000"/>
                          </a:solidFill>
                          <a:effectLst/>
                          <a:latin typeface="Calibri"/>
                        </a:rPr>
                        <a:t>49%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es-CO" sz="700" b="0" i="0" u="none" strike="noStrike">
                          <a:solidFill>
                            <a:srgbClr val="000000"/>
                          </a:solidFill>
                          <a:effectLst/>
                          <a:latin typeface="Calibri"/>
                        </a:rPr>
                        <a:t>48%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es-CO" sz="700" b="0" i="0" u="none" strike="noStrike">
                          <a:solidFill>
                            <a:srgbClr val="000000"/>
                          </a:solidFill>
                          <a:effectLst/>
                          <a:latin typeface="Calibri"/>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ctr"/>
                      <a:r>
                        <a:rPr lang="es-CO" sz="700" b="0" i="0" u="none" strike="noStrike">
                          <a:solidFill>
                            <a:srgbClr val="000000"/>
                          </a:solidFill>
                          <a:effectLst/>
                          <a:latin typeface="Calibri"/>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ctr"/>
                      <a:r>
                        <a:rPr lang="es-CO" sz="700" b="0" i="0" u="none" strike="noStrike">
                          <a:solidFill>
                            <a:srgbClr val="000000"/>
                          </a:solidFill>
                          <a:effectLst/>
                          <a:latin typeface="Calibri"/>
                        </a:rPr>
                        <a:t>69%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s-CO" sz="700" b="0" i="0" u="none" strike="noStrike">
                          <a:solidFill>
                            <a:srgbClr val="000000"/>
                          </a:solidFill>
                          <a:effectLst/>
                          <a:latin typeface="Calibri"/>
                        </a:rPr>
                        <a:t>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es-CO" sz="700" b="0" i="0" u="none" strike="noStrike">
                          <a:solidFill>
                            <a:srgbClr val="000000"/>
                          </a:solidFill>
                          <a:effectLst/>
                          <a:latin typeface="Calibri"/>
                        </a:rPr>
                        <a:t>28%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es-CO" sz="700" b="0" i="0" u="none" strike="noStrike">
                          <a:solidFill>
                            <a:srgbClr val="000000"/>
                          </a:solidFill>
                          <a:effectLst/>
                          <a:latin typeface="Calibri"/>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ctr"/>
                      <a:r>
                        <a:rPr lang="es-CO" sz="700" b="0" i="0" u="none" strike="noStrike">
                          <a:solidFill>
                            <a:srgbClr val="000000"/>
                          </a:solidFill>
                          <a:effectLst/>
                          <a:latin typeface="Calibri"/>
                        </a:rPr>
                        <a:t>47%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es-CO" sz="700" b="0" i="0" u="none" strike="noStrike">
                          <a:solidFill>
                            <a:srgbClr val="000000"/>
                          </a:solidFill>
                          <a:effectLst/>
                          <a:latin typeface="Calibri"/>
                        </a:rPr>
                        <a:t>48%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10003"/>
                  </a:ext>
                </a:extLst>
              </a:tr>
              <a:tr h="684163">
                <a:tc>
                  <a:txBody>
                    <a:bodyPr/>
                    <a:lstStyle/>
                    <a:p>
                      <a:pPr algn="ctr" fontAlgn="ctr"/>
                      <a:r>
                        <a:rPr lang="es-CO" sz="600" b="0" i="0" u="none" strike="noStrike">
                          <a:solidFill>
                            <a:srgbClr val="000000"/>
                          </a:solidFill>
                          <a:effectLst/>
                          <a:latin typeface="Calibri"/>
                        </a:rPr>
                        <a:t>90% del cumplimiento del Plan Anual de Adquisiciones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600" b="0" i="0" u="none" strike="noStrike" dirty="0">
                          <a:solidFill>
                            <a:srgbClr val="000000"/>
                          </a:solidFill>
                          <a:effectLst/>
                          <a:latin typeface="Calibri"/>
                        </a:rPr>
                        <a:t>(# de actividades del Plan de adquisiciones ejecutadas/ Total de actividades del Plan adquisiciones programado)*100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s-CO" sz="600" b="0" i="0" u="none" strike="noStrike" dirty="0">
                          <a:solidFill>
                            <a:srgbClr val="000000"/>
                          </a:solidFill>
                          <a:effectLst/>
                          <a:latin typeface="Calibri"/>
                        </a:rPr>
                        <a:t>Realizar seguimiento al Plan Anual de Adquisiciones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600" b="0" i="0" u="none" strike="noStrike">
                          <a:solidFill>
                            <a:srgbClr val="000000"/>
                          </a:solidFill>
                          <a:effectLst/>
                          <a:latin typeface="Calibri"/>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700" b="0" i="0" u="none" strike="noStrike">
                          <a:solidFill>
                            <a:srgbClr val="000000"/>
                          </a:solidFill>
                          <a:effectLst/>
                          <a:latin typeface="Calibri"/>
                        </a:rPr>
                        <a:t>78%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s-CO" sz="700" b="0" i="0" u="none" strike="noStrike">
                          <a:solidFill>
                            <a:srgbClr val="000000"/>
                          </a:solidFill>
                          <a:effectLst/>
                          <a:latin typeface="Calibri"/>
                        </a:rPr>
                        <a:t>79%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s-CO" sz="700" b="0" i="0" u="none" strike="noStrike">
                          <a:solidFill>
                            <a:srgbClr val="000000"/>
                          </a:solidFill>
                          <a:effectLst/>
                          <a:latin typeface="Calibri"/>
                        </a:rPr>
                        <a:t>37%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es-CO" sz="700" b="0" i="0" u="none" strike="noStrike">
                          <a:solidFill>
                            <a:srgbClr val="000000"/>
                          </a:solidFill>
                          <a:effectLst/>
                          <a:latin typeface="Calibri"/>
                        </a:rPr>
                        <a:t>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es-CO" sz="700" b="0" i="0" u="none" strike="noStrike">
                          <a:solidFill>
                            <a:srgbClr val="000000"/>
                          </a:solidFill>
                          <a:effectLst/>
                          <a:latin typeface="Calibri"/>
                        </a:rPr>
                        <a:t>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es-CO" sz="700" b="0" i="0" u="none" strike="noStrike">
                          <a:solidFill>
                            <a:srgbClr val="000000"/>
                          </a:solidFill>
                          <a:effectLst/>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es-CO" sz="700" b="0" i="0" u="none" strike="noStrike">
                          <a:solidFill>
                            <a:srgbClr val="000000"/>
                          </a:solidFill>
                          <a:effectLst/>
                          <a:latin typeface="Calibri"/>
                        </a:rPr>
                        <a:t>30%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es-CO" sz="700" b="0" i="0" u="none" strike="noStrike">
                          <a:solidFill>
                            <a:srgbClr val="000000"/>
                          </a:solidFill>
                          <a:effectLst/>
                          <a:latin typeface="Calibri"/>
                        </a:rPr>
                        <a:t>28%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es-CO" sz="700" b="0" i="0" u="none" strike="noStrike">
                          <a:solidFill>
                            <a:srgbClr val="000000"/>
                          </a:solidFill>
                          <a:effectLst/>
                          <a:latin typeface="Calibri"/>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ctr"/>
                      <a:r>
                        <a:rPr lang="es-CO" sz="700" b="0" i="0" u="none" strike="noStrike">
                          <a:solidFill>
                            <a:srgbClr val="000000"/>
                          </a:solidFill>
                          <a:effectLst/>
                          <a:latin typeface="Calibri"/>
                        </a:rPr>
                        <a:t>38%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es-CO" sz="700" b="0" i="0" u="none" strike="noStrike">
                          <a:solidFill>
                            <a:srgbClr val="000000"/>
                          </a:solidFill>
                          <a:effectLst/>
                          <a:latin typeface="Calibri"/>
                        </a:rPr>
                        <a:t>37%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10004"/>
                  </a:ext>
                </a:extLst>
              </a:tr>
              <a:tr h="684163">
                <a:tc>
                  <a:txBody>
                    <a:bodyPr/>
                    <a:lstStyle/>
                    <a:p>
                      <a:pPr algn="ctr" fontAlgn="ctr"/>
                      <a:r>
                        <a:rPr lang="es-CO" sz="600" b="1" i="0" u="none" strike="noStrike">
                          <a:solidFill>
                            <a:srgbClr val="000000"/>
                          </a:solidFill>
                          <a:effectLst/>
                          <a:latin typeface="Calibri"/>
                        </a:rPr>
                        <a:t>ESTRATEGIA 2: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rtl="0" fontAlgn="ctr"/>
                      <a:r>
                        <a:rPr lang="es-CO" sz="600" b="1" i="0" u="none" strike="noStrike" dirty="0">
                          <a:solidFill>
                            <a:srgbClr val="000000"/>
                          </a:solidFill>
                          <a:effectLst/>
                          <a:latin typeface="Calibri"/>
                        </a:rPr>
                        <a:t>Garantizar eficiencia, eficacia y efectividad en el manejo de los recursos financieros del Sector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rtl="0" fontAlgn="ctr"/>
                      <a:r>
                        <a:rPr lang="es-CO" sz="600" b="1" i="0" u="none" strike="noStrike" dirty="0">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rtl="0" fontAlgn="ctr"/>
                      <a:r>
                        <a:rPr lang="es-CO" sz="600" b="1"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rtl="0" fontAlgn="ctr"/>
                      <a:r>
                        <a:rPr lang="es-CO" sz="700" b="1"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rtl="0" fontAlgn="ctr"/>
                      <a:r>
                        <a:rPr lang="es-CO" sz="700" b="1"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rtl="0" fontAlgn="ctr"/>
                      <a:r>
                        <a:rPr lang="es-CO" sz="700" b="1"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rtl="0" fontAlgn="ctr"/>
                      <a:r>
                        <a:rPr lang="es-CO" sz="700" b="1"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rtl="0" fontAlgn="ctr"/>
                      <a:r>
                        <a:rPr lang="es-CO" sz="700" b="1"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rtl="0" fontAlgn="ctr"/>
                      <a:r>
                        <a:rPr lang="es-CO" sz="700" b="1"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rtl="0" fontAlgn="ctr"/>
                      <a:r>
                        <a:rPr lang="es-CO" sz="700" b="1"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rtl="0" fontAlgn="ctr"/>
                      <a:r>
                        <a:rPr lang="es-CO" sz="700" b="1"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rtl="0" fontAlgn="ctr"/>
                      <a:r>
                        <a:rPr lang="es-CO" sz="700" b="1"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rtl="0" fontAlgn="ctr"/>
                      <a:r>
                        <a:rPr lang="es-CO" sz="700" b="1"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rtl="0" fontAlgn="ctr"/>
                      <a:r>
                        <a:rPr lang="es-CO" sz="700" b="1"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10005"/>
                  </a:ext>
                </a:extLst>
              </a:tr>
              <a:tr h="311340">
                <a:tc>
                  <a:txBody>
                    <a:bodyPr/>
                    <a:lstStyle/>
                    <a:p>
                      <a:pPr algn="ctr" rtl="0" fontAlgn="ctr"/>
                      <a:r>
                        <a:rPr lang="es-CO" sz="600" b="1" i="0" u="none" strike="noStrike">
                          <a:solidFill>
                            <a:srgbClr val="000000"/>
                          </a:solidFill>
                          <a:effectLst/>
                          <a:latin typeface="Calibri"/>
                        </a:rPr>
                        <a:t>META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rtl="0" fontAlgn="ctr"/>
                      <a:r>
                        <a:rPr lang="es-CO" sz="600" b="1" i="0" u="none" strike="noStrike" dirty="0">
                          <a:solidFill>
                            <a:srgbClr val="000000"/>
                          </a:solidFill>
                          <a:effectLst/>
                          <a:latin typeface="Calibri"/>
                        </a:rPr>
                        <a:t>FÓRMULA DEL INDICADOR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rtl="0" fontAlgn="ctr"/>
                      <a:r>
                        <a:rPr lang="es-CO" sz="600" b="1" i="0" u="none" strike="noStrike" dirty="0">
                          <a:solidFill>
                            <a:srgbClr val="000000"/>
                          </a:solidFill>
                          <a:effectLst/>
                          <a:latin typeface="Calibri"/>
                        </a:rPr>
                        <a:t>ACTIVIDADES ESPECÍFICAS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rtl="0" fontAlgn="ctr"/>
                      <a:r>
                        <a:rPr lang="es-CO" sz="600" b="1" i="0" u="none" strike="noStrike">
                          <a:solidFill>
                            <a:srgbClr val="000000"/>
                          </a:solidFill>
                          <a:effectLst/>
                          <a:latin typeface="Calibri"/>
                        </a:rPr>
                        <a:t>% PROGRAMADO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ICFES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ICETEX</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INCI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INSOR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FODESEP</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INTENALCO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ETITC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INFOTEP SAN ANDRES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INFOTEP SAN JUAN DEL CESAR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ITFIT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PROMEDIO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extLst>
                  <a:ext uri="{0D108BD9-81ED-4DB2-BD59-A6C34878D82A}">
                    <a16:rowId xmlns:a16="http://schemas.microsoft.com/office/drawing/2014/main" val="10006"/>
                  </a:ext>
                </a:extLst>
              </a:tr>
              <a:tr h="586426">
                <a:tc>
                  <a:txBody>
                    <a:bodyPr/>
                    <a:lstStyle/>
                    <a:p>
                      <a:pPr algn="just" fontAlgn="ctr"/>
                      <a:r>
                        <a:rPr lang="es-CO" sz="600" b="0" i="0" u="none" strike="noStrike">
                          <a:solidFill>
                            <a:srgbClr val="000000"/>
                          </a:solidFill>
                          <a:effectLst/>
                          <a:latin typeface="Calibri"/>
                        </a:rPr>
                        <a:t>100% Adhesión a mecanismo para la disminución de precios del sector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s-CO" sz="600" b="0" i="0" u="none" strike="noStrike" dirty="0">
                          <a:solidFill>
                            <a:srgbClr val="000000"/>
                          </a:solidFill>
                          <a:effectLst/>
                          <a:latin typeface="Calibri"/>
                        </a:rPr>
                        <a:t>(# mecanismos adheridos / # Total de mecanismos definidos que apliquen al sector)*100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s-CO" sz="600" b="0" i="0" u="none" strike="noStrike" dirty="0">
                          <a:solidFill>
                            <a:srgbClr val="000000"/>
                          </a:solidFill>
                          <a:effectLst/>
                          <a:latin typeface="Calibri"/>
                        </a:rPr>
                        <a:t>Avanzar en la disminución o ahorro de los precios para el sector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600" b="0" i="0" u="none" strike="noStrike" dirty="0">
                          <a:solidFill>
                            <a:srgbClr val="000000"/>
                          </a:solidFill>
                          <a:effectLst/>
                          <a:latin typeface="Calibri"/>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700" b="0" i="0" u="none" strike="noStrike" dirty="0">
                          <a:solidFill>
                            <a:srgbClr val="000000"/>
                          </a:solidFill>
                          <a:effectLst/>
                          <a:latin typeface="Calibri"/>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ctr"/>
                      <a:r>
                        <a:rPr lang="es-CO" sz="700" b="0" i="0" u="none" strike="noStrike" dirty="0">
                          <a:solidFill>
                            <a:srgbClr val="000000"/>
                          </a:solidFill>
                          <a:effectLst/>
                          <a:latin typeface="Calibri"/>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s-CO" sz="700" b="0" i="0" u="none" strike="noStrike" dirty="0">
                          <a:solidFill>
                            <a:srgbClr val="000000"/>
                          </a:solidFill>
                          <a:effectLst/>
                          <a:latin typeface="Calibri"/>
                        </a:rPr>
                        <a:t>46%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es-CO" sz="700" b="0" i="0" u="none" strike="noStrike" dirty="0">
                          <a:solidFill>
                            <a:srgbClr val="000000"/>
                          </a:solidFill>
                          <a:effectLst/>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es-CO" sz="700" b="0" i="0" u="none" strike="noStrike" dirty="0">
                          <a:solidFill>
                            <a:srgbClr val="000000"/>
                          </a:solidFill>
                          <a:effectLst/>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es-CO" sz="700" b="0" i="0" u="none" strike="noStrike" dirty="0">
                          <a:solidFill>
                            <a:srgbClr val="000000"/>
                          </a:solidFill>
                          <a:effectLst/>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es-CO" sz="700" b="0" i="0" u="none" strike="noStrike" dirty="0">
                          <a:solidFill>
                            <a:srgbClr val="000000"/>
                          </a:solidFill>
                          <a:effectLst/>
                          <a:latin typeface="Calibri"/>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s-CO" sz="700" b="0" i="0" u="none" strike="noStrike" dirty="0">
                          <a:solidFill>
                            <a:srgbClr val="000000"/>
                          </a:solidFill>
                          <a:effectLst/>
                          <a:latin typeface="Calibri"/>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ctr"/>
                      <a:r>
                        <a:rPr lang="es-CO" sz="700" b="0" i="0" u="none" strike="noStrike" dirty="0">
                          <a:solidFill>
                            <a:srgbClr val="000000"/>
                          </a:solidFill>
                          <a:effectLst/>
                          <a:latin typeface="Calibri"/>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ctr"/>
                      <a:r>
                        <a:rPr lang="es-CO" sz="700" b="0" i="0" u="none" strike="noStrike" dirty="0">
                          <a:solidFill>
                            <a:srgbClr val="000000"/>
                          </a:solidFill>
                          <a:effectLst/>
                          <a:latin typeface="Calibri"/>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ctr"/>
                      <a:r>
                        <a:rPr lang="es-CO" sz="700" b="0" i="0" u="none" strike="noStrike" dirty="0">
                          <a:solidFill>
                            <a:srgbClr val="000000"/>
                          </a:solidFill>
                          <a:effectLst/>
                          <a:latin typeface="Calibri"/>
                        </a:rPr>
                        <a:t>45%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10007"/>
                  </a:ext>
                </a:extLst>
              </a:tr>
              <a:tr h="586426">
                <a:tc>
                  <a:txBody>
                    <a:bodyPr/>
                    <a:lstStyle/>
                    <a:p>
                      <a:pPr algn="ctr" fontAlgn="ctr"/>
                      <a:r>
                        <a:rPr lang="es-CO" sz="600" b="1" i="0" u="none" strike="noStrike">
                          <a:solidFill>
                            <a:srgbClr val="000000"/>
                          </a:solidFill>
                          <a:effectLst/>
                          <a:latin typeface="Calibri"/>
                        </a:rPr>
                        <a:t>ESTRATEGIA 3: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l" fontAlgn="ctr"/>
                      <a:r>
                        <a:rPr lang="es-CO" sz="600" b="1" i="0" u="none" strike="noStrike">
                          <a:solidFill>
                            <a:srgbClr val="000000"/>
                          </a:solidFill>
                          <a:effectLst/>
                          <a:latin typeface="Calibri"/>
                        </a:rPr>
                        <a:t>Alinear la gestion financiera con el Plan Nacional de Desarrollo 2014-2018 y los demas planes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l" fontAlgn="ctr"/>
                      <a:r>
                        <a:rPr lang="es-CO" sz="600" b="1"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ctr"/>
                      <a:r>
                        <a:rPr lang="es-CO" sz="600" b="1" i="0" u="none" strike="noStrike" dirty="0">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ctr"/>
                      <a:r>
                        <a:rPr lang="es-CO" sz="700" b="1"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ctr"/>
                      <a:r>
                        <a:rPr lang="es-CO" sz="700" b="1"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ctr"/>
                      <a:r>
                        <a:rPr lang="es-CO" sz="700" b="1"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ctr"/>
                      <a:r>
                        <a:rPr lang="es-CO" sz="700" b="1" i="0" u="none" strike="noStrike" dirty="0">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ctr"/>
                      <a:r>
                        <a:rPr lang="es-CO" sz="700" b="1"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ctr"/>
                      <a:r>
                        <a:rPr lang="es-CO" sz="700" b="1"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ctr"/>
                      <a:r>
                        <a:rPr lang="es-CO" sz="700" b="1"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ctr"/>
                      <a:r>
                        <a:rPr lang="es-CO" sz="700" b="1"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ctr"/>
                      <a:r>
                        <a:rPr lang="es-CO" sz="700" b="1"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ctr"/>
                      <a:r>
                        <a:rPr lang="es-CO" sz="700" b="1" i="0" u="none" strike="noStrike">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ctr"/>
                      <a:r>
                        <a:rPr lang="es-CO" sz="700" b="1" i="0" u="none" strike="noStrike" dirty="0">
                          <a:solidFill>
                            <a:srgbClr val="000000"/>
                          </a:solidFill>
                          <a:effectLst/>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10008"/>
                  </a:ext>
                </a:extLst>
              </a:tr>
              <a:tr h="311340">
                <a:tc>
                  <a:txBody>
                    <a:bodyPr/>
                    <a:lstStyle/>
                    <a:p>
                      <a:pPr algn="ctr" rtl="0" fontAlgn="ctr"/>
                      <a:r>
                        <a:rPr lang="es-CO" sz="600" b="1" i="0" u="none" strike="noStrike">
                          <a:solidFill>
                            <a:srgbClr val="000000"/>
                          </a:solidFill>
                          <a:effectLst/>
                          <a:latin typeface="Calibri"/>
                        </a:rPr>
                        <a:t>META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rtl="0" fontAlgn="ctr"/>
                      <a:r>
                        <a:rPr lang="es-CO" sz="600" b="1" i="0" u="none" strike="noStrike">
                          <a:solidFill>
                            <a:srgbClr val="000000"/>
                          </a:solidFill>
                          <a:effectLst/>
                          <a:latin typeface="Calibri"/>
                        </a:rPr>
                        <a:t>FÓRMULA DEL INDICADOR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rtl="0" fontAlgn="ctr"/>
                      <a:r>
                        <a:rPr lang="es-CO" sz="600" b="1" i="0" u="none" strike="noStrike">
                          <a:solidFill>
                            <a:srgbClr val="000000"/>
                          </a:solidFill>
                          <a:effectLst/>
                          <a:latin typeface="Calibri"/>
                        </a:rPr>
                        <a:t>ACTIVIDADES ESPECÍFICAS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rtl="0" fontAlgn="ctr"/>
                      <a:r>
                        <a:rPr lang="es-CO" sz="600" b="1" i="0" u="none" strike="noStrike" dirty="0">
                          <a:solidFill>
                            <a:srgbClr val="000000"/>
                          </a:solidFill>
                          <a:effectLst/>
                          <a:latin typeface="Calibri"/>
                        </a:rPr>
                        <a:t>% PROGRAMADO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ICFES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ICETEX</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INCI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INSOR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FODESEP</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INTENALCO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ETITC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INFOTEP SAN ANDRES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INFOTEP SAN JUAN DEL CESAR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ITFIT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dirty="0">
                          <a:solidFill>
                            <a:srgbClr val="000000"/>
                          </a:solidFill>
                          <a:effectLst/>
                          <a:latin typeface="Calibri"/>
                        </a:rPr>
                        <a:t>PROMEDIO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extLst>
                  <a:ext uri="{0D108BD9-81ED-4DB2-BD59-A6C34878D82A}">
                    <a16:rowId xmlns:a16="http://schemas.microsoft.com/office/drawing/2014/main" val="10009"/>
                  </a:ext>
                </a:extLst>
              </a:tr>
              <a:tr h="781901">
                <a:tc>
                  <a:txBody>
                    <a:bodyPr/>
                    <a:lstStyle/>
                    <a:p>
                      <a:pPr algn="just" fontAlgn="ctr"/>
                      <a:r>
                        <a:rPr lang="es-CO" sz="600" b="0" i="0" u="none" strike="noStrike">
                          <a:solidFill>
                            <a:srgbClr val="000000"/>
                          </a:solidFill>
                          <a:effectLst/>
                          <a:latin typeface="Calibri"/>
                        </a:rPr>
                        <a:t>100% planes de inversión alineados al Plan Nacional de Desarrollo 2014 - 2018</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s-CO" sz="600" b="0" i="0" u="none" strike="noStrike">
                          <a:solidFill>
                            <a:srgbClr val="000000"/>
                          </a:solidFill>
                          <a:effectLst/>
                          <a:latin typeface="Calibri"/>
                        </a:rPr>
                        <a:t>(# Planes de inversión alineados/ Total de planes de inversión)*100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s-CO" sz="600" b="0" i="0" u="none" strike="noStrike">
                          <a:solidFill>
                            <a:srgbClr val="000000"/>
                          </a:solidFill>
                          <a:effectLst/>
                          <a:latin typeface="Calibri"/>
                        </a:rPr>
                        <a:t>Revisar y actualizar proyectos de inversión ( Plan Nacional de Desarrollo 2014-2018, y otros planes)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600" b="0" i="0" u="none" strike="noStrike" dirty="0">
                          <a:solidFill>
                            <a:srgbClr val="000000"/>
                          </a:solidFill>
                          <a:effectLst/>
                          <a:latin typeface="Calibri"/>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700" b="0" i="0" u="none" strike="noStrike">
                          <a:solidFill>
                            <a:srgbClr val="000000"/>
                          </a:solidFill>
                          <a:effectLst/>
                          <a:latin typeface="Calibri"/>
                        </a:rPr>
                        <a:t>52%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s-CO" sz="700" b="0" i="0" u="none" strike="noStrike">
                          <a:solidFill>
                            <a:srgbClr val="000000"/>
                          </a:solidFill>
                          <a:effectLst/>
                          <a:latin typeface="Calibri"/>
                        </a:rPr>
                        <a:t>94%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s-CO" sz="700" b="0" i="0" u="none" strike="noStrike">
                          <a:solidFill>
                            <a:srgbClr val="000000"/>
                          </a:solidFill>
                          <a:effectLst/>
                          <a:latin typeface="Calibri"/>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s-CO" sz="700" b="0" i="0" u="none" strike="noStrike">
                          <a:solidFill>
                            <a:srgbClr val="000000"/>
                          </a:solidFill>
                          <a:effectLst/>
                          <a:latin typeface="Calibri"/>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es-CO" sz="700" b="0" i="0" u="none" strike="noStrike">
                          <a:solidFill>
                            <a:srgbClr val="000000"/>
                          </a:solidFill>
                          <a:effectLst/>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es-CO" sz="700" b="0" i="0" u="none" strike="noStrike">
                          <a:solidFill>
                            <a:srgbClr val="000000"/>
                          </a:solidFill>
                          <a:effectLst/>
                          <a:latin typeface="Calibri"/>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s-CO" sz="700" b="0" i="0" u="none" strike="noStrike">
                          <a:solidFill>
                            <a:srgbClr val="000000"/>
                          </a:solidFill>
                          <a:effectLst/>
                          <a:latin typeface="Calibri"/>
                        </a:rPr>
                        <a:t>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es-CO" sz="700" b="0" i="0" u="none" strike="noStrike">
                          <a:solidFill>
                            <a:srgbClr val="000000"/>
                          </a:solidFill>
                          <a:effectLst/>
                          <a:latin typeface="Calibri"/>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ctr"/>
                      <a:r>
                        <a:rPr lang="es-CO" sz="700" b="0" i="0" u="none" strike="noStrike">
                          <a:solidFill>
                            <a:srgbClr val="000000"/>
                          </a:solidFill>
                          <a:effectLst/>
                          <a:latin typeface="Calibri"/>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ctr"/>
                      <a:r>
                        <a:rPr lang="es-CO" sz="700" b="0" i="0" u="none" strike="noStrike">
                          <a:solidFill>
                            <a:srgbClr val="000000"/>
                          </a:solidFill>
                          <a:effectLst/>
                          <a:latin typeface="Calibri"/>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ctr"/>
                      <a:r>
                        <a:rPr lang="es-CO" sz="700" b="0" i="0" u="none" strike="noStrike" dirty="0">
                          <a:solidFill>
                            <a:srgbClr val="000000"/>
                          </a:solidFill>
                          <a:effectLst/>
                          <a:latin typeface="Calibri"/>
                        </a:rPr>
                        <a:t>52%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extLst>
                  <a:ext uri="{0D108BD9-81ED-4DB2-BD59-A6C34878D82A}">
                    <a16:rowId xmlns:a16="http://schemas.microsoft.com/office/drawing/2014/main" val="10010"/>
                  </a:ext>
                </a:extLst>
              </a:tr>
              <a:tr h="103780">
                <a:tc>
                  <a:txBody>
                    <a:bodyPr/>
                    <a:lstStyle/>
                    <a:p>
                      <a:pPr algn="l" fontAlgn="b"/>
                      <a:endParaRPr lang="es-CO" sz="700" b="0" i="0" u="none" strike="noStrike">
                        <a:solidFill>
                          <a:srgbClr val="000000"/>
                        </a:solidFill>
                        <a:effectLst/>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s-CO" sz="700" b="0" i="0" u="none" strike="noStrike">
                        <a:solidFill>
                          <a:srgbClr val="000000"/>
                        </a:solidFill>
                        <a:effectLst/>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s-CO" sz="700" b="0" i="0" u="none" strike="noStrike">
                        <a:solidFill>
                          <a:srgbClr val="000000"/>
                        </a:solidFill>
                        <a:effectLst/>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endParaRPr lang="es-CO" sz="700" b="0" i="0" u="none" strike="noStrike" dirty="0">
                        <a:solidFill>
                          <a:srgbClr val="000000"/>
                        </a:solidFill>
                        <a:effectLst/>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endParaRPr lang="es-CO" sz="700" b="0" i="0" u="none" strike="noStrike" dirty="0">
                        <a:solidFill>
                          <a:srgbClr val="000000"/>
                        </a:solidFill>
                        <a:effectLst/>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endParaRPr lang="es-CO" sz="700" b="0" i="0" u="none" strike="noStrike" dirty="0">
                        <a:solidFill>
                          <a:srgbClr val="000000"/>
                        </a:solidFill>
                        <a:effectLst/>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endParaRPr lang="es-CO" sz="700" b="0" i="0" u="none" strike="noStrike" dirty="0">
                        <a:solidFill>
                          <a:srgbClr val="000000"/>
                        </a:solidFill>
                        <a:effectLst/>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endParaRPr lang="es-CO" sz="700" b="0" i="0" u="none" strike="noStrike" dirty="0">
                        <a:solidFill>
                          <a:srgbClr val="000000"/>
                        </a:solidFill>
                        <a:effectLst/>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endParaRPr lang="es-CO" sz="700" b="0" i="0" u="none" strike="noStrike" dirty="0">
                        <a:solidFill>
                          <a:srgbClr val="000000"/>
                        </a:solidFill>
                        <a:effectLst/>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endParaRPr lang="es-CO" sz="700" b="0" i="0" u="none" strike="noStrike" dirty="0">
                        <a:solidFill>
                          <a:srgbClr val="000000"/>
                        </a:solidFill>
                        <a:effectLst/>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endParaRPr lang="es-CO" sz="700" b="0" i="0" u="none" strike="noStrike" dirty="0">
                        <a:solidFill>
                          <a:srgbClr val="000000"/>
                        </a:solidFill>
                        <a:effectLst/>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endParaRPr lang="es-CO" sz="700" b="0" i="0" u="none" strike="noStrike" dirty="0">
                        <a:solidFill>
                          <a:srgbClr val="000000"/>
                        </a:solidFill>
                        <a:effectLst/>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endParaRPr lang="es-CO" sz="700" b="0" i="0" u="none" strike="noStrike" dirty="0">
                        <a:solidFill>
                          <a:srgbClr val="000000"/>
                        </a:solidFill>
                        <a:effectLst/>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endParaRPr lang="es-CO" sz="700" b="0" i="0" u="none" strike="noStrike" dirty="0">
                        <a:solidFill>
                          <a:srgbClr val="000000"/>
                        </a:solidFill>
                        <a:effectLst/>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endParaRPr lang="es-CO" sz="700" b="0" i="0" u="none" strike="noStrike" dirty="0">
                        <a:solidFill>
                          <a:srgbClr val="000000"/>
                        </a:solidFill>
                        <a:effectLst/>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11"/>
                  </a:ext>
                </a:extLst>
              </a:tr>
              <a:tr h="103780">
                <a:tc>
                  <a:txBody>
                    <a:bodyPr/>
                    <a:lstStyle/>
                    <a:p>
                      <a:pPr algn="l" fontAlgn="b"/>
                      <a:r>
                        <a:rPr lang="es-CO" sz="700" b="1" i="0" u="none" strike="noStrike">
                          <a:solidFill>
                            <a:srgbClr val="000000"/>
                          </a:solidFill>
                          <a:effectLst/>
                          <a:latin typeface="Calibri"/>
                        </a:rPr>
                        <a:t>CONVENCIONES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CO" sz="7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s-CO" sz="7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s-CO" sz="7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s-CO" sz="7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s-CO" sz="7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s-CO" sz="7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s-CO" sz="7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s-CO" sz="7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s-CO" sz="7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s-CO" sz="7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s-CO" sz="7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s-CO" sz="7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s-CO" sz="7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s-CO" sz="700" b="0" i="0" u="none" strike="noStrike" dirty="0">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12"/>
                  </a:ext>
                </a:extLst>
              </a:tr>
              <a:tr h="103780">
                <a:tc>
                  <a:txBody>
                    <a:bodyPr/>
                    <a:lstStyle/>
                    <a:p>
                      <a:pPr algn="l" fontAlgn="b"/>
                      <a:r>
                        <a:rPr lang="es-CO" sz="700" b="0" i="0" u="none" strike="noStrike">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gridSpan="3">
                  <a:txBody>
                    <a:bodyPr/>
                    <a:lstStyle/>
                    <a:p>
                      <a:pPr algn="l" fontAlgn="b"/>
                      <a:r>
                        <a:rPr lang="es-CO" sz="700" b="0" i="0" u="none" strike="noStrike">
                          <a:solidFill>
                            <a:srgbClr val="000000"/>
                          </a:solidFill>
                          <a:effectLst/>
                          <a:latin typeface="Calibri"/>
                        </a:rPr>
                        <a:t>Supera el porcentaje programado</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s-CO"/>
                    </a:p>
                  </a:txBody>
                  <a:tcPr/>
                </a:tc>
                <a:tc hMerge="1">
                  <a:txBody>
                    <a:bodyPr/>
                    <a:lstStyle/>
                    <a:p>
                      <a:endParaRPr lang="es-CO"/>
                    </a:p>
                  </a:txBody>
                  <a:tcPr/>
                </a:tc>
                <a:tc>
                  <a:txBody>
                    <a:bodyPr/>
                    <a:lstStyle/>
                    <a:p>
                      <a:pPr algn="l" fontAlgn="b"/>
                      <a:endParaRPr lang="es-CO" sz="7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s-CO" sz="7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s-CO" sz="7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s-CO" sz="7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s-CO" sz="7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s-CO" sz="7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s-CO" sz="7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s-CO" sz="7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s-CO" sz="7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s-CO" sz="7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s-CO" sz="700" b="0" i="0" u="none" strike="noStrike" dirty="0">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13"/>
                  </a:ext>
                </a:extLst>
              </a:tr>
              <a:tr h="103780">
                <a:tc>
                  <a:txBody>
                    <a:bodyPr/>
                    <a:lstStyle/>
                    <a:p>
                      <a:pPr algn="l" fontAlgn="b"/>
                      <a:r>
                        <a:rPr lang="es-CO" sz="700" b="0" i="0" u="none" strike="noStrike">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gridSpan="3">
                  <a:txBody>
                    <a:bodyPr/>
                    <a:lstStyle/>
                    <a:p>
                      <a:pPr algn="l" fontAlgn="b"/>
                      <a:r>
                        <a:rPr lang="es-CO" sz="700" b="0" i="0" u="none" strike="noStrike">
                          <a:solidFill>
                            <a:srgbClr val="000000"/>
                          </a:solidFill>
                          <a:effectLst/>
                          <a:latin typeface="Calibri"/>
                        </a:rPr>
                        <a:t>No supera el porcentaje programado</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s-CO"/>
                    </a:p>
                  </a:txBody>
                  <a:tcPr/>
                </a:tc>
                <a:tc hMerge="1">
                  <a:txBody>
                    <a:bodyPr/>
                    <a:lstStyle/>
                    <a:p>
                      <a:endParaRPr lang="es-CO"/>
                    </a:p>
                  </a:txBody>
                  <a:tcPr/>
                </a:tc>
                <a:tc>
                  <a:txBody>
                    <a:bodyPr/>
                    <a:lstStyle/>
                    <a:p>
                      <a:pPr algn="l" fontAlgn="b"/>
                      <a:endParaRPr lang="es-CO" sz="7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s-CO" sz="7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s-CO" sz="7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s-CO" sz="7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s-CO" sz="7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s-CO" sz="7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s-CO" sz="7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s-CO" sz="7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s-CO" sz="7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s-CO" sz="7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s-CO" sz="700" b="0" i="0" u="none" strike="noStrike" dirty="0">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14"/>
                  </a:ext>
                </a:extLst>
              </a:tr>
              <a:tr h="103780">
                <a:tc>
                  <a:txBody>
                    <a:bodyPr/>
                    <a:lstStyle/>
                    <a:p>
                      <a:pPr algn="l" fontAlgn="b"/>
                      <a:r>
                        <a:rPr lang="es-CO" sz="700" b="0" i="0" u="none" strike="noStrike">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gridSpan="3">
                  <a:txBody>
                    <a:bodyPr/>
                    <a:lstStyle/>
                    <a:p>
                      <a:pPr algn="l" fontAlgn="b"/>
                      <a:r>
                        <a:rPr lang="es-CO" sz="700" b="0" i="0" u="none" strike="noStrike">
                          <a:solidFill>
                            <a:srgbClr val="000000"/>
                          </a:solidFill>
                          <a:effectLst/>
                          <a:latin typeface="Calibri"/>
                        </a:rPr>
                        <a:t>Cumple el porcentaje programado</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s-CO"/>
                    </a:p>
                  </a:txBody>
                  <a:tcPr/>
                </a:tc>
                <a:tc hMerge="1">
                  <a:txBody>
                    <a:bodyPr/>
                    <a:lstStyle/>
                    <a:p>
                      <a:endParaRPr lang="es-CO"/>
                    </a:p>
                  </a:txBody>
                  <a:tcPr/>
                </a:tc>
                <a:tc>
                  <a:txBody>
                    <a:bodyPr/>
                    <a:lstStyle/>
                    <a:p>
                      <a:pPr algn="l" fontAlgn="b"/>
                      <a:endParaRPr lang="es-CO" sz="7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s-CO" sz="7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s-CO" sz="7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s-CO" sz="7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s-CO" sz="7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s-CO" sz="7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s-CO" sz="7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s-CO" sz="7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s-CO" sz="7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s-CO" sz="7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s-CO" sz="700" b="0" i="0" u="none" strike="noStrike" dirty="0">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36961793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7" name="66 Grupo"/>
          <p:cNvGrpSpPr/>
          <p:nvPr/>
        </p:nvGrpSpPr>
        <p:grpSpPr>
          <a:xfrm>
            <a:off x="6189257" y="6093296"/>
            <a:ext cx="2919247" cy="757382"/>
            <a:chOff x="6189257" y="6093296"/>
            <a:chExt cx="2919247" cy="757382"/>
          </a:xfrm>
        </p:grpSpPr>
        <p:pic>
          <p:nvPicPr>
            <p:cNvPr id="68" name="67 Imagen"/>
            <p:cNvPicPr>
              <a:picLocks noChangeAspect="1"/>
            </p:cNvPicPr>
            <p:nvPr/>
          </p:nvPicPr>
          <p:blipFill rotWithShape="1">
            <a:blip r:embed="rId2" cstate="print">
              <a:extLst>
                <a:ext uri="{28A0092B-C50C-407E-A947-70E740481C1C}">
                  <a14:useLocalDpi xmlns:a14="http://schemas.microsoft.com/office/drawing/2010/main" val="0"/>
                </a:ext>
              </a:extLst>
            </a:blip>
            <a:srcRect l="80014" t="81187" r="3385" b="5008"/>
            <a:stretch/>
          </p:blipFill>
          <p:spPr>
            <a:xfrm>
              <a:off x="7590492" y="6093296"/>
              <a:ext cx="1518012" cy="757382"/>
            </a:xfrm>
            <a:prstGeom prst="rect">
              <a:avLst/>
            </a:prstGeom>
          </p:spPr>
        </p:pic>
        <p:pic>
          <p:nvPicPr>
            <p:cNvPr id="69" name="68 Imagen"/>
            <p:cNvPicPr>
              <a:picLocks noChangeAspect="1"/>
            </p:cNvPicPr>
            <p:nvPr/>
          </p:nvPicPr>
          <p:blipFill rotWithShape="1">
            <a:blip r:embed="rId3" cstate="print">
              <a:extLst>
                <a:ext uri="{28A0092B-C50C-407E-A947-70E740481C1C}">
                  <a14:useLocalDpi xmlns:a14="http://schemas.microsoft.com/office/drawing/2010/main" val="0"/>
                </a:ext>
              </a:extLst>
            </a:blip>
            <a:srcRect l="8610" t="34023" r="7437" b="38391"/>
            <a:stretch/>
          </p:blipFill>
          <p:spPr>
            <a:xfrm>
              <a:off x="6189257" y="6294092"/>
              <a:ext cx="1401235" cy="355790"/>
            </a:xfrm>
            <a:prstGeom prst="rect">
              <a:avLst/>
            </a:prstGeom>
          </p:spPr>
        </p:pic>
      </p:grpSp>
      <p:grpSp>
        <p:nvGrpSpPr>
          <p:cNvPr id="5" name="4 Grupo"/>
          <p:cNvGrpSpPr/>
          <p:nvPr/>
        </p:nvGrpSpPr>
        <p:grpSpPr>
          <a:xfrm>
            <a:off x="1284731" y="2850219"/>
            <a:ext cx="7064767" cy="1226853"/>
            <a:chOff x="1835696" y="44624"/>
            <a:chExt cx="7064767" cy="1323439"/>
          </a:xfrm>
        </p:grpSpPr>
        <p:pic>
          <p:nvPicPr>
            <p:cNvPr id="66" name="Picture 15"/>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5259" t="17295" r="16983" b="33645"/>
            <a:stretch/>
          </p:blipFill>
          <p:spPr bwMode="auto">
            <a:xfrm>
              <a:off x="1835696" y="116632"/>
              <a:ext cx="7056784" cy="12514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1 Rectángulo"/>
            <p:cNvSpPr/>
            <p:nvPr/>
          </p:nvSpPr>
          <p:spPr>
            <a:xfrm>
              <a:off x="1835697" y="44624"/>
              <a:ext cx="7064766" cy="1095623"/>
            </a:xfrm>
            <a:prstGeom prst="rect">
              <a:avLst/>
            </a:prstGeom>
          </p:spPr>
          <p:txBody>
            <a:bodyPr wrap="square">
              <a:spAutoFit/>
            </a:bodyPr>
            <a:lstStyle/>
            <a:p>
              <a:pPr algn="ctr" eaLnBrk="0" fontAlgn="base" hangingPunct="0">
                <a:spcBef>
                  <a:spcPct val="0"/>
                </a:spcBef>
                <a:spcAft>
                  <a:spcPct val="0"/>
                </a:spcAft>
                <a:defRPr/>
              </a:pPr>
              <a:r>
                <a:rPr lang="es-CO" sz="2000" b="1" dirty="0">
                  <a:solidFill>
                    <a:schemeClr val="bg1"/>
                  </a:solidFill>
                  <a:latin typeface="Arial" panose="020B0604020202020204" pitchFamily="34" charset="0"/>
                  <a:ea typeface="ＭＳ Ｐゴシック" panose="020B0600070205080204" pitchFamily="34" charset="-128"/>
                </a:rPr>
                <a:t>Politica Gestión Misional y de Gobierno</a:t>
              </a:r>
            </a:p>
            <a:p>
              <a:pPr algn="ctr" eaLnBrk="0" fontAlgn="base" hangingPunct="0">
                <a:spcBef>
                  <a:spcPct val="0"/>
                </a:spcBef>
                <a:spcAft>
                  <a:spcPct val="0"/>
                </a:spcAft>
                <a:defRPr/>
              </a:pPr>
              <a:endParaRPr lang="es-CO" sz="2000" b="1" dirty="0">
                <a:solidFill>
                  <a:schemeClr val="bg1"/>
                </a:solidFill>
                <a:latin typeface="Arial" panose="020B0604020202020204" pitchFamily="34" charset="0"/>
                <a:ea typeface="ＭＳ Ｐゴシック" panose="020B0600070205080204" pitchFamily="34" charset="-128"/>
              </a:endParaRPr>
            </a:p>
            <a:p>
              <a:pPr lvl="0" algn="ctr" eaLnBrk="0" fontAlgn="base" hangingPunct="0">
                <a:spcBef>
                  <a:spcPct val="0"/>
                </a:spcBef>
                <a:spcAft>
                  <a:spcPct val="0"/>
                </a:spcAft>
                <a:defRPr/>
              </a:pPr>
              <a:r>
                <a:rPr lang="es-CO" sz="2000" b="1" dirty="0">
                  <a:solidFill>
                    <a:schemeClr val="bg1"/>
                  </a:solidFill>
                  <a:latin typeface="Arial" panose="020B0604020202020204" pitchFamily="34" charset="0"/>
                  <a:ea typeface="ＭＳ Ｐゴシック" panose="020B0600070205080204" pitchFamily="34" charset="-128"/>
                </a:rPr>
                <a:t>Seguimiento II- Trimestre 2016</a:t>
              </a:r>
            </a:p>
          </p:txBody>
        </p:sp>
      </p:grpSp>
      <p:sp>
        <p:nvSpPr>
          <p:cNvPr id="3" name="2 Marcador de fecha"/>
          <p:cNvSpPr>
            <a:spLocks noGrp="1"/>
          </p:cNvSpPr>
          <p:nvPr>
            <p:ph type="dt" sz="half" idx="10"/>
          </p:nvPr>
        </p:nvSpPr>
        <p:spPr/>
        <p:txBody>
          <a:bodyPr/>
          <a:lstStyle/>
          <a:p>
            <a:r>
              <a:rPr lang="es-CO"/>
              <a:t>26/04/2016</a:t>
            </a:r>
          </a:p>
        </p:txBody>
      </p:sp>
    </p:spTree>
    <p:extLst>
      <p:ext uri="{BB962C8B-B14F-4D97-AF65-F5344CB8AC3E}">
        <p14:creationId xmlns:p14="http://schemas.microsoft.com/office/powerpoint/2010/main" val="29562983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 name="Picture 15"/>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5259" t="17295" r="16983" b="33645"/>
          <a:stretch/>
        </p:blipFill>
        <p:spPr bwMode="auto">
          <a:xfrm>
            <a:off x="395536" y="116633"/>
            <a:ext cx="8496944" cy="5760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67" name="66 Grupo"/>
          <p:cNvGrpSpPr/>
          <p:nvPr/>
        </p:nvGrpSpPr>
        <p:grpSpPr>
          <a:xfrm>
            <a:off x="6189257" y="6093296"/>
            <a:ext cx="2919247" cy="757382"/>
            <a:chOff x="6189257" y="6093296"/>
            <a:chExt cx="2919247" cy="757382"/>
          </a:xfrm>
        </p:grpSpPr>
        <p:pic>
          <p:nvPicPr>
            <p:cNvPr id="68" name="67 Imagen"/>
            <p:cNvPicPr>
              <a:picLocks noChangeAspect="1"/>
            </p:cNvPicPr>
            <p:nvPr/>
          </p:nvPicPr>
          <p:blipFill rotWithShape="1">
            <a:blip r:embed="rId3" cstate="print">
              <a:extLst>
                <a:ext uri="{28A0092B-C50C-407E-A947-70E740481C1C}">
                  <a14:useLocalDpi xmlns:a14="http://schemas.microsoft.com/office/drawing/2010/main" val="0"/>
                </a:ext>
              </a:extLst>
            </a:blip>
            <a:srcRect l="80014" t="81187" r="3385" b="5008"/>
            <a:stretch/>
          </p:blipFill>
          <p:spPr>
            <a:xfrm>
              <a:off x="7590492" y="6093296"/>
              <a:ext cx="1518012" cy="757382"/>
            </a:xfrm>
            <a:prstGeom prst="rect">
              <a:avLst/>
            </a:prstGeom>
          </p:spPr>
        </p:pic>
        <p:pic>
          <p:nvPicPr>
            <p:cNvPr id="69" name="68 Imagen"/>
            <p:cNvPicPr>
              <a:picLocks noChangeAspect="1"/>
            </p:cNvPicPr>
            <p:nvPr/>
          </p:nvPicPr>
          <p:blipFill rotWithShape="1">
            <a:blip r:embed="rId4" cstate="print">
              <a:extLst>
                <a:ext uri="{28A0092B-C50C-407E-A947-70E740481C1C}">
                  <a14:useLocalDpi xmlns:a14="http://schemas.microsoft.com/office/drawing/2010/main" val="0"/>
                </a:ext>
              </a:extLst>
            </a:blip>
            <a:srcRect l="8610" t="34023" r="7437" b="38391"/>
            <a:stretch/>
          </p:blipFill>
          <p:spPr>
            <a:xfrm>
              <a:off x="6189257" y="6294092"/>
              <a:ext cx="1401235" cy="355790"/>
            </a:xfrm>
            <a:prstGeom prst="rect">
              <a:avLst/>
            </a:prstGeom>
          </p:spPr>
        </p:pic>
      </p:grpSp>
      <p:sp>
        <p:nvSpPr>
          <p:cNvPr id="2" name="1 Rectángulo"/>
          <p:cNvSpPr/>
          <p:nvPr/>
        </p:nvSpPr>
        <p:spPr>
          <a:xfrm>
            <a:off x="1475657" y="44624"/>
            <a:ext cx="7424806" cy="707886"/>
          </a:xfrm>
          <a:prstGeom prst="rect">
            <a:avLst/>
          </a:prstGeom>
        </p:spPr>
        <p:txBody>
          <a:bodyPr wrap="square">
            <a:spAutoFit/>
          </a:bodyPr>
          <a:lstStyle/>
          <a:p>
            <a:pPr lvl="0" algn="ctr" eaLnBrk="0" fontAlgn="base" hangingPunct="0">
              <a:spcBef>
                <a:spcPct val="0"/>
              </a:spcBef>
              <a:spcAft>
                <a:spcPct val="0"/>
              </a:spcAft>
              <a:defRPr/>
            </a:pPr>
            <a:r>
              <a:rPr lang="es-CO" sz="2000" b="1" dirty="0">
                <a:solidFill>
                  <a:schemeClr val="bg1"/>
                </a:solidFill>
                <a:latin typeface="Arial" panose="020B0604020202020204" pitchFamily="34" charset="0"/>
                <a:ea typeface="ＭＳ Ｐゴシック" panose="020B0600070205080204" pitchFamily="34" charset="-128"/>
              </a:rPr>
              <a:t>Politica Gestión Misional y de Gobierno-II- Trimestre 2016</a:t>
            </a:r>
          </a:p>
          <a:p>
            <a:pPr lvl="0" algn="ctr" eaLnBrk="0" fontAlgn="base" hangingPunct="0">
              <a:spcBef>
                <a:spcPct val="0"/>
              </a:spcBef>
              <a:spcAft>
                <a:spcPct val="0"/>
              </a:spcAft>
              <a:defRPr/>
            </a:pPr>
            <a:r>
              <a:rPr lang="es-CO" sz="2000" b="1" dirty="0">
                <a:solidFill>
                  <a:schemeClr val="bg1"/>
                </a:solidFill>
                <a:latin typeface="Arial" panose="020B0604020202020204" pitchFamily="34" charset="0"/>
                <a:ea typeface="ＭＳ Ｐゴシック" panose="020B0600070205080204" pitchFamily="34" charset="-128"/>
              </a:rPr>
              <a:t>INFOTEP SAN ANDRES</a:t>
            </a:r>
          </a:p>
        </p:txBody>
      </p:sp>
      <p:sp>
        <p:nvSpPr>
          <p:cNvPr id="3" name="2 Marcador de fecha"/>
          <p:cNvSpPr>
            <a:spLocks noGrp="1"/>
          </p:cNvSpPr>
          <p:nvPr>
            <p:ph type="dt" sz="half" idx="10"/>
          </p:nvPr>
        </p:nvSpPr>
        <p:spPr/>
        <p:txBody>
          <a:bodyPr/>
          <a:lstStyle/>
          <a:p>
            <a:r>
              <a:rPr lang="es-CO"/>
              <a:t>26/04/2016</a:t>
            </a:r>
          </a:p>
        </p:txBody>
      </p:sp>
      <p:graphicFrame>
        <p:nvGraphicFramePr>
          <p:cNvPr id="5" name="4 Tabla"/>
          <p:cNvGraphicFramePr>
            <a:graphicFrameLocks noGrp="1"/>
          </p:cNvGraphicFramePr>
          <p:nvPr>
            <p:extLst>
              <p:ext uri="{D42A27DB-BD31-4B8C-83A1-F6EECF244321}">
                <p14:modId xmlns:p14="http://schemas.microsoft.com/office/powerpoint/2010/main" val="1520296118"/>
              </p:ext>
            </p:extLst>
          </p:nvPr>
        </p:nvGraphicFramePr>
        <p:xfrm>
          <a:off x="395536" y="836713"/>
          <a:ext cx="8504926" cy="5486400"/>
        </p:xfrm>
        <a:graphic>
          <a:graphicData uri="http://schemas.openxmlformats.org/drawingml/2006/table">
            <a:tbl>
              <a:tblPr>
                <a:tableStyleId>{D7AC3CCA-C797-4891-BE02-D94E43425B78}</a:tableStyleId>
              </a:tblPr>
              <a:tblGrid>
                <a:gridCol w="2520280">
                  <a:extLst>
                    <a:ext uri="{9D8B030D-6E8A-4147-A177-3AD203B41FA5}">
                      <a16:colId xmlns:a16="http://schemas.microsoft.com/office/drawing/2014/main" val="20000"/>
                    </a:ext>
                  </a:extLst>
                </a:gridCol>
                <a:gridCol w="1008111">
                  <a:extLst>
                    <a:ext uri="{9D8B030D-6E8A-4147-A177-3AD203B41FA5}">
                      <a16:colId xmlns:a16="http://schemas.microsoft.com/office/drawing/2014/main" val="20001"/>
                    </a:ext>
                  </a:extLst>
                </a:gridCol>
                <a:gridCol w="504056">
                  <a:extLst>
                    <a:ext uri="{9D8B030D-6E8A-4147-A177-3AD203B41FA5}">
                      <a16:colId xmlns:a16="http://schemas.microsoft.com/office/drawing/2014/main" val="20002"/>
                    </a:ext>
                  </a:extLst>
                </a:gridCol>
                <a:gridCol w="720080">
                  <a:extLst>
                    <a:ext uri="{9D8B030D-6E8A-4147-A177-3AD203B41FA5}">
                      <a16:colId xmlns:a16="http://schemas.microsoft.com/office/drawing/2014/main" val="20003"/>
                    </a:ext>
                  </a:extLst>
                </a:gridCol>
                <a:gridCol w="3752399">
                  <a:extLst>
                    <a:ext uri="{9D8B030D-6E8A-4147-A177-3AD203B41FA5}">
                      <a16:colId xmlns:a16="http://schemas.microsoft.com/office/drawing/2014/main" val="20004"/>
                    </a:ext>
                  </a:extLst>
                </a:gridCol>
              </a:tblGrid>
              <a:tr h="487597">
                <a:tc>
                  <a:txBody>
                    <a:bodyPr/>
                    <a:lstStyle/>
                    <a:p>
                      <a:pPr algn="ctr" fontAlgn="ctr"/>
                      <a:r>
                        <a:rPr lang="es-CO" sz="1200" u="none" strike="noStrike" dirty="0">
                          <a:solidFill>
                            <a:schemeClr val="bg1"/>
                          </a:solidFill>
                          <a:effectLst/>
                        </a:rPr>
                        <a:t>Actividades Principales</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Indicador</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Meta 2016</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Avance 2° trimestre 2016</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Observaciones</a:t>
                      </a:r>
                      <a:endParaRPr lang="es-CO" sz="1200" b="1" i="0" u="none" strike="noStrike" dirty="0">
                        <a:solidFill>
                          <a:schemeClr val="bg1"/>
                        </a:solidFill>
                        <a:effectLst/>
                        <a:latin typeface="Calibri"/>
                      </a:endParaRPr>
                    </a:p>
                  </a:txBody>
                  <a:tcPr marL="0" marR="0" marT="0" marB="0" anchor="ctr">
                    <a:solidFill>
                      <a:schemeClr val="tx2"/>
                    </a:solidFill>
                  </a:tcPr>
                </a:tc>
                <a:extLst>
                  <a:ext uri="{0D108BD9-81ED-4DB2-BD59-A6C34878D82A}">
                    <a16:rowId xmlns:a16="http://schemas.microsoft.com/office/drawing/2014/main" val="10000"/>
                  </a:ext>
                </a:extLst>
              </a:tr>
              <a:tr h="1107543">
                <a:tc>
                  <a:txBody>
                    <a:bodyPr/>
                    <a:lstStyle/>
                    <a:p>
                      <a:pPr algn="ctr" fontAlgn="ctr"/>
                      <a:r>
                        <a:rPr lang="es-CO" sz="1200" u="none" strike="noStrike" dirty="0">
                          <a:effectLst/>
                        </a:rPr>
                        <a:t>Solicitud de Registros Calificados para ampliar la cobertura a través de nueva oferta educativa, con calidad y pertinencia.</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es-CO" sz="1200" u="none" strike="noStrike" dirty="0">
                          <a:effectLst/>
                        </a:rPr>
                        <a:t># de registros calificados Obtenidos.</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es-CO" sz="1200" b="0" i="0" u="none" strike="noStrike" dirty="0">
                          <a:solidFill>
                            <a:srgbClr val="000000"/>
                          </a:solidFill>
                          <a:effectLst/>
                          <a:latin typeface="Calibri"/>
                        </a:rPr>
                        <a:t>4</a:t>
                      </a:r>
                    </a:p>
                  </a:txBody>
                  <a:tcPr marL="0" marR="0" marT="0" marB="0" anchor="ctr">
                    <a:noFill/>
                  </a:tcPr>
                </a:tc>
                <a:tc>
                  <a:txBody>
                    <a:bodyPr/>
                    <a:lstStyle/>
                    <a:p>
                      <a:pPr algn="ctr" fontAlgn="ctr"/>
                      <a:r>
                        <a:rPr lang="es-CO" sz="1200" b="0" i="0" u="none" strike="noStrike" dirty="0">
                          <a:solidFill>
                            <a:schemeClr val="dk1"/>
                          </a:solidFill>
                          <a:effectLst/>
                          <a:latin typeface="+mn-lt"/>
                        </a:rPr>
                        <a:t>3</a:t>
                      </a:r>
                      <a:endParaRPr lang="es-CO" sz="1200" b="0" i="0" u="none" strike="noStrike" dirty="0">
                        <a:solidFill>
                          <a:srgbClr val="000000"/>
                        </a:solidFill>
                        <a:effectLst/>
                        <a:latin typeface="Calibri"/>
                      </a:endParaRPr>
                    </a:p>
                  </a:txBody>
                  <a:tcPr marL="0" marR="0" marT="0" marB="0" anchor="ctr">
                    <a:noFill/>
                  </a:tcPr>
                </a:tc>
                <a:tc>
                  <a:txBody>
                    <a:bodyPr/>
                    <a:lstStyle/>
                    <a:p>
                      <a:pPr algn="just" fontAlgn="ctr"/>
                      <a:r>
                        <a:rPr lang="es-CO" sz="1200" u="none" strike="noStrike" dirty="0">
                          <a:effectLst/>
                        </a:rPr>
                        <a:t>En el II Trimestre se avanzó en la elaboración del documento maestro con las 15 condiciones de Calidad para solicitar la renovación del registro calificado de Operación Turística, de estas condiciones solo queda pendiente realizar el análisis financiero que está en proceso. Una vez se tenga lo anterior, se somete a consejo directivo y se hace la respectiva gestión para que se pueda presentar a la sala CONACES. De esta manera, se podrá obtener la renovación de este registro calificado y cumplir con la meta sectorial de tener 4 registros calificados en 2016.</a:t>
                      </a:r>
                      <a:endParaRPr lang="es-CO" sz="1200" b="0" i="0" u="none" strike="noStrike" dirty="0">
                        <a:solidFill>
                          <a:srgbClr val="000000"/>
                        </a:solidFill>
                        <a:effectLst/>
                        <a:latin typeface="Calibri"/>
                      </a:endParaRPr>
                    </a:p>
                  </a:txBody>
                  <a:tcPr marL="0" marR="0" marT="0" marB="0" anchor="ctr">
                    <a:noFill/>
                  </a:tcPr>
                </a:tc>
                <a:extLst>
                  <a:ext uri="{0D108BD9-81ED-4DB2-BD59-A6C34878D82A}">
                    <a16:rowId xmlns:a16="http://schemas.microsoft.com/office/drawing/2014/main" val="10001"/>
                  </a:ext>
                </a:extLst>
              </a:tr>
              <a:tr h="687840">
                <a:tc>
                  <a:txBody>
                    <a:bodyPr/>
                    <a:lstStyle/>
                    <a:p>
                      <a:pPr algn="ctr" fontAlgn="ctr"/>
                      <a:r>
                        <a:rPr lang="es-CO" sz="1200" u="none" strike="noStrike" dirty="0">
                          <a:effectLst/>
                        </a:rPr>
                        <a:t>Gestionar y estructurar programas académicos de Pregrado en convenio con Instituciones de Educación Superior para ampliación de cobertura, técnicos y técnicos profesionales.</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es-CO" sz="1200" u="none" strike="noStrike" dirty="0">
                          <a:effectLst/>
                        </a:rPr>
                        <a:t># programas nuevos en convenio ofertados.</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es-CO" sz="1200" b="0" i="0" u="none" strike="noStrike" dirty="0">
                          <a:solidFill>
                            <a:srgbClr val="000000"/>
                          </a:solidFill>
                          <a:effectLst/>
                          <a:latin typeface="Calibri"/>
                        </a:rPr>
                        <a:t>1</a:t>
                      </a:r>
                    </a:p>
                  </a:txBody>
                  <a:tcPr marL="0" marR="0" marT="0" marB="0" anchor="ctr">
                    <a:noFill/>
                  </a:tcPr>
                </a:tc>
                <a:tc>
                  <a:txBody>
                    <a:bodyPr/>
                    <a:lstStyle/>
                    <a:p>
                      <a:pPr algn="ctr" fontAlgn="ctr"/>
                      <a:r>
                        <a:rPr lang="es-CO" sz="1200" b="0" i="0" u="none" strike="noStrike" dirty="0">
                          <a:solidFill>
                            <a:srgbClr val="000000"/>
                          </a:solidFill>
                          <a:effectLst/>
                          <a:latin typeface="Calibri"/>
                        </a:rPr>
                        <a:t>1</a:t>
                      </a:r>
                    </a:p>
                  </a:txBody>
                  <a:tcPr marL="0" marR="0" marT="0" marB="0" anchor="ctr">
                    <a:noFill/>
                  </a:tcPr>
                </a:tc>
                <a:tc>
                  <a:txBody>
                    <a:bodyPr/>
                    <a:lstStyle/>
                    <a:p>
                      <a:pPr algn="just" fontAlgn="ctr"/>
                      <a:r>
                        <a:rPr lang="es-CO" sz="1200" u="none" strike="noStrike" dirty="0">
                          <a:effectLst/>
                        </a:rPr>
                        <a:t>En el segundo trimestre del 2016 la labor se concentró en la firma de convenios con Universidades y Fundaciones para cumplir con esta meta, además que se ofertó un cuso de educación continúa. Los convenios que se firmaron con universidades fueron los siguientes: 1. UCEVA: con el objetivo de "cooperar en programas afines de docencia, extensión e investigación y promover el intercambio entre académicos y estudiantes". 2. Rafael Nuñez: con el fin de "Establecer las bases para una cooperación para la promoción y realización de estudio, investigaciones y actividades de interés mutuo"; ambos convenios para ofrecer programas de pregrado.</a:t>
                      </a:r>
                    </a:p>
                    <a:p>
                      <a:pPr algn="just" fontAlgn="ctr"/>
                      <a:r>
                        <a:rPr lang="es-CO" sz="1200" u="none" strike="noStrike" dirty="0">
                          <a:effectLst/>
                        </a:rPr>
                        <a:t>Por otra parte, se desarrollaron las siguientes actividades: 1. Curso de Servicios Públicos Domiciliaros en alianza con la Superintendencia de Servicios públicos. 2. Se desarrolló una actividad de sensibilización y pedagogía orientadas a la transformación de la cultura ciudadana con </a:t>
                      </a:r>
                      <a:r>
                        <a:rPr lang="es-CO" sz="1200" u="none" strike="noStrike" dirty="0" err="1">
                          <a:effectLst/>
                        </a:rPr>
                        <a:t>Corpovisionarios</a:t>
                      </a:r>
                      <a:endParaRPr lang="es-CO" sz="1200" b="0" i="0" u="none" strike="noStrike" dirty="0">
                        <a:solidFill>
                          <a:srgbClr val="000000"/>
                        </a:solidFill>
                        <a:effectLst/>
                        <a:latin typeface="Calibri"/>
                      </a:endParaRPr>
                    </a:p>
                  </a:txBody>
                  <a:tcPr marL="0" marR="0" marT="0" marB="0" anchor="ctr">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0124723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 name="Picture 15"/>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5259" t="17295" r="16983" b="33645"/>
          <a:stretch/>
        </p:blipFill>
        <p:spPr bwMode="auto">
          <a:xfrm>
            <a:off x="395536" y="116633"/>
            <a:ext cx="8496944" cy="5760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67" name="66 Grupo"/>
          <p:cNvGrpSpPr/>
          <p:nvPr/>
        </p:nvGrpSpPr>
        <p:grpSpPr>
          <a:xfrm>
            <a:off x="6189257" y="6093296"/>
            <a:ext cx="2919247" cy="757382"/>
            <a:chOff x="6189257" y="6093296"/>
            <a:chExt cx="2919247" cy="757382"/>
          </a:xfrm>
        </p:grpSpPr>
        <p:pic>
          <p:nvPicPr>
            <p:cNvPr id="68" name="67 Imagen"/>
            <p:cNvPicPr>
              <a:picLocks noChangeAspect="1"/>
            </p:cNvPicPr>
            <p:nvPr/>
          </p:nvPicPr>
          <p:blipFill rotWithShape="1">
            <a:blip r:embed="rId3" cstate="print">
              <a:extLst>
                <a:ext uri="{28A0092B-C50C-407E-A947-70E740481C1C}">
                  <a14:useLocalDpi xmlns:a14="http://schemas.microsoft.com/office/drawing/2010/main" val="0"/>
                </a:ext>
              </a:extLst>
            </a:blip>
            <a:srcRect l="80014" t="81187" r="3385" b="5008"/>
            <a:stretch/>
          </p:blipFill>
          <p:spPr>
            <a:xfrm>
              <a:off x="7590492" y="6093296"/>
              <a:ext cx="1518012" cy="757382"/>
            </a:xfrm>
            <a:prstGeom prst="rect">
              <a:avLst/>
            </a:prstGeom>
          </p:spPr>
        </p:pic>
        <p:pic>
          <p:nvPicPr>
            <p:cNvPr id="69" name="68 Imagen"/>
            <p:cNvPicPr>
              <a:picLocks noChangeAspect="1"/>
            </p:cNvPicPr>
            <p:nvPr/>
          </p:nvPicPr>
          <p:blipFill rotWithShape="1">
            <a:blip r:embed="rId4" cstate="print">
              <a:extLst>
                <a:ext uri="{28A0092B-C50C-407E-A947-70E740481C1C}">
                  <a14:useLocalDpi xmlns:a14="http://schemas.microsoft.com/office/drawing/2010/main" val="0"/>
                </a:ext>
              </a:extLst>
            </a:blip>
            <a:srcRect l="8610" t="34023" r="7437" b="38391"/>
            <a:stretch/>
          </p:blipFill>
          <p:spPr>
            <a:xfrm>
              <a:off x="6189257" y="6294092"/>
              <a:ext cx="1401235" cy="355790"/>
            </a:xfrm>
            <a:prstGeom prst="rect">
              <a:avLst/>
            </a:prstGeom>
          </p:spPr>
        </p:pic>
      </p:grpSp>
      <p:sp>
        <p:nvSpPr>
          <p:cNvPr id="2" name="1 Rectángulo"/>
          <p:cNvSpPr/>
          <p:nvPr/>
        </p:nvSpPr>
        <p:spPr>
          <a:xfrm>
            <a:off x="1475657" y="44624"/>
            <a:ext cx="7424806" cy="707886"/>
          </a:xfrm>
          <a:prstGeom prst="rect">
            <a:avLst/>
          </a:prstGeom>
        </p:spPr>
        <p:txBody>
          <a:bodyPr wrap="square">
            <a:spAutoFit/>
          </a:bodyPr>
          <a:lstStyle/>
          <a:p>
            <a:pPr lvl="0" algn="ctr" eaLnBrk="0" fontAlgn="base" hangingPunct="0">
              <a:spcBef>
                <a:spcPct val="0"/>
              </a:spcBef>
              <a:spcAft>
                <a:spcPct val="0"/>
              </a:spcAft>
              <a:defRPr/>
            </a:pPr>
            <a:r>
              <a:rPr lang="es-CO" sz="2000" b="1" dirty="0">
                <a:solidFill>
                  <a:schemeClr val="bg1"/>
                </a:solidFill>
                <a:latin typeface="Arial" panose="020B0604020202020204" pitchFamily="34" charset="0"/>
                <a:ea typeface="ＭＳ Ｐゴシック" panose="020B0600070205080204" pitchFamily="34" charset="-128"/>
              </a:rPr>
              <a:t>Politica Gestión Misional y de Gobierno-II- Trimestre 2016</a:t>
            </a:r>
          </a:p>
          <a:p>
            <a:pPr lvl="0" algn="ctr" eaLnBrk="0" fontAlgn="base" hangingPunct="0">
              <a:spcBef>
                <a:spcPct val="0"/>
              </a:spcBef>
              <a:spcAft>
                <a:spcPct val="0"/>
              </a:spcAft>
              <a:defRPr/>
            </a:pPr>
            <a:r>
              <a:rPr lang="es-CO" sz="2000" b="1" dirty="0">
                <a:solidFill>
                  <a:schemeClr val="bg1"/>
                </a:solidFill>
                <a:latin typeface="Arial" panose="020B0604020202020204" pitchFamily="34" charset="0"/>
                <a:ea typeface="ＭＳ Ｐゴシック" panose="020B0600070205080204" pitchFamily="34" charset="-128"/>
              </a:rPr>
              <a:t>INFOTEP SAN ANDRES</a:t>
            </a:r>
          </a:p>
        </p:txBody>
      </p:sp>
      <p:sp>
        <p:nvSpPr>
          <p:cNvPr id="3" name="2 Marcador de fecha"/>
          <p:cNvSpPr>
            <a:spLocks noGrp="1"/>
          </p:cNvSpPr>
          <p:nvPr>
            <p:ph type="dt" sz="half" idx="10"/>
          </p:nvPr>
        </p:nvSpPr>
        <p:spPr/>
        <p:txBody>
          <a:bodyPr/>
          <a:lstStyle/>
          <a:p>
            <a:r>
              <a:rPr lang="es-CO"/>
              <a:t>26/04/2016</a:t>
            </a:r>
          </a:p>
        </p:txBody>
      </p:sp>
      <p:graphicFrame>
        <p:nvGraphicFramePr>
          <p:cNvPr id="5" name="4 Tabla"/>
          <p:cNvGraphicFramePr>
            <a:graphicFrameLocks noGrp="1"/>
          </p:cNvGraphicFramePr>
          <p:nvPr>
            <p:extLst>
              <p:ext uri="{D42A27DB-BD31-4B8C-83A1-F6EECF244321}">
                <p14:modId xmlns:p14="http://schemas.microsoft.com/office/powerpoint/2010/main" val="1993139894"/>
              </p:ext>
            </p:extLst>
          </p:nvPr>
        </p:nvGraphicFramePr>
        <p:xfrm>
          <a:off x="395536" y="836713"/>
          <a:ext cx="8504926" cy="5303520"/>
        </p:xfrm>
        <a:graphic>
          <a:graphicData uri="http://schemas.openxmlformats.org/drawingml/2006/table">
            <a:tbl>
              <a:tblPr>
                <a:tableStyleId>{D7AC3CCA-C797-4891-BE02-D94E43425B78}</a:tableStyleId>
              </a:tblPr>
              <a:tblGrid>
                <a:gridCol w="2520280">
                  <a:extLst>
                    <a:ext uri="{9D8B030D-6E8A-4147-A177-3AD203B41FA5}">
                      <a16:colId xmlns:a16="http://schemas.microsoft.com/office/drawing/2014/main" val="20000"/>
                    </a:ext>
                  </a:extLst>
                </a:gridCol>
                <a:gridCol w="1008111">
                  <a:extLst>
                    <a:ext uri="{9D8B030D-6E8A-4147-A177-3AD203B41FA5}">
                      <a16:colId xmlns:a16="http://schemas.microsoft.com/office/drawing/2014/main" val="20001"/>
                    </a:ext>
                  </a:extLst>
                </a:gridCol>
                <a:gridCol w="504056">
                  <a:extLst>
                    <a:ext uri="{9D8B030D-6E8A-4147-A177-3AD203B41FA5}">
                      <a16:colId xmlns:a16="http://schemas.microsoft.com/office/drawing/2014/main" val="20002"/>
                    </a:ext>
                  </a:extLst>
                </a:gridCol>
                <a:gridCol w="720080">
                  <a:extLst>
                    <a:ext uri="{9D8B030D-6E8A-4147-A177-3AD203B41FA5}">
                      <a16:colId xmlns:a16="http://schemas.microsoft.com/office/drawing/2014/main" val="20003"/>
                    </a:ext>
                  </a:extLst>
                </a:gridCol>
                <a:gridCol w="3752399">
                  <a:extLst>
                    <a:ext uri="{9D8B030D-6E8A-4147-A177-3AD203B41FA5}">
                      <a16:colId xmlns:a16="http://schemas.microsoft.com/office/drawing/2014/main" val="20004"/>
                    </a:ext>
                  </a:extLst>
                </a:gridCol>
              </a:tblGrid>
              <a:tr h="487597">
                <a:tc>
                  <a:txBody>
                    <a:bodyPr/>
                    <a:lstStyle/>
                    <a:p>
                      <a:pPr algn="ctr" fontAlgn="ctr"/>
                      <a:r>
                        <a:rPr lang="es-CO" sz="1200" u="none" strike="noStrike" dirty="0">
                          <a:solidFill>
                            <a:schemeClr val="bg1"/>
                          </a:solidFill>
                          <a:effectLst/>
                        </a:rPr>
                        <a:t>Actividades Principales</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Indicador</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Meta 2016</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Avance 2° trimestre 2016</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Observaciones</a:t>
                      </a:r>
                      <a:endParaRPr lang="es-CO" sz="1200" b="1" i="0" u="none" strike="noStrike" dirty="0">
                        <a:solidFill>
                          <a:schemeClr val="bg1"/>
                        </a:solidFill>
                        <a:effectLst/>
                        <a:latin typeface="Calibri"/>
                      </a:endParaRPr>
                    </a:p>
                  </a:txBody>
                  <a:tcPr marL="0" marR="0" marT="0" marB="0" anchor="ctr">
                    <a:solidFill>
                      <a:schemeClr val="tx2"/>
                    </a:solidFill>
                  </a:tcPr>
                </a:tc>
                <a:extLst>
                  <a:ext uri="{0D108BD9-81ED-4DB2-BD59-A6C34878D82A}">
                    <a16:rowId xmlns:a16="http://schemas.microsoft.com/office/drawing/2014/main" val="10000"/>
                  </a:ext>
                </a:extLst>
              </a:tr>
              <a:tr h="687840">
                <a:tc>
                  <a:txBody>
                    <a:bodyPr/>
                    <a:lstStyle/>
                    <a:p>
                      <a:pPr algn="ctr" fontAlgn="ctr"/>
                      <a:r>
                        <a:rPr lang="es-CO" sz="1200" u="none" strike="noStrike" dirty="0">
                          <a:effectLst/>
                        </a:rPr>
                        <a:t>Gestionar y estructurar programas académicos de Pregrado en convenio con Instituciones de Educación Superior para ampliación de cobertura, técnicos y técnicos profesionales.</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es-CO" sz="1200" u="none" strike="noStrike" dirty="0">
                          <a:effectLst/>
                        </a:rPr>
                        <a:t># programas nuevos en convenio ofertados.</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es-CO" sz="1200" b="0" i="0" u="none" strike="noStrike" dirty="0">
                          <a:solidFill>
                            <a:srgbClr val="000000"/>
                          </a:solidFill>
                          <a:effectLst/>
                          <a:latin typeface="Calibri"/>
                        </a:rPr>
                        <a:t>1</a:t>
                      </a:r>
                    </a:p>
                  </a:txBody>
                  <a:tcPr marL="0" marR="0" marT="0" marB="0" anchor="ctr">
                    <a:noFill/>
                  </a:tcPr>
                </a:tc>
                <a:tc>
                  <a:txBody>
                    <a:bodyPr/>
                    <a:lstStyle/>
                    <a:p>
                      <a:pPr algn="ctr" fontAlgn="ctr"/>
                      <a:r>
                        <a:rPr lang="es-CO" sz="1200" b="0" i="0" u="none" strike="noStrike" dirty="0">
                          <a:solidFill>
                            <a:srgbClr val="000000"/>
                          </a:solidFill>
                          <a:effectLst/>
                          <a:latin typeface="Calibri"/>
                        </a:rPr>
                        <a:t>1</a:t>
                      </a:r>
                    </a:p>
                  </a:txBody>
                  <a:tcPr marL="0" marR="0" marT="0" marB="0" anchor="ctr">
                    <a:noFill/>
                  </a:tcPr>
                </a:tc>
                <a:tc>
                  <a:txBody>
                    <a:bodyPr/>
                    <a:lstStyle/>
                    <a:p>
                      <a:pPr algn="just" fontAlgn="ctr"/>
                      <a:r>
                        <a:rPr lang="es-CO" sz="1200" u="none" strike="noStrike" dirty="0">
                          <a:effectLst/>
                        </a:rPr>
                        <a:t> la cual contó con la participación de los estudiantes de articulación en el marco del proyecto "living </a:t>
                      </a:r>
                      <a:r>
                        <a:rPr lang="es-CO" sz="1200" u="none" strike="noStrike" dirty="0" err="1">
                          <a:effectLst/>
                        </a:rPr>
                        <a:t>togeda</a:t>
                      </a:r>
                      <a:r>
                        <a:rPr lang="es-CO" sz="1200" u="none" strike="noStrike" dirty="0">
                          <a:effectLst/>
                        </a:rPr>
                        <a:t>". </a:t>
                      </a:r>
                    </a:p>
                    <a:p>
                      <a:pPr algn="just" fontAlgn="ctr"/>
                      <a:r>
                        <a:rPr lang="es-CO" sz="1200" u="none" strike="noStrike" dirty="0">
                          <a:effectLst/>
                        </a:rPr>
                        <a:t>Finalmente, se firmaron convenios con las siguientes fundaciones: 1. Fundación Old Providence y el objetivo del mismo es: "Establecer las bases de una cooperación para la promoción y realización de estudios, investigaciones y formulación de proyectos de uso sostenible de recursos naturales y elaboración de módulos de formación dirigidos a los prestadores de servicios turísticos y a la comunidad en general. Y, 2. fundación Cultura Unísono con el fin de "Establecer las bases de una cooperación para la promoción y realización de las artes y la cultura, promoción y divulgación de la música tradicional y sinfónica del departamento</a:t>
                      </a:r>
                      <a:endParaRPr lang="es-CO" sz="1200" b="0" i="0" u="none" strike="noStrike" dirty="0">
                        <a:solidFill>
                          <a:srgbClr val="000000"/>
                        </a:solidFill>
                        <a:effectLst/>
                        <a:latin typeface="Calibri"/>
                      </a:endParaRPr>
                    </a:p>
                  </a:txBody>
                  <a:tcPr marL="0" marR="0" marT="0" marB="0" anchor="ctr">
                    <a:noFill/>
                  </a:tcPr>
                </a:tc>
                <a:extLst>
                  <a:ext uri="{0D108BD9-81ED-4DB2-BD59-A6C34878D82A}">
                    <a16:rowId xmlns:a16="http://schemas.microsoft.com/office/drawing/2014/main" val="10001"/>
                  </a:ext>
                </a:extLst>
              </a:tr>
              <a:tr h="1501632">
                <a:tc>
                  <a:txBody>
                    <a:bodyPr/>
                    <a:lstStyle/>
                    <a:p>
                      <a:pPr algn="ctr" fontAlgn="ctr"/>
                      <a:r>
                        <a:rPr lang="es-CO" sz="1200" u="none" strike="noStrike" dirty="0">
                          <a:effectLst/>
                        </a:rPr>
                        <a:t>Promoción, ejecución y fortalecimiento del Departamento de Lenguas para aseguramiento de la calidad de la institución.</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es-CO" sz="1200" u="none" strike="noStrike" dirty="0">
                          <a:effectLst/>
                        </a:rPr>
                        <a:t># de actividades de promoción, ejecución y fortalecimiento del Departamento de Lenguas consolidado.</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es-CO" sz="1200" b="0" i="0" u="none" strike="noStrike" dirty="0">
                          <a:solidFill>
                            <a:schemeClr val="dk1"/>
                          </a:solidFill>
                          <a:effectLst/>
                          <a:latin typeface="+mn-lt"/>
                        </a:rPr>
                        <a:t>6</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es-CO" sz="1200" b="0" i="0" u="none" strike="noStrike" dirty="0">
                          <a:solidFill>
                            <a:schemeClr val="dk1"/>
                          </a:solidFill>
                          <a:effectLst/>
                          <a:latin typeface="+mn-lt"/>
                        </a:rPr>
                        <a:t>8</a:t>
                      </a:r>
                      <a:endParaRPr lang="es-CO" sz="1200" b="0" i="0" u="none" strike="noStrike" dirty="0">
                        <a:solidFill>
                          <a:srgbClr val="000000"/>
                        </a:solidFill>
                        <a:effectLst/>
                        <a:latin typeface="Calibri"/>
                      </a:endParaRPr>
                    </a:p>
                  </a:txBody>
                  <a:tcPr marL="0" marR="0" marT="0" marB="0" anchor="ctr">
                    <a:noFill/>
                  </a:tcPr>
                </a:tc>
                <a:tc>
                  <a:txBody>
                    <a:bodyPr/>
                    <a:lstStyle/>
                    <a:p>
                      <a:pPr algn="just" fontAlgn="ctr"/>
                      <a:r>
                        <a:rPr lang="es-CO" sz="1200" u="none" strike="noStrike" dirty="0">
                          <a:effectLst/>
                        </a:rPr>
                        <a:t>En el marco del proyecto de inversión de Lenguas y el de Internacionalización, se hicieron las siguientes actividades en el II trimestre: 1. Curso de Creole para adultos. 2. Curso de inglés para adultos y para niños. 3. Participación en la III Jornada de Internacionalización de la educación superior con ponencia sobre la enseñanza. 4. Planeación y ejecución de la vacaciones recreativas con énfasis en lenguas. 5. Capacitación a docente del centro de lenguas en metodología de enseñanza del inglés en la UTP. 6. Proyección y conversatorio sobre documental "acerca de la historia del Creole". 7. Conversatorio entre lingüista y estudiantes de creole sobre el cortometraje relativo a la</a:t>
                      </a:r>
                      <a:endParaRPr lang="es-CO" sz="1200" b="0" i="0" u="none" strike="noStrike" dirty="0">
                        <a:solidFill>
                          <a:srgbClr val="000000"/>
                        </a:solidFill>
                        <a:effectLst/>
                        <a:latin typeface="Calibri"/>
                      </a:endParaRPr>
                    </a:p>
                  </a:txBody>
                  <a:tcPr marL="0" marR="0" marT="0" marB="0" anchor="ctr">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8246780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 name="Picture 15"/>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5259" t="17295" r="16983" b="33645"/>
          <a:stretch/>
        </p:blipFill>
        <p:spPr bwMode="auto">
          <a:xfrm>
            <a:off x="395536" y="116633"/>
            <a:ext cx="8496944" cy="5760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67" name="66 Grupo"/>
          <p:cNvGrpSpPr/>
          <p:nvPr/>
        </p:nvGrpSpPr>
        <p:grpSpPr>
          <a:xfrm>
            <a:off x="6189257" y="6093296"/>
            <a:ext cx="2919247" cy="757382"/>
            <a:chOff x="6189257" y="6093296"/>
            <a:chExt cx="2919247" cy="757382"/>
          </a:xfrm>
        </p:grpSpPr>
        <p:pic>
          <p:nvPicPr>
            <p:cNvPr id="68" name="67 Imagen"/>
            <p:cNvPicPr>
              <a:picLocks noChangeAspect="1"/>
            </p:cNvPicPr>
            <p:nvPr/>
          </p:nvPicPr>
          <p:blipFill rotWithShape="1">
            <a:blip r:embed="rId3" cstate="print">
              <a:extLst>
                <a:ext uri="{28A0092B-C50C-407E-A947-70E740481C1C}">
                  <a14:useLocalDpi xmlns:a14="http://schemas.microsoft.com/office/drawing/2010/main" val="0"/>
                </a:ext>
              </a:extLst>
            </a:blip>
            <a:srcRect l="80014" t="81187" r="3385" b="5008"/>
            <a:stretch/>
          </p:blipFill>
          <p:spPr>
            <a:xfrm>
              <a:off x="7590492" y="6093296"/>
              <a:ext cx="1518012" cy="757382"/>
            </a:xfrm>
            <a:prstGeom prst="rect">
              <a:avLst/>
            </a:prstGeom>
          </p:spPr>
        </p:pic>
        <p:pic>
          <p:nvPicPr>
            <p:cNvPr id="69" name="68 Imagen"/>
            <p:cNvPicPr>
              <a:picLocks noChangeAspect="1"/>
            </p:cNvPicPr>
            <p:nvPr/>
          </p:nvPicPr>
          <p:blipFill rotWithShape="1">
            <a:blip r:embed="rId4" cstate="print">
              <a:extLst>
                <a:ext uri="{28A0092B-C50C-407E-A947-70E740481C1C}">
                  <a14:useLocalDpi xmlns:a14="http://schemas.microsoft.com/office/drawing/2010/main" val="0"/>
                </a:ext>
              </a:extLst>
            </a:blip>
            <a:srcRect l="8610" t="34023" r="7437" b="38391"/>
            <a:stretch/>
          </p:blipFill>
          <p:spPr>
            <a:xfrm>
              <a:off x="6189257" y="6294092"/>
              <a:ext cx="1401235" cy="355790"/>
            </a:xfrm>
            <a:prstGeom prst="rect">
              <a:avLst/>
            </a:prstGeom>
          </p:spPr>
        </p:pic>
      </p:grpSp>
      <p:sp>
        <p:nvSpPr>
          <p:cNvPr id="2" name="1 Rectángulo"/>
          <p:cNvSpPr/>
          <p:nvPr/>
        </p:nvSpPr>
        <p:spPr>
          <a:xfrm>
            <a:off x="1475657" y="44624"/>
            <a:ext cx="7424806" cy="707886"/>
          </a:xfrm>
          <a:prstGeom prst="rect">
            <a:avLst/>
          </a:prstGeom>
        </p:spPr>
        <p:txBody>
          <a:bodyPr wrap="square">
            <a:spAutoFit/>
          </a:bodyPr>
          <a:lstStyle/>
          <a:p>
            <a:pPr lvl="0" algn="ctr" eaLnBrk="0" fontAlgn="base" hangingPunct="0">
              <a:spcBef>
                <a:spcPct val="0"/>
              </a:spcBef>
              <a:spcAft>
                <a:spcPct val="0"/>
              </a:spcAft>
              <a:defRPr/>
            </a:pPr>
            <a:r>
              <a:rPr lang="es-CO" sz="2000" b="1" dirty="0">
                <a:solidFill>
                  <a:schemeClr val="bg1"/>
                </a:solidFill>
                <a:latin typeface="Arial" panose="020B0604020202020204" pitchFamily="34" charset="0"/>
                <a:ea typeface="ＭＳ Ｐゴシック" panose="020B0600070205080204" pitchFamily="34" charset="-128"/>
              </a:rPr>
              <a:t>Politica Gestión Misional y de Gobierno-II- Trimestre 2016</a:t>
            </a:r>
          </a:p>
          <a:p>
            <a:pPr lvl="0" algn="ctr" eaLnBrk="0" fontAlgn="base" hangingPunct="0">
              <a:spcBef>
                <a:spcPct val="0"/>
              </a:spcBef>
              <a:spcAft>
                <a:spcPct val="0"/>
              </a:spcAft>
              <a:defRPr/>
            </a:pPr>
            <a:r>
              <a:rPr lang="es-CO" sz="2000" b="1" dirty="0">
                <a:solidFill>
                  <a:schemeClr val="bg1"/>
                </a:solidFill>
                <a:latin typeface="Arial" panose="020B0604020202020204" pitchFamily="34" charset="0"/>
                <a:ea typeface="ＭＳ Ｐゴシック" panose="020B0600070205080204" pitchFamily="34" charset="-128"/>
              </a:rPr>
              <a:t>INFOTEP SAN ANDRES</a:t>
            </a:r>
          </a:p>
        </p:txBody>
      </p:sp>
      <p:sp>
        <p:nvSpPr>
          <p:cNvPr id="3" name="2 Marcador de fecha"/>
          <p:cNvSpPr>
            <a:spLocks noGrp="1"/>
          </p:cNvSpPr>
          <p:nvPr>
            <p:ph type="dt" sz="half" idx="10"/>
          </p:nvPr>
        </p:nvSpPr>
        <p:spPr/>
        <p:txBody>
          <a:bodyPr/>
          <a:lstStyle/>
          <a:p>
            <a:r>
              <a:rPr lang="es-CO"/>
              <a:t>26/04/2016</a:t>
            </a:r>
          </a:p>
        </p:txBody>
      </p:sp>
      <p:graphicFrame>
        <p:nvGraphicFramePr>
          <p:cNvPr id="5" name="4 Tabla"/>
          <p:cNvGraphicFramePr>
            <a:graphicFrameLocks noGrp="1"/>
          </p:cNvGraphicFramePr>
          <p:nvPr>
            <p:extLst>
              <p:ext uri="{D42A27DB-BD31-4B8C-83A1-F6EECF244321}">
                <p14:modId xmlns:p14="http://schemas.microsoft.com/office/powerpoint/2010/main" val="2046799741"/>
              </p:ext>
            </p:extLst>
          </p:nvPr>
        </p:nvGraphicFramePr>
        <p:xfrm>
          <a:off x="395536" y="836713"/>
          <a:ext cx="8504926" cy="4061952"/>
        </p:xfrm>
        <a:graphic>
          <a:graphicData uri="http://schemas.openxmlformats.org/drawingml/2006/table">
            <a:tbl>
              <a:tblPr>
                <a:tableStyleId>{D7AC3CCA-C797-4891-BE02-D94E43425B78}</a:tableStyleId>
              </a:tblPr>
              <a:tblGrid>
                <a:gridCol w="2520280">
                  <a:extLst>
                    <a:ext uri="{9D8B030D-6E8A-4147-A177-3AD203B41FA5}">
                      <a16:colId xmlns:a16="http://schemas.microsoft.com/office/drawing/2014/main" val="20000"/>
                    </a:ext>
                  </a:extLst>
                </a:gridCol>
                <a:gridCol w="1008111">
                  <a:extLst>
                    <a:ext uri="{9D8B030D-6E8A-4147-A177-3AD203B41FA5}">
                      <a16:colId xmlns:a16="http://schemas.microsoft.com/office/drawing/2014/main" val="20001"/>
                    </a:ext>
                  </a:extLst>
                </a:gridCol>
                <a:gridCol w="504056">
                  <a:extLst>
                    <a:ext uri="{9D8B030D-6E8A-4147-A177-3AD203B41FA5}">
                      <a16:colId xmlns:a16="http://schemas.microsoft.com/office/drawing/2014/main" val="20002"/>
                    </a:ext>
                  </a:extLst>
                </a:gridCol>
                <a:gridCol w="720080">
                  <a:extLst>
                    <a:ext uri="{9D8B030D-6E8A-4147-A177-3AD203B41FA5}">
                      <a16:colId xmlns:a16="http://schemas.microsoft.com/office/drawing/2014/main" val="20003"/>
                    </a:ext>
                  </a:extLst>
                </a:gridCol>
                <a:gridCol w="3752399">
                  <a:extLst>
                    <a:ext uri="{9D8B030D-6E8A-4147-A177-3AD203B41FA5}">
                      <a16:colId xmlns:a16="http://schemas.microsoft.com/office/drawing/2014/main" val="20004"/>
                    </a:ext>
                  </a:extLst>
                </a:gridCol>
              </a:tblGrid>
              <a:tr h="487597">
                <a:tc>
                  <a:txBody>
                    <a:bodyPr/>
                    <a:lstStyle/>
                    <a:p>
                      <a:pPr algn="ctr" fontAlgn="ctr"/>
                      <a:r>
                        <a:rPr lang="es-CO" sz="1200" u="none" strike="noStrike" dirty="0">
                          <a:solidFill>
                            <a:schemeClr val="bg1"/>
                          </a:solidFill>
                          <a:effectLst/>
                        </a:rPr>
                        <a:t>Actividades Principales</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Indicador</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Meta 2016</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Avance 2° trimestre 2016</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Observaciones</a:t>
                      </a:r>
                      <a:endParaRPr lang="es-CO" sz="1200" b="1" i="0" u="none" strike="noStrike" dirty="0">
                        <a:solidFill>
                          <a:schemeClr val="bg1"/>
                        </a:solidFill>
                        <a:effectLst/>
                        <a:latin typeface="Calibri"/>
                      </a:endParaRPr>
                    </a:p>
                  </a:txBody>
                  <a:tcPr marL="0" marR="0" marT="0" marB="0" anchor="ctr">
                    <a:solidFill>
                      <a:schemeClr val="tx2"/>
                    </a:solidFill>
                  </a:tcPr>
                </a:tc>
                <a:extLst>
                  <a:ext uri="{0D108BD9-81ED-4DB2-BD59-A6C34878D82A}">
                    <a16:rowId xmlns:a16="http://schemas.microsoft.com/office/drawing/2014/main" val="10000"/>
                  </a:ext>
                </a:extLst>
              </a:tr>
              <a:tr h="1501632">
                <a:tc>
                  <a:txBody>
                    <a:bodyPr/>
                    <a:lstStyle/>
                    <a:p>
                      <a:pPr algn="ctr" fontAlgn="ctr"/>
                      <a:r>
                        <a:rPr lang="es-CO" sz="1200" u="none" strike="noStrike" dirty="0">
                          <a:effectLst/>
                        </a:rPr>
                        <a:t>Promoción, ejecución y fortalecimiento del Departamento de Lenguas para aseguramiento de la calidad de la institución.</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es-CO" sz="1200" u="none" strike="noStrike" dirty="0">
                          <a:effectLst/>
                        </a:rPr>
                        <a:t># de actividades de promoción, ejecución y fortalecimiento del Departamento de Lenguas consolidado.</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es-CO" sz="1200" b="0" i="0" u="none" strike="noStrike" dirty="0">
                          <a:solidFill>
                            <a:schemeClr val="dk1"/>
                          </a:solidFill>
                          <a:effectLst/>
                          <a:latin typeface="+mn-lt"/>
                        </a:rPr>
                        <a:t>6</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es-CO" sz="1200" b="0" i="0" u="none" strike="noStrike" dirty="0">
                          <a:solidFill>
                            <a:schemeClr val="dk1"/>
                          </a:solidFill>
                          <a:effectLst/>
                          <a:latin typeface="+mn-lt"/>
                        </a:rPr>
                        <a:t>8</a:t>
                      </a:r>
                      <a:endParaRPr lang="es-CO" sz="1200" b="0" i="0" u="none" strike="noStrike" dirty="0">
                        <a:solidFill>
                          <a:srgbClr val="000000"/>
                        </a:solidFill>
                        <a:effectLst/>
                        <a:latin typeface="Calibri"/>
                      </a:endParaRPr>
                    </a:p>
                  </a:txBody>
                  <a:tcPr marL="0" marR="0" marT="0" marB="0" anchor="ctr">
                    <a:noFill/>
                  </a:tcPr>
                </a:tc>
                <a:tc>
                  <a:txBody>
                    <a:bodyPr/>
                    <a:lstStyle/>
                    <a:p>
                      <a:pPr algn="just" fontAlgn="ctr"/>
                      <a:r>
                        <a:rPr lang="es-CO" sz="1200" u="none" strike="noStrike" dirty="0">
                          <a:effectLst/>
                        </a:rPr>
                        <a:t>historia del Creole, (Actividad financiado por el Ministerio de Cultura). 8. Planeación de proceso de inmersión con dos estudiantes de la Corporación Universitaria Rafael Nuñez.</a:t>
                      </a:r>
                      <a:endParaRPr lang="es-CO" sz="1200" b="0" i="0" u="none" strike="noStrike" dirty="0">
                        <a:solidFill>
                          <a:srgbClr val="000000"/>
                        </a:solidFill>
                        <a:effectLst/>
                        <a:latin typeface="Calibri"/>
                      </a:endParaRPr>
                    </a:p>
                  </a:txBody>
                  <a:tcPr marL="0" marR="0" marT="0" marB="0" anchor="ctr">
                    <a:noFill/>
                  </a:tcPr>
                </a:tc>
                <a:extLst>
                  <a:ext uri="{0D108BD9-81ED-4DB2-BD59-A6C34878D82A}">
                    <a16:rowId xmlns:a16="http://schemas.microsoft.com/office/drawing/2014/main" val="10001"/>
                  </a:ext>
                </a:extLst>
              </a:tr>
              <a:tr h="650129">
                <a:tc>
                  <a:txBody>
                    <a:bodyPr/>
                    <a:lstStyle/>
                    <a:p>
                      <a:pPr algn="ctr" fontAlgn="ctr"/>
                      <a:r>
                        <a:rPr lang="es-CO" sz="1200" u="none" strike="noStrike" dirty="0">
                          <a:effectLst/>
                        </a:rPr>
                        <a:t>Consolidar los semilleros de investigación en la institución.</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es-CO" sz="1200" u="none" strike="noStrike" dirty="0">
                          <a:effectLst/>
                        </a:rPr>
                        <a:t># Semilleros consolidados.</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es-CO" sz="1200" u="none" strike="noStrike" dirty="0">
                          <a:effectLst/>
                        </a:rPr>
                        <a:t>4</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es-CO" sz="1200" u="none" strike="noStrike" dirty="0">
                          <a:effectLst/>
                        </a:rPr>
                        <a:t>0</a:t>
                      </a:r>
                      <a:endParaRPr lang="es-CO" sz="1200" b="0" i="0" u="none" strike="noStrike" dirty="0">
                        <a:solidFill>
                          <a:srgbClr val="000000"/>
                        </a:solidFill>
                        <a:effectLst/>
                        <a:latin typeface="Calibri"/>
                      </a:endParaRPr>
                    </a:p>
                  </a:txBody>
                  <a:tcPr marL="0" marR="0" marT="0" marB="0" anchor="ctr">
                    <a:noFill/>
                  </a:tcPr>
                </a:tc>
                <a:tc>
                  <a:txBody>
                    <a:bodyPr/>
                    <a:lstStyle/>
                    <a:p>
                      <a:pPr algn="just" fontAlgn="ctr"/>
                      <a:r>
                        <a:rPr lang="es-CO" sz="1200" u="none" strike="noStrike" dirty="0">
                          <a:effectLst/>
                        </a:rPr>
                        <a:t>Esta meta no presenta avances en el II trimestre debido a que se hace necesario que se incorporen mas estudiantes y docentes con dedicación a la investigación (en un porcentaje de su vinculación). Lo anterior no se podrá dar hasta que no se haga la reestructuración de la planta de personal.                   Por tal motivo, se envió oficio al Dpto. de Planeación del Ministerio, con copia a Desarrollo Organizacional, solicitando el cambio de esta meta, debido a que el cumplimiento de la misma se ve afectado por la cantidad de estudiantes que tiene la institución (la cual es muy baja) y su disposición para la investigación.</a:t>
                      </a:r>
                      <a:endParaRPr lang="es-CO" sz="1200" b="0" i="0" u="none" strike="noStrike" dirty="0">
                        <a:solidFill>
                          <a:srgbClr val="000000"/>
                        </a:solidFill>
                        <a:effectLst/>
                        <a:latin typeface="Calibri"/>
                      </a:endParaRPr>
                    </a:p>
                  </a:txBody>
                  <a:tcPr marL="0" marR="0" marT="0" marB="0" anchor="ctr">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8475499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r>
              <a:rPr lang="es-CO"/>
              <a:t>26/04/2016</a:t>
            </a:r>
          </a:p>
        </p:txBody>
      </p:sp>
      <p:graphicFrame>
        <p:nvGraphicFramePr>
          <p:cNvPr id="5" name="4 Tabla"/>
          <p:cNvGraphicFramePr>
            <a:graphicFrameLocks noGrp="1"/>
          </p:cNvGraphicFramePr>
          <p:nvPr>
            <p:extLst>
              <p:ext uri="{D42A27DB-BD31-4B8C-83A1-F6EECF244321}">
                <p14:modId xmlns:p14="http://schemas.microsoft.com/office/powerpoint/2010/main" val="661250794"/>
              </p:ext>
            </p:extLst>
          </p:nvPr>
        </p:nvGraphicFramePr>
        <p:xfrm>
          <a:off x="395537" y="1124744"/>
          <a:ext cx="8280919" cy="4255095"/>
        </p:xfrm>
        <a:graphic>
          <a:graphicData uri="http://schemas.openxmlformats.org/drawingml/2006/table">
            <a:tbl>
              <a:tblPr>
                <a:tableStyleId>{D7AC3CCA-C797-4891-BE02-D94E43425B78}</a:tableStyleId>
              </a:tblPr>
              <a:tblGrid>
                <a:gridCol w="2581944">
                  <a:extLst>
                    <a:ext uri="{9D8B030D-6E8A-4147-A177-3AD203B41FA5}">
                      <a16:colId xmlns:a16="http://schemas.microsoft.com/office/drawing/2014/main" val="20000"/>
                    </a:ext>
                  </a:extLst>
                </a:gridCol>
                <a:gridCol w="1008111">
                  <a:extLst>
                    <a:ext uri="{9D8B030D-6E8A-4147-A177-3AD203B41FA5}">
                      <a16:colId xmlns:a16="http://schemas.microsoft.com/office/drawing/2014/main" val="20001"/>
                    </a:ext>
                  </a:extLst>
                </a:gridCol>
                <a:gridCol w="504056">
                  <a:extLst>
                    <a:ext uri="{9D8B030D-6E8A-4147-A177-3AD203B41FA5}">
                      <a16:colId xmlns:a16="http://schemas.microsoft.com/office/drawing/2014/main" val="20002"/>
                    </a:ext>
                  </a:extLst>
                </a:gridCol>
                <a:gridCol w="720080">
                  <a:extLst>
                    <a:ext uri="{9D8B030D-6E8A-4147-A177-3AD203B41FA5}">
                      <a16:colId xmlns:a16="http://schemas.microsoft.com/office/drawing/2014/main" val="20003"/>
                    </a:ext>
                  </a:extLst>
                </a:gridCol>
                <a:gridCol w="3466728">
                  <a:extLst>
                    <a:ext uri="{9D8B030D-6E8A-4147-A177-3AD203B41FA5}">
                      <a16:colId xmlns:a16="http://schemas.microsoft.com/office/drawing/2014/main" val="20004"/>
                    </a:ext>
                  </a:extLst>
                </a:gridCol>
              </a:tblGrid>
              <a:tr h="487597">
                <a:tc>
                  <a:txBody>
                    <a:bodyPr/>
                    <a:lstStyle/>
                    <a:p>
                      <a:pPr algn="ctr" fontAlgn="ctr"/>
                      <a:r>
                        <a:rPr lang="es-CO" sz="1200" u="none" strike="noStrike" dirty="0">
                          <a:solidFill>
                            <a:schemeClr val="bg1"/>
                          </a:solidFill>
                          <a:effectLst/>
                        </a:rPr>
                        <a:t>Actividades Principales</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Indicador</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Meta 2016</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Avance 2° trimestre 2016</a:t>
                      </a:r>
                      <a:endParaRPr lang="es-CO" sz="1200" b="1" i="0" u="none" strike="noStrike" dirty="0">
                        <a:solidFill>
                          <a:schemeClr val="bg1"/>
                        </a:solidFill>
                        <a:effectLst/>
                        <a:latin typeface="+mn-lt"/>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Observaciones</a:t>
                      </a:r>
                      <a:endParaRPr lang="es-CO" sz="1200" b="1" i="0" u="none" strike="noStrike" dirty="0">
                        <a:solidFill>
                          <a:schemeClr val="bg1"/>
                        </a:solidFill>
                        <a:effectLst/>
                        <a:latin typeface="Calibri"/>
                      </a:endParaRPr>
                    </a:p>
                  </a:txBody>
                  <a:tcPr marL="0" marR="0" marT="0" marB="0" anchor="ctr">
                    <a:solidFill>
                      <a:schemeClr val="tx2"/>
                    </a:solidFill>
                  </a:tcPr>
                </a:tc>
                <a:extLst>
                  <a:ext uri="{0D108BD9-81ED-4DB2-BD59-A6C34878D82A}">
                    <a16:rowId xmlns:a16="http://schemas.microsoft.com/office/drawing/2014/main" val="10000"/>
                  </a:ext>
                </a:extLst>
              </a:tr>
              <a:tr h="1107543">
                <a:tc>
                  <a:txBody>
                    <a:bodyPr/>
                    <a:lstStyle/>
                    <a:p>
                      <a:pPr algn="ctr" fontAlgn="ctr"/>
                      <a:r>
                        <a:rPr lang="es-CO" sz="1200" u="none" strike="noStrike" dirty="0">
                          <a:effectLst/>
                        </a:rPr>
                        <a:t>Acercar al egresado de </a:t>
                      </a:r>
                      <a:r>
                        <a:rPr lang="es-CO" sz="1200" u="none" strike="noStrike" dirty="0" err="1">
                          <a:effectLst/>
                        </a:rPr>
                        <a:t>Infotep</a:t>
                      </a:r>
                      <a:r>
                        <a:rPr lang="es-CO" sz="1200" u="none" strike="noStrike" dirty="0">
                          <a:effectLst/>
                        </a:rPr>
                        <a:t> SAI, certificado o no, a su comunidad educativa.</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es-CO" sz="1200" u="none" strike="noStrike" dirty="0">
                          <a:effectLst/>
                        </a:rPr>
                        <a:t># de personas participantes.</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es-CO" sz="1200" b="0" i="0" u="none" strike="noStrike" dirty="0">
                          <a:solidFill>
                            <a:srgbClr val="000000"/>
                          </a:solidFill>
                          <a:effectLst/>
                          <a:latin typeface="Calibri"/>
                        </a:rPr>
                        <a:t>200</a:t>
                      </a:r>
                    </a:p>
                  </a:txBody>
                  <a:tcPr marL="0" marR="0" marT="0" marB="0" anchor="ctr">
                    <a:noFill/>
                  </a:tcPr>
                </a:tc>
                <a:tc>
                  <a:txBody>
                    <a:bodyPr/>
                    <a:lstStyle/>
                    <a:p>
                      <a:pPr algn="ctr" fontAlgn="ctr"/>
                      <a:r>
                        <a:rPr lang="es-CO" sz="1200" b="0" i="0" u="none" strike="noStrike" dirty="0">
                          <a:solidFill>
                            <a:schemeClr val="dk1"/>
                          </a:solidFill>
                          <a:effectLst/>
                          <a:latin typeface="+mn-lt"/>
                        </a:rPr>
                        <a:t>0</a:t>
                      </a:r>
                      <a:endParaRPr lang="es-CO" sz="1200" b="0" i="0" u="none" strike="noStrike" dirty="0">
                        <a:solidFill>
                          <a:srgbClr val="000000"/>
                        </a:solidFill>
                        <a:effectLst/>
                        <a:latin typeface="Calibri"/>
                      </a:endParaRPr>
                    </a:p>
                  </a:txBody>
                  <a:tcPr marL="0" marR="0" marT="0" marB="0" anchor="ctr">
                    <a:noFill/>
                  </a:tcPr>
                </a:tc>
                <a:tc>
                  <a:txBody>
                    <a:bodyPr/>
                    <a:lstStyle/>
                    <a:p>
                      <a:pPr algn="just" fontAlgn="ctr"/>
                      <a:endParaRPr lang="es-CO" sz="1200" b="0" i="0" u="none" strike="noStrike" dirty="0">
                        <a:solidFill>
                          <a:srgbClr val="000000"/>
                        </a:solidFill>
                        <a:effectLst/>
                        <a:latin typeface="Calibri"/>
                      </a:endParaRPr>
                    </a:p>
                  </a:txBody>
                  <a:tcPr marL="0" marR="0" marT="0" marB="0" anchor="ctr">
                    <a:noFill/>
                  </a:tcPr>
                </a:tc>
                <a:extLst>
                  <a:ext uri="{0D108BD9-81ED-4DB2-BD59-A6C34878D82A}">
                    <a16:rowId xmlns:a16="http://schemas.microsoft.com/office/drawing/2014/main" val="10001"/>
                  </a:ext>
                </a:extLst>
              </a:tr>
              <a:tr h="687840">
                <a:tc>
                  <a:txBody>
                    <a:bodyPr/>
                    <a:lstStyle/>
                    <a:p>
                      <a:pPr algn="ctr" fontAlgn="ctr"/>
                      <a:r>
                        <a:rPr lang="es-CO" sz="1200" u="none" strike="noStrike" dirty="0">
                          <a:effectLst/>
                        </a:rPr>
                        <a:t>capacitar y socializar a la comunidad educativa en el manejo de personal en condición de discapacidad</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es-CO" sz="1200" u="none" strike="noStrike" dirty="0">
                          <a:effectLst/>
                        </a:rPr>
                        <a:t># de actividades realizadas para el logro de este fin.</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es-CO" sz="1200" b="0" i="0" u="none" strike="noStrike" dirty="0">
                          <a:solidFill>
                            <a:srgbClr val="000000"/>
                          </a:solidFill>
                          <a:effectLst/>
                          <a:latin typeface="Calibri"/>
                        </a:rPr>
                        <a:t>12</a:t>
                      </a:r>
                    </a:p>
                  </a:txBody>
                  <a:tcPr marL="0" marR="0" marT="0" marB="0" anchor="ctr">
                    <a:noFill/>
                  </a:tcPr>
                </a:tc>
                <a:tc>
                  <a:txBody>
                    <a:bodyPr/>
                    <a:lstStyle/>
                    <a:p>
                      <a:pPr algn="ctr" fontAlgn="ctr"/>
                      <a:r>
                        <a:rPr lang="es-CO" sz="1200" b="0" i="0" u="none" strike="noStrike" dirty="0">
                          <a:solidFill>
                            <a:srgbClr val="000000"/>
                          </a:solidFill>
                          <a:effectLst/>
                          <a:latin typeface="Calibri"/>
                        </a:rPr>
                        <a:t>2</a:t>
                      </a:r>
                    </a:p>
                  </a:txBody>
                  <a:tcPr marL="0" marR="0" marT="0" marB="0" anchor="ctr">
                    <a:noFill/>
                  </a:tcPr>
                </a:tc>
                <a:tc>
                  <a:txBody>
                    <a:bodyPr/>
                    <a:lstStyle/>
                    <a:p>
                      <a:pPr algn="just" fontAlgn="ctr"/>
                      <a:r>
                        <a:rPr lang="es-CO" sz="1200" u="none" strike="noStrike" dirty="0">
                          <a:effectLst/>
                        </a:rPr>
                        <a:t>Se realizó un taller de socialización con los funcionarios sobre las disposiciones legales en materia de discapacidad. De igual forma, se hizo una actividad de sensibilización, "estar en los zapatos del otro", con los estudiantes en donde experimentaron las sensaciones  de las discapacidades mas comunes.</a:t>
                      </a:r>
                      <a:endParaRPr lang="es-CO" sz="1200" b="0" i="0" u="none" strike="noStrike" dirty="0">
                        <a:solidFill>
                          <a:srgbClr val="000000"/>
                        </a:solidFill>
                        <a:effectLst/>
                        <a:latin typeface="Calibri"/>
                      </a:endParaRPr>
                    </a:p>
                  </a:txBody>
                  <a:tcPr marL="0" marR="0" marT="0" marB="0" anchor="ctr">
                    <a:noFill/>
                  </a:tcPr>
                </a:tc>
                <a:extLst>
                  <a:ext uri="{0D108BD9-81ED-4DB2-BD59-A6C34878D82A}">
                    <a16:rowId xmlns:a16="http://schemas.microsoft.com/office/drawing/2014/main" val="10002"/>
                  </a:ext>
                </a:extLst>
              </a:tr>
              <a:tr h="1501632">
                <a:tc>
                  <a:txBody>
                    <a:bodyPr/>
                    <a:lstStyle/>
                    <a:p>
                      <a:pPr algn="ctr" fontAlgn="ctr"/>
                      <a:r>
                        <a:rPr lang="es-CO" sz="1200" u="none" strike="noStrike" dirty="0">
                          <a:effectLst/>
                        </a:rPr>
                        <a:t>capacitar y socializar a la comunidad educativa propendiendo por su desarrollo integral.</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es-CO" sz="1200" u="none" strike="noStrike" dirty="0">
                          <a:effectLst/>
                        </a:rPr>
                        <a:t># de actividades realizadas para el logro de este fin.</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es-CO" sz="1200" b="0" i="0" u="none" strike="noStrike" dirty="0">
                          <a:solidFill>
                            <a:schemeClr val="dk1"/>
                          </a:solidFill>
                          <a:effectLst/>
                          <a:latin typeface="+mn-lt"/>
                        </a:rPr>
                        <a:t>12</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es-CO" sz="1200" b="0" i="0" u="none" strike="noStrike" dirty="0">
                          <a:solidFill>
                            <a:schemeClr val="dk1"/>
                          </a:solidFill>
                          <a:effectLst/>
                          <a:latin typeface="+mn-lt"/>
                        </a:rPr>
                        <a:t>4</a:t>
                      </a:r>
                      <a:endParaRPr lang="es-CO" sz="1200" b="0" i="0" u="none" strike="noStrike" dirty="0">
                        <a:solidFill>
                          <a:srgbClr val="000000"/>
                        </a:solidFill>
                        <a:effectLst/>
                        <a:latin typeface="Calibri"/>
                      </a:endParaRPr>
                    </a:p>
                  </a:txBody>
                  <a:tcPr marL="0" marR="0" marT="0" marB="0" anchor="ctr">
                    <a:noFill/>
                  </a:tcPr>
                </a:tc>
                <a:tc>
                  <a:txBody>
                    <a:bodyPr/>
                    <a:lstStyle/>
                    <a:p>
                      <a:pPr algn="just" fontAlgn="ctr"/>
                      <a:r>
                        <a:rPr lang="es-CO" sz="1200" u="none" strike="noStrike" dirty="0">
                          <a:effectLst/>
                        </a:rPr>
                        <a:t>En el marco del proyecto de inversión de bienestar universitario, se hicieron las siguientes actividades que contaron con la participación de toda la comunidad educativa: Deportes: 1. </a:t>
                      </a:r>
                      <a:r>
                        <a:rPr lang="es-CO" sz="1200" u="none" strike="noStrike" dirty="0" err="1">
                          <a:effectLst/>
                        </a:rPr>
                        <a:t>Ciclopaseo</a:t>
                      </a:r>
                      <a:r>
                        <a:rPr lang="es-CO" sz="1200" u="none" strike="noStrike" dirty="0">
                          <a:effectLst/>
                        </a:rPr>
                        <a:t>, 2. Caminata ecológica. Bienestar: 3. Jornada de salud. Y, 4. Taller de estrategias de comunicación con los funcionarios y contratistas de la institución.</a:t>
                      </a:r>
                      <a:endParaRPr lang="es-CO" sz="1200" b="0" i="0" u="none" strike="noStrike" dirty="0">
                        <a:solidFill>
                          <a:srgbClr val="000000"/>
                        </a:solidFill>
                        <a:effectLst/>
                        <a:latin typeface="Calibri"/>
                      </a:endParaRPr>
                    </a:p>
                  </a:txBody>
                  <a:tcPr marL="0" marR="0" marT="0" marB="0" anchor="ctr">
                    <a:noFill/>
                  </a:tcPr>
                </a:tc>
                <a:extLst>
                  <a:ext uri="{0D108BD9-81ED-4DB2-BD59-A6C34878D82A}">
                    <a16:rowId xmlns:a16="http://schemas.microsoft.com/office/drawing/2014/main" val="10003"/>
                  </a:ext>
                </a:extLst>
              </a:tr>
            </a:tbl>
          </a:graphicData>
        </a:graphic>
      </p:graphicFrame>
      <p:sp>
        <p:nvSpPr>
          <p:cNvPr id="7" name="6 Rectángulo"/>
          <p:cNvSpPr/>
          <p:nvPr/>
        </p:nvSpPr>
        <p:spPr>
          <a:xfrm>
            <a:off x="395536" y="116632"/>
            <a:ext cx="8280920" cy="646331"/>
          </a:xfrm>
          <a:prstGeom prst="rect">
            <a:avLst/>
          </a:prstGeom>
          <a:solidFill>
            <a:schemeClr val="accent2">
              <a:lumMod val="50000"/>
            </a:schemeClr>
          </a:solidFill>
        </p:spPr>
        <p:txBody>
          <a:bodyPr wrap="square">
            <a:spAutoFit/>
          </a:bodyPr>
          <a:lstStyle/>
          <a:p>
            <a:pPr lvl="0" algn="ctr" eaLnBrk="0" fontAlgn="base" hangingPunct="0">
              <a:spcBef>
                <a:spcPct val="0"/>
              </a:spcBef>
              <a:spcAft>
                <a:spcPct val="0"/>
              </a:spcAft>
              <a:defRPr/>
            </a:pPr>
            <a:r>
              <a:rPr lang="es-CO" b="1" dirty="0">
                <a:solidFill>
                  <a:schemeClr val="bg1"/>
                </a:solidFill>
                <a:latin typeface="Arial" panose="020B0604020202020204" pitchFamily="34" charset="0"/>
                <a:ea typeface="ＭＳ Ｐゴシック" panose="020B0600070205080204" pitchFamily="34" charset="-128"/>
              </a:rPr>
              <a:t>Política Gestión Misional y de Gobierno-II- Trimestre 2016</a:t>
            </a:r>
          </a:p>
          <a:p>
            <a:pPr lvl="0" algn="ctr" eaLnBrk="0" fontAlgn="base" hangingPunct="0">
              <a:spcBef>
                <a:spcPct val="0"/>
              </a:spcBef>
              <a:spcAft>
                <a:spcPct val="0"/>
              </a:spcAft>
              <a:defRPr/>
            </a:pPr>
            <a:r>
              <a:rPr lang="es-CO" b="1" dirty="0">
                <a:solidFill>
                  <a:schemeClr val="bg1"/>
                </a:solidFill>
                <a:latin typeface="Arial" panose="020B0604020202020204" pitchFamily="34" charset="0"/>
                <a:ea typeface="ＭＳ Ｐゴシック" panose="020B0600070205080204" pitchFamily="34" charset="-128"/>
              </a:rPr>
              <a:t>INFOTEP SAN ANDRES</a:t>
            </a:r>
          </a:p>
        </p:txBody>
      </p:sp>
      <p:grpSp>
        <p:nvGrpSpPr>
          <p:cNvPr id="6" name="5 Grupo"/>
          <p:cNvGrpSpPr/>
          <p:nvPr/>
        </p:nvGrpSpPr>
        <p:grpSpPr>
          <a:xfrm>
            <a:off x="6189257" y="5877272"/>
            <a:ext cx="2919247" cy="757382"/>
            <a:chOff x="6189257" y="6093296"/>
            <a:chExt cx="2919247" cy="757382"/>
          </a:xfrm>
        </p:grpSpPr>
        <p:pic>
          <p:nvPicPr>
            <p:cNvPr id="8" name="7 Imagen"/>
            <p:cNvPicPr>
              <a:picLocks noChangeAspect="1"/>
            </p:cNvPicPr>
            <p:nvPr/>
          </p:nvPicPr>
          <p:blipFill rotWithShape="1">
            <a:blip r:embed="rId2" cstate="print">
              <a:extLst>
                <a:ext uri="{28A0092B-C50C-407E-A947-70E740481C1C}">
                  <a14:useLocalDpi xmlns:a14="http://schemas.microsoft.com/office/drawing/2010/main" val="0"/>
                </a:ext>
              </a:extLst>
            </a:blip>
            <a:srcRect l="80014" t="81187" r="3385" b="5008"/>
            <a:stretch/>
          </p:blipFill>
          <p:spPr>
            <a:xfrm>
              <a:off x="7590492" y="6093296"/>
              <a:ext cx="1518012" cy="757382"/>
            </a:xfrm>
            <a:prstGeom prst="rect">
              <a:avLst/>
            </a:prstGeom>
          </p:spPr>
        </p:pic>
        <p:pic>
          <p:nvPicPr>
            <p:cNvPr id="9" name="8 Imagen"/>
            <p:cNvPicPr>
              <a:picLocks noChangeAspect="1"/>
            </p:cNvPicPr>
            <p:nvPr/>
          </p:nvPicPr>
          <p:blipFill rotWithShape="1">
            <a:blip r:embed="rId3" cstate="print">
              <a:extLst>
                <a:ext uri="{28A0092B-C50C-407E-A947-70E740481C1C}">
                  <a14:useLocalDpi xmlns:a14="http://schemas.microsoft.com/office/drawing/2010/main" val="0"/>
                </a:ext>
              </a:extLst>
            </a:blip>
            <a:srcRect l="8610" t="34023" r="7437" b="38391"/>
            <a:stretch/>
          </p:blipFill>
          <p:spPr>
            <a:xfrm>
              <a:off x="6189257" y="6294092"/>
              <a:ext cx="1401235" cy="355790"/>
            </a:xfrm>
            <a:prstGeom prst="rect">
              <a:avLst/>
            </a:prstGeom>
          </p:spPr>
        </p:pic>
      </p:grpSp>
    </p:spTree>
    <p:extLst>
      <p:ext uri="{BB962C8B-B14F-4D97-AF65-F5344CB8AC3E}">
        <p14:creationId xmlns:p14="http://schemas.microsoft.com/office/powerpoint/2010/main" val="2065357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 name="Picture 15"/>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5259" t="17295" r="16983" b="33645"/>
          <a:stretch/>
        </p:blipFill>
        <p:spPr bwMode="auto">
          <a:xfrm>
            <a:off x="971600" y="116632"/>
            <a:ext cx="7272958" cy="6463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67" name="66 Grupo"/>
          <p:cNvGrpSpPr/>
          <p:nvPr/>
        </p:nvGrpSpPr>
        <p:grpSpPr>
          <a:xfrm>
            <a:off x="6189257" y="6093296"/>
            <a:ext cx="2919247" cy="757382"/>
            <a:chOff x="6189257" y="6093296"/>
            <a:chExt cx="2919247" cy="757382"/>
          </a:xfrm>
        </p:grpSpPr>
        <p:pic>
          <p:nvPicPr>
            <p:cNvPr id="68" name="67 Imagen"/>
            <p:cNvPicPr>
              <a:picLocks noChangeAspect="1"/>
            </p:cNvPicPr>
            <p:nvPr/>
          </p:nvPicPr>
          <p:blipFill rotWithShape="1">
            <a:blip r:embed="rId3" cstate="print">
              <a:extLst>
                <a:ext uri="{28A0092B-C50C-407E-A947-70E740481C1C}">
                  <a14:useLocalDpi xmlns:a14="http://schemas.microsoft.com/office/drawing/2010/main" val="0"/>
                </a:ext>
              </a:extLst>
            </a:blip>
            <a:srcRect l="80014" t="81187" r="3385" b="5008"/>
            <a:stretch/>
          </p:blipFill>
          <p:spPr>
            <a:xfrm>
              <a:off x="7590492" y="6093296"/>
              <a:ext cx="1518012" cy="757382"/>
            </a:xfrm>
            <a:prstGeom prst="rect">
              <a:avLst/>
            </a:prstGeom>
          </p:spPr>
        </p:pic>
        <p:pic>
          <p:nvPicPr>
            <p:cNvPr id="69" name="68 Imagen"/>
            <p:cNvPicPr>
              <a:picLocks noChangeAspect="1"/>
            </p:cNvPicPr>
            <p:nvPr/>
          </p:nvPicPr>
          <p:blipFill rotWithShape="1">
            <a:blip r:embed="rId4" cstate="print">
              <a:extLst>
                <a:ext uri="{28A0092B-C50C-407E-A947-70E740481C1C}">
                  <a14:useLocalDpi xmlns:a14="http://schemas.microsoft.com/office/drawing/2010/main" val="0"/>
                </a:ext>
              </a:extLst>
            </a:blip>
            <a:srcRect l="8610" t="34023" r="7437" b="38391"/>
            <a:stretch/>
          </p:blipFill>
          <p:spPr>
            <a:xfrm>
              <a:off x="6189257" y="6294092"/>
              <a:ext cx="1401235" cy="355790"/>
            </a:xfrm>
            <a:prstGeom prst="rect">
              <a:avLst/>
            </a:prstGeom>
          </p:spPr>
        </p:pic>
      </p:grpSp>
      <p:sp>
        <p:nvSpPr>
          <p:cNvPr id="2" name="1 Rectángulo"/>
          <p:cNvSpPr/>
          <p:nvPr/>
        </p:nvSpPr>
        <p:spPr>
          <a:xfrm>
            <a:off x="1403648" y="116632"/>
            <a:ext cx="7272808" cy="646331"/>
          </a:xfrm>
          <a:prstGeom prst="rect">
            <a:avLst/>
          </a:prstGeom>
        </p:spPr>
        <p:txBody>
          <a:bodyPr wrap="square">
            <a:spAutoFit/>
          </a:bodyPr>
          <a:lstStyle/>
          <a:p>
            <a:pPr lvl="0" algn="ctr" eaLnBrk="0" fontAlgn="base" hangingPunct="0">
              <a:spcBef>
                <a:spcPct val="0"/>
              </a:spcBef>
              <a:spcAft>
                <a:spcPct val="0"/>
              </a:spcAft>
              <a:defRPr/>
            </a:pPr>
            <a:r>
              <a:rPr lang="es-CO" b="1" dirty="0">
                <a:solidFill>
                  <a:schemeClr val="bg1"/>
                </a:solidFill>
                <a:latin typeface="Arial" panose="020B0604020202020204" pitchFamily="34" charset="0"/>
                <a:ea typeface="ＭＳ Ｐゴシック" panose="020B0600070205080204" pitchFamily="34" charset="-128"/>
              </a:rPr>
              <a:t>Consolidado seguimiento sectorial</a:t>
            </a:r>
          </a:p>
          <a:p>
            <a:pPr lvl="0" algn="ctr" eaLnBrk="0" fontAlgn="base" hangingPunct="0">
              <a:spcBef>
                <a:spcPct val="0"/>
              </a:spcBef>
              <a:spcAft>
                <a:spcPct val="0"/>
              </a:spcAft>
              <a:defRPr/>
            </a:pPr>
            <a:r>
              <a:rPr lang="es-CO" b="1" dirty="0">
                <a:solidFill>
                  <a:schemeClr val="bg1"/>
                </a:solidFill>
                <a:latin typeface="Arial" panose="020B0604020202020204" pitchFamily="34" charset="0"/>
                <a:ea typeface="ＭＳ Ｐゴシック" panose="020B0600070205080204" pitchFamily="34" charset="-128"/>
              </a:rPr>
              <a:t>II- Trimestre 2016</a:t>
            </a:r>
          </a:p>
        </p:txBody>
      </p:sp>
      <p:sp>
        <p:nvSpPr>
          <p:cNvPr id="3" name="2 Marcador de fecha"/>
          <p:cNvSpPr>
            <a:spLocks noGrp="1"/>
          </p:cNvSpPr>
          <p:nvPr>
            <p:ph type="dt" sz="half" idx="10"/>
          </p:nvPr>
        </p:nvSpPr>
        <p:spPr/>
        <p:txBody>
          <a:bodyPr/>
          <a:lstStyle/>
          <a:p>
            <a:r>
              <a:rPr lang="es-CO"/>
              <a:t>26/04/2016</a:t>
            </a:r>
          </a:p>
        </p:txBody>
      </p:sp>
      <p:graphicFrame>
        <p:nvGraphicFramePr>
          <p:cNvPr id="4" name="3 Tabla"/>
          <p:cNvGraphicFramePr>
            <a:graphicFrameLocks noGrp="1"/>
          </p:cNvGraphicFramePr>
          <p:nvPr>
            <p:extLst>
              <p:ext uri="{D42A27DB-BD31-4B8C-83A1-F6EECF244321}">
                <p14:modId xmlns:p14="http://schemas.microsoft.com/office/powerpoint/2010/main" val="3900191943"/>
              </p:ext>
            </p:extLst>
          </p:nvPr>
        </p:nvGraphicFramePr>
        <p:xfrm>
          <a:off x="683568" y="836712"/>
          <a:ext cx="8136903" cy="2978813"/>
        </p:xfrm>
        <a:graphic>
          <a:graphicData uri="http://schemas.openxmlformats.org/drawingml/2006/table">
            <a:tbl>
              <a:tblPr>
                <a:tableStyleId>{69012ECD-51FC-41F1-AA8D-1B2483CD663E}</a:tableStyleId>
              </a:tblPr>
              <a:tblGrid>
                <a:gridCol w="1642311">
                  <a:extLst>
                    <a:ext uri="{9D8B030D-6E8A-4147-A177-3AD203B41FA5}">
                      <a16:colId xmlns:a16="http://schemas.microsoft.com/office/drawing/2014/main" val="20000"/>
                    </a:ext>
                  </a:extLst>
                </a:gridCol>
                <a:gridCol w="1940913">
                  <a:extLst>
                    <a:ext uri="{9D8B030D-6E8A-4147-A177-3AD203B41FA5}">
                      <a16:colId xmlns:a16="http://schemas.microsoft.com/office/drawing/2014/main" val="20001"/>
                    </a:ext>
                  </a:extLst>
                </a:gridCol>
                <a:gridCol w="1343709">
                  <a:extLst>
                    <a:ext uri="{9D8B030D-6E8A-4147-A177-3AD203B41FA5}">
                      <a16:colId xmlns:a16="http://schemas.microsoft.com/office/drawing/2014/main" val="20002"/>
                    </a:ext>
                  </a:extLst>
                </a:gridCol>
                <a:gridCol w="1567660">
                  <a:extLst>
                    <a:ext uri="{9D8B030D-6E8A-4147-A177-3AD203B41FA5}">
                      <a16:colId xmlns:a16="http://schemas.microsoft.com/office/drawing/2014/main" val="20003"/>
                    </a:ext>
                  </a:extLst>
                </a:gridCol>
                <a:gridCol w="1642310">
                  <a:extLst>
                    <a:ext uri="{9D8B030D-6E8A-4147-A177-3AD203B41FA5}">
                      <a16:colId xmlns:a16="http://schemas.microsoft.com/office/drawing/2014/main" val="20004"/>
                    </a:ext>
                  </a:extLst>
                </a:gridCol>
              </a:tblGrid>
              <a:tr h="360040">
                <a:tc gridSpan="5">
                  <a:txBody>
                    <a:bodyPr/>
                    <a:lstStyle/>
                    <a:p>
                      <a:pPr algn="ctr" rtl="0" fontAlgn="ctr"/>
                      <a:r>
                        <a:rPr lang="es-CO" sz="1200" b="1" i="0" u="none" strike="noStrike" dirty="0">
                          <a:solidFill>
                            <a:schemeClr val="bg1"/>
                          </a:solidFill>
                          <a:effectLst/>
                          <a:latin typeface="Calibri"/>
                        </a:rPr>
                        <a:t>Consolidado Seguimiento Estrategias Sectoriales II Trimestre 2016</a:t>
                      </a:r>
                    </a:p>
                  </a:txBody>
                  <a:tcPr marL="9525" marR="9525" marT="9525" marB="0" anchor="ctr">
                    <a:solidFill>
                      <a:schemeClr val="tx2"/>
                    </a:solidFill>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10000"/>
                  </a:ext>
                </a:extLst>
              </a:tr>
              <a:tr h="471476">
                <a:tc>
                  <a:txBody>
                    <a:bodyPr/>
                    <a:lstStyle/>
                    <a:p>
                      <a:pPr algn="ctr" rtl="0" fontAlgn="ctr"/>
                      <a:r>
                        <a:rPr lang="es-CO" sz="1200" b="1" i="0" u="none" strike="noStrike" dirty="0">
                          <a:solidFill>
                            <a:schemeClr val="bg1"/>
                          </a:solidFill>
                          <a:effectLst/>
                          <a:latin typeface="Calibri"/>
                        </a:rPr>
                        <a:t>ENTIDADES</a:t>
                      </a:r>
                    </a:p>
                  </a:txBody>
                  <a:tcPr marL="9525" marR="9525" marT="9525" marB="0" anchor="ctr">
                    <a:solidFill>
                      <a:schemeClr val="tx2"/>
                    </a:solidFill>
                  </a:tcPr>
                </a:tc>
                <a:tc>
                  <a:txBody>
                    <a:bodyPr/>
                    <a:lstStyle/>
                    <a:p>
                      <a:pPr algn="ctr" rtl="0" fontAlgn="ctr"/>
                      <a:r>
                        <a:rPr lang="es-CO" sz="1200" b="1" i="0" u="none" strike="noStrike" dirty="0">
                          <a:solidFill>
                            <a:schemeClr val="bg1"/>
                          </a:solidFill>
                          <a:effectLst/>
                          <a:latin typeface="Calibri"/>
                        </a:rPr>
                        <a:t>Transparencia, Participación y Servicio al Ciudadano</a:t>
                      </a:r>
                    </a:p>
                  </a:txBody>
                  <a:tcPr marL="9525" marR="9525" marT="9525" marB="0" anchor="ctr">
                    <a:solidFill>
                      <a:schemeClr val="tx2"/>
                    </a:solidFill>
                  </a:tcPr>
                </a:tc>
                <a:tc>
                  <a:txBody>
                    <a:bodyPr/>
                    <a:lstStyle/>
                    <a:p>
                      <a:pPr algn="ctr" rtl="0" fontAlgn="ctr"/>
                      <a:r>
                        <a:rPr lang="es-CO" sz="1200" b="1" i="0" u="none" strike="noStrike" dirty="0">
                          <a:solidFill>
                            <a:schemeClr val="bg1"/>
                          </a:solidFill>
                          <a:effectLst/>
                          <a:latin typeface="Calibri"/>
                        </a:rPr>
                        <a:t>Gestión del Talento Humano</a:t>
                      </a:r>
                    </a:p>
                  </a:txBody>
                  <a:tcPr marL="9525" marR="9525" marT="9525" marB="0" anchor="ctr">
                    <a:solidFill>
                      <a:schemeClr val="tx2"/>
                    </a:solidFill>
                  </a:tcPr>
                </a:tc>
                <a:tc>
                  <a:txBody>
                    <a:bodyPr/>
                    <a:lstStyle/>
                    <a:p>
                      <a:pPr algn="ctr" rtl="0" fontAlgn="ctr"/>
                      <a:r>
                        <a:rPr lang="es-CO" sz="1200" b="1" i="0" u="none" strike="noStrike" dirty="0">
                          <a:solidFill>
                            <a:schemeClr val="bg1"/>
                          </a:solidFill>
                          <a:effectLst/>
                          <a:latin typeface="Calibri"/>
                        </a:rPr>
                        <a:t>Eficiencia Administrativa</a:t>
                      </a:r>
                    </a:p>
                  </a:txBody>
                  <a:tcPr marL="9525" marR="9525" marT="9525" marB="0" anchor="ctr">
                    <a:solidFill>
                      <a:schemeClr val="tx2"/>
                    </a:solidFill>
                  </a:tcPr>
                </a:tc>
                <a:tc>
                  <a:txBody>
                    <a:bodyPr/>
                    <a:lstStyle/>
                    <a:p>
                      <a:pPr algn="ctr" rtl="0" fontAlgn="ctr"/>
                      <a:r>
                        <a:rPr lang="es-CO" sz="1200" b="1" i="0" u="none" strike="noStrike" dirty="0">
                          <a:solidFill>
                            <a:schemeClr val="bg1"/>
                          </a:solidFill>
                          <a:effectLst/>
                          <a:latin typeface="Calibri"/>
                        </a:rPr>
                        <a:t>Gestión Financiera</a:t>
                      </a:r>
                    </a:p>
                  </a:txBody>
                  <a:tcPr marL="9525" marR="9525" marT="9525" marB="0" anchor="ctr">
                    <a:solidFill>
                      <a:schemeClr val="tx2"/>
                    </a:solidFill>
                  </a:tcPr>
                </a:tc>
                <a:extLst>
                  <a:ext uri="{0D108BD9-81ED-4DB2-BD59-A6C34878D82A}">
                    <a16:rowId xmlns:a16="http://schemas.microsoft.com/office/drawing/2014/main" val="10001"/>
                  </a:ext>
                </a:extLst>
              </a:tr>
              <a:tr h="190500">
                <a:tc>
                  <a:txBody>
                    <a:bodyPr/>
                    <a:lstStyle/>
                    <a:p>
                      <a:pPr algn="l" rtl="0" fontAlgn="ctr"/>
                      <a:r>
                        <a:rPr lang="es-CO" sz="1200" b="0" i="0" u="none" strike="noStrike">
                          <a:solidFill>
                            <a:srgbClr val="000000"/>
                          </a:solidFill>
                          <a:effectLst/>
                          <a:latin typeface="Calibri"/>
                        </a:rPr>
                        <a:t>ICETEX</a:t>
                      </a:r>
                    </a:p>
                  </a:txBody>
                  <a:tcPr marL="9525" marR="9525" marT="9525" marB="0" anchor="ctr"/>
                </a:tc>
                <a:tc>
                  <a:txBody>
                    <a:bodyPr/>
                    <a:lstStyle/>
                    <a:p>
                      <a:pPr algn="ctr" rtl="0" fontAlgn="ctr"/>
                      <a:r>
                        <a:rPr lang="es-CO" sz="1200" b="0" i="0" u="none" strike="noStrike">
                          <a:solidFill>
                            <a:srgbClr val="000000"/>
                          </a:solidFill>
                          <a:effectLst/>
                          <a:latin typeface="Calibri"/>
                        </a:rPr>
                        <a:t>49%</a:t>
                      </a:r>
                    </a:p>
                  </a:txBody>
                  <a:tcPr marL="9525" marR="9525" marT="9525" marB="0" anchor="ctr"/>
                </a:tc>
                <a:tc>
                  <a:txBody>
                    <a:bodyPr/>
                    <a:lstStyle/>
                    <a:p>
                      <a:pPr algn="ctr" rtl="0" fontAlgn="ctr"/>
                      <a:r>
                        <a:rPr lang="es-CO" sz="1200" b="0" i="0" u="none" strike="noStrike">
                          <a:solidFill>
                            <a:srgbClr val="000000"/>
                          </a:solidFill>
                          <a:effectLst/>
                          <a:latin typeface="Calibri"/>
                        </a:rPr>
                        <a:t>50%</a:t>
                      </a:r>
                    </a:p>
                  </a:txBody>
                  <a:tcPr marL="9525" marR="9525" marT="9525" marB="0" anchor="ctr"/>
                </a:tc>
                <a:tc>
                  <a:txBody>
                    <a:bodyPr/>
                    <a:lstStyle/>
                    <a:p>
                      <a:pPr algn="ctr" rtl="0" fontAlgn="ctr"/>
                      <a:r>
                        <a:rPr lang="es-CO" sz="1200" b="0" i="0" u="none" strike="noStrike">
                          <a:solidFill>
                            <a:srgbClr val="000000"/>
                          </a:solidFill>
                          <a:effectLst/>
                          <a:latin typeface="Calibri"/>
                        </a:rPr>
                        <a:t>48%</a:t>
                      </a:r>
                    </a:p>
                  </a:txBody>
                  <a:tcPr marL="9525" marR="9525" marT="9525" marB="0" anchor="ctr"/>
                </a:tc>
                <a:tc>
                  <a:txBody>
                    <a:bodyPr/>
                    <a:lstStyle/>
                    <a:p>
                      <a:pPr algn="ctr" rtl="0" fontAlgn="ctr"/>
                      <a:r>
                        <a:rPr lang="es-CO" sz="1200" b="0" i="0" u="none" strike="noStrike">
                          <a:solidFill>
                            <a:srgbClr val="000000"/>
                          </a:solidFill>
                          <a:effectLst/>
                          <a:latin typeface="Calibri"/>
                        </a:rPr>
                        <a:t>80%</a:t>
                      </a:r>
                    </a:p>
                  </a:txBody>
                  <a:tcPr marL="9525" marR="9525" marT="9525" marB="0" anchor="ctr"/>
                </a:tc>
                <a:extLst>
                  <a:ext uri="{0D108BD9-81ED-4DB2-BD59-A6C34878D82A}">
                    <a16:rowId xmlns:a16="http://schemas.microsoft.com/office/drawing/2014/main" val="10002"/>
                  </a:ext>
                </a:extLst>
              </a:tr>
              <a:tr h="190500">
                <a:tc>
                  <a:txBody>
                    <a:bodyPr/>
                    <a:lstStyle/>
                    <a:p>
                      <a:pPr algn="l" rtl="0" fontAlgn="ctr"/>
                      <a:r>
                        <a:rPr lang="es-CO" sz="1200" b="0" i="0" u="none" strike="noStrike">
                          <a:solidFill>
                            <a:srgbClr val="000000"/>
                          </a:solidFill>
                          <a:effectLst/>
                          <a:latin typeface="Calibri"/>
                        </a:rPr>
                        <a:t>FODESEP</a:t>
                      </a:r>
                    </a:p>
                  </a:txBody>
                  <a:tcPr marL="9525" marR="9525" marT="9525" marB="0" anchor="ctr"/>
                </a:tc>
                <a:tc>
                  <a:txBody>
                    <a:bodyPr/>
                    <a:lstStyle/>
                    <a:p>
                      <a:pPr algn="ctr" rtl="0" fontAlgn="ctr"/>
                      <a:r>
                        <a:rPr lang="es-CO" sz="1200" b="0" i="0" u="none" strike="noStrike">
                          <a:solidFill>
                            <a:srgbClr val="000000"/>
                          </a:solidFill>
                          <a:effectLst/>
                          <a:latin typeface="Calibri"/>
                        </a:rPr>
                        <a:t>15%</a:t>
                      </a:r>
                    </a:p>
                  </a:txBody>
                  <a:tcPr marL="9525" marR="9525" marT="9525" marB="0" anchor="ctr"/>
                </a:tc>
                <a:tc>
                  <a:txBody>
                    <a:bodyPr/>
                    <a:lstStyle/>
                    <a:p>
                      <a:pPr algn="ctr" rtl="0" fontAlgn="ctr"/>
                      <a:r>
                        <a:rPr lang="es-CO" sz="1200" b="0" i="0" u="none" strike="noStrike">
                          <a:solidFill>
                            <a:srgbClr val="000000"/>
                          </a:solidFill>
                          <a:effectLst/>
                          <a:latin typeface="Calibri"/>
                        </a:rPr>
                        <a:t>14%</a:t>
                      </a:r>
                    </a:p>
                  </a:txBody>
                  <a:tcPr marL="9525" marR="9525" marT="9525" marB="0" anchor="ctr"/>
                </a:tc>
                <a:tc>
                  <a:txBody>
                    <a:bodyPr/>
                    <a:lstStyle/>
                    <a:p>
                      <a:pPr algn="ctr" rtl="0" fontAlgn="ctr"/>
                      <a:r>
                        <a:rPr lang="es-CO" sz="1200" b="0" i="0" u="none" strike="noStrike">
                          <a:solidFill>
                            <a:srgbClr val="000000"/>
                          </a:solidFill>
                          <a:effectLst/>
                          <a:latin typeface="Calibri"/>
                        </a:rPr>
                        <a:t>2%</a:t>
                      </a:r>
                    </a:p>
                  </a:txBody>
                  <a:tcPr marL="9525" marR="9525" marT="9525" marB="0" anchor="ctr"/>
                </a:tc>
                <a:tc>
                  <a:txBody>
                    <a:bodyPr/>
                    <a:lstStyle/>
                    <a:p>
                      <a:pPr algn="ctr" rtl="0" fontAlgn="ctr"/>
                      <a:r>
                        <a:rPr lang="es-CO" sz="1200" b="0" i="0" u="none" strike="noStrike">
                          <a:solidFill>
                            <a:srgbClr val="000000"/>
                          </a:solidFill>
                          <a:effectLst/>
                          <a:latin typeface="Calibri"/>
                        </a:rPr>
                        <a:t>15%</a:t>
                      </a:r>
                    </a:p>
                  </a:txBody>
                  <a:tcPr marL="9525" marR="9525" marT="9525" marB="0" anchor="ctr"/>
                </a:tc>
                <a:extLst>
                  <a:ext uri="{0D108BD9-81ED-4DB2-BD59-A6C34878D82A}">
                    <a16:rowId xmlns:a16="http://schemas.microsoft.com/office/drawing/2014/main" val="10003"/>
                  </a:ext>
                </a:extLst>
              </a:tr>
              <a:tr h="200025">
                <a:tc>
                  <a:txBody>
                    <a:bodyPr/>
                    <a:lstStyle/>
                    <a:p>
                      <a:pPr algn="l" rtl="0" fontAlgn="ctr"/>
                      <a:r>
                        <a:rPr lang="es-CO" sz="1200" b="0" i="0" u="none" strike="noStrike">
                          <a:solidFill>
                            <a:srgbClr val="000000"/>
                          </a:solidFill>
                          <a:effectLst/>
                          <a:latin typeface="Calibri"/>
                        </a:rPr>
                        <a:t>ICFES</a:t>
                      </a:r>
                    </a:p>
                  </a:txBody>
                  <a:tcPr marL="9525" marR="9525" marT="9525" marB="0" anchor="ctr"/>
                </a:tc>
                <a:tc>
                  <a:txBody>
                    <a:bodyPr/>
                    <a:lstStyle/>
                    <a:p>
                      <a:pPr algn="ctr" rtl="0" fontAlgn="ctr"/>
                      <a:r>
                        <a:rPr lang="es-CO" sz="1200" b="0" i="0" u="none" strike="noStrike">
                          <a:solidFill>
                            <a:srgbClr val="000000"/>
                          </a:solidFill>
                          <a:effectLst/>
                          <a:latin typeface="Calibri"/>
                        </a:rPr>
                        <a:t>63%</a:t>
                      </a:r>
                    </a:p>
                  </a:txBody>
                  <a:tcPr marL="9525" marR="9525" marT="9525" marB="0" anchor="ctr"/>
                </a:tc>
                <a:tc>
                  <a:txBody>
                    <a:bodyPr/>
                    <a:lstStyle/>
                    <a:p>
                      <a:pPr algn="ctr" rtl="0" fontAlgn="ctr"/>
                      <a:r>
                        <a:rPr lang="es-CO" sz="1200" b="0" i="0" u="none" strike="noStrike">
                          <a:solidFill>
                            <a:srgbClr val="000000"/>
                          </a:solidFill>
                          <a:effectLst/>
                          <a:latin typeface="Calibri"/>
                        </a:rPr>
                        <a:t>70%</a:t>
                      </a:r>
                    </a:p>
                  </a:txBody>
                  <a:tcPr marL="9525" marR="9525" marT="9525" marB="0" anchor="ctr"/>
                </a:tc>
                <a:tc>
                  <a:txBody>
                    <a:bodyPr/>
                    <a:lstStyle/>
                    <a:p>
                      <a:pPr algn="ctr" rtl="0" fontAlgn="ctr"/>
                      <a:r>
                        <a:rPr lang="es-CO" sz="1200" b="0" i="0" u="none" strike="noStrike">
                          <a:solidFill>
                            <a:srgbClr val="000000"/>
                          </a:solidFill>
                          <a:effectLst/>
                          <a:latin typeface="Calibri"/>
                        </a:rPr>
                        <a:t>15%</a:t>
                      </a:r>
                    </a:p>
                  </a:txBody>
                  <a:tcPr marL="9525" marR="9525" marT="9525" marB="0" anchor="ctr"/>
                </a:tc>
                <a:tc>
                  <a:txBody>
                    <a:bodyPr/>
                    <a:lstStyle/>
                    <a:p>
                      <a:pPr algn="ctr" rtl="0" fontAlgn="ctr"/>
                      <a:r>
                        <a:rPr lang="es-CO" sz="1200" b="0" i="0" u="none" strike="noStrike">
                          <a:solidFill>
                            <a:srgbClr val="000000"/>
                          </a:solidFill>
                          <a:effectLst/>
                          <a:latin typeface="Calibri"/>
                        </a:rPr>
                        <a:t>57%</a:t>
                      </a:r>
                    </a:p>
                  </a:txBody>
                  <a:tcPr marL="9525" marR="9525" marT="9525" marB="0" anchor="ctr"/>
                </a:tc>
                <a:extLst>
                  <a:ext uri="{0D108BD9-81ED-4DB2-BD59-A6C34878D82A}">
                    <a16:rowId xmlns:a16="http://schemas.microsoft.com/office/drawing/2014/main" val="10004"/>
                  </a:ext>
                </a:extLst>
              </a:tr>
              <a:tr h="190500">
                <a:tc>
                  <a:txBody>
                    <a:bodyPr/>
                    <a:lstStyle/>
                    <a:p>
                      <a:pPr algn="l" rtl="0" fontAlgn="ctr"/>
                      <a:r>
                        <a:rPr lang="es-CO" sz="1200" b="0" i="0" u="none" strike="noStrike">
                          <a:solidFill>
                            <a:srgbClr val="000000"/>
                          </a:solidFill>
                          <a:effectLst/>
                          <a:latin typeface="Calibri"/>
                        </a:rPr>
                        <a:t>INCI</a:t>
                      </a:r>
                    </a:p>
                  </a:txBody>
                  <a:tcPr marL="9525" marR="9525" marT="9525" marB="0" anchor="ctr"/>
                </a:tc>
                <a:tc>
                  <a:txBody>
                    <a:bodyPr/>
                    <a:lstStyle/>
                    <a:p>
                      <a:pPr algn="ctr" rtl="0" fontAlgn="ctr"/>
                      <a:r>
                        <a:rPr lang="es-CO" sz="1200" b="0" i="0" u="none" strike="noStrike">
                          <a:solidFill>
                            <a:srgbClr val="000000"/>
                          </a:solidFill>
                          <a:effectLst/>
                          <a:latin typeface="Calibri"/>
                        </a:rPr>
                        <a:t>38%</a:t>
                      </a:r>
                    </a:p>
                  </a:txBody>
                  <a:tcPr marL="9525" marR="9525" marT="9525" marB="0" anchor="ctr"/>
                </a:tc>
                <a:tc>
                  <a:txBody>
                    <a:bodyPr/>
                    <a:lstStyle/>
                    <a:p>
                      <a:pPr algn="ctr" rtl="0" fontAlgn="ctr"/>
                      <a:r>
                        <a:rPr lang="es-CO" sz="1200" b="0" i="0" u="none" strike="noStrike">
                          <a:solidFill>
                            <a:srgbClr val="000000"/>
                          </a:solidFill>
                          <a:effectLst/>
                          <a:latin typeface="Calibri"/>
                        </a:rPr>
                        <a:t>81%</a:t>
                      </a:r>
                    </a:p>
                  </a:txBody>
                  <a:tcPr marL="9525" marR="9525" marT="9525" marB="0" anchor="ctr"/>
                </a:tc>
                <a:tc>
                  <a:txBody>
                    <a:bodyPr/>
                    <a:lstStyle/>
                    <a:p>
                      <a:pPr algn="ctr" rtl="0" fontAlgn="ctr"/>
                      <a:r>
                        <a:rPr lang="es-CO" sz="1200" b="0" i="0" u="none" strike="noStrike">
                          <a:solidFill>
                            <a:srgbClr val="000000"/>
                          </a:solidFill>
                          <a:effectLst/>
                          <a:latin typeface="Calibri"/>
                        </a:rPr>
                        <a:t>37%</a:t>
                      </a:r>
                    </a:p>
                  </a:txBody>
                  <a:tcPr marL="9525" marR="9525" marT="9525" marB="0" anchor="ctr"/>
                </a:tc>
                <a:tc>
                  <a:txBody>
                    <a:bodyPr/>
                    <a:lstStyle/>
                    <a:p>
                      <a:pPr algn="ctr" rtl="0" fontAlgn="ctr"/>
                      <a:r>
                        <a:rPr lang="es-CO" sz="1200" b="0" i="0" u="none" strike="noStrike">
                          <a:solidFill>
                            <a:srgbClr val="000000"/>
                          </a:solidFill>
                          <a:effectLst/>
                          <a:latin typeface="Calibri"/>
                        </a:rPr>
                        <a:t>58%</a:t>
                      </a:r>
                    </a:p>
                  </a:txBody>
                  <a:tcPr marL="9525" marR="9525" marT="9525" marB="0" anchor="ctr"/>
                </a:tc>
                <a:extLst>
                  <a:ext uri="{0D108BD9-81ED-4DB2-BD59-A6C34878D82A}">
                    <a16:rowId xmlns:a16="http://schemas.microsoft.com/office/drawing/2014/main" val="10005"/>
                  </a:ext>
                </a:extLst>
              </a:tr>
              <a:tr h="190500">
                <a:tc>
                  <a:txBody>
                    <a:bodyPr/>
                    <a:lstStyle/>
                    <a:p>
                      <a:pPr algn="l" rtl="0" fontAlgn="ctr"/>
                      <a:r>
                        <a:rPr lang="es-CO" sz="1200" b="0" i="0" u="none" strike="noStrike">
                          <a:solidFill>
                            <a:srgbClr val="000000"/>
                          </a:solidFill>
                          <a:effectLst/>
                          <a:latin typeface="Calibri"/>
                        </a:rPr>
                        <a:t>INSOR</a:t>
                      </a:r>
                    </a:p>
                  </a:txBody>
                  <a:tcPr marL="9525" marR="9525" marT="9525" marB="0" anchor="ctr"/>
                </a:tc>
                <a:tc>
                  <a:txBody>
                    <a:bodyPr/>
                    <a:lstStyle/>
                    <a:p>
                      <a:pPr algn="ctr" rtl="0" fontAlgn="ctr"/>
                      <a:r>
                        <a:rPr lang="es-CO" sz="1200" b="0" i="0" u="none" strike="noStrike">
                          <a:solidFill>
                            <a:srgbClr val="000000"/>
                          </a:solidFill>
                          <a:effectLst/>
                          <a:latin typeface="Calibri"/>
                        </a:rPr>
                        <a:t>48%</a:t>
                      </a:r>
                    </a:p>
                  </a:txBody>
                  <a:tcPr marL="9525" marR="9525" marT="9525" marB="0" anchor="ctr"/>
                </a:tc>
                <a:tc>
                  <a:txBody>
                    <a:bodyPr/>
                    <a:lstStyle/>
                    <a:p>
                      <a:pPr algn="ctr" rtl="0" fontAlgn="ctr"/>
                      <a:r>
                        <a:rPr lang="es-CO" sz="1200" b="0" i="0" u="none" strike="noStrike">
                          <a:solidFill>
                            <a:srgbClr val="000000"/>
                          </a:solidFill>
                          <a:effectLst/>
                          <a:latin typeface="Calibri"/>
                        </a:rPr>
                        <a:t>43%</a:t>
                      </a:r>
                    </a:p>
                  </a:txBody>
                  <a:tcPr marL="9525" marR="9525" marT="9525" marB="0" anchor="ctr"/>
                </a:tc>
                <a:tc>
                  <a:txBody>
                    <a:bodyPr/>
                    <a:lstStyle/>
                    <a:p>
                      <a:pPr algn="ctr" rtl="0" fontAlgn="ctr"/>
                      <a:r>
                        <a:rPr lang="es-CO" sz="1200" b="0" i="0" u="none" strike="noStrike">
                          <a:solidFill>
                            <a:srgbClr val="000000"/>
                          </a:solidFill>
                          <a:effectLst/>
                          <a:latin typeface="Calibri"/>
                        </a:rPr>
                        <a:t>19%</a:t>
                      </a:r>
                    </a:p>
                  </a:txBody>
                  <a:tcPr marL="9525" marR="9525" marT="9525" marB="0" anchor="ctr"/>
                </a:tc>
                <a:tc>
                  <a:txBody>
                    <a:bodyPr/>
                    <a:lstStyle/>
                    <a:p>
                      <a:pPr algn="ctr" rtl="0" fontAlgn="ctr"/>
                      <a:r>
                        <a:rPr lang="es-CO" sz="1200" b="0" i="0" u="none" strike="noStrike">
                          <a:solidFill>
                            <a:srgbClr val="000000"/>
                          </a:solidFill>
                          <a:effectLst/>
                          <a:latin typeface="Calibri"/>
                        </a:rPr>
                        <a:t>19%</a:t>
                      </a:r>
                    </a:p>
                  </a:txBody>
                  <a:tcPr marL="9525" marR="9525" marT="9525" marB="0" anchor="ctr"/>
                </a:tc>
                <a:extLst>
                  <a:ext uri="{0D108BD9-81ED-4DB2-BD59-A6C34878D82A}">
                    <a16:rowId xmlns:a16="http://schemas.microsoft.com/office/drawing/2014/main" val="10006"/>
                  </a:ext>
                </a:extLst>
              </a:tr>
              <a:tr h="190500">
                <a:tc>
                  <a:txBody>
                    <a:bodyPr/>
                    <a:lstStyle/>
                    <a:p>
                      <a:pPr algn="l" rtl="0" fontAlgn="ctr"/>
                      <a:r>
                        <a:rPr lang="es-CO" sz="1200" b="0" i="0" u="none" strike="noStrike">
                          <a:solidFill>
                            <a:srgbClr val="000000"/>
                          </a:solidFill>
                          <a:effectLst/>
                          <a:latin typeface="Calibri"/>
                        </a:rPr>
                        <a:t>INFOTEP San Andres</a:t>
                      </a:r>
                    </a:p>
                  </a:txBody>
                  <a:tcPr marL="9525" marR="9525" marT="9525" marB="0" anchor="ctr"/>
                </a:tc>
                <a:tc>
                  <a:txBody>
                    <a:bodyPr/>
                    <a:lstStyle/>
                    <a:p>
                      <a:pPr algn="ctr" rtl="0" fontAlgn="ctr"/>
                      <a:r>
                        <a:rPr lang="es-CO" sz="1200" b="0" i="0" u="none" strike="noStrike">
                          <a:solidFill>
                            <a:srgbClr val="000000"/>
                          </a:solidFill>
                          <a:effectLst/>
                          <a:latin typeface="Calibri"/>
                        </a:rPr>
                        <a:t>58%</a:t>
                      </a:r>
                    </a:p>
                  </a:txBody>
                  <a:tcPr marL="9525" marR="9525" marT="9525" marB="0" anchor="ctr"/>
                </a:tc>
                <a:tc>
                  <a:txBody>
                    <a:bodyPr/>
                    <a:lstStyle/>
                    <a:p>
                      <a:pPr algn="ctr" rtl="0" fontAlgn="ctr"/>
                      <a:r>
                        <a:rPr lang="es-CO" sz="1200" b="0" i="0" u="none" strike="noStrike" dirty="0">
                          <a:solidFill>
                            <a:srgbClr val="000000"/>
                          </a:solidFill>
                          <a:effectLst/>
                          <a:latin typeface="Calibri"/>
                        </a:rPr>
                        <a:t>29%</a:t>
                      </a:r>
                    </a:p>
                  </a:txBody>
                  <a:tcPr marL="9525" marR="9525" marT="9525" marB="0" anchor="ctr"/>
                </a:tc>
                <a:tc>
                  <a:txBody>
                    <a:bodyPr/>
                    <a:lstStyle/>
                    <a:p>
                      <a:pPr algn="ctr" rtl="0" fontAlgn="ctr"/>
                      <a:r>
                        <a:rPr lang="es-CO" sz="1200" b="0" i="0" u="none" strike="noStrike">
                          <a:solidFill>
                            <a:srgbClr val="000000"/>
                          </a:solidFill>
                          <a:effectLst/>
                          <a:latin typeface="Calibri"/>
                        </a:rPr>
                        <a:t>21%</a:t>
                      </a:r>
                    </a:p>
                  </a:txBody>
                  <a:tcPr marL="9525" marR="9525" marT="9525" marB="0" anchor="ctr"/>
                </a:tc>
                <a:tc>
                  <a:txBody>
                    <a:bodyPr/>
                    <a:lstStyle/>
                    <a:p>
                      <a:pPr algn="ctr" rtl="0" fontAlgn="ctr"/>
                      <a:r>
                        <a:rPr lang="es-CO" sz="1200" b="0" i="0" u="none" strike="noStrike">
                          <a:solidFill>
                            <a:srgbClr val="000000"/>
                          </a:solidFill>
                          <a:effectLst/>
                          <a:latin typeface="Calibri"/>
                        </a:rPr>
                        <a:t>39%</a:t>
                      </a:r>
                    </a:p>
                  </a:txBody>
                  <a:tcPr marL="9525" marR="9525" marT="9525" marB="0" anchor="ctr"/>
                </a:tc>
                <a:extLst>
                  <a:ext uri="{0D108BD9-81ED-4DB2-BD59-A6C34878D82A}">
                    <a16:rowId xmlns:a16="http://schemas.microsoft.com/office/drawing/2014/main" val="10007"/>
                  </a:ext>
                </a:extLst>
              </a:tr>
              <a:tr h="215627">
                <a:tc>
                  <a:txBody>
                    <a:bodyPr/>
                    <a:lstStyle/>
                    <a:p>
                      <a:pPr algn="l" rtl="0" fontAlgn="ctr"/>
                      <a:r>
                        <a:rPr lang="es-CO" sz="1200" b="0" i="0" u="none" strike="noStrike">
                          <a:solidFill>
                            <a:srgbClr val="000000"/>
                          </a:solidFill>
                          <a:effectLst/>
                          <a:latin typeface="Calibri"/>
                        </a:rPr>
                        <a:t>INFOTEP San Juan </a:t>
                      </a:r>
                    </a:p>
                  </a:txBody>
                  <a:tcPr marL="9525" marR="9525" marT="9525" marB="0" anchor="ctr"/>
                </a:tc>
                <a:tc>
                  <a:txBody>
                    <a:bodyPr/>
                    <a:lstStyle/>
                    <a:p>
                      <a:pPr algn="ctr" rtl="0" fontAlgn="ctr"/>
                      <a:r>
                        <a:rPr lang="es-CO" sz="1200" b="0" i="0" u="none" strike="noStrike">
                          <a:solidFill>
                            <a:srgbClr val="000000"/>
                          </a:solidFill>
                          <a:effectLst/>
                          <a:latin typeface="Calibri"/>
                        </a:rPr>
                        <a:t>65%</a:t>
                      </a:r>
                    </a:p>
                  </a:txBody>
                  <a:tcPr marL="9525" marR="9525" marT="9525" marB="0" anchor="ctr"/>
                </a:tc>
                <a:tc>
                  <a:txBody>
                    <a:bodyPr/>
                    <a:lstStyle/>
                    <a:p>
                      <a:pPr algn="ctr" rtl="0" fontAlgn="ctr"/>
                      <a:r>
                        <a:rPr lang="es-CO" sz="1200" b="0" i="0" u="none" strike="noStrike">
                          <a:solidFill>
                            <a:srgbClr val="000000"/>
                          </a:solidFill>
                          <a:effectLst/>
                          <a:latin typeface="Calibri"/>
                        </a:rPr>
                        <a:t>20%</a:t>
                      </a:r>
                    </a:p>
                  </a:txBody>
                  <a:tcPr marL="9525" marR="9525" marT="9525" marB="0" anchor="ctr"/>
                </a:tc>
                <a:tc>
                  <a:txBody>
                    <a:bodyPr/>
                    <a:lstStyle/>
                    <a:p>
                      <a:pPr algn="ctr" rtl="0" fontAlgn="ctr"/>
                      <a:r>
                        <a:rPr lang="es-CO" sz="1200" b="0" i="0" u="none" strike="noStrike">
                          <a:solidFill>
                            <a:srgbClr val="000000"/>
                          </a:solidFill>
                          <a:effectLst/>
                          <a:latin typeface="Calibri"/>
                        </a:rPr>
                        <a:t>44%</a:t>
                      </a:r>
                    </a:p>
                  </a:txBody>
                  <a:tcPr marL="9525" marR="9525" marT="9525" marB="0" anchor="ctr"/>
                </a:tc>
                <a:tc>
                  <a:txBody>
                    <a:bodyPr/>
                    <a:lstStyle/>
                    <a:p>
                      <a:pPr algn="ctr" rtl="0" fontAlgn="ctr"/>
                      <a:r>
                        <a:rPr lang="es-CO" sz="1200" b="0" i="0" u="none" strike="noStrike">
                          <a:solidFill>
                            <a:srgbClr val="000000"/>
                          </a:solidFill>
                          <a:effectLst/>
                          <a:latin typeface="Calibri"/>
                        </a:rPr>
                        <a:t>50%</a:t>
                      </a:r>
                    </a:p>
                  </a:txBody>
                  <a:tcPr marL="9525" marR="9525" marT="9525" marB="0" anchor="ctr"/>
                </a:tc>
                <a:extLst>
                  <a:ext uri="{0D108BD9-81ED-4DB2-BD59-A6C34878D82A}">
                    <a16:rowId xmlns:a16="http://schemas.microsoft.com/office/drawing/2014/main" val="10008"/>
                  </a:ext>
                </a:extLst>
              </a:tr>
              <a:tr h="72008">
                <a:tc>
                  <a:txBody>
                    <a:bodyPr/>
                    <a:lstStyle/>
                    <a:p>
                      <a:pPr algn="l" rtl="0" fontAlgn="ctr"/>
                      <a:r>
                        <a:rPr lang="es-CO" sz="1200" b="0" i="0" u="none" strike="noStrike">
                          <a:solidFill>
                            <a:srgbClr val="000000"/>
                          </a:solidFill>
                          <a:effectLst/>
                          <a:latin typeface="Calibri"/>
                        </a:rPr>
                        <a:t>ETITC</a:t>
                      </a:r>
                    </a:p>
                  </a:txBody>
                  <a:tcPr marL="9525" marR="9525" marT="9525" marB="0" anchor="ctr"/>
                </a:tc>
                <a:tc>
                  <a:txBody>
                    <a:bodyPr/>
                    <a:lstStyle/>
                    <a:p>
                      <a:pPr algn="ctr" rtl="0" fontAlgn="ctr"/>
                      <a:r>
                        <a:rPr lang="es-CO" sz="1200" b="0" i="0" u="none" strike="noStrike">
                          <a:solidFill>
                            <a:srgbClr val="000000"/>
                          </a:solidFill>
                          <a:effectLst/>
                          <a:latin typeface="Calibri"/>
                        </a:rPr>
                        <a:t>52%</a:t>
                      </a:r>
                    </a:p>
                  </a:txBody>
                  <a:tcPr marL="9525" marR="9525" marT="9525" marB="0" anchor="ctr"/>
                </a:tc>
                <a:tc>
                  <a:txBody>
                    <a:bodyPr/>
                    <a:lstStyle/>
                    <a:p>
                      <a:pPr algn="ctr" rtl="0" fontAlgn="ctr"/>
                      <a:r>
                        <a:rPr lang="es-CO" sz="1200" b="0" i="0" u="none" strike="noStrike">
                          <a:solidFill>
                            <a:srgbClr val="000000"/>
                          </a:solidFill>
                          <a:effectLst/>
                          <a:latin typeface="Calibri"/>
                        </a:rPr>
                        <a:t>87%</a:t>
                      </a:r>
                    </a:p>
                  </a:txBody>
                  <a:tcPr marL="9525" marR="9525" marT="9525" marB="0" anchor="ctr"/>
                </a:tc>
                <a:tc>
                  <a:txBody>
                    <a:bodyPr/>
                    <a:lstStyle/>
                    <a:p>
                      <a:pPr algn="ctr" rtl="0" fontAlgn="ctr"/>
                      <a:r>
                        <a:rPr lang="es-CO" sz="1200" b="0" i="0" u="none" strike="noStrike">
                          <a:solidFill>
                            <a:srgbClr val="000000"/>
                          </a:solidFill>
                          <a:effectLst/>
                          <a:latin typeface="Calibri"/>
                        </a:rPr>
                        <a:t>53%</a:t>
                      </a:r>
                    </a:p>
                  </a:txBody>
                  <a:tcPr marL="9525" marR="9525" marT="9525" marB="0" anchor="ctr"/>
                </a:tc>
                <a:tc>
                  <a:txBody>
                    <a:bodyPr/>
                    <a:lstStyle/>
                    <a:p>
                      <a:pPr algn="ctr" rtl="0" fontAlgn="ctr"/>
                      <a:r>
                        <a:rPr lang="es-CO" sz="1200" b="0" i="0" u="none" strike="noStrike">
                          <a:solidFill>
                            <a:srgbClr val="000000"/>
                          </a:solidFill>
                          <a:effectLst/>
                          <a:latin typeface="Calibri"/>
                        </a:rPr>
                        <a:t>47%</a:t>
                      </a:r>
                    </a:p>
                  </a:txBody>
                  <a:tcPr marL="9525" marR="9525" marT="9525" marB="0" anchor="ctr"/>
                </a:tc>
                <a:extLst>
                  <a:ext uri="{0D108BD9-81ED-4DB2-BD59-A6C34878D82A}">
                    <a16:rowId xmlns:a16="http://schemas.microsoft.com/office/drawing/2014/main" val="10009"/>
                  </a:ext>
                </a:extLst>
              </a:tr>
              <a:tr h="110867">
                <a:tc>
                  <a:txBody>
                    <a:bodyPr/>
                    <a:lstStyle/>
                    <a:p>
                      <a:pPr algn="l" rtl="0" fontAlgn="ctr"/>
                      <a:r>
                        <a:rPr lang="es-CO" sz="1200" b="0" i="0" u="none" strike="noStrike" dirty="0">
                          <a:solidFill>
                            <a:srgbClr val="000000"/>
                          </a:solidFill>
                          <a:effectLst/>
                          <a:latin typeface="Calibri"/>
                        </a:rPr>
                        <a:t>INTENALCO </a:t>
                      </a:r>
                    </a:p>
                  </a:txBody>
                  <a:tcPr marL="9525" marR="9525" marT="9525" marB="0" anchor="ctr"/>
                </a:tc>
                <a:tc>
                  <a:txBody>
                    <a:bodyPr/>
                    <a:lstStyle/>
                    <a:p>
                      <a:pPr algn="ctr" rtl="0" fontAlgn="ctr"/>
                      <a:r>
                        <a:rPr lang="es-CO" sz="1200" b="0" i="0" u="none" strike="noStrike">
                          <a:solidFill>
                            <a:srgbClr val="000000"/>
                          </a:solidFill>
                          <a:effectLst/>
                          <a:latin typeface="Calibri"/>
                        </a:rPr>
                        <a:t>55%</a:t>
                      </a:r>
                    </a:p>
                  </a:txBody>
                  <a:tcPr marL="9525" marR="9525" marT="9525" marB="0" anchor="ctr"/>
                </a:tc>
                <a:tc>
                  <a:txBody>
                    <a:bodyPr/>
                    <a:lstStyle/>
                    <a:p>
                      <a:pPr algn="ctr" rtl="0" fontAlgn="ctr"/>
                      <a:r>
                        <a:rPr lang="es-CO" sz="1200" b="0" i="0" u="none" strike="noStrike">
                          <a:solidFill>
                            <a:srgbClr val="000000"/>
                          </a:solidFill>
                          <a:effectLst/>
                          <a:latin typeface="Calibri"/>
                        </a:rPr>
                        <a:t>57%</a:t>
                      </a:r>
                    </a:p>
                  </a:txBody>
                  <a:tcPr marL="9525" marR="9525" marT="9525" marB="0" anchor="ctr"/>
                </a:tc>
                <a:tc>
                  <a:txBody>
                    <a:bodyPr/>
                    <a:lstStyle/>
                    <a:p>
                      <a:pPr algn="ctr" rtl="0" fontAlgn="ctr"/>
                      <a:r>
                        <a:rPr lang="es-CO" sz="1200" b="0" i="0" u="none" strike="noStrike">
                          <a:solidFill>
                            <a:srgbClr val="000000"/>
                          </a:solidFill>
                          <a:effectLst/>
                          <a:latin typeface="Calibri"/>
                        </a:rPr>
                        <a:t>10%</a:t>
                      </a:r>
                    </a:p>
                  </a:txBody>
                  <a:tcPr marL="9525" marR="9525" marT="9525" marB="0" anchor="ctr"/>
                </a:tc>
                <a:tc>
                  <a:txBody>
                    <a:bodyPr/>
                    <a:lstStyle/>
                    <a:p>
                      <a:pPr algn="ctr" rtl="0" fontAlgn="ctr"/>
                      <a:r>
                        <a:rPr lang="es-CO" sz="1200" b="0" i="0" u="none" strike="noStrike">
                          <a:solidFill>
                            <a:srgbClr val="000000"/>
                          </a:solidFill>
                          <a:effectLst/>
                          <a:latin typeface="Calibri"/>
                        </a:rPr>
                        <a:t>42%</a:t>
                      </a:r>
                    </a:p>
                  </a:txBody>
                  <a:tcPr marL="9525" marR="9525" marT="9525" marB="0" anchor="ctr"/>
                </a:tc>
                <a:extLst>
                  <a:ext uri="{0D108BD9-81ED-4DB2-BD59-A6C34878D82A}">
                    <a16:rowId xmlns:a16="http://schemas.microsoft.com/office/drawing/2014/main" val="10010"/>
                  </a:ext>
                </a:extLst>
              </a:tr>
              <a:tr h="149726">
                <a:tc>
                  <a:txBody>
                    <a:bodyPr/>
                    <a:lstStyle/>
                    <a:p>
                      <a:pPr algn="l" rtl="0" fontAlgn="ctr"/>
                      <a:r>
                        <a:rPr lang="es-CO" sz="1200" b="0" i="0" u="none" strike="noStrike">
                          <a:solidFill>
                            <a:srgbClr val="000000"/>
                          </a:solidFill>
                          <a:effectLst/>
                          <a:latin typeface="Calibri"/>
                        </a:rPr>
                        <a:t>ITFIP TOLIMA </a:t>
                      </a:r>
                    </a:p>
                  </a:txBody>
                  <a:tcPr marL="9525" marR="9525" marT="9525" marB="0" anchor="ctr"/>
                </a:tc>
                <a:tc>
                  <a:txBody>
                    <a:bodyPr/>
                    <a:lstStyle/>
                    <a:p>
                      <a:pPr algn="ctr" rtl="0" fontAlgn="ctr"/>
                      <a:r>
                        <a:rPr lang="es-CO" sz="1200" b="0" i="0" u="none" strike="noStrike">
                          <a:solidFill>
                            <a:srgbClr val="000000"/>
                          </a:solidFill>
                          <a:effectLst/>
                          <a:latin typeface="Calibri"/>
                        </a:rPr>
                        <a:t>45%</a:t>
                      </a:r>
                    </a:p>
                  </a:txBody>
                  <a:tcPr marL="9525" marR="9525" marT="9525" marB="0" anchor="ctr"/>
                </a:tc>
                <a:tc>
                  <a:txBody>
                    <a:bodyPr/>
                    <a:lstStyle/>
                    <a:p>
                      <a:pPr algn="ctr" rtl="0" fontAlgn="ctr"/>
                      <a:r>
                        <a:rPr lang="es-CO" sz="1200" b="0" i="0" u="none" strike="noStrike">
                          <a:solidFill>
                            <a:srgbClr val="000000"/>
                          </a:solidFill>
                          <a:effectLst/>
                          <a:latin typeface="Calibri"/>
                        </a:rPr>
                        <a:t>65%</a:t>
                      </a:r>
                    </a:p>
                  </a:txBody>
                  <a:tcPr marL="9525" marR="9525" marT="9525" marB="0" anchor="ctr"/>
                </a:tc>
                <a:tc>
                  <a:txBody>
                    <a:bodyPr/>
                    <a:lstStyle/>
                    <a:p>
                      <a:pPr algn="ctr" rtl="0" fontAlgn="ctr"/>
                      <a:r>
                        <a:rPr lang="es-CO" sz="1200" b="0" i="0" u="none" strike="noStrike">
                          <a:solidFill>
                            <a:srgbClr val="000000"/>
                          </a:solidFill>
                          <a:effectLst/>
                          <a:latin typeface="Calibri"/>
                        </a:rPr>
                        <a:t>13%</a:t>
                      </a:r>
                    </a:p>
                  </a:txBody>
                  <a:tcPr marL="9525" marR="9525" marT="9525" marB="0" anchor="ctr"/>
                </a:tc>
                <a:tc>
                  <a:txBody>
                    <a:bodyPr/>
                    <a:lstStyle/>
                    <a:p>
                      <a:pPr algn="ctr" rtl="0" fontAlgn="ctr"/>
                      <a:r>
                        <a:rPr lang="es-CO" sz="1200" b="0" i="0" u="none" strike="noStrike">
                          <a:solidFill>
                            <a:srgbClr val="000000"/>
                          </a:solidFill>
                          <a:effectLst/>
                          <a:latin typeface="Calibri"/>
                        </a:rPr>
                        <a:t>46%</a:t>
                      </a:r>
                    </a:p>
                  </a:txBody>
                  <a:tcPr marL="9525" marR="9525" marT="9525" marB="0" anchor="ctr"/>
                </a:tc>
                <a:extLst>
                  <a:ext uri="{0D108BD9-81ED-4DB2-BD59-A6C34878D82A}">
                    <a16:rowId xmlns:a16="http://schemas.microsoft.com/office/drawing/2014/main" val="10011"/>
                  </a:ext>
                </a:extLst>
              </a:tr>
              <a:tr h="188585">
                <a:tc>
                  <a:txBody>
                    <a:bodyPr/>
                    <a:lstStyle/>
                    <a:p>
                      <a:pPr algn="l" rtl="0" fontAlgn="ctr"/>
                      <a:r>
                        <a:rPr lang="es-CO" sz="1200" b="0" i="0" u="none" strike="noStrike">
                          <a:solidFill>
                            <a:srgbClr val="000000"/>
                          </a:solidFill>
                          <a:effectLst/>
                          <a:latin typeface="Calibri"/>
                        </a:rPr>
                        <a:t>TOTAL</a:t>
                      </a:r>
                    </a:p>
                  </a:txBody>
                  <a:tcPr marL="9525" marR="9525" marT="9525" marB="0" anchor="ctr"/>
                </a:tc>
                <a:tc>
                  <a:txBody>
                    <a:bodyPr/>
                    <a:lstStyle/>
                    <a:p>
                      <a:pPr algn="ctr" rtl="0" fontAlgn="ctr"/>
                      <a:r>
                        <a:rPr lang="es-CO" sz="1200" b="0" i="0" u="none" strike="noStrike">
                          <a:solidFill>
                            <a:srgbClr val="000000"/>
                          </a:solidFill>
                          <a:effectLst/>
                          <a:latin typeface="Calibri"/>
                        </a:rPr>
                        <a:t>49%</a:t>
                      </a:r>
                    </a:p>
                  </a:txBody>
                  <a:tcPr marL="9525" marR="9525" marT="9525" marB="0" anchor="ctr"/>
                </a:tc>
                <a:tc>
                  <a:txBody>
                    <a:bodyPr/>
                    <a:lstStyle/>
                    <a:p>
                      <a:pPr algn="ctr" rtl="0" fontAlgn="ctr"/>
                      <a:r>
                        <a:rPr lang="es-CO" sz="1200" b="0" i="0" u="none" strike="noStrike">
                          <a:solidFill>
                            <a:srgbClr val="000000"/>
                          </a:solidFill>
                          <a:effectLst/>
                          <a:latin typeface="Calibri"/>
                        </a:rPr>
                        <a:t>52%</a:t>
                      </a:r>
                    </a:p>
                  </a:txBody>
                  <a:tcPr marL="9525" marR="9525" marT="9525" marB="0" anchor="ctr"/>
                </a:tc>
                <a:tc>
                  <a:txBody>
                    <a:bodyPr/>
                    <a:lstStyle/>
                    <a:p>
                      <a:pPr algn="ctr" rtl="0" fontAlgn="ctr"/>
                      <a:r>
                        <a:rPr lang="es-CO" sz="1200" b="0" i="0" u="none" strike="noStrike">
                          <a:solidFill>
                            <a:srgbClr val="000000"/>
                          </a:solidFill>
                          <a:effectLst/>
                          <a:latin typeface="Calibri"/>
                        </a:rPr>
                        <a:t>26%</a:t>
                      </a:r>
                    </a:p>
                  </a:txBody>
                  <a:tcPr marL="9525" marR="9525" marT="9525" marB="0" anchor="ctr"/>
                </a:tc>
                <a:tc>
                  <a:txBody>
                    <a:bodyPr/>
                    <a:lstStyle/>
                    <a:p>
                      <a:pPr algn="ctr" rtl="0" fontAlgn="ctr"/>
                      <a:r>
                        <a:rPr lang="es-CO" sz="1200" b="0" i="0" u="none" strike="noStrike" dirty="0">
                          <a:solidFill>
                            <a:srgbClr val="000000"/>
                          </a:solidFill>
                          <a:effectLst/>
                          <a:latin typeface="Calibri"/>
                        </a:rPr>
                        <a:t>45%</a:t>
                      </a:r>
                    </a:p>
                  </a:txBody>
                  <a:tcPr marL="9525" marR="9525" marT="9525" marB="0" anchor="ctr"/>
                </a:tc>
                <a:extLst>
                  <a:ext uri="{0D108BD9-81ED-4DB2-BD59-A6C34878D82A}">
                    <a16:rowId xmlns:a16="http://schemas.microsoft.com/office/drawing/2014/main" val="10012"/>
                  </a:ext>
                </a:extLst>
              </a:tr>
            </a:tbl>
          </a:graphicData>
        </a:graphic>
      </p:graphicFrame>
      <p:graphicFrame>
        <p:nvGraphicFramePr>
          <p:cNvPr id="7" name="6 Tabla"/>
          <p:cNvGraphicFramePr>
            <a:graphicFrameLocks noGrp="1"/>
          </p:cNvGraphicFramePr>
          <p:nvPr>
            <p:extLst>
              <p:ext uri="{D42A27DB-BD31-4B8C-83A1-F6EECF244321}">
                <p14:modId xmlns:p14="http://schemas.microsoft.com/office/powerpoint/2010/main" val="2428217832"/>
              </p:ext>
            </p:extLst>
          </p:nvPr>
        </p:nvGraphicFramePr>
        <p:xfrm>
          <a:off x="683568" y="3933056"/>
          <a:ext cx="8064895" cy="2434590"/>
        </p:xfrm>
        <a:graphic>
          <a:graphicData uri="http://schemas.openxmlformats.org/drawingml/2006/table">
            <a:tbl>
              <a:tblPr/>
              <a:tblGrid>
                <a:gridCol w="3225958">
                  <a:extLst>
                    <a:ext uri="{9D8B030D-6E8A-4147-A177-3AD203B41FA5}">
                      <a16:colId xmlns:a16="http://schemas.microsoft.com/office/drawing/2014/main" val="20000"/>
                    </a:ext>
                  </a:extLst>
                </a:gridCol>
                <a:gridCol w="1612979">
                  <a:extLst>
                    <a:ext uri="{9D8B030D-6E8A-4147-A177-3AD203B41FA5}">
                      <a16:colId xmlns:a16="http://schemas.microsoft.com/office/drawing/2014/main" val="20001"/>
                    </a:ext>
                  </a:extLst>
                </a:gridCol>
                <a:gridCol w="1612979">
                  <a:extLst>
                    <a:ext uri="{9D8B030D-6E8A-4147-A177-3AD203B41FA5}">
                      <a16:colId xmlns:a16="http://schemas.microsoft.com/office/drawing/2014/main" val="20002"/>
                    </a:ext>
                  </a:extLst>
                </a:gridCol>
                <a:gridCol w="1612979">
                  <a:extLst>
                    <a:ext uri="{9D8B030D-6E8A-4147-A177-3AD203B41FA5}">
                      <a16:colId xmlns:a16="http://schemas.microsoft.com/office/drawing/2014/main" val="20003"/>
                    </a:ext>
                  </a:extLst>
                </a:gridCol>
              </a:tblGrid>
              <a:tr h="0">
                <a:tc gridSpan="4">
                  <a:txBody>
                    <a:bodyPr/>
                    <a:lstStyle/>
                    <a:p>
                      <a:pPr algn="l" rtl="0" fontAlgn="ctr"/>
                      <a:r>
                        <a:rPr lang="es-CO" sz="1050" b="0" i="0" u="none" strike="noStrike" dirty="0">
                          <a:solidFill>
                            <a:srgbClr val="000000"/>
                          </a:solidFill>
                          <a:effectLst/>
                          <a:latin typeface="Arial"/>
                        </a:rPr>
                        <a:t>En la anterior tabla se muestra el avance obtenido en el segundo seguimiento al plan sectorial 2016, el cual comprende el segundo trimestre del año, es de resaltar que para este periodo el porcentaje de avance en cada política debería estar de la siguiente manera, de acuerdo a lo planeado:</a:t>
                      </a:r>
                    </a:p>
                  </a:txBody>
                  <a:tcPr marL="9525" marR="9525" marT="9525" marB="0" anchor="ctr">
                    <a:lnL>
                      <a:noFill/>
                    </a:lnL>
                    <a:lnR>
                      <a:noFill/>
                    </a:lnR>
                    <a:lnT>
                      <a:noFill/>
                    </a:lnT>
                    <a:lnB>
                      <a:noFill/>
                    </a:lnB>
                  </a:tcPr>
                </a:tc>
                <a:tc hMerge="1">
                  <a:txBody>
                    <a:bodyPr/>
                    <a:lstStyle/>
                    <a:p>
                      <a:endParaRPr lang="es-CO"/>
                    </a:p>
                  </a:txBody>
                  <a:tcPr>
                    <a:lnL>
                      <a:noFill/>
                    </a:lnL>
                    <a:lnR>
                      <a:noFill/>
                    </a:lnR>
                    <a:lnT>
                      <a:noFill/>
                    </a:lnT>
                    <a:lnB>
                      <a:noFill/>
                    </a:lnB>
                  </a:tcPr>
                </a:tc>
                <a:tc hMerge="1">
                  <a:txBody>
                    <a:bodyPr/>
                    <a:lstStyle/>
                    <a:p>
                      <a:endParaRPr lang="es-CO"/>
                    </a:p>
                  </a:txBody>
                  <a:tcPr>
                    <a:lnL>
                      <a:noFill/>
                    </a:lnL>
                    <a:lnR>
                      <a:noFill/>
                    </a:lnR>
                    <a:lnT>
                      <a:noFill/>
                    </a:lnT>
                    <a:lnB>
                      <a:noFill/>
                    </a:lnB>
                  </a:tcPr>
                </a:tc>
                <a:tc hMerge="1">
                  <a:txBody>
                    <a:bodyPr/>
                    <a:lstStyle/>
                    <a:p>
                      <a:endParaRPr lang="es-CO"/>
                    </a:p>
                  </a:txBody>
                  <a:tcPr>
                    <a:lnL>
                      <a:noFill/>
                    </a:lnL>
                    <a:lnR>
                      <a:noFill/>
                    </a:lnR>
                    <a:lnT>
                      <a:noFill/>
                    </a:lnT>
                    <a:lnB>
                      <a:noFill/>
                    </a:lnB>
                  </a:tcPr>
                </a:tc>
                <a:extLst>
                  <a:ext uri="{0D108BD9-81ED-4DB2-BD59-A6C34878D82A}">
                    <a16:rowId xmlns:a16="http://schemas.microsoft.com/office/drawing/2014/main" val="10000"/>
                  </a:ext>
                </a:extLst>
              </a:tr>
              <a:tr h="86479">
                <a:tc gridSpan="3">
                  <a:txBody>
                    <a:bodyPr/>
                    <a:lstStyle/>
                    <a:p>
                      <a:pPr algn="l" rtl="0" fontAlgn="ctr"/>
                      <a:r>
                        <a:rPr lang="es-CO" sz="1050" b="0" i="0" u="none" strike="noStrike" dirty="0">
                          <a:solidFill>
                            <a:srgbClr val="000000"/>
                          </a:solidFill>
                          <a:effectLst/>
                          <a:latin typeface="Arial"/>
                        </a:rPr>
                        <a:t>Transparencia, Anticorrupción y Participación Ciudadana: 60%</a:t>
                      </a:r>
                    </a:p>
                  </a:txBody>
                  <a:tcPr marL="9525" marR="9525" marT="9525" marB="0" anchor="ctr">
                    <a:lnL>
                      <a:noFill/>
                    </a:lnL>
                    <a:lnR>
                      <a:noFill/>
                    </a:lnR>
                    <a:lnT>
                      <a:noFill/>
                    </a:lnT>
                    <a:lnB>
                      <a:noFill/>
                    </a:lnB>
                  </a:tcPr>
                </a:tc>
                <a:tc hMerge="1">
                  <a:txBody>
                    <a:bodyPr/>
                    <a:lstStyle/>
                    <a:p>
                      <a:endParaRPr lang="es-CO"/>
                    </a:p>
                  </a:txBody>
                  <a:tcPr>
                    <a:lnL>
                      <a:noFill/>
                    </a:lnL>
                    <a:lnR>
                      <a:noFill/>
                    </a:lnR>
                    <a:lnT>
                      <a:noFill/>
                    </a:lnT>
                    <a:lnB>
                      <a:noFill/>
                    </a:lnB>
                  </a:tcPr>
                </a:tc>
                <a:tc hMerge="1">
                  <a:txBody>
                    <a:bodyPr/>
                    <a:lstStyle/>
                    <a:p>
                      <a:endParaRPr lang="es-CO"/>
                    </a:p>
                  </a:txBody>
                  <a:tcPr>
                    <a:lnL>
                      <a:noFill/>
                    </a:lnL>
                    <a:lnR>
                      <a:noFill/>
                    </a:lnR>
                    <a:lnT>
                      <a:noFill/>
                    </a:lnT>
                    <a:lnB>
                      <a:noFill/>
                    </a:lnB>
                  </a:tcPr>
                </a:tc>
                <a:tc>
                  <a:txBody>
                    <a:bodyPr/>
                    <a:lstStyle/>
                    <a:p>
                      <a:endParaRPr lang="es-CO"/>
                    </a:p>
                  </a:txBody>
                  <a:tcPr marL="9525" marR="9525" marT="9525" marB="0" anchor="b">
                    <a:lnL>
                      <a:noFill/>
                    </a:lnL>
                    <a:lnR>
                      <a:noFill/>
                    </a:lnR>
                    <a:lnT>
                      <a:noFill/>
                    </a:lnT>
                    <a:lnB>
                      <a:noFill/>
                    </a:lnB>
                  </a:tcPr>
                </a:tc>
                <a:extLst>
                  <a:ext uri="{0D108BD9-81ED-4DB2-BD59-A6C34878D82A}">
                    <a16:rowId xmlns:a16="http://schemas.microsoft.com/office/drawing/2014/main" val="10001"/>
                  </a:ext>
                </a:extLst>
              </a:tr>
              <a:tr h="0">
                <a:tc>
                  <a:txBody>
                    <a:bodyPr/>
                    <a:lstStyle/>
                    <a:p>
                      <a:pPr algn="l" rtl="0" fontAlgn="ctr"/>
                      <a:r>
                        <a:rPr lang="es-CO" sz="1050" b="0" i="0" u="none" strike="noStrike" dirty="0">
                          <a:solidFill>
                            <a:srgbClr val="000000"/>
                          </a:solidFill>
                          <a:effectLst/>
                          <a:latin typeface="Arial"/>
                        </a:rPr>
                        <a:t>Gestión del Talento Humano: 58%</a:t>
                      </a:r>
                    </a:p>
                  </a:txBody>
                  <a:tcPr marL="9525" marR="9525" marT="9525" marB="0" anchor="ctr">
                    <a:lnL>
                      <a:noFill/>
                    </a:lnL>
                    <a:lnR>
                      <a:noFill/>
                    </a:lnR>
                    <a:lnT>
                      <a:noFill/>
                    </a:lnT>
                    <a:lnB>
                      <a:noFill/>
                    </a:lnB>
                  </a:tcPr>
                </a:tc>
                <a:tc>
                  <a:txBody>
                    <a:bodyPr/>
                    <a:lstStyle/>
                    <a:p>
                      <a:endParaRPr lang="es-CO"/>
                    </a:p>
                  </a:txBody>
                  <a:tcPr marL="9525" marR="9525" marT="9525" marB="0" anchor="b">
                    <a:lnL>
                      <a:noFill/>
                    </a:lnL>
                    <a:lnR>
                      <a:noFill/>
                    </a:lnR>
                    <a:lnT>
                      <a:noFill/>
                    </a:lnT>
                    <a:lnB>
                      <a:noFill/>
                    </a:lnB>
                  </a:tcPr>
                </a:tc>
                <a:tc>
                  <a:txBody>
                    <a:bodyPr/>
                    <a:lstStyle/>
                    <a:p>
                      <a:endParaRPr lang="es-CO"/>
                    </a:p>
                  </a:txBody>
                  <a:tcPr marL="9525" marR="9525" marT="9525" marB="0" anchor="b">
                    <a:lnL>
                      <a:noFill/>
                    </a:lnL>
                    <a:lnR>
                      <a:noFill/>
                    </a:lnR>
                    <a:lnT>
                      <a:noFill/>
                    </a:lnT>
                    <a:lnB>
                      <a:noFill/>
                    </a:lnB>
                  </a:tcPr>
                </a:tc>
                <a:tc>
                  <a:txBody>
                    <a:bodyPr/>
                    <a:lstStyle/>
                    <a:p>
                      <a:endParaRPr lang="es-CO"/>
                    </a:p>
                  </a:txBody>
                  <a:tcPr marL="9525" marR="9525" marT="9525" marB="0" anchor="b">
                    <a:lnL>
                      <a:noFill/>
                    </a:lnL>
                    <a:lnR>
                      <a:noFill/>
                    </a:lnR>
                    <a:lnT>
                      <a:noFill/>
                    </a:lnT>
                    <a:lnB>
                      <a:noFill/>
                    </a:lnB>
                  </a:tcPr>
                </a:tc>
                <a:extLst>
                  <a:ext uri="{0D108BD9-81ED-4DB2-BD59-A6C34878D82A}">
                    <a16:rowId xmlns:a16="http://schemas.microsoft.com/office/drawing/2014/main" val="10002"/>
                  </a:ext>
                </a:extLst>
              </a:tr>
              <a:tr h="166861">
                <a:tc>
                  <a:txBody>
                    <a:bodyPr/>
                    <a:lstStyle/>
                    <a:p>
                      <a:pPr algn="l" rtl="0" fontAlgn="ctr"/>
                      <a:r>
                        <a:rPr lang="es-CO" sz="1050" b="0" i="0" u="none" strike="noStrike" dirty="0">
                          <a:solidFill>
                            <a:srgbClr val="000000"/>
                          </a:solidFill>
                          <a:effectLst/>
                          <a:latin typeface="Arial"/>
                        </a:rPr>
                        <a:t>Eficiencia Administrativa:41%</a:t>
                      </a:r>
                    </a:p>
                  </a:txBody>
                  <a:tcPr marL="9525" marR="9525" marT="9525" marB="0" anchor="ctr">
                    <a:lnL>
                      <a:noFill/>
                    </a:lnL>
                    <a:lnR>
                      <a:noFill/>
                    </a:lnR>
                    <a:lnT>
                      <a:noFill/>
                    </a:lnT>
                    <a:lnB>
                      <a:noFill/>
                    </a:lnB>
                  </a:tcPr>
                </a:tc>
                <a:tc>
                  <a:txBody>
                    <a:bodyPr/>
                    <a:lstStyle/>
                    <a:p>
                      <a:endParaRPr lang="es-CO"/>
                    </a:p>
                  </a:txBody>
                  <a:tcPr marL="9525" marR="9525" marT="9525" marB="0" anchor="b">
                    <a:lnL>
                      <a:noFill/>
                    </a:lnL>
                    <a:lnR>
                      <a:noFill/>
                    </a:lnR>
                    <a:lnT>
                      <a:noFill/>
                    </a:lnT>
                    <a:lnB>
                      <a:noFill/>
                    </a:lnB>
                  </a:tcPr>
                </a:tc>
                <a:tc>
                  <a:txBody>
                    <a:bodyPr/>
                    <a:lstStyle/>
                    <a:p>
                      <a:endParaRPr lang="es-CO" dirty="0"/>
                    </a:p>
                  </a:txBody>
                  <a:tcPr marL="9525" marR="9525" marT="9525" marB="0" anchor="b">
                    <a:lnL>
                      <a:noFill/>
                    </a:lnL>
                    <a:lnR>
                      <a:noFill/>
                    </a:lnR>
                    <a:lnT>
                      <a:noFill/>
                    </a:lnT>
                    <a:lnB>
                      <a:noFill/>
                    </a:lnB>
                  </a:tcPr>
                </a:tc>
                <a:tc>
                  <a:txBody>
                    <a:bodyPr/>
                    <a:lstStyle/>
                    <a:p>
                      <a:endParaRPr lang="es-CO"/>
                    </a:p>
                  </a:txBody>
                  <a:tcPr marL="9525" marR="9525" marT="9525" marB="0" anchor="b">
                    <a:lnL>
                      <a:noFill/>
                    </a:lnL>
                    <a:lnR>
                      <a:noFill/>
                    </a:lnR>
                    <a:lnT>
                      <a:noFill/>
                    </a:lnT>
                    <a:lnB>
                      <a:noFill/>
                    </a:lnB>
                  </a:tcPr>
                </a:tc>
                <a:extLst>
                  <a:ext uri="{0D108BD9-81ED-4DB2-BD59-A6C34878D82A}">
                    <a16:rowId xmlns:a16="http://schemas.microsoft.com/office/drawing/2014/main" val="10003"/>
                  </a:ext>
                </a:extLst>
              </a:tr>
              <a:tr h="0">
                <a:tc>
                  <a:txBody>
                    <a:bodyPr/>
                    <a:lstStyle/>
                    <a:p>
                      <a:pPr algn="l" rtl="0" fontAlgn="ctr"/>
                      <a:r>
                        <a:rPr lang="es-CO" sz="1050" b="0" i="0" u="none" strike="noStrike" dirty="0">
                          <a:solidFill>
                            <a:srgbClr val="000000"/>
                          </a:solidFill>
                          <a:effectLst/>
                          <a:latin typeface="Arial"/>
                        </a:rPr>
                        <a:t>Gestión Financiera: 50%</a:t>
                      </a:r>
                    </a:p>
                  </a:txBody>
                  <a:tcPr marL="9525" marR="9525" marT="9525" marB="0" anchor="ctr">
                    <a:lnL>
                      <a:noFill/>
                    </a:lnL>
                    <a:lnR>
                      <a:noFill/>
                    </a:lnR>
                    <a:lnT>
                      <a:noFill/>
                    </a:lnT>
                    <a:lnB>
                      <a:noFill/>
                    </a:lnB>
                  </a:tcPr>
                </a:tc>
                <a:tc>
                  <a:txBody>
                    <a:bodyPr/>
                    <a:lstStyle/>
                    <a:p>
                      <a:endParaRPr lang="es-CO" dirty="0"/>
                    </a:p>
                  </a:txBody>
                  <a:tcPr marL="9525" marR="9525" marT="9525" marB="0" anchor="b">
                    <a:lnL>
                      <a:noFill/>
                    </a:lnL>
                    <a:lnR>
                      <a:noFill/>
                    </a:lnR>
                    <a:lnT>
                      <a:noFill/>
                    </a:lnT>
                    <a:lnB>
                      <a:noFill/>
                    </a:lnB>
                  </a:tcPr>
                </a:tc>
                <a:tc>
                  <a:txBody>
                    <a:bodyPr/>
                    <a:lstStyle/>
                    <a:p>
                      <a:endParaRPr lang="es-CO"/>
                    </a:p>
                  </a:txBody>
                  <a:tcPr marL="9525" marR="9525" marT="9525" marB="0" anchor="b">
                    <a:lnL>
                      <a:noFill/>
                    </a:lnL>
                    <a:lnR>
                      <a:noFill/>
                    </a:lnR>
                    <a:lnT>
                      <a:noFill/>
                    </a:lnT>
                    <a:lnB>
                      <a:noFill/>
                    </a:lnB>
                  </a:tcPr>
                </a:tc>
                <a:tc>
                  <a:txBody>
                    <a:bodyPr/>
                    <a:lstStyle/>
                    <a:p>
                      <a:endParaRPr lang="es-CO"/>
                    </a:p>
                  </a:txBody>
                  <a:tcPr marL="9525" marR="9525" marT="9525" marB="0" anchor="b">
                    <a:lnL>
                      <a:noFill/>
                    </a:lnL>
                    <a:lnR>
                      <a:noFill/>
                    </a:lnR>
                    <a:lnT>
                      <a:noFill/>
                    </a:lnT>
                    <a:lnB>
                      <a:noFill/>
                    </a:lnB>
                  </a:tcPr>
                </a:tc>
                <a:extLst>
                  <a:ext uri="{0D108BD9-81ED-4DB2-BD59-A6C34878D82A}">
                    <a16:rowId xmlns:a16="http://schemas.microsoft.com/office/drawing/2014/main" val="10004"/>
                  </a:ext>
                </a:extLst>
              </a:tr>
              <a:tr h="0">
                <a:tc gridSpan="4">
                  <a:txBody>
                    <a:bodyPr/>
                    <a:lstStyle/>
                    <a:p>
                      <a:pPr algn="l" rtl="0" fontAlgn="ctr"/>
                      <a:r>
                        <a:rPr lang="es-CO" sz="1050" b="0" i="0" u="none" strike="noStrike" dirty="0">
                          <a:solidFill>
                            <a:srgbClr val="000000"/>
                          </a:solidFill>
                          <a:effectLst/>
                          <a:latin typeface="Arial"/>
                        </a:rPr>
                        <a:t>Así las cosas la política que presenta menor avance en el periodo observado es la de Eficiencia Administrativa, pues el nivel de avance alcanzado es del 26% y  debería presentar un 41% de acuerdo a la formulación, el bajo nivel tiene que ver por que 6 de las entidades mencionan que inician actividades en el segundo trimestre y se evidencia que la estrategia N°3 "Análisis de la composición y fortalecimiento del sector administrativo educativo" no presentan avance significativo en el estudio actualizado de la estructura organizacional y ajuste de estatutos.</a:t>
                      </a:r>
                    </a:p>
                  </a:txBody>
                  <a:tcPr marL="9525" marR="9525" marT="9525" marB="0" anchor="ctr">
                    <a:lnL>
                      <a:noFill/>
                    </a:lnL>
                    <a:lnR>
                      <a:noFill/>
                    </a:lnR>
                    <a:lnT>
                      <a:noFill/>
                    </a:lnT>
                    <a:lnB>
                      <a:noFill/>
                    </a:lnB>
                  </a:tcPr>
                </a:tc>
                <a:tc hMerge="1">
                  <a:txBody>
                    <a:bodyPr/>
                    <a:lstStyle/>
                    <a:p>
                      <a:endParaRPr lang="es-CO"/>
                    </a:p>
                  </a:txBody>
                  <a:tcPr>
                    <a:lnL>
                      <a:noFill/>
                    </a:lnL>
                    <a:lnR>
                      <a:noFill/>
                    </a:lnR>
                    <a:lnT>
                      <a:noFill/>
                    </a:lnT>
                    <a:lnB>
                      <a:noFill/>
                    </a:lnB>
                  </a:tcPr>
                </a:tc>
                <a:tc hMerge="1">
                  <a:txBody>
                    <a:bodyPr/>
                    <a:lstStyle/>
                    <a:p>
                      <a:endParaRPr lang="es-CO"/>
                    </a:p>
                  </a:txBody>
                  <a:tcPr>
                    <a:lnL>
                      <a:noFill/>
                    </a:lnL>
                    <a:lnR>
                      <a:noFill/>
                    </a:lnR>
                    <a:lnT>
                      <a:noFill/>
                    </a:lnT>
                    <a:lnB>
                      <a:noFill/>
                    </a:lnB>
                  </a:tcPr>
                </a:tc>
                <a:tc hMerge="1">
                  <a:txBody>
                    <a:bodyPr/>
                    <a:lstStyle/>
                    <a:p>
                      <a:endParaRPr lang="es-CO"/>
                    </a:p>
                  </a:txBody>
                  <a:tcPr>
                    <a:lnL>
                      <a:noFill/>
                    </a:lnL>
                    <a:lnR>
                      <a:noFill/>
                    </a:lnR>
                    <a:lnT>
                      <a:noFill/>
                    </a:lnT>
                    <a:lnB>
                      <a:noFill/>
                    </a:lnB>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047436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 name="Picture 15"/>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5259" t="17295" r="16983" b="33645"/>
          <a:stretch/>
        </p:blipFill>
        <p:spPr bwMode="auto">
          <a:xfrm>
            <a:off x="1619672" y="116633"/>
            <a:ext cx="7272808" cy="5760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67" name="66 Grupo"/>
          <p:cNvGrpSpPr/>
          <p:nvPr/>
        </p:nvGrpSpPr>
        <p:grpSpPr>
          <a:xfrm>
            <a:off x="6189257" y="6093296"/>
            <a:ext cx="2919247" cy="757382"/>
            <a:chOff x="6189257" y="6093296"/>
            <a:chExt cx="2919247" cy="757382"/>
          </a:xfrm>
        </p:grpSpPr>
        <p:pic>
          <p:nvPicPr>
            <p:cNvPr id="68" name="67 Imagen"/>
            <p:cNvPicPr>
              <a:picLocks noChangeAspect="1"/>
            </p:cNvPicPr>
            <p:nvPr/>
          </p:nvPicPr>
          <p:blipFill rotWithShape="1">
            <a:blip r:embed="rId3" cstate="print">
              <a:extLst>
                <a:ext uri="{28A0092B-C50C-407E-A947-70E740481C1C}">
                  <a14:useLocalDpi xmlns:a14="http://schemas.microsoft.com/office/drawing/2010/main" val="0"/>
                </a:ext>
              </a:extLst>
            </a:blip>
            <a:srcRect l="80014" t="81187" r="3385" b="5008"/>
            <a:stretch/>
          </p:blipFill>
          <p:spPr>
            <a:xfrm>
              <a:off x="7590492" y="6093296"/>
              <a:ext cx="1518012" cy="757382"/>
            </a:xfrm>
            <a:prstGeom prst="rect">
              <a:avLst/>
            </a:prstGeom>
          </p:spPr>
        </p:pic>
        <p:pic>
          <p:nvPicPr>
            <p:cNvPr id="69" name="68 Imagen"/>
            <p:cNvPicPr>
              <a:picLocks noChangeAspect="1"/>
            </p:cNvPicPr>
            <p:nvPr/>
          </p:nvPicPr>
          <p:blipFill rotWithShape="1">
            <a:blip r:embed="rId4" cstate="print">
              <a:extLst>
                <a:ext uri="{28A0092B-C50C-407E-A947-70E740481C1C}">
                  <a14:useLocalDpi xmlns:a14="http://schemas.microsoft.com/office/drawing/2010/main" val="0"/>
                </a:ext>
              </a:extLst>
            </a:blip>
            <a:srcRect l="8610" t="34023" r="7437" b="38391"/>
            <a:stretch/>
          </p:blipFill>
          <p:spPr>
            <a:xfrm>
              <a:off x="6189257" y="6294092"/>
              <a:ext cx="1401235" cy="355790"/>
            </a:xfrm>
            <a:prstGeom prst="rect">
              <a:avLst/>
            </a:prstGeom>
          </p:spPr>
        </p:pic>
      </p:grpSp>
      <p:sp>
        <p:nvSpPr>
          <p:cNvPr id="2" name="1 Rectángulo"/>
          <p:cNvSpPr/>
          <p:nvPr/>
        </p:nvSpPr>
        <p:spPr>
          <a:xfrm>
            <a:off x="467544" y="44624"/>
            <a:ext cx="8360910" cy="707886"/>
          </a:xfrm>
          <a:prstGeom prst="rect">
            <a:avLst/>
          </a:prstGeom>
          <a:solidFill>
            <a:schemeClr val="accent2">
              <a:lumMod val="50000"/>
            </a:schemeClr>
          </a:solidFill>
        </p:spPr>
        <p:txBody>
          <a:bodyPr wrap="square">
            <a:spAutoFit/>
          </a:bodyPr>
          <a:lstStyle/>
          <a:p>
            <a:pPr lvl="0" algn="ctr" eaLnBrk="0" fontAlgn="base" hangingPunct="0">
              <a:spcBef>
                <a:spcPct val="0"/>
              </a:spcBef>
              <a:spcAft>
                <a:spcPct val="0"/>
              </a:spcAft>
              <a:defRPr/>
            </a:pPr>
            <a:r>
              <a:rPr lang="es-CO" sz="2000" b="1" dirty="0">
                <a:solidFill>
                  <a:schemeClr val="bg1"/>
                </a:solidFill>
                <a:latin typeface="Arial" panose="020B0604020202020204" pitchFamily="34" charset="0"/>
                <a:ea typeface="ＭＳ Ｐゴシック" panose="020B0600070205080204" pitchFamily="34" charset="-128"/>
              </a:rPr>
              <a:t>Politica Gestión Misional y de Gobierno-II- Trimestre 2016</a:t>
            </a:r>
          </a:p>
          <a:p>
            <a:pPr lvl="0" algn="ctr" eaLnBrk="0" fontAlgn="base" hangingPunct="0">
              <a:spcBef>
                <a:spcPct val="0"/>
              </a:spcBef>
              <a:spcAft>
                <a:spcPct val="0"/>
              </a:spcAft>
              <a:defRPr/>
            </a:pPr>
            <a:r>
              <a:rPr lang="es-CO" sz="2000" b="1" dirty="0">
                <a:solidFill>
                  <a:schemeClr val="bg1"/>
                </a:solidFill>
                <a:latin typeface="Arial" panose="020B0604020202020204" pitchFamily="34" charset="0"/>
                <a:ea typeface="ＭＳ Ｐゴシック" panose="020B0600070205080204" pitchFamily="34" charset="-128"/>
              </a:rPr>
              <a:t>INFOTEP SAN JUAN DEL CESAR</a:t>
            </a:r>
          </a:p>
        </p:txBody>
      </p:sp>
      <p:sp>
        <p:nvSpPr>
          <p:cNvPr id="3" name="2 Marcador de fecha"/>
          <p:cNvSpPr>
            <a:spLocks noGrp="1"/>
          </p:cNvSpPr>
          <p:nvPr>
            <p:ph type="dt" sz="half" idx="10"/>
          </p:nvPr>
        </p:nvSpPr>
        <p:spPr/>
        <p:txBody>
          <a:bodyPr/>
          <a:lstStyle/>
          <a:p>
            <a:r>
              <a:rPr lang="es-CO"/>
              <a:t>26/04/2016</a:t>
            </a:r>
          </a:p>
        </p:txBody>
      </p:sp>
      <p:graphicFrame>
        <p:nvGraphicFramePr>
          <p:cNvPr id="4" name="3 Tabla"/>
          <p:cNvGraphicFramePr>
            <a:graphicFrameLocks noGrp="1"/>
          </p:cNvGraphicFramePr>
          <p:nvPr>
            <p:extLst>
              <p:ext uri="{D42A27DB-BD31-4B8C-83A1-F6EECF244321}">
                <p14:modId xmlns:p14="http://schemas.microsoft.com/office/powerpoint/2010/main" val="2906139495"/>
              </p:ext>
            </p:extLst>
          </p:nvPr>
        </p:nvGraphicFramePr>
        <p:xfrm>
          <a:off x="457201" y="1052736"/>
          <a:ext cx="8219255" cy="4693892"/>
        </p:xfrm>
        <a:graphic>
          <a:graphicData uri="http://schemas.openxmlformats.org/drawingml/2006/table">
            <a:tbl>
              <a:tblPr>
                <a:tableStyleId>{D7AC3CCA-C797-4891-BE02-D94E43425B78}</a:tableStyleId>
              </a:tblPr>
              <a:tblGrid>
                <a:gridCol w="1174179">
                  <a:extLst>
                    <a:ext uri="{9D8B030D-6E8A-4147-A177-3AD203B41FA5}">
                      <a16:colId xmlns:a16="http://schemas.microsoft.com/office/drawing/2014/main" val="20000"/>
                    </a:ext>
                  </a:extLst>
                </a:gridCol>
                <a:gridCol w="1174179">
                  <a:extLst>
                    <a:ext uri="{9D8B030D-6E8A-4147-A177-3AD203B41FA5}">
                      <a16:colId xmlns:a16="http://schemas.microsoft.com/office/drawing/2014/main" val="20001"/>
                    </a:ext>
                  </a:extLst>
                </a:gridCol>
                <a:gridCol w="880635">
                  <a:extLst>
                    <a:ext uri="{9D8B030D-6E8A-4147-A177-3AD203B41FA5}">
                      <a16:colId xmlns:a16="http://schemas.microsoft.com/office/drawing/2014/main" val="20002"/>
                    </a:ext>
                  </a:extLst>
                </a:gridCol>
                <a:gridCol w="957814">
                  <a:extLst>
                    <a:ext uri="{9D8B030D-6E8A-4147-A177-3AD203B41FA5}">
                      <a16:colId xmlns:a16="http://schemas.microsoft.com/office/drawing/2014/main" val="20003"/>
                    </a:ext>
                  </a:extLst>
                </a:gridCol>
                <a:gridCol w="4032448">
                  <a:extLst>
                    <a:ext uri="{9D8B030D-6E8A-4147-A177-3AD203B41FA5}">
                      <a16:colId xmlns:a16="http://schemas.microsoft.com/office/drawing/2014/main" val="20004"/>
                    </a:ext>
                  </a:extLst>
                </a:gridCol>
              </a:tblGrid>
              <a:tr h="366793">
                <a:tc>
                  <a:txBody>
                    <a:bodyPr/>
                    <a:lstStyle/>
                    <a:p>
                      <a:pPr algn="ctr" fontAlgn="ctr"/>
                      <a:r>
                        <a:rPr lang="es-CO" sz="1200" u="none" strike="noStrike" dirty="0">
                          <a:solidFill>
                            <a:schemeClr val="bg1"/>
                          </a:solidFill>
                          <a:effectLst/>
                        </a:rPr>
                        <a:t>Actividades Principales</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Indicador</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Meta 2016</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Avance 2° trimestre 2016</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b="1" i="0" u="none" strike="noStrike" dirty="0">
                          <a:solidFill>
                            <a:schemeClr val="bg1"/>
                          </a:solidFill>
                          <a:effectLst/>
                          <a:latin typeface="+mn-lt"/>
                        </a:rPr>
                        <a:t>Observaciones</a:t>
                      </a:r>
                      <a:endParaRPr lang="es-CO" sz="1200" b="1" i="0" u="none" strike="noStrike" dirty="0">
                        <a:solidFill>
                          <a:schemeClr val="bg1"/>
                        </a:solidFill>
                        <a:effectLst/>
                        <a:latin typeface="Calibri"/>
                      </a:endParaRPr>
                    </a:p>
                  </a:txBody>
                  <a:tcPr marL="0" marR="0" marT="0" marB="0" anchor="ctr">
                    <a:solidFill>
                      <a:schemeClr val="tx2"/>
                    </a:solidFill>
                  </a:tcPr>
                </a:tc>
                <a:extLst>
                  <a:ext uri="{0D108BD9-81ED-4DB2-BD59-A6C34878D82A}">
                    <a16:rowId xmlns:a16="http://schemas.microsoft.com/office/drawing/2014/main" val="10000"/>
                  </a:ext>
                </a:extLst>
              </a:tr>
              <a:tr h="4327099">
                <a:tc>
                  <a:txBody>
                    <a:bodyPr/>
                    <a:lstStyle/>
                    <a:p>
                      <a:pPr algn="just" fontAlgn="ctr"/>
                      <a:r>
                        <a:rPr lang="es-CO" sz="1200" u="none" strike="noStrike" dirty="0">
                          <a:effectLst/>
                        </a:rPr>
                        <a:t>Realizar los estudios  y diseños de los nuevos programas</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u="none" strike="noStrike" dirty="0">
                          <a:effectLst/>
                        </a:rPr>
                        <a:t>Nº de programas nuevos registrados en el CONACES para registros calificados</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u="none" strike="noStrike" dirty="0">
                          <a:effectLst/>
                        </a:rPr>
                        <a:t>Diseñar seis(6)  nuevos programas académicos para solicitud de registro calificado en el CONACES</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b="0" i="0" u="none" strike="noStrike" dirty="0">
                          <a:solidFill>
                            <a:srgbClr val="000000"/>
                          </a:solidFill>
                          <a:effectLst/>
                          <a:latin typeface="Calibri"/>
                        </a:rPr>
                        <a:t>8</a:t>
                      </a:r>
                    </a:p>
                  </a:txBody>
                  <a:tcPr marL="0" marR="0" marT="0" marB="0" anchor="ctr">
                    <a:solidFill>
                      <a:schemeClr val="bg1"/>
                    </a:solidFill>
                  </a:tcPr>
                </a:tc>
                <a:tc>
                  <a:txBody>
                    <a:bodyPr/>
                    <a:lstStyle/>
                    <a:p>
                      <a:pPr algn="just" fontAlgn="ctr"/>
                      <a:r>
                        <a:rPr lang="es-CO" sz="1200" b="0" i="0" u="none" strike="noStrike" dirty="0">
                          <a:solidFill>
                            <a:srgbClr val="000000"/>
                          </a:solidFill>
                          <a:effectLst/>
                          <a:latin typeface="+mn-lt"/>
                        </a:rPr>
                        <a:t>En el trimestre de abril-junio, en cumplimiento de la meta de solicitud de registro calificado a nuevos programas se lograron los siguientes resultados: 1) Se están realizando las modificaciones del plan de estudio de los programas técnico profesional en operaciones mineras y Tecnología en gestión minera, para implementar el ciclo propedéutico de profesional en minería;  2)Se está trabajando el documento maestro para solicitar al CONACES el ciclo propedéutico de profesional en minería; 3) Se terminó el documento maestro del programa Técnico Profesional en procesos turísticos para solicitud de registro calificado al CONACES</a:t>
                      </a:r>
                      <a:endParaRPr lang="es-CO" sz="1200" b="0" i="0" u="none" strike="noStrike" dirty="0">
                        <a:solidFill>
                          <a:srgbClr val="000000"/>
                        </a:solidFill>
                        <a:effectLst/>
                        <a:latin typeface="Calibri"/>
                      </a:endParaRPr>
                    </a:p>
                  </a:txBody>
                  <a:tcPr marL="0" marR="0" marT="0" marB="0" anchor="ctr">
                    <a:solidFill>
                      <a:schemeClr val="bg1"/>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958528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 name="Picture 15"/>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5259" t="17295" r="16983" b="33645"/>
          <a:stretch/>
        </p:blipFill>
        <p:spPr bwMode="auto">
          <a:xfrm>
            <a:off x="683568" y="116632"/>
            <a:ext cx="8208912" cy="6502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67" name="66 Grupo"/>
          <p:cNvGrpSpPr/>
          <p:nvPr/>
        </p:nvGrpSpPr>
        <p:grpSpPr>
          <a:xfrm>
            <a:off x="6189257" y="6093296"/>
            <a:ext cx="2919247" cy="757382"/>
            <a:chOff x="6189257" y="6093296"/>
            <a:chExt cx="2919247" cy="757382"/>
          </a:xfrm>
        </p:grpSpPr>
        <p:pic>
          <p:nvPicPr>
            <p:cNvPr id="68" name="67 Imagen"/>
            <p:cNvPicPr>
              <a:picLocks noChangeAspect="1"/>
            </p:cNvPicPr>
            <p:nvPr/>
          </p:nvPicPr>
          <p:blipFill rotWithShape="1">
            <a:blip r:embed="rId3" cstate="print">
              <a:extLst>
                <a:ext uri="{28A0092B-C50C-407E-A947-70E740481C1C}">
                  <a14:useLocalDpi xmlns:a14="http://schemas.microsoft.com/office/drawing/2010/main" val="0"/>
                </a:ext>
              </a:extLst>
            </a:blip>
            <a:srcRect l="80014" t="81187" r="3385" b="5008"/>
            <a:stretch/>
          </p:blipFill>
          <p:spPr>
            <a:xfrm>
              <a:off x="7590492" y="6093296"/>
              <a:ext cx="1518012" cy="757382"/>
            </a:xfrm>
            <a:prstGeom prst="rect">
              <a:avLst/>
            </a:prstGeom>
          </p:spPr>
        </p:pic>
        <p:pic>
          <p:nvPicPr>
            <p:cNvPr id="69" name="68 Imagen"/>
            <p:cNvPicPr>
              <a:picLocks noChangeAspect="1"/>
            </p:cNvPicPr>
            <p:nvPr/>
          </p:nvPicPr>
          <p:blipFill rotWithShape="1">
            <a:blip r:embed="rId4" cstate="print">
              <a:extLst>
                <a:ext uri="{28A0092B-C50C-407E-A947-70E740481C1C}">
                  <a14:useLocalDpi xmlns:a14="http://schemas.microsoft.com/office/drawing/2010/main" val="0"/>
                </a:ext>
              </a:extLst>
            </a:blip>
            <a:srcRect l="8610" t="34023" r="7437" b="38391"/>
            <a:stretch/>
          </p:blipFill>
          <p:spPr>
            <a:xfrm>
              <a:off x="6189257" y="6294092"/>
              <a:ext cx="1401235" cy="355790"/>
            </a:xfrm>
            <a:prstGeom prst="rect">
              <a:avLst/>
            </a:prstGeom>
          </p:spPr>
        </p:pic>
      </p:grpSp>
      <p:sp>
        <p:nvSpPr>
          <p:cNvPr id="2" name="1 Rectángulo"/>
          <p:cNvSpPr/>
          <p:nvPr/>
        </p:nvSpPr>
        <p:spPr>
          <a:xfrm>
            <a:off x="1259632" y="44624"/>
            <a:ext cx="7280790" cy="707886"/>
          </a:xfrm>
          <a:prstGeom prst="rect">
            <a:avLst/>
          </a:prstGeom>
        </p:spPr>
        <p:txBody>
          <a:bodyPr wrap="square">
            <a:spAutoFit/>
          </a:bodyPr>
          <a:lstStyle/>
          <a:p>
            <a:pPr lvl="0" algn="ctr" eaLnBrk="0" fontAlgn="base" hangingPunct="0">
              <a:spcBef>
                <a:spcPct val="0"/>
              </a:spcBef>
              <a:spcAft>
                <a:spcPct val="0"/>
              </a:spcAft>
              <a:defRPr/>
            </a:pPr>
            <a:r>
              <a:rPr lang="es-CO" sz="2000" b="1" dirty="0">
                <a:solidFill>
                  <a:schemeClr val="bg1"/>
                </a:solidFill>
                <a:latin typeface="Arial" panose="020B0604020202020204" pitchFamily="34" charset="0"/>
                <a:ea typeface="ＭＳ Ｐゴシック" panose="020B0600070205080204" pitchFamily="34" charset="-128"/>
              </a:rPr>
              <a:t>Politica Gestión Misional y de Gobierno-II- Trimestre 2016</a:t>
            </a:r>
          </a:p>
          <a:p>
            <a:pPr lvl="0" algn="ctr" eaLnBrk="0" fontAlgn="base" hangingPunct="0">
              <a:spcBef>
                <a:spcPct val="0"/>
              </a:spcBef>
              <a:spcAft>
                <a:spcPct val="0"/>
              </a:spcAft>
              <a:defRPr/>
            </a:pPr>
            <a:r>
              <a:rPr lang="es-CO" sz="2000" b="1" dirty="0">
                <a:solidFill>
                  <a:schemeClr val="bg1"/>
                </a:solidFill>
                <a:latin typeface="Arial" panose="020B0604020202020204" pitchFamily="34" charset="0"/>
                <a:ea typeface="ＭＳ Ｐゴシック" panose="020B0600070205080204" pitchFamily="34" charset="-128"/>
              </a:rPr>
              <a:t>INFOTEP SAN JUAN DEL CESAR</a:t>
            </a:r>
          </a:p>
        </p:txBody>
      </p:sp>
      <p:sp>
        <p:nvSpPr>
          <p:cNvPr id="3" name="2 Marcador de fecha"/>
          <p:cNvSpPr>
            <a:spLocks noGrp="1"/>
          </p:cNvSpPr>
          <p:nvPr>
            <p:ph type="dt" sz="half" idx="10"/>
          </p:nvPr>
        </p:nvSpPr>
        <p:spPr/>
        <p:txBody>
          <a:bodyPr/>
          <a:lstStyle/>
          <a:p>
            <a:r>
              <a:rPr lang="es-CO"/>
              <a:t>26/04/2016</a:t>
            </a:r>
          </a:p>
        </p:txBody>
      </p:sp>
      <p:graphicFrame>
        <p:nvGraphicFramePr>
          <p:cNvPr id="4" name="3 Tabla"/>
          <p:cNvGraphicFramePr>
            <a:graphicFrameLocks noGrp="1"/>
          </p:cNvGraphicFramePr>
          <p:nvPr>
            <p:extLst>
              <p:ext uri="{D42A27DB-BD31-4B8C-83A1-F6EECF244321}">
                <p14:modId xmlns:p14="http://schemas.microsoft.com/office/powerpoint/2010/main" val="2712986391"/>
              </p:ext>
            </p:extLst>
          </p:nvPr>
        </p:nvGraphicFramePr>
        <p:xfrm>
          <a:off x="683568" y="980728"/>
          <a:ext cx="8075240" cy="5566094"/>
        </p:xfrm>
        <a:graphic>
          <a:graphicData uri="http://schemas.openxmlformats.org/drawingml/2006/table">
            <a:tbl>
              <a:tblPr>
                <a:tableStyleId>{D7AC3CCA-C797-4891-BE02-D94E43425B78}</a:tableStyleId>
              </a:tblPr>
              <a:tblGrid>
                <a:gridCol w="1831356">
                  <a:extLst>
                    <a:ext uri="{9D8B030D-6E8A-4147-A177-3AD203B41FA5}">
                      <a16:colId xmlns:a16="http://schemas.microsoft.com/office/drawing/2014/main" val="20000"/>
                    </a:ext>
                  </a:extLst>
                </a:gridCol>
                <a:gridCol w="983800">
                  <a:extLst>
                    <a:ext uri="{9D8B030D-6E8A-4147-A177-3AD203B41FA5}">
                      <a16:colId xmlns:a16="http://schemas.microsoft.com/office/drawing/2014/main" val="20001"/>
                    </a:ext>
                  </a:extLst>
                </a:gridCol>
                <a:gridCol w="1325992">
                  <a:extLst>
                    <a:ext uri="{9D8B030D-6E8A-4147-A177-3AD203B41FA5}">
                      <a16:colId xmlns:a16="http://schemas.microsoft.com/office/drawing/2014/main" val="20002"/>
                    </a:ext>
                  </a:extLst>
                </a:gridCol>
                <a:gridCol w="971420">
                  <a:extLst>
                    <a:ext uri="{9D8B030D-6E8A-4147-A177-3AD203B41FA5}">
                      <a16:colId xmlns:a16="http://schemas.microsoft.com/office/drawing/2014/main" val="20003"/>
                    </a:ext>
                  </a:extLst>
                </a:gridCol>
                <a:gridCol w="2962672">
                  <a:extLst>
                    <a:ext uri="{9D8B030D-6E8A-4147-A177-3AD203B41FA5}">
                      <a16:colId xmlns:a16="http://schemas.microsoft.com/office/drawing/2014/main" val="20004"/>
                    </a:ext>
                  </a:extLst>
                </a:gridCol>
              </a:tblGrid>
              <a:tr h="389206">
                <a:tc>
                  <a:txBody>
                    <a:bodyPr/>
                    <a:lstStyle/>
                    <a:p>
                      <a:pPr algn="ctr" fontAlgn="ctr"/>
                      <a:r>
                        <a:rPr lang="es-CO" sz="1200" b="1" u="none" strike="noStrike" dirty="0">
                          <a:solidFill>
                            <a:schemeClr val="bg1"/>
                          </a:solidFill>
                          <a:effectLst/>
                        </a:rPr>
                        <a:t>Actividades Principales</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b="1" u="none" strike="noStrike" dirty="0">
                          <a:solidFill>
                            <a:schemeClr val="bg1"/>
                          </a:solidFill>
                          <a:effectLst/>
                        </a:rPr>
                        <a:t>Indicador</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b="1" u="none" strike="noStrike" dirty="0">
                          <a:solidFill>
                            <a:schemeClr val="bg1"/>
                          </a:solidFill>
                          <a:effectLst/>
                        </a:rPr>
                        <a:t>Meta 2016</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b="1" u="none" strike="noStrike" dirty="0">
                          <a:solidFill>
                            <a:schemeClr val="bg1"/>
                          </a:solidFill>
                          <a:effectLst/>
                        </a:rPr>
                        <a:t>Avance 2° trimestre 2016</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b="1" u="none" strike="noStrike" dirty="0">
                          <a:solidFill>
                            <a:schemeClr val="bg1"/>
                          </a:solidFill>
                          <a:effectLst/>
                        </a:rPr>
                        <a:t>Observaciones</a:t>
                      </a:r>
                      <a:endParaRPr lang="es-CO" sz="1200" b="1" i="0" u="none" strike="noStrike" dirty="0">
                        <a:solidFill>
                          <a:schemeClr val="bg1"/>
                        </a:solidFill>
                        <a:effectLst/>
                        <a:latin typeface="Calibri"/>
                      </a:endParaRPr>
                    </a:p>
                  </a:txBody>
                  <a:tcPr marL="0" marR="0" marT="0" marB="0" anchor="ctr">
                    <a:solidFill>
                      <a:schemeClr val="tx2"/>
                    </a:solidFill>
                  </a:tcPr>
                </a:tc>
                <a:extLst>
                  <a:ext uri="{0D108BD9-81ED-4DB2-BD59-A6C34878D82A}">
                    <a16:rowId xmlns:a16="http://schemas.microsoft.com/office/drawing/2014/main" val="10000"/>
                  </a:ext>
                </a:extLst>
              </a:tr>
              <a:tr h="956598">
                <a:tc>
                  <a:txBody>
                    <a:bodyPr/>
                    <a:lstStyle/>
                    <a:p>
                      <a:pPr algn="ctr" fontAlgn="ctr"/>
                      <a:r>
                        <a:rPr lang="es-CO" sz="1200" u="none" strike="noStrike" dirty="0">
                          <a:effectLst/>
                        </a:rPr>
                        <a:t>Realizar diseñar e implementar una (1) estrategia de Marketing para la divulgación y promoción de los nuevos programas</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u="none" strike="noStrike" dirty="0">
                          <a:effectLst/>
                        </a:rPr>
                        <a:t>Estrategia diseñada e implementada</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u="none" strike="noStrike" dirty="0">
                          <a:effectLst/>
                        </a:rPr>
                        <a:t>Diseñar e implementar una (1) estrategia de Marketing para la divulgación y promoción de los nuevos programas</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u="none" strike="noStrike" dirty="0">
                          <a:effectLst/>
                        </a:rPr>
                        <a:t> 1</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just" fontAlgn="ctr"/>
                      <a:r>
                        <a:rPr lang="es-CO" sz="1200" u="none" strike="noStrike" dirty="0">
                          <a:effectLst/>
                        </a:rPr>
                        <a:t>En el trimestre de abril-junio, en cumplimiento de la meta Estrategia de Marketing diseñada e implementada, se adelantaron las siguientes acciones: 1) Se elaboró el documento "Propuesta para potencializar el posicionamiento del INFOTEP mediante estrategias de marketing"  que contiene una serie de estrategias y acciones para fortalecer la imagen de INFOTEP y la divulgación de los nuevos programas. </a:t>
                      </a:r>
                      <a:endParaRPr lang="es-CO" sz="1200" b="0" i="0" u="none" strike="noStrike" dirty="0">
                        <a:solidFill>
                          <a:srgbClr val="000000"/>
                        </a:solidFill>
                        <a:effectLst/>
                        <a:latin typeface="Calibri"/>
                      </a:endParaRPr>
                    </a:p>
                  </a:txBody>
                  <a:tcPr marL="0" marR="0" marT="0" marB="0" anchor="ctr">
                    <a:solidFill>
                      <a:schemeClr val="bg1"/>
                    </a:solidFill>
                  </a:tcPr>
                </a:tc>
                <a:extLst>
                  <a:ext uri="{0D108BD9-81ED-4DB2-BD59-A6C34878D82A}">
                    <a16:rowId xmlns:a16="http://schemas.microsoft.com/office/drawing/2014/main" val="10001"/>
                  </a:ext>
                </a:extLst>
              </a:tr>
              <a:tr h="1674044">
                <a:tc>
                  <a:txBody>
                    <a:bodyPr/>
                    <a:lstStyle/>
                    <a:p>
                      <a:pPr algn="ctr" fontAlgn="ctr"/>
                      <a:r>
                        <a:rPr lang="es-CO" sz="1200" u="none" strike="noStrike" dirty="0">
                          <a:effectLst/>
                        </a:rPr>
                        <a:t>Promoción, divulgación y estimulo</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u="none" strike="noStrike" dirty="0">
                          <a:effectLst/>
                        </a:rPr>
                        <a:t>% de jóvenes rurales matriculados en los programas académicos del </a:t>
                      </a:r>
                      <a:r>
                        <a:rPr lang="es-CO" sz="1200" u="none" strike="noStrike" dirty="0" err="1">
                          <a:effectLst/>
                        </a:rPr>
                        <a:t>infotep</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u="none" strike="noStrike" dirty="0">
                          <a:effectLst/>
                        </a:rPr>
                        <a:t>incrementar en un 20%anual % la matricula de jóvenes rurales matriculados en los programas académicos del </a:t>
                      </a:r>
                      <a:r>
                        <a:rPr lang="es-CO" sz="1200" u="none" strike="noStrike" dirty="0" err="1">
                          <a:effectLst/>
                        </a:rPr>
                        <a:t>infotep</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b="0" i="0" u="none" strike="noStrike" dirty="0">
                          <a:solidFill>
                            <a:srgbClr val="000000"/>
                          </a:solidFill>
                          <a:effectLst/>
                          <a:latin typeface="Calibri"/>
                        </a:rPr>
                        <a:t>0</a:t>
                      </a:r>
                    </a:p>
                  </a:txBody>
                  <a:tcPr marL="0" marR="0" marT="0" marB="0" anchor="ctr">
                    <a:solidFill>
                      <a:schemeClr val="bg1"/>
                    </a:solidFill>
                  </a:tcPr>
                </a:tc>
                <a:tc>
                  <a:txBody>
                    <a:bodyPr/>
                    <a:lstStyle/>
                    <a:p>
                      <a:pPr algn="just" fontAlgn="ctr"/>
                      <a:r>
                        <a:rPr lang="es-CO" sz="1200" u="none" strike="noStrike" dirty="0">
                          <a:effectLst/>
                        </a:rPr>
                        <a:t>Esta estrategia no se va poder seguir implementando, porque no cuenta con recursos para financiar los estímulos. </a:t>
                      </a:r>
                      <a:endParaRPr lang="es-CO" sz="1200" b="0" i="0" u="none" strike="noStrike" dirty="0">
                        <a:solidFill>
                          <a:srgbClr val="000000"/>
                        </a:solidFill>
                        <a:effectLst/>
                        <a:latin typeface="Calibri"/>
                      </a:endParaRPr>
                    </a:p>
                  </a:txBody>
                  <a:tcPr marL="0" marR="0" marT="0" marB="0" anchor="ctr">
                    <a:solidFill>
                      <a:schemeClr val="bg1"/>
                    </a:solidFill>
                  </a:tcPr>
                </a:tc>
                <a:extLst>
                  <a:ext uri="{0D108BD9-81ED-4DB2-BD59-A6C34878D82A}">
                    <a16:rowId xmlns:a16="http://schemas.microsoft.com/office/drawing/2014/main" val="10002"/>
                  </a:ext>
                </a:extLst>
              </a:tr>
              <a:tr h="1674044">
                <a:tc>
                  <a:txBody>
                    <a:bodyPr/>
                    <a:lstStyle/>
                    <a:p>
                      <a:pPr algn="ctr" fontAlgn="ctr"/>
                      <a:r>
                        <a:rPr lang="es-CO" sz="1200" u="none" strike="noStrike" dirty="0">
                          <a:effectLst/>
                        </a:rPr>
                        <a:t>Realizar un(1) diagnostico de la población discapacitada con posibilidades de acceso a la educación superior</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u="none" strike="noStrike" dirty="0">
                          <a:effectLst/>
                        </a:rPr>
                        <a:t>Una (1) estrategia definida e implementada</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u="none" strike="noStrike" dirty="0">
                          <a:effectLst/>
                        </a:rPr>
                        <a:t>Definir e implementar una (1) estrategia para facilitar el acceso de la población discapacitada a la educación superior</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b="0" i="0" u="none" strike="noStrike" dirty="0">
                          <a:solidFill>
                            <a:srgbClr val="000000"/>
                          </a:solidFill>
                          <a:effectLst/>
                          <a:latin typeface="Calibri"/>
                        </a:rPr>
                        <a:t>0</a:t>
                      </a:r>
                    </a:p>
                  </a:txBody>
                  <a:tcPr marL="0" marR="0" marT="0" marB="0" anchor="ctr">
                    <a:solidFill>
                      <a:schemeClr val="bg1"/>
                    </a:solidFill>
                  </a:tcPr>
                </a:tc>
                <a:tc>
                  <a:txBody>
                    <a:bodyPr/>
                    <a:lstStyle/>
                    <a:p>
                      <a:pPr algn="just" fontAlgn="ctr"/>
                      <a:r>
                        <a:rPr lang="es-CO" sz="1200" b="0" i="0" u="none" strike="noStrike" dirty="0">
                          <a:solidFill>
                            <a:srgbClr val="000000"/>
                          </a:solidFill>
                          <a:effectLst/>
                          <a:latin typeface="+mn-lt"/>
                        </a:rPr>
                        <a:t>Este diagnóstico está programado para el II SEMESTRES</a:t>
                      </a:r>
                      <a:endParaRPr lang="es-CO" sz="1200" b="0" i="0" u="none" strike="noStrike" dirty="0">
                        <a:solidFill>
                          <a:srgbClr val="000000"/>
                        </a:solidFill>
                        <a:effectLst/>
                        <a:latin typeface="Calibri"/>
                      </a:endParaRPr>
                    </a:p>
                  </a:txBody>
                  <a:tcPr marL="0" marR="0" marT="0" marB="0" anchor="ctr">
                    <a:solidFill>
                      <a:schemeClr val="bg1"/>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181592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 name="Picture 15"/>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5259" t="17295" r="16983" b="33645"/>
          <a:stretch/>
        </p:blipFill>
        <p:spPr bwMode="auto">
          <a:xfrm>
            <a:off x="1619672" y="116633"/>
            <a:ext cx="7272808" cy="5760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67" name="66 Grupo"/>
          <p:cNvGrpSpPr/>
          <p:nvPr/>
        </p:nvGrpSpPr>
        <p:grpSpPr>
          <a:xfrm>
            <a:off x="6189257" y="6093296"/>
            <a:ext cx="2919247" cy="757382"/>
            <a:chOff x="6189257" y="6093296"/>
            <a:chExt cx="2919247" cy="757382"/>
          </a:xfrm>
        </p:grpSpPr>
        <p:pic>
          <p:nvPicPr>
            <p:cNvPr id="68" name="67 Imagen"/>
            <p:cNvPicPr>
              <a:picLocks noChangeAspect="1"/>
            </p:cNvPicPr>
            <p:nvPr/>
          </p:nvPicPr>
          <p:blipFill rotWithShape="1">
            <a:blip r:embed="rId3" cstate="print">
              <a:extLst>
                <a:ext uri="{28A0092B-C50C-407E-A947-70E740481C1C}">
                  <a14:useLocalDpi xmlns:a14="http://schemas.microsoft.com/office/drawing/2010/main" val="0"/>
                </a:ext>
              </a:extLst>
            </a:blip>
            <a:srcRect l="80014" t="81187" r="3385" b="5008"/>
            <a:stretch/>
          </p:blipFill>
          <p:spPr>
            <a:xfrm>
              <a:off x="7590492" y="6093296"/>
              <a:ext cx="1518012" cy="757382"/>
            </a:xfrm>
            <a:prstGeom prst="rect">
              <a:avLst/>
            </a:prstGeom>
          </p:spPr>
        </p:pic>
        <p:pic>
          <p:nvPicPr>
            <p:cNvPr id="69" name="68 Imagen"/>
            <p:cNvPicPr>
              <a:picLocks noChangeAspect="1"/>
            </p:cNvPicPr>
            <p:nvPr/>
          </p:nvPicPr>
          <p:blipFill rotWithShape="1">
            <a:blip r:embed="rId4" cstate="print">
              <a:extLst>
                <a:ext uri="{28A0092B-C50C-407E-A947-70E740481C1C}">
                  <a14:useLocalDpi xmlns:a14="http://schemas.microsoft.com/office/drawing/2010/main" val="0"/>
                </a:ext>
              </a:extLst>
            </a:blip>
            <a:srcRect l="8610" t="34023" r="7437" b="38391"/>
            <a:stretch/>
          </p:blipFill>
          <p:spPr>
            <a:xfrm>
              <a:off x="6189257" y="6294092"/>
              <a:ext cx="1401235" cy="355790"/>
            </a:xfrm>
            <a:prstGeom prst="rect">
              <a:avLst/>
            </a:prstGeom>
          </p:spPr>
        </p:pic>
      </p:grpSp>
      <p:sp>
        <p:nvSpPr>
          <p:cNvPr id="2" name="1 Rectángulo"/>
          <p:cNvSpPr/>
          <p:nvPr/>
        </p:nvSpPr>
        <p:spPr>
          <a:xfrm>
            <a:off x="323528" y="44624"/>
            <a:ext cx="8576935" cy="707886"/>
          </a:xfrm>
          <a:prstGeom prst="rect">
            <a:avLst/>
          </a:prstGeom>
          <a:solidFill>
            <a:schemeClr val="accent2">
              <a:lumMod val="50000"/>
            </a:schemeClr>
          </a:solidFill>
        </p:spPr>
        <p:txBody>
          <a:bodyPr wrap="square">
            <a:spAutoFit/>
          </a:bodyPr>
          <a:lstStyle/>
          <a:p>
            <a:pPr lvl="0" algn="ctr" eaLnBrk="0" fontAlgn="base" hangingPunct="0">
              <a:spcBef>
                <a:spcPct val="0"/>
              </a:spcBef>
              <a:spcAft>
                <a:spcPct val="0"/>
              </a:spcAft>
              <a:defRPr/>
            </a:pPr>
            <a:r>
              <a:rPr lang="es-CO" sz="2000" b="1" dirty="0">
                <a:solidFill>
                  <a:schemeClr val="bg1"/>
                </a:solidFill>
                <a:latin typeface="Arial" panose="020B0604020202020204" pitchFamily="34" charset="0"/>
                <a:ea typeface="ＭＳ Ｐゴシック" panose="020B0600070205080204" pitchFamily="34" charset="-128"/>
              </a:rPr>
              <a:t>Politica Gestión Misional y de Gobierno-II- Trimestre 2016</a:t>
            </a:r>
          </a:p>
          <a:p>
            <a:pPr lvl="0" algn="ctr" eaLnBrk="0" fontAlgn="base" hangingPunct="0">
              <a:spcBef>
                <a:spcPct val="0"/>
              </a:spcBef>
              <a:spcAft>
                <a:spcPct val="0"/>
              </a:spcAft>
              <a:defRPr/>
            </a:pPr>
            <a:r>
              <a:rPr lang="es-CO" sz="2000" b="1" dirty="0">
                <a:solidFill>
                  <a:schemeClr val="bg1"/>
                </a:solidFill>
                <a:latin typeface="Arial" panose="020B0604020202020204" pitchFamily="34" charset="0"/>
                <a:ea typeface="ＭＳ Ｐゴシック" panose="020B0600070205080204" pitchFamily="34" charset="-128"/>
              </a:rPr>
              <a:t>INFOTEP SAN JUAN DEL CESAR</a:t>
            </a:r>
          </a:p>
        </p:txBody>
      </p:sp>
      <p:sp>
        <p:nvSpPr>
          <p:cNvPr id="3" name="2 Marcador de fecha"/>
          <p:cNvSpPr>
            <a:spLocks noGrp="1"/>
          </p:cNvSpPr>
          <p:nvPr>
            <p:ph type="dt" sz="half" idx="10"/>
          </p:nvPr>
        </p:nvSpPr>
        <p:spPr/>
        <p:txBody>
          <a:bodyPr/>
          <a:lstStyle/>
          <a:p>
            <a:r>
              <a:rPr lang="es-CO"/>
              <a:t>26/04/2016</a:t>
            </a:r>
          </a:p>
        </p:txBody>
      </p:sp>
      <p:graphicFrame>
        <p:nvGraphicFramePr>
          <p:cNvPr id="4" name="3 Tabla"/>
          <p:cNvGraphicFramePr>
            <a:graphicFrameLocks noGrp="1"/>
          </p:cNvGraphicFramePr>
          <p:nvPr>
            <p:extLst>
              <p:ext uri="{D42A27DB-BD31-4B8C-83A1-F6EECF244321}">
                <p14:modId xmlns:p14="http://schemas.microsoft.com/office/powerpoint/2010/main" val="1042773830"/>
              </p:ext>
            </p:extLst>
          </p:nvPr>
        </p:nvGraphicFramePr>
        <p:xfrm>
          <a:off x="323529" y="1066368"/>
          <a:ext cx="8568951" cy="5126661"/>
        </p:xfrm>
        <a:graphic>
          <a:graphicData uri="http://schemas.openxmlformats.org/drawingml/2006/table">
            <a:tbl>
              <a:tblPr>
                <a:tableStyleId>{D7AC3CCA-C797-4891-BE02-D94E43425B78}</a:tableStyleId>
              </a:tblPr>
              <a:tblGrid>
                <a:gridCol w="1440159">
                  <a:extLst>
                    <a:ext uri="{9D8B030D-6E8A-4147-A177-3AD203B41FA5}">
                      <a16:colId xmlns:a16="http://schemas.microsoft.com/office/drawing/2014/main" val="20000"/>
                    </a:ext>
                  </a:extLst>
                </a:gridCol>
                <a:gridCol w="936104">
                  <a:extLst>
                    <a:ext uri="{9D8B030D-6E8A-4147-A177-3AD203B41FA5}">
                      <a16:colId xmlns:a16="http://schemas.microsoft.com/office/drawing/2014/main" val="20001"/>
                    </a:ext>
                  </a:extLst>
                </a:gridCol>
                <a:gridCol w="1440160">
                  <a:extLst>
                    <a:ext uri="{9D8B030D-6E8A-4147-A177-3AD203B41FA5}">
                      <a16:colId xmlns:a16="http://schemas.microsoft.com/office/drawing/2014/main" val="20002"/>
                    </a:ext>
                  </a:extLst>
                </a:gridCol>
                <a:gridCol w="1008112">
                  <a:extLst>
                    <a:ext uri="{9D8B030D-6E8A-4147-A177-3AD203B41FA5}">
                      <a16:colId xmlns:a16="http://schemas.microsoft.com/office/drawing/2014/main" val="20003"/>
                    </a:ext>
                  </a:extLst>
                </a:gridCol>
                <a:gridCol w="3744416">
                  <a:extLst>
                    <a:ext uri="{9D8B030D-6E8A-4147-A177-3AD203B41FA5}">
                      <a16:colId xmlns:a16="http://schemas.microsoft.com/office/drawing/2014/main" val="20004"/>
                    </a:ext>
                  </a:extLst>
                </a:gridCol>
              </a:tblGrid>
              <a:tr h="460648">
                <a:tc>
                  <a:txBody>
                    <a:bodyPr/>
                    <a:lstStyle/>
                    <a:p>
                      <a:pPr algn="ctr" fontAlgn="ctr"/>
                      <a:r>
                        <a:rPr lang="es-CO" sz="1200" b="1" u="none" strike="noStrike" dirty="0">
                          <a:solidFill>
                            <a:schemeClr val="bg1"/>
                          </a:solidFill>
                          <a:effectLst/>
                        </a:rPr>
                        <a:t>Actividades Principales</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b="1" u="none" strike="noStrike" dirty="0">
                          <a:solidFill>
                            <a:schemeClr val="bg1"/>
                          </a:solidFill>
                          <a:effectLst/>
                        </a:rPr>
                        <a:t>Indicador</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b="1" u="none" strike="noStrike" dirty="0">
                          <a:solidFill>
                            <a:schemeClr val="bg1"/>
                          </a:solidFill>
                          <a:effectLst/>
                        </a:rPr>
                        <a:t>Meta 2016</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Avance 2° trimestre 2016</a:t>
                      </a:r>
                      <a:endParaRPr lang="es-CO" sz="1200" b="1" i="0" u="none" strike="noStrike" dirty="0">
                        <a:solidFill>
                          <a:schemeClr val="bg1"/>
                        </a:solidFill>
                        <a:effectLst/>
                        <a:latin typeface="+mn-lt"/>
                      </a:endParaRPr>
                    </a:p>
                  </a:txBody>
                  <a:tcPr marL="0" marR="0" marT="0" marB="0" anchor="ctr">
                    <a:solidFill>
                      <a:schemeClr val="tx2"/>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1200" b="1" u="none" strike="noStrike" dirty="0">
                          <a:solidFill>
                            <a:schemeClr val="bg1"/>
                          </a:solidFill>
                          <a:effectLst/>
                        </a:rPr>
                        <a:t>Observaciones</a:t>
                      </a:r>
                      <a:endParaRPr lang="es-CO" sz="1200" b="1" i="0" u="none" strike="noStrike" dirty="0">
                        <a:solidFill>
                          <a:schemeClr val="bg1"/>
                        </a:solidFill>
                        <a:effectLst/>
                        <a:latin typeface="Calibri"/>
                      </a:endParaRPr>
                    </a:p>
                  </a:txBody>
                  <a:tcPr marL="0" marR="0" marT="0" marB="0" anchor="ctr">
                    <a:solidFill>
                      <a:schemeClr val="tx2"/>
                    </a:solidFill>
                  </a:tcPr>
                </a:tc>
                <a:extLst>
                  <a:ext uri="{0D108BD9-81ED-4DB2-BD59-A6C34878D82A}">
                    <a16:rowId xmlns:a16="http://schemas.microsoft.com/office/drawing/2014/main" val="10000"/>
                  </a:ext>
                </a:extLst>
              </a:tr>
              <a:tr h="1922813">
                <a:tc>
                  <a:txBody>
                    <a:bodyPr/>
                    <a:lstStyle/>
                    <a:p>
                      <a:pPr algn="ctr" fontAlgn="ctr"/>
                      <a:r>
                        <a:rPr lang="es-CO" sz="1200" u="none" strike="noStrike" dirty="0">
                          <a:effectLst/>
                        </a:rPr>
                        <a:t>Docentes en formación en maestrías y doctorados</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es-CO" sz="1200" u="none" strike="noStrike" dirty="0">
                          <a:effectLst/>
                        </a:rPr>
                        <a:t>Docentes formados en maestría y doctorados</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es-CO" sz="1200" u="none" strike="noStrike" dirty="0">
                          <a:effectLst/>
                        </a:rPr>
                        <a:t>apoyar la formación de seis (4) docentes en doctorado </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es-CO" sz="1200" b="0" i="0" u="none" strike="noStrike" dirty="0">
                          <a:solidFill>
                            <a:srgbClr val="000000"/>
                          </a:solidFill>
                          <a:effectLst/>
                          <a:latin typeface="Calibri"/>
                        </a:rPr>
                        <a:t>2</a:t>
                      </a:r>
                    </a:p>
                  </a:txBody>
                  <a:tcPr marL="0" marR="0" marT="0" marB="0" anchor="ctr">
                    <a:noFill/>
                  </a:tcPr>
                </a:tc>
                <a:tc>
                  <a:txBody>
                    <a:bodyPr/>
                    <a:lstStyle/>
                    <a:p>
                      <a:pPr algn="just" fontAlgn="ctr"/>
                      <a:r>
                        <a:rPr lang="es-CO" sz="1200" u="none" strike="noStrike" dirty="0">
                          <a:effectLst/>
                        </a:rPr>
                        <a:t>En el trimestre de abril-junio, en cumplimiento de la meta docentes formados en maestría y doctorados se lograron los siguientes resultados: 1) Para segundo semestre se  mantiene el apoyo a dos (2) docentes que vienen formados  en doctorado y  (2) docentes en estudios de maestrías.</a:t>
                      </a:r>
                      <a:endParaRPr lang="es-CO" sz="1200" b="0" i="0" u="none" strike="noStrike" dirty="0">
                        <a:solidFill>
                          <a:srgbClr val="000000"/>
                        </a:solidFill>
                        <a:effectLst/>
                        <a:latin typeface="Calibri"/>
                      </a:endParaRPr>
                    </a:p>
                  </a:txBody>
                  <a:tcPr marL="0" marR="0" marT="0" marB="0" anchor="ctr">
                    <a:noFill/>
                  </a:tcPr>
                </a:tc>
                <a:extLst>
                  <a:ext uri="{0D108BD9-81ED-4DB2-BD59-A6C34878D82A}">
                    <a16:rowId xmlns:a16="http://schemas.microsoft.com/office/drawing/2014/main" val="10001"/>
                  </a:ext>
                </a:extLst>
              </a:tr>
              <a:tr h="961406">
                <a:tc>
                  <a:txBody>
                    <a:bodyPr/>
                    <a:lstStyle/>
                    <a:p>
                      <a:pPr algn="ctr" fontAlgn="ctr"/>
                      <a:r>
                        <a:rPr lang="es-CO" sz="1200" u="none" strike="noStrike" dirty="0">
                          <a:effectLst/>
                        </a:rPr>
                        <a:t>Formar y capacitar estudiante y docentes en las pruebas saber </a:t>
                      </a:r>
                      <a:r>
                        <a:rPr lang="es-CO" sz="1200" u="none" strike="noStrike" dirty="0" err="1">
                          <a:effectLst/>
                        </a:rPr>
                        <a:t>prop</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es-CO" sz="1200" u="none" strike="noStrike" dirty="0">
                          <a:effectLst/>
                        </a:rPr>
                        <a:t>Nº de puntos incrementados en el promedio medio en las    competencias lectura, escritura y cuantitativa</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es-CO" sz="1200" u="none" strike="noStrike" dirty="0">
                          <a:effectLst/>
                        </a:rPr>
                        <a:t> Incrementar 0,4, cada año, el promedio alcanzado en las pruebas saber pro en las  competencias lectura, escritura y cuantitativa, tomando como base los promedios alcanzados en el 2014.</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es-CO" sz="1200" b="0" i="0" u="none" strike="noStrike" dirty="0">
                          <a:solidFill>
                            <a:srgbClr val="000000"/>
                          </a:solidFill>
                          <a:effectLst/>
                          <a:latin typeface="+mn-lt"/>
                        </a:rPr>
                        <a:t>No se tienen los resultados a la fecha</a:t>
                      </a:r>
                      <a:endParaRPr lang="es-CO" sz="1200" b="0" i="0" u="none" strike="noStrike" dirty="0">
                        <a:solidFill>
                          <a:srgbClr val="000000"/>
                        </a:solidFill>
                        <a:effectLst/>
                        <a:latin typeface="Calibri"/>
                      </a:endParaRPr>
                    </a:p>
                  </a:txBody>
                  <a:tcPr marL="0" marR="0" marT="0" marB="0" anchor="ctr">
                    <a:noFill/>
                  </a:tcPr>
                </a:tc>
                <a:tc>
                  <a:txBody>
                    <a:bodyPr/>
                    <a:lstStyle/>
                    <a:p>
                      <a:pPr algn="just" fontAlgn="ctr"/>
                      <a:r>
                        <a:rPr lang="es-CO" sz="1200" b="0" i="0" u="none" strike="noStrike" dirty="0">
                          <a:solidFill>
                            <a:srgbClr val="000000"/>
                          </a:solidFill>
                          <a:effectLst/>
                          <a:latin typeface="+mn-lt"/>
                        </a:rPr>
                        <a:t>En el trimestre de abril-junio en cumplimiento de la meta Nº de puntos incrementados en el promedio medio en las competencias lectura, escritura y cuantitativa, se adelantaron las siguientes acciones: 1)Se elaboró el plan de acción del programa SABER PRO-INFOTEP; 2)Se brindaron tutorías en las competencias genéricas en especial las de inglés; 3)Se trabajaron la competencia específica del programa de técnico profesional en minería; 4)Se solicitó capacitación para los docentes en: didáctica y estilos de aprendizaje; 5) se solicitó la institucionalizar el programa SABER PRO INFOTEP ante el Consejo Académico; 6) Se divulgó el calendario SABER PRO INFOTEP para el semestre académico 2016-2,web,salones,y cartelera SABER PRO-INFOTEP; 7) Se aplicó un último simulacro a los estudiantes a presentar las pruebas el 19 de junio 2016</a:t>
                      </a:r>
                      <a:endParaRPr lang="es-CO" sz="1200" b="0" i="0" u="none" strike="noStrike" dirty="0">
                        <a:solidFill>
                          <a:srgbClr val="000000"/>
                        </a:solidFill>
                        <a:effectLst/>
                        <a:latin typeface="Calibri"/>
                      </a:endParaRPr>
                    </a:p>
                  </a:txBody>
                  <a:tcPr marL="0" marR="0" marT="0" marB="0" anchor="ctr">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5573287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 name="Picture 15"/>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5259" t="17295" r="16983" b="33645"/>
          <a:stretch/>
        </p:blipFill>
        <p:spPr bwMode="auto">
          <a:xfrm>
            <a:off x="1619672" y="116633"/>
            <a:ext cx="7272808" cy="5760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67" name="66 Grupo"/>
          <p:cNvGrpSpPr/>
          <p:nvPr/>
        </p:nvGrpSpPr>
        <p:grpSpPr>
          <a:xfrm>
            <a:off x="6189257" y="6093296"/>
            <a:ext cx="2919247" cy="757382"/>
            <a:chOff x="6189257" y="6093296"/>
            <a:chExt cx="2919247" cy="757382"/>
          </a:xfrm>
        </p:grpSpPr>
        <p:pic>
          <p:nvPicPr>
            <p:cNvPr id="68" name="67 Imagen"/>
            <p:cNvPicPr>
              <a:picLocks noChangeAspect="1"/>
            </p:cNvPicPr>
            <p:nvPr/>
          </p:nvPicPr>
          <p:blipFill rotWithShape="1">
            <a:blip r:embed="rId3" cstate="print">
              <a:extLst>
                <a:ext uri="{28A0092B-C50C-407E-A947-70E740481C1C}">
                  <a14:useLocalDpi xmlns:a14="http://schemas.microsoft.com/office/drawing/2010/main" val="0"/>
                </a:ext>
              </a:extLst>
            </a:blip>
            <a:srcRect l="80014" t="81187" r="3385" b="5008"/>
            <a:stretch/>
          </p:blipFill>
          <p:spPr>
            <a:xfrm>
              <a:off x="7590492" y="6093296"/>
              <a:ext cx="1518012" cy="757382"/>
            </a:xfrm>
            <a:prstGeom prst="rect">
              <a:avLst/>
            </a:prstGeom>
          </p:spPr>
        </p:pic>
        <p:pic>
          <p:nvPicPr>
            <p:cNvPr id="69" name="68 Imagen"/>
            <p:cNvPicPr>
              <a:picLocks noChangeAspect="1"/>
            </p:cNvPicPr>
            <p:nvPr/>
          </p:nvPicPr>
          <p:blipFill rotWithShape="1">
            <a:blip r:embed="rId4" cstate="print">
              <a:extLst>
                <a:ext uri="{28A0092B-C50C-407E-A947-70E740481C1C}">
                  <a14:useLocalDpi xmlns:a14="http://schemas.microsoft.com/office/drawing/2010/main" val="0"/>
                </a:ext>
              </a:extLst>
            </a:blip>
            <a:srcRect l="8610" t="34023" r="7437" b="38391"/>
            <a:stretch/>
          </p:blipFill>
          <p:spPr>
            <a:xfrm>
              <a:off x="6189257" y="6294092"/>
              <a:ext cx="1401235" cy="355790"/>
            </a:xfrm>
            <a:prstGeom prst="rect">
              <a:avLst/>
            </a:prstGeom>
          </p:spPr>
        </p:pic>
      </p:grpSp>
      <p:sp>
        <p:nvSpPr>
          <p:cNvPr id="2" name="1 Rectángulo"/>
          <p:cNvSpPr/>
          <p:nvPr/>
        </p:nvSpPr>
        <p:spPr>
          <a:xfrm>
            <a:off x="395536" y="44624"/>
            <a:ext cx="8504927" cy="707886"/>
          </a:xfrm>
          <a:prstGeom prst="rect">
            <a:avLst/>
          </a:prstGeom>
          <a:solidFill>
            <a:schemeClr val="accent2">
              <a:lumMod val="50000"/>
            </a:schemeClr>
          </a:solidFill>
        </p:spPr>
        <p:txBody>
          <a:bodyPr wrap="square">
            <a:spAutoFit/>
          </a:bodyPr>
          <a:lstStyle/>
          <a:p>
            <a:pPr lvl="0" algn="ctr" eaLnBrk="0" fontAlgn="base" hangingPunct="0">
              <a:spcBef>
                <a:spcPct val="0"/>
              </a:spcBef>
              <a:spcAft>
                <a:spcPct val="0"/>
              </a:spcAft>
              <a:defRPr/>
            </a:pPr>
            <a:r>
              <a:rPr lang="es-CO" sz="2000" b="1" dirty="0">
                <a:solidFill>
                  <a:schemeClr val="bg1"/>
                </a:solidFill>
                <a:latin typeface="Arial" panose="020B0604020202020204" pitchFamily="34" charset="0"/>
                <a:ea typeface="ＭＳ Ｐゴシック" panose="020B0600070205080204" pitchFamily="34" charset="-128"/>
              </a:rPr>
              <a:t>Politica Gestión Misional y de Gobierno-II- Trimestre 2016</a:t>
            </a:r>
          </a:p>
          <a:p>
            <a:pPr lvl="0" algn="ctr" eaLnBrk="0" fontAlgn="base" hangingPunct="0">
              <a:spcBef>
                <a:spcPct val="0"/>
              </a:spcBef>
              <a:spcAft>
                <a:spcPct val="0"/>
              </a:spcAft>
              <a:defRPr/>
            </a:pPr>
            <a:r>
              <a:rPr lang="es-CO" sz="2000" b="1" dirty="0">
                <a:solidFill>
                  <a:schemeClr val="bg1"/>
                </a:solidFill>
                <a:latin typeface="Arial" panose="020B0604020202020204" pitchFamily="34" charset="0"/>
                <a:ea typeface="ＭＳ Ｐゴシック" panose="020B0600070205080204" pitchFamily="34" charset="-128"/>
              </a:rPr>
              <a:t>INFOTEP SAN JUAN DEL CESAR</a:t>
            </a:r>
          </a:p>
        </p:txBody>
      </p:sp>
      <p:sp>
        <p:nvSpPr>
          <p:cNvPr id="3" name="2 Marcador de fecha"/>
          <p:cNvSpPr>
            <a:spLocks noGrp="1"/>
          </p:cNvSpPr>
          <p:nvPr>
            <p:ph type="dt" sz="half" idx="10"/>
          </p:nvPr>
        </p:nvSpPr>
        <p:spPr/>
        <p:txBody>
          <a:bodyPr/>
          <a:lstStyle/>
          <a:p>
            <a:r>
              <a:rPr lang="es-CO"/>
              <a:t>26/04/2016</a:t>
            </a:r>
          </a:p>
        </p:txBody>
      </p:sp>
      <p:graphicFrame>
        <p:nvGraphicFramePr>
          <p:cNvPr id="4" name="3 Tabla"/>
          <p:cNvGraphicFramePr>
            <a:graphicFrameLocks noGrp="1"/>
          </p:cNvGraphicFramePr>
          <p:nvPr>
            <p:extLst>
              <p:ext uri="{D42A27DB-BD31-4B8C-83A1-F6EECF244321}">
                <p14:modId xmlns:p14="http://schemas.microsoft.com/office/powerpoint/2010/main" val="833819812"/>
              </p:ext>
            </p:extLst>
          </p:nvPr>
        </p:nvGraphicFramePr>
        <p:xfrm>
          <a:off x="457200" y="1600200"/>
          <a:ext cx="8435280" cy="3863253"/>
        </p:xfrm>
        <a:graphic>
          <a:graphicData uri="http://schemas.openxmlformats.org/drawingml/2006/table">
            <a:tbl>
              <a:tblPr>
                <a:tableStyleId>{D7AC3CCA-C797-4891-BE02-D94E43425B78}</a:tableStyleId>
              </a:tblPr>
              <a:tblGrid>
                <a:gridCol w="1614159">
                  <a:extLst>
                    <a:ext uri="{9D8B030D-6E8A-4147-A177-3AD203B41FA5}">
                      <a16:colId xmlns:a16="http://schemas.microsoft.com/office/drawing/2014/main" val="20000"/>
                    </a:ext>
                  </a:extLst>
                </a:gridCol>
                <a:gridCol w="1301741">
                  <a:extLst>
                    <a:ext uri="{9D8B030D-6E8A-4147-A177-3AD203B41FA5}">
                      <a16:colId xmlns:a16="http://schemas.microsoft.com/office/drawing/2014/main" val="20001"/>
                    </a:ext>
                  </a:extLst>
                </a:gridCol>
                <a:gridCol w="1145532">
                  <a:extLst>
                    <a:ext uri="{9D8B030D-6E8A-4147-A177-3AD203B41FA5}">
                      <a16:colId xmlns:a16="http://schemas.microsoft.com/office/drawing/2014/main" val="20002"/>
                    </a:ext>
                  </a:extLst>
                </a:gridCol>
                <a:gridCol w="989472">
                  <a:extLst>
                    <a:ext uri="{9D8B030D-6E8A-4147-A177-3AD203B41FA5}">
                      <a16:colId xmlns:a16="http://schemas.microsoft.com/office/drawing/2014/main" val="20003"/>
                    </a:ext>
                  </a:extLst>
                </a:gridCol>
                <a:gridCol w="3384376">
                  <a:extLst>
                    <a:ext uri="{9D8B030D-6E8A-4147-A177-3AD203B41FA5}">
                      <a16:colId xmlns:a16="http://schemas.microsoft.com/office/drawing/2014/main" val="20004"/>
                    </a:ext>
                  </a:extLst>
                </a:gridCol>
              </a:tblGrid>
              <a:tr h="587951">
                <a:tc>
                  <a:txBody>
                    <a:bodyPr/>
                    <a:lstStyle/>
                    <a:p>
                      <a:pPr algn="ctr" fontAlgn="ctr"/>
                      <a:r>
                        <a:rPr lang="es-CO" sz="1200" u="none" strike="noStrike" dirty="0">
                          <a:solidFill>
                            <a:schemeClr val="bg1"/>
                          </a:solidFill>
                          <a:effectLst/>
                        </a:rPr>
                        <a:t>Actividades Principales</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Indicador</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Meta 2016</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Avance 2° trimestre 2016</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1200" b="1" u="none" strike="noStrike" dirty="0">
                          <a:solidFill>
                            <a:schemeClr val="bg1"/>
                          </a:solidFill>
                          <a:effectLst/>
                        </a:rPr>
                        <a:t>Observaciones</a:t>
                      </a:r>
                      <a:endParaRPr lang="es-CO" sz="1200" b="1" i="0" u="none" strike="noStrike" dirty="0">
                        <a:solidFill>
                          <a:schemeClr val="bg1"/>
                        </a:solidFill>
                        <a:effectLst/>
                        <a:latin typeface="Calibri"/>
                      </a:endParaRPr>
                    </a:p>
                  </a:txBody>
                  <a:tcPr marL="0" marR="0" marT="0" marB="0" anchor="ctr">
                    <a:solidFill>
                      <a:schemeClr val="tx2"/>
                    </a:solidFill>
                  </a:tcPr>
                </a:tc>
                <a:extLst>
                  <a:ext uri="{0D108BD9-81ED-4DB2-BD59-A6C34878D82A}">
                    <a16:rowId xmlns:a16="http://schemas.microsoft.com/office/drawing/2014/main" val="10000"/>
                  </a:ext>
                </a:extLst>
              </a:tr>
              <a:tr h="1637651">
                <a:tc>
                  <a:txBody>
                    <a:bodyPr/>
                    <a:lstStyle/>
                    <a:p>
                      <a:pPr algn="ctr" fontAlgn="ctr"/>
                      <a:r>
                        <a:rPr lang="es-CO" sz="1200" u="none" strike="noStrike" dirty="0">
                          <a:effectLst/>
                        </a:rPr>
                        <a:t>Definir y seleccionar  docentes para la capacitación  en competencias investigativas y pedagógicas.</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es-CO" sz="1200" u="none" strike="noStrike" dirty="0">
                          <a:effectLst/>
                        </a:rPr>
                        <a:t>Números de docentes capacitados en  competencias investigativas y pedagógicas.</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es-CO" sz="1200" u="none" strike="noStrike" dirty="0">
                          <a:effectLst/>
                        </a:rPr>
                        <a:t>Capacitación  a 25 docentes en competencias investigativas y pedagógicas.</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es-CO" sz="1200" b="0" i="0" u="none" strike="noStrike" dirty="0">
                          <a:solidFill>
                            <a:srgbClr val="000000"/>
                          </a:solidFill>
                          <a:effectLst/>
                          <a:latin typeface="Calibri"/>
                        </a:rPr>
                        <a:t>15</a:t>
                      </a:r>
                    </a:p>
                  </a:txBody>
                  <a:tcPr marL="0" marR="0" marT="0" marB="0" anchor="ctr">
                    <a:noFill/>
                  </a:tcPr>
                </a:tc>
                <a:tc>
                  <a:txBody>
                    <a:bodyPr/>
                    <a:lstStyle/>
                    <a:p>
                      <a:pPr algn="just" fontAlgn="ctr"/>
                      <a:r>
                        <a:rPr lang="es-CO" sz="1200" b="0" i="0" u="none" strike="noStrike" dirty="0">
                          <a:solidFill>
                            <a:srgbClr val="000000"/>
                          </a:solidFill>
                          <a:effectLst/>
                          <a:latin typeface="+mn-lt"/>
                        </a:rPr>
                        <a:t>En el trimestre de abril-junio en cumplimiento de la meta número de docentes capacitados en  competencias investigativas y pedagógicas, se adelantaron las siguientes acciones: 1) Se realizó el taller  sobre el planteamiento del problema y  objetivos. </a:t>
                      </a:r>
                      <a:endParaRPr lang="es-CO" sz="1200" b="0" i="0" u="none" strike="noStrike" dirty="0">
                        <a:solidFill>
                          <a:srgbClr val="000000"/>
                        </a:solidFill>
                        <a:effectLst/>
                        <a:latin typeface="Calibri"/>
                      </a:endParaRPr>
                    </a:p>
                  </a:txBody>
                  <a:tcPr marL="0" marR="0" marT="0" marB="0" anchor="ctr">
                    <a:noFill/>
                  </a:tcPr>
                </a:tc>
                <a:extLst>
                  <a:ext uri="{0D108BD9-81ED-4DB2-BD59-A6C34878D82A}">
                    <a16:rowId xmlns:a16="http://schemas.microsoft.com/office/drawing/2014/main" val="10001"/>
                  </a:ext>
                </a:extLst>
              </a:tr>
              <a:tr h="1637651">
                <a:tc>
                  <a:txBody>
                    <a:bodyPr/>
                    <a:lstStyle/>
                    <a:p>
                      <a:pPr algn="ctr" fontAlgn="ctr"/>
                      <a:r>
                        <a:rPr lang="es-CO" sz="1200" b="0" i="0" u="none" strike="noStrike" dirty="0">
                          <a:solidFill>
                            <a:srgbClr val="000000"/>
                          </a:solidFill>
                          <a:effectLst/>
                          <a:latin typeface="+mn-lt"/>
                        </a:rPr>
                        <a:t>Estudios y análisis para el diseño y adquisición de un canal dedicado</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es-CO" sz="1200" b="0" i="0" u="none" strike="noStrike" dirty="0">
                          <a:solidFill>
                            <a:srgbClr val="000000"/>
                          </a:solidFill>
                          <a:effectLst/>
                          <a:latin typeface="+mn-lt"/>
                        </a:rPr>
                        <a:t> </a:t>
                      </a:r>
                      <a:r>
                        <a:rPr lang="es-CO" sz="1200" b="0" i="0" u="none" strike="noStrike" dirty="0" err="1">
                          <a:solidFill>
                            <a:srgbClr val="000000"/>
                          </a:solidFill>
                          <a:effectLst/>
                          <a:latin typeface="+mn-lt"/>
                        </a:rPr>
                        <a:t>Nro</a:t>
                      </a:r>
                      <a:r>
                        <a:rPr lang="es-CO" sz="1200" b="0" i="0" u="none" strike="noStrike" dirty="0">
                          <a:solidFill>
                            <a:srgbClr val="000000"/>
                          </a:solidFill>
                          <a:effectLst/>
                          <a:latin typeface="+mn-lt"/>
                        </a:rPr>
                        <a:t> de MG de  capacidad del Canal dedicado adquirido e implementado </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es-CO" sz="1200" b="0" i="0" u="none" strike="noStrike" dirty="0">
                          <a:solidFill>
                            <a:srgbClr val="000000"/>
                          </a:solidFill>
                          <a:effectLst/>
                          <a:latin typeface="+mn-lt"/>
                        </a:rPr>
                        <a:t>Ampliar la capacidad del canal dedicado de 10 a 20 MB </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es-CO" sz="1200" b="0" i="0" u="none" strike="noStrike" dirty="0">
                          <a:solidFill>
                            <a:srgbClr val="000000"/>
                          </a:solidFill>
                          <a:effectLst/>
                          <a:latin typeface="Calibri"/>
                        </a:rPr>
                        <a:t>0</a:t>
                      </a:r>
                    </a:p>
                  </a:txBody>
                  <a:tcPr marL="0" marR="0" marT="0" marB="0" anchor="ctr">
                    <a:noFill/>
                  </a:tcPr>
                </a:tc>
                <a:tc>
                  <a:txBody>
                    <a:bodyPr/>
                    <a:lstStyle/>
                    <a:p>
                      <a:pPr algn="just" fontAlgn="ctr"/>
                      <a:r>
                        <a:rPr lang="es-CO" sz="1200" b="0" i="0" u="none" strike="noStrike" dirty="0">
                          <a:solidFill>
                            <a:srgbClr val="000000"/>
                          </a:solidFill>
                          <a:effectLst/>
                          <a:latin typeface="+mn-lt"/>
                        </a:rPr>
                        <a:t>En el trimestre de abril-junio, en cumplimiento de la meta </a:t>
                      </a:r>
                      <a:r>
                        <a:rPr lang="es-CO" sz="1200" b="0" i="0" u="none" strike="noStrike" dirty="0" err="1">
                          <a:solidFill>
                            <a:srgbClr val="000000"/>
                          </a:solidFill>
                          <a:effectLst/>
                          <a:latin typeface="+mn-lt"/>
                        </a:rPr>
                        <a:t>Nro</a:t>
                      </a:r>
                      <a:r>
                        <a:rPr lang="es-CO" sz="1200" b="0" i="0" u="none" strike="noStrike" dirty="0">
                          <a:solidFill>
                            <a:srgbClr val="000000"/>
                          </a:solidFill>
                          <a:effectLst/>
                          <a:latin typeface="+mn-lt"/>
                        </a:rPr>
                        <a:t> de MG de  capacidad del Canal dedicado adquirido e implementado, se llevó a cabo la siguiente acción:1) Se le definió recursos por 45 millones de pesos y se inició la etapa precontractual.</a:t>
                      </a:r>
                      <a:endParaRPr lang="es-CO" sz="1200" b="0" i="0" u="none" strike="noStrike" dirty="0">
                        <a:solidFill>
                          <a:srgbClr val="000000"/>
                        </a:solidFill>
                        <a:effectLst/>
                        <a:latin typeface="Calibri"/>
                      </a:endParaRPr>
                    </a:p>
                  </a:txBody>
                  <a:tcPr marL="0" marR="0" marT="0" marB="0" anchor="ctr">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7820558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r>
              <a:rPr lang="es-CO"/>
              <a:t>26/04/2016</a:t>
            </a:r>
          </a:p>
        </p:txBody>
      </p:sp>
      <p:graphicFrame>
        <p:nvGraphicFramePr>
          <p:cNvPr id="5" name="4 Tabla"/>
          <p:cNvGraphicFramePr>
            <a:graphicFrameLocks noGrp="1"/>
          </p:cNvGraphicFramePr>
          <p:nvPr>
            <p:extLst>
              <p:ext uri="{D42A27DB-BD31-4B8C-83A1-F6EECF244321}">
                <p14:modId xmlns:p14="http://schemas.microsoft.com/office/powerpoint/2010/main" val="1040999868"/>
              </p:ext>
            </p:extLst>
          </p:nvPr>
        </p:nvGraphicFramePr>
        <p:xfrm>
          <a:off x="457200" y="1097224"/>
          <a:ext cx="8435280" cy="4791488"/>
        </p:xfrm>
        <a:graphic>
          <a:graphicData uri="http://schemas.openxmlformats.org/drawingml/2006/table">
            <a:tbl>
              <a:tblPr>
                <a:tableStyleId>{D7AC3CCA-C797-4891-BE02-D94E43425B78}</a:tableStyleId>
              </a:tblPr>
              <a:tblGrid>
                <a:gridCol w="1716377">
                  <a:extLst>
                    <a:ext uri="{9D8B030D-6E8A-4147-A177-3AD203B41FA5}">
                      <a16:colId xmlns:a16="http://schemas.microsoft.com/office/drawing/2014/main" val="20000"/>
                    </a:ext>
                  </a:extLst>
                </a:gridCol>
                <a:gridCol w="1188261">
                  <a:extLst>
                    <a:ext uri="{9D8B030D-6E8A-4147-A177-3AD203B41FA5}">
                      <a16:colId xmlns:a16="http://schemas.microsoft.com/office/drawing/2014/main" val="20001"/>
                    </a:ext>
                  </a:extLst>
                </a:gridCol>
                <a:gridCol w="1138154">
                  <a:extLst>
                    <a:ext uri="{9D8B030D-6E8A-4147-A177-3AD203B41FA5}">
                      <a16:colId xmlns:a16="http://schemas.microsoft.com/office/drawing/2014/main" val="20002"/>
                    </a:ext>
                  </a:extLst>
                </a:gridCol>
                <a:gridCol w="1152128">
                  <a:extLst>
                    <a:ext uri="{9D8B030D-6E8A-4147-A177-3AD203B41FA5}">
                      <a16:colId xmlns:a16="http://schemas.microsoft.com/office/drawing/2014/main" val="20003"/>
                    </a:ext>
                  </a:extLst>
                </a:gridCol>
                <a:gridCol w="3240360">
                  <a:extLst>
                    <a:ext uri="{9D8B030D-6E8A-4147-A177-3AD203B41FA5}">
                      <a16:colId xmlns:a16="http://schemas.microsoft.com/office/drawing/2014/main" val="20004"/>
                    </a:ext>
                  </a:extLst>
                </a:gridCol>
              </a:tblGrid>
              <a:tr h="402368">
                <a:tc>
                  <a:txBody>
                    <a:bodyPr/>
                    <a:lstStyle/>
                    <a:p>
                      <a:pPr algn="ctr" fontAlgn="ctr"/>
                      <a:r>
                        <a:rPr lang="es-CO" sz="1200" u="none" strike="noStrike" dirty="0">
                          <a:solidFill>
                            <a:schemeClr val="bg1"/>
                          </a:solidFill>
                          <a:effectLst/>
                        </a:rPr>
                        <a:t>Actividades Principales</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Indicador</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Meta 2016</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Avance 2° trimestre 2016</a:t>
                      </a:r>
                      <a:endParaRPr lang="es-CO" sz="1200" b="1" i="0" u="none" strike="noStrike" dirty="0">
                        <a:solidFill>
                          <a:schemeClr val="bg1"/>
                        </a:solidFill>
                        <a:effectLst/>
                        <a:latin typeface="+mn-lt"/>
                      </a:endParaRPr>
                    </a:p>
                  </a:txBody>
                  <a:tcPr marL="0" marR="0" marT="0" marB="0" anchor="ctr">
                    <a:solidFill>
                      <a:schemeClr val="tx2"/>
                    </a:solidFill>
                  </a:tcPr>
                </a:tc>
                <a:tc>
                  <a:txBody>
                    <a:bodyPr/>
                    <a:lstStyle/>
                    <a:p>
                      <a:pPr marL="0" algn="ctr" defTabSz="914400" rtl="0" eaLnBrk="1" fontAlgn="ctr" latinLnBrk="0" hangingPunct="1"/>
                      <a:r>
                        <a:rPr lang="es-CO" sz="1200" u="none" strike="noStrike" kern="1200" dirty="0">
                          <a:solidFill>
                            <a:schemeClr val="bg1"/>
                          </a:solidFill>
                          <a:effectLst/>
                        </a:rPr>
                        <a:t>Observaciones</a:t>
                      </a:r>
                      <a:endParaRPr lang="es-CO" sz="1200" b="1" i="0" u="none" strike="noStrike" kern="1200" dirty="0">
                        <a:solidFill>
                          <a:schemeClr val="bg1"/>
                        </a:solidFill>
                        <a:effectLst/>
                        <a:latin typeface="Calibri"/>
                        <a:ea typeface="+mn-ea"/>
                        <a:cs typeface="+mn-cs"/>
                      </a:endParaRPr>
                    </a:p>
                  </a:txBody>
                  <a:tcPr marL="0" marR="0" marT="0" marB="0" anchor="ctr">
                    <a:solidFill>
                      <a:schemeClr val="tx2"/>
                    </a:solidFill>
                  </a:tcPr>
                </a:tc>
                <a:extLst>
                  <a:ext uri="{0D108BD9-81ED-4DB2-BD59-A6C34878D82A}">
                    <a16:rowId xmlns:a16="http://schemas.microsoft.com/office/drawing/2014/main" val="10000"/>
                  </a:ext>
                </a:extLst>
              </a:tr>
              <a:tr h="960631">
                <a:tc>
                  <a:txBody>
                    <a:bodyPr/>
                    <a:lstStyle/>
                    <a:p>
                      <a:pPr algn="ctr" fontAlgn="ctr"/>
                      <a:r>
                        <a:rPr lang="es-CO" sz="1200" u="none" strike="noStrike" dirty="0">
                          <a:effectLst/>
                        </a:rPr>
                        <a:t>Fortalecer la articulación con cuatros (6) instituciones de educación media</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es-CO" sz="1200" u="none" strike="noStrike" dirty="0">
                          <a:effectLst/>
                        </a:rPr>
                        <a:t>Numero de instituciones de educación media fortalecida.</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es-CO" sz="1200" u="none" strike="noStrike" dirty="0">
                          <a:effectLst/>
                        </a:rPr>
                        <a:t>Fortalecimiento a  la articulación con seis (6) instituciones de educación media</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es-CO" sz="1200" u="none" strike="noStrike" dirty="0">
                          <a:effectLst/>
                        </a:rPr>
                        <a:t> 5</a:t>
                      </a:r>
                      <a:endParaRPr lang="es-CO" sz="1200" b="0" i="0" u="none" strike="noStrike" dirty="0">
                        <a:solidFill>
                          <a:srgbClr val="000000"/>
                        </a:solidFill>
                        <a:effectLst/>
                        <a:latin typeface="Calibri"/>
                      </a:endParaRPr>
                    </a:p>
                  </a:txBody>
                  <a:tcPr marL="0" marR="0" marT="0" marB="0" anchor="ctr">
                    <a:noFill/>
                  </a:tcPr>
                </a:tc>
                <a:tc>
                  <a:txBody>
                    <a:bodyPr/>
                    <a:lstStyle/>
                    <a:p>
                      <a:pPr algn="just" fontAlgn="ctr"/>
                      <a:r>
                        <a:rPr lang="es-CO" sz="1200" u="none" strike="noStrike" dirty="0">
                          <a:effectLst/>
                        </a:rPr>
                        <a:t>En el trimestre de abril-junio, en cumplimiento de la meta número de instituciones de educación media fortalecida, se llevaron acabo las siguientes acciones: 1) Se realizaron las visitas de seguimientos a las instituciones articuladas; 2) Se llevaron acabo charlas sobre los nuevos programas que ofrece el INFOTEP; 3) Se implementaron talleres de técnicas de estudios y de motivación; 4) Se les entregó a los rectores de las instituciones articuladas un nuevo convenio de articulación para su revisión y aprobación. </a:t>
                      </a:r>
                      <a:endParaRPr lang="es-CO" sz="1200" b="0" i="0" u="none" strike="noStrike" dirty="0">
                        <a:solidFill>
                          <a:srgbClr val="000000"/>
                        </a:solidFill>
                        <a:effectLst/>
                        <a:latin typeface="Calibri"/>
                      </a:endParaRPr>
                    </a:p>
                  </a:txBody>
                  <a:tcPr marL="0" marR="0" marT="0" marB="0" anchor="ctr">
                    <a:noFill/>
                  </a:tcPr>
                </a:tc>
                <a:extLst>
                  <a:ext uri="{0D108BD9-81ED-4DB2-BD59-A6C34878D82A}">
                    <a16:rowId xmlns:a16="http://schemas.microsoft.com/office/drawing/2014/main" val="10001"/>
                  </a:ext>
                </a:extLst>
              </a:tr>
              <a:tr h="1440947">
                <a:tc>
                  <a:txBody>
                    <a:bodyPr/>
                    <a:lstStyle/>
                    <a:p>
                      <a:pPr algn="ctr" fontAlgn="ctr"/>
                      <a:r>
                        <a:rPr lang="es-CO" sz="1200" u="none" strike="noStrike" dirty="0">
                          <a:effectLst/>
                        </a:rPr>
                        <a:t>Mejorar las competencia investigativas  de los grupos de investigación y categorizarlo en Colciencias</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es-CO" sz="1200" u="none" strike="noStrike" dirty="0">
                          <a:effectLst/>
                        </a:rPr>
                        <a:t>Numero de grupos de investigación categorizados en Colciencias </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es-CO" sz="1200" u="none" strike="noStrike" dirty="0">
                          <a:effectLst/>
                        </a:rPr>
                        <a:t>Categorizar un(1) grupo en Colciencias ( línea base 0)</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es-CO" sz="1200" u="none" strike="noStrike" dirty="0">
                          <a:effectLst/>
                        </a:rPr>
                        <a:t> 0</a:t>
                      </a:r>
                      <a:endParaRPr lang="es-CO" sz="1200" b="0" i="0" u="none" strike="noStrike" dirty="0">
                        <a:solidFill>
                          <a:srgbClr val="000000"/>
                        </a:solidFill>
                        <a:effectLst/>
                        <a:latin typeface="Calibri"/>
                      </a:endParaRPr>
                    </a:p>
                  </a:txBody>
                  <a:tcPr marL="0" marR="0" marT="0" marB="0" anchor="ctr">
                    <a:noFill/>
                  </a:tcPr>
                </a:tc>
                <a:tc>
                  <a:txBody>
                    <a:bodyPr/>
                    <a:lstStyle/>
                    <a:p>
                      <a:pPr algn="just" fontAlgn="ctr"/>
                      <a:r>
                        <a:rPr lang="es-CO" sz="1200" u="none" strike="noStrike" dirty="0">
                          <a:effectLst/>
                        </a:rPr>
                        <a:t>En el trimestre de abril-junio, en cumplimiento de la meta número de grupos de investigación categorizados en Colciencias, se adelantaron las siguientes acciones: 1) Se adquirió un software para fortalecer el sistema de gestión de investigación en los grupos de investigación; 2) Se le institucionalizó a cada grupo de investigación sus semilleros; 3) no se alcanzó el reconocimiento de los grupos de investigación ante Colciencias en la convocatoria que se realizó en marzo, debido a la falta de investigación en ciencia, tecnología e innovación, debilidad que se busca corregir con la convocatoria de proyectos de investigación prevista para agosto.</a:t>
                      </a:r>
                      <a:endParaRPr lang="es-CO" sz="1200" b="0" i="0" u="none" strike="noStrike" dirty="0">
                        <a:solidFill>
                          <a:srgbClr val="000000"/>
                        </a:solidFill>
                        <a:effectLst/>
                        <a:latin typeface="Calibri"/>
                      </a:endParaRPr>
                    </a:p>
                  </a:txBody>
                  <a:tcPr marL="0" marR="0" marT="0" marB="0" anchor="ctr">
                    <a:noFill/>
                  </a:tcPr>
                </a:tc>
                <a:extLst>
                  <a:ext uri="{0D108BD9-81ED-4DB2-BD59-A6C34878D82A}">
                    <a16:rowId xmlns:a16="http://schemas.microsoft.com/office/drawing/2014/main" val="10002"/>
                  </a:ext>
                </a:extLst>
              </a:tr>
            </a:tbl>
          </a:graphicData>
        </a:graphic>
      </p:graphicFrame>
      <p:sp>
        <p:nvSpPr>
          <p:cNvPr id="6" name="5 Rectángulo"/>
          <p:cNvSpPr/>
          <p:nvPr/>
        </p:nvSpPr>
        <p:spPr>
          <a:xfrm>
            <a:off x="467544" y="44624"/>
            <a:ext cx="8432919" cy="707886"/>
          </a:xfrm>
          <a:prstGeom prst="rect">
            <a:avLst/>
          </a:prstGeom>
          <a:solidFill>
            <a:schemeClr val="accent2">
              <a:lumMod val="50000"/>
            </a:schemeClr>
          </a:solidFill>
        </p:spPr>
        <p:txBody>
          <a:bodyPr wrap="square">
            <a:spAutoFit/>
          </a:bodyPr>
          <a:lstStyle/>
          <a:p>
            <a:pPr lvl="0" algn="ctr" eaLnBrk="0" fontAlgn="base" hangingPunct="0">
              <a:spcBef>
                <a:spcPct val="0"/>
              </a:spcBef>
              <a:spcAft>
                <a:spcPct val="0"/>
              </a:spcAft>
              <a:defRPr/>
            </a:pPr>
            <a:r>
              <a:rPr lang="es-CO" sz="2000" b="1" dirty="0">
                <a:solidFill>
                  <a:schemeClr val="bg1"/>
                </a:solidFill>
                <a:latin typeface="Arial" panose="020B0604020202020204" pitchFamily="34" charset="0"/>
                <a:ea typeface="ＭＳ Ｐゴシック" panose="020B0600070205080204" pitchFamily="34" charset="-128"/>
              </a:rPr>
              <a:t>Politica Gestión Misional y de Gobierno-II- Trimestre 2016</a:t>
            </a:r>
          </a:p>
          <a:p>
            <a:pPr lvl="0" algn="ctr" eaLnBrk="0" fontAlgn="base" hangingPunct="0">
              <a:spcBef>
                <a:spcPct val="0"/>
              </a:spcBef>
              <a:spcAft>
                <a:spcPct val="0"/>
              </a:spcAft>
              <a:defRPr/>
            </a:pPr>
            <a:r>
              <a:rPr lang="es-CO" sz="2000" b="1" dirty="0">
                <a:solidFill>
                  <a:schemeClr val="bg1"/>
                </a:solidFill>
                <a:latin typeface="Arial" panose="020B0604020202020204" pitchFamily="34" charset="0"/>
                <a:ea typeface="ＭＳ Ｐゴシック" panose="020B0600070205080204" pitchFamily="34" charset="-128"/>
              </a:rPr>
              <a:t>INFOTEP SAN JUAN DEL CESAR</a:t>
            </a:r>
          </a:p>
        </p:txBody>
      </p:sp>
      <p:grpSp>
        <p:nvGrpSpPr>
          <p:cNvPr id="7" name="6 Grupo"/>
          <p:cNvGrpSpPr/>
          <p:nvPr/>
        </p:nvGrpSpPr>
        <p:grpSpPr>
          <a:xfrm>
            <a:off x="6084168" y="5877272"/>
            <a:ext cx="2919247" cy="757382"/>
            <a:chOff x="6189257" y="6093296"/>
            <a:chExt cx="2919247" cy="757382"/>
          </a:xfrm>
        </p:grpSpPr>
        <p:pic>
          <p:nvPicPr>
            <p:cNvPr id="8" name="7 Imagen"/>
            <p:cNvPicPr>
              <a:picLocks noChangeAspect="1"/>
            </p:cNvPicPr>
            <p:nvPr/>
          </p:nvPicPr>
          <p:blipFill rotWithShape="1">
            <a:blip r:embed="rId2" cstate="print">
              <a:extLst>
                <a:ext uri="{28A0092B-C50C-407E-A947-70E740481C1C}">
                  <a14:useLocalDpi xmlns:a14="http://schemas.microsoft.com/office/drawing/2010/main" val="0"/>
                </a:ext>
              </a:extLst>
            </a:blip>
            <a:srcRect l="80014" t="81187" r="3385" b="5008"/>
            <a:stretch/>
          </p:blipFill>
          <p:spPr>
            <a:xfrm>
              <a:off x="7590492" y="6093296"/>
              <a:ext cx="1518012" cy="757382"/>
            </a:xfrm>
            <a:prstGeom prst="rect">
              <a:avLst/>
            </a:prstGeom>
          </p:spPr>
        </p:pic>
        <p:pic>
          <p:nvPicPr>
            <p:cNvPr id="9" name="8 Imagen"/>
            <p:cNvPicPr>
              <a:picLocks noChangeAspect="1"/>
            </p:cNvPicPr>
            <p:nvPr/>
          </p:nvPicPr>
          <p:blipFill rotWithShape="1">
            <a:blip r:embed="rId3" cstate="print">
              <a:extLst>
                <a:ext uri="{28A0092B-C50C-407E-A947-70E740481C1C}">
                  <a14:useLocalDpi xmlns:a14="http://schemas.microsoft.com/office/drawing/2010/main" val="0"/>
                </a:ext>
              </a:extLst>
            </a:blip>
            <a:srcRect l="8610" t="34023" r="7437" b="38391"/>
            <a:stretch/>
          </p:blipFill>
          <p:spPr>
            <a:xfrm>
              <a:off x="6189257" y="6294092"/>
              <a:ext cx="1401235" cy="355790"/>
            </a:xfrm>
            <a:prstGeom prst="rect">
              <a:avLst/>
            </a:prstGeom>
          </p:spPr>
        </p:pic>
      </p:grpSp>
    </p:spTree>
    <p:extLst>
      <p:ext uri="{BB962C8B-B14F-4D97-AF65-F5344CB8AC3E}">
        <p14:creationId xmlns:p14="http://schemas.microsoft.com/office/powerpoint/2010/main" val="19670374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r>
              <a:rPr lang="es-CO"/>
              <a:t>26/04/2016</a:t>
            </a:r>
          </a:p>
        </p:txBody>
      </p:sp>
      <p:graphicFrame>
        <p:nvGraphicFramePr>
          <p:cNvPr id="5" name="4 Tabla"/>
          <p:cNvGraphicFramePr>
            <a:graphicFrameLocks noGrp="1"/>
          </p:cNvGraphicFramePr>
          <p:nvPr>
            <p:extLst>
              <p:ext uri="{D42A27DB-BD31-4B8C-83A1-F6EECF244321}">
                <p14:modId xmlns:p14="http://schemas.microsoft.com/office/powerpoint/2010/main" val="1328749411"/>
              </p:ext>
            </p:extLst>
          </p:nvPr>
        </p:nvGraphicFramePr>
        <p:xfrm>
          <a:off x="457200" y="1097224"/>
          <a:ext cx="8435280" cy="1865408"/>
        </p:xfrm>
        <a:graphic>
          <a:graphicData uri="http://schemas.openxmlformats.org/drawingml/2006/table">
            <a:tbl>
              <a:tblPr>
                <a:tableStyleId>{D7AC3CCA-C797-4891-BE02-D94E43425B78}</a:tableStyleId>
              </a:tblPr>
              <a:tblGrid>
                <a:gridCol w="1716377">
                  <a:extLst>
                    <a:ext uri="{9D8B030D-6E8A-4147-A177-3AD203B41FA5}">
                      <a16:colId xmlns:a16="http://schemas.microsoft.com/office/drawing/2014/main" val="20000"/>
                    </a:ext>
                  </a:extLst>
                </a:gridCol>
                <a:gridCol w="1188261">
                  <a:extLst>
                    <a:ext uri="{9D8B030D-6E8A-4147-A177-3AD203B41FA5}">
                      <a16:colId xmlns:a16="http://schemas.microsoft.com/office/drawing/2014/main" val="20001"/>
                    </a:ext>
                  </a:extLst>
                </a:gridCol>
                <a:gridCol w="1138154">
                  <a:extLst>
                    <a:ext uri="{9D8B030D-6E8A-4147-A177-3AD203B41FA5}">
                      <a16:colId xmlns:a16="http://schemas.microsoft.com/office/drawing/2014/main" val="20002"/>
                    </a:ext>
                  </a:extLst>
                </a:gridCol>
                <a:gridCol w="1152128">
                  <a:extLst>
                    <a:ext uri="{9D8B030D-6E8A-4147-A177-3AD203B41FA5}">
                      <a16:colId xmlns:a16="http://schemas.microsoft.com/office/drawing/2014/main" val="20003"/>
                    </a:ext>
                  </a:extLst>
                </a:gridCol>
                <a:gridCol w="3240360">
                  <a:extLst>
                    <a:ext uri="{9D8B030D-6E8A-4147-A177-3AD203B41FA5}">
                      <a16:colId xmlns:a16="http://schemas.microsoft.com/office/drawing/2014/main" val="20004"/>
                    </a:ext>
                  </a:extLst>
                </a:gridCol>
              </a:tblGrid>
              <a:tr h="402368">
                <a:tc>
                  <a:txBody>
                    <a:bodyPr/>
                    <a:lstStyle/>
                    <a:p>
                      <a:pPr algn="ctr" fontAlgn="ctr"/>
                      <a:r>
                        <a:rPr lang="es-CO" sz="1200" u="none" strike="noStrike" dirty="0">
                          <a:solidFill>
                            <a:schemeClr val="bg1"/>
                          </a:solidFill>
                          <a:effectLst/>
                        </a:rPr>
                        <a:t>Actividades Principales</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Indicador</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Meta 2016</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Avance 2° trimestre 2016</a:t>
                      </a:r>
                      <a:endParaRPr lang="es-CO" sz="1200" b="1" i="0" u="none" strike="noStrike" dirty="0">
                        <a:solidFill>
                          <a:schemeClr val="bg1"/>
                        </a:solidFill>
                        <a:effectLst/>
                        <a:latin typeface="+mn-lt"/>
                      </a:endParaRPr>
                    </a:p>
                  </a:txBody>
                  <a:tcPr marL="0" marR="0" marT="0" marB="0" anchor="ctr">
                    <a:solidFill>
                      <a:schemeClr val="tx2"/>
                    </a:solidFill>
                  </a:tcPr>
                </a:tc>
                <a:tc>
                  <a:txBody>
                    <a:bodyPr/>
                    <a:lstStyle/>
                    <a:p>
                      <a:pPr marL="0" algn="ctr" defTabSz="914400" rtl="0" eaLnBrk="1" fontAlgn="ctr" latinLnBrk="0" hangingPunct="1"/>
                      <a:r>
                        <a:rPr lang="es-CO" sz="1200" u="none" strike="noStrike" kern="1200" dirty="0">
                          <a:solidFill>
                            <a:schemeClr val="bg1"/>
                          </a:solidFill>
                          <a:effectLst/>
                        </a:rPr>
                        <a:t>Observaciones</a:t>
                      </a:r>
                      <a:endParaRPr lang="es-CO" sz="1200" b="1" i="0" u="none" strike="noStrike" kern="1200" dirty="0">
                        <a:solidFill>
                          <a:schemeClr val="bg1"/>
                        </a:solidFill>
                        <a:effectLst/>
                        <a:latin typeface="Calibri"/>
                        <a:ea typeface="+mn-ea"/>
                        <a:cs typeface="+mn-cs"/>
                      </a:endParaRPr>
                    </a:p>
                  </a:txBody>
                  <a:tcPr marL="0" marR="0" marT="0" marB="0" anchor="ctr">
                    <a:solidFill>
                      <a:schemeClr val="tx2"/>
                    </a:solidFill>
                  </a:tcPr>
                </a:tc>
                <a:extLst>
                  <a:ext uri="{0D108BD9-81ED-4DB2-BD59-A6C34878D82A}">
                    <a16:rowId xmlns:a16="http://schemas.microsoft.com/office/drawing/2014/main" val="10000"/>
                  </a:ext>
                </a:extLst>
              </a:tr>
              <a:tr h="814872">
                <a:tc>
                  <a:txBody>
                    <a:bodyPr/>
                    <a:lstStyle/>
                    <a:p>
                      <a:pPr algn="ctr" fontAlgn="ctr"/>
                      <a:r>
                        <a:rPr lang="es-CO" sz="1200" u="none" strike="noStrike" dirty="0">
                          <a:effectLst/>
                        </a:rPr>
                        <a:t>Actualizar plataforma tecnológica académica -</a:t>
                      </a:r>
                      <a:r>
                        <a:rPr lang="es-CO" sz="1200" u="none" strike="noStrike" dirty="0" err="1">
                          <a:effectLst/>
                        </a:rPr>
                        <a:t>academusoft</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es-CO" sz="1200" u="none" strike="noStrike" dirty="0">
                          <a:effectLst/>
                        </a:rPr>
                        <a:t>Actualizar plataforma tecnológica académica -</a:t>
                      </a:r>
                      <a:r>
                        <a:rPr lang="es-CO" sz="1200" u="none" strike="noStrike" dirty="0" err="1">
                          <a:effectLst/>
                        </a:rPr>
                        <a:t>academusoft</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es-CO" sz="1200" u="none" strike="noStrike" dirty="0">
                          <a:effectLst/>
                        </a:rPr>
                        <a:t>Plataforma tecnológica académica -</a:t>
                      </a:r>
                      <a:r>
                        <a:rPr lang="es-CO" sz="1200" u="none" strike="noStrike" dirty="0" err="1">
                          <a:effectLst/>
                        </a:rPr>
                        <a:t>academusoft</a:t>
                      </a:r>
                      <a:r>
                        <a:rPr lang="es-CO" sz="1200" u="none" strike="noStrike" dirty="0">
                          <a:effectLst/>
                        </a:rPr>
                        <a:t> actualizada</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es-CO" sz="1200" b="0" i="0" u="none" strike="noStrike" dirty="0">
                          <a:solidFill>
                            <a:srgbClr val="000000"/>
                          </a:solidFill>
                          <a:effectLst/>
                          <a:latin typeface="Calibri"/>
                        </a:rPr>
                        <a:t>1</a:t>
                      </a:r>
                    </a:p>
                  </a:txBody>
                  <a:tcPr marL="0" marR="0" marT="0" marB="0" anchor="ctr">
                    <a:noFill/>
                  </a:tcPr>
                </a:tc>
                <a:tc>
                  <a:txBody>
                    <a:bodyPr/>
                    <a:lstStyle/>
                    <a:p>
                      <a:pPr algn="just" fontAlgn="ctr"/>
                      <a:r>
                        <a:rPr lang="es-CO" sz="1200" u="none" strike="noStrike" dirty="0">
                          <a:effectLst/>
                        </a:rPr>
                        <a:t>En el trimestre de abril-junio, en cumplimiento de la meta Actualizar plataforma tecnológica académica-</a:t>
                      </a:r>
                      <a:r>
                        <a:rPr lang="es-CO" sz="1200" u="none" strike="noStrike" dirty="0" err="1">
                          <a:effectLst/>
                        </a:rPr>
                        <a:t>academusoft</a:t>
                      </a:r>
                      <a:r>
                        <a:rPr lang="es-CO" sz="1200" u="none" strike="noStrike" dirty="0">
                          <a:effectLst/>
                        </a:rPr>
                        <a:t>, se adelantaron las siguientes acciones: 1) No se actualizó la plataforma </a:t>
                      </a:r>
                      <a:r>
                        <a:rPr lang="es-CO" sz="1200" u="none" strike="noStrike" dirty="0" err="1">
                          <a:effectLst/>
                        </a:rPr>
                        <a:t>academusoft</a:t>
                      </a:r>
                      <a:r>
                        <a:rPr lang="es-CO" sz="1200" u="none" strike="noStrike" dirty="0">
                          <a:effectLst/>
                        </a:rPr>
                        <a:t> , se adquirió y está en implementación otra plataforma tecnológica para el manejo de la información académica que tuvo un costo de $ 75.000.000.  </a:t>
                      </a:r>
                      <a:endParaRPr lang="es-CO" sz="1200" b="0" i="0" u="none" strike="noStrike" dirty="0">
                        <a:solidFill>
                          <a:srgbClr val="000000"/>
                        </a:solidFill>
                        <a:effectLst/>
                        <a:latin typeface="Calibri"/>
                      </a:endParaRPr>
                    </a:p>
                  </a:txBody>
                  <a:tcPr marL="0" marR="0" marT="0" marB="0" anchor="ctr">
                    <a:noFill/>
                  </a:tcPr>
                </a:tc>
                <a:extLst>
                  <a:ext uri="{0D108BD9-81ED-4DB2-BD59-A6C34878D82A}">
                    <a16:rowId xmlns:a16="http://schemas.microsoft.com/office/drawing/2014/main" val="10001"/>
                  </a:ext>
                </a:extLst>
              </a:tr>
            </a:tbl>
          </a:graphicData>
        </a:graphic>
      </p:graphicFrame>
      <p:sp>
        <p:nvSpPr>
          <p:cNvPr id="6" name="5 Rectángulo"/>
          <p:cNvSpPr/>
          <p:nvPr/>
        </p:nvSpPr>
        <p:spPr>
          <a:xfrm>
            <a:off x="467544" y="44624"/>
            <a:ext cx="8432919" cy="707886"/>
          </a:xfrm>
          <a:prstGeom prst="rect">
            <a:avLst/>
          </a:prstGeom>
          <a:solidFill>
            <a:schemeClr val="accent2">
              <a:lumMod val="50000"/>
            </a:schemeClr>
          </a:solidFill>
        </p:spPr>
        <p:txBody>
          <a:bodyPr wrap="square">
            <a:spAutoFit/>
          </a:bodyPr>
          <a:lstStyle/>
          <a:p>
            <a:pPr lvl="0" algn="ctr" eaLnBrk="0" fontAlgn="base" hangingPunct="0">
              <a:spcBef>
                <a:spcPct val="0"/>
              </a:spcBef>
              <a:spcAft>
                <a:spcPct val="0"/>
              </a:spcAft>
              <a:defRPr/>
            </a:pPr>
            <a:r>
              <a:rPr lang="es-CO" sz="2000" b="1" dirty="0">
                <a:solidFill>
                  <a:schemeClr val="bg1"/>
                </a:solidFill>
                <a:latin typeface="Arial" panose="020B0604020202020204" pitchFamily="34" charset="0"/>
                <a:ea typeface="ＭＳ Ｐゴシック" panose="020B0600070205080204" pitchFamily="34" charset="-128"/>
              </a:rPr>
              <a:t>Politica Gestión Misional y de Gobierno-II- Trimestre 2016</a:t>
            </a:r>
          </a:p>
          <a:p>
            <a:pPr lvl="0" algn="ctr" eaLnBrk="0" fontAlgn="base" hangingPunct="0">
              <a:spcBef>
                <a:spcPct val="0"/>
              </a:spcBef>
              <a:spcAft>
                <a:spcPct val="0"/>
              </a:spcAft>
              <a:defRPr/>
            </a:pPr>
            <a:r>
              <a:rPr lang="es-CO" sz="2000" b="1" dirty="0">
                <a:solidFill>
                  <a:schemeClr val="bg1"/>
                </a:solidFill>
                <a:latin typeface="Arial" panose="020B0604020202020204" pitchFamily="34" charset="0"/>
                <a:ea typeface="ＭＳ Ｐゴシック" panose="020B0600070205080204" pitchFamily="34" charset="-128"/>
              </a:rPr>
              <a:t>INFOTEP SAN JUAN DEL CESAR</a:t>
            </a:r>
          </a:p>
        </p:txBody>
      </p:sp>
      <p:grpSp>
        <p:nvGrpSpPr>
          <p:cNvPr id="7" name="6 Grupo"/>
          <p:cNvGrpSpPr/>
          <p:nvPr/>
        </p:nvGrpSpPr>
        <p:grpSpPr>
          <a:xfrm>
            <a:off x="6084168" y="5877272"/>
            <a:ext cx="2919247" cy="757382"/>
            <a:chOff x="6189257" y="6093296"/>
            <a:chExt cx="2919247" cy="757382"/>
          </a:xfrm>
        </p:grpSpPr>
        <p:pic>
          <p:nvPicPr>
            <p:cNvPr id="8" name="7 Imagen"/>
            <p:cNvPicPr>
              <a:picLocks noChangeAspect="1"/>
            </p:cNvPicPr>
            <p:nvPr/>
          </p:nvPicPr>
          <p:blipFill rotWithShape="1">
            <a:blip r:embed="rId2" cstate="print">
              <a:extLst>
                <a:ext uri="{28A0092B-C50C-407E-A947-70E740481C1C}">
                  <a14:useLocalDpi xmlns:a14="http://schemas.microsoft.com/office/drawing/2010/main" val="0"/>
                </a:ext>
              </a:extLst>
            </a:blip>
            <a:srcRect l="80014" t="81187" r="3385" b="5008"/>
            <a:stretch/>
          </p:blipFill>
          <p:spPr>
            <a:xfrm>
              <a:off x="7590492" y="6093296"/>
              <a:ext cx="1518012" cy="757382"/>
            </a:xfrm>
            <a:prstGeom prst="rect">
              <a:avLst/>
            </a:prstGeom>
          </p:spPr>
        </p:pic>
        <p:pic>
          <p:nvPicPr>
            <p:cNvPr id="9" name="8 Imagen"/>
            <p:cNvPicPr>
              <a:picLocks noChangeAspect="1"/>
            </p:cNvPicPr>
            <p:nvPr/>
          </p:nvPicPr>
          <p:blipFill rotWithShape="1">
            <a:blip r:embed="rId3" cstate="print">
              <a:extLst>
                <a:ext uri="{28A0092B-C50C-407E-A947-70E740481C1C}">
                  <a14:useLocalDpi xmlns:a14="http://schemas.microsoft.com/office/drawing/2010/main" val="0"/>
                </a:ext>
              </a:extLst>
            </a:blip>
            <a:srcRect l="8610" t="34023" r="7437" b="38391"/>
            <a:stretch/>
          </p:blipFill>
          <p:spPr>
            <a:xfrm>
              <a:off x="6189257" y="6294092"/>
              <a:ext cx="1401235" cy="355790"/>
            </a:xfrm>
            <a:prstGeom prst="rect">
              <a:avLst/>
            </a:prstGeom>
          </p:spPr>
        </p:pic>
      </p:grpSp>
    </p:spTree>
    <p:extLst>
      <p:ext uri="{BB962C8B-B14F-4D97-AF65-F5344CB8AC3E}">
        <p14:creationId xmlns:p14="http://schemas.microsoft.com/office/powerpoint/2010/main" val="10786165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 name="Picture 15"/>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5259" t="17295" r="16983" b="33645"/>
          <a:stretch/>
        </p:blipFill>
        <p:spPr bwMode="auto">
          <a:xfrm>
            <a:off x="467544" y="62794"/>
            <a:ext cx="8424936" cy="6299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67" name="66 Grupo"/>
          <p:cNvGrpSpPr/>
          <p:nvPr/>
        </p:nvGrpSpPr>
        <p:grpSpPr>
          <a:xfrm>
            <a:off x="6189257" y="6093296"/>
            <a:ext cx="2919247" cy="757382"/>
            <a:chOff x="6189257" y="6093296"/>
            <a:chExt cx="2919247" cy="757382"/>
          </a:xfrm>
        </p:grpSpPr>
        <p:pic>
          <p:nvPicPr>
            <p:cNvPr id="68" name="67 Imagen"/>
            <p:cNvPicPr>
              <a:picLocks noChangeAspect="1"/>
            </p:cNvPicPr>
            <p:nvPr/>
          </p:nvPicPr>
          <p:blipFill rotWithShape="1">
            <a:blip r:embed="rId3" cstate="print">
              <a:extLst>
                <a:ext uri="{28A0092B-C50C-407E-A947-70E740481C1C}">
                  <a14:useLocalDpi xmlns:a14="http://schemas.microsoft.com/office/drawing/2010/main" val="0"/>
                </a:ext>
              </a:extLst>
            </a:blip>
            <a:srcRect l="80014" t="81187" r="3385" b="5008"/>
            <a:stretch/>
          </p:blipFill>
          <p:spPr>
            <a:xfrm>
              <a:off x="7590492" y="6093296"/>
              <a:ext cx="1518012" cy="757382"/>
            </a:xfrm>
            <a:prstGeom prst="rect">
              <a:avLst/>
            </a:prstGeom>
          </p:spPr>
        </p:pic>
        <p:pic>
          <p:nvPicPr>
            <p:cNvPr id="69" name="68 Imagen"/>
            <p:cNvPicPr>
              <a:picLocks noChangeAspect="1"/>
            </p:cNvPicPr>
            <p:nvPr/>
          </p:nvPicPr>
          <p:blipFill rotWithShape="1">
            <a:blip r:embed="rId4" cstate="print">
              <a:extLst>
                <a:ext uri="{28A0092B-C50C-407E-A947-70E740481C1C}">
                  <a14:useLocalDpi xmlns:a14="http://schemas.microsoft.com/office/drawing/2010/main" val="0"/>
                </a:ext>
              </a:extLst>
            </a:blip>
            <a:srcRect l="8610" t="34023" r="7437" b="38391"/>
            <a:stretch/>
          </p:blipFill>
          <p:spPr>
            <a:xfrm>
              <a:off x="6189257" y="6294092"/>
              <a:ext cx="1401235" cy="355790"/>
            </a:xfrm>
            <a:prstGeom prst="rect">
              <a:avLst/>
            </a:prstGeom>
          </p:spPr>
        </p:pic>
      </p:grpSp>
      <p:sp>
        <p:nvSpPr>
          <p:cNvPr id="2" name="1 Rectángulo"/>
          <p:cNvSpPr/>
          <p:nvPr/>
        </p:nvSpPr>
        <p:spPr>
          <a:xfrm>
            <a:off x="899592" y="44624"/>
            <a:ext cx="7712838" cy="707886"/>
          </a:xfrm>
          <a:prstGeom prst="rect">
            <a:avLst/>
          </a:prstGeom>
        </p:spPr>
        <p:txBody>
          <a:bodyPr wrap="square">
            <a:spAutoFit/>
          </a:bodyPr>
          <a:lstStyle/>
          <a:p>
            <a:pPr lvl="0" algn="ctr" eaLnBrk="0" fontAlgn="base" hangingPunct="0">
              <a:spcBef>
                <a:spcPct val="0"/>
              </a:spcBef>
              <a:spcAft>
                <a:spcPct val="0"/>
              </a:spcAft>
              <a:defRPr/>
            </a:pPr>
            <a:r>
              <a:rPr lang="es-CO" sz="2000" b="1" dirty="0">
                <a:solidFill>
                  <a:schemeClr val="bg1"/>
                </a:solidFill>
                <a:latin typeface="Arial" panose="020B0604020202020204" pitchFamily="34" charset="0"/>
                <a:ea typeface="ＭＳ Ｐゴシック" panose="020B0600070205080204" pitchFamily="34" charset="-128"/>
              </a:rPr>
              <a:t>Politica Gestión Misional y de Gobierno-II- Trimestre 2016</a:t>
            </a:r>
          </a:p>
          <a:p>
            <a:pPr lvl="0" algn="ctr" eaLnBrk="0" fontAlgn="base" hangingPunct="0">
              <a:spcBef>
                <a:spcPct val="0"/>
              </a:spcBef>
              <a:spcAft>
                <a:spcPct val="0"/>
              </a:spcAft>
              <a:defRPr/>
            </a:pPr>
            <a:r>
              <a:rPr lang="es-CO" sz="2000" b="1" dirty="0">
                <a:solidFill>
                  <a:schemeClr val="bg1"/>
                </a:solidFill>
                <a:latin typeface="Arial" panose="020B0604020202020204" pitchFamily="34" charset="0"/>
                <a:ea typeface="ＭＳ Ｐゴシック" panose="020B0600070205080204" pitchFamily="34" charset="-128"/>
              </a:rPr>
              <a:t>INTENALCO</a:t>
            </a:r>
          </a:p>
        </p:txBody>
      </p:sp>
      <p:sp>
        <p:nvSpPr>
          <p:cNvPr id="3" name="2 Marcador de fecha"/>
          <p:cNvSpPr>
            <a:spLocks noGrp="1"/>
          </p:cNvSpPr>
          <p:nvPr>
            <p:ph type="dt" sz="half" idx="10"/>
          </p:nvPr>
        </p:nvSpPr>
        <p:spPr/>
        <p:txBody>
          <a:bodyPr/>
          <a:lstStyle/>
          <a:p>
            <a:r>
              <a:rPr lang="es-CO"/>
              <a:t>26/04/2016</a:t>
            </a:r>
          </a:p>
        </p:txBody>
      </p:sp>
      <p:graphicFrame>
        <p:nvGraphicFramePr>
          <p:cNvPr id="4" name="3 Tabla"/>
          <p:cNvGraphicFramePr>
            <a:graphicFrameLocks noGrp="1"/>
          </p:cNvGraphicFramePr>
          <p:nvPr>
            <p:extLst>
              <p:ext uri="{D42A27DB-BD31-4B8C-83A1-F6EECF244321}">
                <p14:modId xmlns:p14="http://schemas.microsoft.com/office/powerpoint/2010/main" val="999691154"/>
              </p:ext>
            </p:extLst>
          </p:nvPr>
        </p:nvGraphicFramePr>
        <p:xfrm>
          <a:off x="457200" y="908720"/>
          <a:ext cx="8435280" cy="5303520"/>
        </p:xfrm>
        <a:graphic>
          <a:graphicData uri="http://schemas.openxmlformats.org/drawingml/2006/table">
            <a:tbl>
              <a:tblPr>
                <a:tableStyleId>{D7AC3CCA-C797-4891-BE02-D94E43425B78}</a:tableStyleId>
              </a:tblPr>
              <a:tblGrid>
                <a:gridCol w="1018456">
                  <a:extLst>
                    <a:ext uri="{9D8B030D-6E8A-4147-A177-3AD203B41FA5}">
                      <a16:colId xmlns:a16="http://schemas.microsoft.com/office/drawing/2014/main" val="20000"/>
                    </a:ext>
                  </a:extLst>
                </a:gridCol>
                <a:gridCol w="1224136">
                  <a:extLst>
                    <a:ext uri="{9D8B030D-6E8A-4147-A177-3AD203B41FA5}">
                      <a16:colId xmlns:a16="http://schemas.microsoft.com/office/drawing/2014/main" val="20001"/>
                    </a:ext>
                  </a:extLst>
                </a:gridCol>
                <a:gridCol w="1152128">
                  <a:extLst>
                    <a:ext uri="{9D8B030D-6E8A-4147-A177-3AD203B41FA5}">
                      <a16:colId xmlns:a16="http://schemas.microsoft.com/office/drawing/2014/main" val="20002"/>
                    </a:ext>
                  </a:extLst>
                </a:gridCol>
                <a:gridCol w="864096">
                  <a:extLst>
                    <a:ext uri="{9D8B030D-6E8A-4147-A177-3AD203B41FA5}">
                      <a16:colId xmlns:a16="http://schemas.microsoft.com/office/drawing/2014/main" val="20003"/>
                    </a:ext>
                  </a:extLst>
                </a:gridCol>
                <a:gridCol w="4176464">
                  <a:extLst>
                    <a:ext uri="{9D8B030D-6E8A-4147-A177-3AD203B41FA5}">
                      <a16:colId xmlns:a16="http://schemas.microsoft.com/office/drawing/2014/main" val="20004"/>
                    </a:ext>
                  </a:extLst>
                </a:gridCol>
              </a:tblGrid>
              <a:tr h="467323">
                <a:tc>
                  <a:txBody>
                    <a:bodyPr/>
                    <a:lstStyle/>
                    <a:p>
                      <a:pPr algn="ctr" fontAlgn="ctr"/>
                      <a:r>
                        <a:rPr lang="es-CO" sz="1200" u="none" strike="noStrike" dirty="0">
                          <a:solidFill>
                            <a:schemeClr val="bg1"/>
                          </a:solidFill>
                          <a:effectLst/>
                        </a:rPr>
                        <a:t>Actividades Principales</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Indicador</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Meta 2016</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Avance 2° trimestre 2016</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Observaciones</a:t>
                      </a:r>
                      <a:endParaRPr lang="es-CO" sz="1200" b="1" i="0" u="none" strike="noStrike" dirty="0">
                        <a:solidFill>
                          <a:schemeClr val="bg1"/>
                        </a:solidFill>
                        <a:effectLst/>
                        <a:latin typeface="Calibri"/>
                      </a:endParaRPr>
                    </a:p>
                  </a:txBody>
                  <a:tcPr marL="0" marR="0" marT="0" marB="0" anchor="ctr">
                    <a:solidFill>
                      <a:schemeClr val="tx2"/>
                    </a:solidFill>
                  </a:tcPr>
                </a:tc>
                <a:extLst>
                  <a:ext uri="{0D108BD9-81ED-4DB2-BD59-A6C34878D82A}">
                    <a16:rowId xmlns:a16="http://schemas.microsoft.com/office/drawing/2014/main" val="10000"/>
                  </a:ext>
                </a:extLst>
              </a:tr>
              <a:tr h="1066060">
                <a:tc rowSpan="2">
                  <a:txBody>
                    <a:bodyPr/>
                    <a:lstStyle/>
                    <a:p>
                      <a:pPr algn="ctr" fontAlgn="ctr"/>
                      <a:r>
                        <a:rPr lang="es-CO" sz="1200" u="none" strike="noStrike" dirty="0">
                          <a:effectLst/>
                        </a:rPr>
                        <a:t>Ampliar la cobertura académica </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es-CO" sz="1200" u="none" strike="noStrike" dirty="0">
                          <a:effectLst/>
                        </a:rPr>
                        <a:t>N° total de estudiantes matriculados en las los dos periodos académicos de la vigencia</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es-CO" sz="1200" u="none" strike="noStrike" dirty="0">
                          <a:effectLst/>
                        </a:rPr>
                        <a:t>3500 estudiantes matriculados en los dos periodos académicos de la vigencia</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es-CO" sz="1200" u="none" strike="noStrike" dirty="0">
                          <a:effectLst/>
                        </a:rPr>
                        <a:t>52%</a:t>
                      </a:r>
                      <a:endParaRPr lang="es-CO" sz="1200" b="0" i="0" u="none" strike="noStrike" dirty="0">
                        <a:solidFill>
                          <a:srgbClr val="000000"/>
                        </a:solidFill>
                        <a:effectLst/>
                        <a:latin typeface="Calibri"/>
                      </a:endParaRPr>
                    </a:p>
                  </a:txBody>
                  <a:tcPr marL="0" marR="0" marT="0" marB="0" anchor="ctr">
                    <a:noFill/>
                  </a:tcPr>
                </a:tc>
                <a:tc>
                  <a:txBody>
                    <a:bodyPr/>
                    <a:lstStyle/>
                    <a:p>
                      <a:pPr algn="just" fontAlgn="ctr"/>
                      <a:r>
                        <a:rPr lang="es-CO" sz="1200" u="none" strike="noStrike" dirty="0">
                          <a:effectLst/>
                        </a:rPr>
                        <a:t>A 30 de junio el cumplimiento de la meta es del 52% en el total de matrículas que incluyen el total de 1816 estudiantes matriculados en los programas técnicos profesionales y de educación para el trabajo</a:t>
                      </a:r>
                      <a:r>
                        <a:rPr lang="es-CO" sz="1200" u="none" strike="noStrike" baseline="0" dirty="0">
                          <a:effectLst/>
                        </a:rPr>
                        <a:t> y </a:t>
                      </a:r>
                      <a:r>
                        <a:rPr lang="es-CO" sz="1200" u="none" strike="noStrike" dirty="0">
                          <a:effectLst/>
                        </a:rPr>
                        <a:t>desarrollo humano. </a:t>
                      </a:r>
                      <a:endParaRPr lang="es-CO" sz="1200" b="0" i="0" u="none" strike="noStrike" dirty="0">
                        <a:solidFill>
                          <a:srgbClr val="000000"/>
                        </a:solidFill>
                        <a:effectLst/>
                        <a:latin typeface="Calibri"/>
                      </a:endParaRPr>
                    </a:p>
                  </a:txBody>
                  <a:tcPr marL="0" marR="0" marT="0" marB="0" anchor="ctr">
                    <a:noFill/>
                  </a:tcPr>
                </a:tc>
                <a:extLst>
                  <a:ext uri="{0D108BD9-81ED-4DB2-BD59-A6C34878D82A}">
                    <a16:rowId xmlns:a16="http://schemas.microsoft.com/office/drawing/2014/main" val="10001"/>
                  </a:ext>
                </a:extLst>
              </a:tr>
              <a:tr h="1234400">
                <a:tc vMerge="1">
                  <a:txBody>
                    <a:bodyPr/>
                    <a:lstStyle/>
                    <a:p>
                      <a:pPr algn="ctr" fontAlgn="ctr"/>
                      <a:endParaRPr lang="es-CO" sz="1200" b="0" i="0" u="none" strike="noStrike" dirty="0">
                        <a:solidFill>
                          <a:srgbClr val="000000"/>
                        </a:solidFill>
                        <a:effectLst/>
                        <a:latin typeface="Calibri"/>
                      </a:endParaRPr>
                    </a:p>
                  </a:txBody>
                  <a:tcPr marL="0" marR="0" marT="0" marB="0" anchor="ctr"/>
                </a:tc>
                <a:tc>
                  <a:txBody>
                    <a:bodyPr/>
                    <a:lstStyle/>
                    <a:p>
                      <a:pPr algn="ctr" fontAlgn="ctr"/>
                      <a:r>
                        <a:rPr lang="es-CO" sz="1200" u="none" strike="noStrike" dirty="0">
                          <a:effectLst/>
                        </a:rPr>
                        <a:t>N° total de estudiantes nuevos matriculados en las los dos periodos académicos de la vigencia</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es-CO" sz="1200" u="none" strike="noStrike" dirty="0">
                          <a:effectLst/>
                        </a:rPr>
                        <a:t>1100 Estudiantes nuevos matriculados en los dos periodos académicos de la vigencia</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es-CO" sz="1200" u="none" strike="noStrike" dirty="0">
                          <a:effectLst/>
                        </a:rPr>
                        <a:t>62%</a:t>
                      </a:r>
                      <a:endParaRPr lang="es-CO" sz="1200" b="0" i="0" u="none" strike="noStrike" dirty="0">
                        <a:solidFill>
                          <a:srgbClr val="000000"/>
                        </a:solidFill>
                        <a:effectLst/>
                        <a:latin typeface="Calibri"/>
                      </a:endParaRPr>
                    </a:p>
                  </a:txBody>
                  <a:tcPr marL="0" marR="0" marT="0" marB="0" anchor="ctr">
                    <a:noFill/>
                  </a:tcPr>
                </a:tc>
                <a:tc>
                  <a:txBody>
                    <a:bodyPr/>
                    <a:lstStyle/>
                    <a:p>
                      <a:pPr algn="just" fontAlgn="ctr"/>
                      <a:r>
                        <a:rPr lang="es-CO" sz="1200" u="none" strike="noStrike" dirty="0">
                          <a:effectLst/>
                        </a:rPr>
                        <a:t>A la fecha de corte el cumplimiento de la meta es del 62% en matriculas de primíparas, que incluyen el total de 680 estudiantes matriculados en los programas técnicos profesionales y de educación para el trabajo y el desarrollo humano en primer semestre. </a:t>
                      </a:r>
                    </a:p>
                    <a:p>
                      <a:pPr algn="just" fontAlgn="ctr"/>
                      <a:r>
                        <a:rPr lang="es-CO" sz="1200" u="none" strike="noStrike" dirty="0">
                          <a:effectLst/>
                        </a:rPr>
                        <a:t>La institución paso de 542 estudiantes matriculados en el primer trimestre a 680 estudiantes nuevos a junio 30.</a:t>
                      </a:r>
                      <a:endParaRPr lang="es-CO" sz="1200" b="0" i="0" u="none" strike="noStrike" dirty="0">
                        <a:solidFill>
                          <a:srgbClr val="000000"/>
                        </a:solidFill>
                        <a:effectLst/>
                        <a:latin typeface="Calibri"/>
                      </a:endParaRPr>
                    </a:p>
                  </a:txBody>
                  <a:tcPr marL="0" marR="0" marT="0" marB="0" anchor="ctr">
                    <a:noFill/>
                  </a:tcPr>
                </a:tc>
                <a:extLst>
                  <a:ext uri="{0D108BD9-81ED-4DB2-BD59-A6C34878D82A}">
                    <a16:rowId xmlns:a16="http://schemas.microsoft.com/office/drawing/2014/main" val="10002"/>
                  </a:ext>
                </a:extLst>
              </a:tr>
              <a:tr h="1440159">
                <a:tc>
                  <a:txBody>
                    <a:bodyPr/>
                    <a:lstStyle/>
                    <a:p>
                      <a:pPr algn="ctr" fontAlgn="ctr"/>
                      <a:r>
                        <a:rPr lang="es-CO" sz="1200" b="0" i="0" u="none" strike="noStrike" dirty="0">
                          <a:solidFill>
                            <a:srgbClr val="000000"/>
                          </a:solidFill>
                          <a:effectLst/>
                          <a:latin typeface="+mn-lt"/>
                        </a:rPr>
                        <a:t> Realizar estudios que permitan identificar los campos de conocimiento, en los cuales </a:t>
                      </a:r>
                      <a:r>
                        <a:rPr lang="es-CO" sz="1200" b="0" i="0" u="none" strike="noStrike" dirty="0" err="1">
                          <a:solidFill>
                            <a:srgbClr val="000000"/>
                          </a:solidFill>
                          <a:effectLst/>
                          <a:latin typeface="+mn-lt"/>
                        </a:rPr>
                        <a:t>Intenalco</a:t>
                      </a:r>
                      <a:r>
                        <a:rPr lang="es-CO" sz="1200" b="0" i="0" u="none" strike="noStrike" dirty="0">
                          <a:solidFill>
                            <a:srgbClr val="000000"/>
                          </a:solidFill>
                          <a:effectLst/>
                          <a:latin typeface="+mn-lt"/>
                        </a:rPr>
                        <a:t> pueda diseñar propuestas formativas exitosas y viables</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es-CO" sz="1200" b="0" i="0" u="none" strike="noStrike" dirty="0">
                          <a:solidFill>
                            <a:srgbClr val="000000"/>
                          </a:solidFill>
                          <a:effectLst/>
                          <a:latin typeface="+mn-lt"/>
                        </a:rPr>
                        <a:t>N° de programas técnicos profesionales nuevos ofertados a la comunidad</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es-CO" sz="1200" b="0" i="0" u="none" strike="noStrike" dirty="0">
                          <a:solidFill>
                            <a:srgbClr val="000000"/>
                          </a:solidFill>
                          <a:effectLst/>
                          <a:latin typeface="+mn-lt"/>
                        </a:rPr>
                        <a:t>Dos nuevos programas técnicos profesionales ofertados a la comunidad</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es-CO" sz="1200" b="0" i="0" u="none" strike="noStrike" dirty="0">
                          <a:solidFill>
                            <a:srgbClr val="000000"/>
                          </a:solidFill>
                          <a:effectLst/>
                          <a:latin typeface="+mn-lt"/>
                        </a:rPr>
                        <a:t>100%</a:t>
                      </a:r>
                      <a:endParaRPr lang="es-CO" sz="1200" b="0" i="0" u="none" strike="noStrike" dirty="0">
                        <a:solidFill>
                          <a:srgbClr val="000000"/>
                        </a:solidFill>
                        <a:effectLst/>
                        <a:latin typeface="Calibri"/>
                      </a:endParaRPr>
                    </a:p>
                  </a:txBody>
                  <a:tcPr marL="0" marR="0" marT="0" marB="0" anchor="ctr">
                    <a:noFill/>
                  </a:tcPr>
                </a:tc>
                <a:tc>
                  <a:txBody>
                    <a:bodyPr/>
                    <a:lstStyle/>
                    <a:p>
                      <a:pPr algn="just" fontAlgn="ctr"/>
                      <a:r>
                        <a:rPr lang="es-CO" sz="1200" b="0" i="0" u="none" strike="noStrike" dirty="0">
                          <a:solidFill>
                            <a:srgbClr val="000000"/>
                          </a:solidFill>
                          <a:effectLst/>
                          <a:latin typeface="+mn-lt"/>
                        </a:rPr>
                        <a:t>Se obtuvo por parte del Ministerio de Educación Nacional la aprobación del registro calificado de los siguientes programas Técnico profesionales: procesos viales y de transporte bajo la resolución 01226, procesos agroforestales bajo la resolución  021517, operaciones logísticas bajo la resolución 19181, procesos de soldadura bajo la resolución 16299  los cuales se están ofertando a la comunidad. </a:t>
                      </a:r>
                      <a:endParaRPr lang="es-CO" sz="1200" b="0" i="0" u="none" strike="noStrike" dirty="0">
                        <a:solidFill>
                          <a:srgbClr val="000000"/>
                        </a:solidFill>
                        <a:effectLst/>
                        <a:latin typeface="Calibri"/>
                      </a:endParaRPr>
                    </a:p>
                  </a:txBody>
                  <a:tcPr marL="0" marR="0" marT="0" marB="0" anchor="ctr">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3001761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 name="Picture 15"/>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5259" t="17295" r="16983" b="33645"/>
          <a:stretch/>
        </p:blipFill>
        <p:spPr bwMode="auto">
          <a:xfrm>
            <a:off x="467544" y="116633"/>
            <a:ext cx="8424936" cy="6299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67" name="66 Grupo"/>
          <p:cNvGrpSpPr/>
          <p:nvPr/>
        </p:nvGrpSpPr>
        <p:grpSpPr>
          <a:xfrm>
            <a:off x="6189257" y="6093296"/>
            <a:ext cx="2919247" cy="757382"/>
            <a:chOff x="6189257" y="6093296"/>
            <a:chExt cx="2919247" cy="757382"/>
          </a:xfrm>
        </p:grpSpPr>
        <p:pic>
          <p:nvPicPr>
            <p:cNvPr id="68" name="67 Imagen"/>
            <p:cNvPicPr>
              <a:picLocks noChangeAspect="1"/>
            </p:cNvPicPr>
            <p:nvPr/>
          </p:nvPicPr>
          <p:blipFill rotWithShape="1">
            <a:blip r:embed="rId3" cstate="print">
              <a:extLst>
                <a:ext uri="{28A0092B-C50C-407E-A947-70E740481C1C}">
                  <a14:useLocalDpi xmlns:a14="http://schemas.microsoft.com/office/drawing/2010/main" val="0"/>
                </a:ext>
              </a:extLst>
            </a:blip>
            <a:srcRect l="80014" t="81187" r="3385" b="5008"/>
            <a:stretch/>
          </p:blipFill>
          <p:spPr>
            <a:xfrm>
              <a:off x="7590492" y="6093296"/>
              <a:ext cx="1518012" cy="757382"/>
            </a:xfrm>
            <a:prstGeom prst="rect">
              <a:avLst/>
            </a:prstGeom>
          </p:spPr>
        </p:pic>
        <p:pic>
          <p:nvPicPr>
            <p:cNvPr id="69" name="68 Imagen"/>
            <p:cNvPicPr>
              <a:picLocks noChangeAspect="1"/>
            </p:cNvPicPr>
            <p:nvPr/>
          </p:nvPicPr>
          <p:blipFill rotWithShape="1">
            <a:blip r:embed="rId4" cstate="print">
              <a:extLst>
                <a:ext uri="{28A0092B-C50C-407E-A947-70E740481C1C}">
                  <a14:useLocalDpi xmlns:a14="http://schemas.microsoft.com/office/drawing/2010/main" val="0"/>
                </a:ext>
              </a:extLst>
            </a:blip>
            <a:srcRect l="8610" t="34023" r="7437" b="38391"/>
            <a:stretch/>
          </p:blipFill>
          <p:spPr>
            <a:xfrm>
              <a:off x="6189257" y="6294092"/>
              <a:ext cx="1401235" cy="355790"/>
            </a:xfrm>
            <a:prstGeom prst="rect">
              <a:avLst/>
            </a:prstGeom>
          </p:spPr>
        </p:pic>
      </p:grpSp>
      <p:sp>
        <p:nvSpPr>
          <p:cNvPr id="2" name="1 Rectángulo"/>
          <p:cNvSpPr/>
          <p:nvPr/>
        </p:nvSpPr>
        <p:spPr>
          <a:xfrm>
            <a:off x="1187625" y="44624"/>
            <a:ext cx="7712838" cy="707886"/>
          </a:xfrm>
          <a:prstGeom prst="rect">
            <a:avLst/>
          </a:prstGeom>
        </p:spPr>
        <p:txBody>
          <a:bodyPr wrap="square">
            <a:spAutoFit/>
          </a:bodyPr>
          <a:lstStyle/>
          <a:p>
            <a:pPr lvl="0" algn="ctr" eaLnBrk="0" fontAlgn="base" hangingPunct="0">
              <a:spcBef>
                <a:spcPct val="0"/>
              </a:spcBef>
              <a:spcAft>
                <a:spcPct val="0"/>
              </a:spcAft>
              <a:defRPr/>
            </a:pPr>
            <a:r>
              <a:rPr lang="es-CO" sz="2000" b="1" dirty="0">
                <a:solidFill>
                  <a:schemeClr val="bg1"/>
                </a:solidFill>
                <a:latin typeface="Arial" panose="020B0604020202020204" pitchFamily="34" charset="0"/>
                <a:ea typeface="ＭＳ Ｐゴシック" panose="020B0600070205080204" pitchFamily="34" charset="-128"/>
              </a:rPr>
              <a:t>Politica Gestión Misional y de Gobierno-II- Trimestre 2016</a:t>
            </a:r>
          </a:p>
          <a:p>
            <a:pPr lvl="0" algn="ctr" eaLnBrk="0" fontAlgn="base" hangingPunct="0">
              <a:spcBef>
                <a:spcPct val="0"/>
              </a:spcBef>
              <a:spcAft>
                <a:spcPct val="0"/>
              </a:spcAft>
              <a:defRPr/>
            </a:pPr>
            <a:r>
              <a:rPr lang="es-CO" sz="2000" b="1" dirty="0">
                <a:solidFill>
                  <a:schemeClr val="bg1"/>
                </a:solidFill>
                <a:latin typeface="Arial" panose="020B0604020202020204" pitchFamily="34" charset="0"/>
                <a:ea typeface="ＭＳ Ｐゴシック" panose="020B0600070205080204" pitchFamily="34" charset="-128"/>
              </a:rPr>
              <a:t>INTENALCO</a:t>
            </a:r>
          </a:p>
        </p:txBody>
      </p:sp>
      <p:sp>
        <p:nvSpPr>
          <p:cNvPr id="3" name="2 Marcador de fecha"/>
          <p:cNvSpPr>
            <a:spLocks noGrp="1"/>
          </p:cNvSpPr>
          <p:nvPr>
            <p:ph type="dt" sz="half" idx="10"/>
          </p:nvPr>
        </p:nvSpPr>
        <p:spPr/>
        <p:txBody>
          <a:bodyPr/>
          <a:lstStyle/>
          <a:p>
            <a:r>
              <a:rPr lang="es-CO"/>
              <a:t>26/04/2016</a:t>
            </a:r>
          </a:p>
        </p:txBody>
      </p:sp>
      <p:graphicFrame>
        <p:nvGraphicFramePr>
          <p:cNvPr id="4" name="3 Tabla"/>
          <p:cNvGraphicFramePr>
            <a:graphicFrameLocks noGrp="1"/>
          </p:cNvGraphicFramePr>
          <p:nvPr>
            <p:extLst>
              <p:ext uri="{D42A27DB-BD31-4B8C-83A1-F6EECF244321}">
                <p14:modId xmlns:p14="http://schemas.microsoft.com/office/powerpoint/2010/main" val="1241652383"/>
              </p:ext>
            </p:extLst>
          </p:nvPr>
        </p:nvGraphicFramePr>
        <p:xfrm>
          <a:off x="457200" y="908720"/>
          <a:ext cx="8435280" cy="4835974"/>
        </p:xfrm>
        <a:graphic>
          <a:graphicData uri="http://schemas.openxmlformats.org/drawingml/2006/table">
            <a:tbl>
              <a:tblPr>
                <a:tableStyleId>{D7AC3CCA-C797-4891-BE02-D94E43425B78}</a:tableStyleId>
              </a:tblPr>
              <a:tblGrid>
                <a:gridCol w="1018456">
                  <a:extLst>
                    <a:ext uri="{9D8B030D-6E8A-4147-A177-3AD203B41FA5}">
                      <a16:colId xmlns:a16="http://schemas.microsoft.com/office/drawing/2014/main" val="20000"/>
                    </a:ext>
                  </a:extLst>
                </a:gridCol>
                <a:gridCol w="1224136">
                  <a:extLst>
                    <a:ext uri="{9D8B030D-6E8A-4147-A177-3AD203B41FA5}">
                      <a16:colId xmlns:a16="http://schemas.microsoft.com/office/drawing/2014/main" val="20001"/>
                    </a:ext>
                  </a:extLst>
                </a:gridCol>
                <a:gridCol w="1152128">
                  <a:extLst>
                    <a:ext uri="{9D8B030D-6E8A-4147-A177-3AD203B41FA5}">
                      <a16:colId xmlns:a16="http://schemas.microsoft.com/office/drawing/2014/main" val="20002"/>
                    </a:ext>
                  </a:extLst>
                </a:gridCol>
                <a:gridCol w="864096">
                  <a:extLst>
                    <a:ext uri="{9D8B030D-6E8A-4147-A177-3AD203B41FA5}">
                      <a16:colId xmlns:a16="http://schemas.microsoft.com/office/drawing/2014/main" val="20003"/>
                    </a:ext>
                  </a:extLst>
                </a:gridCol>
                <a:gridCol w="4176464">
                  <a:extLst>
                    <a:ext uri="{9D8B030D-6E8A-4147-A177-3AD203B41FA5}">
                      <a16:colId xmlns:a16="http://schemas.microsoft.com/office/drawing/2014/main" val="20004"/>
                    </a:ext>
                  </a:extLst>
                </a:gridCol>
              </a:tblGrid>
              <a:tr h="467323">
                <a:tc>
                  <a:txBody>
                    <a:bodyPr/>
                    <a:lstStyle/>
                    <a:p>
                      <a:pPr algn="ctr" fontAlgn="ctr"/>
                      <a:r>
                        <a:rPr lang="es-CO" sz="1200" u="none" strike="noStrike" dirty="0">
                          <a:solidFill>
                            <a:schemeClr val="bg1"/>
                          </a:solidFill>
                          <a:effectLst/>
                        </a:rPr>
                        <a:t>Actividades Principales</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Indicador</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Meta 2016</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Avance 2° trimestre 2016</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Observaciones</a:t>
                      </a:r>
                      <a:endParaRPr lang="es-CO" sz="1200" b="1" i="0" u="none" strike="noStrike" dirty="0">
                        <a:solidFill>
                          <a:schemeClr val="bg1"/>
                        </a:solidFill>
                        <a:effectLst/>
                        <a:latin typeface="Calibri"/>
                      </a:endParaRPr>
                    </a:p>
                  </a:txBody>
                  <a:tcPr marL="0" marR="0" marT="0" marB="0" anchor="ctr">
                    <a:solidFill>
                      <a:schemeClr val="tx2"/>
                    </a:solidFill>
                  </a:tcPr>
                </a:tc>
                <a:extLst>
                  <a:ext uri="{0D108BD9-81ED-4DB2-BD59-A6C34878D82A}">
                    <a16:rowId xmlns:a16="http://schemas.microsoft.com/office/drawing/2014/main" val="10000"/>
                  </a:ext>
                </a:extLst>
              </a:tr>
              <a:tr h="675496">
                <a:tc rowSpan="2">
                  <a:txBody>
                    <a:bodyPr/>
                    <a:lstStyle/>
                    <a:p>
                      <a:pPr algn="ctr" fontAlgn="ctr"/>
                      <a:r>
                        <a:rPr lang="es-CO" sz="1200" u="none" strike="noStrike" dirty="0">
                          <a:effectLst/>
                        </a:rPr>
                        <a:t>Capacitar permanentemente a profesores y estudiantes en el uso de Tics</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es-CO" sz="1200" u="none" strike="noStrike" dirty="0">
                          <a:effectLst/>
                        </a:rPr>
                        <a:t>% de docentes capacitados en el uso de tics</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es-CO" sz="1200" u="none" strike="noStrike" dirty="0">
                          <a:effectLst/>
                        </a:rPr>
                        <a:t>100% de docentes capacitados en uso de tics </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es-CO" sz="1200" u="none" strike="noStrike" dirty="0">
                          <a:effectLst/>
                        </a:rPr>
                        <a:t>0%</a:t>
                      </a:r>
                      <a:endParaRPr lang="es-CO" sz="1200" b="0" i="0" u="none" strike="noStrike" dirty="0">
                        <a:solidFill>
                          <a:srgbClr val="000000"/>
                        </a:solidFill>
                        <a:effectLst/>
                        <a:latin typeface="Calibri"/>
                      </a:endParaRPr>
                    </a:p>
                  </a:txBody>
                  <a:tcPr marL="0" marR="0" marT="0" marB="0" anchor="ctr">
                    <a:noFill/>
                  </a:tcPr>
                </a:tc>
                <a:tc>
                  <a:txBody>
                    <a:bodyPr/>
                    <a:lstStyle/>
                    <a:p>
                      <a:pPr algn="just" fontAlgn="ctr"/>
                      <a:r>
                        <a:rPr lang="es-CO" sz="1200" u="none" strike="noStrike" dirty="0">
                          <a:effectLst/>
                        </a:rPr>
                        <a:t>Proyecto formulado dentro del PIC institucional se encuentra en proceso de documentación. </a:t>
                      </a:r>
                      <a:endParaRPr lang="es-CO" sz="1200" b="0" i="0" u="none" strike="noStrike" dirty="0">
                        <a:solidFill>
                          <a:srgbClr val="000000"/>
                        </a:solidFill>
                        <a:effectLst/>
                        <a:latin typeface="Calibri"/>
                      </a:endParaRPr>
                    </a:p>
                  </a:txBody>
                  <a:tcPr marL="0" marR="0" marT="0" marB="0" anchor="ctr">
                    <a:noFill/>
                  </a:tcPr>
                </a:tc>
                <a:extLst>
                  <a:ext uri="{0D108BD9-81ED-4DB2-BD59-A6C34878D82A}">
                    <a16:rowId xmlns:a16="http://schemas.microsoft.com/office/drawing/2014/main" val="10001"/>
                  </a:ext>
                </a:extLst>
              </a:tr>
              <a:tr h="720080">
                <a:tc vMerge="1">
                  <a:txBody>
                    <a:bodyPr/>
                    <a:lstStyle/>
                    <a:p>
                      <a:pPr algn="ctr" fontAlgn="ctr"/>
                      <a:endParaRPr lang="es-CO" sz="1200" b="0" i="0" u="none" strike="noStrike" dirty="0">
                        <a:solidFill>
                          <a:srgbClr val="000000"/>
                        </a:solidFill>
                        <a:effectLst/>
                        <a:latin typeface="Calibri"/>
                      </a:endParaRPr>
                    </a:p>
                  </a:txBody>
                  <a:tcPr marL="0" marR="0" marT="0" marB="0" anchor="ctr"/>
                </a:tc>
                <a:tc>
                  <a:txBody>
                    <a:bodyPr/>
                    <a:lstStyle/>
                    <a:p>
                      <a:pPr algn="ctr" fontAlgn="ctr"/>
                      <a:r>
                        <a:rPr lang="es-CO" sz="1200" u="none" strike="noStrike" dirty="0">
                          <a:effectLst/>
                        </a:rPr>
                        <a:t>% de estudiantes capacitados en l uso de tics</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es-CO" sz="1200" u="none" strike="noStrike" dirty="0">
                          <a:effectLst/>
                        </a:rPr>
                        <a:t>50% de estudiantes capacitados en uso de Tics</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es-CO" sz="1200" u="none" strike="noStrike" dirty="0">
                          <a:effectLst/>
                        </a:rPr>
                        <a:t>0%</a:t>
                      </a:r>
                      <a:endParaRPr lang="es-CO" sz="1200" b="0" i="0" u="none" strike="noStrike" dirty="0">
                        <a:solidFill>
                          <a:srgbClr val="000000"/>
                        </a:solidFill>
                        <a:effectLst/>
                        <a:latin typeface="Calibri"/>
                      </a:endParaRPr>
                    </a:p>
                  </a:txBody>
                  <a:tcPr marL="0" marR="0" marT="0" marB="0" anchor="ctr">
                    <a:noFill/>
                  </a:tcPr>
                </a:tc>
                <a:tc>
                  <a:txBody>
                    <a:bodyPr/>
                    <a:lstStyle/>
                    <a:p>
                      <a:pPr algn="just" fontAlgn="ctr"/>
                      <a:endParaRPr lang="es-CO" sz="1200" u="none" strike="noStrike" dirty="0">
                        <a:effectLst/>
                      </a:endParaRPr>
                    </a:p>
                    <a:p>
                      <a:pPr algn="just" fontAlgn="ctr"/>
                      <a:r>
                        <a:rPr lang="es-CO" sz="1200" u="none" strike="noStrike" dirty="0">
                          <a:effectLst/>
                        </a:rPr>
                        <a:t>Proyecto formulado dentro del PIC institucional se encuentra en proceso de documentación. </a:t>
                      </a:r>
                      <a:endParaRPr lang="es-CO" sz="1200" b="0" i="0" u="none" strike="noStrike" dirty="0">
                        <a:solidFill>
                          <a:srgbClr val="000000"/>
                        </a:solidFill>
                        <a:effectLst/>
                        <a:latin typeface="Calibri"/>
                      </a:endParaRPr>
                    </a:p>
                  </a:txBody>
                  <a:tcPr marL="0" marR="0" marT="0" marB="0" anchor="ctr">
                    <a:noFill/>
                  </a:tcPr>
                </a:tc>
                <a:extLst>
                  <a:ext uri="{0D108BD9-81ED-4DB2-BD59-A6C34878D82A}">
                    <a16:rowId xmlns:a16="http://schemas.microsoft.com/office/drawing/2014/main" val="10002"/>
                  </a:ext>
                </a:extLst>
              </a:tr>
              <a:tr h="1440159">
                <a:tc rowSpan="2">
                  <a:txBody>
                    <a:bodyPr/>
                    <a:lstStyle/>
                    <a:p>
                      <a:pPr algn="ctr" fontAlgn="ctr"/>
                      <a:r>
                        <a:rPr lang="es-CO" sz="1200" b="0" i="0" u="none" strike="noStrike" dirty="0">
                          <a:solidFill>
                            <a:srgbClr val="000000"/>
                          </a:solidFill>
                          <a:effectLst/>
                          <a:latin typeface="+mn-lt"/>
                        </a:rPr>
                        <a:t>Implementar un plan de formación y capacitación para el desarrollo de la Investigación en la Institución</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pt-BR" sz="1200" b="0" i="0" u="none" strike="noStrike" dirty="0">
                          <a:solidFill>
                            <a:srgbClr val="000000"/>
                          </a:solidFill>
                          <a:effectLst/>
                          <a:latin typeface="+mn-lt"/>
                        </a:rPr>
                        <a:t>N° de docentes nombrados  capacitados </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es-CO" sz="1200" b="0" i="0" u="none" strike="noStrike" dirty="0">
                          <a:solidFill>
                            <a:srgbClr val="000000"/>
                          </a:solidFill>
                          <a:effectLst/>
                          <a:latin typeface="+mn-lt"/>
                        </a:rPr>
                        <a:t>Capacitación del 100% de los docentes nombrados </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es-CO" sz="1200" b="0" i="0" u="none" strike="noStrike" dirty="0">
                          <a:solidFill>
                            <a:srgbClr val="000000"/>
                          </a:solidFill>
                          <a:effectLst/>
                          <a:latin typeface="+mn-lt"/>
                        </a:rPr>
                        <a:t>0%</a:t>
                      </a:r>
                      <a:endParaRPr lang="es-CO" sz="1200" b="0" i="0" u="none" strike="noStrike" dirty="0">
                        <a:solidFill>
                          <a:srgbClr val="000000"/>
                        </a:solidFill>
                        <a:effectLst/>
                        <a:latin typeface="Calibri"/>
                      </a:endParaRPr>
                    </a:p>
                  </a:txBody>
                  <a:tcPr marL="0" marR="0" marT="0" marB="0" anchor="ctr">
                    <a:noFill/>
                  </a:tcPr>
                </a:tc>
                <a:tc>
                  <a:txBody>
                    <a:bodyPr/>
                    <a:lstStyle/>
                    <a:p>
                      <a:pPr algn="just" fontAlgn="ctr"/>
                      <a:r>
                        <a:rPr lang="es-CO" sz="1200" b="0" i="0" u="none" strike="noStrike" dirty="0">
                          <a:solidFill>
                            <a:srgbClr val="000000"/>
                          </a:solidFill>
                          <a:effectLst/>
                          <a:latin typeface="+mn-lt"/>
                        </a:rPr>
                        <a:t>Se reprograman las actividades de capacitación por austeridad del gasto.</a:t>
                      </a:r>
                      <a:endParaRPr lang="es-CO" sz="1200" b="0" i="0" u="none" strike="noStrike" dirty="0">
                        <a:solidFill>
                          <a:srgbClr val="000000"/>
                        </a:solidFill>
                        <a:effectLst/>
                        <a:latin typeface="Calibri"/>
                      </a:endParaRPr>
                    </a:p>
                  </a:txBody>
                  <a:tcPr marL="0" marR="0" marT="0" marB="0" anchor="ctr">
                    <a:noFill/>
                  </a:tcPr>
                </a:tc>
                <a:extLst>
                  <a:ext uri="{0D108BD9-81ED-4DB2-BD59-A6C34878D82A}">
                    <a16:rowId xmlns:a16="http://schemas.microsoft.com/office/drawing/2014/main" val="10003"/>
                  </a:ext>
                </a:extLst>
              </a:tr>
              <a:tr h="1440159">
                <a:tc vMerge="1">
                  <a:txBody>
                    <a:bodyPr/>
                    <a:lstStyle/>
                    <a:p>
                      <a:pPr algn="ctr" fontAlgn="ctr"/>
                      <a:endParaRPr lang="es-CO" sz="1200" b="0" i="0" u="none" strike="noStrike" dirty="0">
                        <a:solidFill>
                          <a:srgbClr val="000000"/>
                        </a:solidFill>
                        <a:effectLst/>
                        <a:latin typeface="Calibri"/>
                      </a:endParaRPr>
                    </a:p>
                  </a:txBody>
                  <a:tcPr marL="0" marR="0" marT="0" marB="0" anchor="ctr"/>
                </a:tc>
                <a:tc>
                  <a:txBody>
                    <a:bodyPr/>
                    <a:lstStyle/>
                    <a:p>
                      <a:pPr algn="ctr" fontAlgn="ctr"/>
                      <a:r>
                        <a:rPr lang="es-CO" sz="1200" b="0" i="0" u="none" strike="noStrike" dirty="0">
                          <a:solidFill>
                            <a:srgbClr val="000000"/>
                          </a:solidFill>
                          <a:effectLst/>
                          <a:latin typeface="+mn-lt"/>
                        </a:rPr>
                        <a:t>N° de estudiantes capacitados</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es-CO" sz="1200" b="0" i="0" u="none" strike="noStrike" dirty="0">
                          <a:solidFill>
                            <a:srgbClr val="000000"/>
                          </a:solidFill>
                          <a:effectLst/>
                          <a:latin typeface="+mn-lt"/>
                        </a:rPr>
                        <a:t>Capacitación del 100% de estudiantes vinculados a algún proceso investigativo</a:t>
                      </a:r>
                      <a:endParaRPr lang="es-CO" sz="1200" b="0" i="0" u="none" strike="noStrike" dirty="0">
                        <a:solidFill>
                          <a:srgbClr val="000000"/>
                        </a:solidFill>
                        <a:effectLst/>
                        <a:latin typeface="Calibri"/>
                      </a:endParaRPr>
                    </a:p>
                  </a:txBody>
                  <a:tcPr marL="0" marR="0" marT="0" marB="0" anchor="c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1200" b="0" i="0" u="none" strike="noStrike" dirty="0">
                          <a:solidFill>
                            <a:srgbClr val="000000"/>
                          </a:solidFill>
                          <a:effectLst/>
                          <a:latin typeface="+mn-lt"/>
                        </a:rPr>
                        <a:t>0%</a:t>
                      </a:r>
                    </a:p>
                    <a:p>
                      <a:pPr algn="ctr" fontAlgn="ctr"/>
                      <a:endParaRPr lang="es-CO" sz="1200" b="0" i="0" u="none" strike="noStrike" dirty="0">
                        <a:solidFill>
                          <a:srgbClr val="000000"/>
                        </a:solidFill>
                        <a:effectLst/>
                        <a:latin typeface="Calibri"/>
                      </a:endParaRPr>
                    </a:p>
                  </a:txBody>
                  <a:tcPr marL="0" marR="0" marT="0" marB="0" anchor="ctr">
                    <a:noFill/>
                  </a:tcPr>
                </a:tc>
                <a:tc>
                  <a:txBody>
                    <a:bodyPr/>
                    <a:lstStyle/>
                    <a:p>
                      <a:pPr algn="just" fontAlgn="ctr"/>
                      <a:r>
                        <a:rPr lang="es-CO" sz="1200" b="0" i="0" u="none" strike="noStrike" dirty="0">
                          <a:solidFill>
                            <a:srgbClr val="000000"/>
                          </a:solidFill>
                          <a:effectLst/>
                          <a:latin typeface="+mn-lt"/>
                        </a:rPr>
                        <a:t>Se reprograman las actividades de capacitación por austeridad del gasto.</a:t>
                      </a:r>
                      <a:endParaRPr lang="es-CO" sz="1200" b="0" i="0" u="none" strike="noStrike" dirty="0">
                        <a:solidFill>
                          <a:srgbClr val="000000"/>
                        </a:solidFill>
                        <a:effectLst/>
                        <a:latin typeface="Calibri"/>
                      </a:endParaRPr>
                    </a:p>
                  </a:txBody>
                  <a:tcPr marL="0" marR="0" marT="0" marB="0" anchor="ctr">
                    <a:no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6224011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 name="Picture 15"/>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5259" t="17295" r="16983" b="33645"/>
          <a:stretch/>
        </p:blipFill>
        <p:spPr bwMode="auto">
          <a:xfrm>
            <a:off x="323528" y="116632"/>
            <a:ext cx="8568952" cy="6406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67" name="66 Grupo"/>
          <p:cNvGrpSpPr/>
          <p:nvPr/>
        </p:nvGrpSpPr>
        <p:grpSpPr>
          <a:xfrm>
            <a:off x="6189257" y="6093296"/>
            <a:ext cx="2919247" cy="757382"/>
            <a:chOff x="6189257" y="6093296"/>
            <a:chExt cx="2919247" cy="757382"/>
          </a:xfrm>
        </p:grpSpPr>
        <p:pic>
          <p:nvPicPr>
            <p:cNvPr id="68" name="67 Imagen"/>
            <p:cNvPicPr>
              <a:picLocks noChangeAspect="1"/>
            </p:cNvPicPr>
            <p:nvPr/>
          </p:nvPicPr>
          <p:blipFill rotWithShape="1">
            <a:blip r:embed="rId3" cstate="print">
              <a:extLst>
                <a:ext uri="{28A0092B-C50C-407E-A947-70E740481C1C}">
                  <a14:useLocalDpi xmlns:a14="http://schemas.microsoft.com/office/drawing/2010/main" val="0"/>
                </a:ext>
              </a:extLst>
            </a:blip>
            <a:srcRect l="80014" t="81187" r="3385" b="5008"/>
            <a:stretch/>
          </p:blipFill>
          <p:spPr>
            <a:xfrm>
              <a:off x="7590492" y="6093296"/>
              <a:ext cx="1518012" cy="757382"/>
            </a:xfrm>
            <a:prstGeom prst="rect">
              <a:avLst/>
            </a:prstGeom>
          </p:spPr>
        </p:pic>
        <p:pic>
          <p:nvPicPr>
            <p:cNvPr id="69" name="68 Imagen"/>
            <p:cNvPicPr>
              <a:picLocks noChangeAspect="1"/>
            </p:cNvPicPr>
            <p:nvPr/>
          </p:nvPicPr>
          <p:blipFill rotWithShape="1">
            <a:blip r:embed="rId4" cstate="print">
              <a:extLst>
                <a:ext uri="{28A0092B-C50C-407E-A947-70E740481C1C}">
                  <a14:useLocalDpi xmlns:a14="http://schemas.microsoft.com/office/drawing/2010/main" val="0"/>
                </a:ext>
              </a:extLst>
            </a:blip>
            <a:srcRect l="8610" t="34023" r="7437" b="38391"/>
            <a:stretch/>
          </p:blipFill>
          <p:spPr>
            <a:xfrm>
              <a:off x="6189257" y="6294092"/>
              <a:ext cx="1401235" cy="355790"/>
            </a:xfrm>
            <a:prstGeom prst="rect">
              <a:avLst/>
            </a:prstGeom>
          </p:spPr>
        </p:pic>
      </p:grpSp>
      <p:sp>
        <p:nvSpPr>
          <p:cNvPr id="2" name="1 Rectángulo"/>
          <p:cNvSpPr/>
          <p:nvPr/>
        </p:nvSpPr>
        <p:spPr>
          <a:xfrm>
            <a:off x="1187625" y="44624"/>
            <a:ext cx="7712838" cy="707886"/>
          </a:xfrm>
          <a:prstGeom prst="rect">
            <a:avLst/>
          </a:prstGeom>
        </p:spPr>
        <p:txBody>
          <a:bodyPr wrap="square">
            <a:spAutoFit/>
          </a:bodyPr>
          <a:lstStyle/>
          <a:p>
            <a:pPr lvl="0" algn="ctr" eaLnBrk="0" fontAlgn="base" hangingPunct="0">
              <a:spcBef>
                <a:spcPct val="0"/>
              </a:spcBef>
              <a:spcAft>
                <a:spcPct val="0"/>
              </a:spcAft>
              <a:defRPr/>
            </a:pPr>
            <a:r>
              <a:rPr lang="es-CO" sz="2000" b="1" dirty="0">
                <a:solidFill>
                  <a:schemeClr val="bg1"/>
                </a:solidFill>
                <a:latin typeface="Arial" panose="020B0604020202020204" pitchFamily="34" charset="0"/>
                <a:ea typeface="ＭＳ Ｐゴシック" panose="020B0600070205080204" pitchFamily="34" charset="-128"/>
              </a:rPr>
              <a:t>Politica Gestión Misional y de Gobierno-II- Trimestre 2016</a:t>
            </a:r>
          </a:p>
          <a:p>
            <a:pPr lvl="0" algn="ctr" eaLnBrk="0" fontAlgn="base" hangingPunct="0">
              <a:spcBef>
                <a:spcPct val="0"/>
              </a:spcBef>
              <a:spcAft>
                <a:spcPct val="0"/>
              </a:spcAft>
              <a:defRPr/>
            </a:pPr>
            <a:r>
              <a:rPr lang="es-CO" sz="2000" b="1" dirty="0">
                <a:solidFill>
                  <a:schemeClr val="bg1"/>
                </a:solidFill>
                <a:latin typeface="Arial" panose="020B0604020202020204" pitchFamily="34" charset="0"/>
                <a:ea typeface="ＭＳ Ｐゴシック" panose="020B0600070205080204" pitchFamily="34" charset="-128"/>
              </a:rPr>
              <a:t>INTENALCO</a:t>
            </a:r>
          </a:p>
        </p:txBody>
      </p:sp>
      <p:sp>
        <p:nvSpPr>
          <p:cNvPr id="3" name="2 Marcador de fecha"/>
          <p:cNvSpPr>
            <a:spLocks noGrp="1"/>
          </p:cNvSpPr>
          <p:nvPr>
            <p:ph type="dt" sz="half" idx="10"/>
          </p:nvPr>
        </p:nvSpPr>
        <p:spPr/>
        <p:txBody>
          <a:bodyPr/>
          <a:lstStyle/>
          <a:p>
            <a:r>
              <a:rPr lang="es-CO"/>
              <a:t>26/04/2016</a:t>
            </a:r>
          </a:p>
        </p:txBody>
      </p:sp>
      <p:graphicFrame>
        <p:nvGraphicFramePr>
          <p:cNvPr id="4" name="3 Tabla"/>
          <p:cNvGraphicFramePr>
            <a:graphicFrameLocks noGrp="1"/>
          </p:cNvGraphicFramePr>
          <p:nvPr>
            <p:extLst>
              <p:ext uri="{D42A27DB-BD31-4B8C-83A1-F6EECF244321}">
                <p14:modId xmlns:p14="http://schemas.microsoft.com/office/powerpoint/2010/main" val="2712935504"/>
              </p:ext>
            </p:extLst>
          </p:nvPr>
        </p:nvGraphicFramePr>
        <p:xfrm>
          <a:off x="323529" y="908720"/>
          <a:ext cx="8568952" cy="4824536"/>
        </p:xfrm>
        <a:graphic>
          <a:graphicData uri="http://schemas.openxmlformats.org/drawingml/2006/table">
            <a:tbl>
              <a:tblPr>
                <a:tableStyleId>{D7AC3CCA-C797-4891-BE02-D94E43425B78}</a:tableStyleId>
              </a:tblPr>
              <a:tblGrid>
                <a:gridCol w="1368151">
                  <a:extLst>
                    <a:ext uri="{9D8B030D-6E8A-4147-A177-3AD203B41FA5}">
                      <a16:colId xmlns:a16="http://schemas.microsoft.com/office/drawing/2014/main" val="20000"/>
                    </a:ext>
                  </a:extLst>
                </a:gridCol>
                <a:gridCol w="1152128">
                  <a:extLst>
                    <a:ext uri="{9D8B030D-6E8A-4147-A177-3AD203B41FA5}">
                      <a16:colId xmlns:a16="http://schemas.microsoft.com/office/drawing/2014/main" val="20001"/>
                    </a:ext>
                  </a:extLst>
                </a:gridCol>
                <a:gridCol w="1440160">
                  <a:extLst>
                    <a:ext uri="{9D8B030D-6E8A-4147-A177-3AD203B41FA5}">
                      <a16:colId xmlns:a16="http://schemas.microsoft.com/office/drawing/2014/main" val="20002"/>
                    </a:ext>
                  </a:extLst>
                </a:gridCol>
                <a:gridCol w="864096">
                  <a:extLst>
                    <a:ext uri="{9D8B030D-6E8A-4147-A177-3AD203B41FA5}">
                      <a16:colId xmlns:a16="http://schemas.microsoft.com/office/drawing/2014/main" val="20003"/>
                    </a:ext>
                  </a:extLst>
                </a:gridCol>
                <a:gridCol w="3744417">
                  <a:extLst>
                    <a:ext uri="{9D8B030D-6E8A-4147-A177-3AD203B41FA5}">
                      <a16:colId xmlns:a16="http://schemas.microsoft.com/office/drawing/2014/main" val="20004"/>
                    </a:ext>
                  </a:extLst>
                </a:gridCol>
              </a:tblGrid>
              <a:tr h="467323">
                <a:tc>
                  <a:txBody>
                    <a:bodyPr/>
                    <a:lstStyle/>
                    <a:p>
                      <a:pPr algn="ctr" fontAlgn="ctr"/>
                      <a:r>
                        <a:rPr lang="es-CO" sz="1200" u="none" strike="noStrike" dirty="0">
                          <a:solidFill>
                            <a:schemeClr val="bg1"/>
                          </a:solidFill>
                          <a:effectLst/>
                        </a:rPr>
                        <a:t>Actividades Principales</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Indicador</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Meta 2016</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Avance 2° trimestre 2016</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Observaciones</a:t>
                      </a:r>
                      <a:endParaRPr lang="es-CO" sz="1200" b="1" i="0" u="none" strike="noStrike" dirty="0">
                        <a:solidFill>
                          <a:schemeClr val="bg1"/>
                        </a:solidFill>
                        <a:effectLst/>
                        <a:latin typeface="Calibri"/>
                      </a:endParaRPr>
                    </a:p>
                  </a:txBody>
                  <a:tcPr marL="0" marR="0" marT="0" marB="0" anchor="ctr">
                    <a:solidFill>
                      <a:schemeClr val="tx2"/>
                    </a:solidFill>
                  </a:tcPr>
                </a:tc>
                <a:extLst>
                  <a:ext uri="{0D108BD9-81ED-4DB2-BD59-A6C34878D82A}">
                    <a16:rowId xmlns:a16="http://schemas.microsoft.com/office/drawing/2014/main" val="10000"/>
                  </a:ext>
                </a:extLst>
              </a:tr>
              <a:tr h="675496">
                <a:tc>
                  <a:txBody>
                    <a:bodyPr/>
                    <a:lstStyle/>
                    <a:p>
                      <a:pPr algn="ctr" fontAlgn="ctr"/>
                      <a:r>
                        <a:rPr lang="es-CO" sz="1200" u="none" strike="noStrike" dirty="0">
                          <a:effectLst/>
                        </a:rPr>
                        <a:t>Implementar políticas y lineamientos relacionados con el uso de Tics en las estructuras curriculares</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es-CO" sz="1200" u="none" strike="noStrike" dirty="0">
                          <a:effectLst/>
                        </a:rPr>
                        <a:t>Información verificable de documentos formulados que contenga políticas y lineamientos en el uso de tics en estructuras curriculares</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es-CO" sz="1200" u="none" strike="noStrike" dirty="0">
                          <a:effectLst/>
                        </a:rPr>
                        <a:t>Documento formulado que contenga políticas y lineamientos en el uso de tics en estructura curriculares </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es-CO" sz="1200" u="none" strike="noStrike" dirty="0">
                          <a:effectLst/>
                        </a:rPr>
                        <a:t>40%</a:t>
                      </a:r>
                      <a:endParaRPr lang="es-CO" sz="1200" b="0" i="0" u="none" strike="noStrike" dirty="0">
                        <a:solidFill>
                          <a:srgbClr val="000000"/>
                        </a:solidFill>
                        <a:effectLst/>
                        <a:latin typeface="Calibri"/>
                      </a:endParaRPr>
                    </a:p>
                  </a:txBody>
                  <a:tcPr marL="0" marR="0" marT="0" marB="0" anchor="ctr">
                    <a:noFill/>
                  </a:tcPr>
                </a:tc>
                <a:tc>
                  <a:txBody>
                    <a:bodyPr/>
                    <a:lstStyle/>
                    <a:p>
                      <a:pPr algn="just" fontAlgn="ctr"/>
                      <a:r>
                        <a:rPr lang="es-CO" sz="1200" u="none" strike="noStrike" dirty="0">
                          <a:effectLst/>
                        </a:rPr>
                        <a:t>Se definen las políticas en uso de tics en los procesos formaticos, falta plasmarlos en las estructuras curriculares.</a:t>
                      </a:r>
                      <a:endParaRPr lang="es-CO" sz="1200" b="0" i="0" u="none" strike="noStrike" dirty="0">
                        <a:solidFill>
                          <a:srgbClr val="000000"/>
                        </a:solidFill>
                        <a:effectLst/>
                        <a:latin typeface="Calibri"/>
                      </a:endParaRPr>
                    </a:p>
                  </a:txBody>
                  <a:tcPr marL="0" marR="0" marT="0" marB="0" anchor="ctr">
                    <a:noFill/>
                  </a:tcPr>
                </a:tc>
                <a:extLst>
                  <a:ext uri="{0D108BD9-81ED-4DB2-BD59-A6C34878D82A}">
                    <a16:rowId xmlns:a16="http://schemas.microsoft.com/office/drawing/2014/main" val="10001"/>
                  </a:ext>
                </a:extLst>
              </a:tr>
              <a:tr h="1440159">
                <a:tc>
                  <a:txBody>
                    <a:bodyPr/>
                    <a:lstStyle/>
                    <a:p>
                      <a:pPr algn="ctr" fontAlgn="ctr"/>
                      <a:r>
                        <a:rPr lang="es-CO" sz="1200" b="0" i="0" u="none" strike="noStrike" dirty="0">
                          <a:solidFill>
                            <a:srgbClr val="000000"/>
                          </a:solidFill>
                          <a:effectLst/>
                          <a:latin typeface="+mn-lt"/>
                        </a:rPr>
                        <a:t>Evaluar y ajustar la estructura académica en función de las necesidades y retos que deparan la Redefinición por Ciclos propedéuticos.</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es-CO" sz="1200" b="0" i="0" u="none" strike="noStrike" dirty="0">
                          <a:solidFill>
                            <a:srgbClr val="000000"/>
                          </a:solidFill>
                          <a:effectLst/>
                          <a:latin typeface="+mn-lt"/>
                        </a:rPr>
                        <a:t>N° estudios realizados de viabilizarían de reforma de la planta profesoral</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es-CO" sz="1200" b="0" i="0" u="none" strike="noStrike" dirty="0">
                          <a:solidFill>
                            <a:srgbClr val="000000"/>
                          </a:solidFill>
                          <a:effectLst/>
                          <a:latin typeface="+mn-lt"/>
                        </a:rPr>
                        <a:t>Realizar estudio de viabilización de reforma de la planta profesoral </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es-CO" sz="1200" b="0" i="0" u="none" strike="noStrike" dirty="0">
                          <a:solidFill>
                            <a:srgbClr val="000000"/>
                          </a:solidFill>
                          <a:effectLst/>
                          <a:latin typeface="+mn-lt"/>
                        </a:rPr>
                        <a:t>0%</a:t>
                      </a:r>
                      <a:endParaRPr lang="es-CO" sz="1200" b="0" i="0" u="none" strike="noStrike" dirty="0">
                        <a:solidFill>
                          <a:srgbClr val="000000"/>
                        </a:solidFill>
                        <a:effectLst/>
                        <a:latin typeface="Calibri"/>
                      </a:endParaRPr>
                    </a:p>
                  </a:txBody>
                  <a:tcPr marL="0" marR="0" marT="0" marB="0" anchor="ctr">
                    <a:noFill/>
                  </a:tcPr>
                </a:tc>
                <a:tc>
                  <a:txBody>
                    <a:bodyPr/>
                    <a:lstStyle/>
                    <a:p>
                      <a:pPr algn="just" fontAlgn="ctr"/>
                      <a:r>
                        <a:rPr lang="es-CO" sz="1200" b="0" i="0" u="none" strike="noStrike" dirty="0">
                          <a:solidFill>
                            <a:srgbClr val="000000"/>
                          </a:solidFill>
                          <a:effectLst/>
                          <a:latin typeface="+mn-lt"/>
                        </a:rPr>
                        <a:t>Se conforman grupos de trabajo para el estudio de planta.</a:t>
                      </a:r>
                      <a:endParaRPr lang="es-CO" sz="1200" b="0" i="0" u="none" strike="noStrike" dirty="0">
                        <a:solidFill>
                          <a:srgbClr val="000000"/>
                        </a:solidFill>
                        <a:effectLst/>
                        <a:latin typeface="Calibri"/>
                      </a:endParaRPr>
                    </a:p>
                  </a:txBody>
                  <a:tcPr marL="0" marR="0" marT="0" marB="0" anchor="ctr">
                    <a:noFill/>
                  </a:tcPr>
                </a:tc>
                <a:extLst>
                  <a:ext uri="{0D108BD9-81ED-4DB2-BD59-A6C34878D82A}">
                    <a16:rowId xmlns:a16="http://schemas.microsoft.com/office/drawing/2014/main" val="10002"/>
                  </a:ext>
                </a:extLst>
              </a:tr>
              <a:tr h="1189817">
                <a:tc>
                  <a:txBody>
                    <a:bodyPr/>
                    <a:lstStyle/>
                    <a:p>
                      <a:pPr algn="ctr" fontAlgn="ctr"/>
                      <a:r>
                        <a:rPr lang="es-CO" sz="1200" b="0" i="0" u="none" strike="noStrike" dirty="0">
                          <a:solidFill>
                            <a:srgbClr val="000000"/>
                          </a:solidFill>
                          <a:effectLst/>
                          <a:latin typeface="+mn-lt"/>
                        </a:rPr>
                        <a:t>Consolidar los procesos de autoevaluación y autorregulación de los programas académicos</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es-CO" sz="1200" b="0" i="0" u="none" strike="noStrike" dirty="0">
                          <a:solidFill>
                            <a:srgbClr val="000000"/>
                          </a:solidFill>
                          <a:effectLst/>
                          <a:latin typeface="+mn-lt"/>
                        </a:rPr>
                        <a:t>% de programas académicos con la implementación de factores del modelo de autoevaluación</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es-CO" sz="1200" b="0" i="0" u="none" strike="noStrike" dirty="0">
                          <a:solidFill>
                            <a:srgbClr val="000000"/>
                          </a:solidFill>
                          <a:effectLst/>
                          <a:latin typeface="+mn-lt"/>
                        </a:rPr>
                        <a:t>implementación de 4 factores del modelo de autoevaluación con los estándares del CNA en los programas académicos ofertados. </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es-CO" sz="1200" b="0" i="0" u="none" strike="noStrike" dirty="0">
                          <a:solidFill>
                            <a:srgbClr val="000000"/>
                          </a:solidFill>
                          <a:effectLst/>
                          <a:latin typeface="+mn-lt"/>
                        </a:rPr>
                        <a:t>35%</a:t>
                      </a:r>
                      <a:endParaRPr lang="es-CO" sz="1200" b="0" i="0" u="none" strike="noStrike" dirty="0">
                        <a:solidFill>
                          <a:srgbClr val="000000"/>
                        </a:solidFill>
                        <a:effectLst/>
                        <a:latin typeface="Calibri"/>
                      </a:endParaRPr>
                    </a:p>
                  </a:txBody>
                  <a:tcPr marL="0" marR="0" marT="0" marB="0" anchor="ctr">
                    <a:noFill/>
                  </a:tcPr>
                </a:tc>
                <a:tc>
                  <a:txBody>
                    <a:bodyPr/>
                    <a:lstStyle/>
                    <a:p>
                      <a:pPr algn="just" fontAlgn="ctr"/>
                      <a:r>
                        <a:rPr lang="es-CO" sz="1200" b="0" i="0" u="none" strike="noStrike" dirty="0">
                          <a:solidFill>
                            <a:srgbClr val="000000"/>
                          </a:solidFill>
                          <a:effectLst/>
                          <a:latin typeface="+mn-lt"/>
                        </a:rPr>
                        <a:t>El comité directivo de autoevaluación analiza las características del componente docentes y estudiantes, se definen criterios de calificación de los componentes. </a:t>
                      </a:r>
                      <a:endParaRPr lang="es-CO" sz="1200" b="0" i="0" u="none" strike="noStrike" dirty="0">
                        <a:solidFill>
                          <a:srgbClr val="000000"/>
                        </a:solidFill>
                        <a:effectLst/>
                        <a:latin typeface="Calibri"/>
                      </a:endParaRPr>
                    </a:p>
                  </a:txBody>
                  <a:tcPr marL="0" marR="0" marT="0" marB="0" anchor="ctr">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6089877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 name="Picture 15"/>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5259" t="17295" r="16983" b="33645"/>
          <a:stretch/>
        </p:blipFill>
        <p:spPr bwMode="auto">
          <a:xfrm>
            <a:off x="323528" y="116632"/>
            <a:ext cx="8568952" cy="6406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67" name="66 Grupo"/>
          <p:cNvGrpSpPr/>
          <p:nvPr/>
        </p:nvGrpSpPr>
        <p:grpSpPr>
          <a:xfrm>
            <a:off x="6189257" y="6093296"/>
            <a:ext cx="2919247" cy="757382"/>
            <a:chOff x="6189257" y="6093296"/>
            <a:chExt cx="2919247" cy="757382"/>
          </a:xfrm>
        </p:grpSpPr>
        <p:pic>
          <p:nvPicPr>
            <p:cNvPr id="68" name="67 Imagen"/>
            <p:cNvPicPr>
              <a:picLocks noChangeAspect="1"/>
            </p:cNvPicPr>
            <p:nvPr/>
          </p:nvPicPr>
          <p:blipFill rotWithShape="1">
            <a:blip r:embed="rId3" cstate="print">
              <a:extLst>
                <a:ext uri="{28A0092B-C50C-407E-A947-70E740481C1C}">
                  <a14:useLocalDpi xmlns:a14="http://schemas.microsoft.com/office/drawing/2010/main" val="0"/>
                </a:ext>
              </a:extLst>
            </a:blip>
            <a:srcRect l="80014" t="81187" r="3385" b="5008"/>
            <a:stretch/>
          </p:blipFill>
          <p:spPr>
            <a:xfrm>
              <a:off x="7590492" y="6093296"/>
              <a:ext cx="1518012" cy="757382"/>
            </a:xfrm>
            <a:prstGeom prst="rect">
              <a:avLst/>
            </a:prstGeom>
          </p:spPr>
        </p:pic>
        <p:pic>
          <p:nvPicPr>
            <p:cNvPr id="69" name="68 Imagen"/>
            <p:cNvPicPr>
              <a:picLocks noChangeAspect="1"/>
            </p:cNvPicPr>
            <p:nvPr/>
          </p:nvPicPr>
          <p:blipFill rotWithShape="1">
            <a:blip r:embed="rId4" cstate="print">
              <a:extLst>
                <a:ext uri="{28A0092B-C50C-407E-A947-70E740481C1C}">
                  <a14:useLocalDpi xmlns:a14="http://schemas.microsoft.com/office/drawing/2010/main" val="0"/>
                </a:ext>
              </a:extLst>
            </a:blip>
            <a:srcRect l="8610" t="34023" r="7437" b="38391"/>
            <a:stretch/>
          </p:blipFill>
          <p:spPr>
            <a:xfrm>
              <a:off x="6189257" y="6294092"/>
              <a:ext cx="1401235" cy="355790"/>
            </a:xfrm>
            <a:prstGeom prst="rect">
              <a:avLst/>
            </a:prstGeom>
          </p:spPr>
        </p:pic>
      </p:grpSp>
      <p:sp>
        <p:nvSpPr>
          <p:cNvPr id="2" name="1 Rectángulo"/>
          <p:cNvSpPr/>
          <p:nvPr/>
        </p:nvSpPr>
        <p:spPr>
          <a:xfrm>
            <a:off x="1187625" y="44624"/>
            <a:ext cx="7712838" cy="707886"/>
          </a:xfrm>
          <a:prstGeom prst="rect">
            <a:avLst/>
          </a:prstGeom>
        </p:spPr>
        <p:txBody>
          <a:bodyPr wrap="square">
            <a:spAutoFit/>
          </a:bodyPr>
          <a:lstStyle/>
          <a:p>
            <a:pPr lvl="0" algn="ctr" eaLnBrk="0" fontAlgn="base" hangingPunct="0">
              <a:spcBef>
                <a:spcPct val="0"/>
              </a:spcBef>
              <a:spcAft>
                <a:spcPct val="0"/>
              </a:spcAft>
              <a:defRPr/>
            </a:pPr>
            <a:r>
              <a:rPr lang="es-CO" sz="2000" b="1" dirty="0">
                <a:solidFill>
                  <a:schemeClr val="bg1"/>
                </a:solidFill>
                <a:latin typeface="Arial" panose="020B0604020202020204" pitchFamily="34" charset="0"/>
                <a:ea typeface="ＭＳ Ｐゴシック" panose="020B0600070205080204" pitchFamily="34" charset="-128"/>
              </a:rPr>
              <a:t>Politica Gestión Misional y de Gobierno-II- Trimestre 2016</a:t>
            </a:r>
          </a:p>
          <a:p>
            <a:pPr lvl="0" algn="ctr" eaLnBrk="0" fontAlgn="base" hangingPunct="0">
              <a:spcBef>
                <a:spcPct val="0"/>
              </a:spcBef>
              <a:spcAft>
                <a:spcPct val="0"/>
              </a:spcAft>
              <a:defRPr/>
            </a:pPr>
            <a:r>
              <a:rPr lang="es-CO" sz="2000" b="1" dirty="0">
                <a:solidFill>
                  <a:schemeClr val="bg1"/>
                </a:solidFill>
                <a:latin typeface="Arial" panose="020B0604020202020204" pitchFamily="34" charset="0"/>
                <a:ea typeface="ＭＳ Ｐゴシック" panose="020B0600070205080204" pitchFamily="34" charset="-128"/>
              </a:rPr>
              <a:t>INTENALCO</a:t>
            </a:r>
          </a:p>
        </p:txBody>
      </p:sp>
      <p:sp>
        <p:nvSpPr>
          <p:cNvPr id="3" name="2 Marcador de fecha"/>
          <p:cNvSpPr>
            <a:spLocks noGrp="1"/>
          </p:cNvSpPr>
          <p:nvPr>
            <p:ph type="dt" sz="half" idx="10"/>
          </p:nvPr>
        </p:nvSpPr>
        <p:spPr/>
        <p:txBody>
          <a:bodyPr/>
          <a:lstStyle/>
          <a:p>
            <a:r>
              <a:rPr lang="es-CO"/>
              <a:t>26/04/2016</a:t>
            </a:r>
          </a:p>
        </p:txBody>
      </p:sp>
      <p:graphicFrame>
        <p:nvGraphicFramePr>
          <p:cNvPr id="4" name="3 Tabla"/>
          <p:cNvGraphicFramePr>
            <a:graphicFrameLocks noGrp="1"/>
          </p:cNvGraphicFramePr>
          <p:nvPr>
            <p:extLst>
              <p:ext uri="{D42A27DB-BD31-4B8C-83A1-F6EECF244321}">
                <p14:modId xmlns:p14="http://schemas.microsoft.com/office/powerpoint/2010/main" val="3262412632"/>
              </p:ext>
            </p:extLst>
          </p:nvPr>
        </p:nvGraphicFramePr>
        <p:xfrm>
          <a:off x="323529" y="908720"/>
          <a:ext cx="8568952" cy="4238208"/>
        </p:xfrm>
        <a:graphic>
          <a:graphicData uri="http://schemas.openxmlformats.org/drawingml/2006/table">
            <a:tbl>
              <a:tblPr>
                <a:tableStyleId>{D7AC3CCA-C797-4891-BE02-D94E43425B78}</a:tableStyleId>
              </a:tblPr>
              <a:tblGrid>
                <a:gridCol w="1368151">
                  <a:extLst>
                    <a:ext uri="{9D8B030D-6E8A-4147-A177-3AD203B41FA5}">
                      <a16:colId xmlns:a16="http://schemas.microsoft.com/office/drawing/2014/main" val="20000"/>
                    </a:ext>
                  </a:extLst>
                </a:gridCol>
                <a:gridCol w="1152128">
                  <a:extLst>
                    <a:ext uri="{9D8B030D-6E8A-4147-A177-3AD203B41FA5}">
                      <a16:colId xmlns:a16="http://schemas.microsoft.com/office/drawing/2014/main" val="20001"/>
                    </a:ext>
                  </a:extLst>
                </a:gridCol>
                <a:gridCol w="1440160">
                  <a:extLst>
                    <a:ext uri="{9D8B030D-6E8A-4147-A177-3AD203B41FA5}">
                      <a16:colId xmlns:a16="http://schemas.microsoft.com/office/drawing/2014/main" val="20002"/>
                    </a:ext>
                  </a:extLst>
                </a:gridCol>
                <a:gridCol w="864096">
                  <a:extLst>
                    <a:ext uri="{9D8B030D-6E8A-4147-A177-3AD203B41FA5}">
                      <a16:colId xmlns:a16="http://schemas.microsoft.com/office/drawing/2014/main" val="20003"/>
                    </a:ext>
                  </a:extLst>
                </a:gridCol>
                <a:gridCol w="3744417">
                  <a:extLst>
                    <a:ext uri="{9D8B030D-6E8A-4147-A177-3AD203B41FA5}">
                      <a16:colId xmlns:a16="http://schemas.microsoft.com/office/drawing/2014/main" val="20004"/>
                    </a:ext>
                  </a:extLst>
                </a:gridCol>
              </a:tblGrid>
              <a:tr h="467323">
                <a:tc>
                  <a:txBody>
                    <a:bodyPr/>
                    <a:lstStyle/>
                    <a:p>
                      <a:pPr algn="ctr" fontAlgn="ctr"/>
                      <a:r>
                        <a:rPr lang="es-CO" sz="1200" u="none" strike="noStrike" dirty="0">
                          <a:solidFill>
                            <a:schemeClr val="bg1"/>
                          </a:solidFill>
                          <a:effectLst/>
                        </a:rPr>
                        <a:t>Actividades Principales</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Indicador</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Meta 2016</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Avance 2° trimestre 2016</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Observaciones</a:t>
                      </a:r>
                      <a:endParaRPr lang="es-CO" sz="1200" b="1" i="0" u="none" strike="noStrike" dirty="0">
                        <a:solidFill>
                          <a:schemeClr val="bg1"/>
                        </a:solidFill>
                        <a:effectLst/>
                        <a:latin typeface="Calibri"/>
                      </a:endParaRPr>
                    </a:p>
                  </a:txBody>
                  <a:tcPr marL="0" marR="0" marT="0" marB="0" anchor="ctr">
                    <a:solidFill>
                      <a:schemeClr val="tx2"/>
                    </a:solidFill>
                  </a:tcPr>
                </a:tc>
                <a:extLst>
                  <a:ext uri="{0D108BD9-81ED-4DB2-BD59-A6C34878D82A}">
                    <a16:rowId xmlns:a16="http://schemas.microsoft.com/office/drawing/2014/main" val="10000"/>
                  </a:ext>
                </a:extLst>
              </a:tr>
              <a:tr h="675496">
                <a:tc rowSpan="2">
                  <a:txBody>
                    <a:bodyPr/>
                    <a:lstStyle/>
                    <a:p>
                      <a:pPr algn="ctr" fontAlgn="ctr"/>
                      <a:r>
                        <a:rPr lang="es-CO" sz="1200" u="none" strike="noStrike" dirty="0">
                          <a:effectLst/>
                        </a:rPr>
                        <a:t>Diseñar e Implementar plan estratégico de internacionalización para los próximos cuatro años</a:t>
                      </a:r>
                      <a:endParaRPr lang="es-CO" sz="1200" b="0" i="0" u="none" strike="noStrike" dirty="0">
                        <a:solidFill>
                          <a:srgbClr val="000000"/>
                        </a:solidFill>
                        <a:effectLst/>
                        <a:latin typeface="Calibri"/>
                      </a:endParaRPr>
                    </a:p>
                    <a:p>
                      <a:pPr algn="ctr" fontAlgn="ctr"/>
                      <a:r>
                        <a:rPr lang="es-CO" sz="1200" b="0" i="0" u="none" strike="noStrike" dirty="0">
                          <a:solidFill>
                            <a:srgbClr val="000000"/>
                          </a:solidFill>
                          <a:effectLst/>
                          <a:latin typeface="+mn-lt"/>
                        </a:rPr>
                        <a:t>.</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pt-BR" sz="1200" u="none" strike="noStrike" dirty="0">
                          <a:effectLst/>
                        </a:rPr>
                        <a:t>N° de planes estratégicos formulados</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es-CO" sz="1200" u="none" strike="noStrike" dirty="0">
                          <a:effectLst/>
                        </a:rPr>
                        <a:t>Formular plan estratégico de internacionalización para la vigencia del plan estratégico institucional</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es-CO" sz="1200" u="none" strike="noStrike" dirty="0">
                          <a:effectLst/>
                        </a:rPr>
                        <a:t>25%</a:t>
                      </a:r>
                      <a:endParaRPr lang="es-CO" sz="1200" b="0" i="0" u="none" strike="noStrike" dirty="0">
                        <a:solidFill>
                          <a:srgbClr val="000000"/>
                        </a:solidFill>
                        <a:effectLst/>
                        <a:latin typeface="Calibri"/>
                      </a:endParaRPr>
                    </a:p>
                  </a:txBody>
                  <a:tcPr marL="0" marR="0" marT="0" marB="0" anchor="ctr">
                    <a:noFill/>
                  </a:tcPr>
                </a:tc>
                <a:tc>
                  <a:txBody>
                    <a:bodyPr/>
                    <a:lstStyle/>
                    <a:p>
                      <a:pPr algn="just" fontAlgn="ctr"/>
                      <a:r>
                        <a:rPr lang="es-CO" sz="1200" u="none" strike="noStrike" dirty="0">
                          <a:effectLst/>
                        </a:rPr>
                        <a:t>El plan estratégico de la oficina de relaciones internacionales se encuentra en elaboración, se incluye la necesidad de realizar convenios con otras entidades para promover el intercambio de culturas y un segundo idioma como es el inglés. </a:t>
                      </a:r>
                      <a:endParaRPr lang="es-CO" sz="1200" b="0" i="0" u="none" strike="noStrike" dirty="0">
                        <a:solidFill>
                          <a:srgbClr val="000000"/>
                        </a:solidFill>
                        <a:effectLst/>
                        <a:latin typeface="Calibri"/>
                      </a:endParaRPr>
                    </a:p>
                  </a:txBody>
                  <a:tcPr marL="0" marR="0" marT="0" marB="0" anchor="ctr">
                    <a:noFill/>
                  </a:tcPr>
                </a:tc>
                <a:extLst>
                  <a:ext uri="{0D108BD9-81ED-4DB2-BD59-A6C34878D82A}">
                    <a16:rowId xmlns:a16="http://schemas.microsoft.com/office/drawing/2014/main" val="10001"/>
                  </a:ext>
                </a:extLst>
              </a:tr>
              <a:tr h="946368">
                <a:tc vMerge="1">
                  <a:txBody>
                    <a:bodyPr/>
                    <a:lstStyle/>
                    <a:p>
                      <a:pPr algn="ctr" fontAlgn="ctr"/>
                      <a:endParaRPr lang="es-CO" sz="1200" b="0" i="0" u="none" strike="noStrike" dirty="0">
                        <a:solidFill>
                          <a:srgbClr val="000000"/>
                        </a:solidFill>
                        <a:effectLst/>
                        <a:latin typeface="Calibri"/>
                      </a:endParaRPr>
                    </a:p>
                  </a:txBody>
                  <a:tcPr marL="0" marR="0" marT="0" marB="0" anchor="ctr"/>
                </a:tc>
                <a:tc>
                  <a:txBody>
                    <a:bodyPr/>
                    <a:lstStyle/>
                    <a:p>
                      <a:pPr algn="ctr" fontAlgn="ctr"/>
                      <a:r>
                        <a:rPr lang="pt-BR" sz="1200" b="0" i="0" u="none" strike="noStrike" dirty="0">
                          <a:solidFill>
                            <a:srgbClr val="000000"/>
                          </a:solidFill>
                          <a:effectLst/>
                          <a:latin typeface="+mn-lt"/>
                        </a:rPr>
                        <a:t>(N° de actividades ejecutadas / Total de actividades programadas) x100</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es-CO" sz="1200" b="0" i="0" u="none" strike="noStrike" dirty="0">
                          <a:solidFill>
                            <a:srgbClr val="000000"/>
                          </a:solidFill>
                          <a:effectLst/>
                          <a:latin typeface="+mn-lt"/>
                        </a:rPr>
                        <a:t>Ejecución del 100% del plan de acción de internacionalización de la vigencia</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es-CO" sz="1200" b="0" i="0" u="none" strike="noStrike" dirty="0">
                          <a:solidFill>
                            <a:srgbClr val="000000"/>
                          </a:solidFill>
                          <a:effectLst/>
                          <a:latin typeface="+mn-lt"/>
                        </a:rPr>
                        <a:t>40%</a:t>
                      </a:r>
                      <a:endParaRPr lang="es-CO" sz="1200" b="0" i="0" u="none" strike="noStrike" dirty="0">
                        <a:solidFill>
                          <a:srgbClr val="000000"/>
                        </a:solidFill>
                        <a:effectLst/>
                        <a:latin typeface="Calibri"/>
                      </a:endParaRPr>
                    </a:p>
                  </a:txBody>
                  <a:tcPr marL="0" marR="0" marT="0" marB="0" anchor="ctr">
                    <a:noFill/>
                  </a:tcPr>
                </a:tc>
                <a:tc>
                  <a:txBody>
                    <a:bodyPr/>
                    <a:lstStyle/>
                    <a:p>
                      <a:pPr algn="just" fontAlgn="ctr"/>
                      <a:r>
                        <a:rPr lang="es-CO" sz="1200" b="0" i="0" u="none" strike="noStrike" dirty="0">
                          <a:solidFill>
                            <a:srgbClr val="000000"/>
                          </a:solidFill>
                          <a:effectLst/>
                          <a:latin typeface="+mn-lt"/>
                        </a:rPr>
                        <a:t>A junio 30 de 2016 se ha ejecutado el 40% del plan de acción, donde   se han implementado clases de inglés - bilingüismo a: Funcionarios, docentes y estudiantes, se han implementado estrategias de movilidad académica.</a:t>
                      </a:r>
                      <a:endParaRPr lang="es-CO" sz="1200" b="0" i="0" u="none" strike="noStrike" dirty="0">
                        <a:solidFill>
                          <a:srgbClr val="000000"/>
                        </a:solidFill>
                        <a:effectLst/>
                        <a:latin typeface="Calibri"/>
                      </a:endParaRPr>
                    </a:p>
                  </a:txBody>
                  <a:tcPr marL="0" marR="0" marT="0" marB="0" anchor="ctr">
                    <a:noFill/>
                  </a:tcPr>
                </a:tc>
                <a:extLst>
                  <a:ext uri="{0D108BD9-81ED-4DB2-BD59-A6C34878D82A}">
                    <a16:rowId xmlns:a16="http://schemas.microsoft.com/office/drawing/2014/main" val="10002"/>
                  </a:ext>
                </a:extLst>
              </a:tr>
              <a:tr h="1189817">
                <a:tc>
                  <a:txBody>
                    <a:bodyPr/>
                    <a:lstStyle/>
                    <a:p>
                      <a:pPr algn="ctr" fontAlgn="ctr"/>
                      <a:r>
                        <a:rPr lang="es-CO" sz="1200" b="0" i="0" u="none" strike="noStrike" dirty="0">
                          <a:solidFill>
                            <a:srgbClr val="000000"/>
                          </a:solidFill>
                          <a:effectLst/>
                          <a:latin typeface="+mn-lt"/>
                        </a:rPr>
                        <a:t>Realizar estudios que permitan identificar los campos de conocimiento, en los cuales </a:t>
                      </a:r>
                      <a:r>
                        <a:rPr lang="es-CO" sz="1200" b="0" i="0" u="none" strike="noStrike" dirty="0" err="1">
                          <a:solidFill>
                            <a:srgbClr val="000000"/>
                          </a:solidFill>
                          <a:effectLst/>
                          <a:latin typeface="+mn-lt"/>
                        </a:rPr>
                        <a:t>Intenalco</a:t>
                      </a:r>
                      <a:r>
                        <a:rPr lang="es-CO" sz="1200" b="0" i="0" u="none" strike="noStrike" dirty="0">
                          <a:solidFill>
                            <a:srgbClr val="000000"/>
                          </a:solidFill>
                          <a:effectLst/>
                          <a:latin typeface="+mn-lt"/>
                        </a:rPr>
                        <a:t> pueda diseñar propuestas formativas exitosas y viables</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es-CO" sz="1200" b="0" i="0" u="none" strike="noStrike" dirty="0">
                          <a:solidFill>
                            <a:srgbClr val="000000"/>
                          </a:solidFill>
                          <a:effectLst/>
                          <a:latin typeface="+mn-lt"/>
                        </a:rPr>
                        <a:t>N° de programas de educación para el trabajo y desarrollo humano ofertados</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es-CO" sz="1200" b="0" i="0" u="none" strike="noStrike" dirty="0">
                          <a:solidFill>
                            <a:srgbClr val="000000"/>
                          </a:solidFill>
                          <a:effectLst/>
                          <a:latin typeface="+mn-lt"/>
                        </a:rPr>
                        <a:t>Ofertar un programa nuevo de educación para el trabajo y el desarrollo humano. </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es-CO" sz="1200" b="0" i="0" u="none" strike="noStrike" dirty="0">
                          <a:solidFill>
                            <a:srgbClr val="000000"/>
                          </a:solidFill>
                          <a:effectLst/>
                          <a:latin typeface="+mn-lt"/>
                        </a:rPr>
                        <a:t>25%</a:t>
                      </a:r>
                      <a:endParaRPr lang="es-CO" sz="1200" b="0" i="0" u="none" strike="noStrike" dirty="0">
                        <a:solidFill>
                          <a:srgbClr val="000000"/>
                        </a:solidFill>
                        <a:effectLst/>
                        <a:latin typeface="Calibri"/>
                      </a:endParaRPr>
                    </a:p>
                  </a:txBody>
                  <a:tcPr marL="0" marR="0" marT="0" marB="0" anchor="ctr">
                    <a:noFill/>
                  </a:tcPr>
                </a:tc>
                <a:tc>
                  <a:txBody>
                    <a:bodyPr/>
                    <a:lstStyle/>
                    <a:p>
                      <a:pPr algn="just" fontAlgn="ctr"/>
                      <a:r>
                        <a:rPr lang="es-CO" sz="1200" b="0" i="0" u="none" strike="noStrike" dirty="0">
                          <a:solidFill>
                            <a:srgbClr val="000000"/>
                          </a:solidFill>
                          <a:effectLst/>
                          <a:latin typeface="+mn-lt"/>
                        </a:rPr>
                        <a:t>El programa se encuentra en proceso de aprobación, se espera se apruebe para ofertarlo en el segundo semestre de 2016.</a:t>
                      </a:r>
                      <a:endParaRPr lang="es-CO" sz="1200" b="0" i="0" u="none" strike="noStrike" dirty="0">
                        <a:solidFill>
                          <a:srgbClr val="000000"/>
                        </a:solidFill>
                        <a:effectLst/>
                        <a:latin typeface="Calibri"/>
                      </a:endParaRPr>
                    </a:p>
                  </a:txBody>
                  <a:tcPr marL="0" marR="0" marT="0" marB="0" anchor="ctr">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7766624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 name="Picture 15"/>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5259" t="17295" r="16983" b="33645"/>
          <a:stretch/>
        </p:blipFill>
        <p:spPr bwMode="auto">
          <a:xfrm>
            <a:off x="1432089" y="119374"/>
            <a:ext cx="6874040" cy="6780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67" name="66 Grupo"/>
          <p:cNvGrpSpPr/>
          <p:nvPr/>
        </p:nvGrpSpPr>
        <p:grpSpPr>
          <a:xfrm>
            <a:off x="6189257" y="6093296"/>
            <a:ext cx="2919247" cy="757382"/>
            <a:chOff x="6189257" y="6093296"/>
            <a:chExt cx="2919247" cy="757382"/>
          </a:xfrm>
        </p:grpSpPr>
        <p:pic>
          <p:nvPicPr>
            <p:cNvPr id="68" name="67 Imagen"/>
            <p:cNvPicPr>
              <a:picLocks noChangeAspect="1"/>
            </p:cNvPicPr>
            <p:nvPr/>
          </p:nvPicPr>
          <p:blipFill rotWithShape="1">
            <a:blip r:embed="rId3" cstate="print">
              <a:extLst>
                <a:ext uri="{28A0092B-C50C-407E-A947-70E740481C1C}">
                  <a14:useLocalDpi xmlns:a14="http://schemas.microsoft.com/office/drawing/2010/main" val="0"/>
                </a:ext>
              </a:extLst>
            </a:blip>
            <a:srcRect l="80014" t="81187" r="3385" b="5008"/>
            <a:stretch/>
          </p:blipFill>
          <p:spPr>
            <a:xfrm>
              <a:off x="7590492" y="6093296"/>
              <a:ext cx="1518012" cy="757382"/>
            </a:xfrm>
            <a:prstGeom prst="rect">
              <a:avLst/>
            </a:prstGeom>
          </p:spPr>
        </p:pic>
        <p:pic>
          <p:nvPicPr>
            <p:cNvPr id="69" name="68 Imagen"/>
            <p:cNvPicPr>
              <a:picLocks noChangeAspect="1"/>
            </p:cNvPicPr>
            <p:nvPr/>
          </p:nvPicPr>
          <p:blipFill rotWithShape="1">
            <a:blip r:embed="rId4" cstate="print">
              <a:extLst>
                <a:ext uri="{28A0092B-C50C-407E-A947-70E740481C1C}">
                  <a14:useLocalDpi xmlns:a14="http://schemas.microsoft.com/office/drawing/2010/main" val="0"/>
                </a:ext>
              </a:extLst>
            </a:blip>
            <a:srcRect l="8610" t="34023" r="7437" b="38391"/>
            <a:stretch/>
          </p:blipFill>
          <p:spPr>
            <a:xfrm>
              <a:off x="6189257" y="6294092"/>
              <a:ext cx="1401235" cy="355790"/>
            </a:xfrm>
            <a:prstGeom prst="rect">
              <a:avLst/>
            </a:prstGeom>
          </p:spPr>
        </p:pic>
      </p:grpSp>
      <p:sp>
        <p:nvSpPr>
          <p:cNvPr id="2" name="1 Rectángulo"/>
          <p:cNvSpPr/>
          <p:nvPr/>
        </p:nvSpPr>
        <p:spPr>
          <a:xfrm>
            <a:off x="827584" y="116632"/>
            <a:ext cx="8209734" cy="707886"/>
          </a:xfrm>
          <a:prstGeom prst="rect">
            <a:avLst/>
          </a:prstGeom>
        </p:spPr>
        <p:txBody>
          <a:bodyPr wrap="square">
            <a:spAutoFit/>
          </a:bodyPr>
          <a:lstStyle/>
          <a:p>
            <a:pPr lvl="0" algn="ctr" eaLnBrk="0" fontAlgn="base" hangingPunct="0">
              <a:spcBef>
                <a:spcPct val="0"/>
              </a:spcBef>
              <a:spcAft>
                <a:spcPct val="0"/>
              </a:spcAft>
              <a:defRPr/>
            </a:pPr>
            <a:r>
              <a:rPr lang="es-CO" sz="2000" b="1" dirty="0">
                <a:solidFill>
                  <a:schemeClr val="bg1"/>
                </a:solidFill>
                <a:latin typeface="Arial" panose="020B0604020202020204" pitchFamily="34" charset="0"/>
                <a:ea typeface="ＭＳ Ｐゴシック" panose="020B0600070205080204" pitchFamily="34" charset="-128"/>
              </a:rPr>
              <a:t>Seguimiento sectorial entidades vinculadas</a:t>
            </a:r>
          </a:p>
          <a:p>
            <a:pPr lvl="0" algn="ctr" eaLnBrk="0" fontAlgn="base" hangingPunct="0">
              <a:spcBef>
                <a:spcPct val="0"/>
              </a:spcBef>
              <a:spcAft>
                <a:spcPct val="0"/>
              </a:spcAft>
              <a:defRPr/>
            </a:pPr>
            <a:r>
              <a:rPr lang="es-CO" sz="2000" b="1" dirty="0">
                <a:solidFill>
                  <a:schemeClr val="bg1"/>
                </a:solidFill>
                <a:latin typeface="Arial" panose="020B0604020202020204" pitchFamily="34" charset="0"/>
                <a:ea typeface="ＭＳ Ｐゴシック" panose="020B0600070205080204" pitchFamily="34" charset="-128"/>
              </a:rPr>
              <a:t> II trimestre 2016</a:t>
            </a:r>
          </a:p>
        </p:txBody>
      </p:sp>
      <p:sp>
        <p:nvSpPr>
          <p:cNvPr id="3" name="2 Marcador de fecha"/>
          <p:cNvSpPr>
            <a:spLocks noGrp="1"/>
          </p:cNvSpPr>
          <p:nvPr>
            <p:ph type="dt" sz="half" idx="10"/>
          </p:nvPr>
        </p:nvSpPr>
        <p:spPr/>
        <p:txBody>
          <a:bodyPr/>
          <a:lstStyle/>
          <a:p>
            <a:r>
              <a:rPr lang="es-CO"/>
              <a:t>26/04/2016</a:t>
            </a:r>
          </a:p>
        </p:txBody>
      </p:sp>
      <p:graphicFrame>
        <p:nvGraphicFramePr>
          <p:cNvPr id="10" name="1 Gráfico"/>
          <p:cNvGraphicFramePr>
            <a:graphicFrameLocks/>
          </p:cNvGraphicFramePr>
          <p:nvPr>
            <p:extLst>
              <p:ext uri="{D42A27DB-BD31-4B8C-83A1-F6EECF244321}">
                <p14:modId xmlns:p14="http://schemas.microsoft.com/office/powerpoint/2010/main" val="3737764000"/>
              </p:ext>
            </p:extLst>
          </p:nvPr>
        </p:nvGraphicFramePr>
        <p:xfrm>
          <a:off x="755576" y="1340768"/>
          <a:ext cx="7848872" cy="4464496"/>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1807132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 name="Picture 15"/>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5259" t="17295" r="16983" b="33645"/>
          <a:stretch/>
        </p:blipFill>
        <p:spPr bwMode="auto">
          <a:xfrm>
            <a:off x="387610" y="116633"/>
            <a:ext cx="8504869" cy="6358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67" name="66 Grupo"/>
          <p:cNvGrpSpPr/>
          <p:nvPr/>
        </p:nvGrpSpPr>
        <p:grpSpPr>
          <a:xfrm>
            <a:off x="6189257" y="6093296"/>
            <a:ext cx="2919247" cy="757382"/>
            <a:chOff x="6189257" y="6093296"/>
            <a:chExt cx="2919247" cy="757382"/>
          </a:xfrm>
        </p:grpSpPr>
        <p:pic>
          <p:nvPicPr>
            <p:cNvPr id="68" name="67 Imagen"/>
            <p:cNvPicPr>
              <a:picLocks noChangeAspect="1"/>
            </p:cNvPicPr>
            <p:nvPr/>
          </p:nvPicPr>
          <p:blipFill rotWithShape="1">
            <a:blip r:embed="rId3" cstate="print">
              <a:extLst>
                <a:ext uri="{28A0092B-C50C-407E-A947-70E740481C1C}">
                  <a14:useLocalDpi xmlns:a14="http://schemas.microsoft.com/office/drawing/2010/main" val="0"/>
                </a:ext>
              </a:extLst>
            </a:blip>
            <a:srcRect l="80014" t="81187" r="3385" b="5008"/>
            <a:stretch/>
          </p:blipFill>
          <p:spPr>
            <a:xfrm>
              <a:off x="7590492" y="6093296"/>
              <a:ext cx="1518012" cy="757382"/>
            </a:xfrm>
            <a:prstGeom prst="rect">
              <a:avLst/>
            </a:prstGeom>
          </p:spPr>
        </p:pic>
        <p:pic>
          <p:nvPicPr>
            <p:cNvPr id="69" name="68 Imagen"/>
            <p:cNvPicPr>
              <a:picLocks noChangeAspect="1"/>
            </p:cNvPicPr>
            <p:nvPr/>
          </p:nvPicPr>
          <p:blipFill rotWithShape="1">
            <a:blip r:embed="rId4" cstate="print">
              <a:extLst>
                <a:ext uri="{28A0092B-C50C-407E-A947-70E740481C1C}">
                  <a14:useLocalDpi xmlns:a14="http://schemas.microsoft.com/office/drawing/2010/main" val="0"/>
                </a:ext>
              </a:extLst>
            </a:blip>
            <a:srcRect l="8610" t="34023" r="7437" b="38391"/>
            <a:stretch/>
          </p:blipFill>
          <p:spPr>
            <a:xfrm>
              <a:off x="6189257" y="6294092"/>
              <a:ext cx="1401235" cy="355790"/>
            </a:xfrm>
            <a:prstGeom prst="rect">
              <a:avLst/>
            </a:prstGeom>
          </p:spPr>
        </p:pic>
      </p:grpSp>
      <p:sp>
        <p:nvSpPr>
          <p:cNvPr id="2" name="1 Rectángulo"/>
          <p:cNvSpPr/>
          <p:nvPr/>
        </p:nvSpPr>
        <p:spPr>
          <a:xfrm>
            <a:off x="1187625" y="44624"/>
            <a:ext cx="7712838" cy="707886"/>
          </a:xfrm>
          <a:prstGeom prst="rect">
            <a:avLst/>
          </a:prstGeom>
        </p:spPr>
        <p:txBody>
          <a:bodyPr wrap="square">
            <a:spAutoFit/>
          </a:bodyPr>
          <a:lstStyle/>
          <a:p>
            <a:pPr lvl="0" algn="ctr" eaLnBrk="0" fontAlgn="base" hangingPunct="0">
              <a:spcBef>
                <a:spcPct val="0"/>
              </a:spcBef>
              <a:spcAft>
                <a:spcPct val="0"/>
              </a:spcAft>
              <a:defRPr/>
            </a:pPr>
            <a:r>
              <a:rPr lang="es-CO" sz="2000" b="1" dirty="0">
                <a:solidFill>
                  <a:schemeClr val="bg1"/>
                </a:solidFill>
                <a:latin typeface="Arial" panose="020B0604020202020204" pitchFamily="34" charset="0"/>
                <a:ea typeface="ＭＳ Ｐゴシック" panose="020B0600070205080204" pitchFamily="34" charset="-128"/>
              </a:rPr>
              <a:t>Politica Gestión Misional y de Gobierno-II- Trimestre 2016</a:t>
            </a:r>
          </a:p>
          <a:p>
            <a:pPr lvl="0" algn="ctr" eaLnBrk="0" fontAlgn="base" hangingPunct="0">
              <a:spcBef>
                <a:spcPct val="0"/>
              </a:spcBef>
              <a:spcAft>
                <a:spcPct val="0"/>
              </a:spcAft>
              <a:defRPr/>
            </a:pPr>
            <a:r>
              <a:rPr lang="es-CO" sz="2000" b="1" dirty="0">
                <a:solidFill>
                  <a:schemeClr val="bg1"/>
                </a:solidFill>
                <a:latin typeface="Arial" panose="020B0604020202020204" pitchFamily="34" charset="0"/>
                <a:ea typeface="ＭＳ Ｐゴシック" panose="020B0600070205080204" pitchFamily="34" charset="-128"/>
              </a:rPr>
              <a:t>INTENALCO</a:t>
            </a:r>
          </a:p>
        </p:txBody>
      </p:sp>
      <p:sp>
        <p:nvSpPr>
          <p:cNvPr id="3" name="2 Marcador de fecha"/>
          <p:cNvSpPr>
            <a:spLocks noGrp="1"/>
          </p:cNvSpPr>
          <p:nvPr>
            <p:ph type="dt" sz="half" idx="10"/>
          </p:nvPr>
        </p:nvSpPr>
        <p:spPr/>
        <p:txBody>
          <a:bodyPr/>
          <a:lstStyle/>
          <a:p>
            <a:r>
              <a:rPr lang="es-CO"/>
              <a:t>26/04/2016</a:t>
            </a:r>
          </a:p>
        </p:txBody>
      </p:sp>
      <p:graphicFrame>
        <p:nvGraphicFramePr>
          <p:cNvPr id="4" name="3 Tabla"/>
          <p:cNvGraphicFramePr>
            <a:graphicFrameLocks noGrp="1"/>
          </p:cNvGraphicFramePr>
          <p:nvPr>
            <p:extLst>
              <p:ext uri="{D42A27DB-BD31-4B8C-83A1-F6EECF244321}">
                <p14:modId xmlns:p14="http://schemas.microsoft.com/office/powerpoint/2010/main" val="3629478372"/>
              </p:ext>
            </p:extLst>
          </p:nvPr>
        </p:nvGraphicFramePr>
        <p:xfrm>
          <a:off x="323529" y="908720"/>
          <a:ext cx="8568952" cy="3657600"/>
        </p:xfrm>
        <a:graphic>
          <a:graphicData uri="http://schemas.openxmlformats.org/drawingml/2006/table">
            <a:tbl>
              <a:tblPr>
                <a:tableStyleId>{D7AC3CCA-C797-4891-BE02-D94E43425B78}</a:tableStyleId>
              </a:tblPr>
              <a:tblGrid>
                <a:gridCol w="1368151">
                  <a:extLst>
                    <a:ext uri="{9D8B030D-6E8A-4147-A177-3AD203B41FA5}">
                      <a16:colId xmlns:a16="http://schemas.microsoft.com/office/drawing/2014/main" val="20000"/>
                    </a:ext>
                  </a:extLst>
                </a:gridCol>
                <a:gridCol w="1152128">
                  <a:extLst>
                    <a:ext uri="{9D8B030D-6E8A-4147-A177-3AD203B41FA5}">
                      <a16:colId xmlns:a16="http://schemas.microsoft.com/office/drawing/2014/main" val="20001"/>
                    </a:ext>
                  </a:extLst>
                </a:gridCol>
                <a:gridCol w="1440160">
                  <a:extLst>
                    <a:ext uri="{9D8B030D-6E8A-4147-A177-3AD203B41FA5}">
                      <a16:colId xmlns:a16="http://schemas.microsoft.com/office/drawing/2014/main" val="20002"/>
                    </a:ext>
                  </a:extLst>
                </a:gridCol>
                <a:gridCol w="864096">
                  <a:extLst>
                    <a:ext uri="{9D8B030D-6E8A-4147-A177-3AD203B41FA5}">
                      <a16:colId xmlns:a16="http://schemas.microsoft.com/office/drawing/2014/main" val="20003"/>
                    </a:ext>
                  </a:extLst>
                </a:gridCol>
                <a:gridCol w="3744417">
                  <a:extLst>
                    <a:ext uri="{9D8B030D-6E8A-4147-A177-3AD203B41FA5}">
                      <a16:colId xmlns:a16="http://schemas.microsoft.com/office/drawing/2014/main" val="20004"/>
                    </a:ext>
                  </a:extLst>
                </a:gridCol>
              </a:tblGrid>
              <a:tr h="467323">
                <a:tc>
                  <a:txBody>
                    <a:bodyPr/>
                    <a:lstStyle/>
                    <a:p>
                      <a:pPr algn="ctr" fontAlgn="ctr"/>
                      <a:r>
                        <a:rPr lang="es-CO" sz="1200" u="none" strike="noStrike" dirty="0">
                          <a:solidFill>
                            <a:schemeClr val="bg1"/>
                          </a:solidFill>
                          <a:effectLst/>
                        </a:rPr>
                        <a:t>Actividades Principales</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Indicador</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Meta 2016</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Avance 2° trimestre 2016</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Observaciones</a:t>
                      </a:r>
                      <a:endParaRPr lang="es-CO" sz="1200" b="1" i="0" u="none" strike="noStrike" dirty="0">
                        <a:solidFill>
                          <a:schemeClr val="bg1"/>
                        </a:solidFill>
                        <a:effectLst/>
                        <a:latin typeface="Calibri"/>
                      </a:endParaRPr>
                    </a:p>
                  </a:txBody>
                  <a:tcPr marL="0" marR="0" marT="0" marB="0" anchor="ctr">
                    <a:solidFill>
                      <a:schemeClr val="tx2"/>
                    </a:solidFill>
                  </a:tcPr>
                </a:tc>
                <a:extLst>
                  <a:ext uri="{0D108BD9-81ED-4DB2-BD59-A6C34878D82A}">
                    <a16:rowId xmlns:a16="http://schemas.microsoft.com/office/drawing/2014/main" val="10000"/>
                  </a:ext>
                </a:extLst>
              </a:tr>
              <a:tr h="675496">
                <a:tc>
                  <a:txBody>
                    <a:bodyPr/>
                    <a:lstStyle/>
                    <a:p>
                      <a:pPr algn="ctr" fontAlgn="ctr"/>
                      <a:r>
                        <a:rPr lang="es-CO" sz="1200" u="none" strike="noStrike" dirty="0">
                          <a:effectLst/>
                        </a:rPr>
                        <a:t>Diseñar programas y acciones tendientes a incrementar la retención de estudiantes</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pt-BR" sz="1200" u="none" strike="noStrike" dirty="0">
                          <a:effectLst/>
                        </a:rPr>
                        <a:t>(N° de actividades implementados para </a:t>
                      </a:r>
                      <a:r>
                        <a:rPr lang="pt-BR" sz="1200" u="none" strike="noStrike" dirty="0" err="1">
                          <a:effectLst/>
                        </a:rPr>
                        <a:t>desarrollar</a:t>
                      </a:r>
                      <a:r>
                        <a:rPr lang="pt-BR" sz="1200" u="none" strike="noStrike" dirty="0">
                          <a:effectLst/>
                        </a:rPr>
                        <a:t> la </a:t>
                      </a:r>
                      <a:r>
                        <a:rPr lang="pt-BR" sz="1200" u="none" strike="noStrike" dirty="0" err="1">
                          <a:effectLst/>
                        </a:rPr>
                        <a:t>retención</a:t>
                      </a:r>
                      <a:r>
                        <a:rPr lang="pt-BR" sz="1200" u="none" strike="noStrike" dirty="0">
                          <a:effectLst/>
                        </a:rPr>
                        <a:t> </a:t>
                      </a:r>
                      <a:r>
                        <a:rPr lang="pt-BR" sz="1200" u="none" strike="noStrike" dirty="0" err="1">
                          <a:effectLst/>
                        </a:rPr>
                        <a:t>estudiantil</a:t>
                      </a:r>
                      <a:r>
                        <a:rPr lang="pt-BR" sz="1200" u="none" strike="noStrike" dirty="0">
                          <a:effectLst/>
                        </a:rPr>
                        <a:t> / Total de actividades programadas) x 100</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es-CO" sz="1200" u="none" strike="noStrike" dirty="0">
                          <a:effectLst/>
                        </a:rPr>
                        <a:t>Desarrollar 100% de actividades para promover la retención estudiantil</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es-CO" sz="1200" u="none" strike="noStrike" dirty="0">
                          <a:effectLst/>
                        </a:rPr>
                        <a:t>40%</a:t>
                      </a:r>
                      <a:endParaRPr lang="es-CO" sz="1200" b="0" i="0" u="none" strike="noStrike" dirty="0">
                        <a:solidFill>
                          <a:srgbClr val="000000"/>
                        </a:solidFill>
                        <a:effectLst/>
                        <a:latin typeface="Calibri"/>
                      </a:endParaRPr>
                    </a:p>
                  </a:txBody>
                  <a:tcPr marL="0" marR="0" marT="0" marB="0" anchor="ctr">
                    <a:noFill/>
                  </a:tcPr>
                </a:tc>
                <a:tc>
                  <a:txBody>
                    <a:bodyPr/>
                    <a:lstStyle/>
                    <a:p>
                      <a:pPr algn="just" fontAlgn="ctr"/>
                      <a:r>
                        <a:rPr lang="es-CO" sz="1200" u="none" strike="noStrike" dirty="0">
                          <a:effectLst/>
                        </a:rPr>
                        <a:t>Se han realizado actividades como tutorías en matemáticas y lenguaje, acompañamiento psicológico para promover la retención estudiantil.</a:t>
                      </a:r>
                      <a:endParaRPr lang="es-CO" sz="1200" b="0" i="0" u="none" strike="noStrike" dirty="0">
                        <a:solidFill>
                          <a:srgbClr val="000000"/>
                        </a:solidFill>
                        <a:effectLst/>
                        <a:latin typeface="Calibri"/>
                      </a:endParaRPr>
                    </a:p>
                  </a:txBody>
                  <a:tcPr marL="0" marR="0" marT="0" marB="0" anchor="ctr">
                    <a:noFill/>
                  </a:tcPr>
                </a:tc>
                <a:extLst>
                  <a:ext uri="{0D108BD9-81ED-4DB2-BD59-A6C34878D82A}">
                    <a16:rowId xmlns:a16="http://schemas.microsoft.com/office/drawing/2014/main" val="10001"/>
                  </a:ext>
                </a:extLst>
              </a:tr>
              <a:tr h="1189817">
                <a:tc>
                  <a:txBody>
                    <a:bodyPr/>
                    <a:lstStyle/>
                    <a:p>
                      <a:pPr algn="ctr" fontAlgn="ctr"/>
                      <a:r>
                        <a:rPr lang="es-CO" sz="1200" b="0" i="0" u="none" strike="noStrike" dirty="0">
                          <a:solidFill>
                            <a:srgbClr val="000000"/>
                          </a:solidFill>
                          <a:effectLst/>
                          <a:latin typeface="+mn-lt"/>
                        </a:rPr>
                        <a:t>Determinar campos potenciales para el desarrollo investigativo dentro de las líneas institucionales </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es-CO" sz="1200" b="0" i="0" u="none" strike="noStrike" dirty="0">
                          <a:solidFill>
                            <a:srgbClr val="000000"/>
                          </a:solidFill>
                          <a:effectLst/>
                          <a:latin typeface="+mn-lt"/>
                        </a:rPr>
                        <a:t>Información verificable de líneas de investigación institucional y </a:t>
                      </a:r>
                      <a:r>
                        <a:rPr lang="es-CO" sz="1200" b="0" i="0" u="none" strike="noStrike" dirty="0" err="1">
                          <a:solidFill>
                            <a:srgbClr val="000000"/>
                          </a:solidFill>
                          <a:effectLst/>
                          <a:latin typeface="+mn-lt"/>
                        </a:rPr>
                        <a:t>sublineas</a:t>
                      </a:r>
                      <a:r>
                        <a:rPr lang="es-CO" sz="1200" b="0" i="0" u="none" strike="noStrike" dirty="0">
                          <a:solidFill>
                            <a:srgbClr val="000000"/>
                          </a:solidFill>
                          <a:effectLst/>
                          <a:latin typeface="+mn-lt"/>
                        </a:rPr>
                        <a:t> de investigación en programas académicos</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es-CO" sz="1200" b="0" i="0" u="none" strike="noStrike" dirty="0">
                          <a:solidFill>
                            <a:srgbClr val="000000"/>
                          </a:solidFill>
                          <a:effectLst/>
                          <a:latin typeface="+mn-lt"/>
                        </a:rPr>
                        <a:t>Determinar una (1) línea de investigación institucional y </a:t>
                      </a:r>
                      <a:r>
                        <a:rPr lang="es-CO" sz="1200" b="0" i="0" u="none" strike="noStrike" dirty="0" err="1">
                          <a:solidFill>
                            <a:srgbClr val="000000"/>
                          </a:solidFill>
                          <a:effectLst/>
                          <a:latin typeface="+mn-lt"/>
                        </a:rPr>
                        <a:t>sublineas</a:t>
                      </a:r>
                      <a:r>
                        <a:rPr lang="es-CO" sz="1200" b="0" i="0" u="none" strike="noStrike" dirty="0">
                          <a:solidFill>
                            <a:srgbClr val="000000"/>
                          </a:solidFill>
                          <a:effectLst/>
                          <a:latin typeface="+mn-lt"/>
                        </a:rPr>
                        <a:t> de investigación en los programas académicos. </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es-CO" sz="1200" b="0" i="0" u="none" strike="noStrike" dirty="0">
                          <a:solidFill>
                            <a:srgbClr val="000000"/>
                          </a:solidFill>
                          <a:effectLst/>
                          <a:latin typeface="+mn-lt"/>
                        </a:rPr>
                        <a:t>100%</a:t>
                      </a:r>
                      <a:endParaRPr lang="es-CO" sz="1200" b="0" i="0" u="none" strike="noStrike" dirty="0">
                        <a:solidFill>
                          <a:srgbClr val="000000"/>
                        </a:solidFill>
                        <a:effectLst/>
                        <a:latin typeface="Calibri"/>
                      </a:endParaRPr>
                    </a:p>
                  </a:txBody>
                  <a:tcPr marL="0" marR="0" marT="0" marB="0" anchor="ctr">
                    <a:noFill/>
                  </a:tcPr>
                </a:tc>
                <a:tc>
                  <a:txBody>
                    <a:bodyPr/>
                    <a:lstStyle/>
                    <a:p>
                      <a:pPr algn="just" fontAlgn="ctr"/>
                      <a:r>
                        <a:rPr lang="es-CO" sz="1200" b="0" i="0" u="none" strike="noStrike" dirty="0">
                          <a:solidFill>
                            <a:srgbClr val="000000"/>
                          </a:solidFill>
                          <a:effectLst/>
                          <a:latin typeface="+mn-lt"/>
                        </a:rPr>
                        <a:t>La institución estableció las líneas de investigación en los programas académicos, se realizo semillero de investigación.</a:t>
                      </a:r>
                      <a:endParaRPr lang="es-CO" sz="1200" b="0" i="0" u="none" strike="noStrike" dirty="0">
                        <a:solidFill>
                          <a:srgbClr val="000000"/>
                        </a:solidFill>
                        <a:effectLst/>
                        <a:latin typeface="Calibri"/>
                      </a:endParaRPr>
                    </a:p>
                  </a:txBody>
                  <a:tcPr marL="0" marR="0" marT="0" marB="0" anchor="ctr">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6090044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 name="Picture 15"/>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5259" t="17295" r="16983" b="33645"/>
          <a:stretch/>
        </p:blipFill>
        <p:spPr bwMode="auto">
          <a:xfrm>
            <a:off x="323528" y="116632"/>
            <a:ext cx="8568952" cy="6406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67" name="66 Grupo"/>
          <p:cNvGrpSpPr/>
          <p:nvPr/>
        </p:nvGrpSpPr>
        <p:grpSpPr>
          <a:xfrm>
            <a:off x="6189257" y="6093296"/>
            <a:ext cx="2919247" cy="757382"/>
            <a:chOff x="6189257" y="6093296"/>
            <a:chExt cx="2919247" cy="757382"/>
          </a:xfrm>
        </p:grpSpPr>
        <p:pic>
          <p:nvPicPr>
            <p:cNvPr id="68" name="67 Imagen"/>
            <p:cNvPicPr>
              <a:picLocks noChangeAspect="1"/>
            </p:cNvPicPr>
            <p:nvPr/>
          </p:nvPicPr>
          <p:blipFill rotWithShape="1">
            <a:blip r:embed="rId3" cstate="print">
              <a:extLst>
                <a:ext uri="{28A0092B-C50C-407E-A947-70E740481C1C}">
                  <a14:useLocalDpi xmlns:a14="http://schemas.microsoft.com/office/drawing/2010/main" val="0"/>
                </a:ext>
              </a:extLst>
            </a:blip>
            <a:srcRect l="80014" t="81187" r="3385" b="5008"/>
            <a:stretch/>
          </p:blipFill>
          <p:spPr>
            <a:xfrm>
              <a:off x="7590492" y="6093296"/>
              <a:ext cx="1518012" cy="757382"/>
            </a:xfrm>
            <a:prstGeom prst="rect">
              <a:avLst/>
            </a:prstGeom>
          </p:spPr>
        </p:pic>
        <p:pic>
          <p:nvPicPr>
            <p:cNvPr id="69" name="68 Imagen"/>
            <p:cNvPicPr>
              <a:picLocks noChangeAspect="1"/>
            </p:cNvPicPr>
            <p:nvPr/>
          </p:nvPicPr>
          <p:blipFill rotWithShape="1">
            <a:blip r:embed="rId4" cstate="print">
              <a:extLst>
                <a:ext uri="{28A0092B-C50C-407E-A947-70E740481C1C}">
                  <a14:useLocalDpi xmlns:a14="http://schemas.microsoft.com/office/drawing/2010/main" val="0"/>
                </a:ext>
              </a:extLst>
            </a:blip>
            <a:srcRect l="8610" t="34023" r="7437" b="38391"/>
            <a:stretch/>
          </p:blipFill>
          <p:spPr>
            <a:xfrm>
              <a:off x="6189257" y="6294092"/>
              <a:ext cx="1401235" cy="355790"/>
            </a:xfrm>
            <a:prstGeom prst="rect">
              <a:avLst/>
            </a:prstGeom>
          </p:spPr>
        </p:pic>
      </p:grpSp>
      <p:sp>
        <p:nvSpPr>
          <p:cNvPr id="2" name="1 Rectángulo"/>
          <p:cNvSpPr/>
          <p:nvPr/>
        </p:nvSpPr>
        <p:spPr>
          <a:xfrm>
            <a:off x="1187625" y="44624"/>
            <a:ext cx="7712838" cy="707886"/>
          </a:xfrm>
          <a:prstGeom prst="rect">
            <a:avLst/>
          </a:prstGeom>
        </p:spPr>
        <p:txBody>
          <a:bodyPr wrap="square">
            <a:spAutoFit/>
          </a:bodyPr>
          <a:lstStyle/>
          <a:p>
            <a:pPr lvl="0" algn="ctr" eaLnBrk="0" fontAlgn="base" hangingPunct="0">
              <a:spcBef>
                <a:spcPct val="0"/>
              </a:spcBef>
              <a:spcAft>
                <a:spcPct val="0"/>
              </a:spcAft>
              <a:defRPr/>
            </a:pPr>
            <a:r>
              <a:rPr lang="es-CO" sz="2000" b="1" dirty="0">
                <a:solidFill>
                  <a:schemeClr val="bg1"/>
                </a:solidFill>
                <a:latin typeface="Arial" panose="020B0604020202020204" pitchFamily="34" charset="0"/>
                <a:ea typeface="ＭＳ Ｐゴシック" panose="020B0600070205080204" pitchFamily="34" charset="-128"/>
              </a:rPr>
              <a:t>Politica Gestión Misional y de Gobierno-II- Trimestre 2016</a:t>
            </a:r>
          </a:p>
          <a:p>
            <a:pPr lvl="0" algn="ctr" eaLnBrk="0" fontAlgn="base" hangingPunct="0">
              <a:spcBef>
                <a:spcPct val="0"/>
              </a:spcBef>
              <a:spcAft>
                <a:spcPct val="0"/>
              </a:spcAft>
              <a:defRPr/>
            </a:pPr>
            <a:r>
              <a:rPr lang="es-CO" sz="2000" b="1" dirty="0">
                <a:solidFill>
                  <a:schemeClr val="bg1"/>
                </a:solidFill>
                <a:latin typeface="Arial" panose="020B0604020202020204" pitchFamily="34" charset="0"/>
                <a:ea typeface="ＭＳ Ｐゴシック" panose="020B0600070205080204" pitchFamily="34" charset="-128"/>
              </a:rPr>
              <a:t>INTENALCO</a:t>
            </a:r>
          </a:p>
        </p:txBody>
      </p:sp>
      <p:sp>
        <p:nvSpPr>
          <p:cNvPr id="3" name="2 Marcador de fecha"/>
          <p:cNvSpPr>
            <a:spLocks noGrp="1"/>
          </p:cNvSpPr>
          <p:nvPr>
            <p:ph type="dt" sz="half" idx="10"/>
          </p:nvPr>
        </p:nvSpPr>
        <p:spPr/>
        <p:txBody>
          <a:bodyPr/>
          <a:lstStyle/>
          <a:p>
            <a:r>
              <a:rPr lang="es-CO"/>
              <a:t>26/04/2016</a:t>
            </a:r>
          </a:p>
        </p:txBody>
      </p:sp>
      <p:graphicFrame>
        <p:nvGraphicFramePr>
          <p:cNvPr id="4" name="3 Tabla"/>
          <p:cNvGraphicFramePr>
            <a:graphicFrameLocks noGrp="1"/>
          </p:cNvGraphicFramePr>
          <p:nvPr>
            <p:extLst>
              <p:ext uri="{D42A27DB-BD31-4B8C-83A1-F6EECF244321}">
                <p14:modId xmlns:p14="http://schemas.microsoft.com/office/powerpoint/2010/main" val="3371044786"/>
              </p:ext>
            </p:extLst>
          </p:nvPr>
        </p:nvGraphicFramePr>
        <p:xfrm>
          <a:off x="323529" y="1169327"/>
          <a:ext cx="8568952" cy="2835737"/>
        </p:xfrm>
        <a:graphic>
          <a:graphicData uri="http://schemas.openxmlformats.org/drawingml/2006/table">
            <a:tbl>
              <a:tblPr>
                <a:tableStyleId>{D7AC3CCA-C797-4891-BE02-D94E43425B78}</a:tableStyleId>
              </a:tblPr>
              <a:tblGrid>
                <a:gridCol w="1368151">
                  <a:extLst>
                    <a:ext uri="{9D8B030D-6E8A-4147-A177-3AD203B41FA5}">
                      <a16:colId xmlns:a16="http://schemas.microsoft.com/office/drawing/2014/main" val="20000"/>
                    </a:ext>
                  </a:extLst>
                </a:gridCol>
                <a:gridCol w="1152128">
                  <a:extLst>
                    <a:ext uri="{9D8B030D-6E8A-4147-A177-3AD203B41FA5}">
                      <a16:colId xmlns:a16="http://schemas.microsoft.com/office/drawing/2014/main" val="20001"/>
                    </a:ext>
                  </a:extLst>
                </a:gridCol>
                <a:gridCol w="1440160">
                  <a:extLst>
                    <a:ext uri="{9D8B030D-6E8A-4147-A177-3AD203B41FA5}">
                      <a16:colId xmlns:a16="http://schemas.microsoft.com/office/drawing/2014/main" val="20002"/>
                    </a:ext>
                  </a:extLst>
                </a:gridCol>
                <a:gridCol w="864096">
                  <a:extLst>
                    <a:ext uri="{9D8B030D-6E8A-4147-A177-3AD203B41FA5}">
                      <a16:colId xmlns:a16="http://schemas.microsoft.com/office/drawing/2014/main" val="20003"/>
                    </a:ext>
                  </a:extLst>
                </a:gridCol>
                <a:gridCol w="3744417">
                  <a:extLst>
                    <a:ext uri="{9D8B030D-6E8A-4147-A177-3AD203B41FA5}">
                      <a16:colId xmlns:a16="http://schemas.microsoft.com/office/drawing/2014/main" val="20004"/>
                    </a:ext>
                  </a:extLst>
                </a:gridCol>
              </a:tblGrid>
              <a:tr h="467323">
                <a:tc>
                  <a:txBody>
                    <a:bodyPr/>
                    <a:lstStyle/>
                    <a:p>
                      <a:pPr algn="ctr" fontAlgn="ctr"/>
                      <a:r>
                        <a:rPr lang="es-CO" sz="1200" u="none" strike="noStrike" dirty="0">
                          <a:solidFill>
                            <a:schemeClr val="bg1"/>
                          </a:solidFill>
                          <a:effectLst/>
                        </a:rPr>
                        <a:t>Actividades Principales</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Indicador</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Meta 2016</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Avance 2° trimestre 2016</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Observaciones</a:t>
                      </a:r>
                      <a:endParaRPr lang="es-CO" sz="1200" b="1" i="0" u="none" strike="noStrike" dirty="0">
                        <a:solidFill>
                          <a:schemeClr val="bg1"/>
                        </a:solidFill>
                        <a:effectLst/>
                        <a:latin typeface="Calibri"/>
                      </a:endParaRPr>
                    </a:p>
                  </a:txBody>
                  <a:tcPr marL="0" marR="0" marT="0" marB="0" anchor="ctr">
                    <a:solidFill>
                      <a:schemeClr val="tx2"/>
                    </a:solidFill>
                  </a:tcPr>
                </a:tc>
                <a:extLst>
                  <a:ext uri="{0D108BD9-81ED-4DB2-BD59-A6C34878D82A}">
                    <a16:rowId xmlns:a16="http://schemas.microsoft.com/office/drawing/2014/main" val="10000"/>
                  </a:ext>
                </a:extLst>
              </a:tr>
              <a:tr h="675496">
                <a:tc rowSpan="2">
                  <a:txBody>
                    <a:bodyPr/>
                    <a:lstStyle/>
                    <a:p>
                      <a:pPr algn="ctr" fontAlgn="ctr"/>
                      <a:r>
                        <a:rPr lang="es-CO" sz="1200" u="none" strike="noStrike" dirty="0">
                          <a:effectLst/>
                        </a:rPr>
                        <a:t>Implementar plan estratégico  para el desarrollo de la investigación</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pt-BR" sz="1200" u="none" strike="noStrike" dirty="0">
                          <a:effectLst/>
                        </a:rPr>
                        <a:t>N° de planes estratégicos formulados</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es-CO" sz="1200" u="none" strike="noStrike" dirty="0">
                          <a:effectLst/>
                        </a:rPr>
                        <a:t>Formulación de Plan estratégico de investigación para la vigencia del plan estratégico institucional</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es-CO" sz="1200" u="none" strike="noStrike" dirty="0">
                          <a:effectLst/>
                        </a:rPr>
                        <a:t>25%</a:t>
                      </a:r>
                      <a:endParaRPr lang="es-CO" sz="1200" b="0" i="0" u="none" strike="noStrike" dirty="0">
                        <a:solidFill>
                          <a:srgbClr val="000000"/>
                        </a:solidFill>
                        <a:effectLst/>
                        <a:latin typeface="Calibri"/>
                      </a:endParaRPr>
                    </a:p>
                  </a:txBody>
                  <a:tcPr marL="0" marR="0" marT="0" marB="0" anchor="ctr">
                    <a:noFill/>
                  </a:tcPr>
                </a:tc>
                <a:tc>
                  <a:txBody>
                    <a:bodyPr/>
                    <a:lstStyle/>
                    <a:p>
                      <a:pPr algn="just" fontAlgn="ctr"/>
                      <a:r>
                        <a:rPr lang="es-CO" sz="1200" u="none" strike="noStrike" dirty="0">
                          <a:effectLst/>
                        </a:rPr>
                        <a:t>Se evidencia borrador del plan estratégico de investigación, con sus respectivos objetivos y metas.</a:t>
                      </a:r>
                      <a:endParaRPr lang="es-CO" sz="1200" b="0" i="0" u="none" strike="noStrike" dirty="0">
                        <a:solidFill>
                          <a:srgbClr val="000000"/>
                        </a:solidFill>
                        <a:effectLst/>
                        <a:latin typeface="Calibri"/>
                      </a:endParaRPr>
                    </a:p>
                  </a:txBody>
                  <a:tcPr marL="0" marR="0" marT="0" marB="0" anchor="ctr">
                    <a:noFill/>
                  </a:tcPr>
                </a:tc>
                <a:extLst>
                  <a:ext uri="{0D108BD9-81ED-4DB2-BD59-A6C34878D82A}">
                    <a16:rowId xmlns:a16="http://schemas.microsoft.com/office/drawing/2014/main" val="10001"/>
                  </a:ext>
                </a:extLst>
              </a:tr>
              <a:tr h="1189817">
                <a:tc vMerge="1">
                  <a:txBody>
                    <a:bodyPr/>
                    <a:lstStyle/>
                    <a:p>
                      <a:pPr algn="ctr" fontAlgn="ctr"/>
                      <a:endParaRPr lang="es-CO" sz="1200" b="0" i="0" u="none" strike="noStrike" dirty="0">
                        <a:solidFill>
                          <a:srgbClr val="000000"/>
                        </a:solidFill>
                        <a:effectLst/>
                        <a:latin typeface="Calibri"/>
                      </a:endParaRPr>
                    </a:p>
                  </a:txBody>
                  <a:tcPr marL="0" marR="0" marT="0" marB="0" anchor="ctr"/>
                </a:tc>
                <a:tc>
                  <a:txBody>
                    <a:bodyPr/>
                    <a:lstStyle/>
                    <a:p>
                      <a:pPr algn="ctr" fontAlgn="ctr"/>
                      <a:r>
                        <a:rPr lang="pt-BR" sz="1200" b="0" i="0" u="none" strike="noStrike" dirty="0">
                          <a:solidFill>
                            <a:srgbClr val="000000"/>
                          </a:solidFill>
                          <a:effectLst/>
                          <a:latin typeface="+mn-lt"/>
                        </a:rPr>
                        <a:t>(N° de actividades ejecutadas / Total de actividades programadas) x 100</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es-CO" sz="1200" b="0" i="0" u="none" strike="noStrike" dirty="0">
                          <a:solidFill>
                            <a:srgbClr val="000000"/>
                          </a:solidFill>
                          <a:effectLst/>
                          <a:latin typeface="+mn-lt"/>
                        </a:rPr>
                        <a:t>Ejecución del 100% del plan de acción de investigación para la vigencia</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es-CO" sz="1200" b="0" i="0" u="none" strike="noStrike" dirty="0">
                          <a:solidFill>
                            <a:srgbClr val="000000"/>
                          </a:solidFill>
                          <a:effectLst/>
                          <a:latin typeface="+mn-lt"/>
                        </a:rPr>
                        <a:t>50%</a:t>
                      </a:r>
                      <a:endParaRPr lang="es-CO" sz="1200" b="0" i="0" u="none" strike="noStrike" dirty="0">
                        <a:solidFill>
                          <a:srgbClr val="000000"/>
                        </a:solidFill>
                        <a:effectLst/>
                        <a:latin typeface="Calibri"/>
                      </a:endParaRPr>
                    </a:p>
                  </a:txBody>
                  <a:tcPr marL="0" marR="0" marT="0" marB="0" anchor="ctr">
                    <a:noFill/>
                  </a:tcPr>
                </a:tc>
                <a:tc>
                  <a:txBody>
                    <a:bodyPr/>
                    <a:lstStyle/>
                    <a:p>
                      <a:pPr algn="just" fontAlgn="ctr"/>
                      <a:r>
                        <a:rPr lang="es-CO" sz="1200" b="0" i="0" u="none" strike="noStrike" dirty="0">
                          <a:solidFill>
                            <a:srgbClr val="000000"/>
                          </a:solidFill>
                          <a:effectLst/>
                          <a:latin typeface="+mn-lt"/>
                        </a:rPr>
                        <a:t>Se tienen establecidas las políticas de investigación, conformación comité de investigación y participación en foros de investigación.</a:t>
                      </a:r>
                      <a:endParaRPr lang="es-CO" sz="1200" b="0" i="0" u="none" strike="noStrike" dirty="0">
                        <a:solidFill>
                          <a:srgbClr val="000000"/>
                        </a:solidFill>
                        <a:effectLst/>
                        <a:latin typeface="Calibri"/>
                      </a:endParaRPr>
                    </a:p>
                  </a:txBody>
                  <a:tcPr marL="0" marR="0" marT="0" marB="0" anchor="ctr">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6999952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 name="Picture 15"/>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5259" t="17295" r="16983" b="33645"/>
          <a:stretch/>
        </p:blipFill>
        <p:spPr bwMode="auto">
          <a:xfrm>
            <a:off x="1763688" y="116633"/>
            <a:ext cx="7128792" cy="5760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67" name="66 Grupo"/>
          <p:cNvGrpSpPr/>
          <p:nvPr/>
        </p:nvGrpSpPr>
        <p:grpSpPr>
          <a:xfrm>
            <a:off x="6189257" y="6093296"/>
            <a:ext cx="2919247" cy="757382"/>
            <a:chOff x="6189257" y="6093296"/>
            <a:chExt cx="2919247" cy="757382"/>
          </a:xfrm>
        </p:grpSpPr>
        <p:pic>
          <p:nvPicPr>
            <p:cNvPr id="68" name="67 Imagen"/>
            <p:cNvPicPr>
              <a:picLocks noChangeAspect="1"/>
            </p:cNvPicPr>
            <p:nvPr/>
          </p:nvPicPr>
          <p:blipFill rotWithShape="1">
            <a:blip r:embed="rId3" cstate="print">
              <a:extLst>
                <a:ext uri="{28A0092B-C50C-407E-A947-70E740481C1C}">
                  <a14:useLocalDpi xmlns:a14="http://schemas.microsoft.com/office/drawing/2010/main" val="0"/>
                </a:ext>
              </a:extLst>
            </a:blip>
            <a:srcRect l="80014" t="81187" r="3385" b="5008"/>
            <a:stretch/>
          </p:blipFill>
          <p:spPr>
            <a:xfrm>
              <a:off x="7590492" y="6093296"/>
              <a:ext cx="1518012" cy="757382"/>
            </a:xfrm>
            <a:prstGeom prst="rect">
              <a:avLst/>
            </a:prstGeom>
          </p:spPr>
        </p:pic>
        <p:pic>
          <p:nvPicPr>
            <p:cNvPr id="69" name="68 Imagen"/>
            <p:cNvPicPr>
              <a:picLocks noChangeAspect="1"/>
            </p:cNvPicPr>
            <p:nvPr/>
          </p:nvPicPr>
          <p:blipFill rotWithShape="1">
            <a:blip r:embed="rId4" cstate="print">
              <a:extLst>
                <a:ext uri="{28A0092B-C50C-407E-A947-70E740481C1C}">
                  <a14:useLocalDpi xmlns:a14="http://schemas.microsoft.com/office/drawing/2010/main" val="0"/>
                </a:ext>
              </a:extLst>
            </a:blip>
            <a:srcRect l="8610" t="34023" r="7437" b="38391"/>
            <a:stretch/>
          </p:blipFill>
          <p:spPr>
            <a:xfrm>
              <a:off x="6189257" y="6294092"/>
              <a:ext cx="1401235" cy="355790"/>
            </a:xfrm>
            <a:prstGeom prst="rect">
              <a:avLst/>
            </a:prstGeom>
          </p:spPr>
        </p:pic>
      </p:grpSp>
      <p:sp>
        <p:nvSpPr>
          <p:cNvPr id="2" name="1 Rectángulo"/>
          <p:cNvSpPr/>
          <p:nvPr/>
        </p:nvSpPr>
        <p:spPr>
          <a:xfrm>
            <a:off x="467544" y="44624"/>
            <a:ext cx="8432919" cy="707886"/>
          </a:xfrm>
          <a:prstGeom prst="rect">
            <a:avLst/>
          </a:prstGeom>
          <a:solidFill>
            <a:schemeClr val="accent2">
              <a:lumMod val="50000"/>
            </a:schemeClr>
          </a:solidFill>
        </p:spPr>
        <p:txBody>
          <a:bodyPr wrap="square">
            <a:spAutoFit/>
          </a:bodyPr>
          <a:lstStyle/>
          <a:p>
            <a:pPr lvl="0" algn="ctr" eaLnBrk="0" fontAlgn="base" hangingPunct="0">
              <a:spcBef>
                <a:spcPct val="0"/>
              </a:spcBef>
              <a:spcAft>
                <a:spcPct val="0"/>
              </a:spcAft>
              <a:defRPr/>
            </a:pPr>
            <a:r>
              <a:rPr lang="es-CO" sz="2000" b="1" dirty="0">
                <a:solidFill>
                  <a:schemeClr val="bg1"/>
                </a:solidFill>
                <a:latin typeface="Arial" panose="020B0604020202020204" pitchFamily="34" charset="0"/>
                <a:ea typeface="ＭＳ Ｐゴシック" panose="020B0600070205080204" pitchFamily="34" charset="-128"/>
              </a:rPr>
              <a:t>Politica Gestión Misional y de Gobierno- II- Trimestre 2016</a:t>
            </a:r>
          </a:p>
          <a:p>
            <a:pPr lvl="0" algn="ctr" eaLnBrk="0" fontAlgn="base" hangingPunct="0">
              <a:spcBef>
                <a:spcPct val="0"/>
              </a:spcBef>
              <a:spcAft>
                <a:spcPct val="0"/>
              </a:spcAft>
              <a:defRPr/>
            </a:pPr>
            <a:r>
              <a:rPr lang="es-CO" sz="2000" b="1" dirty="0">
                <a:solidFill>
                  <a:schemeClr val="bg1"/>
                </a:solidFill>
                <a:latin typeface="Arial" panose="020B0604020202020204" pitchFamily="34" charset="0"/>
                <a:ea typeface="ＭＳ Ｐゴシック" panose="020B0600070205080204" pitchFamily="34" charset="-128"/>
              </a:rPr>
              <a:t>ITFIP TOLIMA</a:t>
            </a:r>
          </a:p>
        </p:txBody>
      </p:sp>
      <p:sp>
        <p:nvSpPr>
          <p:cNvPr id="3" name="2 Marcador de fecha"/>
          <p:cNvSpPr>
            <a:spLocks noGrp="1"/>
          </p:cNvSpPr>
          <p:nvPr>
            <p:ph type="dt" sz="half" idx="10"/>
          </p:nvPr>
        </p:nvSpPr>
        <p:spPr/>
        <p:txBody>
          <a:bodyPr/>
          <a:lstStyle/>
          <a:p>
            <a:r>
              <a:rPr lang="es-CO"/>
              <a:t>26/04/2016</a:t>
            </a:r>
          </a:p>
        </p:txBody>
      </p:sp>
      <p:graphicFrame>
        <p:nvGraphicFramePr>
          <p:cNvPr id="4" name="3 Tabla"/>
          <p:cNvGraphicFramePr>
            <a:graphicFrameLocks noGrp="1"/>
          </p:cNvGraphicFramePr>
          <p:nvPr>
            <p:extLst>
              <p:ext uri="{D42A27DB-BD31-4B8C-83A1-F6EECF244321}">
                <p14:modId xmlns:p14="http://schemas.microsoft.com/office/powerpoint/2010/main" val="4159444359"/>
              </p:ext>
            </p:extLst>
          </p:nvPr>
        </p:nvGraphicFramePr>
        <p:xfrm>
          <a:off x="457200" y="1196752"/>
          <a:ext cx="8219256" cy="4320480"/>
        </p:xfrm>
        <a:graphic>
          <a:graphicData uri="http://schemas.openxmlformats.org/drawingml/2006/table">
            <a:tbl>
              <a:tblPr>
                <a:tableStyleId>{D7AC3CCA-C797-4891-BE02-D94E43425B78}</a:tableStyleId>
              </a:tblPr>
              <a:tblGrid>
                <a:gridCol w="2008242">
                  <a:extLst>
                    <a:ext uri="{9D8B030D-6E8A-4147-A177-3AD203B41FA5}">
                      <a16:colId xmlns:a16="http://schemas.microsoft.com/office/drawing/2014/main" val="20000"/>
                    </a:ext>
                  </a:extLst>
                </a:gridCol>
                <a:gridCol w="1078821">
                  <a:extLst>
                    <a:ext uri="{9D8B030D-6E8A-4147-A177-3AD203B41FA5}">
                      <a16:colId xmlns:a16="http://schemas.microsoft.com/office/drawing/2014/main" val="20001"/>
                    </a:ext>
                  </a:extLst>
                </a:gridCol>
                <a:gridCol w="1747817">
                  <a:extLst>
                    <a:ext uri="{9D8B030D-6E8A-4147-A177-3AD203B41FA5}">
                      <a16:colId xmlns:a16="http://schemas.microsoft.com/office/drawing/2014/main" val="20002"/>
                    </a:ext>
                  </a:extLst>
                </a:gridCol>
                <a:gridCol w="720080">
                  <a:extLst>
                    <a:ext uri="{9D8B030D-6E8A-4147-A177-3AD203B41FA5}">
                      <a16:colId xmlns:a16="http://schemas.microsoft.com/office/drawing/2014/main" val="20003"/>
                    </a:ext>
                  </a:extLst>
                </a:gridCol>
                <a:gridCol w="2664296">
                  <a:extLst>
                    <a:ext uri="{9D8B030D-6E8A-4147-A177-3AD203B41FA5}">
                      <a16:colId xmlns:a16="http://schemas.microsoft.com/office/drawing/2014/main" val="20004"/>
                    </a:ext>
                  </a:extLst>
                </a:gridCol>
              </a:tblGrid>
              <a:tr h="830315">
                <a:tc>
                  <a:txBody>
                    <a:bodyPr/>
                    <a:lstStyle/>
                    <a:p>
                      <a:pPr algn="ctr" fontAlgn="ctr"/>
                      <a:r>
                        <a:rPr lang="es-CO" sz="1200" u="none" strike="noStrike" dirty="0">
                          <a:solidFill>
                            <a:schemeClr val="bg1"/>
                          </a:solidFill>
                          <a:effectLst/>
                        </a:rPr>
                        <a:t>Actividades Principales</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Indicador</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Meta 2016</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Avance 2° trimestre 2016</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Observaciones</a:t>
                      </a:r>
                      <a:endParaRPr lang="es-CO" sz="1200" b="1" i="0" u="none" strike="noStrike" dirty="0">
                        <a:solidFill>
                          <a:schemeClr val="bg1"/>
                        </a:solidFill>
                        <a:effectLst/>
                        <a:latin typeface="Calibri"/>
                      </a:endParaRPr>
                    </a:p>
                  </a:txBody>
                  <a:tcPr marL="0" marR="0" marT="0" marB="0" anchor="ctr">
                    <a:solidFill>
                      <a:schemeClr val="tx2"/>
                    </a:solidFill>
                  </a:tcPr>
                </a:tc>
                <a:extLst>
                  <a:ext uri="{0D108BD9-81ED-4DB2-BD59-A6C34878D82A}">
                    <a16:rowId xmlns:a16="http://schemas.microsoft.com/office/drawing/2014/main" val="10000"/>
                  </a:ext>
                </a:extLst>
              </a:tr>
              <a:tr h="3490165">
                <a:tc>
                  <a:txBody>
                    <a:bodyPr/>
                    <a:lstStyle/>
                    <a:p>
                      <a:pPr algn="ctr" fontAlgn="ctr"/>
                      <a:r>
                        <a:rPr lang="es-CO" sz="1200" u="none" strike="noStrike" dirty="0">
                          <a:effectLst/>
                        </a:rPr>
                        <a:t>Acreditación de dos programas académicos al año 2018. </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es-CO" sz="1200" u="none" strike="noStrike" dirty="0">
                          <a:effectLst/>
                        </a:rPr>
                        <a:t>2 programas acreditados. </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es-CO" sz="1200" u="none" strike="noStrike" dirty="0">
                          <a:effectLst/>
                        </a:rPr>
                        <a:t>*100% de directivos, administrativos, docentes de planta y catedráticos y estudiantes  de los programas acreditables (Administración de Empresas e Ingeniería de Sistemas en el primer ciclo de formación propedéutica) sensibilizados.</a:t>
                      </a:r>
                    </a:p>
                    <a:p>
                      <a:pPr algn="ctr" fontAlgn="ctr"/>
                      <a:r>
                        <a:rPr lang="es-CO" sz="1200" u="none" strike="noStrike" dirty="0">
                          <a:effectLst/>
                        </a:rPr>
                        <a:t>* Implementación de la metodología, desarrollo de factores y condiciones de calidad  para los dos programas  en el primer ciclo de formación propedéutica.</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es-CO" sz="1200" b="0" i="0" u="none" strike="noStrike" dirty="0">
                          <a:solidFill>
                            <a:srgbClr val="000000"/>
                          </a:solidFill>
                          <a:effectLst/>
                          <a:latin typeface="Calibri"/>
                        </a:rPr>
                        <a:t>60</a:t>
                      </a:r>
                    </a:p>
                  </a:txBody>
                  <a:tcPr marL="0" marR="0" marT="0" marB="0" anchor="ctr">
                    <a:noFill/>
                  </a:tcPr>
                </a:tc>
                <a:tc>
                  <a:txBody>
                    <a:bodyPr/>
                    <a:lstStyle/>
                    <a:p>
                      <a:pPr algn="just" fontAlgn="ctr"/>
                      <a:r>
                        <a:rPr lang="es-CO" sz="1200" u="none" strike="noStrike" dirty="0">
                          <a:effectLst/>
                        </a:rPr>
                        <a:t>Se han desarrollado actividades de sensibilización  en toda la comunidad educativa a través de boletines, reuniones, pagina web y demás actividades programadas por el Comité operativo del proceso de autoevaluación en cumplimiento del plan de comunicaciones quedando registros y evidencias de este proceso.  No obstante este es un proceso que se debe llevar a cabo de manera permanente y transversal en todas las fases de desarrollo. </a:t>
                      </a:r>
                    </a:p>
                  </a:txBody>
                  <a:tcPr marL="0" marR="0" marT="0" marB="0" anchor="ctr">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0429721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 name="Picture 15"/>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5259" t="17295" r="16983" b="33645"/>
          <a:stretch/>
        </p:blipFill>
        <p:spPr bwMode="auto">
          <a:xfrm>
            <a:off x="1475656" y="116633"/>
            <a:ext cx="7416824" cy="5760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67" name="66 Grupo"/>
          <p:cNvGrpSpPr/>
          <p:nvPr/>
        </p:nvGrpSpPr>
        <p:grpSpPr>
          <a:xfrm>
            <a:off x="6189257" y="6093296"/>
            <a:ext cx="2919247" cy="757382"/>
            <a:chOff x="6189257" y="6093296"/>
            <a:chExt cx="2919247" cy="757382"/>
          </a:xfrm>
        </p:grpSpPr>
        <p:pic>
          <p:nvPicPr>
            <p:cNvPr id="68" name="67 Imagen"/>
            <p:cNvPicPr>
              <a:picLocks noChangeAspect="1"/>
            </p:cNvPicPr>
            <p:nvPr/>
          </p:nvPicPr>
          <p:blipFill rotWithShape="1">
            <a:blip r:embed="rId3" cstate="print">
              <a:extLst>
                <a:ext uri="{28A0092B-C50C-407E-A947-70E740481C1C}">
                  <a14:useLocalDpi xmlns:a14="http://schemas.microsoft.com/office/drawing/2010/main" val="0"/>
                </a:ext>
              </a:extLst>
            </a:blip>
            <a:srcRect l="80014" t="81187" r="3385" b="5008"/>
            <a:stretch/>
          </p:blipFill>
          <p:spPr>
            <a:xfrm>
              <a:off x="7590492" y="6093296"/>
              <a:ext cx="1518012" cy="757382"/>
            </a:xfrm>
            <a:prstGeom prst="rect">
              <a:avLst/>
            </a:prstGeom>
          </p:spPr>
        </p:pic>
        <p:pic>
          <p:nvPicPr>
            <p:cNvPr id="69" name="68 Imagen"/>
            <p:cNvPicPr>
              <a:picLocks noChangeAspect="1"/>
            </p:cNvPicPr>
            <p:nvPr/>
          </p:nvPicPr>
          <p:blipFill rotWithShape="1">
            <a:blip r:embed="rId4" cstate="print">
              <a:extLst>
                <a:ext uri="{28A0092B-C50C-407E-A947-70E740481C1C}">
                  <a14:useLocalDpi xmlns:a14="http://schemas.microsoft.com/office/drawing/2010/main" val="0"/>
                </a:ext>
              </a:extLst>
            </a:blip>
            <a:srcRect l="8610" t="34023" r="7437" b="38391"/>
            <a:stretch/>
          </p:blipFill>
          <p:spPr>
            <a:xfrm>
              <a:off x="6189257" y="6294092"/>
              <a:ext cx="1401235" cy="355790"/>
            </a:xfrm>
            <a:prstGeom prst="rect">
              <a:avLst/>
            </a:prstGeom>
          </p:spPr>
        </p:pic>
      </p:grpSp>
      <p:sp>
        <p:nvSpPr>
          <p:cNvPr id="2" name="1 Rectángulo"/>
          <p:cNvSpPr/>
          <p:nvPr/>
        </p:nvSpPr>
        <p:spPr>
          <a:xfrm>
            <a:off x="611560" y="44624"/>
            <a:ext cx="8288903" cy="707886"/>
          </a:xfrm>
          <a:prstGeom prst="rect">
            <a:avLst/>
          </a:prstGeom>
          <a:solidFill>
            <a:schemeClr val="accent2">
              <a:lumMod val="50000"/>
            </a:schemeClr>
          </a:solidFill>
        </p:spPr>
        <p:txBody>
          <a:bodyPr wrap="square">
            <a:spAutoFit/>
          </a:bodyPr>
          <a:lstStyle/>
          <a:p>
            <a:pPr lvl="0" algn="ctr" eaLnBrk="0" fontAlgn="base" hangingPunct="0">
              <a:spcBef>
                <a:spcPct val="0"/>
              </a:spcBef>
              <a:spcAft>
                <a:spcPct val="0"/>
              </a:spcAft>
              <a:defRPr/>
            </a:pPr>
            <a:r>
              <a:rPr lang="es-CO" sz="2000" b="1" dirty="0">
                <a:solidFill>
                  <a:schemeClr val="bg1"/>
                </a:solidFill>
                <a:latin typeface="Arial" panose="020B0604020202020204" pitchFamily="34" charset="0"/>
                <a:ea typeface="ＭＳ Ｐゴシック" panose="020B0600070205080204" pitchFamily="34" charset="-128"/>
              </a:rPr>
              <a:t>Politica Gestión Misional y de Gobierno-II- Trimestre 2016</a:t>
            </a:r>
          </a:p>
          <a:p>
            <a:pPr lvl="0" algn="ctr" eaLnBrk="0" fontAlgn="base" hangingPunct="0">
              <a:spcBef>
                <a:spcPct val="0"/>
              </a:spcBef>
              <a:spcAft>
                <a:spcPct val="0"/>
              </a:spcAft>
              <a:defRPr/>
            </a:pPr>
            <a:r>
              <a:rPr lang="es-CO" sz="2000" b="1" dirty="0">
                <a:solidFill>
                  <a:schemeClr val="bg1"/>
                </a:solidFill>
                <a:latin typeface="Arial" panose="020B0604020202020204" pitchFamily="34" charset="0"/>
                <a:ea typeface="ＭＳ Ｐゴシック" panose="020B0600070205080204" pitchFamily="34" charset="-128"/>
              </a:rPr>
              <a:t>ESCUELA TECNOLOGICA INSTITUTO TECNICO CENTRAL</a:t>
            </a:r>
          </a:p>
        </p:txBody>
      </p:sp>
      <p:sp>
        <p:nvSpPr>
          <p:cNvPr id="3" name="2 Marcador de fecha"/>
          <p:cNvSpPr>
            <a:spLocks noGrp="1"/>
          </p:cNvSpPr>
          <p:nvPr>
            <p:ph type="dt" sz="half" idx="10"/>
          </p:nvPr>
        </p:nvSpPr>
        <p:spPr/>
        <p:txBody>
          <a:bodyPr/>
          <a:lstStyle/>
          <a:p>
            <a:r>
              <a:rPr lang="es-CO"/>
              <a:t>26/04/2016</a:t>
            </a:r>
          </a:p>
        </p:txBody>
      </p:sp>
      <p:graphicFrame>
        <p:nvGraphicFramePr>
          <p:cNvPr id="4" name="3 Tabla"/>
          <p:cNvGraphicFramePr>
            <a:graphicFrameLocks noGrp="1"/>
          </p:cNvGraphicFramePr>
          <p:nvPr>
            <p:extLst>
              <p:ext uri="{D42A27DB-BD31-4B8C-83A1-F6EECF244321}">
                <p14:modId xmlns:p14="http://schemas.microsoft.com/office/powerpoint/2010/main" val="467689617"/>
              </p:ext>
            </p:extLst>
          </p:nvPr>
        </p:nvGraphicFramePr>
        <p:xfrm>
          <a:off x="601216" y="1124744"/>
          <a:ext cx="8147248" cy="4392488"/>
        </p:xfrm>
        <a:graphic>
          <a:graphicData uri="http://schemas.openxmlformats.org/drawingml/2006/table">
            <a:tbl>
              <a:tblPr>
                <a:tableStyleId>{D7AC3CCA-C797-4891-BE02-D94E43425B78}</a:tableStyleId>
              </a:tblPr>
              <a:tblGrid>
                <a:gridCol w="2126009">
                  <a:extLst>
                    <a:ext uri="{9D8B030D-6E8A-4147-A177-3AD203B41FA5}">
                      <a16:colId xmlns:a16="http://schemas.microsoft.com/office/drawing/2014/main" val="20000"/>
                    </a:ext>
                  </a:extLst>
                </a:gridCol>
                <a:gridCol w="1142086">
                  <a:extLst>
                    <a:ext uri="{9D8B030D-6E8A-4147-A177-3AD203B41FA5}">
                      <a16:colId xmlns:a16="http://schemas.microsoft.com/office/drawing/2014/main" val="20001"/>
                    </a:ext>
                  </a:extLst>
                </a:gridCol>
                <a:gridCol w="1031739">
                  <a:extLst>
                    <a:ext uri="{9D8B030D-6E8A-4147-A177-3AD203B41FA5}">
                      <a16:colId xmlns:a16="http://schemas.microsoft.com/office/drawing/2014/main" val="20002"/>
                    </a:ext>
                  </a:extLst>
                </a:gridCol>
                <a:gridCol w="1463930">
                  <a:extLst>
                    <a:ext uri="{9D8B030D-6E8A-4147-A177-3AD203B41FA5}">
                      <a16:colId xmlns:a16="http://schemas.microsoft.com/office/drawing/2014/main" val="20003"/>
                    </a:ext>
                  </a:extLst>
                </a:gridCol>
                <a:gridCol w="2383484">
                  <a:extLst>
                    <a:ext uri="{9D8B030D-6E8A-4147-A177-3AD203B41FA5}">
                      <a16:colId xmlns:a16="http://schemas.microsoft.com/office/drawing/2014/main" val="20004"/>
                    </a:ext>
                  </a:extLst>
                </a:gridCol>
              </a:tblGrid>
              <a:tr h="1254999">
                <a:tc>
                  <a:txBody>
                    <a:bodyPr/>
                    <a:lstStyle/>
                    <a:p>
                      <a:pPr algn="ctr" fontAlgn="ctr"/>
                      <a:r>
                        <a:rPr lang="es-CO" sz="1200" u="none" strike="noStrike" dirty="0">
                          <a:solidFill>
                            <a:schemeClr val="bg1"/>
                          </a:solidFill>
                          <a:effectLst/>
                        </a:rPr>
                        <a:t>Actividades Principales</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Indicador</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Meta 2015</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Avance 2° trimestre 2015</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Observaciones</a:t>
                      </a:r>
                      <a:endParaRPr lang="es-CO" sz="1200" b="1" i="0" u="none" strike="noStrike" dirty="0">
                        <a:solidFill>
                          <a:schemeClr val="bg1"/>
                        </a:solidFill>
                        <a:effectLst/>
                        <a:latin typeface="Calibri"/>
                      </a:endParaRPr>
                    </a:p>
                  </a:txBody>
                  <a:tcPr marL="0" marR="0" marT="0" marB="0" anchor="ctr">
                    <a:solidFill>
                      <a:schemeClr val="tx2"/>
                    </a:solidFill>
                  </a:tcPr>
                </a:tc>
                <a:extLst>
                  <a:ext uri="{0D108BD9-81ED-4DB2-BD59-A6C34878D82A}">
                    <a16:rowId xmlns:a16="http://schemas.microsoft.com/office/drawing/2014/main" val="10000"/>
                  </a:ext>
                </a:extLst>
              </a:tr>
              <a:tr h="3137489">
                <a:tc>
                  <a:txBody>
                    <a:bodyPr/>
                    <a:lstStyle/>
                    <a:p>
                      <a:pPr algn="ctr" fontAlgn="ctr"/>
                      <a:r>
                        <a:rPr lang="es-CO" sz="1200" u="none" strike="noStrike" dirty="0">
                          <a:effectLst/>
                        </a:rPr>
                        <a:t>Establecer convenios entre la Secretaría de Educación y la ETITC, con el fin de aunar esfuerzos para la articulación entre la educación media y educación superior en diferentes establecimientos de educación públicos del Distrito</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es-CO" sz="1200" u="none" strike="noStrike" dirty="0">
                          <a:effectLst/>
                        </a:rPr>
                        <a:t>Estudiantes atendidos a través del convenio</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es-CO" sz="1200" u="none" strike="noStrike" dirty="0">
                          <a:effectLst/>
                        </a:rPr>
                        <a:t>                                                                            2.000</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es-CO" sz="1200" b="0" i="0" u="none" strike="noStrike" dirty="0">
                          <a:solidFill>
                            <a:srgbClr val="000000"/>
                          </a:solidFill>
                          <a:effectLst/>
                          <a:latin typeface="Calibri"/>
                        </a:rPr>
                        <a:t>0</a:t>
                      </a:r>
                    </a:p>
                  </a:txBody>
                  <a:tcPr marL="0" marR="0" marT="0" marB="0" anchor="ctr">
                    <a:noFill/>
                  </a:tcPr>
                </a:tc>
                <a:tc>
                  <a:txBody>
                    <a:bodyPr/>
                    <a:lstStyle/>
                    <a:p>
                      <a:pPr algn="just" fontAlgn="ctr"/>
                      <a:r>
                        <a:rPr lang="es-CO" sz="1200" u="none" strike="noStrike" dirty="0">
                          <a:effectLst/>
                        </a:rPr>
                        <a:t>Se dio inicio al convenio con la Secretaría de Educación con el fin de atender 3,240 estudiantes de educación media terminal en 28 colegios de Bogotá. Se adelantó la contratación del personal de dedicación específica del convenio.</a:t>
                      </a:r>
                    </a:p>
                    <a:p>
                      <a:pPr algn="just" fontAlgn="ctr"/>
                      <a:endParaRPr lang="es-CO" sz="1200" u="none" strike="noStrike" dirty="0">
                        <a:effectLst/>
                      </a:endParaRPr>
                    </a:p>
                    <a:p>
                      <a:pPr algn="just" fontAlgn="ctr"/>
                      <a:r>
                        <a:rPr lang="es-CO" sz="1200" u="none" strike="noStrike" dirty="0">
                          <a:effectLst/>
                        </a:rPr>
                        <a:t>A partir del mes de julio se iniciarán los acercamientos y se iniciará con la atención a los estudiantes mencionados en temas específicos de reforzamiento académico</a:t>
                      </a:r>
                      <a:endParaRPr lang="es-CO" sz="1200" b="0" i="0" u="none" strike="noStrike" dirty="0">
                        <a:solidFill>
                          <a:srgbClr val="000000"/>
                        </a:solidFill>
                        <a:effectLst/>
                        <a:latin typeface="Calibri"/>
                      </a:endParaRPr>
                    </a:p>
                  </a:txBody>
                  <a:tcPr marL="0" marR="0" marT="0" marB="0" anchor="ctr">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6430901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 name="Picture 15"/>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5259" t="17295" r="16983" b="33645"/>
          <a:stretch/>
        </p:blipFill>
        <p:spPr bwMode="auto">
          <a:xfrm>
            <a:off x="251520" y="116633"/>
            <a:ext cx="8640960" cy="6777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67" name="66 Grupo"/>
          <p:cNvGrpSpPr/>
          <p:nvPr/>
        </p:nvGrpSpPr>
        <p:grpSpPr>
          <a:xfrm>
            <a:off x="6189257" y="6093296"/>
            <a:ext cx="2919247" cy="757382"/>
            <a:chOff x="6189257" y="6093296"/>
            <a:chExt cx="2919247" cy="757382"/>
          </a:xfrm>
        </p:grpSpPr>
        <p:pic>
          <p:nvPicPr>
            <p:cNvPr id="68" name="67 Imagen"/>
            <p:cNvPicPr>
              <a:picLocks noChangeAspect="1"/>
            </p:cNvPicPr>
            <p:nvPr/>
          </p:nvPicPr>
          <p:blipFill rotWithShape="1">
            <a:blip r:embed="rId4" cstate="print">
              <a:extLst>
                <a:ext uri="{28A0092B-C50C-407E-A947-70E740481C1C}">
                  <a14:useLocalDpi xmlns:a14="http://schemas.microsoft.com/office/drawing/2010/main" val="0"/>
                </a:ext>
              </a:extLst>
            </a:blip>
            <a:srcRect l="80014" t="81187" r="3385" b="5008"/>
            <a:stretch/>
          </p:blipFill>
          <p:spPr>
            <a:xfrm>
              <a:off x="7590492" y="6093296"/>
              <a:ext cx="1518012" cy="757382"/>
            </a:xfrm>
            <a:prstGeom prst="rect">
              <a:avLst/>
            </a:prstGeom>
          </p:spPr>
        </p:pic>
        <p:pic>
          <p:nvPicPr>
            <p:cNvPr id="69" name="68 Imagen"/>
            <p:cNvPicPr>
              <a:picLocks noChangeAspect="1"/>
            </p:cNvPicPr>
            <p:nvPr/>
          </p:nvPicPr>
          <p:blipFill rotWithShape="1">
            <a:blip r:embed="rId5" cstate="print">
              <a:extLst>
                <a:ext uri="{28A0092B-C50C-407E-A947-70E740481C1C}">
                  <a14:useLocalDpi xmlns:a14="http://schemas.microsoft.com/office/drawing/2010/main" val="0"/>
                </a:ext>
              </a:extLst>
            </a:blip>
            <a:srcRect l="8610" t="34023" r="7437" b="38391"/>
            <a:stretch/>
          </p:blipFill>
          <p:spPr>
            <a:xfrm>
              <a:off x="6189257" y="6294092"/>
              <a:ext cx="1401235" cy="355790"/>
            </a:xfrm>
            <a:prstGeom prst="rect">
              <a:avLst/>
            </a:prstGeom>
          </p:spPr>
        </p:pic>
      </p:grpSp>
      <p:sp>
        <p:nvSpPr>
          <p:cNvPr id="2" name="1 Rectángulo"/>
          <p:cNvSpPr/>
          <p:nvPr/>
        </p:nvSpPr>
        <p:spPr>
          <a:xfrm>
            <a:off x="1043608" y="44624"/>
            <a:ext cx="7352798" cy="707886"/>
          </a:xfrm>
          <a:prstGeom prst="rect">
            <a:avLst/>
          </a:prstGeom>
        </p:spPr>
        <p:txBody>
          <a:bodyPr wrap="square">
            <a:spAutoFit/>
          </a:bodyPr>
          <a:lstStyle/>
          <a:p>
            <a:pPr lvl="0" algn="ctr" eaLnBrk="0" fontAlgn="base" hangingPunct="0">
              <a:spcBef>
                <a:spcPct val="0"/>
              </a:spcBef>
              <a:spcAft>
                <a:spcPct val="0"/>
              </a:spcAft>
              <a:defRPr/>
            </a:pPr>
            <a:r>
              <a:rPr lang="es-CO" sz="2000" b="1" dirty="0">
                <a:solidFill>
                  <a:schemeClr val="bg1"/>
                </a:solidFill>
                <a:latin typeface="Arial" panose="020B0604020202020204" pitchFamily="34" charset="0"/>
                <a:ea typeface="ＭＳ Ｐゴシック" panose="020B0600070205080204" pitchFamily="34" charset="-128"/>
              </a:rPr>
              <a:t>Politica Gestión Misional y de Gobierno- II- Trimestre 2016</a:t>
            </a:r>
          </a:p>
          <a:p>
            <a:pPr lvl="0" algn="ctr" eaLnBrk="0" fontAlgn="base" hangingPunct="0">
              <a:spcBef>
                <a:spcPct val="0"/>
              </a:spcBef>
              <a:spcAft>
                <a:spcPct val="0"/>
              </a:spcAft>
              <a:defRPr/>
            </a:pPr>
            <a:r>
              <a:rPr lang="es-CO" sz="2000" b="1" dirty="0">
                <a:solidFill>
                  <a:schemeClr val="bg1"/>
                </a:solidFill>
                <a:latin typeface="Arial" panose="020B0604020202020204" pitchFamily="34" charset="0"/>
                <a:ea typeface="ＭＳ Ｐゴシック" panose="020B0600070205080204" pitchFamily="34" charset="-128"/>
              </a:rPr>
              <a:t>INCI</a:t>
            </a:r>
          </a:p>
        </p:txBody>
      </p:sp>
      <p:sp>
        <p:nvSpPr>
          <p:cNvPr id="3" name="2 Marcador de fecha"/>
          <p:cNvSpPr>
            <a:spLocks noGrp="1"/>
          </p:cNvSpPr>
          <p:nvPr>
            <p:ph type="dt" sz="half" idx="10"/>
          </p:nvPr>
        </p:nvSpPr>
        <p:spPr/>
        <p:txBody>
          <a:bodyPr/>
          <a:lstStyle/>
          <a:p>
            <a:r>
              <a:rPr lang="es-CO"/>
              <a:t>26/04/2016</a:t>
            </a:r>
          </a:p>
        </p:txBody>
      </p:sp>
      <p:graphicFrame>
        <p:nvGraphicFramePr>
          <p:cNvPr id="4" name="3 Tabla"/>
          <p:cNvGraphicFramePr>
            <a:graphicFrameLocks noGrp="1"/>
          </p:cNvGraphicFramePr>
          <p:nvPr>
            <p:extLst>
              <p:ext uri="{D42A27DB-BD31-4B8C-83A1-F6EECF244321}">
                <p14:modId xmlns:p14="http://schemas.microsoft.com/office/powerpoint/2010/main" val="3394505071"/>
              </p:ext>
            </p:extLst>
          </p:nvPr>
        </p:nvGraphicFramePr>
        <p:xfrm>
          <a:off x="251520" y="745192"/>
          <a:ext cx="8648942" cy="5303520"/>
        </p:xfrm>
        <a:graphic>
          <a:graphicData uri="http://schemas.openxmlformats.org/drawingml/2006/table">
            <a:tbl>
              <a:tblPr>
                <a:tableStyleId>{D7AC3CCA-C797-4891-BE02-D94E43425B78}</a:tableStyleId>
              </a:tblPr>
              <a:tblGrid>
                <a:gridCol w="1656184">
                  <a:extLst>
                    <a:ext uri="{9D8B030D-6E8A-4147-A177-3AD203B41FA5}">
                      <a16:colId xmlns:a16="http://schemas.microsoft.com/office/drawing/2014/main" val="20000"/>
                    </a:ext>
                  </a:extLst>
                </a:gridCol>
                <a:gridCol w="1800200">
                  <a:extLst>
                    <a:ext uri="{9D8B030D-6E8A-4147-A177-3AD203B41FA5}">
                      <a16:colId xmlns:a16="http://schemas.microsoft.com/office/drawing/2014/main" val="20001"/>
                    </a:ext>
                  </a:extLst>
                </a:gridCol>
                <a:gridCol w="648072">
                  <a:extLst>
                    <a:ext uri="{9D8B030D-6E8A-4147-A177-3AD203B41FA5}">
                      <a16:colId xmlns:a16="http://schemas.microsoft.com/office/drawing/2014/main" val="20002"/>
                    </a:ext>
                  </a:extLst>
                </a:gridCol>
                <a:gridCol w="648072">
                  <a:extLst>
                    <a:ext uri="{9D8B030D-6E8A-4147-A177-3AD203B41FA5}">
                      <a16:colId xmlns:a16="http://schemas.microsoft.com/office/drawing/2014/main" val="20003"/>
                    </a:ext>
                  </a:extLst>
                </a:gridCol>
                <a:gridCol w="3896414">
                  <a:extLst>
                    <a:ext uri="{9D8B030D-6E8A-4147-A177-3AD203B41FA5}">
                      <a16:colId xmlns:a16="http://schemas.microsoft.com/office/drawing/2014/main" val="20004"/>
                    </a:ext>
                  </a:extLst>
                </a:gridCol>
              </a:tblGrid>
              <a:tr h="499233">
                <a:tc>
                  <a:txBody>
                    <a:bodyPr/>
                    <a:lstStyle/>
                    <a:p>
                      <a:pPr algn="ctr" fontAlgn="ctr"/>
                      <a:r>
                        <a:rPr lang="es-CO" sz="1200" u="none" strike="noStrike" dirty="0">
                          <a:solidFill>
                            <a:schemeClr val="bg1"/>
                          </a:solidFill>
                          <a:effectLst/>
                        </a:rPr>
                        <a:t>Actividades Principales</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Indicador</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Meta 2016</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Avance 2° trimestre 2016</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Observaciones</a:t>
                      </a:r>
                      <a:endParaRPr lang="es-CO" sz="1200" b="1" i="0" u="none" strike="noStrike" dirty="0">
                        <a:solidFill>
                          <a:schemeClr val="bg1"/>
                        </a:solidFill>
                        <a:effectLst/>
                        <a:latin typeface="Calibri"/>
                      </a:endParaRPr>
                    </a:p>
                  </a:txBody>
                  <a:tcPr marL="0" marR="0" marT="0" marB="0" anchor="ctr">
                    <a:solidFill>
                      <a:schemeClr val="tx2"/>
                    </a:solidFill>
                  </a:tcPr>
                </a:tc>
                <a:extLst>
                  <a:ext uri="{0D108BD9-81ED-4DB2-BD59-A6C34878D82A}">
                    <a16:rowId xmlns:a16="http://schemas.microsoft.com/office/drawing/2014/main" val="10000"/>
                  </a:ext>
                </a:extLst>
              </a:tr>
              <a:tr h="1497698">
                <a:tc>
                  <a:txBody>
                    <a:bodyPr/>
                    <a:lstStyle/>
                    <a:p>
                      <a:pPr algn="ctr" fontAlgn="ctr"/>
                      <a:r>
                        <a:rPr lang="es-CO" sz="1200" u="none" strike="noStrike" dirty="0">
                          <a:effectLst/>
                        </a:rPr>
                        <a:t> Servicios de asistencia técnica a entidades de la administración pública en implementación y/o mejoramiento de procesos para e goce efectivo de los derechos de las personas con discapacidad visual </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es-CO" sz="1200" u="none" strike="noStrike" dirty="0">
                          <a:effectLst/>
                        </a:rPr>
                        <a:t>N° de servicios de asistencia técnica brindados a entidades de la administración pública en implementación y/o mejoramiento de procesos para e goce efectivo de los derechos de las personas con discapacidad visual </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es-CO" sz="1200" u="none" strike="noStrike" dirty="0">
                          <a:effectLst/>
                        </a:rPr>
                        <a:t>                                                                                 200 </a:t>
                      </a:r>
                      <a:endParaRPr lang="es-CO" sz="1200" b="1" i="0" u="none" strike="noStrike" dirty="0">
                        <a:solidFill>
                          <a:srgbClr val="000000"/>
                        </a:solidFill>
                        <a:effectLst/>
                        <a:latin typeface="Calibri"/>
                      </a:endParaRPr>
                    </a:p>
                  </a:txBody>
                  <a:tcPr marL="0" marR="0" marT="0" marB="0" anchor="ctr">
                    <a:noFill/>
                  </a:tcPr>
                </a:tc>
                <a:tc>
                  <a:txBody>
                    <a:bodyPr/>
                    <a:lstStyle/>
                    <a:p>
                      <a:pPr algn="ctr" fontAlgn="ctr"/>
                      <a:r>
                        <a:rPr lang="es-CO" sz="1200" u="none" strike="noStrike" dirty="0">
                          <a:effectLst/>
                        </a:rPr>
                        <a:t>153</a:t>
                      </a:r>
                      <a:endParaRPr lang="es-CO" sz="1200" b="0" i="0" u="none" strike="noStrike" dirty="0">
                        <a:solidFill>
                          <a:srgbClr val="000000"/>
                        </a:solidFill>
                        <a:effectLst/>
                        <a:latin typeface="Calibri"/>
                      </a:endParaRPr>
                    </a:p>
                  </a:txBody>
                  <a:tcPr marL="0" marR="0" marT="0" marB="0" anchor="ctr">
                    <a:noFill/>
                  </a:tcPr>
                </a:tc>
                <a:tc>
                  <a:txBody>
                    <a:bodyPr/>
                    <a:lstStyle/>
                    <a:p>
                      <a:pPr algn="just" fontAlgn="ctr"/>
                      <a:r>
                        <a:rPr lang="es-CO" sz="1200" u="none" strike="noStrike" dirty="0">
                          <a:effectLst/>
                        </a:rPr>
                        <a:t>Se realizó asistencia técnica Presencial en estrategias pedagógicas para la educación de población con discapacidad visual en: IE de Ibagué, Cauca, Popayán, Manizales, municipio de </a:t>
                      </a:r>
                      <a:r>
                        <a:rPr lang="es-CO" sz="1200" u="none" strike="noStrike" dirty="0" err="1">
                          <a:effectLst/>
                        </a:rPr>
                        <a:t>Simijaca</a:t>
                      </a:r>
                      <a:r>
                        <a:rPr lang="es-CO" sz="1200" u="none" strike="noStrike" dirty="0">
                          <a:effectLst/>
                        </a:rPr>
                        <a:t>, Girardot, La Belleza, ICBF de </a:t>
                      </a:r>
                      <a:r>
                        <a:rPr lang="es-CO" sz="1200" u="none" strike="noStrike" dirty="0" err="1">
                          <a:effectLst/>
                        </a:rPr>
                        <a:t>Samaca</a:t>
                      </a:r>
                      <a:r>
                        <a:rPr lang="es-CO" sz="1200" u="none" strike="noStrike" dirty="0">
                          <a:effectLst/>
                        </a:rPr>
                        <a:t> Boyacá y Bogotá. Se realiza Asistencia Técnica Virtual a:  la Unidad Atención Integral de Medellín, Valledupar y la Fundación Gestión Apoyo y Amor. Asistencia en abordaje: U. Jorge Tadeo Lozano, Secretará Distrital de Movilidad, Fundación universitaria del Área Andina¸ Escuela de Ingeniería Julio Garavito, Fundación Capital Semilla, Corporación Minuto de Dios de Bello, Fundación </a:t>
                      </a:r>
                      <a:r>
                        <a:rPr lang="es-CO" sz="1200" u="none" strike="noStrike" dirty="0" err="1">
                          <a:effectLst/>
                        </a:rPr>
                        <a:t>Best</a:t>
                      </a:r>
                      <a:r>
                        <a:rPr lang="es-CO" sz="1200" u="none" strike="noStrike" dirty="0">
                          <a:effectLst/>
                        </a:rPr>
                        <a:t> </a:t>
                      </a:r>
                      <a:r>
                        <a:rPr lang="es-CO" sz="1200" u="none" strike="noStrike" dirty="0" err="1">
                          <a:effectLst/>
                        </a:rPr>
                        <a:t>Buddies</a:t>
                      </a:r>
                      <a:r>
                        <a:rPr lang="es-CO" sz="1200" u="none" strike="noStrike" dirty="0">
                          <a:effectLst/>
                        </a:rPr>
                        <a:t>, Escuela de carabineros de </a:t>
                      </a:r>
                      <a:r>
                        <a:rPr lang="es-CO" sz="1200" u="none" strike="noStrike" dirty="0" err="1">
                          <a:effectLst/>
                        </a:rPr>
                        <a:t>Facatativa</a:t>
                      </a:r>
                      <a:r>
                        <a:rPr lang="es-CO" sz="1200" u="none" strike="noStrike" dirty="0">
                          <a:effectLst/>
                        </a:rPr>
                        <a:t>, Centro de atención de victimas en Medellín, CAMAN FAC, DPS, Fondo Nacional De garantías, U. Manuela Beltrán. Asistencia técnica en tecnología y accesibilidad: SITP, Alcaldía Municipal de </a:t>
                      </a:r>
                      <a:r>
                        <a:rPr lang="es-CO" sz="1200" u="none" strike="noStrike" dirty="0" err="1">
                          <a:effectLst/>
                        </a:rPr>
                        <a:t>Cogua</a:t>
                      </a:r>
                      <a:r>
                        <a:rPr lang="es-CO" sz="1200" u="none" strike="noStrike" dirty="0">
                          <a:effectLst/>
                        </a:rPr>
                        <a:t> Cundinamarca, biblioteca Nacional, U. de la Salle, Sena proyecto USB, U. San buenaventura, Archivo General de La Nación. IE Valle de San Jorge del municipio de Planeta Rica , Instituto Parcelas del municipio de Cota y Jardín Social </a:t>
                      </a:r>
                      <a:r>
                        <a:rPr lang="es-CO" sz="1200" u="none" strike="noStrike" dirty="0" err="1">
                          <a:effectLst/>
                        </a:rPr>
                        <a:t>Multicentro</a:t>
                      </a:r>
                      <a:r>
                        <a:rPr lang="es-CO" sz="1200" u="none" strike="noStrike" dirty="0">
                          <a:effectLst/>
                        </a:rPr>
                        <a:t> de Funza, de manera virtual a Fundación Maria Juliana y Jardín Infantil </a:t>
                      </a:r>
                      <a:r>
                        <a:rPr lang="es-CO" sz="1200" u="none" strike="noStrike" dirty="0" err="1">
                          <a:effectLst/>
                        </a:rPr>
                        <a:t>Tilata</a:t>
                      </a:r>
                      <a:r>
                        <a:rPr lang="es-CO" sz="1200" u="none" strike="noStrike" dirty="0">
                          <a:effectLst/>
                        </a:rPr>
                        <a:t>, ambos de Barrancabermeja, Colegio Departamental Zaragoza- Arbeláez, y punto vive digital de Girardot en tecnología y accesibilidad, asesorías de solicitudes de Girón, Bucaramanga y </a:t>
                      </a:r>
                      <a:r>
                        <a:rPr lang="es-CO" sz="1200" u="none" strike="noStrike" dirty="0" err="1">
                          <a:effectLst/>
                        </a:rPr>
                        <a:t>Onzaga</a:t>
                      </a:r>
                      <a:r>
                        <a:rPr lang="es-CO" sz="1200" u="none" strike="noStrike" dirty="0">
                          <a:effectLst/>
                        </a:rPr>
                        <a:t>, Mosquera y Fusagasugá, IE, Usaquén en Bogotá, en el Departamento de Huila: Neiva, Plata, Garzon, Itagüí.</a:t>
                      </a:r>
                    </a:p>
                  </a:txBody>
                  <a:tcPr marL="0" marR="0" marT="0" marB="0" anchor="ctr">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86527568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 name="Picture 15"/>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5259" t="17295" r="16983" b="33645"/>
          <a:stretch/>
        </p:blipFill>
        <p:spPr bwMode="auto">
          <a:xfrm>
            <a:off x="251520" y="116633"/>
            <a:ext cx="8640960" cy="6777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67" name="66 Grupo"/>
          <p:cNvGrpSpPr/>
          <p:nvPr/>
        </p:nvGrpSpPr>
        <p:grpSpPr>
          <a:xfrm>
            <a:off x="6189257" y="6093296"/>
            <a:ext cx="2919247" cy="757382"/>
            <a:chOff x="6189257" y="6093296"/>
            <a:chExt cx="2919247" cy="757382"/>
          </a:xfrm>
        </p:grpSpPr>
        <p:pic>
          <p:nvPicPr>
            <p:cNvPr id="68" name="67 Imagen"/>
            <p:cNvPicPr>
              <a:picLocks noChangeAspect="1"/>
            </p:cNvPicPr>
            <p:nvPr/>
          </p:nvPicPr>
          <p:blipFill rotWithShape="1">
            <a:blip r:embed="rId4" cstate="print">
              <a:extLst>
                <a:ext uri="{28A0092B-C50C-407E-A947-70E740481C1C}">
                  <a14:useLocalDpi xmlns:a14="http://schemas.microsoft.com/office/drawing/2010/main" val="0"/>
                </a:ext>
              </a:extLst>
            </a:blip>
            <a:srcRect l="80014" t="81187" r="3385" b="5008"/>
            <a:stretch/>
          </p:blipFill>
          <p:spPr>
            <a:xfrm>
              <a:off x="7590492" y="6093296"/>
              <a:ext cx="1518012" cy="757382"/>
            </a:xfrm>
            <a:prstGeom prst="rect">
              <a:avLst/>
            </a:prstGeom>
          </p:spPr>
        </p:pic>
        <p:pic>
          <p:nvPicPr>
            <p:cNvPr id="69" name="68 Imagen"/>
            <p:cNvPicPr>
              <a:picLocks noChangeAspect="1"/>
            </p:cNvPicPr>
            <p:nvPr/>
          </p:nvPicPr>
          <p:blipFill rotWithShape="1">
            <a:blip r:embed="rId5" cstate="print">
              <a:extLst>
                <a:ext uri="{28A0092B-C50C-407E-A947-70E740481C1C}">
                  <a14:useLocalDpi xmlns:a14="http://schemas.microsoft.com/office/drawing/2010/main" val="0"/>
                </a:ext>
              </a:extLst>
            </a:blip>
            <a:srcRect l="8610" t="34023" r="7437" b="38391"/>
            <a:stretch/>
          </p:blipFill>
          <p:spPr>
            <a:xfrm>
              <a:off x="6189257" y="6294092"/>
              <a:ext cx="1401235" cy="355790"/>
            </a:xfrm>
            <a:prstGeom prst="rect">
              <a:avLst/>
            </a:prstGeom>
          </p:spPr>
        </p:pic>
      </p:grpSp>
      <p:sp>
        <p:nvSpPr>
          <p:cNvPr id="2" name="1 Rectángulo"/>
          <p:cNvSpPr/>
          <p:nvPr/>
        </p:nvSpPr>
        <p:spPr>
          <a:xfrm>
            <a:off x="1043608" y="44624"/>
            <a:ext cx="7352798" cy="707886"/>
          </a:xfrm>
          <a:prstGeom prst="rect">
            <a:avLst/>
          </a:prstGeom>
        </p:spPr>
        <p:txBody>
          <a:bodyPr wrap="square">
            <a:spAutoFit/>
          </a:bodyPr>
          <a:lstStyle/>
          <a:p>
            <a:pPr lvl="0" algn="ctr" eaLnBrk="0" fontAlgn="base" hangingPunct="0">
              <a:spcBef>
                <a:spcPct val="0"/>
              </a:spcBef>
              <a:spcAft>
                <a:spcPct val="0"/>
              </a:spcAft>
              <a:defRPr/>
            </a:pPr>
            <a:r>
              <a:rPr lang="es-CO" sz="2000" b="1" dirty="0">
                <a:solidFill>
                  <a:schemeClr val="bg1"/>
                </a:solidFill>
                <a:latin typeface="Arial" panose="020B0604020202020204" pitchFamily="34" charset="0"/>
                <a:ea typeface="ＭＳ Ｐゴシック" panose="020B0600070205080204" pitchFamily="34" charset="-128"/>
              </a:rPr>
              <a:t>Politica Gestión Misional y de Gobierno- II- Trimestre 2016</a:t>
            </a:r>
          </a:p>
          <a:p>
            <a:pPr lvl="0" algn="ctr" eaLnBrk="0" fontAlgn="base" hangingPunct="0">
              <a:spcBef>
                <a:spcPct val="0"/>
              </a:spcBef>
              <a:spcAft>
                <a:spcPct val="0"/>
              </a:spcAft>
              <a:defRPr/>
            </a:pPr>
            <a:r>
              <a:rPr lang="es-CO" sz="2000" b="1" dirty="0">
                <a:solidFill>
                  <a:schemeClr val="bg1"/>
                </a:solidFill>
                <a:latin typeface="Arial" panose="020B0604020202020204" pitchFamily="34" charset="0"/>
                <a:ea typeface="ＭＳ Ｐゴシック" panose="020B0600070205080204" pitchFamily="34" charset="-128"/>
              </a:rPr>
              <a:t>INCI</a:t>
            </a:r>
          </a:p>
        </p:txBody>
      </p:sp>
      <p:sp>
        <p:nvSpPr>
          <p:cNvPr id="3" name="2 Marcador de fecha"/>
          <p:cNvSpPr>
            <a:spLocks noGrp="1"/>
          </p:cNvSpPr>
          <p:nvPr>
            <p:ph type="dt" sz="half" idx="10"/>
          </p:nvPr>
        </p:nvSpPr>
        <p:spPr/>
        <p:txBody>
          <a:bodyPr/>
          <a:lstStyle/>
          <a:p>
            <a:r>
              <a:rPr lang="es-CO"/>
              <a:t>26/04/2016</a:t>
            </a:r>
          </a:p>
        </p:txBody>
      </p:sp>
      <p:graphicFrame>
        <p:nvGraphicFramePr>
          <p:cNvPr id="4" name="3 Tabla"/>
          <p:cNvGraphicFramePr>
            <a:graphicFrameLocks noGrp="1"/>
          </p:cNvGraphicFramePr>
          <p:nvPr>
            <p:extLst>
              <p:ext uri="{D42A27DB-BD31-4B8C-83A1-F6EECF244321}">
                <p14:modId xmlns:p14="http://schemas.microsoft.com/office/powerpoint/2010/main" val="3005538488"/>
              </p:ext>
            </p:extLst>
          </p:nvPr>
        </p:nvGraphicFramePr>
        <p:xfrm>
          <a:off x="251520" y="745192"/>
          <a:ext cx="8648942" cy="3803968"/>
        </p:xfrm>
        <a:graphic>
          <a:graphicData uri="http://schemas.openxmlformats.org/drawingml/2006/table">
            <a:tbl>
              <a:tblPr>
                <a:tableStyleId>{D7AC3CCA-C797-4891-BE02-D94E43425B78}</a:tableStyleId>
              </a:tblPr>
              <a:tblGrid>
                <a:gridCol w="1656184">
                  <a:extLst>
                    <a:ext uri="{9D8B030D-6E8A-4147-A177-3AD203B41FA5}">
                      <a16:colId xmlns:a16="http://schemas.microsoft.com/office/drawing/2014/main" val="20000"/>
                    </a:ext>
                  </a:extLst>
                </a:gridCol>
                <a:gridCol w="1800200">
                  <a:extLst>
                    <a:ext uri="{9D8B030D-6E8A-4147-A177-3AD203B41FA5}">
                      <a16:colId xmlns:a16="http://schemas.microsoft.com/office/drawing/2014/main" val="20001"/>
                    </a:ext>
                  </a:extLst>
                </a:gridCol>
                <a:gridCol w="648072">
                  <a:extLst>
                    <a:ext uri="{9D8B030D-6E8A-4147-A177-3AD203B41FA5}">
                      <a16:colId xmlns:a16="http://schemas.microsoft.com/office/drawing/2014/main" val="20002"/>
                    </a:ext>
                  </a:extLst>
                </a:gridCol>
                <a:gridCol w="648072">
                  <a:extLst>
                    <a:ext uri="{9D8B030D-6E8A-4147-A177-3AD203B41FA5}">
                      <a16:colId xmlns:a16="http://schemas.microsoft.com/office/drawing/2014/main" val="20003"/>
                    </a:ext>
                  </a:extLst>
                </a:gridCol>
                <a:gridCol w="3896414">
                  <a:extLst>
                    <a:ext uri="{9D8B030D-6E8A-4147-A177-3AD203B41FA5}">
                      <a16:colId xmlns:a16="http://schemas.microsoft.com/office/drawing/2014/main" val="20004"/>
                    </a:ext>
                  </a:extLst>
                </a:gridCol>
              </a:tblGrid>
              <a:tr h="499233">
                <a:tc>
                  <a:txBody>
                    <a:bodyPr/>
                    <a:lstStyle/>
                    <a:p>
                      <a:pPr algn="ctr" fontAlgn="ctr"/>
                      <a:r>
                        <a:rPr lang="es-CO" sz="1200" u="none" strike="noStrike" dirty="0">
                          <a:solidFill>
                            <a:schemeClr val="bg1"/>
                          </a:solidFill>
                          <a:effectLst/>
                        </a:rPr>
                        <a:t>Actividades Principales</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Indicador</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Meta 2016</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Avance 2° trimestre 2016</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Observaciones</a:t>
                      </a:r>
                      <a:endParaRPr lang="es-CO" sz="1200" b="1" i="0" u="none" strike="noStrike" dirty="0">
                        <a:solidFill>
                          <a:schemeClr val="bg1"/>
                        </a:solidFill>
                        <a:effectLst/>
                        <a:latin typeface="Calibri"/>
                      </a:endParaRPr>
                    </a:p>
                  </a:txBody>
                  <a:tcPr marL="0" marR="0" marT="0" marB="0" anchor="ctr">
                    <a:solidFill>
                      <a:schemeClr val="tx2"/>
                    </a:solidFill>
                  </a:tcPr>
                </a:tc>
                <a:extLst>
                  <a:ext uri="{0D108BD9-81ED-4DB2-BD59-A6C34878D82A}">
                    <a16:rowId xmlns:a16="http://schemas.microsoft.com/office/drawing/2014/main" val="10000"/>
                  </a:ext>
                </a:extLst>
              </a:tr>
              <a:tr h="695008">
                <a:tc>
                  <a:txBody>
                    <a:bodyPr/>
                    <a:lstStyle/>
                    <a:p>
                      <a:pPr algn="ctr" fontAlgn="ctr"/>
                      <a:endParaRPr lang="es-CO" sz="1200" b="0" i="0" u="none" strike="noStrike" dirty="0">
                        <a:solidFill>
                          <a:srgbClr val="000000"/>
                        </a:solidFill>
                        <a:effectLst/>
                        <a:latin typeface="Calibri"/>
                      </a:endParaRPr>
                    </a:p>
                  </a:txBody>
                  <a:tcPr marL="0" marR="0" marT="0" marB="0" anchor="ctr">
                    <a:noFill/>
                  </a:tcPr>
                </a:tc>
                <a:tc>
                  <a:txBody>
                    <a:bodyPr/>
                    <a:lstStyle/>
                    <a:p>
                      <a:pPr algn="ctr" fontAlgn="ctr"/>
                      <a:endParaRPr lang="es-CO" sz="1200" b="0" i="0" u="none" strike="noStrike" dirty="0">
                        <a:solidFill>
                          <a:srgbClr val="000000"/>
                        </a:solidFill>
                        <a:effectLst/>
                        <a:latin typeface="Calibri"/>
                      </a:endParaRPr>
                    </a:p>
                  </a:txBody>
                  <a:tcPr marL="0" marR="0" marT="0" marB="0" anchor="ctr">
                    <a:noFill/>
                  </a:tcPr>
                </a:tc>
                <a:tc>
                  <a:txBody>
                    <a:bodyPr/>
                    <a:lstStyle/>
                    <a:p>
                      <a:pPr algn="ctr" fontAlgn="ctr"/>
                      <a:endParaRPr lang="es-CO" sz="1200" b="1" i="0" u="none" strike="noStrike" dirty="0">
                        <a:solidFill>
                          <a:srgbClr val="000000"/>
                        </a:solidFill>
                        <a:effectLst/>
                        <a:latin typeface="Calibri"/>
                      </a:endParaRPr>
                    </a:p>
                  </a:txBody>
                  <a:tcPr marL="0" marR="0" marT="0" marB="0" anchor="ctr">
                    <a:noFill/>
                  </a:tcPr>
                </a:tc>
                <a:tc>
                  <a:txBody>
                    <a:bodyPr/>
                    <a:lstStyle/>
                    <a:p>
                      <a:pPr algn="ctr" fontAlgn="ctr"/>
                      <a:endParaRPr lang="es-CO" sz="1200" b="0" i="0" u="none" strike="noStrike" dirty="0">
                        <a:solidFill>
                          <a:srgbClr val="000000"/>
                        </a:solidFill>
                        <a:effectLst/>
                        <a:latin typeface="Calibri"/>
                      </a:endParaRPr>
                    </a:p>
                  </a:txBody>
                  <a:tcPr marL="0" marR="0" marT="0" marB="0" anchor="ctr">
                    <a:noFill/>
                  </a:tcPr>
                </a:tc>
                <a:tc>
                  <a:txBody>
                    <a:bodyPr/>
                    <a:lstStyle/>
                    <a:p>
                      <a:pPr algn="just" fontAlgn="ctr"/>
                      <a:r>
                        <a:rPr lang="es-CO" sz="1200" u="none" strike="noStrike" dirty="0">
                          <a:effectLst/>
                        </a:rPr>
                        <a:t>En trabajo asesoría virtual a empresa de Popayán. En salud conjuntamente con el Ministerio de Salud, asesoría virtual a referente de discapacidad y profesional del CRAC Putumayo. </a:t>
                      </a:r>
                      <a:endParaRPr lang="es-CO" sz="1200" b="0" i="0" u="none" strike="noStrike" dirty="0">
                        <a:solidFill>
                          <a:srgbClr val="000000"/>
                        </a:solidFill>
                        <a:effectLst/>
                        <a:latin typeface="Calibri"/>
                      </a:endParaRPr>
                    </a:p>
                  </a:txBody>
                  <a:tcPr marL="0" marR="0" marT="0" marB="0" anchor="ctr">
                    <a:noFill/>
                  </a:tcPr>
                </a:tc>
                <a:extLst>
                  <a:ext uri="{0D108BD9-81ED-4DB2-BD59-A6C34878D82A}">
                    <a16:rowId xmlns:a16="http://schemas.microsoft.com/office/drawing/2014/main" val="10001"/>
                  </a:ext>
                </a:extLst>
              </a:tr>
              <a:tr h="1164877">
                <a:tc>
                  <a:txBody>
                    <a:bodyPr/>
                    <a:lstStyle/>
                    <a:p>
                      <a:pPr algn="ctr" fontAlgn="ctr"/>
                      <a:r>
                        <a:rPr lang="es-CO" sz="1200" u="none" strike="noStrike" dirty="0">
                          <a:effectLst/>
                        </a:rPr>
                        <a:t>Libros y textos escolares en formatos accesibles de braille, relieve, </a:t>
                      </a:r>
                      <a:r>
                        <a:rPr lang="es-CO" sz="1200" u="none" strike="noStrike" dirty="0" err="1">
                          <a:effectLst/>
                        </a:rPr>
                        <a:t>macrotipo</a:t>
                      </a:r>
                      <a:r>
                        <a:rPr lang="es-CO" sz="1200" u="none" strike="noStrike" dirty="0">
                          <a:effectLst/>
                        </a:rPr>
                        <a:t> y digitales y otras ayudas técnicas para la población con discapacidad visual producidas </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es-CO" sz="1200" u="none" strike="noStrike" dirty="0">
                          <a:effectLst/>
                        </a:rPr>
                        <a:t>N°  de Libros y textos escolares  producidos en formatos accesibles de braille, relieve, </a:t>
                      </a:r>
                      <a:r>
                        <a:rPr lang="es-CO" sz="1200" u="none" strike="noStrike" dirty="0" err="1">
                          <a:effectLst/>
                        </a:rPr>
                        <a:t>macrotipo</a:t>
                      </a:r>
                      <a:r>
                        <a:rPr lang="es-CO" sz="1200" u="none" strike="noStrike" dirty="0">
                          <a:effectLst/>
                        </a:rPr>
                        <a:t> y digitales y otras ayudas técnicas para la población con discapacidad visual. </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es-CO" sz="1200" u="none" strike="noStrike" dirty="0">
                          <a:effectLst/>
                        </a:rPr>
                        <a:t>                                                                         45.000 </a:t>
                      </a:r>
                      <a:endParaRPr lang="es-CO" sz="1200" b="1" i="0" u="none" strike="noStrike" dirty="0">
                        <a:solidFill>
                          <a:srgbClr val="000000"/>
                        </a:solidFill>
                        <a:effectLst/>
                        <a:latin typeface="Calibri"/>
                      </a:endParaRPr>
                    </a:p>
                  </a:txBody>
                  <a:tcPr marL="0" marR="0" marT="0" marB="0" anchor="ctr">
                    <a:noFill/>
                  </a:tcPr>
                </a:tc>
                <a:tc>
                  <a:txBody>
                    <a:bodyPr/>
                    <a:lstStyle/>
                    <a:p>
                      <a:pPr algn="ctr" fontAlgn="ctr"/>
                      <a:r>
                        <a:rPr lang="es-CO" sz="1200" u="none" strike="noStrike" dirty="0">
                          <a:effectLst/>
                        </a:rPr>
                        <a:t>23.188</a:t>
                      </a:r>
                      <a:endParaRPr lang="es-CO" sz="1200" b="0" i="0" u="none" strike="noStrike" dirty="0">
                        <a:solidFill>
                          <a:srgbClr val="000000"/>
                        </a:solidFill>
                        <a:effectLst/>
                        <a:latin typeface="Calibri"/>
                      </a:endParaRPr>
                    </a:p>
                  </a:txBody>
                  <a:tcPr marL="0" marR="0" marT="0" marB="0" anchor="ctr">
                    <a:noFill/>
                  </a:tcPr>
                </a:tc>
                <a:tc>
                  <a:txBody>
                    <a:bodyPr/>
                    <a:lstStyle/>
                    <a:p>
                      <a:pPr algn="just" fontAlgn="ctr"/>
                      <a:r>
                        <a:rPr lang="es-CO" sz="1200" u="none" strike="noStrike" dirty="0">
                          <a:effectLst/>
                        </a:rPr>
                        <a:t>se han producido  23.188 ejemplares en material especializado (Libros y textos en formatos accesible de Braille, relieve y </a:t>
                      </a:r>
                      <a:r>
                        <a:rPr lang="es-CO" sz="1200" u="none" strike="noStrike" dirty="0" err="1">
                          <a:effectLst/>
                        </a:rPr>
                        <a:t>macrotipo</a:t>
                      </a:r>
                      <a:r>
                        <a:rPr lang="es-CO" sz="1200" u="none" strike="noStrike" dirty="0">
                          <a:effectLst/>
                        </a:rPr>
                        <a:t>) para la atención de la población con discapacidad visual. Se mueve el indicador de acuerdo a los ejemplares producidos tales como Biología Taxonomía, Puntos Luminosos y Premio Nacional de Alta Gerencia, Cartillas Porvenir, El Maestro y el estudiante con DV una Mirada desde la Psicología y Guía y Orientaciones para el uso de la Biblioteca Virtual para Ciegos entre otros. </a:t>
                      </a:r>
                      <a:endParaRPr lang="es-CO" sz="1200" b="0" i="0" u="none" strike="noStrike" dirty="0">
                        <a:solidFill>
                          <a:srgbClr val="000000"/>
                        </a:solidFill>
                        <a:effectLst/>
                        <a:latin typeface="Calibri"/>
                      </a:endParaRPr>
                    </a:p>
                  </a:txBody>
                  <a:tcPr marL="0" marR="0" marT="0" marB="0" anchor="ctr">
                    <a:noFill/>
                  </a:tcPr>
                </a:tc>
                <a:extLst>
                  <a:ext uri="{0D108BD9-81ED-4DB2-BD59-A6C34878D82A}">
                    <a16:rowId xmlns:a16="http://schemas.microsoft.com/office/drawing/2014/main" val="10002"/>
                  </a:ext>
                </a:extLst>
              </a:tr>
              <a:tr h="894888">
                <a:tc>
                  <a:txBody>
                    <a:bodyPr/>
                    <a:lstStyle/>
                    <a:p>
                      <a:pPr algn="ctr" fontAlgn="ctr"/>
                      <a:r>
                        <a:rPr lang="es-CO" sz="1200" u="none" strike="noStrike" dirty="0">
                          <a:effectLst/>
                        </a:rPr>
                        <a:t> Libros y textos escolares producidos  en formato digital accesible para las personas con discapacidad visual </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es-CO" sz="1200" u="none" strike="noStrike" dirty="0">
                          <a:effectLst/>
                        </a:rPr>
                        <a:t>N° de  Libros y textos escolares producidos  en formato digital accesible para las personas con discapacidad visual </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es-CO" sz="1200" u="none" strike="noStrike" dirty="0">
                          <a:effectLst/>
                        </a:rPr>
                        <a:t>                                                                            8.000 </a:t>
                      </a:r>
                      <a:endParaRPr lang="es-CO" sz="1200" b="1" i="0" u="none" strike="noStrike" dirty="0">
                        <a:solidFill>
                          <a:srgbClr val="000000"/>
                        </a:solidFill>
                        <a:effectLst/>
                        <a:latin typeface="Calibri"/>
                      </a:endParaRPr>
                    </a:p>
                  </a:txBody>
                  <a:tcPr marL="0" marR="0" marT="0" marB="0" anchor="ctr">
                    <a:noFill/>
                  </a:tcPr>
                </a:tc>
                <a:tc>
                  <a:txBody>
                    <a:bodyPr/>
                    <a:lstStyle/>
                    <a:p>
                      <a:pPr algn="ctr" fontAlgn="ctr"/>
                      <a:r>
                        <a:rPr lang="es-CO" sz="1200" u="none" strike="noStrike" dirty="0">
                          <a:effectLst/>
                        </a:rPr>
                        <a:t>251</a:t>
                      </a:r>
                      <a:endParaRPr lang="es-CO" sz="1200" b="0" i="0" u="none" strike="noStrike" dirty="0">
                        <a:solidFill>
                          <a:srgbClr val="000000"/>
                        </a:solidFill>
                        <a:effectLst/>
                        <a:latin typeface="Calibri"/>
                      </a:endParaRPr>
                    </a:p>
                  </a:txBody>
                  <a:tcPr marL="0" marR="0" marT="0" marB="0" anchor="ctr">
                    <a:noFill/>
                  </a:tcPr>
                </a:tc>
                <a:tc>
                  <a:txBody>
                    <a:bodyPr/>
                    <a:lstStyle/>
                    <a:p>
                      <a:pPr algn="just" fontAlgn="ctr"/>
                      <a:r>
                        <a:rPr lang="es-CO" sz="1200" u="none" strike="noStrike" dirty="0">
                          <a:effectLst/>
                        </a:rPr>
                        <a:t>Se produjeron, estructuraron y catalogaron en total 251 libros digitales accesibles. </a:t>
                      </a:r>
                      <a:endParaRPr lang="es-CO" sz="1200" b="0" i="0" u="none" strike="noStrike" dirty="0">
                        <a:solidFill>
                          <a:srgbClr val="000000"/>
                        </a:solidFill>
                        <a:effectLst/>
                        <a:latin typeface="Calibri"/>
                      </a:endParaRPr>
                    </a:p>
                  </a:txBody>
                  <a:tcPr marL="0" marR="0" marT="0" marB="0" anchor="ctr">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04436512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r>
              <a:rPr lang="es-CO"/>
              <a:t>26/04/2016</a:t>
            </a:r>
          </a:p>
        </p:txBody>
      </p:sp>
      <p:graphicFrame>
        <p:nvGraphicFramePr>
          <p:cNvPr id="5" name="4 Tabla"/>
          <p:cNvGraphicFramePr>
            <a:graphicFrameLocks noGrp="1"/>
          </p:cNvGraphicFramePr>
          <p:nvPr>
            <p:extLst>
              <p:ext uri="{D42A27DB-BD31-4B8C-83A1-F6EECF244321}">
                <p14:modId xmlns:p14="http://schemas.microsoft.com/office/powerpoint/2010/main" val="2807210055"/>
              </p:ext>
            </p:extLst>
          </p:nvPr>
        </p:nvGraphicFramePr>
        <p:xfrm>
          <a:off x="457201" y="980728"/>
          <a:ext cx="8435279" cy="5097760"/>
        </p:xfrm>
        <a:graphic>
          <a:graphicData uri="http://schemas.openxmlformats.org/drawingml/2006/table">
            <a:tbl>
              <a:tblPr>
                <a:tableStyleId>{D7AC3CCA-C797-4891-BE02-D94E43425B78}</a:tableStyleId>
              </a:tblPr>
              <a:tblGrid>
                <a:gridCol w="1954559">
                  <a:extLst>
                    <a:ext uri="{9D8B030D-6E8A-4147-A177-3AD203B41FA5}">
                      <a16:colId xmlns:a16="http://schemas.microsoft.com/office/drawing/2014/main" val="20000"/>
                    </a:ext>
                  </a:extLst>
                </a:gridCol>
                <a:gridCol w="1800200">
                  <a:extLst>
                    <a:ext uri="{9D8B030D-6E8A-4147-A177-3AD203B41FA5}">
                      <a16:colId xmlns:a16="http://schemas.microsoft.com/office/drawing/2014/main" val="20001"/>
                    </a:ext>
                  </a:extLst>
                </a:gridCol>
                <a:gridCol w="504056">
                  <a:extLst>
                    <a:ext uri="{9D8B030D-6E8A-4147-A177-3AD203B41FA5}">
                      <a16:colId xmlns:a16="http://schemas.microsoft.com/office/drawing/2014/main" val="20002"/>
                    </a:ext>
                  </a:extLst>
                </a:gridCol>
                <a:gridCol w="792088">
                  <a:extLst>
                    <a:ext uri="{9D8B030D-6E8A-4147-A177-3AD203B41FA5}">
                      <a16:colId xmlns:a16="http://schemas.microsoft.com/office/drawing/2014/main" val="20003"/>
                    </a:ext>
                  </a:extLst>
                </a:gridCol>
                <a:gridCol w="3384376">
                  <a:extLst>
                    <a:ext uri="{9D8B030D-6E8A-4147-A177-3AD203B41FA5}">
                      <a16:colId xmlns:a16="http://schemas.microsoft.com/office/drawing/2014/main" val="20004"/>
                    </a:ext>
                  </a:extLst>
                </a:gridCol>
              </a:tblGrid>
              <a:tr h="576064">
                <a:tc>
                  <a:txBody>
                    <a:bodyPr/>
                    <a:lstStyle/>
                    <a:p>
                      <a:pPr algn="ctr" fontAlgn="ctr"/>
                      <a:r>
                        <a:rPr lang="es-CO" sz="1200" u="none" strike="noStrike" dirty="0">
                          <a:solidFill>
                            <a:schemeClr val="bg1"/>
                          </a:solidFill>
                          <a:effectLst/>
                        </a:rPr>
                        <a:t>Actividades Principales</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Indicador</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Meta 2016</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Avance 2° trimestre 2016</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Observaciones</a:t>
                      </a:r>
                      <a:endParaRPr lang="es-CO" sz="1200" b="1" i="0" u="none" strike="noStrike" dirty="0">
                        <a:solidFill>
                          <a:schemeClr val="bg1"/>
                        </a:solidFill>
                        <a:effectLst/>
                        <a:latin typeface="Calibri"/>
                      </a:endParaRPr>
                    </a:p>
                  </a:txBody>
                  <a:tcPr marL="0" marR="0" marT="0" marB="0" anchor="ctr">
                    <a:solidFill>
                      <a:schemeClr val="tx2"/>
                    </a:solidFill>
                  </a:tcPr>
                </a:tc>
                <a:extLst>
                  <a:ext uri="{0D108BD9-81ED-4DB2-BD59-A6C34878D82A}">
                    <a16:rowId xmlns:a16="http://schemas.microsoft.com/office/drawing/2014/main" val="10000"/>
                  </a:ext>
                </a:extLst>
              </a:tr>
              <a:tr h="754615">
                <a:tc>
                  <a:txBody>
                    <a:bodyPr/>
                    <a:lstStyle/>
                    <a:p>
                      <a:pPr algn="ctr" fontAlgn="ctr"/>
                      <a:r>
                        <a:rPr lang="es-CO" sz="1200" u="none" strike="noStrike" dirty="0">
                          <a:effectLst/>
                        </a:rPr>
                        <a:t> Servicio de descargas de libros digitales accesibles de la biblioteca virtual para personas con discapacidad visual </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es-CO" sz="1200" u="none" strike="noStrike" dirty="0">
                          <a:effectLst/>
                        </a:rPr>
                        <a:t>N° de descargas de libros digitales accesibles de la biblioteca virtual </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es-CO" sz="1200" u="none" strike="noStrike" dirty="0">
                          <a:effectLst/>
                        </a:rPr>
                        <a:t>                                                                            2.000</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es-CO" sz="1200" u="none" strike="noStrike" dirty="0">
                          <a:effectLst/>
                        </a:rPr>
                        <a:t>740</a:t>
                      </a:r>
                      <a:endParaRPr lang="es-CO" sz="1200" b="0" i="0" u="none" strike="noStrike" dirty="0">
                        <a:solidFill>
                          <a:srgbClr val="000000"/>
                        </a:solidFill>
                        <a:effectLst/>
                        <a:latin typeface="Calibri"/>
                      </a:endParaRPr>
                    </a:p>
                  </a:txBody>
                  <a:tcPr marL="0" marR="0" marT="0" marB="0" anchor="ctr">
                    <a:noFill/>
                  </a:tcPr>
                </a:tc>
                <a:tc>
                  <a:txBody>
                    <a:bodyPr/>
                    <a:lstStyle/>
                    <a:p>
                      <a:pPr algn="just" fontAlgn="ctr"/>
                      <a:r>
                        <a:rPr lang="es-CO" sz="1200" u="none" strike="noStrike" dirty="0">
                          <a:effectLst/>
                        </a:rPr>
                        <a:t>Según el enlace que permite el reporte de descargas de la Biblioteca para ciegos del INCI, entre MAYO y JUNIO de 2016 se registraron en total 630 usos así: 302 descargas de libros y 328 descargas para lectura en línea. Nota: Entre el 21 y el 25 de mayo, no se reportaron descargas por errores en el servidor..</a:t>
                      </a:r>
                      <a:endParaRPr lang="es-CO" sz="1200" b="0" i="0" u="none" strike="noStrike" dirty="0">
                        <a:solidFill>
                          <a:srgbClr val="000000"/>
                        </a:solidFill>
                        <a:effectLst/>
                        <a:latin typeface="Calibri"/>
                      </a:endParaRPr>
                    </a:p>
                  </a:txBody>
                  <a:tcPr marL="0" marR="0" marT="0" marB="0" anchor="ctr">
                    <a:noFill/>
                  </a:tcPr>
                </a:tc>
                <a:extLst>
                  <a:ext uri="{0D108BD9-81ED-4DB2-BD59-A6C34878D82A}">
                    <a16:rowId xmlns:a16="http://schemas.microsoft.com/office/drawing/2014/main" val="10001"/>
                  </a:ext>
                </a:extLst>
              </a:tr>
              <a:tr h="1169503">
                <a:tc>
                  <a:txBody>
                    <a:bodyPr/>
                    <a:lstStyle/>
                    <a:p>
                      <a:pPr algn="ctr" fontAlgn="ctr"/>
                      <a:r>
                        <a:rPr lang="es-CO" sz="1200" u="none" strike="noStrike" dirty="0">
                          <a:effectLst/>
                        </a:rPr>
                        <a:t> Servicio de entrega de libros y textos escolares en formatos accesibles de braille, relieve, </a:t>
                      </a:r>
                      <a:r>
                        <a:rPr lang="es-CO" sz="1200" u="none" strike="noStrike" dirty="0" err="1">
                          <a:effectLst/>
                        </a:rPr>
                        <a:t>macrotipo</a:t>
                      </a:r>
                      <a:r>
                        <a:rPr lang="es-CO" sz="1200" u="none" strike="noStrike" dirty="0">
                          <a:effectLst/>
                        </a:rPr>
                        <a:t> y digitales y otras ayudas técnicas a Instituciones que prestan servicios a la PDV </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es-CO" sz="1200" u="none" strike="noStrike" dirty="0">
                          <a:effectLst/>
                        </a:rPr>
                        <a:t>N° de entrega de libros y textos escolares en formatos accesibles de braille, relieve, </a:t>
                      </a:r>
                      <a:r>
                        <a:rPr lang="es-CO" sz="1200" u="none" strike="noStrike" dirty="0" err="1">
                          <a:effectLst/>
                        </a:rPr>
                        <a:t>macrotipo</a:t>
                      </a:r>
                      <a:r>
                        <a:rPr lang="es-CO" sz="1200" u="none" strike="noStrike" dirty="0">
                          <a:effectLst/>
                        </a:rPr>
                        <a:t> y digitales y otras ayudas técnicas a Instituciones que prestan servicios a la PDV </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es-CO" sz="1200" u="none" strike="noStrike" dirty="0">
                          <a:effectLst/>
                        </a:rPr>
                        <a:t>                                                                            1.000 </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es-CO" sz="1200" u="none" strike="noStrike" dirty="0">
                          <a:effectLst/>
                        </a:rPr>
                        <a:t>40</a:t>
                      </a:r>
                      <a:endParaRPr lang="es-CO" sz="1200" b="0" i="0" u="none" strike="noStrike" dirty="0">
                        <a:solidFill>
                          <a:srgbClr val="000000"/>
                        </a:solidFill>
                        <a:effectLst/>
                        <a:latin typeface="Calibri"/>
                      </a:endParaRPr>
                    </a:p>
                  </a:txBody>
                  <a:tcPr marL="0" marR="0" marT="0" marB="0" anchor="ctr">
                    <a:noFill/>
                  </a:tcPr>
                </a:tc>
                <a:tc>
                  <a:txBody>
                    <a:bodyPr/>
                    <a:lstStyle/>
                    <a:p>
                      <a:pPr algn="just" fontAlgn="ctr"/>
                      <a:r>
                        <a:rPr lang="es-CO" sz="1200" u="none" strike="noStrike" dirty="0">
                          <a:effectLst/>
                        </a:rPr>
                        <a:t>Se viene recogiendo insumos de solicitudes de material de todo el país, y a su vez se esta organizando por regiones las remisiones respectivas. </a:t>
                      </a:r>
                      <a:endParaRPr lang="es-CO" sz="1200" b="0" i="0" u="none" strike="noStrike" dirty="0">
                        <a:solidFill>
                          <a:srgbClr val="000000"/>
                        </a:solidFill>
                        <a:effectLst/>
                        <a:latin typeface="Calibri"/>
                      </a:endParaRPr>
                    </a:p>
                  </a:txBody>
                  <a:tcPr marL="0" marR="0" marT="0" marB="0" anchor="ctr">
                    <a:noFill/>
                  </a:tcPr>
                </a:tc>
                <a:extLst>
                  <a:ext uri="{0D108BD9-81ED-4DB2-BD59-A6C34878D82A}">
                    <a16:rowId xmlns:a16="http://schemas.microsoft.com/office/drawing/2014/main" val="10002"/>
                  </a:ext>
                </a:extLst>
              </a:tr>
              <a:tr h="864096">
                <a:tc>
                  <a:txBody>
                    <a:bodyPr/>
                    <a:lstStyle/>
                    <a:p>
                      <a:pPr algn="ctr" fontAlgn="ctr"/>
                      <a:r>
                        <a:rPr lang="es-CO" sz="1200" u="none" strike="noStrike" dirty="0">
                          <a:effectLst/>
                        </a:rPr>
                        <a:t>Servicios de asesoría en accesibilidad web a instituciones públicas</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es-CO" sz="1200" u="none" strike="noStrike" dirty="0">
                          <a:effectLst/>
                        </a:rPr>
                        <a:t>N° de Asesorías en accesibilidad Web a instituciones públicas </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es-CO" sz="1200" u="none" strike="noStrike" dirty="0">
                          <a:effectLst/>
                        </a:rPr>
                        <a:t>                                                                            25 </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es-CO" sz="1200" b="0" i="0" u="none" strike="noStrike" dirty="0">
                          <a:solidFill>
                            <a:schemeClr val="dk1"/>
                          </a:solidFill>
                          <a:effectLst/>
                          <a:latin typeface="+mn-lt"/>
                        </a:rPr>
                        <a:t>44</a:t>
                      </a:r>
                      <a:endParaRPr lang="es-CO" sz="1200" b="0" i="0" u="none" strike="noStrike" dirty="0">
                        <a:solidFill>
                          <a:srgbClr val="000000"/>
                        </a:solidFill>
                        <a:effectLst/>
                        <a:latin typeface="Calibri"/>
                      </a:endParaRPr>
                    </a:p>
                  </a:txBody>
                  <a:tcPr marL="0" marR="0" marT="0" marB="0" anchor="ctr">
                    <a:noFill/>
                  </a:tcPr>
                </a:tc>
                <a:tc>
                  <a:txBody>
                    <a:bodyPr/>
                    <a:lstStyle/>
                    <a:p>
                      <a:pPr algn="just" fontAlgn="ctr"/>
                      <a:r>
                        <a:rPr lang="es-CO" sz="1200" u="none" strike="noStrike" dirty="0">
                          <a:effectLst/>
                        </a:rPr>
                        <a:t>Se reportan 44 asesorías de manera virtual y presencial entre temas de accesibilidad Web, documentos digitales accesibles, tecnología Especializada a Entidades públicas y privadas, además a proyectos de universidades. De igual manera se suman las asesorías de los meses de Enero y febrero que no se reportaron en ese periodo.. </a:t>
                      </a:r>
                      <a:endParaRPr lang="es-CO" sz="1200" b="0" i="0" u="none" strike="noStrike" dirty="0">
                        <a:solidFill>
                          <a:srgbClr val="000000"/>
                        </a:solidFill>
                        <a:effectLst/>
                        <a:latin typeface="Calibri"/>
                      </a:endParaRPr>
                    </a:p>
                  </a:txBody>
                  <a:tcPr marL="0" marR="0" marT="0" marB="0" anchor="ctr">
                    <a:noFill/>
                  </a:tcPr>
                </a:tc>
                <a:extLst>
                  <a:ext uri="{0D108BD9-81ED-4DB2-BD59-A6C34878D82A}">
                    <a16:rowId xmlns:a16="http://schemas.microsoft.com/office/drawing/2014/main" val="10003"/>
                  </a:ext>
                </a:extLst>
              </a:tr>
              <a:tr h="864096">
                <a:tc>
                  <a:txBody>
                    <a:bodyPr/>
                    <a:lstStyle/>
                    <a:p>
                      <a:pPr algn="ctr" fontAlgn="ctr"/>
                      <a:r>
                        <a:rPr lang="es-CO" sz="1200" b="0" i="0" u="none" strike="noStrike" dirty="0">
                          <a:solidFill>
                            <a:srgbClr val="000000"/>
                          </a:solidFill>
                          <a:effectLst/>
                          <a:latin typeface="+mn-lt"/>
                        </a:rPr>
                        <a:t>Servicios de alfabetización digital a población con discapacidad visual</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es-CO" sz="1200" b="0" i="0" u="none" strike="noStrike" dirty="0">
                          <a:solidFill>
                            <a:srgbClr val="000000"/>
                          </a:solidFill>
                          <a:effectLst/>
                          <a:latin typeface="+mn-lt"/>
                        </a:rPr>
                        <a:t>N°  de personas con discapacidad visual y agentes educativos alfabetizados. </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es-CO" sz="1200" b="0" i="0" u="none" strike="noStrike" dirty="0">
                          <a:solidFill>
                            <a:srgbClr val="000000"/>
                          </a:solidFill>
                          <a:effectLst/>
                          <a:latin typeface="Calibri"/>
                        </a:rPr>
                        <a:t>100</a:t>
                      </a:r>
                    </a:p>
                  </a:txBody>
                  <a:tcPr marL="0" marR="0" marT="0" marB="0" anchor="ctr">
                    <a:noFill/>
                  </a:tcPr>
                </a:tc>
                <a:tc>
                  <a:txBody>
                    <a:bodyPr/>
                    <a:lstStyle/>
                    <a:p>
                      <a:pPr algn="ctr" fontAlgn="ctr"/>
                      <a:r>
                        <a:rPr lang="es-CO" sz="1200" b="0" i="0" u="none" strike="noStrike" dirty="0">
                          <a:solidFill>
                            <a:srgbClr val="000000"/>
                          </a:solidFill>
                          <a:effectLst/>
                          <a:latin typeface="Calibri"/>
                        </a:rPr>
                        <a:t>0</a:t>
                      </a:r>
                    </a:p>
                  </a:txBody>
                  <a:tcPr marL="0" marR="0" marT="0" marB="0" anchor="ctr">
                    <a:noFill/>
                  </a:tcPr>
                </a:tc>
                <a:tc>
                  <a:txBody>
                    <a:bodyPr/>
                    <a:lstStyle/>
                    <a:p>
                      <a:pPr algn="just" fontAlgn="ctr"/>
                      <a:r>
                        <a:rPr lang="es-CO" sz="1200" b="0" i="0" u="none" strike="noStrike" dirty="0">
                          <a:solidFill>
                            <a:srgbClr val="000000"/>
                          </a:solidFill>
                          <a:effectLst/>
                          <a:latin typeface="+mn-lt"/>
                        </a:rPr>
                        <a:t>El convenio con Ministerio de las TIC se firmo en Junio, por lo tanto se encuentra en etapa de incorporación. </a:t>
                      </a:r>
                      <a:endParaRPr lang="es-CO" sz="1200" b="0" i="0" u="none" strike="noStrike" dirty="0">
                        <a:solidFill>
                          <a:srgbClr val="000000"/>
                        </a:solidFill>
                        <a:effectLst/>
                        <a:latin typeface="Calibri"/>
                      </a:endParaRPr>
                    </a:p>
                  </a:txBody>
                  <a:tcPr marL="0" marR="0" marT="0" marB="0" anchor="ctr">
                    <a:noFill/>
                  </a:tcPr>
                </a:tc>
                <a:extLst>
                  <a:ext uri="{0D108BD9-81ED-4DB2-BD59-A6C34878D82A}">
                    <a16:rowId xmlns:a16="http://schemas.microsoft.com/office/drawing/2014/main" val="10004"/>
                  </a:ext>
                </a:extLst>
              </a:tr>
            </a:tbl>
          </a:graphicData>
        </a:graphic>
      </p:graphicFrame>
      <p:pic>
        <p:nvPicPr>
          <p:cNvPr id="6" name="Picture 15"/>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5259" t="17295" r="16983" b="33645"/>
          <a:stretch/>
        </p:blipFill>
        <p:spPr bwMode="auto">
          <a:xfrm>
            <a:off x="467544" y="116632"/>
            <a:ext cx="8424936" cy="6607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2 Rectángulo"/>
          <p:cNvSpPr/>
          <p:nvPr/>
        </p:nvSpPr>
        <p:spPr>
          <a:xfrm>
            <a:off x="1115616" y="116632"/>
            <a:ext cx="6984776" cy="646331"/>
          </a:xfrm>
          <a:prstGeom prst="rect">
            <a:avLst/>
          </a:prstGeom>
        </p:spPr>
        <p:txBody>
          <a:bodyPr wrap="square">
            <a:spAutoFit/>
          </a:bodyPr>
          <a:lstStyle/>
          <a:p>
            <a:pPr lvl="0" algn="ctr" eaLnBrk="0" fontAlgn="base" hangingPunct="0">
              <a:spcBef>
                <a:spcPct val="0"/>
              </a:spcBef>
              <a:spcAft>
                <a:spcPct val="0"/>
              </a:spcAft>
              <a:defRPr/>
            </a:pPr>
            <a:r>
              <a:rPr lang="es-CO" b="1" dirty="0">
                <a:solidFill>
                  <a:schemeClr val="bg1"/>
                </a:solidFill>
                <a:latin typeface="Arial" panose="020B0604020202020204" pitchFamily="34" charset="0"/>
                <a:ea typeface="ＭＳ Ｐゴシック" panose="020B0600070205080204" pitchFamily="34" charset="-128"/>
              </a:rPr>
              <a:t>Política Gestión Misional y de Gobierno- II- Trimestre 2016</a:t>
            </a:r>
          </a:p>
          <a:p>
            <a:pPr lvl="0" algn="ctr" eaLnBrk="0" fontAlgn="base" hangingPunct="0">
              <a:spcBef>
                <a:spcPct val="0"/>
              </a:spcBef>
              <a:spcAft>
                <a:spcPct val="0"/>
              </a:spcAft>
              <a:defRPr/>
            </a:pPr>
            <a:r>
              <a:rPr lang="es-CO" b="1" dirty="0">
                <a:solidFill>
                  <a:schemeClr val="bg1"/>
                </a:solidFill>
                <a:latin typeface="Arial" panose="020B0604020202020204" pitchFamily="34" charset="0"/>
                <a:ea typeface="ＭＳ Ｐゴシック" panose="020B0600070205080204" pitchFamily="34" charset="-128"/>
              </a:rPr>
              <a:t>INCI</a:t>
            </a:r>
          </a:p>
        </p:txBody>
      </p:sp>
      <p:grpSp>
        <p:nvGrpSpPr>
          <p:cNvPr id="7" name="6 Grupo"/>
          <p:cNvGrpSpPr/>
          <p:nvPr/>
        </p:nvGrpSpPr>
        <p:grpSpPr>
          <a:xfrm>
            <a:off x="6084168" y="5877272"/>
            <a:ext cx="2919247" cy="757382"/>
            <a:chOff x="6189257" y="6093296"/>
            <a:chExt cx="2919247" cy="757382"/>
          </a:xfrm>
        </p:grpSpPr>
        <p:pic>
          <p:nvPicPr>
            <p:cNvPr id="8" name="7 Imagen"/>
            <p:cNvPicPr>
              <a:picLocks noChangeAspect="1"/>
            </p:cNvPicPr>
            <p:nvPr/>
          </p:nvPicPr>
          <p:blipFill rotWithShape="1">
            <a:blip r:embed="rId3" cstate="print">
              <a:extLst>
                <a:ext uri="{28A0092B-C50C-407E-A947-70E740481C1C}">
                  <a14:useLocalDpi xmlns:a14="http://schemas.microsoft.com/office/drawing/2010/main" val="0"/>
                </a:ext>
              </a:extLst>
            </a:blip>
            <a:srcRect l="80014" t="81187" r="3385" b="5008"/>
            <a:stretch/>
          </p:blipFill>
          <p:spPr>
            <a:xfrm>
              <a:off x="7590492" y="6093296"/>
              <a:ext cx="1518012" cy="757382"/>
            </a:xfrm>
            <a:prstGeom prst="rect">
              <a:avLst/>
            </a:prstGeom>
          </p:spPr>
        </p:pic>
        <p:pic>
          <p:nvPicPr>
            <p:cNvPr id="9" name="8 Imagen"/>
            <p:cNvPicPr>
              <a:picLocks noChangeAspect="1"/>
            </p:cNvPicPr>
            <p:nvPr/>
          </p:nvPicPr>
          <p:blipFill rotWithShape="1">
            <a:blip r:embed="rId4" cstate="print">
              <a:extLst>
                <a:ext uri="{28A0092B-C50C-407E-A947-70E740481C1C}">
                  <a14:useLocalDpi xmlns:a14="http://schemas.microsoft.com/office/drawing/2010/main" val="0"/>
                </a:ext>
              </a:extLst>
            </a:blip>
            <a:srcRect l="8610" t="34023" r="7437" b="38391"/>
            <a:stretch/>
          </p:blipFill>
          <p:spPr>
            <a:xfrm>
              <a:off x="6189257" y="6294092"/>
              <a:ext cx="1401235" cy="355790"/>
            </a:xfrm>
            <a:prstGeom prst="rect">
              <a:avLst/>
            </a:prstGeom>
          </p:spPr>
        </p:pic>
      </p:grpSp>
    </p:spTree>
    <p:extLst>
      <p:ext uri="{BB962C8B-B14F-4D97-AF65-F5344CB8AC3E}">
        <p14:creationId xmlns:p14="http://schemas.microsoft.com/office/powerpoint/2010/main" val="108612012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7" name="66 Grupo"/>
          <p:cNvGrpSpPr/>
          <p:nvPr/>
        </p:nvGrpSpPr>
        <p:grpSpPr>
          <a:xfrm>
            <a:off x="6189257" y="6093296"/>
            <a:ext cx="2919247" cy="757382"/>
            <a:chOff x="6189257" y="6093296"/>
            <a:chExt cx="2919247" cy="757382"/>
          </a:xfrm>
        </p:grpSpPr>
        <p:pic>
          <p:nvPicPr>
            <p:cNvPr id="68" name="67 Imagen"/>
            <p:cNvPicPr>
              <a:picLocks noChangeAspect="1"/>
            </p:cNvPicPr>
            <p:nvPr/>
          </p:nvPicPr>
          <p:blipFill rotWithShape="1">
            <a:blip r:embed="rId2" cstate="print">
              <a:extLst>
                <a:ext uri="{28A0092B-C50C-407E-A947-70E740481C1C}">
                  <a14:useLocalDpi xmlns:a14="http://schemas.microsoft.com/office/drawing/2010/main" val="0"/>
                </a:ext>
              </a:extLst>
            </a:blip>
            <a:srcRect l="80014" t="81187" r="3385" b="5008"/>
            <a:stretch/>
          </p:blipFill>
          <p:spPr>
            <a:xfrm>
              <a:off x="7590492" y="6093296"/>
              <a:ext cx="1518012" cy="757382"/>
            </a:xfrm>
            <a:prstGeom prst="rect">
              <a:avLst/>
            </a:prstGeom>
          </p:spPr>
        </p:pic>
        <p:pic>
          <p:nvPicPr>
            <p:cNvPr id="69" name="68 Imagen"/>
            <p:cNvPicPr>
              <a:picLocks noChangeAspect="1"/>
            </p:cNvPicPr>
            <p:nvPr/>
          </p:nvPicPr>
          <p:blipFill rotWithShape="1">
            <a:blip r:embed="rId3" cstate="print">
              <a:extLst>
                <a:ext uri="{28A0092B-C50C-407E-A947-70E740481C1C}">
                  <a14:useLocalDpi xmlns:a14="http://schemas.microsoft.com/office/drawing/2010/main" val="0"/>
                </a:ext>
              </a:extLst>
            </a:blip>
            <a:srcRect l="8610" t="34023" r="7437" b="38391"/>
            <a:stretch/>
          </p:blipFill>
          <p:spPr>
            <a:xfrm>
              <a:off x="6189257" y="6294092"/>
              <a:ext cx="1401235" cy="355790"/>
            </a:xfrm>
            <a:prstGeom prst="rect">
              <a:avLst/>
            </a:prstGeom>
          </p:spPr>
        </p:pic>
      </p:grpSp>
      <p:sp>
        <p:nvSpPr>
          <p:cNvPr id="2" name="1 Rectángulo"/>
          <p:cNvSpPr/>
          <p:nvPr/>
        </p:nvSpPr>
        <p:spPr>
          <a:xfrm>
            <a:off x="467544" y="200834"/>
            <a:ext cx="8432919" cy="707886"/>
          </a:xfrm>
          <a:prstGeom prst="rect">
            <a:avLst/>
          </a:prstGeom>
          <a:solidFill>
            <a:schemeClr val="accent2">
              <a:lumMod val="50000"/>
            </a:schemeClr>
          </a:solidFill>
        </p:spPr>
        <p:txBody>
          <a:bodyPr wrap="square">
            <a:spAutoFit/>
          </a:bodyPr>
          <a:lstStyle/>
          <a:p>
            <a:pPr lvl="0" algn="ctr" eaLnBrk="0" fontAlgn="base" hangingPunct="0">
              <a:spcBef>
                <a:spcPct val="0"/>
              </a:spcBef>
              <a:spcAft>
                <a:spcPct val="0"/>
              </a:spcAft>
              <a:defRPr/>
            </a:pPr>
            <a:r>
              <a:rPr lang="es-CO" sz="2000" b="1" dirty="0">
                <a:solidFill>
                  <a:schemeClr val="bg1"/>
                </a:solidFill>
                <a:latin typeface="Arial" panose="020B0604020202020204" pitchFamily="34" charset="0"/>
                <a:ea typeface="ＭＳ Ｐゴシック" panose="020B0600070205080204" pitchFamily="34" charset="-128"/>
              </a:rPr>
              <a:t>Politica Gestión Misional y de Gobierno- II- Trimestre 2016</a:t>
            </a:r>
          </a:p>
          <a:p>
            <a:pPr lvl="0" algn="ctr" eaLnBrk="0" fontAlgn="base" hangingPunct="0">
              <a:spcBef>
                <a:spcPct val="0"/>
              </a:spcBef>
              <a:spcAft>
                <a:spcPct val="0"/>
              </a:spcAft>
              <a:defRPr/>
            </a:pPr>
            <a:r>
              <a:rPr lang="es-CO" sz="2000" b="1" dirty="0">
                <a:solidFill>
                  <a:schemeClr val="bg1"/>
                </a:solidFill>
                <a:latin typeface="Arial" panose="020B0604020202020204" pitchFamily="34" charset="0"/>
                <a:ea typeface="ＭＳ Ｐゴシック" panose="020B0600070205080204" pitchFamily="34" charset="-128"/>
              </a:rPr>
              <a:t>INSOR</a:t>
            </a:r>
          </a:p>
        </p:txBody>
      </p:sp>
      <p:sp>
        <p:nvSpPr>
          <p:cNvPr id="3" name="2 Marcador de fecha"/>
          <p:cNvSpPr>
            <a:spLocks noGrp="1"/>
          </p:cNvSpPr>
          <p:nvPr>
            <p:ph type="dt" sz="half" idx="10"/>
          </p:nvPr>
        </p:nvSpPr>
        <p:spPr/>
        <p:txBody>
          <a:bodyPr/>
          <a:lstStyle/>
          <a:p>
            <a:r>
              <a:rPr lang="es-CO"/>
              <a:t>26/04/2016</a:t>
            </a:r>
          </a:p>
        </p:txBody>
      </p:sp>
      <p:graphicFrame>
        <p:nvGraphicFramePr>
          <p:cNvPr id="4" name="3 Tabla"/>
          <p:cNvGraphicFramePr>
            <a:graphicFrameLocks noGrp="1"/>
          </p:cNvGraphicFramePr>
          <p:nvPr>
            <p:extLst>
              <p:ext uri="{D42A27DB-BD31-4B8C-83A1-F6EECF244321}">
                <p14:modId xmlns:p14="http://schemas.microsoft.com/office/powerpoint/2010/main" val="4064469049"/>
              </p:ext>
            </p:extLst>
          </p:nvPr>
        </p:nvGraphicFramePr>
        <p:xfrm>
          <a:off x="457201" y="1600200"/>
          <a:ext cx="8147247" cy="4133056"/>
        </p:xfrm>
        <a:graphic>
          <a:graphicData uri="http://schemas.openxmlformats.org/drawingml/2006/table">
            <a:tbl>
              <a:tblPr>
                <a:tableStyleId>{D7AC3CCA-C797-4891-BE02-D94E43425B78}</a:tableStyleId>
              </a:tblPr>
              <a:tblGrid>
                <a:gridCol w="2201170">
                  <a:extLst>
                    <a:ext uri="{9D8B030D-6E8A-4147-A177-3AD203B41FA5}">
                      <a16:colId xmlns:a16="http://schemas.microsoft.com/office/drawing/2014/main" val="20000"/>
                    </a:ext>
                  </a:extLst>
                </a:gridCol>
                <a:gridCol w="1594706">
                  <a:extLst>
                    <a:ext uri="{9D8B030D-6E8A-4147-A177-3AD203B41FA5}">
                      <a16:colId xmlns:a16="http://schemas.microsoft.com/office/drawing/2014/main" val="20001"/>
                    </a:ext>
                  </a:extLst>
                </a:gridCol>
                <a:gridCol w="655970">
                  <a:extLst>
                    <a:ext uri="{9D8B030D-6E8A-4147-A177-3AD203B41FA5}">
                      <a16:colId xmlns:a16="http://schemas.microsoft.com/office/drawing/2014/main" val="20002"/>
                    </a:ext>
                  </a:extLst>
                </a:gridCol>
                <a:gridCol w="1031086">
                  <a:extLst>
                    <a:ext uri="{9D8B030D-6E8A-4147-A177-3AD203B41FA5}">
                      <a16:colId xmlns:a16="http://schemas.microsoft.com/office/drawing/2014/main" val="20003"/>
                    </a:ext>
                  </a:extLst>
                </a:gridCol>
                <a:gridCol w="2664315">
                  <a:extLst>
                    <a:ext uri="{9D8B030D-6E8A-4147-A177-3AD203B41FA5}">
                      <a16:colId xmlns:a16="http://schemas.microsoft.com/office/drawing/2014/main" val="20004"/>
                    </a:ext>
                  </a:extLst>
                </a:gridCol>
              </a:tblGrid>
              <a:tr h="345623">
                <a:tc>
                  <a:txBody>
                    <a:bodyPr/>
                    <a:lstStyle/>
                    <a:p>
                      <a:pPr algn="ctr" fontAlgn="ctr"/>
                      <a:r>
                        <a:rPr lang="es-CO" sz="1200" u="none" strike="noStrike" dirty="0">
                          <a:solidFill>
                            <a:schemeClr val="bg1"/>
                          </a:solidFill>
                          <a:effectLst/>
                        </a:rPr>
                        <a:t>Actividades Principales</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Indicador</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Meta 2016</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Avance 2° trimestre 2016</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Observaciones</a:t>
                      </a:r>
                      <a:endParaRPr lang="es-CO" sz="1200" b="1" i="0" u="none" strike="noStrike" dirty="0">
                        <a:solidFill>
                          <a:schemeClr val="bg1"/>
                        </a:solidFill>
                        <a:effectLst/>
                        <a:latin typeface="Calibri"/>
                      </a:endParaRPr>
                    </a:p>
                  </a:txBody>
                  <a:tcPr marL="0" marR="0" marT="0" marB="0" anchor="ctr">
                    <a:solidFill>
                      <a:schemeClr val="tx2"/>
                    </a:solidFill>
                  </a:tcPr>
                </a:tc>
                <a:extLst>
                  <a:ext uri="{0D108BD9-81ED-4DB2-BD59-A6C34878D82A}">
                    <a16:rowId xmlns:a16="http://schemas.microsoft.com/office/drawing/2014/main" val="10000"/>
                  </a:ext>
                </a:extLst>
              </a:tr>
              <a:tr h="3767296">
                <a:tc>
                  <a:txBody>
                    <a:bodyPr/>
                    <a:lstStyle/>
                    <a:p>
                      <a:pPr algn="ctr" fontAlgn="ctr"/>
                      <a:r>
                        <a:rPr lang="es-CO" sz="1200" u="none" strike="noStrike" dirty="0">
                          <a:effectLst/>
                        </a:rPr>
                        <a:t>Promover la suscripción de alianzas estratégicas con las ETC. encargadas de manejar la oferta educativa para personas sordas</a:t>
                      </a:r>
                    </a:p>
                    <a:p>
                      <a:pPr algn="ctr" fontAlgn="ctr"/>
                      <a:r>
                        <a:rPr lang="es-CO" sz="1200" u="none" strike="noStrike" dirty="0">
                          <a:effectLst/>
                        </a:rPr>
                        <a:t>Diseñar lineamiento de política pública que regule la atención educativa de la PSC</a:t>
                      </a:r>
                    </a:p>
                    <a:p>
                      <a:pPr algn="ctr" fontAlgn="ctr"/>
                      <a:r>
                        <a:rPr lang="es-CO" sz="1200" u="none" strike="noStrike" dirty="0">
                          <a:effectLst/>
                        </a:rPr>
                        <a:t>Divulgar los lineamientos de política pública diseñados </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u="none" strike="noStrike" dirty="0">
                          <a:effectLst/>
                        </a:rPr>
                        <a:t>Número de entidades territoriales fortalecidas para ofrecer educación pertinente para las personas sordas</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u="none" strike="noStrike" dirty="0">
                          <a:effectLst/>
                        </a:rPr>
                        <a:t>10</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u="none" strike="noStrike" dirty="0">
                          <a:effectLst/>
                        </a:rPr>
                        <a:t>16</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just" fontAlgn="ctr"/>
                      <a:r>
                        <a:rPr lang="es-CO" sz="1200" u="none" strike="noStrike" dirty="0">
                          <a:effectLst/>
                        </a:rPr>
                        <a:t>Se realizó socialización de los resultados de la línea base del proyecto Colombia Primera en Educación para Personas Sordas a nueve (9) Secretarias de Educación, y el plan de fortalecimiento institucional. Se asesoraron siete (7) entidades territoriales para la organización de la oferta educativa. </a:t>
                      </a:r>
                      <a:endParaRPr lang="es-CO" sz="1200" b="0" i="0" u="none" strike="noStrike" dirty="0">
                        <a:solidFill>
                          <a:srgbClr val="000000"/>
                        </a:solidFill>
                        <a:effectLst/>
                        <a:latin typeface="Calibri"/>
                      </a:endParaRPr>
                    </a:p>
                  </a:txBody>
                  <a:tcPr marL="0" marR="0" marT="0" marB="0" anchor="ctr">
                    <a:solidFill>
                      <a:schemeClr val="bg1"/>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30879419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 name="Picture 15"/>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5259" t="17295" r="16983" b="33645"/>
          <a:stretch/>
        </p:blipFill>
        <p:spPr bwMode="auto">
          <a:xfrm>
            <a:off x="467544" y="116632"/>
            <a:ext cx="8424936" cy="6607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67" name="66 Grupo"/>
          <p:cNvGrpSpPr/>
          <p:nvPr/>
        </p:nvGrpSpPr>
        <p:grpSpPr>
          <a:xfrm>
            <a:off x="6189257" y="6093296"/>
            <a:ext cx="2919247" cy="757382"/>
            <a:chOff x="6189257" y="6093296"/>
            <a:chExt cx="2919247" cy="757382"/>
          </a:xfrm>
        </p:grpSpPr>
        <p:pic>
          <p:nvPicPr>
            <p:cNvPr id="68" name="67 Imagen"/>
            <p:cNvPicPr>
              <a:picLocks noChangeAspect="1"/>
            </p:cNvPicPr>
            <p:nvPr/>
          </p:nvPicPr>
          <p:blipFill rotWithShape="1">
            <a:blip r:embed="rId3" cstate="print">
              <a:extLst>
                <a:ext uri="{28A0092B-C50C-407E-A947-70E740481C1C}">
                  <a14:useLocalDpi xmlns:a14="http://schemas.microsoft.com/office/drawing/2010/main" val="0"/>
                </a:ext>
              </a:extLst>
            </a:blip>
            <a:srcRect l="80014" t="81187" r="3385" b="5008"/>
            <a:stretch/>
          </p:blipFill>
          <p:spPr>
            <a:xfrm>
              <a:off x="7590492" y="6093296"/>
              <a:ext cx="1518012" cy="757382"/>
            </a:xfrm>
            <a:prstGeom prst="rect">
              <a:avLst/>
            </a:prstGeom>
          </p:spPr>
        </p:pic>
        <p:pic>
          <p:nvPicPr>
            <p:cNvPr id="69" name="68 Imagen"/>
            <p:cNvPicPr>
              <a:picLocks noChangeAspect="1"/>
            </p:cNvPicPr>
            <p:nvPr/>
          </p:nvPicPr>
          <p:blipFill rotWithShape="1">
            <a:blip r:embed="rId4" cstate="print">
              <a:extLst>
                <a:ext uri="{28A0092B-C50C-407E-A947-70E740481C1C}">
                  <a14:useLocalDpi xmlns:a14="http://schemas.microsoft.com/office/drawing/2010/main" val="0"/>
                </a:ext>
              </a:extLst>
            </a:blip>
            <a:srcRect l="8610" t="34023" r="7437" b="38391"/>
            <a:stretch/>
          </p:blipFill>
          <p:spPr>
            <a:xfrm>
              <a:off x="6189257" y="6294092"/>
              <a:ext cx="1401235" cy="355790"/>
            </a:xfrm>
            <a:prstGeom prst="rect">
              <a:avLst/>
            </a:prstGeom>
          </p:spPr>
        </p:pic>
      </p:grpSp>
      <p:sp>
        <p:nvSpPr>
          <p:cNvPr id="2" name="1 Rectángulo"/>
          <p:cNvSpPr/>
          <p:nvPr/>
        </p:nvSpPr>
        <p:spPr>
          <a:xfrm>
            <a:off x="1043608" y="44624"/>
            <a:ext cx="7352798" cy="707886"/>
          </a:xfrm>
          <a:prstGeom prst="rect">
            <a:avLst/>
          </a:prstGeom>
        </p:spPr>
        <p:txBody>
          <a:bodyPr wrap="square">
            <a:spAutoFit/>
          </a:bodyPr>
          <a:lstStyle/>
          <a:p>
            <a:pPr lvl="0" algn="ctr" eaLnBrk="0" fontAlgn="base" hangingPunct="0">
              <a:spcBef>
                <a:spcPct val="0"/>
              </a:spcBef>
              <a:spcAft>
                <a:spcPct val="0"/>
              </a:spcAft>
              <a:defRPr/>
            </a:pPr>
            <a:r>
              <a:rPr lang="es-CO" sz="2000" b="1" dirty="0">
                <a:solidFill>
                  <a:schemeClr val="bg1"/>
                </a:solidFill>
                <a:latin typeface="Arial" panose="020B0604020202020204" pitchFamily="34" charset="0"/>
                <a:ea typeface="ＭＳ Ｐゴシック" panose="020B0600070205080204" pitchFamily="34" charset="-128"/>
              </a:rPr>
              <a:t>Politica Gestión Misional y de Gobierno- II- Trimestre 2016</a:t>
            </a:r>
          </a:p>
          <a:p>
            <a:pPr lvl="0" algn="ctr" eaLnBrk="0" fontAlgn="base" hangingPunct="0">
              <a:spcBef>
                <a:spcPct val="0"/>
              </a:spcBef>
              <a:spcAft>
                <a:spcPct val="0"/>
              </a:spcAft>
              <a:defRPr/>
            </a:pPr>
            <a:r>
              <a:rPr lang="es-CO" sz="2000" b="1" dirty="0">
                <a:solidFill>
                  <a:schemeClr val="bg1"/>
                </a:solidFill>
                <a:latin typeface="Arial" panose="020B0604020202020204" pitchFamily="34" charset="0"/>
                <a:ea typeface="ＭＳ Ｐゴシック" panose="020B0600070205080204" pitchFamily="34" charset="-128"/>
              </a:rPr>
              <a:t>INSOR</a:t>
            </a:r>
          </a:p>
        </p:txBody>
      </p:sp>
      <p:sp>
        <p:nvSpPr>
          <p:cNvPr id="3" name="2 Marcador de fecha"/>
          <p:cNvSpPr>
            <a:spLocks noGrp="1"/>
          </p:cNvSpPr>
          <p:nvPr>
            <p:ph type="dt" sz="half" idx="10"/>
          </p:nvPr>
        </p:nvSpPr>
        <p:spPr/>
        <p:txBody>
          <a:bodyPr/>
          <a:lstStyle/>
          <a:p>
            <a:r>
              <a:rPr lang="es-CO"/>
              <a:t>26/04/2016</a:t>
            </a:r>
          </a:p>
        </p:txBody>
      </p:sp>
      <p:graphicFrame>
        <p:nvGraphicFramePr>
          <p:cNvPr id="4" name="3 Tabla"/>
          <p:cNvGraphicFramePr>
            <a:graphicFrameLocks noGrp="1"/>
          </p:cNvGraphicFramePr>
          <p:nvPr>
            <p:extLst>
              <p:ext uri="{D42A27DB-BD31-4B8C-83A1-F6EECF244321}">
                <p14:modId xmlns:p14="http://schemas.microsoft.com/office/powerpoint/2010/main" val="112583366"/>
              </p:ext>
            </p:extLst>
          </p:nvPr>
        </p:nvGraphicFramePr>
        <p:xfrm>
          <a:off x="457200" y="1024136"/>
          <a:ext cx="8363271" cy="4565104"/>
        </p:xfrm>
        <a:graphic>
          <a:graphicData uri="http://schemas.openxmlformats.org/drawingml/2006/table">
            <a:tbl>
              <a:tblPr>
                <a:tableStyleId>{D7AC3CCA-C797-4891-BE02-D94E43425B78}</a:tableStyleId>
              </a:tblPr>
              <a:tblGrid>
                <a:gridCol w="2217990">
                  <a:extLst>
                    <a:ext uri="{9D8B030D-6E8A-4147-A177-3AD203B41FA5}">
                      <a16:colId xmlns:a16="http://schemas.microsoft.com/office/drawing/2014/main" val="20000"/>
                    </a:ext>
                  </a:extLst>
                </a:gridCol>
                <a:gridCol w="1055034">
                  <a:extLst>
                    <a:ext uri="{9D8B030D-6E8A-4147-A177-3AD203B41FA5}">
                      <a16:colId xmlns:a16="http://schemas.microsoft.com/office/drawing/2014/main" val="20001"/>
                    </a:ext>
                  </a:extLst>
                </a:gridCol>
                <a:gridCol w="586947">
                  <a:extLst>
                    <a:ext uri="{9D8B030D-6E8A-4147-A177-3AD203B41FA5}">
                      <a16:colId xmlns:a16="http://schemas.microsoft.com/office/drawing/2014/main" val="20002"/>
                    </a:ext>
                  </a:extLst>
                </a:gridCol>
                <a:gridCol w="1000733">
                  <a:extLst>
                    <a:ext uri="{9D8B030D-6E8A-4147-A177-3AD203B41FA5}">
                      <a16:colId xmlns:a16="http://schemas.microsoft.com/office/drawing/2014/main" val="20003"/>
                    </a:ext>
                  </a:extLst>
                </a:gridCol>
                <a:gridCol w="3502567">
                  <a:extLst>
                    <a:ext uri="{9D8B030D-6E8A-4147-A177-3AD203B41FA5}">
                      <a16:colId xmlns:a16="http://schemas.microsoft.com/office/drawing/2014/main" val="20004"/>
                    </a:ext>
                  </a:extLst>
                </a:gridCol>
              </a:tblGrid>
              <a:tr h="289877">
                <a:tc>
                  <a:txBody>
                    <a:bodyPr/>
                    <a:lstStyle/>
                    <a:p>
                      <a:pPr algn="ctr" fontAlgn="ctr"/>
                      <a:r>
                        <a:rPr lang="es-CO" sz="1200" u="none" strike="noStrike" dirty="0">
                          <a:solidFill>
                            <a:schemeClr val="bg1"/>
                          </a:solidFill>
                          <a:effectLst/>
                        </a:rPr>
                        <a:t>Actividades Principales</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Indicador</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Meta 2016</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Avance 2° trimestre 2016</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Observaciones</a:t>
                      </a:r>
                      <a:endParaRPr lang="es-CO" sz="1200" b="1" i="0" u="none" strike="noStrike" dirty="0">
                        <a:solidFill>
                          <a:schemeClr val="bg1"/>
                        </a:solidFill>
                        <a:effectLst/>
                        <a:latin typeface="Calibri"/>
                      </a:endParaRPr>
                    </a:p>
                  </a:txBody>
                  <a:tcPr marL="0" marR="0" marT="0" marB="0" anchor="ctr">
                    <a:solidFill>
                      <a:schemeClr val="tx2"/>
                    </a:solidFill>
                  </a:tcPr>
                </a:tc>
                <a:extLst>
                  <a:ext uri="{0D108BD9-81ED-4DB2-BD59-A6C34878D82A}">
                    <a16:rowId xmlns:a16="http://schemas.microsoft.com/office/drawing/2014/main" val="10000"/>
                  </a:ext>
                </a:extLst>
              </a:tr>
              <a:tr h="4199344">
                <a:tc>
                  <a:txBody>
                    <a:bodyPr/>
                    <a:lstStyle/>
                    <a:p>
                      <a:pPr algn="ctr" fontAlgn="ctr"/>
                      <a:r>
                        <a:rPr lang="es-CO" sz="1200" u="none" strike="noStrike" dirty="0">
                          <a:effectLst/>
                        </a:rPr>
                        <a:t>Gestionar alianzas con las IES para el acceso de estudiantes sordos a la educación superior</a:t>
                      </a:r>
                    </a:p>
                    <a:p>
                      <a:pPr algn="ctr" fontAlgn="ctr"/>
                      <a:r>
                        <a:rPr lang="es-CO" sz="1200" u="none" strike="noStrike" dirty="0">
                          <a:effectLst/>
                        </a:rPr>
                        <a:t>Desarrollar procesos de cualificación y formación de agentes educativos para la gestión de la enseñanza y aprendizaje con la PSC</a:t>
                      </a:r>
                    </a:p>
                    <a:p>
                      <a:pPr algn="ctr" fontAlgn="ctr"/>
                      <a:r>
                        <a:rPr lang="es-CO" sz="1200" u="none" strike="noStrike" dirty="0">
                          <a:effectLst/>
                        </a:rPr>
                        <a:t>Acompañar, en alianza con el MEN, la construcción de una propuesta de decreto para la educación pertinente de las personas sordas</a:t>
                      </a:r>
                    </a:p>
                    <a:p>
                      <a:pPr algn="ctr" fontAlgn="ctr"/>
                      <a:r>
                        <a:rPr lang="es-CO" sz="1200" u="none" strike="noStrike" dirty="0">
                          <a:effectLst/>
                        </a:rPr>
                        <a:t>Elaborar, en alianza con el MEN, documento con orientaciones de educación superior</a:t>
                      </a:r>
                    </a:p>
                    <a:p>
                      <a:pPr algn="ctr" fontAlgn="ctr"/>
                      <a:r>
                        <a:rPr lang="es-CO" sz="1200" u="none" strike="noStrike" dirty="0">
                          <a:effectLst/>
                        </a:rPr>
                        <a:t>Alianza con el MEN para apoyar a los docentes educativos que atienden estudiantes sordos en el maco de la estrategia : Excelencia Docente"</a:t>
                      </a:r>
                    </a:p>
                  </a:txBody>
                  <a:tcPr marL="0" marR="0" marT="0" marB="0" anchor="ctr">
                    <a:noFill/>
                  </a:tcPr>
                </a:tc>
                <a:tc>
                  <a:txBody>
                    <a:bodyPr/>
                    <a:lstStyle/>
                    <a:p>
                      <a:pPr algn="ctr" fontAlgn="ctr"/>
                      <a:r>
                        <a:rPr lang="es-CO" sz="1200" u="none" strike="noStrike" dirty="0">
                          <a:effectLst/>
                        </a:rPr>
                        <a:t>Número de agentes educativos cualificados que atienden población sorda</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es-CO" sz="1200" u="none" strike="noStrike" dirty="0">
                          <a:effectLst/>
                        </a:rPr>
                        <a:t>700</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es-CO" sz="1200" u="none" strike="noStrike" dirty="0">
                          <a:effectLst/>
                        </a:rPr>
                        <a:t>895</a:t>
                      </a:r>
                      <a:endParaRPr lang="es-CO" sz="1200" b="0" i="0" u="none" strike="noStrike" dirty="0">
                        <a:solidFill>
                          <a:srgbClr val="000000"/>
                        </a:solidFill>
                        <a:effectLst/>
                        <a:latin typeface="Calibri"/>
                      </a:endParaRPr>
                    </a:p>
                  </a:txBody>
                  <a:tcPr marL="0" marR="0" marT="0" marB="0" anchor="ctr">
                    <a:noFill/>
                  </a:tcPr>
                </a:tc>
                <a:tc>
                  <a:txBody>
                    <a:bodyPr/>
                    <a:lstStyle/>
                    <a:p>
                      <a:pPr algn="just" fontAlgn="ctr"/>
                      <a:r>
                        <a:rPr lang="es-CO" sz="1200" u="none" strike="noStrike" dirty="0">
                          <a:effectLst/>
                        </a:rPr>
                        <a:t>Corresponde a agentes capacitados en el marco del proyecto Colombia Primera en Educación para Sordos en las ciudades de Barranquilla, Bucaramanga, Cali, Medellín, Ibagué, Cartagena, Cúcuta, Villavicencio, Neiva; y a asesorías y asistencias técnicas realizadas en las ciudades de Girardot, Guañía, Facatativá, Aquitania, Medellín, Montería, Dosquebradas. En total corresponde a 330 docentes, 42 modelos lingüísticos, 79 intérpretes, 4 estudiantes, 49 funcionarios SEM o SED, 142 asociaciones,  25 universidades, y 107 otros agentes. Asimismo, en el evento realizado entre el INSOR y </a:t>
                      </a:r>
                      <a:r>
                        <a:rPr lang="es-CO" sz="1200" u="none" strike="noStrike" dirty="0" err="1">
                          <a:effectLst/>
                        </a:rPr>
                        <a:t>Perkins</a:t>
                      </a:r>
                      <a:r>
                        <a:rPr lang="es-CO" sz="1200" u="none" strike="noStrike" dirty="0">
                          <a:effectLst/>
                        </a:rPr>
                        <a:t> Internacional "Hacia el fortalecimiento de la atención de personas </a:t>
                      </a:r>
                      <a:r>
                        <a:rPr lang="es-CO" sz="1200" u="none" strike="noStrike" dirty="0" err="1">
                          <a:effectLst/>
                        </a:rPr>
                        <a:t>sordociegas</a:t>
                      </a:r>
                      <a:r>
                        <a:rPr lang="es-CO" sz="1200" u="none" strike="noStrike" dirty="0">
                          <a:effectLst/>
                        </a:rPr>
                        <a:t>" se capacitaron 117 agentes educativos docentes, coordinadores, profesores universitarios, sordos, </a:t>
                      </a:r>
                      <a:r>
                        <a:rPr lang="es-CO" sz="1200" u="none" strike="noStrike" dirty="0" err="1">
                          <a:effectLst/>
                        </a:rPr>
                        <a:t>sordociegos</a:t>
                      </a:r>
                      <a:r>
                        <a:rPr lang="es-CO" sz="1200" u="none" strike="noStrike" dirty="0">
                          <a:effectLst/>
                        </a:rPr>
                        <a:t>, fonoaudiólogos, educadores especiales, terapeutas ocupacionales, entre otros. </a:t>
                      </a:r>
                      <a:endParaRPr lang="es-CO" sz="1200" b="0" i="0" u="none" strike="noStrike" dirty="0">
                        <a:solidFill>
                          <a:srgbClr val="000000"/>
                        </a:solidFill>
                        <a:effectLst/>
                        <a:latin typeface="Calibri"/>
                      </a:endParaRPr>
                    </a:p>
                  </a:txBody>
                  <a:tcPr marL="0" marR="0" marT="0" marB="0" anchor="ctr">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80684512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 name="Picture 15"/>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5259" t="17295" r="16983" b="33645"/>
          <a:stretch/>
        </p:blipFill>
        <p:spPr bwMode="auto">
          <a:xfrm>
            <a:off x="467544" y="116632"/>
            <a:ext cx="8424936" cy="6607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67" name="66 Grupo"/>
          <p:cNvGrpSpPr/>
          <p:nvPr/>
        </p:nvGrpSpPr>
        <p:grpSpPr>
          <a:xfrm>
            <a:off x="6189257" y="6093296"/>
            <a:ext cx="2919247" cy="757382"/>
            <a:chOff x="6189257" y="6093296"/>
            <a:chExt cx="2919247" cy="757382"/>
          </a:xfrm>
        </p:grpSpPr>
        <p:pic>
          <p:nvPicPr>
            <p:cNvPr id="68" name="67 Imagen"/>
            <p:cNvPicPr>
              <a:picLocks noChangeAspect="1"/>
            </p:cNvPicPr>
            <p:nvPr/>
          </p:nvPicPr>
          <p:blipFill rotWithShape="1">
            <a:blip r:embed="rId3" cstate="print">
              <a:extLst>
                <a:ext uri="{28A0092B-C50C-407E-A947-70E740481C1C}">
                  <a14:useLocalDpi xmlns:a14="http://schemas.microsoft.com/office/drawing/2010/main" val="0"/>
                </a:ext>
              </a:extLst>
            </a:blip>
            <a:srcRect l="80014" t="81187" r="3385" b="5008"/>
            <a:stretch/>
          </p:blipFill>
          <p:spPr>
            <a:xfrm>
              <a:off x="7590492" y="6093296"/>
              <a:ext cx="1518012" cy="757382"/>
            </a:xfrm>
            <a:prstGeom prst="rect">
              <a:avLst/>
            </a:prstGeom>
          </p:spPr>
        </p:pic>
        <p:pic>
          <p:nvPicPr>
            <p:cNvPr id="69" name="68 Imagen"/>
            <p:cNvPicPr>
              <a:picLocks noChangeAspect="1"/>
            </p:cNvPicPr>
            <p:nvPr/>
          </p:nvPicPr>
          <p:blipFill rotWithShape="1">
            <a:blip r:embed="rId4" cstate="print">
              <a:extLst>
                <a:ext uri="{28A0092B-C50C-407E-A947-70E740481C1C}">
                  <a14:useLocalDpi xmlns:a14="http://schemas.microsoft.com/office/drawing/2010/main" val="0"/>
                </a:ext>
              </a:extLst>
            </a:blip>
            <a:srcRect l="8610" t="34023" r="7437" b="38391"/>
            <a:stretch/>
          </p:blipFill>
          <p:spPr>
            <a:xfrm>
              <a:off x="6189257" y="6294092"/>
              <a:ext cx="1401235" cy="355790"/>
            </a:xfrm>
            <a:prstGeom prst="rect">
              <a:avLst/>
            </a:prstGeom>
          </p:spPr>
        </p:pic>
      </p:grpSp>
      <p:sp>
        <p:nvSpPr>
          <p:cNvPr id="2" name="1 Rectángulo"/>
          <p:cNvSpPr/>
          <p:nvPr/>
        </p:nvSpPr>
        <p:spPr>
          <a:xfrm>
            <a:off x="1115616" y="44624"/>
            <a:ext cx="7352798" cy="707886"/>
          </a:xfrm>
          <a:prstGeom prst="rect">
            <a:avLst/>
          </a:prstGeom>
        </p:spPr>
        <p:txBody>
          <a:bodyPr wrap="square">
            <a:spAutoFit/>
          </a:bodyPr>
          <a:lstStyle/>
          <a:p>
            <a:pPr lvl="0" algn="ctr" eaLnBrk="0" fontAlgn="base" hangingPunct="0">
              <a:spcBef>
                <a:spcPct val="0"/>
              </a:spcBef>
              <a:spcAft>
                <a:spcPct val="0"/>
              </a:spcAft>
              <a:defRPr/>
            </a:pPr>
            <a:r>
              <a:rPr lang="es-CO" sz="2000" b="1" dirty="0">
                <a:solidFill>
                  <a:schemeClr val="bg1"/>
                </a:solidFill>
                <a:latin typeface="Arial" panose="020B0604020202020204" pitchFamily="34" charset="0"/>
                <a:ea typeface="ＭＳ Ｐゴシック" panose="020B0600070205080204" pitchFamily="34" charset="-128"/>
              </a:rPr>
              <a:t>Politica Gestión Misional y de Gobierno- II- </a:t>
            </a:r>
            <a:r>
              <a:rPr lang="es-CO" sz="2000" b="1" dirty="0">
                <a:solidFill>
                  <a:prstClr val="white"/>
                </a:solidFill>
                <a:latin typeface="Arial" panose="020B0604020202020204" pitchFamily="34" charset="0"/>
                <a:ea typeface="ＭＳ Ｐゴシック" panose="020B0600070205080204" pitchFamily="34" charset="-128"/>
              </a:rPr>
              <a:t>Trimestre 2016 </a:t>
            </a:r>
            <a:r>
              <a:rPr lang="es-CO" sz="2000" b="1" dirty="0">
                <a:solidFill>
                  <a:schemeClr val="bg1"/>
                </a:solidFill>
                <a:latin typeface="Arial" panose="020B0604020202020204" pitchFamily="34" charset="0"/>
                <a:ea typeface="ＭＳ Ｐゴシック" panose="020B0600070205080204" pitchFamily="34" charset="-128"/>
              </a:rPr>
              <a:t>INSOR</a:t>
            </a:r>
          </a:p>
        </p:txBody>
      </p:sp>
      <p:sp>
        <p:nvSpPr>
          <p:cNvPr id="3" name="2 Marcador de fecha"/>
          <p:cNvSpPr>
            <a:spLocks noGrp="1"/>
          </p:cNvSpPr>
          <p:nvPr>
            <p:ph type="dt" sz="half" idx="10"/>
          </p:nvPr>
        </p:nvSpPr>
        <p:spPr/>
        <p:txBody>
          <a:bodyPr/>
          <a:lstStyle/>
          <a:p>
            <a:r>
              <a:rPr lang="es-CO"/>
              <a:t>26/04/2016</a:t>
            </a:r>
          </a:p>
        </p:txBody>
      </p:sp>
      <p:graphicFrame>
        <p:nvGraphicFramePr>
          <p:cNvPr id="4" name="3 Tabla"/>
          <p:cNvGraphicFramePr>
            <a:graphicFrameLocks noGrp="1"/>
          </p:cNvGraphicFramePr>
          <p:nvPr>
            <p:extLst>
              <p:ext uri="{D42A27DB-BD31-4B8C-83A1-F6EECF244321}">
                <p14:modId xmlns:p14="http://schemas.microsoft.com/office/powerpoint/2010/main" val="3885185648"/>
              </p:ext>
            </p:extLst>
          </p:nvPr>
        </p:nvGraphicFramePr>
        <p:xfrm>
          <a:off x="457201" y="1052736"/>
          <a:ext cx="8219255" cy="4871787"/>
        </p:xfrm>
        <a:graphic>
          <a:graphicData uri="http://schemas.openxmlformats.org/drawingml/2006/table">
            <a:tbl>
              <a:tblPr>
                <a:tableStyleId>{D7AC3CCA-C797-4891-BE02-D94E43425B78}</a:tableStyleId>
              </a:tblPr>
              <a:tblGrid>
                <a:gridCol w="2144799">
                  <a:extLst>
                    <a:ext uri="{9D8B030D-6E8A-4147-A177-3AD203B41FA5}">
                      <a16:colId xmlns:a16="http://schemas.microsoft.com/office/drawing/2014/main" val="20000"/>
                    </a:ext>
                  </a:extLst>
                </a:gridCol>
                <a:gridCol w="1152179">
                  <a:extLst>
                    <a:ext uri="{9D8B030D-6E8A-4147-A177-3AD203B41FA5}">
                      <a16:colId xmlns:a16="http://schemas.microsoft.com/office/drawing/2014/main" val="20001"/>
                    </a:ext>
                  </a:extLst>
                </a:gridCol>
                <a:gridCol w="1040858">
                  <a:extLst>
                    <a:ext uri="{9D8B030D-6E8A-4147-A177-3AD203B41FA5}">
                      <a16:colId xmlns:a16="http://schemas.microsoft.com/office/drawing/2014/main" val="20002"/>
                    </a:ext>
                  </a:extLst>
                </a:gridCol>
                <a:gridCol w="1476869">
                  <a:extLst>
                    <a:ext uri="{9D8B030D-6E8A-4147-A177-3AD203B41FA5}">
                      <a16:colId xmlns:a16="http://schemas.microsoft.com/office/drawing/2014/main" val="20003"/>
                    </a:ext>
                  </a:extLst>
                </a:gridCol>
                <a:gridCol w="2404550">
                  <a:extLst>
                    <a:ext uri="{9D8B030D-6E8A-4147-A177-3AD203B41FA5}">
                      <a16:colId xmlns:a16="http://schemas.microsoft.com/office/drawing/2014/main" val="20004"/>
                    </a:ext>
                  </a:extLst>
                </a:gridCol>
              </a:tblGrid>
              <a:tr h="845507">
                <a:tc>
                  <a:txBody>
                    <a:bodyPr/>
                    <a:lstStyle/>
                    <a:p>
                      <a:pPr algn="ctr" fontAlgn="ctr"/>
                      <a:r>
                        <a:rPr lang="es-CO" sz="1200" u="none" strike="noStrike" dirty="0">
                          <a:solidFill>
                            <a:schemeClr val="bg1"/>
                          </a:solidFill>
                          <a:effectLst/>
                        </a:rPr>
                        <a:t>Actividades Principales</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Indicador</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Meta 2016</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Avance 2° trimestre 2016</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Observaciones</a:t>
                      </a:r>
                      <a:endParaRPr lang="es-CO" sz="1200" b="1" i="0" u="none" strike="noStrike" dirty="0">
                        <a:solidFill>
                          <a:schemeClr val="bg1"/>
                        </a:solidFill>
                        <a:effectLst/>
                        <a:latin typeface="Calibri"/>
                      </a:endParaRPr>
                    </a:p>
                  </a:txBody>
                  <a:tcPr marL="0" marR="0" marT="0" marB="0" anchor="ctr">
                    <a:solidFill>
                      <a:schemeClr val="tx2"/>
                    </a:solidFill>
                  </a:tcPr>
                </a:tc>
                <a:extLst>
                  <a:ext uri="{0D108BD9-81ED-4DB2-BD59-A6C34878D82A}">
                    <a16:rowId xmlns:a16="http://schemas.microsoft.com/office/drawing/2014/main" val="10000"/>
                  </a:ext>
                </a:extLst>
              </a:tr>
              <a:tr h="4026280">
                <a:tc>
                  <a:txBody>
                    <a:bodyPr/>
                    <a:lstStyle/>
                    <a:p>
                      <a:pPr algn="ctr" fontAlgn="ctr"/>
                      <a:r>
                        <a:rPr lang="es-CO" sz="1200" u="none" strike="noStrike" dirty="0">
                          <a:effectLst/>
                        </a:rPr>
                        <a:t>Asesorar a las IE en la implementación de ajustes para la atención de la población sorda</a:t>
                      </a:r>
                    </a:p>
                    <a:p>
                      <a:pPr algn="ctr" fontAlgn="ctr"/>
                      <a:r>
                        <a:rPr lang="es-CO" sz="1200" u="none" strike="noStrike" dirty="0">
                          <a:effectLst/>
                        </a:rPr>
                        <a:t>Evaluar la gestión de la enseñanza aprendizaje para la PSC desarrollada por las IE </a:t>
                      </a:r>
                    </a:p>
                    <a:p>
                      <a:pPr algn="ctr" fontAlgn="ctr"/>
                      <a:r>
                        <a:rPr lang="es-CO" sz="1200" u="none" strike="noStrike" dirty="0">
                          <a:effectLst/>
                        </a:rPr>
                        <a:t>Promover en las IE la implementación de prácticas significativas para personas sordas en el aula</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es-CO" sz="1200" u="none" strike="noStrike" dirty="0">
                          <a:effectLst/>
                        </a:rPr>
                        <a:t>Número de Instituciones educativas piloto que evalúan la oferta y formulan planes de mejoramiento para transformar prácticas en el aula y mejorar la educación. </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es-CO" sz="1200" u="none" strike="noStrike" dirty="0">
                          <a:effectLst/>
                        </a:rPr>
                        <a:t>10</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es-CO" sz="1200" u="none" strike="noStrike" dirty="0">
                          <a:effectLst/>
                        </a:rPr>
                        <a:t>10</a:t>
                      </a:r>
                      <a:endParaRPr lang="es-CO" sz="1200" b="0" i="0" u="none" strike="noStrike" dirty="0">
                        <a:solidFill>
                          <a:srgbClr val="000000"/>
                        </a:solidFill>
                        <a:effectLst/>
                        <a:latin typeface="Calibri"/>
                      </a:endParaRPr>
                    </a:p>
                  </a:txBody>
                  <a:tcPr marL="0" marR="0" marT="0" marB="0" anchor="ctr">
                    <a:noFill/>
                  </a:tcPr>
                </a:tc>
                <a:tc>
                  <a:txBody>
                    <a:bodyPr/>
                    <a:lstStyle/>
                    <a:p>
                      <a:pPr algn="just" fontAlgn="ctr"/>
                      <a:r>
                        <a:rPr lang="es-CO" sz="1200" u="none" strike="noStrike" dirty="0">
                          <a:effectLst/>
                        </a:rPr>
                        <a:t>Se presentaron resultados de línea base del proyecto Colombia Primera en Educación para Sordos en diez (10) Instituciones Educativas piloto de ocho (8) ciudades focalizadas: 1. I.E. Normal Superior de Neiva; 2. Colegio I.E. Niño Jesus de Praga de Ibagué; 3. Colegio Departamental La Esperanza de Villavicencio; 4. I.E. Francisco Luis Hernandez de Medellín; 5. I.E. Normal Superior de Bucaramanga; 6. Instituto Técnico </a:t>
                      </a:r>
                      <a:r>
                        <a:rPr lang="es-CO" sz="1200" u="none" strike="noStrike" dirty="0" err="1">
                          <a:effectLst/>
                        </a:rPr>
                        <a:t>Guaymaral</a:t>
                      </a:r>
                      <a:r>
                        <a:rPr lang="es-CO" sz="1200" u="none" strike="noStrike" dirty="0">
                          <a:effectLst/>
                        </a:rPr>
                        <a:t> de Cúcuta; 7. I.E. Antonia Santos de Cartagena; 8. I.E. Soledad </a:t>
                      </a:r>
                      <a:r>
                        <a:rPr lang="es-CO" sz="1200" u="none" strike="noStrike" dirty="0" err="1">
                          <a:effectLst/>
                        </a:rPr>
                        <a:t>Roman</a:t>
                      </a:r>
                      <a:r>
                        <a:rPr lang="es-CO" sz="1200" u="none" strike="noStrike" dirty="0">
                          <a:effectLst/>
                        </a:rPr>
                        <a:t> de Cartagena; 9. I.E. </a:t>
                      </a:r>
                      <a:r>
                        <a:rPr lang="es-CO" sz="1200" u="none" strike="noStrike" dirty="0" err="1">
                          <a:effectLst/>
                        </a:rPr>
                        <a:t>Asorvar</a:t>
                      </a:r>
                      <a:r>
                        <a:rPr lang="es-CO" sz="1200" u="none" strike="noStrike" dirty="0">
                          <a:effectLst/>
                        </a:rPr>
                        <a:t> de Cali; 10. I.E. José María Carbonel de Cali. </a:t>
                      </a:r>
                      <a:endParaRPr lang="es-CO" sz="1200" b="0" i="0" u="none" strike="noStrike" dirty="0">
                        <a:solidFill>
                          <a:srgbClr val="000000"/>
                        </a:solidFill>
                        <a:effectLst/>
                        <a:latin typeface="Calibri"/>
                      </a:endParaRPr>
                    </a:p>
                  </a:txBody>
                  <a:tcPr marL="0" marR="0" marT="0" marB="0" anchor="ctr">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6943534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 name="Picture 15"/>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5259" t="17295" r="16983" b="33645"/>
          <a:stretch/>
        </p:blipFill>
        <p:spPr bwMode="auto">
          <a:xfrm>
            <a:off x="1259632" y="128846"/>
            <a:ext cx="6696744" cy="5760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67" name="66 Grupo"/>
          <p:cNvGrpSpPr/>
          <p:nvPr/>
        </p:nvGrpSpPr>
        <p:grpSpPr>
          <a:xfrm>
            <a:off x="6189257" y="6093296"/>
            <a:ext cx="2919247" cy="757382"/>
            <a:chOff x="6189257" y="6093296"/>
            <a:chExt cx="2919247" cy="757382"/>
          </a:xfrm>
        </p:grpSpPr>
        <p:pic>
          <p:nvPicPr>
            <p:cNvPr id="68" name="67 Imagen"/>
            <p:cNvPicPr>
              <a:picLocks noChangeAspect="1"/>
            </p:cNvPicPr>
            <p:nvPr/>
          </p:nvPicPr>
          <p:blipFill rotWithShape="1">
            <a:blip r:embed="rId3" cstate="print">
              <a:extLst>
                <a:ext uri="{28A0092B-C50C-407E-A947-70E740481C1C}">
                  <a14:useLocalDpi xmlns:a14="http://schemas.microsoft.com/office/drawing/2010/main" val="0"/>
                </a:ext>
              </a:extLst>
            </a:blip>
            <a:srcRect l="80014" t="81187" r="3385" b="5008"/>
            <a:stretch/>
          </p:blipFill>
          <p:spPr>
            <a:xfrm>
              <a:off x="7590492" y="6093296"/>
              <a:ext cx="1518012" cy="757382"/>
            </a:xfrm>
            <a:prstGeom prst="rect">
              <a:avLst/>
            </a:prstGeom>
          </p:spPr>
        </p:pic>
        <p:pic>
          <p:nvPicPr>
            <p:cNvPr id="69" name="68 Imagen"/>
            <p:cNvPicPr>
              <a:picLocks noChangeAspect="1"/>
            </p:cNvPicPr>
            <p:nvPr/>
          </p:nvPicPr>
          <p:blipFill rotWithShape="1">
            <a:blip r:embed="rId4" cstate="print">
              <a:extLst>
                <a:ext uri="{28A0092B-C50C-407E-A947-70E740481C1C}">
                  <a14:useLocalDpi xmlns:a14="http://schemas.microsoft.com/office/drawing/2010/main" val="0"/>
                </a:ext>
              </a:extLst>
            </a:blip>
            <a:srcRect l="8610" t="34023" r="7437" b="38391"/>
            <a:stretch/>
          </p:blipFill>
          <p:spPr>
            <a:xfrm>
              <a:off x="6189257" y="6294092"/>
              <a:ext cx="1401235" cy="355790"/>
            </a:xfrm>
            <a:prstGeom prst="rect">
              <a:avLst/>
            </a:prstGeom>
          </p:spPr>
        </p:pic>
      </p:grpSp>
      <p:sp>
        <p:nvSpPr>
          <p:cNvPr id="2" name="1 Rectángulo"/>
          <p:cNvSpPr/>
          <p:nvPr/>
        </p:nvSpPr>
        <p:spPr>
          <a:xfrm>
            <a:off x="251520" y="44624"/>
            <a:ext cx="8648943" cy="707886"/>
          </a:xfrm>
          <a:prstGeom prst="rect">
            <a:avLst/>
          </a:prstGeom>
        </p:spPr>
        <p:txBody>
          <a:bodyPr wrap="square">
            <a:spAutoFit/>
          </a:bodyPr>
          <a:lstStyle/>
          <a:p>
            <a:pPr lvl="0" algn="ctr" eaLnBrk="0" fontAlgn="base" hangingPunct="0">
              <a:spcBef>
                <a:spcPct val="0"/>
              </a:spcBef>
              <a:spcAft>
                <a:spcPct val="0"/>
              </a:spcAft>
              <a:defRPr/>
            </a:pPr>
            <a:r>
              <a:rPr lang="es-CO" sz="2000" b="1" dirty="0">
                <a:solidFill>
                  <a:schemeClr val="bg1"/>
                </a:solidFill>
                <a:latin typeface="Arial" panose="020B0604020202020204" pitchFamily="34" charset="0"/>
                <a:ea typeface="ＭＳ Ｐゴシック" panose="020B0600070205080204" pitchFamily="34" charset="-128"/>
              </a:rPr>
              <a:t>Seguimiento sectorial entidades adscritas</a:t>
            </a:r>
          </a:p>
          <a:p>
            <a:pPr lvl="0" algn="ctr" eaLnBrk="0" fontAlgn="base" hangingPunct="0">
              <a:spcBef>
                <a:spcPct val="0"/>
              </a:spcBef>
              <a:spcAft>
                <a:spcPct val="0"/>
              </a:spcAft>
              <a:defRPr/>
            </a:pPr>
            <a:r>
              <a:rPr lang="es-CO" sz="2000" b="1" dirty="0">
                <a:solidFill>
                  <a:schemeClr val="bg1"/>
                </a:solidFill>
                <a:latin typeface="Arial" panose="020B0604020202020204" pitchFamily="34" charset="0"/>
                <a:ea typeface="ＭＳ Ｐゴシック" panose="020B0600070205080204" pitchFamily="34" charset="-128"/>
              </a:rPr>
              <a:t>II- Trimestre 2016</a:t>
            </a:r>
          </a:p>
        </p:txBody>
      </p:sp>
      <p:sp>
        <p:nvSpPr>
          <p:cNvPr id="3" name="2 Marcador de fecha"/>
          <p:cNvSpPr>
            <a:spLocks noGrp="1"/>
          </p:cNvSpPr>
          <p:nvPr>
            <p:ph type="dt" sz="half" idx="10"/>
          </p:nvPr>
        </p:nvSpPr>
        <p:spPr/>
        <p:txBody>
          <a:bodyPr/>
          <a:lstStyle/>
          <a:p>
            <a:r>
              <a:rPr lang="es-CO"/>
              <a:t>26/04/2016</a:t>
            </a:r>
          </a:p>
        </p:txBody>
      </p:sp>
      <p:graphicFrame>
        <p:nvGraphicFramePr>
          <p:cNvPr id="10" name="2 Gráfico"/>
          <p:cNvGraphicFramePr>
            <a:graphicFrameLocks/>
          </p:cNvGraphicFramePr>
          <p:nvPr>
            <p:extLst>
              <p:ext uri="{D42A27DB-BD31-4B8C-83A1-F6EECF244321}">
                <p14:modId xmlns:p14="http://schemas.microsoft.com/office/powerpoint/2010/main" val="1932824984"/>
              </p:ext>
            </p:extLst>
          </p:nvPr>
        </p:nvGraphicFramePr>
        <p:xfrm>
          <a:off x="548670" y="1124744"/>
          <a:ext cx="8199794" cy="504056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86606813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r>
              <a:rPr lang="es-CO"/>
              <a:t>26/04/2016</a:t>
            </a:r>
          </a:p>
        </p:txBody>
      </p:sp>
      <p:graphicFrame>
        <p:nvGraphicFramePr>
          <p:cNvPr id="5" name="4 Tabla"/>
          <p:cNvGraphicFramePr>
            <a:graphicFrameLocks noGrp="1"/>
          </p:cNvGraphicFramePr>
          <p:nvPr>
            <p:extLst>
              <p:ext uri="{D42A27DB-BD31-4B8C-83A1-F6EECF244321}">
                <p14:modId xmlns:p14="http://schemas.microsoft.com/office/powerpoint/2010/main" val="1281879285"/>
              </p:ext>
            </p:extLst>
          </p:nvPr>
        </p:nvGraphicFramePr>
        <p:xfrm>
          <a:off x="601216" y="1196752"/>
          <a:ext cx="8075240" cy="3892139"/>
        </p:xfrm>
        <a:graphic>
          <a:graphicData uri="http://schemas.openxmlformats.org/drawingml/2006/table">
            <a:tbl>
              <a:tblPr>
                <a:tableStyleId>{D7AC3CCA-C797-4891-BE02-D94E43425B78}</a:tableStyleId>
              </a:tblPr>
              <a:tblGrid>
                <a:gridCol w="2107219">
                  <a:extLst>
                    <a:ext uri="{9D8B030D-6E8A-4147-A177-3AD203B41FA5}">
                      <a16:colId xmlns:a16="http://schemas.microsoft.com/office/drawing/2014/main" val="20000"/>
                    </a:ext>
                  </a:extLst>
                </a:gridCol>
                <a:gridCol w="829233">
                  <a:extLst>
                    <a:ext uri="{9D8B030D-6E8A-4147-A177-3AD203B41FA5}">
                      <a16:colId xmlns:a16="http://schemas.microsoft.com/office/drawing/2014/main" val="20001"/>
                    </a:ext>
                  </a:extLst>
                </a:gridCol>
                <a:gridCol w="667375">
                  <a:extLst>
                    <a:ext uri="{9D8B030D-6E8A-4147-A177-3AD203B41FA5}">
                      <a16:colId xmlns:a16="http://schemas.microsoft.com/office/drawing/2014/main" val="20002"/>
                    </a:ext>
                  </a:extLst>
                </a:gridCol>
                <a:gridCol w="734113">
                  <a:extLst>
                    <a:ext uri="{9D8B030D-6E8A-4147-A177-3AD203B41FA5}">
                      <a16:colId xmlns:a16="http://schemas.microsoft.com/office/drawing/2014/main" val="20003"/>
                    </a:ext>
                  </a:extLst>
                </a:gridCol>
                <a:gridCol w="3737300">
                  <a:extLst>
                    <a:ext uri="{9D8B030D-6E8A-4147-A177-3AD203B41FA5}">
                      <a16:colId xmlns:a16="http://schemas.microsoft.com/office/drawing/2014/main" val="20004"/>
                    </a:ext>
                  </a:extLst>
                </a:gridCol>
              </a:tblGrid>
              <a:tr h="501525">
                <a:tc>
                  <a:txBody>
                    <a:bodyPr/>
                    <a:lstStyle/>
                    <a:p>
                      <a:pPr algn="ctr" fontAlgn="ctr"/>
                      <a:r>
                        <a:rPr lang="es-CO" sz="1200" u="none" strike="noStrike" dirty="0">
                          <a:solidFill>
                            <a:schemeClr val="bg1"/>
                          </a:solidFill>
                          <a:effectLst/>
                        </a:rPr>
                        <a:t>Actividades Principales</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Indicador</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Meta 2016</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Avance 2° trimestre 2016</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Observaciones</a:t>
                      </a:r>
                      <a:endParaRPr lang="es-CO" sz="1200" b="1" i="0" u="none" strike="noStrike" dirty="0">
                        <a:solidFill>
                          <a:schemeClr val="bg1"/>
                        </a:solidFill>
                        <a:effectLst/>
                        <a:latin typeface="Calibri"/>
                      </a:endParaRPr>
                    </a:p>
                  </a:txBody>
                  <a:tcPr marL="0" marR="0" marT="0" marB="0" anchor="ctr">
                    <a:solidFill>
                      <a:schemeClr val="tx2"/>
                    </a:solidFill>
                  </a:tcPr>
                </a:tc>
                <a:extLst>
                  <a:ext uri="{0D108BD9-81ED-4DB2-BD59-A6C34878D82A}">
                    <a16:rowId xmlns:a16="http://schemas.microsoft.com/office/drawing/2014/main" val="10000"/>
                  </a:ext>
                </a:extLst>
              </a:tr>
              <a:tr h="3343499">
                <a:tc>
                  <a:txBody>
                    <a:bodyPr/>
                    <a:lstStyle/>
                    <a:p>
                      <a:pPr algn="ctr" fontAlgn="ctr"/>
                      <a:r>
                        <a:rPr lang="es-CO" sz="1200" u="none" strike="noStrike" dirty="0">
                          <a:effectLst/>
                        </a:rPr>
                        <a:t>Concertar con el ICFES ajustes razonables a las pruebas de Estado</a:t>
                      </a:r>
                    </a:p>
                    <a:p>
                      <a:pPr algn="ctr" fontAlgn="ctr"/>
                      <a:r>
                        <a:rPr lang="es-CO" sz="1200" u="none" strike="noStrike" dirty="0">
                          <a:effectLst/>
                        </a:rPr>
                        <a:t>Concertar con el MEN los ajustes a los currículos de matemática y lenguaje en la básica primaria, secundaria y media</a:t>
                      </a:r>
                    </a:p>
                    <a:p>
                      <a:pPr algn="ctr" fontAlgn="ctr"/>
                      <a:r>
                        <a:rPr lang="es-CO" sz="1200" u="none" strike="noStrike" dirty="0">
                          <a:effectLst/>
                        </a:rPr>
                        <a:t>Gestión con el MEN para la producción y divulgación de contenidos educativos accesibles en el marco del programa de Computadores para Aprender</a:t>
                      </a:r>
                    </a:p>
                  </a:txBody>
                  <a:tcPr marL="0" marR="0" marT="0" marB="0" anchor="ctr">
                    <a:noFill/>
                  </a:tcPr>
                </a:tc>
                <a:tc>
                  <a:txBody>
                    <a:bodyPr/>
                    <a:lstStyle/>
                    <a:p>
                      <a:pPr algn="ctr" fontAlgn="ctr"/>
                      <a:r>
                        <a:rPr lang="es-CO" sz="1200" u="none" strike="noStrike" dirty="0">
                          <a:effectLst/>
                        </a:rPr>
                        <a:t>Número de ajustes razonables a los procesos de enseñanza-aprendizaje y de evaluación de las personas sordas</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es-CO" sz="1200" u="none" strike="noStrike" dirty="0">
                          <a:effectLst/>
                        </a:rPr>
                        <a:t>3</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es-CO" sz="1200" b="0" i="0" u="none" strike="noStrike" dirty="0">
                          <a:solidFill>
                            <a:schemeClr val="dk1"/>
                          </a:solidFill>
                          <a:effectLst/>
                          <a:latin typeface="+mn-lt"/>
                        </a:rPr>
                        <a:t>1</a:t>
                      </a:r>
                      <a:endParaRPr lang="es-CO" sz="1200" b="0" i="0" u="none" strike="noStrike" dirty="0">
                        <a:solidFill>
                          <a:srgbClr val="000000"/>
                        </a:solidFill>
                        <a:effectLst/>
                        <a:latin typeface="Calibri"/>
                      </a:endParaRPr>
                    </a:p>
                  </a:txBody>
                  <a:tcPr marL="0" marR="0" marT="0" marB="0" anchor="ctr">
                    <a:noFill/>
                  </a:tcPr>
                </a:tc>
                <a:tc>
                  <a:txBody>
                    <a:bodyPr/>
                    <a:lstStyle/>
                    <a:p>
                      <a:pPr algn="just" fontAlgn="ctr"/>
                      <a:r>
                        <a:rPr lang="es-CO" sz="1200" u="none" strike="noStrike" dirty="0">
                          <a:effectLst/>
                        </a:rPr>
                        <a:t> Se realizó el ajuste razonable para la traducción y montaje virtual de la Prueba Saber 11, 2016.  </a:t>
                      </a:r>
                      <a:endParaRPr lang="es-CO" sz="1200" b="0" i="0" u="none" strike="noStrike" dirty="0">
                        <a:solidFill>
                          <a:srgbClr val="000000"/>
                        </a:solidFill>
                        <a:effectLst/>
                        <a:latin typeface="Calibri"/>
                      </a:endParaRPr>
                    </a:p>
                  </a:txBody>
                  <a:tcPr marL="0" marR="0" marT="0" marB="0" anchor="ctr">
                    <a:noFill/>
                  </a:tcPr>
                </a:tc>
                <a:extLst>
                  <a:ext uri="{0D108BD9-81ED-4DB2-BD59-A6C34878D82A}">
                    <a16:rowId xmlns:a16="http://schemas.microsoft.com/office/drawing/2014/main" val="10001"/>
                  </a:ext>
                </a:extLst>
              </a:tr>
            </a:tbl>
          </a:graphicData>
        </a:graphic>
      </p:graphicFrame>
      <p:sp>
        <p:nvSpPr>
          <p:cNvPr id="3" name="2 Rectángulo"/>
          <p:cNvSpPr/>
          <p:nvPr/>
        </p:nvSpPr>
        <p:spPr>
          <a:xfrm>
            <a:off x="2286000" y="116632"/>
            <a:ext cx="4572000" cy="646331"/>
          </a:xfrm>
          <a:prstGeom prst="rect">
            <a:avLst/>
          </a:prstGeom>
        </p:spPr>
        <p:txBody>
          <a:bodyPr>
            <a:spAutoFit/>
          </a:bodyPr>
          <a:lstStyle/>
          <a:p>
            <a:pPr lvl="0" algn="ctr" eaLnBrk="0" fontAlgn="base" hangingPunct="0">
              <a:spcBef>
                <a:spcPct val="0"/>
              </a:spcBef>
              <a:spcAft>
                <a:spcPct val="0"/>
              </a:spcAft>
              <a:defRPr/>
            </a:pPr>
            <a:r>
              <a:rPr lang="es-CO" b="1" dirty="0" err="1">
                <a:solidFill>
                  <a:schemeClr val="bg1"/>
                </a:solidFill>
                <a:latin typeface="Arial" panose="020B0604020202020204" pitchFamily="34" charset="0"/>
                <a:ea typeface="ＭＳ Ｐゴシック" panose="020B0600070205080204" pitchFamily="34" charset="-128"/>
              </a:rPr>
              <a:t>Politica</a:t>
            </a:r>
            <a:r>
              <a:rPr lang="es-CO" b="1" dirty="0">
                <a:solidFill>
                  <a:schemeClr val="bg1"/>
                </a:solidFill>
                <a:latin typeface="Arial" panose="020B0604020202020204" pitchFamily="34" charset="0"/>
                <a:ea typeface="ＭＳ Ｐゴシック" panose="020B0600070205080204" pitchFamily="34" charset="-128"/>
              </a:rPr>
              <a:t> Gestión Misional y de Gobierno- I- </a:t>
            </a:r>
            <a:r>
              <a:rPr lang="es-CO" b="1" dirty="0">
                <a:solidFill>
                  <a:prstClr val="white"/>
                </a:solidFill>
                <a:latin typeface="Arial" panose="020B0604020202020204" pitchFamily="34" charset="0"/>
                <a:ea typeface="ＭＳ Ｐゴシック" panose="020B0600070205080204" pitchFamily="34" charset="-128"/>
              </a:rPr>
              <a:t>Trimestre 2016 </a:t>
            </a:r>
            <a:r>
              <a:rPr lang="es-CO" b="1" dirty="0">
                <a:solidFill>
                  <a:schemeClr val="bg1"/>
                </a:solidFill>
                <a:latin typeface="Arial" panose="020B0604020202020204" pitchFamily="34" charset="0"/>
                <a:ea typeface="ＭＳ Ｐゴシック" panose="020B0600070205080204" pitchFamily="34" charset="-128"/>
              </a:rPr>
              <a:t>INSOR</a:t>
            </a:r>
          </a:p>
        </p:txBody>
      </p:sp>
      <p:pic>
        <p:nvPicPr>
          <p:cNvPr id="6" name="Picture 15"/>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5259" t="17295" r="16983" b="33645"/>
          <a:stretch/>
        </p:blipFill>
        <p:spPr bwMode="auto">
          <a:xfrm>
            <a:off x="651772" y="116633"/>
            <a:ext cx="8240708" cy="6463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6 Rectángulo"/>
          <p:cNvSpPr/>
          <p:nvPr/>
        </p:nvSpPr>
        <p:spPr>
          <a:xfrm>
            <a:off x="1115616" y="116632"/>
            <a:ext cx="7488832" cy="707886"/>
          </a:xfrm>
          <a:prstGeom prst="rect">
            <a:avLst/>
          </a:prstGeom>
        </p:spPr>
        <p:txBody>
          <a:bodyPr wrap="square">
            <a:spAutoFit/>
          </a:bodyPr>
          <a:lstStyle/>
          <a:p>
            <a:pPr lvl="0" algn="ctr" eaLnBrk="0" fontAlgn="base" hangingPunct="0">
              <a:spcBef>
                <a:spcPct val="0"/>
              </a:spcBef>
              <a:spcAft>
                <a:spcPct val="0"/>
              </a:spcAft>
              <a:defRPr/>
            </a:pPr>
            <a:r>
              <a:rPr lang="es-CO" sz="2000" b="1" dirty="0">
                <a:solidFill>
                  <a:prstClr val="white"/>
                </a:solidFill>
                <a:latin typeface="Arial" panose="020B0604020202020204" pitchFamily="34" charset="0"/>
                <a:ea typeface="ＭＳ Ｐゴシック" panose="020B0600070205080204" pitchFamily="34" charset="-128"/>
              </a:rPr>
              <a:t>Política Gestión Misional y de Gobierno- II- Trimestre 2016 INSOR</a:t>
            </a:r>
          </a:p>
        </p:txBody>
      </p:sp>
      <p:grpSp>
        <p:nvGrpSpPr>
          <p:cNvPr id="8" name="7 Grupo"/>
          <p:cNvGrpSpPr/>
          <p:nvPr/>
        </p:nvGrpSpPr>
        <p:grpSpPr>
          <a:xfrm>
            <a:off x="5868144" y="5805264"/>
            <a:ext cx="2919247" cy="757382"/>
            <a:chOff x="6189257" y="6093296"/>
            <a:chExt cx="2919247" cy="757382"/>
          </a:xfrm>
        </p:grpSpPr>
        <p:pic>
          <p:nvPicPr>
            <p:cNvPr id="9" name="8 Imagen"/>
            <p:cNvPicPr>
              <a:picLocks noChangeAspect="1"/>
            </p:cNvPicPr>
            <p:nvPr/>
          </p:nvPicPr>
          <p:blipFill rotWithShape="1">
            <a:blip r:embed="rId3" cstate="print">
              <a:extLst>
                <a:ext uri="{28A0092B-C50C-407E-A947-70E740481C1C}">
                  <a14:useLocalDpi xmlns:a14="http://schemas.microsoft.com/office/drawing/2010/main" val="0"/>
                </a:ext>
              </a:extLst>
            </a:blip>
            <a:srcRect l="80014" t="81187" r="3385" b="5008"/>
            <a:stretch/>
          </p:blipFill>
          <p:spPr>
            <a:xfrm>
              <a:off x="7590492" y="6093296"/>
              <a:ext cx="1518012" cy="757382"/>
            </a:xfrm>
            <a:prstGeom prst="rect">
              <a:avLst/>
            </a:prstGeom>
          </p:spPr>
        </p:pic>
        <p:pic>
          <p:nvPicPr>
            <p:cNvPr id="10" name="9 Imagen"/>
            <p:cNvPicPr>
              <a:picLocks noChangeAspect="1"/>
            </p:cNvPicPr>
            <p:nvPr/>
          </p:nvPicPr>
          <p:blipFill rotWithShape="1">
            <a:blip r:embed="rId4" cstate="print">
              <a:extLst>
                <a:ext uri="{28A0092B-C50C-407E-A947-70E740481C1C}">
                  <a14:useLocalDpi xmlns:a14="http://schemas.microsoft.com/office/drawing/2010/main" val="0"/>
                </a:ext>
              </a:extLst>
            </a:blip>
            <a:srcRect l="8610" t="34023" r="7437" b="38391"/>
            <a:stretch/>
          </p:blipFill>
          <p:spPr>
            <a:xfrm>
              <a:off x="6189257" y="6294092"/>
              <a:ext cx="1401235" cy="355790"/>
            </a:xfrm>
            <a:prstGeom prst="rect">
              <a:avLst/>
            </a:prstGeom>
          </p:spPr>
        </p:pic>
      </p:grpSp>
    </p:spTree>
    <p:extLst>
      <p:ext uri="{BB962C8B-B14F-4D97-AF65-F5344CB8AC3E}">
        <p14:creationId xmlns:p14="http://schemas.microsoft.com/office/powerpoint/2010/main" val="148285344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 name="Picture 15"/>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5259" t="17295" r="16983" b="33645"/>
          <a:stretch/>
        </p:blipFill>
        <p:spPr bwMode="auto">
          <a:xfrm>
            <a:off x="1547664" y="116633"/>
            <a:ext cx="7344816" cy="5760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67" name="66 Grupo"/>
          <p:cNvGrpSpPr/>
          <p:nvPr/>
        </p:nvGrpSpPr>
        <p:grpSpPr>
          <a:xfrm>
            <a:off x="6189257" y="6093296"/>
            <a:ext cx="2919247" cy="757382"/>
            <a:chOff x="6189257" y="6093296"/>
            <a:chExt cx="2919247" cy="757382"/>
          </a:xfrm>
        </p:grpSpPr>
        <p:pic>
          <p:nvPicPr>
            <p:cNvPr id="68" name="67 Imagen"/>
            <p:cNvPicPr>
              <a:picLocks noChangeAspect="1"/>
            </p:cNvPicPr>
            <p:nvPr/>
          </p:nvPicPr>
          <p:blipFill rotWithShape="1">
            <a:blip r:embed="rId3" cstate="print">
              <a:extLst>
                <a:ext uri="{28A0092B-C50C-407E-A947-70E740481C1C}">
                  <a14:useLocalDpi xmlns:a14="http://schemas.microsoft.com/office/drawing/2010/main" val="0"/>
                </a:ext>
              </a:extLst>
            </a:blip>
            <a:srcRect l="80014" t="81187" r="3385" b="5008"/>
            <a:stretch/>
          </p:blipFill>
          <p:spPr>
            <a:xfrm>
              <a:off x="7590492" y="6093296"/>
              <a:ext cx="1518012" cy="757382"/>
            </a:xfrm>
            <a:prstGeom prst="rect">
              <a:avLst/>
            </a:prstGeom>
          </p:spPr>
        </p:pic>
        <p:pic>
          <p:nvPicPr>
            <p:cNvPr id="69" name="68 Imagen"/>
            <p:cNvPicPr>
              <a:picLocks noChangeAspect="1"/>
            </p:cNvPicPr>
            <p:nvPr/>
          </p:nvPicPr>
          <p:blipFill rotWithShape="1">
            <a:blip r:embed="rId4" cstate="print">
              <a:extLst>
                <a:ext uri="{28A0092B-C50C-407E-A947-70E740481C1C}">
                  <a14:useLocalDpi xmlns:a14="http://schemas.microsoft.com/office/drawing/2010/main" val="0"/>
                </a:ext>
              </a:extLst>
            </a:blip>
            <a:srcRect l="8610" t="34023" r="7437" b="38391"/>
            <a:stretch/>
          </p:blipFill>
          <p:spPr>
            <a:xfrm>
              <a:off x="6189257" y="6294092"/>
              <a:ext cx="1401235" cy="355790"/>
            </a:xfrm>
            <a:prstGeom prst="rect">
              <a:avLst/>
            </a:prstGeom>
          </p:spPr>
        </p:pic>
      </p:grpSp>
      <p:sp>
        <p:nvSpPr>
          <p:cNvPr id="2" name="1 Rectángulo"/>
          <p:cNvSpPr/>
          <p:nvPr/>
        </p:nvSpPr>
        <p:spPr>
          <a:xfrm>
            <a:off x="467544" y="44624"/>
            <a:ext cx="8432919" cy="707886"/>
          </a:xfrm>
          <a:prstGeom prst="rect">
            <a:avLst/>
          </a:prstGeom>
          <a:solidFill>
            <a:schemeClr val="accent2">
              <a:lumMod val="50000"/>
            </a:schemeClr>
          </a:solidFill>
        </p:spPr>
        <p:txBody>
          <a:bodyPr wrap="square">
            <a:spAutoFit/>
          </a:bodyPr>
          <a:lstStyle/>
          <a:p>
            <a:pPr lvl="0" algn="ctr" eaLnBrk="0" fontAlgn="base" hangingPunct="0">
              <a:spcBef>
                <a:spcPct val="0"/>
              </a:spcBef>
              <a:spcAft>
                <a:spcPct val="0"/>
              </a:spcAft>
              <a:defRPr/>
            </a:pPr>
            <a:r>
              <a:rPr lang="es-CO" sz="2000" b="1" dirty="0">
                <a:solidFill>
                  <a:schemeClr val="bg1"/>
                </a:solidFill>
                <a:latin typeface="Arial" panose="020B0604020202020204" pitchFamily="34" charset="0"/>
                <a:ea typeface="ＭＳ Ｐゴシック" panose="020B0600070205080204" pitchFamily="34" charset="-128"/>
              </a:rPr>
              <a:t>Politica Gestión Misional y de Gobierno- II- </a:t>
            </a:r>
            <a:r>
              <a:rPr lang="es-CO" sz="2000" b="1" dirty="0">
                <a:solidFill>
                  <a:prstClr val="white"/>
                </a:solidFill>
                <a:latin typeface="Arial" panose="020B0604020202020204" pitchFamily="34" charset="0"/>
                <a:ea typeface="ＭＳ Ｐゴシック" panose="020B0600070205080204" pitchFamily="34" charset="-128"/>
              </a:rPr>
              <a:t>Trimestre 2016</a:t>
            </a:r>
            <a:endParaRPr lang="es-CO" sz="2000" b="1" dirty="0">
              <a:solidFill>
                <a:schemeClr val="bg1"/>
              </a:solidFill>
              <a:latin typeface="Arial" panose="020B0604020202020204" pitchFamily="34" charset="0"/>
              <a:ea typeface="ＭＳ Ｐゴシック" panose="020B0600070205080204" pitchFamily="34" charset="-128"/>
            </a:endParaRPr>
          </a:p>
          <a:p>
            <a:pPr lvl="0" algn="ctr" eaLnBrk="0" fontAlgn="base" hangingPunct="0">
              <a:spcBef>
                <a:spcPct val="0"/>
              </a:spcBef>
              <a:spcAft>
                <a:spcPct val="0"/>
              </a:spcAft>
              <a:defRPr/>
            </a:pPr>
            <a:r>
              <a:rPr lang="es-CO" sz="2000" b="1" dirty="0">
                <a:solidFill>
                  <a:schemeClr val="bg1"/>
                </a:solidFill>
                <a:latin typeface="Arial" panose="020B0604020202020204" pitchFamily="34" charset="0"/>
                <a:ea typeface="ＭＳ Ｐゴシック" panose="020B0600070205080204" pitchFamily="34" charset="-128"/>
              </a:rPr>
              <a:t>ICFES</a:t>
            </a:r>
          </a:p>
        </p:txBody>
      </p:sp>
      <p:sp>
        <p:nvSpPr>
          <p:cNvPr id="3" name="2 Marcador de fecha"/>
          <p:cNvSpPr>
            <a:spLocks noGrp="1"/>
          </p:cNvSpPr>
          <p:nvPr>
            <p:ph type="dt" sz="half" idx="10"/>
          </p:nvPr>
        </p:nvSpPr>
        <p:spPr/>
        <p:txBody>
          <a:bodyPr/>
          <a:lstStyle/>
          <a:p>
            <a:r>
              <a:rPr lang="es-CO"/>
              <a:t>26/04/2016</a:t>
            </a:r>
          </a:p>
        </p:txBody>
      </p:sp>
      <p:graphicFrame>
        <p:nvGraphicFramePr>
          <p:cNvPr id="4" name="3 Tabla"/>
          <p:cNvGraphicFramePr>
            <a:graphicFrameLocks noGrp="1"/>
          </p:cNvGraphicFramePr>
          <p:nvPr>
            <p:extLst>
              <p:ext uri="{D42A27DB-BD31-4B8C-83A1-F6EECF244321}">
                <p14:modId xmlns:p14="http://schemas.microsoft.com/office/powerpoint/2010/main" val="3106757682"/>
              </p:ext>
            </p:extLst>
          </p:nvPr>
        </p:nvGraphicFramePr>
        <p:xfrm>
          <a:off x="457200" y="836712"/>
          <a:ext cx="8435280" cy="5066838"/>
        </p:xfrm>
        <a:graphic>
          <a:graphicData uri="http://schemas.openxmlformats.org/drawingml/2006/table">
            <a:tbl>
              <a:tblPr>
                <a:tableStyleId>{D7AC3CCA-C797-4891-BE02-D94E43425B78}</a:tableStyleId>
              </a:tblPr>
              <a:tblGrid>
                <a:gridCol w="2242592">
                  <a:extLst>
                    <a:ext uri="{9D8B030D-6E8A-4147-A177-3AD203B41FA5}">
                      <a16:colId xmlns:a16="http://schemas.microsoft.com/office/drawing/2014/main" val="20000"/>
                    </a:ext>
                  </a:extLst>
                </a:gridCol>
                <a:gridCol w="1368152">
                  <a:extLst>
                    <a:ext uri="{9D8B030D-6E8A-4147-A177-3AD203B41FA5}">
                      <a16:colId xmlns:a16="http://schemas.microsoft.com/office/drawing/2014/main" val="20001"/>
                    </a:ext>
                  </a:extLst>
                </a:gridCol>
                <a:gridCol w="1008112">
                  <a:extLst>
                    <a:ext uri="{9D8B030D-6E8A-4147-A177-3AD203B41FA5}">
                      <a16:colId xmlns:a16="http://schemas.microsoft.com/office/drawing/2014/main" val="20002"/>
                    </a:ext>
                  </a:extLst>
                </a:gridCol>
                <a:gridCol w="864096">
                  <a:extLst>
                    <a:ext uri="{9D8B030D-6E8A-4147-A177-3AD203B41FA5}">
                      <a16:colId xmlns:a16="http://schemas.microsoft.com/office/drawing/2014/main" val="20003"/>
                    </a:ext>
                  </a:extLst>
                </a:gridCol>
                <a:gridCol w="2952328">
                  <a:extLst>
                    <a:ext uri="{9D8B030D-6E8A-4147-A177-3AD203B41FA5}">
                      <a16:colId xmlns:a16="http://schemas.microsoft.com/office/drawing/2014/main" val="20004"/>
                    </a:ext>
                  </a:extLst>
                </a:gridCol>
              </a:tblGrid>
              <a:tr h="525582">
                <a:tc>
                  <a:txBody>
                    <a:bodyPr/>
                    <a:lstStyle/>
                    <a:p>
                      <a:pPr algn="ctr" fontAlgn="ctr"/>
                      <a:r>
                        <a:rPr lang="es-CO" sz="1200" u="none" strike="noStrike" dirty="0">
                          <a:solidFill>
                            <a:schemeClr val="bg1"/>
                          </a:solidFill>
                          <a:effectLst/>
                        </a:rPr>
                        <a:t>Actividades Principales</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Indicador</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Meta 2016</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Avance 2° trimestre 2016</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Observaciones</a:t>
                      </a:r>
                      <a:endParaRPr lang="es-CO" sz="1200" b="1" i="0" u="none" strike="noStrike" dirty="0">
                        <a:solidFill>
                          <a:schemeClr val="bg1"/>
                        </a:solidFill>
                        <a:effectLst/>
                        <a:latin typeface="Calibri"/>
                      </a:endParaRPr>
                    </a:p>
                  </a:txBody>
                  <a:tcPr marL="0" marR="0" marT="0" marB="0" anchor="ctr">
                    <a:solidFill>
                      <a:schemeClr val="tx2"/>
                    </a:solidFill>
                  </a:tcPr>
                </a:tc>
                <a:extLst>
                  <a:ext uri="{0D108BD9-81ED-4DB2-BD59-A6C34878D82A}">
                    <a16:rowId xmlns:a16="http://schemas.microsoft.com/office/drawing/2014/main" val="10000"/>
                  </a:ext>
                </a:extLst>
              </a:tr>
              <a:tr h="776103">
                <a:tc>
                  <a:txBody>
                    <a:bodyPr/>
                    <a:lstStyle/>
                    <a:p>
                      <a:pPr algn="ctr" fontAlgn="ctr"/>
                      <a:r>
                        <a:rPr lang="es-CO" sz="1200" u="none" strike="noStrike" dirty="0">
                          <a:effectLst/>
                        </a:rPr>
                        <a:t>Elaboración, edición, diagramación y publicación de marcos de referencia de las pruebas que conforman el examen</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u="none" strike="noStrike" dirty="0">
                          <a:effectLst/>
                        </a:rPr>
                        <a:t>% avance ejecución de la actividad</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b="0" i="0" u="none" strike="noStrike" dirty="0">
                          <a:solidFill>
                            <a:srgbClr val="000000"/>
                          </a:solidFill>
                          <a:effectLst/>
                          <a:latin typeface="Calibri"/>
                        </a:rPr>
                        <a:t>30%</a:t>
                      </a:r>
                    </a:p>
                  </a:txBody>
                  <a:tcPr marL="0" marR="0" marT="0" marB="0" anchor="ctr">
                    <a:solidFill>
                      <a:schemeClr val="bg1"/>
                    </a:solidFill>
                  </a:tcPr>
                </a:tc>
                <a:tc>
                  <a:txBody>
                    <a:bodyPr/>
                    <a:lstStyle/>
                    <a:p>
                      <a:pPr algn="just" fontAlgn="ctr"/>
                      <a:r>
                        <a:rPr lang="es-CO" sz="1200" b="0" i="0" u="none" strike="noStrike" dirty="0">
                          <a:solidFill>
                            <a:srgbClr val="000000"/>
                          </a:solidFill>
                          <a:effectLst/>
                          <a:latin typeface="+mn-lt"/>
                        </a:rPr>
                        <a:t>Se editaron y diagramaron los marcos de referencia de Lectura Crítica, Razonamiento Cuantitativo, Ciudadanas y Sociales. Está pendiente la publicación de los mismos dado que se están definiendo el contenido de la página web y el lugar dónde deben quedar publicados estos marcos de referencia.</a:t>
                      </a:r>
                      <a:endParaRPr lang="es-CO" sz="1200" b="0" i="0" u="none" strike="noStrike" dirty="0">
                        <a:solidFill>
                          <a:srgbClr val="000000"/>
                        </a:solidFill>
                        <a:effectLst/>
                        <a:latin typeface="Calibri"/>
                      </a:endParaRPr>
                    </a:p>
                  </a:txBody>
                  <a:tcPr marL="0" marR="0" marT="0" marB="0" anchor="ctr">
                    <a:solidFill>
                      <a:schemeClr val="bg1"/>
                    </a:solidFill>
                  </a:tcPr>
                </a:tc>
                <a:extLst>
                  <a:ext uri="{0D108BD9-81ED-4DB2-BD59-A6C34878D82A}">
                    <a16:rowId xmlns:a16="http://schemas.microsoft.com/office/drawing/2014/main" val="10001"/>
                  </a:ext>
                </a:extLst>
              </a:tr>
              <a:tr h="1226358">
                <a:tc>
                  <a:txBody>
                    <a:bodyPr/>
                    <a:lstStyle/>
                    <a:p>
                      <a:pPr algn="ctr" fontAlgn="ctr"/>
                      <a:r>
                        <a:rPr lang="es-CO" sz="1200" u="none" strike="noStrike" dirty="0">
                          <a:effectLst/>
                        </a:rPr>
                        <a:t>Armado y diagramación de las pruebas Saber 11 para las aplicaciones Calendario A y Calendario B</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u="none" strike="noStrike" dirty="0">
                          <a:effectLst/>
                        </a:rPr>
                        <a:t># de entregas al impresor</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u="none" strike="noStrike" dirty="0">
                          <a:effectLst/>
                        </a:rPr>
                        <a:t>1</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just" fontAlgn="ctr"/>
                      <a:r>
                        <a:rPr lang="es-CO" sz="1200" u="none" strike="noStrike" dirty="0">
                          <a:effectLst/>
                        </a:rPr>
                        <a:t>Se realizó una entrega al impresor, correspondiente a la Diagramación, armado, y revisión de planchas de 78 cuadernillos y 4 hojas de respuestas para una (1) aplicación, correspondiente a Calendario A del examen Saber 11, Pre Saber 11 y Validantes.</a:t>
                      </a:r>
                      <a:endParaRPr lang="es-CO" sz="1200" b="0" i="0" u="none" strike="noStrike" dirty="0">
                        <a:solidFill>
                          <a:srgbClr val="000000"/>
                        </a:solidFill>
                        <a:effectLst/>
                        <a:latin typeface="Calibri"/>
                      </a:endParaRPr>
                    </a:p>
                  </a:txBody>
                  <a:tcPr marL="0" marR="0" marT="0" marB="0" anchor="ctr">
                    <a:solidFill>
                      <a:schemeClr val="bg1"/>
                    </a:solidFill>
                  </a:tcPr>
                </a:tc>
                <a:extLst>
                  <a:ext uri="{0D108BD9-81ED-4DB2-BD59-A6C34878D82A}">
                    <a16:rowId xmlns:a16="http://schemas.microsoft.com/office/drawing/2014/main" val="10002"/>
                  </a:ext>
                </a:extLst>
              </a:tr>
              <a:tr h="638830">
                <a:tc>
                  <a:txBody>
                    <a:bodyPr/>
                    <a:lstStyle/>
                    <a:p>
                      <a:pPr algn="ctr" fontAlgn="ctr"/>
                      <a:r>
                        <a:rPr lang="es-CO" sz="1200" u="none" strike="noStrike" dirty="0">
                          <a:effectLst/>
                        </a:rPr>
                        <a:t>Llevar a cabo la aplicación del examen de SABER 11 para Calendario B (13/03/2016) y Calendario A (31/07/2016)</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u="none" strike="noStrike" dirty="0">
                          <a:effectLst/>
                        </a:rPr>
                        <a:t># de aplicaciones</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just" fontAlgn="ctr"/>
                      <a:r>
                        <a:rPr lang="es-CO" sz="1200" u="none" strike="noStrike" dirty="0">
                          <a:effectLst/>
                        </a:rPr>
                        <a:t>No tiene meta para el periodo</a:t>
                      </a:r>
                      <a:endParaRPr lang="es-CO" sz="1200" b="0" i="0" u="none" strike="noStrike" dirty="0">
                        <a:solidFill>
                          <a:srgbClr val="000000"/>
                        </a:solidFill>
                        <a:effectLst/>
                        <a:latin typeface="Calibri"/>
                      </a:endParaRPr>
                    </a:p>
                  </a:txBody>
                  <a:tcPr marL="0" marR="0" marT="0" marB="0" anchor="ctr">
                    <a:solidFill>
                      <a:schemeClr val="bg1"/>
                    </a:solidFill>
                  </a:tcPr>
                </a:tc>
                <a:extLst>
                  <a:ext uri="{0D108BD9-81ED-4DB2-BD59-A6C34878D82A}">
                    <a16:rowId xmlns:a16="http://schemas.microsoft.com/office/drawing/2014/main" val="10003"/>
                  </a:ext>
                </a:extLst>
              </a:tr>
              <a:tr h="613752">
                <a:tc>
                  <a:txBody>
                    <a:bodyPr/>
                    <a:lstStyle/>
                    <a:p>
                      <a:pPr algn="ctr" fontAlgn="ctr"/>
                      <a:r>
                        <a:rPr lang="es-CO" sz="1200" u="none" strike="noStrike" dirty="0">
                          <a:effectLst/>
                        </a:rPr>
                        <a:t>Codificación de las respuestas a las preguntas abiertas para dos aplicaciones </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u="none" strike="noStrike" dirty="0">
                          <a:effectLst/>
                        </a:rPr>
                        <a:t># de procesos de codificación realizados</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b="0" i="0" u="none" strike="noStrike" dirty="0">
                          <a:solidFill>
                            <a:srgbClr val="000000"/>
                          </a:solidFill>
                          <a:effectLst/>
                          <a:latin typeface="Calibri"/>
                        </a:rPr>
                        <a:t>1</a:t>
                      </a:r>
                    </a:p>
                  </a:txBody>
                  <a:tcPr marL="0" marR="0" marT="0" marB="0" anchor="ctr">
                    <a:solidFill>
                      <a:schemeClr val="bg1"/>
                    </a:solidFill>
                  </a:tcPr>
                </a:tc>
                <a:tc>
                  <a:txBody>
                    <a:bodyPr/>
                    <a:lstStyle/>
                    <a:p>
                      <a:pPr algn="just" fontAlgn="ctr"/>
                      <a:r>
                        <a:rPr lang="es-CO" sz="1200" b="0" i="0" u="none" strike="noStrike" dirty="0">
                          <a:solidFill>
                            <a:srgbClr val="000000"/>
                          </a:solidFill>
                          <a:effectLst/>
                          <a:latin typeface="+mn-lt"/>
                        </a:rPr>
                        <a:t>Se efectuó en 100%  el proceso de codificación definitiva de las respuestas a las preguntas abiertas, de 107.149 estudiantes inscritos en Saber 11 de la aplicación de Calendario B de 2016. Se codificaron 2 preguntas por área, para un global de 8 preguntas abiertas de la aplicación y total de 1.014.304 codificaciones.</a:t>
                      </a:r>
                      <a:endParaRPr lang="es-CO" sz="1200" b="0" i="0" u="none" strike="noStrike" dirty="0">
                        <a:solidFill>
                          <a:srgbClr val="000000"/>
                        </a:solidFill>
                        <a:effectLst/>
                        <a:latin typeface="Calibri"/>
                      </a:endParaRPr>
                    </a:p>
                  </a:txBody>
                  <a:tcPr marL="0" marR="0" marT="0" marB="0" anchor="ctr">
                    <a:solidFill>
                      <a:schemeClr val="bg1"/>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424664988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 name="Picture 15"/>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5259" t="17295" r="16983" b="33645"/>
          <a:stretch/>
        </p:blipFill>
        <p:spPr bwMode="auto">
          <a:xfrm>
            <a:off x="1547664" y="116633"/>
            <a:ext cx="7344816" cy="5760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67" name="66 Grupo"/>
          <p:cNvGrpSpPr/>
          <p:nvPr/>
        </p:nvGrpSpPr>
        <p:grpSpPr>
          <a:xfrm>
            <a:off x="6189257" y="6093296"/>
            <a:ext cx="2919247" cy="757382"/>
            <a:chOff x="6189257" y="6093296"/>
            <a:chExt cx="2919247" cy="757382"/>
          </a:xfrm>
        </p:grpSpPr>
        <p:pic>
          <p:nvPicPr>
            <p:cNvPr id="68" name="67 Imagen"/>
            <p:cNvPicPr>
              <a:picLocks noChangeAspect="1"/>
            </p:cNvPicPr>
            <p:nvPr/>
          </p:nvPicPr>
          <p:blipFill rotWithShape="1">
            <a:blip r:embed="rId3" cstate="print">
              <a:extLst>
                <a:ext uri="{28A0092B-C50C-407E-A947-70E740481C1C}">
                  <a14:useLocalDpi xmlns:a14="http://schemas.microsoft.com/office/drawing/2010/main" val="0"/>
                </a:ext>
              </a:extLst>
            </a:blip>
            <a:srcRect l="80014" t="81187" r="3385" b="5008"/>
            <a:stretch/>
          </p:blipFill>
          <p:spPr>
            <a:xfrm>
              <a:off x="7590492" y="6093296"/>
              <a:ext cx="1518012" cy="757382"/>
            </a:xfrm>
            <a:prstGeom prst="rect">
              <a:avLst/>
            </a:prstGeom>
          </p:spPr>
        </p:pic>
        <p:pic>
          <p:nvPicPr>
            <p:cNvPr id="69" name="68 Imagen"/>
            <p:cNvPicPr>
              <a:picLocks noChangeAspect="1"/>
            </p:cNvPicPr>
            <p:nvPr/>
          </p:nvPicPr>
          <p:blipFill rotWithShape="1">
            <a:blip r:embed="rId4" cstate="print">
              <a:extLst>
                <a:ext uri="{28A0092B-C50C-407E-A947-70E740481C1C}">
                  <a14:useLocalDpi xmlns:a14="http://schemas.microsoft.com/office/drawing/2010/main" val="0"/>
                </a:ext>
              </a:extLst>
            </a:blip>
            <a:srcRect l="8610" t="34023" r="7437" b="38391"/>
            <a:stretch/>
          </p:blipFill>
          <p:spPr>
            <a:xfrm>
              <a:off x="6189257" y="6294092"/>
              <a:ext cx="1401235" cy="355790"/>
            </a:xfrm>
            <a:prstGeom prst="rect">
              <a:avLst/>
            </a:prstGeom>
          </p:spPr>
        </p:pic>
      </p:grpSp>
      <p:sp>
        <p:nvSpPr>
          <p:cNvPr id="2" name="1 Rectángulo"/>
          <p:cNvSpPr/>
          <p:nvPr/>
        </p:nvSpPr>
        <p:spPr>
          <a:xfrm>
            <a:off x="467544" y="44624"/>
            <a:ext cx="8432919" cy="707886"/>
          </a:xfrm>
          <a:prstGeom prst="rect">
            <a:avLst/>
          </a:prstGeom>
          <a:solidFill>
            <a:schemeClr val="accent2">
              <a:lumMod val="50000"/>
            </a:schemeClr>
          </a:solidFill>
        </p:spPr>
        <p:txBody>
          <a:bodyPr wrap="square">
            <a:spAutoFit/>
          </a:bodyPr>
          <a:lstStyle/>
          <a:p>
            <a:pPr lvl="0" algn="ctr" eaLnBrk="0" fontAlgn="base" hangingPunct="0">
              <a:spcBef>
                <a:spcPct val="0"/>
              </a:spcBef>
              <a:spcAft>
                <a:spcPct val="0"/>
              </a:spcAft>
              <a:defRPr/>
            </a:pPr>
            <a:r>
              <a:rPr lang="es-CO" sz="2000" b="1" dirty="0">
                <a:solidFill>
                  <a:schemeClr val="bg1"/>
                </a:solidFill>
                <a:latin typeface="Arial" panose="020B0604020202020204" pitchFamily="34" charset="0"/>
                <a:ea typeface="ＭＳ Ｐゴシック" panose="020B0600070205080204" pitchFamily="34" charset="-128"/>
              </a:rPr>
              <a:t>Politica Gestión Misional y de Gobierno- II- </a:t>
            </a:r>
            <a:r>
              <a:rPr lang="es-CO" sz="2000" b="1" dirty="0">
                <a:solidFill>
                  <a:prstClr val="white"/>
                </a:solidFill>
                <a:latin typeface="Arial" panose="020B0604020202020204" pitchFamily="34" charset="0"/>
                <a:ea typeface="ＭＳ Ｐゴシック" panose="020B0600070205080204" pitchFamily="34" charset="-128"/>
              </a:rPr>
              <a:t>Trimestre 2016</a:t>
            </a:r>
            <a:endParaRPr lang="es-CO" sz="2000" b="1" dirty="0">
              <a:solidFill>
                <a:schemeClr val="bg1"/>
              </a:solidFill>
              <a:latin typeface="Arial" panose="020B0604020202020204" pitchFamily="34" charset="0"/>
              <a:ea typeface="ＭＳ Ｐゴシック" panose="020B0600070205080204" pitchFamily="34" charset="-128"/>
            </a:endParaRPr>
          </a:p>
          <a:p>
            <a:pPr lvl="0" algn="ctr" eaLnBrk="0" fontAlgn="base" hangingPunct="0">
              <a:spcBef>
                <a:spcPct val="0"/>
              </a:spcBef>
              <a:spcAft>
                <a:spcPct val="0"/>
              </a:spcAft>
              <a:defRPr/>
            </a:pPr>
            <a:r>
              <a:rPr lang="es-CO" sz="2000" b="1" dirty="0">
                <a:solidFill>
                  <a:schemeClr val="bg1"/>
                </a:solidFill>
                <a:latin typeface="Arial" panose="020B0604020202020204" pitchFamily="34" charset="0"/>
                <a:ea typeface="ＭＳ Ｐゴシック" panose="020B0600070205080204" pitchFamily="34" charset="-128"/>
              </a:rPr>
              <a:t>ICFES</a:t>
            </a:r>
          </a:p>
        </p:txBody>
      </p:sp>
      <p:sp>
        <p:nvSpPr>
          <p:cNvPr id="3" name="2 Marcador de fecha"/>
          <p:cNvSpPr>
            <a:spLocks noGrp="1"/>
          </p:cNvSpPr>
          <p:nvPr>
            <p:ph type="dt" sz="half" idx="10"/>
          </p:nvPr>
        </p:nvSpPr>
        <p:spPr/>
        <p:txBody>
          <a:bodyPr/>
          <a:lstStyle/>
          <a:p>
            <a:r>
              <a:rPr lang="es-CO"/>
              <a:t>26/04/2016</a:t>
            </a:r>
          </a:p>
        </p:txBody>
      </p:sp>
      <p:graphicFrame>
        <p:nvGraphicFramePr>
          <p:cNvPr id="4" name="3 Tabla"/>
          <p:cNvGraphicFramePr>
            <a:graphicFrameLocks noGrp="1"/>
          </p:cNvGraphicFramePr>
          <p:nvPr>
            <p:extLst>
              <p:ext uri="{D42A27DB-BD31-4B8C-83A1-F6EECF244321}">
                <p14:modId xmlns:p14="http://schemas.microsoft.com/office/powerpoint/2010/main" val="3265499731"/>
              </p:ext>
            </p:extLst>
          </p:nvPr>
        </p:nvGraphicFramePr>
        <p:xfrm>
          <a:off x="457200" y="836712"/>
          <a:ext cx="8435280" cy="4023360"/>
        </p:xfrm>
        <a:graphic>
          <a:graphicData uri="http://schemas.openxmlformats.org/drawingml/2006/table">
            <a:tbl>
              <a:tblPr>
                <a:tableStyleId>{D7AC3CCA-C797-4891-BE02-D94E43425B78}</a:tableStyleId>
              </a:tblPr>
              <a:tblGrid>
                <a:gridCol w="2242592">
                  <a:extLst>
                    <a:ext uri="{9D8B030D-6E8A-4147-A177-3AD203B41FA5}">
                      <a16:colId xmlns:a16="http://schemas.microsoft.com/office/drawing/2014/main" val="20000"/>
                    </a:ext>
                  </a:extLst>
                </a:gridCol>
                <a:gridCol w="1368152">
                  <a:extLst>
                    <a:ext uri="{9D8B030D-6E8A-4147-A177-3AD203B41FA5}">
                      <a16:colId xmlns:a16="http://schemas.microsoft.com/office/drawing/2014/main" val="20001"/>
                    </a:ext>
                  </a:extLst>
                </a:gridCol>
                <a:gridCol w="1008112">
                  <a:extLst>
                    <a:ext uri="{9D8B030D-6E8A-4147-A177-3AD203B41FA5}">
                      <a16:colId xmlns:a16="http://schemas.microsoft.com/office/drawing/2014/main" val="20002"/>
                    </a:ext>
                  </a:extLst>
                </a:gridCol>
                <a:gridCol w="864096">
                  <a:extLst>
                    <a:ext uri="{9D8B030D-6E8A-4147-A177-3AD203B41FA5}">
                      <a16:colId xmlns:a16="http://schemas.microsoft.com/office/drawing/2014/main" val="20003"/>
                    </a:ext>
                  </a:extLst>
                </a:gridCol>
                <a:gridCol w="2952328">
                  <a:extLst>
                    <a:ext uri="{9D8B030D-6E8A-4147-A177-3AD203B41FA5}">
                      <a16:colId xmlns:a16="http://schemas.microsoft.com/office/drawing/2014/main" val="20004"/>
                    </a:ext>
                  </a:extLst>
                </a:gridCol>
              </a:tblGrid>
              <a:tr h="525582">
                <a:tc>
                  <a:txBody>
                    <a:bodyPr/>
                    <a:lstStyle/>
                    <a:p>
                      <a:pPr algn="ctr" fontAlgn="ctr"/>
                      <a:r>
                        <a:rPr lang="es-CO" sz="1200" u="none" strike="noStrike" dirty="0">
                          <a:solidFill>
                            <a:schemeClr val="bg1"/>
                          </a:solidFill>
                          <a:effectLst/>
                        </a:rPr>
                        <a:t>Actividades Principales</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Indicador</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Meta 2016</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Avance 2° trimestre 2016</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Observaciones</a:t>
                      </a:r>
                      <a:endParaRPr lang="es-CO" sz="1200" b="1" i="0" u="none" strike="noStrike" dirty="0">
                        <a:solidFill>
                          <a:schemeClr val="bg1"/>
                        </a:solidFill>
                        <a:effectLst/>
                        <a:latin typeface="Calibri"/>
                      </a:endParaRPr>
                    </a:p>
                  </a:txBody>
                  <a:tcPr marL="0" marR="0" marT="0" marB="0" anchor="ctr">
                    <a:solidFill>
                      <a:schemeClr val="tx2"/>
                    </a:solidFill>
                  </a:tcPr>
                </a:tc>
                <a:extLst>
                  <a:ext uri="{0D108BD9-81ED-4DB2-BD59-A6C34878D82A}">
                    <a16:rowId xmlns:a16="http://schemas.microsoft.com/office/drawing/2014/main" val="10000"/>
                  </a:ext>
                </a:extLst>
              </a:tr>
              <a:tr h="613752">
                <a:tc>
                  <a:txBody>
                    <a:bodyPr/>
                    <a:lstStyle/>
                    <a:p>
                      <a:pPr algn="ctr" fontAlgn="ctr"/>
                      <a:r>
                        <a:rPr lang="es-CO" sz="1200" u="none" strike="noStrike" dirty="0">
                          <a:effectLst/>
                        </a:rPr>
                        <a:t>Procesamiento y calificación de Saber 11, </a:t>
                      </a:r>
                      <a:r>
                        <a:rPr lang="es-CO" sz="1200" u="none" strike="noStrike" dirty="0" err="1">
                          <a:effectLst/>
                        </a:rPr>
                        <a:t>Presaber</a:t>
                      </a:r>
                      <a:r>
                        <a:rPr lang="es-CO" sz="1200" u="none" strike="noStrike" dirty="0">
                          <a:effectLst/>
                        </a:rPr>
                        <a:t>, </a:t>
                      </a:r>
                      <a:r>
                        <a:rPr lang="es-CO" sz="1200" u="none" strike="noStrike" dirty="0" err="1">
                          <a:effectLst/>
                        </a:rPr>
                        <a:t>Validantes</a:t>
                      </a:r>
                      <a:r>
                        <a:rPr lang="es-CO" sz="1200" u="none" strike="noStrike" dirty="0">
                          <a:effectLst/>
                        </a:rPr>
                        <a:t> y clasificación de establecimientos y sedes. 2016-1 y 2016-2.</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u="none" strike="noStrike" dirty="0">
                          <a:effectLst/>
                        </a:rPr>
                        <a:t>% avance procesamiento y resultados</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b="0" i="0" u="none" strike="noStrike" dirty="0">
                          <a:solidFill>
                            <a:srgbClr val="000000"/>
                          </a:solidFill>
                          <a:effectLst/>
                          <a:latin typeface="Calibri"/>
                        </a:rPr>
                        <a:t>50%</a:t>
                      </a:r>
                    </a:p>
                  </a:txBody>
                  <a:tcPr marL="0" marR="0" marT="0" marB="0" anchor="ctr">
                    <a:solidFill>
                      <a:schemeClr val="bg1"/>
                    </a:solidFill>
                  </a:tcPr>
                </a:tc>
                <a:tc>
                  <a:txBody>
                    <a:bodyPr/>
                    <a:lstStyle/>
                    <a:p>
                      <a:pPr algn="just" fontAlgn="ctr"/>
                      <a:r>
                        <a:rPr lang="es-CO" sz="1200" b="0" i="0" u="none" strike="noStrike" dirty="0">
                          <a:solidFill>
                            <a:srgbClr val="000000"/>
                          </a:solidFill>
                          <a:effectLst/>
                          <a:latin typeface="+mn-lt"/>
                        </a:rPr>
                        <a:t>Teniendo en cuenta que la aplicación de la prueba se realizó el día 13 de marzo de 2016, el procesamiento de resultados de Saber 11 2015-1 se realizó en los meses de abril y mayo, y el 11 de mayo se entregaron las bases de datos de la calificación individual de estudiantes de Saber 11 al área encargada de la publicación de resultados. De igual forma el 25 de mayo se entregó la información sobre Validantes y el 31 de mayo las bases de </a:t>
                      </a:r>
                      <a:r>
                        <a:rPr lang="es-CO" sz="1200" b="0" i="0" u="none" strike="noStrike" dirty="0" err="1">
                          <a:solidFill>
                            <a:srgbClr val="000000"/>
                          </a:solidFill>
                          <a:effectLst/>
                          <a:latin typeface="+mn-lt"/>
                        </a:rPr>
                        <a:t>Presaber</a:t>
                      </a:r>
                      <a:r>
                        <a:rPr lang="es-CO" sz="1200" b="0" i="0" u="none" strike="noStrike" dirty="0">
                          <a:solidFill>
                            <a:srgbClr val="000000"/>
                          </a:solidFill>
                          <a:effectLst/>
                          <a:latin typeface="+mn-lt"/>
                        </a:rPr>
                        <a:t>.</a:t>
                      </a:r>
                      <a:endParaRPr lang="es-CO" sz="1200" b="0" i="0" u="none" strike="noStrike" dirty="0">
                        <a:solidFill>
                          <a:srgbClr val="000000"/>
                        </a:solidFill>
                        <a:effectLst/>
                        <a:latin typeface="Calibri"/>
                      </a:endParaRPr>
                    </a:p>
                  </a:txBody>
                  <a:tcPr marL="0" marR="0" marT="0" marB="0" anchor="ctr">
                    <a:solidFill>
                      <a:schemeClr val="bg1"/>
                    </a:solidFill>
                  </a:tcPr>
                </a:tc>
                <a:extLst>
                  <a:ext uri="{0D108BD9-81ED-4DB2-BD59-A6C34878D82A}">
                    <a16:rowId xmlns:a16="http://schemas.microsoft.com/office/drawing/2014/main" val="10001"/>
                  </a:ext>
                </a:extLst>
              </a:tr>
              <a:tr h="613752">
                <a:tc>
                  <a:txBody>
                    <a:bodyPr/>
                    <a:lstStyle/>
                    <a:p>
                      <a:pPr algn="ctr" fontAlgn="ctr"/>
                      <a:r>
                        <a:rPr lang="es-CO" sz="1200" u="none" strike="noStrike" dirty="0">
                          <a:effectLst/>
                        </a:rPr>
                        <a:t>Realizar sesiones de comité técnicos de área de las pruebas que conforman el examen</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u="none" strike="noStrike" dirty="0">
                          <a:effectLst/>
                        </a:rPr>
                        <a:t>% avance ejecución de la actividad</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b="0" i="0" u="none" strike="noStrike" dirty="0">
                          <a:solidFill>
                            <a:srgbClr val="000000"/>
                          </a:solidFill>
                          <a:effectLst/>
                          <a:latin typeface="Calibri"/>
                        </a:rPr>
                        <a:t>100%</a:t>
                      </a:r>
                    </a:p>
                  </a:txBody>
                  <a:tcPr marL="0" marR="0" marT="0" marB="0" anchor="ctr">
                    <a:solidFill>
                      <a:schemeClr val="bg1"/>
                    </a:solidFill>
                  </a:tcPr>
                </a:tc>
                <a:tc>
                  <a:txBody>
                    <a:bodyPr/>
                    <a:lstStyle/>
                    <a:p>
                      <a:pPr algn="just" fontAlgn="ctr"/>
                      <a:r>
                        <a:rPr lang="es-CO" sz="1200" b="0" i="0" u="none" strike="noStrike" dirty="0">
                          <a:solidFill>
                            <a:srgbClr val="000000"/>
                          </a:solidFill>
                          <a:effectLst/>
                          <a:latin typeface="+mn-lt"/>
                        </a:rPr>
                        <a:t>Se realizó un comité por área de acuerdo a la estructura del examen Saber 11, </a:t>
                      </a:r>
                      <a:r>
                        <a:rPr lang="es-CO" sz="1200" b="0" i="0" u="none" strike="noStrike" dirty="0" err="1">
                          <a:solidFill>
                            <a:srgbClr val="000000"/>
                          </a:solidFill>
                          <a:effectLst/>
                          <a:latin typeface="+mn-lt"/>
                        </a:rPr>
                        <a:t>asi</a:t>
                      </a:r>
                      <a:r>
                        <a:rPr lang="es-CO" sz="1200" b="0" i="0" u="none" strike="noStrike" dirty="0">
                          <a:solidFill>
                            <a:srgbClr val="000000"/>
                          </a:solidFill>
                          <a:effectLst/>
                          <a:latin typeface="+mn-lt"/>
                        </a:rPr>
                        <a:t>: Lectura Crítica, Ciudadanas y Sociales, Razonamiento Cuantitativo y Matemáticas y Ciencias Naturales. No se va a conformar comité para la prueba de Inglés, dado que el diseño y la forma como se construye difiere del resto de pruebas que conforman el examen.</a:t>
                      </a:r>
                      <a:endParaRPr lang="es-CO" sz="1200" b="0" i="0" u="none" strike="noStrike" dirty="0">
                        <a:solidFill>
                          <a:srgbClr val="000000"/>
                        </a:solidFill>
                        <a:effectLst/>
                        <a:latin typeface="Calibri"/>
                      </a:endParaRPr>
                    </a:p>
                  </a:txBody>
                  <a:tcPr marL="0" marR="0" marT="0" marB="0" anchor="ctr">
                    <a:solidFill>
                      <a:schemeClr val="bg1"/>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19588826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 name="Picture 15"/>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5259" t="17295" r="16983" b="33645"/>
          <a:stretch/>
        </p:blipFill>
        <p:spPr bwMode="auto">
          <a:xfrm>
            <a:off x="323528" y="116632"/>
            <a:ext cx="8568952" cy="672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67" name="66 Grupo"/>
          <p:cNvGrpSpPr/>
          <p:nvPr/>
        </p:nvGrpSpPr>
        <p:grpSpPr>
          <a:xfrm>
            <a:off x="6189257" y="6093296"/>
            <a:ext cx="2919247" cy="757382"/>
            <a:chOff x="6189257" y="6093296"/>
            <a:chExt cx="2919247" cy="757382"/>
          </a:xfrm>
        </p:grpSpPr>
        <p:pic>
          <p:nvPicPr>
            <p:cNvPr id="68" name="67 Imagen"/>
            <p:cNvPicPr>
              <a:picLocks noChangeAspect="1"/>
            </p:cNvPicPr>
            <p:nvPr/>
          </p:nvPicPr>
          <p:blipFill rotWithShape="1">
            <a:blip r:embed="rId3" cstate="print">
              <a:extLst>
                <a:ext uri="{28A0092B-C50C-407E-A947-70E740481C1C}">
                  <a14:useLocalDpi xmlns:a14="http://schemas.microsoft.com/office/drawing/2010/main" val="0"/>
                </a:ext>
              </a:extLst>
            </a:blip>
            <a:srcRect l="80014" t="81187" r="3385" b="5008"/>
            <a:stretch/>
          </p:blipFill>
          <p:spPr>
            <a:xfrm>
              <a:off x="7590492" y="6093296"/>
              <a:ext cx="1518012" cy="757382"/>
            </a:xfrm>
            <a:prstGeom prst="rect">
              <a:avLst/>
            </a:prstGeom>
          </p:spPr>
        </p:pic>
        <p:pic>
          <p:nvPicPr>
            <p:cNvPr id="69" name="68 Imagen"/>
            <p:cNvPicPr>
              <a:picLocks noChangeAspect="1"/>
            </p:cNvPicPr>
            <p:nvPr/>
          </p:nvPicPr>
          <p:blipFill rotWithShape="1">
            <a:blip r:embed="rId4" cstate="print">
              <a:extLst>
                <a:ext uri="{28A0092B-C50C-407E-A947-70E740481C1C}">
                  <a14:useLocalDpi xmlns:a14="http://schemas.microsoft.com/office/drawing/2010/main" val="0"/>
                </a:ext>
              </a:extLst>
            </a:blip>
            <a:srcRect l="8610" t="34023" r="7437" b="38391"/>
            <a:stretch/>
          </p:blipFill>
          <p:spPr>
            <a:xfrm>
              <a:off x="6189257" y="6294092"/>
              <a:ext cx="1401235" cy="355790"/>
            </a:xfrm>
            <a:prstGeom prst="rect">
              <a:avLst/>
            </a:prstGeom>
          </p:spPr>
        </p:pic>
      </p:grpSp>
      <p:sp>
        <p:nvSpPr>
          <p:cNvPr id="2" name="1 Rectángulo"/>
          <p:cNvSpPr/>
          <p:nvPr/>
        </p:nvSpPr>
        <p:spPr>
          <a:xfrm>
            <a:off x="1187624" y="44624"/>
            <a:ext cx="7352798" cy="707886"/>
          </a:xfrm>
          <a:prstGeom prst="rect">
            <a:avLst/>
          </a:prstGeom>
        </p:spPr>
        <p:txBody>
          <a:bodyPr wrap="square">
            <a:spAutoFit/>
          </a:bodyPr>
          <a:lstStyle/>
          <a:p>
            <a:pPr lvl="0" algn="ctr" eaLnBrk="0" fontAlgn="base" hangingPunct="0">
              <a:spcBef>
                <a:spcPct val="0"/>
              </a:spcBef>
              <a:spcAft>
                <a:spcPct val="0"/>
              </a:spcAft>
              <a:defRPr/>
            </a:pPr>
            <a:r>
              <a:rPr lang="es-CO" sz="2000" b="1" dirty="0">
                <a:solidFill>
                  <a:schemeClr val="bg1"/>
                </a:solidFill>
                <a:latin typeface="Arial" panose="020B0604020202020204" pitchFamily="34" charset="0"/>
                <a:ea typeface="ＭＳ Ｐゴシック" panose="020B0600070205080204" pitchFamily="34" charset="-128"/>
              </a:rPr>
              <a:t>Politica Gestión Misional y de Gobierno- II- </a:t>
            </a:r>
            <a:r>
              <a:rPr lang="es-CO" sz="2000" b="1" dirty="0">
                <a:solidFill>
                  <a:prstClr val="white"/>
                </a:solidFill>
                <a:latin typeface="Arial" panose="020B0604020202020204" pitchFamily="34" charset="0"/>
                <a:ea typeface="ＭＳ Ｐゴシック" panose="020B0600070205080204" pitchFamily="34" charset="-128"/>
              </a:rPr>
              <a:t>Trimestre 2016</a:t>
            </a:r>
            <a:endParaRPr lang="es-CO" sz="2000" b="1" dirty="0">
              <a:solidFill>
                <a:schemeClr val="bg1"/>
              </a:solidFill>
              <a:latin typeface="Arial" panose="020B0604020202020204" pitchFamily="34" charset="0"/>
              <a:ea typeface="ＭＳ Ｐゴシック" panose="020B0600070205080204" pitchFamily="34" charset="-128"/>
            </a:endParaRPr>
          </a:p>
          <a:p>
            <a:pPr lvl="0" algn="ctr" eaLnBrk="0" fontAlgn="base" hangingPunct="0">
              <a:spcBef>
                <a:spcPct val="0"/>
              </a:spcBef>
              <a:spcAft>
                <a:spcPct val="0"/>
              </a:spcAft>
              <a:defRPr/>
            </a:pPr>
            <a:r>
              <a:rPr lang="es-CO" sz="2000" b="1" dirty="0">
                <a:solidFill>
                  <a:schemeClr val="bg1"/>
                </a:solidFill>
                <a:latin typeface="Arial" panose="020B0604020202020204" pitchFamily="34" charset="0"/>
                <a:ea typeface="ＭＳ Ｐゴシック" panose="020B0600070205080204" pitchFamily="34" charset="-128"/>
              </a:rPr>
              <a:t>ICFES</a:t>
            </a:r>
          </a:p>
        </p:txBody>
      </p:sp>
      <p:sp>
        <p:nvSpPr>
          <p:cNvPr id="3" name="2 Marcador de fecha"/>
          <p:cNvSpPr>
            <a:spLocks noGrp="1"/>
          </p:cNvSpPr>
          <p:nvPr>
            <p:ph type="dt" sz="half" idx="10"/>
          </p:nvPr>
        </p:nvSpPr>
        <p:spPr/>
        <p:txBody>
          <a:bodyPr/>
          <a:lstStyle/>
          <a:p>
            <a:r>
              <a:rPr lang="es-CO"/>
              <a:t>26/04/2016</a:t>
            </a:r>
          </a:p>
        </p:txBody>
      </p:sp>
      <p:graphicFrame>
        <p:nvGraphicFramePr>
          <p:cNvPr id="4" name="3 Tabla"/>
          <p:cNvGraphicFramePr>
            <a:graphicFrameLocks noGrp="1"/>
          </p:cNvGraphicFramePr>
          <p:nvPr>
            <p:extLst>
              <p:ext uri="{D42A27DB-BD31-4B8C-83A1-F6EECF244321}">
                <p14:modId xmlns:p14="http://schemas.microsoft.com/office/powerpoint/2010/main" val="2318123290"/>
              </p:ext>
            </p:extLst>
          </p:nvPr>
        </p:nvGraphicFramePr>
        <p:xfrm>
          <a:off x="323528" y="888032"/>
          <a:ext cx="8568952" cy="5120640"/>
        </p:xfrm>
        <a:graphic>
          <a:graphicData uri="http://schemas.openxmlformats.org/drawingml/2006/table">
            <a:tbl>
              <a:tblPr>
                <a:tableStyleId>{D7AC3CCA-C797-4891-BE02-D94E43425B78}</a:tableStyleId>
              </a:tblPr>
              <a:tblGrid>
                <a:gridCol w="1656184">
                  <a:extLst>
                    <a:ext uri="{9D8B030D-6E8A-4147-A177-3AD203B41FA5}">
                      <a16:colId xmlns:a16="http://schemas.microsoft.com/office/drawing/2014/main" val="20000"/>
                    </a:ext>
                  </a:extLst>
                </a:gridCol>
                <a:gridCol w="1008112">
                  <a:extLst>
                    <a:ext uri="{9D8B030D-6E8A-4147-A177-3AD203B41FA5}">
                      <a16:colId xmlns:a16="http://schemas.microsoft.com/office/drawing/2014/main" val="20001"/>
                    </a:ext>
                  </a:extLst>
                </a:gridCol>
                <a:gridCol w="936104">
                  <a:extLst>
                    <a:ext uri="{9D8B030D-6E8A-4147-A177-3AD203B41FA5}">
                      <a16:colId xmlns:a16="http://schemas.microsoft.com/office/drawing/2014/main" val="20002"/>
                    </a:ext>
                  </a:extLst>
                </a:gridCol>
                <a:gridCol w="868356">
                  <a:extLst>
                    <a:ext uri="{9D8B030D-6E8A-4147-A177-3AD203B41FA5}">
                      <a16:colId xmlns:a16="http://schemas.microsoft.com/office/drawing/2014/main" val="20003"/>
                    </a:ext>
                  </a:extLst>
                </a:gridCol>
                <a:gridCol w="4100196">
                  <a:extLst>
                    <a:ext uri="{9D8B030D-6E8A-4147-A177-3AD203B41FA5}">
                      <a16:colId xmlns:a16="http://schemas.microsoft.com/office/drawing/2014/main" val="20004"/>
                    </a:ext>
                  </a:extLst>
                </a:gridCol>
              </a:tblGrid>
              <a:tr h="413306">
                <a:tc>
                  <a:txBody>
                    <a:bodyPr/>
                    <a:lstStyle/>
                    <a:p>
                      <a:pPr algn="ctr" fontAlgn="ctr"/>
                      <a:r>
                        <a:rPr lang="es-CO" sz="1200" u="none" strike="noStrike" dirty="0">
                          <a:solidFill>
                            <a:schemeClr val="bg1"/>
                          </a:solidFill>
                          <a:effectLst/>
                        </a:rPr>
                        <a:t>Actividades Principales</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Indicador</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Meta 2016</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Avance 2° trimestre 2016</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Observaciones</a:t>
                      </a:r>
                      <a:endParaRPr lang="es-CO" sz="1200" b="1" i="0" u="none" strike="noStrike" dirty="0">
                        <a:solidFill>
                          <a:schemeClr val="bg1"/>
                        </a:solidFill>
                        <a:effectLst/>
                        <a:latin typeface="Calibri"/>
                      </a:endParaRPr>
                    </a:p>
                  </a:txBody>
                  <a:tcPr marL="0" marR="0" marT="0" marB="0" anchor="ctr">
                    <a:solidFill>
                      <a:schemeClr val="tx2"/>
                    </a:solidFill>
                  </a:tcPr>
                </a:tc>
                <a:extLst>
                  <a:ext uri="{0D108BD9-81ED-4DB2-BD59-A6C34878D82A}">
                    <a16:rowId xmlns:a16="http://schemas.microsoft.com/office/drawing/2014/main" val="10000"/>
                  </a:ext>
                </a:extLst>
              </a:tr>
              <a:tr h="691480">
                <a:tc>
                  <a:txBody>
                    <a:bodyPr/>
                    <a:lstStyle/>
                    <a:p>
                      <a:pPr algn="ctr" fontAlgn="ctr"/>
                      <a:r>
                        <a:rPr lang="es-CO" sz="1200" u="none" strike="noStrike" dirty="0">
                          <a:effectLst/>
                        </a:rPr>
                        <a:t>Realizar validación interna y publicación de niveles de desempeño definidos</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u="none" strike="noStrike" dirty="0">
                          <a:effectLst/>
                        </a:rPr>
                        <a:t>% avance ejecución de la actividad</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u="none" strike="noStrike" dirty="0">
                          <a:effectLst/>
                        </a:rPr>
                        <a:t>70%</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just" fontAlgn="ctr"/>
                      <a:r>
                        <a:rPr lang="es-CO" sz="1200" u="none" strike="noStrike" dirty="0">
                          <a:effectLst/>
                        </a:rPr>
                        <a:t>Dado que se  definieron nuevos puntos de corte para la prueba de Lectura Critica, se requirió contar con docentes de educación media convocados por la Subdirección de Diseño de Instrumentos con el fin de definir los descriptores de los niveles insuficiente, mínimo, satisfactorio y avanzado. Para el caso de las pruebas de Ciudadanas y Sociales, Ciencias Naturales y Razonamiento y Matemáticas, se realizaron los talleres de definición con los gestores de cada prueba. Se realizará la publicación de estos niveles definidos en las guías de orientación que se publiquen para la  próxima aplicación del examen SABER 11.</a:t>
                      </a:r>
                      <a:endParaRPr lang="es-CO" sz="1200" b="0" i="0" u="none" strike="noStrike" dirty="0">
                        <a:solidFill>
                          <a:srgbClr val="000000"/>
                        </a:solidFill>
                        <a:effectLst/>
                        <a:latin typeface="Calibri"/>
                      </a:endParaRPr>
                    </a:p>
                  </a:txBody>
                  <a:tcPr marL="0" marR="0" marT="0" marB="0" anchor="ctr">
                    <a:solidFill>
                      <a:schemeClr val="bg1"/>
                    </a:solidFill>
                  </a:tcPr>
                </a:tc>
                <a:extLst>
                  <a:ext uri="{0D108BD9-81ED-4DB2-BD59-A6C34878D82A}">
                    <a16:rowId xmlns:a16="http://schemas.microsoft.com/office/drawing/2014/main" val="10001"/>
                  </a:ext>
                </a:extLst>
              </a:tr>
              <a:tr h="691480">
                <a:tc>
                  <a:txBody>
                    <a:bodyPr/>
                    <a:lstStyle/>
                    <a:p>
                      <a:pPr algn="ctr" fontAlgn="ctr"/>
                      <a:r>
                        <a:rPr lang="es-CO" sz="1200" u="none" strike="noStrike" dirty="0">
                          <a:effectLst/>
                        </a:rPr>
                        <a:t>Elaboración, edición, diagramación y publicación de marcos de referencia de las pruebas que conforman el examen</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u="none" strike="noStrike" dirty="0">
                          <a:effectLst/>
                        </a:rPr>
                        <a:t>% avance ejecución de la actividad</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b="0" i="0" u="none" strike="noStrike" dirty="0">
                          <a:solidFill>
                            <a:srgbClr val="000000"/>
                          </a:solidFill>
                          <a:effectLst/>
                          <a:latin typeface="Calibri"/>
                        </a:rPr>
                        <a:t>40%</a:t>
                      </a:r>
                    </a:p>
                    <a:p>
                      <a:pPr algn="ctr" fontAlgn="ct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just" fontAlgn="ctr"/>
                      <a:r>
                        <a:rPr lang="es-CO" sz="1200" b="0" i="0" u="none" strike="noStrike" dirty="0">
                          <a:solidFill>
                            <a:srgbClr val="000000"/>
                          </a:solidFill>
                          <a:effectLst/>
                          <a:latin typeface="+mn-lt"/>
                        </a:rPr>
                        <a:t>Se realizó la revisión, edición y diagramación de los siguientes módulos  de competencias específicas del examen SABER PRO: Gestión de Organizaciones, Investigación en Ciencias Sociales, Análisis Económico , Gestión Financiera. Así mismo se revisaron, editaron y diagramaron  4 módulos de competencias genéricas: Lectura Crítica, Competencias Ciudadanas y Comunicación Escrita, es importante mencionar que estos marcos aun no se han publicado dado que  se están definiendo algunos temas con respecto a la información que debe contener la página web y el lugar donde deben estar publicados estos marcos. Se realizó la revisión de estilo de los marcos de referencia  de Producción Agrícola, Intervención en Procesos Sociales, Promoción de la Salud y Prevención de la Enfermedad y el marco de Diseño de Ingeniería, el cual agrupa 5 módulos de competencias específicas que se evalúan actualmente en ingeniería.</a:t>
                      </a:r>
                      <a:endParaRPr lang="es-CO" sz="1200" b="0" i="0" u="none" strike="noStrike" dirty="0">
                        <a:solidFill>
                          <a:srgbClr val="000000"/>
                        </a:solidFill>
                        <a:effectLst/>
                        <a:latin typeface="Calibri"/>
                      </a:endParaRPr>
                    </a:p>
                  </a:txBody>
                  <a:tcPr marL="0" marR="0" marT="0" marB="0" anchor="ctr">
                    <a:solidFill>
                      <a:schemeClr val="bg1"/>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3353726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 name="Picture 15"/>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5259" t="17295" r="16983" b="33645"/>
          <a:stretch/>
        </p:blipFill>
        <p:spPr bwMode="auto">
          <a:xfrm>
            <a:off x="1547664" y="116633"/>
            <a:ext cx="7344816" cy="5760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67" name="66 Grupo"/>
          <p:cNvGrpSpPr/>
          <p:nvPr/>
        </p:nvGrpSpPr>
        <p:grpSpPr>
          <a:xfrm>
            <a:off x="6189257" y="6093296"/>
            <a:ext cx="2919247" cy="757382"/>
            <a:chOff x="6189257" y="6093296"/>
            <a:chExt cx="2919247" cy="757382"/>
          </a:xfrm>
        </p:grpSpPr>
        <p:pic>
          <p:nvPicPr>
            <p:cNvPr id="68" name="67 Imagen"/>
            <p:cNvPicPr>
              <a:picLocks noChangeAspect="1"/>
            </p:cNvPicPr>
            <p:nvPr/>
          </p:nvPicPr>
          <p:blipFill rotWithShape="1">
            <a:blip r:embed="rId3" cstate="print">
              <a:extLst>
                <a:ext uri="{28A0092B-C50C-407E-A947-70E740481C1C}">
                  <a14:useLocalDpi xmlns:a14="http://schemas.microsoft.com/office/drawing/2010/main" val="0"/>
                </a:ext>
              </a:extLst>
            </a:blip>
            <a:srcRect l="80014" t="81187" r="3385" b="5008"/>
            <a:stretch/>
          </p:blipFill>
          <p:spPr>
            <a:xfrm>
              <a:off x="7590492" y="6093296"/>
              <a:ext cx="1518012" cy="757382"/>
            </a:xfrm>
            <a:prstGeom prst="rect">
              <a:avLst/>
            </a:prstGeom>
          </p:spPr>
        </p:pic>
        <p:pic>
          <p:nvPicPr>
            <p:cNvPr id="69" name="68 Imagen"/>
            <p:cNvPicPr>
              <a:picLocks noChangeAspect="1"/>
            </p:cNvPicPr>
            <p:nvPr/>
          </p:nvPicPr>
          <p:blipFill rotWithShape="1">
            <a:blip r:embed="rId4" cstate="print">
              <a:extLst>
                <a:ext uri="{28A0092B-C50C-407E-A947-70E740481C1C}">
                  <a14:useLocalDpi xmlns:a14="http://schemas.microsoft.com/office/drawing/2010/main" val="0"/>
                </a:ext>
              </a:extLst>
            </a:blip>
            <a:srcRect l="8610" t="34023" r="7437" b="38391"/>
            <a:stretch/>
          </p:blipFill>
          <p:spPr>
            <a:xfrm>
              <a:off x="6189257" y="6294092"/>
              <a:ext cx="1401235" cy="355790"/>
            </a:xfrm>
            <a:prstGeom prst="rect">
              <a:avLst/>
            </a:prstGeom>
          </p:spPr>
        </p:pic>
      </p:grpSp>
      <p:sp>
        <p:nvSpPr>
          <p:cNvPr id="2" name="1 Rectángulo"/>
          <p:cNvSpPr/>
          <p:nvPr/>
        </p:nvSpPr>
        <p:spPr>
          <a:xfrm>
            <a:off x="467544" y="44624"/>
            <a:ext cx="8432919" cy="707886"/>
          </a:xfrm>
          <a:prstGeom prst="rect">
            <a:avLst/>
          </a:prstGeom>
          <a:solidFill>
            <a:schemeClr val="accent2">
              <a:lumMod val="50000"/>
            </a:schemeClr>
          </a:solidFill>
        </p:spPr>
        <p:txBody>
          <a:bodyPr wrap="square">
            <a:spAutoFit/>
          </a:bodyPr>
          <a:lstStyle/>
          <a:p>
            <a:pPr lvl="0" algn="ctr" eaLnBrk="0" fontAlgn="base" hangingPunct="0">
              <a:spcBef>
                <a:spcPct val="0"/>
              </a:spcBef>
              <a:spcAft>
                <a:spcPct val="0"/>
              </a:spcAft>
              <a:defRPr/>
            </a:pPr>
            <a:r>
              <a:rPr lang="es-CO" sz="2000" b="1" dirty="0">
                <a:solidFill>
                  <a:schemeClr val="bg1"/>
                </a:solidFill>
                <a:latin typeface="Arial" panose="020B0604020202020204" pitchFamily="34" charset="0"/>
                <a:ea typeface="ＭＳ Ｐゴシック" panose="020B0600070205080204" pitchFamily="34" charset="-128"/>
              </a:rPr>
              <a:t>Política Gestión Misional y de Gobierno- II- </a:t>
            </a:r>
            <a:r>
              <a:rPr lang="es-CO" sz="2000" b="1" dirty="0">
                <a:solidFill>
                  <a:prstClr val="white"/>
                </a:solidFill>
                <a:latin typeface="Arial" panose="020B0604020202020204" pitchFamily="34" charset="0"/>
                <a:ea typeface="ＭＳ Ｐゴシック" panose="020B0600070205080204" pitchFamily="34" charset="-128"/>
              </a:rPr>
              <a:t>Trimestre 2016</a:t>
            </a:r>
          </a:p>
          <a:p>
            <a:pPr lvl="0" algn="ctr" eaLnBrk="0" fontAlgn="base" hangingPunct="0">
              <a:spcBef>
                <a:spcPct val="0"/>
              </a:spcBef>
              <a:spcAft>
                <a:spcPct val="0"/>
              </a:spcAft>
              <a:defRPr/>
            </a:pPr>
            <a:r>
              <a:rPr lang="es-CO" sz="2000" b="1" dirty="0">
                <a:solidFill>
                  <a:prstClr val="white"/>
                </a:solidFill>
                <a:latin typeface="Arial" panose="020B0604020202020204" pitchFamily="34" charset="0"/>
                <a:ea typeface="ＭＳ Ｐゴシック" panose="020B0600070205080204" pitchFamily="34" charset="-128"/>
              </a:rPr>
              <a:t> </a:t>
            </a:r>
            <a:r>
              <a:rPr lang="es-CO" sz="2000" b="1" dirty="0">
                <a:solidFill>
                  <a:schemeClr val="bg1"/>
                </a:solidFill>
                <a:latin typeface="Arial" panose="020B0604020202020204" pitchFamily="34" charset="0"/>
                <a:ea typeface="ＭＳ Ｐゴシック" panose="020B0600070205080204" pitchFamily="34" charset="-128"/>
              </a:rPr>
              <a:t>ICFES</a:t>
            </a:r>
          </a:p>
        </p:txBody>
      </p:sp>
      <p:sp>
        <p:nvSpPr>
          <p:cNvPr id="3" name="2 Marcador de fecha"/>
          <p:cNvSpPr>
            <a:spLocks noGrp="1"/>
          </p:cNvSpPr>
          <p:nvPr>
            <p:ph type="dt" sz="half" idx="10"/>
          </p:nvPr>
        </p:nvSpPr>
        <p:spPr/>
        <p:txBody>
          <a:bodyPr/>
          <a:lstStyle/>
          <a:p>
            <a:r>
              <a:rPr lang="es-CO"/>
              <a:t>26/04/2016</a:t>
            </a:r>
          </a:p>
        </p:txBody>
      </p:sp>
      <p:graphicFrame>
        <p:nvGraphicFramePr>
          <p:cNvPr id="4" name="3 Tabla"/>
          <p:cNvGraphicFramePr>
            <a:graphicFrameLocks noGrp="1"/>
          </p:cNvGraphicFramePr>
          <p:nvPr>
            <p:extLst>
              <p:ext uri="{D42A27DB-BD31-4B8C-83A1-F6EECF244321}">
                <p14:modId xmlns:p14="http://schemas.microsoft.com/office/powerpoint/2010/main" val="3585830836"/>
              </p:ext>
            </p:extLst>
          </p:nvPr>
        </p:nvGraphicFramePr>
        <p:xfrm>
          <a:off x="457200" y="997059"/>
          <a:ext cx="8435279" cy="5303520"/>
        </p:xfrm>
        <a:graphic>
          <a:graphicData uri="http://schemas.openxmlformats.org/drawingml/2006/table">
            <a:tbl>
              <a:tblPr>
                <a:tableStyleId>{D7AC3CCA-C797-4891-BE02-D94E43425B78}</a:tableStyleId>
              </a:tblPr>
              <a:tblGrid>
                <a:gridCol w="2098576">
                  <a:extLst>
                    <a:ext uri="{9D8B030D-6E8A-4147-A177-3AD203B41FA5}">
                      <a16:colId xmlns:a16="http://schemas.microsoft.com/office/drawing/2014/main" val="20000"/>
                    </a:ext>
                  </a:extLst>
                </a:gridCol>
                <a:gridCol w="1028295">
                  <a:extLst>
                    <a:ext uri="{9D8B030D-6E8A-4147-A177-3AD203B41FA5}">
                      <a16:colId xmlns:a16="http://schemas.microsoft.com/office/drawing/2014/main" val="20001"/>
                    </a:ext>
                  </a:extLst>
                </a:gridCol>
                <a:gridCol w="915921">
                  <a:extLst>
                    <a:ext uri="{9D8B030D-6E8A-4147-A177-3AD203B41FA5}">
                      <a16:colId xmlns:a16="http://schemas.microsoft.com/office/drawing/2014/main" val="20002"/>
                    </a:ext>
                  </a:extLst>
                </a:gridCol>
                <a:gridCol w="720080">
                  <a:extLst>
                    <a:ext uri="{9D8B030D-6E8A-4147-A177-3AD203B41FA5}">
                      <a16:colId xmlns:a16="http://schemas.microsoft.com/office/drawing/2014/main" val="20003"/>
                    </a:ext>
                  </a:extLst>
                </a:gridCol>
                <a:gridCol w="3672407">
                  <a:extLst>
                    <a:ext uri="{9D8B030D-6E8A-4147-A177-3AD203B41FA5}">
                      <a16:colId xmlns:a16="http://schemas.microsoft.com/office/drawing/2014/main" val="20004"/>
                    </a:ext>
                  </a:extLst>
                </a:gridCol>
              </a:tblGrid>
              <a:tr h="434816">
                <a:tc>
                  <a:txBody>
                    <a:bodyPr/>
                    <a:lstStyle/>
                    <a:p>
                      <a:pPr algn="ctr" fontAlgn="ctr"/>
                      <a:r>
                        <a:rPr lang="es-CO" sz="1200" u="none" strike="noStrike" dirty="0">
                          <a:solidFill>
                            <a:schemeClr val="bg1"/>
                          </a:solidFill>
                          <a:effectLst/>
                        </a:rPr>
                        <a:t>Actividades Principales</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Indicador</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Meta 2016</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Avance 2° trimestre 2016</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Observaciones</a:t>
                      </a:r>
                      <a:endParaRPr lang="es-CO" sz="1200" b="1" i="0" u="none" strike="noStrike" dirty="0">
                        <a:solidFill>
                          <a:schemeClr val="bg1"/>
                        </a:solidFill>
                        <a:effectLst/>
                        <a:latin typeface="Calibri"/>
                      </a:endParaRPr>
                    </a:p>
                  </a:txBody>
                  <a:tcPr marL="0" marR="0" marT="0" marB="0" anchor="ctr">
                    <a:solidFill>
                      <a:schemeClr val="tx2"/>
                    </a:solidFill>
                  </a:tcPr>
                </a:tc>
                <a:extLst>
                  <a:ext uri="{0D108BD9-81ED-4DB2-BD59-A6C34878D82A}">
                    <a16:rowId xmlns:a16="http://schemas.microsoft.com/office/drawing/2014/main" val="10000"/>
                  </a:ext>
                </a:extLst>
              </a:tr>
              <a:tr h="724693">
                <a:tc>
                  <a:txBody>
                    <a:bodyPr/>
                    <a:lstStyle/>
                    <a:p>
                      <a:pPr algn="ctr" fontAlgn="ctr"/>
                      <a:r>
                        <a:rPr lang="es-CO" sz="1200" u="none" strike="noStrike" dirty="0">
                          <a:effectLst/>
                        </a:rPr>
                        <a:t>Armado y diagramación de las pruebas, para dos aplicaciones (T&amp;T y Saber Pro)</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u="none" strike="noStrike" dirty="0">
                          <a:effectLst/>
                        </a:rPr>
                        <a:t>% avance ejecución de la actividad</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b="0" i="0" u="none" strike="noStrike" dirty="0">
                          <a:solidFill>
                            <a:srgbClr val="000000"/>
                          </a:solidFill>
                          <a:effectLst/>
                          <a:latin typeface="Calibri"/>
                        </a:rPr>
                        <a:t>1</a:t>
                      </a:r>
                    </a:p>
                  </a:txBody>
                  <a:tcPr marL="0" marR="0" marT="0" marB="0" anchor="ctr">
                    <a:solidFill>
                      <a:schemeClr val="bg1"/>
                    </a:solidFill>
                  </a:tcPr>
                </a:tc>
                <a:tc>
                  <a:txBody>
                    <a:bodyPr/>
                    <a:lstStyle/>
                    <a:p>
                      <a:pPr algn="just" fontAlgn="ctr"/>
                      <a:r>
                        <a:rPr lang="es-CO" sz="1200" b="0" i="0" u="none" strike="noStrike" dirty="0">
                          <a:solidFill>
                            <a:srgbClr val="000000"/>
                          </a:solidFill>
                          <a:effectLst/>
                          <a:latin typeface="+mn-lt"/>
                        </a:rPr>
                        <a:t>Se realizó una entrega al impresor, correspondiente a la Diagramación, armado, y revisión de planchas de 19 cuadernillos de preguntas cerradas, dos cuadernillos de Comunicación Escrita y 4 hojas de respuestas para una (1) aplicación, correspondiente al examen de programas Técnicos y Tecnológicos.</a:t>
                      </a:r>
                      <a:endParaRPr lang="es-CO" sz="1200" b="0" i="0" u="none" strike="noStrike" dirty="0">
                        <a:solidFill>
                          <a:srgbClr val="000000"/>
                        </a:solidFill>
                        <a:effectLst/>
                        <a:latin typeface="Calibri"/>
                      </a:endParaRPr>
                    </a:p>
                  </a:txBody>
                  <a:tcPr marL="0" marR="0" marT="0" marB="0" anchor="ctr">
                    <a:solidFill>
                      <a:schemeClr val="bg1"/>
                    </a:solidFill>
                  </a:tcPr>
                </a:tc>
                <a:extLst>
                  <a:ext uri="{0D108BD9-81ED-4DB2-BD59-A6C34878D82A}">
                    <a16:rowId xmlns:a16="http://schemas.microsoft.com/office/drawing/2014/main" val="10001"/>
                  </a:ext>
                </a:extLst>
              </a:tr>
              <a:tr h="724693">
                <a:tc>
                  <a:txBody>
                    <a:bodyPr/>
                    <a:lstStyle/>
                    <a:p>
                      <a:pPr algn="ctr" fontAlgn="ctr"/>
                      <a:r>
                        <a:rPr lang="es-CO" sz="1200" u="none" strike="noStrike" dirty="0">
                          <a:effectLst/>
                        </a:rPr>
                        <a:t>Llevar a cabo la aplicación del examen SABER PRO en el primer (19/06/2016) y segundo semestre (20/11/2016)</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u="none" strike="noStrike" dirty="0">
                          <a:effectLst/>
                        </a:rPr>
                        <a:t># de aplicaciones</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b="0" i="0" u="none" strike="noStrike" dirty="0">
                          <a:solidFill>
                            <a:srgbClr val="000000"/>
                          </a:solidFill>
                          <a:effectLst/>
                          <a:latin typeface="Calibri"/>
                        </a:rPr>
                        <a:t>1</a:t>
                      </a:r>
                    </a:p>
                  </a:txBody>
                  <a:tcPr marL="0" marR="0" marT="0" marB="0" anchor="ctr">
                    <a:solidFill>
                      <a:schemeClr val="bg1"/>
                    </a:solidFill>
                  </a:tcPr>
                </a:tc>
                <a:tc>
                  <a:txBody>
                    <a:bodyPr/>
                    <a:lstStyle/>
                    <a:p>
                      <a:pPr algn="just" fontAlgn="ctr"/>
                      <a:r>
                        <a:rPr lang="es-CO" sz="1200" b="0" i="0" u="none" strike="noStrike" dirty="0">
                          <a:solidFill>
                            <a:srgbClr val="000000"/>
                          </a:solidFill>
                          <a:effectLst/>
                          <a:latin typeface="+mn-lt"/>
                        </a:rPr>
                        <a:t>Durante el segundo trimestre del año la Subdirección de Aplicación de Instrumentos  realizó la aplicación del  examen  Saber T&amp;T (Técnicos &amp; Tecnólogos)  el 19 de  junio de 2016, en  85 municipios del país y  221 sitios de aplicación. Para esta prueba se citaron 119.698 usuarios, para lo cual se imprimieron 129.389 cuadernillos de pregunta cerrada,  120.863 cuadernillos de pregunta abierta  y 129.357 hojas de respuesta; la diferencia entre cuadernillos de pregunta cerrada  y hojas de respuesta, es de 32 cuadernillos, debido a que los cuadernillos de  intérpretes no se les asignan hojas de respuesta. </a:t>
                      </a:r>
                    </a:p>
                    <a:p>
                      <a:pPr algn="just" fontAlgn="ctr"/>
                      <a:r>
                        <a:rPr lang="es-CO" sz="1200" b="0" i="0" u="none" strike="noStrike" dirty="0">
                          <a:solidFill>
                            <a:srgbClr val="000000"/>
                          </a:solidFill>
                          <a:effectLst/>
                          <a:latin typeface="+mn-lt"/>
                        </a:rPr>
                        <a:t>Se entregaron por el operador de distribución 129.389  paquetes en los sitios de aplicación, 237 kits de aplicación a los delegados y 14 kits tiflológicos.  Adicionalmente,  se  solicitó al operador logístico de aplicación el siguiente personal por rol para la aplicación del examen: 218  Delegados, 219 Coordinadores de Sitio, 651 Coordinadores de Salón, 4083 Jefes de Salón, 136 Dactiloscopistas,  74 Apoyos (Lectores y Cognitivos),  39 Coordinadores de Seguridad y  1102 Auxiliares. </a:t>
                      </a:r>
                    </a:p>
                  </a:txBody>
                  <a:tcPr marL="0" marR="0" marT="0" marB="0" anchor="ctr">
                    <a:solidFill>
                      <a:schemeClr val="bg1"/>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69506766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 name="Picture 15"/>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5259" t="17295" r="16983" b="33645"/>
          <a:stretch/>
        </p:blipFill>
        <p:spPr bwMode="auto">
          <a:xfrm>
            <a:off x="1547664" y="116633"/>
            <a:ext cx="7344816" cy="5760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67" name="66 Grupo"/>
          <p:cNvGrpSpPr/>
          <p:nvPr/>
        </p:nvGrpSpPr>
        <p:grpSpPr>
          <a:xfrm>
            <a:off x="6189257" y="6093296"/>
            <a:ext cx="2919247" cy="757382"/>
            <a:chOff x="6189257" y="6093296"/>
            <a:chExt cx="2919247" cy="757382"/>
          </a:xfrm>
        </p:grpSpPr>
        <p:pic>
          <p:nvPicPr>
            <p:cNvPr id="68" name="67 Imagen"/>
            <p:cNvPicPr>
              <a:picLocks noChangeAspect="1"/>
            </p:cNvPicPr>
            <p:nvPr/>
          </p:nvPicPr>
          <p:blipFill rotWithShape="1">
            <a:blip r:embed="rId3" cstate="print">
              <a:extLst>
                <a:ext uri="{28A0092B-C50C-407E-A947-70E740481C1C}">
                  <a14:useLocalDpi xmlns:a14="http://schemas.microsoft.com/office/drawing/2010/main" val="0"/>
                </a:ext>
              </a:extLst>
            </a:blip>
            <a:srcRect l="80014" t="81187" r="3385" b="5008"/>
            <a:stretch/>
          </p:blipFill>
          <p:spPr>
            <a:xfrm>
              <a:off x="7590492" y="6093296"/>
              <a:ext cx="1518012" cy="757382"/>
            </a:xfrm>
            <a:prstGeom prst="rect">
              <a:avLst/>
            </a:prstGeom>
          </p:spPr>
        </p:pic>
        <p:pic>
          <p:nvPicPr>
            <p:cNvPr id="69" name="68 Imagen"/>
            <p:cNvPicPr>
              <a:picLocks noChangeAspect="1"/>
            </p:cNvPicPr>
            <p:nvPr/>
          </p:nvPicPr>
          <p:blipFill rotWithShape="1">
            <a:blip r:embed="rId4" cstate="print">
              <a:extLst>
                <a:ext uri="{28A0092B-C50C-407E-A947-70E740481C1C}">
                  <a14:useLocalDpi xmlns:a14="http://schemas.microsoft.com/office/drawing/2010/main" val="0"/>
                </a:ext>
              </a:extLst>
            </a:blip>
            <a:srcRect l="8610" t="34023" r="7437" b="38391"/>
            <a:stretch/>
          </p:blipFill>
          <p:spPr>
            <a:xfrm>
              <a:off x="6189257" y="6294092"/>
              <a:ext cx="1401235" cy="355790"/>
            </a:xfrm>
            <a:prstGeom prst="rect">
              <a:avLst/>
            </a:prstGeom>
          </p:spPr>
        </p:pic>
      </p:grpSp>
      <p:sp>
        <p:nvSpPr>
          <p:cNvPr id="2" name="1 Rectángulo"/>
          <p:cNvSpPr/>
          <p:nvPr/>
        </p:nvSpPr>
        <p:spPr>
          <a:xfrm>
            <a:off x="467544" y="44624"/>
            <a:ext cx="8432919" cy="707886"/>
          </a:xfrm>
          <a:prstGeom prst="rect">
            <a:avLst/>
          </a:prstGeom>
          <a:solidFill>
            <a:schemeClr val="accent2">
              <a:lumMod val="50000"/>
            </a:schemeClr>
          </a:solidFill>
        </p:spPr>
        <p:txBody>
          <a:bodyPr wrap="square">
            <a:spAutoFit/>
          </a:bodyPr>
          <a:lstStyle/>
          <a:p>
            <a:pPr lvl="0" algn="ctr" eaLnBrk="0" fontAlgn="base" hangingPunct="0">
              <a:spcBef>
                <a:spcPct val="0"/>
              </a:spcBef>
              <a:spcAft>
                <a:spcPct val="0"/>
              </a:spcAft>
              <a:defRPr/>
            </a:pPr>
            <a:r>
              <a:rPr lang="es-CO" sz="2000" b="1" dirty="0">
                <a:solidFill>
                  <a:schemeClr val="bg1"/>
                </a:solidFill>
                <a:latin typeface="Arial" panose="020B0604020202020204" pitchFamily="34" charset="0"/>
                <a:ea typeface="ＭＳ Ｐゴシック" panose="020B0600070205080204" pitchFamily="34" charset="-128"/>
              </a:rPr>
              <a:t>Política Gestión Misional y de Gobierno- II- </a:t>
            </a:r>
            <a:r>
              <a:rPr lang="es-CO" sz="2000" b="1" dirty="0">
                <a:solidFill>
                  <a:prstClr val="white"/>
                </a:solidFill>
                <a:latin typeface="Arial" panose="020B0604020202020204" pitchFamily="34" charset="0"/>
                <a:ea typeface="ＭＳ Ｐゴシック" panose="020B0600070205080204" pitchFamily="34" charset="-128"/>
              </a:rPr>
              <a:t>Trimestre 2016</a:t>
            </a:r>
          </a:p>
          <a:p>
            <a:pPr lvl="0" algn="ctr" eaLnBrk="0" fontAlgn="base" hangingPunct="0">
              <a:spcBef>
                <a:spcPct val="0"/>
              </a:spcBef>
              <a:spcAft>
                <a:spcPct val="0"/>
              </a:spcAft>
              <a:defRPr/>
            </a:pPr>
            <a:r>
              <a:rPr lang="es-CO" sz="2000" b="1" dirty="0">
                <a:solidFill>
                  <a:prstClr val="white"/>
                </a:solidFill>
                <a:latin typeface="Arial" panose="020B0604020202020204" pitchFamily="34" charset="0"/>
                <a:ea typeface="ＭＳ Ｐゴシック" panose="020B0600070205080204" pitchFamily="34" charset="-128"/>
              </a:rPr>
              <a:t> </a:t>
            </a:r>
            <a:r>
              <a:rPr lang="es-CO" sz="2000" b="1" dirty="0">
                <a:solidFill>
                  <a:schemeClr val="bg1"/>
                </a:solidFill>
                <a:latin typeface="Arial" panose="020B0604020202020204" pitchFamily="34" charset="0"/>
                <a:ea typeface="ＭＳ Ｐゴシック" panose="020B0600070205080204" pitchFamily="34" charset="-128"/>
              </a:rPr>
              <a:t>ICFES</a:t>
            </a:r>
          </a:p>
        </p:txBody>
      </p:sp>
      <p:sp>
        <p:nvSpPr>
          <p:cNvPr id="3" name="2 Marcador de fecha"/>
          <p:cNvSpPr>
            <a:spLocks noGrp="1"/>
          </p:cNvSpPr>
          <p:nvPr>
            <p:ph type="dt" sz="half" idx="10"/>
          </p:nvPr>
        </p:nvSpPr>
        <p:spPr/>
        <p:txBody>
          <a:bodyPr/>
          <a:lstStyle/>
          <a:p>
            <a:r>
              <a:rPr lang="es-CO"/>
              <a:t>26/04/2016</a:t>
            </a:r>
          </a:p>
        </p:txBody>
      </p:sp>
      <p:graphicFrame>
        <p:nvGraphicFramePr>
          <p:cNvPr id="4" name="3 Tabla"/>
          <p:cNvGraphicFramePr>
            <a:graphicFrameLocks noGrp="1"/>
          </p:cNvGraphicFramePr>
          <p:nvPr>
            <p:extLst>
              <p:ext uri="{D42A27DB-BD31-4B8C-83A1-F6EECF244321}">
                <p14:modId xmlns:p14="http://schemas.microsoft.com/office/powerpoint/2010/main" val="2096919962"/>
              </p:ext>
            </p:extLst>
          </p:nvPr>
        </p:nvGraphicFramePr>
        <p:xfrm>
          <a:off x="457200" y="997059"/>
          <a:ext cx="8435279" cy="4023360"/>
        </p:xfrm>
        <a:graphic>
          <a:graphicData uri="http://schemas.openxmlformats.org/drawingml/2006/table">
            <a:tbl>
              <a:tblPr>
                <a:tableStyleId>{D7AC3CCA-C797-4891-BE02-D94E43425B78}</a:tableStyleId>
              </a:tblPr>
              <a:tblGrid>
                <a:gridCol w="2098576">
                  <a:extLst>
                    <a:ext uri="{9D8B030D-6E8A-4147-A177-3AD203B41FA5}">
                      <a16:colId xmlns:a16="http://schemas.microsoft.com/office/drawing/2014/main" val="20000"/>
                    </a:ext>
                  </a:extLst>
                </a:gridCol>
                <a:gridCol w="1028295">
                  <a:extLst>
                    <a:ext uri="{9D8B030D-6E8A-4147-A177-3AD203B41FA5}">
                      <a16:colId xmlns:a16="http://schemas.microsoft.com/office/drawing/2014/main" val="20001"/>
                    </a:ext>
                  </a:extLst>
                </a:gridCol>
                <a:gridCol w="915921">
                  <a:extLst>
                    <a:ext uri="{9D8B030D-6E8A-4147-A177-3AD203B41FA5}">
                      <a16:colId xmlns:a16="http://schemas.microsoft.com/office/drawing/2014/main" val="20002"/>
                    </a:ext>
                  </a:extLst>
                </a:gridCol>
                <a:gridCol w="720080">
                  <a:extLst>
                    <a:ext uri="{9D8B030D-6E8A-4147-A177-3AD203B41FA5}">
                      <a16:colId xmlns:a16="http://schemas.microsoft.com/office/drawing/2014/main" val="20003"/>
                    </a:ext>
                  </a:extLst>
                </a:gridCol>
                <a:gridCol w="3672407">
                  <a:extLst>
                    <a:ext uri="{9D8B030D-6E8A-4147-A177-3AD203B41FA5}">
                      <a16:colId xmlns:a16="http://schemas.microsoft.com/office/drawing/2014/main" val="20004"/>
                    </a:ext>
                  </a:extLst>
                </a:gridCol>
              </a:tblGrid>
              <a:tr h="434816">
                <a:tc>
                  <a:txBody>
                    <a:bodyPr/>
                    <a:lstStyle/>
                    <a:p>
                      <a:pPr algn="ctr" fontAlgn="ctr"/>
                      <a:r>
                        <a:rPr lang="es-CO" sz="1200" u="none" strike="noStrike" dirty="0">
                          <a:solidFill>
                            <a:schemeClr val="bg1"/>
                          </a:solidFill>
                          <a:effectLst/>
                        </a:rPr>
                        <a:t>Actividades Principales</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Indicador</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Meta 2016</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Avance 2° trimestre 2016</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Observaciones</a:t>
                      </a:r>
                      <a:endParaRPr lang="es-CO" sz="1200" b="1" i="0" u="none" strike="noStrike" dirty="0">
                        <a:solidFill>
                          <a:schemeClr val="bg1"/>
                        </a:solidFill>
                        <a:effectLst/>
                        <a:latin typeface="Calibri"/>
                      </a:endParaRPr>
                    </a:p>
                  </a:txBody>
                  <a:tcPr marL="0" marR="0" marT="0" marB="0" anchor="ctr">
                    <a:solidFill>
                      <a:schemeClr val="tx2"/>
                    </a:solidFill>
                  </a:tcPr>
                </a:tc>
                <a:extLst>
                  <a:ext uri="{0D108BD9-81ED-4DB2-BD59-A6C34878D82A}">
                    <a16:rowId xmlns:a16="http://schemas.microsoft.com/office/drawing/2014/main" val="10000"/>
                  </a:ext>
                </a:extLst>
              </a:tr>
              <a:tr h="0">
                <a:tc>
                  <a:txBody>
                    <a:bodyPr/>
                    <a:lstStyle/>
                    <a:p>
                      <a:pPr algn="ctr" fontAlgn="ctr"/>
                      <a:r>
                        <a:rPr lang="es-CO" sz="1200" u="none" strike="noStrike" dirty="0">
                          <a:effectLst/>
                        </a:rPr>
                        <a:t>Codificación de las respuestas a las preguntas abiertas de Comunicación Escrita para dos aplicaciones y calificación del Proyecto de Arquitectura</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u="none" strike="noStrike" dirty="0">
                          <a:effectLst/>
                        </a:rPr>
                        <a:t># de procesos de codificación realizados</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b="0" i="0" u="none" strike="noStrike" dirty="0">
                          <a:solidFill>
                            <a:srgbClr val="000000"/>
                          </a:solidFill>
                          <a:effectLst/>
                          <a:latin typeface="+mn-lt"/>
                        </a:rPr>
                        <a:t>No tiene meta para el periodo</a:t>
                      </a:r>
                      <a:endParaRPr lang="es-CO" sz="1200" b="0" i="0" u="none" strike="noStrike" dirty="0">
                        <a:solidFill>
                          <a:srgbClr val="000000"/>
                        </a:solidFill>
                        <a:effectLst/>
                        <a:latin typeface="Calibri"/>
                      </a:endParaRPr>
                    </a:p>
                  </a:txBody>
                  <a:tcPr marL="0" marR="0" marT="0" marB="0" anchor="ctr">
                    <a:solidFill>
                      <a:schemeClr val="bg1"/>
                    </a:solidFill>
                  </a:tcPr>
                </a:tc>
                <a:extLst>
                  <a:ext uri="{0D108BD9-81ED-4DB2-BD59-A6C34878D82A}">
                    <a16:rowId xmlns:a16="http://schemas.microsoft.com/office/drawing/2014/main" val="10001"/>
                  </a:ext>
                </a:extLst>
              </a:tr>
              <a:tr h="0">
                <a:tc>
                  <a:txBody>
                    <a:bodyPr/>
                    <a:lstStyle/>
                    <a:p>
                      <a:pPr algn="ctr" fontAlgn="ctr"/>
                      <a:r>
                        <a:rPr lang="es-CO" sz="1200" u="none" strike="noStrike" dirty="0">
                          <a:effectLst/>
                        </a:rPr>
                        <a:t>Procesamiento y calificación de Saber PRO-2015</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u="none" strike="noStrike" dirty="0">
                          <a:effectLst/>
                        </a:rPr>
                        <a:t>% avance procesamiento y resultados</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u="none" strike="noStrike" dirty="0">
                          <a:effectLst/>
                        </a:rPr>
                        <a:t>100%</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just" fontAlgn="ctr"/>
                      <a:r>
                        <a:rPr lang="es-CO" sz="1200" u="none" strike="noStrike" dirty="0">
                          <a:effectLst/>
                        </a:rPr>
                        <a:t>Actividad finalizada en el primer trimestre del año.</a:t>
                      </a:r>
                      <a:endParaRPr lang="es-CO" sz="1200" b="0" i="0" u="none" strike="noStrike" dirty="0">
                        <a:solidFill>
                          <a:srgbClr val="000000"/>
                        </a:solidFill>
                        <a:effectLst/>
                        <a:latin typeface="Calibri"/>
                      </a:endParaRPr>
                    </a:p>
                  </a:txBody>
                  <a:tcPr marL="0" marR="0" marT="0" marB="0" anchor="ctr">
                    <a:solidFill>
                      <a:schemeClr val="bg1"/>
                    </a:solidFill>
                  </a:tcPr>
                </a:tc>
                <a:extLst>
                  <a:ext uri="{0D108BD9-81ED-4DB2-BD59-A6C34878D82A}">
                    <a16:rowId xmlns:a16="http://schemas.microsoft.com/office/drawing/2014/main" val="10002"/>
                  </a:ext>
                </a:extLst>
              </a:tr>
              <a:tr h="0">
                <a:tc>
                  <a:txBody>
                    <a:bodyPr/>
                    <a:lstStyle/>
                    <a:p>
                      <a:pPr algn="ctr" fontAlgn="ctr"/>
                      <a:r>
                        <a:rPr lang="es-CO" sz="1200" u="none" strike="noStrike" dirty="0">
                          <a:effectLst/>
                        </a:rPr>
                        <a:t>Procesamiento y calificación de Saber PRO-2016 T&amp;T</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u="none" strike="noStrike" dirty="0">
                          <a:effectLst/>
                        </a:rPr>
                        <a:t>% avance procesamiento y resultados</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b="0" i="0" u="none" strike="noStrike" dirty="0">
                          <a:solidFill>
                            <a:srgbClr val="000000"/>
                          </a:solidFill>
                          <a:effectLst/>
                          <a:latin typeface="+mn-lt"/>
                        </a:rPr>
                        <a:t>No tiene meta para el periodo</a:t>
                      </a:r>
                      <a:endParaRPr lang="es-CO" sz="1200" b="0" i="0" u="none" strike="noStrike" dirty="0">
                        <a:solidFill>
                          <a:srgbClr val="000000"/>
                        </a:solidFill>
                        <a:effectLst/>
                        <a:latin typeface="Calibri"/>
                      </a:endParaRPr>
                    </a:p>
                  </a:txBody>
                  <a:tcPr marL="0" marR="0" marT="0" marB="0" anchor="ctr">
                    <a:solidFill>
                      <a:schemeClr val="bg1"/>
                    </a:solidFill>
                  </a:tcPr>
                </a:tc>
                <a:extLst>
                  <a:ext uri="{0D108BD9-81ED-4DB2-BD59-A6C34878D82A}">
                    <a16:rowId xmlns:a16="http://schemas.microsoft.com/office/drawing/2014/main" val="10003"/>
                  </a:ext>
                </a:extLst>
              </a:tr>
              <a:tr h="0">
                <a:tc>
                  <a:txBody>
                    <a:bodyPr/>
                    <a:lstStyle/>
                    <a:p>
                      <a:pPr algn="ctr" fontAlgn="ctr"/>
                      <a:r>
                        <a:rPr lang="es-CO" sz="1200" u="none" strike="noStrike" dirty="0">
                          <a:effectLst/>
                        </a:rPr>
                        <a:t>Realizar sesiones de comité técnicos áreas</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u="none" strike="noStrike" dirty="0">
                          <a:effectLst/>
                        </a:rPr>
                        <a:t>% avance ejecución de la actividad</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b="0" i="0" u="none" strike="noStrike" dirty="0">
                          <a:solidFill>
                            <a:srgbClr val="000000"/>
                          </a:solidFill>
                          <a:effectLst/>
                          <a:latin typeface="Calibri"/>
                        </a:rPr>
                        <a:t>10%</a:t>
                      </a:r>
                    </a:p>
                  </a:txBody>
                  <a:tcPr marL="0" marR="0" marT="0" marB="0" anchor="ctr">
                    <a:solidFill>
                      <a:schemeClr val="bg1"/>
                    </a:solidFill>
                  </a:tcPr>
                </a:tc>
                <a:tc>
                  <a:txBody>
                    <a:bodyPr/>
                    <a:lstStyle/>
                    <a:p>
                      <a:pPr algn="just" fontAlgn="ctr"/>
                      <a:r>
                        <a:rPr lang="es-CO" sz="1200" b="0" i="0" u="none" strike="noStrike" dirty="0">
                          <a:solidFill>
                            <a:srgbClr val="000000"/>
                          </a:solidFill>
                          <a:effectLst/>
                          <a:latin typeface="+mn-lt"/>
                        </a:rPr>
                        <a:t>Se realizó el comité técnico de Pensamiento Científico y el de Diseño de Sistemas Productivos y Logísticos. Por directriz de la  Dirección de Evaluación se ajustó la programación de comités técnicos teniendo en cuenta que los de mayor prioridad de realización serán los comités de aquellos módulos adoptados como definitivos para el examen Saber Pro, razón por la cual en el trimestre solo se realizaron 2 sesiones.</a:t>
                      </a:r>
                      <a:endParaRPr lang="es-CO" sz="1200" b="0" i="0" u="none" strike="noStrike" dirty="0">
                        <a:solidFill>
                          <a:srgbClr val="000000"/>
                        </a:solidFill>
                        <a:effectLst/>
                        <a:latin typeface="Calibri"/>
                      </a:endParaRPr>
                    </a:p>
                  </a:txBody>
                  <a:tcPr marL="0" marR="0" marT="0" marB="0" anchor="ctr">
                    <a:solidFill>
                      <a:schemeClr val="bg1"/>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6265627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 name="Picture 15"/>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5259" t="17295" r="16983" b="33645"/>
          <a:stretch/>
        </p:blipFill>
        <p:spPr bwMode="auto">
          <a:xfrm>
            <a:off x="1547664" y="116633"/>
            <a:ext cx="7344816" cy="5760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67" name="66 Grupo"/>
          <p:cNvGrpSpPr/>
          <p:nvPr/>
        </p:nvGrpSpPr>
        <p:grpSpPr>
          <a:xfrm>
            <a:off x="6189257" y="6093296"/>
            <a:ext cx="2919247" cy="757382"/>
            <a:chOff x="6189257" y="6093296"/>
            <a:chExt cx="2919247" cy="757382"/>
          </a:xfrm>
        </p:grpSpPr>
        <p:pic>
          <p:nvPicPr>
            <p:cNvPr id="68" name="67 Imagen"/>
            <p:cNvPicPr>
              <a:picLocks noChangeAspect="1"/>
            </p:cNvPicPr>
            <p:nvPr/>
          </p:nvPicPr>
          <p:blipFill rotWithShape="1">
            <a:blip r:embed="rId3" cstate="print">
              <a:extLst>
                <a:ext uri="{28A0092B-C50C-407E-A947-70E740481C1C}">
                  <a14:useLocalDpi xmlns:a14="http://schemas.microsoft.com/office/drawing/2010/main" val="0"/>
                </a:ext>
              </a:extLst>
            </a:blip>
            <a:srcRect l="80014" t="81187" r="3385" b="5008"/>
            <a:stretch/>
          </p:blipFill>
          <p:spPr>
            <a:xfrm>
              <a:off x="7590492" y="6093296"/>
              <a:ext cx="1518012" cy="757382"/>
            </a:xfrm>
            <a:prstGeom prst="rect">
              <a:avLst/>
            </a:prstGeom>
          </p:spPr>
        </p:pic>
        <p:pic>
          <p:nvPicPr>
            <p:cNvPr id="69" name="68 Imagen"/>
            <p:cNvPicPr>
              <a:picLocks noChangeAspect="1"/>
            </p:cNvPicPr>
            <p:nvPr/>
          </p:nvPicPr>
          <p:blipFill rotWithShape="1">
            <a:blip r:embed="rId4" cstate="print">
              <a:extLst>
                <a:ext uri="{28A0092B-C50C-407E-A947-70E740481C1C}">
                  <a14:useLocalDpi xmlns:a14="http://schemas.microsoft.com/office/drawing/2010/main" val="0"/>
                </a:ext>
              </a:extLst>
            </a:blip>
            <a:srcRect l="8610" t="34023" r="7437" b="38391"/>
            <a:stretch/>
          </p:blipFill>
          <p:spPr>
            <a:xfrm>
              <a:off x="6189257" y="6294092"/>
              <a:ext cx="1401235" cy="355790"/>
            </a:xfrm>
            <a:prstGeom prst="rect">
              <a:avLst/>
            </a:prstGeom>
          </p:spPr>
        </p:pic>
      </p:grpSp>
      <p:sp>
        <p:nvSpPr>
          <p:cNvPr id="2" name="1 Rectángulo"/>
          <p:cNvSpPr/>
          <p:nvPr/>
        </p:nvSpPr>
        <p:spPr>
          <a:xfrm>
            <a:off x="395536" y="44624"/>
            <a:ext cx="8504927" cy="707886"/>
          </a:xfrm>
          <a:prstGeom prst="rect">
            <a:avLst/>
          </a:prstGeom>
          <a:solidFill>
            <a:schemeClr val="accent2">
              <a:lumMod val="50000"/>
            </a:schemeClr>
          </a:solidFill>
        </p:spPr>
        <p:txBody>
          <a:bodyPr wrap="square">
            <a:spAutoFit/>
          </a:bodyPr>
          <a:lstStyle/>
          <a:p>
            <a:pPr lvl="0" algn="ctr" eaLnBrk="0" fontAlgn="base" hangingPunct="0">
              <a:spcBef>
                <a:spcPct val="0"/>
              </a:spcBef>
              <a:spcAft>
                <a:spcPct val="0"/>
              </a:spcAft>
              <a:defRPr/>
            </a:pPr>
            <a:r>
              <a:rPr lang="es-CO" sz="2000" b="1" dirty="0">
                <a:solidFill>
                  <a:schemeClr val="bg1"/>
                </a:solidFill>
                <a:latin typeface="Arial" panose="020B0604020202020204" pitchFamily="34" charset="0"/>
                <a:ea typeface="ＭＳ Ｐゴシック" panose="020B0600070205080204" pitchFamily="34" charset="-128"/>
              </a:rPr>
              <a:t>Politica Gestión Misional y de Gobierno- II- </a:t>
            </a:r>
            <a:r>
              <a:rPr lang="es-CO" sz="2000" b="1" dirty="0">
                <a:solidFill>
                  <a:prstClr val="white"/>
                </a:solidFill>
                <a:latin typeface="Arial" panose="020B0604020202020204" pitchFamily="34" charset="0"/>
                <a:ea typeface="ＭＳ Ｐゴシック" panose="020B0600070205080204" pitchFamily="34" charset="-128"/>
              </a:rPr>
              <a:t>Trimestre 2016 </a:t>
            </a:r>
          </a:p>
          <a:p>
            <a:pPr lvl="0" algn="ctr" eaLnBrk="0" fontAlgn="base" hangingPunct="0">
              <a:spcBef>
                <a:spcPct val="0"/>
              </a:spcBef>
              <a:spcAft>
                <a:spcPct val="0"/>
              </a:spcAft>
              <a:defRPr/>
            </a:pPr>
            <a:r>
              <a:rPr lang="es-CO" sz="2000" b="1" dirty="0">
                <a:solidFill>
                  <a:schemeClr val="bg1"/>
                </a:solidFill>
                <a:latin typeface="Arial" panose="020B0604020202020204" pitchFamily="34" charset="0"/>
                <a:ea typeface="ＭＳ Ｐゴシック" panose="020B0600070205080204" pitchFamily="34" charset="-128"/>
              </a:rPr>
              <a:t>ICFES</a:t>
            </a:r>
          </a:p>
        </p:txBody>
      </p:sp>
      <p:sp>
        <p:nvSpPr>
          <p:cNvPr id="3" name="2 Marcador de fecha"/>
          <p:cNvSpPr>
            <a:spLocks noGrp="1"/>
          </p:cNvSpPr>
          <p:nvPr>
            <p:ph type="dt" sz="half" idx="10"/>
          </p:nvPr>
        </p:nvSpPr>
        <p:spPr/>
        <p:txBody>
          <a:bodyPr/>
          <a:lstStyle/>
          <a:p>
            <a:r>
              <a:rPr lang="es-CO"/>
              <a:t>26/04/2016</a:t>
            </a:r>
          </a:p>
        </p:txBody>
      </p:sp>
      <p:graphicFrame>
        <p:nvGraphicFramePr>
          <p:cNvPr id="4" name="3 Tabla"/>
          <p:cNvGraphicFramePr>
            <a:graphicFrameLocks noGrp="1"/>
          </p:cNvGraphicFramePr>
          <p:nvPr>
            <p:extLst>
              <p:ext uri="{D42A27DB-BD31-4B8C-83A1-F6EECF244321}">
                <p14:modId xmlns:p14="http://schemas.microsoft.com/office/powerpoint/2010/main" val="4290082195"/>
              </p:ext>
            </p:extLst>
          </p:nvPr>
        </p:nvGraphicFramePr>
        <p:xfrm>
          <a:off x="457201" y="1017240"/>
          <a:ext cx="8291263" cy="4023360"/>
        </p:xfrm>
        <a:graphic>
          <a:graphicData uri="http://schemas.openxmlformats.org/drawingml/2006/table">
            <a:tbl>
              <a:tblPr>
                <a:tableStyleId>{D7AC3CCA-C797-4891-BE02-D94E43425B78}</a:tableStyleId>
              </a:tblPr>
              <a:tblGrid>
                <a:gridCol w="1713312">
                  <a:extLst>
                    <a:ext uri="{9D8B030D-6E8A-4147-A177-3AD203B41FA5}">
                      <a16:colId xmlns:a16="http://schemas.microsoft.com/office/drawing/2014/main" val="20000"/>
                    </a:ext>
                  </a:extLst>
                </a:gridCol>
                <a:gridCol w="1033335">
                  <a:extLst>
                    <a:ext uri="{9D8B030D-6E8A-4147-A177-3AD203B41FA5}">
                      <a16:colId xmlns:a16="http://schemas.microsoft.com/office/drawing/2014/main" val="20001"/>
                    </a:ext>
                  </a:extLst>
                </a:gridCol>
                <a:gridCol w="1008112">
                  <a:extLst>
                    <a:ext uri="{9D8B030D-6E8A-4147-A177-3AD203B41FA5}">
                      <a16:colId xmlns:a16="http://schemas.microsoft.com/office/drawing/2014/main" val="20002"/>
                    </a:ext>
                  </a:extLst>
                </a:gridCol>
                <a:gridCol w="864096">
                  <a:extLst>
                    <a:ext uri="{9D8B030D-6E8A-4147-A177-3AD203B41FA5}">
                      <a16:colId xmlns:a16="http://schemas.microsoft.com/office/drawing/2014/main" val="20003"/>
                    </a:ext>
                  </a:extLst>
                </a:gridCol>
                <a:gridCol w="3672408">
                  <a:extLst>
                    <a:ext uri="{9D8B030D-6E8A-4147-A177-3AD203B41FA5}">
                      <a16:colId xmlns:a16="http://schemas.microsoft.com/office/drawing/2014/main" val="20004"/>
                    </a:ext>
                  </a:extLst>
                </a:gridCol>
              </a:tblGrid>
              <a:tr h="456510">
                <a:tc>
                  <a:txBody>
                    <a:bodyPr/>
                    <a:lstStyle/>
                    <a:p>
                      <a:pPr algn="ctr" fontAlgn="ctr"/>
                      <a:r>
                        <a:rPr lang="es-CO" sz="1200" u="none" strike="noStrike" dirty="0">
                          <a:solidFill>
                            <a:schemeClr val="bg1"/>
                          </a:solidFill>
                          <a:effectLst/>
                        </a:rPr>
                        <a:t>Actividades Principales</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Indicador</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Meta 2016</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Avance 2° trimestre 2016</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Observaciones</a:t>
                      </a:r>
                      <a:endParaRPr lang="es-CO" sz="1200" b="1" i="0" u="none" strike="noStrike" dirty="0">
                        <a:solidFill>
                          <a:schemeClr val="bg1"/>
                        </a:solidFill>
                        <a:effectLst/>
                        <a:latin typeface="Calibri"/>
                      </a:endParaRPr>
                    </a:p>
                  </a:txBody>
                  <a:tcPr marL="0" marR="0" marT="0" marB="0" anchor="ctr">
                    <a:solidFill>
                      <a:schemeClr val="tx2"/>
                    </a:solidFill>
                  </a:tcPr>
                </a:tc>
                <a:extLst>
                  <a:ext uri="{0D108BD9-81ED-4DB2-BD59-A6C34878D82A}">
                    <a16:rowId xmlns:a16="http://schemas.microsoft.com/office/drawing/2014/main" val="10000"/>
                  </a:ext>
                </a:extLst>
              </a:tr>
              <a:tr h="0">
                <a:tc>
                  <a:txBody>
                    <a:bodyPr/>
                    <a:lstStyle/>
                    <a:p>
                      <a:pPr algn="ctr" fontAlgn="ctr"/>
                      <a:r>
                        <a:rPr lang="es-CO" sz="1200" u="none" strike="noStrike" dirty="0">
                          <a:effectLst/>
                        </a:rPr>
                        <a:t>Validación interna y publicación de niveles de desempeño de módulos adoptados como definitivos</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u="none" strike="noStrike" dirty="0">
                          <a:effectLst/>
                        </a:rPr>
                        <a:t>% avance ejecución de la actividad</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u="none" strike="noStrike" dirty="0">
                          <a:effectLst/>
                        </a:rPr>
                        <a:t>0%</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just" fontAlgn="ctr"/>
                      <a:r>
                        <a:rPr lang="es-CO" sz="1200" u="none" strike="noStrike" dirty="0">
                          <a:effectLst/>
                        </a:rPr>
                        <a:t>Se espera realizar las validaciones de niveles de desempeño del examen Saber Pro durante el tercer trimestre del año.</a:t>
                      </a:r>
                      <a:endParaRPr lang="es-CO" sz="1200" b="0" i="0" u="none" strike="noStrike" dirty="0">
                        <a:solidFill>
                          <a:srgbClr val="000000"/>
                        </a:solidFill>
                        <a:effectLst/>
                        <a:latin typeface="Calibri"/>
                      </a:endParaRPr>
                    </a:p>
                  </a:txBody>
                  <a:tcPr marL="0" marR="0" marT="0" marB="0" anchor="ctr">
                    <a:solidFill>
                      <a:schemeClr val="bg1"/>
                    </a:solidFill>
                  </a:tcPr>
                </a:tc>
                <a:extLst>
                  <a:ext uri="{0D108BD9-81ED-4DB2-BD59-A6C34878D82A}">
                    <a16:rowId xmlns:a16="http://schemas.microsoft.com/office/drawing/2014/main" val="10001"/>
                  </a:ext>
                </a:extLst>
              </a:tr>
              <a:tr h="0">
                <a:tc>
                  <a:txBody>
                    <a:bodyPr/>
                    <a:lstStyle/>
                    <a:p>
                      <a:pPr algn="ctr" fontAlgn="ctr"/>
                      <a:r>
                        <a:rPr lang="es-CO" sz="1200" u="none" strike="noStrike" dirty="0">
                          <a:effectLst/>
                        </a:rPr>
                        <a:t>Definición de niveles de desempeño de módulos adoptados</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u="none" strike="noStrike" dirty="0">
                          <a:effectLst/>
                        </a:rPr>
                        <a:t>% avance ejecución de la actividad</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just" fontAlgn="ctr"/>
                      <a:r>
                        <a:rPr lang="es-CO" sz="1200" b="0" i="0" u="none" strike="noStrike" dirty="0">
                          <a:solidFill>
                            <a:srgbClr val="000000"/>
                          </a:solidFill>
                          <a:effectLst/>
                          <a:latin typeface="+mn-lt"/>
                        </a:rPr>
                        <a:t>No tiene meta para el periodo</a:t>
                      </a:r>
                      <a:endParaRPr lang="es-CO" sz="1200" b="0" i="0" u="none" strike="noStrike" dirty="0">
                        <a:solidFill>
                          <a:srgbClr val="000000"/>
                        </a:solidFill>
                        <a:effectLst/>
                        <a:latin typeface="Calibri"/>
                      </a:endParaRPr>
                    </a:p>
                  </a:txBody>
                  <a:tcPr marL="0" marR="0" marT="0" marB="0" anchor="ctr">
                    <a:solidFill>
                      <a:schemeClr val="bg1"/>
                    </a:solidFill>
                  </a:tcPr>
                </a:tc>
                <a:extLst>
                  <a:ext uri="{0D108BD9-81ED-4DB2-BD59-A6C34878D82A}">
                    <a16:rowId xmlns:a16="http://schemas.microsoft.com/office/drawing/2014/main" val="10002"/>
                  </a:ext>
                </a:extLst>
              </a:tr>
              <a:tr h="0">
                <a:tc>
                  <a:txBody>
                    <a:bodyPr/>
                    <a:lstStyle/>
                    <a:p>
                      <a:pPr algn="ctr" fontAlgn="ctr"/>
                      <a:r>
                        <a:rPr lang="es-CO" sz="1200" u="none" strike="noStrike" dirty="0">
                          <a:effectLst/>
                        </a:rPr>
                        <a:t>Procesamiento y calificación de Saber 3579-2015</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u="none" strike="noStrike" dirty="0">
                          <a:effectLst/>
                        </a:rPr>
                        <a:t>% avance procesamiento y resultados</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u="none" strike="noStrike" dirty="0">
                          <a:effectLst/>
                        </a:rPr>
                        <a:t>100%</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just" fontAlgn="ctr"/>
                      <a:r>
                        <a:rPr lang="es-CO" sz="1200" u="none" strike="noStrike" dirty="0">
                          <a:effectLst/>
                        </a:rPr>
                        <a:t>Actividad finalizada en el primer trimestre del año.</a:t>
                      </a:r>
                      <a:endParaRPr lang="es-CO" sz="1200" b="0" i="0" u="none" strike="noStrike" dirty="0">
                        <a:solidFill>
                          <a:srgbClr val="000000"/>
                        </a:solidFill>
                        <a:effectLst/>
                        <a:latin typeface="Calibri"/>
                      </a:endParaRPr>
                    </a:p>
                  </a:txBody>
                  <a:tcPr marL="0" marR="0" marT="0" marB="0" anchor="ctr">
                    <a:solidFill>
                      <a:schemeClr val="bg1"/>
                    </a:solidFill>
                  </a:tcPr>
                </a:tc>
                <a:extLst>
                  <a:ext uri="{0D108BD9-81ED-4DB2-BD59-A6C34878D82A}">
                    <a16:rowId xmlns:a16="http://schemas.microsoft.com/office/drawing/2014/main" val="10003"/>
                  </a:ext>
                </a:extLst>
              </a:tr>
              <a:tr h="0">
                <a:tc>
                  <a:txBody>
                    <a:bodyPr/>
                    <a:lstStyle/>
                    <a:p>
                      <a:pPr algn="ctr" fontAlgn="ctr"/>
                      <a:r>
                        <a:rPr lang="es-CO" sz="1200" u="none" strike="noStrike" dirty="0">
                          <a:effectLst/>
                        </a:rPr>
                        <a:t>Procesamientos estadísticos adicionales ofrecidos dentro del convenio de Saber 359 (muestreo, monitoreo, modelamiento, procesamientos agregados, factores asociados, etc.)</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u="none" strike="noStrike" dirty="0">
                          <a:effectLst/>
                        </a:rPr>
                        <a:t>% avance procesamiento y resultados</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u="none" strike="noStrike" dirty="0">
                          <a:effectLst/>
                        </a:rPr>
                        <a:t>45%</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just" fontAlgn="ctr"/>
                      <a:r>
                        <a:rPr lang="es-CO" sz="1200" u="none" strike="noStrike" dirty="0">
                          <a:effectLst/>
                        </a:rPr>
                        <a:t>En el segundo trimestre del año se entregaron las bases de datos y se realizó su publicación. De igual forma, se hizo la actualización extraoficial y se prepara la actualización oficial que se realizará en septiembre.  Así mismo, se ha adelantado el procesamiento , muestreo, y primera actualización en un 100%, y los factores asociados y monitoreo cuyo avance del 25%.</a:t>
                      </a:r>
                      <a:endParaRPr lang="es-CO" sz="1200" b="0" i="0" u="none" strike="noStrike" dirty="0">
                        <a:solidFill>
                          <a:srgbClr val="000000"/>
                        </a:solidFill>
                        <a:effectLst/>
                        <a:latin typeface="Calibri"/>
                      </a:endParaRPr>
                    </a:p>
                  </a:txBody>
                  <a:tcPr marL="0" marR="0" marT="0" marB="0" anchor="ctr">
                    <a:solidFill>
                      <a:schemeClr val="bg1"/>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65540470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 name="Picture 15"/>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5259" t="17295" r="16983" b="33645"/>
          <a:stretch/>
        </p:blipFill>
        <p:spPr bwMode="auto">
          <a:xfrm>
            <a:off x="395536" y="116632"/>
            <a:ext cx="8496944" cy="6664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67" name="66 Grupo"/>
          <p:cNvGrpSpPr/>
          <p:nvPr/>
        </p:nvGrpSpPr>
        <p:grpSpPr>
          <a:xfrm>
            <a:off x="6189257" y="6093296"/>
            <a:ext cx="2919247" cy="757382"/>
            <a:chOff x="6189257" y="6093296"/>
            <a:chExt cx="2919247" cy="757382"/>
          </a:xfrm>
        </p:grpSpPr>
        <p:pic>
          <p:nvPicPr>
            <p:cNvPr id="68" name="67 Imagen"/>
            <p:cNvPicPr>
              <a:picLocks noChangeAspect="1"/>
            </p:cNvPicPr>
            <p:nvPr/>
          </p:nvPicPr>
          <p:blipFill rotWithShape="1">
            <a:blip r:embed="rId3" cstate="print">
              <a:extLst>
                <a:ext uri="{28A0092B-C50C-407E-A947-70E740481C1C}">
                  <a14:useLocalDpi xmlns:a14="http://schemas.microsoft.com/office/drawing/2010/main" val="0"/>
                </a:ext>
              </a:extLst>
            </a:blip>
            <a:srcRect l="80014" t="81187" r="3385" b="5008"/>
            <a:stretch/>
          </p:blipFill>
          <p:spPr>
            <a:xfrm>
              <a:off x="7590492" y="6093296"/>
              <a:ext cx="1518012" cy="757382"/>
            </a:xfrm>
            <a:prstGeom prst="rect">
              <a:avLst/>
            </a:prstGeom>
          </p:spPr>
        </p:pic>
        <p:pic>
          <p:nvPicPr>
            <p:cNvPr id="69" name="68 Imagen"/>
            <p:cNvPicPr>
              <a:picLocks noChangeAspect="1"/>
            </p:cNvPicPr>
            <p:nvPr/>
          </p:nvPicPr>
          <p:blipFill rotWithShape="1">
            <a:blip r:embed="rId4" cstate="print">
              <a:extLst>
                <a:ext uri="{28A0092B-C50C-407E-A947-70E740481C1C}">
                  <a14:useLocalDpi xmlns:a14="http://schemas.microsoft.com/office/drawing/2010/main" val="0"/>
                </a:ext>
              </a:extLst>
            </a:blip>
            <a:srcRect l="8610" t="34023" r="7437" b="38391"/>
            <a:stretch/>
          </p:blipFill>
          <p:spPr>
            <a:xfrm>
              <a:off x="6189257" y="6294092"/>
              <a:ext cx="1401235" cy="355790"/>
            </a:xfrm>
            <a:prstGeom prst="rect">
              <a:avLst/>
            </a:prstGeom>
          </p:spPr>
        </p:pic>
      </p:grpSp>
      <p:sp>
        <p:nvSpPr>
          <p:cNvPr id="2" name="1 Rectángulo"/>
          <p:cNvSpPr/>
          <p:nvPr/>
        </p:nvSpPr>
        <p:spPr>
          <a:xfrm>
            <a:off x="971600" y="44624"/>
            <a:ext cx="7928863" cy="707886"/>
          </a:xfrm>
          <a:prstGeom prst="rect">
            <a:avLst/>
          </a:prstGeom>
        </p:spPr>
        <p:txBody>
          <a:bodyPr wrap="square">
            <a:spAutoFit/>
          </a:bodyPr>
          <a:lstStyle/>
          <a:p>
            <a:pPr lvl="0" algn="ctr" eaLnBrk="0" fontAlgn="base" hangingPunct="0">
              <a:spcBef>
                <a:spcPct val="0"/>
              </a:spcBef>
              <a:spcAft>
                <a:spcPct val="0"/>
              </a:spcAft>
              <a:defRPr/>
            </a:pPr>
            <a:r>
              <a:rPr lang="es-CO" sz="2000" b="1" dirty="0">
                <a:solidFill>
                  <a:schemeClr val="bg1"/>
                </a:solidFill>
                <a:latin typeface="Arial" panose="020B0604020202020204" pitchFamily="34" charset="0"/>
                <a:ea typeface="ＭＳ Ｐゴシック" panose="020B0600070205080204" pitchFamily="34" charset="-128"/>
              </a:rPr>
              <a:t>Politica Gestión Misional y de Gobierno- II- </a:t>
            </a:r>
            <a:r>
              <a:rPr lang="es-CO" sz="2000" b="1" dirty="0">
                <a:solidFill>
                  <a:prstClr val="white"/>
                </a:solidFill>
                <a:latin typeface="Arial" panose="020B0604020202020204" pitchFamily="34" charset="0"/>
                <a:ea typeface="ＭＳ Ｐゴシック" panose="020B0600070205080204" pitchFamily="34" charset="-128"/>
              </a:rPr>
              <a:t>Trimestre 2016</a:t>
            </a:r>
            <a:endParaRPr lang="es-CO" sz="2000" b="1" dirty="0">
              <a:solidFill>
                <a:schemeClr val="bg1"/>
              </a:solidFill>
              <a:latin typeface="Arial" panose="020B0604020202020204" pitchFamily="34" charset="0"/>
              <a:ea typeface="ＭＳ Ｐゴシック" panose="020B0600070205080204" pitchFamily="34" charset="-128"/>
            </a:endParaRPr>
          </a:p>
          <a:p>
            <a:pPr lvl="0" algn="ctr" eaLnBrk="0" fontAlgn="base" hangingPunct="0">
              <a:spcBef>
                <a:spcPct val="0"/>
              </a:spcBef>
              <a:spcAft>
                <a:spcPct val="0"/>
              </a:spcAft>
              <a:defRPr/>
            </a:pPr>
            <a:r>
              <a:rPr lang="es-CO" sz="2000" b="1" dirty="0">
                <a:solidFill>
                  <a:schemeClr val="bg1"/>
                </a:solidFill>
                <a:latin typeface="Arial" panose="020B0604020202020204" pitchFamily="34" charset="0"/>
                <a:ea typeface="ＭＳ Ｐゴシック" panose="020B0600070205080204" pitchFamily="34" charset="-128"/>
              </a:rPr>
              <a:t>ICFES</a:t>
            </a:r>
          </a:p>
        </p:txBody>
      </p:sp>
      <p:sp>
        <p:nvSpPr>
          <p:cNvPr id="3" name="2 Marcador de fecha"/>
          <p:cNvSpPr>
            <a:spLocks noGrp="1"/>
          </p:cNvSpPr>
          <p:nvPr>
            <p:ph type="dt" sz="half" idx="10"/>
          </p:nvPr>
        </p:nvSpPr>
        <p:spPr/>
        <p:txBody>
          <a:bodyPr/>
          <a:lstStyle/>
          <a:p>
            <a:r>
              <a:rPr lang="es-CO"/>
              <a:t>26/04/2016</a:t>
            </a:r>
          </a:p>
        </p:txBody>
      </p:sp>
      <p:graphicFrame>
        <p:nvGraphicFramePr>
          <p:cNvPr id="4" name="3 Tabla"/>
          <p:cNvGraphicFramePr>
            <a:graphicFrameLocks noGrp="1"/>
          </p:cNvGraphicFramePr>
          <p:nvPr>
            <p:extLst>
              <p:ext uri="{D42A27DB-BD31-4B8C-83A1-F6EECF244321}">
                <p14:modId xmlns:p14="http://schemas.microsoft.com/office/powerpoint/2010/main" val="2594936985"/>
              </p:ext>
            </p:extLst>
          </p:nvPr>
        </p:nvGraphicFramePr>
        <p:xfrm>
          <a:off x="457199" y="851521"/>
          <a:ext cx="8435281" cy="5201130"/>
        </p:xfrm>
        <a:graphic>
          <a:graphicData uri="http://schemas.openxmlformats.org/drawingml/2006/table">
            <a:tbl>
              <a:tblPr>
                <a:tableStyleId>{D7AC3CCA-C797-4891-BE02-D94E43425B78}</a:tableStyleId>
              </a:tblPr>
              <a:tblGrid>
                <a:gridCol w="1594519">
                  <a:extLst>
                    <a:ext uri="{9D8B030D-6E8A-4147-A177-3AD203B41FA5}">
                      <a16:colId xmlns:a16="http://schemas.microsoft.com/office/drawing/2014/main" val="20000"/>
                    </a:ext>
                  </a:extLst>
                </a:gridCol>
                <a:gridCol w="1237973">
                  <a:extLst>
                    <a:ext uri="{9D8B030D-6E8A-4147-A177-3AD203B41FA5}">
                      <a16:colId xmlns:a16="http://schemas.microsoft.com/office/drawing/2014/main" val="20001"/>
                    </a:ext>
                  </a:extLst>
                </a:gridCol>
                <a:gridCol w="1089420">
                  <a:extLst>
                    <a:ext uri="{9D8B030D-6E8A-4147-A177-3AD203B41FA5}">
                      <a16:colId xmlns:a16="http://schemas.microsoft.com/office/drawing/2014/main" val="20002"/>
                    </a:ext>
                  </a:extLst>
                </a:gridCol>
                <a:gridCol w="944164">
                  <a:extLst>
                    <a:ext uri="{9D8B030D-6E8A-4147-A177-3AD203B41FA5}">
                      <a16:colId xmlns:a16="http://schemas.microsoft.com/office/drawing/2014/main" val="20003"/>
                    </a:ext>
                  </a:extLst>
                </a:gridCol>
                <a:gridCol w="3569205">
                  <a:extLst>
                    <a:ext uri="{9D8B030D-6E8A-4147-A177-3AD203B41FA5}">
                      <a16:colId xmlns:a16="http://schemas.microsoft.com/office/drawing/2014/main" val="20004"/>
                    </a:ext>
                  </a:extLst>
                </a:gridCol>
              </a:tblGrid>
              <a:tr h="402842">
                <a:tc>
                  <a:txBody>
                    <a:bodyPr/>
                    <a:lstStyle/>
                    <a:p>
                      <a:pPr algn="ctr" fontAlgn="ctr"/>
                      <a:r>
                        <a:rPr lang="es-CO" sz="1200" u="none" strike="noStrike" dirty="0">
                          <a:solidFill>
                            <a:schemeClr val="bg1"/>
                          </a:solidFill>
                          <a:effectLst/>
                        </a:rPr>
                        <a:t>Actividades Principales</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Indicador</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Meta 2016</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Avance 2° trimestre 2016</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Observaciones</a:t>
                      </a:r>
                      <a:endParaRPr lang="es-CO" sz="1200" b="1" i="0" u="none" strike="noStrike" dirty="0">
                        <a:solidFill>
                          <a:schemeClr val="bg1"/>
                        </a:solidFill>
                        <a:effectLst/>
                        <a:latin typeface="Calibri"/>
                      </a:endParaRPr>
                    </a:p>
                  </a:txBody>
                  <a:tcPr marL="0" marR="0" marT="0" marB="0" anchor="ctr">
                    <a:solidFill>
                      <a:schemeClr val="tx2"/>
                    </a:solidFill>
                  </a:tcPr>
                </a:tc>
                <a:extLst>
                  <a:ext uri="{0D108BD9-81ED-4DB2-BD59-A6C34878D82A}">
                    <a16:rowId xmlns:a16="http://schemas.microsoft.com/office/drawing/2014/main" val="10000"/>
                  </a:ext>
                </a:extLst>
              </a:tr>
              <a:tr h="822469">
                <a:tc>
                  <a:txBody>
                    <a:bodyPr/>
                    <a:lstStyle/>
                    <a:p>
                      <a:pPr algn="ctr" fontAlgn="ctr"/>
                      <a:r>
                        <a:rPr lang="es-CO" sz="1200" u="none" strike="noStrike" dirty="0">
                          <a:effectLst/>
                        </a:rPr>
                        <a:t>Realizar sesiones de comité técnicos de área de las pruebas que conforman el examen</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u="none" strike="noStrike" dirty="0">
                          <a:effectLst/>
                        </a:rPr>
                        <a:t>% avance ejecución de la actividad</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u="none" strike="noStrike" dirty="0">
                          <a:effectLst/>
                        </a:rPr>
                        <a:t>100%</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just" fontAlgn="ctr"/>
                      <a:r>
                        <a:rPr lang="es-CO" sz="1200" u="none" strike="noStrike" dirty="0">
                          <a:effectLst/>
                        </a:rPr>
                        <a:t>Actividad finalizada en el primer trimestre del año.</a:t>
                      </a:r>
                      <a:endParaRPr lang="es-CO" sz="1200" b="0" i="0" u="none" strike="noStrike" dirty="0">
                        <a:solidFill>
                          <a:srgbClr val="000000"/>
                        </a:solidFill>
                        <a:effectLst/>
                        <a:latin typeface="Calibri"/>
                      </a:endParaRPr>
                    </a:p>
                  </a:txBody>
                  <a:tcPr marL="0" marR="0" marT="0" marB="0" anchor="ctr">
                    <a:solidFill>
                      <a:schemeClr val="bg1"/>
                    </a:solidFill>
                  </a:tcPr>
                </a:tc>
                <a:extLst>
                  <a:ext uri="{0D108BD9-81ED-4DB2-BD59-A6C34878D82A}">
                    <a16:rowId xmlns:a16="http://schemas.microsoft.com/office/drawing/2014/main" val="10001"/>
                  </a:ext>
                </a:extLst>
              </a:tr>
              <a:tr h="772165">
                <a:tc>
                  <a:txBody>
                    <a:bodyPr/>
                    <a:lstStyle/>
                    <a:p>
                      <a:pPr algn="ctr" fontAlgn="ctr"/>
                      <a:r>
                        <a:rPr lang="es-CO" sz="1200" u="none" strike="noStrike" dirty="0">
                          <a:effectLst/>
                        </a:rPr>
                        <a:t>Construcción de bloques de preguntas en cada una de las áreas a evaluar SABER 359</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u="none" strike="noStrike" dirty="0">
                          <a:effectLst/>
                        </a:rPr>
                        <a:t>% avance en la construcción</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just" fontAlgn="ct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b="0" i="0" u="none" strike="noStrike" dirty="0">
                          <a:solidFill>
                            <a:srgbClr val="000000"/>
                          </a:solidFill>
                          <a:effectLst/>
                          <a:latin typeface="Calibri"/>
                        </a:rPr>
                        <a:t>64%</a:t>
                      </a:r>
                    </a:p>
                  </a:txBody>
                  <a:tcPr marL="0" marR="0" marT="0" marB="0" anchor="ctr">
                    <a:solidFill>
                      <a:schemeClr val="bg1"/>
                    </a:solidFill>
                  </a:tcPr>
                </a:tc>
                <a:tc>
                  <a:txBody>
                    <a:bodyPr/>
                    <a:lstStyle/>
                    <a:p>
                      <a:pPr algn="just" fontAlgn="ctr"/>
                      <a:r>
                        <a:rPr lang="es-CO" sz="1200" b="0" i="0" u="none" strike="noStrike" dirty="0">
                          <a:solidFill>
                            <a:srgbClr val="000000"/>
                          </a:solidFill>
                          <a:effectLst/>
                          <a:latin typeface="+mn-lt"/>
                        </a:rPr>
                        <a:t>Respecto a una proyección de construcción de 992 ítems de las pruebas Saber 359, agrupadas en bloques por área del conocimiento, se ha avanzado en la construcción de un total de 637 ítems.  Lo anteriormente descrito representa un 64% de avance en la construcción proyectada para las pruebas de Lenguaje, Matemáticas, Competencias Ciudadanas y Ciencias Naturales, de Saber 359. El avance no fue de acuerdo a lo programado teniendo en cuenta que se ha incrementado la carga por la realización de otras pruebas como Ascenso docente e Ingreso docente.</a:t>
                      </a:r>
                      <a:endParaRPr lang="es-CO" sz="1200" b="0" i="0" u="none" strike="noStrike" dirty="0">
                        <a:solidFill>
                          <a:srgbClr val="000000"/>
                        </a:solidFill>
                        <a:effectLst/>
                        <a:latin typeface="Calibri"/>
                      </a:endParaRPr>
                    </a:p>
                  </a:txBody>
                  <a:tcPr marL="0" marR="0" marT="0" marB="0" anchor="ctr">
                    <a:solidFill>
                      <a:schemeClr val="bg1"/>
                    </a:solidFill>
                  </a:tcPr>
                </a:tc>
                <a:extLst>
                  <a:ext uri="{0D108BD9-81ED-4DB2-BD59-A6C34878D82A}">
                    <a16:rowId xmlns:a16="http://schemas.microsoft.com/office/drawing/2014/main" val="10002"/>
                  </a:ext>
                </a:extLst>
              </a:tr>
              <a:tr h="667995">
                <a:tc>
                  <a:txBody>
                    <a:bodyPr/>
                    <a:lstStyle/>
                    <a:p>
                      <a:pPr algn="ctr" fontAlgn="ctr"/>
                      <a:r>
                        <a:rPr lang="es-CO" sz="1200" u="none" strike="noStrike" dirty="0">
                          <a:effectLst/>
                        </a:rPr>
                        <a:t>Armado y diagramación de las pruebas de SABER 359</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u="none" strike="noStrike" dirty="0">
                          <a:effectLst/>
                        </a:rPr>
                        <a:t># de entregas al impresor</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just" fontAlgn="ct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just" fontAlgn="ct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just" fontAlgn="ctr"/>
                      <a:r>
                        <a:rPr lang="es-CO" sz="1200" b="0" i="0" u="none" strike="noStrike" dirty="0">
                          <a:solidFill>
                            <a:srgbClr val="000000"/>
                          </a:solidFill>
                          <a:effectLst/>
                          <a:latin typeface="+mn-lt"/>
                        </a:rPr>
                        <a:t>No tiene meta para el periodo</a:t>
                      </a:r>
                      <a:endParaRPr lang="es-CO" sz="1200" b="0" i="0" u="none" strike="noStrike" dirty="0">
                        <a:solidFill>
                          <a:srgbClr val="000000"/>
                        </a:solidFill>
                        <a:effectLst/>
                        <a:latin typeface="Calibri"/>
                      </a:endParaRPr>
                    </a:p>
                  </a:txBody>
                  <a:tcPr marL="0" marR="0" marT="0" marB="0" anchor="ctr">
                    <a:solidFill>
                      <a:schemeClr val="bg1"/>
                    </a:solidFill>
                  </a:tcPr>
                </a:tc>
                <a:extLst>
                  <a:ext uri="{0D108BD9-81ED-4DB2-BD59-A6C34878D82A}">
                    <a16:rowId xmlns:a16="http://schemas.microsoft.com/office/drawing/2014/main" val="10003"/>
                  </a:ext>
                </a:extLst>
              </a:tr>
              <a:tr h="576064">
                <a:tc>
                  <a:txBody>
                    <a:bodyPr/>
                    <a:lstStyle/>
                    <a:p>
                      <a:pPr algn="ctr" fontAlgn="ctr"/>
                      <a:r>
                        <a:rPr lang="es-CO" sz="1200" u="none" strike="noStrike" dirty="0">
                          <a:effectLst/>
                        </a:rPr>
                        <a:t>Llevar a cabo la aplicación del examen SABER 359</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u="none" strike="noStrike" dirty="0">
                          <a:effectLst/>
                        </a:rPr>
                        <a:t># de aplicaciones</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just" fontAlgn="ct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just" fontAlgn="ct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just" fontAlgn="ctr"/>
                      <a:r>
                        <a:rPr lang="es-CO" sz="1200" b="0" i="0" u="none" strike="noStrike" dirty="0">
                          <a:solidFill>
                            <a:srgbClr val="000000"/>
                          </a:solidFill>
                          <a:effectLst/>
                          <a:latin typeface="+mn-lt"/>
                        </a:rPr>
                        <a:t>No tiene meta para el periodo</a:t>
                      </a:r>
                      <a:endParaRPr lang="es-CO" sz="1200" b="0" i="0" u="none" strike="noStrike" dirty="0">
                        <a:solidFill>
                          <a:srgbClr val="000000"/>
                        </a:solidFill>
                        <a:effectLst/>
                        <a:latin typeface="Calibri"/>
                      </a:endParaRPr>
                    </a:p>
                  </a:txBody>
                  <a:tcPr marL="0" marR="0" marT="0" marB="0" anchor="ctr">
                    <a:solidFill>
                      <a:schemeClr val="bg1"/>
                    </a:solidFill>
                  </a:tcPr>
                </a:tc>
                <a:extLst>
                  <a:ext uri="{0D108BD9-81ED-4DB2-BD59-A6C34878D82A}">
                    <a16:rowId xmlns:a16="http://schemas.microsoft.com/office/drawing/2014/main" val="10004"/>
                  </a:ext>
                </a:extLst>
              </a:tr>
              <a:tr h="720080">
                <a:tc>
                  <a:txBody>
                    <a:bodyPr/>
                    <a:lstStyle/>
                    <a:p>
                      <a:pPr algn="ctr" fontAlgn="ctr"/>
                      <a:r>
                        <a:rPr lang="es-CO" sz="1200" u="none" strike="noStrike" dirty="0">
                          <a:effectLst/>
                        </a:rPr>
                        <a:t>Procesamiento y calificación SABER 359</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u="none" strike="noStrike" dirty="0">
                          <a:effectLst/>
                        </a:rPr>
                        <a:t>% avance procesamiento y resultados</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just" fontAlgn="ct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just" fontAlgn="ct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just" fontAlgn="ctr"/>
                      <a:r>
                        <a:rPr lang="es-CO" sz="1200" b="0" i="0" u="none" strike="noStrike" dirty="0">
                          <a:solidFill>
                            <a:srgbClr val="000000"/>
                          </a:solidFill>
                          <a:effectLst/>
                          <a:latin typeface="+mn-lt"/>
                        </a:rPr>
                        <a:t>No tiene meta para el periodo</a:t>
                      </a:r>
                      <a:endParaRPr lang="es-CO" sz="1200" b="0" i="0" u="none" strike="noStrike" dirty="0">
                        <a:solidFill>
                          <a:srgbClr val="000000"/>
                        </a:solidFill>
                        <a:effectLst/>
                        <a:latin typeface="Calibri"/>
                      </a:endParaRPr>
                    </a:p>
                  </a:txBody>
                  <a:tcPr marL="0" marR="0" marT="0" marB="0" anchor="ctr">
                    <a:solidFill>
                      <a:schemeClr val="bg1"/>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4958510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 name="Picture 15"/>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5259" t="17295" r="16983" b="33645"/>
          <a:stretch/>
        </p:blipFill>
        <p:spPr bwMode="auto">
          <a:xfrm>
            <a:off x="1547664" y="116633"/>
            <a:ext cx="7344816" cy="5760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67" name="66 Grupo"/>
          <p:cNvGrpSpPr/>
          <p:nvPr/>
        </p:nvGrpSpPr>
        <p:grpSpPr>
          <a:xfrm>
            <a:off x="6189257" y="6093296"/>
            <a:ext cx="2919247" cy="757382"/>
            <a:chOff x="6189257" y="6093296"/>
            <a:chExt cx="2919247" cy="757382"/>
          </a:xfrm>
        </p:grpSpPr>
        <p:pic>
          <p:nvPicPr>
            <p:cNvPr id="68" name="67 Imagen"/>
            <p:cNvPicPr>
              <a:picLocks noChangeAspect="1"/>
            </p:cNvPicPr>
            <p:nvPr/>
          </p:nvPicPr>
          <p:blipFill rotWithShape="1">
            <a:blip r:embed="rId3" cstate="print">
              <a:extLst>
                <a:ext uri="{28A0092B-C50C-407E-A947-70E740481C1C}">
                  <a14:useLocalDpi xmlns:a14="http://schemas.microsoft.com/office/drawing/2010/main" val="0"/>
                </a:ext>
              </a:extLst>
            </a:blip>
            <a:srcRect l="80014" t="81187" r="3385" b="5008"/>
            <a:stretch/>
          </p:blipFill>
          <p:spPr>
            <a:xfrm>
              <a:off x="7590492" y="6093296"/>
              <a:ext cx="1518012" cy="757382"/>
            </a:xfrm>
            <a:prstGeom prst="rect">
              <a:avLst/>
            </a:prstGeom>
          </p:spPr>
        </p:pic>
        <p:pic>
          <p:nvPicPr>
            <p:cNvPr id="69" name="68 Imagen"/>
            <p:cNvPicPr>
              <a:picLocks noChangeAspect="1"/>
            </p:cNvPicPr>
            <p:nvPr/>
          </p:nvPicPr>
          <p:blipFill rotWithShape="1">
            <a:blip r:embed="rId4" cstate="print">
              <a:extLst>
                <a:ext uri="{28A0092B-C50C-407E-A947-70E740481C1C}">
                  <a14:useLocalDpi xmlns:a14="http://schemas.microsoft.com/office/drawing/2010/main" val="0"/>
                </a:ext>
              </a:extLst>
            </a:blip>
            <a:srcRect l="8610" t="34023" r="7437" b="38391"/>
            <a:stretch/>
          </p:blipFill>
          <p:spPr>
            <a:xfrm>
              <a:off x="6189257" y="6294092"/>
              <a:ext cx="1401235" cy="355790"/>
            </a:xfrm>
            <a:prstGeom prst="rect">
              <a:avLst/>
            </a:prstGeom>
          </p:spPr>
        </p:pic>
      </p:grpSp>
      <p:sp>
        <p:nvSpPr>
          <p:cNvPr id="2" name="1 Rectángulo"/>
          <p:cNvSpPr/>
          <p:nvPr/>
        </p:nvSpPr>
        <p:spPr>
          <a:xfrm>
            <a:off x="395536" y="44624"/>
            <a:ext cx="8504927" cy="707886"/>
          </a:xfrm>
          <a:prstGeom prst="rect">
            <a:avLst/>
          </a:prstGeom>
          <a:solidFill>
            <a:schemeClr val="accent2">
              <a:lumMod val="50000"/>
            </a:schemeClr>
          </a:solidFill>
        </p:spPr>
        <p:txBody>
          <a:bodyPr wrap="square">
            <a:spAutoFit/>
          </a:bodyPr>
          <a:lstStyle/>
          <a:p>
            <a:pPr lvl="0" algn="ctr" eaLnBrk="0" fontAlgn="base" hangingPunct="0">
              <a:spcBef>
                <a:spcPct val="0"/>
              </a:spcBef>
              <a:spcAft>
                <a:spcPct val="0"/>
              </a:spcAft>
              <a:defRPr/>
            </a:pPr>
            <a:r>
              <a:rPr lang="es-CO" sz="2000" b="1" dirty="0">
                <a:solidFill>
                  <a:schemeClr val="bg1"/>
                </a:solidFill>
                <a:latin typeface="Arial" panose="020B0604020202020204" pitchFamily="34" charset="0"/>
                <a:ea typeface="ＭＳ Ｐゴシック" panose="020B0600070205080204" pitchFamily="34" charset="-128"/>
              </a:rPr>
              <a:t>Politica Gestión Misional y de Gobierno- II- </a:t>
            </a:r>
            <a:r>
              <a:rPr lang="es-CO" sz="2000" b="1" dirty="0">
                <a:solidFill>
                  <a:prstClr val="white"/>
                </a:solidFill>
                <a:latin typeface="Arial" panose="020B0604020202020204" pitchFamily="34" charset="0"/>
                <a:ea typeface="ＭＳ Ｐゴシック" panose="020B0600070205080204" pitchFamily="34" charset="-128"/>
              </a:rPr>
              <a:t>Trimestre 2016</a:t>
            </a:r>
            <a:endParaRPr lang="es-CO" sz="2000" b="1" dirty="0">
              <a:solidFill>
                <a:schemeClr val="bg1"/>
              </a:solidFill>
              <a:latin typeface="Arial" panose="020B0604020202020204" pitchFamily="34" charset="0"/>
              <a:ea typeface="ＭＳ Ｐゴシック" panose="020B0600070205080204" pitchFamily="34" charset="-128"/>
            </a:endParaRPr>
          </a:p>
          <a:p>
            <a:pPr lvl="0" algn="ctr" eaLnBrk="0" fontAlgn="base" hangingPunct="0">
              <a:spcBef>
                <a:spcPct val="0"/>
              </a:spcBef>
              <a:spcAft>
                <a:spcPct val="0"/>
              </a:spcAft>
              <a:defRPr/>
            </a:pPr>
            <a:r>
              <a:rPr lang="es-CO" sz="2000" b="1" dirty="0">
                <a:solidFill>
                  <a:schemeClr val="bg1"/>
                </a:solidFill>
                <a:latin typeface="Arial" panose="020B0604020202020204" pitchFamily="34" charset="0"/>
                <a:ea typeface="ＭＳ Ｐゴシック" panose="020B0600070205080204" pitchFamily="34" charset="-128"/>
              </a:rPr>
              <a:t>ICFES</a:t>
            </a:r>
          </a:p>
        </p:txBody>
      </p:sp>
      <p:sp>
        <p:nvSpPr>
          <p:cNvPr id="3" name="2 Marcador de fecha"/>
          <p:cNvSpPr>
            <a:spLocks noGrp="1"/>
          </p:cNvSpPr>
          <p:nvPr>
            <p:ph type="dt" sz="half" idx="10"/>
          </p:nvPr>
        </p:nvSpPr>
        <p:spPr/>
        <p:txBody>
          <a:bodyPr/>
          <a:lstStyle/>
          <a:p>
            <a:r>
              <a:rPr lang="es-CO"/>
              <a:t>26/04/2016</a:t>
            </a:r>
          </a:p>
        </p:txBody>
      </p:sp>
      <p:graphicFrame>
        <p:nvGraphicFramePr>
          <p:cNvPr id="4" name="3 Tabla"/>
          <p:cNvGraphicFramePr>
            <a:graphicFrameLocks noGrp="1"/>
          </p:cNvGraphicFramePr>
          <p:nvPr>
            <p:extLst>
              <p:ext uri="{D42A27DB-BD31-4B8C-83A1-F6EECF244321}">
                <p14:modId xmlns:p14="http://schemas.microsoft.com/office/powerpoint/2010/main" val="1912468756"/>
              </p:ext>
            </p:extLst>
          </p:nvPr>
        </p:nvGraphicFramePr>
        <p:xfrm>
          <a:off x="457200" y="892304"/>
          <a:ext cx="8435281" cy="5315608"/>
        </p:xfrm>
        <a:graphic>
          <a:graphicData uri="http://schemas.openxmlformats.org/drawingml/2006/table">
            <a:tbl>
              <a:tblPr>
                <a:tableStyleId>{D7AC3CCA-C797-4891-BE02-D94E43425B78}</a:tableStyleId>
              </a:tblPr>
              <a:tblGrid>
                <a:gridCol w="1535621">
                  <a:extLst>
                    <a:ext uri="{9D8B030D-6E8A-4147-A177-3AD203B41FA5}">
                      <a16:colId xmlns:a16="http://schemas.microsoft.com/office/drawing/2014/main" val="20000"/>
                    </a:ext>
                  </a:extLst>
                </a:gridCol>
                <a:gridCol w="1452560">
                  <a:extLst>
                    <a:ext uri="{9D8B030D-6E8A-4147-A177-3AD203B41FA5}">
                      <a16:colId xmlns:a16="http://schemas.microsoft.com/office/drawing/2014/main" val="20001"/>
                    </a:ext>
                  </a:extLst>
                </a:gridCol>
                <a:gridCol w="1463667">
                  <a:extLst>
                    <a:ext uri="{9D8B030D-6E8A-4147-A177-3AD203B41FA5}">
                      <a16:colId xmlns:a16="http://schemas.microsoft.com/office/drawing/2014/main" val="20002"/>
                    </a:ext>
                  </a:extLst>
                </a:gridCol>
                <a:gridCol w="787801">
                  <a:extLst>
                    <a:ext uri="{9D8B030D-6E8A-4147-A177-3AD203B41FA5}">
                      <a16:colId xmlns:a16="http://schemas.microsoft.com/office/drawing/2014/main" val="20003"/>
                    </a:ext>
                  </a:extLst>
                </a:gridCol>
                <a:gridCol w="3195632">
                  <a:extLst>
                    <a:ext uri="{9D8B030D-6E8A-4147-A177-3AD203B41FA5}">
                      <a16:colId xmlns:a16="http://schemas.microsoft.com/office/drawing/2014/main" val="20004"/>
                    </a:ext>
                  </a:extLst>
                </a:gridCol>
              </a:tblGrid>
              <a:tr h="620729">
                <a:tc>
                  <a:txBody>
                    <a:bodyPr/>
                    <a:lstStyle/>
                    <a:p>
                      <a:pPr algn="ctr" fontAlgn="ctr"/>
                      <a:r>
                        <a:rPr lang="es-CO" sz="1200" u="none" strike="noStrike" dirty="0">
                          <a:solidFill>
                            <a:schemeClr val="bg1"/>
                          </a:solidFill>
                          <a:effectLst/>
                        </a:rPr>
                        <a:t>Actividades Principales</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Indicador</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Meta 2016</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Avance 2° trimestre 2016</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Observaciones</a:t>
                      </a:r>
                      <a:endParaRPr lang="es-CO" sz="1200" b="1" i="0" u="none" strike="noStrike" dirty="0">
                        <a:solidFill>
                          <a:schemeClr val="bg1"/>
                        </a:solidFill>
                        <a:effectLst/>
                        <a:latin typeface="Calibri"/>
                      </a:endParaRPr>
                    </a:p>
                  </a:txBody>
                  <a:tcPr marL="0" marR="0" marT="0" marB="0" anchor="ctr">
                    <a:solidFill>
                      <a:schemeClr val="tx2"/>
                    </a:solidFill>
                  </a:tcPr>
                </a:tc>
                <a:extLst>
                  <a:ext uri="{0D108BD9-81ED-4DB2-BD59-A6C34878D82A}">
                    <a16:rowId xmlns:a16="http://schemas.microsoft.com/office/drawing/2014/main" val="10000"/>
                  </a:ext>
                </a:extLst>
              </a:tr>
              <a:tr h="979863">
                <a:tc>
                  <a:txBody>
                    <a:bodyPr/>
                    <a:lstStyle/>
                    <a:p>
                      <a:pPr algn="ctr" fontAlgn="ctr"/>
                      <a:r>
                        <a:rPr lang="es-CO" sz="1200" u="none" strike="noStrike" dirty="0">
                          <a:effectLst/>
                        </a:rPr>
                        <a:t>Procesamiento y calificación de los proyectos que surjan por venta de servicios del ICFES</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u="none" strike="noStrike" dirty="0">
                          <a:effectLst/>
                        </a:rPr>
                        <a:t>Porcentaje de avance en el procesamiento y entrega de resultados de la evaluación solicitada</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just" fontAlgn="ct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b="0" i="0" u="none" strike="noStrike" dirty="0">
                          <a:solidFill>
                            <a:schemeClr val="dk1"/>
                          </a:solidFill>
                          <a:effectLst/>
                          <a:latin typeface="+mn-lt"/>
                        </a:rPr>
                        <a:t>N/A</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just" fontAlgn="ctr"/>
                      <a:r>
                        <a:rPr lang="es-CO" sz="1200" u="none" strike="noStrike" dirty="0">
                          <a:effectLst/>
                        </a:rPr>
                        <a:t>* Esta actividad queda incluida dentro del seguimiento a la gestión de los proyectos especiales a cargo de la OAP, por tal razón se elimina. Se autorizó en el I CDA 2016</a:t>
                      </a:r>
                      <a:endParaRPr lang="es-CO" sz="1200" b="0" i="0" u="none" strike="noStrike" dirty="0">
                        <a:solidFill>
                          <a:srgbClr val="000000"/>
                        </a:solidFill>
                        <a:effectLst/>
                        <a:latin typeface="Calibri"/>
                      </a:endParaRPr>
                    </a:p>
                  </a:txBody>
                  <a:tcPr marL="0" marR="0" marT="0" marB="0" anchor="ctr">
                    <a:solidFill>
                      <a:schemeClr val="bg1"/>
                    </a:solidFill>
                  </a:tcPr>
                </a:tc>
                <a:extLst>
                  <a:ext uri="{0D108BD9-81ED-4DB2-BD59-A6C34878D82A}">
                    <a16:rowId xmlns:a16="http://schemas.microsoft.com/office/drawing/2014/main" val="10001"/>
                  </a:ext>
                </a:extLst>
              </a:tr>
              <a:tr h="2069096">
                <a:tc>
                  <a:txBody>
                    <a:bodyPr/>
                    <a:lstStyle/>
                    <a:p>
                      <a:pPr algn="ctr" fontAlgn="ctr"/>
                      <a:r>
                        <a:rPr lang="es-CO" sz="1200" u="none" strike="noStrike" dirty="0">
                          <a:effectLst/>
                        </a:rPr>
                        <a:t>Procesamientos estadísticos adicionales ofrecidos dentro de venta de servicios (muestreo, monitoreo, modelamiento, procesamientos agregados, </a:t>
                      </a:r>
                      <a:r>
                        <a:rPr lang="es-CO" sz="1200" u="none" strike="noStrike" dirty="0" err="1">
                          <a:effectLst/>
                        </a:rPr>
                        <a:t>etc</a:t>
                      </a:r>
                      <a:r>
                        <a:rPr lang="es-CO" sz="1200" u="none" strike="noStrike" dirty="0">
                          <a:effectLst/>
                        </a:rPr>
                        <a:t>)</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u="none" strike="noStrike" dirty="0">
                          <a:effectLst/>
                        </a:rPr>
                        <a:t>Porcentaje de avance en el procesamiento y entrega de resultados de la evaluación solicitada</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b="0" i="0" u="none" strike="noStrike" dirty="0">
                          <a:solidFill>
                            <a:schemeClr val="dk1"/>
                          </a:solidFill>
                          <a:effectLst/>
                          <a:latin typeface="+mn-lt"/>
                        </a:rPr>
                        <a:t>N/A</a:t>
                      </a:r>
                      <a:endParaRPr lang="es-CO" sz="1200" b="0" i="0" u="none" strike="noStrike" dirty="0">
                        <a:solidFill>
                          <a:srgbClr val="000000"/>
                        </a:solidFill>
                        <a:effectLst/>
                        <a:latin typeface="+mn-lt"/>
                      </a:endParaRPr>
                    </a:p>
                  </a:txBody>
                  <a:tcPr marL="0" marR="0" marT="0" marB="0" anchor="ctr">
                    <a:solidFill>
                      <a:schemeClr val="bg1"/>
                    </a:solidFill>
                  </a:tcPr>
                </a:tc>
                <a:tc>
                  <a:txBody>
                    <a:bodyPr/>
                    <a:lstStyle/>
                    <a:p>
                      <a:pPr algn="just" fontAlgn="ctr"/>
                      <a:r>
                        <a:rPr lang="es-CO" sz="1200" u="none" strike="noStrike" dirty="0">
                          <a:effectLst/>
                        </a:rPr>
                        <a:t>* Esta actividad queda incluida dentro del seguimiento a la gestión de los proyectos especiales a cargo de la OAP, por tal razón se elimina. Se autorizó en el I CDA 2016</a:t>
                      </a:r>
                      <a:endParaRPr lang="es-CO" sz="1200" b="0" i="0" u="none" strike="noStrike" dirty="0">
                        <a:solidFill>
                          <a:srgbClr val="000000"/>
                        </a:solidFill>
                        <a:effectLst/>
                        <a:latin typeface="Calibri"/>
                      </a:endParaRPr>
                    </a:p>
                  </a:txBody>
                  <a:tcPr marL="0" marR="0" marT="0" marB="0" anchor="ctr">
                    <a:solidFill>
                      <a:schemeClr val="bg1"/>
                    </a:solidFill>
                  </a:tcPr>
                </a:tc>
                <a:extLst>
                  <a:ext uri="{0D108BD9-81ED-4DB2-BD59-A6C34878D82A}">
                    <a16:rowId xmlns:a16="http://schemas.microsoft.com/office/drawing/2014/main" val="10002"/>
                  </a:ext>
                </a:extLst>
              </a:tr>
              <a:tr h="206910">
                <a:tc>
                  <a:txBody>
                    <a:bodyPr/>
                    <a:lstStyle/>
                    <a:p>
                      <a:pPr algn="ctr" fontAlgn="ctr"/>
                      <a:r>
                        <a:rPr lang="es-CO" sz="1200" u="none" strike="noStrike" dirty="0">
                          <a:effectLst/>
                        </a:rPr>
                        <a:t>Realizar seguimiento a la gestión contractual de los proyectos especiales</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u="none" strike="noStrike" dirty="0">
                          <a:effectLst/>
                        </a:rPr>
                        <a:t>% avance en el seguimiento</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u="none" strike="noStrike" dirty="0">
                          <a:effectLst/>
                        </a:rPr>
                        <a:t>25%</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just" fontAlgn="ctr"/>
                      <a:r>
                        <a:rPr lang="es-CO" sz="1200" u="none" strike="noStrike" dirty="0">
                          <a:effectLst/>
                        </a:rPr>
                        <a:t>Durante el segundo trimestre de 2016 se cumplió con el seguimiento a la gestión administrativa de los proyectos especiales. Se elaboraron  y enviaron seis (06) ofertas de servicios, las cuales se relacionan a continuación:</a:t>
                      </a:r>
                    </a:p>
                    <a:p>
                      <a:pPr algn="just" fontAlgn="ctr"/>
                      <a:r>
                        <a:rPr lang="es-CO" sz="1200" u="none" strike="noStrike" dirty="0">
                          <a:effectLst/>
                        </a:rPr>
                        <a:t>• Aprendamos 6º a 11º</a:t>
                      </a:r>
                    </a:p>
                    <a:p>
                      <a:pPr algn="just" fontAlgn="ctr"/>
                      <a:r>
                        <a:rPr lang="es-CO" sz="1200" u="none" strike="noStrike" dirty="0">
                          <a:effectLst/>
                        </a:rPr>
                        <a:t>• Saber 3º, 5º y 9º de 2016</a:t>
                      </a:r>
                    </a:p>
                    <a:p>
                      <a:pPr algn="just" fontAlgn="ctr"/>
                      <a:r>
                        <a:rPr lang="es-CO" sz="1200" u="none" strike="noStrike" dirty="0">
                          <a:effectLst/>
                        </a:rPr>
                        <a:t>• Modelo de Indicadores del Desempeño de la Educación</a:t>
                      </a:r>
                    </a:p>
                  </a:txBody>
                  <a:tcPr marL="0" marR="0" marT="0" marB="0" anchor="ctr">
                    <a:solidFill>
                      <a:schemeClr val="bg1"/>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89903676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 name="Picture 15"/>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5259" t="17295" r="16983" b="33645"/>
          <a:stretch/>
        </p:blipFill>
        <p:spPr bwMode="auto">
          <a:xfrm>
            <a:off x="1547664" y="116633"/>
            <a:ext cx="7344816" cy="5760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67" name="66 Grupo"/>
          <p:cNvGrpSpPr/>
          <p:nvPr/>
        </p:nvGrpSpPr>
        <p:grpSpPr>
          <a:xfrm>
            <a:off x="6189257" y="6093296"/>
            <a:ext cx="2919247" cy="757382"/>
            <a:chOff x="6189257" y="6093296"/>
            <a:chExt cx="2919247" cy="757382"/>
          </a:xfrm>
        </p:grpSpPr>
        <p:pic>
          <p:nvPicPr>
            <p:cNvPr id="68" name="67 Imagen"/>
            <p:cNvPicPr>
              <a:picLocks noChangeAspect="1"/>
            </p:cNvPicPr>
            <p:nvPr/>
          </p:nvPicPr>
          <p:blipFill rotWithShape="1">
            <a:blip r:embed="rId3" cstate="print">
              <a:extLst>
                <a:ext uri="{28A0092B-C50C-407E-A947-70E740481C1C}">
                  <a14:useLocalDpi xmlns:a14="http://schemas.microsoft.com/office/drawing/2010/main" val="0"/>
                </a:ext>
              </a:extLst>
            </a:blip>
            <a:srcRect l="80014" t="81187" r="3385" b="5008"/>
            <a:stretch/>
          </p:blipFill>
          <p:spPr>
            <a:xfrm>
              <a:off x="7590492" y="6093296"/>
              <a:ext cx="1518012" cy="757382"/>
            </a:xfrm>
            <a:prstGeom prst="rect">
              <a:avLst/>
            </a:prstGeom>
          </p:spPr>
        </p:pic>
        <p:pic>
          <p:nvPicPr>
            <p:cNvPr id="69" name="68 Imagen"/>
            <p:cNvPicPr>
              <a:picLocks noChangeAspect="1"/>
            </p:cNvPicPr>
            <p:nvPr/>
          </p:nvPicPr>
          <p:blipFill rotWithShape="1">
            <a:blip r:embed="rId4" cstate="print">
              <a:extLst>
                <a:ext uri="{28A0092B-C50C-407E-A947-70E740481C1C}">
                  <a14:useLocalDpi xmlns:a14="http://schemas.microsoft.com/office/drawing/2010/main" val="0"/>
                </a:ext>
              </a:extLst>
            </a:blip>
            <a:srcRect l="8610" t="34023" r="7437" b="38391"/>
            <a:stretch/>
          </p:blipFill>
          <p:spPr>
            <a:xfrm>
              <a:off x="6189257" y="6294092"/>
              <a:ext cx="1401235" cy="355790"/>
            </a:xfrm>
            <a:prstGeom prst="rect">
              <a:avLst/>
            </a:prstGeom>
          </p:spPr>
        </p:pic>
      </p:grpSp>
      <p:sp>
        <p:nvSpPr>
          <p:cNvPr id="2" name="1 Rectángulo"/>
          <p:cNvSpPr/>
          <p:nvPr/>
        </p:nvSpPr>
        <p:spPr>
          <a:xfrm>
            <a:off x="395536" y="44624"/>
            <a:ext cx="8504927" cy="707886"/>
          </a:xfrm>
          <a:prstGeom prst="rect">
            <a:avLst/>
          </a:prstGeom>
          <a:solidFill>
            <a:schemeClr val="accent2">
              <a:lumMod val="50000"/>
            </a:schemeClr>
          </a:solidFill>
        </p:spPr>
        <p:txBody>
          <a:bodyPr wrap="square">
            <a:spAutoFit/>
          </a:bodyPr>
          <a:lstStyle/>
          <a:p>
            <a:pPr lvl="0" algn="ctr" eaLnBrk="0" fontAlgn="base" hangingPunct="0">
              <a:spcBef>
                <a:spcPct val="0"/>
              </a:spcBef>
              <a:spcAft>
                <a:spcPct val="0"/>
              </a:spcAft>
              <a:defRPr/>
            </a:pPr>
            <a:r>
              <a:rPr lang="es-CO" sz="2000" b="1" dirty="0">
                <a:solidFill>
                  <a:schemeClr val="bg1"/>
                </a:solidFill>
                <a:latin typeface="Arial" panose="020B0604020202020204" pitchFamily="34" charset="0"/>
                <a:ea typeface="ＭＳ Ｐゴシック" panose="020B0600070205080204" pitchFamily="34" charset="-128"/>
              </a:rPr>
              <a:t>Politica Gestión Misional y de Gobierno- II- </a:t>
            </a:r>
            <a:r>
              <a:rPr lang="es-CO" sz="2000" b="1" dirty="0">
                <a:solidFill>
                  <a:prstClr val="white"/>
                </a:solidFill>
                <a:latin typeface="Arial" panose="020B0604020202020204" pitchFamily="34" charset="0"/>
                <a:ea typeface="ＭＳ Ｐゴシック" panose="020B0600070205080204" pitchFamily="34" charset="-128"/>
              </a:rPr>
              <a:t>Trimestre 2016</a:t>
            </a:r>
            <a:endParaRPr lang="es-CO" sz="2000" b="1" dirty="0">
              <a:solidFill>
                <a:schemeClr val="bg1"/>
              </a:solidFill>
              <a:latin typeface="Arial" panose="020B0604020202020204" pitchFamily="34" charset="0"/>
              <a:ea typeface="ＭＳ Ｐゴシック" panose="020B0600070205080204" pitchFamily="34" charset="-128"/>
            </a:endParaRPr>
          </a:p>
          <a:p>
            <a:pPr lvl="0" algn="ctr" eaLnBrk="0" fontAlgn="base" hangingPunct="0">
              <a:spcBef>
                <a:spcPct val="0"/>
              </a:spcBef>
              <a:spcAft>
                <a:spcPct val="0"/>
              </a:spcAft>
              <a:defRPr/>
            </a:pPr>
            <a:r>
              <a:rPr lang="es-CO" sz="2000" b="1" dirty="0">
                <a:solidFill>
                  <a:schemeClr val="bg1"/>
                </a:solidFill>
                <a:latin typeface="Arial" panose="020B0604020202020204" pitchFamily="34" charset="0"/>
                <a:ea typeface="ＭＳ Ｐゴシック" panose="020B0600070205080204" pitchFamily="34" charset="-128"/>
              </a:rPr>
              <a:t>ICFES</a:t>
            </a:r>
          </a:p>
        </p:txBody>
      </p:sp>
      <p:sp>
        <p:nvSpPr>
          <p:cNvPr id="3" name="2 Marcador de fecha"/>
          <p:cNvSpPr>
            <a:spLocks noGrp="1"/>
          </p:cNvSpPr>
          <p:nvPr>
            <p:ph type="dt" sz="half" idx="10"/>
          </p:nvPr>
        </p:nvSpPr>
        <p:spPr/>
        <p:txBody>
          <a:bodyPr/>
          <a:lstStyle/>
          <a:p>
            <a:r>
              <a:rPr lang="es-CO"/>
              <a:t>26/04/2016</a:t>
            </a:r>
          </a:p>
        </p:txBody>
      </p:sp>
      <p:graphicFrame>
        <p:nvGraphicFramePr>
          <p:cNvPr id="4" name="3 Tabla"/>
          <p:cNvGraphicFramePr>
            <a:graphicFrameLocks noGrp="1"/>
          </p:cNvGraphicFramePr>
          <p:nvPr>
            <p:extLst>
              <p:ext uri="{D42A27DB-BD31-4B8C-83A1-F6EECF244321}">
                <p14:modId xmlns:p14="http://schemas.microsoft.com/office/powerpoint/2010/main" val="1899158886"/>
              </p:ext>
            </p:extLst>
          </p:nvPr>
        </p:nvGraphicFramePr>
        <p:xfrm>
          <a:off x="457200" y="892304"/>
          <a:ext cx="8435281" cy="3912569"/>
        </p:xfrm>
        <a:graphic>
          <a:graphicData uri="http://schemas.openxmlformats.org/drawingml/2006/table">
            <a:tbl>
              <a:tblPr>
                <a:tableStyleId>{D7AC3CCA-C797-4891-BE02-D94E43425B78}</a:tableStyleId>
              </a:tblPr>
              <a:tblGrid>
                <a:gridCol w="1535621">
                  <a:extLst>
                    <a:ext uri="{9D8B030D-6E8A-4147-A177-3AD203B41FA5}">
                      <a16:colId xmlns:a16="http://schemas.microsoft.com/office/drawing/2014/main" val="20000"/>
                    </a:ext>
                  </a:extLst>
                </a:gridCol>
                <a:gridCol w="1452560">
                  <a:extLst>
                    <a:ext uri="{9D8B030D-6E8A-4147-A177-3AD203B41FA5}">
                      <a16:colId xmlns:a16="http://schemas.microsoft.com/office/drawing/2014/main" val="20001"/>
                    </a:ext>
                  </a:extLst>
                </a:gridCol>
                <a:gridCol w="1463667">
                  <a:extLst>
                    <a:ext uri="{9D8B030D-6E8A-4147-A177-3AD203B41FA5}">
                      <a16:colId xmlns:a16="http://schemas.microsoft.com/office/drawing/2014/main" val="20002"/>
                    </a:ext>
                  </a:extLst>
                </a:gridCol>
                <a:gridCol w="787801">
                  <a:extLst>
                    <a:ext uri="{9D8B030D-6E8A-4147-A177-3AD203B41FA5}">
                      <a16:colId xmlns:a16="http://schemas.microsoft.com/office/drawing/2014/main" val="20003"/>
                    </a:ext>
                  </a:extLst>
                </a:gridCol>
                <a:gridCol w="3195632">
                  <a:extLst>
                    <a:ext uri="{9D8B030D-6E8A-4147-A177-3AD203B41FA5}">
                      <a16:colId xmlns:a16="http://schemas.microsoft.com/office/drawing/2014/main" val="20004"/>
                    </a:ext>
                  </a:extLst>
                </a:gridCol>
              </a:tblGrid>
              <a:tr h="620729">
                <a:tc>
                  <a:txBody>
                    <a:bodyPr/>
                    <a:lstStyle/>
                    <a:p>
                      <a:pPr algn="ctr" fontAlgn="ctr"/>
                      <a:r>
                        <a:rPr lang="es-CO" sz="1200" u="none" strike="noStrike" dirty="0">
                          <a:solidFill>
                            <a:schemeClr val="bg1"/>
                          </a:solidFill>
                          <a:effectLst/>
                        </a:rPr>
                        <a:t>Actividades Principales</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Indicador</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Meta 2016</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Avance 2° trimestre 2016</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Observaciones</a:t>
                      </a:r>
                      <a:endParaRPr lang="es-CO" sz="1200" b="1" i="0" u="none" strike="noStrike" dirty="0">
                        <a:solidFill>
                          <a:schemeClr val="bg1"/>
                        </a:solidFill>
                        <a:effectLst/>
                        <a:latin typeface="Calibri"/>
                      </a:endParaRPr>
                    </a:p>
                  </a:txBody>
                  <a:tcPr marL="0" marR="0" marT="0" marB="0" anchor="ctr">
                    <a:solidFill>
                      <a:schemeClr val="tx2"/>
                    </a:solidFill>
                  </a:tcPr>
                </a:tc>
                <a:extLst>
                  <a:ext uri="{0D108BD9-81ED-4DB2-BD59-A6C34878D82A}">
                    <a16:rowId xmlns:a16="http://schemas.microsoft.com/office/drawing/2014/main" val="10000"/>
                  </a:ext>
                </a:extLst>
              </a:tr>
              <a:tr h="206910">
                <a:tc>
                  <a:txBody>
                    <a:bodyPr/>
                    <a:lstStyle/>
                    <a:p>
                      <a:pPr algn="ctr" fontAlgn="ct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just" fontAlgn="ctr"/>
                      <a:r>
                        <a:rPr lang="es-CO" sz="1200" u="none" strike="noStrike" dirty="0">
                          <a:effectLst/>
                        </a:rPr>
                        <a:t>• Ingreso a la carrera Diplomática y Consular</a:t>
                      </a:r>
                    </a:p>
                    <a:p>
                      <a:pPr algn="just" fontAlgn="ctr"/>
                      <a:r>
                        <a:rPr lang="es-CO" sz="1200" u="none" strike="noStrike" dirty="0">
                          <a:effectLst/>
                        </a:rPr>
                        <a:t>• Pre Saber</a:t>
                      </a:r>
                    </a:p>
                    <a:p>
                      <a:pPr algn="just" fontAlgn="ctr"/>
                      <a:r>
                        <a:rPr lang="es-CO" sz="1200" u="none" strike="noStrike" dirty="0">
                          <a:effectLst/>
                        </a:rPr>
                        <a:t>• Ascenso Mayores</a:t>
                      </a:r>
                    </a:p>
                    <a:p>
                      <a:pPr algn="just" fontAlgn="ctr"/>
                      <a:r>
                        <a:rPr lang="es-CO" sz="1200" u="none" strike="noStrike" dirty="0">
                          <a:effectLst/>
                        </a:rPr>
                        <a:t>Durante este mismo periodo se firmaron dos (02) contratos, el primero, correspondiente a la prueba de Ascenso Patrulleros de la Policía Nacional por valor de $ 3.964`463.000 y, el segundo, correspondiente a la Aplicación de la prueba Saber 3º, 5º y 9º de 2016 firmado con el Ministerio de Educación Nacional, por un valor de 30.571`687.000. </a:t>
                      </a:r>
                    </a:p>
                    <a:p>
                      <a:pPr algn="just" fontAlgn="ctr"/>
                      <a:endParaRPr lang="es-CO" sz="1200" u="none" strike="noStrike" dirty="0">
                        <a:effectLst/>
                      </a:endParaRPr>
                    </a:p>
                    <a:p>
                      <a:pPr algn="just" fontAlgn="ctr"/>
                      <a:r>
                        <a:rPr lang="es-CO" sz="1200" u="none" strike="noStrike" dirty="0">
                          <a:effectLst/>
                        </a:rPr>
                        <a:t>Además de lo anterior, se gestionó la firma del convenio de cooperación con el Instituto Nacional para Ciegos – INCI, que busca aunar esfuerzos técnicos y logísticos para la estandarización del proceso de aplicación de la prueba Saber 11 y demás pruebas que el ICFES adelante..</a:t>
                      </a:r>
                      <a:endParaRPr lang="es-CO" sz="1200" b="0" i="0" u="none" strike="noStrike" dirty="0">
                        <a:solidFill>
                          <a:srgbClr val="000000"/>
                        </a:solidFill>
                        <a:effectLst/>
                        <a:latin typeface="Calibri"/>
                      </a:endParaRPr>
                    </a:p>
                  </a:txBody>
                  <a:tcPr marL="0" marR="0" marT="0" marB="0" anchor="ctr">
                    <a:solidFill>
                      <a:schemeClr val="bg1"/>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359932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5"/>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5259" t="17295" r="16983" b="33645"/>
          <a:stretch/>
        </p:blipFill>
        <p:spPr bwMode="auto">
          <a:xfrm>
            <a:off x="395536" y="116632"/>
            <a:ext cx="8352928" cy="7920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5 Rectángulo"/>
          <p:cNvSpPr/>
          <p:nvPr/>
        </p:nvSpPr>
        <p:spPr>
          <a:xfrm>
            <a:off x="467544" y="116632"/>
            <a:ext cx="8254280" cy="707886"/>
          </a:xfrm>
          <a:prstGeom prst="rect">
            <a:avLst/>
          </a:prstGeom>
        </p:spPr>
        <p:txBody>
          <a:bodyPr wrap="square">
            <a:spAutoFit/>
          </a:bodyPr>
          <a:lstStyle/>
          <a:p>
            <a:pPr algn="ctr"/>
            <a:r>
              <a:rPr lang="es-CO" sz="2000" b="1" dirty="0">
                <a:solidFill>
                  <a:schemeClr val="bg1"/>
                </a:solidFill>
                <a:latin typeface="Arial" panose="020B0604020202020204" pitchFamily="34" charset="0"/>
                <a:ea typeface="ＭＳ Ｐゴシック" panose="020B0600070205080204" pitchFamily="34" charset="-128"/>
                <a:cs typeface="Arial" panose="020B0604020202020204" pitchFamily="34" charset="0"/>
              </a:rPr>
              <a:t>POLITICA DE </a:t>
            </a:r>
            <a:r>
              <a:rPr lang="es-CO" sz="2000" b="1" dirty="0">
                <a:solidFill>
                  <a:schemeClr val="bg1"/>
                </a:solidFill>
                <a:latin typeface="Arial" panose="020B0604020202020204" pitchFamily="34" charset="0"/>
                <a:cs typeface="Arial" panose="020B0604020202020204" pitchFamily="34" charset="0"/>
              </a:rPr>
              <a:t>TRANSPARENCIA, PARTICIPACIÓN Y SERVICIO AL CIUDADANO</a:t>
            </a:r>
            <a:endParaRPr lang="es-CO" sz="2000" dirty="0">
              <a:solidFill>
                <a:schemeClr val="bg1"/>
              </a:solidFill>
              <a:latin typeface="Arial" panose="020B0604020202020204" pitchFamily="34" charset="0"/>
              <a:cs typeface="Arial" panose="020B0604020202020204" pitchFamily="34" charset="0"/>
            </a:endParaRPr>
          </a:p>
        </p:txBody>
      </p:sp>
      <p:graphicFrame>
        <p:nvGraphicFramePr>
          <p:cNvPr id="4" name="3 Tabla"/>
          <p:cNvGraphicFramePr>
            <a:graphicFrameLocks noGrp="1"/>
          </p:cNvGraphicFramePr>
          <p:nvPr>
            <p:extLst>
              <p:ext uri="{D42A27DB-BD31-4B8C-83A1-F6EECF244321}">
                <p14:modId xmlns:p14="http://schemas.microsoft.com/office/powerpoint/2010/main" val="3368916566"/>
              </p:ext>
            </p:extLst>
          </p:nvPr>
        </p:nvGraphicFramePr>
        <p:xfrm>
          <a:off x="625056" y="1196752"/>
          <a:ext cx="7893888" cy="4527669"/>
        </p:xfrm>
        <a:graphic>
          <a:graphicData uri="http://schemas.openxmlformats.org/drawingml/2006/table">
            <a:tbl>
              <a:tblPr/>
              <a:tblGrid>
                <a:gridCol w="480968">
                  <a:extLst>
                    <a:ext uri="{9D8B030D-6E8A-4147-A177-3AD203B41FA5}">
                      <a16:colId xmlns:a16="http://schemas.microsoft.com/office/drawing/2014/main" val="20000"/>
                    </a:ext>
                  </a:extLst>
                </a:gridCol>
                <a:gridCol w="571150">
                  <a:extLst>
                    <a:ext uri="{9D8B030D-6E8A-4147-A177-3AD203B41FA5}">
                      <a16:colId xmlns:a16="http://schemas.microsoft.com/office/drawing/2014/main" val="20001"/>
                    </a:ext>
                  </a:extLst>
                </a:gridCol>
                <a:gridCol w="1070154">
                  <a:extLst>
                    <a:ext uri="{9D8B030D-6E8A-4147-A177-3AD203B41FA5}">
                      <a16:colId xmlns:a16="http://schemas.microsoft.com/office/drawing/2014/main" val="20002"/>
                    </a:ext>
                  </a:extLst>
                </a:gridCol>
                <a:gridCol w="480968">
                  <a:extLst>
                    <a:ext uri="{9D8B030D-6E8A-4147-A177-3AD203B41FA5}">
                      <a16:colId xmlns:a16="http://schemas.microsoft.com/office/drawing/2014/main" val="20003"/>
                    </a:ext>
                  </a:extLst>
                </a:gridCol>
                <a:gridCol w="480968">
                  <a:extLst>
                    <a:ext uri="{9D8B030D-6E8A-4147-A177-3AD203B41FA5}">
                      <a16:colId xmlns:a16="http://schemas.microsoft.com/office/drawing/2014/main" val="20004"/>
                    </a:ext>
                  </a:extLst>
                </a:gridCol>
                <a:gridCol w="480968">
                  <a:extLst>
                    <a:ext uri="{9D8B030D-6E8A-4147-A177-3AD203B41FA5}">
                      <a16:colId xmlns:a16="http://schemas.microsoft.com/office/drawing/2014/main" val="20005"/>
                    </a:ext>
                  </a:extLst>
                </a:gridCol>
                <a:gridCol w="480968">
                  <a:extLst>
                    <a:ext uri="{9D8B030D-6E8A-4147-A177-3AD203B41FA5}">
                      <a16:colId xmlns:a16="http://schemas.microsoft.com/office/drawing/2014/main" val="20006"/>
                    </a:ext>
                  </a:extLst>
                </a:gridCol>
                <a:gridCol w="480968">
                  <a:extLst>
                    <a:ext uri="{9D8B030D-6E8A-4147-A177-3AD203B41FA5}">
                      <a16:colId xmlns:a16="http://schemas.microsoft.com/office/drawing/2014/main" val="20007"/>
                    </a:ext>
                  </a:extLst>
                </a:gridCol>
                <a:gridCol w="480968">
                  <a:extLst>
                    <a:ext uri="{9D8B030D-6E8A-4147-A177-3AD203B41FA5}">
                      <a16:colId xmlns:a16="http://schemas.microsoft.com/office/drawing/2014/main" val="20008"/>
                    </a:ext>
                  </a:extLst>
                </a:gridCol>
                <a:gridCol w="480968">
                  <a:extLst>
                    <a:ext uri="{9D8B030D-6E8A-4147-A177-3AD203B41FA5}">
                      <a16:colId xmlns:a16="http://schemas.microsoft.com/office/drawing/2014/main" val="20009"/>
                    </a:ext>
                  </a:extLst>
                </a:gridCol>
                <a:gridCol w="480968">
                  <a:extLst>
                    <a:ext uri="{9D8B030D-6E8A-4147-A177-3AD203B41FA5}">
                      <a16:colId xmlns:a16="http://schemas.microsoft.com/office/drawing/2014/main" val="20010"/>
                    </a:ext>
                  </a:extLst>
                </a:gridCol>
                <a:gridCol w="480968">
                  <a:extLst>
                    <a:ext uri="{9D8B030D-6E8A-4147-A177-3AD203B41FA5}">
                      <a16:colId xmlns:a16="http://schemas.microsoft.com/office/drawing/2014/main" val="20011"/>
                    </a:ext>
                  </a:extLst>
                </a:gridCol>
                <a:gridCol w="480968">
                  <a:extLst>
                    <a:ext uri="{9D8B030D-6E8A-4147-A177-3AD203B41FA5}">
                      <a16:colId xmlns:a16="http://schemas.microsoft.com/office/drawing/2014/main" val="20012"/>
                    </a:ext>
                  </a:extLst>
                </a:gridCol>
                <a:gridCol w="480968">
                  <a:extLst>
                    <a:ext uri="{9D8B030D-6E8A-4147-A177-3AD203B41FA5}">
                      <a16:colId xmlns:a16="http://schemas.microsoft.com/office/drawing/2014/main" val="20013"/>
                    </a:ext>
                  </a:extLst>
                </a:gridCol>
                <a:gridCol w="480968">
                  <a:extLst>
                    <a:ext uri="{9D8B030D-6E8A-4147-A177-3AD203B41FA5}">
                      <a16:colId xmlns:a16="http://schemas.microsoft.com/office/drawing/2014/main" val="20014"/>
                    </a:ext>
                  </a:extLst>
                </a:gridCol>
              </a:tblGrid>
              <a:tr h="198349">
                <a:tc gridSpan="2">
                  <a:txBody>
                    <a:bodyPr/>
                    <a:lstStyle/>
                    <a:p>
                      <a:pPr algn="ctr" rtl="0" fontAlgn="ctr"/>
                      <a:r>
                        <a:rPr lang="es-CO" sz="800" b="1" i="0" u="none" strike="noStrike" dirty="0">
                          <a:solidFill>
                            <a:srgbClr val="FFFFFF"/>
                          </a:solidFill>
                          <a:effectLst/>
                          <a:latin typeface="Calibri"/>
                        </a:rPr>
                        <a:t>POLITICA</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C00000"/>
                    </a:solidFill>
                  </a:tcPr>
                </a:tc>
                <a:tc hMerge="1">
                  <a:txBody>
                    <a:bodyPr/>
                    <a:lstStyle/>
                    <a:p>
                      <a:endParaRPr lang="es-CO"/>
                    </a:p>
                  </a:txBody>
                  <a:tcPr/>
                </a:tc>
                <a:tc gridSpan="13">
                  <a:txBody>
                    <a:bodyPr/>
                    <a:lstStyle/>
                    <a:p>
                      <a:pPr algn="l" rtl="0" fontAlgn="ctr"/>
                      <a:r>
                        <a:rPr lang="es-CO" sz="800" b="1" i="0" u="none" strike="noStrike" dirty="0">
                          <a:solidFill>
                            <a:srgbClr val="FFFFFF"/>
                          </a:solidFill>
                          <a:effectLst/>
                          <a:latin typeface="Calibri"/>
                        </a:rPr>
                        <a:t>Transparencia, Participación y Servicio al Ciudadano</a:t>
                      </a:r>
                    </a:p>
                  </a:txBody>
                  <a:tcPr marL="0" marR="0" marT="0" marB="0" anchor="ctr">
                    <a:lnL>
                      <a:noFill/>
                    </a:lnL>
                    <a:lnR>
                      <a:noFill/>
                    </a:lnR>
                    <a:lnT>
                      <a:noFill/>
                    </a:lnT>
                    <a:lnB>
                      <a:noFill/>
                    </a:lnB>
                    <a:solidFill>
                      <a:srgbClr val="C00000"/>
                    </a:solidFill>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10000"/>
                  </a:ext>
                </a:extLst>
              </a:tr>
              <a:tr h="120211">
                <a:tc gridSpan="2">
                  <a:txBody>
                    <a:bodyPr/>
                    <a:lstStyle/>
                    <a:p>
                      <a:pPr algn="l" rtl="0" fontAlgn="ctr"/>
                      <a:r>
                        <a:rPr lang="es-CO" sz="800" b="1" i="0" u="none" strike="noStrike" dirty="0">
                          <a:solidFill>
                            <a:srgbClr val="000000"/>
                          </a:solidFill>
                          <a:effectLst/>
                          <a:latin typeface="Calibri"/>
                        </a:rPr>
                        <a:t>ESTRATEGIA 1:  </a:t>
                      </a:r>
                    </a:p>
                  </a:txBody>
                  <a:tcPr marL="0" marR="0" marT="0" marB="0" anchor="ctr">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DCE6F1"/>
                    </a:solidFill>
                  </a:tcPr>
                </a:tc>
                <a:tc hMerge="1">
                  <a:txBody>
                    <a:bodyPr/>
                    <a:lstStyle/>
                    <a:p>
                      <a:endParaRPr lang="es-CO"/>
                    </a:p>
                  </a:txBody>
                  <a:tcPr/>
                </a:tc>
                <a:tc gridSpan="13">
                  <a:txBody>
                    <a:bodyPr/>
                    <a:lstStyle/>
                    <a:p>
                      <a:pPr algn="l" rtl="0" fontAlgn="ctr"/>
                      <a:r>
                        <a:rPr lang="es-CO" sz="800" b="1" i="0" u="none" strike="noStrike" dirty="0">
                          <a:solidFill>
                            <a:srgbClr val="000000"/>
                          </a:solidFill>
                          <a:effectLst/>
                          <a:latin typeface="Calibri"/>
                        </a:rPr>
                        <a:t>Cumplir con los protocolos </a:t>
                      </a:r>
                      <a:r>
                        <a:rPr lang="es-CO" sz="800" b="1" i="0" u="none" strike="noStrike" dirty="0" err="1">
                          <a:solidFill>
                            <a:srgbClr val="000000"/>
                          </a:solidFill>
                          <a:effectLst/>
                          <a:latin typeface="Calibri"/>
                        </a:rPr>
                        <a:t>minimos</a:t>
                      </a:r>
                      <a:r>
                        <a:rPr lang="es-CO" sz="800" b="1" i="0" u="none" strike="noStrike" dirty="0">
                          <a:solidFill>
                            <a:srgbClr val="000000"/>
                          </a:solidFill>
                          <a:effectLst/>
                          <a:latin typeface="Calibri"/>
                        </a:rPr>
                        <a:t> </a:t>
                      </a:r>
                      <a:r>
                        <a:rPr lang="es-CO" sz="800" b="1" i="0" u="none" strike="noStrike" dirty="0" err="1">
                          <a:solidFill>
                            <a:srgbClr val="000000"/>
                          </a:solidFill>
                          <a:effectLst/>
                          <a:latin typeface="Calibri"/>
                        </a:rPr>
                        <a:t>estableciso</a:t>
                      </a:r>
                      <a:r>
                        <a:rPr lang="es-CO" sz="800" b="1" i="0" u="none" strike="noStrike" dirty="0">
                          <a:solidFill>
                            <a:srgbClr val="000000"/>
                          </a:solidFill>
                          <a:effectLst/>
                          <a:latin typeface="Calibri"/>
                        </a:rPr>
                        <a:t> por el Programa Nacional de Servicio al Ciudadano para el Servicio al Ciudadano</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DCE6F1"/>
                    </a:solidFill>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10001"/>
                  </a:ext>
                </a:extLst>
              </a:tr>
              <a:tr h="306539">
                <a:tc>
                  <a:txBody>
                    <a:bodyPr/>
                    <a:lstStyle/>
                    <a:p>
                      <a:pPr algn="ctr" rtl="0" fontAlgn="ctr"/>
                      <a:r>
                        <a:rPr lang="es-CO" sz="600" b="1" i="0" u="none" strike="noStrike">
                          <a:solidFill>
                            <a:srgbClr val="000000"/>
                          </a:solidFill>
                          <a:effectLst/>
                          <a:latin typeface="Calibri"/>
                        </a:rPr>
                        <a:t>META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rtl="0" fontAlgn="ctr"/>
                      <a:r>
                        <a:rPr lang="es-CO" sz="600" b="1" i="0" u="none" strike="noStrike" dirty="0">
                          <a:solidFill>
                            <a:srgbClr val="000000"/>
                          </a:solidFill>
                          <a:effectLst/>
                          <a:latin typeface="Calibri"/>
                        </a:rPr>
                        <a:t>FÓRMULA DEL INDICADOR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rtl="0" fontAlgn="ctr"/>
                      <a:r>
                        <a:rPr lang="es-CO" sz="600" b="1" i="0" u="none" strike="noStrike">
                          <a:solidFill>
                            <a:srgbClr val="000000"/>
                          </a:solidFill>
                          <a:effectLst/>
                          <a:latin typeface="Calibri"/>
                        </a:rPr>
                        <a:t>ACTIVIDADES ESPECÍFICAS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rtl="0" fontAlgn="ctr"/>
                      <a:r>
                        <a:rPr lang="es-CO" sz="600" b="1" i="0" u="none" strike="noStrike">
                          <a:solidFill>
                            <a:srgbClr val="000000"/>
                          </a:solidFill>
                          <a:effectLst/>
                          <a:latin typeface="Calibri"/>
                        </a:rPr>
                        <a:t>% PROGRAMADO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600" b="1" i="0" u="none" strike="noStrike">
                          <a:solidFill>
                            <a:srgbClr val="FF0000"/>
                          </a:solidFill>
                          <a:effectLst/>
                          <a:latin typeface="Calibri"/>
                        </a:rPr>
                        <a:t>ICFES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600" b="1" i="0" u="none" strike="noStrike">
                          <a:solidFill>
                            <a:srgbClr val="FF0000"/>
                          </a:solidFill>
                          <a:effectLst/>
                          <a:latin typeface="Calibri"/>
                        </a:rPr>
                        <a:t>ICETEX</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600" b="1" i="0" u="none" strike="noStrike">
                          <a:solidFill>
                            <a:srgbClr val="FF0000"/>
                          </a:solidFill>
                          <a:effectLst/>
                          <a:latin typeface="Calibri"/>
                        </a:rPr>
                        <a:t>INCI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600" b="1" i="0" u="none" strike="noStrike">
                          <a:solidFill>
                            <a:srgbClr val="FF0000"/>
                          </a:solidFill>
                          <a:effectLst/>
                          <a:latin typeface="Calibri"/>
                        </a:rPr>
                        <a:t>INSOR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600" b="1" i="0" u="none" strike="noStrike">
                          <a:solidFill>
                            <a:srgbClr val="FF0000"/>
                          </a:solidFill>
                          <a:effectLst/>
                          <a:latin typeface="Calibri"/>
                        </a:rPr>
                        <a:t>FODESEP</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600" b="1" i="0" u="none" strike="noStrike">
                          <a:solidFill>
                            <a:srgbClr val="000000"/>
                          </a:solidFill>
                          <a:effectLst/>
                          <a:latin typeface="Calibri"/>
                        </a:rPr>
                        <a:t>INTENALCO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600" b="1" i="0" u="none" strike="noStrike">
                          <a:solidFill>
                            <a:srgbClr val="FF0000"/>
                          </a:solidFill>
                          <a:effectLst/>
                          <a:latin typeface="Calibri"/>
                        </a:rPr>
                        <a:t>ETITC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600" b="1" i="0" u="none" strike="noStrike">
                          <a:solidFill>
                            <a:srgbClr val="FF0000"/>
                          </a:solidFill>
                          <a:effectLst/>
                          <a:latin typeface="Calibri"/>
                        </a:rPr>
                        <a:t>INFOTEP SAN ANDRES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600" b="1" i="0" u="none" strike="noStrike">
                          <a:solidFill>
                            <a:srgbClr val="FF0000"/>
                          </a:solidFill>
                          <a:effectLst/>
                          <a:latin typeface="Calibri"/>
                        </a:rPr>
                        <a:t>INFOTEP SAN JUAN DEL CESAR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600" b="1" i="0" u="none" strike="noStrike">
                          <a:solidFill>
                            <a:srgbClr val="FF0000"/>
                          </a:solidFill>
                          <a:effectLst/>
                          <a:latin typeface="Calibri"/>
                        </a:rPr>
                        <a:t>ITFIT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600" b="1" i="0" u="none" strike="noStrike">
                          <a:solidFill>
                            <a:srgbClr val="000000"/>
                          </a:solidFill>
                          <a:effectLst/>
                          <a:latin typeface="Calibri"/>
                        </a:rPr>
                        <a:t>PROMEDIO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extLst>
                  <a:ext uri="{0D108BD9-81ED-4DB2-BD59-A6C34878D82A}">
                    <a16:rowId xmlns:a16="http://schemas.microsoft.com/office/drawing/2014/main" val="10002"/>
                  </a:ext>
                </a:extLst>
              </a:tr>
              <a:tr h="306539">
                <a:tc rowSpan="4">
                  <a:txBody>
                    <a:bodyPr/>
                    <a:lstStyle/>
                    <a:p>
                      <a:pPr algn="just" fontAlgn="ctr"/>
                      <a:br>
                        <a:rPr lang="es-CO" sz="600" b="0" i="0" u="none" strike="noStrike">
                          <a:solidFill>
                            <a:srgbClr val="000000"/>
                          </a:solidFill>
                          <a:effectLst/>
                          <a:latin typeface="Calibri"/>
                        </a:rPr>
                      </a:br>
                      <a:r>
                        <a:rPr lang="es-CO" sz="600" b="0" i="0" u="none" strike="noStrike">
                          <a:solidFill>
                            <a:srgbClr val="000000"/>
                          </a:solidFill>
                          <a:effectLst/>
                          <a:latin typeface="Calibri"/>
                        </a:rPr>
                        <a:t> 100% del proceso de Atención al Ciudadano unificado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just" fontAlgn="ctr"/>
                      <a:r>
                        <a:rPr lang="es-CO" sz="600" b="0" i="0" u="none" strike="noStrike" dirty="0">
                          <a:solidFill>
                            <a:srgbClr val="000000"/>
                          </a:solidFill>
                          <a:effectLst/>
                          <a:latin typeface="Calibri"/>
                        </a:rPr>
                        <a:t># Actividades realizadas / Total de actividades establecidas para elaborar el proceso unificado de atención al ciudadano*100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s-CO" sz="600" b="0" i="0" u="none" strike="noStrike">
                          <a:solidFill>
                            <a:srgbClr val="000000"/>
                          </a:solidFill>
                          <a:effectLst/>
                          <a:latin typeface="Calibri"/>
                        </a:rPr>
                        <a:t>Revisión de normatividad aplicable al proceso de  Atencion al Ciudadano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ctr" fontAlgn="ctr"/>
                      <a:r>
                        <a:rPr lang="es-CO" sz="700" b="0" i="0" u="none" strike="noStrike" dirty="0">
                          <a:solidFill>
                            <a:srgbClr val="000000"/>
                          </a:solidFill>
                          <a:effectLst/>
                          <a:latin typeface="Calibri"/>
                        </a:rPr>
                        <a:t>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ctr" fontAlgn="ctr"/>
                      <a:r>
                        <a:rPr lang="es-CO" sz="700" b="0" i="0" u="none" strike="noStrike" dirty="0">
                          <a:solidFill>
                            <a:srgbClr val="000000"/>
                          </a:solidFill>
                          <a:effectLst/>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rowSpan="4">
                  <a:txBody>
                    <a:bodyPr/>
                    <a:lstStyle/>
                    <a:p>
                      <a:pPr algn="ctr" fontAlgn="ctr"/>
                      <a:r>
                        <a:rPr lang="es-CO" sz="700" b="0" i="0" u="none" strike="noStrike" dirty="0">
                          <a:solidFill>
                            <a:srgbClr val="000000"/>
                          </a:solidFill>
                          <a:effectLst/>
                          <a:latin typeface="Calibri"/>
                        </a:rPr>
                        <a:t>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rowSpan="4">
                  <a:txBody>
                    <a:bodyPr/>
                    <a:lstStyle/>
                    <a:p>
                      <a:pPr algn="ctr" fontAlgn="ctr"/>
                      <a:r>
                        <a:rPr lang="es-CO" sz="700" b="0" i="0" u="none" strike="noStrike">
                          <a:solidFill>
                            <a:srgbClr val="000000"/>
                          </a:solidFill>
                          <a:effectLst/>
                          <a:latin typeface="Calibri"/>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rowSpan="4">
                  <a:txBody>
                    <a:bodyPr/>
                    <a:lstStyle/>
                    <a:p>
                      <a:pPr algn="ctr" fontAlgn="ctr"/>
                      <a:r>
                        <a:rPr lang="es-CO" sz="700" b="0" i="0" u="none" strike="noStrike">
                          <a:solidFill>
                            <a:srgbClr val="000000"/>
                          </a:solidFill>
                          <a:effectLst/>
                          <a:latin typeface="Calibri"/>
                        </a:rPr>
                        <a:t>60%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rowSpan="4">
                  <a:txBody>
                    <a:bodyPr/>
                    <a:lstStyle/>
                    <a:p>
                      <a:pPr algn="ctr" fontAlgn="ctr"/>
                      <a:r>
                        <a:rPr lang="es-CO" sz="700" b="0" i="0" u="none" strike="noStrike">
                          <a:solidFill>
                            <a:srgbClr val="000000"/>
                          </a:solidFill>
                          <a:effectLst/>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rowSpan="4">
                  <a:txBody>
                    <a:bodyPr/>
                    <a:lstStyle/>
                    <a:p>
                      <a:pPr algn="ctr" fontAlgn="ctr"/>
                      <a:r>
                        <a:rPr lang="es-CO" sz="700" b="0" i="0" u="none" strike="noStrike">
                          <a:solidFill>
                            <a:srgbClr val="000000"/>
                          </a:solidFill>
                          <a:effectLst/>
                          <a:latin typeface="Calibri"/>
                        </a:rPr>
                        <a:t>30%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rowSpan="4">
                  <a:txBody>
                    <a:bodyPr/>
                    <a:lstStyle/>
                    <a:p>
                      <a:pPr algn="ctr" fontAlgn="ctr"/>
                      <a:r>
                        <a:rPr lang="es-CO" sz="700" b="0" i="0" u="none" strike="noStrike">
                          <a:solidFill>
                            <a:srgbClr val="000000"/>
                          </a:solidFill>
                          <a:effectLst/>
                          <a:latin typeface="Calibri"/>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rowSpan="4">
                  <a:txBody>
                    <a:bodyPr/>
                    <a:lstStyle/>
                    <a:p>
                      <a:pPr algn="ctr" fontAlgn="ctr"/>
                      <a:r>
                        <a:rPr lang="es-CO" sz="700" b="0" i="0" u="none" strike="noStrike">
                          <a:solidFill>
                            <a:srgbClr val="000000"/>
                          </a:solidFill>
                          <a:effectLst/>
                          <a:latin typeface="Calibri"/>
                        </a:rPr>
                        <a:t>35%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rowSpan="4">
                  <a:txBody>
                    <a:bodyPr/>
                    <a:lstStyle/>
                    <a:p>
                      <a:pPr algn="ctr" fontAlgn="ctr"/>
                      <a:r>
                        <a:rPr lang="es-CO" sz="700" b="0" i="0" u="none" strike="noStrike">
                          <a:solidFill>
                            <a:srgbClr val="000000"/>
                          </a:solidFill>
                          <a:effectLst/>
                          <a:latin typeface="Calibri"/>
                        </a:rPr>
                        <a:t>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rowSpan="4">
                  <a:txBody>
                    <a:bodyPr/>
                    <a:lstStyle/>
                    <a:p>
                      <a:pPr algn="ctr" fontAlgn="ctr"/>
                      <a:r>
                        <a:rPr lang="es-CO" sz="700" b="0" i="0" u="none" strike="noStrike">
                          <a:solidFill>
                            <a:srgbClr val="000000"/>
                          </a:solidFill>
                          <a:effectLst/>
                          <a:latin typeface="Calibri"/>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rowSpan="4">
                  <a:txBody>
                    <a:bodyPr/>
                    <a:lstStyle/>
                    <a:p>
                      <a:pPr algn="ctr" fontAlgn="ctr"/>
                      <a:r>
                        <a:rPr lang="es-CO" sz="700" b="0" i="0" u="none" strike="noStrike">
                          <a:solidFill>
                            <a:srgbClr val="000000"/>
                          </a:solidFill>
                          <a:effectLst/>
                          <a:latin typeface="Calibri"/>
                        </a:rPr>
                        <a:t>28%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10003"/>
                  </a:ext>
                </a:extLst>
              </a:tr>
              <a:tr h="384677">
                <a:tc vMerge="1">
                  <a:txBody>
                    <a:bodyPr/>
                    <a:lstStyle/>
                    <a:p>
                      <a:endParaRPr lang="es-CO"/>
                    </a:p>
                  </a:txBody>
                  <a:tcPr/>
                </a:tc>
                <a:tc vMerge="1">
                  <a:txBody>
                    <a:bodyPr/>
                    <a:lstStyle/>
                    <a:p>
                      <a:endParaRPr lang="es-CO"/>
                    </a:p>
                  </a:txBody>
                  <a:tcPr/>
                </a:tc>
                <a:tc>
                  <a:txBody>
                    <a:bodyPr/>
                    <a:lstStyle/>
                    <a:p>
                      <a:pPr algn="just" fontAlgn="ctr"/>
                      <a:r>
                        <a:rPr lang="es-CO" sz="600" b="0" i="0" u="none" strike="noStrike" dirty="0">
                          <a:solidFill>
                            <a:srgbClr val="000000"/>
                          </a:solidFill>
                          <a:effectLst/>
                          <a:latin typeface="Calibri"/>
                        </a:rPr>
                        <a:t>Revisión y análisis  de los procesos existentes de Atención al ciudadano y reportarlos  al Ministerio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extLst>
                  <a:ext uri="{0D108BD9-81ED-4DB2-BD59-A6C34878D82A}">
                    <a16:rowId xmlns:a16="http://schemas.microsoft.com/office/drawing/2014/main" val="10004"/>
                  </a:ext>
                </a:extLst>
              </a:tr>
              <a:tr h="306539">
                <a:tc vMerge="1">
                  <a:txBody>
                    <a:bodyPr/>
                    <a:lstStyle/>
                    <a:p>
                      <a:endParaRPr lang="es-CO"/>
                    </a:p>
                  </a:txBody>
                  <a:tcPr/>
                </a:tc>
                <a:tc vMerge="1">
                  <a:txBody>
                    <a:bodyPr/>
                    <a:lstStyle/>
                    <a:p>
                      <a:endParaRPr lang="es-CO"/>
                    </a:p>
                  </a:txBody>
                  <a:tcPr/>
                </a:tc>
                <a:tc>
                  <a:txBody>
                    <a:bodyPr/>
                    <a:lstStyle/>
                    <a:p>
                      <a:pPr algn="just" fontAlgn="ctr"/>
                      <a:r>
                        <a:rPr lang="es-CO" sz="600" b="0" i="0" u="none" strike="noStrike" dirty="0">
                          <a:solidFill>
                            <a:srgbClr val="000000"/>
                          </a:solidFill>
                          <a:effectLst/>
                          <a:latin typeface="Calibri"/>
                        </a:rPr>
                        <a:t>Remisión de la propuesta de Atención al ciudadano por  entidad.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extLst>
                  <a:ext uri="{0D108BD9-81ED-4DB2-BD59-A6C34878D82A}">
                    <a16:rowId xmlns:a16="http://schemas.microsoft.com/office/drawing/2014/main" val="10005"/>
                  </a:ext>
                </a:extLst>
              </a:tr>
              <a:tr h="306539">
                <a:tc vMerge="1">
                  <a:txBody>
                    <a:bodyPr/>
                    <a:lstStyle/>
                    <a:p>
                      <a:endParaRPr lang="es-CO"/>
                    </a:p>
                  </a:txBody>
                  <a:tcPr/>
                </a:tc>
                <a:tc vMerge="1">
                  <a:txBody>
                    <a:bodyPr/>
                    <a:lstStyle/>
                    <a:p>
                      <a:endParaRPr lang="es-CO"/>
                    </a:p>
                  </a:txBody>
                  <a:tcPr/>
                </a:tc>
                <a:tc>
                  <a:txBody>
                    <a:bodyPr/>
                    <a:lstStyle/>
                    <a:p>
                      <a:pPr algn="just" fontAlgn="ctr"/>
                      <a:r>
                        <a:rPr lang="es-CO" sz="600" b="0" i="0" u="none" strike="noStrike" dirty="0">
                          <a:solidFill>
                            <a:srgbClr val="000000"/>
                          </a:solidFill>
                          <a:effectLst/>
                          <a:latin typeface="Calibri"/>
                        </a:rPr>
                        <a:t>Formulación de la propuestas unificada de  proceso de  atención al ciudadano.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extLst>
                  <a:ext uri="{0D108BD9-81ED-4DB2-BD59-A6C34878D82A}">
                    <a16:rowId xmlns:a16="http://schemas.microsoft.com/office/drawing/2014/main" val="10006"/>
                  </a:ext>
                </a:extLst>
              </a:tr>
              <a:tr h="769354">
                <a:tc rowSpan="7">
                  <a:txBody>
                    <a:bodyPr/>
                    <a:lstStyle/>
                    <a:p>
                      <a:pPr algn="ctr" fontAlgn="ctr"/>
                      <a:br>
                        <a:rPr lang="es-CO" sz="600" b="0" i="0" u="none" strike="noStrike" dirty="0">
                          <a:solidFill>
                            <a:srgbClr val="000000"/>
                          </a:solidFill>
                          <a:effectLst/>
                          <a:latin typeface="Calibri"/>
                        </a:rPr>
                      </a:br>
                      <a:r>
                        <a:rPr lang="es-CO" sz="600" b="0" i="0" u="none" strike="noStrike" dirty="0">
                          <a:solidFill>
                            <a:srgbClr val="000000"/>
                          </a:solidFill>
                          <a:effectLst/>
                          <a:latin typeface="Calibri"/>
                        </a:rPr>
                        <a:t> 100% de la Caracterización del  ciudadano definitiva de  acuerdo con las directrices del Programa Nacional de Servicio al Ciudadano, para el sector educativo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7">
                  <a:txBody>
                    <a:bodyPr/>
                    <a:lstStyle/>
                    <a:p>
                      <a:pPr algn="ctr" fontAlgn="ctr"/>
                      <a:r>
                        <a:rPr lang="es-CO" sz="600" b="0" i="0" u="none" strike="noStrike">
                          <a:solidFill>
                            <a:srgbClr val="000000"/>
                          </a:solidFill>
                          <a:effectLst/>
                          <a:latin typeface="Calibri"/>
                        </a:rPr>
                        <a:t> # Actividades realizadas/ Total de actividades establecidas por el programa nacional de servicio al ciudadano * 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s-CO" sz="600" b="0" i="0" u="none" strike="noStrike" dirty="0">
                          <a:solidFill>
                            <a:srgbClr val="000000"/>
                          </a:solidFill>
                          <a:effectLst/>
                          <a:latin typeface="Calibri"/>
                        </a:rPr>
                        <a:t>Implementar la metodología para la caricaturización del ciudadano del Programa Nacional de Servicio al Ciudadano: </a:t>
                      </a:r>
                      <a:br>
                        <a:rPr lang="es-CO" sz="600" b="0" i="0" u="none" strike="noStrike" dirty="0">
                          <a:solidFill>
                            <a:srgbClr val="000000"/>
                          </a:solidFill>
                          <a:effectLst/>
                          <a:latin typeface="Calibri"/>
                        </a:rPr>
                      </a:br>
                      <a:r>
                        <a:rPr lang="es-CO" sz="600" b="0" i="0" u="none" strike="noStrike" dirty="0">
                          <a:solidFill>
                            <a:srgbClr val="000000"/>
                          </a:solidFill>
                          <a:effectLst/>
                          <a:latin typeface="Calibri"/>
                        </a:rPr>
                        <a:t>Paso1. Identificar los objetivos de la caracterización y su alcance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7">
                  <a:txBody>
                    <a:bodyPr/>
                    <a:lstStyle/>
                    <a:p>
                      <a:pPr algn="ctr" fontAlgn="ctr"/>
                      <a:r>
                        <a:rPr lang="es-CO" sz="700" b="0" i="0" u="none" strike="noStrike">
                          <a:solidFill>
                            <a:srgbClr val="000000"/>
                          </a:solidFill>
                          <a:effectLst/>
                          <a:latin typeface="Calibri"/>
                        </a:rPr>
                        <a:t>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7">
                  <a:txBody>
                    <a:bodyPr/>
                    <a:lstStyle/>
                    <a:p>
                      <a:pPr algn="ctr" fontAlgn="ctr"/>
                      <a:r>
                        <a:rPr lang="es-CO" sz="700" b="0" i="0" u="none" strike="noStrike" dirty="0">
                          <a:solidFill>
                            <a:srgbClr val="000000"/>
                          </a:solidFill>
                          <a:effectLst/>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rowSpan="7">
                  <a:txBody>
                    <a:bodyPr/>
                    <a:lstStyle/>
                    <a:p>
                      <a:pPr algn="ctr" fontAlgn="ctr"/>
                      <a:r>
                        <a:rPr lang="es-CO" sz="700" b="0" i="0" u="none" strike="noStrike" dirty="0">
                          <a:solidFill>
                            <a:srgbClr val="000000"/>
                          </a:solidFill>
                          <a:effectLst/>
                          <a:latin typeface="Calibri"/>
                        </a:rPr>
                        <a:t>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rowSpan="7">
                  <a:txBody>
                    <a:bodyPr/>
                    <a:lstStyle/>
                    <a:p>
                      <a:pPr algn="ctr" fontAlgn="ctr"/>
                      <a:r>
                        <a:rPr lang="es-CO" sz="700" b="0" i="0" u="none" strike="noStrike" dirty="0">
                          <a:solidFill>
                            <a:srgbClr val="000000"/>
                          </a:solidFill>
                          <a:effectLst/>
                          <a:latin typeface="Calibri"/>
                        </a:rPr>
                        <a:t>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rowSpan="7">
                  <a:txBody>
                    <a:bodyPr/>
                    <a:lstStyle/>
                    <a:p>
                      <a:pPr algn="ctr" fontAlgn="ctr"/>
                      <a:r>
                        <a:rPr lang="es-CO" sz="700" b="0" i="0" u="none" strike="noStrike" dirty="0">
                          <a:solidFill>
                            <a:srgbClr val="000000"/>
                          </a:solidFill>
                          <a:effectLst/>
                          <a:latin typeface="Calibri"/>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rowSpan="7">
                  <a:txBody>
                    <a:bodyPr/>
                    <a:lstStyle/>
                    <a:p>
                      <a:pPr algn="ctr" fontAlgn="ctr"/>
                      <a:r>
                        <a:rPr lang="es-CO" sz="700" b="0" i="0" u="none" strike="noStrike" dirty="0">
                          <a:solidFill>
                            <a:srgbClr val="000000"/>
                          </a:solidFill>
                          <a:effectLst/>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rowSpan="7">
                  <a:txBody>
                    <a:bodyPr/>
                    <a:lstStyle/>
                    <a:p>
                      <a:pPr algn="ctr" fontAlgn="ctr"/>
                      <a:r>
                        <a:rPr lang="es-CO" sz="700" b="0" i="0" u="none" strike="noStrike" dirty="0">
                          <a:solidFill>
                            <a:srgbClr val="000000"/>
                          </a:solidFill>
                          <a:effectLst/>
                          <a:latin typeface="Calibri"/>
                        </a:rPr>
                        <a:t>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rowSpan="7">
                  <a:txBody>
                    <a:bodyPr/>
                    <a:lstStyle/>
                    <a:p>
                      <a:pPr algn="ctr" fontAlgn="ctr"/>
                      <a:r>
                        <a:rPr lang="es-CO" sz="700" b="0" i="0" u="none" strike="noStrike" dirty="0">
                          <a:solidFill>
                            <a:srgbClr val="000000"/>
                          </a:solidFill>
                          <a:effectLst/>
                          <a:latin typeface="Calibri"/>
                        </a:rPr>
                        <a:t>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rowSpan="7">
                  <a:txBody>
                    <a:bodyPr/>
                    <a:lstStyle/>
                    <a:p>
                      <a:pPr algn="ctr" fontAlgn="ctr"/>
                      <a:r>
                        <a:rPr lang="es-CO" sz="700" b="0" i="0" u="none" strike="noStrike" dirty="0">
                          <a:solidFill>
                            <a:srgbClr val="000000"/>
                          </a:solidFill>
                          <a:effectLst/>
                          <a:latin typeface="Calibri"/>
                        </a:rPr>
                        <a:t>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rowSpan="7">
                  <a:txBody>
                    <a:bodyPr/>
                    <a:lstStyle/>
                    <a:p>
                      <a:pPr algn="ctr" fontAlgn="ctr"/>
                      <a:r>
                        <a:rPr lang="es-CO" sz="700" b="0" i="0" u="none" strike="noStrike" dirty="0">
                          <a:solidFill>
                            <a:srgbClr val="000000"/>
                          </a:solidFill>
                          <a:effectLst/>
                          <a:latin typeface="Calibri"/>
                        </a:rPr>
                        <a:t>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rowSpan="7">
                  <a:txBody>
                    <a:bodyPr/>
                    <a:lstStyle/>
                    <a:p>
                      <a:pPr algn="ctr" fontAlgn="ctr"/>
                      <a:r>
                        <a:rPr lang="es-CO" sz="700" b="0" i="0" u="none" strike="noStrike" dirty="0">
                          <a:solidFill>
                            <a:srgbClr val="000000"/>
                          </a:solidFill>
                          <a:effectLst/>
                          <a:latin typeface="Calibri"/>
                        </a:rPr>
                        <a:t>35%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rowSpan="7">
                  <a:txBody>
                    <a:bodyPr/>
                    <a:lstStyle/>
                    <a:p>
                      <a:pPr algn="ctr" fontAlgn="ctr"/>
                      <a:r>
                        <a:rPr lang="es-CO" sz="700" b="0" i="0" u="none" strike="noStrike" dirty="0">
                          <a:solidFill>
                            <a:srgbClr val="000000"/>
                          </a:solidFill>
                          <a:effectLst/>
                          <a:latin typeface="Calibri"/>
                        </a:rPr>
                        <a:t>23%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10007"/>
                  </a:ext>
                </a:extLst>
              </a:tr>
              <a:tr h="306539">
                <a:tc vMerge="1">
                  <a:txBody>
                    <a:bodyPr/>
                    <a:lstStyle/>
                    <a:p>
                      <a:endParaRPr lang="es-CO"/>
                    </a:p>
                  </a:txBody>
                  <a:tcPr/>
                </a:tc>
                <a:tc vMerge="1">
                  <a:txBody>
                    <a:bodyPr/>
                    <a:lstStyle/>
                    <a:p>
                      <a:endParaRPr lang="es-CO"/>
                    </a:p>
                  </a:txBody>
                  <a:tcPr/>
                </a:tc>
                <a:tc>
                  <a:txBody>
                    <a:bodyPr/>
                    <a:lstStyle/>
                    <a:p>
                      <a:pPr algn="just" fontAlgn="ctr"/>
                      <a:r>
                        <a:rPr lang="es-CO" sz="600" b="0" i="0" u="none" strike="noStrike" dirty="0">
                          <a:solidFill>
                            <a:srgbClr val="000000"/>
                          </a:solidFill>
                          <a:effectLst/>
                          <a:latin typeface="Calibri"/>
                        </a:rPr>
                        <a:t>Paso 2. Establecer un líder del ejercicio de caracterización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extLst>
                  <a:ext uri="{0D108BD9-81ED-4DB2-BD59-A6C34878D82A}">
                    <a16:rowId xmlns:a16="http://schemas.microsoft.com/office/drawing/2014/main" val="10008"/>
                  </a:ext>
                </a:extLst>
              </a:tr>
              <a:tr h="306539">
                <a:tc vMerge="1">
                  <a:txBody>
                    <a:bodyPr/>
                    <a:lstStyle/>
                    <a:p>
                      <a:endParaRPr lang="es-CO"/>
                    </a:p>
                  </a:txBody>
                  <a:tcPr/>
                </a:tc>
                <a:tc vMerge="1">
                  <a:txBody>
                    <a:bodyPr/>
                    <a:lstStyle/>
                    <a:p>
                      <a:endParaRPr lang="es-CO"/>
                    </a:p>
                  </a:txBody>
                  <a:tcPr/>
                </a:tc>
                <a:tc>
                  <a:txBody>
                    <a:bodyPr/>
                    <a:lstStyle/>
                    <a:p>
                      <a:pPr algn="just" fontAlgn="ctr"/>
                      <a:r>
                        <a:rPr lang="es-CO" sz="600" b="0" i="0" u="none" strike="noStrike" dirty="0">
                          <a:solidFill>
                            <a:srgbClr val="000000"/>
                          </a:solidFill>
                          <a:effectLst/>
                          <a:latin typeface="Calibri"/>
                        </a:rPr>
                        <a:t>Paso 3. Establecer variables y niveles de desagregación de la información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extLst>
                  <a:ext uri="{0D108BD9-81ED-4DB2-BD59-A6C34878D82A}">
                    <a16:rowId xmlns:a16="http://schemas.microsoft.com/office/drawing/2014/main" val="10009"/>
                  </a:ext>
                </a:extLst>
              </a:tr>
              <a:tr h="120211">
                <a:tc vMerge="1">
                  <a:txBody>
                    <a:bodyPr/>
                    <a:lstStyle/>
                    <a:p>
                      <a:endParaRPr lang="es-CO"/>
                    </a:p>
                  </a:txBody>
                  <a:tcPr/>
                </a:tc>
                <a:tc vMerge="1">
                  <a:txBody>
                    <a:bodyPr/>
                    <a:lstStyle/>
                    <a:p>
                      <a:endParaRPr lang="es-CO"/>
                    </a:p>
                  </a:txBody>
                  <a:tcPr/>
                </a:tc>
                <a:tc>
                  <a:txBody>
                    <a:bodyPr/>
                    <a:lstStyle/>
                    <a:p>
                      <a:pPr algn="just" fontAlgn="ctr"/>
                      <a:r>
                        <a:rPr lang="es-CO" sz="600" b="0" i="0" u="none" strike="noStrike" dirty="0">
                          <a:solidFill>
                            <a:srgbClr val="000000"/>
                          </a:solidFill>
                          <a:effectLst/>
                          <a:latin typeface="Calibri"/>
                        </a:rPr>
                        <a:t>Paso 4. Priorizar variables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extLst>
                  <a:ext uri="{0D108BD9-81ED-4DB2-BD59-A6C34878D82A}">
                    <a16:rowId xmlns:a16="http://schemas.microsoft.com/office/drawing/2014/main" val="10010"/>
                  </a:ext>
                </a:extLst>
              </a:tr>
              <a:tr h="306539">
                <a:tc vMerge="1">
                  <a:txBody>
                    <a:bodyPr/>
                    <a:lstStyle/>
                    <a:p>
                      <a:endParaRPr lang="es-CO"/>
                    </a:p>
                  </a:txBody>
                  <a:tcPr/>
                </a:tc>
                <a:tc vMerge="1">
                  <a:txBody>
                    <a:bodyPr/>
                    <a:lstStyle/>
                    <a:p>
                      <a:endParaRPr lang="es-CO"/>
                    </a:p>
                  </a:txBody>
                  <a:tcPr/>
                </a:tc>
                <a:tc>
                  <a:txBody>
                    <a:bodyPr/>
                    <a:lstStyle/>
                    <a:p>
                      <a:pPr algn="just" fontAlgn="ctr"/>
                      <a:r>
                        <a:rPr lang="es-CO" sz="600" b="0" i="0" u="none" strike="noStrike" dirty="0">
                          <a:solidFill>
                            <a:srgbClr val="000000"/>
                          </a:solidFill>
                          <a:effectLst/>
                          <a:latin typeface="Calibri"/>
                        </a:rPr>
                        <a:t>Paso 5. Identificación de mecanismos de recolección de información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extLst>
                  <a:ext uri="{0D108BD9-81ED-4DB2-BD59-A6C34878D82A}">
                    <a16:rowId xmlns:a16="http://schemas.microsoft.com/office/drawing/2014/main" val="10011"/>
                  </a:ext>
                </a:extLst>
              </a:tr>
              <a:tr h="480846">
                <a:tc vMerge="1">
                  <a:txBody>
                    <a:bodyPr/>
                    <a:lstStyle/>
                    <a:p>
                      <a:endParaRPr lang="es-CO"/>
                    </a:p>
                  </a:txBody>
                  <a:tcPr/>
                </a:tc>
                <a:tc vMerge="1">
                  <a:txBody>
                    <a:bodyPr/>
                    <a:lstStyle/>
                    <a:p>
                      <a:endParaRPr lang="es-CO"/>
                    </a:p>
                  </a:txBody>
                  <a:tcPr/>
                </a:tc>
                <a:tc>
                  <a:txBody>
                    <a:bodyPr/>
                    <a:lstStyle/>
                    <a:p>
                      <a:pPr algn="just" fontAlgn="ctr"/>
                      <a:r>
                        <a:rPr lang="es-CO" sz="600" b="0" i="0" u="none" strike="noStrike" dirty="0">
                          <a:solidFill>
                            <a:srgbClr val="000000"/>
                          </a:solidFill>
                          <a:effectLst/>
                          <a:latin typeface="Calibri"/>
                        </a:rPr>
                        <a:t>Paso 6. Automatizar la información y establecer grupos o segmentos de ciudadanos, usuarios o grupos de interés con características similares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extLst>
                  <a:ext uri="{0D108BD9-81ED-4DB2-BD59-A6C34878D82A}">
                    <a16:rowId xmlns:a16="http://schemas.microsoft.com/office/drawing/2014/main" val="10012"/>
                  </a:ext>
                </a:extLst>
              </a:tr>
              <a:tr h="306539">
                <a:tc vMerge="1">
                  <a:txBody>
                    <a:bodyPr/>
                    <a:lstStyle/>
                    <a:p>
                      <a:endParaRPr lang="es-CO"/>
                    </a:p>
                  </a:txBody>
                  <a:tcPr/>
                </a:tc>
                <a:tc vMerge="1">
                  <a:txBody>
                    <a:bodyPr/>
                    <a:lstStyle/>
                    <a:p>
                      <a:endParaRPr lang="es-CO"/>
                    </a:p>
                  </a:txBody>
                  <a:tcPr/>
                </a:tc>
                <a:tc>
                  <a:txBody>
                    <a:bodyPr/>
                    <a:lstStyle/>
                    <a:p>
                      <a:pPr algn="just" fontAlgn="ctr"/>
                      <a:r>
                        <a:rPr lang="es-CO" sz="600" b="0" i="0" u="none" strike="noStrike" dirty="0">
                          <a:solidFill>
                            <a:srgbClr val="000000"/>
                          </a:solidFill>
                          <a:effectLst/>
                          <a:latin typeface="Calibri"/>
                        </a:rPr>
                        <a:t>Paso 7. Divulgar y publicar la información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extLst>
                  <a:ext uri="{0D108BD9-81ED-4DB2-BD59-A6C34878D82A}">
                    <a16:rowId xmlns:a16="http://schemas.microsoft.com/office/drawing/2014/main" val="10013"/>
                  </a:ext>
                </a:extLst>
              </a:tr>
            </a:tbl>
          </a:graphicData>
        </a:graphic>
      </p:graphicFrame>
      <p:graphicFrame>
        <p:nvGraphicFramePr>
          <p:cNvPr id="9" name="8 Tabla"/>
          <p:cNvGraphicFramePr>
            <a:graphicFrameLocks noGrp="1"/>
          </p:cNvGraphicFramePr>
          <p:nvPr>
            <p:extLst>
              <p:ext uri="{D42A27DB-BD31-4B8C-83A1-F6EECF244321}">
                <p14:modId xmlns:p14="http://schemas.microsoft.com/office/powerpoint/2010/main" val="2892954348"/>
              </p:ext>
            </p:extLst>
          </p:nvPr>
        </p:nvGraphicFramePr>
        <p:xfrm>
          <a:off x="611560" y="5877272"/>
          <a:ext cx="3365500" cy="762000"/>
        </p:xfrm>
        <a:graphic>
          <a:graphicData uri="http://schemas.openxmlformats.org/drawingml/2006/table">
            <a:tbl>
              <a:tblPr/>
              <a:tblGrid>
                <a:gridCol w="761282">
                  <a:extLst>
                    <a:ext uri="{9D8B030D-6E8A-4147-A177-3AD203B41FA5}">
                      <a16:colId xmlns:a16="http://schemas.microsoft.com/office/drawing/2014/main" val="20000"/>
                    </a:ext>
                  </a:extLst>
                </a:gridCol>
                <a:gridCol w="904022">
                  <a:extLst>
                    <a:ext uri="{9D8B030D-6E8A-4147-A177-3AD203B41FA5}">
                      <a16:colId xmlns:a16="http://schemas.microsoft.com/office/drawing/2014/main" val="20001"/>
                    </a:ext>
                  </a:extLst>
                </a:gridCol>
                <a:gridCol w="761282">
                  <a:extLst>
                    <a:ext uri="{9D8B030D-6E8A-4147-A177-3AD203B41FA5}">
                      <a16:colId xmlns:a16="http://schemas.microsoft.com/office/drawing/2014/main" val="20002"/>
                    </a:ext>
                  </a:extLst>
                </a:gridCol>
                <a:gridCol w="938914">
                  <a:extLst>
                    <a:ext uri="{9D8B030D-6E8A-4147-A177-3AD203B41FA5}">
                      <a16:colId xmlns:a16="http://schemas.microsoft.com/office/drawing/2014/main" val="20003"/>
                    </a:ext>
                  </a:extLst>
                </a:gridCol>
              </a:tblGrid>
              <a:tr h="190500">
                <a:tc gridSpan="2">
                  <a:txBody>
                    <a:bodyPr/>
                    <a:lstStyle/>
                    <a:p>
                      <a:pPr algn="l" fontAlgn="b"/>
                      <a:r>
                        <a:rPr lang="es-CO" sz="1000" b="1" i="0" u="none" strike="noStrike" dirty="0">
                          <a:solidFill>
                            <a:srgbClr val="000000"/>
                          </a:solidFill>
                          <a:effectLst/>
                          <a:latin typeface="Calibri"/>
                        </a:rPr>
                        <a:t>CONVENCIONES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s-CO"/>
                    </a:p>
                  </a:txBody>
                  <a:tcPr/>
                </a:tc>
                <a:tc>
                  <a:txBody>
                    <a:bodyPr/>
                    <a:lstStyle/>
                    <a:p>
                      <a:pPr algn="l" fontAlgn="b"/>
                      <a:endParaRPr lang="es-CO"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s-CO" sz="11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00"/>
                  </a:ext>
                </a:extLst>
              </a:tr>
              <a:tr h="190500">
                <a:tc>
                  <a:txBody>
                    <a:bodyPr/>
                    <a:lstStyle/>
                    <a:p>
                      <a:pPr algn="l" fontAlgn="b"/>
                      <a:r>
                        <a:rPr lang="es-CO" sz="1100" b="0" i="0" u="none" strike="noStrike" dirty="0">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gridSpan="3">
                  <a:txBody>
                    <a:bodyPr/>
                    <a:lstStyle/>
                    <a:p>
                      <a:pPr algn="l" fontAlgn="b"/>
                      <a:r>
                        <a:rPr lang="es-CO" sz="1100" b="0" i="0" u="none" strike="noStrike">
                          <a:solidFill>
                            <a:srgbClr val="000000"/>
                          </a:solidFill>
                          <a:effectLst/>
                          <a:latin typeface="Calibri"/>
                        </a:rPr>
                        <a:t>Supera el porcentaje programado</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10001"/>
                  </a:ext>
                </a:extLst>
              </a:tr>
              <a:tr h="190500">
                <a:tc>
                  <a:txBody>
                    <a:bodyPr/>
                    <a:lstStyle/>
                    <a:p>
                      <a:pPr algn="l" fontAlgn="b"/>
                      <a:r>
                        <a:rPr lang="es-CO" sz="1100" b="0" i="0" u="none" strike="noStrike">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gridSpan="3">
                  <a:txBody>
                    <a:bodyPr/>
                    <a:lstStyle/>
                    <a:p>
                      <a:pPr algn="l" fontAlgn="b"/>
                      <a:r>
                        <a:rPr lang="es-CO" sz="1100" b="0" i="0" u="none" strike="noStrike">
                          <a:solidFill>
                            <a:srgbClr val="000000"/>
                          </a:solidFill>
                          <a:effectLst/>
                          <a:latin typeface="Calibri"/>
                        </a:rPr>
                        <a:t>No supera el porcentaje programado</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10002"/>
                  </a:ext>
                </a:extLst>
              </a:tr>
              <a:tr h="190500">
                <a:tc>
                  <a:txBody>
                    <a:bodyPr/>
                    <a:lstStyle/>
                    <a:p>
                      <a:pPr algn="l" fontAlgn="b"/>
                      <a:r>
                        <a:rPr lang="es-CO" sz="1100" b="0" i="0" u="none" strike="noStrike">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gridSpan="3">
                  <a:txBody>
                    <a:bodyPr/>
                    <a:lstStyle/>
                    <a:p>
                      <a:pPr algn="l" fontAlgn="b"/>
                      <a:r>
                        <a:rPr lang="es-CO" sz="1100" b="0" i="0" u="none" strike="noStrike" dirty="0">
                          <a:solidFill>
                            <a:srgbClr val="000000"/>
                          </a:solidFill>
                          <a:effectLst/>
                          <a:latin typeface="Calibri"/>
                        </a:rPr>
                        <a:t>Cumple el porcentaje programado</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83096935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 name="Picture 15"/>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5259" t="17295" r="16983" b="33645"/>
          <a:stretch/>
        </p:blipFill>
        <p:spPr bwMode="auto">
          <a:xfrm>
            <a:off x="611560" y="116633"/>
            <a:ext cx="8280920" cy="6494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67" name="66 Grupo"/>
          <p:cNvGrpSpPr/>
          <p:nvPr/>
        </p:nvGrpSpPr>
        <p:grpSpPr>
          <a:xfrm>
            <a:off x="6189257" y="6093296"/>
            <a:ext cx="2919247" cy="757382"/>
            <a:chOff x="6189257" y="6093296"/>
            <a:chExt cx="2919247" cy="757382"/>
          </a:xfrm>
        </p:grpSpPr>
        <p:pic>
          <p:nvPicPr>
            <p:cNvPr id="68" name="67 Imagen"/>
            <p:cNvPicPr>
              <a:picLocks noChangeAspect="1"/>
            </p:cNvPicPr>
            <p:nvPr/>
          </p:nvPicPr>
          <p:blipFill rotWithShape="1">
            <a:blip r:embed="rId3" cstate="print">
              <a:extLst>
                <a:ext uri="{28A0092B-C50C-407E-A947-70E740481C1C}">
                  <a14:useLocalDpi xmlns:a14="http://schemas.microsoft.com/office/drawing/2010/main" val="0"/>
                </a:ext>
              </a:extLst>
            </a:blip>
            <a:srcRect l="80014" t="81187" r="3385" b="5008"/>
            <a:stretch/>
          </p:blipFill>
          <p:spPr>
            <a:xfrm>
              <a:off x="7590492" y="6093296"/>
              <a:ext cx="1518012" cy="757382"/>
            </a:xfrm>
            <a:prstGeom prst="rect">
              <a:avLst/>
            </a:prstGeom>
          </p:spPr>
        </p:pic>
        <p:pic>
          <p:nvPicPr>
            <p:cNvPr id="69" name="68 Imagen"/>
            <p:cNvPicPr>
              <a:picLocks noChangeAspect="1"/>
            </p:cNvPicPr>
            <p:nvPr/>
          </p:nvPicPr>
          <p:blipFill rotWithShape="1">
            <a:blip r:embed="rId4" cstate="print">
              <a:extLst>
                <a:ext uri="{28A0092B-C50C-407E-A947-70E740481C1C}">
                  <a14:useLocalDpi xmlns:a14="http://schemas.microsoft.com/office/drawing/2010/main" val="0"/>
                </a:ext>
              </a:extLst>
            </a:blip>
            <a:srcRect l="8610" t="34023" r="7437" b="38391"/>
            <a:stretch/>
          </p:blipFill>
          <p:spPr>
            <a:xfrm>
              <a:off x="6189257" y="6294092"/>
              <a:ext cx="1401235" cy="355790"/>
            </a:xfrm>
            <a:prstGeom prst="rect">
              <a:avLst/>
            </a:prstGeom>
          </p:spPr>
        </p:pic>
      </p:grpSp>
      <p:sp>
        <p:nvSpPr>
          <p:cNvPr id="2" name="1 Rectángulo"/>
          <p:cNvSpPr/>
          <p:nvPr/>
        </p:nvSpPr>
        <p:spPr>
          <a:xfrm>
            <a:off x="1187624" y="44624"/>
            <a:ext cx="7712839" cy="707886"/>
          </a:xfrm>
          <a:prstGeom prst="rect">
            <a:avLst/>
          </a:prstGeom>
        </p:spPr>
        <p:txBody>
          <a:bodyPr wrap="square">
            <a:spAutoFit/>
          </a:bodyPr>
          <a:lstStyle/>
          <a:p>
            <a:pPr lvl="0" algn="ctr" eaLnBrk="0" fontAlgn="base" hangingPunct="0">
              <a:spcBef>
                <a:spcPct val="0"/>
              </a:spcBef>
              <a:spcAft>
                <a:spcPct val="0"/>
              </a:spcAft>
              <a:defRPr/>
            </a:pPr>
            <a:r>
              <a:rPr lang="es-CO" sz="2000" b="1" dirty="0">
                <a:solidFill>
                  <a:schemeClr val="bg1"/>
                </a:solidFill>
                <a:latin typeface="Arial" panose="020B0604020202020204" pitchFamily="34" charset="0"/>
                <a:ea typeface="ＭＳ Ｐゴシック" panose="020B0600070205080204" pitchFamily="34" charset="-128"/>
              </a:rPr>
              <a:t>Politica Gestión Misional y de Gobierno- II- </a:t>
            </a:r>
            <a:r>
              <a:rPr lang="es-CO" sz="2000" b="1" dirty="0">
                <a:solidFill>
                  <a:prstClr val="white"/>
                </a:solidFill>
                <a:latin typeface="Arial" panose="020B0604020202020204" pitchFamily="34" charset="0"/>
                <a:ea typeface="ＭＳ Ｐゴシック" panose="020B0600070205080204" pitchFamily="34" charset="-128"/>
              </a:rPr>
              <a:t>Trimestre 2016</a:t>
            </a:r>
            <a:endParaRPr lang="es-CO" sz="2000" b="1" dirty="0">
              <a:solidFill>
                <a:schemeClr val="bg1"/>
              </a:solidFill>
              <a:latin typeface="Arial" panose="020B0604020202020204" pitchFamily="34" charset="0"/>
              <a:ea typeface="ＭＳ Ｐゴシック" panose="020B0600070205080204" pitchFamily="34" charset="-128"/>
            </a:endParaRPr>
          </a:p>
          <a:p>
            <a:pPr lvl="0" algn="ctr" eaLnBrk="0" fontAlgn="base" hangingPunct="0">
              <a:spcBef>
                <a:spcPct val="0"/>
              </a:spcBef>
              <a:spcAft>
                <a:spcPct val="0"/>
              </a:spcAft>
              <a:defRPr/>
            </a:pPr>
            <a:r>
              <a:rPr lang="es-CO" sz="2000" b="1" dirty="0">
                <a:solidFill>
                  <a:schemeClr val="bg1"/>
                </a:solidFill>
                <a:latin typeface="Arial" panose="020B0604020202020204" pitchFamily="34" charset="0"/>
                <a:ea typeface="ＭＳ Ｐゴシック" panose="020B0600070205080204" pitchFamily="34" charset="-128"/>
              </a:rPr>
              <a:t>ICFES</a:t>
            </a:r>
          </a:p>
        </p:txBody>
      </p:sp>
      <p:sp>
        <p:nvSpPr>
          <p:cNvPr id="3" name="2 Marcador de fecha"/>
          <p:cNvSpPr>
            <a:spLocks noGrp="1"/>
          </p:cNvSpPr>
          <p:nvPr>
            <p:ph type="dt" sz="half" idx="10"/>
          </p:nvPr>
        </p:nvSpPr>
        <p:spPr/>
        <p:txBody>
          <a:bodyPr/>
          <a:lstStyle/>
          <a:p>
            <a:r>
              <a:rPr lang="es-CO"/>
              <a:t>26/04/2016</a:t>
            </a:r>
          </a:p>
        </p:txBody>
      </p:sp>
      <p:graphicFrame>
        <p:nvGraphicFramePr>
          <p:cNvPr id="4" name="3 Tabla"/>
          <p:cNvGraphicFramePr>
            <a:graphicFrameLocks noGrp="1"/>
          </p:cNvGraphicFramePr>
          <p:nvPr>
            <p:extLst>
              <p:ext uri="{D42A27DB-BD31-4B8C-83A1-F6EECF244321}">
                <p14:modId xmlns:p14="http://schemas.microsoft.com/office/powerpoint/2010/main" val="1375296345"/>
              </p:ext>
            </p:extLst>
          </p:nvPr>
        </p:nvGraphicFramePr>
        <p:xfrm>
          <a:off x="683567" y="1038932"/>
          <a:ext cx="8280921" cy="4838340"/>
        </p:xfrm>
        <a:graphic>
          <a:graphicData uri="http://schemas.openxmlformats.org/drawingml/2006/table">
            <a:tbl>
              <a:tblPr>
                <a:tableStyleId>{D7AC3CCA-C797-4891-BE02-D94E43425B78}</a:tableStyleId>
              </a:tblPr>
              <a:tblGrid>
                <a:gridCol w="1656185">
                  <a:extLst>
                    <a:ext uri="{9D8B030D-6E8A-4147-A177-3AD203B41FA5}">
                      <a16:colId xmlns:a16="http://schemas.microsoft.com/office/drawing/2014/main" val="20000"/>
                    </a:ext>
                  </a:extLst>
                </a:gridCol>
                <a:gridCol w="1080120">
                  <a:extLst>
                    <a:ext uri="{9D8B030D-6E8A-4147-A177-3AD203B41FA5}">
                      <a16:colId xmlns:a16="http://schemas.microsoft.com/office/drawing/2014/main" val="20001"/>
                    </a:ext>
                  </a:extLst>
                </a:gridCol>
                <a:gridCol w="1008112">
                  <a:extLst>
                    <a:ext uri="{9D8B030D-6E8A-4147-A177-3AD203B41FA5}">
                      <a16:colId xmlns:a16="http://schemas.microsoft.com/office/drawing/2014/main" val="20002"/>
                    </a:ext>
                  </a:extLst>
                </a:gridCol>
                <a:gridCol w="1080120">
                  <a:extLst>
                    <a:ext uri="{9D8B030D-6E8A-4147-A177-3AD203B41FA5}">
                      <a16:colId xmlns:a16="http://schemas.microsoft.com/office/drawing/2014/main" val="20003"/>
                    </a:ext>
                  </a:extLst>
                </a:gridCol>
                <a:gridCol w="3456384">
                  <a:extLst>
                    <a:ext uri="{9D8B030D-6E8A-4147-A177-3AD203B41FA5}">
                      <a16:colId xmlns:a16="http://schemas.microsoft.com/office/drawing/2014/main" val="20004"/>
                    </a:ext>
                  </a:extLst>
                </a:gridCol>
              </a:tblGrid>
              <a:tr h="0">
                <a:tc>
                  <a:txBody>
                    <a:bodyPr/>
                    <a:lstStyle/>
                    <a:p>
                      <a:pPr algn="ctr" fontAlgn="ctr"/>
                      <a:r>
                        <a:rPr lang="es-CO" sz="1200" u="none" strike="noStrike" dirty="0">
                          <a:solidFill>
                            <a:schemeClr val="bg1"/>
                          </a:solidFill>
                          <a:effectLst/>
                        </a:rPr>
                        <a:t>Actividades Principales</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Indicador</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Meta 2016</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Avance 2° trimestre 2016</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Observaciones</a:t>
                      </a:r>
                      <a:endParaRPr lang="es-CO" sz="1200" b="1" i="0" u="none" strike="noStrike" dirty="0">
                        <a:solidFill>
                          <a:schemeClr val="bg1"/>
                        </a:solidFill>
                        <a:effectLst/>
                        <a:latin typeface="Calibri"/>
                      </a:endParaRPr>
                    </a:p>
                  </a:txBody>
                  <a:tcPr marL="0" marR="0" marT="0" marB="0" anchor="ctr">
                    <a:solidFill>
                      <a:schemeClr val="tx2"/>
                    </a:solidFill>
                  </a:tcPr>
                </a:tc>
                <a:extLst>
                  <a:ext uri="{0D108BD9-81ED-4DB2-BD59-A6C34878D82A}">
                    <a16:rowId xmlns:a16="http://schemas.microsoft.com/office/drawing/2014/main" val="10000"/>
                  </a:ext>
                </a:extLst>
              </a:tr>
              <a:tr h="1352782">
                <a:tc>
                  <a:txBody>
                    <a:bodyPr/>
                    <a:lstStyle/>
                    <a:p>
                      <a:pPr algn="ctr" fontAlgn="ctr"/>
                      <a:r>
                        <a:rPr lang="es-CO" sz="1200" u="none" strike="noStrike" dirty="0">
                          <a:effectLst/>
                        </a:rPr>
                        <a:t>Construcción de seis (6) bloques de preguntas en cada una de las áreas a evaluar, para armar prueba 2016 y alimentar el banco de ítems de Saber 11</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es-CO" sz="1200" u="none" strike="noStrike" dirty="0">
                          <a:effectLst/>
                        </a:rPr>
                        <a:t>Cantidad de bloques construidos para Saber 11°</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endParaRPr lang="es-CO" sz="1200" b="0" i="0" u="none" strike="noStrike" dirty="0">
                        <a:solidFill>
                          <a:srgbClr val="FF0000"/>
                        </a:solidFill>
                        <a:effectLst/>
                        <a:latin typeface="Calibri"/>
                      </a:endParaRPr>
                    </a:p>
                  </a:txBody>
                  <a:tcPr marL="0" marR="0" marT="0" marB="0" anchor="ctr">
                    <a:noFill/>
                  </a:tcPr>
                </a:tc>
                <a:tc>
                  <a:txBody>
                    <a:bodyPr/>
                    <a:lstStyle/>
                    <a:p>
                      <a:pPr algn="ctr" fontAlgn="ctr"/>
                      <a:endParaRPr lang="es-CO" sz="1200" b="0" i="0" u="none" strike="noStrike" dirty="0">
                        <a:solidFill>
                          <a:srgbClr val="000000"/>
                        </a:solidFill>
                        <a:effectLst/>
                        <a:latin typeface="Calibri"/>
                      </a:endParaRPr>
                    </a:p>
                  </a:txBody>
                  <a:tcPr marL="0" marR="0" marT="0" marB="0" anchor="ctr">
                    <a:noFill/>
                  </a:tcPr>
                </a:tc>
                <a:tc>
                  <a:txBody>
                    <a:bodyPr/>
                    <a:lstStyle/>
                    <a:p>
                      <a:pPr algn="just" fontAlgn="ctr"/>
                      <a:r>
                        <a:rPr lang="es-CO" sz="1200" b="0" i="0" u="none" strike="noStrike" dirty="0">
                          <a:solidFill>
                            <a:srgbClr val="000000"/>
                          </a:solidFill>
                          <a:effectLst/>
                          <a:latin typeface="+mn-lt"/>
                        </a:rPr>
                        <a:t>No tiene meta para el periodo</a:t>
                      </a:r>
                      <a:endParaRPr lang="es-CO" sz="1200" b="0" i="0" u="none" strike="noStrike" dirty="0">
                        <a:solidFill>
                          <a:srgbClr val="000000"/>
                        </a:solidFill>
                        <a:effectLst/>
                        <a:latin typeface="Calibri"/>
                      </a:endParaRPr>
                    </a:p>
                  </a:txBody>
                  <a:tcPr marL="0" marR="0" marT="0" marB="0" anchor="ctr">
                    <a:noFill/>
                  </a:tcPr>
                </a:tc>
                <a:extLst>
                  <a:ext uri="{0D108BD9-81ED-4DB2-BD59-A6C34878D82A}">
                    <a16:rowId xmlns:a16="http://schemas.microsoft.com/office/drawing/2014/main" val="10001"/>
                  </a:ext>
                </a:extLst>
              </a:tr>
              <a:tr h="1286167">
                <a:tc>
                  <a:txBody>
                    <a:bodyPr/>
                    <a:lstStyle/>
                    <a:p>
                      <a:pPr algn="ctr" fontAlgn="ctr"/>
                      <a:r>
                        <a:rPr lang="es-CO" sz="1200" u="none" strike="noStrike" dirty="0">
                          <a:effectLst/>
                        </a:rPr>
                        <a:t>Construcción de dos (2) bloques para 10 módulos de Saber Pro incluyendo genéricas de Técnicos y tecnológicos, para armar prueba 2016 y alimentar el banco de ítems</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es-CO" sz="1200" u="none" strike="noStrike" dirty="0">
                          <a:effectLst/>
                        </a:rPr>
                        <a:t>Bloques construidos para diez (10) módulos de Saber Pro</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endParaRPr lang="es-CO" sz="1200" b="0" i="0" u="none" strike="noStrike" dirty="0">
                        <a:solidFill>
                          <a:srgbClr val="FF0000"/>
                        </a:solidFill>
                        <a:effectLst/>
                        <a:latin typeface="Calibri"/>
                      </a:endParaRPr>
                    </a:p>
                  </a:txBody>
                  <a:tcPr marL="0" marR="0" marT="0" marB="0" anchor="ctr">
                    <a:noFill/>
                  </a:tcPr>
                </a:tc>
                <a:tc>
                  <a:txBody>
                    <a:bodyPr/>
                    <a:lstStyle/>
                    <a:p>
                      <a:pPr algn="ctr" fontAlgn="ctr"/>
                      <a:endParaRPr lang="es-CO" sz="1200" b="0" i="0" u="none" strike="noStrike" dirty="0">
                        <a:solidFill>
                          <a:srgbClr val="000000"/>
                        </a:solidFill>
                        <a:effectLst/>
                        <a:latin typeface="Calibri"/>
                      </a:endParaRPr>
                    </a:p>
                  </a:txBody>
                  <a:tcPr marL="0" marR="0" marT="0" marB="0" anchor="ctr">
                    <a:noFill/>
                  </a:tcPr>
                </a:tc>
                <a:tc>
                  <a:txBody>
                    <a:bodyPr/>
                    <a:lstStyle/>
                    <a:p>
                      <a:pPr algn="just" fontAlgn="ctr"/>
                      <a:r>
                        <a:rPr lang="es-CO" sz="1200" b="0" i="0" u="none" strike="noStrike" dirty="0">
                          <a:solidFill>
                            <a:srgbClr val="000000"/>
                          </a:solidFill>
                          <a:effectLst/>
                          <a:latin typeface="+mn-lt"/>
                        </a:rPr>
                        <a:t>No tiene meta para el periodo</a:t>
                      </a:r>
                      <a:endParaRPr lang="es-CO" sz="1200" b="0" i="0" u="none" strike="noStrike" dirty="0">
                        <a:solidFill>
                          <a:srgbClr val="000000"/>
                        </a:solidFill>
                        <a:effectLst/>
                        <a:latin typeface="Calibri"/>
                      </a:endParaRPr>
                    </a:p>
                  </a:txBody>
                  <a:tcPr marL="0" marR="0" marT="0" marB="0" anchor="ctr">
                    <a:noFill/>
                  </a:tcPr>
                </a:tc>
                <a:extLst>
                  <a:ext uri="{0D108BD9-81ED-4DB2-BD59-A6C34878D82A}">
                    <a16:rowId xmlns:a16="http://schemas.microsoft.com/office/drawing/2014/main" val="10002"/>
                  </a:ext>
                </a:extLst>
              </a:tr>
              <a:tr h="730344">
                <a:tc>
                  <a:txBody>
                    <a:bodyPr/>
                    <a:lstStyle/>
                    <a:p>
                      <a:pPr algn="ctr" fontAlgn="ctr"/>
                      <a:r>
                        <a:rPr lang="es-CO" sz="1200" u="none" strike="noStrike" dirty="0">
                          <a:effectLst/>
                        </a:rPr>
                        <a:t>Seguimiento de los proyectos seleccionados en el 2014 que aun siguen vigentes</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es-CO" sz="1200" u="none" strike="noStrike" dirty="0">
                          <a:effectLst/>
                        </a:rPr>
                        <a:t>(Proyectos finalizados/Proyectos pendientes)*100</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endParaRPr lang="es-CO" sz="1200" b="0" i="0" u="none" strike="noStrike" dirty="0">
                        <a:solidFill>
                          <a:srgbClr val="FF0000"/>
                        </a:solidFill>
                        <a:effectLst/>
                        <a:latin typeface="Calibri"/>
                      </a:endParaRPr>
                    </a:p>
                  </a:txBody>
                  <a:tcPr marL="0" marR="0" marT="0" marB="0" anchor="ctr">
                    <a:noFill/>
                  </a:tcPr>
                </a:tc>
                <a:tc>
                  <a:txBody>
                    <a:bodyPr/>
                    <a:lstStyle/>
                    <a:p>
                      <a:pPr algn="ctr" fontAlgn="ctr"/>
                      <a:r>
                        <a:rPr lang="es-CO" sz="1200" b="0" i="0" u="none" strike="noStrike" dirty="0">
                          <a:solidFill>
                            <a:srgbClr val="000000"/>
                          </a:solidFill>
                          <a:effectLst/>
                          <a:latin typeface="Calibri"/>
                        </a:rPr>
                        <a:t>100%</a:t>
                      </a:r>
                    </a:p>
                  </a:txBody>
                  <a:tcPr marL="0" marR="0" marT="0" marB="0" anchor="ctr">
                    <a:noFill/>
                  </a:tcPr>
                </a:tc>
                <a:tc>
                  <a:txBody>
                    <a:bodyPr/>
                    <a:lstStyle/>
                    <a:p>
                      <a:pPr algn="just" fontAlgn="ctr"/>
                      <a:r>
                        <a:rPr lang="es-CO" sz="1200" b="0" i="0" u="none" strike="noStrike" dirty="0">
                          <a:solidFill>
                            <a:srgbClr val="000000"/>
                          </a:solidFill>
                          <a:effectLst/>
                          <a:latin typeface="+mn-lt"/>
                        </a:rPr>
                        <a:t>Se culminó con éxito el proceso con las convocatorias de 2014, con la entrega de los informes finales.</a:t>
                      </a:r>
                      <a:endParaRPr lang="es-CO" sz="1200" b="0" i="0" u="none" strike="noStrike" dirty="0">
                        <a:solidFill>
                          <a:srgbClr val="000000"/>
                        </a:solidFill>
                        <a:effectLst/>
                        <a:latin typeface="Calibri"/>
                      </a:endParaRPr>
                    </a:p>
                  </a:txBody>
                  <a:tcPr marL="0" marR="0" marT="0" marB="0" anchor="ctr">
                    <a:noFill/>
                  </a:tcPr>
                </a:tc>
                <a:extLst>
                  <a:ext uri="{0D108BD9-81ED-4DB2-BD59-A6C34878D82A}">
                    <a16:rowId xmlns:a16="http://schemas.microsoft.com/office/drawing/2014/main" val="10003"/>
                  </a:ext>
                </a:extLst>
              </a:tr>
              <a:tr h="1102111">
                <a:tc>
                  <a:txBody>
                    <a:bodyPr/>
                    <a:lstStyle/>
                    <a:p>
                      <a:pPr algn="ctr" fontAlgn="ctr"/>
                      <a:r>
                        <a:rPr lang="es-CO" sz="1200" u="none" strike="noStrike" dirty="0">
                          <a:effectLst/>
                        </a:rPr>
                        <a:t>Seguimiento de los proyectos seleccionados en el 2015</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es-CO" sz="1200" u="none" strike="noStrike" dirty="0">
                          <a:effectLst/>
                        </a:rPr>
                        <a:t>(Número de proyectos finalizados/número proyectos con financiación en 2015)*100</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endParaRPr lang="es-CO" sz="1200" b="0" i="0" u="none" strike="noStrike" dirty="0">
                        <a:solidFill>
                          <a:srgbClr val="FF0000"/>
                        </a:solidFill>
                        <a:effectLst/>
                        <a:latin typeface="Calibri"/>
                      </a:endParaRPr>
                    </a:p>
                  </a:txBody>
                  <a:tcPr marL="0" marR="0" marT="0" marB="0" anchor="ctr">
                    <a:noFill/>
                  </a:tcPr>
                </a:tc>
                <a:tc>
                  <a:txBody>
                    <a:bodyPr/>
                    <a:lstStyle/>
                    <a:p>
                      <a:pPr algn="just" fontAlgn="ctr"/>
                      <a:endParaRPr lang="es-CO" sz="1200" b="0" i="0" u="none" strike="noStrike" dirty="0">
                        <a:solidFill>
                          <a:srgbClr val="000000"/>
                        </a:solidFill>
                        <a:effectLst/>
                        <a:latin typeface="Calibri"/>
                      </a:endParaRPr>
                    </a:p>
                  </a:txBody>
                  <a:tcPr marL="0" marR="0" marT="0" marB="0" anchor="ctr">
                    <a:noFill/>
                  </a:tcPr>
                </a:tc>
                <a:tc>
                  <a:txBody>
                    <a:bodyPr/>
                    <a:lstStyle/>
                    <a:p>
                      <a:pPr marL="0" marR="0" indent="0" algn="just" defTabSz="914400" rtl="0" eaLnBrk="1" fontAlgn="ctr" latinLnBrk="0" hangingPunct="1">
                        <a:lnSpc>
                          <a:spcPct val="100000"/>
                        </a:lnSpc>
                        <a:spcBef>
                          <a:spcPts val="0"/>
                        </a:spcBef>
                        <a:spcAft>
                          <a:spcPts val="0"/>
                        </a:spcAft>
                        <a:buClrTx/>
                        <a:buSzTx/>
                        <a:buFontTx/>
                        <a:buNone/>
                        <a:tabLst/>
                        <a:defRPr/>
                      </a:pPr>
                      <a:r>
                        <a:rPr lang="es-CO" sz="1200" b="0" i="0" u="none" strike="noStrike" dirty="0">
                          <a:solidFill>
                            <a:srgbClr val="000000"/>
                          </a:solidFill>
                          <a:effectLst/>
                          <a:latin typeface="+mn-lt"/>
                        </a:rPr>
                        <a:t>No tiene meta para el periodo</a:t>
                      </a:r>
                    </a:p>
                    <a:p>
                      <a:pPr algn="just" fontAlgn="ctr"/>
                      <a:endParaRPr lang="es-CO" sz="1200" b="0" i="0" u="none" strike="noStrike" dirty="0">
                        <a:solidFill>
                          <a:srgbClr val="000000"/>
                        </a:solidFill>
                        <a:effectLst/>
                        <a:latin typeface="Calibri"/>
                      </a:endParaRPr>
                    </a:p>
                  </a:txBody>
                  <a:tcPr marL="0" marR="0" marT="0" marB="0" anchor="ctr">
                    <a:no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05820640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 name="Picture 15"/>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5259" t="17295" r="16983" b="33645"/>
          <a:stretch/>
        </p:blipFill>
        <p:spPr bwMode="auto">
          <a:xfrm>
            <a:off x="1547664" y="116633"/>
            <a:ext cx="7344816" cy="5760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67" name="66 Grupo"/>
          <p:cNvGrpSpPr/>
          <p:nvPr/>
        </p:nvGrpSpPr>
        <p:grpSpPr>
          <a:xfrm>
            <a:off x="6189257" y="6093296"/>
            <a:ext cx="2919247" cy="757382"/>
            <a:chOff x="6189257" y="6093296"/>
            <a:chExt cx="2919247" cy="757382"/>
          </a:xfrm>
        </p:grpSpPr>
        <p:pic>
          <p:nvPicPr>
            <p:cNvPr id="68" name="67 Imagen"/>
            <p:cNvPicPr>
              <a:picLocks noChangeAspect="1"/>
            </p:cNvPicPr>
            <p:nvPr/>
          </p:nvPicPr>
          <p:blipFill rotWithShape="1">
            <a:blip r:embed="rId3" cstate="print">
              <a:extLst>
                <a:ext uri="{28A0092B-C50C-407E-A947-70E740481C1C}">
                  <a14:useLocalDpi xmlns:a14="http://schemas.microsoft.com/office/drawing/2010/main" val="0"/>
                </a:ext>
              </a:extLst>
            </a:blip>
            <a:srcRect l="80014" t="81187" r="3385" b="5008"/>
            <a:stretch/>
          </p:blipFill>
          <p:spPr>
            <a:xfrm>
              <a:off x="7590492" y="6093296"/>
              <a:ext cx="1518012" cy="757382"/>
            </a:xfrm>
            <a:prstGeom prst="rect">
              <a:avLst/>
            </a:prstGeom>
          </p:spPr>
        </p:pic>
        <p:pic>
          <p:nvPicPr>
            <p:cNvPr id="69" name="68 Imagen"/>
            <p:cNvPicPr>
              <a:picLocks noChangeAspect="1"/>
            </p:cNvPicPr>
            <p:nvPr/>
          </p:nvPicPr>
          <p:blipFill rotWithShape="1">
            <a:blip r:embed="rId4" cstate="print">
              <a:extLst>
                <a:ext uri="{28A0092B-C50C-407E-A947-70E740481C1C}">
                  <a14:useLocalDpi xmlns:a14="http://schemas.microsoft.com/office/drawing/2010/main" val="0"/>
                </a:ext>
              </a:extLst>
            </a:blip>
            <a:srcRect l="8610" t="34023" r="7437" b="38391"/>
            <a:stretch/>
          </p:blipFill>
          <p:spPr>
            <a:xfrm>
              <a:off x="6189257" y="6294092"/>
              <a:ext cx="1401235" cy="355790"/>
            </a:xfrm>
            <a:prstGeom prst="rect">
              <a:avLst/>
            </a:prstGeom>
          </p:spPr>
        </p:pic>
      </p:grpSp>
      <p:sp>
        <p:nvSpPr>
          <p:cNvPr id="2" name="1 Rectángulo"/>
          <p:cNvSpPr/>
          <p:nvPr/>
        </p:nvSpPr>
        <p:spPr>
          <a:xfrm>
            <a:off x="611560" y="44624"/>
            <a:ext cx="8288903" cy="707886"/>
          </a:xfrm>
          <a:prstGeom prst="rect">
            <a:avLst/>
          </a:prstGeom>
          <a:solidFill>
            <a:schemeClr val="accent2">
              <a:lumMod val="50000"/>
            </a:schemeClr>
          </a:solidFill>
        </p:spPr>
        <p:txBody>
          <a:bodyPr wrap="square">
            <a:spAutoFit/>
          </a:bodyPr>
          <a:lstStyle/>
          <a:p>
            <a:pPr lvl="0" algn="ctr" eaLnBrk="0" fontAlgn="base" hangingPunct="0">
              <a:spcBef>
                <a:spcPct val="0"/>
              </a:spcBef>
              <a:spcAft>
                <a:spcPct val="0"/>
              </a:spcAft>
              <a:defRPr/>
            </a:pPr>
            <a:r>
              <a:rPr lang="es-CO" sz="2000" b="1" dirty="0">
                <a:solidFill>
                  <a:schemeClr val="bg1"/>
                </a:solidFill>
                <a:latin typeface="Arial" panose="020B0604020202020204" pitchFamily="34" charset="0"/>
                <a:ea typeface="ＭＳ Ｐゴシック" panose="020B0600070205080204" pitchFamily="34" charset="-128"/>
              </a:rPr>
              <a:t>Politica Gestión Misional y de Gobierno- II- </a:t>
            </a:r>
            <a:r>
              <a:rPr lang="es-CO" sz="2000" b="1" dirty="0">
                <a:solidFill>
                  <a:prstClr val="white"/>
                </a:solidFill>
                <a:latin typeface="Arial" panose="020B0604020202020204" pitchFamily="34" charset="0"/>
                <a:ea typeface="ＭＳ Ｐゴシック" panose="020B0600070205080204" pitchFamily="34" charset="-128"/>
              </a:rPr>
              <a:t>Trimestre 2016</a:t>
            </a:r>
            <a:endParaRPr lang="es-CO" sz="2000" b="1" dirty="0">
              <a:solidFill>
                <a:schemeClr val="bg1"/>
              </a:solidFill>
              <a:latin typeface="Arial" panose="020B0604020202020204" pitchFamily="34" charset="0"/>
              <a:ea typeface="ＭＳ Ｐゴシック" panose="020B0600070205080204" pitchFamily="34" charset="-128"/>
            </a:endParaRPr>
          </a:p>
          <a:p>
            <a:pPr lvl="0" algn="ctr" eaLnBrk="0" fontAlgn="base" hangingPunct="0">
              <a:spcBef>
                <a:spcPct val="0"/>
              </a:spcBef>
              <a:spcAft>
                <a:spcPct val="0"/>
              </a:spcAft>
              <a:defRPr/>
            </a:pPr>
            <a:r>
              <a:rPr lang="es-CO" sz="2000" b="1" dirty="0">
                <a:solidFill>
                  <a:schemeClr val="bg1"/>
                </a:solidFill>
                <a:latin typeface="Arial" panose="020B0604020202020204" pitchFamily="34" charset="0"/>
                <a:ea typeface="ＭＳ Ｐゴシック" panose="020B0600070205080204" pitchFamily="34" charset="-128"/>
              </a:rPr>
              <a:t>ICFES</a:t>
            </a:r>
          </a:p>
        </p:txBody>
      </p:sp>
      <p:sp>
        <p:nvSpPr>
          <p:cNvPr id="3" name="2 Marcador de fecha"/>
          <p:cNvSpPr>
            <a:spLocks noGrp="1"/>
          </p:cNvSpPr>
          <p:nvPr>
            <p:ph type="dt" sz="half" idx="10"/>
          </p:nvPr>
        </p:nvSpPr>
        <p:spPr/>
        <p:txBody>
          <a:bodyPr/>
          <a:lstStyle/>
          <a:p>
            <a:r>
              <a:rPr lang="es-CO"/>
              <a:t>26/04/2016</a:t>
            </a:r>
          </a:p>
        </p:txBody>
      </p:sp>
      <p:graphicFrame>
        <p:nvGraphicFramePr>
          <p:cNvPr id="4" name="3 Tabla"/>
          <p:cNvGraphicFramePr>
            <a:graphicFrameLocks noGrp="1"/>
          </p:cNvGraphicFramePr>
          <p:nvPr>
            <p:extLst>
              <p:ext uri="{D42A27DB-BD31-4B8C-83A1-F6EECF244321}">
                <p14:modId xmlns:p14="http://schemas.microsoft.com/office/powerpoint/2010/main" val="972062456"/>
              </p:ext>
            </p:extLst>
          </p:nvPr>
        </p:nvGraphicFramePr>
        <p:xfrm>
          <a:off x="611560" y="891042"/>
          <a:ext cx="8064896" cy="4140330"/>
        </p:xfrm>
        <a:graphic>
          <a:graphicData uri="http://schemas.openxmlformats.org/drawingml/2006/table">
            <a:tbl>
              <a:tblPr>
                <a:tableStyleId>{D7AC3CCA-C797-4891-BE02-D94E43425B78}</a:tableStyleId>
              </a:tblPr>
              <a:tblGrid>
                <a:gridCol w="2104520">
                  <a:extLst>
                    <a:ext uri="{9D8B030D-6E8A-4147-A177-3AD203B41FA5}">
                      <a16:colId xmlns:a16="http://schemas.microsoft.com/office/drawing/2014/main" val="20000"/>
                    </a:ext>
                  </a:extLst>
                </a:gridCol>
                <a:gridCol w="1130541">
                  <a:extLst>
                    <a:ext uri="{9D8B030D-6E8A-4147-A177-3AD203B41FA5}">
                      <a16:colId xmlns:a16="http://schemas.microsoft.com/office/drawing/2014/main" val="20001"/>
                    </a:ext>
                  </a:extLst>
                </a:gridCol>
                <a:gridCol w="1441223">
                  <a:extLst>
                    <a:ext uri="{9D8B030D-6E8A-4147-A177-3AD203B41FA5}">
                      <a16:colId xmlns:a16="http://schemas.microsoft.com/office/drawing/2014/main" val="20002"/>
                    </a:ext>
                  </a:extLst>
                </a:gridCol>
                <a:gridCol w="745495">
                  <a:extLst>
                    <a:ext uri="{9D8B030D-6E8A-4147-A177-3AD203B41FA5}">
                      <a16:colId xmlns:a16="http://schemas.microsoft.com/office/drawing/2014/main" val="20003"/>
                    </a:ext>
                  </a:extLst>
                </a:gridCol>
                <a:gridCol w="2643117">
                  <a:extLst>
                    <a:ext uri="{9D8B030D-6E8A-4147-A177-3AD203B41FA5}">
                      <a16:colId xmlns:a16="http://schemas.microsoft.com/office/drawing/2014/main" val="20004"/>
                    </a:ext>
                  </a:extLst>
                </a:gridCol>
              </a:tblGrid>
              <a:tr h="518506">
                <a:tc>
                  <a:txBody>
                    <a:bodyPr/>
                    <a:lstStyle/>
                    <a:p>
                      <a:pPr algn="ctr" fontAlgn="ctr"/>
                      <a:r>
                        <a:rPr lang="es-CO" sz="1200" u="none" strike="noStrike" dirty="0">
                          <a:solidFill>
                            <a:schemeClr val="bg1"/>
                          </a:solidFill>
                          <a:effectLst/>
                        </a:rPr>
                        <a:t>Actividades Principales</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Indicador</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Meta 2016</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Avance 2° trimestre 2016</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Observaciones</a:t>
                      </a:r>
                      <a:endParaRPr lang="es-CO" sz="1200" b="1" i="0" u="none" strike="noStrike" dirty="0">
                        <a:solidFill>
                          <a:schemeClr val="bg1"/>
                        </a:solidFill>
                        <a:effectLst/>
                        <a:latin typeface="Calibri"/>
                      </a:endParaRPr>
                    </a:p>
                  </a:txBody>
                  <a:tcPr marL="0" marR="0" marT="0" marB="0" anchor="ctr">
                    <a:solidFill>
                      <a:schemeClr val="tx2"/>
                    </a:solidFill>
                  </a:tcPr>
                </a:tc>
                <a:extLst>
                  <a:ext uri="{0D108BD9-81ED-4DB2-BD59-A6C34878D82A}">
                    <a16:rowId xmlns:a16="http://schemas.microsoft.com/office/drawing/2014/main" val="10000"/>
                  </a:ext>
                </a:extLst>
              </a:tr>
              <a:tr h="1197230">
                <a:tc>
                  <a:txBody>
                    <a:bodyPr/>
                    <a:lstStyle/>
                    <a:p>
                      <a:pPr algn="ctr" fontAlgn="ctr"/>
                      <a:r>
                        <a:rPr lang="es-CO" sz="1200" u="none" strike="noStrike" dirty="0">
                          <a:effectLst/>
                        </a:rPr>
                        <a:t>Apertura de la convocatoria 2016 y selección de las propuestas a financiar</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es-CO" sz="1200" u="none" strike="noStrike" dirty="0">
                          <a:effectLst/>
                        </a:rPr>
                        <a:t>% avance proceso de convocatoria y selección de propuestas</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es-CO" sz="1200" u="none" strike="noStrike" dirty="0">
                          <a:effectLst/>
                        </a:rPr>
                        <a:t>50%</a:t>
                      </a:r>
                      <a:endParaRPr lang="es-CO" sz="1200" b="0" i="0" u="none" strike="noStrike" dirty="0">
                        <a:solidFill>
                          <a:srgbClr val="000000"/>
                        </a:solidFill>
                        <a:effectLst/>
                        <a:latin typeface="Calibri"/>
                      </a:endParaRPr>
                    </a:p>
                  </a:txBody>
                  <a:tcPr marL="0" marR="0" marT="0" marB="0" anchor="ctr">
                    <a:noFill/>
                  </a:tcPr>
                </a:tc>
                <a:tc>
                  <a:txBody>
                    <a:bodyPr/>
                    <a:lstStyle/>
                    <a:p>
                      <a:pPr algn="just" fontAlgn="ctr"/>
                      <a:r>
                        <a:rPr lang="es-CO" sz="1200" u="none" strike="noStrike" dirty="0">
                          <a:effectLst/>
                        </a:rPr>
                        <a:t>Por parte del comité asesor se evaluaron las propuestas recibidas y se seleccionaron los ganadores: 3 grupos de investigación y una propuesta de estudiantes de  posgrado.</a:t>
                      </a:r>
                    </a:p>
                  </a:txBody>
                  <a:tcPr marL="0" marR="0" marT="0" marB="0" anchor="ctr">
                    <a:noFill/>
                  </a:tcPr>
                </a:tc>
                <a:extLst>
                  <a:ext uri="{0D108BD9-81ED-4DB2-BD59-A6C34878D82A}">
                    <a16:rowId xmlns:a16="http://schemas.microsoft.com/office/drawing/2014/main" val="10001"/>
                  </a:ext>
                </a:extLst>
              </a:tr>
              <a:tr h="1197230">
                <a:tc>
                  <a:txBody>
                    <a:bodyPr/>
                    <a:lstStyle/>
                    <a:p>
                      <a:pPr algn="ctr" fontAlgn="ctr"/>
                      <a:r>
                        <a:rPr lang="es-CO" sz="1200" u="none" strike="noStrike" dirty="0">
                          <a:effectLst/>
                        </a:rPr>
                        <a:t>Seguimiento de los proyectos seleccionados en el 2016</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es-CO" sz="1200" u="none" strike="noStrike" dirty="0">
                          <a:effectLst/>
                        </a:rPr>
                        <a:t>% avance seguimiento y acompañamiento a  propuestas seleccionadas</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endParaRPr lang="es-CO" sz="1200" b="0" i="0" u="none" strike="noStrike" dirty="0">
                        <a:solidFill>
                          <a:srgbClr val="000000"/>
                        </a:solidFill>
                        <a:effectLst/>
                        <a:latin typeface="Calibri"/>
                      </a:endParaRPr>
                    </a:p>
                  </a:txBody>
                  <a:tcPr marL="0" marR="0" marT="0" marB="0" anchor="ctr">
                    <a:noFill/>
                  </a:tcPr>
                </a:tc>
                <a:tc>
                  <a:txBody>
                    <a:bodyPr/>
                    <a:lstStyle/>
                    <a:p>
                      <a:pPr algn="ctr" fontAlgn="ct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es-CO" sz="1200" b="0" i="0" u="none" strike="noStrike" dirty="0">
                          <a:solidFill>
                            <a:srgbClr val="000000"/>
                          </a:solidFill>
                          <a:effectLst/>
                          <a:latin typeface="+mn-lt"/>
                        </a:rPr>
                        <a:t>No tiene meta para el periodo</a:t>
                      </a:r>
                      <a:endParaRPr lang="es-CO" sz="1200" b="0" i="0" u="none" strike="noStrike" dirty="0">
                        <a:solidFill>
                          <a:srgbClr val="000000"/>
                        </a:solidFill>
                        <a:effectLst/>
                        <a:latin typeface="Calibri"/>
                      </a:endParaRPr>
                    </a:p>
                  </a:txBody>
                  <a:tcPr marL="0" marR="0" marT="0" marB="0" anchor="ctr">
                    <a:noFill/>
                  </a:tcPr>
                </a:tc>
                <a:extLst>
                  <a:ext uri="{0D108BD9-81ED-4DB2-BD59-A6C34878D82A}">
                    <a16:rowId xmlns:a16="http://schemas.microsoft.com/office/drawing/2014/main" val="10002"/>
                  </a:ext>
                </a:extLst>
              </a:tr>
              <a:tr h="1197230">
                <a:tc>
                  <a:txBody>
                    <a:bodyPr/>
                    <a:lstStyle/>
                    <a:p>
                      <a:pPr algn="ctr" fontAlgn="ctr"/>
                      <a:r>
                        <a:rPr lang="es-CO" sz="1200" u="none" strike="noStrike" kern="1200" dirty="0">
                          <a:solidFill>
                            <a:schemeClr val="dk1"/>
                          </a:solidFill>
                          <a:effectLst/>
                          <a:latin typeface="+mn-lt"/>
                          <a:ea typeface="+mn-ea"/>
                          <a:cs typeface="+mn-cs"/>
                        </a:rPr>
                        <a:t>Planeación y ejecución de los talleres</a:t>
                      </a:r>
                    </a:p>
                  </a:txBody>
                  <a:tcPr marL="0" marR="0" marT="0" marB="0" anchor="ctr">
                    <a:noFill/>
                  </a:tcPr>
                </a:tc>
                <a:tc>
                  <a:txBody>
                    <a:bodyPr/>
                    <a:lstStyle/>
                    <a:p>
                      <a:pPr algn="ctr" fontAlgn="ctr"/>
                      <a:r>
                        <a:rPr lang="es-CO" sz="1200" u="none" strike="noStrike" kern="1200" dirty="0">
                          <a:solidFill>
                            <a:schemeClr val="dk1"/>
                          </a:solidFill>
                          <a:effectLst/>
                          <a:latin typeface="+mn-lt"/>
                          <a:ea typeface="+mn-ea"/>
                          <a:cs typeface="+mn-cs"/>
                        </a:rPr>
                        <a:t># talleres realizados</a:t>
                      </a:r>
                    </a:p>
                  </a:txBody>
                  <a:tcPr marL="0" marR="0" marT="0" marB="0" anchor="ctr">
                    <a:noFill/>
                  </a:tcPr>
                </a:tc>
                <a:tc>
                  <a:txBody>
                    <a:bodyPr/>
                    <a:lstStyle/>
                    <a:p>
                      <a:pPr algn="ctr" fontAlgn="ctr"/>
                      <a:endParaRPr lang="es-CO" sz="1200" u="none" strike="noStrike" kern="1200" dirty="0">
                        <a:solidFill>
                          <a:schemeClr val="dk1"/>
                        </a:solidFill>
                        <a:effectLst/>
                        <a:latin typeface="+mn-lt"/>
                        <a:ea typeface="+mn-ea"/>
                        <a:cs typeface="+mn-cs"/>
                      </a:endParaRPr>
                    </a:p>
                  </a:txBody>
                  <a:tcPr marL="0" marR="0" marT="0" marB="0" anchor="ctr">
                    <a:noFill/>
                  </a:tcPr>
                </a:tc>
                <a:tc>
                  <a:txBody>
                    <a:bodyPr/>
                    <a:lstStyle/>
                    <a:p>
                      <a:pPr algn="ctr" fontAlgn="ctr"/>
                      <a:endParaRPr lang="es-CO" sz="1200" u="none" strike="noStrike" kern="1200" dirty="0">
                        <a:solidFill>
                          <a:schemeClr val="dk1"/>
                        </a:solidFill>
                        <a:effectLst/>
                        <a:latin typeface="+mn-lt"/>
                        <a:ea typeface="+mn-ea"/>
                        <a:cs typeface="+mn-cs"/>
                      </a:endParaRPr>
                    </a:p>
                  </a:txBody>
                  <a:tcPr marL="0" marR="0" marT="0" marB="0" anchor="c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1200" b="0" i="0" u="none" strike="noStrike" dirty="0">
                          <a:solidFill>
                            <a:srgbClr val="000000"/>
                          </a:solidFill>
                          <a:effectLst/>
                          <a:latin typeface="+mn-lt"/>
                        </a:rPr>
                        <a:t>No tiene meta para el periodo</a:t>
                      </a:r>
                    </a:p>
                    <a:p>
                      <a:pPr algn="ctr" fontAlgn="ctr"/>
                      <a:endParaRPr lang="es-CO" sz="1200" b="0" i="0" u="none" strike="noStrike" dirty="0">
                        <a:solidFill>
                          <a:srgbClr val="000000"/>
                        </a:solidFill>
                        <a:effectLst/>
                        <a:latin typeface="Calibri"/>
                      </a:endParaRPr>
                    </a:p>
                  </a:txBody>
                  <a:tcPr marL="0" marR="0" marT="0" marB="0" anchor="ctr">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25670946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 name="Picture 15"/>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5259" t="17295" r="16983" b="33645"/>
          <a:stretch/>
        </p:blipFill>
        <p:spPr bwMode="auto">
          <a:xfrm>
            <a:off x="1547664" y="116633"/>
            <a:ext cx="7344816" cy="5760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67" name="66 Grupo"/>
          <p:cNvGrpSpPr/>
          <p:nvPr/>
        </p:nvGrpSpPr>
        <p:grpSpPr>
          <a:xfrm>
            <a:off x="6189257" y="6093296"/>
            <a:ext cx="2919247" cy="757382"/>
            <a:chOff x="6189257" y="6093296"/>
            <a:chExt cx="2919247" cy="757382"/>
          </a:xfrm>
        </p:grpSpPr>
        <p:pic>
          <p:nvPicPr>
            <p:cNvPr id="68" name="67 Imagen"/>
            <p:cNvPicPr>
              <a:picLocks noChangeAspect="1"/>
            </p:cNvPicPr>
            <p:nvPr/>
          </p:nvPicPr>
          <p:blipFill rotWithShape="1">
            <a:blip r:embed="rId3" cstate="print">
              <a:extLst>
                <a:ext uri="{28A0092B-C50C-407E-A947-70E740481C1C}">
                  <a14:useLocalDpi xmlns:a14="http://schemas.microsoft.com/office/drawing/2010/main" val="0"/>
                </a:ext>
              </a:extLst>
            </a:blip>
            <a:srcRect l="80014" t="81187" r="3385" b="5008"/>
            <a:stretch/>
          </p:blipFill>
          <p:spPr>
            <a:xfrm>
              <a:off x="7590492" y="6093296"/>
              <a:ext cx="1518012" cy="757382"/>
            </a:xfrm>
            <a:prstGeom prst="rect">
              <a:avLst/>
            </a:prstGeom>
          </p:spPr>
        </p:pic>
        <p:pic>
          <p:nvPicPr>
            <p:cNvPr id="69" name="68 Imagen"/>
            <p:cNvPicPr>
              <a:picLocks noChangeAspect="1"/>
            </p:cNvPicPr>
            <p:nvPr/>
          </p:nvPicPr>
          <p:blipFill rotWithShape="1">
            <a:blip r:embed="rId4" cstate="print">
              <a:extLst>
                <a:ext uri="{28A0092B-C50C-407E-A947-70E740481C1C}">
                  <a14:useLocalDpi xmlns:a14="http://schemas.microsoft.com/office/drawing/2010/main" val="0"/>
                </a:ext>
              </a:extLst>
            </a:blip>
            <a:srcRect l="8610" t="34023" r="7437" b="38391"/>
            <a:stretch/>
          </p:blipFill>
          <p:spPr>
            <a:xfrm>
              <a:off x="6189257" y="6294092"/>
              <a:ext cx="1401235" cy="355790"/>
            </a:xfrm>
            <a:prstGeom prst="rect">
              <a:avLst/>
            </a:prstGeom>
          </p:spPr>
        </p:pic>
      </p:grpSp>
      <p:sp>
        <p:nvSpPr>
          <p:cNvPr id="2" name="1 Rectángulo"/>
          <p:cNvSpPr/>
          <p:nvPr/>
        </p:nvSpPr>
        <p:spPr>
          <a:xfrm>
            <a:off x="467544" y="44624"/>
            <a:ext cx="8432919" cy="707886"/>
          </a:xfrm>
          <a:prstGeom prst="rect">
            <a:avLst/>
          </a:prstGeom>
          <a:solidFill>
            <a:schemeClr val="accent2">
              <a:lumMod val="50000"/>
            </a:schemeClr>
          </a:solidFill>
        </p:spPr>
        <p:txBody>
          <a:bodyPr wrap="square">
            <a:spAutoFit/>
          </a:bodyPr>
          <a:lstStyle/>
          <a:p>
            <a:pPr lvl="0" algn="ctr" eaLnBrk="0" fontAlgn="base" hangingPunct="0">
              <a:spcBef>
                <a:spcPct val="0"/>
              </a:spcBef>
              <a:spcAft>
                <a:spcPct val="0"/>
              </a:spcAft>
              <a:defRPr/>
            </a:pPr>
            <a:r>
              <a:rPr lang="es-CO" sz="2000" b="1" dirty="0">
                <a:solidFill>
                  <a:schemeClr val="bg1"/>
                </a:solidFill>
                <a:latin typeface="Arial" panose="020B0604020202020204" pitchFamily="34" charset="0"/>
                <a:ea typeface="ＭＳ Ｐゴシック" panose="020B0600070205080204" pitchFamily="34" charset="-128"/>
              </a:rPr>
              <a:t>Politica Gestión Misional y de Gobierno- II- </a:t>
            </a:r>
            <a:r>
              <a:rPr lang="es-CO" sz="2000" b="1" dirty="0">
                <a:solidFill>
                  <a:prstClr val="white"/>
                </a:solidFill>
                <a:latin typeface="Arial" panose="020B0604020202020204" pitchFamily="34" charset="0"/>
                <a:ea typeface="ＭＳ Ｐゴシック" panose="020B0600070205080204" pitchFamily="34" charset="-128"/>
              </a:rPr>
              <a:t>Trimestre 2016 </a:t>
            </a:r>
          </a:p>
          <a:p>
            <a:pPr lvl="0" algn="ctr" eaLnBrk="0" fontAlgn="base" hangingPunct="0">
              <a:spcBef>
                <a:spcPct val="0"/>
              </a:spcBef>
              <a:spcAft>
                <a:spcPct val="0"/>
              </a:spcAft>
              <a:defRPr/>
            </a:pPr>
            <a:r>
              <a:rPr lang="es-CO" sz="2000" b="1" dirty="0">
                <a:solidFill>
                  <a:schemeClr val="bg1"/>
                </a:solidFill>
                <a:latin typeface="Arial" panose="020B0604020202020204" pitchFamily="34" charset="0"/>
                <a:ea typeface="ＭＳ Ｐゴシック" panose="020B0600070205080204" pitchFamily="34" charset="-128"/>
              </a:rPr>
              <a:t>ICFES</a:t>
            </a:r>
          </a:p>
        </p:txBody>
      </p:sp>
      <p:sp>
        <p:nvSpPr>
          <p:cNvPr id="3" name="2 Marcador de fecha"/>
          <p:cNvSpPr>
            <a:spLocks noGrp="1"/>
          </p:cNvSpPr>
          <p:nvPr>
            <p:ph type="dt" sz="half" idx="10"/>
          </p:nvPr>
        </p:nvSpPr>
        <p:spPr/>
        <p:txBody>
          <a:bodyPr/>
          <a:lstStyle/>
          <a:p>
            <a:r>
              <a:rPr lang="es-CO"/>
              <a:t>26/04/2016</a:t>
            </a:r>
          </a:p>
        </p:txBody>
      </p:sp>
      <p:graphicFrame>
        <p:nvGraphicFramePr>
          <p:cNvPr id="4" name="3 Tabla"/>
          <p:cNvGraphicFramePr>
            <a:graphicFrameLocks noGrp="1"/>
          </p:cNvGraphicFramePr>
          <p:nvPr>
            <p:extLst>
              <p:ext uri="{D42A27DB-BD31-4B8C-83A1-F6EECF244321}">
                <p14:modId xmlns:p14="http://schemas.microsoft.com/office/powerpoint/2010/main" val="3897104027"/>
              </p:ext>
            </p:extLst>
          </p:nvPr>
        </p:nvGraphicFramePr>
        <p:xfrm>
          <a:off x="457200" y="1200120"/>
          <a:ext cx="8435280" cy="3657600"/>
        </p:xfrm>
        <a:graphic>
          <a:graphicData uri="http://schemas.openxmlformats.org/drawingml/2006/table">
            <a:tbl>
              <a:tblPr>
                <a:tableStyleId>{D7AC3CCA-C797-4891-BE02-D94E43425B78}</a:tableStyleId>
              </a:tblPr>
              <a:tblGrid>
                <a:gridCol w="2098576">
                  <a:extLst>
                    <a:ext uri="{9D8B030D-6E8A-4147-A177-3AD203B41FA5}">
                      <a16:colId xmlns:a16="http://schemas.microsoft.com/office/drawing/2014/main" val="20000"/>
                    </a:ext>
                  </a:extLst>
                </a:gridCol>
                <a:gridCol w="1169518">
                  <a:extLst>
                    <a:ext uri="{9D8B030D-6E8A-4147-A177-3AD203B41FA5}">
                      <a16:colId xmlns:a16="http://schemas.microsoft.com/office/drawing/2014/main" val="20001"/>
                    </a:ext>
                  </a:extLst>
                </a:gridCol>
                <a:gridCol w="1134738">
                  <a:extLst>
                    <a:ext uri="{9D8B030D-6E8A-4147-A177-3AD203B41FA5}">
                      <a16:colId xmlns:a16="http://schemas.microsoft.com/office/drawing/2014/main" val="20002"/>
                    </a:ext>
                  </a:extLst>
                </a:gridCol>
                <a:gridCol w="1008112">
                  <a:extLst>
                    <a:ext uri="{9D8B030D-6E8A-4147-A177-3AD203B41FA5}">
                      <a16:colId xmlns:a16="http://schemas.microsoft.com/office/drawing/2014/main" val="20003"/>
                    </a:ext>
                  </a:extLst>
                </a:gridCol>
                <a:gridCol w="3024336">
                  <a:extLst>
                    <a:ext uri="{9D8B030D-6E8A-4147-A177-3AD203B41FA5}">
                      <a16:colId xmlns:a16="http://schemas.microsoft.com/office/drawing/2014/main" val="20004"/>
                    </a:ext>
                  </a:extLst>
                </a:gridCol>
              </a:tblGrid>
              <a:tr h="360794">
                <a:tc>
                  <a:txBody>
                    <a:bodyPr/>
                    <a:lstStyle/>
                    <a:p>
                      <a:pPr algn="ctr" fontAlgn="ctr"/>
                      <a:r>
                        <a:rPr lang="es-CO" sz="1200" u="none" strike="noStrike" dirty="0">
                          <a:solidFill>
                            <a:schemeClr val="bg1"/>
                          </a:solidFill>
                          <a:effectLst/>
                        </a:rPr>
                        <a:t>Actividades Principales</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Indicador</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Meta 2016</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Avance 2° trimestre 2016</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Observaciones</a:t>
                      </a:r>
                      <a:endParaRPr lang="es-CO" sz="1200" b="1" i="0" u="none" strike="noStrike" dirty="0">
                        <a:solidFill>
                          <a:schemeClr val="bg1"/>
                        </a:solidFill>
                        <a:effectLst/>
                        <a:latin typeface="Calibri"/>
                      </a:endParaRPr>
                    </a:p>
                  </a:txBody>
                  <a:tcPr marL="0" marR="0" marT="0" marB="0" anchor="ctr">
                    <a:solidFill>
                      <a:schemeClr val="tx2"/>
                    </a:solidFill>
                  </a:tcPr>
                </a:tc>
                <a:extLst>
                  <a:ext uri="{0D108BD9-81ED-4DB2-BD59-A6C34878D82A}">
                    <a16:rowId xmlns:a16="http://schemas.microsoft.com/office/drawing/2014/main" val="10000"/>
                  </a:ext>
                </a:extLst>
              </a:tr>
              <a:tr h="721588">
                <a:tc>
                  <a:txBody>
                    <a:bodyPr/>
                    <a:lstStyle/>
                    <a:p>
                      <a:pPr algn="ctr" fontAlgn="ctr"/>
                      <a:r>
                        <a:rPr lang="es-CO" sz="1200" u="none" strike="noStrike" dirty="0">
                          <a:effectLst/>
                        </a:rPr>
                        <a:t>Planeación y ejecución del seminario ( gestión de la agenda académica,  gestión de contratación logística,  gestión de desarrollo tecnológico, Convocatoria y difusión)</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u="none" strike="noStrike" dirty="0">
                          <a:effectLst/>
                        </a:rPr>
                        <a:t>% avance agenda preparación y desarrollo seminario</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u="none" strike="noStrike" dirty="0">
                          <a:effectLst/>
                        </a:rPr>
                        <a:t>20%</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just" fontAlgn="ctr"/>
                      <a:r>
                        <a:rPr lang="es-CO" sz="1200" u="none" strike="noStrike" dirty="0">
                          <a:effectLst/>
                        </a:rPr>
                        <a:t>Se concretó en un 90 % la agenda del seminario de investigación y se definieron los requerimientos logísticos para la realización del evento.</a:t>
                      </a:r>
                      <a:endParaRPr lang="es-CO" sz="1200" b="0" i="0" u="none" strike="noStrike" dirty="0">
                        <a:solidFill>
                          <a:srgbClr val="000000"/>
                        </a:solidFill>
                        <a:effectLst/>
                        <a:latin typeface="Calibri"/>
                      </a:endParaRPr>
                    </a:p>
                  </a:txBody>
                  <a:tcPr marL="0" marR="0" marT="0" marB="0" anchor="ctr">
                    <a:solidFill>
                      <a:schemeClr val="bg1"/>
                    </a:solidFill>
                  </a:tcPr>
                </a:tc>
                <a:extLst>
                  <a:ext uri="{0D108BD9-81ED-4DB2-BD59-A6C34878D82A}">
                    <a16:rowId xmlns:a16="http://schemas.microsoft.com/office/drawing/2014/main" val="10001"/>
                  </a:ext>
                </a:extLst>
              </a:tr>
              <a:tr h="721588">
                <a:tc>
                  <a:txBody>
                    <a:bodyPr/>
                    <a:lstStyle/>
                    <a:p>
                      <a:pPr algn="ctr" fontAlgn="ctr"/>
                      <a:r>
                        <a:rPr lang="es-CO" sz="1200" u="none" strike="noStrike" dirty="0">
                          <a:effectLst/>
                        </a:rPr>
                        <a:t>Desarrollar las </a:t>
                      </a:r>
                      <a:r>
                        <a:rPr lang="es-CO" sz="1200" u="none" strike="noStrike" dirty="0" err="1">
                          <a:effectLst/>
                        </a:rPr>
                        <a:t>activiades</a:t>
                      </a:r>
                      <a:r>
                        <a:rPr lang="es-CO" sz="1200" u="none" strike="noStrike" dirty="0">
                          <a:effectLst/>
                        </a:rPr>
                        <a:t> contempladas dentro de la agenda de investigación de la O.A.I.</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u="none" strike="noStrike" dirty="0">
                          <a:effectLst/>
                        </a:rPr>
                        <a:t>% avance agenda de investigación</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u="none" strike="noStrike" dirty="0">
                          <a:effectLst/>
                        </a:rPr>
                        <a:t>25%</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just" fontAlgn="ctr"/>
                      <a:r>
                        <a:rPr lang="es-CO" sz="1200" b="0" i="0" u="none" strike="noStrike" dirty="0">
                          <a:solidFill>
                            <a:srgbClr val="000000"/>
                          </a:solidFill>
                          <a:effectLst/>
                          <a:latin typeface="+mn-lt"/>
                        </a:rPr>
                        <a:t>El grupo de investigación del Instituto fue constituido ante Colciencias y el grupo interno de trabajo empezó a trabajar definiendo las tareas a desarrollar durante el segundo semestre del año. Ya se tienen 6 proyectos de investigación en etapa inicial.</a:t>
                      </a:r>
                      <a:endParaRPr lang="es-CO" sz="1200" b="0" i="0" u="none" strike="noStrike" dirty="0">
                        <a:solidFill>
                          <a:srgbClr val="000000"/>
                        </a:solidFill>
                        <a:effectLst/>
                        <a:latin typeface="Calibri"/>
                      </a:endParaRPr>
                    </a:p>
                  </a:txBody>
                  <a:tcPr marL="0" marR="0" marT="0" marB="0" anchor="ctr">
                    <a:solidFill>
                      <a:schemeClr val="bg1"/>
                    </a:solidFill>
                  </a:tcPr>
                </a:tc>
                <a:extLst>
                  <a:ext uri="{0D108BD9-81ED-4DB2-BD59-A6C34878D82A}">
                    <a16:rowId xmlns:a16="http://schemas.microsoft.com/office/drawing/2014/main" val="10002"/>
                  </a:ext>
                </a:extLst>
              </a:tr>
              <a:tr h="721588">
                <a:tc>
                  <a:txBody>
                    <a:bodyPr/>
                    <a:lstStyle/>
                    <a:p>
                      <a:pPr algn="ctr" fontAlgn="ctr"/>
                      <a:r>
                        <a:rPr lang="es-CO" sz="1200" u="none" strike="noStrike" dirty="0">
                          <a:effectLst/>
                        </a:rPr>
                        <a:t>Implementar y mantener un repositorio que contenga los trabajos de investigación producto de las convocatorias y del desarrollo de la agenda de investigación interna</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u="none" strike="noStrike" dirty="0">
                          <a:effectLst/>
                        </a:rPr>
                        <a:t>% avance construcción y actualización del repositorio de documentos de trabajo  </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u="none" strike="noStrike" dirty="0">
                          <a:effectLst/>
                        </a:rPr>
                        <a:t>25%</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just" fontAlgn="ctr"/>
                      <a:r>
                        <a:rPr lang="es-CO" sz="1200" b="0" i="0" u="none" strike="noStrike" dirty="0">
                          <a:solidFill>
                            <a:srgbClr val="000000"/>
                          </a:solidFill>
                          <a:effectLst/>
                          <a:latin typeface="+mn-lt"/>
                        </a:rPr>
                        <a:t>Se reformó la sección de investigadores en la página web  de la entidad para que sea más fácil encontrar las publicaciones de la Oficina.</a:t>
                      </a:r>
                      <a:endParaRPr lang="es-CO" sz="1200" b="0" i="0" u="none" strike="noStrike" dirty="0">
                        <a:solidFill>
                          <a:srgbClr val="000000"/>
                        </a:solidFill>
                        <a:effectLst/>
                        <a:latin typeface="Calibri"/>
                      </a:endParaRPr>
                    </a:p>
                  </a:txBody>
                  <a:tcPr marL="0" marR="0" marT="0" marB="0" anchor="ctr">
                    <a:solidFill>
                      <a:schemeClr val="bg1"/>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21331618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Marcador de contenido 4"/>
          <p:cNvGraphicFramePr>
            <a:graphicFrameLocks noGrp="1"/>
          </p:cNvGraphicFramePr>
          <p:nvPr>
            <p:ph idx="1"/>
            <p:extLst>
              <p:ext uri="{D42A27DB-BD31-4B8C-83A1-F6EECF244321}">
                <p14:modId xmlns:p14="http://schemas.microsoft.com/office/powerpoint/2010/main" val="2700339750"/>
              </p:ext>
            </p:extLst>
          </p:nvPr>
        </p:nvGraphicFramePr>
        <p:xfrm>
          <a:off x="457200" y="1600200"/>
          <a:ext cx="8435279" cy="3989040"/>
        </p:xfrm>
        <a:graphic>
          <a:graphicData uri="http://schemas.openxmlformats.org/drawingml/2006/table">
            <a:tbl>
              <a:tblPr>
                <a:tableStyleId>{D7AC3CCA-C797-4891-BE02-D94E43425B78}</a:tableStyleId>
              </a:tblPr>
              <a:tblGrid>
                <a:gridCol w="1308923">
                  <a:extLst>
                    <a:ext uri="{9D8B030D-6E8A-4147-A177-3AD203B41FA5}">
                      <a16:colId xmlns:a16="http://schemas.microsoft.com/office/drawing/2014/main" val="20000"/>
                    </a:ext>
                  </a:extLst>
                </a:gridCol>
                <a:gridCol w="945333">
                  <a:extLst>
                    <a:ext uri="{9D8B030D-6E8A-4147-A177-3AD203B41FA5}">
                      <a16:colId xmlns:a16="http://schemas.microsoft.com/office/drawing/2014/main" val="20001"/>
                    </a:ext>
                  </a:extLst>
                </a:gridCol>
                <a:gridCol w="945333">
                  <a:extLst>
                    <a:ext uri="{9D8B030D-6E8A-4147-A177-3AD203B41FA5}">
                      <a16:colId xmlns:a16="http://schemas.microsoft.com/office/drawing/2014/main" val="20002"/>
                    </a:ext>
                  </a:extLst>
                </a:gridCol>
                <a:gridCol w="727179">
                  <a:extLst>
                    <a:ext uri="{9D8B030D-6E8A-4147-A177-3AD203B41FA5}">
                      <a16:colId xmlns:a16="http://schemas.microsoft.com/office/drawing/2014/main" val="20003"/>
                    </a:ext>
                  </a:extLst>
                </a:gridCol>
                <a:gridCol w="4508511">
                  <a:extLst>
                    <a:ext uri="{9D8B030D-6E8A-4147-A177-3AD203B41FA5}">
                      <a16:colId xmlns:a16="http://schemas.microsoft.com/office/drawing/2014/main" val="20004"/>
                    </a:ext>
                  </a:extLst>
                </a:gridCol>
              </a:tblGrid>
              <a:tr h="618485">
                <a:tc>
                  <a:txBody>
                    <a:bodyPr/>
                    <a:lstStyle/>
                    <a:p>
                      <a:pPr algn="ctr" fontAlgn="ctr"/>
                      <a:r>
                        <a:rPr lang="es-CO" sz="1200" u="none" strike="noStrike" dirty="0">
                          <a:solidFill>
                            <a:schemeClr val="bg1"/>
                          </a:solidFill>
                          <a:effectLst/>
                        </a:rPr>
                        <a:t>Actividades Principales</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Indicador</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Meta 2016</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Avance 2° trimestre 2016</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Observaciones</a:t>
                      </a:r>
                      <a:endParaRPr lang="es-CO" sz="1200" b="1" i="0" u="none" strike="noStrike" dirty="0">
                        <a:solidFill>
                          <a:schemeClr val="bg1"/>
                        </a:solidFill>
                        <a:effectLst/>
                        <a:latin typeface="Calibri"/>
                      </a:endParaRPr>
                    </a:p>
                  </a:txBody>
                  <a:tcPr marL="0" marR="0" marT="0" marB="0" anchor="ctr">
                    <a:solidFill>
                      <a:schemeClr val="tx2"/>
                    </a:solidFill>
                  </a:tcPr>
                </a:tc>
                <a:extLst>
                  <a:ext uri="{0D108BD9-81ED-4DB2-BD59-A6C34878D82A}">
                    <a16:rowId xmlns:a16="http://schemas.microsoft.com/office/drawing/2014/main" val="10000"/>
                  </a:ext>
                </a:extLst>
              </a:tr>
              <a:tr h="1570355">
                <a:tc>
                  <a:txBody>
                    <a:bodyPr/>
                    <a:lstStyle/>
                    <a:p>
                      <a:pPr algn="ctr" fontAlgn="ctr"/>
                      <a:r>
                        <a:rPr lang="es-CO" sz="1200" u="none" strike="noStrike" dirty="0">
                          <a:effectLst/>
                        </a:rPr>
                        <a:t>Producción de reportes institucionales y para el público en general</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u="none" strike="noStrike" dirty="0">
                          <a:effectLst/>
                        </a:rPr>
                        <a:t>% avance en el cronograma de elaboración y publicación reportes </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u="none" strike="noStrike" dirty="0">
                          <a:effectLst/>
                        </a:rPr>
                        <a:t>25%</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just" fontAlgn="ctr"/>
                      <a:r>
                        <a:rPr lang="es-CO" sz="1200" u="none" strike="noStrike" dirty="0">
                          <a:effectLst/>
                        </a:rPr>
                        <a:t>Se avanzó en la construcción de  un convenio con el Ministerio de Educación y la Registraduría para la formalización y sistematización de la entrega de información requerida para los cálculos del reporte de aporte relativo de las Instituciones de Educación Superior. Asimismo, se trabajó en la base de datos para la construcción de dichos reportes. </a:t>
                      </a:r>
                      <a:endParaRPr lang="es-CO" sz="1200" b="0" i="0" u="none" strike="noStrike" dirty="0">
                        <a:solidFill>
                          <a:srgbClr val="000000"/>
                        </a:solidFill>
                        <a:effectLst/>
                        <a:latin typeface="Calibri"/>
                      </a:endParaRPr>
                    </a:p>
                  </a:txBody>
                  <a:tcPr marL="0" marR="0" marT="0" marB="0" anchor="ctr">
                    <a:solidFill>
                      <a:schemeClr val="bg1"/>
                    </a:solidFill>
                  </a:tcPr>
                </a:tc>
                <a:extLst>
                  <a:ext uri="{0D108BD9-81ED-4DB2-BD59-A6C34878D82A}">
                    <a16:rowId xmlns:a16="http://schemas.microsoft.com/office/drawing/2014/main" val="10001"/>
                  </a:ext>
                </a:extLst>
              </a:tr>
              <a:tr h="1800200">
                <a:tc>
                  <a:txBody>
                    <a:bodyPr/>
                    <a:lstStyle/>
                    <a:p>
                      <a:pPr algn="ctr" fontAlgn="ctr"/>
                      <a:r>
                        <a:rPr lang="es-CO" sz="1200" u="none" strike="noStrike" dirty="0">
                          <a:effectLst/>
                        </a:rPr>
                        <a:t>Coordinar con las áreas correspondientes para garantizar la disponibilidad de las bases de datos del </a:t>
                      </a:r>
                      <a:r>
                        <a:rPr lang="es-CO" sz="1200" u="none" strike="noStrike" dirty="0" err="1">
                          <a:effectLst/>
                        </a:rPr>
                        <a:t>Icfes</a:t>
                      </a:r>
                      <a:r>
                        <a:rPr lang="es-CO" sz="1200" u="none" strike="noStrike" dirty="0">
                          <a:effectLst/>
                        </a:rPr>
                        <a:t> a los públicos de interés</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u="none" strike="noStrike" dirty="0">
                          <a:effectLst/>
                        </a:rPr>
                        <a:t>% bases de datos disponibles al público en los tiempos establecidos</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u="none" strike="noStrike" dirty="0">
                          <a:effectLst/>
                        </a:rPr>
                        <a:t>100%</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u="none" strike="noStrike" dirty="0">
                          <a:effectLst/>
                        </a:rPr>
                        <a:t>100%</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just" fontAlgn="ctr"/>
                      <a:r>
                        <a:rPr lang="es-CO" sz="1200" b="0" i="0" u="none" strike="noStrike" dirty="0">
                          <a:solidFill>
                            <a:srgbClr val="000000"/>
                          </a:solidFill>
                          <a:effectLst/>
                          <a:latin typeface="+mn-lt"/>
                        </a:rPr>
                        <a:t>Se dio respuesta a las solicitudes de información recibidas y se continuó con el plan de reforma del FTP.</a:t>
                      </a:r>
                      <a:endParaRPr lang="es-CO" sz="1200" b="0" i="0" u="none" strike="noStrike" dirty="0">
                        <a:solidFill>
                          <a:srgbClr val="000000"/>
                        </a:solidFill>
                        <a:effectLst/>
                        <a:latin typeface="Calibri"/>
                      </a:endParaRPr>
                    </a:p>
                  </a:txBody>
                  <a:tcPr marL="0" marR="0" marT="0" marB="0" anchor="ctr">
                    <a:solidFill>
                      <a:schemeClr val="bg1"/>
                    </a:solidFill>
                  </a:tcPr>
                </a:tc>
                <a:extLst>
                  <a:ext uri="{0D108BD9-81ED-4DB2-BD59-A6C34878D82A}">
                    <a16:rowId xmlns:a16="http://schemas.microsoft.com/office/drawing/2014/main" val="10002"/>
                  </a:ext>
                </a:extLst>
              </a:tr>
            </a:tbl>
          </a:graphicData>
        </a:graphic>
      </p:graphicFrame>
      <p:sp>
        <p:nvSpPr>
          <p:cNvPr id="4" name="Marcador de fecha 3"/>
          <p:cNvSpPr>
            <a:spLocks noGrp="1"/>
          </p:cNvSpPr>
          <p:nvPr>
            <p:ph type="dt" sz="half" idx="10"/>
          </p:nvPr>
        </p:nvSpPr>
        <p:spPr/>
        <p:txBody>
          <a:bodyPr/>
          <a:lstStyle/>
          <a:p>
            <a:r>
              <a:rPr lang="es-CO"/>
              <a:t>26/04/2016</a:t>
            </a:r>
          </a:p>
        </p:txBody>
      </p:sp>
      <p:sp>
        <p:nvSpPr>
          <p:cNvPr id="6" name="5 Título"/>
          <p:cNvSpPr>
            <a:spLocks noGrp="1"/>
          </p:cNvSpPr>
          <p:nvPr>
            <p:ph type="title"/>
          </p:nvPr>
        </p:nvSpPr>
        <p:spPr>
          <a:xfrm>
            <a:off x="457200" y="417756"/>
            <a:ext cx="8219256" cy="707886"/>
          </a:xfrm>
          <a:prstGeom prst="rect">
            <a:avLst/>
          </a:prstGeom>
          <a:solidFill>
            <a:schemeClr val="accent2">
              <a:lumMod val="50000"/>
            </a:schemeClr>
          </a:solidFill>
        </p:spPr>
        <p:txBody>
          <a:bodyPr wrap="square">
            <a:spAutoFit/>
          </a:bodyPr>
          <a:lstStyle/>
          <a:p>
            <a:pPr lvl="0" algn="ctr" eaLnBrk="0" fontAlgn="base" hangingPunct="0">
              <a:spcBef>
                <a:spcPct val="0"/>
              </a:spcBef>
              <a:spcAft>
                <a:spcPct val="0"/>
              </a:spcAft>
              <a:defRPr/>
            </a:pPr>
            <a:r>
              <a:rPr lang="es-CO" sz="2000" b="1" dirty="0">
                <a:solidFill>
                  <a:schemeClr val="bg1"/>
                </a:solidFill>
                <a:latin typeface="Arial" panose="020B0604020202020204" pitchFamily="34" charset="0"/>
                <a:ea typeface="ＭＳ Ｐゴシック" panose="020B0600070205080204" pitchFamily="34" charset="-128"/>
              </a:rPr>
              <a:t>Politica Gestión Misional y de Gobierno- II- </a:t>
            </a:r>
            <a:r>
              <a:rPr lang="es-CO" sz="2000" b="1" dirty="0">
                <a:solidFill>
                  <a:prstClr val="white"/>
                </a:solidFill>
                <a:latin typeface="Arial" panose="020B0604020202020204" pitchFamily="34" charset="0"/>
                <a:ea typeface="ＭＳ Ｐゴシック" panose="020B0600070205080204" pitchFamily="34" charset="-128"/>
              </a:rPr>
              <a:t>Trimestre 2016</a:t>
            </a:r>
          </a:p>
          <a:p>
            <a:pPr lvl="0" algn="ctr" eaLnBrk="0" fontAlgn="base" hangingPunct="0">
              <a:spcBef>
                <a:spcPct val="0"/>
              </a:spcBef>
              <a:spcAft>
                <a:spcPct val="0"/>
              </a:spcAft>
              <a:defRPr/>
            </a:pPr>
            <a:r>
              <a:rPr lang="es-CO" sz="2000" b="1" dirty="0">
                <a:solidFill>
                  <a:prstClr val="white"/>
                </a:solidFill>
                <a:latin typeface="Arial" panose="020B0604020202020204" pitchFamily="34" charset="0"/>
                <a:ea typeface="ＭＳ Ｐゴシック" panose="020B0600070205080204" pitchFamily="34" charset="-128"/>
              </a:rPr>
              <a:t> </a:t>
            </a:r>
            <a:r>
              <a:rPr lang="es-CO" sz="2000" b="1" dirty="0">
                <a:solidFill>
                  <a:schemeClr val="bg1"/>
                </a:solidFill>
                <a:latin typeface="Arial" panose="020B0604020202020204" pitchFamily="34" charset="0"/>
                <a:ea typeface="ＭＳ Ｐゴシック" panose="020B0600070205080204" pitchFamily="34" charset="-128"/>
              </a:rPr>
              <a:t>ICFES</a:t>
            </a:r>
          </a:p>
        </p:txBody>
      </p:sp>
      <p:grpSp>
        <p:nvGrpSpPr>
          <p:cNvPr id="7" name="6 Grupo"/>
          <p:cNvGrpSpPr/>
          <p:nvPr/>
        </p:nvGrpSpPr>
        <p:grpSpPr>
          <a:xfrm>
            <a:off x="5868144" y="5733256"/>
            <a:ext cx="2919247" cy="757382"/>
            <a:chOff x="6189257" y="6093296"/>
            <a:chExt cx="2919247" cy="757382"/>
          </a:xfrm>
        </p:grpSpPr>
        <p:pic>
          <p:nvPicPr>
            <p:cNvPr id="8" name="7 Imagen"/>
            <p:cNvPicPr>
              <a:picLocks noChangeAspect="1"/>
            </p:cNvPicPr>
            <p:nvPr/>
          </p:nvPicPr>
          <p:blipFill rotWithShape="1">
            <a:blip r:embed="rId3" cstate="print">
              <a:extLst>
                <a:ext uri="{28A0092B-C50C-407E-A947-70E740481C1C}">
                  <a14:useLocalDpi xmlns:a14="http://schemas.microsoft.com/office/drawing/2010/main" val="0"/>
                </a:ext>
              </a:extLst>
            </a:blip>
            <a:srcRect l="80014" t="81187" r="3385" b="5008"/>
            <a:stretch/>
          </p:blipFill>
          <p:spPr>
            <a:xfrm>
              <a:off x="7590492" y="6093296"/>
              <a:ext cx="1518012" cy="757382"/>
            </a:xfrm>
            <a:prstGeom prst="rect">
              <a:avLst/>
            </a:prstGeom>
          </p:spPr>
        </p:pic>
        <p:pic>
          <p:nvPicPr>
            <p:cNvPr id="9" name="8 Imagen"/>
            <p:cNvPicPr>
              <a:picLocks noChangeAspect="1"/>
            </p:cNvPicPr>
            <p:nvPr/>
          </p:nvPicPr>
          <p:blipFill rotWithShape="1">
            <a:blip r:embed="rId4" cstate="print">
              <a:extLst>
                <a:ext uri="{28A0092B-C50C-407E-A947-70E740481C1C}">
                  <a14:useLocalDpi xmlns:a14="http://schemas.microsoft.com/office/drawing/2010/main" val="0"/>
                </a:ext>
              </a:extLst>
            </a:blip>
            <a:srcRect l="8610" t="34023" r="7437" b="38391"/>
            <a:stretch/>
          </p:blipFill>
          <p:spPr>
            <a:xfrm>
              <a:off x="6189257" y="6294092"/>
              <a:ext cx="1401235" cy="355790"/>
            </a:xfrm>
            <a:prstGeom prst="rect">
              <a:avLst/>
            </a:prstGeom>
          </p:spPr>
        </p:pic>
      </p:grpSp>
    </p:spTree>
    <p:extLst>
      <p:ext uri="{BB962C8B-B14F-4D97-AF65-F5344CB8AC3E}">
        <p14:creationId xmlns:p14="http://schemas.microsoft.com/office/powerpoint/2010/main" val="17348139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 name="Picture 15"/>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5259" t="17295" r="16983" b="33645"/>
          <a:stretch/>
        </p:blipFill>
        <p:spPr bwMode="auto">
          <a:xfrm>
            <a:off x="1475656" y="116633"/>
            <a:ext cx="7416824" cy="5760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67" name="66 Grupo"/>
          <p:cNvGrpSpPr/>
          <p:nvPr/>
        </p:nvGrpSpPr>
        <p:grpSpPr>
          <a:xfrm>
            <a:off x="6189257" y="6093296"/>
            <a:ext cx="2919247" cy="757382"/>
            <a:chOff x="6189257" y="6093296"/>
            <a:chExt cx="2919247" cy="757382"/>
          </a:xfrm>
        </p:grpSpPr>
        <p:pic>
          <p:nvPicPr>
            <p:cNvPr id="68" name="67 Imagen"/>
            <p:cNvPicPr>
              <a:picLocks noChangeAspect="1"/>
            </p:cNvPicPr>
            <p:nvPr/>
          </p:nvPicPr>
          <p:blipFill rotWithShape="1">
            <a:blip r:embed="rId3" cstate="print">
              <a:extLst>
                <a:ext uri="{28A0092B-C50C-407E-A947-70E740481C1C}">
                  <a14:useLocalDpi xmlns:a14="http://schemas.microsoft.com/office/drawing/2010/main" val="0"/>
                </a:ext>
              </a:extLst>
            </a:blip>
            <a:srcRect l="80014" t="81187" r="3385" b="5008"/>
            <a:stretch/>
          </p:blipFill>
          <p:spPr>
            <a:xfrm>
              <a:off x="7590492" y="6093296"/>
              <a:ext cx="1518012" cy="757382"/>
            </a:xfrm>
            <a:prstGeom prst="rect">
              <a:avLst/>
            </a:prstGeom>
          </p:spPr>
        </p:pic>
        <p:pic>
          <p:nvPicPr>
            <p:cNvPr id="69" name="68 Imagen"/>
            <p:cNvPicPr>
              <a:picLocks noChangeAspect="1"/>
            </p:cNvPicPr>
            <p:nvPr/>
          </p:nvPicPr>
          <p:blipFill rotWithShape="1">
            <a:blip r:embed="rId4" cstate="print">
              <a:extLst>
                <a:ext uri="{28A0092B-C50C-407E-A947-70E740481C1C}">
                  <a14:useLocalDpi xmlns:a14="http://schemas.microsoft.com/office/drawing/2010/main" val="0"/>
                </a:ext>
              </a:extLst>
            </a:blip>
            <a:srcRect l="8610" t="34023" r="7437" b="38391"/>
            <a:stretch/>
          </p:blipFill>
          <p:spPr>
            <a:xfrm>
              <a:off x="6189257" y="6294092"/>
              <a:ext cx="1401235" cy="355790"/>
            </a:xfrm>
            <a:prstGeom prst="rect">
              <a:avLst/>
            </a:prstGeom>
          </p:spPr>
        </p:pic>
      </p:grpSp>
      <p:sp>
        <p:nvSpPr>
          <p:cNvPr id="2" name="1 Rectángulo"/>
          <p:cNvSpPr/>
          <p:nvPr/>
        </p:nvSpPr>
        <p:spPr>
          <a:xfrm>
            <a:off x="683568" y="44624"/>
            <a:ext cx="8216895" cy="707886"/>
          </a:xfrm>
          <a:prstGeom prst="rect">
            <a:avLst/>
          </a:prstGeom>
          <a:solidFill>
            <a:schemeClr val="accent2">
              <a:lumMod val="50000"/>
            </a:schemeClr>
          </a:solidFill>
        </p:spPr>
        <p:txBody>
          <a:bodyPr wrap="square">
            <a:spAutoFit/>
          </a:bodyPr>
          <a:lstStyle/>
          <a:p>
            <a:pPr lvl="0" algn="ctr" eaLnBrk="0" fontAlgn="base" hangingPunct="0">
              <a:spcBef>
                <a:spcPct val="0"/>
              </a:spcBef>
              <a:spcAft>
                <a:spcPct val="0"/>
              </a:spcAft>
              <a:defRPr/>
            </a:pPr>
            <a:r>
              <a:rPr lang="es-CO" sz="2000" b="1" dirty="0">
                <a:solidFill>
                  <a:schemeClr val="bg1"/>
                </a:solidFill>
                <a:latin typeface="Arial" panose="020B0604020202020204" pitchFamily="34" charset="0"/>
                <a:ea typeface="ＭＳ Ｐゴシック" panose="020B0600070205080204" pitchFamily="34" charset="-128"/>
              </a:rPr>
              <a:t>Politica Gestión Misional y de Gobierno- II- </a:t>
            </a:r>
            <a:r>
              <a:rPr lang="es-CO" sz="2000" b="1" dirty="0">
                <a:solidFill>
                  <a:prstClr val="white"/>
                </a:solidFill>
                <a:latin typeface="Arial" panose="020B0604020202020204" pitchFamily="34" charset="0"/>
                <a:ea typeface="ＭＳ Ｐゴシック" panose="020B0600070205080204" pitchFamily="34" charset="-128"/>
              </a:rPr>
              <a:t>Trimestre 2016 </a:t>
            </a:r>
            <a:r>
              <a:rPr lang="es-CO" sz="2000" b="1" dirty="0">
                <a:solidFill>
                  <a:schemeClr val="bg1"/>
                </a:solidFill>
                <a:latin typeface="Arial" panose="020B0604020202020204" pitchFamily="34" charset="0"/>
                <a:ea typeface="ＭＳ Ｐゴシック" panose="020B0600070205080204" pitchFamily="34" charset="-128"/>
              </a:rPr>
              <a:t>FODESEP</a:t>
            </a:r>
          </a:p>
        </p:txBody>
      </p:sp>
      <p:sp>
        <p:nvSpPr>
          <p:cNvPr id="3" name="2 Marcador de fecha"/>
          <p:cNvSpPr>
            <a:spLocks noGrp="1"/>
          </p:cNvSpPr>
          <p:nvPr>
            <p:ph type="dt" sz="half" idx="10"/>
          </p:nvPr>
        </p:nvSpPr>
        <p:spPr/>
        <p:txBody>
          <a:bodyPr/>
          <a:lstStyle/>
          <a:p>
            <a:r>
              <a:rPr lang="es-CO"/>
              <a:t>26/04/2016</a:t>
            </a:r>
          </a:p>
        </p:txBody>
      </p:sp>
      <p:graphicFrame>
        <p:nvGraphicFramePr>
          <p:cNvPr id="4" name="3 Tabla"/>
          <p:cNvGraphicFramePr>
            <a:graphicFrameLocks noGrp="1"/>
          </p:cNvGraphicFramePr>
          <p:nvPr>
            <p:extLst>
              <p:ext uri="{D42A27DB-BD31-4B8C-83A1-F6EECF244321}">
                <p14:modId xmlns:p14="http://schemas.microsoft.com/office/powerpoint/2010/main" val="620834459"/>
              </p:ext>
            </p:extLst>
          </p:nvPr>
        </p:nvGraphicFramePr>
        <p:xfrm>
          <a:off x="683568" y="917641"/>
          <a:ext cx="8075240" cy="4258054"/>
        </p:xfrm>
        <a:graphic>
          <a:graphicData uri="http://schemas.openxmlformats.org/drawingml/2006/table">
            <a:tbl>
              <a:tblPr>
                <a:tableStyleId>{D7AC3CCA-C797-4891-BE02-D94E43425B78}</a:tableStyleId>
              </a:tblPr>
              <a:tblGrid>
                <a:gridCol w="1872208">
                  <a:extLst>
                    <a:ext uri="{9D8B030D-6E8A-4147-A177-3AD203B41FA5}">
                      <a16:colId xmlns:a16="http://schemas.microsoft.com/office/drawing/2014/main" val="20000"/>
                    </a:ext>
                  </a:extLst>
                </a:gridCol>
                <a:gridCol w="1593930">
                  <a:extLst>
                    <a:ext uri="{9D8B030D-6E8A-4147-A177-3AD203B41FA5}">
                      <a16:colId xmlns:a16="http://schemas.microsoft.com/office/drawing/2014/main" val="20001"/>
                    </a:ext>
                  </a:extLst>
                </a:gridCol>
                <a:gridCol w="1094261">
                  <a:extLst>
                    <a:ext uri="{9D8B030D-6E8A-4147-A177-3AD203B41FA5}">
                      <a16:colId xmlns:a16="http://schemas.microsoft.com/office/drawing/2014/main" val="20002"/>
                    </a:ext>
                  </a:extLst>
                </a:gridCol>
                <a:gridCol w="1128233">
                  <a:extLst>
                    <a:ext uri="{9D8B030D-6E8A-4147-A177-3AD203B41FA5}">
                      <a16:colId xmlns:a16="http://schemas.microsoft.com/office/drawing/2014/main" val="20003"/>
                    </a:ext>
                  </a:extLst>
                </a:gridCol>
                <a:gridCol w="2386608">
                  <a:extLst>
                    <a:ext uri="{9D8B030D-6E8A-4147-A177-3AD203B41FA5}">
                      <a16:colId xmlns:a16="http://schemas.microsoft.com/office/drawing/2014/main" val="20004"/>
                    </a:ext>
                  </a:extLst>
                </a:gridCol>
              </a:tblGrid>
              <a:tr h="460648">
                <a:tc>
                  <a:txBody>
                    <a:bodyPr/>
                    <a:lstStyle/>
                    <a:p>
                      <a:pPr algn="ctr" fontAlgn="ctr"/>
                      <a:r>
                        <a:rPr lang="es-CO" sz="1200" u="none" strike="noStrike" dirty="0">
                          <a:solidFill>
                            <a:schemeClr val="bg1"/>
                          </a:solidFill>
                          <a:effectLst/>
                        </a:rPr>
                        <a:t>Actividades Principales</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Indicador</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Meta 2016</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Avance 2° trimestre 2016</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Observaciones</a:t>
                      </a:r>
                      <a:endParaRPr lang="es-CO" sz="1200" b="1" i="0" u="none" strike="noStrike" dirty="0">
                        <a:solidFill>
                          <a:schemeClr val="bg1"/>
                        </a:solidFill>
                        <a:effectLst/>
                        <a:latin typeface="Calibri"/>
                      </a:endParaRPr>
                    </a:p>
                  </a:txBody>
                  <a:tcPr marL="0" marR="0" marT="0" marB="0" anchor="ctr">
                    <a:solidFill>
                      <a:schemeClr val="tx2"/>
                    </a:solidFill>
                  </a:tcPr>
                </a:tc>
                <a:extLst>
                  <a:ext uri="{0D108BD9-81ED-4DB2-BD59-A6C34878D82A}">
                    <a16:rowId xmlns:a16="http://schemas.microsoft.com/office/drawing/2014/main" val="10000"/>
                  </a:ext>
                </a:extLst>
              </a:tr>
              <a:tr h="864096">
                <a:tc>
                  <a:txBody>
                    <a:bodyPr/>
                    <a:lstStyle/>
                    <a:p>
                      <a:pPr algn="ctr" fontAlgn="ctr"/>
                      <a:r>
                        <a:rPr lang="es-CO" sz="1200" u="none" strike="noStrike" dirty="0">
                          <a:effectLst/>
                        </a:rPr>
                        <a:t>Otorgamiento del Servicio de  crédito a la medida de las necesidades de las IES afiliadas </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u="none" strike="noStrike" dirty="0">
                          <a:effectLst/>
                        </a:rPr>
                        <a:t>Monto de crédito otorgado / Monto de crédito programado</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u="none" strike="noStrike" dirty="0">
                          <a:effectLst/>
                        </a:rPr>
                        <a:t>Colocar $16.000 millones </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u="none" strike="noStrike" dirty="0">
                          <a:effectLst/>
                        </a:rPr>
                        <a:t>52.67%</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endParaRPr lang="es-CO" sz="1200" b="0" i="0" u="none" strike="noStrike" dirty="0">
                        <a:solidFill>
                          <a:srgbClr val="000000"/>
                        </a:solidFill>
                        <a:effectLst/>
                        <a:latin typeface="Calibri"/>
                      </a:endParaRPr>
                    </a:p>
                  </a:txBody>
                  <a:tcPr marL="0" marR="0" marT="0" marB="0" anchor="ctr">
                    <a:solidFill>
                      <a:schemeClr val="bg1"/>
                    </a:solidFill>
                  </a:tcPr>
                </a:tc>
                <a:extLst>
                  <a:ext uri="{0D108BD9-81ED-4DB2-BD59-A6C34878D82A}">
                    <a16:rowId xmlns:a16="http://schemas.microsoft.com/office/drawing/2014/main" val="10001"/>
                  </a:ext>
                </a:extLst>
              </a:tr>
              <a:tr h="826575">
                <a:tc>
                  <a:txBody>
                    <a:bodyPr/>
                    <a:lstStyle/>
                    <a:p>
                      <a:pPr algn="ctr" fontAlgn="ctr"/>
                      <a:r>
                        <a:rPr lang="es-CO" sz="1200" u="none" strike="noStrike" dirty="0">
                          <a:effectLst/>
                        </a:rPr>
                        <a:t>Realización del Proyecto "Implementación de Planes de Mejoramiento en las IES afiliadas al FODESEP"</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u="none" strike="noStrike" dirty="0">
                          <a:effectLst/>
                        </a:rPr>
                        <a:t>Un proyecto ejecutado*100</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u="none" strike="noStrike" dirty="0">
                          <a:effectLst/>
                        </a:rPr>
                        <a:t>Un proyecto ejecutado</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u="none" strike="noStrike" dirty="0">
                          <a:effectLst/>
                        </a:rPr>
                        <a:t>0%</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endParaRPr lang="es-CO" sz="1200" b="0" i="0" u="none" strike="noStrike" dirty="0">
                        <a:solidFill>
                          <a:srgbClr val="000000"/>
                        </a:solidFill>
                        <a:effectLst/>
                        <a:latin typeface="Calibri"/>
                      </a:endParaRPr>
                    </a:p>
                  </a:txBody>
                  <a:tcPr marL="0" marR="0" marT="0" marB="0" anchor="ctr">
                    <a:solidFill>
                      <a:schemeClr val="bg1"/>
                    </a:solidFill>
                  </a:tcPr>
                </a:tc>
                <a:extLst>
                  <a:ext uri="{0D108BD9-81ED-4DB2-BD59-A6C34878D82A}">
                    <a16:rowId xmlns:a16="http://schemas.microsoft.com/office/drawing/2014/main" val="10002"/>
                  </a:ext>
                </a:extLst>
              </a:tr>
              <a:tr h="826575">
                <a:tc>
                  <a:txBody>
                    <a:bodyPr/>
                    <a:lstStyle/>
                    <a:p>
                      <a:pPr algn="ctr" fontAlgn="ctr"/>
                      <a:r>
                        <a:rPr lang="es-CO" sz="1200" b="0" i="0" u="none" strike="noStrike" dirty="0">
                          <a:solidFill>
                            <a:srgbClr val="000000"/>
                          </a:solidFill>
                          <a:effectLst/>
                          <a:latin typeface="+mn-lt"/>
                        </a:rPr>
                        <a:t>Asesorar a las IES afiliadas al FODESEP en la acreditación de programas y acreditación institucional. </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b="0" i="0" u="none" strike="noStrike" dirty="0">
                          <a:solidFill>
                            <a:srgbClr val="000000"/>
                          </a:solidFill>
                          <a:effectLst/>
                          <a:latin typeface="+mn-lt"/>
                        </a:rPr>
                        <a:t>No. de IES asesoradas/No. de IES afiliadas</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b="0" i="0" u="none" strike="noStrike" dirty="0">
                          <a:solidFill>
                            <a:srgbClr val="000000"/>
                          </a:solidFill>
                          <a:effectLst/>
                          <a:latin typeface="+mn-lt"/>
                        </a:rPr>
                        <a:t>25% de las IES afiliadas al fondo asesoradas</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1200" u="none" strike="noStrike" dirty="0">
                          <a:effectLst/>
                        </a:rPr>
                        <a:t>0%</a:t>
                      </a:r>
                      <a:endParaRPr lang="es-CO" sz="1200" b="0" i="0" u="none" strike="noStrike" dirty="0">
                        <a:solidFill>
                          <a:srgbClr val="000000"/>
                        </a:solidFill>
                        <a:effectLst/>
                        <a:latin typeface="+mn-lt"/>
                      </a:endParaRPr>
                    </a:p>
                    <a:p>
                      <a:pPr algn="ctr" fontAlgn="ct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endParaRPr lang="es-CO" sz="1200" b="0" i="0" u="none" strike="noStrike" dirty="0">
                        <a:solidFill>
                          <a:srgbClr val="000000"/>
                        </a:solidFill>
                        <a:effectLst/>
                        <a:latin typeface="Calibri"/>
                      </a:endParaRPr>
                    </a:p>
                  </a:txBody>
                  <a:tcPr marL="0" marR="0" marT="0" marB="0" anchor="ctr">
                    <a:solidFill>
                      <a:schemeClr val="bg1"/>
                    </a:solidFill>
                  </a:tcPr>
                </a:tc>
                <a:extLst>
                  <a:ext uri="{0D108BD9-81ED-4DB2-BD59-A6C34878D82A}">
                    <a16:rowId xmlns:a16="http://schemas.microsoft.com/office/drawing/2014/main" val="10003"/>
                  </a:ext>
                </a:extLst>
              </a:tr>
              <a:tr h="826575">
                <a:tc>
                  <a:txBody>
                    <a:bodyPr/>
                    <a:lstStyle/>
                    <a:p>
                      <a:pPr algn="ctr" fontAlgn="ctr"/>
                      <a:r>
                        <a:rPr lang="es-CO" sz="1200" b="0" i="0" u="none" strike="noStrike" dirty="0">
                          <a:solidFill>
                            <a:srgbClr val="000000"/>
                          </a:solidFill>
                          <a:effectLst/>
                          <a:latin typeface="+mn-lt"/>
                        </a:rPr>
                        <a:t>Suscripción  de convenios o contratos  para administración de recursos  y ejecución de proyectos de educación superior con participación de las IES afiliadas</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b="0" i="0" u="none" strike="noStrike" dirty="0">
                          <a:solidFill>
                            <a:srgbClr val="000000"/>
                          </a:solidFill>
                          <a:effectLst/>
                          <a:latin typeface="+mn-lt"/>
                        </a:rPr>
                        <a:t>Cantidad de Convenios suscritos / Cantidad de Convenios propuestos</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b="0" i="0" u="none" strike="noStrike" dirty="0">
                          <a:solidFill>
                            <a:srgbClr val="000000"/>
                          </a:solidFill>
                          <a:effectLst/>
                          <a:latin typeface="+mn-lt"/>
                        </a:rPr>
                        <a:t> 3 Convenios o contratos  suscritos</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b="0" i="0" u="none" strike="noStrike" dirty="0">
                          <a:solidFill>
                            <a:srgbClr val="000000"/>
                          </a:solidFill>
                          <a:effectLst/>
                          <a:latin typeface="+mn-lt"/>
                        </a:rPr>
                        <a:t>67%</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endParaRPr lang="es-CO" sz="1200" b="0" i="0" u="none" strike="noStrike" dirty="0">
                        <a:solidFill>
                          <a:srgbClr val="000000"/>
                        </a:solidFill>
                        <a:effectLst/>
                        <a:latin typeface="Calibri"/>
                      </a:endParaRPr>
                    </a:p>
                  </a:txBody>
                  <a:tcPr marL="0" marR="0" marT="0" marB="0" anchor="ctr">
                    <a:solidFill>
                      <a:schemeClr val="bg1"/>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5404698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 name="Picture 15"/>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5259" t="17295" r="16983" b="33645"/>
          <a:stretch/>
        </p:blipFill>
        <p:spPr bwMode="auto">
          <a:xfrm>
            <a:off x="1475656" y="116633"/>
            <a:ext cx="7416824" cy="5760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67" name="66 Grupo"/>
          <p:cNvGrpSpPr/>
          <p:nvPr/>
        </p:nvGrpSpPr>
        <p:grpSpPr>
          <a:xfrm>
            <a:off x="6189257" y="6093296"/>
            <a:ext cx="2919247" cy="757382"/>
            <a:chOff x="6189257" y="6093296"/>
            <a:chExt cx="2919247" cy="757382"/>
          </a:xfrm>
        </p:grpSpPr>
        <p:pic>
          <p:nvPicPr>
            <p:cNvPr id="68" name="67 Imagen"/>
            <p:cNvPicPr>
              <a:picLocks noChangeAspect="1"/>
            </p:cNvPicPr>
            <p:nvPr/>
          </p:nvPicPr>
          <p:blipFill rotWithShape="1">
            <a:blip r:embed="rId3" cstate="print">
              <a:extLst>
                <a:ext uri="{28A0092B-C50C-407E-A947-70E740481C1C}">
                  <a14:useLocalDpi xmlns:a14="http://schemas.microsoft.com/office/drawing/2010/main" val="0"/>
                </a:ext>
              </a:extLst>
            </a:blip>
            <a:srcRect l="80014" t="81187" r="3385" b="5008"/>
            <a:stretch/>
          </p:blipFill>
          <p:spPr>
            <a:xfrm>
              <a:off x="7590492" y="6093296"/>
              <a:ext cx="1518012" cy="757382"/>
            </a:xfrm>
            <a:prstGeom prst="rect">
              <a:avLst/>
            </a:prstGeom>
          </p:spPr>
        </p:pic>
        <p:pic>
          <p:nvPicPr>
            <p:cNvPr id="69" name="68 Imagen"/>
            <p:cNvPicPr>
              <a:picLocks noChangeAspect="1"/>
            </p:cNvPicPr>
            <p:nvPr/>
          </p:nvPicPr>
          <p:blipFill rotWithShape="1">
            <a:blip r:embed="rId4" cstate="print">
              <a:extLst>
                <a:ext uri="{28A0092B-C50C-407E-A947-70E740481C1C}">
                  <a14:useLocalDpi xmlns:a14="http://schemas.microsoft.com/office/drawing/2010/main" val="0"/>
                </a:ext>
              </a:extLst>
            </a:blip>
            <a:srcRect l="8610" t="34023" r="7437" b="38391"/>
            <a:stretch/>
          </p:blipFill>
          <p:spPr>
            <a:xfrm>
              <a:off x="6189257" y="6294092"/>
              <a:ext cx="1401235" cy="355790"/>
            </a:xfrm>
            <a:prstGeom prst="rect">
              <a:avLst/>
            </a:prstGeom>
          </p:spPr>
        </p:pic>
      </p:grpSp>
      <p:sp>
        <p:nvSpPr>
          <p:cNvPr id="2" name="1 Rectángulo"/>
          <p:cNvSpPr/>
          <p:nvPr/>
        </p:nvSpPr>
        <p:spPr>
          <a:xfrm>
            <a:off x="683568" y="44624"/>
            <a:ext cx="8216895" cy="707886"/>
          </a:xfrm>
          <a:prstGeom prst="rect">
            <a:avLst/>
          </a:prstGeom>
          <a:solidFill>
            <a:schemeClr val="accent2">
              <a:lumMod val="50000"/>
            </a:schemeClr>
          </a:solidFill>
        </p:spPr>
        <p:txBody>
          <a:bodyPr wrap="square">
            <a:spAutoFit/>
          </a:bodyPr>
          <a:lstStyle/>
          <a:p>
            <a:pPr lvl="0" algn="ctr" eaLnBrk="0" fontAlgn="base" hangingPunct="0">
              <a:spcBef>
                <a:spcPct val="0"/>
              </a:spcBef>
              <a:spcAft>
                <a:spcPct val="0"/>
              </a:spcAft>
              <a:defRPr/>
            </a:pPr>
            <a:r>
              <a:rPr lang="es-CO" sz="2000" b="1" dirty="0">
                <a:solidFill>
                  <a:schemeClr val="bg1"/>
                </a:solidFill>
                <a:latin typeface="Arial" panose="020B0604020202020204" pitchFamily="34" charset="0"/>
                <a:ea typeface="ＭＳ Ｐゴシック" panose="020B0600070205080204" pitchFamily="34" charset="-128"/>
              </a:rPr>
              <a:t>Politica Gestión Misional y de Gobierno- II- </a:t>
            </a:r>
            <a:r>
              <a:rPr lang="es-CO" sz="2000" b="1" dirty="0">
                <a:solidFill>
                  <a:prstClr val="white"/>
                </a:solidFill>
                <a:latin typeface="Arial" panose="020B0604020202020204" pitchFamily="34" charset="0"/>
                <a:ea typeface="ＭＳ Ｐゴシック" panose="020B0600070205080204" pitchFamily="34" charset="-128"/>
              </a:rPr>
              <a:t>Trimestre 2016 </a:t>
            </a:r>
            <a:r>
              <a:rPr lang="es-CO" sz="2000" b="1" dirty="0">
                <a:solidFill>
                  <a:schemeClr val="bg1"/>
                </a:solidFill>
                <a:latin typeface="Arial" panose="020B0604020202020204" pitchFamily="34" charset="0"/>
                <a:ea typeface="ＭＳ Ｐゴシック" panose="020B0600070205080204" pitchFamily="34" charset="-128"/>
              </a:rPr>
              <a:t>FODESEP</a:t>
            </a:r>
          </a:p>
        </p:txBody>
      </p:sp>
      <p:sp>
        <p:nvSpPr>
          <p:cNvPr id="3" name="2 Marcador de fecha"/>
          <p:cNvSpPr>
            <a:spLocks noGrp="1"/>
          </p:cNvSpPr>
          <p:nvPr>
            <p:ph type="dt" sz="half" idx="10"/>
          </p:nvPr>
        </p:nvSpPr>
        <p:spPr/>
        <p:txBody>
          <a:bodyPr/>
          <a:lstStyle/>
          <a:p>
            <a:r>
              <a:rPr lang="es-CO"/>
              <a:t>26/04/2016</a:t>
            </a:r>
          </a:p>
        </p:txBody>
      </p:sp>
      <p:graphicFrame>
        <p:nvGraphicFramePr>
          <p:cNvPr id="4" name="3 Tabla"/>
          <p:cNvGraphicFramePr>
            <a:graphicFrameLocks noGrp="1"/>
          </p:cNvGraphicFramePr>
          <p:nvPr>
            <p:extLst>
              <p:ext uri="{D42A27DB-BD31-4B8C-83A1-F6EECF244321}">
                <p14:modId xmlns:p14="http://schemas.microsoft.com/office/powerpoint/2010/main" val="3109420073"/>
              </p:ext>
            </p:extLst>
          </p:nvPr>
        </p:nvGraphicFramePr>
        <p:xfrm>
          <a:off x="683568" y="917641"/>
          <a:ext cx="8075240" cy="4075174"/>
        </p:xfrm>
        <a:graphic>
          <a:graphicData uri="http://schemas.openxmlformats.org/drawingml/2006/table">
            <a:tbl>
              <a:tblPr>
                <a:tableStyleId>{D7AC3CCA-C797-4891-BE02-D94E43425B78}</a:tableStyleId>
              </a:tblPr>
              <a:tblGrid>
                <a:gridCol w="1872208">
                  <a:extLst>
                    <a:ext uri="{9D8B030D-6E8A-4147-A177-3AD203B41FA5}">
                      <a16:colId xmlns:a16="http://schemas.microsoft.com/office/drawing/2014/main" val="20000"/>
                    </a:ext>
                  </a:extLst>
                </a:gridCol>
                <a:gridCol w="1593930">
                  <a:extLst>
                    <a:ext uri="{9D8B030D-6E8A-4147-A177-3AD203B41FA5}">
                      <a16:colId xmlns:a16="http://schemas.microsoft.com/office/drawing/2014/main" val="20001"/>
                    </a:ext>
                  </a:extLst>
                </a:gridCol>
                <a:gridCol w="1094261">
                  <a:extLst>
                    <a:ext uri="{9D8B030D-6E8A-4147-A177-3AD203B41FA5}">
                      <a16:colId xmlns:a16="http://schemas.microsoft.com/office/drawing/2014/main" val="20002"/>
                    </a:ext>
                  </a:extLst>
                </a:gridCol>
                <a:gridCol w="1128233">
                  <a:extLst>
                    <a:ext uri="{9D8B030D-6E8A-4147-A177-3AD203B41FA5}">
                      <a16:colId xmlns:a16="http://schemas.microsoft.com/office/drawing/2014/main" val="20003"/>
                    </a:ext>
                  </a:extLst>
                </a:gridCol>
                <a:gridCol w="2386608">
                  <a:extLst>
                    <a:ext uri="{9D8B030D-6E8A-4147-A177-3AD203B41FA5}">
                      <a16:colId xmlns:a16="http://schemas.microsoft.com/office/drawing/2014/main" val="20004"/>
                    </a:ext>
                  </a:extLst>
                </a:gridCol>
              </a:tblGrid>
              <a:tr h="460648">
                <a:tc>
                  <a:txBody>
                    <a:bodyPr/>
                    <a:lstStyle/>
                    <a:p>
                      <a:pPr algn="ctr" fontAlgn="ctr"/>
                      <a:r>
                        <a:rPr lang="es-CO" sz="1200" u="none" strike="noStrike" dirty="0">
                          <a:solidFill>
                            <a:schemeClr val="bg1"/>
                          </a:solidFill>
                          <a:effectLst/>
                        </a:rPr>
                        <a:t>Actividades Principales</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Indicador</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Meta 2016</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Avance 2° trimestre 2016</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Observaciones</a:t>
                      </a:r>
                      <a:endParaRPr lang="es-CO" sz="1200" b="1" i="0" u="none" strike="noStrike" dirty="0">
                        <a:solidFill>
                          <a:schemeClr val="bg1"/>
                        </a:solidFill>
                        <a:effectLst/>
                        <a:latin typeface="Calibri"/>
                      </a:endParaRPr>
                    </a:p>
                  </a:txBody>
                  <a:tcPr marL="0" marR="0" marT="0" marB="0" anchor="ctr">
                    <a:solidFill>
                      <a:schemeClr val="tx2"/>
                    </a:solidFill>
                  </a:tcPr>
                </a:tc>
                <a:extLst>
                  <a:ext uri="{0D108BD9-81ED-4DB2-BD59-A6C34878D82A}">
                    <a16:rowId xmlns:a16="http://schemas.microsoft.com/office/drawing/2014/main" val="10000"/>
                  </a:ext>
                </a:extLst>
              </a:tr>
              <a:tr h="864096">
                <a:tc>
                  <a:txBody>
                    <a:bodyPr/>
                    <a:lstStyle/>
                    <a:p>
                      <a:pPr algn="ctr" fontAlgn="ctr"/>
                      <a:r>
                        <a:rPr lang="es-CO" sz="1200" u="none" strike="noStrike" dirty="0">
                          <a:effectLst/>
                        </a:rPr>
                        <a:t>Realización de dos (2) eventos que de carácter académico que permitan el reconocimiento del FODESEP. </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u="none" strike="noStrike" dirty="0">
                          <a:effectLst/>
                        </a:rPr>
                        <a:t>No de eventos programados / No eventos realizados</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u="none" strike="noStrike" dirty="0">
                          <a:effectLst/>
                        </a:rPr>
                        <a:t>2 eventos realizados </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u="none" strike="noStrike" dirty="0">
                          <a:effectLst/>
                        </a:rPr>
                        <a:t>50%</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endParaRPr lang="es-CO" sz="1200" b="0" i="0" u="none" strike="noStrike" dirty="0">
                        <a:solidFill>
                          <a:srgbClr val="000000"/>
                        </a:solidFill>
                        <a:effectLst/>
                        <a:latin typeface="Calibri"/>
                      </a:endParaRPr>
                    </a:p>
                  </a:txBody>
                  <a:tcPr marL="0" marR="0" marT="0" marB="0" anchor="ctr">
                    <a:solidFill>
                      <a:schemeClr val="bg1"/>
                    </a:solidFill>
                  </a:tcPr>
                </a:tc>
                <a:extLst>
                  <a:ext uri="{0D108BD9-81ED-4DB2-BD59-A6C34878D82A}">
                    <a16:rowId xmlns:a16="http://schemas.microsoft.com/office/drawing/2014/main" val="10001"/>
                  </a:ext>
                </a:extLst>
              </a:tr>
              <a:tr h="826575">
                <a:tc>
                  <a:txBody>
                    <a:bodyPr/>
                    <a:lstStyle/>
                    <a:p>
                      <a:pPr algn="ctr" fontAlgn="ctr"/>
                      <a:r>
                        <a:rPr lang="es-CO" sz="1200" u="none" strike="noStrike" dirty="0">
                          <a:effectLst/>
                        </a:rPr>
                        <a:t>Acrecentamiento del Número de Alianzas Estratégicas para  apoyar a las IES en su quehacer misional</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u="none" strike="noStrike" dirty="0">
                          <a:effectLst/>
                        </a:rPr>
                        <a:t>No de actividades suscritas / No de Alianzas presentadas al FODESEP</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u="none" strike="noStrike" dirty="0">
                          <a:effectLst/>
                        </a:rPr>
                        <a:t>6 Alianzas Estratégicas  nuevas suscritas </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u="none" strike="noStrike" dirty="0">
                          <a:effectLst/>
                        </a:rPr>
                        <a:t>16.66%</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endParaRPr lang="es-CO" sz="1200" b="0" i="0" u="none" strike="noStrike" dirty="0">
                        <a:solidFill>
                          <a:srgbClr val="000000"/>
                        </a:solidFill>
                        <a:effectLst/>
                        <a:latin typeface="Calibri"/>
                      </a:endParaRPr>
                    </a:p>
                  </a:txBody>
                  <a:tcPr marL="0" marR="0" marT="0" marB="0" anchor="ctr">
                    <a:solidFill>
                      <a:schemeClr val="bg1"/>
                    </a:solidFill>
                  </a:tcPr>
                </a:tc>
                <a:extLst>
                  <a:ext uri="{0D108BD9-81ED-4DB2-BD59-A6C34878D82A}">
                    <a16:rowId xmlns:a16="http://schemas.microsoft.com/office/drawing/2014/main" val="10002"/>
                  </a:ext>
                </a:extLst>
              </a:tr>
              <a:tr h="826575">
                <a:tc>
                  <a:txBody>
                    <a:bodyPr/>
                    <a:lstStyle/>
                    <a:p>
                      <a:pPr algn="ctr" fontAlgn="ctr"/>
                      <a:r>
                        <a:rPr lang="es-CO" sz="1200" b="0" i="0" u="none" strike="noStrike" dirty="0">
                          <a:solidFill>
                            <a:srgbClr val="000000"/>
                          </a:solidFill>
                          <a:effectLst/>
                          <a:latin typeface="+mn-lt"/>
                        </a:rPr>
                        <a:t>Impacto de las Alianzas Estratégicas en beneficios de las IES y del FODESEP</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b="0" i="0" u="none" strike="noStrike" dirty="0">
                          <a:solidFill>
                            <a:srgbClr val="000000"/>
                          </a:solidFill>
                          <a:effectLst/>
                          <a:latin typeface="+mn-lt"/>
                        </a:rPr>
                        <a:t>No. de IES que usaron un servicio/No. IES afiliadas </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b="0" i="0" u="none" strike="noStrike" dirty="0">
                          <a:solidFill>
                            <a:srgbClr val="000000"/>
                          </a:solidFill>
                          <a:effectLst/>
                          <a:latin typeface="+mn-lt"/>
                        </a:rPr>
                        <a:t>15% de las IES afiliadas  utilizando alguna alianza </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1200" u="none" strike="noStrike" dirty="0">
                          <a:effectLst/>
                        </a:rPr>
                        <a:t>22.8%</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endParaRPr lang="es-CO" sz="1200" b="0" i="0" u="none" strike="noStrike" dirty="0">
                        <a:solidFill>
                          <a:srgbClr val="000000"/>
                        </a:solidFill>
                        <a:effectLst/>
                        <a:latin typeface="Calibri"/>
                      </a:endParaRPr>
                    </a:p>
                  </a:txBody>
                  <a:tcPr marL="0" marR="0" marT="0" marB="0" anchor="ctr">
                    <a:solidFill>
                      <a:schemeClr val="bg1"/>
                    </a:solidFill>
                  </a:tcPr>
                </a:tc>
                <a:extLst>
                  <a:ext uri="{0D108BD9-81ED-4DB2-BD59-A6C34878D82A}">
                    <a16:rowId xmlns:a16="http://schemas.microsoft.com/office/drawing/2014/main" val="10003"/>
                  </a:ext>
                </a:extLst>
              </a:tr>
              <a:tr h="826575">
                <a:tc>
                  <a:txBody>
                    <a:bodyPr/>
                    <a:lstStyle/>
                    <a:p>
                      <a:pPr algn="ctr" fontAlgn="ctr"/>
                      <a:r>
                        <a:rPr lang="es-CO" sz="1200" b="0" i="0" u="none" strike="noStrike" dirty="0">
                          <a:solidFill>
                            <a:srgbClr val="000000"/>
                          </a:solidFill>
                          <a:effectLst/>
                          <a:latin typeface="+mn-lt"/>
                        </a:rPr>
                        <a:t>Realización de  la XXI Asamblea General Ordinaria del FODESEP </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pt-BR" sz="1200" b="0" i="0" u="none" strike="noStrike" dirty="0">
                          <a:solidFill>
                            <a:srgbClr val="000000"/>
                          </a:solidFill>
                          <a:effectLst/>
                          <a:latin typeface="+mn-lt"/>
                        </a:rPr>
                        <a:t>No. Actividades programadas/No. actividades realizadas</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b="0" i="0" u="none" strike="noStrike" dirty="0">
                          <a:solidFill>
                            <a:srgbClr val="000000"/>
                          </a:solidFill>
                          <a:effectLst/>
                          <a:latin typeface="+mn-lt"/>
                        </a:rPr>
                        <a:t>Asamblea General Ordinaria realizada en el plazo legalmente establecido.</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b="0" i="0" u="none" strike="noStrike" dirty="0">
                          <a:solidFill>
                            <a:srgbClr val="000000"/>
                          </a:solidFill>
                          <a:effectLst/>
                          <a:latin typeface="+mn-lt"/>
                        </a:rPr>
                        <a:t>100%</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endParaRPr lang="es-CO" sz="1200" b="0" i="0" u="none" strike="noStrike" dirty="0">
                        <a:solidFill>
                          <a:srgbClr val="000000"/>
                        </a:solidFill>
                        <a:effectLst/>
                        <a:latin typeface="Calibri"/>
                      </a:endParaRPr>
                    </a:p>
                  </a:txBody>
                  <a:tcPr marL="0" marR="0" marT="0" marB="0" anchor="ctr">
                    <a:solidFill>
                      <a:schemeClr val="bg1"/>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401167715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 name="Picture 15"/>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5259" t="17295" r="16983" b="33645"/>
          <a:stretch/>
        </p:blipFill>
        <p:spPr bwMode="auto">
          <a:xfrm>
            <a:off x="705560" y="116633"/>
            <a:ext cx="8186920" cy="635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67" name="66 Grupo"/>
          <p:cNvGrpSpPr/>
          <p:nvPr/>
        </p:nvGrpSpPr>
        <p:grpSpPr>
          <a:xfrm>
            <a:off x="6189257" y="6093296"/>
            <a:ext cx="2919247" cy="757382"/>
            <a:chOff x="6189257" y="6093296"/>
            <a:chExt cx="2919247" cy="757382"/>
          </a:xfrm>
        </p:grpSpPr>
        <p:pic>
          <p:nvPicPr>
            <p:cNvPr id="68" name="67 Imagen"/>
            <p:cNvPicPr>
              <a:picLocks noChangeAspect="1"/>
            </p:cNvPicPr>
            <p:nvPr/>
          </p:nvPicPr>
          <p:blipFill rotWithShape="1">
            <a:blip r:embed="rId3" cstate="print">
              <a:extLst>
                <a:ext uri="{28A0092B-C50C-407E-A947-70E740481C1C}">
                  <a14:useLocalDpi xmlns:a14="http://schemas.microsoft.com/office/drawing/2010/main" val="0"/>
                </a:ext>
              </a:extLst>
            </a:blip>
            <a:srcRect l="80014" t="81187" r="3385" b="5008"/>
            <a:stretch/>
          </p:blipFill>
          <p:spPr>
            <a:xfrm>
              <a:off x="7590492" y="6093296"/>
              <a:ext cx="1518012" cy="757382"/>
            </a:xfrm>
            <a:prstGeom prst="rect">
              <a:avLst/>
            </a:prstGeom>
          </p:spPr>
        </p:pic>
        <p:pic>
          <p:nvPicPr>
            <p:cNvPr id="69" name="68 Imagen"/>
            <p:cNvPicPr>
              <a:picLocks noChangeAspect="1"/>
            </p:cNvPicPr>
            <p:nvPr/>
          </p:nvPicPr>
          <p:blipFill rotWithShape="1">
            <a:blip r:embed="rId4" cstate="print">
              <a:extLst>
                <a:ext uri="{28A0092B-C50C-407E-A947-70E740481C1C}">
                  <a14:useLocalDpi xmlns:a14="http://schemas.microsoft.com/office/drawing/2010/main" val="0"/>
                </a:ext>
              </a:extLst>
            </a:blip>
            <a:srcRect l="8610" t="34023" r="7437" b="38391"/>
            <a:stretch/>
          </p:blipFill>
          <p:spPr>
            <a:xfrm>
              <a:off x="6189257" y="6294092"/>
              <a:ext cx="1401235" cy="355790"/>
            </a:xfrm>
            <a:prstGeom prst="rect">
              <a:avLst/>
            </a:prstGeom>
          </p:spPr>
        </p:pic>
      </p:grpSp>
      <p:sp>
        <p:nvSpPr>
          <p:cNvPr id="2" name="1 Rectángulo"/>
          <p:cNvSpPr/>
          <p:nvPr/>
        </p:nvSpPr>
        <p:spPr>
          <a:xfrm>
            <a:off x="1187624" y="44624"/>
            <a:ext cx="7424806" cy="707886"/>
          </a:xfrm>
          <a:prstGeom prst="rect">
            <a:avLst/>
          </a:prstGeom>
        </p:spPr>
        <p:txBody>
          <a:bodyPr wrap="square">
            <a:spAutoFit/>
          </a:bodyPr>
          <a:lstStyle/>
          <a:p>
            <a:pPr lvl="0" algn="ctr" eaLnBrk="0" fontAlgn="base" hangingPunct="0">
              <a:spcBef>
                <a:spcPct val="0"/>
              </a:spcBef>
              <a:spcAft>
                <a:spcPct val="0"/>
              </a:spcAft>
              <a:defRPr/>
            </a:pPr>
            <a:r>
              <a:rPr lang="es-CO" sz="2000" b="1" dirty="0">
                <a:solidFill>
                  <a:schemeClr val="bg1"/>
                </a:solidFill>
                <a:latin typeface="Arial" panose="020B0604020202020204" pitchFamily="34" charset="0"/>
                <a:ea typeface="ＭＳ Ｐゴシック" panose="020B0600070205080204" pitchFamily="34" charset="-128"/>
              </a:rPr>
              <a:t>Politica Gestión Misional y de Gobierno- II- </a:t>
            </a:r>
            <a:r>
              <a:rPr lang="es-CO" sz="2000" b="1" dirty="0">
                <a:solidFill>
                  <a:prstClr val="white"/>
                </a:solidFill>
                <a:latin typeface="Arial" panose="020B0604020202020204" pitchFamily="34" charset="0"/>
                <a:ea typeface="ＭＳ Ｐゴシック" panose="020B0600070205080204" pitchFamily="34" charset="-128"/>
              </a:rPr>
              <a:t>Trimestre 2016 </a:t>
            </a:r>
            <a:r>
              <a:rPr lang="es-CO" sz="2000" b="1" dirty="0">
                <a:solidFill>
                  <a:schemeClr val="bg1"/>
                </a:solidFill>
                <a:latin typeface="Arial" panose="020B0604020202020204" pitchFamily="34" charset="0"/>
                <a:ea typeface="ＭＳ Ｐゴシック" panose="020B0600070205080204" pitchFamily="34" charset="-128"/>
              </a:rPr>
              <a:t>FODESEP</a:t>
            </a:r>
          </a:p>
        </p:txBody>
      </p:sp>
      <p:sp>
        <p:nvSpPr>
          <p:cNvPr id="3" name="2 Marcador de fecha"/>
          <p:cNvSpPr>
            <a:spLocks noGrp="1"/>
          </p:cNvSpPr>
          <p:nvPr>
            <p:ph type="dt" sz="half" idx="10"/>
          </p:nvPr>
        </p:nvSpPr>
        <p:spPr/>
        <p:txBody>
          <a:bodyPr/>
          <a:lstStyle/>
          <a:p>
            <a:r>
              <a:rPr lang="es-CO"/>
              <a:t>26/04/2016</a:t>
            </a:r>
          </a:p>
        </p:txBody>
      </p:sp>
      <p:graphicFrame>
        <p:nvGraphicFramePr>
          <p:cNvPr id="4" name="3 Tabla"/>
          <p:cNvGraphicFramePr>
            <a:graphicFrameLocks noGrp="1"/>
          </p:cNvGraphicFramePr>
          <p:nvPr>
            <p:extLst>
              <p:ext uri="{D42A27DB-BD31-4B8C-83A1-F6EECF244321}">
                <p14:modId xmlns:p14="http://schemas.microsoft.com/office/powerpoint/2010/main" val="20452555"/>
              </p:ext>
            </p:extLst>
          </p:nvPr>
        </p:nvGraphicFramePr>
        <p:xfrm>
          <a:off x="683568" y="917641"/>
          <a:ext cx="8075240" cy="4631044"/>
        </p:xfrm>
        <a:graphic>
          <a:graphicData uri="http://schemas.openxmlformats.org/drawingml/2006/table">
            <a:tbl>
              <a:tblPr>
                <a:tableStyleId>{D7AC3CCA-C797-4891-BE02-D94E43425B78}</a:tableStyleId>
              </a:tblPr>
              <a:tblGrid>
                <a:gridCol w="1872208">
                  <a:extLst>
                    <a:ext uri="{9D8B030D-6E8A-4147-A177-3AD203B41FA5}">
                      <a16:colId xmlns:a16="http://schemas.microsoft.com/office/drawing/2014/main" val="20000"/>
                    </a:ext>
                  </a:extLst>
                </a:gridCol>
                <a:gridCol w="1593930">
                  <a:extLst>
                    <a:ext uri="{9D8B030D-6E8A-4147-A177-3AD203B41FA5}">
                      <a16:colId xmlns:a16="http://schemas.microsoft.com/office/drawing/2014/main" val="20001"/>
                    </a:ext>
                  </a:extLst>
                </a:gridCol>
                <a:gridCol w="1094261">
                  <a:extLst>
                    <a:ext uri="{9D8B030D-6E8A-4147-A177-3AD203B41FA5}">
                      <a16:colId xmlns:a16="http://schemas.microsoft.com/office/drawing/2014/main" val="20002"/>
                    </a:ext>
                  </a:extLst>
                </a:gridCol>
                <a:gridCol w="1128233">
                  <a:extLst>
                    <a:ext uri="{9D8B030D-6E8A-4147-A177-3AD203B41FA5}">
                      <a16:colId xmlns:a16="http://schemas.microsoft.com/office/drawing/2014/main" val="20003"/>
                    </a:ext>
                  </a:extLst>
                </a:gridCol>
                <a:gridCol w="2386608">
                  <a:extLst>
                    <a:ext uri="{9D8B030D-6E8A-4147-A177-3AD203B41FA5}">
                      <a16:colId xmlns:a16="http://schemas.microsoft.com/office/drawing/2014/main" val="20004"/>
                    </a:ext>
                  </a:extLst>
                </a:gridCol>
              </a:tblGrid>
              <a:tr h="460648">
                <a:tc>
                  <a:txBody>
                    <a:bodyPr/>
                    <a:lstStyle/>
                    <a:p>
                      <a:pPr algn="ctr" fontAlgn="ctr"/>
                      <a:r>
                        <a:rPr lang="es-CO" sz="1200" u="none" strike="noStrike" dirty="0">
                          <a:solidFill>
                            <a:schemeClr val="bg1"/>
                          </a:solidFill>
                          <a:effectLst/>
                        </a:rPr>
                        <a:t>Actividades Principales</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Indicador</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Meta 2016</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Avance 2° trimestre 2016</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Observaciones</a:t>
                      </a:r>
                      <a:endParaRPr lang="es-CO" sz="1200" b="1" i="0" u="none" strike="noStrike" dirty="0">
                        <a:solidFill>
                          <a:schemeClr val="bg1"/>
                        </a:solidFill>
                        <a:effectLst/>
                        <a:latin typeface="Calibri"/>
                      </a:endParaRPr>
                    </a:p>
                  </a:txBody>
                  <a:tcPr marL="0" marR="0" marT="0" marB="0" anchor="ctr">
                    <a:solidFill>
                      <a:schemeClr val="tx2"/>
                    </a:solidFill>
                  </a:tcPr>
                </a:tc>
                <a:extLst>
                  <a:ext uri="{0D108BD9-81ED-4DB2-BD59-A6C34878D82A}">
                    <a16:rowId xmlns:a16="http://schemas.microsoft.com/office/drawing/2014/main" val="10000"/>
                  </a:ext>
                </a:extLst>
              </a:tr>
              <a:tr h="864096">
                <a:tc>
                  <a:txBody>
                    <a:bodyPr/>
                    <a:lstStyle/>
                    <a:p>
                      <a:pPr algn="ctr" fontAlgn="ctr"/>
                      <a:r>
                        <a:rPr lang="es-CO" sz="1200" u="none" strike="noStrike" dirty="0">
                          <a:effectLst/>
                        </a:rPr>
                        <a:t>Evaluación de la percepción de los asistentes a la XXI Asamblea General Ordinaria del FODESEP</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u="none" strike="noStrike" dirty="0">
                          <a:effectLst/>
                        </a:rPr>
                        <a:t>No. encuestas realizadas/No. asistentes a la asamblea</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u="none" strike="noStrike" dirty="0">
                          <a:effectLst/>
                        </a:rPr>
                        <a:t>100% de los asistentes encuestados</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u="none" strike="noStrike" dirty="0">
                          <a:effectLst/>
                        </a:rPr>
                        <a:t>82%</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endParaRPr lang="es-CO" sz="1200" b="0" i="0" u="none" strike="noStrike" dirty="0">
                        <a:solidFill>
                          <a:srgbClr val="000000"/>
                        </a:solidFill>
                        <a:effectLst/>
                        <a:latin typeface="Calibri"/>
                      </a:endParaRPr>
                    </a:p>
                  </a:txBody>
                  <a:tcPr marL="0" marR="0" marT="0" marB="0" anchor="ctr">
                    <a:solidFill>
                      <a:schemeClr val="bg1"/>
                    </a:solidFill>
                  </a:tcPr>
                </a:tc>
                <a:extLst>
                  <a:ext uri="{0D108BD9-81ED-4DB2-BD59-A6C34878D82A}">
                    <a16:rowId xmlns:a16="http://schemas.microsoft.com/office/drawing/2014/main" val="10001"/>
                  </a:ext>
                </a:extLst>
              </a:tr>
              <a:tr h="826575">
                <a:tc>
                  <a:txBody>
                    <a:bodyPr/>
                    <a:lstStyle/>
                    <a:p>
                      <a:pPr algn="ctr" fontAlgn="ctr"/>
                      <a:r>
                        <a:rPr lang="es-CO" sz="1200" u="none" strike="noStrike" dirty="0">
                          <a:effectLst/>
                        </a:rPr>
                        <a:t>Realización  mensual de las  sesiones de Consejo de Administración</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u="none" strike="noStrike" dirty="0">
                          <a:effectLst/>
                        </a:rPr>
                        <a:t>No. sesiones programadas/No. sesiones realizadas</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u="none" strike="noStrike" dirty="0">
                          <a:effectLst/>
                        </a:rPr>
                        <a:t>10 sesiones</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u="none" strike="noStrike" dirty="0">
                          <a:effectLst/>
                        </a:rPr>
                        <a:t>50%</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endParaRPr lang="es-CO" sz="1200" b="0" i="0" u="none" strike="noStrike" dirty="0">
                        <a:solidFill>
                          <a:srgbClr val="000000"/>
                        </a:solidFill>
                        <a:effectLst/>
                        <a:latin typeface="Calibri"/>
                      </a:endParaRPr>
                    </a:p>
                  </a:txBody>
                  <a:tcPr marL="0" marR="0" marT="0" marB="0" anchor="ctr">
                    <a:solidFill>
                      <a:schemeClr val="bg1"/>
                    </a:solidFill>
                  </a:tcPr>
                </a:tc>
                <a:extLst>
                  <a:ext uri="{0D108BD9-81ED-4DB2-BD59-A6C34878D82A}">
                    <a16:rowId xmlns:a16="http://schemas.microsoft.com/office/drawing/2014/main" val="10002"/>
                  </a:ext>
                </a:extLst>
              </a:tr>
              <a:tr h="826575">
                <a:tc>
                  <a:txBody>
                    <a:bodyPr/>
                    <a:lstStyle/>
                    <a:p>
                      <a:pPr algn="ctr" fontAlgn="ctr"/>
                      <a:r>
                        <a:rPr lang="es-CO" sz="1200" b="0" i="0" u="none" strike="noStrike" dirty="0">
                          <a:solidFill>
                            <a:srgbClr val="000000"/>
                          </a:solidFill>
                          <a:effectLst/>
                          <a:latin typeface="+mn-lt"/>
                        </a:rPr>
                        <a:t>Realización mensual de las sesiones de Junta de Vigilancia</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b="0" i="0" u="none" strike="noStrike" dirty="0">
                          <a:solidFill>
                            <a:srgbClr val="000000"/>
                          </a:solidFill>
                          <a:effectLst/>
                          <a:latin typeface="+mn-lt"/>
                        </a:rPr>
                        <a:t>No. sesiones programadas/No. sesiones realizadas</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b="0" i="0" u="none" strike="noStrike" dirty="0">
                          <a:solidFill>
                            <a:srgbClr val="000000"/>
                          </a:solidFill>
                          <a:effectLst/>
                          <a:latin typeface="+mn-lt"/>
                        </a:rPr>
                        <a:t>10 sesiones</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u="none" strike="noStrike" dirty="0">
                          <a:effectLst/>
                        </a:rPr>
                        <a:t>50%</a:t>
                      </a:r>
                      <a:endParaRPr lang="es-CO" sz="1200" b="0" i="0" u="none" strike="noStrike" dirty="0">
                        <a:solidFill>
                          <a:srgbClr val="000000"/>
                        </a:solidFill>
                        <a:effectLst/>
                        <a:latin typeface="+mn-lt"/>
                      </a:endParaRPr>
                    </a:p>
                    <a:p>
                      <a:pPr algn="ctr" fontAlgn="ct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endParaRPr lang="es-CO" sz="1200" b="0" i="0" u="none" strike="noStrike" dirty="0">
                        <a:solidFill>
                          <a:srgbClr val="000000"/>
                        </a:solidFill>
                        <a:effectLst/>
                        <a:latin typeface="Calibri"/>
                      </a:endParaRPr>
                    </a:p>
                  </a:txBody>
                  <a:tcPr marL="0" marR="0" marT="0" marB="0" anchor="ctr">
                    <a:solidFill>
                      <a:schemeClr val="bg1"/>
                    </a:solidFill>
                  </a:tcPr>
                </a:tc>
                <a:extLst>
                  <a:ext uri="{0D108BD9-81ED-4DB2-BD59-A6C34878D82A}">
                    <a16:rowId xmlns:a16="http://schemas.microsoft.com/office/drawing/2014/main" val="10003"/>
                  </a:ext>
                </a:extLst>
              </a:tr>
              <a:tr h="826575">
                <a:tc>
                  <a:txBody>
                    <a:bodyPr/>
                    <a:lstStyle/>
                    <a:p>
                      <a:pPr algn="ctr" fontAlgn="ctr"/>
                      <a:r>
                        <a:rPr lang="es-CO" sz="1200" b="0" i="0" u="none" strike="noStrike" dirty="0">
                          <a:solidFill>
                            <a:srgbClr val="000000"/>
                          </a:solidFill>
                          <a:effectLst/>
                          <a:latin typeface="+mn-lt"/>
                        </a:rPr>
                        <a:t>Realización de Sesiones de Comités de Fondos Sociales</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b="0" i="0" u="none" strike="noStrike" dirty="0">
                          <a:solidFill>
                            <a:srgbClr val="000000"/>
                          </a:solidFill>
                          <a:effectLst/>
                          <a:latin typeface="+mn-lt"/>
                        </a:rPr>
                        <a:t>No. sesiones programadas/No. sesiones realizadas</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b="0" i="0" u="none" strike="noStrike" dirty="0">
                          <a:solidFill>
                            <a:srgbClr val="000000"/>
                          </a:solidFill>
                          <a:effectLst/>
                          <a:latin typeface="+mn-lt"/>
                        </a:rPr>
                        <a:t>6 sesiones</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b="0" i="0" u="none" strike="noStrike" dirty="0">
                          <a:solidFill>
                            <a:srgbClr val="000000"/>
                          </a:solidFill>
                          <a:effectLst/>
                          <a:latin typeface="+mn-lt"/>
                        </a:rPr>
                        <a:t>16.66%</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endParaRPr lang="es-CO" sz="1200" b="0" i="0" u="none" strike="noStrike" dirty="0">
                        <a:solidFill>
                          <a:srgbClr val="000000"/>
                        </a:solidFill>
                        <a:effectLst/>
                        <a:latin typeface="Calibri"/>
                      </a:endParaRPr>
                    </a:p>
                  </a:txBody>
                  <a:tcPr marL="0" marR="0" marT="0" marB="0" anchor="ctr">
                    <a:solidFill>
                      <a:schemeClr val="bg1"/>
                    </a:solidFill>
                  </a:tcPr>
                </a:tc>
                <a:extLst>
                  <a:ext uri="{0D108BD9-81ED-4DB2-BD59-A6C34878D82A}">
                    <a16:rowId xmlns:a16="http://schemas.microsoft.com/office/drawing/2014/main" val="10004"/>
                  </a:ext>
                </a:extLst>
              </a:tr>
              <a:tr h="826575">
                <a:tc>
                  <a:txBody>
                    <a:bodyPr/>
                    <a:lstStyle/>
                    <a:p>
                      <a:pPr algn="ctr" fontAlgn="ctr"/>
                      <a:r>
                        <a:rPr lang="es-CO" sz="1200" b="0" i="0" u="none" strike="noStrike" dirty="0">
                          <a:solidFill>
                            <a:srgbClr val="000000"/>
                          </a:solidFill>
                          <a:effectLst/>
                          <a:latin typeface="+mn-lt"/>
                        </a:rPr>
                        <a:t>Participación de las IES afiliadas en los Comités Internos del FODESEP</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b="0" i="0" u="none" strike="noStrike" dirty="0">
                          <a:solidFill>
                            <a:srgbClr val="000000"/>
                          </a:solidFill>
                          <a:effectLst/>
                          <a:latin typeface="+mn-lt"/>
                        </a:rPr>
                        <a:t>No. sesiones programadas/No. sesiones realizadas</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b="0" i="0" u="none" strike="noStrike" dirty="0">
                          <a:solidFill>
                            <a:srgbClr val="000000"/>
                          </a:solidFill>
                          <a:effectLst/>
                          <a:latin typeface="+mn-lt"/>
                        </a:rPr>
                        <a:t>4 sesiones</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1200" b="0" i="0" u="none" strike="noStrike" dirty="0">
                          <a:solidFill>
                            <a:srgbClr val="000000"/>
                          </a:solidFill>
                          <a:effectLst/>
                          <a:latin typeface="+mn-lt"/>
                        </a:rPr>
                        <a:t> </a:t>
                      </a:r>
                    </a:p>
                    <a:p>
                      <a:pPr marL="0" marR="0" indent="0" algn="ctr" defTabSz="914400" rtl="0" eaLnBrk="1" fontAlgn="ctr" latinLnBrk="0" hangingPunct="1">
                        <a:lnSpc>
                          <a:spcPct val="100000"/>
                        </a:lnSpc>
                        <a:spcBef>
                          <a:spcPts val="0"/>
                        </a:spcBef>
                        <a:spcAft>
                          <a:spcPts val="0"/>
                        </a:spcAft>
                        <a:buClrTx/>
                        <a:buSzTx/>
                        <a:buFontTx/>
                        <a:buNone/>
                        <a:tabLst/>
                        <a:defRPr/>
                      </a:pPr>
                      <a:r>
                        <a:rPr lang="es-CO" sz="1200" b="0" i="0" u="none" strike="noStrike" dirty="0">
                          <a:solidFill>
                            <a:srgbClr val="000000"/>
                          </a:solidFill>
                          <a:effectLst/>
                          <a:latin typeface="+mn-lt"/>
                        </a:rPr>
                        <a:t>25%</a:t>
                      </a:r>
                    </a:p>
                    <a:p>
                      <a:pPr algn="ctr" fontAlgn="ct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endParaRPr lang="es-CO" sz="1200" b="0" i="0" u="none" strike="noStrike" dirty="0">
                        <a:solidFill>
                          <a:srgbClr val="000000"/>
                        </a:solidFill>
                        <a:effectLst/>
                        <a:latin typeface="Calibri"/>
                      </a:endParaRPr>
                    </a:p>
                  </a:txBody>
                  <a:tcPr marL="0" marR="0" marT="0" marB="0" anchor="ctr">
                    <a:solidFill>
                      <a:schemeClr val="bg1"/>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406229097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 name="Picture 15"/>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5259" t="17295" r="16983" b="33645"/>
          <a:stretch/>
        </p:blipFill>
        <p:spPr bwMode="auto">
          <a:xfrm>
            <a:off x="683568" y="116632"/>
            <a:ext cx="8208912" cy="6375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67" name="66 Grupo"/>
          <p:cNvGrpSpPr/>
          <p:nvPr/>
        </p:nvGrpSpPr>
        <p:grpSpPr>
          <a:xfrm>
            <a:off x="6189257" y="6093296"/>
            <a:ext cx="2919247" cy="757382"/>
            <a:chOff x="6189257" y="6093296"/>
            <a:chExt cx="2919247" cy="757382"/>
          </a:xfrm>
        </p:grpSpPr>
        <p:pic>
          <p:nvPicPr>
            <p:cNvPr id="68" name="67 Imagen"/>
            <p:cNvPicPr>
              <a:picLocks noChangeAspect="1"/>
            </p:cNvPicPr>
            <p:nvPr/>
          </p:nvPicPr>
          <p:blipFill rotWithShape="1">
            <a:blip r:embed="rId3" cstate="print">
              <a:extLst>
                <a:ext uri="{28A0092B-C50C-407E-A947-70E740481C1C}">
                  <a14:useLocalDpi xmlns:a14="http://schemas.microsoft.com/office/drawing/2010/main" val="0"/>
                </a:ext>
              </a:extLst>
            </a:blip>
            <a:srcRect l="80014" t="81187" r="3385" b="5008"/>
            <a:stretch/>
          </p:blipFill>
          <p:spPr>
            <a:xfrm>
              <a:off x="7590492" y="6093296"/>
              <a:ext cx="1518012" cy="757382"/>
            </a:xfrm>
            <a:prstGeom prst="rect">
              <a:avLst/>
            </a:prstGeom>
          </p:spPr>
        </p:pic>
        <p:pic>
          <p:nvPicPr>
            <p:cNvPr id="69" name="68 Imagen"/>
            <p:cNvPicPr>
              <a:picLocks noChangeAspect="1"/>
            </p:cNvPicPr>
            <p:nvPr/>
          </p:nvPicPr>
          <p:blipFill rotWithShape="1">
            <a:blip r:embed="rId4" cstate="print">
              <a:extLst>
                <a:ext uri="{28A0092B-C50C-407E-A947-70E740481C1C}">
                  <a14:useLocalDpi xmlns:a14="http://schemas.microsoft.com/office/drawing/2010/main" val="0"/>
                </a:ext>
              </a:extLst>
            </a:blip>
            <a:srcRect l="8610" t="34023" r="7437" b="38391"/>
            <a:stretch/>
          </p:blipFill>
          <p:spPr>
            <a:xfrm>
              <a:off x="6189257" y="6294092"/>
              <a:ext cx="1401235" cy="355790"/>
            </a:xfrm>
            <a:prstGeom prst="rect">
              <a:avLst/>
            </a:prstGeom>
          </p:spPr>
        </p:pic>
      </p:grpSp>
      <p:sp>
        <p:nvSpPr>
          <p:cNvPr id="2" name="1 Rectángulo"/>
          <p:cNvSpPr/>
          <p:nvPr/>
        </p:nvSpPr>
        <p:spPr>
          <a:xfrm>
            <a:off x="1115616" y="44624"/>
            <a:ext cx="7424806" cy="707886"/>
          </a:xfrm>
          <a:prstGeom prst="rect">
            <a:avLst/>
          </a:prstGeom>
        </p:spPr>
        <p:txBody>
          <a:bodyPr wrap="square">
            <a:spAutoFit/>
          </a:bodyPr>
          <a:lstStyle/>
          <a:p>
            <a:pPr lvl="0" algn="ctr" eaLnBrk="0" fontAlgn="base" hangingPunct="0">
              <a:spcBef>
                <a:spcPct val="0"/>
              </a:spcBef>
              <a:spcAft>
                <a:spcPct val="0"/>
              </a:spcAft>
              <a:defRPr/>
            </a:pPr>
            <a:r>
              <a:rPr lang="es-CO" sz="2000" b="1" dirty="0">
                <a:solidFill>
                  <a:schemeClr val="bg1"/>
                </a:solidFill>
                <a:latin typeface="Arial" panose="020B0604020202020204" pitchFamily="34" charset="0"/>
                <a:ea typeface="ＭＳ Ｐゴシック" panose="020B0600070205080204" pitchFamily="34" charset="-128"/>
              </a:rPr>
              <a:t>Politica Gestión Misional y de Gobierno- II- </a:t>
            </a:r>
            <a:r>
              <a:rPr lang="es-CO" sz="2000" b="1" dirty="0">
                <a:solidFill>
                  <a:prstClr val="white"/>
                </a:solidFill>
                <a:latin typeface="Arial" panose="020B0604020202020204" pitchFamily="34" charset="0"/>
                <a:ea typeface="ＭＳ Ｐゴシック" panose="020B0600070205080204" pitchFamily="34" charset="-128"/>
              </a:rPr>
              <a:t>Trimestre 2016 </a:t>
            </a:r>
            <a:r>
              <a:rPr lang="es-CO" sz="2000" b="1" dirty="0">
                <a:solidFill>
                  <a:schemeClr val="bg1"/>
                </a:solidFill>
                <a:latin typeface="Arial" panose="020B0604020202020204" pitchFamily="34" charset="0"/>
                <a:ea typeface="ＭＳ Ｐゴシック" panose="020B0600070205080204" pitchFamily="34" charset="-128"/>
              </a:rPr>
              <a:t>FODESEP</a:t>
            </a:r>
          </a:p>
        </p:txBody>
      </p:sp>
      <p:sp>
        <p:nvSpPr>
          <p:cNvPr id="3" name="2 Marcador de fecha"/>
          <p:cNvSpPr>
            <a:spLocks noGrp="1"/>
          </p:cNvSpPr>
          <p:nvPr>
            <p:ph type="dt" sz="half" idx="10"/>
          </p:nvPr>
        </p:nvSpPr>
        <p:spPr/>
        <p:txBody>
          <a:bodyPr/>
          <a:lstStyle/>
          <a:p>
            <a:r>
              <a:rPr lang="es-CO"/>
              <a:t>26/04/2016</a:t>
            </a:r>
          </a:p>
        </p:txBody>
      </p:sp>
      <p:graphicFrame>
        <p:nvGraphicFramePr>
          <p:cNvPr id="4" name="3 Tabla"/>
          <p:cNvGraphicFramePr>
            <a:graphicFrameLocks noGrp="1"/>
          </p:cNvGraphicFramePr>
          <p:nvPr>
            <p:extLst>
              <p:ext uri="{D42A27DB-BD31-4B8C-83A1-F6EECF244321}">
                <p14:modId xmlns:p14="http://schemas.microsoft.com/office/powerpoint/2010/main" val="3407817744"/>
              </p:ext>
            </p:extLst>
          </p:nvPr>
        </p:nvGraphicFramePr>
        <p:xfrm>
          <a:off x="683568" y="917641"/>
          <a:ext cx="8075240" cy="4901749"/>
        </p:xfrm>
        <a:graphic>
          <a:graphicData uri="http://schemas.openxmlformats.org/drawingml/2006/table">
            <a:tbl>
              <a:tblPr>
                <a:tableStyleId>{D7AC3CCA-C797-4891-BE02-D94E43425B78}</a:tableStyleId>
              </a:tblPr>
              <a:tblGrid>
                <a:gridCol w="1872208">
                  <a:extLst>
                    <a:ext uri="{9D8B030D-6E8A-4147-A177-3AD203B41FA5}">
                      <a16:colId xmlns:a16="http://schemas.microsoft.com/office/drawing/2014/main" val="20000"/>
                    </a:ext>
                  </a:extLst>
                </a:gridCol>
                <a:gridCol w="1593930">
                  <a:extLst>
                    <a:ext uri="{9D8B030D-6E8A-4147-A177-3AD203B41FA5}">
                      <a16:colId xmlns:a16="http://schemas.microsoft.com/office/drawing/2014/main" val="20001"/>
                    </a:ext>
                  </a:extLst>
                </a:gridCol>
                <a:gridCol w="1094261">
                  <a:extLst>
                    <a:ext uri="{9D8B030D-6E8A-4147-A177-3AD203B41FA5}">
                      <a16:colId xmlns:a16="http://schemas.microsoft.com/office/drawing/2014/main" val="20002"/>
                    </a:ext>
                  </a:extLst>
                </a:gridCol>
                <a:gridCol w="1128233">
                  <a:extLst>
                    <a:ext uri="{9D8B030D-6E8A-4147-A177-3AD203B41FA5}">
                      <a16:colId xmlns:a16="http://schemas.microsoft.com/office/drawing/2014/main" val="20003"/>
                    </a:ext>
                  </a:extLst>
                </a:gridCol>
                <a:gridCol w="2386608">
                  <a:extLst>
                    <a:ext uri="{9D8B030D-6E8A-4147-A177-3AD203B41FA5}">
                      <a16:colId xmlns:a16="http://schemas.microsoft.com/office/drawing/2014/main" val="20004"/>
                    </a:ext>
                  </a:extLst>
                </a:gridCol>
              </a:tblGrid>
              <a:tr h="460648">
                <a:tc>
                  <a:txBody>
                    <a:bodyPr/>
                    <a:lstStyle/>
                    <a:p>
                      <a:pPr algn="ctr" fontAlgn="ctr"/>
                      <a:r>
                        <a:rPr lang="es-CO" sz="1200" u="none" strike="noStrike" dirty="0">
                          <a:solidFill>
                            <a:schemeClr val="bg1"/>
                          </a:solidFill>
                          <a:effectLst/>
                        </a:rPr>
                        <a:t>Actividades Principales</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Indicador</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Meta 2016</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Avance 2° trimestre 2016</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Observaciones</a:t>
                      </a:r>
                      <a:endParaRPr lang="es-CO" sz="1200" b="1" i="0" u="none" strike="noStrike" dirty="0">
                        <a:solidFill>
                          <a:schemeClr val="bg1"/>
                        </a:solidFill>
                        <a:effectLst/>
                        <a:latin typeface="Calibri"/>
                      </a:endParaRPr>
                    </a:p>
                  </a:txBody>
                  <a:tcPr marL="0" marR="0" marT="0" marB="0" anchor="ctr">
                    <a:solidFill>
                      <a:schemeClr val="tx2"/>
                    </a:solidFill>
                  </a:tcPr>
                </a:tc>
                <a:extLst>
                  <a:ext uri="{0D108BD9-81ED-4DB2-BD59-A6C34878D82A}">
                    <a16:rowId xmlns:a16="http://schemas.microsoft.com/office/drawing/2014/main" val="10000"/>
                  </a:ext>
                </a:extLst>
              </a:tr>
              <a:tr h="864096">
                <a:tc>
                  <a:txBody>
                    <a:bodyPr/>
                    <a:lstStyle/>
                    <a:p>
                      <a:pPr algn="ctr" fontAlgn="ctr"/>
                      <a:r>
                        <a:rPr lang="es-CO" sz="1200" u="none" strike="noStrike" dirty="0">
                          <a:effectLst/>
                        </a:rPr>
                        <a:t>Generación de un espacio permanente de participación de las IES como aportantes y gestoras</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u="none" strike="noStrike" dirty="0">
                          <a:effectLst/>
                        </a:rPr>
                        <a:t>Un espacio de participación habilitado*100</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u="none" strike="noStrike" dirty="0">
                          <a:effectLst/>
                        </a:rPr>
                        <a:t>Un espacio de participación habilitado</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u="none" strike="noStrike" dirty="0">
                          <a:effectLst/>
                        </a:rPr>
                        <a:t>0%</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endParaRPr lang="es-CO" sz="1200" b="0" i="0" u="none" strike="noStrike" dirty="0">
                        <a:solidFill>
                          <a:srgbClr val="000000"/>
                        </a:solidFill>
                        <a:effectLst/>
                        <a:latin typeface="Calibri"/>
                      </a:endParaRPr>
                    </a:p>
                  </a:txBody>
                  <a:tcPr marL="0" marR="0" marT="0" marB="0" anchor="ctr">
                    <a:solidFill>
                      <a:schemeClr val="bg1"/>
                    </a:solidFill>
                  </a:tcPr>
                </a:tc>
                <a:extLst>
                  <a:ext uri="{0D108BD9-81ED-4DB2-BD59-A6C34878D82A}">
                    <a16:rowId xmlns:a16="http://schemas.microsoft.com/office/drawing/2014/main" val="10001"/>
                  </a:ext>
                </a:extLst>
              </a:tr>
              <a:tr h="826575">
                <a:tc>
                  <a:txBody>
                    <a:bodyPr/>
                    <a:lstStyle/>
                    <a:p>
                      <a:pPr algn="ctr" fontAlgn="ctr"/>
                      <a:r>
                        <a:rPr lang="es-CO" sz="1200" u="none" strike="noStrike" dirty="0">
                          <a:effectLst/>
                        </a:rPr>
                        <a:t>Elaboración del Plan Estratégico de Recursos Humanos  en los capítulos de definiciones, políticas, capacitación, bienestar y salud ocupacional </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pt-BR" sz="1200" u="none" strike="noStrike" dirty="0">
                          <a:effectLst/>
                        </a:rPr>
                        <a:t>No. Atividades programadas/No. atividades realizadas</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u="none" strike="noStrike" dirty="0">
                          <a:effectLst/>
                        </a:rPr>
                        <a:t>Plan Estratégico de Recursos Humanos</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u="none" strike="noStrike" dirty="0">
                          <a:effectLst/>
                        </a:rPr>
                        <a:t>0%</a:t>
                      </a:r>
                      <a:endParaRPr lang="es-CO" sz="1200" b="0" i="0" u="none" strike="noStrike" dirty="0">
                        <a:solidFill>
                          <a:srgbClr val="000000"/>
                        </a:solidFill>
                        <a:effectLst/>
                        <a:latin typeface="+mn-lt"/>
                      </a:endParaRPr>
                    </a:p>
                  </a:txBody>
                  <a:tcPr marL="0" marR="0" marT="0" marB="0" anchor="ctr">
                    <a:solidFill>
                      <a:schemeClr val="bg1"/>
                    </a:solidFill>
                  </a:tcPr>
                </a:tc>
                <a:tc>
                  <a:txBody>
                    <a:bodyPr/>
                    <a:lstStyle/>
                    <a:p>
                      <a:pPr algn="ctr" fontAlgn="ctr"/>
                      <a:endParaRPr lang="es-CO" sz="1200" b="0" i="0" u="none" strike="noStrike" dirty="0">
                        <a:solidFill>
                          <a:srgbClr val="000000"/>
                        </a:solidFill>
                        <a:effectLst/>
                        <a:latin typeface="Calibri"/>
                      </a:endParaRPr>
                    </a:p>
                  </a:txBody>
                  <a:tcPr marL="0" marR="0" marT="0" marB="0" anchor="ctr">
                    <a:solidFill>
                      <a:schemeClr val="bg1"/>
                    </a:solidFill>
                  </a:tcPr>
                </a:tc>
                <a:extLst>
                  <a:ext uri="{0D108BD9-81ED-4DB2-BD59-A6C34878D82A}">
                    <a16:rowId xmlns:a16="http://schemas.microsoft.com/office/drawing/2014/main" val="10002"/>
                  </a:ext>
                </a:extLst>
              </a:tr>
              <a:tr h="826575">
                <a:tc>
                  <a:txBody>
                    <a:bodyPr/>
                    <a:lstStyle/>
                    <a:p>
                      <a:pPr algn="ctr" fontAlgn="ctr"/>
                      <a:r>
                        <a:rPr lang="es-CO" sz="1200" b="0" i="0" u="none" strike="noStrike" dirty="0">
                          <a:solidFill>
                            <a:srgbClr val="000000"/>
                          </a:solidFill>
                          <a:effectLst/>
                          <a:latin typeface="+mn-lt"/>
                        </a:rPr>
                        <a:t>Elaboración del Plan de Capacitación  (PAE)</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pt-BR" sz="1200" b="0" i="0" u="none" strike="noStrike" dirty="0">
                          <a:solidFill>
                            <a:srgbClr val="000000"/>
                          </a:solidFill>
                          <a:effectLst/>
                          <a:latin typeface="+mn-lt"/>
                        </a:rPr>
                        <a:t>No. Atividades programadas/No. atividades realizadas</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b="0" i="0" u="none" strike="noStrike" dirty="0">
                          <a:solidFill>
                            <a:srgbClr val="000000"/>
                          </a:solidFill>
                          <a:effectLst/>
                          <a:latin typeface="+mn-lt"/>
                        </a:rPr>
                        <a:t>Plan de Capacitación 2015</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u="none" strike="noStrike" dirty="0">
                          <a:effectLst/>
                        </a:rPr>
                        <a:t>100%</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endParaRPr lang="es-CO" sz="1200" b="0" i="0" u="none" strike="noStrike" dirty="0">
                        <a:solidFill>
                          <a:srgbClr val="000000"/>
                        </a:solidFill>
                        <a:effectLst/>
                        <a:latin typeface="Calibri"/>
                      </a:endParaRPr>
                    </a:p>
                  </a:txBody>
                  <a:tcPr marL="0" marR="0" marT="0" marB="0" anchor="ctr">
                    <a:solidFill>
                      <a:schemeClr val="bg1"/>
                    </a:solidFill>
                  </a:tcPr>
                </a:tc>
                <a:extLst>
                  <a:ext uri="{0D108BD9-81ED-4DB2-BD59-A6C34878D82A}">
                    <a16:rowId xmlns:a16="http://schemas.microsoft.com/office/drawing/2014/main" val="10003"/>
                  </a:ext>
                </a:extLst>
              </a:tr>
              <a:tr h="826575">
                <a:tc>
                  <a:txBody>
                    <a:bodyPr/>
                    <a:lstStyle/>
                    <a:p>
                      <a:pPr algn="ctr" fontAlgn="ctr"/>
                      <a:r>
                        <a:rPr lang="es-CO" sz="1200" b="0" i="0" u="none" strike="noStrike" dirty="0">
                          <a:solidFill>
                            <a:srgbClr val="000000"/>
                          </a:solidFill>
                          <a:effectLst/>
                          <a:latin typeface="+mn-lt"/>
                        </a:rPr>
                        <a:t>Ejecución del Plan de Capacitación  (PAE)</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pt-BR" sz="1200" b="0" i="0" u="none" strike="noStrike" dirty="0">
                          <a:solidFill>
                            <a:srgbClr val="000000"/>
                          </a:solidFill>
                          <a:effectLst/>
                          <a:latin typeface="+mn-lt"/>
                        </a:rPr>
                        <a:t>No. Atividades programadas/No. atividades realizadas</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b="0" i="0" u="none" strike="noStrike" dirty="0">
                          <a:solidFill>
                            <a:srgbClr val="000000"/>
                          </a:solidFill>
                          <a:effectLst/>
                          <a:latin typeface="+mn-lt"/>
                        </a:rPr>
                        <a:t>100% del Plan de Capacitación ejecutado</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b="0" i="0" u="none" strike="noStrike" dirty="0">
                          <a:solidFill>
                            <a:srgbClr val="000000"/>
                          </a:solidFill>
                          <a:effectLst/>
                          <a:latin typeface="+mn-lt"/>
                        </a:rPr>
                        <a:t>42%</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endParaRPr lang="es-CO" sz="1200" b="0" i="0" u="none" strike="noStrike" dirty="0">
                        <a:solidFill>
                          <a:srgbClr val="000000"/>
                        </a:solidFill>
                        <a:effectLst/>
                        <a:latin typeface="Calibri"/>
                      </a:endParaRPr>
                    </a:p>
                  </a:txBody>
                  <a:tcPr marL="0" marR="0" marT="0" marB="0" anchor="ctr">
                    <a:solidFill>
                      <a:schemeClr val="bg1"/>
                    </a:solidFill>
                  </a:tcPr>
                </a:tc>
                <a:extLst>
                  <a:ext uri="{0D108BD9-81ED-4DB2-BD59-A6C34878D82A}">
                    <a16:rowId xmlns:a16="http://schemas.microsoft.com/office/drawing/2014/main" val="10004"/>
                  </a:ext>
                </a:extLst>
              </a:tr>
              <a:tr h="826575">
                <a:tc>
                  <a:txBody>
                    <a:bodyPr/>
                    <a:lstStyle/>
                    <a:p>
                      <a:pPr algn="ctr" fontAlgn="ctr"/>
                      <a:r>
                        <a:rPr lang="es-CO" sz="1200" b="0" i="0" u="none" strike="noStrike" dirty="0">
                          <a:solidFill>
                            <a:srgbClr val="000000"/>
                          </a:solidFill>
                          <a:effectLst/>
                          <a:latin typeface="+mn-lt"/>
                        </a:rPr>
                        <a:t>Elaboración del cronograma del Programa de Salud Ocupacional</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pt-BR" sz="1200" b="0" i="0" u="none" strike="noStrike" dirty="0">
                          <a:solidFill>
                            <a:srgbClr val="000000"/>
                          </a:solidFill>
                          <a:effectLst/>
                          <a:latin typeface="+mn-lt"/>
                        </a:rPr>
                        <a:t>No. Atividades programadas/No. atividades realizadas</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b="0" i="0" u="none" strike="noStrike" dirty="0">
                          <a:solidFill>
                            <a:srgbClr val="000000"/>
                          </a:solidFill>
                          <a:effectLst/>
                          <a:latin typeface="+mn-lt"/>
                        </a:rPr>
                        <a:t>Cronograma del Programa de Salud Ocupacional</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1200" b="0" i="0" u="none" strike="noStrike" dirty="0">
                          <a:solidFill>
                            <a:srgbClr val="000000"/>
                          </a:solidFill>
                          <a:effectLst/>
                          <a:latin typeface="+mn-lt"/>
                        </a:rPr>
                        <a:t>100%</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endParaRPr lang="es-CO" sz="1200" b="0" i="0" u="none" strike="noStrike" dirty="0">
                        <a:solidFill>
                          <a:srgbClr val="000000"/>
                        </a:solidFill>
                        <a:effectLst/>
                        <a:latin typeface="Calibri"/>
                      </a:endParaRPr>
                    </a:p>
                  </a:txBody>
                  <a:tcPr marL="0" marR="0" marT="0" marB="0" anchor="ctr">
                    <a:solidFill>
                      <a:schemeClr val="bg1"/>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06989973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 name="Picture 15"/>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5259" t="17295" r="16983" b="33645"/>
          <a:stretch/>
        </p:blipFill>
        <p:spPr bwMode="auto">
          <a:xfrm>
            <a:off x="683568" y="116632"/>
            <a:ext cx="8208912" cy="6375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67" name="66 Grupo"/>
          <p:cNvGrpSpPr/>
          <p:nvPr/>
        </p:nvGrpSpPr>
        <p:grpSpPr>
          <a:xfrm>
            <a:off x="6189257" y="6093296"/>
            <a:ext cx="2919247" cy="757382"/>
            <a:chOff x="6189257" y="6093296"/>
            <a:chExt cx="2919247" cy="757382"/>
          </a:xfrm>
        </p:grpSpPr>
        <p:pic>
          <p:nvPicPr>
            <p:cNvPr id="68" name="67 Imagen"/>
            <p:cNvPicPr>
              <a:picLocks noChangeAspect="1"/>
            </p:cNvPicPr>
            <p:nvPr/>
          </p:nvPicPr>
          <p:blipFill rotWithShape="1">
            <a:blip r:embed="rId3" cstate="print">
              <a:extLst>
                <a:ext uri="{28A0092B-C50C-407E-A947-70E740481C1C}">
                  <a14:useLocalDpi xmlns:a14="http://schemas.microsoft.com/office/drawing/2010/main" val="0"/>
                </a:ext>
              </a:extLst>
            </a:blip>
            <a:srcRect l="80014" t="81187" r="3385" b="5008"/>
            <a:stretch/>
          </p:blipFill>
          <p:spPr>
            <a:xfrm>
              <a:off x="7590492" y="6093296"/>
              <a:ext cx="1518012" cy="757382"/>
            </a:xfrm>
            <a:prstGeom prst="rect">
              <a:avLst/>
            </a:prstGeom>
          </p:spPr>
        </p:pic>
        <p:pic>
          <p:nvPicPr>
            <p:cNvPr id="69" name="68 Imagen"/>
            <p:cNvPicPr>
              <a:picLocks noChangeAspect="1"/>
            </p:cNvPicPr>
            <p:nvPr/>
          </p:nvPicPr>
          <p:blipFill rotWithShape="1">
            <a:blip r:embed="rId4" cstate="print">
              <a:extLst>
                <a:ext uri="{28A0092B-C50C-407E-A947-70E740481C1C}">
                  <a14:useLocalDpi xmlns:a14="http://schemas.microsoft.com/office/drawing/2010/main" val="0"/>
                </a:ext>
              </a:extLst>
            </a:blip>
            <a:srcRect l="8610" t="34023" r="7437" b="38391"/>
            <a:stretch/>
          </p:blipFill>
          <p:spPr>
            <a:xfrm>
              <a:off x="6189257" y="6294092"/>
              <a:ext cx="1401235" cy="355790"/>
            </a:xfrm>
            <a:prstGeom prst="rect">
              <a:avLst/>
            </a:prstGeom>
          </p:spPr>
        </p:pic>
      </p:grpSp>
      <p:sp>
        <p:nvSpPr>
          <p:cNvPr id="2" name="1 Rectángulo"/>
          <p:cNvSpPr/>
          <p:nvPr/>
        </p:nvSpPr>
        <p:spPr>
          <a:xfrm>
            <a:off x="1187624" y="44624"/>
            <a:ext cx="7424806" cy="707886"/>
          </a:xfrm>
          <a:prstGeom prst="rect">
            <a:avLst/>
          </a:prstGeom>
        </p:spPr>
        <p:txBody>
          <a:bodyPr wrap="square">
            <a:spAutoFit/>
          </a:bodyPr>
          <a:lstStyle/>
          <a:p>
            <a:pPr lvl="0" algn="ctr" eaLnBrk="0" fontAlgn="base" hangingPunct="0">
              <a:spcBef>
                <a:spcPct val="0"/>
              </a:spcBef>
              <a:spcAft>
                <a:spcPct val="0"/>
              </a:spcAft>
              <a:defRPr/>
            </a:pPr>
            <a:r>
              <a:rPr lang="es-CO" sz="2000" b="1" dirty="0">
                <a:solidFill>
                  <a:schemeClr val="bg1"/>
                </a:solidFill>
                <a:latin typeface="Arial" panose="020B0604020202020204" pitchFamily="34" charset="0"/>
                <a:ea typeface="ＭＳ Ｐゴシック" panose="020B0600070205080204" pitchFamily="34" charset="-128"/>
              </a:rPr>
              <a:t>Politica Gestión Misional y de Gobierno- II- </a:t>
            </a:r>
            <a:r>
              <a:rPr lang="es-CO" sz="2000" b="1" dirty="0">
                <a:solidFill>
                  <a:prstClr val="white"/>
                </a:solidFill>
                <a:latin typeface="Arial" panose="020B0604020202020204" pitchFamily="34" charset="0"/>
                <a:ea typeface="ＭＳ Ｐゴシック" panose="020B0600070205080204" pitchFamily="34" charset="-128"/>
              </a:rPr>
              <a:t>Trimestre 2016 </a:t>
            </a:r>
            <a:r>
              <a:rPr lang="es-CO" sz="2000" b="1" dirty="0">
                <a:solidFill>
                  <a:schemeClr val="bg1"/>
                </a:solidFill>
                <a:latin typeface="Arial" panose="020B0604020202020204" pitchFamily="34" charset="0"/>
                <a:ea typeface="ＭＳ Ｐゴシック" panose="020B0600070205080204" pitchFamily="34" charset="-128"/>
              </a:rPr>
              <a:t>FODESEP</a:t>
            </a:r>
          </a:p>
        </p:txBody>
      </p:sp>
      <p:sp>
        <p:nvSpPr>
          <p:cNvPr id="3" name="2 Marcador de fecha"/>
          <p:cNvSpPr>
            <a:spLocks noGrp="1"/>
          </p:cNvSpPr>
          <p:nvPr>
            <p:ph type="dt" sz="half" idx="10"/>
          </p:nvPr>
        </p:nvSpPr>
        <p:spPr/>
        <p:txBody>
          <a:bodyPr/>
          <a:lstStyle/>
          <a:p>
            <a:r>
              <a:rPr lang="es-CO"/>
              <a:t>26/04/2016</a:t>
            </a:r>
          </a:p>
        </p:txBody>
      </p:sp>
      <p:graphicFrame>
        <p:nvGraphicFramePr>
          <p:cNvPr id="4" name="3 Tabla"/>
          <p:cNvGraphicFramePr>
            <a:graphicFrameLocks noGrp="1"/>
          </p:cNvGraphicFramePr>
          <p:nvPr>
            <p:extLst>
              <p:ext uri="{D42A27DB-BD31-4B8C-83A1-F6EECF244321}">
                <p14:modId xmlns:p14="http://schemas.microsoft.com/office/powerpoint/2010/main" val="124899065"/>
              </p:ext>
            </p:extLst>
          </p:nvPr>
        </p:nvGraphicFramePr>
        <p:xfrm>
          <a:off x="683568" y="798531"/>
          <a:ext cx="8075240" cy="5222758"/>
        </p:xfrm>
        <a:graphic>
          <a:graphicData uri="http://schemas.openxmlformats.org/drawingml/2006/table">
            <a:tbl>
              <a:tblPr>
                <a:tableStyleId>{D7AC3CCA-C797-4891-BE02-D94E43425B78}</a:tableStyleId>
              </a:tblPr>
              <a:tblGrid>
                <a:gridCol w="1872208">
                  <a:extLst>
                    <a:ext uri="{9D8B030D-6E8A-4147-A177-3AD203B41FA5}">
                      <a16:colId xmlns:a16="http://schemas.microsoft.com/office/drawing/2014/main" val="20000"/>
                    </a:ext>
                  </a:extLst>
                </a:gridCol>
                <a:gridCol w="1593930">
                  <a:extLst>
                    <a:ext uri="{9D8B030D-6E8A-4147-A177-3AD203B41FA5}">
                      <a16:colId xmlns:a16="http://schemas.microsoft.com/office/drawing/2014/main" val="20001"/>
                    </a:ext>
                  </a:extLst>
                </a:gridCol>
                <a:gridCol w="1094261">
                  <a:extLst>
                    <a:ext uri="{9D8B030D-6E8A-4147-A177-3AD203B41FA5}">
                      <a16:colId xmlns:a16="http://schemas.microsoft.com/office/drawing/2014/main" val="20002"/>
                    </a:ext>
                  </a:extLst>
                </a:gridCol>
                <a:gridCol w="1128233">
                  <a:extLst>
                    <a:ext uri="{9D8B030D-6E8A-4147-A177-3AD203B41FA5}">
                      <a16:colId xmlns:a16="http://schemas.microsoft.com/office/drawing/2014/main" val="20003"/>
                    </a:ext>
                  </a:extLst>
                </a:gridCol>
                <a:gridCol w="2386608">
                  <a:extLst>
                    <a:ext uri="{9D8B030D-6E8A-4147-A177-3AD203B41FA5}">
                      <a16:colId xmlns:a16="http://schemas.microsoft.com/office/drawing/2014/main" val="20004"/>
                    </a:ext>
                  </a:extLst>
                </a:gridCol>
              </a:tblGrid>
              <a:tr h="460648">
                <a:tc>
                  <a:txBody>
                    <a:bodyPr/>
                    <a:lstStyle/>
                    <a:p>
                      <a:pPr algn="ctr" fontAlgn="ctr"/>
                      <a:r>
                        <a:rPr lang="es-CO" sz="1200" u="none" strike="noStrike" dirty="0">
                          <a:solidFill>
                            <a:schemeClr val="bg1"/>
                          </a:solidFill>
                          <a:effectLst/>
                        </a:rPr>
                        <a:t>Actividades Principales</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Indicador</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Meta 2016</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Avance 2° trimestre 2016</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Observaciones</a:t>
                      </a:r>
                      <a:endParaRPr lang="es-CO" sz="1200" b="1" i="0" u="none" strike="noStrike" dirty="0">
                        <a:solidFill>
                          <a:schemeClr val="bg1"/>
                        </a:solidFill>
                        <a:effectLst/>
                        <a:latin typeface="Calibri"/>
                      </a:endParaRPr>
                    </a:p>
                  </a:txBody>
                  <a:tcPr marL="0" marR="0" marT="0" marB="0" anchor="ctr">
                    <a:solidFill>
                      <a:schemeClr val="tx2"/>
                    </a:solidFill>
                  </a:tcPr>
                </a:tc>
                <a:extLst>
                  <a:ext uri="{0D108BD9-81ED-4DB2-BD59-A6C34878D82A}">
                    <a16:rowId xmlns:a16="http://schemas.microsoft.com/office/drawing/2014/main" val="10000"/>
                  </a:ext>
                </a:extLst>
              </a:tr>
              <a:tr h="864096">
                <a:tc>
                  <a:txBody>
                    <a:bodyPr/>
                    <a:lstStyle/>
                    <a:p>
                      <a:pPr algn="ctr" fontAlgn="ctr"/>
                      <a:r>
                        <a:rPr lang="es-CO" sz="1200" u="none" strike="noStrike" dirty="0">
                          <a:effectLst/>
                        </a:rPr>
                        <a:t>Ejecución del cronograma del Programa de Salud Ocupacional</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pt-BR" sz="1200" u="none" strike="noStrike" dirty="0">
                          <a:effectLst/>
                        </a:rPr>
                        <a:t>No. Atividades programadas/No. atividades realizadas</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u="none" strike="noStrike" dirty="0">
                          <a:effectLst/>
                        </a:rPr>
                        <a:t>100% del programa de salud ocupacional ejecutado</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u="none" strike="noStrike" dirty="0">
                          <a:effectLst/>
                        </a:rPr>
                        <a:t>34%</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endParaRPr lang="es-CO" sz="1200" b="0" i="0" u="none" strike="noStrike" dirty="0">
                        <a:solidFill>
                          <a:srgbClr val="000000"/>
                        </a:solidFill>
                        <a:effectLst/>
                        <a:latin typeface="Calibri"/>
                      </a:endParaRPr>
                    </a:p>
                  </a:txBody>
                  <a:tcPr marL="0" marR="0" marT="0" marB="0" anchor="ctr">
                    <a:solidFill>
                      <a:schemeClr val="bg1"/>
                    </a:solidFill>
                  </a:tcPr>
                </a:tc>
                <a:extLst>
                  <a:ext uri="{0D108BD9-81ED-4DB2-BD59-A6C34878D82A}">
                    <a16:rowId xmlns:a16="http://schemas.microsoft.com/office/drawing/2014/main" val="10001"/>
                  </a:ext>
                </a:extLst>
              </a:tr>
              <a:tr h="826575">
                <a:tc>
                  <a:txBody>
                    <a:bodyPr/>
                    <a:lstStyle/>
                    <a:p>
                      <a:pPr algn="ctr" fontAlgn="ctr"/>
                      <a:r>
                        <a:rPr lang="es-CO" sz="1200" u="none" strike="noStrike" dirty="0">
                          <a:effectLst/>
                        </a:rPr>
                        <a:t>Evaluación del desempeño laboral de los empleados del FODESEP </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u="none" strike="noStrike" dirty="0">
                          <a:effectLst/>
                        </a:rPr>
                        <a:t>No. Evaluaciones realizadas/No. evaluaciones programadas</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u="none" strike="noStrike" dirty="0">
                          <a:effectLst/>
                        </a:rPr>
                        <a:t>100% de los empleados con evaluación del desempeño</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u="none" strike="noStrike" dirty="0">
                          <a:effectLst/>
                        </a:rPr>
                        <a:t>0%</a:t>
                      </a:r>
                      <a:endParaRPr lang="es-CO" sz="1200" b="0" i="0" u="none" strike="noStrike" dirty="0">
                        <a:solidFill>
                          <a:srgbClr val="000000"/>
                        </a:solidFill>
                        <a:effectLst/>
                        <a:latin typeface="+mn-lt"/>
                      </a:endParaRPr>
                    </a:p>
                  </a:txBody>
                  <a:tcPr marL="0" marR="0" marT="0" marB="0" anchor="ctr">
                    <a:solidFill>
                      <a:schemeClr val="bg1"/>
                    </a:solidFill>
                  </a:tcPr>
                </a:tc>
                <a:tc>
                  <a:txBody>
                    <a:bodyPr/>
                    <a:lstStyle/>
                    <a:p>
                      <a:pPr algn="just" fontAlgn="ctr"/>
                      <a:endParaRPr lang="es-CO" sz="1200" b="0" i="0" u="none" strike="noStrike" dirty="0">
                        <a:solidFill>
                          <a:srgbClr val="000000"/>
                        </a:solidFill>
                        <a:effectLst/>
                        <a:latin typeface="Calibri"/>
                      </a:endParaRPr>
                    </a:p>
                  </a:txBody>
                  <a:tcPr marL="0" marR="0" marT="0" marB="0" anchor="ctr">
                    <a:solidFill>
                      <a:schemeClr val="bg1"/>
                    </a:solidFill>
                  </a:tcPr>
                </a:tc>
                <a:extLst>
                  <a:ext uri="{0D108BD9-81ED-4DB2-BD59-A6C34878D82A}">
                    <a16:rowId xmlns:a16="http://schemas.microsoft.com/office/drawing/2014/main" val="10002"/>
                  </a:ext>
                </a:extLst>
              </a:tr>
              <a:tr h="826575">
                <a:tc>
                  <a:txBody>
                    <a:bodyPr/>
                    <a:lstStyle/>
                    <a:p>
                      <a:pPr algn="ctr" fontAlgn="ctr"/>
                      <a:r>
                        <a:rPr lang="es-CO" sz="1200" b="0" i="0" u="none" strike="noStrike" dirty="0">
                          <a:solidFill>
                            <a:srgbClr val="000000"/>
                          </a:solidFill>
                          <a:effectLst/>
                          <a:latin typeface="+mn-lt"/>
                        </a:rPr>
                        <a:t>Realización de la etapa de diagnóstico del Sistema Integrado de Gestión para obtención de certificación</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pt-BR" sz="1200" b="0" i="0" u="none" strike="noStrike" dirty="0" err="1">
                          <a:solidFill>
                            <a:srgbClr val="000000"/>
                          </a:solidFill>
                          <a:effectLst/>
                          <a:latin typeface="+mn-lt"/>
                        </a:rPr>
                        <a:t>Un</a:t>
                      </a:r>
                      <a:r>
                        <a:rPr lang="pt-BR" sz="1200" b="0" i="0" u="none" strike="noStrike" dirty="0">
                          <a:solidFill>
                            <a:srgbClr val="000000"/>
                          </a:solidFill>
                          <a:effectLst/>
                          <a:latin typeface="+mn-lt"/>
                        </a:rPr>
                        <a:t> diagnóstico elaborado * 100 </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b="0" i="0" u="none" strike="noStrike" dirty="0">
                          <a:solidFill>
                            <a:srgbClr val="000000"/>
                          </a:solidFill>
                          <a:effectLst/>
                          <a:latin typeface="+mn-lt"/>
                        </a:rPr>
                        <a:t>Un diagnóstico elaborado</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u="none" strike="noStrike" dirty="0">
                          <a:effectLst/>
                        </a:rPr>
                        <a:t>0%</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just" fontAlgn="ctr"/>
                      <a:endParaRPr lang="es-CO" sz="1200" b="0" i="0" u="none" strike="noStrike" dirty="0">
                        <a:solidFill>
                          <a:srgbClr val="000000"/>
                        </a:solidFill>
                        <a:effectLst/>
                        <a:latin typeface="Calibri"/>
                      </a:endParaRPr>
                    </a:p>
                  </a:txBody>
                  <a:tcPr marL="0" marR="0" marT="0" marB="0" anchor="ctr">
                    <a:solidFill>
                      <a:schemeClr val="bg1"/>
                    </a:solidFill>
                  </a:tcPr>
                </a:tc>
                <a:extLst>
                  <a:ext uri="{0D108BD9-81ED-4DB2-BD59-A6C34878D82A}">
                    <a16:rowId xmlns:a16="http://schemas.microsoft.com/office/drawing/2014/main" val="10003"/>
                  </a:ext>
                </a:extLst>
              </a:tr>
              <a:tr h="826575">
                <a:tc>
                  <a:txBody>
                    <a:bodyPr/>
                    <a:lstStyle/>
                    <a:p>
                      <a:pPr algn="ctr" fontAlgn="ctr"/>
                      <a:r>
                        <a:rPr lang="es-CO" sz="1200" b="0" i="0" u="none" strike="noStrike" dirty="0">
                          <a:solidFill>
                            <a:srgbClr val="000000"/>
                          </a:solidFill>
                          <a:effectLst/>
                          <a:latin typeface="+mn-lt"/>
                        </a:rPr>
                        <a:t>Implementación de  las Normas Internacionales de Información Financiera -NIIF, de conformidad  con las normas que regulan la materia</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pt-BR" sz="1200" b="0" i="0" u="none" strike="noStrike" dirty="0">
                          <a:solidFill>
                            <a:srgbClr val="000000"/>
                          </a:solidFill>
                          <a:effectLst/>
                          <a:latin typeface="+mn-lt"/>
                        </a:rPr>
                        <a:t>No. Atividades programadas/No. atividades realizadas</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b="0" i="0" u="none" strike="noStrike" dirty="0">
                          <a:solidFill>
                            <a:srgbClr val="000000"/>
                          </a:solidFill>
                          <a:effectLst/>
                          <a:latin typeface="+mn-lt"/>
                        </a:rPr>
                        <a:t>100% de implementación de las NIIF en los términos y formalidades establecidas  en los ordenamientos jurídicos</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b="0" i="0" u="none" strike="noStrike" dirty="0">
                          <a:solidFill>
                            <a:srgbClr val="000000"/>
                          </a:solidFill>
                          <a:effectLst/>
                          <a:latin typeface="+mn-lt"/>
                        </a:rPr>
                        <a:t>50%</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endParaRPr lang="es-CO" sz="1200" b="0" i="0" u="none" strike="noStrike" dirty="0">
                        <a:solidFill>
                          <a:srgbClr val="000000"/>
                        </a:solidFill>
                        <a:effectLst/>
                        <a:latin typeface="Calibri"/>
                      </a:endParaRPr>
                    </a:p>
                  </a:txBody>
                  <a:tcPr marL="0" marR="0" marT="0" marB="0" anchor="ctr">
                    <a:solidFill>
                      <a:schemeClr val="bg1"/>
                    </a:solidFill>
                  </a:tcPr>
                </a:tc>
                <a:extLst>
                  <a:ext uri="{0D108BD9-81ED-4DB2-BD59-A6C34878D82A}">
                    <a16:rowId xmlns:a16="http://schemas.microsoft.com/office/drawing/2014/main" val="10004"/>
                  </a:ext>
                </a:extLst>
              </a:tr>
              <a:tr h="429529">
                <a:tc>
                  <a:txBody>
                    <a:bodyPr/>
                    <a:lstStyle/>
                    <a:p>
                      <a:pPr algn="ctr" fontAlgn="ctr"/>
                      <a:r>
                        <a:rPr lang="es-CO" sz="1200" b="0" i="0" u="none" strike="noStrike" dirty="0">
                          <a:solidFill>
                            <a:srgbClr val="000000"/>
                          </a:solidFill>
                          <a:effectLst/>
                          <a:latin typeface="+mn-lt"/>
                        </a:rPr>
                        <a:t>Revisión del Estudio Técnico para la Modernización Institucional </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b="0" i="0" u="none" strike="noStrike" dirty="0">
                          <a:solidFill>
                            <a:srgbClr val="000000"/>
                          </a:solidFill>
                          <a:effectLst/>
                          <a:latin typeface="+mn-lt"/>
                        </a:rPr>
                        <a:t>Un estudio técnico revisado * 100</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b="0" i="0" u="none" strike="noStrike" dirty="0">
                          <a:solidFill>
                            <a:srgbClr val="000000"/>
                          </a:solidFill>
                          <a:effectLst/>
                          <a:latin typeface="+mn-lt"/>
                        </a:rPr>
                        <a:t>Un estudio técnico revisado</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1200" b="0" i="0" u="none" strike="noStrike" dirty="0">
                          <a:solidFill>
                            <a:srgbClr val="000000"/>
                          </a:solidFill>
                          <a:effectLst/>
                          <a:latin typeface="+mn-lt"/>
                        </a:rPr>
                        <a:t>0%</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endParaRPr lang="es-CO" sz="1200" b="0" i="0" u="none" strike="noStrike" dirty="0">
                        <a:solidFill>
                          <a:srgbClr val="000000"/>
                        </a:solidFill>
                        <a:effectLst/>
                        <a:latin typeface="Calibri"/>
                      </a:endParaRPr>
                    </a:p>
                  </a:txBody>
                  <a:tcPr marL="0" marR="0" marT="0" marB="0" anchor="ctr">
                    <a:solidFill>
                      <a:schemeClr val="bg1"/>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34085643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 name="Picture 15"/>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5259" t="17295" r="16983" b="33645"/>
          <a:stretch/>
        </p:blipFill>
        <p:spPr bwMode="auto">
          <a:xfrm>
            <a:off x="683568" y="116632"/>
            <a:ext cx="8208912" cy="6375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67" name="66 Grupo"/>
          <p:cNvGrpSpPr/>
          <p:nvPr/>
        </p:nvGrpSpPr>
        <p:grpSpPr>
          <a:xfrm>
            <a:off x="6189257" y="6093296"/>
            <a:ext cx="2919247" cy="757382"/>
            <a:chOff x="6189257" y="6093296"/>
            <a:chExt cx="2919247" cy="757382"/>
          </a:xfrm>
        </p:grpSpPr>
        <p:pic>
          <p:nvPicPr>
            <p:cNvPr id="68" name="67 Imagen"/>
            <p:cNvPicPr>
              <a:picLocks noChangeAspect="1"/>
            </p:cNvPicPr>
            <p:nvPr/>
          </p:nvPicPr>
          <p:blipFill rotWithShape="1">
            <a:blip r:embed="rId3" cstate="print">
              <a:extLst>
                <a:ext uri="{28A0092B-C50C-407E-A947-70E740481C1C}">
                  <a14:useLocalDpi xmlns:a14="http://schemas.microsoft.com/office/drawing/2010/main" val="0"/>
                </a:ext>
              </a:extLst>
            </a:blip>
            <a:srcRect l="80014" t="81187" r="3385" b="5008"/>
            <a:stretch/>
          </p:blipFill>
          <p:spPr>
            <a:xfrm>
              <a:off x="7590492" y="6093296"/>
              <a:ext cx="1518012" cy="757382"/>
            </a:xfrm>
            <a:prstGeom prst="rect">
              <a:avLst/>
            </a:prstGeom>
          </p:spPr>
        </p:pic>
        <p:pic>
          <p:nvPicPr>
            <p:cNvPr id="69" name="68 Imagen"/>
            <p:cNvPicPr>
              <a:picLocks noChangeAspect="1"/>
            </p:cNvPicPr>
            <p:nvPr/>
          </p:nvPicPr>
          <p:blipFill rotWithShape="1">
            <a:blip r:embed="rId4" cstate="print">
              <a:extLst>
                <a:ext uri="{28A0092B-C50C-407E-A947-70E740481C1C}">
                  <a14:useLocalDpi xmlns:a14="http://schemas.microsoft.com/office/drawing/2010/main" val="0"/>
                </a:ext>
              </a:extLst>
            </a:blip>
            <a:srcRect l="8610" t="34023" r="7437" b="38391"/>
            <a:stretch/>
          </p:blipFill>
          <p:spPr>
            <a:xfrm>
              <a:off x="6189257" y="6294092"/>
              <a:ext cx="1401235" cy="355790"/>
            </a:xfrm>
            <a:prstGeom prst="rect">
              <a:avLst/>
            </a:prstGeom>
          </p:spPr>
        </p:pic>
      </p:grpSp>
      <p:sp>
        <p:nvSpPr>
          <p:cNvPr id="2" name="1 Rectángulo"/>
          <p:cNvSpPr/>
          <p:nvPr/>
        </p:nvSpPr>
        <p:spPr>
          <a:xfrm>
            <a:off x="1115616" y="44624"/>
            <a:ext cx="7424806" cy="707886"/>
          </a:xfrm>
          <a:prstGeom prst="rect">
            <a:avLst/>
          </a:prstGeom>
        </p:spPr>
        <p:txBody>
          <a:bodyPr wrap="square">
            <a:spAutoFit/>
          </a:bodyPr>
          <a:lstStyle/>
          <a:p>
            <a:pPr lvl="0" algn="ctr" eaLnBrk="0" fontAlgn="base" hangingPunct="0">
              <a:spcBef>
                <a:spcPct val="0"/>
              </a:spcBef>
              <a:spcAft>
                <a:spcPct val="0"/>
              </a:spcAft>
              <a:defRPr/>
            </a:pPr>
            <a:r>
              <a:rPr lang="es-CO" sz="2000" b="1" dirty="0">
                <a:solidFill>
                  <a:schemeClr val="bg1"/>
                </a:solidFill>
                <a:latin typeface="Arial" panose="020B0604020202020204" pitchFamily="34" charset="0"/>
                <a:ea typeface="ＭＳ Ｐゴシック" panose="020B0600070205080204" pitchFamily="34" charset="-128"/>
              </a:rPr>
              <a:t>Politica Gestión Misional y de Gobierno- II- </a:t>
            </a:r>
            <a:r>
              <a:rPr lang="es-CO" sz="2000" b="1" dirty="0">
                <a:solidFill>
                  <a:prstClr val="white"/>
                </a:solidFill>
                <a:latin typeface="Arial" panose="020B0604020202020204" pitchFamily="34" charset="0"/>
                <a:ea typeface="ＭＳ Ｐゴシック" panose="020B0600070205080204" pitchFamily="34" charset="-128"/>
              </a:rPr>
              <a:t>Trimestre 2016 </a:t>
            </a:r>
            <a:r>
              <a:rPr lang="es-CO" sz="2000" b="1" dirty="0">
                <a:solidFill>
                  <a:schemeClr val="bg1"/>
                </a:solidFill>
                <a:latin typeface="Arial" panose="020B0604020202020204" pitchFamily="34" charset="0"/>
                <a:ea typeface="ＭＳ Ｐゴシック" panose="020B0600070205080204" pitchFamily="34" charset="-128"/>
              </a:rPr>
              <a:t>FODESEP</a:t>
            </a:r>
          </a:p>
        </p:txBody>
      </p:sp>
      <p:sp>
        <p:nvSpPr>
          <p:cNvPr id="3" name="2 Marcador de fecha"/>
          <p:cNvSpPr>
            <a:spLocks noGrp="1"/>
          </p:cNvSpPr>
          <p:nvPr>
            <p:ph type="dt" sz="half" idx="10"/>
          </p:nvPr>
        </p:nvSpPr>
        <p:spPr/>
        <p:txBody>
          <a:bodyPr/>
          <a:lstStyle/>
          <a:p>
            <a:r>
              <a:rPr lang="es-CO"/>
              <a:t>26/04/2016</a:t>
            </a:r>
          </a:p>
        </p:txBody>
      </p:sp>
      <p:graphicFrame>
        <p:nvGraphicFramePr>
          <p:cNvPr id="4" name="3 Tabla"/>
          <p:cNvGraphicFramePr>
            <a:graphicFrameLocks noGrp="1"/>
          </p:cNvGraphicFramePr>
          <p:nvPr>
            <p:extLst>
              <p:ext uri="{D42A27DB-BD31-4B8C-83A1-F6EECF244321}">
                <p14:modId xmlns:p14="http://schemas.microsoft.com/office/powerpoint/2010/main" val="3424605579"/>
              </p:ext>
            </p:extLst>
          </p:nvPr>
        </p:nvGraphicFramePr>
        <p:xfrm>
          <a:off x="683568" y="798531"/>
          <a:ext cx="8075240" cy="4806694"/>
        </p:xfrm>
        <a:graphic>
          <a:graphicData uri="http://schemas.openxmlformats.org/drawingml/2006/table">
            <a:tbl>
              <a:tblPr>
                <a:tableStyleId>{D7AC3CCA-C797-4891-BE02-D94E43425B78}</a:tableStyleId>
              </a:tblPr>
              <a:tblGrid>
                <a:gridCol w="1872208">
                  <a:extLst>
                    <a:ext uri="{9D8B030D-6E8A-4147-A177-3AD203B41FA5}">
                      <a16:colId xmlns:a16="http://schemas.microsoft.com/office/drawing/2014/main" val="20000"/>
                    </a:ext>
                  </a:extLst>
                </a:gridCol>
                <a:gridCol w="1593930">
                  <a:extLst>
                    <a:ext uri="{9D8B030D-6E8A-4147-A177-3AD203B41FA5}">
                      <a16:colId xmlns:a16="http://schemas.microsoft.com/office/drawing/2014/main" val="20001"/>
                    </a:ext>
                  </a:extLst>
                </a:gridCol>
                <a:gridCol w="1094261">
                  <a:extLst>
                    <a:ext uri="{9D8B030D-6E8A-4147-A177-3AD203B41FA5}">
                      <a16:colId xmlns:a16="http://schemas.microsoft.com/office/drawing/2014/main" val="20002"/>
                    </a:ext>
                  </a:extLst>
                </a:gridCol>
                <a:gridCol w="1128233">
                  <a:extLst>
                    <a:ext uri="{9D8B030D-6E8A-4147-A177-3AD203B41FA5}">
                      <a16:colId xmlns:a16="http://schemas.microsoft.com/office/drawing/2014/main" val="20003"/>
                    </a:ext>
                  </a:extLst>
                </a:gridCol>
                <a:gridCol w="2386608">
                  <a:extLst>
                    <a:ext uri="{9D8B030D-6E8A-4147-A177-3AD203B41FA5}">
                      <a16:colId xmlns:a16="http://schemas.microsoft.com/office/drawing/2014/main" val="20004"/>
                    </a:ext>
                  </a:extLst>
                </a:gridCol>
              </a:tblGrid>
              <a:tr h="460648">
                <a:tc>
                  <a:txBody>
                    <a:bodyPr/>
                    <a:lstStyle/>
                    <a:p>
                      <a:pPr algn="ctr" fontAlgn="ctr"/>
                      <a:r>
                        <a:rPr lang="es-CO" sz="1200" u="none" strike="noStrike" dirty="0">
                          <a:solidFill>
                            <a:schemeClr val="bg1"/>
                          </a:solidFill>
                          <a:effectLst/>
                        </a:rPr>
                        <a:t>Actividades Principales</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Indicador</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Meta 2016</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Avance 2° trimestre 2016</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Observaciones</a:t>
                      </a:r>
                      <a:endParaRPr lang="es-CO" sz="1200" b="1" i="0" u="none" strike="noStrike" dirty="0">
                        <a:solidFill>
                          <a:schemeClr val="bg1"/>
                        </a:solidFill>
                        <a:effectLst/>
                        <a:latin typeface="Calibri"/>
                      </a:endParaRPr>
                    </a:p>
                  </a:txBody>
                  <a:tcPr marL="0" marR="0" marT="0" marB="0" anchor="ctr">
                    <a:solidFill>
                      <a:schemeClr val="tx2"/>
                    </a:solidFill>
                  </a:tcPr>
                </a:tc>
                <a:extLst>
                  <a:ext uri="{0D108BD9-81ED-4DB2-BD59-A6C34878D82A}">
                    <a16:rowId xmlns:a16="http://schemas.microsoft.com/office/drawing/2014/main" val="10000"/>
                  </a:ext>
                </a:extLst>
              </a:tr>
              <a:tr h="864096">
                <a:tc>
                  <a:txBody>
                    <a:bodyPr/>
                    <a:lstStyle/>
                    <a:p>
                      <a:pPr algn="ctr" fontAlgn="ctr"/>
                      <a:r>
                        <a:rPr lang="es-CO" sz="1200" u="none" strike="noStrike" dirty="0">
                          <a:effectLst/>
                        </a:rPr>
                        <a:t>Adecuación del Espacio Físico</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pt-BR" sz="1200" u="none" strike="noStrike" dirty="0">
                          <a:effectLst/>
                        </a:rPr>
                        <a:t>No. Atividades programadas/No. atividades realizadas</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u="none" strike="noStrike" dirty="0">
                          <a:effectLst/>
                        </a:rPr>
                        <a:t>100% de las actividades para la organización del Espacio Físico </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u="none" strike="noStrike" dirty="0">
                          <a:effectLst/>
                        </a:rPr>
                        <a:t>0%</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endParaRPr lang="es-CO" sz="1200" b="0" i="0" u="none" strike="noStrike" dirty="0">
                        <a:solidFill>
                          <a:srgbClr val="000000"/>
                        </a:solidFill>
                        <a:effectLst/>
                        <a:latin typeface="Calibri"/>
                      </a:endParaRPr>
                    </a:p>
                  </a:txBody>
                  <a:tcPr marL="0" marR="0" marT="0" marB="0" anchor="ctr">
                    <a:solidFill>
                      <a:schemeClr val="bg1"/>
                    </a:solidFill>
                  </a:tcPr>
                </a:tc>
                <a:extLst>
                  <a:ext uri="{0D108BD9-81ED-4DB2-BD59-A6C34878D82A}">
                    <a16:rowId xmlns:a16="http://schemas.microsoft.com/office/drawing/2014/main" val="10001"/>
                  </a:ext>
                </a:extLst>
              </a:tr>
              <a:tr h="826575">
                <a:tc>
                  <a:txBody>
                    <a:bodyPr/>
                    <a:lstStyle/>
                    <a:p>
                      <a:pPr algn="ctr" fontAlgn="ctr"/>
                      <a:r>
                        <a:rPr lang="es-CO" sz="1200" u="none" strike="noStrike" dirty="0">
                          <a:effectLst/>
                        </a:rPr>
                        <a:t>Reducción del consumo de papel</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u="none" strike="noStrike" dirty="0">
                          <a:effectLst/>
                        </a:rPr>
                        <a:t>Consumo de papel vigencia actual / Consumo de papel vigencia anterior</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u="none" strike="noStrike" dirty="0">
                          <a:effectLst/>
                        </a:rPr>
                        <a:t>20% del consumo de papel reducido</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u="none" strike="noStrike" dirty="0">
                          <a:effectLst/>
                        </a:rPr>
                        <a:t>35%</a:t>
                      </a:r>
                      <a:endParaRPr lang="es-CO" sz="1200" b="0" i="0" u="none" strike="noStrike" dirty="0">
                        <a:solidFill>
                          <a:srgbClr val="000000"/>
                        </a:solidFill>
                        <a:effectLst/>
                        <a:latin typeface="+mn-lt"/>
                      </a:endParaRPr>
                    </a:p>
                  </a:txBody>
                  <a:tcPr marL="0" marR="0" marT="0" marB="0" anchor="ctr">
                    <a:solidFill>
                      <a:schemeClr val="bg1"/>
                    </a:solidFill>
                  </a:tcPr>
                </a:tc>
                <a:tc>
                  <a:txBody>
                    <a:bodyPr/>
                    <a:lstStyle/>
                    <a:p>
                      <a:pPr algn="just" fontAlgn="ctr"/>
                      <a:endParaRPr lang="es-CO" sz="1200" b="0" i="0" u="none" strike="noStrike" dirty="0">
                        <a:solidFill>
                          <a:srgbClr val="000000"/>
                        </a:solidFill>
                        <a:effectLst/>
                        <a:latin typeface="Calibri"/>
                      </a:endParaRPr>
                    </a:p>
                  </a:txBody>
                  <a:tcPr marL="0" marR="0" marT="0" marB="0" anchor="ctr">
                    <a:solidFill>
                      <a:schemeClr val="bg1"/>
                    </a:solidFill>
                  </a:tcPr>
                </a:tc>
                <a:extLst>
                  <a:ext uri="{0D108BD9-81ED-4DB2-BD59-A6C34878D82A}">
                    <a16:rowId xmlns:a16="http://schemas.microsoft.com/office/drawing/2014/main" val="10002"/>
                  </a:ext>
                </a:extLst>
              </a:tr>
              <a:tr h="826575">
                <a:tc>
                  <a:txBody>
                    <a:bodyPr/>
                    <a:lstStyle/>
                    <a:p>
                      <a:pPr algn="ctr" fontAlgn="ctr"/>
                      <a:r>
                        <a:rPr lang="es-CO" sz="1200" b="0" i="0" u="none" strike="noStrike" dirty="0">
                          <a:solidFill>
                            <a:srgbClr val="000000"/>
                          </a:solidFill>
                          <a:effectLst/>
                          <a:latin typeface="+mn-lt"/>
                        </a:rPr>
                        <a:t>Ejecución del Programa de Gestión Documental </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pt-BR" sz="1200" b="0" i="0" u="none" strike="noStrike" dirty="0">
                          <a:solidFill>
                            <a:srgbClr val="000000"/>
                          </a:solidFill>
                          <a:effectLst/>
                          <a:latin typeface="+mn-lt"/>
                        </a:rPr>
                        <a:t>No. Atividades programadas/No. atividades realizadas</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b="0" i="0" u="none" strike="noStrike" dirty="0">
                          <a:solidFill>
                            <a:srgbClr val="000000"/>
                          </a:solidFill>
                          <a:effectLst/>
                          <a:latin typeface="+mn-lt"/>
                        </a:rPr>
                        <a:t>100% de ejecución del plan anual de Gestión documental </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u="none" strike="noStrike" dirty="0">
                          <a:effectLst/>
                        </a:rPr>
                        <a:t>31%</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endParaRPr lang="es-CO" sz="1200" b="0" i="0" u="none" strike="noStrike" dirty="0">
                        <a:solidFill>
                          <a:srgbClr val="000000"/>
                        </a:solidFill>
                        <a:effectLst/>
                        <a:latin typeface="Calibri"/>
                      </a:endParaRPr>
                    </a:p>
                  </a:txBody>
                  <a:tcPr marL="0" marR="0" marT="0" marB="0" anchor="ctr">
                    <a:solidFill>
                      <a:schemeClr val="bg1"/>
                    </a:solidFill>
                  </a:tcPr>
                </a:tc>
                <a:extLst>
                  <a:ext uri="{0D108BD9-81ED-4DB2-BD59-A6C34878D82A}">
                    <a16:rowId xmlns:a16="http://schemas.microsoft.com/office/drawing/2014/main" val="10003"/>
                  </a:ext>
                </a:extLst>
              </a:tr>
              <a:tr h="826575">
                <a:tc>
                  <a:txBody>
                    <a:bodyPr/>
                    <a:lstStyle/>
                    <a:p>
                      <a:pPr algn="ctr" fontAlgn="ctr"/>
                      <a:r>
                        <a:rPr lang="es-CO" sz="1200" b="0" i="0" u="none" strike="noStrike" dirty="0">
                          <a:solidFill>
                            <a:srgbClr val="000000"/>
                          </a:solidFill>
                          <a:effectLst/>
                          <a:latin typeface="+mn-lt"/>
                        </a:rPr>
                        <a:t>Elaboración del Registro de Activos de Información</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pt-BR" sz="1200" b="0" i="0" u="none" strike="noStrike" dirty="0">
                          <a:solidFill>
                            <a:srgbClr val="000000"/>
                          </a:solidFill>
                          <a:effectLst/>
                          <a:latin typeface="+mn-lt"/>
                        </a:rPr>
                        <a:t>No. Actividades programadas/No. actividades realizadas</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b="0" i="0" u="none" strike="noStrike" dirty="0">
                          <a:solidFill>
                            <a:srgbClr val="000000"/>
                          </a:solidFill>
                          <a:effectLst/>
                          <a:latin typeface="+mn-lt"/>
                        </a:rPr>
                        <a:t>100% de los activos de la información registrados</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b="0" i="0" u="none" strike="noStrike" dirty="0">
                          <a:solidFill>
                            <a:srgbClr val="000000"/>
                          </a:solidFill>
                          <a:effectLst/>
                          <a:latin typeface="+mn-lt"/>
                        </a:rPr>
                        <a:t>0%</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endParaRPr lang="es-CO" sz="1200" b="0" i="0" u="none" strike="noStrike" dirty="0">
                        <a:solidFill>
                          <a:srgbClr val="000000"/>
                        </a:solidFill>
                        <a:effectLst/>
                        <a:latin typeface="Calibri"/>
                      </a:endParaRPr>
                    </a:p>
                  </a:txBody>
                  <a:tcPr marL="0" marR="0" marT="0" marB="0" anchor="ctr">
                    <a:solidFill>
                      <a:schemeClr val="bg1"/>
                    </a:solidFill>
                  </a:tcPr>
                </a:tc>
                <a:extLst>
                  <a:ext uri="{0D108BD9-81ED-4DB2-BD59-A6C34878D82A}">
                    <a16:rowId xmlns:a16="http://schemas.microsoft.com/office/drawing/2014/main" val="10004"/>
                  </a:ext>
                </a:extLst>
              </a:tr>
              <a:tr h="429529">
                <a:tc>
                  <a:txBody>
                    <a:bodyPr/>
                    <a:lstStyle/>
                    <a:p>
                      <a:pPr algn="ctr" fontAlgn="ctr"/>
                      <a:r>
                        <a:rPr lang="es-CO" sz="1200" b="0" i="0" u="none" strike="noStrike" dirty="0">
                          <a:solidFill>
                            <a:srgbClr val="000000"/>
                          </a:solidFill>
                          <a:effectLst/>
                          <a:latin typeface="+mn-lt"/>
                        </a:rPr>
                        <a:t>Elaboración del </a:t>
                      </a:r>
                      <a:r>
                        <a:rPr lang="es-CO" sz="1200" b="0" i="0" u="none" strike="noStrike" dirty="0" err="1">
                          <a:solidFill>
                            <a:srgbClr val="000000"/>
                          </a:solidFill>
                          <a:effectLst/>
                          <a:latin typeface="+mn-lt"/>
                        </a:rPr>
                        <a:t>Indice</a:t>
                      </a:r>
                      <a:r>
                        <a:rPr lang="es-CO" sz="1200" b="0" i="0" u="none" strike="noStrike" dirty="0">
                          <a:solidFill>
                            <a:srgbClr val="000000"/>
                          </a:solidFill>
                          <a:effectLst/>
                          <a:latin typeface="+mn-lt"/>
                        </a:rPr>
                        <a:t> de Información Clasificada y Reservada</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b="0" i="0" u="none" strike="noStrike" dirty="0">
                          <a:solidFill>
                            <a:srgbClr val="000000"/>
                          </a:solidFill>
                          <a:effectLst/>
                          <a:latin typeface="+mn-lt"/>
                        </a:rPr>
                        <a:t>Un </a:t>
                      </a:r>
                      <a:r>
                        <a:rPr lang="es-CO" sz="1200" b="0" i="0" u="none" strike="noStrike" dirty="0" err="1">
                          <a:solidFill>
                            <a:srgbClr val="000000"/>
                          </a:solidFill>
                          <a:effectLst/>
                          <a:latin typeface="+mn-lt"/>
                        </a:rPr>
                        <a:t>indice</a:t>
                      </a:r>
                      <a:r>
                        <a:rPr lang="es-CO" sz="1200" b="0" i="0" u="none" strike="noStrike" dirty="0">
                          <a:solidFill>
                            <a:srgbClr val="000000"/>
                          </a:solidFill>
                          <a:effectLst/>
                          <a:latin typeface="+mn-lt"/>
                        </a:rPr>
                        <a:t> de información clasificada y reservada*100</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b="0" i="0" u="none" strike="noStrike" dirty="0" err="1">
                          <a:solidFill>
                            <a:srgbClr val="000000"/>
                          </a:solidFill>
                          <a:effectLst/>
                          <a:latin typeface="+mn-lt"/>
                        </a:rPr>
                        <a:t>Indice</a:t>
                      </a:r>
                      <a:r>
                        <a:rPr lang="es-CO" sz="1200" b="0" i="0" u="none" strike="noStrike" dirty="0">
                          <a:solidFill>
                            <a:srgbClr val="000000"/>
                          </a:solidFill>
                          <a:effectLst/>
                          <a:latin typeface="+mn-lt"/>
                        </a:rPr>
                        <a:t> de información clasificada y reservada elaborado</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1200" b="0" i="0" u="none" strike="noStrike" dirty="0">
                          <a:solidFill>
                            <a:srgbClr val="000000"/>
                          </a:solidFill>
                          <a:effectLst/>
                          <a:latin typeface="+mn-lt"/>
                        </a:rPr>
                        <a:t>0%</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endParaRPr lang="es-CO" sz="1200" b="0" i="0" u="none" strike="noStrike" dirty="0">
                        <a:solidFill>
                          <a:srgbClr val="000000"/>
                        </a:solidFill>
                        <a:effectLst/>
                        <a:latin typeface="Calibri"/>
                      </a:endParaRPr>
                    </a:p>
                  </a:txBody>
                  <a:tcPr marL="0" marR="0" marT="0" marB="0" anchor="ctr">
                    <a:solidFill>
                      <a:schemeClr val="bg1"/>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8175656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5"/>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5259" t="17295" r="16983" b="33645"/>
          <a:stretch/>
        </p:blipFill>
        <p:spPr bwMode="auto">
          <a:xfrm>
            <a:off x="395536" y="116632"/>
            <a:ext cx="8352928" cy="7920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5 Rectángulo"/>
          <p:cNvSpPr/>
          <p:nvPr/>
        </p:nvSpPr>
        <p:spPr>
          <a:xfrm>
            <a:off x="467544" y="116632"/>
            <a:ext cx="8254280" cy="707886"/>
          </a:xfrm>
          <a:prstGeom prst="rect">
            <a:avLst/>
          </a:prstGeom>
        </p:spPr>
        <p:txBody>
          <a:bodyPr wrap="square">
            <a:spAutoFit/>
          </a:bodyPr>
          <a:lstStyle/>
          <a:p>
            <a:pPr algn="ctr"/>
            <a:r>
              <a:rPr lang="es-CO" sz="2000" b="1" dirty="0">
                <a:solidFill>
                  <a:schemeClr val="bg1"/>
                </a:solidFill>
                <a:latin typeface="Arial" panose="020B0604020202020204" pitchFamily="34" charset="0"/>
                <a:ea typeface="ＭＳ Ｐゴシック" panose="020B0600070205080204" pitchFamily="34" charset="-128"/>
                <a:cs typeface="Arial" panose="020B0604020202020204" pitchFamily="34" charset="0"/>
              </a:rPr>
              <a:t>POLITICA DE </a:t>
            </a:r>
            <a:r>
              <a:rPr lang="es-CO" sz="2000" b="1" dirty="0">
                <a:solidFill>
                  <a:schemeClr val="bg1"/>
                </a:solidFill>
                <a:latin typeface="Arial" panose="020B0604020202020204" pitchFamily="34" charset="0"/>
                <a:cs typeface="Arial" panose="020B0604020202020204" pitchFamily="34" charset="0"/>
              </a:rPr>
              <a:t>TRANSPARENCIA, PARTICIPACIÓN Y SERVICIO AL CIUDADANO</a:t>
            </a:r>
            <a:endParaRPr lang="es-CO" sz="2000" dirty="0">
              <a:solidFill>
                <a:schemeClr val="bg1"/>
              </a:solidFill>
              <a:latin typeface="Arial" panose="020B0604020202020204" pitchFamily="34" charset="0"/>
              <a:cs typeface="Arial" panose="020B0604020202020204" pitchFamily="34" charset="0"/>
            </a:endParaRPr>
          </a:p>
        </p:txBody>
      </p:sp>
      <p:graphicFrame>
        <p:nvGraphicFramePr>
          <p:cNvPr id="12" name="11 Tabla"/>
          <p:cNvGraphicFramePr>
            <a:graphicFrameLocks noGrp="1"/>
          </p:cNvGraphicFramePr>
          <p:nvPr>
            <p:extLst>
              <p:ext uri="{D42A27DB-BD31-4B8C-83A1-F6EECF244321}">
                <p14:modId xmlns:p14="http://schemas.microsoft.com/office/powerpoint/2010/main" val="3293791624"/>
              </p:ext>
            </p:extLst>
          </p:nvPr>
        </p:nvGraphicFramePr>
        <p:xfrm>
          <a:off x="611560" y="5877272"/>
          <a:ext cx="3365500" cy="762000"/>
        </p:xfrm>
        <a:graphic>
          <a:graphicData uri="http://schemas.openxmlformats.org/drawingml/2006/table">
            <a:tbl>
              <a:tblPr/>
              <a:tblGrid>
                <a:gridCol w="761282">
                  <a:extLst>
                    <a:ext uri="{9D8B030D-6E8A-4147-A177-3AD203B41FA5}">
                      <a16:colId xmlns:a16="http://schemas.microsoft.com/office/drawing/2014/main" val="20000"/>
                    </a:ext>
                  </a:extLst>
                </a:gridCol>
                <a:gridCol w="904022">
                  <a:extLst>
                    <a:ext uri="{9D8B030D-6E8A-4147-A177-3AD203B41FA5}">
                      <a16:colId xmlns:a16="http://schemas.microsoft.com/office/drawing/2014/main" val="20001"/>
                    </a:ext>
                  </a:extLst>
                </a:gridCol>
                <a:gridCol w="761282">
                  <a:extLst>
                    <a:ext uri="{9D8B030D-6E8A-4147-A177-3AD203B41FA5}">
                      <a16:colId xmlns:a16="http://schemas.microsoft.com/office/drawing/2014/main" val="20002"/>
                    </a:ext>
                  </a:extLst>
                </a:gridCol>
                <a:gridCol w="938914">
                  <a:extLst>
                    <a:ext uri="{9D8B030D-6E8A-4147-A177-3AD203B41FA5}">
                      <a16:colId xmlns:a16="http://schemas.microsoft.com/office/drawing/2014/main" val="20003"/>
                    </a:ext>
                  </a:extLst>
                </a:gridCol>
              </a:tblGrid>
              <a:tr h="190500">
                <a:tc gridSpan="2">
                  <a:txBody>
                    <a:bodyPr/>
                    <a:lstStyle/>
                    <a:p>
                      <a:pPr algn="l" fontAlgn="b"/>
                      <a:r>
                        <a:rPr lang="es-CO" sz="1000" b="1" i="0" u="none" strike="noStrike" dirty="0">
                          <a:solidFill>
                            <a:srgbClr val="000000"/>
                          </a:solidFill>
                          <a:effectLst/>
                          <a:latin typeface="Calibri"/>
                        </a:rPr>
                        <a:t>CONVENCIONES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s-CO"/>
                    </a:p>
                  </a:txBody>
                  <a:tcPr/>
                </a:tc>
                <a:tc>
                  <a:txBody>
                    <a:bodyPr/>
                    <a:lstStyle/>
                    <a:p>
                      <a:pPr algn="l" fontAlgn="b"/>
                      <a:endParaRPr lang="es-CO"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s-CO" sz="11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00"/>
                  </a:ext>
                </a:extLst>
              </a:tr>
              <a:tr h="190500">
                <a:tc>
                  <a:txBody>
                    <a:bodyPr/>
                    <a:lstStyle/>
                    <a:p>
                      <a:pPr algn="l" fontAlgn="b"/>
                      <a:r>
                        <a:rPr lang="es-CO" sz="1100" b="0" i="0" u="none" strike="noStrike" dirty="0">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gridSpan="3">
                  <a:txBody>
                    <a:bodyPr/>
                    <a:lstStyle/>
                    <a:p>
                      <a:pPr algn="l" fontAlgn="b"/>
                      <a:r>
                        <a:rPr lang="es-CO" sz="1100" b="0" i="0" u="none" strike="noStrike">
                          <a:solidFill>
                            <a:srgbClr val="000000"/>
                          </a:solidFill>
                          <a:effectLst/>
                          <a:latin typeface="Calibri"/>
                        </a:rPr>
                        <a:t>Supera el porcentaje programado</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10001"/>
                  </a:ext>
                </a:extLst>
              </a:tr>
              <a:tr h="190500">
                <a:tc>
                  <a:txBody>
                    <a:bodyPr/>
                    <a:lstStyle/>
                    <a:p>
                      <a:pPr algn="l" fontAlgn="b"/>
                      <a:r>
                        <a:rPr lang="es-CO" sz="1100" b="0" i="0" u="none" strike="noStrike">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gridSpan="3">
                  <a:txBody>
                    <a:bodyPr/>
                    <a:lstStyle/>
                    <a:p>
                      <a:pPr algn="l" fontAlgn="b"/>
                      <a:r>
                        <a:rPr lang="es-CO" sz="1100" b="0" i="0" u="none" strike="noStrike">
                          <a:solidFill>
                            <a:srgbClr val="000000"/>
                          </a:solidFill>
                          <a:effectLst/>
                          <a:latin typeface="Calibri"/>
                        </a:rPr>
                        <a:t>No supera el porcentaje programado</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10002"/>
                  </a:ext>
                </a:extLst>
              </a:tr>
              <a:tr h="190500">
                <a:tc>
                  <a:txBody>
                    <a:bodyPr/>
                    <a:lstStyle/>
                    <a:p>
                      <a:pPr algn="l" fontAlgn="b"/>
                      <a:r>
                        <a:rPr lang="es-CO" sz="1100" b="0" i="0" u="none" strike="noStrike">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gridSpan="3">
                  <a:txBody>
                    <a:bodyPr/>
                    <a:lstStyle/>
                    <a:p>
                      <a:pPr algn="l" fontAlgn="b"/>
                      <a:r>
                        <a:rPr lang="es-CO" sz="1100" b="0" i="0" u="none" strike="noStrike" dirty="0">
                          <a:solidFill>
                            <a:srgbClr val="000000"/>
                          </a:solidFill>
                          <a:effectLst/>
                          <a:latin typeface="Calibri"/>
                        </a:rPr>
                        <a:t>Cumple el porcentaje programado</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10003"/>
                  </a:ext>
                </a:extLst>
              </a:tr>
            </a:tbl>
          </a:graphicData>
        </a:graphic>
      </p:graphicFrame>
      <p:graphicFrame>
        <p:nvGraphicFramePr>
          <p:cNvPr id="3" name="2 Tabla"/>
          <p:cNvGraphicFramePr>
            <a:graphicFrameLocks noGrp="1"/>
          </p:cNvGraphicFramePr>
          <p:nvPr>
            <p:extLst>
              <p:ext uri="{D42A27DB-BD31-4B8C-83A1-F6EECF244321}">
                <p14:modId xmlns:p14="http://schemas.microsoft.com/office/powerpoint/2010/main" val="3651152362"/>
              </p:ext>
            </p:extLst>
          </p:nvPr>
        </p:nvGraphicFramePr>
        <p:xfrm>
          <a:off x="395537" y="908713"/>
          <a:ext cx="8326294" cy="4959997"/>
        </p:xfrm>
        <a:graphic>
          <a:graphicData uri="http://schemas.openxmlformats.org/drawingml/2006/table">
            <a:tbl>
              <a:tblPr/>
              <a:tblGrid>
                <a:gridCol w="593691">
                  <a:extLst>
                    <a:ext uri="{9D8B030D-6E8A-4147-A177-3AD203B41FA5}">
                      <a16:colId xmlns:a16="http://schemas.microsoft.com/office/drawing/2014/main" val="20000"/>
                    </a:ext>
                  </a:extLst>
                </a:gridCol>
                <a:gridCol w="595779">
                  <a:extLst>
                    <a:ext uri="{9D8B030D-6E8A-4147-A177-3AD203B41FA5}">
                      <a16:colId xmlns:a16="http://schemas.microsoft.com/office/drawing/2014/main" val="20001"/>
                    </a:ext>
                  </a:extLst>
                </a:gridCol>
                <a:gridCol w="1116304">
                  <a:extLst>
                    <a:ext uri="{9D8B030D-6E8A-4147-A177-3AD203B41FA5}">
                      <a16:colId xmlns:a16="http://schemas.microsoft.com/office/drawing/2014/main" val="20002"/>
                    </a:ext>
                  </a:extLst>
                </a:gridCol>
                <a:gridCol w="501710">
                  <a:extLst>
                    <a:ext uri="{9D8B030D-6E8A-4147-A177-3AD203B41FA5}">
                      <a16:colId xmlns:a16="http://schemas.microsoft.com/office/drawing/2014/main" val="20003"/>
                    </a:ext>
                  </a:extLst>
                </a:gridCol>
                <a:gridCol w="501710">
                  <a:extLst>
                    <a:ext uri="{9D8B030D-6E8A-4147-A177-3AD203B41FA5}">
                      <a16:colId xmlns:a16="http://schemas.microsoft.com/office/drawing/2014/main" val="20004"/>
                    </a:ext>
                  </a:extLst>
                </a:gridCol>
                <a:gridCol w="501710">
                  <a:extLst>
                    <a:ext uri="{9D8B030D-6E8A-4147-A177-3AD203B41FA5}">
                      <a16:colId xmlns:a16="http://schemas.microsoft.com/office/drawing/2014/main" val="20005"/>
                    </a:ext>
                  </a:extLst>
                </a:gridCol>
                <a:gridCol w="501710">
                  <a:extLst>
                    <a:ext uri="{9D8B030D-6E8A-4147-A177-3AD203B41FA5}">
                      <a16:colId xmlns:a16="http://schemas.microsoft.com/office/drawing/2014/main" val="20006"/>
                    </a:ext>
                  </a:extLst>
                </a:gridCol>
                <a:gridCol w="501710">
                  <a:extLst>
                    <a:ext uri="{9D8B030D-6E8A-4147-A177-3AD203B41FA5}">
                      <a16:colId xmlns:a16="http://schemas.microsoft.com/office/drawing/2014/main" val="20007"/>
                    </a:ext>
                  </a:extLst>
                </a:gridCol>
                <a:gridCol w="501710">
                  <a:extLst>
                    <a:ext uri="{9D8B030D-6E8A-4147-A177-3AD203B41FA5}">
                      <a16:colId xmlns:a16="http://schemas.microsoft.com/office/drawing/2014/main" val="20008"/>
                    </a:ext>
                  </a:extLst>
                </a:gridCol>
                <a:gridCol w="501710">
                  <a:extLst>
                    <a:ext uri="{9D8B030D-6E8A-4147-A177-3AD203B41FA5}">
                      <a16:colId xmlns:a16="http://schemas.microsoft.com/office/drawing/2014/main" val="20009"/>
                    </a:ext>
                  </a:extLst>
                </a:gridCol>
                <a:gridCol w="501710">
                  <a:extLst>
                    <a:ext uri="{9D8B030D-6E8A-4147-A177-3AD203B41FA5}">
                      <a16:colId xmlns:a16="http://schemas.microsoft.com/office/drawing/2014/main" val="20010"/>
                    </a:ext>
                  </a:extLst>
                </a:gridCol>
                <a:gridCol w="501710">
                  <a:extLst>
                    <a:ext uri="{9D8B030D-6E8A-4147-A177-3AD203B41FA5}">
                      <a16:colId xmlns:a16="http://schemas.microsoft.com/office/drawing/2014/main" val="20011"/>
                    </a:ext>
                  </a:extLst>
                </a:gridCol>
                <a:gridCol w="501710">
                  <a:extLst>
                    <a:ext uri="{9D8B030D-6E8A-4147-A177-3AD203B41FA5}">
                      <a16:colId xmlns:a16="http://schemas.microsoft.com/office/drawing/2014/main" val="20012"/>
                    </a:ext>
                  </a:extLst>
                </a:gridCol>
                <a:gridCol w="501710">
                  <a:extLst>
                    <a:ext uri="{9D8B030D-6E8A-4147-A177-3AD203B41FA5}">
                      <a16:colId xmlns:a16="http://schemas.microsoft.com/office/drawing/2014/main" val="20013"/>
                    </a:ext>
                  </a:extLst>
                </a:gridCol>
                <a:gridCol w="501710">
                  <a:extLst>
                    <a:ext uri="{9D8B030D-6E8A-4147-A177-3AD203B41FA5}">
                      <a16:colId xmlns:a16="http://schemas.microsoft.com/office/drawing/2014/main" val="20014"/>
                    </a:ext>
                  </a:extLst>
                </a:gridCol>
              </a:tblGrid>
              <a:tr h="175369">
                <a:tc gridSpan="2">
                  <a:txBody>
                    <a:bodyPr/>
                    <a:lstStyle/>
                    <a:p>
                      <a:pPr algn="ctr" rtl="0" fontAlgn="ctr"/>
                      <a:r>
                        <a:rPr lang="es-CO" sz="800" b="1" i="0" u="none" strike="noStrike" dirty="0">
                          <a:solidFill>
                            <a:srgbClr val="FFFFFF"/>
                          </a:solidFill>
                          <a:effectLst/>
                          <a:latin typeface="Calibri"/>
                        </a:rPr>
                        <a:t>POLITICA</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C00000"/>
                    </a:solidFill>
                  </a:tcPr>
                </a:tc>
                <a:tc hMerge="1">
                  <a:txBody>
                    <a:bodyPr/>
                    <a:lstStyle/>
                    <a:p>
                      <a:endParaRPr lang="es-CO"/>
                    </a:p>
                  </a:txBody>
                  <a:tcPr/>
                </a:tc>
                <a:tc gridSpan="13">
                  <a:txBody>
                    <a:bodyPr/>
                    <a:lstStyle/>
                    <a:p>
                      <a:pPr algn="l" rtl="0" fontAlgn="ctr"/>
                      <a:r>
                        <a:rPr lang="es-CO" sz="800" b="1" i="0" u="none" strike="noStrike" dirty="0">
                          <a:solidFill>
                            <a:srgbClr val="FFFFFF"/>
                          </a:solidFill>
                          <a:effectLst/>
                          <a:latin typeface="Calibri"/>
                        </a:rPr>
                        <a:t>Transparencia, Participación y Servicio al Ciudadano</a:t>
                      </a:r>
                    </a:p>
                  </a:txBody>
                  <a:tcPr marL="0" marR="0" marT="0" marB="0" anchor="ctr">
                    <a:lnL>
                      <a:noFill/>
                    </a:lnL>
                    <a:lnR>
                      <a:noFill/>
                    </a:lnR>
                    <a:lnT>
                      <a:noFill/>
                    </a:lnT>
                    <a:lnB>
                      <a:noFill/>
                    </a:lnB>
                    <a:solidFill>
                      <a:srgbClr val="C00000"/>
                    </a:solidFill>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10000"/>
                  </a:ext>
                </a:extLst>
              </a:tr>
              <a:tr h="221960">
                <a:tc gridSpan="2">
                  <a:txBody>
                    <a:bodyPr/>
                    <a:lstStyle/>
                    <a:p>
                      <a:pPr algn="ctr" fontAlgn="ctr"/>
                      <a:r>
                        <a:rPr lang="es-CO" sz="700" b="1" i="0" u="none" strike="noStrike" dirty="0">
                          <a:solidFill>
                            <a:srgbClr val="000000"/>
                          </a:solidFill>
                          <a:effectLst/>
                          <a:latin typeface="Calibri"/>
                        </a:rPr>
                        <a:t>ESTRATEGIA 2: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hMerge="1">
                  <a:txBody>
                    <a:bodyPr/>
                    <a:lstStyle/>
                    <a:p>
                      <a:endParaRPr lang="es-CO"/>
                    </a:p>
                  </a:txBody>
                  <a:tcPr/>
                </a:tc>
                <a:tc gridSpan="13">
                  <a:txBody>
                    <a:bodyPr/>
                    <a:lstStyle/>
                    <a:p>
                      <a:pPr algn="l" fontAlgn="ctr"/>
                      <a:r>
                        <a:rPr lang="es-CO" sz="800" b="1" i="0" u="none" strike="noStrike" dirty="0">
                          <a:solidFill>
                            <a:srgbClr val="000000"/>
                          </a:solidFill>
                          <a:effectLst/>
                          <a:latin typeface="Calibri"/>
                        </a:rPr>
                        <a:t>Identificar e implementar acciones para incentivar la participación ciudadana</a:t>
                      </a:r>
                    </a:p>
                  </a:txBody>
                  <a:tcPr marL="0" marR="0" marT="0" marB="0" anchor="ctr">
                    <a:lnL w="6350" cap="flat" cmpd="sng" algn="ctr">
                      <a:solidFill>
                        <a:srgbClr val="000000"/>
                      </a:solidFill>
                      <a:prstDash val="solid"/>
                      <a:round/>
                      <a:headEnd type="none" w="med" len="med"/>
                      <a:tailEnd type="none" w="med" len="med"/>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10001"/>
                  </a:ext>
                </a:extLst>
              </a:tr>
              <a:tr h="517908">
                <a:tc>
                  <a:txBody>
                    <a:bodyPr/>
                    <a:lstStyle/>
                    <a:p>
                      <a:pPr algn="ctr" rtl="0" fontAlgn="ctr"/>
                      <a:r>
                        <a:rPr lang="es-CO" sz="700" b="1" i="0" u="none" strike="noStrike" dirty="0">
                          <a:solidFill>
                            <a:srgbClr val="000000"/>
                          </a:solidFill>
                          <a:effectLst/>
                          <a:latin typeface="Calibri"/>
                        </a:rPr>
                        <a:t>META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rtl="0" fontAlgn="ctr"/>
                      <a:r>
                        <a:rPr lang="es-CO" sz="700" b="1" i="0" u="none" strike="noStrike" dirty="0">
                          <a:solidFill>
                            <a:srgbClr val="000000"/>
                          </a:solidFill>
                          <a:effectLst/>
                          <a:latin typeface="Calibri"/>
                        </a:rPr>
                        <a:t>FÓRMULA DEL INDICADOR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rtl="0" fontAlgn="ctr"/>
                      <a:r>
                        <a:rPr lang="es-CO" sz="600" b="1" i="0" u="none" strike="noStrike" dirty="0">
                          <a:solidFill>
                            <a:srgbClr val="000000"/>
                          </a:solidFill>
                          <a:effectLst/>
                          <a:latin typeface="Calibri"/>
                        </a:rPr>
                        <a:t>ACTIVIDADES ESPECÍFICAS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rtl="0" fontAlgn="ctr"/>
                      <a:r>
                        <a:rPr lang="es-CO" sz="600" b="1" i="0" u="none" strike="noStrike" dirty="0">
                          <a:solidFill>
                            <a:srgbClr val="000000"/>
                          </a:solidFill>
                          <a:effectLst/>
                          <a:latin typeface="Calibri"/>
                        </a:rPr>
                        <a:t>% PROGRAMADO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ICFES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ICETEX</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dirty="0">
                          <a:solidFill>
                            <a:srgbClr val="000000"/>
                          </a:solidFill>
                          <a:effectLst/>
                          <a:latin typeface="Calibri"/>
                        </a:rPr>
                        <a:t>INCI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INSOR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FODESEP</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INTENALCO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ETITC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INFOTEP SAN ANDRES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INFOTEP SAN JUAN DEL CESAR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ITFIT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PROMEDIO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extLst>
                  <a:ext uri="{0D108BD9-81ED-4DB2-BD59-A6C34878D82A}">
                    <a16:rowId xmlns:a16="http://schemas.microsoft.com/office/drawing/2014/main" val="10002"/>
                  </a:ext>
                </a:extLst>
              </a:tr>
              <a:tr h="308223">
                <a:tc rowSpan="4">
                  <a:txBody>
                    <a:bodyPr/>
                    <a:lstStyle/>
                    <a:p>
                      <a:pPr algn="just" fontAlgn="ctr"/>
                      <a:r>
                        <a:rPr lang="es-CO" sz="700" b="0" i="0" u="none" strike="noStrike">
                          <a:solidFill>
                            <a:srgbClr val="000000"/>
                          </a:solidFill>
                          <a:effectLst/>
                          <a:latin typeface="Calibri"/>
                        </a:rPr>
                        <a:t>Un espacio permanente de participación ciudadana habilitado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just" fontAlgn="ctr"/>
                      <a:r>
                        <a:rPr lang="es-CO" sz="700" b="0" i="0" u="none" strike="noStrike" dirty="0">
                          <a:solidFill>
                            <a:srgbClr val="000000"/>
                          </a:solidFill>
                          <a:effectLst/>
                          <a:latin typeface="Calibri"/>
                        </a:rPr>
                        <a:t>cumplimiento del 100%  de las cuatro etapas definidas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s-CO" sz="600" b="0" i="0" u="none" strike="noStrike" dirty="0">
                          <a:solidFill>
                            <a:srgbClr val="000000"/>
                          </a:solidFill>
                          <a:effectLst/>
                          <a:latin typeface="Calibri"/>
                        </a:rPr>
                        <a:t>Identificación del nivel de participación ciudadana en la gestión de la entidad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ctr" fontAlgn="ctr"/>
                      <a:r>
                        <a:rPr lang="es-CO" sz="600" b="0" i="0" u="none" strike="noStrike">
                          <a:solidFill>
                            <a:srgbClr val="000000"/>
                          </a:solidFill>
                          <a:effectLst/>
                          <a:latin typeface="Calibri"/>
                        </a:rPr>
                        <a:t>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ctr" fontAlgn="ctr"/>
                      <a:r>
                        <a:rPr lang="es-CO" sz="700" b="0" i="0" u="none" strike="noStrike">
                          <a:solidFill>
                            <a:srgbClr val="000000"/>
                          </a:solidFill>
                          <a:effectLst/>
                          <a:latin typeface="Calibri"/>
                        </a:rPr>
                        <a:t>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8CBAD"/>
                    </a:solidFill>
                  </a:tcPr>
                </a:tc>
                <a:tc rowSpan="4">
                  <a:txBody>
                    <a:bodyPr/>
                    <a:lstStyle/>
                    <a:p>
                      <a:pPr algn="ctr" fontAlgn="ctr"/>
                      <a:r>
                        <a:rPr lang="es-CO" sz="700" b="0" i="0" u="none" strike="noStrike">
                          <a:solidFill>
                            <a:srgbClr val="000000"/>
                          </a:solidFill>
                          <a:effectLst/>
                          <a:latin typeface="Calibri"/>
                        </a:rPr>
                        <a:t>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E699"/>
                    </a:solidFill>
                  </a:tcPr>
                </a:tc>
                <a:tc rowSpan="4">
                  <a:txBody>
                    <a:bodyPr/>
                    <a:lstStyle/>
                    <a:p>
                      <a:pPr algn="ctr" fontAlgn="ctr"/>
                      <a:r>
                        <a:rPr lang="es-CO" sz="700" b="0" i="0" u="none" strike="noStrike" dirty="0">
                          <a:solidFill>
                            <a:srgbClr val="000000"/>
                          </a:solidFill>
                          <a:effectLst/>
                          <a:latin typeface="Calibri"/>
                        </a:rPr>
                        <a:t>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8CBAD"/>
                    </a:solidFill>
                  </a:tcPr>
                </a:tc>
                <a:tc rowSpan="4">
                  <a:txBody>
                    <a:bodyPr/>
                    <a:lstStyle/>
                    <a:p>
                      <a:pPr algn="ctr" fontAlgn="ctr"/>
                      <a:r>
                        <a:rPr lang="es-CO" sz="700" b="0" i="0" u="none" strike="noStrike" dirty="0">
                          <a:solidFill>
                            <a:srgbClr val="000000"/>
                          </a:solidFill>
                          <a:effectLst/>
                          <a:latin typeface="Calibri"/>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6E0B4"/>
                    </a:solidFill>
                  </a:tcPr>
                </a:tc>
                <a:tc rowSpan="4">
                  <a:txBody>
                    <a:bodyPr/>
                    <a:lstStyle/>
                    <a:p>
                      <a:pPr algn="ctr" fontAlgn="ctr"/>
                      <a:r>
                        <a:rPr lang="es-CO" sz="700" b="0" i="0" u="none" strike="noStrike">
                          <a:solidFill>
                            <a:srgbClr val="000000"/>
                          </a:solidFill>
                          <a:effectLst/>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8CBAD"/>
                    </a:solidFill>
                  </a:tcPr>
                </a:tc>
                <a:tc rowSpan="4">
                  <a:txBody>
                    <a:bodyPr/>
                    <a:lstStyle/>
                    <a:p>
                      <a:pPr algn="ctr" fontAlgn="ctr"/>
                      <a:r>
                        <a:rPr lang="es-CO" sz="700" b="0" i="0" u="none" strike="noStrike">
                          <a:solidFill>
                            <a:srgbClr val="000000"/>
                          </a:solidFill>
                          <a:effectLst/>
                          <a:latin typeface="Calibri"/>
                        </a:rPr>
                        <a:t>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8CBAD"/>
                    </a:solidFill>
                  </a:tcPr>
                </a:tc>
                <a:tc rowSpan="4">
                  <a:txBody>
                    <a:bodyPr/>
                    <a:lstStyle/>
                    <a:p>
                      <a:pPr algn="ctr" fontAlgn="ctr"/>
                      <a:r>
                        <a:rPr lang="es-CO" sz="700" b="0" i="0" u="none" strike="noStrike">
                          <a:solidFill>
                            <a:srgbClr val="000000"/>
                          </a:solidFill>
                          <a:effectLst/>
                          <a:latin typeface="Calibri"/>
                        </a:rPr>
                        <a:t>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8CBAD"/>
                    </a:solidFill>
                  </a:tcPr>
                </a:tc>
                <a:tc rowSpan="4">
                  <a:txBody>
                    <a:bodyPr/>
                    <a:lstStyle/>
                    <a:p>
                      <a:pPr algn="ctr" fontAlgn="ctr"/>
                      <a:r>
                        <a:rPr lang="es-CO" sz="700" b="0" i="0" u="none" strike="noStrike">
                          <a:solidFill>
                            <a:srgbClr val="000000"/>
                          </a:solidFill>
                          <a:effectLst/>
                          <a:latin typeface="Calibri"/>
                        </a:rPr>
                        <a:t>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E699"/>
                    </a:solidFill>
                  </a:tcPr>
                </a:tc>
                <a:tc rowSpan="4">
                  <a:txBody>
                    <a:bodyPr/>
                    <a:lstStyle/>
                    <a:p>
                      <a:pPr algn="ctr" fontAlgn="ctr"/>
                      <a:r>
                        <a:rPr lang="es-CO" sz="700" b="0" i="0" u="none" strike="noStrike">
                          <a:solidFill>
                            <a:srgbClr val="000000"/>
                          </a:solidFill>
                          <a:effectLst/>
                          <a:latin typeface="Calibri"/>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6E0B4"/>
                    </a:solidFill>
                  </a:tcPr>
                </a:tc>
                <a:tc rowSpan="4">
                  <a:txBody>
                    <a:bodyPr/>
                    <a:lstStyle/>
                    <a:p>
                      <a:pPr algn="ctr" fontAlgn="ctr"/>
                      <a:r>
                        <a:rPr lang="es-CO" sz="700" b="0" i="0" u="none" strike="noStrike">
                          <a:solidFill>
                            <a:srgbClr val="000000"/>
                          </a:solidFill>
                          <a:effectLst/>
                          <a:latin typeface="Calibri"/>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6E0B4"/>
                    </a:solidFill>
                  </a:tcPr>
                </a:tc>
                <a:tc rowSpan="4">
                  <a:txBody>
                    <a:bodyPr/>
                    <a:lstStyle/>
                    <a:p>
                      <a:pPr algn="ctr" fontAlgn="ctr"/>
                      <a:r>
                        <a:rPr lang="es-CO" sz="700" b="0" i="0" u="none" strike="noStrike">
                          <a:solidFill>
                            <a:srgbClr val="000000"/>
                          </a:solidFill>
                          <a:effectLst/>
                          <a:latin typeface="Calibri"/>
                        </a:rPr>
                        <a:t>29%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8CBAD"/>
                    </a:solidFill>
                  </a:tcPr>
                </a:tc>
                <a:extLst>
                  <a:ext uri="{0D108BD9-81ED-4DB2-BD59-A6C34878D82A}">
                    <a16:rowId xmlns:a16="http://schemas.microsoft.com/office/drawing/2014/main" val="10003"/>
                  </a:ext>
                </a:extLst>
              </a:tr>
              <a:tr h="246623">
                <a:tc vMerge="1">
                  <a:txBody>
                    <a:bodyPr/>
                    <a:lstStyle/>
                    <a:p>
                      <a:endParaRPr lang="es-CO"/>
                    </a:p>
                  </a:txBody>
                  <a:tcPr/>
                </a:tc>
                <a:tc vMerge="1">
                  <a:txBody>
                    <a:bodyPr/>
                    <a:lstStyle/>
                    <a:p>
                      <a:endParaRPr lang="es-CO"/>
                    </a:p>
                  </a:txBody>
                  <a:tcPr/>
                </a:tc>
                <a:tc>
                  <a:txBody>
                    <a:bodyPr/>
                    <a:lstStyle/>
                    <a:p>
                      <a:pPr algn="just" fontAlgn="ctr"/>
                      <a:r>
                        <a:rPr lang="es-CO" sz="600" b="0" i="0" u="none" strike="noStrike" dirty="0">
                          <a:solidFill>
                            <a:srgbClr val="000000"/>
                          </a:solidFill>
                          <a:effectLst/>
                          <a:latin typeface="Calibri"/>
                        </a:rPr>
                        <a:t>Definir los temas de interés de  la comunidad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extLst>
                  <a:ext uri="{0D108BD9-81ED-4DB2-BD59-A6C34878D82A}">
                    <a16:rowId xmlns:a16="http://schemas.microsoft.com/office/drawing/2014/main" val="10004"/>
                  </a:ext>
                </a:extLst>
              </a:tr>
              <a:tr h="308223">
                <a:tc vMerge="1">
                  <a:txBody>
                    <a:bodyPr/>
                    <a:lstStyle/>
                    <a:p>
                      <a:endParaRPr lang="es-CO"/>
                    </a:p>
                  </a:txBody>
                  <a:tcPr/>
                </a:tc>
                <a:tc vMerge="1">
                  <a:txBody>
                    <a:bodyPr/>
                    <a:lstStyle/>
                    <a:p>
                      <a:endParaRPr lang="es-CO"/>
                    </a:p>
                  </a:txBody>
                  <a:tcPr/>
                </a:tc>
                <a:tc>
                  <a:txBody>
                    <a:bodyPr/>
                    <a:lstStyle/>
                    <a:p>
                      <a:pPr algn="just" fontAlgn="ctr"/>
                      <a:r>
                        <a:rPr lang="es-CO" sz="600" b="0" i="0" u="none" strike="noStrike" dirty="0">
                          <a:solidFill>
                            <a:srgbClr val="000000"/>
                          </a:solidFill>
                          <a:effectLst/>
                          <a:latin typeface="Calibri"/>
                        </a:rPr>
                        <a:t>Definición de lineamientos, mecanismos y espacios de participación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extLst>
                  <a:ext uri="{0D108BD9-81ED-4DB2-BD59-A6C34878D82A}">
                    <a16:rowId xmlns:a16="http://schemas.microsoft.com/office/drawing/2014/main" val="10005"/>
                  </a:ext>
                </a:extLst>
              </a:tr>
              <a:tr h="308223">
                <a:tc vMerge="1">
                  <a:txBody>
                    <a:bodyPr/>
                    <a:lstStyle/>
                    <a:p>
                      <a:endParaRPr lang="es-CO"/>
                    </a:p>
                  </a:txBody>
                  <a:tcPr/>
                </a:tc>
                <a:tc vMerge="1">
                  <a:txBody>
                    <a:bodyPr/>
                    <a:lstStyle/>
                    <a:p>
                      <a:endParaRPr lang="es-CO"/>
                    </a:p>
                  </a:txBody>
                  <a:tcPr/>
                </a:tc>
                <a:tc>
                  <a:txBody>
                    <a:bodyPr/>
                    <a:lstStyle/>
                    <a:p>
                      <a:pPr algn="just" fontAlgn="ctr"/>
                      <a:r>
                        <a:rPr lang="es-CO" sz="600" b="0" i="0" u="none" strike="noStrike" dirty="0">
                          <a:solidFill>
                            <a:srgbClr val="000000"/>
                          </a:solidFill>
                          <a:effectLst/>
                          <a:latin typeface="Calibri"/>
                        </a:rPr>
                        <a:t>Identificación de experiencias exitosas de participación ciudadana en la entidad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extLst>
                  <a:ext uri="{0D108BD9-81ED-4DB2-BD59-A6C34878D82A}">
                    <a16:rowId xmlns:a16="http://schemas.microsoft.com/office/drawing/2014/main" val="10006"/>
                  </a:ext>
                </a:extLst>
              </a:tr>
              <a:tr h="221960">
                <a:tc gridSpan="2">
                  <a:txBody>
                    <a:bodyPr/>
                    <a:lstStyle/>
                    <a:p>
                      <a:pPr algn="ctr" fontAlgn="ctr"/>
                      <a:r>
                        <a:rPr lang="es-CO" sz="800" b="1" i="0" u="none" strike="noStrike" dirty="0">
                          <a:solidFill>
                            <a:srgbClr val="000000"/>
                          </a:solidFill>
                          <a:effectLst/>
                          <a:latin typeface="Calibri"/>
                        </a:rPr>
                        <a:t>ESTRATEGIA 3: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hMerge="1">
                  <a:txBody>
                    <a:bodyPr/>
                    <a:lstStyle/>
                    <a:p>
                      <a:endParaRPr lang="es-CO"/>
                    </a:p>
                  </a:txBody>
                  <a:tcPr/>
                </a:tc>
                <a:tc gridSpan="13">
                  <a:txBody>
                    <a:bodyPr/>
                    <a:lstStyle/>
                    <a:p>
                      <a:pPr algn="l" fontAlgn="ctr"/>
                      <a:r>
                        <a:rPr lang="es-CO" sz="800" b="1" i="0" u="none" strike="noStrike" dirty="0">
                          <a:solidFill>
                            <a:srgbClr val="000000"/>
                          </a:solidFill>
                          <a:effectLst/>
                          <a:latin typeface="Calibri"/>
                        </a:rPr>
                        <a:t>Fortalecimiento y visibilidad de la línea ética del sector educativo enmarcada en el plan anticorrupción y de atención al ciudadano</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10007"/>
                  </a:ext>
                </a:extLst>
              </a:tr>
              <a:tr h="517908">
                <a:tc>
                  <a:txBody>
                    <a:bodyPr/>
                    <a:lstStyle/>
                    <a:p>
                      <a:pPr algn="ctr" rtl="0" fontAlgn="ctr"/>
                      <a:r>
                        <a:rPr lang="es-CO" sz="700" b="1" i="0" u="none" strike="noStrike">
                          <a:solidFill>
                            <a:srgbClr val="000000"/>
                          </a:solidFill>
                          <a:effectLst/>
                          <a:latin typeface="Calibri"/>
                        </a:rPr>
                        <a:t>META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rtl="0" fontAlgn="ctr"/>
                      <a:r>
                        <a:rPr lang="es-CO" sz="700" b="1" i="0" u="none" strike="noStrike" dirty="0">
                          <a:solidFill>
                            <a:srgbClr val="000000"/>
                          </a:solidFill>
                          <a:effectLst/>
                          <a:latin typeface="Calibri"/>
                        </a:rPr>
                        <a:t>FÓRMULA DEL INDICADOR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rtl="0" fontAlgn="ctr"/>
                      <a:r>
                        <a:rPr lang="es-CO" sz="600" b="1" i="0" u="none" strike="noStrike" dirty="0">
                          <a:solidFill>
                            <a:srgbClr val="000000"/>
                          </a:solidFill>
                          <a:effectLst/>
                          <a:latin typeface="Calibri"/>
                        </a:rPr>
                        <a:t>ACTIVIDADES ESPECÍFICAS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rtl="0" fontAlgn="ctr"/>
                      <a:r>
                        <a:rPr lang="es-CO" sz="700" b="1" i="0" u="none" strike="noStrike">
                          <a:solidFill>
                            <a:srgbClr val="000000"/>
                          </a:solidFill>
                          <a:effectLst/>
                          <a:latin typeface="Calibri"/>
                        </a:rPr>
                        <a:t>% PROGRAMADO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ICFES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ICETEX</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INCI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INSOR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FODESEP</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dirty="0">
                          <a:solidFill>
                            <a:srgbClr val="000000"/>
                          </a:solidFill>
                          <a:effectLst/>
                          <a:latin typeface="Calibri"/>
                        </a:rPr>
                        <a:t>INTENALCO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ETITC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INFOTEP SAN ANDRES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INFOTEP SAN JUAN DEL CESAR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ITFIT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PROMEDIO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extLst>
                  <a:ext uri="{0D108BD9-81ED-4DB2-BD59-A6C34878D82A}">
                    <a16:rowId xmlns:a16="http://schemas.microsoft.com/office/drawing/2014/main" val="10008"/>
                  </a:ext>
                </a:extLst>
              </a:tr>
              <a:tr h="993758">
                <a:tc rowSpan="5">
                  <a:txBody>
                    <a:bodyPr/>
                    <a:lstStyle/>
                    <a:p>
                      <a:pPr algn="ctr" rtl="0" fontAlgn="ctr"/>
                      <a:r>
                        <a:rPr lang="es-CO" sz="700" b="0" i="0" u="none" strike="noStrike">
                          <a:solidFill>
                            <a:srgbClr val="000000"/>
                          </a:solidFill>
                          <a:effectLst/>
                          <a:latin typeface="Calibri"/>
                        </a:rPr>
                        <a:t>100% Entidades Adscritas y/o vinculadas con riesgos de corrupción identificados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700" b="0" i="0" u="none" strike="noStrike" dirty="0">
                          <a:solidFill>
                            <a:srgbClr val="000000"/>
                          </a:solidFill>
                          <a:effectLst/>
                          <a:latin typeface="Calibri"/>
                        </a:rPr>
                        <a:t># de Entidades Adscritas y/o vinculadas con riesgos de corrupción identificados/Total de Entidades Adscritas y/o vinculadas * 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600" b="0" i="0" u="none" strike="noStrike" dirty="0">
                          <a:solidFill>
                            <a:srgbClr val="000000"/>
                          </a:solidFill>
                          <a:effectLst/>
                          <a:latin typeface="Calibri"/>
                        </a:rPr>
                        <a:t>Identificar  los riesgos de corrupción  de las Entidades Adscritas y/o vinculadas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700" b="0" i="0" u="none" strike="noStrike">
                          <a:solidFill>
                            <a:srgbClr val="000000"/>
                          </a:solidFill>
                          <a:effectLst/>
                          <a:latin typeface="Calibri"/>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700" b="0" i="0" u="none" strike="noStrike">
                          <a:solidFill>
                            <a:srgbClr val="000000"/>
                          </a:solidFill>
                          <a:effectLst/>
                          <a:latin typeface="Calibri"/>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ctr"/>
                      <a:r>
                        <a:rPr lang="es-CO" sz="700" b="0" i="0" u="none" strike="noStrike">
                          <a:solidFill>
                            <a:srgbClr val="000000"/>
                          </a:solidFill>
                          <a:effectLst/>
                          <a:latin typeface="Calibri"/>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ctr"/>
                      <a:r>
                        <a:rPr lang="es-CO" sz="700" b="0" i="0" u="none" strike="noStrike">
                          <a:solidFill>
                            <a:srgbClr val="000000"/>
                          </a:solidFill>
                          <a:effectLst/>
                          <a:latin typeface="Calibri"/>
                        </a:rPr>
                        <a:t>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es-CO" sz="700" b="0" i="0" u="none" strike="noStrike" dirty="0">
                          <a:solidFill>
                            <a:srgbClr val="000000"/>
                          </a:solidFill>
                          <a:effectLst/>
                          <a:latin typeface="Calibri"/>
                        </a:rPr>
                        <a:t>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es-CO" sz="700" b="0" i="0" u="none" strike="noStrike" dirty="0">
                          <a:solidFill>
                            <a:srgbClr val="000000"/>
                          </a:solidFill>
                          <a:effectLst/>
                          <a:latin typeface="Calibri"/>
                        </a:rPr>
                        <a:t>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es-CO" sz="700" b="0" i="0" u="none" strike="noStrike" dirty="0">
                          <a:solidFill>
                            <a:srgbClr val="000000"/>
                          </a:solidFill>
                          <a:effectLst/>
                          <a:latin typeface="Calibri"/>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ctr"/>
                      <a:r>
                        <a:rPr lang="es-CO" sz="700" b="0" i="0" u="none" strike="noStrike" dirty="0">
                          <a:solidFill>
                            <a:srgbClr val="000000"/>
                          </a:solidFill>
                          <a:effectLst/>
                          <a:latin typeface="Calibri"/>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ctr"/>
                      <a:r>
                        <a:rPr lang="es-CO" sz="700" b="0" i="0" u="none" strike="noStrike" dirty="0">
                          <a:solidFill>
                            <a:srgbClr val="000000"/>
                          </a:solidFill>
                          <a:effectLst/>
                          <a:latin typeface="Calibri"/>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ctr"/>
                      <a:r>
                        <a:rPr lang="es-CO" sz="700" b="0" i="0" u="none" strike="noStrike" dirty="0">
                          <a:solidFill>
                            <a:srgbClr val="000000"/>
                          </a:solidFill>
                          <a:effectLst/>
                          <a:latin typeface="Calibri"/>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ctr"/>
                      <a:r>
                        <a:rPr lang="es-CO" sz="700" b="0" i="0" u="none" strike="noStrike">
                          <a:solidFill>
                            <a:srgbClr val="000000"/>
                          </a:solidFill>
                          <a:effectLst/>
                          <a:latin typeface="Calibri"/>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es-CO" sz="700" b="0" i="0" u="none" strike="noStrike">
                          <a:solidFill>
                            <a:srgbClr val="000000"/>
                          </a:solidFill>
                          <a:effectLst/>
                          <a:latin typeface="Calibri"/>
                        </a:rPr>
                        <a:t>74%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10009"/>
                  </a:ext>
                </a:extLst>
              </a:tr>
              <a:tr h="249769">
                <a:tc vMerge="1">
                  <a:txBody>
                    <a:bodyPr/>
                    <a:lstStyle/>
                    <a:p>
                      <a:endParaRPr lang="es-CO"/>
                    </a:p>
                  </a:txBody>
                  <a:tcPr/>
                </a:tc>
                <a:tc rowSpan="4">
                  <a:txBody>
                    <a:bodyPr/>
                    <a:lstStyle/>
                    <a:p>
                      <a:pPr algn="ctr" rtl="0" fontAlgn="ctr"/>
                      <a:r>
                        <a:rPr lang="es-CO" sz="700" b="0" i="0" u="none" strike="noStrike" dirty="0">
                          <a:solidFill>
                            <a:srgbClr val="000000"/>
                          </a:solidFill>
                          <a:effectLst/>
                          <a:latin typeface="Calibri"/>
                        </a:rPr>
                        <a:t>Implementar al 100% las actividades establecidas en la metodología para la gestión del riesgo de corrupción del DAFP</a:t>
                      </a:r>
                      <a:br>
                        <a:rPr lang="es-CO" sz="700" b="0" i="0" u="none" strike="noStrike" dirty="0">
                          <a:solidFill>
                            <a:srgbClr val="000000"/>
                          </a:solidFill>
                          <a:effectLst/>
                          <a:latin typeface="Calibri"/>
                        </a:rPr>
                      </a:br>
                      <a:endParaRPr lang="es-CO" sz="700" b="0"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600" b="0" i="0" u="none" strike="noStrike" dirty="0">
                          <a:solidFill>
                            <a:srgbClr val="000000"/>
                          </a:solidFill>
                          <a:effectLst/>
                          <a:latin typeface="Calibri"/>
                        </a:rPr>
                        <a:t>identificar los riesgos de corrupción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700" b="0" i="0" u="none" strike="noStrike">
                          <a:solidFill>
                            <a:srgbClr val="000000"/>
                          </a:solidFill>
                          <a:effectLst/>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700" b="0" i="0" u="none" strike="noStrike">
                          <a:solidFill>
                            <a:srgbClr val="000000"/>
                          </a:solidFill>
                          <a:effectLst/>
                          <a:latin typeface="Calibri"/>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s-CO" sz="700" b="0" i="0" u="none" strike="noStrike">
                          <a:solidFill>
                            <a:srgbClr val="000000"/>
                          </a:solidFill>
                          <a:effectLst/>
                          <a:latin typeface="Calibri"/>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s-CO" sz="700" b="0" i="0" u="none" strike="noStrike">
                          <a:solidFill>
                            <a:srgbClr val="000000"/>
                          </a:solidFill>
                          <a:effectLst/>
                          <a:latin typeface="Calibri"/>
                        </a:rPr>
                        <a:t>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s-CO" sz="700" b="0" i="0" u="none" strike="noStrike">
                          <a:solidFill>
                            <a:srgbClr val="000000"/>
                          </a:solidFill>
                          <a:effectLst/>
                          <a:latin typeface="Calibri"/>
                        </a:rPr>
                        <a:t>35%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s-CO" sz="700" b="0" i="0" u="none" strike="noStrike" dirty="0">
                          <a:solidFill>
                            <a:srgbClr val="000000"/>
                          </a:solidFill>
                          <a:effectLst/>
                          <a:latin typeface="Calibri"/>
                        </a:rPr>
                        <a:t>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s-CO" sz="700" b="0" i="0" u="none" strike="noStrike">
                          <a:solidFill>
                            <a:srgbClr val="000000"/>
                          </a:solidFill>
                          <a:effectLst/>
                          <a:latin typeface="Calibri"/>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s-CO" sz="700" b="0" i="0" u="none" strike="noStrike">
                          <a:solidFill>
                            <a:srgbClr val="000000"/>
                          </a:solidFill>
                          <a:effectLst/>
                          <a:latin typeface="Calibri"/>
                        </a:rPr>
                        <a:t>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s-CO" sz="700" b="0" i="0" u="none" strike="noStrike">
                          <a:solidFill>
                            <a:srgbClr val="000000"/>
                          </a:solidFill>
                          <a:effectLst/>
                          <a:latin typeface="Calibri"/>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s-CO" sz="700" b="0" i="0" u="none" strike="noStrike" dirty="0">
                          <a:solidFill>
                            <a:srgbClr val="000000"/>
                          </a:solidFill>
                          <a:effectLst/>
                          <a:latin typeface="Calibri"/>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s-CO" sz="700" b="0" i="0" u="none" strike="noStrike">
                          <a:solidFill>
                            <a:srgbClr val="000000"/>
                          </a:solidFill>
                          <a:effectLst/>
                          <a:latin typeface="Calibri"/>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s-CO" sz="700" b="0" i="0" u="none" strike="noStrike">
                          <a:solidFill>
                            <a:srgbClr val="000000"/>
                          </a:solidFill>
                          <a:effectLst/>
                          <a:latin typeface="Calibri"/>
                        </a:rPr>
                        <a:t>72%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extLst>
                  <a:ext uri="{0D108BD9-81ED-4DB2-BD59-A6C34878D82A}">
                    <a16:rowId xmlns:a16="http://schemas.microsoft.com/office/drawing/2014/main" val="10010"/>
                  </a:ext>
                </a:extLst>
              </a:tr>
              <a:tr h="255081">
                <a:tc vMerge="1">
                  <a:txBody>
                    <a:bodyPr/>
                    <a:lstStyle/>
                    <a:p>
                      <a:endParaRPr lang="es-CO"/>
                    </a:p>
                  </a:txBody>
                  <a:tcPr/>
                </a:tc>
                <a:tc vMerge="1">
                  <a:txBody>
                    <a:bodyPr/>
                    <a:lstStyle/>
                    <a:p>
                      <a:endParaRPr lang="es-CO"/>
                    </a:p>
                  </a:txBody>
                  <a:tcPr/>
                </a:tc>
                <a:tc>
                  <a:txBody>
                    <a:bodyPr/>
                    <a:lstStyle/>
                    <a:p>
                      <a:pPr algn="ctr" rtl="0" fontAlgn="ctr"/>
                      <a:r>
                        <a:rPr lang="es-CO" sz="600" b="0" i="0" u="none" strike="noStrike" dirty="0">
                          <a:solidFill>
                            <a:srgbClr val="000000"/>
                          </a:solidFill>
                          <a:effectLst/>
                          <a:latin typeface="Calibri"/>
                        </a:rPr>
                        <a:t>Realizar la Política de Administración del Riesgo de Corrupción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700" b="0" i="0" u="none" strike="noStrike">
                          <a:solidFill>
                            <a:srgbClr val="000000"/>
                          </a:solidFill>
                          <a:effectLst/>
                          <a:latin typeface="Calibri"/>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700" b="0" i="0" u="none" strike="noStrike">
                          <a:solidFill>
                            <a:srgbClr val="000000"/>
                          </a:solidFill>
                          <a:effectLst/>
                          <a:latin typeface="Calibri"/>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ctr"/>
                      <a:r>
                        <a:rPr lang="es-CO" sz="700" b="0" i="0" u="none" strike="noStrike">
                          <a:solidFill>
                            <a:srgbClr val="000000"/>
                          </a:solidFill>
                          <a:effectLst/>
                          <a:latin typeface="Calibri"/>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es-CO" sz="700" b="0" i="0" u="none" strike="noStrike">
                          <a:solidFill>
                            <a:srgbClr val="000000"/>
                          </a:solidFill>
                          <a:effectLst/>
                          <a:latin typeface="Calibri"/>
                        </a:rPr>
                        <a:t>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es-CO" sz="700" b="0" i="0" u="none" strike="noStrike">
                          <a:solidFill>
                            <a:srgbClr val="000000"/>
                          </a:solidFill>
                          <a:effectLst/>
                          <a:latin typeface="Calibri"/>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es-CO" sz="700" b="0" i="0" u="none" strike="noStrike">
                          <a:solidFill>
                            <a:srgbClr val="000000"/>
                          </a:solidFill>
                          <a:effectLst/>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es-CO" sz="700" b="0" i="0" u="none" strike="noStrike">
                          <a:solidFill>
                            <a:srgbClr val="000000"/>
                          </a:solidFill>
                          <a:effectLst/>
                          <a:latin typeface="Calibri"/>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ctr"/>
                      <a:r>
                        <a:rPr lang="es-CO" sz="700" b="0" i="0" u="none" strike="noStrike">
                          <a:solidFill>
                            <a:srgbClr val="000000"/>
                          </a:solidFill>
                          <a:effectLst/>
                          <a:latin typeface="Calibri"/>
                        </a:rPr>
                        <a:t>55%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es-CO" sz="700" b="0" i="0" u="none" strike="noStrike">
                          <a:solidFill>
                            <a:srgbClr val="000000"/>
                          </a:solidFill>
                          <a:effectLst/>
                          <a:latin typeface="Calibri"/>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ctr"/>
                      <a:r>
                        <a:rPr lang="es-CO" sz="700" b="0" i="0" u="none" strike="noStrike" dirty="0">
                          <a:solidFill>
                            <a:srgbClr val="000000"/>
                          </a:solidFill>
                          <a:effectLst/>
                          <a:latin typeface="Calibri"/>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ctr"/>
                      <a:r>
                        <a:rPr lang="es-CO" sz="700" b="0" i="0" u="none" strike="noStrike" dirty="0">
                          <a:solidFill>
                            <a:srgbClr val="000000"/>
                          </a:solidFill>
                          <a:effectLst/>
                          <a:latin typeface="Calibri"/>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es-CO" sz="700" b="0" i="0" u="none" strike="noStrike">
                          <a:solidFill>
                            <a:srgbClr val="000000"/>
                          </a:solidFill>
                          <a:effectLst/>
                          <a:latin typeface="Calibri"/>
                        </a:rPr>
                        <a:t>63%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10011"/>
                  </a:ext>
                </a:extLst>
              </a:tr>
              <a:tr h="249769">
                <a:tc vMerge="1">
                  <a:txBody>
                    <a:bodyPr/>
                    <a:lstStyle/>
                    <a:p>
                      <a:endParaRPr lang="es-CO"/>
                    </a:p>
                  </a:txBody>
                  <a:tcPr/>
                </a:tc>
                <a:tc vMerge="1">
                  <a:txBody>
                    <a:bodyPr/>
                    <a:lstStyle/>
                    <a:p>
                      <a:endParaRPr lang="es-CO"/>
                    </a:p>
                  </a:txBody>
                  <a:tcPr/>
                </a:tc>
                <a:tc>
                  <a:txBody>
                    <a:bodyPr/>
                    <a:lstStyle/>
                    <a:p>
                      <a:pPr algn="ctr" rtl="0" fontAlgn="ctr"/>
                      <a:r>
                        <a:rPr lang="es-CO" sz="600" b="0" i="0" u="none" strike="noStrike" dirty="0">
                          <a:solidFill>
                            <a:srgbClr val="000000"/>
                          </a:solidFill>
                          <a:effectLst/>
                          <a:latin typeface="Calibri"/>
                        </a:rPr>
                        <a:t>Construir el Mapa de Riesgos de Corrupción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700" b="0" i="0" u="none" strike="noStrike">
                          <a:solidFill>
                            <a:srgbClr val="000000"/>
                          </a:solidFill>
                          <a:effectLst/>
                          <a:latin typeface="Calibri"/>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700" b="0" i="0" u="none" strike="noStrike">
                          <a:solidFill>
                            <a:srgbClr val="000000"/>
                          </a:solidFill>
                          <a:effectLst/>
                          <a:latin typeface="Calibri"/>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ctr"/>
                      <a:r>
                        <a:rPr lang="es-CO" sz="700" b="0" i="0" u="none" strike="noStrike">
                          <a:solidFill>
                            <a:srgbClr val="000000"/>
                          </a:solidFill>
                          <a:effectLst/>
                          <a:latin typeface="Calibri"/>
                        </a:rPr>
                        <a:t>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es-CO" sz="700" b="0" i="0" u="none" strike="noStrike">
                          <a:solidFill>
                            <a:srgbClr val="000000"/>
                          </a:solidFill>
                          <a:effectLst/>
                          <a:latin typeface="Calibri"/>
                        </a:rPr>
                        <a:t>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es-CO" sz="700" b="0" i="0" u="none" strike="noStrike">
                          <a:solidFill>
                            <a:srgbClr val="000000"/>
                          </a:solidFill>
                          <a:effectLst/>
                          <a:latin typeface="Calibri"/>
                        </a:rPr>
                        <a:t>35%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es-CO" sz="700" b="0" i="0" u="none" strike="noStrike">
                          <a:solidFill>
                            <a:srgbClr val="000000"/>
                          </a:solidFill>
                          <a:effectLst/>
                          <a:latin typeface="Calibri"/>
                        </a:rPr>
                        <a:t>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es-CO" sz="700" b="0" i="0" u="none" strike="noStrike">
                          <a:solidFill>
                            <a:srgbClr val="000000"/>
                          </a:solidFill>
                          <a:effectLst/>
                          <a:latin typeface="Calibri"/>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ctr"/>
                      <a:r>
                        <a:rPr lang="es-CO" sz="700" b="0" i="0" u="none" strike="noStrike">
                          <a:solidFill>
                            <a:srgbClr val="000000"/>
                          </a:solidFill>
                          <a:effectLst/>
                          <a:latin typeface="Calibri"/>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ctr"/>
                      <a:r>
                        <a:rPr lang="es-CO" sz="700" b="0" i="0" u="none" strike="noStrike">
                          <a:solidFill>
                            <a:srgbClr val="000000"/>
                          </a:solidFill>
                          <a:effectLst/>
                          <a:latin typeface="Calibri"/>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ctr"/>
                      <a:r>
                        <a:rPr lang="es-CO" sz="700" b="0" i="0" u="none" strike="noStrike">
                          <a:solidFill>
                            <a:srgbClr val="000000"/>
                          </a:solidFill>
                          <a:effectLst/>
                          <a:latin typeface="Calibri"/>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ctr"/>
                      <a:r>
                        <a:rPr lang="es-CO" sz="700" b="0" i="0" u="none" strike="noStrike" dirty="0">
                          <a:solidFill>
                            <a:srgbClr val="000000"/>
                          </a:solidFill>
                          <a:effectLst/>
                          <a:latin typeface="Calibri"/>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es-CO" sz="700" b="0" i="0" u="none" strike="noStrike" dirty="0">
                          <a:solidFill>
                            <a:srgbClr val="000000"/>
                          </a:solidFill>
                          <a:effectLst/>
                          <a:latin typeface="Calibri"/>
                        </a:rPr>
                        <a:t>65%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10012"/>
                  </a:ext>
                </a:extLst>
              </a:tr>
              <a:tr h="249769">
                <a:tc vMerge="1">
                  <a:txBody>
                    <a:bodyPr/>
                    <a:lstStyle/>
                    <a:p>
                      <a:endParaRPr lang="es-CO"/>
                    </a:p>
                  </a:txBody>
                  <a:tcPr/>
                </a:tc>
                <a:tc vMerge="1">
                  <a:txBody>
                    <a:bodyPr/>
                    <a:lstStyle/>
                    <a:p>
                      <a:endParaRPr lang="es-CO"/>
                    </a:p>
                  </a:txBody>
                  <a:tcPr/>
                </a:tc>
                <a:tc>
                  <a:txBody>
                    <a:bodyPr/>
                    <a:lstStyle/>
                    <a:p>
                      <a:pPr algn="ctr" fontAlgn="ctr"/>
                      <a:r>
                        <a:rPr lang="es-CO" sz="600" b="0" i="0" u="none" strike="noStrike" dirty="0">
                          <a:solidFill>
                            <a:srgbClr val="000000"/>
                          </a:solidFill>
                          <a:effectLst/>
                          <a:latin typeface="Calibri"/>
                        </a:rPr>
                        <a:t>Consulta y Divulgación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700" b="0" i="0" u="none" strike="noStrike">
                          <a:solidFill>
                            <a:srgbClr val="000000"/>
                          </a:solidFill>
                          <a:effectLst/>
                          <a:latin typeface="Calibri"/>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700" b="0" i="0" u="none" strike="noStrike">
                          <a:solidFill>
                            <a:srgbClr val="000000"/>
                          </a:solidFill>
                          <a:effectLst/>
                          <a:latin typeface="Calibri"/>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ctr"/>
                      <a:r>
                        <a:rPr lang="es-CO" sz="700" b="0" i="0" u="none" strike="noStrike">
                          <a:solidFill>
                            <a:srgbClr val="000000"/>
                          </a:solidFill>
                          <a:effectLst/>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es-CO" sz="700" b="0" i="0" u="none" strike="noStrike">
                          <a:solidFill>
                            <a:srgbClr val="000000"/>
                          </a:solidFill>
                          <a:effectLst/>
                          <a:latin typeface="Calibri"/>
                        </a:rPr>
                        <a:t>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es-CO" sz="700" b="0" i="0" u="none" strike="noStrike">
                          <a:solidFill>
                            <a:srgbClr val="000000"/>
                          </a:solidFill>
                          <a:effectLst/>
                          <a:latin typeface="Calibri"/>
                        </a:rPr>
                        <a:t>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es-CO" sz="700" b="0" i="0" u="none" strike="noStrike">
                          <a:solidFill>
                            <a:srgbClr val="000000"/>
                          </a:solidFill>
                          <a:effectLst/>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es-CO" sz="700" b="0" i="0" u="none" strike="noStrike">
                          <a:solidFill>
                            <a:srgbClr val="000000"/>
                          </a:solidFill>
                          <a:effectLst/>
                          <a:latin typeface="Calibri"/>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ctr"/>
                      <a:r>
                        <a:rPr lang="es-CO" sz="700" b="0" i="0" u="none" strike="noStrike">
                          <a:solidFill>
                            <a:srgbClr val="000000"/>
                          </a:solidFill>
                          <a:effectLst/>
                          <a:latin typeface="Calibri"/>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ctr"/>
                      <a:r>
                        <a:rPr lang="es-CO" sz="700" b="0" i="0" u="none" strike="noStrike">
                          <a:solidFill>
                            <a:srgbClr val="000000"/>
                          </a:solidFill>
                          <a:effectLst/>
                          <a:latin typeface="Calibri"/>
                        </a:rPr>
                        <a:t>70%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es-CO" sz="700" b="0" i="0" u="none" strike="noStrike">
                          <a:solidFill>
                            <a:srgbClr val="000000"/>
                          </a:solidFill>
                          <a:effectLst/>
                          <a:latin typeface="Calibri"/>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ctr"/>
                      <a:r>
                        <a:rPr lang="es-CO" sz="700" b="0" i="0" u="none" strike="noStrike">
                          <a:solidFill>
                            <a:srgbClr val="000000"/>
                          </a:solidFill>
                          <a:effectLst/>
                          <a:latin typeface="Calibri"/>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es-CO" sz="700" b="0" i="0" u="none" strike="noStrike" dirty="0">
                          <a:solidFill>
                            <a:srgbClr val="000000"/>
                          </a:solidFill>
                          <a:effectLst/>
                          <a:latin typeface="Calibri"/>
                        </a:rPr>
                        <a:t>59%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8CBAD"/>
                    </a:solidFill>
                  </a:tcPr>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167271316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 name="Picture 15"/>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5259" t="17295" r="16983" b="33645"/>
          <a:stretch/>
        </p:blipFill>
        <p:spPr bwMode="auto">
          <a:xfrm>
            <a:off x="683568" y="116632"/>
            <a:ext cx="8208912" cy="6375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67" name="66 Grupo"/>
          <p:cNvGrpSpPr/>
          <p:nvPr/>
        </p:nvGrpSpPr>
        <p:grpSpPr>
          <a:xfrm>
            <a:off x="6189257" y="6093296"/>
            <a:ext cx="2919247" cy="757382"/>
            <a:chOff x="6189257" y="6093296"/>
            <a:chExt cx="2919247" cy="757382"/>
          </a:xfrm>
        </p:grpSpPr>
        <p:pic>
          <p:nvPicPr>
            <p:cNvPr id="68" name="67 Imagen"/>
            <p:cNvPicPr>
              <a:picLocks noChangeAspect="1"/>
            </p:cNvPicPr>
            <p:nvPr/>
          </p:nvPicPr>
          <p:blipFill rotWithShape="1">
            <a:blip r:embed="rId3" cstate="print">
              <a:extLst>
                <a:ext uri="{28A0092B-C50C-407E-A947-70E740481C1C}">
                  <a14:useLocalDpi xmlns:a14="http://schemas.microsoft.com/office/drawing/2010/main" val="0"/>
                </a:ext>
              </a:extLst>
            </a:blip>
            <a:srcRect l="80014" t="81187" r="3385" b="5008"/>
            <a:stretch/>
          </p:blipFill>
          <p:spPr>
            <a:xfrm>
              <a:off x="7590492" y="6093296"/>
              <a:ext cx="1518012" cy="757382"/>
            </a:xfrm>
            <a:prstGeom prst="rect">
              <a:avLst/>
            </a:prstGeom>
          </p:spPr>
        </p:pic>
        <p:pic>
          <p:nvPicPr>
            <p:cNvPr id="69" name="68 Imagen"/>
            <p:cNvPicPr>
              <a:picLocks noChangeAspect="1"/>
            </p:cNvPicPr>
            <p:nvPr/>
          </p:nvPicPr>
          <p:blipFill rotWithShape="1">
            <a:blip r:embed="rId4" cstate="print">
              <a:extLst>
                <a:ext uri="{28A0092B-C50C-407E-A947-70E740481C1C}">
                  <a14:useLocalDpi xmlns:a14="http://schemas.microsoft.com/office/drawing/2010/main" val="0"/>
                </a:ext>
              </a:extLst>
            </a:blip>
            <a:srcRect l="8610" t="34023" r="7437" b="38391"/>
            <a:stretch/>
          </p:blipFill>
          <p:spPr>
            <a:xfrm>
              <a:off x="6189257" y="6294092"/>
              <a:ext cx="1401235" cy="355790"/>
            </a:xfrm>
            <a:prstGeom prst="rect">
              <a:avLst/>
            </a:prstGeom>
          </p:spPr>
        </p:pic>
      </p:grpSp>
      <p:sp>
        <p:nvSpPr>
          <p:cNvPr id="2" name="1 Rectángulo"/>
          <p:cNvSpPr/>
          <p:nvPr/>
        </p:nvSpPr>
        <p:spPr>
          <a:xfrm>
            <a:off x="1115616" y="44624"/>
            <a:ext cx="7424806" cy="707886"/>
          </a:xfrm>
          <a:prstGeom prst="rect">
            <a:avLst/>
          </a:prstGeom>
        </p:spPr>
        <p:txBody>
          <a:bodyPr wrap="square">
            <a:spAutoFit/>
          </a:bodyPr>
          <a:lstStyle/>
          <a:p>
            <a:pPr lvl="0" algn="ctr" eaLnBrk="0" fontAlgn="base" hangingPunct="0">
              <a:spcBef>
                <a:spcPct val="0"/>
              </a:spcBef>
              <a:spcAft>
                <a:spcPct val="0"/>
              </a:spcAft>
              <a:defRPr/>
            </a:pPr>
            <a:r>
              <a:rPr lang="es-CO" sz="2000" b="1" dirty="0">
                <a:solidFill>
                  <a:schemeClr val="bg1"/>
                </a:solidFill>
                <a:latin typeface="Arial" panose="020B0604020202020204" pitchFamily="34" charset="0"/>
                <a:ea typeface="ＭＳ Ｐゴシック" panose="020B0600070205080204" pitchFamily="34" charset="-128"/>
              </a:rPr>
              <a:t>Politica Gestión Misional y de Gobierno- II- </a:t>
            </a:r>
            <a:r>
              <a:rPr lang="es-CO" sz="2000" b="1" dirty="0">
                <a:solidFill>
                  <a:prstClr val="white"/>
                </a:solidFill>
                <a:latin typeface="Arial" panose="020B0604020202020204" pitchFamily="34" charset="0"/>
                <a:ea typeface="ＭＳ Ｐゴシック" panose="020B0600070205080204" pitchFamily="34" charset="-128"/>
              </a:rPr>
              <a:t>Trimestre 2016 </a:t>
            </a:r>
            <a:r>
              <a:rPr lang="es-CO" sz="2000" b="1" dirty="0">
                <a:solidFill>
                  <a:schemeClr val="bg1"/>
                </a:solidFill>
                <a:latin typeface="Arial" panose="020B0604020202020204" pitchFamily="34" charset="0"/>
                <a:ea typeface="ＭＳ Ｐゴシック" panose="020B0600070205080204" pitchFamily="34" charset="-128"/>
              </a:rPr>
              <a:t>FODESEP</a:t>
            </a:r>
          </a:p>
        </p:txBody>
      </p:sp>
      <p:sp>
        <p:nvSpPr>
          <p:cNvPr id="3" name="2 Marcador de fecha"/>
          <p:cNvSpPr>
            <a:spLocks noGrp="1"/>
          </p:cNvSpPr>
          <p:nvPr>
            <p:ph type="dt" sz="half" idx="10"/>
          </p:nvPr>
        </p:nvSpPr>
        <p:spPr/>
        <p:txBody>
          <a:bodyPr/>
          <a:lstStyle/>
          <a:p>
            <a:r>
              <a:rPr lang="es-CO"/>
              <a:t>26/04/2016</a:t>
            </a:r>
          </a:p>
        </p:txBody>
      </p:sp>
      <p:graphicFrame>
        <p:nvGraphicFramePr>
          <p:cNvPr id="4" name="3 Tabla"/>
          <p:cNvGraphicFramePr>
            <a:graphicFrameLocks noGrp="1"/>
          </p:cNvGraphicFramePr>
          <p:nvPr>
            <p:extLst>
              <p:ext uri="{D42A27DB-BD31-4B8C-83A1-F6EECF244321}">
                <p14:modId xmlns:p14="http://schemas.microsoft.com/office/powerpoint/2010/main" val="2583275093"/>
              </p:ext>
            </p:extLst>
          </p:nvPr>
        </p:nvGraphicFramePr>
        <p:xfrm>
          <a:off x="683568" y="798531"/>
          <a:ext cx="8075240" cy="5077399"/>
        </p:xfrm>
        <a:graphic>
          <a:graphicData uri="http://schemas.openxmlformats.org/drawingml/2006/table">
            <a:tbl>
              <a:tblPr>
                <a:tableStyleId>{D7AC3CCA-C797-4891-BE02-D94E43425B78}</a:tableStyleId>
              </a:tblPr>
              <a:tblGrid>
                <a:gridCol w="1872208">
                  <a:extLst>
                    <a:ext uri="{9D8B030D-6E8A-4147-A177-3AD203B41FA5}">
                      <a16:colId xmlns:a16="http://schemas.microsoft.com/office/drawing/2014/main" val="20000"/>
                    </a:ext>
                  </a:extLst>
                </a:gridCol>
                <a:gridCol w="1593930">
                  <a:extLst>
                    <a:ext uri="{9D8B030D-6E8A-4147-A177-3AD203B41FA5}">
                      <a16:colId xmlns:a16="http://schemas.microsoft.com/office/drawing/2014/main" val="20001"/>
                    </a:ext>
                  </a:extLst>
                </a:gridCol>
                <a:gridCol w="1094261">
                  <a:extLst>
                    <a:ext uri="{9D8B030D-6E8A-4147-A177-3AD203B41FA5}">
                      <a16:colId xmlns:a16="http://schemas.microsoft.com/office/drawing/2014/main" val="20002"/>
                    </a:ext>
                  </a:extLst>
                </a:gridCol>
                <a:gridCol w="1128233">
                  <a:extLst>
                    <a:ext uri="{9D8B030D-6E8A-4147-A177-3AD203B41FA5}">
                      <a16:colId xmlns:a16="http://schemas.microsoft.com/office/drawing/2014/main" val="20003"/>
                    </a:ext>
                  </a:extLst>
                </a:gridCol>
                <a:gridCol w="2386608">
                  <a:extLst>
                    <a:ext uri="{9D8B030D-6E8A-4147-A177-3AD203B41FA5}">
                      <a16:colId xmlns:a16="http://schemas.microsoft.com/office/drawing/2014/main" val="20004"/>
                    </a:ext>
                  </a:extLst>
                </a:gridCol>
              </a:tblGrid>
              <a:tr h="460648">
                <a:tc>
                  <a:txBody>
                    <a:bodyPr/>
                    <a:lstStyle/>
                    <a:p>
                      <a:pPr algn="ctr" fontAlgn="ctr"/>
                      <a:r>
                        <a:rPr lang="es-CO" sz="1200" u="none" strike="noStrike" dirty="0">
                          <a:solidFill>
                            <a:schemeClr val="bg1"/>
                          </a:solidFill>
                          <a:effectLst/>
                        </a:rPr>
                        <a:t>Actividades Principales</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Indicador</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Meta 2016</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Avance 2° trimestre 2016</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Observaciones</a:t>
                      </a:r>
                      <a:endParaRPr lang="es-CO" sz="1200" b="1" i="0" u="none" strike="noStrike" dirty="0">
                        <a:solidFill>
                          <a:schemeClr val="bg1"/>
                        </a:solidFill>
                        <a:effectLst/>
                        <a:latin typeface="Calibri"/>
                      </a:endParaRPr>
                    </a:p>
                  </a:txBody>
                  <a:tcPr marL="0" marR="0" marT="0" marB="0" anchor="ctr">
                    <a:solidFill>
                      <a:schemeClr val="tx2"/>
                    </a:solidFill>
                  </a:tcPr>
                </a:tc>
                <a:extLst>
                  <a:ext uri="{0D108BD9-81ED-4DB2-BD59-A6C34878D82A}">
                    <a16:rowId xmlns:a16="http://schemas.microsoft.com/office/drawing/2014/main" val="10000"/>
                  </a:ext>
                </a:extLst>
              </a:tr>
              <a:tr h="864096">
                <a:tc>
                  <a:txBody>
                    <a:bodyPr/>
                    <a:lstStyle/>
                    <a:p>
                      <a:pPr algn="ctr" fontAlgn="ctr"/>
                      <a:r>
                        <a:rPr lang="es-CO" sz="1200" u="none" strike="noStrike" dirty="0">
                          <a:effectLst/>
                        </a:rPr>
                        <a:t>Revisión de los servicios para viabilizar  si es el caso  su automatización</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pt-BR" sz="1200" u="none" strike="noStrike" dirty="0">
                          <a:effectLst/>
                        </a:rPr>
                        <a:t>No. Atividades programadas/No. atividades realizadas</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u="none" strike="noStrike" dirty="0">
                          <a:effectLst/>
                        </a:rPr>
                        <a:t>2 trámites revisados </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u="none" strike="noStrike" dirty="0">
                          <a:effectLst/>
                        </a:rPr>
                        <a:t>0%</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just" fontAlgn="ctr"/>
                      <a:endParaRPr lang="es-CO" sz="1200" b="0" i="0" u="none" strike="noStrike" dirty="0">
                        <a:solidFill>
                          <a:srgbClr val="000000"/>
                        </a:solidFill>
                        <a:effectLst/>
                        <a:latin typeface="Calibri"/>
                      </a:endParaRPr>
                    </a:p>
                  </a:txBody>
                  <a:tcPr marL="0" marR="0" marT="0" marB="0" anchor="ctr">
                    <a:solidFill>
                      <a:schemeClr val="bg1"/>
                    </a:solidFill>
                  </a:tcPr>
                </a:tc>
                <a:extLst>
                  <a:ext uri="{0D108BD9-81ED-4DB2-BD59-A6C34878D82A}">
                    <a16:rowId xmlns:a16="http://schemas.microsoft.com/office/drawing/2014/main" val="10001"/>
                  </a:ext>
                </a:extLst>
              </a:tr>
              <a:tr h="826575">
                <a:tc>
                  <a:txBody>
                    <a:bodyPr/>
                    <a:lstStyle/>
                    <a:p>
                      <a:pPr algn="ctr" fontAlgn="ctr"/>
                      <a:r>
                        <a:rPr lang="es-CO" sz="1200" u="none" strike="noStrike" dirty="0">
                          <a:effectLst/>
                        </a:rPr>
                        <a:t>Elaboración del Plan Estratégico de Tecnologías de la Información y las Comunicaciones (PETIC)</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u="none" strike="noStrike" dirty="0">
                          <a:effectLst/>
                        </a:rPr>
                        <a:t>Un Plan estratégico elaborado *100</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u="none" strike="noStrike" dirty="0">
                          <a:effectLst/>
                        </a:rPr>
                        <a:t>Plan Estratégico de Tecnologías de la Información y las Comunicaciones </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u="none" strike="noStrike" dirty="0">
                          <a:effectLst/>
                        </a:rPr>
                        <a:t>100%</a:t>
                      </a:r>
                      <a:endParaRPr lang="es-CO" sz="1200" b="0" i="0" u="none" strike="noStrike" dirty="0">
                        <a:solidFill>
                          <a:srgbClr val="000000"/>
                        </a:solidFill>
                        <a:effectLst/>
                        <a:latin typeface="+mn-lt"/>
                      </a:endParaRPr>
                    </a:p>
                  </a:txBody>
                  <a:tcPr marL="0" marR="0" marT="0" marB="0" anchor="ctr">
                    <a:solidFill>
                      <a:schemeClr val="bg1"/>
                    </a:solidFill>
                  </a:tcPr>
                </a:tc>
                <a:tc>
                  <a:txBody>
                    <a:bodyPr/>
                    <a:lstStyle/>
                    <a:p>
                      <a:pPr algn="ctr" fontAlgn="ctr"/>
                      <a:endParaRPr lang="es-CO" sz="1200" b="0" i="0" u="none" strike="noStrike" dirty="0">
                        <a:solidFill>
                          <a:srgbClr val="000000"/>
                        </a:solidFill>
                        <a:effectLst/>
                        <a:latin typeface="Calibri"/>
                      </a:endParaRPr>
                    </a:p>
                  </a:txBody>
                  <a:tcPr marL="0" marR="0" marT="0" marB="0" anchor="ctr">
                    <a:solidFill>
                      <a:schemeClr val="bg1"/>
                    </a:solidFill>
                  </a:tcPr>
                </a:tc>
                <a:extLst>
                  <a:ext uri="{0D108BD9-81ED-4DB2-BD59-A6C34878D82A}">
                    <a16:rowId xmlns:a16="http://schemas.microsoft.com/office/drawing/2014/main" val="10002"/>
                  </a:ext>
                </a:extLst>
              </a:tr>
              <a:tr h="826575">
                <a:tc>
                  <a:txBody>
                    <a:bodyPr/>
                    <a:lstStyle/>
                    <a:p>
                      <a:pPr algn="ctr" fontAlgn="ctr"/>
                      <a:r>
                        <a:rPr lang="es-CO" sz="1200" b="0" i="0" u="none" strike="noStrike" dirty="0">
                          <a:solidFill>
                            <a:srgbClr val="000000"/>
                          </a:solidFill>
                          <a:effectLst/>
                          <a:latin typeface="+mn-lt"/>
                        </a:rPr>
                        <a:t>Ejecución del Plan Anual de Ajuste Tecnológico</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pt-BR" sz="1200" b="0" i="0" u="none" strike="noStrike" dirty="0">
                          <a:solidFill>
                            <a:srgbClr val="000000"/>
                          </a:solidFill>
                          <a:effectLst/>
                          <a:latin typeface="+mn-lt"/>
                        </a:rPr>
                        <a:t>No. Atividades programadas/No. atividades realizadas</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b="0" i="0" u="none" strike="noStrike" dirty="0">
                          <a:solidFill>
                            <a:srgbClr val="000000"/>
                          </a:solidFill>
                          <a:effectLst/>
                          <a:latin typeface="+mn-lt"/>
                        </a:rPr>
                        <a:t>85% del Cumplimiento del Plan Anual de Ajuste Tecnológico</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u="none" strike="noStrike" dirty="0">
                          <a:effectLst/>
                        </a:rPr>
                        <a:t>25%</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endParaRPr lang="es-CO" sz="1200" b="0" i="0" u="none" strike="noStrike" dirty="0">
                        <a:solidFill>
                          <a:srgbClr val="000000"/>
                        </a:solidFill>
                        <a:effectLst/>
                        <a:latin typeface="Calibri"/>
                      </a:endParaRPr>
                    </a:p>
                  </a:txBody>
                  <a:tcPr marL="0" marR="0" marT="0" marB="0" anchor="ctr">
                    <a:solidFill>
                      <a:schemeClr val="bg1"/>
                    </a:solidFill>
                  </a:tcPr>
                </a:tc>
                <a:extLst>
                  <a:ext uri="{0D108BD9-81ED-4DB2-BD59-A6C34878D82A}">
                    <a16:rowId xmlns:a16="http://schemas.microsoft.com/office/drawing/2014/main" val="10003"/>
                  </a:ext>
                </a:extLst>
              </a:tr>
              <a:tr h="826575">
                <a:tc>
                  <a:txBody>
                    <a:bodyPr/>
                    <a:lstStyle/>
                    <a:p>
                      <a:pPr algn="ctr" fontAlgn="ctr"/>
                      <a:r>
                        <a:rPr lang="es-CO" sz="1200" b="0" i="0" u="none" strike="noStrike" dirty="0">
                          <a:solidFill>
                            <a:srgbClr val="000000"/>
                          </a:solidFill>
                          <a:effectLst/>
                          <a:latin typeface="+mn-lt"/>
                        </a:rPr>
                        <a:t>Elaboración de proyecto para mejoramiento de la página web para inclusión de discapacitados </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b="0" i="0" u="none" strike="noStrike" dirty="0">
                          <a:solidFill>
                            <a:srgbClr val="000000"/>
                          </a:solidFill>
                          <a:effectLst/>
                          <a:latin typeface="+mn-lt"/>
                        </a:rPr>
                        <a:t>un proyecto aprobado por consejo</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b="0" i="0" u="none" strike="noStrike" dirty="0">
                          <a:solidFill>
                            <a:srgbClr val="000000"/>
                          </a:solidFill>
                          <a:effectLst/>
                          <a:latin typeface="+mn-lt"/>
                        </a:rPr>
                        <a:t>Proyecto elaborado y evaluado</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b="0" i="0" u="none" strike="noStrike" dirty="0">
                          <a:solidFill>
                            <a:srgbClr val="000000"/>
                          </a:solidFill>
                          <a:effectLst/>
                          <a:latin typeface="+mn-lt"/>
                        </a:rPr>
                        <a:t>0%</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endParaRPr lang="es-CO" sz="1200" b="0" i="0" u="none" strike="noStrike" dirty="0">
                        <a:solidFill>
                          <a:srgbClr val="000000"/>
                        </a:solidFill>
                        <a:effectLst/>
                        <a:latin typeface="Calibri"/>
                      </a:endParaRPr>
                    </a:p>
                  </a:txBody>
                  <a:tcPr marL="0" marR="0" marT="0" marB="0" anchor="ctr">
                    <a:solidFill>
                      <a:schemeClr val="bg1"/>
                    </a:solidFill>
                  </a:tcPr>
                </a:tc>
                <a:extLst>
                  <a:ext uri="{0D108BD9-81ED-4DB2-BD59-A6C34878D82A}">
                    <a16:rowId xmlns:a16="http://schemas.microsoft.com/office/drawing/2014/main" val="10004"/>
                  </a:ext>
                </a:extLst>
              </a:tr>
              <a:tr h="429529">
                <a:tc>
                  <a:txBody>
                    <a:bodyPr/>
                    <a:lstStyle/>
                    <a:p>
                      <a:pPr algn="ctr" fontAlgn="ctr"/>
                      <a:r>
                        <a:rPr lang="es-CO" sz="1200" b="0" i="0" u="none" strike="noStrike" dirty="0">
                          <a:solidFill>
                            <a:srgbClr val="000000"/>
                          </a:solidFill>
                          <a:effectLst/>
                          <a:latin typeface="+mn-lt"/>
                        </a:rPr>
                        <a:t>Elaboración  Mensual del Plan  para el aseguramiento jurídico de la entidad,  así como su defensa  en sede  administrativa, extrajudicial o judicial.</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b="0" i="0" u="none" strike="noStrike" dirty="0">
                          <a:solidFill>
                            <a:srgbClr val="000000"/>
                          </a:solidFill>
                          <a:effectLst/>
                          <a:latin typeface="+mn-lt"/>
                        </a:rPr>
                        <a:t>No. planes realizados/No. planes programados</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b="0" i="0" u="none" strike="noStrike" dirty="0">
                          <a:solidFill>
                            <a:srgbClr val="000000"/>
                          </a:solidFill>
                          <a:effectLst/>
                          <a:latin typeface="+mn-lt"/>
                        </a:rPr>
                        <a:t>11 planes </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1200" b="0" i="0" u="none" strike="noStrike" dirty="0">
                          <a:solidFill>
                            <a:srgbClr val="000000"/>
                          </a:solidFill>
                          <a:effectLst/>
                          <a:latin typeface="+mn-lt"/>
                        </a:rPr>
                        <a:t>45%</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endParaRPr lang="es-CO" sz="1200" b="0" i="0" u="none" strike="noStrike" dirty="0">
                        <a:solidFill>
                          <a:srgbClr val="000000"/>
                        </a:solidFill>
                        <a:effectLst/>
                        <a:latin typeface="Calibri"/>
                      </a:endParaRPr>
                    </a:p>
                  </a:txBody>
                  <a:tcPr marL="0" marR="0" marT="0" marB="0" anchor="ctr">
                    <a:solidFill>
                      <a:schemeClr val="bg1"/>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20844674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 name="Picture 15"/>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5259" t="17295" r="16983" b="33645"/>
          <a:stretch/>
        </p:blipFill>
        <p:spPr bwMode="auto">
          <a:xfrm>
            <a:off x="705560" y="116633"/>
            <a:ext cx="8186920" cy="635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67" name="66 Grupo"/>
          <p:cNvGrpSpPr/>
          <p:nvPr/>
        </p:nvGrpSpPr>
        <p:grpSpPr>
          <a:xfrm>
            <a:off x="6189257" y="6093296"/>
            <a:ext cx="2919247" cy="757382"/>
            <a:chOff x="6189257" y="6093296"/>
            <a:chExt cx="2919247" cy="757382"/>
          </a:xfrm>
        </p:grpSpPr>
        <p:pic>
          <p:nvPicPr>
            <p:cNvPr id="68" name="67 Imagen"/>
            <p:cNvPicPr>
              <a:picLocks noChangeAspect="1"/>
            </p:cNvPicPr>
            <p:nvPr/>
          </p:nvPicPr>
          <p:blipFill rotWithShape="1">
            <a:blip r:embed="rId3" cstate="print">
              <a:extLst>
                <a:ext uri="{28A0092B-C50C-407E-A947-70E740481C1C}">
                  <a14:useLocalDpi xmlns:a14="http://schemas.microsoft.com/office/drawing/2010/main" val="0"/>
                </a:ext>
              </a:extLst>
            </a:blip>
            <a:srcRect l="80014" t="81187" r="3385" b="5008"/>
            <a:stretch/>
          </p:blipFill>
          <p:spPr>
            <a:xfrm>
              <a:off x="7590492" y="6093296"/>
              <a:ext cx="1518012" cy="757382"/>
            </a:xfrm>
            <a:prstGeom prst="rect">
              <a:avLst/>
            </a:prstGeom>
          </p:spPr>
        </p:pic>
        <p:pic>
          <p:nvPicPr>
            <p:cNvPr id="69" name="68 Imagen"/>
            <p:cNvPicPr>
              <a:picLocks noChangeAspect="1"/>
            </p:cNvPicPr>
            <p:nvPr/>
          </p:nvPicPr>
          <p:blipFill rotWithShape="1">
            <a:blip r:embed="rId4" cstate="print">
              <a:extLst>
                <a:ext uri="{28A0092B-C50C-407E-A947-70E740481C1C}">
                  <a14:useLocalDpi xmlns:a14="http://schemas.microsoft.com/office/drawing/2010/main" val="0"/>
                </a:ext>
              </a:extLst>
            </a:blip>
            <a:srcRect l="8610" t="34023" r="7437" b="38391"/>
            <a:stretch/>
          </p:blipFill>
          <p:spPr>
            <a:xfrm>
              <a:off x="6189257" y="6294092"/>
              <a:ext cx="1401235" cy="355790"/>
            </a:xfrm>
            <a:prstGeom prst="rect">
              <a:avLst/>
            </a:prstGeom>
          </p:spPr>
        </p:pic>
      </p:grpSp>
      <p:sp>
        <p:nvSpPr>
          <p:cNvPr id="2" name="1 Rectángulo"/>
          <p:cNvSpPr/>
          <p:nvPr/>
        </p:nvSpPr>
        <p:spPr>
          <a:xfrm>
            <a:off x="1115616" y="44624"/>
            <a:ext cx="7424806" cy="707886"/>
          </a:xfrm>
          <a:prstGeom prst="rect">
            <a:avLst/>
          </a:prstGeom>
        </p:spPr>
        <p:txBody>
          <a:bodyPr wrap="square">
            <a:spAutoFit/>
          </a:bodyPr>
          <a:lstStyle/>
          <a:p>
            <a:pPr lvl="0" algn="ctr" eaLnBrk="0" fontAlgn="base" hangingPunct="0">
              <a:spcBef>
                <a:spcPct val="0"/>
              </a:spcBef>
              <a:spcAft>
                <a:spcPct val="0"/>
              </a:spcAft>
              <a:defRPr/>
            </a:pPr>
            <a:r>
              <a:rPr lang="es-CO" sz="2000" b="1" dirty="0">
                <a:solidFill>
                  <a:schemeClr val="bg1"/>
                </a:solidFill>
                <a:latin typeface="Arial" panose="020B0604020202020204" pitchFamily="34" charset="0"/>
                <a:ea typeface="ＭＳ Ｐゴシック" panose="020B0600070205080204" pitchFamily="34" charset="-128"/>
              </a:rPr>
              <a:t>Politica Gestión Misional y de Gobierno- II- </a:t>
            </a:r>
            <a:r>
              <a:rPr lang="es-CO" sz="2000" b="1" dirty="0">
                <a:solidFill>
                  <a:prstClr val="white"/>
                </a:solidFill>
                <a:latin typeface="Arial" panose="020B0604020202020204" pitchFamily="34" charset="0"/>
                <a:ea typeface="ＭＳ Ｐゴシック" panose="020B0600070205080204" pitchFamily="34" charset="-128"/>
              </a:rPr>
              <a:t>Trimestre 2016 </a:t>
            </a:r>
            <a:r>
              <a:rPr lang="es-CO" sz="2000" b="1" dirty="0">
                <a:solidFill>
                  <a:schemeClr val="bg1"/>
                </a:solidFill>
                <a:latin typeface="Arial" panose="020B0604020202020204" pitchFamily="34" charset="0"/>
                <a:ea typeface="ＭＳ Ｐゴシック" panose="020B0600070205080204" pitchFamily="34" charset="-128"/>
              </a:rPr>
              <a:t>FODESEP</a:t>
            </a:r>
          </a:p>
        </p:txBody>
      </p:sp>
      <p:sp>
        <p:nvSpPr>
          <p:cNvPr id="3" name="2 Marcador de fecha"/>
          <p:cNvSpPr>
            <a:spLocks noGrp="1"/>
          </p:cNvSpPr>
          <p:nvPr>
            <p:ph type="dt" sz="half" idx="10"/>
          </p:nvPr>
        </p:nvSpPr>
        <p:spPr/>
        <p:txBody>
          <a:bodyPr/>
          <a:lstStyle/>
          <a:p>
            <a:r>
              <a:rPr lang="es-CO"/>
              <a:t>26/04/2016</a:t>
            </a:r>
          </a:p>
        </p:txBody>
      </p:sp>
      <p:graphicFrame>
        <p:nvGraphicFramePr>
          <p:cNvPr id="4" name="3 Tabla"/>
          <p:cNvGraphicFramePr>
            <a:graphicFrameLocks noGrp="1"/>
          </p:cNvGraphicFramePr>
          <p:nvPr>
            <p:extLst>
              <p:ext uri="{D42A27DB-BD31-4B8C-83A1-F6EECF244321}">
                <p14:modId xmlns:p14="http://schemas.microsoft.com/office/powerpoint/2010/main" val="2405865806"/>
              </p:ext>
            </p:extLst>
          </p:nvPr>
        </p:nvGraphicFramePr>
        <p:xfrm>
          <a:off x="683568" y="798531"/>
          <a:ext cx="8075240" cy="5405638"/>
        </p:xfrm>
        <a:graphic>
          <a:graphicData uri="http://schemas.openxmlformats.org/drawingml/2006/table">
            <a:tbl>
              <a:tblPr>
                <a:tableStyleId>{D7AC3CCA-C797-4891-BE02-D94E43425B78}</a:tableStyleId>
              </a:tblPr>
              <a:tblGrid>
                <a:gridCol w="1872208">
                  <a:extLst>
                    <a:ext uri="{9D8B030D-6E8A-4147-A177-3AD203B41FA5}">
                      <a16:colId xmlns:a16="http://schemas.microsoft.com/office/drawing/2014/main" val="20000"/>
                    </a:ext>
                  </a:extLst>
                </a:gridCol>
                <a:gridCol w="1593930">
                  <a:extLst>
                    <a:ext uri="{9D8B030D-6E8A-4147-A177-3AD203B41FA5}">
                      <a16:colId xmlns:a16="http://schemas.microsoft.com/office/drawing/2014/main" val="20001"/>
                    </a:ext>
                  </a:extLst>
                </a:gridCol>
                <a:gridCol w="1094261">
                  <a:extLst>
                    <a:ext uri="{9D8B030D-6E8A-4147-A177-3AD203B41FA5}">
                      <a16:colId xmlns:a16="http://schemas.microsoft.com/office/drawing/2014/main" val="20002"/>
                    </a:ext>
                  </a:extLst>
                </a:gridCol>
                <a:gridCol w="1128233">
                  <a:extLst>
                    <a:ext uri="{9D8B030D-6E8A-4147-A177-3AD203B41FA5}">
                      <a16:colId xmlns:a16="http://schemas.microsoft.com/office/drawing/2014/main" val="20003"/>
                    </a:ext>
                  </a:extLst>
                </a:gridCol>
                <a:gridCol w="2386608">
                  <a:extLst>
                    <a:ext uri="{9D8B030D-6E8A-4147-A177-3AD203B41FA5}">
                      <a16:colId xmlns:a16="http://schemas.microsoft.com/office/drawing/2014/main" val="20004"/>
                    </a:ext>
                  </a:extLst>
                </a:gridCol>
              </a:tblGrid>
              <a:tr h="460648">
                <a:tc>
                  <a:txBody>
                    <a:bodyPr/>
                    <a:lstStyle/>
                    <a:p>
                      <a:pPr algn="ctr" fontAlgn="ctr"/>
                      <a:r>
                        <a:rPr lang="es-CO" sz="1200" u="none" strike="noStrike" dirty="0">
                          <a:solidFill>
                            <a:schemeClr val="bg1"/>
                          </a:solidFill>
                          <a:effectLst/>
                        </a:rPr>
                        <a:t>Actividades Principales</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Indicador</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Meta 2016</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Avance 2° trimestre 2016</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Observaciones</a:t>
                      </a:r>
                      <a:endParaRPr lang="es-CO" sz="1200" b="1" i="0" u="none" strike="noStrike" dirty="0">
                        <a:solidFill>
                          <a:schemeClr val="bg1"/>
                        </a:solidFill>
                        <a:effectLst/>
                        <a:latin typeface="Calibri"/>
                      </a:endParaRPr>
                    </a:p>
                  </a:txBody>
                  <a:tcPr marL="0" marR="0" marT="0" marB="0" anchor="ctr">
                    <a:solidFill>
                      <a:schemeClr val="tx2"/>
                    </a:solidFill>
                  </a:tcPr>
                </a:tc>
                <a:extLst>
                  <a:ext uri="{0D108BD9-81ED-4DB2-BD59-A6C34878D82A}">
                    <a16:rowId xmlns:a16="http://schemas.microsoft.com/office/drawing/2014/main" val="10000"/>
                  </a:ext>
                </a:extLst>
              </a:tr>
              <a:tr h="864096">
                <a:tc>
                  <a:txBody>
                    <a:bodyPr/>
                    <a:lstStyle/>
                    <a:p>
                      <a:pPr algn="ctr" fontAlgn="ctr"/>
                      <a:r>
                        <a:rPr lang="es-CO" sz="1200" u="none" strike="noStrike" dirty="0">
                          <a:effectLst/>
                        </a:rPr>
                        <a:t>Ejecución Mensual del  Plan de Aseguramiento Jurídico de la entidad así como su defensa en sede administrativa, extrajudicial o judicial. </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u="none" strike="noStrike" dirty="0">
                          <a:effectLst/>
                        </a:rPr>
                        <a:t>Días promedio de respuesta/días de plazo legal</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u="none" strike="noStrike" dirty="0">
                          <a:effectLst/>
                        </a:rPr>
                        <a:t>100% cumplimiento en las ejecución plan de Aseguramiento de términos legales  en la defensa de los intereses de la entidad, en sede administrativa, extrajudicial o judicial.</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u="none" strike="noStrike" dirty="0">
                          <a:effectLst/>
                        </a:rPr>
                        <a:t>45%</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b="0" i="0" u="none" strike="noStrike" dirty="0">
                          <a:solidFill>
                            <a:srgbClr val="000000"/>
                          </a:solidFill>
                          <a:effectLst/>
                          <a:latin typeface="+mn-lt"/>
                        </a:rPr>
                        <a:t> </a:t>
                      </a:r>
                      <a:endParaRPr lang="es-CO" sz="1200" b="0" i="0" u="none" strike="noStrike" dirty="0">
                        <a:solidFill>
                          <a:srgbClr val="000000"/>
                        </a:solidFill>
                        <a:effectLst/>
                        <a:latin typeface="Calibri"/>
                      </a:endParaRPr>
                    </a:p>
                  </a:txBody>
                  <a:tcPr marL="0" marR="0" marT="0" marB="0" anchor="ctr">
                    <a:solidFill>
                      <a:schemeClr val="bg1"/>
                    </a:solidFill>
                  </a:tcPr>
                </a:tc>
                <a:extLst>
                  <a:ext uri="{0D108BD9-81ED-4DB2-BD59-A6C34878D82A}">
                    <a16:rowId xmlns:a16="http://schemas.microsoft.com/office/drawing/2014/main" val="10001"/>
                  </a:ext>
                </a:extLst>
              </a:tr>
              <a:tr h="826575">
                <a:tc>
                  <a:txBody>
                    <a:bodyPr/>
                    <a:lstStyle/>
                    <a:p>
                      <a:pPr algn="ctr" fontAlgn="ctr"/>
                      <a:r>
                        <a:rPr lang="es-CO" sz="1200" u="none" strike="noStrike" dirty="0">
                          <a:effectLst/>
                        </a:rPr>
                        <a:t>Elaboración del Plan de Auditorías </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pt-BR" sz="1200" u="none" strike="noStrike" dirty="0">
                          <a:effectLst/>
                        </a:rPr>
                        <a:t>No. Actividades programadas/No. atividades realizadas</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u="none" strike="noStrike" dirty="0">
                          <a:effectLst/>
                        </a:rPr>
                        <a:t>Plan de Auditorías </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u="none" strike="noStrike" dirty="0">
                          <a:effectLst/>
                        </a:rPr>
                        <a:t>100%</a:t>
                      </a:r>
                      <a:endParaRPr lang="es-CO" sz="1200" b="0" i="0" u="none" strike="noStrike" dirty="0">
                        <a:solidFill>
                          <a:srgbClr val="000000"/>
                        </a:solidFill>
                        <a:effectLst/>
                        <a:latin typeface="+mn-lt"/>
                      </a:endParaRPr>
                    </a:p>
                  </a:txBody>
                  <a:tcPr marL="0" marR="0" marT="0" marB="0" anchor="ctr">
                    <a:solidFill>
                      <a:schemeClr val="bg1"/>
                    </a:solidFill>
                  </a:tcPr>
                </a:tc>
                <a:tc>
                  <a:txBody>
                    <a:bodyPr/>
                    <a:lstStyle/>
                    <a:p>
                      <a:pPr algn="ctr" fontAlgn="ctr"/>
                      <a:endParaRPr lang="es-CO" sz="1200" b="0" i="0" u="none" strike="noStrike" dirty="0">
                        <a:solidFill>
                          <a:srgbClr val="000000"/>
                        </a:solidFill>
                        <a:effectLst/>
                        <a:latin typeface="Calibri"/>
                      </a:endParaRPr>
                    </a:p>
                  </a:txBody>
                  <a:tcPr marL="0" marR="0" marT="0" marB="0" anchor="ctr">
                    <a:solidFill>
                      <a:schemeClr val="bg1"/>
                    </a:solidFill>
                  </a:tcPr>
                </a:tc>
                <a:extLst>
                  <a:ext uri="{0D108BD9-81ED-4DB2-BD59-A6C34878D82A}">
                    <a16:rowId xmlns:a16="http://schemas.microsoft.com/office/drawing/2014/main" val="10002"/>
                  </a:ext>
                </a:extLst>
              </a:tr>
              <a:tr h="826575">
                <a:tc>
                  <a:txBody>
                    <a:bodyPr/>
                    <a:lstStyle/>
                    <a:p>
                      <a:pPr algn="ctr" fontAlgn="ctr"/>
                      <a:r>
                        <a:rPr lang="es-CO" sz="1200" b="0" i="0" u="none" strike="noStrike" dirty="0">
                          <a:solidFill>
                            <a:srgbClr val="000000"/>
                          </a:solidFill>
                          <a:effectLst/>
                          <a:latin typeface="+mn-lt"/>
                        </a:rPr>
                        <a:t>Ejecución del Plan de Auditorías </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pt-BR" sz="1200" b="0" i="0" u="none" strike="noStrike" dirty="0">
                          <a:solidFill>
                            <a:srgbClr val="000000"/>
                          </a:solidFill>
                          <a:effectLst/>
                          <a:latin typeface="+mn-lt"/>
                        </a:rPr>
                        <a:t>No. Actividades programadas/No. atividades realizadas</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b="0" i="0" u="none" strike="noStrike" dirty="0">
                          <a:solidFill>
                            <a:srgbClr val="000000"/>
                          </a:solidFill>
                          <a:effectLst/>
                          <a:latin typeface="+mn-lt"/>
                        </a:rPr>
                        <a:t>100% Plan de Auditorías ejecutado</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u="none" strike="noStrike" dirty="0">
                          <a:effectLst/>
                        </a:rPr>
                        <a:t>46.11%</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endParaRPr lang="es-CO" sz="1200" b="0" i="0" u="none" strike="noStrike" dirty="0">
                        <a:solidFill>
                          <a:srgbClr val="000000"/>
                        </a:solidFill>
                        <a:effectLst/>
                        <a:latin typeface="Calibri"/>
                      </a:endParaRPr>
                    </a:p>
                  </a:txBody>
                  <a:tcPr marL="0" marR="0" marT="0" marB="0" anchor="ctr">
                    <a:solidFill>
                      <a:schemeClr val="bg1"/>
                    </a:solidFill>
                  </a:tcPr>
                </a:tc>
                <a:extLst>
                  <a:ext uri="{0D108BD9-81ED-4DB2-BD59-A6C34878D82A}">
                    <a16:rowId xmlns:a16="http://schemas.microsoft.com/office/drawing/2014/main" val="10003"/>
                  </a:ext>
                </a:extLst>
              </a:tr>
              <a:tr h="826575">
                <a:tc>
                  <a:txBody>
                    <a:bodyPr/>
                    <a:lstStyle/>
                    <a:p>
                      <a:pPr algn="ctr" fontAlgn="ctr"/>
                      <a:r>
                        <a:rPr lang="es-CO" sz="1200" b="0" i="0" u="none" strike="noStrike" dirty="0">
                          <a:solidFill>
                            <a:srgbClr val="000000"/>
                          </a:solidFill>
                          <a:effectLst/>
                          <a:latin typeface="+mn-lt"/>
                        </a:rPr>
                        <a:t>Verificación del impacto en la gestión, por el acatamiento  de las recomendaciones por parte de las áreas  destinatarias.</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b="0" i="0" u="none" strike="noStrike" dirty="0">
                          <a:solidFill>
                            <a:srgbClr val="000000"/>
                          </a:solidFill>
                          <a:effectLst/>
                          <a:latin typeface="+mn-lt"/>
                        </a:rPr>
                        <a:t>No. recomendaciones acatadas/No. recomendaciones realizadas</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b="0" i="0" u="none" strike="noStrike" dirty="0">
                          <a:solidFill>
                            <a:srgbClr val="000000"/>
                          </a:solidFill>
                          <a:effectLst/>
                          <a:latin typeface="+mn-lt"/>
                        </a:rPr>
                        <a:t>100% de las recomendaciones acatadas</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r>
                        <a:rPr lang="es-CO" sz="1200" b="0" i="0" u="none" strike="noStrike" dirty="0">
                          <a:solidFill>
                            <a:srgbClr val="000000"/>
                          </a:solidFill>
                          <a:effectLst/>
                          <a:latin typeface="+mn-lt"/>
                        </a:rPr>
                        <a:t>50%</a:t>
                      </a:r>
                      <a:endParaRPr lang="es-CO" sz="1200" b="0" i="0" u="none" strike="noStrike" dirty="0">
                        <a:solidFill>
                          <a:srgbClr val="000000"/>
                        </a:solidFill>
                        <a:effectLst/>
                        <a:latin typeface="Calibri"/>
                      </a:endParaRPr>
                    </a:p>
                  </a:txBody>
                  <a:tcPr marL="0" marR="0" marT="0" marB="0" anchor="ctr">
                    <a:solidFill>
                      <a:schemeClr val="bg1"/>
                    </a:solidFill>
                  </a:tcPr>
                </a:tc>
                <a:tc>
                  <a:txBody>
                    <a:bodyPr/>
                    <a:lstStyle/>
                    <a:p>
                      <a:pPr algn="ctr" fontAlgn="ctr"/>
                      <a:endParaRPr lang="es-CO" sz="1200" b="0" i="0" u="none" strike="noStrike" dirty="0">
                        <a:solidFill>
                          <a:srgbClr val="000000"/>
                        </a:solidFill>
                        <a:effectLst/>
                        <a:latin typeface="Calibri"/>
                      </a:endParaRPr>
                    </a:p>
                  </a:txBody>
                  <a:tcPr marL="0" marR="0" marT="0" marB="0" anchor="ctr">
                    <a:solidFill>
                      <a:schemeClr val="bg1"/>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78188534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 name="Picture 15"/>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5259" t="17295" r="16983" b="33645"/>
          <a:stretch/>
        </p:blipFill>
        <p:spPr bwMode="auto">
          <a:xfrm>
            <a:off x="683568" y="116632"/>
            <a:ext cx="8208912" cy="6375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67" name="66 Grupo"/>
          <p:cNvGrpSpPr/>
          <p:nvPr/>
        </p:nvGrpSpPr>
        <p:grpSpPr>
          <a:xfrm>
            <a:off x="6189257" y="6093296"/>
            <a:ext cx="2919247" cy="757382"/>
            <a:chOff x="6189257" y="6093296"/>
            <a:chExt cx="2919247" cy="757382"/>
          </a:xfrm>
        </p:grpSpPr>
        <p:pic>
          <p:nvPicPr>
            <p:cNvPr id="68" name="67 Imagen"/>
            <p:cNvPicPr>
              <a:picLocks noChangeAspect="1"/>
            </p:cNvPicPr>
            <p:nvPr/>
          </p:nvPicPr>
          <p:blipFill rotWithShape="1">
            <a:blip r:embed="rId3" cstate="print">
              <a:extLst>
                <a:ext uri="{28A0092B-C50C-407E-A947-70E740481C1C}">
                  <a14:useLocalDpi xmlns:a14="http://schemas.microsoft.com/office/drawing/2010/main" val="0"/>
                </a:ext>
              </a:extLst>
            </a:blip>
            <a:srcRect l="80014" t="81187" r="3385" b="5008"/>
            <a:stretch/>
          </p:blipFill>
          <p:spPr>
            <a:xfrm>
              <a:off x="7590492" y="6093296"/>
              <a:ext cx="1518012" cy="757382"/>
            </a:xfrm>
            <a:prstGeom prst="rect">
              <a:avLst/>
            </a:prstGeom>
          </p:spPr>
        </p:pic>
        <p:pic>
          <p:nvPicPr>
            <p:cNvPr id="69" name="68 Imagen"/>
            <p:cNvPicPr>
              <a:picLocks noChangeAspect="1"/>
            </p:cNvPicPr>
            <p:nvPr/>
          </p:nvPicPr>
          <p:blipFill rotWithShape="1">
            <a:blip r:embed="rId4" cstate="print">
              <a:extLst>
                <a:ext uri="{28A0092B-C50C-407E-A947-70E740481C1C}">
                  <a14:useLocalDpi xmlns:a14="http://schemas.microsoft.com/office/drawing/2010/main" val="0"/>
                </a:ext>
              </a:extLst>
            </a:blip>
            <a:srcRect l="8610" t="34023" r="7437" b="38391"/>
            <a:stretch/>
          </p:blipFill>
          <p:spPr>
            <a:xfrm>
              <a:off x="6189257" y="6294092"/>
              <a:ext cx="1401235" cy="355790"/>
            </a:xfrm>
            <a:prstGeom prst="rect">
              <a:avLst/>
            </a:prstGeom>
          </p:spPr>
        </p:pic>
      </p:grpSp>
      <p:sp>
        <p:nvSpPr>
          <p:cNvPr id="2" name="1 Rectángulo"/>
          <p:cNvSpPr/>
          <p:nvPr/>
        </p:nvSpPr>
        <p:spPr>
          <a:xfrm>
            <a:off x="1187624" y="44624"/>
            <a:ext cx="7424806" cy="707886"/>
          </a:xfrm>
          <a:prstGeom prst="rect">
            <a:avLst/>
          </a:prstGeom>
        </p:spPr>
        <p:txBody>
          <a:bodyPr wrap="square">
            <a:spAutoFit/>
          </a:bodyPr>
          <a:lstStyle/>
          <a:p>
            <a:pPr lvl="0" algn="ctr" eaLnBrk="0" fontAlgn="base" hangingPunct="0">
              <a:spcBef>
                <a:spcPct val="0"/>
              </a:spcBef>
              <a:spcAft>
                <a:spcPct val="0"/>
              </a:spcAft>
              <a:defRPr/>
            </a:pPr>
            <a:r>
              <a:rPr lang="es-CO" sz="2000" b="1" dirty="0">
                <a:solidFill>
                  <a:schemeClr val="bg1"/>
                </a:solidFill>
                <a:latin typeface="Arial" panose="020B0604020202020204" pitchFamily="34" charset="0"/>
                <a:ea typeface="ＭＳ Ｐゴシック" panose="020B0600070205080204" pitchFamily="34" charset="-128"/>
              </a:rPr>
              <a:t>Politica Gestión Misional y de Gobierno- II- </a:t>
            </a:r>
            <a:r>
              <a:rPr lang="es-CO" sz="2000" b="1" dirty="0">
                <a:solidFill>
                  <a:prstClr val="white"/>
                </a:solidFill>
                <a:latin typeface="Arial" panose="020B0604020202020204" pitchFamily="34" charset="0"/>
                <a:ea typeface="ＭＳ Ｐゴシック" panose="020B0600070205080204" pitchFamily="34" charset="-128"/>
              </a:rPr>
              <a:t>Trimestre 2016 </a:t>
            </a:r>
            <a:r>
              <a:rPr lang="es-CO" sz="2000" b="1" dirty="0">
                <a:solidFill>
                  <a:schemeClr val="bg1"/>
                </a:solidFill>
                <a:latin typeface="Arial" panose="020B0604020202020204" pitchFamily="34" charset="0"/>
                <a:ea typeface="ＭＳ Ｐゴシック" panose="020B0600070205080204" pitchFamily="34" charset="-128"/>
              </a:rPr>
              <a:t>FODESEP</a:t>
            </a:r>
          </a:p>
        </p:txBody>
      </p:sp>
      <p:sp>
        <p:nvSpPr>
          <p:cNvPr id="3" name="2 Marcador de fecha"/>
          <p:cNvSpPr>
            <a:spLocks noGrp="1"/>
          </p:cNvSpPr>
          <p:nvPr>
            <p:ph type="dt" sz="half" idx="10"/>
          </p:nvPr>
        </p:nvSpPr>
        <p:spPr/>
        <p:txBody>
          <a:bodyPr/>
          <a:lstStyle/>
          <a:p>
            <a:r>
              <a:rPr lang="es-CO"/>
              <a:t>26/04/2016</a:t>
            </a:r>
          </a:p>
        </p:txBody>
      </p:sp>
      <p:graphicFrame>
        <p:nvGraphicFramePr>
          <p:cNvPr id="4" name="3 Tabla"/>
          <p:cNvGraphicFramePr>
            <a:graphicFrameLocks noGrp="1"/>
          </p:cNvGraphicFramePr>
          <p:nvPr>
            <p:extLst>
              <p:ext uri="{D42A27DB-BD31-4B8C-83A1-F6EECF244321}">
                <p14:modId xmlns:p14="http://schemas.microsoft.com/office/powerpoint/2010/main" val="2857165172"/>
              </p:ext>
            </p:extLst>
          </p:nvPr>
        </p:nvGraphicFramePr>
        <p:xfrm>
          <a:off x="683568" y="1249081"/>
          <a:ext cx="8075240" cy="4030423"/>
        </p:xfrm>
        <a:graphic>
          <a:graphicData uri="http://schemas.openxmlformats.org/drawingml/2006/table">
            <a:tbl>
              <a:tblPr>
                <a:tableStyleId>{D7AC3CCA-C797-4891-BE02-D94E43425B78}</a:tableStyleId>
              </a:tblPr>
              <a:tblGrid>
                <a:gridCol w="1872208">
                  <a:extLst>
                    <a:ext uri="{9D8B030D-6E8A-4147-A177-3AD203B41FA5}">
                      <a16:colId xmlns:a16="http://schemas.microsoft.com/office/drawing/2014/main" val="20000"/>
                    </a:ext>
                  </a:extLst>
                </a:gridCol>
                <a:gridCol w="1593930">
                  <a:extLst>
                    <a:ext uri="{9D8B030D-6E8A-4147-A177-3AD203B41FA5}">
                      <a16:colId xmlns:a16="http://schemas.microsoft.com/office/drawing/2014/main" val="20001"/>
                    </a:ext>
                  </a:extLst>
                </a:gridCol>
                <a:gridCol w="1094261">
                  <a:extLst>
                    <a:ext uri="{9D8B030D-6E8A-4147-A177-3AD203B41FA5}">
                      <a16:colId xmlns:a16="http://schemas.microsoft.com/office/drawing/2014/main" val="20002"/>
                    </a:ext>
                  </a:extLst>
                </a:gridCol>
                <a:gridCol w="1128233">
                  <a:extLst>
                    <a:ext uri="{9D8B030D-6E8A-4147-A177-3AD203B41FA5}">
                      <a16:colId xmlns:a16="http://schemas.microsoft.com/office/drawing/2014/main" val="20003"/>
                    </a:ext>
                  </a:extLst>
                </a:gridCol>
                <a:gridCol w="2386608">
                  <a:extLst>
                    <a:ext uri="{9D8B030D-6E8A-4147-A177-3AD203B41FA5}">
                      <a16:colId xmlns:a16="http://schemas.microsoft.com/office/drawing/2014/main" val="20004"/>
                    </a:ext>
                  </a:extLst>
                </a:gridCol>
              </a:tblGrid>
              <a:tr h="460648">
                <a:tc>
                  <a:txBody>
                    <a:bodyPr/>
                    <a:lstStyle/>
                    <a:p>
                      <a:pPr algn="ctr" fontAlgn="ctr"/>
                      <a:r>
                        <a:rPr lang="es-CO" sz="1200" u="none" strike="noStrike" dirty="0">
                          <a:solidFill>
                            <a:schemeClr val="bg1"/>
                          </a:solidFill>
                          <a:effectLst/>
                        </a:rPr>
                        <a:t>Actividades Principales</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Indicador</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Meta 2016</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Avance 2° trimestre 2016</a:t>
                      </a:r>
                      <a:endParaRPr lang="es-CO" sz="1200" b="1" i="0" u="none" strike="noStrike" dirty="0">
                        <a:solidFill>
                          <a:schemeClr val="bg1"/>
                        </a:solidFill>
                        <a:effectLst/>
                        <a:latin typeface="Calibri"/>
                      </a:endParaRPr>
                    </a:p>
                  </a:txBody>
                  <a:tcPr marL="0" marR="0" marT="0" marB="0" anchor="ctr">
                    <a:solidFill>
                      <a:schemeClr val="tx2"/>
                    </a:solidFill>
                  </a:tcPr>
                </a:tc>
                <a:tc>
                  <a:txBody>
                    <a:bodyPr/>
                    <a:lstStyle/>
                    <a:p>
                      <a:pPr algn="ctr" fontAlgn="ctr"/>
                      <a:r>
                        <a:rPr lang="es-CO" sz="1200" u="none" strike="noStrike" dirty="0">
                          <a:solidFill>
                            <a:schemeClr val="bg1"/>
                          </a:solidFill>
                          <a:effectLst/>
                        </a:rPr>
                        <a:t>Observaciones</a:t>
                      </a:r>
                      <a:endParaRPr lang="es-CO" sz="1200" b="1" i="0" u="none" strike="noStrike" dirty="0">
                        <a:solidFill>
                          <a:schemeClr val="bg1"/>
                        </a:solidFill>
                        <a:effectLst/>
                        <a:latin typeface="Calibri"/>
                      </a:endParaRPr>
                    </a:p>
                  </a:txBody>
                  <a:tcPr marL="0" marR="0" marT="0" marB="0" anchor="ctr">
                    <a:solidFill>
                      <a:schemeClr val="tx2"/>
                    </a:solidFill>
                  </a:tcPr>
                </a:tc>
                <a:extLst>
                  <a:ext uri="{0D108BD9-81ED-4DB2-BD59-A6C34878D82A}">
                    <a16:rowId xmlns:a16="http://schemas.microsoft.com/office/drawing/2014/main" val="10000"/>
                  </a:ext>
                </a:extLst>
              </a:tr>
              <a:tr h="864096">
                <a:tc>
                  <a:txBody>
                    <a:bodyPr/>
                    <a:lstStyle/>
                    <a:p>
                      <a:pPr algn="ctr" fontAlgn="ctr"/>
                      <a:r>
                        <a:rPr lang="es-CO" sz="1200" u="none" strike="noStrike" dirty="0">
                          <a:effectLst/>
                        </a:rPr>
                        <a:t>Ejecución del Plan de Mercadeo del Fondo</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pt-BR" sz="1200" u="none" strike="noStrike" dirty="0">
                          <a:effectLst/>
                        </a:rPr>
                        <a:t>No. Actividades programadas/No. atividades realizadas</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es-CO" sz="1200" u="none" strike="noStrike" dirty="0">
                          <a:effectLst/>
                        </a:rPr>
                        <a:t>100% de la implementación del Plan de Mercadeo del Fondo</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es-CO" sz="1200" u="none" strike="noStrike" dirty="0">
                          <a:effectLst/>
                        </a:rPr>
                        <a:t>15%</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es-CO" sz="1200" b="0" i="0" u="none" strike="noStrike" dirty="0">
                          <a:solidFill>
                            <a:srgbClr val="000000"/>
                          </a:solidFill>
                          <a:effectLst/>
                          <a:latin typeface="+mn-lt"/>
                        </a:rPr>
                        <a:t> </a:t>
                      </a:r>
                      <a:endParaRPr lang="es-CO" sz="1200" b="0" i="0" u="none" strike="noStrike" dirty="0">
                        <a:solidFill>
                          <a:srgbClr val="000000"/>
                        </a:solidFill>
                        <a:effectLst/>
                        <a:latin typeface="Calibri"/>
                      </a:endParaRPr>
                    </a:p>
                  </a:txBody>
                  <a:tcPr marL="0" marR="0" marT="0" marB="0" anchor="ctr">
                    <a:noFill/>
                  </a:tcPr>
                </a:tc>
                <a:extLst>
                  <a:ext uri="{0D108BD9-81ED-4DB2-BD59-A6C34878D82A}">
                    <a16:rowId xmlns:a16="http://schemas.microsoft.com/office/drawing/2014/main" val="10001"/>
                  </a:ext>
                </a:extLst>
              </a:tr>
              <a:tr h="826575">
                <a:tc>
                  <a:txBody>
                    <a:bodyPr/>
                    <a:lstStyle/>
                    <a:p>
                      <a:pPr algn="ctr" fontAlgn="ctr"/>
                      <a:r>
                        <a:rPr lang="es-CO" sz="1200" u="none" strike="noStrike" dirty="0">
                          <a:effectLst/>
                        </a:rPr>
                        <a:t>Ejecución del Plan de Relacionamiento del Fondo</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pt-BR" sz="1200" u="none" strike="noStrike" dirty="0">
                          <a:effectLst/>
                        </a:rPr>
                        <a:t>No. Atividades programadas/No. actividades realizadas</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es-CO" sz="1200" u="none" strike="noStrike" dirty="0">
                          <a:effectLst/>
                        </a:rPr>
                        <a:t>100% de la implementación del Plan de Relacionamiento del Fondo</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es-CO" sz="1200" u="none" strike="noStrike" dirty="0">
                          <a:effectLst/>
                        </a:rPr>
                        <a:t>25%</a:t>
                      </a:r>
                      <a:endParaRPr lang="es-CO" sz="1200" b="0" i="0" u="none" strike="noStrike" dirty="0">
                        <a:solidFill>
                          <a:srgbClr val="000000"/>
                        </a:solidFill>
                        <a:effectLst/>
                        <a:latin typeface="+mn-lt"/>
                      </a:endParaRPr>
                    </a:p>
                  </a:txBody>
                  <a:tcPr marL="0" marR="0" marT="0" marB="0" anchor="ctr">
                    <a:noFill/>
                  </a:tcPr>
                </a:tc>
                <a:tc>
                  <a:txBody>
                    <a:bodyPr/>
                    <a:lstStyle/>
                    <a:p>
                      <a:pPr algn="ctr" fontAlgn="ctr"/>
                      <a:endParaRPr lang="es-CO" sz="1200" b="0" i="0" u="none" strike="noStrike" dirty="0">
                        <a:solidFill>
                          <a:srgbClr val="000000"/>
                        </a:solidFill>
                        <a:effectLst/>
                        <a:latin typeface="Calibri"/>
                      </a:endParaRPr>
                    </a:p>
                  </a:txBody>
                  <a:tcPr marL="0" marR="0" marT="0" marB="0" anchor="ctr">
                    <a:noFill/>
                  </a:tcPr>
                </a:tc>
                <a:extLst>
                  <a:ext uri="{0D108BD9-81ED-4DB2-BD59-A6C34878D82A}">
                    <a16:rowId xmlns:a16="http://schemas.microsoft.com/office/drawing/2014/main" val="10002"/>
                  </a:ext>
                </a:extLst>
              </a:tr>
              <a:tr h="826575">
                <a:tc>
                  <a:txBody>
                    <a:bodyPr/>
                    <a:lstStyle/>
                    <a:p>
                      <a:pPr algn="ctr" fontAlgn="ctr"/>
                      <a:r>
                        <a:rPr lang="es-CO" sz="1200" b="0" i="0" u="none" strike="noStrike" dirty="0">
                          <a:solidFill>
                            <a:srgbClr val="000000"/>
                          </a:solidFill>
                          <a:effectLst/>
                          <a:latin typeface="+mn-lt"/>
                        </a:rPr>
                        <a:t>Ejecución del Plan de Medios del Fondo</a:t>
                      </a:r>
                      <a:endParaRPr lang="es-CO" sz="1200" b="0" i="0" u="none" strike="noStrike" dirty="0">
                        <a:solidFill>
                          <a:srgbClr val="000000"/>
                        </a:solidFill>
                        <a:effectLst/>
                        <a:latin typeface="Calibri"/>
                      </a:endParaRPr>
                    </a:p>
                  </a:txBody>
                  <a:tcPr marL="0" marR="0" marT="0" marB="0" anchor="ctr">
                    <a:noFill/>
                  </a:tcPr>
                </a:tc>
                <a:tc>
                  <a:txBody>
                    <a:bodyPr/>
                    <a:lstStyle/>
                    <a:p>
                      <a:pPr marL="0" algn="ctr" defTabSz="914400" rtl="0" eaLnBrk="1" fontAlgn="ctr" latinLnBrk="0" hangingPunct="1"/>
                      <a:r>
                        <a:rPr lang="pt-BR" sz="1200" u="none" strike="noStrike" kern="1200" dirty="0">
                          <a:solidFill>
                            <a:schemeClr val="dk1"/>
                          </a:solidFill>
                          <a:effectLst/>
                          <a:latin typeface="+mn-lt"/>
                          <a:ea typeface="+mn-ea"/>
                          <a:cs typeface="+mn-cs"/>
                        </a:rPr>
                        <a:t>No. Atividades programadas/No. atividades realizadas</a:t>
                      </a:r>
                    </a:p>
                  </a:txBody>
                  <a:tcPr marL="0" marR="0" marT="0" marB="0" anchor="ctr">
                    <a:noFill/>
                  </a:tcPr>
                </a:tc>
                <a:tc>
                  <a:txBody>
                    <a:bodyPr/>
                    <a:lstStyle/>
                    <a:p>
                      <a:pPr marL="0" algn="ctr" defTabSz="914400" rtl="0" eaLnBrk="1" fontAlgn="ctr" latinLnBrk="0" hangingPunct="1"/>
                      <a:r>
                        <a:rPr lang="es-CO" sz="1200" u="none" strike="noStrike" kern="1200" dirty="0">
                          <a:solidFill>
                            <a:schemeClr val="dk1"/>
                          </a:solidFill>
                          <a:effectLst/>
                          <a:latin typeface="+mn-lt"/>
                          <a:ea typeface="+mn-ea"/>
                          <a:cs typeface="+mn-cs"/>
                        </a:rPr>
                        <a:t>100% de la implementación del Plan de Medios del Fondo</a:t>
                      </a:r>
                    </a:p>
                  </a:txBody>
                  <a:tcPr marL="0" marR="0" marT="0" marB="0" anchor="ctr">
                    <a:noFill/>
                  </a:tcPr>
                </a:tc>
                <a:tc>
                  <a:txBody>
                    <a:bodyPr/>
                    <a:lstStyle/>
                    <a:p>
                      <a:pPr algn="ctr" fontAlgn="ctr"/>
                      <a:r>
                        <a:rPr lang="es-CO" sz="1200" b="0" i="0" u="none" strike="noStrike" dirty="0">
                          <a:solidFill>
                            <a:srgbClr val="000000"/>
                          </a:solidFill>
                          <a:effectLst/>
                          <a:latin typeface="+mn-lt"/>
                        </a:rPr>
                        <a:t>35%</a:t>
                      </a:r>
                    </a:p>
                  </a:txBody>
                  <a:tcPr marL="0" marR="0" marT="0" marB="0" anchor="ctr">
                    <a:noFill/>
                  </a:tcPr>
                </a:tc>
                <a:tc>
                  <a:txBody>
                    <a:bodyPr/>
                    <a:lstStyle/>
                    <a:p>
                      <a:pPr algn="ctr" fontAlgn="ctr"/>
                      <a:endParaRPr lang="es-CO" sz="1200" b="0" i="0" u="none" strike="noStrike" dirty="0">
                        <a:solidFill>
                          <a:srgbClr val="000000"/>
                        </a:solidFill>
                        <a:effectLst/>
                        <a:latin typeface="Calibri"/>
                      </a:endParaRPr>
                    </a:p>
                  </a:txBody>
                  <a:tcPr marL="0" marR="0" marT="0" marB="0" anchor="ctr">
                    <a:noFill/>
                  </a:tcPr>
                </a:tc>
                <a:extLst>
                  <a:ext uri="{0D108BD9-81ED-4DB2-BD59-A6C34878D82A}">
                    <a16:rowId xmlns:a16="http://schemas.microsoft.com/office/drawing/2014/main" val="10003"/>
                  </a:ext>
                </a:extLst>
              </a:tr>
              <a:tr h="826575">
                <a:tc>
                  <a:txBody>
                    <a:bodyPr/>
                    <a:lstStyle/>
                    <a:p>
                      <a:pPr algn="ctr" fontAlgn="ctr"/>
                      <a:r>
                        <a:rPr lang="es-CO" sz="1200" b="0" i="0" u="none" strike="noStrike" dirty="0">
                          <a:solidFill>
                            <a:srgbClr val="000000"/>
                          </a:solidFill>
                          <a:effectLst/>
                          <a:latin typeface="+mn-lt"/>
                        </a:rPr>
                        <a:t>Incremento del Número de IES afiliadas</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pt-BR" sz="1200" b="0" i="0" u="none" strike="noStrike" dirty="0">
                          <a:solidFill>
                            <a:srgbClr val="000000"/>
                          </a:solidFill>
                          <a:effectLst/>
                          <a:latin typeface="+mn-lt"/>
                        </a:rPr>
                        <a:t>No. IES </a:t>
                      </a:r>
                      <a:r>
                        <a:rPr lang="pt-BR" sz="1200" b="0" i="0" u="none" strike="noStrike" dirty="0" err="1">
                          <a:solidFill>
                            <a:srgbClr val="000000"/>
                          </a:solidFill>
                          <a:effectLst/>
                          <a:latin typeface="+mn-lt"/>
                        </a:rPr>
                        <a:t>nuevas</a:t>
                      </a:r>
                      <a:r>
                        <a:rPr lang="pt-BR" sz="1200" b="0" i="0" u="none" strike="noStrike" dirty="0">
                          <a:solidFill>
                            <a:srgbClr val="000000"/>
                          </a:solidFill>
                          <a:effectLst/>
                          <a:latin typeface="+mn-lt"/>
                        </a:rPr>
                        <a:t> afiliadas/No. IES programadas</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es-CO" sz="1200" b="0" i="0" u="none" strike="noStrike" dirty="0">
                          <a:solidFill>
                            <a:srgbClr val="000000"/>
                          </a:solidFill>
                          <a:effectLst/>
                          <a:latin typeface="+mn-lt"/>
                        </a:rPr>
                        <a:t>4 nuevas IES afiliadas</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r>
                        <a:rPr lang="es-CO" sz="1200" u="none" strike="noStrike" dirty="0">
                          <a:effectLst/>
                        </a:rPr>
                        <a:t>0%</a:t>
                      </a:r>
                      <a:endParaRPr lang="es-CO" sz="1200" b="0" i="0" u="none" strike="noStrike" dirty="0">
                        <a:solidFill>
                          <a:srgbClr val="000000"/>
                        </a:solidFill>
                        <a:effectLst/>
                        <a:latin typeface="Calibri"/>
                      </a:endParaRPr>
                    </a:p>
                  </a:txBody>
                  <a:tcPr marL="0" marR="0" marT="0" marB="0" anchor="ctr">
                    <a:noFill/>
                  </a:tcPr>
                </a:tc>
                <a:tc>
                  <a:txBody>
                    <a:bodyPr/>
                    <a:lstStyle/>
                    <a:p>
                      <a:pPr algn="ctr" fontAlgn="ctr"/>
                      <a:endParaRPr lang="es-CO" sz="1200" b="0" i="0" u="none" strike="noStrike" dirty="0">
                        <a:solidFill>
                          <a:srgbClr val="000000"/>
                        </a:solidFill>
                        <a:effectLst/>
                        <a:latin typeface="Calibri"/>
                      </a:endParaRPr>
                    </a:p>
                  </a:txBody>
                  <a:tcPr marL="0" marR="0" marT="0" marB="0" anchor="ctr">
                    <a:no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5309312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5"/>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5259" t="17295" r="16983" b="33645"/>
          <a:stretch/>
        </p:blipFill>
        <p:spPr bwMode="auto">
          <a:xfrm>
            <a:off x="395536" y="116632"/>
            <a:ext cx="8352928" cy="7920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5 Rectángulo"/>
          <p:cNvSpPr/>
          <p:nvPr/>
        </p:nvSpPr>
        <p:spPr>
          <a:xfrm>
            <a:off x="467544" y="116632"/>
            <a:ext cx="8254280" cy="707886"/>
          </a:xfrm>
          <a:prstGeom prst="rect">
            <a:avLst/>
          </a:prstGeom>
        </p:spPr>
        <p:txBody>
          <a:bodyPr wrap="square">
            <a:spAutoFit/>
          </a:bodyPr>
          <a:lstStyle/>
          <a:p>
            <a:pPr algn="ctr"/>
            <a:r>
              <a:rPr lang="es-CO" sz="2000" b="1" dirty="0">
                <a:solidFill>
                  <a:schemeClr val="bg1"/>
                </a:solidFill>
                <a:latin typeface="Arial" panose="020B0604020202020204" pitchFamily="34" charset="0"/>
                <a:ea typeface="ＭＳ Ｐゴシック" panose="020B0600070205080204" pitchFamily="34" charset="-128"/>
                <a:cs typeface="Arial" panose="020B0604020202020204" pitchFamily="34" charset="0"/>
              </a:rPr>
              <a:t>POLITICA DE </a:t>
            </a:r>
            <a:r>
              <a:rPr lang="es-CO" sz="2000" b="1" dirty="0">
                <a:solidFill>
                  <a:schemeClr val="bg1"/>
                </a:solidFill>
                <a:latin typeface="Arial" panose="020B0604020202020204" pitchFamily="34" charset="0"/>
                <a:cs typeface="Arial" panose="020B0604020202020204" pitchFamily="34" charset="0"/>
              </a:rPr>
              <a:t>TRANSPARENCIA, PARTICIPACIÓN Y SERVICIO AL CIUDADANO</a:t>
            </a:r>
            <a:endParaRPr lang="es-CO" sz="2000" dirty="0">
              <a:solidFill>
                <a:schemeClr val="bg1"/>
              </a:solidFill>
              <a:latin typeface="Arial" panose="020B0604020202020204" pitchFamily="34" charset="0"/>
              <a:cs typeface="Arial" panose="020B0604020202020204" pitchFamily="34" charset="0"/>
            </a:endParaRPr>
          </a:p>
        </p:txBody>
      </p:sp>
      <p:graphicFrame>
        <p:nvGraphicFramePr>
          <p:cNvPr id="7" name="6 Tabla"/>
          <p:cNvGraphicFramePr>
            <a:graphicFrameLocks noGrp="1"/>
          </p:cNvGraphicFramePr>
          <p:nvPr>
            <p:extLst>
              <p:ext uri="{D42A27DB-BD31-4B8C-83A1-F6EECF244321}">
                <p14:modId xmlns:p14="http://schemas.microsoft.com/office/powerpoint/2010/main" val="2574469941"/>
              </p:ext>
            </p:extLst>
          </p:nvPr>
        </p:nvGraphicFramePr>
        <p:xfrm>
          <a:off x="395536" y="5661248"/>
          <a:ext cx="3365500" cy="762000"/>
        </p:xfrm>
        <a:graphic>
          <a:graphicData uri="http://schemas.openxmlformats.org/drawingml/2006/table">
            <a:tbl>
              <a:tblPr/>
              <a:tblGrid>
                <a:gridCol w="761282">
                  <a:extLst>
                    <a:ext uri="{9D8B030D-6E8A-4147-A177-3AD203B41FA5}">
                      <a16:colId xmlns:a16="http://schemas.microsoft.com/office/drawing/2014/main" val="20000"/>
                    </a:ext>
                  </a:extLst>
                </a:gridCol>
                <a:gridCol w="904022">
                  <a:extLst>
                    <a:ext uri="{9D8B030D-6E8A-4147-A177-3AD203B41FA5}">
                      <a16:colId xmlns:a16="http://schemas.microsoft.com/office/drawing/2014/main" val="20001"/>
                    </a:ext>
                  </a:extLst>
                </a:gridCol>
                <a:gridCol w="761282">
                  <a:extLst>
                    <a:ext uri="{9D8B030D-6E8A-4147-A177-3AD203B41FA5}">
                      <a16:colId xmlns:a16="http://schemas.microsoft.com/office/drawing/2014/main" val="20002"/>
                    </a:ext>
                  </a:extLst>
                </a:gridCol>
                <a:gridCol w="938914">
                  <a:extLst>
                    <a:ext uri="{9D8B030D-6E8A-4147-A177-3AD203B41FA5}">
                      <a16:colId xmlns:a16="http://schemas.microsoft.com/office/drawing/2014/main" val="20003"/>
                    </a:ext>
                  </a:extLst>
                </a:gridCol>
              </a:tblGrid>
              <a:tr h="190500">
                <a:tc gridSpan="2">
                  <a:txBody>
                    <a:bodyPr/>
                    <a:lstStyle/>
                    <a:p>
                      <a:pPr algn="l" fontAlgn="b"/>
                      <a:r>
                        <a:rPr lang="es-CO" sz="1000" b="1" i="0" u="none" strike="noStrike" dirty="0">
                          <a:solidFill>
                            <a:srgbClr val="000000"/>
                          </a:solidFill>
                          <a:effectLst/>
                          <a:latin typeface="Calibri"/>
                        </a:rPr>
                        <a:t>CONVENCIONES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s-CO"/>
                    </a:p>
                  </a:txBody>
                  <a:tcPr/>
                </a:tc>
                <a:tc>
                  <a:txBody>
                    <a:bodyPr/>
                    <a:lstStyle/>
                    <a:p>
                      <a:pPr algn="l" fontAlgn="b"/>
                      <a:endParaRPr lang="es-CO"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s-CO" sz="11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00"/>
                  </a:ext>
                </a:extLst>
              </a:tr>
              <a:tr h="190500">
                <a:tc>
                  <a:txBody>
                    <a:bodyPr/>
                    <a:lstStyle/>
                    <a:p>
                      <a:pPr algn="l" fontAlgn="b"/>
                      <a:r>
                        <a:rPr lang="es-CO" sz="1100" b="0" i="0" u="none" strike="noStrike" dirty="0">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gridSpan="3">
                  <a:txBody>
                    <a:bodyPr/>
                    <a:lstStyle/>
                    <a:p>
                      <a:pPr algn="l" fontAlgn="b"/>
                      <a:r>
                        <a:rPr lang="es-CO" sz="1100" b="0" i="0" u="none" strike="noStrike">
                          <a:solidFill>
                            <a:srgbClr val="000000"/>
                          </a:solidFill>
                          <a:effectLst/>
                          <a:latin typeface="Calibri"/>
                        </a:rPr>
                        <a:t>Supera el porcentaje programado</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10001"/>
                  </a:ext>
                </a:extLst>
              </a:tr>
              <a:tr h="190500">
                <a:tc>
                  <a:txBody>
                    <a:bodyPr/>
                    <a:lstStyle/>
                    <a:p>
                      <a:pPr algn="l" fontAlgn="b"/>
                      <a:r>
                        <a:rPr lang="es-CO" sz="1100" b="0" i="0" u="none" strike="noStrike">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gridSpan="3">
                  <a:txBody>
                    <a:bodyPr/>
                    <a:lstStyle/>
                    <a:p>
                      <a:pPr algn="l" fontAlgn="b"/>
                      <a:r>
                        <a:rPr lang="es-CO" sz="1100" b="0" i="0" u="none" strike="noStrike" dirty="0">
                          <a:solidFill>
                            <a:srgbClr val="000000"/>
                          </a:solidFill>
                          <a:effectLst/>
                          <a:latin typeface="Calibri"/>
                        </a:rPr>
                        <a:t>No supera el porcentaje programado</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10002"/>
                  </a:ext>
                </a:extLst>
              </a:tr>
              <a:tr h="190500">
                <a:tc>
                  <a:txBody>
                    <a:bodyPr/>
                    <a:lstStyle/>
                    <a:p>
                      <a:pPr algn="l" fontAlgn="b"/>
                      <a:r>
                        <a:rPr lang="es-CO" sz="1100" b="0" i="0" u="none" strike="noStrike">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gridSpan="3">
                  <a:txBody>
                    <a:bodyPr/>
                    <a:lstStyle/>
                    <a:p>
                      <a:pPr algn="l" fontAlgn="b"/>
                      <a:r>
                        <a:rPr lang="es-CO" sz="1100" b="0" i="0" u="none" strike="noStrike" dirty="0">
                          <a:solidFill>
                            <a:srgbClr val="000000"/>
                          </a:solidFill>
                          <a:effectLst/>
                          <a:latin typeface="Calibri"/>
                        </a:rPr>
                        <a:t>Cumple el porcentaje programado</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10003"/>
                  </a:ext>
                </a:extLst>
              </a:tr>
            </a:tbl>
          </a:graphicData>
        </a:graphic>
      </p:graphicFrame>
      <p:graphicFrame>
        <p:nvGraphicFramePr>
          <p:cNvPr id="3" name="2 Tabla"/>
          <p:cNvGraphicFramePr>
            <a:graphicFrameLocks noGrp="1"/>
          </p:cNvGraphicFramePr>
          <p:nvPr>
            <p:extLst>
              <p:ext uri="{D42A27DB-BD31-4B8C-83A1-F6EECF244321}">
                <p14:modId xmlns:p14="http://schemas.microsoft.com/office/powerpoint/2010/main" val="719067691"/>
              </p:ext>
            </p:extLst>
          </p:nvPr>
        </p:nvGraphicFramePr>
        <p:xfrm>
          <a:off x="395534" y="980728"/>
          <a:ext cx="8352929" cy="4400634"/>
        </p:xfrm>
        <a:graphic>
          <a:graphicData uri="http://schemas.openxmlformats.org/drawingml/2006/table">
            <a:tbl>
              <a:tblPr/>
              <a:tblGrid>
                <a:gridCol w="595589">
                  <a:extLst>
                    <a:ext uri="{9D8B030D-6E8A-4147-A177-3AD203B41FA5}">
                      <a16:colId xmlns:a16="http://schemas.microsoft.com/office/drawing/2014/main" val="20000"/>
                    </a:ext>
                  </a:extLst>
                </a:gridCol>
                <a:gridCol w="597684">
                  <a:extLst>
                    <a:ext uri="{9D8B030D-6E8A-4147-A177-3AD203B41FA5}">
                      <a16:colId xmlns:a16="http://schemas.microsoft.com/office/drawing/2014/main" val="20001"/>
                    </a:ext>
                  </a:extLst>
                </a:gridCol>
                <a:gridCol w="1119876">
                  <a:extLst>
                    <a:ext uri="{9D8B030D-6E8A-4147-A177-3AD203B41FA5}">
                      <a16:colId xmlns:a16="http://schemas.microsoft.com/office/drawing/2014/main" val="20002"/>
                    </a:ext>
                  </a:extLst>
                </a:gridCol>
                <a:gridCol w="503315">
                  <a:extLst>
                    <a:ext uri="{9D8B030D-6E8A-4147-A177-3AD203B41FA5}">
                      <a16:colId xmlns:a16="http://schemas.microsoft.com/office/drawing/2014/main" val="20003"/>
                    </a:ext>
                  </a:extLst>
                </a:gridCol>
                <a:gridCol w="503315">
                  <a:extLst>
                    <a:ext uri="{9D8B030D-6E8A-4147-A177-3AD203B41FA5}">
                      <a16:colId xmlns:a16="http://schemas.microsoft.com/office/drawing/2014/main" val="20004"/>
                    </a:ext>
                  </a:extLst>
                </a:gridCol>
                <a:gridCol w="503315">
                  <a:extLst>
                    <a:ext uri="{9D8B030D-6E8A-4147-A177-3AD203B41FA5}">
                      <a16:colId xmlns:a16="http://schemas.microsoft.com/office/drawing/2014/main" val="20005"/>
                    </a:ext>
                  </a:extLst>
                </a:gridCol>
                <a:gridCol w="503315">
                  <a:extLst>
                    <a:ext uri="{9D8B030D-6E8A-4147-A177-3AD203B41FA5}">
                      <a16:colId xmlns:a16="http://schemas.microsoft.com/office/drawing/2014/main" val="20006"/>
                    </a:ext>
                  </a:extLst>
                </a:gridCol>
                <a:gridCol w="503315">
                  <a:extLst>
                    <a:ext uri="{9D8B030D-6E8A-4147-A177-3AD203B41FA5}">
                      <a16:colId xmlns:a16="http://schemas.microsoft.com/office/drawing/2014/main" val="20007"/>
                    </a:ext>
                  </a:extLst>
                </a:gridCol>
                <a:gridCol w="503315">
                  <a:extLst>
                    <a:ext uri="{9D8B030D-6E8A-4147-A177-3AD203B41FA5}">
                      <a16:colId xmlns:a16="http://schemas.microsoft.com/office/drawing/2014/main" val="20008"/>
                    </a:ext>
                  </a:extLst>
                </a:gridCol>
                <a:gridCol w="503315">
                  <a:extLst>
                    <a:ext uri="{9D8B030D-6E8A-4147-A177-3AD203B41FA5}">
                      <a16:colId xmlns:a16="http://schemas.microsoft.com/office/drawing/2014/main" val="20009"/>
                    </a:ext>
                  </a:extLst>
                </a:gridCol>
                <a:gridCol w="503315">
                  <a:extLst>
                    <a:ext uri="{9D8B030D-6E8A-4147-A177-3AD203B41FA5}">
                      <a16:colId xmlns:a16="http://schemas.microsoft.com/office/drawing/2014/main" val="20010"/>
                    </a:ext>
                  </a:extLst>
                </a:gridCol>
                <a:gridCol w="503315">
                  <a:extLst>
                    <a:ext uri="{9D8B030D-6E8A-4147-A177-3AD203B41FA5}">
                      <a16:colId xmlns:a16="http://schemas.microsoft.com/office/drawing/2014/main" val="20011"/>
                    </a:ext>
                  </a:extLst>
                </a:gridCol>
                <a:gridCol w="503315">
                  <a:extLst>
                    <a:ext uri="{9D8B030D-6E8A-4147-A177-3AD203B41FA5}">
                      <a16:colId xmlns:a16="http://schemas.microsoft.com/office/drawing/2014/main" val="20012"/>
                    </a:ext>
                  </a:extLst>
                </a:gridCol>
                <a:gridCol w="503315">
                  <a:extLst>
                    <a:ext uri="{9D8B030D-6E8A-4147-A177-3AD203B41FA5}">
                      <a16:colId xmlns:a16="http://schemas.microsoft.com/office/drawing/2014/main" val="20013"/>
                    </a:ext>
                  </a:extLst>
                </a:gridCol>
                <a:gridCol w="503315">
                  <a:extLst>
                    <a:ext uri="{9D8B030D-6E8A-4147-A177-3AD203B41FA5}">
                      <a16:colId xmlns:a16="http://schemas.microsoft.com/office/drawing/2014/main" val="20014"/>
                    </a:ext>
                  </a:extLst>
                </a:gridCol>
              </a:tblGrid>
              <a:tr h="181929">
                <a:tc gridSpan="2">
                  <a:txBody>
                    <a:bodyPr/>
                    <a:lstStyle/>
                    <a:p>
                      <a:pPr algn="ctr" rtl="0" fontAlgn="ctr"/>
                      <a:r>
                        <a:rPr lang="es-CO" sz="800" b="1" i="0" u="none" strike="noStrike" dirty="0">
                          <a:solidFill>
                            <a:srgbClr val="FFFFFF"/>
                          </a:solidFill>
                          <a:effectLst/>
                          <a:latin typeface="Calibri"/>
                        </a:rPr>
                        <a:t>POLITICA</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C00000"/>
                    </a:solidFill>
                  </a:tcPr>
                </a:tc>
                <a:tc hMerge="1">
                  <a:txBody>
                    <a:bodyPr/>
                    <a:lstStyle/>
                    <a:p>
                      <a:endParaRPr lang="es-CO"/>
                    </a:p>
                  </a:txBody>
                  <a:tcPr/>
                </a:tc>
                <a:tc gridSpan="13">
                  <a:txBody>
                    <a:bodyPr/>
                    <a:lstStyle/>
                    <a:p>
                      <a:pPr algn="l" rtl="0" fontAlgn="ctr"/>
                      <a:r>
                        <a:rPr lang="es-CO" sz="800" b="1" i="0" u="none" strike="noStrike" dirty="0">
                          <a:solidFill>
                            <a:srgbClr val="FFFFFF"/>
                          </a:solidFill>
                          <a:effectLst/>
                          <a:latin typeface="Calibri"/>
                        </a:rPr>
                        <a:t>Transparencia, Participación y Servicio al Ciudadano</a:t>
                      </a:r>
                    </a:p>
                  </a:txBody>
                  <a:tcPr marL="0" marR="0" marT="0" marB="0" anchor="ctr">
                    <a:lnL>
                      <a:noFill/>
                    </a:lnL>
                    <a:lnR>
                      <a:noFill/>
                    </a:lnR>
                    <a:lnT>
                      <a:noFill/>
                    </a:lnT>
                    <a:lnB>
                      <a:noFill/>
                    </a:lnB>
                    <a:solidFill>
                      <a:srgbClr val="C00000"/>
                    </a:solidFill>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10000"/>
                  </a:ext>
                </a:extLst>
              </a:tr>
              <a:tr h="935679">
                <a:tc rowSpan="4">
                  <a:txBody>
                    <a:bodyPr/>
                    <a:lstStyle/>
                    <a:p>
                      <a:pPr algn="ctr" rtl="0" fontAlgn="ctr"/>
                      <a:r>
                        <a:rPr lang="es-CO" sz="700" b="0" i="0" u="none" strike="noStrike" dirty="0">
                          <a:solidFill>
                            <a:srgbClr val="000000"/>
                          </a:solidFill>
                          <a:effectLst/>
                          <a:latin typeface="Calibri"/>
                        </a:rPr>
                        <a:t>20% de los tramites o servicios  existentes simplificados y/o racionalizados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700" b="0" i="0" u="none" strike="noStrike" dirty="0">
                          <a:solidFill>
                            <a:srgbClr val="000000"/>
                          </a:solidFill>
                          <a:effectLst/>
                          <a:latin typeface="Calibri"/>
                        </a:rPr>
                        <a:t># Trámites o servicios racionalizados/total de tramites o servicios existentes * 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700" b="0" i="0" u="none" strike="noStrike" dirty="0">
                          <a:solidFill>
                            <a:srgbClr val="000000"/>
                          </a:solidFill>
                          <a:effectLst/>
                          <a:latin typeface="Calibri"/>
                        </a:rPr>
                        <a:t>Revisar los trámites o servicios existentes con el fin de establecer si se deben Simplificar, eliminar, optimizar o automatizar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700" b="0" i="0" u="none" strike="noStrike" dirty="0">
                          <a:solidFill>
                            <a:srgbClr val="000000"/>
                          </a:solidFill>
                          <a:effectLst/>
                          <a:latin typeface="Calibri"/>
                        </a:rPr>
                        <a:t>34%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700" b="0" i="0" u="none" strike="noStrike" dirty="0">
                          <a:solidFill>
                            <a:srgbClr val="000000"/>
                          </a:solidFill>
                          <a:effectLst/>
                          <a:latin typeface="Calibri"/>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s-CO" sz="700" b="0" i="0" u="none" strike="noStrike" dirty="0">
                          <a:solidFill>
                            <a:srgbClr val="000000"/>
                          </a:solidFill>
                          <a:effectLst/>
                          <a:latin typeface="Calibri"/>
                        </a:rPr>
                        <a:t>35%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s-CO" sz="700" b="0" i="0" u="none" strike="noStrike">
                          <a:solidFill>
                            <a:srgbClr val="000000"/>
                          </a:solidFill>
                          <a:effectLst/>
                          <a:latin typeface="Calibri"/>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s-CO" sz="700" b="0" i="0" u="none" strike="noStrike">
                          <a:solidFill>
                            <a:srgbClr val="000000"/>
                          </a:solidFill>
                          <a:effectLst/>
                          <a:latin typeface="Calibri"/>
                        </a:rPr>
                        <a:t>60%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s-CO" sz="700" b="0" i="0" u="none" strike="noStrike">
                          <a:solidFill>
                            <a:srgbClr val="000000"/>
                          </a:solidFill>
                          <a:effectLst/>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es-CO" sz="700" b="0" i="0" u="none" strike="noStrike">
                          <a:solidFill>
                            <a:srgbClr val="000000"/>
                          </a:solidFill>
                          <a:effectLst/>
                          <a:latin typeface="Calibri"/>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s-CO" sz="700" b="0" i="0" u="none" strike="noStrike">
                          <a:solidFill>
                            <a:srgbClr val="000000"/>
                          </a:solidFill>
                          <a:effectLst/>
                          <a:latin typeface="Calibri"/>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es-CO" sz="700" b="0" i="0" u="none" strike="noStrike">
                          <a:solidFill>
                            <a:srgbClr val="000000"/>
                          </a:solidFill>
                          <a:effectLst/>
                          <a:latin typeface="Calibri"/>
                        </a:rPr>
                        <a:t>34%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ctr"/>
                      <a:r>
                        <a:rPr lang="es-CO" sz="700" b="0" i="0" u="none" strike="noStrike">
                          <a:solidFill>
                            <a:srgbClr val="000000"/>
                          </a:solidFill>
                          <a:effectLst/>
                          <a:latin typeface="Calibri"/>
                        </a:rPr>
                        <a:t>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es-CO" sz="700" b="0" i="0" u="none" strike="noStrike">
                          <a:solidFill>
                            <a:srgbClr val="000000"/>
                          </a:solidFill>
                          <a:effectLst/>
                          <a:latin typeface="Calibri"/>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s-CO" sz="700" b="0" i="0" u="none" strike="noStrike">
                          <a:solidFill>
                            <a:srgbClr val="000000"/>
                          </a:solidFill>
                          <a:effectLst/>
                          <a:latin typeface="Calibri"/>
                        </a:rPr>
                        <a:t>46%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extLst>
                  <a:ext uri="{0D108BD9-81ED-4DB2-BD59-A6C34878D82A}">
                    <a16:rowId xmlns:a16="http://schemas.microsoft.com/office/drawing/2014/main" val="10001"/>
                  </a:ext>
                </a:extLst>
              </a:tr>
              <a:tr h="311893">
                <a:tc vMerge="1">
                  <a:txBody>
                    <a:bodyPr/>
                    <a:lstStyle/>
                    <a:p>
                      <a:endParaRPr lang="es-CO" dirty="0"/>
                    </a:p>
                  </a:txBody>
                  <a:tcPr/>
                </a:tc>
                <a:tc rowSpan="3">
                  <a:txBody>
                    <a:bodyPr/>
                    <a:lstStyle/>
                    <a:p>
                      <a:pPr algn="ctr" rtl="0" fontAlgn="ctr"/>
                      <a:r>
                        <a:rPr lang="es-CO" sz="700" b="0" i="0" u="none" strike="noStrike">
                          <a:solidFill>
                            <a:srgbClr val="000000"/>
                          </a:solidFill>
                          <a:effectLst/>
                          <a:latin typeface="Calibri"/>
                        </a:rPr>
                        <a:t># acciones ejecutadas / Total de acciones planeadas *100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700" b="0" i="0" u="none" strike="noStrike" dirty="0">
                          <a:solidFill>
                            <a:srgbClr val="000000"/>
                          </a:solidFill>
                          <a:effectLst/>
                          <a:latin typeface="Calibri"/>
                        </a:rPr>
                        <a:t>Realizar el inventario  de trámites de cada entidad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s-CO" sz="700" b="0" i="0" u="none" strike="noStrike">
                          <a:solidFill>
                            <a:srgbClr val="000000"/>
                          </a:solidFill>
                          <a:effectLst/>
                          <a:latin typeface="Calibri"/>
                        </a:rPr>
                        <a:t>66%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s-CO" sz="700" b="0" i="0" u="none" strike="noStrike">
                          <a:solidFill>
                            <a:srgbClr val="000000"/>
                          </a:solidFill>
                          <a:effectLst/>
                          <a:latin typeface="Calibri"/>
                        </a:rPr>
                        <a:t>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rowSpan="3">
                  <a:txBody>
                    <a:bodyPr/>
                    <a:lstStyle/>
                    <a:p>
                      <a:pPr algn="ctr" fontAlgn="ctr"/>
                      <a:r>
                        <a:rPr lang="es-CO" sz="700" b="0" i="0" u="none" strike="noStrike" dirty="0">
                          <a:solidFill>
                            <a:srgbClr val="000000"/>
                          </a:solidFill>
                          <a:effectLst/>
                          <a:latin typeface="Calibri"/>
                        </a:rPr>
                        <a:t>66%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rowSpan="3">
                  <a:txBody>
                    <a:bodyPr/>
                    <a:lstStyle/>
                    <a:p>
                      <a:pPr algn="ctr" fontAlgn="ctr"/>
                      <a:r>
                        <a:rPr lang="es-CO" sz="700" b="0" i="0" u="none" strike="noStrike" dirty="0">
                          <a:solidFill>
                            <a:srgbClr val="000000"/>
                          </a:solidFill>
                          <a:effectLst/>
                          <a:latin typeface="Calibri"/>
                        </a:rPr>
                        <a:t>83%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rowSpan="3">
                  <a:txBody>
                    <a:bodyPr/>
                    <a:lstStyle/>
                    <a:p>
                      <a:pPr algn="ctr" fontAlgn="ctr"/>
                      <a:r>
                        <a:rPr lang="es-CO" sz="700" b="0" i="0" u="none" strike="noStrike">
                          <a:solidFill>
                            <a:srgbClr val="000000"/>
                          </a:solidFill>
                          <a:effectLst/>
                          <a:latin typeface="Calibri"/>
                        </a:rPr>
                        <a:t>60%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rowSpan="3">
                  <a:txBody>
                    <a:bodyPr/>
                    <a:lstStyle/>
                    <a:p>
                      <a:pPr algn="ctr" fontAlgn="ctr"/>
                      <a:r>
                        <a:rPr lang="es-CO" sz="700" b="0" i="0" u="none" strike="noStrike">
                          <a:solidFill>
                            <a:srgbClr val="000000"/>
                          </a:solidFill>
                          <a:effectLst/>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rowSpan="3">
                  <a:txBody>
                    <a:bodyPr/>
                    <a:lstStyle/>
                    <a:p>
                      <a:pPr algn="ctr" fontAlgn="ctr"/>
                      <a:r>
                        <a:rPr lang="es-CO" sz="700" b="0" i="0" u="none" strike="noStrike">
                          <a:solidFill>
                            <a:srgbClr val="000000"/>
                          </a:solidFill>
                          <a:effectLst/>
                          <a:latin typeface="Calibri"/>
                        </a:rPr>
                        <a:t>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rowSpan="3">
                  <a:txBody>
                    <a:bodyPr/>
                    <a:lstStyle/>
                    <a:p>
                      <a:pPr algn="ctr" fontAlgn="ctr"/>
                      <a:r>
                        <a:rPr lang="es-CO" sz="700" b="0" i="0" u="none" strike="noStrike">
                          <a:solidFill>
                            <a:srgbClr val="000000"/>
                          </a:solidFill>
                          <a:effectLst/>
                          <a:latin typeface="Calibri"/>
                        </a:rPr>
                        <a:t>43%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rowSpan="3">
                  <a:txBody>
                    <a:bodyPr/>
                    <a:lstStyle/>
                    <a:p>
                      <a:pPr algn="ctr" fontAlgn="ctr"/>
                      <a:r>
                        <a:rPr lang="es-CO" sz="700" b="0" i="0" u="none" strike="noStrike">
                          <a:solidFill>
                            <a:srgbClr val="000000"/>
                          </a:solidFill>
                          <a:effectLst/>
                          <a:latin typeface="Calibri"/>
                        </a:rPr>
                        <a:t>44%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rowSpan="3">
                  <a:txBody>
                    <a:bodyPr/>
                    <a:lstStyle/>
                    <a:p>
                      <a:pPr algn="ctr" fontAlgn="ctr"/>
                      <a:r>
                        <a:rPr lang="es-CO" sz="700" b="0" i="0" u="none" strike="noStrike">
                          <a:solidFill>
                            <a:srgbClr val="000000"/>
                          </a:solidFill>
                          <a:effectLst/>
                          <a:latin typeface="Calibri"/>
                        </a:rPr>
                        <a:t>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rowSpan="3">
                  <a:txBody>
                    <a:bodyPr/>
                    <a:lstStyle/>
                    <a:p>
                      <a:pPr algn="ctr" fontAlgn="ctr"/>
                      <a:r>
                        <a:rPr lang="es-CO" sz="700" b="0" i="0" u="none" strike="noStrike">
                          <a:solidFill>
                            <a:srgbClr val="000000"/>
                          </a:solidFill>
                          <a:effectLst/>
                          <a:latin typeface="Calibri"/>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rowSpan="3">
                  <a:txBody>
                    <a:bodyPr/>
                    <a:lstStyle/>
                    <a:p>
                      <a:pPr algn="ctr" fontAlgn="ctr"/>
                      <a:r>
                        <a:rPr lang="es-CO" sz="700" b="0" i="0" u="none" strike="noStrike">
                          <a:solidFill>
                            <a:srgbClr val="000000"/>
                          </a:solidFill>
                          <a:effectLst/>
                          <a:latin typeface="Calibri"/>
                        </a:rPr>
                        <a:t>42%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10002"/>
                  </a:ext>
                </a:extLst>
              </a:tr>
              <a:tr h="311893">
                <a:tc vMerge="1">
                  <a:txBody>
                    <a:bodyPr/>
                    <a:lstStyle/>
                    <a:p>
                      <a:endParaRPr lang="es-CO"/>
                    </a:p>
                  </a:txBody>
                  <a:tcPr/>
                </a:tc>
                <a:tc vMerge="1">
                  <a:txBody>
                    <a:bodyPr/>
                    <a:lstStyle/>
                    <a:p>
                      <a:endParaRPr lang="es-CO"/>
                    </a:p>
                  </a:txBody>
                  <a:tcPr/>
                </a:tc>
                <a:tc>
                  <a:txBody>
                    <a:bodyPr/>
                    <a:lstStyle/>
                    <a:p>
                      <a:pPr algn="ctr" fontAlgn="ctr"/>
                      <a:r>
                        <a:rPr lang="es-CO" sz="700" b="0" i="0" u="none" strike="noStrike" dirty="0">
                          <a:solidFill>
                            <a:srgbClr val="000000"/>
                          </a:solidFill>
                          <a:effectLst/>
                          <a:latin typeface="Calibri"/>
                        </a:rPr>
                        <a:t>Realizar el diagnóstico de  trámites de cada entidad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extLst>
                  <a:ext uri="{0D108BD9-81ED-4DB2-BD59-A6C34878D82A}">
                    <a16:rowId xmlns:a16="http://schemas.microsoft.com/office/drawing/2014/main" val="10003"/>
                  </a:ext>
                </a:extLst>
              </a:tr>
              <a:tr h="623786">
                <a:tc vMerge="1">
                  <a:txBody>
                    <a:bodyPr/>
                    <a:lstStyle/>
                    <a:p>
                      <a:endParaRPr lang="es-CO"/>
                    </a:p>
                  </a:txBody>
                  <a:tcPr/>
                </a:tc>
                <a:tc vMerge="1">
                  <a:txBody>
                    <a:bodyPr/>
                    <a:lstStyle/>
                    <a:p>
                      <a:endParaRPr lang="es-CO"/>
                    </a:p>
                  </a:txBody>
                  <a:tcPr/>
                </a:tc>
                <a:tc>
                  <a:txBody>
                    <a:bodyPr/>
                    <a:lstStyle/>
                    <a:p>
                      <a:pPr algn="ctr" fontAlgn="ctr"/>
                      <a:r>
                        <a:rPr lang="es-CO" sz="700" b="0" i="0" u="none" strike="noStrike" dirty="0">
                          <a:solidFill>
                            <a:srgbClr val="000000"/>
                          </a:solidFill>
                          <a:effectLst/>
                          <a:latin typeface="Calibri"/>
                        </a:rPr>
                        <a:t> Definir plan de acción de simplificación y racionalización de los tramites de cada entidad a partir del diagnostico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extLst>
                  <a:ext uri="{0D108BD9-81ED-4DB2-BD59-A6C34878D82A}">
                    <a16:rowId xmlns:a16="http://schemas.microsoft.com/office/drawing/2014/main" val="10004"/>
                  </a:ext>
                </a:extLst>
              </a:tr>
              <a:tr h="155947">
                <a:tc gridSpan="2">
                  <a:txBody>
                    <a:bodyPr/>
                    <a:lstStyle/>
                    <a:p>
                      <a:pPr algn="ctr" fontAlgn="ctr"/>
                      <a:r>
                        <a:rPr lang="es-CO" sz="800" b="1" i="0" u="none" strike="noStrike" dirty="0">
                          <a:solidFill>
                            <a:srgbClr val="000000"/>
                          </a:solidFill>
                          <a:effectLst/>
                          <a:latin typeface="Calibri"/>
                        </a:rPr>
                        <a:t>ESTRATEGIA 4: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hMerge="1">
                  <a:txBody>
                    <a:bodyPr/>
                    <a:lstStyle/>
                    <a:p>
                      <a:endParaRPr lang="es-CO"/>
                    </a:p>
                  </a:txBody>
                  <a:tcPr/>
                </a:tc>
                <a:tc gridSpan="13">
                  <a:txBody>
                    <a:bodyPr/>
                    <a:lstStyle/>
                    <a:p>
                      <a:pPr algn="l" fontAlgn="ctr"/>
                      <a:r>
                        <a:rPr lang="es-CO" sz="800" b="1" i="0" u="none" strike="noStrike" dirty="0">
                          <a:solidFill>
                            <a:srgbClr val="000000"/>
                          </a:solidFill>
                          <a:effectLst/>
                          <a:latin typeface="Calibri"/>
                        </a:rPr>
                        <a:t>Publicación de la Estrategia de Rendición de Cuentas e Implementación de la misma</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10005"/>
                  </a:ext>
                </a:extLst>
              </a:tr>
              <a:tr h="311893">
                <a:tc>
                  <a:txBody>
                    <a:bodyPr/>
                    <a:lstStyle/>
                    <a:p>
                      <a:pPr algn="ctr" rtl="0" fontAlgn="ctr"/>
                      <a:r>
                        <a:rPr lang="es-CO" sz="700" b="1" i="0" u="none" strike="noStrike">
                          <a:solidFill>
                            <a:srgbClr val="000000"/>
                          </a:solidFill>
                          <a:effectLst/>
                          <a:latin typeface="Calibri"/>
                        </a:rPr>
                        <a:t>META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rtl="0" fontAlgn="ctr"/>
                      <a:r>
                        <a:rPr lang="es-CO" sz="700" b="1" i="0" u="none" strike="noStrike">
                          <a:solidFill>
                            <a:srgbClr val="000000"/>
                          </a:solidFill>
                          <a:effectLst/>
                          <a:latin typeface="Calibri"/>
                        </a:rPr>
                        <a:t>FÓRMULA DEL INDICADOR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rtl="0" fontAlgn="ctr"/>
                      <a:r>
                        <a:rPr lang="es-CO" sz="700" b="1" i="0" u="none" strike="noStrike" dirty="0">
                          <a:solidFill>
                            <a:srgbClr val="000000"/>
                          </a:solidFill>
                          <a:effectLst/>
                          <a:latin typeface="Calibri"/>
                        </a:rPr>
                        <a:t>ACTIVIDADES ESPECÍFICAS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rtl="0" fontAlgn="ctr"/>
                      <a:r>
                        <a:rPr lang="es-CO" sz="700" b="1" i="0" u="none" strike="noStrike">
                          <a:solidFill>
                            <a:srgbClr val="000000"/>
                          </a:solidFill>
                          <a:effectLst/>
                          <a:latin typeface="Calibri"/>
                        </a:rPr>
                        <a:t>% PROGRAMADO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ICFES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ICETEX</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INCI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dirty="0">
                          <a:solidFill>
                            <a:srgbClr val="000000"/>
                          </a:solidFill>
                          <a:effectLst/>
                          <a:latin typeface="Calibri"/>
                        </a:rPr>
                        <a:t>INSOR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FODESEP</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INTENALCO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ETITC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INFOTEP SAN ANDRES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INFOTEP SAN JUAN DEL CESAR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ITFIT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PROMEDIO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extLst>
                  <a:ext uri="{0D108BD9-81ED-4DB2-BD59-A6C34878D82A}">
                    <a16:rowId xmlns:a16="http://schemas.microsoft.com/office/drawing/2014/main" val="10006"/>
                  </a:ext>
                </a:extLst>
              </a:tr>
              <a:tr h="467840">
                <a:tc rowSpan="4">
                  <a:txBody>
                    <a:bodyPr/>
                    <a:lstStyle/>
                    <a:p>
                      <a:pPr algn="ctr" fontAlgn="b"/>
                      <a:br>
                        <a:rPr lang="es-CO" sz="700" b="0" i="0" u="none" strike="noStrike" dirty="0">
                          <a:solidFill>
                            <a:srgbClr val="000000"/>
                          </a:solidFill>
                          <a:effectLst/>
                          <a:latin typeface="Calibri"/>
                        </a:rPr>
                      </a:br>
                      <a:br>
                        <a:rPr lang="es-CO" sz="700" b="0" i="0" u="none" strike="noStrike" dirty="0">
                          <a:solidFill>
                            <a:srgbClr val="000000"/>
                          </a:solidFill>
                          <a:effectLst/>
                          <a:latin typeface="Calibri"/>
                        </a:rPr>
                      </a:br>
                      <a:r>
                        <a:rPr lang="es-CO" sz="700" b="0" i="0" u="none" strike="noStrike" dirty="0">
                          <a:solidFill>
                            <a:srgbClr val="000000"/>
                          </a:solidFill>
                          <a:effectLst/>
                          <a:latin typeface="Calibri"/>
                        </a:rPr>
                        <a:t> 100% de las acciones establecidas en la planeación de la estrategia de rendición de cuentas desarrolladas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ctr" fontAlgn="ctr"/>
                      <a:r>
                        <a:rPr lang="es-CO" sz="700" b="0" i="0" u="none" strike="noStrike">
                          <a:solidFill>
                            <a:srgbClr val="000000"/>
                          </a:solidFill>
                          <a:effectLst/>
                          <a:latin typeface="Calibri"/>
                        </a:rPr>
                        <a:t># acciones ejecutadas / Total de acciones planeadas *100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700" b="0" i="0" u="none" strike="noStrike" dirty="0">
                          <a:solidFill>
                            <a:srgbClr val="000000"/>
                          </a:solidFill>
                          <a:effectLst/>
                          <a:latin typeface="Calibri"/>
                        </a:rPr>
                        <a:t>Identificación de las necesidades de información de la población objetivo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ctr" fontAlgn="ctr"/>
                      <a:r>
                        <a:rPr lang="es-CO" sz="700" b="0" i="0" u="none" strike="noStrike">
                          <a:solidFill>
                            <a:srgbClr val="000000"/>
                          </a:solidFill>
                          <a:effectLst/>
                          <a:latin typeface="Calibri"/>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ctr" fontAlgn="ctr"/>
                      <a:r>
                        <a:rPr lang="es-CO" sz="700" b="0" i="0" u="none" strike="noStrike">
                          <a:solidFill>
                            <a:srgbClr val="000000"/>
                          </a:solidFill>
                          <a:effectLst/>
                          <a:latin typeface="Calibri"/>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rowSpan="4">
                  <a:txBody>
                    <a:bodyPr/>
                    <a:lstStyle/>
                    <a:p>
                      <a:pPr algn="ctr" fontAlgn="ctr"/>
                      <a:r>
                        <a:rPr lang="es-CO" sz="700" b="0" i="0" u="none" strike="noStrike">
                          <a:solidFill>
                            <a:srgbClr val="000000"/>
                          </a:solidFill>
                          <a:effectLst/>
                          <a:latin typeface="Calibri"/>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rowSpan="4">
                  <a:txBody>
                    <a:bodyPr/>
                    <a:lstStyle/>
                    <a:p>
                      <a:pPr algn="ctr" fontAlgn="ctr"/>
                      <a:r>
                        <a:rPr lang="es-CO" sz="700" b="0" i="0" u="none" strike="noStrike">
                          <a:solidFill>
                            <a:srgbClr val="000000"/>
                          </a:solidFill>
                          <a:effectLst/>
                          <a:latin typeface="Calibri"/>
                        </a:rPr>
                        <a:t>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rowSpan="4">
                  <a:txBody>
                    <a:bodyPr/>
                    <a:lstStyle/>
                    <a:p>
                      <a:pPr algn="ctr" fontAlgn="ctr"/>
                      <a:r>
                        <a:rPr lang="es-CO" sz="700" b="0" i="0" u="none" strike="noStrike" dirty="0">
                          <a:solidFill>
                            <a:srgbClr val="000000"/>
                          </a:solidFill>
                          <a:effectLst/>
                          <a:latin typeface="Calibri"/>
                        </a:rPr>
                        <a:t>60%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rowSpan="4">
                  <a:txBody>
                    <a:bodyPr/>
                    <a:lstStyle/>
                    <a:p>
                      <a:pPr algn="ctr" fontAlgn="ctr"/>
                      <a:r>
                        <a:rPr lang="es-CO" sz="700" b="0" i="0" u="none" strike="noStrike" dirty="0">
                          <a:solidFill>
                            <a:srgbClr val="000000"/>
                          </a:solidFill>
                          <a:effectLst/>
                          <a:latin typeface="Calibri"/>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rowSpan="4">
                  <a:txBody>
                    <a:bodyPr/>
                    <a:lstStyle/>
                    <a:p>
                      <a:pPr algn="ctr" fontAlgn="ctr"/>
                      <a:r>
                        <a:rPr lang="es-CO" sz="700" b="0" i="0" u="none" strike="noStrike" dirty="0">
                          <a:solidFill>
                            <a:srgbClr val="000000"/>
                          </a:solidFill>
                          <a:effectLst/>
                          <a:latin typeface="Calibri"/>
                        </a:rPr>
                        <a:t>30%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rowSpan="4">
                  <a:txBody>
                    <a:bodyPr/>
                    <a:lstStyle/>
                    <a:p>
                      <a:pPr algn="ctr" fontAlgn="ctr"/>
                      <a:r>
                        <a:rPr lang="es-CO" sz="700" b="0" i="0" u="none" strike="noStrike" dirty="0">
                          <a:solidFill>
                            <a:srgbClr val="000000"/>
                          </a:solidFill>
                          <a:effectLst/>
                          <a:latin typeface="Calibri"/>
                        </a:rPr>
                        <a:t>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rowSpan="4">
                  <a:txBody>
                    <a:bodyPr/>
                    <a:lstStyle/>
                    <a:p>
                      <a:pPr algn="ctr" fontAlgn="ctr"/>
                      <a:r>
                        <a:rPr lang="es-CO" sz="700" b="0" i="0" u="none" strike="noStrike" dirty="0">
                          <a:solidFill>
                            <a:srgbClr val="000000"/>
                          </a:solidFill>
                          <a:effectLst/>
                          <a:latin typeface="Calibri"/>
                        </a:rPr>
                        <a:t>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rowSpan="4">
                  <a:txBody>
                    <a:bodyPr/>
                    <a:lstStyle/>
                    <a:p>
                      <a:pPr algn="ctr" fontAlgn="ctr"/>
                      <a:r>
                        <a:rPr lang="es-CO" sz="700" b="0" i="0" u="none" strike="noStrike" dirty="0">
                          <a:solidFill>
                            <a:srgbClr val="000000"/>
                          </a:solidFill>
                          <a:effectLst/>
                          <a:latin typeface="Calibri"/>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rowSpan="4">
                  <a:txBody>
                    <a:bodyPr/>
                    <a:lstStyle/>
                    <a:p>
                      <a:pPr algn="ctr" fontAlgn="ctr"/>
                      <a:r>
                        <a:rPr lang="es-CO" sz="700" b="0" i="0" u="none" strike="noStrike" dirty="0">
                          <a:solidFill>
                            <a:srgbClr val="000000"/>
                          </a:solidFill>
                          <a:effectLst/>
                          <a:latin typeface="Calibri"/>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rowSpan="4">
                  <a:txBody>
                    <a:bodyPr/>
                    <a:lstStyle/>
                    <a:p>
                      <a:pPr algn="ctr" fontAlgn="ctr"/>
                      <a:r>
                        <a:rPr lang="es-CO" sz="700" b="0" i="0" u="none" strike="noStrike" dirty="0">
                          <a:solidFill>
                            <a:srgbClr val="000000"/>
                          </a:solidFill>
                          <a:effectLst/>
                          <a:latin typeface="Calibri"/>
                        </a:rPr>
                        <a:t>51%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extLst>
                  <a:ext uri="{0D108BD9-81ED-4DB2-BD59-A6C34878D82A}">
                    <a16:rowId xmlns:a16="http://schemas.microsoft.com/office/drawing/2014/main" val="10007"/>
                  </a:ext>
                </a:extLst>
              </a:tr>
              <a:tr h="467840">
                <a:tc vMerge="1">
                  <a:txBody>
                    <a:bodyPr/>
                    <a:lstStyle/>
                    <a:p>
                      <a:endParaRPr lang="es-CO"/>
                    </a:p>
                  </a:txBody>
                  <a:tcPr/>
                </a:tc>
                <a:tc vMerge="1">
                  <a:txBody>
                    <a:bodyPr/>
                    <a:lstStyle/>
                    <a:p>
                      <a:endParaRPr lang="es-CO"/>
                    </a:p>
                  </a:txBody>
                  <a:tcPr/>
                </a:tc>
                <a:tc>
                  <a:txBody>
                    <a:bodyPr/>
                    <a:lstStyle/>
                    <a:p>
                      <a:pPr algn="ctr" fontAlgn="ctr"/>
                      <a:r>
                        <a:rPr lang="es-CO" sz="700" b="0" i="0" u="none" strike="noStrike" dirty="0">
                          <a:solidFill>
                            <a:srgbClr val="000000"/>
                          </a:solidFill>
                          <a:effectLst/>
                          <a:latin typeface="Calibri"/>
                        </a:rPr>
                        <a:t>Acciones de información a través de la utilización de medios de comunicación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extLst>
                  <a:ext uri="{0D108BD9-81ED-4DB2-BD59-A6C34878D82A}">
                    <a16:rowId xmlns:a16="http://schemas.microsoft.com/office/drawing/2014/main" val="10008"/>
                  </a:ext>
                </a:extLst>
              </a:tr>
              <a:tr h="155947">
                <a:tc vMerge="1">
                  <a:txBody>
                    <a:bodyPr/>
                    <a:lstStyle/>
                    <a:p>
                      <a:endParaRPr lang="es-CO"/>
                    </a:p>
                  </a:txBody>
                  <a:tcPr/>
                </a:tc>
                <a:tc vMerge="1">
                  <a:txBody>
                    <a:bodyPr/>
                    <a:lstStyle/>
                    <a:p>
                      <a:endParaRPr lang="es-CO"/>
                    </a:p>
                  </a:txBody>
                  <a:tcPr/>
                </a:tc>
                <a:tc>
                  <a:txBody>
                    <a:bodyPr/>
                    <a:lstStyle/>
                    <a:p>
                      <a:pPr algn="ctr" fontAlgn="ctr"/>
                      <a:r>
                        <a:rPr lang="es-CO" sz="700" b="0" i="0" u="none" strike="noStrike" dirty="0">
                          <a:solidFill>
                            <a:srgbClr val="000000"/>
                          </a:solidFill>
                          <a:effectLst/>
                          <a:latin typeface="Calibri"/>
                        </a:rPr>
                        <a:t>Realización de la convocatoria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extLst>
                  <a:ext uri="{0D108BD9-81ED-4DB2-BD59-A6C34878D82A}">
                    <a16:rowId xmlns:a16="http://schemas.microsoft.com/office/drawing/2014/main" val="10009"/>
                  </a:ext>
                </a:extLst>
              </a:tr>
              <a:tr h="467840">
                <a:tc vMerge="1">
                  <a:txBody>
                    <a:bodyPr/>
                    <a:lstStyle/>
                    <a:p>
                      <a:endParaRPr lang="es-CO"/>
                    </a:p>
                  </a:txBody>
                  <a:tcPr/>
                </a:tc>
                <a:tc vMerge="1">
                  <a:txBody>
                    <a:bodyPr/>
                    <a:lstStyle/>
                    <a:p>
                      <a:endParaRPr lang="es-CO"/>
                    </a:p>
                  </a:txBody>
                  <a:tcPr/>
                </a:tc>
                <a:tc>
                  <a:txBody>
                    <a:bodyPr/>
                    <a:lstStyle/>
                    <a:p>
                      <a:pPr algn="ctr" fontAlgn="ctr"/>
                      <a:r>
                        <a:rPr lang="es-CO" sz="700" b="0" i="0" u="none" strike="noStrike" dirty="0">
                          <a:solidFill>
                            <a:srgbClr val="000000"/>
                          </a:solidFill>
                          <a:effectLst/>
                          <a:latin typeface="Calibri"/>
                        </a:rPr>
                        <a:t>Evaluación y monitoreo de la Rendición de cuentas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38292555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5"/>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5259" t="17295" r="16983" b="33645"/>
          <a:stretch/>
        </p:blipFill>
        <p:spPr bwMode="auto">
          <a:xfrm>
            <a:off x="395536" y="116632"/>
            <a:ext cx="8352928" cy="7920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5 Rectángulo"/>
          <p:cNvSpPr/>
          <p:nvPr/>
        </p:nvSpPr>
        <p:spPr>
          <a:xfrm>
            <a:off x="467544" y="116632"/>
            <a:ext cx="8254280" cy="707886"/>
          </a:xfrm>
          <a:prstGeom prst="rect">
            <a:avLst/>
          </a:prstGeom>
        </p:spPr>
        <p:txBody>
          <a:bodyPr wrap="square">
            <a:spAutoFit/>
          </a:bodyPr>
          <a:lstStyle/>
          <a:p>
            <a:pPr algn="ctr"/>
            <a:r>
              <a:rPr lang="es-CO" sz="2000" b="1" dirty="0">
                <a:solidFill>
                  <a:schemeClr val="bg1"/>
                </a:solidFill>
                <a:latin typeface="Arial" panose="020B0604020202020204" pitchFamily="34" charset="0"/>
                <a:ea typeface="ＭＳ Ｐゴシック" panose="020B0600070205080204" pitchFamily="34" charset="-128"/>
                <a:cs typeface="Arial" panose="020B0604020202020204" pitchFamily="34" charset="0"/>
              </a:rPr>
              <a:t>POLITICA DE </a:t>
            </a:r>
            <a:r>
              <a:rPr lang="es-CO" sz="2000" b="1" dirty="0">
                <a:solidFill>
                  <a:schemeClr val="bg1"/>
                </a:solidFill>
                <a:latin typeface="Arial" panose="020B0604020202020204" pitchFamily="34" charset="0"/>
                <a:cs typeface="Arial" panose="020B0604020202020204" pitchFamily="34" charset="0"/>
              </a:rPr>
              <a:t>TRANSPARENCIA, PARTICIPACIÓN Y SERVICIO AL CIUDADANO</a:t>
            </a:r>
            <a:endParaRPr lang="es-CO" sz="2000" dirty="0">
              <a:solidFill>
                <a:schemeClr val="bg1"/>
              </a:solidFill>
              <a:latin typeface="Arial" panose="020B0604020202020204" pitchFamily="34" charset="0"/>
              <a:cs typeface="Arial" panose="020B0604020202020204" pitchFamily="34" charset="0"/>
            </a:endParaRPr>
          </a:p>
        </p:txBody>
      </p:sp>
      <p:graphicFrame>
        <p:nvGraphicFramePr>
          <p:cNvPr id="3" name="2 Tabla"/>
          <p:cNvGraphicFramePr>
            <a:graphicFrameLocks noGrp="1"/>
          </p:cNvGraphicFramePr>
          <p:nvPr>
            <p:extLst>
              <p:ext uri="{D42A27DB-BD31-4B8C-83A1-F6EECF244321}">
                <p14:modId xmlns:p14="http://schemas.microsoft.com/office/powerpoint/2010/main" val="1152975284"/>
              </p:ext>
            </p:extLst>
          </p:nvPr>
        </p:nvGraphicFramePr>
        <p:xfrm>
          <a:off x="467548" y="1124746"/>
          <a:ext cx="8136895" cy="3820871"/>
        </p:xfrm>
        <a:graphic>
          <a:graphicData uri="http://schemas.openxmlformats.org/drawingml/2006/table">
            <a:tbl>
              <a:tblPr/>
              <a:tblGrid>
                <a:gridCol w="580186">
                  <a:extLst>
                    <a:ext uri="{9D8B030D-6E8A-4147-A177-3AD203B41FA5}">
                      <a16:colId xmlns:a16="http://schemas.microsoft.com/office/drawing/2014/main" val="20000"/>
                    </a:ext>
                  </a:extLst>
                </a:gridCol>
                <a:gridCol w="582231">
                  <a:extLst>
                    <a:ext uri="{9D8B030D-6E8A-4147-A177-3AD203B41FA5}">
                      <a16:colId xmlns:a16="http://schemas.microsoft.com/office/drawing/2014/main" val="20001"/>
                    </a:ext>
                  </a:extLst>
                </a:gridCol>
                <a:gridCol w="490297">
                  <a:extLst>
                    <a:ext uri="{9D8B030D-6E8A-4147-A177-3AD203B41FA5}">
                      <a16:colId xmlns:a16="http://schemas.microsoft.com/office/drawing/2014/main" val="20002"/>
                    </a:ext>
                  </a:extLst>
                </a:gridCol>
                <a:gridCol w="600617">
                  <a:extLst>
                    <a:ext uri="{9D8B030D-6E8A-4147-A177-3AD203B41FA5}">
                      <a16:colId xmlns:a16="http://schemas.microsoft.com/office/drawing/2014/main" val="20003"/>
                    </a:ext>
                  </a:extLst>
                </a:gridCol>
                <a:gridCol w="490297">
                  <a:extLst>
                    <a:ext uri="{9D8B030D-6E8A-4147-A177-3AD203B41FA5}">
                      <a16:colId xmlns:a16="http://schemas.microsoft.com/office/drawing/2014/main" val="20004"/>
                    </a:ext>
                  </a:extLst>
                </a:gridCol>
                <a:gridCol w="490297">
                  <a:extLst>
                    <a:ext uri="{9D8B030D-6E8A-4147-A177-3AD203B41FA5}">
                      <a16:colId xmlns:a16="http://schemas.microsoft.com/office/drawing/2014/main" val="20005"/>
                    </a:ext>
                  </a:extLst>
                </a:gridCol>
                <a:gridCol w="490297">
                  <a:extLst>
                    <a:ext uri="{9D8B030D-6E8A-4147-A177-3AD203B41FA5}">
                      <a16:colId xmlns:a16="http://schemas.microsoft.com/office/drawing/2014/main" val="20006"/>
                    </a:ext>
                  </a:extLst>
                </a:gridCol>
                <a:gridCol w="490297">
                  <a:extLst>
                    <a:ext uri="{9D8B030D-6E8A-4147-A177-3AD203B41FA5}">
                      <a16:colId xmlns:a16="http://schemas.microsoft.com/office/drawing/2014/main" val="20007"/>
                    </a:ext>
                  </a:extLst>
                </a:gridCol>
                <a:gridCol w="490297">
                  <a:extLst>
                    <a:ext uri="{9D8B030D-6E8A-4147-A177-3AD203B41FA5}">
                      <a16:colId xmlns:a16="http://schemas.microsoft.com/office/drawing/2014/main" val="20008"/>
                    </a:ext>
                  </a:extLst>
                </a:gridCol>
                <a:gridCol w="490297">
                  <a:extLst>
                    <a:ext uri="{9D8B030D-6E8A-4147-A177-3AD203B41FA5}">
                      <a16:colId xmlns:a16="http://schemas.microsoft.com/office/drawing/2014/main" val="20009"/>
                    </a:ext>
                  </a:extLst>
                </a:gridCol>
                <a:gridCol w="490297">
                  <a:extLst>
                    <a:ext uri="{9D8B030D-6E8A-4147-A177-3AD203B41FA5}">
                      <a16:colId xmlns:a16="http://schemas.microsoft.com/office/drawing/2014/main" val="20010"/>
                    </a:ext>
                  </a:extLst>
                </a:gridCol>
                <a:gridCol w="490297">
                  <a:extLst>
                    <a:ext uri="{9D8B030D-6E8A-4147-A177-3AD203B41FA5}">
                      <a16:colId xmlns:a16="http://schemas.microsoft.com/office/drawing/2014/main" val="20011"/>
                    </a:ext>
                  </a:extLst>
                </a:gridCol>
                <a:gridCol w="490297">
                  <a:extLst>
                    <a:ext uri="{9D8B030D-6E8A-4147-A177-3AD203B41FA5}">
                      <a16:colId xmlns:a16="http://schemas.microsoft.com/office/drawing/2014/main" val="20012"/>
                    </a:ext>
                  </a:extLst>
                </a:gridCol>
                <a:gridCol w="490297">
                  <a:extLst>
                    <a:ext uri="{9D8B030D-6E8A-4147-A177-3AD203B41FA5}">
                      <a16:colId xmlns:a16="http://schemas.microsoft.com/office/drawing/2014/main" val="20013"/>
                    </a:ext>
                  </a:extLst>
                </a:gridCol>
                <a:gridCol w="490297">
                  <a:extLst>
                    <a:ext uri="{9D8B030D-6E8A-4147-A177-3AD203B41FA5}">
                      <a16:colId xmlns:a16="http://schemas.microsoft.com/office/drawing/2014/main" val="20014"/>
                    </a:ext>
                  </a:extLst>
                </a:gridCol>
                <a:gridCol w="490297">
                  <a:extLst>
                    <a:ext uri="{9D8B030D-6E8A-4147-A177-3AD203B41FA5}">
                      <a16:colId xmlns:a16="http://schemas.microsoft.com/office/drawing/2014/main" val="20015"/>
                    </a:ext>
                  </a:extLst>
                </a:gridCol>
              </a:tblGrid>
              <a:tr h="288030">
                <a:tc gridSpan="2">
                  <a:txBody>
                    <a:bodyPr/>
                    <a:lstStyle/>
                    <a:p>
                      <a:pPr algn="ctr" rtl="0" fontAlgn="ctr"/>
                      <a:r>
                        <a:rPr lang="es-CO" sz="800" b="1" i="0" u="none" strike="noStrike" dirty="0">
                          <a:solidFill>
                            <a:srgbClr val="FFFFFF"/>
                          </a:solidFill>
                          <a:effectLst/>
                          <a:latin typeface="Calibri"/>
                        </a:rPr>
                        <a:t>POLITICA</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C00000"/>
                    </a:solidFill>
                  </a:tcPr>
                </a:tc>
                <a:tc hMerge="1">
                  <a:txBody>
                    <a:bodyPr/>
                    <a:lstStyle/>
                    <a:p>
                      <a:endParaRPr lang="es-CO"/>
                    </a:p>
                  </a:txBody>
                  <a:tcPr/>
                </a:tc>
                <a:tc gridSpan="14">
                  <a:txBody>
                    <a:bodyPr/>
                    <a:lstStyle/>
                    <a:p>
                      <a:pPr algn="l" rtl="0" fontAlgn="ctr"/>
                      <a:r>
                        <a:rPr lang="es-CO" sz="800" b="1" i="0" u="none" strike="noStrike" dirty="0">
                          <a:solidFill>
                            <a:srgbClr val="FFFFFF"/>
                          </a:solidFill>
                          <a:effectLst/>
                          <a:latin typeface="Calibri"/>
                        </a:rPr>
                        <a:t>Transparencia, Participación y Servicio al Ciudadano</a:t>
                      </a:r>
                    </a:p>
                  </a:txBody>
                  <a:tcPr marL="0" marR="0" marT="0" marB="0" anchor="ctr">
                    <a:lnL>
                      <a:noFill/>
                    </a:lnL>
                    <a:lnR>
                      <a:noFill/>
                    </a:lnR>
                    <a:lnT>
                      <a:noFill/>
                    </a:lnT>
                    <a:lnB>
                      <a:noFill/>
                    </a:lnB>
                    <a:solidFill>
                      <a:srgbClr val="C00000"/>
                    </a:solidFill>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10000"/>
                  </a:ext>
                </a:extLst>
              </a:tr>
              <a:tr h="182722">
                <a:tc gridSpan="2">
                  <a:txBody>
                    <a:bodyPr/>
                    <a:lstStyle/>
                    <a:p>
                      <a:pPr algn="ctr" fontAlgn="ctr"/>
                      <a:r>
                        <a:rPr lang="es-CO" sz="800" b="1" i="0" u="none" strike="noStrike" dirty="0">
                          <a:solidFill>
                            <a:srgbClr val="000000"/>
                          </a:solidFill>
                          <a:effectLst/>
                          <a:latin typeface="Calibri"/>
                        </a:rPr>
                        <a:t>ESTRATEGIA 5:  </a:t>
                      </a:r>
                    </a:p>
                    <a:p>
                      <a:pPr algn="ctr" fontAlgn="ctr"/>
                      <a:r>
                        <a:rPr lang="es-CO" sz="800" b="1" i="0" u="none" strike="noStrike" dirty="0">
                          <a:solidFill>
                            <a:srgbClr val="000000"/>
                          </a:solidFill>
                          <a:effectLst/>
                          <a:latin typeface="Calibri"/>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hMerge="1">
                  <a:txBody>
                    <a:bodyPr/>
                    <a:lstStyle/>
                    <a:p>
                      <a:pPr algn="l" fontAlgn="ctr"/>
                      <a:endParaRPr lang="es-CO" sz="800" b="1"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gridSpan="14">
                  <a:txBody>
                    <a:bodyPr/>
                    <a:lstStyle/>
                    <a:p>
                      <a:pPr algn="l" fontAlgn="ctr"/>
                      <a:r>
                        <a:rPr lang="es-CO" sz="800" b="1" i="0" u="none" strike="noStrike" dirty="0">
                          <a:solidFill>
                            <a:srgbClr val="000000"/>
                          </a:solidFill>
                          <a:effectLst/>
                          <a:latin typeface="Calibri"/>
                        </a:rPr>
                        <a:t>Estrategias para acceso a la información pública</a:t>
                      </a:r>
                    </a:p>
                  </a:txBody>
                  <a:tcPr marL="0" marR="0" marT="0" marB="0" anchor="ctr">
                    <a:lnL w="6350" cap="flat" cmpd="sng" algn="ctr">
                      <a:solidFill>
                        <a:srgbClr val="000000"/>
                      </a:solidFill>
                      <a:prstDash val="solid"/>
                      <a:round/>
                      <a:headEnd type="none" w="med" len="med"/>
                      <a:tailEnd type="none" w="med" len="med"/>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10001"/>
                  </a:ext>
                </a:extLst>
              </a:tr>
              <a:tr h="548167">
                <a:tc>
                  <a:txBody>
                    <a:bodyPr/>
                    <a:lstStyle/>
                    <a:p>
                      <a:pPr algn="ctr" rtl="0" fontAlgn="ctr"/>
                      <a:r>
                        <a:rPr lang="es-CO" sz="700" b="1" i="0" u="none" strike="noStrike">
                          <a:solidFill>
                            <a:srgbClr val="000000"/>
                          </a:solidFill>
                          <a:effectLst/>
                          <a:latin typeface="Calibri"/>
                        </a:rPr>
                        <a:t>META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rtl="0" fontAlgn="ctr"/>
                      <a:r>
                        <a:rPr lang="es-CO" sz="700" b="1" i="0" u="none" strike="noStrike" dirty="0">
                          <a:solidFill>
                            <a:srgbClr val="000000"/>
                          </a:solidFill>
                          <a:effectLst/>
                          <a:latin typeface="Calibri"/>
                        </a:rPr>
                        <a:t>FÓRMULA DEL INDICADOR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gridSpan="2">
                  <a:txBody>
                    <a:bodyPr/>
                    <a:lstStyle/>
                    <a:p>
                      <a:pPr algn="ctr" rtl="0" fontAlgn="ctr"/>
                      <a:r>
                        <a:rPr lang="es-CO" sz="700" b="1" i="0" u="none" strike="noStrike" dirty="0">
                          <a:solidFill>
                            <a:srgbClr val="000000"/>
                          </a:solidFill>
                          <a:effectLst/>
                          <a:latin typeface="Calibri"/>
                        </a:rPr>
                        <a:t>ACTIVIDADES ESPECÍFICAS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hMerge="1">
                  <a:txBody>
                    <a:bodyPr/>
                    <a:lstStyle/>
                    <a:p>
                      <a:endParaRPr lang="es-CO"/>
                    </a:p>
                  </a:txBody>
                  <a:tcPr/>
                </a:tc>
                <a:tc>
                  <a:txBody>
                    <a:bodyPr/>
                    <a:lstStyle/>
                    <a:p>
                      <a:pPr algn="ctr" rtl="0" fontAlgn="ctr"/>
                      <a:r>
                        <a:rPr lang="es-CO" sz="700" b="1" i="0" u="none" strike="noStrike">
                          <a:solidFill>
                            <a:srgbClr val="000000"/>
                          </a:solidFill>
                          <a:effectLst/>
                          <a:latin typeface="Calibri"/>
                        </a:rPr>
                        <a:t>% PROGRAMADO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ICFES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ICETEX</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INCI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INSOR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FODESEP</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INTENALCO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ETITC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INFOTEP SAN ANDRES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INFOTEP SAN JUAN DEL CESAR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ITFIT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PROMEDIO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extLst>
                  <a:ext uri="{0D108BD9-81ED-4DB2-BD59-A6C34878D82A}">
                    <a16:rowId xmlns:a16="http://schemas.microsoft.com/office/drawing/2014/main" val="10002"/>
                  </a:ext>
                </a:extLst>
              </a:tr>
              <a:tr h="548167">
                <a:tc rowSpan="4">
                  <a:txBody>
                    <a:bodyPr/>
                    <a:lstStyle/>
                    <a:p>
                      <a:pPr algn="ctr" fontAlgn="ctr"/>
                      <a:br>
                        <a:rPr lang="es-CO" sz="700" b="0" i="0" u="none" strike="noStrike">
                          <a:solidFill>
                            <a:srgbClr val="000000"/>
                          </a:solidFill>
                          <a:effectLst/>
                          <a:latin typeface="Calibri"/>
                        </a:rPr>
                      </a:br>
                      <a:r>
                        <a:rPr lang="es-CO" sz="700" b="0" i="0" u="none" strike="noStrike">
                          <a:solidFill>
                            <a:srgbClr val="000000"/>
                          </a:solidFill>
                          <a:effectLst/>
                          <a:latin typeface="Calibri"/>
                        </a:rPr>
                        <a:t> Un acuerdo de intercambio de información definido por Entidad Adscrita y/o vinculada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ctr" fontAlgn="ctr"/>
                      <a:br>
                        <a:rPr lang="es-CO" sz="700" b="0" i="0" u="none" strike="noStrike" dirty="0">
                          <a:solidFill>
                            <a:srgbClr val="000000"/>
                          </a:solidFill>
                          <a:effectLst/>
                          <a:latin typeface="Calibri"/>
                        </a:rPr>
                      </a:br>
                      <a:br>
                        <a:rPr lang="es-CO" sz="700" b="0" i="0" u="none" strike="noStrike" dirty="0">
                          <a:solidFill>
                            <a:srgbClr val="000000"/>
                          </a:solidFill>
                          <a:effectLst/>
                          <a:latin typeface="Calibri"/>
                        </a:rPr>
                      </a:br>
                      <a:r>
                        <a:rPr lang="es-CO" sz="700" b="0" i="0" u="none" strike="noStrike" dirty="0">
                          <a:solidFill>
                            <a:srgbClr val="000000"/>
                          </a:solidFill>
                          <a:effectLst/>
                          <a:latin typeface="Calibri"/>
                        </a:rPr>
                        <a:t># acciones ejecutadas / Total de acciones planeadas *100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s-CO" sz="700" b="0" i="0" u="none" strike="noStrike" dirty="0">
                          <a:solidFill>
                            <a:srgbClr val="000000"/>
                          </a:solidFill>
                          <a:effectLst/>
                          <a:latin typeface="Calibri"/>
                        </a:rPr>
                        <a:t>Establecer y cumplir con el calendario anual de reporte de información sectorial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s-CO"/>
                    </a:p>
                  </a:txBody>
                  <a:tcPr/>
                </a:tc>
                <a:tc rowSpan="4">
                  <a:txBody>
                    <a:bodyPr/>
                    <a:lstStyle/>
                    <a:p>
                      <a:pPr algn="ctr" fontAlgn="ctr"/>
                      <a:r>
                        <a:rPr lang="es-CO" sz="700" b="0" i="0" u="none" strike="noStrike">
                          <a:solidFill>
                            <a:srgbClr val="000000"/>
                          </a:solidFill>
                          <a:effectLst/>
                          <a:latin typeface="Calibri"/>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ctr" fontAlgn="ctr"/>
                      <a:r>
                        <a:rPr lang="es-CO" sz="700" b="0" i="0" u="none" strike="noStrike">
                          <a:solidFill>
                            <a:srgbClr val="000000"/>
                          </a:solidFill>
                          <a:effectLst/>
                          <a:latin typeface="Calibri"/>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rowSpan="4">
                  <a:txBody>
                    <a:bodyPr/>
                    <a:lstStyle/>
                    <a:p>
                      <a:pPr algn="ctr" fontAlgn="ctr"/>
                      <a:r>
                        <a:rPr lang="es-CO" sz="700" b="0" i="0" u="none" strike="noStrike" dirty="0">
                          <a:solidFill>
                            <a:srgbClr val="000000"/>
                          </a:solidFill>
                          <a:effectLst/>
                          <a:latin typeface="Calibri"/>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rowSpan="4">
                  <a:txBody>
                    <a:bodyPr/>
                    <a:lstStyle/>
                    <a:p>
                      <a:pPr algn="ctr" fontAlgn="ctr"/>
                      <a:r>
                        <a:rPr lang="es-CO" sz="700" b="0" i="0" u="none" strike="noStrike">
                          <a:solidFill>
                            <a:srgbClr val="000000"/>
                          </a:solidFill>
                          <a:effectLst/>
                          <a:latin typeface="Calibri"/>
                        </a:rPr>
                        <a:t>30%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rowSpan="4">
                  <a:txBody>
                    <a:bodyPr/>
                    <a:lstStyle/>
                    <a:p>
                      <a:pPr algn="ctr" fontAlgn="ctr"/>
                      <a:r>
                        <a:rPr lang="es-CO" sz="700" b="0" i="0" u="none" strike="noStrike">
                          <a:solidFill>
                            <a:srgbClr val="000000"/>
                          </a:solidFill>
                          <a:effectLst/>
                          <a:latin typeface="Calibri"/>
                        </a:rPr>
                        <a:t>30%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rowSpan="4">
                  <a:txBody>
                    <a:bodyPr/>
                    <a:lstStyle/>
                    <a:p>
                      <a:pPr algn="ctr" fontAlgn="ctr"/>
                      <a:r>
                        <a:rPr lang="es-CO" sz="700" b="0" i="0" u="none" strike="noStrike" dirty="0">
                          <a:solidFill>
                            <a:srgbClr val="000000"/>
                          </a:solidFill>
                          <a:effectLst/>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rowSpan="4">
                  <a:txBody>
                    <a:bodyPr/>
                    <a:lstStyle/>
                    <a:p>
                      <a:pPr algn="ctr" fontAlgn="ctr"/>
                      <a:r>
                        <a:rPr lang="es-CO" sz="700" b="0" i="0" u="none" strike="noStrike">
                          <a:solidFill>
                            <a:srgbClr val="000000"/>
                          </a:solidFill>
                          <a:effectLst/>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rowSpan="4">
                  <a:txBody>
                    <a:bodyPr/>
                    <a:lstStyle/>
                    <a:p>
                      <a:pPr algn="ctr" fontAlgn="ctr"/>
                      <a:r>
                        <a:rPr lang="es-CO" sz="700" b="0" i="0" u="none" strike="noStrike">
                          <a:solidFill>
                            <a:srgbClr val="000000"/>
                          </a:solidFill>
                          <a:effectLst/>
                          <a:latin typeface="Calibri"/>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rowSpan="4">
                  <a:txBody>
                    <a:bodyPr/>
                    <a:lstStyle/>
                    <a:p>
                      <a:pPr algn="ctr" fontAlgn="ctr"/>
                      <a:r>
                        <a:rPr lang="es-CO" sz="700" b="0" i="0" u="none" strike="noStrike">
                          <a:solidFill>
                            <a:srgbClr val="000000"/>
                          </a:solidFill>
                          <a:effectLst/>
                          <a:latin typeface="Calibri"/>
                        </a:rPr>
                        <a:t>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rowSpan="4">
                  <a:txBody>
                    <a:bodyPr/>
                    <a:lstStyle/>
                    <a:p>
                      <a:pPr algn="ctr" fontAlgn="ctr"/>
                      <a:r>
                        <a:rPr lang="es-CO" sz="700" b="0" i="0" u="none" strike="noStrike">
                          <a:solidFill>
                            <a:srgbClr val="000000"/>
                          </a:solidFill>
                          <a:effectLst/>
                          <a:latin typeface="Calibri"/>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rowSpan="4">
                  <a:txBody>
                    <a:bodyPr/>
                    <a:lstStyle/>
                    <a:p>
                      <a:pPr algn="ctr" fontAlgn="ctr"/>
                      <a:r>
                        <a:rPr lang="es-CO" sz="700" b="0" i="0" u="none" strike="noStrike">
                          <a:solidFill>
                            <a:srgbClr val="000000"/>
                          </a:solidFill>
                          <a:effectLst/>
                          <a:latin typeface="Calibri"/>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rowSpan="4">
                  <a:txBody>
                    <a:bodyPr/>
                    <a:lstStyle/>
                    <a:p>
                      <a:pPr algn="ctr" fontAlgn="ctr"/>
                      <a:r>
                        <a:rPr lang="es-CO" sz="700" b="0" i="0" u="none" strike="noStrike">
                          <a:solidFill>
                            <a:srgbClr val="000000"/>
                          </a:solidFill>
                          <a:effectLst/>
                          <a:latin typeface="Calibri"/>
                        </a:rPr>
                        <a:t>33%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10003"/>
                  </a:ext>
                </a:extLst>
              </a:tr>
              <a:tr h="365445">
                <a:tc vMerge="1">
                  <a:txBody>
                    <a:bodyPr/>
                    <a:lstStyle/>
                    <a:p>
                      <a:endParaRPr lang="es-CO"/>
                    </a:p>
                  </a:txBody>
                  <a:tcPr/>
                </a:tc>
                <a:tc vMerge="1">
                  <a:txBody>
                    <a:bodyPr/>
                    <a:lstStyle/>
                    <a:p>
                      <a:endParaRPr lang="es-CO"/>
                    </a:p>
                  </a:txBody>
                  <a:tcPr/>
                </a:tc>
                <a:tc gridSpan="2">
                  <a:txBody>
                    <a:bodyPr/>
                    <a:lstStyle/>
                    <a:p>
                      <a:pPr algn="ctr" fontAlgn="b"/>
                      <a:r>
                        <a:rPr lang="es-CO" sz="700" b="0" i="0" u="none" strike="noStrike" dirty="0">
                          <a:solidFill>
                            <a:srgbClr val="000000"/>
                          </a:solidFill>
                          <a:effectLst/>
                          <a:latin typeface="Calibri"/>
                        </a:rPr>
                        <a:t>Definir el protocolo de intercambio de información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extLst>
                  <a:ext uri="{0D108BD9-81ED-4DB2-BD59-A6C34878D82A}">
                    <a16:rowId xmlns:a16="http://schemas.microsoft.com/office/drawing/2014/main" val="10004"/>
                  </a:ext>
                </a:extLst>
              </a:tr>
              <a:tr h="365445">
                <a:tc vMerge="1">
                  <a:txBody>
                    <a:bodyPr/>
                    <a:lstStyle/>
                    <a:p>
                      <a:endParaRPr lang="es-CO"/>
                    </a:p>
                  </a:txBody>
                  <a:tcPr/>
                </a:tc>
                <a:tc vMerge="1">
                  <a:txBody>
                    <a:bodyPr/>
                    <a:lstStyle/>
                    <a:p>
                      <a:endParaRPr lang="es-CO"/>
                    </a:p>
                  </a:txBody>
                  <a:tcPr/>
                </a:tc>
                <a:tc gridSpan="2">
                  <a:txBody>
                    <a:bodyPr/>
                    <a:lstStyle/>
                    <a:p>
                      <a:pPr algn="ctr" fontAlgn="b"/>
                      <a:r>
                        <a:rPr lang="es-CO" sz="700" b="0" i="0" u="none" strike="noStrike" dirty="0">
                          <a:solidFill>
                            <a:srgbClr val="000000"/>
                          </a:solidFill>
                          <a:effectLst/>
                          <a:latin typeface="Calibri"/>
                        </a:rPr>
                        <a:t>Validar el protocolo de intercambio de información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extLst>
                  <a:ext uri="{0D108BD9-81ED-4DB2-BD59-A6C34878D82A}">
                    <a16:rowId xmlns:a16="http://schemas.microsoft.com/office/drawing/2014/main" val="10005"/>
                  </a:ext>
                </a:extLst>
              </a:tr>
              <a:tr h="548167">
                <a:tc vMerge="1">
                  <a:txBody>
                    <a:bodyPr/>
                    <a:lstStyle/>
                    <a:p>
                      <a:endParaRPr lang="es-CO"/>
                    </a:p>
                  </a:txBody>
                  <a:tcPr/>
                </a:tc>
                <a:tc vMerge="1">
                  <a:txBody>
                    <a:bodyPr/>
                    <a:lstStyle/>
                    <a:p>
                      <a:endParaRPr lang="es-CO"/>
                    </a:p>
                  </a:txBody>
                  <a:tcPr/>
                </a:tc>
                <a:tc gridSpan="2">
                  <a:txBody>
                    <a:bodyPr/>
                    <a:lstStyle/>
                    <a:p>
                      <a:pPr algn="ctr" fontAlgn="b"/>
                      <a:r>
                        <a:rPr lang="es-CO" sz="700" b="0" i="0" u="none" strike="noStrike" dirty="0">
                          <a:solidFill>
                            <a:srgbClr val="000000"/>
                          </a:solidFill>
                          <a:effectLst/>
                          <a:latin typeface="Calibri"/>
                        </a:rPr>
                        <a:t>Socializar y publicar el protocolo de intercambio de información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extLst>
                  <a:ext uri="{0D108BD9-81ED-4DB2-BD59-A6C34878D82A}">
                    <a16:rowId xmlns:a16="http://schemas.microsoft.com/office/drawing/2014/main" val="10006"/>
                  </a:ext>
                </a:extLst>
              </a:tr>
              <a:tr h="182722">
                <a:tc>
                  <a:txBody>
                    <a:bodyPr/>
                    <a:lstStyle/>
                    <a:p>
                      <a:pPr algn="l" fontAlgn="b"/>
                      <a:endParaRPr lang="es-CO" sz="700" b="0" i="0" u="none" strike="noStrike">
                        <a:solidFill>
                          <a:srgbClr val="000000"/>
                        </a:solidFill>
                        <a:effectLst/>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s-CO" sz="700" b="0" i="0" u="none" strike="noStrike">
                        <a:solidFill>
                          <a:srgbClr val="000000"/>
                        </a:solidFill>
                        <a:effectLst/>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s-CO" sz="700" b="0" i="0" u="none" strike="noStrike">
                        <a:solidFill>
                          <a:srgbClr val="000000"/>
                        </a:solidFill>
                        <a:effectLst/>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s-CO" sz="700" b="0" i="0" u="none" strike="noStrike">
                        <a:solidFill>
                          <a:srgbClr val="000000"/>
                        </a:solidFill>
                        <a:effectLst/>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s-CO" sz="700" b="0" i="0" u="none" strike="noStrike" dirty="0">
                        <a:solidFill>
                          <a:srgbClr val="000000"/>
                        </a:solidFill>
                        <a:effectLst/>
                        <a:latin typeface="Calibri"/>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s-CO" sz="700" b="0" i="0" u="none" strike="noStrike" dirty="0">
                        <a:solidFill>
                          <a:srgbClr val="000000"/>
                        </a:solidFill>
                        <a:effectLst/>
                        <a:latin typeface="Calibri"/>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s-CO" sz="700" b="0" i="0" u="none" strike="noStrike" dirty="0">
                        <a:solidFill>
                          <a:srgbClr val="000000"/>
                        </a:solidFill>
                        <a:effectLst/>
                        <a:latin typeface="Calibri"/>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s-CO" sz="700" b="0" i="0" u="none" strike="noStrike">
                        <a:solidFill>
                          <a:srgbClr val="000000"/>
                        </a:solidFill>
                        <a:effectLst/>
                        <a:latin typeface="Calibri"/>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s-CO" sz="700" b="0" i="0" u="none" strike="noStrike">
                        <a:solidFill>
                          <a:srgbClr val="000000"/>
                        </a:solidFill>
                        <a:effectLst/>
                        <a:latin typeface="Calibri"/>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s-CO" sz="700" b="0" i="0" u="none" strike="noStrike" dirty="0">
                        <a:solidFill>
                          <a:srgbClr val="000000"/>
                        </a:solidFill>
                        <a:effectLst/>
                        <a:latin typeface="Calibri"/>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s-CO" sz="700" b="0" i="0" u="none" strike="noStrike" dirty="0">
                        <a:solidFill>
                          <a:srgbClr val="000000"/>
                        </a:solidFill>
                        <a:effectLst/>
                        <a:latin typeface="Calibri"/>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s-CO" sz="700" b="0" i="0" u="none" strike="noStrike" dirty="0">
                        <a:solidFill>
                          <a:srgbClr val="000000"/>
                        </a:solidFill>
                        <a:effectLst/>
                        <a:latin typeface="Calibri"/>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s-CO" sz="700" b="0" i="0" u="none" strike="noStrike" dirty="0">
                        <a:solidFill>
                          <a:srgbClr val="000000"/>
                        </a:solidFill>
                        <a:effectLst/>
                        <a:latin typeface="Calibri"/>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s-CO" sz="700" b="0" i="0" u="none" strike="noStrike" dirty="0">
                        <a:solidFill>
                          <a:srgbClr val="000000"/>
                        </a:solidFill>
                        <a:effectLst/>
                        <a:latin typeface="Calibri"/>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s-CO" sz="700" b="0" i="0" u="none" strike="noStrike" dirty="0">
                        <a:solidFill>
                          <a:srgbClr val="000000"/>
                        </a:solidFill>
                        <a:effectLst/>
                        <a:latin typeface="Calibri"/>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s-CO" sz="700" b="0" i="0" u="none" strike="noStrike" dirty="0">
                        <a:solidFill>
                          <a:srgbClr val="000000"/>
                        </a:solidFill>
                        <a:effectLst/>
                        <a:latin typeface="Calibri"/>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7"/>
                  </a:ext>
                </a:extLst>
              </a:tr>
              <a:tr h="182722">
                <a:tc gridSpan="2">
                  <a:txBody>
                    <a:bodyPr/>
                    <a:lstStyle/>
                    <a:p>
                      <a:pPr algn="l" fontAlgn="b"/>
                      <a:r>
                        <a:rPr lang="es-CO" sz="700" b="1" i="0" u="none" strike="noStrike">
                          <a:solidFill>
                            <a:srgbClr val="000000"/>
                          </a:solidFill>
                          <a:effectLst/>
                          <a:latin typeface="Calibri"/>
                        </a:rPr>
                        <a:t>CONVENCIONES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s-CO"/>
                    </a:p>
                  </a:txBody>
                  <a:tcPr/>
                </a:tc>
                <a:tc>
                  <a:txBody>
                    <a:bodyPr/>
                    <a:lstStyle/>
                    <a:p>
                      <a:pPr algn="l" fontAlgn="b"/>
                      <a:endParaRPr lang="es-CO" sz="7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s-CO" sz="7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ctr" fontAlgn="ctr"/>
                      <a:endParaRPr lang="es-CO" sz="700" b="0" i="0" u="none" strike="noStrike">
                        <a:solidFill>
                          <a:srgbClr val="000000"/>
                        </a:solidFill>
                        <a:effectLst/>
                        <a:latin typeface="Calibri"/>
                      </a:endParaRPr>
                    </a:p>
                  </a:txBody>
                  <a:tcPr marL="0" marR="0" marT="0" marB="0" anchor="ctr">
                    <a:lnL>
                      <a:noFill/>
                    </a:lnL>
                    <a:lnR>
                      <a:noFill/>
                    </a:lnR>
                    <a:lnT>
                      <a:noFill/>
                    </a:lnT>
                    <a:lnB>
                      <a:noFill/>
                    </a:lnB>
                  </a:tcPr>
                </a:tc>
                <a:tc>
                  <a:txBody>
                    <a:bodyPr/>
                    <a:lstStyle/>
                    <a:p>
                      <a:pPr algn="ctr" fontAlgn="ctr"/>
                      <a:endParaRPr lang="es-CO" sz="700" b="0" i="0" u="none" strike="noStrike">
                        <a:solidFill>
                          <a:srgbClr val="000000"/>
                        </a:solidFill>
                        <a:effectLst/>
                        <a:latin typeface="Calibri"/>
                      </a:endParaRPr>
                    </a:p>
                  </a:txBody>
                  <a:tcPr marL="0" marR="0" marT="0" marB="0" anchor="ctr">
                    <a:lnL>
                      <a:noFill/>
                    </a:lnL>
                    <a:lnR>
                      <a:noFill/>
                    </a:lnR>
                    <a:lnT>
                      <a:noFill/>
                    </a:lnT>
                    <a:lnB>
                      <a:noFill/>
                    </a:lnB>
                  </a:tcPr>
                </a:tc>
                <a:tc>
                  <a:txBody>
                    <a:bodyPr/>
                    <a:lstStyle/>
                    <a:p>
                      <a:pPr algn="ctr" fontAlgn="ctr"/>
                      <a:endParaRPr lang="es-CO" sz="700" b="0" i="0" u="none" strike="noStrike" dirty="0">
                        <a:solidFill>
                          <a:srgbClr val="000000"/>
                        </a:solidFill>
                        <a:effectLst/>
                        <a:latin typeface="Calibri"/>
                      </a:endParaRPr>
                    </a:p>
                  </a:txBody>
                  <a:tcPr marL="0" marR="0" marT="0" marB="0" anchor="ctr">
                    <a:lnL>
                      <a:noFill/>
                    </a:lnL>
                    <a:lnR>
                      <a:noFill/>
                    </a:lnR>
                    <a:lnT>
                      <a:noFill/>
                    </a:lnT>
                    <a:lnB>
                      <a:noFill/>
                    </a:lnB>
                  </a:tcPr>
                </a:tc>
                <a:tc>
                  <a:txBody>
                    <a:bodyPr/>
                    <a:lstStyle/>
                    <a:p>
                      <a:pPr algn="ctr" fontAlgn="ctr"/>
                      <a:endParaRPr lang="es-CO" sz="700" b="0" i="0" u="none" strike="noStrike" dirty="0">
                        <a:solidFill>
                          <a:srgbClr val="000000"/>
                        </a:solidFill>
                        <a:effectLst/>
                        <a:latin typeface="Calibri"/>
                      </a:endParaRPr>
                    </a:p>
                  </a:txBody>
                  <a:tcPr marL="0" marR="0" marT="0" marB="0" anchor="ctr">
                    <a:lnL>
                      <a:noFill/>
                    </a:lnL>
                    <a:lnR>
                      <a:noFill/>
                    </a:lnR>
                    <a:lnT>
                      <a:noFill/>
                    </a:lnT>
                    <a:lnB>
                      <a:noFill/>
                    </a:lnB>
                  </a:tcPr>
                </a:tc>
                <a:tc>
                  <a:txBody>
                    <a:bodyPr/>
                    <a:lstStyle/>
                    <a:p>
                      <a:pPr algn="ctr" fontAlgn="ctr"/>
                      <a:endParaRPr lang="es-CO" sz="700" b="0" i="0" u="none" strike="noStrike" dirty="0">
                        <a:solidFill>
                          <a:srgbClr val="000000"/>
                        </a:solidFill>
                        <a:effectLst/>
                        <a:latin typeface="Calibri"/>
                      </a:endParaRPr>
                    </a:p>
                  </a:txBody>
                  <a:tcPr marL="0" marR="0" marT="0" marB="0" anchor="ctr">
                    <a:lnL>
                      <a:noFill/>
                    </a:lnL>
                    <a:lnR>
                      <a:noFill/>
                    </a:lnR>
                    <a:lnT>
                      <a:noFill/>
                    </a:lnT>
                    <a:lnB>
                      <a:noFill/>
                    </a:lnB>
                  </a:tcPr>
                </a:tc>
                <a:tc>
                  <a:txBody>
                    <a:bodyPr/>
                    <a:lstStyle/>
                    <a:p>
                      <a:pPr algn="ctr" fontAlgn="ctr"/>
                      <a:endParaRPr lang="es-CO" sz="700" b="0" i="0" u="none" strike="noStrike" dirty="0">
                        <a:solidFill>
                          <a:srgbClr val="000000"/>
                        </a:solidFill>
                        <a:effectLst/>
                        <a:latin typeface="Calibri"/>
                      </a:endParaRPr>
                    </a:p>
                  </a:txBody>
                  <a:tcPr marL="0" marR="0" marT="0" marB="0" anchor="ctr">
                    <a:lnL>
                      <a:noFill/>
                    </a:lnL>
                    <a:lnR>
                      <a:noFill/>
                    </a:lnR>
                    <a:lnT>
                      <a:noFill/>
                    </a:lnT>
                    <a:lnB>
                      <a:noFill/>
                    </a:lnB>
                  </a:tcPr>
                </a:tc>
                <a:tc>
                  <a:txBody>
                    <a:bodyPr/>
                    <a:lstStyle/>
                    <a:p>
                      <a:pPr algn="ctr" fontAlgn="ctr"/>
                      <a:endParaRPr lang="es-CO" sz="700" b="0" i="0" u="none" strike="noStrike" dirty="0">
                        <a:solidFill>
                          <a:srgbClr val="000000"/>
                        </a:solidFill>
                        <a:effectLst/>
                        <a:latin typeface="Calibri"/>
                      </a:endParaRPr>
                    </a:p>
                  </a:txBody>
                  <a:tcPr marL="0" marR="0" marT="0" marB="0" anchor="ctr">
                    <a:lnL>
                      <a:noFill/>
                    </a:lnL>
                    <a:lnR>
                      <a:noFill/>
                    </a:lnR>
                    <a:lnT>
                      <a:noFill/>
                    </a:lnT>
                    <a:lnB>
                      <a:noFill/>
                    </a:lnB>
                  </a:tcPr>
                </a:tc>
                <a:tc>
                  <a:txBody>
                    <a:bodyPr/>
                    <a:lstStyle/>
                    <a:p>
                      <a:pPr algn="ctr" fontAlgn="ctr"/>
                      <a:endParaRPr lang="es-CO" sz="700" b="0" i="0" u="none" strike="noStrike">
                        <a:solidFill>
                          <a:srgbClr val="000000"/>
                        </a:solidFill>
                        <a:effectLst/>
                        <a:latin typeface="Calibri"/>
                      </a:endParaRPr>
                    </a:p>
                  </a:txBody>
                  <a:tcPr marL="0" marR="0" marT="0" marB="0" anchor="ctr">
                    <a:lnL>
                      <a:noFill/>
                    </a:lnL>
                    <a:lnR>
                      <a:noFill/>
                    </a:lnR>
                    <a:lnT>
                      <a:noFill/>
                    </a:lnT>
                    <a:lnB>
                      <a:noFill/>
                    </a:lnB>
                  </a:tcPr>
                </a:tc>
                <a:tc>
                  <a:txBody>
                    <a:bodyPr/>
                    <a:lstStyle/>
                    <a:p>
                      <a:pPr algn="ctr" fontAlgn="ctr"/>
                      <a:endParaRPr lang="es-CO" sz="700" b="0" i="0" u="none" strike="noStrike">
                        <a:solidFill>
                          <a:srgbClr val="000000"/>
                        </a:solidFill>
                        <a:effectLst/>
                        <a:latin typeface="Calibri"/>
                      </a:endParaRPr>
                    </a:p>
                  </a:txBody>
                  <a:tcPr marL="0" marR="0" marT="0" marB="0" anchor="ctr">
                    <a:lnL>
                      <a:noFill/>
                    </a:lnL>
                    <a:lnR>
                      <a:noFill/>
                    </a:lnR>
                    <a:lnT>
                      <a:noFill/>
                    </a:lnT>
                    <a:lnB>
                      <a:noFill/>
                    </a:lnB>
                  </a:tcPr>
                </a:tc>
                <a:tc>
                  <a:txBody>
                    <a:bodyPr/>
                    <a:lstStyle/>
                    <a:p>
                      <a:pPr algn="ctr" fontAlgn="ctr"/>
                      <a:endParaRPr lang="es-CO" sz="700" b="0" i="0" u="none" strike="noStrike">
                        <a:solidFill>
                          <a:srgbClr val="000000"/>
                        </a:solidFill>
                        <a:effectLst/>
                        <a:latin typeface="Calibri"/>
                      </a:endParaRPr>
                    </a:p>
                  </a:txBody>
                  <a:tcPr marL="0" marR="0" marT="0" marB="0" anchor="ctr">
                    <a:lnL>
                      <a:noFill/>
                    </a:lnL>
                    <a:lnR>
                      <a:noFill/>
                    </a:lnR>
                    <a:lnT>
                      <a:noFill/>
                    </a:lnT>
                    <a:lnB>
                      <a:noFill/>
                    </a:lnB>
                  </a:tcPr>
                </a:tc>
                <a:tc>
                  <a:txBody>
                    <a:bodyPr/>
                    <a:lstStyle/>
                    <a:p>
                      <a:pPr algn="ctr" fontAlgn="ctr"/>
                      <a:endParaRPr lang="es-CO" sz="700" b="0" i="0" u="none" strike="noStrike" dirty="0">
                        <a:solidFill>
                          <a:srgbClr val="000000"/>
                        </a:solidFill>
                        <a:effectLst/>
                        <a:latin typeface="Calibri"/>
                      </a:endParaRPr>
                    </a:p>
                  </a:txBody>
                  <a:tcPr marL="0" marR="0" marT="0" marB="0" anchor="ctr">
                    <a:lnL>
                      <a:noFill/>
                    </a:lnL>
                    <a:lnR>
                      <a:noFill/>
                    </a:lnR>
                    <a:lnT>
                      <a:noFill/>
                    </a:lnT>
                    <a:lnB>
                      <a:noFill/>
                    </a:lnB>
                  </a:tcPr>
                </a:tc>
                <a:tc>
                  <a:txBody>
                    <a:bodyPr/>
                    <a:lstStyle/>
                    <a:p>
                      <a:pPr algn="ctr" fontAlgn="ctr"/>
                      <a:endParaRPr lang="es-CO" sz="700" b="0" i="0" u="none" strike="noStrike">
                        <a:solidFill>
                          <a:srgbClr val="000000"/>
                        </a:solidFill>
                        <a:effectLst/>
                        <a:latin typeface="Calibri"/>
                      </a:endParaRPr>
                    </a:p>
                  </a:txBody>
                  <a:tcPr marL="0" marR="0" marT="0" marB="0" anchor="ctr">
                    <a:lnL>
                      <a:noFill/>
                    </a:lnL>
                    <a:lnR>
                      <a:noFill/>
                    </a:lnR>
                    <a:lnT>
                      <a:noFill/>
                    </a:lnT>
                    <a:lnB>
                      <a:noFill/>
                    </a:lnB>
                  </a:tcPr>
                </a:tc>
                <a:extLst>
                  <a:ext uri="{0D108BD9-81ED-4DB2-BD59-A6C34878D82A}">
                    <a16:rowId xmlns:a16="http://schemas.microsoft.com/office/drawing/2014/main" val="10008"/>
                  </a:ext>
                </a:extLst>
              </a:tr>
              <a:tr h="182722">
                <a:tc>
                  <a:txBody>
                    <a:bodyPr/>
                    <a:lstStyle/>
                    <a:p>
                      <a:pPr algn="l" fontAlgn="b"/>
                      <a:r>
                        <a:rPr lang="es-CO" sz="700" b="0" i="0" u="none" strike="noStrike">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gridSpan="3">
                  <a:txBody>
                    <a:bodyPr/>
                    <a:lstStyle/>
                    <a:p>
                      <a:pPr algn="l" fontAlgn="b"/>
                      <a:r>
                        <a:rPr lang="es-CO" sz="700" b="0" i="0" u="none" strike="noStrike">
                          <a:solidFill>
                            <a:srgbClr val="000000"/>
                          </a:solidFill>
                          <a:effectLst/>
                          <a:latin typeface="Calibri"/>
                        </a:rPr>
                        <a:t>Supera el porcentaje programado</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s-CO"/>
                    </a:p>
                  </a:txBody>
                  <a:tcPr/>
                </a:tc>
                <a:tc hMerge="1">
                  <a:txBody>
                    <a:bodyPr/>
                    <a:lstStyle/>
                    <a:p>
                      <a:endParaRPr lang="es-CO"/>
                    </a:p>
                  </a:txBody>
                  <a:tcPr/>
                </a:tc>
                <a:tc>
                  <a:txBody>
                    <a:bodyPr/>
                    <a:lstStyle/>
                    <a:p>
                      <a:pPr algn="ctr" fontAlgn="ctr"/>
                      <a:endParaRPr lang="es-CO" sz="700" b="0" i="0" u="none" strike="noStrike">
                        <a:solidFill>
                          <a:srgbClr val="000000"/>
                        </a:solidFill>
                        <a:effectLst/>
                        <a:latin typeface="Calibri"/>
                      </a:endParaRPr>
                    </a:p>
                  </a:txBody>
                  <a:tcPr marL="0" marR="0" marT="0" marB="0" anchor="ctr">
                    <a:lnL>
                      <a:noFill/>
                    </a:lnL>
                    <a:lnR>
                      <a:noFill/>
                    </a:lnR>
                    <a:lnT>
                      <a:noFill/>
                    </a:lnT>
                    <a:lnB>
                      <a:noFill/>
                    </a:lnB>
                  </a:tcPr>
                </a:tc>
                <a:tc>
                  <a:txBody>
                    <a:bodyPr/>
                    <a:lstStyle/>
                    <a:p>
                      <a:pPr algn="ctr" fontAlgn="ctr"/>
                      <a:endParaRPr lang="es-CO" sz="700" b="0" i="0" u="none" strike="noStrike">
                        <a:solidFill>
                          <a:srgbClr val="000000"/>
                        </a:solidFill>
                        <a:effectLst/>
                        <a:latin typeface="Calibri"/>
                      </a:endParaRPr>
                    </a:p>
                  </a:txBody>
                  <a:tcPr marL="0" marR="0" marT="0" marB="0" anchor="ctr">
                    <a:lnL>
                      <a:noFill/>
                    </a:lnL>
                    <a:lnR>
                      <a:noFill/>
                    </a:lnR>
                    <a:lnT>
                      <a:noFill/>
                    </a:lnT>
                    <a:lnB>
                      <a:noFill/>
                    </a:lnB>
                  </a:tcPr>
                </a:tc>
                <a:tc>
                  <a:txBody>
                    <a:bodyPr/>
                    <a:lstStyle/>
                    <a:p>
                      <a:pPr algn="ctr" fontAlgn="ctr"/>
                      <a:endParaRPr lang="es-CO" sz="700" b="0" i="0" u="none" strike="noStrike">
                        <a:solidFill>
                          <a:srgbClr val="000000"/>
                        </a:solidFill>
                        <a:effectLst/>
                        <a:latin typeface="Calibri"/>
                      </a:endParaRPr>
                    </a:p>
                  </a:txBody>
                  <a:tcPr marL="0" marR="0" marT="0" marB="0" anchor="ctr">
                    <a:lnL>
                      <a:noFill/>
                    </a:lnL>
                    <a:lnR>
                      <a:noFill/>
                    </a:lnR>
                    <a:lnT>
                      <a:noFill/>
                    </a:lnT>
                    <a:lnB>
                      <a:noFill/>
                    </a:lnB>
                  </a:tcPr>
                </a:tc>
                <a:tc>
                  <a:txBody>
                    <a:bodyPr/>
                    <a:lstStyle/>
                    <a:p>
                      <a:pPr algn="ctr" fontAlgn="ctr"/>
                      <a:endParaRPr lang="es-CO" sz="700" b="0" i="0" u="none" strike="noStrike">
                        <a:solidFill>
                          <a:srgbClr val="000000"/>
                        </a:solidFill>
                        <a:effectLst/>
                        <a:latin typeface="Calibri"/>
                      </a:endParaRPr>
                    </a:p>
                  </a:txBody>
                  <a:tcPr marL="0" marR="0" marT="0" marB="0" anchor="ctr">
                    <a:lnL>
                      <a:noFill/>
                    </a:lnL>
                    <a:lnR>
                      <a:noFill/>
                    </a:lnR>
                    <a:lnT>
                      <a:noFill/>
                    </a:lnT>
                    <a:lnB>
                      <a:noFill/>
                    </a:lnB>
                  </a:tcPr>
                </a:tc>
                <a:tc>
                  <a:txBody>
                    <a:bodyPr/>
                    <a:lstStyle/>
                    <a:p>
                      <a:pPr algn="ctr" fontAlgn="ctr"/>
                      <a:endParaRPr lang="es-CO" sz="700" b="0" i="0" u="none" strike="noStrike">
                        <a:solidFill>
                          <a:srgbClr val="000000"/>
                        </a:solidFill>
                        <a:effectLst/>
                        <a:latin typeface="Calibri"/>
                      </a:endParaRPr>
                    </a:p>
                  </a:txBody>
                  <a:tcPr marL="0" marR="0" marT="0" marB="0" anchor="ctr">
                    <a:lnL>
                      <a:noFill/>
                    </a:lnL>
                    <a:lnR>
                      <a:noFill/>
                    </a:lnR>
                    <a:lnT>
                      <a:noFill/>
                    </a:lnT>
                    <a:lnB>
                      <a:noFill/>
                    </a:lnB>
                  </a:tcPr>
                </a:tc>
                <a:tc>
                  <a:txBody>
                    <a:bodyPr/>
                    <a:lstStyle/>
                    <a:p>
                      <a:pPr algn="ctr" fontAlgn="ctr"/>
                      <a:endParaRPr lang="es-CO" sz="700" b="0" i="0" u="none" strike="noStrike">
                        <a:solidFill>
                          <a:srgbClr val="000000"/>
                        </a:solidFill>
                        <a:effectLst/>
                        <a:latin typeface="Calibri"/>
                      </a:endParaRPr>
                    </a:p>
                  </a:txBody>
                  <a:tcPr marL="0" marR="0" marT="0" marB="0" anchor="ctr">
                    <a:lnL>
                      <a:noFill/>
                    </a:lnL>
                    <a:lnR>
                      <a:noFill/>
                    </a:lnR>
                    <a:lnT>
                      <a:noFill/>
                    </a:lnT>
                    <a:lnB>
                      <a:noFill/>
                    </a:lnB>
                  </a:tcPr>
                </a:tc>
                <a:tc>
                  <a:txBody>
                    <a:bodyPr/>
                    <a:lstStyle/>
                    <a:p>
                      <a:pPr algn="ctr" fontAlgn="ctr"/>
                      <a:endParaRPr lang="es-CO" sz="700" b="0" i="0" u="none" strike="noStrike">
                        <a:solidFill>
                          <a:srgbClr val="000000"/>
                        </a:solidFill>
                        <a:effectLst/>
                        <a:latin typeface="Calibri"/>
                      </a:endParaRPr>
                    </a:p>
                  </a:txBody>
                  <a:tcPr marL="0" marR="0" marT="0" marB="0" anchor="ctr">
                    <a:lnL>
                      <a:noFill/>
                    </a:lnL>
                    <a:lnR>
                      <a:noFill/>
                    </a:lnR>
                    <a:lnT>
                      <a:noFill/>
                    </a:lnT>
                    <a:lnB>
                      <a:noFill/>
                    </a:lnB>
                  </a:tcPr>
                </a:tc>
                <a:tc>
                  <a:txBody>
                    <a:bodyPr/>
                    <a:lstStyle/>
                    <a:p>
                      <a:pPr algn="ctr" fontAlgn="ctr"/>
                      <a:endParaRPr lang="es-CO" sz="700" b="0" i="0" u="none" strike="noStrike">
                        <a:solidFill>
                          <a:srgbClr val="000000"/>
                        </a:solidFill>
                        <a:effectLst/>
                        <a:latin typeface="Calibri"/>
                      </a:endParaRPr>
                    </a:p>
                  </a:txBody>
                  <a:tcPr marL="0" marR="0" marT="0" marB="0" anchor="ctr">
                    <a:lnL>
                      <a:noFill/>
                    </a:lnL>
                    <a:lnR>
                      <a:noFill/>
                    </a:lnR>
                    <a:lnT>
                      <a:noFill/>
                    </a:lnT>
                    <a:lnB>
                      <a:noFill/>
                    </a:lnB>
                  </a:tcPr>
                </a:tc>
                <a:tc>
                  <a:txBody>
                    <a:bodyPr/>
                    <a:lstStyle/>
                    <a:p>
                      <a:pPr algn="ctr" fontAlgn="ctr"/>
                      <a:endParaRPr lang="es-CO" sz="700" b="0" i="0" u="none" strike="noStrike">
                        <a:solidFill>
                          <a:srgbClr val="000000"/>
                        </a:solidFill>
                        <a:effectLst/>
                        <a:latin typeface="Calibri"/>
                      </a:endParaRPr>
                    </a:p>
                  </a:txBody>
                  <a:tcPr marL="0" marR="0" marT="0" marB="0" anchor="ctr">
                    <a:lnL>
                      <a:noFill/>
                    </a:lnL>
                    <a:lnR>
                      <a:noFill/>
                    </a:lnR>
                    <a:lnT>
                      <a:noFill/>
                    </a:lnT>
                    <a:lnB>
                      <a:noFill/>
                    </a:lnB>
                  </a:tcPr>
                </a:tc>
                <a:tc>
                  <a:txBody>
                    <a:bodyPr/>
                    <a:lstStyle/>
                    <a:p>
                      <a:pPr algn="ctr" fontAlgn="ctr"/>
                      <a:endParaRPr lang="es-CO" sz="700" b="0" i="0" u="none" strike="noStrike">
                        <a:solidFill>
                          <a:srgbClr val="000000"/>
                        </a:solidFill>
                        <a:effectLst/>
                        <a:latin typeface="Calibri"/>
                      </a:endParaRPr>
                    </a:p>
                  </a:txBody>
                  <a:tcPr marL="0" marR="0" marT="0" marB="0" anchor="ctr">
                    <a:lnL>
                      <a:noFill/>
                    </a:lnL>
                    <a:lnR>
                      <a:noFill/>
                    </a:lnR>
                    <a:lnT>
                      <a:noFill/>
                    </a:lnT>
                    <a:lnB>
                      <a:noFill/>
                    </a:lnB>
                  </a:tcPr>
                </a:tc>
                <a:tc>
                  <a:txBody>
                    <a:bodyPr/>
                    <a:lstStyle/>
                    <a:p>
                      <a:pPr algn="ctr" fontAlgn="ctr"/>
                      <a:endParaRPr lang="es-CO" sz="700" b="0" i="0" u="none" strike="noStrike" dirty="0">
                        <a:solidFill>
                          <a:srgbClr val="000000"/>
                        </a:solidFill>
                        <a:effectLst/>
                        <a:latin typeface="Calibri"/>
                      </a:endParaRPr>
                    </a:p>
                  </a:txBody>
                  <a:tcPr marL="0" marR="0" marT="0" marB="0" anchor="ctr">
                    <a:lnL>
                      <a:noFill/>
                    </a:lnL>
                    <a:lnR>
                      <a:noFill/>
                    </a:lnR>
                    <a:lnT>
                      <a:noFill/>
                    </a:lnT>
                    <a:lnB>
                      <a:noFill/>
                    </a:lnB>
                  </a:tcPr>
                </a:tc>
                <a:tc>
                  <a:txBody>
                    <a:bodyPr/>
                    <a:lstStyle/>
                    <a:p>
                      <a:pPr algn="ctr" fontAlgn="ctr"/>
                      <a:endParaRPr lang="es-CO" sz="700" b="0" i="0" u="none" strike="noStrike">
                        <a:solidFill>
                          <a:srgbClr val="000000"/>
                        </a:solidFill>
                        <a:effectLst/>
                        <a:latin typeface="Calibri"/>
                      </a:endParaRPr>
                    </a:p>
                  </a:txBody>
                  <a:tcPr marL="0" marR="0" marT="0" marB="0" anchor="ctr">
                    <a:lnL>
                      <a:noFill/>
                    </a:lnL>
                    <a:lnR>
                      <a:noFill/>
                    </a:lnR>
                    <a:lnT>
                      <a:noFill/>
                    </a:lnT>
                    <a:lnB>
                      <a:noFill/>
                    </a:lnB>
                  </a:tcPr>
                </a:tc>
                <a:extLst>
                  <a:ext uri="{0D108BD9-81ED-4DB2-BD59-A6C34878D82A}">
                    <a16:rowId xmlns:a16="http://schemas.microsoft.com/office/drawing/2014/main" val="10009"/>
                  </a:ext>
                </a:extLst>
              </a:tr>
              <a:tr h="182722">
                <a:tc>
                  <a:txBody>
                    <a:bodyPr/>
                    <a:lstStyle/>
                    <a:p>
                      <a:pPr algn="l" fontAlgn="b"/>
                      <a:r>
                        <a:rPr lang="es-CO" sz="700" b="0" i="0" u="none" strike="noStrike">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gridSpan="3">
                  <a:txBody>
                    <a:bodyPr/>
                    <a:lstStyle/>
                    <a:p>
                      <a:pPr algn="l" fontAlgn="b"/>
                      <a:r>
                        <a:rPr lang="es-CO" sz="700" b="0" i="0" u="none" strike="noStrike" dirty="0">
                          <a:solidFill>
                            <a:srgbClr val="000000"/>
                          </a:solidFill>
                          <a:effectLst/>
                          <a:latin typeface="Calibri"/>
                        </a:rPr>
                        <a:t>No supera el porcentaje programado</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s-CO"/>
                    </a:p>
                  </a:txBody>
                  <a:tcPr/>
                </a:tc>
                <a:tc hMerge="1">
                  <a:txBody>
                    <a:bodyPr/>
                    <a:lstStyle/>
                    <a:p>
                      <a:endParaRPr lang="es-CO"/>
                    </a:p>
                  </a:txBody>
                  <a:tcPr/>
                </a:tc>
                <a:tc>
                  <a:txBody>
                    <a:bodyPr/>
                    <a:lstStyle/>
                    <a:p>
                      <a:pPr algn="ctr" fontAlgn="ctr"/>
                      <a:endParaRPr lang="es-CO" sz="700" b="0" i="0" u="none" strike="noStrike">
                        <a:solidFill>
                          <a:srgbClr val="000000"/>
                        </a:solidFill>
                        <a:effectLst/>
                        <a:latin typeface="Calibri"/>
                      </a:endParaRPr>
                    </a:p>
                  </a:txBody>
                  <a:tcPr marL="0" marR="0" marT="0" marB="0" anchor="ctr">
                    <a:lnL>
                      <a:noFill/>
                    </a:lnL>
                    <a:lnR>
                      <a:noFill/>
                    </a:lnR>
                    <a:lnT>
                      <a:noFill/>
                    </a:lnT>
                    <a:lnB>
                      <a:noFill/>
                    </a:lnB>
                  </a:tcPr>
                </a:tc>
                <a:tc>
                  <a:txBody>
                    <a:bodyPr/>
                    <a:lstStyle/>
                    <a:p>
                      <a:pPr algn="ctr" fontAlgn="ctr"/>
                      <a:endParaRPr lang="es-CO" sz="700" b="0" i="0" u="none" strike="noStrike">
                        <a:solidFill>
                          <a:srgbClr val="000000"/>
                        </a:solidFill>
                        <a:effectLst/>
                        <a:latin typeface="Calibri"/>
                      </a:endParaRPr>
                    </a:p>
                  </a:txBody>
                  <a:tcPr marL="0" marR="0" marT="0" marB="0" anchor="ctr">
                    <a:lnL>
                      <a:noFill/>
                    </a:lnL>
                    <a:lnR>
                      <a:noFill/>
                    </a:lnR>
                    <a:lnT>
                      <a:noFill/>
                    </a:lnT>
                    <a:lnB>
                      <a:noFill/>
                    </a:lnB>
                  </a:tcPr>
                </a:tc>
                <a:tc>
                  <a:txBody>
                    <a:bodyPr/>
                    <a:lstStyle/>
                    <a:p>
                      <a:pPr algn="ctr" fontAlgn="ctr"/>
                      <a:endParaRPr lang="es-CO" sz="700" b="0" i="0" u="none" strike="noStrike">
                        <a:solidFill>
                          <a:srgbClr val="000000"/>
                        </a:solidFill>
                        <a:effectLst/>
                        <a:latin typeface="Calibri"/>
                      </a:endParaRPr>
                    </a:p>
                  </a:txBody>
                  <a:tcPr marL="0" marR="0" marT="0" marB="0" anchor="ctr">
                    <a:lnL>
                      <a:noFill/>
                    </a:lnL>
                    <a:lnR>
                      <a:noFill/>
                    </a:lnR>
                    <a:lnT>
                      <a:noFill/>
                    </a:lnT>
                    <a:lnB>
                      <a:noFill/>
                    </a:lnB>
                  </a:tcPr>
                </a:tc>
                <a:tc>
                  <a:txBody>
                    <a:bodyPr/>
                    <a:lstStyle/>
                    <a:p>
                      <a:pPr algn="ctr" fontAlgn="ctr"/>
                      <a:endParaRPr lang="es-CO" sz="700" b="0" i="0" u="none" strike="noStrike">
                        <a:solidFill>
                          <a:srgbClr val="000000"/>
                        </a:solidFill>
                        <a:effectLst/>
                        <a:latin typeface="Calibri"/>
                      </a:endParaRPr>
                    </a:p>
                  </a:txBody>
                  <a:tcPr marL="0" marR="0" marT="0" marB="0" anchor="ctr">
                    <a:lnL>
                      <a:noFill/>
                    </a:lnL>
                    <a:lnR>
                      <a:noFill/>
                    </a:lnR>
                    <a:lnT>
                      <a:noFill/>
                    </a:lnT>
                    <a:lnB>
                      <a:noFill/>
                    </a:lnB>
                  </a:tcPr>
                </a:tc>
                <a:tc>
                  <a:txBody>
                    <a:bodyPr/>
                    <a:lstStyle/>
                    <a:p>
                      <a:pPr algn="ctr" fontAlgn="ctr"/>
                      <a:endParaRPr lang="es-CO" sz="700" b="0" i="0" u="none" strike="noStrike">
                        <a:solidFill>
                          <a:srgbClr val="000000"/>
                        </a:solidFill>
                        <a:effectLst/>
                        <a:latin typeface="Calibri"/>
                      </a:endParaRPr>
                    </a:p>
                  </a:txBody>
                  <a:tcPr marL="0" marR="0" marT="0" marB="0" anchor="ctr">
                    <a:lnL>
                      <a:noFill/>
                    </a:lnL>
                    <a:lnR>
                      <a:noFill/>
                    </a:lnR>
                    <a:lnT>
                      <a:noFill/>
                    </a:lnT>
                    <a:lnB>
                      <a:noFill/>
                    </a:lnB>
                  </a:tcPr>
                </a:tc>
                <a:tc>
                  <a:txBody>
                    <a:bodyPr/>
                    <a:lstStyle/>
                    <a:p>
                      <a:pPr algn="ctr" fontAlgn="ctr"/>
                      <a:endParaRPr lang="es-CO" sz="700" b="0" i="0" u="none" strike="noStrike">
                        <a:solidFill>
                          <a:srgbClr val="000000"/>
                        </a:solidFill>
                        <a:effectLst/>
                        <a:latin typeface="Calibri"/>
                      </a:endParaRPr>
                    </a:p>
                  </a:txBody>
                  <a:tcPr marL="0" marR="0" marT="0" marB="0" anchor="ctr">
                    <a:lnL>
                      <a:noFill/>
                    </a:lnL>
                    <a:lnR>
                      <a:noFill/>
                    </a:lnR>
                    <a:lnT>
                      <a:noFill/>
                    </a:lnT>
                    <a:lnB>
                      <a:noFill/>
                    </a:lnB>
                  </a:tcPr>
                </a:tc>
                <a:tc>
                  <a:txBody>
                    <a:bodyPr/>
                    <a:lstStyle/>
                    <a:p>
                      <a:pPr algn="ctr" fontAlgn="ctr"/>
                      <a:endParaRPr lang="es-CO" sz="700" b="0" i="0" u="none" strike="noStrike">
                        <a:solidFill>
                          <a:srgbClr val="000000"/>
                        </a:solidFill>
                        <a:effectLst/>
                        <a:latin typeface="Calibri"/>
                      </a:endParaRPr>
                    </a:p>
                  </a:txBody>
                  <a:tcPr marL="0" marR="0" marT="0" marB="0" anchor="ctr">
                    <a:lnL>
                      <a:noFill/>
                    </a:lnL>
                    <a:lnR>
                      <a:noFill/>
                    </a:lnR>
                    <a:lnT>
                      <a:noFill/>
                    </a:lnT>
                    <a:lnB>
                      <a:noFill/>
                    </a:lnB>
                  </a:tcPr>
                </a:tc>
                <a:tc>
                  <a:txBody>
                    <a:bodyPr/>
                    <a:lstStyle/>
                    <a:p>
                      <a:pPr algn="ctr" fontAlgn="ctr"/>
                      <a:endParaRPr lang="es-CO" sz="700" b="0" i="0" u="none" strike="noStrike">
                        <a:solidFill>
                          <a:srgbClr val="000000"/>
                        </a:solidFill>
                        <a:effectLst/>
                        <a:latin typeface="Calibri"/>
                      </a:endParaRPr>
                    </a:p>
                  </a:txBody>
                  <a:tcPr marL="0" marR="0" marT="0" marB="0" anchor="ctr">
                    <a:lnL>
                      <a:noFill/>
                    </a:lnL>
                    <a:lnR>
                      <a:noFill/>
                    </a:lnR>
                    <a:lnT>
                      <a:noFill/>
                    </a:lnT>
                    <a:lnB>
                      <a:noFill/>
                    </a:lnB>
                  </a:tcPr>
                </a:tc>
                <a:tc>
                  <a:txBody>
                    <a:bodyPr/>
                    <a:lstStyle/>
                    <a:p>
                      <a:pPr algn="ctr" fontAlgn="ctr"/>
                      <a:endParaRPr lang="es-CO" sz="700" b="0" i="0" u="none" strike="noStrike">
                        <a:solidFill>
                          <a:srgbClr val="000000"/>
                        </a:solidFill>
                        <a:effectLst/>
                        <a:latin typeface="Calibri"/>
                      </a:endParaRPr>
                    </a:p>
                  </a:txBody>
                  <a:tcPr marL="0" marR="0" marT="0" marB="0" anchor="ctr">
                    <a:lnL>
                      <a:noFill/>
                    </a:lnL>
                    <a:lnR>
                      <a:noFill/>
                    </a:lnR>
                    <a:lnT>
                      <a:noFill/>
                    </a:lnT>
                    <a:lnB>
                      <a:noFill/>
                    </a:lnB>
                  </a:tcPr>
                </a:tc>
                <a:tc>
                  <a:txBody>
                    <a:bodyPr/>
                    <a:lstStyle/>
                    <a:p>
                      <a:pPr algn="ctr" fontAlgn="ctr"/>
                      <a:endParaRPr lang="es-CO" sz="700" b="0" i="0" u="none" strike="noStrike">
                        <a:solidFill>
                          <a:srgbClr val="000000"/>
                        </a:solidFill>
                        <a:effectLst/>
                        <a:latin typeface="Calibri"/>
                      </a:endParaRPr>
                    </a:p>
                  </a:txBody>
                  <a:tcPr marL="0" marR="0" marT="0" marB="0" anchor="ctr">
                    <a:lnL>
                      <a:noFill/>
                    </a:lnL>
                    <a:lnR>
                      <a:noFill/>
                    </a:lnR>
                    <a:lnT>
                      <a:noFill/>
                    </a:lnT>
                    <a:lnB>
                      <a:noFill/>
                    </a:lnB>
                  </a:tcPr>
                </a:tc>
                <a:tc>
                  <a:txBody>
                    <a:bodyPr/>
                    <a:lstStyle/>
                    <a:p>
                      <a:pPr algn="ctr" fontAlgn="ctr"/>
                      <a:endParaRPr lang="es-CO" sz="700" b="0" i="0" u="none" strike="noStrike" dirty="0">
                        <a:solidFill>
                          <a:srgbClr val="000000"/>
                        </a:solidFill>
                        <a:effectLst/>
                        <a:latin typeface="Calibri"/>
                      </a:endParaRPr>
                    </a:p>
                  </a:txBody>
                  <a:tcPr marL="0" marR="0" marT="0" marB="0" anchor="ctr">
                    <a:lnL>
                      <a:noFill/>
                    </a:lnL>
                    <a:lnR>
                      <a:noFill/>
                    </a:lnR>
                    <a:lnT>
                      <a:noFill/>
                    </a:lnT>
                    <a:lnB>
                      <a:noFill/>
                    </a:lnB>
                  </a:tcPr>
                </a:tc>
                <a:tc>
                  <a:txBody>
                    <a:bodyPr/>
                    <a:lstStyle/>
                    <a:p>
                      <a:pPr algn="ctr" fontAlgn="ctr"/>
                      <a:endParaRPr lang="es-CO" sz="700" b="0" i="0" u="none" strike="noStrike">
                        <a:solidFill>
                          <a:srgbClr val="000000"/>
                        </a:solidFill>
                        <a:effectLst/>
                        <a:latin typeface="Calibri"/>
                      </a:endParaRPr>
                    </a:p>
                  </a:txBody>
                  <a:tcPr marL="0" marR="0" marT="0" marB="0" anchor="ctr">
                    <a:lnL>
                      <a:noFill/>
                    </a:lnL>
                    <a:lnR>
                      <a:noFill/>
                    </a:lnR>
                    <a:lnT>
                      <a:noFill/>
                    </a:lnT>
                    <a:lnB>
                      <a:noFill/>
                    </a:lnB>
                  </a:tcPr>
                </a:tc>
                <a:extLst>
                  <a:ext uri="{0D108BD9-81ED-4DB2-BD59-A6C34878D82A}">
                    <a16:rowId xmlns:a16="http://schemas.microsoft.com/office/drawing/2014/main" val="10010"/>
                  </a:ext>
                </a:extLst>
              </a:tr>
              <a:tr h="182722">
                <a:tc>
                  <a:txBody>
                    <a:bodyPr/>
                    <a:lstStyle/>
                    <a:p>
                      <a:pPr algn="l" fontAlgn="b"/>
                      <a:r>
                        <a:rPr lang="es-CO" sz="700" b="0" i="0" u="none" strike="noStrike">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gridSpan="3">
                  <a:txBody>
                    <a:bodyPr/>
                    <a:lstStyle/>
                    <a:p>
                      <a:pPr algn="l" fontAlgn="b"/>
                      <a:r>
                        <a:rPr lang="es-CO" sz="700" b="0" i="0" u="none" strike="noStrike">
                          <a:solidFill>
                            <a:srgbClr val="000000"/>
                          </a:solidFill>
                          <a:effectLst/>
                          <a:latin typeface="Calibri"/>
                        </a:rPr>
                        <a:t>Cumple el porcentaje programado</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s-CO"/>
                    </a:p>
                  </a:txBody>
                  <a:tcPr/>
                </a:tc>
                <a:tc hMerge="1">
                  <a:txBody>
                    <a:bodyPr/>
                    <a:lstStyle/>
                    <a:p>
                      <a:endParaRPr lang="es-CO"/>
                    </a:p>
                  </a:txBody>
                  <a:tcPr/>
                </a:tc>
                <a:tc>
                  <a:txBody>
                    <a:bodyPr/>
                    <a:lstStyle/>
                    <a:p>
                      <a:pPr algn="ctr" fontAlgn="ctr"/>
                      <a:endParaRPr lang="es-CO" sz="700" b="0" i="0" u="none" strike="noStrike">
                        <a:solidFill>
                          <a:srgbClr val="000000"/>
                        </a:solidFill>
                        <a:effectLst/>
                        <a:latin typeface="Calibri"/>
                      </a:endParaRPr>
                    </a:p>
                  </a:txBody>
                  <a:tcPr marL="0" marR="0" marT="0" marB="0" anchor="ctr">
                    <a:lnL>
                      <a:noFill/>
                    </a:lnL>
                    <a:lnR>
                      <a:noFill/>
                    </a:lnR>
                    <a:lnT>
                      <a:noFill/>
                    </a:lnT>
                    <a:lnB>
                      <a:noFill/>
                    </a:lnB>
                  </a:tcPr>
                </a:tc>
                <a:tc>
                  <a:txBody>
                    <a:bodyPr/>
                    <a:lstStyle/>
                    <a:p>
                      <a:pPr algn="ctr" fontAlgn="ctr"/>
                      <a:endParaRPr lang="es-CO" sz="700" b="0" i="0" u="none" strike="noStrike">
                        <a:solidFill>
                          <a:srgbClr val="000000"/>
                        </a:solidFill>
                        <a:effectLst/>
                        <a:latin typeface="Calibri"/>
                      </a:endParaRPr>
                    </a:p>
                  </a:txBody>
                  <a:tcPr marL="0" marR="0" marT="0" marB="0" anchor="ctr">
                    <a:lnL>
                      <a:noFill/>
                    </a:lnL>
                    <a:lnR>
                      <a:noFill/>
                    </a:lnR>
                    <a:lnT>
                      <a:noFill/>
                    </a:lnT>
                    <a:lnB>
                      <a:noFill/>
                    </a:lnB>
                  </a:tcPr>
                </a:tc>
                <a:tc>
                  <a:txBody>
                    <a:bodyPr/>
                    <a:lstStyle/>
                    <a:p>
                      <a:pPr algn="ctr" fontAlgn="ctr"/>
                      <a:endParaRPr lang="es-CO" sz="700" b="0" i="0" u="none" strike="noStrike">
                        <a:solidFill>
                          <a:srgbClr val="000000"/>
                        </a:solidFill>
                        <a:effectLst/>
                        <a:latin typeface="Calibri"/>
                      </a:endParaRPr>
                    </a:p>
                  </a:txBody>
                  <a:tcPr marL="0" marR="0" marT="0" marB="0" anchor="ctr">
                    <a:lnL>
                      <a:noFill/>
                    </a:lnL>
                    <a:lnR>
                      <a:noFill/>
                    </a:lnR>
                    <a:lnT>
                      <a:noFill/>
                    </a:lnT>
                    <a:lnB>
                      <a:noFill/>
                    </a:lnB>
                  </a:tcPr>
                </a:tc>
                <a:tc>
                  <a:txBody>
                    <a:bodyPr/>
                    <a:lstStyle/>
                    <a:p>
                      <a:pPr algn="ctr" fontAlgn="ctr"/>
                      <a:endParaRPr lang="es-CO" sz="700" b="0" i="0" u="none" strike="noStrike">
                        <a:solidFill>
                          <a:srgbClr val="000000"/>
                        </a:solidFill>
                        <a:effectLst/>
                        <a:latin typeface="Calibri"/>
                      </a:endParaRPr>
                    </a:p>
                  </a:txBody>
                  <a:tcPr marL="0" marR="0" marT="0" marB="0" anchor="ctr">
                    <a:lnL>
                      <a:noFill/>
                    </a:lnL>
                    <a:lnR>
                      <a:noFill/>
                    </a:lnR>
                    <a:lnT>
                      <a:noFill/>
                    </a:lnT>
                    <a:lnB>
                      <a:noFill/>
                    </a:lnB>
                  </a:tcPr>
                </a:tc>
                <a:tc>
                  <a:txBody>
                    <a:bodyPr/>
                    <a:lstStyle/>
                    <a:p>
                      <a:pPr algn="ctr" fontAlgn="ctr"/>
                      <a:endParaRPr lang="es-CO" sz="700" b="0" i="0" u="none" strike="noStrike">
                        <a:solidFill>
                          <a:srgbClr val="000000"/>
                        </a:solidFill>
                        <a:effectLst/>
                        <a:latin typeface="Calibri"/>
                      </a:endParaRPr>
                    </a:p>
                  </a:txBody>
                  <a:tcPr marL="0" marR="0" marT="0" marB="0" anchor="ctr">
                    <a:lnL>
                      <a:noFill/>
                    </a:lnL>
                    <a:lnR>
                      <a:noFill/>
                    </a:lnR>
                    <a:lnT>
                      <a:noFill/>
                    </a:lnT>
                    <a:lnB>
                      <a:noFill/>
                    </a:lnB>
                  </a:tcPr>
                </a:tc>
                <a:tc>
                  <a:txBody>
                    <a:bodyPr/>
                    <a:lstStyle/>
                    <a:p>
                      <a:pPr algn="ctr" fontAlgn="ctr"/>
                      <a:endParaRPr lang="es-CO" sz="700" b="0" i="0" u="none" strike="noStrike">
                        <a:solidFill>
                          <a:srgbClr val="000000"/>
                        </a:solidFill>
                        <a:effectLst/>
                        <a:latin typeface="Calibri"/>
                      </a:endParaRPr>
                    </a:p>
                  </a:txBody>
                  <a:tcPr marL="0" marR="0" marT="0" marB="0" anchor="ctr">
                    <a:lnL>
                      <a:noFill/>
                    </a:lnL>
                    <a:lnR>
                      <a:noFill/>
                    </a:lnR>
                    <a:lnT>
                      <a:noFill/>
                    </a:lnT>
                    <a:lnB>
                      <a:noFill/>
                    </a:lnB>
                  </a:tcPr>
                </a:tc>
                <a:tc>
                  <a:txBody>
                    <a:bodyPr/>
                    <a:lstStyle/>
                    <a:p>
                      <a:pPr algn="ctr" fontAlgn="ctr"/>
                      <a:endParaRPr lang="es-CO" sz="700" b="0" i="0" u="none" strike="noStrike">
                        <a:solidFill>
                          <a:srgbClr val="000000"/>
                        </a:solidFill>
                        <a:effectLst/>
                        <a:latin typeface="Calibri"/>
                      </a:endParaRPr>
                    </a:p>
                  </a:txBody>
                  <a:tcPr marL="0" marR="0" marT="0" marB="0" anchor="ctr">
                    <a:lnL>
                      <a:noFill/>
                    </a:lnL>
                    <a:lnR>
                      <a:noFill/>
                    </a:lnR>
                    <a:lnT>
                      <a:noFill/>
                    </a:lnT>
                    <a:lnB>
                      <a:noFill/>
                    </a:lnB>
                  </a:tcPr>
                </a:tc>
                <a:tc>
                  <a:txBody>
                    <a:bodyPr/>
                    <a:lstStyle/>
                    <a:p>
                      <a:pPr algn="ctr" fontAlgn="ctr"/>
                      <a:endParaRPr lang="es-CO" sz="700" b="0" i="0" u="none" strike="noStrike">
                        <a:solidFill>
                          <a:srgbClr val="000000"/>
                        </a:solidFill>
                        <a:effectLst/>
                        <a:latin typeface="Calibri"/>
                      </a:endParaRPr>
                    </a:p>
                  </a:txBody>
                  <a:tcPr marL="0" marR="0" marT="0" marB="0" anchor="ctr">
                    <a:lnL>
                      <a:noFill/>
                    </a:lnL>
                    <a:lnR>
                      <a:noFill/>
                    </a:lnR>
                    <a:lnT>
                      <a:noFill/>
                    </a:lnT>
                    <a:lnB>
                      <a:noFill/>
                    </a:lnB>
                  </a:tcPr>
                </a:tc>
                <a:tc>
                  <a:txBody>
                    <a:bodyPr/>
                    <a:lstStyle/>
                    <a:p>
                      <a:pPr algn="ctr" fontAlgn="ctr"/>
                      <a:endParaRPr lang="es-CO" sz="700" b="0" i="0" u="none" strike="noStrike">
                        <a:solidFill>
                          <a:srgbClr val="000000"/>
                        </a:solidFill>
                        <a:effectLst/>
                        <a:latin typeface="Calibri"/>
                      </a:endParaRPr>
                    </a:p>
                  </a:txBody>
                  <a:tcPr marL="0" marR="0" marT="0" marB="0" anchor="ctr">
                    <a:lnL>
                      <a:noFill/>
                    </a:lnL>
                    <a:lnR>
                      <a:noFill/>
                    </a:lnR>
                    <a:lnT>
                      <a:noFill/>
                    </a:lnT>
                    <a:lnB>
                      <a:noFill/>
                    </a:lnB>
                  </a:tcPr>
                </a:tc>
                <a:tc>
                  <a:txBody>
                    <a:bodyPr/>
                    <a:lstStyle/>
                    <a:p>
                      <a:pPr algn="ctr" fontAlgn="ctr"/>
                      <a:endParaRPr lang="es-CO" sz="700" b="0" i="0" u="none" strike="noStrike">
                        <a:solidFill>
                          <a:srgbClr val="000000"/>
                        </a:solidFill>
                        <a:effectLst/>
                        <a:latin typeface="Calibri"/>
                      </a:endParaRPr>
                    </a:p>
                  </a:txBody>
                  <a:tcPr marL="0" marR="0" marT="0" marB="0" anchor="ctr">
                    <a:lnL>
                      <a:noFill/>
                    </a:lnL>
                    <a:lnR>
                      <a:noFill/>
                    </a:lnR>
                    <a:lnT>
                      <a:noFill/>
                    </a:lnT>
                    <a:lnB>
                      <a:noFill/>
                    </a:lnB>
                  </a:tcPr>
                </a:tc>
                <a:tc>
                  <a:txBody>
                    <a:bodyPr/>
                    <a:lstStyle/>
                    <a:p>
                      <a:pPr algn="ctr" fontAlgn="ctr"/>
                      <a:endParaRPr lang="es-CO" sz="700" b="0" i="0" u="none" strike="noStrike" dirty="0">
                        <a:solidFill>
                          <a:srgbClr val="000000"/>
                        </a:solidFill>
                        <a:effectLst/>
                        <a:latin typeface="Calibri"/>
                      </a:endParaRPr>
                    </a:p>
                  </a:txBody>
                  <a:tcPr marL="0" marR="0" marT="0" marB="0" anchor="ctr">
                    <a:lnL>
                      <a:noFill/>
                    </a:lnL>
                    <a:lnR>
                      <a:noFill/>
                    </a:lnR>
                    <a:lnT>
                      <a:noFill/>
                    </a:lnT>
                    <a:lnB>
                      <a:noFill/>
                    </a:lnB>
                  </a:tcPr>
                </a:tc>
                <a:tc>
                  <a:txBody>
                    <a:bodyPr/>
                    <a:lstStyle/>
                    <a:p>
                      <a:pPr algn="ctr" fontAlgn="ctr"/>
                      <a:endParaRPr lang="es-CO" sz="700" b="0" i="0" u="none" strike="noStrike" dirty="0">
                        <a:solidFill>
                          <a:srgbClr val="000000"/>
                        </a:solidFill>
                        <a:effectLst/>
                        <a:latin typeface="Calibri"/>
                      </a:endParaRPr>
                    </a:p>
                  </a:txBody>
                  <a:tcPr marL="0" marR="0" marT="0" marB="0" anchor="ctr">
                    <a:lnL>
                      <a:noFill/>
                    </a:lnL>
                    <a:lnR>
                      <a:noFill/>
                    </a:lnR>
                    <a:lnT>
                      <a:noFill/>
                    </a:lnT>
                    <a:lnB>
                      <a:noFill/>
                    </a:lnB>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14938411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5"/>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5259" t="17295" r="16983" b="33645"/>
          <a:stretch/>
        </p:blipFill>
        <p:spPr bwMode="auto">
          <a:xfrm>
            <a:off x="395536" y="116632"/>
            <a:ext cx="8352928" cy="7920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5 Rectángulo"/>
          <p:cNvSpPr/>
          <p:nvPr/>
        </p:nvSpPr>
        <p:spPr>
          <a:xfrm>
            <a:off x="422176" y="292586"/>
            <a:ext cx="8254280" cy="400110"/>
          </a:xfrm>
          <a:prstGeom prst="rect">
            <a:avLst/>
          </a:prstGeom>
        </p:spPr>
        <p:txBody>
          <a:bodyPr wrap="square">
            <a:spAutoFit/>
          </a:bodyPr>
          <a:lstStyle/>
          <a:p>
            <a:pPr algn="ctr"/>
            <a:r>
              <a:rPr lang="es-CO" sz="2000" b="1" dirty="0">
                <a:solidFill>
                  <a:schemeClr val="bg1"/>
                </a:solidFill>
                <a:latin typeface="Arial" panose="020B0604020202020204" pitchFamily="34" charset="0"/>
                <a:ea typeface="ＭＳ Ｐゴシック" panose="020B0600070205080204" pitchFamily="34" charset="-128"/>
                <a:cs typeface="Arial" panose="020B0604020202020204" pitchFamily="34" charset="0"/>
              </a:rPr>
              <a:t>POLITICA DE </a:t>
            </a:r>
            <a:r>
              <a:rPr lang="es-CO" sz="2000" b="1" dirty="0">
                <a:solidFill>
                  <a:schemeClr val="bg1"/>
                </a:solidFill>
              </a:rPr>
              <a:t>GESTIÓN DEL TALENTO HUMANO</a:t>
            </a:r>
            <a:endParaRPr lang="es-CO" sz="2000" dirty="0">
              <a:solidFill>
                <a:schemeClr val="bg1"/>
              </a:solidFill>
              <a:latin typeface="Arial" panose="020B0604020202020204" pitchFamily="34" charset="0"/>
              <a:cs typeface="Arial" panose="020B0604020202020204" pitchFamily="34" charset="0"/>
            </a:endParaRPr>
          </a:p>
        </p:txBody>
      </p:sp>
      <p:graphicFrame>
        <p:nvGraphicFramePr>
          <p:cNvPr id="2" name="1 Tabla"/>
          <p:cNvGraphicFramePr>
            <a:graphicFrameLocks noGrp="1"/>
          </p:cNvGraphicFramePr>
          <p:nvPr>
            <p:extLst>
              <p:ext uri="{D42A27DB-BD31-4B8C-83A1-F6EECF244321}">
                <p14:modId xmlns:p14="http://schemas.microsoft.com/office/powerpoint/2010/main" val="2600926201"/>
              </p:ext>
            </p:extLst>
          </p:nvPr>
        </p:nvGraphicFramePr>
        <p:xfrm>
          <a:off x="467544" y="1052735"/>
          <a:ext cx="8219258" cy="4586163"/>
        </p:xfrm>
        <a:graphic>
          <a:graphicData uri="http://schemas.openxmlformats.org/drawingml/2006/table">
            <a:tbl>
              <a:tblPr/>
              <a:tblGrid>
                <a:gridCol w="485289">
                  <a:extLst>
                    <a:ext uri="{9D8B030D-6E8A-4147-A177-3AD203B41FA5}">
                      <a16:colId xmlns:a16="http://schemas.microsoft.com/office/drawing/2014/main" val="20000"/>
                    </a:ext>
                  </a:extLst>
                </a:gridCol>
                <a:gridCol w="726931">
                  <a:extLst>
                    <a:ext uri="{9D8B030D-6E8A-4147-A177-3AD203B41FA5}">
                      <a16:colId xmlns:a16="http://schemas.microsoft.com/office/drawing/2014/main" val="20001"/>
                    </a:ext>
                  </a:extLst>
                </a:gridCol>
                <a:gridCol w="991269">
                  <a:extLst>
                    <a:ext uri="{9D8B030D-6E8A-4147-A177-3AD203B41FA5}">
                      <a16:colId xmlns:a16="http://schemas.microsoft.com/office/drawing/2014/main" val="20002"/>
                    </a:ext>
                  </a:extLst>
                </a:gridCol>
                <a:gridCol w="563784">
                  <a:extLst>
                    <a:ext uri="{9D8B030D-6E8A-4147-A177-3AD203B41FA5}">
                      <a16:colId xmlns:a16="http://schemas.microsoft.com/office/drawing/2014/main" val="20003"/>
                    </a:ext>
                  </a:extLst>
                </a:gridCol>
                <a:gridCol w="495635">
                  <a:extLst>
                    <a:ext uri="{9D8B030D-6E8A-4147-A177-3AD203B41FA5}">
                      <a16:colId xmlns:a16="http://schemas.microsoft.com/office/drawing/2014/main" val="20004"/>
                    </a:ext>
                  </a:extLst>
                </a:gridCol>
                <a:gridCol w="495635">
                  <a:extLst>
                    <a:ext uri="{9D8B030D-6E8A-4147-A177-3AD203B41FA5}">
                      <a16:colId xmlns:a16="http://schemas.microsoft.com/office/drawing/2014/main" val="20005"/>
                    </a:ext>
                  </a:extLst>
                </a:gridCol>
                <a:gridCol w="495635">
                  <a:extLst>
                    <a:ext uri="{9D8B030D-6E8A-4147-A177-3AD203B41FA5}">
                      <a16:colId xmlns:a16="http://schemas.microsoft.com/office/drawing/2014/main" val="20006"/>
                    </a:ext>
                  </a:extLst>
                </a:gridCol>
                <a:gridCol w="495635">
                  <a:extLst>
                    <a:ext uri="{9D8B030D-6E8A-4147-A177-3AD203B41FA5}">
                      <a16:colId xmlns:a16="http://schemas.microsoft.com/office/drawing/2014/main" val="20007"/>
                    </a:ext>
                  </a:extLst>
                </a:gridCol>
                <a:gridCol w="495635">
                  <a:extLst>
                    <a:ext uri="{9D8B030D-6E8A-4147-A177-3AD203B41FA5}">
                      <a16:colId xmlns:a16="http://schemas.microsoft.com/office/drawing/2014/main" val="20008"/>
                    </a:ext>
                  </a:extLst>
                </a:gridCol>
                <a:gridCol w="495635">
                  <a:extLst>
                    <a:ext uri="{9D8B030D-6E8A-4147-A177-3AD203B41FA5}">
                      <a16:colId xmlns:a16="http://schemas.microsoft.com/office/drawing/2014/main" val="20009"/>
                    </a:ext>
                  </a:extLst>
                </a:gridCol>
                <a:gridCol w="495635">
                  <a:extLst>
                    <a:ext uri="{9D8B030D-6E8A-4147-A177-3AD203B41FA5}">
                      <a16:colId xmlns:a16="http://schemas.microsoft.com/office/drawing/2014/main" val="20010"/>
                    </a:ext>
                  </a:extLst>
                </a:gridCol>
                <a:gridCol w="495635">
                  <a:extLst>
                    <a:ext uri="{9D8B030D-6E8A-4147-A177-3AD203B41FA5}">
                      <a16:colId xmlns:a16="http://schemas.microsoft.com/office/drawing/2014/main" val="20011"/>
                    </a:ext>
                  </a:extLst>
                </a:gridCol>
                <a:gridCol w="495635">
                  <a:extLst>
                    <a:ext uri="{9D8B030D-6E8A-4147-A177-3AD203B41FA5}">
                      <a16:colId xmlns:a16="http://schemas.microsoft.com/office/drawing/2014/main" val="20012"/>
                    </a:ext>
                  </a:extLst>
                </a:gridCol>
                <a:gridCol w="495635">
                  <a:extLst>
                    <a:ext uri="{9D8B030D-6E8A-4147-A177-3AD203B41FA5}">
                      <a16:colId xmlns:a16="http://schemas.microsoft.com/office/drawing/2014/main" val="20013"/>
                    </a:ext>
                  </a:extLst>
                </a:gridCol>
                <a:gridCol w="495635">
                  <a:extLst>
                    <a:ext uri="{9D8B030D-6E8A-4147-A177-3AD203B41FA5}">
                      <a16:colId xmlns:a16="http://schemas.microsoft.com/office/drawing/2014/main" val="20014"/>
                    </a:ext>
                  </a:extLst>
                </a:gridCol>
              </a:tblGrid>
              <a:tr h="72261">
                <a:tc gridSpan="2">
                  <a:txBody>
                    <a:bodyPr/>
                    <a:lstStyle/>
                    <a:p>
                      <a:pPr algn="just" rtl="0" fontAlgn="ctr"/>
                      <a:r>
                        <a:rPr lang="es-CO" sz="800" b="1" i="0" u="none" strike="noStrike" dirty="0">
                          <a:solidFill>
                            <a:srgbClr val="FFFFFF"/>
                          </a:solidFill>
                          <a:effectLst/>
                          <a:latin typeface="Calibri"/>
                        </a:rPr>
                        <a:t>POLITICA</a:t>
                      </a:r>
                    </a:p>
                  </a:txBody>
                  <a:tcPr marL="0" marR="0" marT="0" marB="0" anchor="ctr">
                    <a:lnL>
                      <a:noFill/>
                    </a:lnL>
                    <a:lnR>
                      <a:noFill/>
                    </a:lnR>
                    <a:lnT>
                      <a:noFill/>
                    </a:lnT>
                    <a:lnB>
                      <a:noFill/>
                    </a:lnB>
                    <a:solidFill>
                      <a:srgbClr val="C00000"/>
                    </a:solidFill>
                  </a:tcPr>
                </a:tc>
                <a:tc hMerge="1">
                  <a:txBody>
                    <a:bodyPr/>
                    <a:lstStyle/>
                    <a:p>
                      <a:endParaRPr lang="es-CO"/>
                    </a:p>
                  </a:txBody>
                  <a:tcPr/>
                </a:tc>
                <a:tc gridSpan="13">
                  <a:txBody>
                    <a:bodyPr/>
                    <a:lstStyle/>
                    <a:p>
                      <a:pPr algn="ctr" rtl="0" fontAlgn="ctr"/>
                      <a:r>
                        <a:rPr lang="es-CO" sz="800" b="1" i="0" u="none" strike="noStrike">
                          <a:solidFill>
                            <a:srgbClr val="FFFFFF"/>
                          </a:solidFill>
                          <a:effectLst/>
                          <a:latin typeface="Calibri"/>
                        </a:rPr>
                        <a:t>Gestión del Talento Humano</a:t>
                      </a:r>
                    </a:p>
                  </a:txBody>
                  <a:tcPr marL="0" marR="0" marT="0" marB="0" anchor="ctr">
                    <a:lnL>
                      <a:noFill/>
                    </a:lnL>
                    <a:lnR>
                      <a:noFill/>
                    </a:lnR>
                    <a:lnT>
                      <a:noFill/>
                    </a:lnT>
                    <a:lnB>
                      <a:noFill/>
                    </a:lnB>
                    <a:solidFill>
                      <a:srgbClr val="C00000"/>
                    </a:solidFill>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10000"/>
                  </a:ext>
                </a:extLst>
              </a:tr>
              <a:tr h="144269">
                <a:tc gridSpan="2">
                  <a:txBody>
                    <a:bodyPr/>
                    <a:lstStyle/>
                    <a:p>
                      <a:pPr algn="just" rtl="0" fontAlgn="ctr"/>
                      <a:r>
                        <a:rPr lang="es-CO" sz="800" b="1" i="0" u="none" strike="noStrike" dirty="0">
                          <a:solidFill>
                            <a:srgbClr val="000000"/>
                          </a:solidFill>
                          <a:effectLst/>
                          <a:latin typeface="Calibri"/>
                        </a:rPr>
                        <a:t>ESTRATEGIA 1: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DCE6F1"/>
                    </a:solidFill>
                  </a:tcPr>
                </a:tc>
                <a:tc hMerge="1">
                  <a:txBody>
                    <a:bodyPr/>
                    <a:lstStyle/>
                    <a:p>
                      <a:endParaRPr lang="es-CO"/>
                    </a:p>
                  </a:txBody>
                  <a:tcPr/>
                </a:tc>
                <a:tc gridSpan="13">
                  <a:txBody>
                    <a:bodyPr/>
                    <a:lstStyle/>
                    <a:p>
                      <a:pPr algn="l" rtl="0" fontAlgn="ctr"/>
                      <a:r>
                        <a:rPr lang="es-CO" sz="800" b="1" i="0" u="none" strike="noStrike" dirty="0">
                          <a:solidFill>
                            <a:srgbClr val="000000"/>
                          </a:solidFill>
                          <a:effectLst/>
                          <a:latin typeface="Calibri"/>
                        </a:rPr>
                        <a:t>Disponer de información actualizada de los servidores en el SIGEP para garantizar la planeación y gestión del Talento Humano</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DCE6F1"/>
                    </a:solidFill>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10001"/>
                  </a:ext>
                </a:extLst>
              </a:tr>
              <a:tr h="372533">
                <a:tc>
                  <a:txBody>
                    <a:bodyPr/>
                    <a:lstStyle/>
                    <a:p>
                      <a:pPr algn="ctr" rtl="0" fontAlgn="ctr"/>
                      <a:r>
                        <a:rPr lang="es-CO" sz="700" b="1" i="0" u="none" strike="noStrike">
                          <a:solidFill>
                            <a:srgbClr val="000000"/>
                          </a:solidFill>
                          <a:effectLst/>
                          <a:latin typeface="Calibri"/>
                        </a:rPr>
                        <a:t>META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rtl="0" fontAlgn="ctr"/>
                      <a:r>
                        <a:rPr lang="es-CO" sz="700" b="1" i="0" u="none" strike="noStrike" dirty="0">
                          <a:solidFill>
                            <a:srgbClr val="000000"/>
                          </a:solidFill>
                          <a:effectLst/>
                          <a:latin typeface="Calibri"/>
                        </a:rPr>
                        <a:t>FÓRMULA DEL INDICADOR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rtl="0" fontAlgn="ctr"/>
                      <a:r>
                        <a:rPr lang="es-CO" sz="700" b="1" i="0" u="none" strike="noStrike">
                          <a:solidFill>
                            <a:srgbClr val="000000"/>
                          </a:solidFill>
                          <a:effectLst/>
                          <a:latin typeface="Calibri"/>
                        </a:rPr>
                        <a:t>ACTIVIDADES ESPECÍFICAS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rtl="0" fontAlgn="ctr"/>
                      <a:r>
                        <a:rPr lang="es-CO" sz="700" b="1" i="0" u="none" strike="noStrike">
                          <a:solidFill>
                            <a:srgbClr val="000000"/>
                          </a:solidFill>
                          <a:effectLst/>
                          <a:latin typeface="Calibri"/>
                        </a:rPr>
                        <a:t>% PROGRAMADO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FF0000"/>
                          </a:solidFill>
                          <a:effectLst/>
                          <a:latin typeface="Calibri"/>
                        </a:rPr>
                        <a:t>ICFES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FF0000"/>
                          </a:solidFill>
                          <a:effectLst/>
                          <a:latin typeface="Calibri"/>
                        </a:rPr>
                        <a:t>ICETEX</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FF0000"/>
                          </a:solidFill>
                          <a:effectLst/>
                          <a:latin typeface="Calibri"/>
                        </a:rPr>
                        <a:t>INCI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FF0000"/>
                          </a:solidFill>
                          <a:effectLst/>
                          <a:latin typeface="Calibri"/>
                        </a:rPr>
                        <a:t>INSOR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FF0000"/>
                          </a:solidFill>
                          <a:effectLst/>
                          <a:latin typeface="Calibri"/>
                        </a:rPr>
                        <a:t>FODESEP</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INTENALCO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FF0000"/>
                          </a:solidFill>
                          <a:effectLst/>
                          <a:latin typeface="Calibri"/>
                        </a:rPr>
                        <a:t>ETITC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FF0000"/>
                          </a:solidFill>
                          <a:effectLst/>
                          <a:latin typeface="Calibri"/>
                        </a:rPr>
                        <a:t>INFOTEP SAN ANDRES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FF0000"/>
                          </a:solidFill>
                          <a:effectLst/>
                          <a:latin typeface="Calibri"/>
                        </a:rPr>
                        <a:t>INFOTEP SAN JUAN DEL CESAR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FF0000"/>
                          </a:solidFill>
                          <a:effectLst/>
                          <a:latin typeface="Calibri"/>
                        </a:rPr>
                        <a:t>ITFIT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PROMEDIO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extLst>
                  <a:ext uri="{0D108BD9-81ED-4DB2-BD59-A6C34878D82A}">
                    <a16:rowId xmlns:a16="http://schemas.microsoft.com/office/drawing/2014/main" val="10002"/>
                  </a:ext>
                </a:extLst>
              </a:tr>
              <a:tr h="613140">
                <a:tc>
                  <a:txBody>
                    <a:bodyPr/>
                    <a:lstStyle/>
                    <a:p>
                      <a:pPr algn="l" rtl="0" fontAlgn="ctr"/>
                      <a:r>
                        <a:rPr lang="es-CO" sz="700" b="0" i="0" u="none" strike="noStrike">
                          <a:solidFill>
                            <a:srgbClr val="000000"/>
                          </a:solidFill>
                          <a:effectLst/>
                          <a:latin typeface="Calibri"/>
                        </a:rPr>
                        <a:t>90% de hojas de vida vinculadas en SIGEP</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s-CO" sz="700" b="0" i="0" u="none" strike="noStrike">
                          <a:solidFill>
                            <a:srgbClr val="000000"/>
                          </a:solidFill>
                          <a:effectLst/>
                          <a:latin typeface="Calibri"/>
                        </a:rPr>
                        <a:t> # de hojas de vida vinculadas / Total de  hojas de vida *100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700" b="0" i="0" u="none" strike="noStrike">
                          <a:solidFill>
                            <a:srgbClr val="000000"/>
                          </a:solidFill>
                          <a:effectLst/>
                          <a:latin typeface="Calibri"/>
                        </a:rPr>
                        <a:t>Diligenciar los requerimientos establecidos en el SIGEP</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700" b="0" i="0" u="none" strike="noStrike">
                          <a:solidFill>
                            <a:srgbClr val="000000"/>
                          </a:solidFill>
                          <a:effectLst/>
                          <a:latin typeface="Calibri"/>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700" b="0" i="0" u="none" strike="noStrike">
                          <a:solidFill>
                            <a:srgbClr val="000000"/>
                          </a:solidFill>
                          <a:effectLst/>
                          <a:latin typeface="Calibri"/>
                        </a:rPr>
                        <a:t>95%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s-CO" sz="700" b="0" i="0" u="none" strike="noStrike">
                          <a:solidFill>
                            <a:srgbClr val="000000"/>
                          </a:solidFill>
                          <a:effectLst/>
                          <a:latin typeface="Calibri"/>
                        </a:rPr>
                        <a:t>58%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s-CO" sz="700" b="0" i="0" u="none" strike="noStrike">
                          <a:solidFill>
                            <a:srgbClr val="000000"/>
                          </a:solidFill>
                          <a:effectLst/>
                          <a:latin typeface="Calibri"/>
                        </a:rPr>
                        <a:t>100.0%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s-CO" sz="700" b="0" i="0" u="none" strike="noStrike">
                          <a:solidFill>
                            <a:srgbClr val="000000"/>
                          </a:solidFill>
                          <a:effectLst/>
                          <a:latin typeface="Calibri"/>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s-CO" sz="700" b="0" i="0" u="none" strike="noStrike">
                          <a:solidFill>
                            <a:srgbClr val="000000"/>
                          </a:solidFill>
                          <a:effectLst/>
                          <a:latin typeface="Calibri"/>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s-CO" sz="700" b="0" i="0" u="none" strike="noStrike">
                          <a:solidFill>
                            <a:srgbClr val="000000"/>
                          </a:solidFill>
                          <a:effectLst/>
                          <a:latin typeface="Calibri"/>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s-CO" sz="700" b="0" i="0" u="none" strike="noStrike">
                          <a:solidFill>
                            <a:srgbClr val="000000"/>
                          </a:solidFill>
                          <a:effectLst/>
                          <a:latin typeface="Calibri"/>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s-CO" sz="700" b="0" i="0" u="none" strike="noStrike">
                          <a:solidFill>
                            <a:srgbClr val="000000"/>
                          </a:solidFill>
                          <a:effectLst/>
                          <a:latin typeface="Calibri"/>
                        </a:rPr>
                        <a:t>72%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s-CO" sz="700" b="0" i="0" u="none" strike="noStrike">
                          <a:solidFill>
                            <a:srgbClr val="000000"/>
                          </a:solidFill>
                          <a:effectLst/>
                          <a:latin typeface="Calibri"/>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ctr"/>
                      <a:r>
                        <a:rPr lang="es-CO" sz="700" b="0" i="0" u="none" strike="noStrike">
                          <a:solidFill>
                            <a:srgbClr val="000000"/>
                          </a:solidFill>
                          <a:effectLst/>
                          <a:latin typeface="Calibri"/>
                        </a:rPr>
                        <a:t>94%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es-CO" sz="700" b="0" i="0" u="none" strike="noStrike">
                          <a:solidFill>
                            <a:srgbClr val="000000"/>
                          </a:solidFill>
                          <a:effectLst/>
                          <a:latin typeface="Calibri"/>
                        </a:rPr>
                        <a:t>87%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extLst>
                  <a:ext uri="{0D108BD9-81ED-4DB2-BD59-A6C34878D82A}">
                    <a16:rowId xmlns:a16="http://schemas.microsoft.com/office/drawing/2014/main" val="10003"/>
                  </a:ext>
                </a:extLst>
              </a:tr>
              <a:tr h="144269">
                <a:tc gridSpan="2">
                  <a:txBody>
                    <a:bodyPr/>
                    <a:lstStyle/>
                    <a:p>
                      <a:pPr algn="just" rtl="0" fontAlgn="ctr"/>
                      <a:r>
                        <a:rPr lang="es-CO" sz="800" b="1" i="0" u="none" strike="noStrike" dirty="0">
                          <a:solidFill>
                            <a:srgbClr val="000000"/>
                          </a:solidFill>
                          <a:effectLst/>
                          <a:latin typeface="Calibri"/>
                        </a:rPr>
                        <a:t>ESTRATEGIA 2: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hMerge="1">
                  <a:txBody>
                    <a:bodyPr/>
                    <a:lstStyle/>
                    <a:p>
                      <a:endParaRPr lang="es-CO"/>
                    </a:p>
                  </a:txBody>
                  <a:tcPr/>
                </a:tc>
                <a:tc gridSpan="13">
                  <a:txBody>
                    <a:bodyPr/>
                    <a:lstStyle/>
                    <a:p>
                      <a:pPr algn="l" rtl="0" fontAlgn="ctr"/>
                      <a:r>
                        <a:rPr lang="es-CO" sz="800" b="1" i="0" u="none" strike="noStrike" dirty="0">
                          <a:solidFill>
                            <a:srgbClr val="000000"/>
                          </a:solidFill>
                          <a:effectLst/>
                          <a:latin typeface="Calibri"/>
                        </a:rPr>
                        <a:t>Desarrollar actividades orientadas al fortalecimiento de la calidad de vida laboral y de las familias</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10004"/>
                  </a:ext>
                </a:extLst>
              </a:tr>
              <a:tr h="372533">
                <a:tc>
                  <a:txBody>
                    <a:bodyPr/>
                    <a:lstStyle/>
                    <a:p>
                      <a:pPr algn="ctr" rtl="0" fontAlgn="ctr"/>
                      <a:r>
                        <a:rPr lang="es-CO" sz="700" b="1" i="0" u="none" strike="noStrike">
                          <a:solidFill>
                            <a:srgbClr val="000000"/>
                          </a:solidFill>
                          <a:effectLst/>
                          <a:latin typeface="Calibri"/>
                        </a:rPr>
                        <a:t>META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rtl="0" fontAlgn="ctr"/>
                      <a:r>
                        <a:rPr lang="es-CO" sz="700" b="1" i="0" u="none" strike="noStrike">
                          <a:solidFill>
                            <a:srgbClr val="000000"/>
                          </a:solidFill>
                          <a:effectLst/>
                          <a:latin typeface="Calibri"/>
                        </a:rPr>
                        <a:t>FÓRMULA DEL INDICADOR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rtl="0" fontAlgn="ctr"/>
                      <a:r>
                        <a:rPr lang="es-CO" sz="700" b="1" i="0" u="none" strike="noStrike" dirty="0">
                          <a:solidFill>
                            <a:srgbClr val="000000"/>
                          </a:solidFill>
                          <a:effectLst/>
                          <a:latin typeface="Calibri"/>
                        </a:rPr>
                        <a:t>ACTIVIDADES ESPECÍFICAS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rtl="0" fontAlgn="ctr"/>
                      <a:r>
                        <a:rPr lang="es-CO" sz="700" b="1" i="0" u="none" strike="noStrike">
                          <a:solidFill>
                            <a:srgbClr val="000000"/>
                          </a:solidFill>
                          <a:effectLst/>
                          <a:latin typeface="Calibri"/>
                        </a:rPr>
                        <a:t>% PROGRAMADO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ICFES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ICETEX</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INCI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INSOR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FODESEP</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INTENALCO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ETITC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INFOTEP SAN ANDRES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INFOTEP SAN JUAN DEL CESAR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ITFIT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PROMEDIO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extLst>
                  <a:ext uri="{0D108BD9-81ED-4DB2-BD59-A6C34878D82A}">
                    <a16:rowId xmlns:a16="http://schemas.microsoft.com/office/drawing/2014/main" val="10005"/>
                  </a:ext>
                </a:extLst>
              </a:tr>
              <a:tr h="389524">
                <a:tc rowSpan="2">
                  <a:txBody>
                    <a:bodyPr/>
                    <a:lstStyle/>
                    <a:p>
                      <a:pPr algn="just" rtl="0" fontAlgn="ctr"/>
                      <a:br>
                        <a:rPr lang="es-CO" sz="700" b="0" i="0" u="none" strike="noStrike">
                          <a:solidFill>
                            <a:srgbClr val="000000"/>
                          </a:solidFill>
                          <a:effectLst/>
                          <a:latin typeface="Calibri"/>
                        </a:rPr>
                      </a:br>
                      <a:r>
                        <a:rPr lang="es-CO" sz="700" b="0" i="0" u="none" strike="noStrike">
                          <a:solidFill>
                            <a:srgbClr val="000000"/>
                          </a:solidFill>
                          <a:effectLst/>
                          <a:latin typeface="Calibri"/>
                        </a:rPr>
                        <a:t>100% del plan de bienestar e incentivos ejecutado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just" rtl="0" fontAlgn="ctr"/>
                      <a:r>
                        <a:rPr lang="es-CO" sz="700" b="0" i="0" u="none" strike="noStrike">
                          <a:solidFill>
                            <a:srgbClr val="000000"/>
                          </a:solidFill>
                          <a:effectLst/>
                          <a:latin typeface="Calibri"/>
                        </a:rPr>
                        <a:t># de actividades realizadas en el periodo / Total de actividades programadas en el periodo * 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s-CO" sz="700" b="0" i="0" u="none" strike="noStrike">
                          <a:solidFill>
                            <a:srgbClr val="000000"/>
                          </a:solidFill>
                          <a:effectLst/>
                          <a:latin typeface="Calibri"/>
                        </a:rPr>
                        <a:t>Diagnóstico de necesidades de bienestar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s-CO" sz="700" b="0" i="0" u="none" strike="noStrike">
                          <a:solidFill>
                            <a:srgbClr val="000000"/>
                          </a:solidFill>
                          <a:effectLst/>
                          <a:latin typeface="Calibri"/>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s-CO" sz="700" b="0" i="0" u="none" strike="noStrike">
                          <a:solidFill>
                            <a:srgbClr val="000000"/>
                          </a:solidFill>
                          <a:effectLst/>
                          <a:latin typeface="Calibri"/>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E699"/>
                    </a:solidFill>
                  </a:tcPr>
                </a:tc>
                <a:tc rowSpan="2">
                  <a:txBody>
                    <a:bodyPr/>
                    <a:lstStyle/>
                    <a:p>
                      <a:pPr algn="ctr" fontAlgn="ctr"/>
                      <a:r>
                        <a:rPr lang="es-CO" sz="700" b="0" i="0" u="none" strike="noStrike">
                          <a:solidFill>
                            <a:srgbClr val="000000"/>
                          </a:solidFill>
                          <a:effectLst/>
                          <a:latin typeface="Calibri"/>
                        </a:rPr>
                        <a:t>62%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6E0B4"/>
                    </a:solidFill>
                  </a:tcPr>
                </a:tc>
                <a:tc rowSpan="2">
                  <a:txBody>
                    <a:bodyPr/>
                    <a:lstStyle/>
                    <a:p>
                      <a:pPr algn="ctr" fontAlgn="ctr"/>
                      <a:r>
                        <a:rPr lang="es-CO" sz="700" b="0" i="0" u="none" strike="noStrike">
                          <a:solidFill>
                            <a:srgbClr val="000000"/>
                          </a:solidFill>
                          <a:effectLst/>
                          <a:latin typeface="Calibri"/>
                        </a:rPr>
                        <a:t>32.5%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8CBAD"/>
                    </a:solidFill>
                  </a:tcPr>
                </a:tc>
                <a:tc rowSpan="2">
                  <a:txBody>
                    <a:bodyPr/>
                    <a:lstStyle/>
                    <a:p>
                      <a:pPr algn="ctr" fontAlgn="ctr"/>
                      <a:r>
                        <a:rPr lang="es-CO" sz="700" b="0" i="0" u="none" strike="noStrike">
                          <a:solidFill>
                            <a:srgbClr val="000000"/>
                          </a:solidFill>
                          <a:effectLst/>
                          <a:latin typeface="Calibri"/>
                        </a:rPr>
                        <a:t>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8CBAD"/>
                    </a:solidFill>
                  </a:tcPr>
                </a:tc>
                <a:tc rowSpan="2">
                  <a:txBody>
                    <a:bodyPr/>
                    <a:lstStyle/>
                    <a:p>
                      <a:pPr algn="ctr" fontAlgn="ctr"/>
                      <a:r>
                        <a:rPr lang="es-CO" sz="700" b="0" i="0" u="none" strike="noStrike">
                          <a:solidFill>
                            <a:srgbClr val="000000"/>
                          </a:solidFill>
                          <a:effectLst/>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8CBAD"/>
                    </a:solidFill>
                  </a:tcPr>
                </a:tc>
                <a:tc rowSpan="2">
                  <a:txBody>
                    <a:bodyPr/>
                    <a:lstStyle/>
                    <a:p>
                      <a:pPr algn="ctr" fontAlgn="ctr"/>
                      <a:r>
                        <a:rPr lang="es-CO" sz="700" b="0" i="0" u="none" strike="noStrike">
                          <a:solidFill>
                            <a:srgbClr val="000000"/>
                          </a:solidFill>
                          <a:effectLst/>
                          <a:latin typeface="Calibri"/>
                        </a:rPr>
                        <a:t>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8CBAD"/>
                    </a:solidFill>
                  </a:tcPr>
                </a:tc>
                <a:tc rowSpan="2">
                  <a:txBody>
                    <a:bodyPr/>
                    <a:lstStyle/>
                    <a:p>
                      <a:pPr algn="ctr" fontAlgn="ctr"/>
                      <a:r>
                        <a:rPr lang="es-CO" sz="700" b="0" i="0" u="none" strike="noStrike">
                          <a:solidFill>
                            <a:srgbClr val="000000"/>
                          </a:solidFill>
                          <a:effectLst/>
                          <a:latin typeface="Calibri"/>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E699"/>
                    </a:solidFill>
                  </a:tcPr>
                </a:tc>
                <a:tc rowSpan="2">
                  <a:txBody>
                    <a:bodyPr/>
                    <a:lstStyle/>
                    <a:p>
                      <a:pPr algn="ctr" fontAlgn="ctr"/>
                      <a:r>
                        <a:rPr lang="es-CO" sz="700" b="0" i="0" u="none" strike="noStrike">
                          <a:solidFill>
                            <a:srgbClr val="000000"/>
                          </a:solidFill>
                          <a:effectLst/>
                          <a:latin typeface="Calibri"/>
                        </a:rPr>
                        <a:t>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8CBAD"/>
                    </a:solidFill>
                  </a:tcPr>
                </a:tc>
                <a:tc rowSpan="2">
                  <a:txBody>
                    <a:bodyPr/>
                    <a:lstStyle/>
                    <a:p>
                      <a:pPr algn="ctr" fontAlgn="ctr"/>
                      <a:r>
                        <a:rPr lang="es-CO" sz="700" b="0" i="0" u="none" strike="noStrike">
                          <a:solidFill>
                            <a:srgbClr val="000000"/>
                          </a:solidFill>
                          <a:effectLst/>
                          <a:latin typeface="Calibri"/>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E699"/>
                    </a:solidFill>
                  </a:tcPr>
                </a:tc>
                <a:tc rowSpan="2">
                  <a:txBody>
                    <a:bodyPr/>
                    <a:lstStyle/>
                    <a:p>
                      <a:pPr algn="ctr" fontAlgn="ctr"/>
                      <a:r>
                        <a:rPr lang="es-CO" sz="700" b="0" i="0" u="none" strike="noStrike">
                          <a:solidFill>
                            <a:srgbClr val="000000"/>
                          </a:solidFill>
                          <a:effectLst/>
                          <a:latin typeface="Calibri"/>
                        </a:rPr>
                        <a:t>45%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8CBAD"/>
                    </a:solidFill>
                  </a:tcPr>
                </a:tc>
                <a:tc rowSpan="2">
                  <a:txBody>
                    <a:bodyPr/>
                    <a:lstStyle/>
                    <a:p>
                      <a:pPr algn="ctr" fontAlgn="ctr"/>
                      <a:r>
                        <a:rPr lang="es-CO" sz="700" b="0" i="0" u="none" strike="noStrike">
                          <a:solidFill>
                            <a:srgbClr val="000000"/>
                          </a:solidFill>
                          <a:effectLst/>
                          <a:latin typeface="Calibri"/>
                        </a:rPr>
                        <a:t>38%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8CBAD"/>
                    </a:solidFill>
                  </a:tcPr>
                </a:tc>
                <a:extLst>
                  <a:ext uri="{0D108BD9-81ED-4DB2-BD59-A6C34878D82A}">
                    <a16:rowId xmlns:a16="http://schemas.microsoft.com/office/drawing/2014/main" val="10006"/>
                  </a:ext>
                </a:extLst>
              </a:tr>
              <a:tr h="548219">
                <a:tc vMerge="1">
                  <a:txBody>
                    <a:bodyPr/>
                    <a:lstStyle/>
                    <a:p>
                      <a:endParaRPr lang="es-CO"/>
                    </a:p>
                  </a:txBody>
                  <a:tcPr/>
                </a:tc>
                <a:tc vMerge="1">
                  <a:txBody>
                    <a:bodyPr/>
                    <a:lstStyle/>
                    <a:p>
                      <a:endParaRPr lang="es-CO"/>
                    </a:p>
                  </a:txBody>
                  <a:tcPr/>
                </a:tc>
                <a:tc>
                  <a:txBody>
                    <a:bodyPr/>
                    <a:lstStyle/>
                    <a:p>
                      <a:pPr algn="just" fontAlgn="ctr"/>
                      <a:r>
                        <a:rPr lang="es-CO" sz="700" b="0" i="0" u="none" strike="noStrike">
                          <a:solidFill>
                            <a:srgbClr val="000000"/>
                          </a:solidFill>
                          <a:effectLst/>
                          <a:latin typeface="Calibri"/>
                        </a:rPr>
                        <a:t>Formulación  y ejecución del plan de bienestar e incentivos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extLst>
                  <a:ext uri="{0D108BD9-81ED-4DB2-BD59-A6C34878D82A}">
                    <a16:rowId xmlns:a16="http://schemas.microsoft.com/office/drawing/2014/main" val="10007"/>
                  </a:ext>
                </a:extLst>
              </a:tr>
              <a:tr h="144269">
                <a:tc gridSpan="2">
                  <a:txBody>
                    <a:bodyPr/>
                    <a:lstStyle/>
                    <a:p>
                      <a:pPr algn="just" rtl="0" fontAlgn="ctr"/>
                      <a:r>
                        <a:rPr lang="es-CO" sz="800" b="1" i="0" u="none" strike="noStrike" dirty="0">
                          <a:solidFill>
                            <a:srgbClr val="000000"/>
                          </a:solidFill>
                          <a:effectLst/>
                          <a:latin typeface="Calibri"/>
                        </a:rPr>
                        <a:t>ESTRATEGIA3: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hMerge="1">
                  <a:txBody>
                    <a:bodyPr/>
                    <a:lstStyle/>
                    <a:p>
                      <a:endParaRPr lang="es-CO"/>
                    </a:p>
                  </a:txBody>
                  <a:tcPr/>
                </a:tc>
                <a:tc gridSpan="13">
                  <a:txBody>
                    <a:bodyPr/>
                    <a:lstStyle/>
                    <a:p>
                      <a:pPr algn="l" rtl="0" fontAlgn="ctr"/>
                      <a:r>
                        <a:rPr lang="es-CO" sz="800" b="1" i="0" u="none" strike="noStrike" dirty="0">
                          <a:solidFill>
                            <a:srgbClr val="000000"/>
                          </a:solidFill>
                          <a:effectLst/>
                          <a:latin typeface="Calibri"/>
                        </a:rPr>
                        <a:t>Gestionar el PIC para el desarrollo integral del Talento Humano a través de la potencialización de competencias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10008"/>
                  </a:ext>
                </a:extLst>
              </a:tr>
              <a:tr h="372533">
                <a:tc>
                  <a:txBody>
                    <a:bodyPr/>
                    <a:lstStyle/>
                    <a:p>
                      <a:pPr algn="ctr" rtl="0" fontAlgn="ctr"/>
                      <a:r>
                        <a:rPr lang="es-CO" sz="700" b="1" i="0" u="none" strike="noStrike">
                          <a:solidFill>
                            <a:srgbClr val="000000"/>
                          </a:solidFill>
                          <a:effectLst/>
                          <a:latin typeface="Calibri"/>
                        </a:rPr>
                        <a:t>META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rtl="0" fontAlgn="ctr"/>
                      <a:r>
                        <a:rPr lang="es-CO" sz="700" b="1" i="0" u="none" strike="noStrike">
                          <a:solidFill>
                            <a:srgbClr val="000000"/>
                          </a:solidFill>
                          <a:effectLst/>
                          <a:latin typeface="Calibri"/>
                        </a:rPr>
                        <a:t>FÓRMULA DEL INDICADOR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rtl="0" fontAlgn="ctr"/>
                      <a:r>
                        <a:rPr lang="es-CO" sz="700" b="1" i="0" u="none" strike="noStrike" dirty="0">
                          <a:solidFill>
                            <a:srgbClr val="000000"/>
                          </a:solidFill>
                          <a:effectLst/>
                          <a:latin typeface="Calibri"/>
                        </a:rPr>
                        <a:t>ACTIVIDADES ESPECÍFICAS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rtl="0" fontAlgn="ctr"/>
                      <a:r>
                        <a:rPr lang="es-CO" sz="700" b="1" i="0" u="none" strike="noStrike" dirty="0">
                          <a:solidFill>
                            <a:srgbClr val="000000"/>
                          </a:solidFill>
                          <a:effectLst/>
                          <a:latin typeface="Calibri"/>
                        </a:rPr>
                        <a:t>% PROGRAMADO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dirty="0">
                          <a:solidFill>
                            <a:srgbClr val="000000"/>
                          </a:solidFill>
                          <a:effectLst/>
                          <a:latin typeface="Calibri"/>
                        </a:rPr>
                        <a:t>ICFES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dirty="0">
                          <a:solidFill>
                            <a:srgbClr val="000000"/>
                          </a:solidFill>
                          <a:effectLst/>
                          <a:latin typeface="Calibri"/>
                        </a:rPr>
                        <a:t>ICETEX</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dirty="0">
                          <a:solidFill>
                            <a:srgbClr val="000000"/>
                          </a:solidFill>
                          <a:effectLst/>
                          <a:latin typeface="Calibri"/>
                        </a:rPr>
                        <a:t>INCI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dirty="0">
                          <a:solidFill>
                            <a:srgbClr val="000000"/>
                          </a:solidFill>
                          <a:effectLst/>
                          <a:latin typeface="Calibri"/>
                        </a:rPr>
                        <a:t>INSOR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dirty="0">
                          <a:solidFill>
                            <a:srgbClr val="000000"/>
                          </a:solidFill>
                          <a:effectLst/>
                          <a:latin typeface="Calibri"/>
                        </a:rPr>
                        <a:t>FODESEP</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dirty="0">
                          <a:solidFill>
                            <a:srgbClr val="000000"/>
                          </a:solidFill>
                          <a:effectLst/>
                          <a:latin typeface="Calibri"/>
                        </a:rPr>
                        <a:t>INTENALCO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ETITC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INFOTEP SAN ANDRES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INFOTEP SAN JUAN DEL CESAR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ITFIT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ctr" rtl="0" fontAlgn="ctr"/>
                      <a:r>
                        <a:rPr lang="es-CO" sz="700" b="1" i="0" u="none" strike="noStrike">
                          <a:solidFill>
                            <a:srgbClr val="000000"/>
                          </a:solidFill>
                          <a:effectLst/>
                          <a:latin typeface="Calibri"/>
                        </a:rPr>
                        <a:t>PROMEDIO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extLst>
                  <a:ext uri="{0D108BD9-81ED-4DB2-BD59-A6C34878D82A}">
                    <a16:rowId xmlns:a16="http://schemas.microsoft.com/office/drawing/2014/main" val="10009"/>
                  </a:ext>
                </a:extLst>
              </a:tr>
              <a:tr h="425591">
                <a:tc rowSpan="3">
                  <a:txBody>
                    <a:bodyPr/>
                    <a:lstStyle/>
                    <a:p>
                      <a:pPr algn="just" rtl="0" fontAlgn="ctr"/>
                      <a:r>
                        <a:rPr lang="es-CO" sz="700" b="0" i="0" u="none" strike="noStrike">
                          <a:solidFill>
                            <a:srgbClr val="000000"/>
                          </a:solidFill>
                          <a:effectLst/>
                          <a:latin typeface="Calibri"/>
                        </a:rPr>
                        <a:t>100% del PIC ejecutado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just" rtl="0" fontAlgn="ctr"/>
                      <a:r>
                        <a:rPr lang="es-CO" sz="700" b="0" i="0" u="none" strike="noStrike">
                          <a:solidFill>
                            <a:srgbClr val="000000"/>
                          </a:solidFill>
                          <a:effectLst/>
                          <a:latin typeface="Calibri"/>
                        </a:rPr>
                        <a:t># de actividades realizadas en el periodo / Total de actividades programadas en el periodo * 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s-CO" sz="700" b="0" i="0" u="none" strike="noStrike">
                          <a:solidFill>
                            <a:srgbClr val="000000"/>
                          </a:solidFill>
                          <a:effectLst/>
                          <a:latin typeface="Calibri"/>
                        </a:rPr>
                        <a:t>Evaluación de impacto de la vigencia anterior  de la capacitación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s-CO" sz="700" b="0" i="0" u="none" strike="noStrike">
                          <a:solidFill>
                            <a:srgbClr val="000000"/>
                          </a:solidFill>
                          <a:effectLst/>
                          <a:latin typeface="Calibri"/>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s-CO" sz="700" b="0" i="0" u="none" strike="noStrike" dirty="0">
                          <a:solidFill>
                            <a:srgbClr val="000000"/>
                          </a:solidFill>
                          <a:effectLst/>
                          <a:latin typeface="Calibri"/>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rowSpan="3">
                  <a:txBody>
                    <a:bodyPr/>
                    <a:lstStyle/>
                    <a:p>
                      <a:pPr algn="ctr" fontAlgn="ctr"/>
                      <a:r>
                        <a:rPr lang="es-CO" sz="700" b="0" i="0" u="none" strike="noStrike">
                          <a:solidFill>
                            <a:srgbClr val="000000"/>
                          </a:solidFill>
                          <a:effectLst/>
                          <a:latin typeface="Calibri"/>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rowSpan="3">
                  <a:txBody>
                    <a:bodyPr/>
                    <a:lstStyle/>
                    <a:p>
                      <a:pPr algn="ctr" fontAlgn="ctr"/>
                      <a:r>
                        <a:rPr lang="es-CO" sz="700" b="0" i="0" u="none" strike="noStrike">
                          <a:solidFill>
                            <a:srgbClr val="000000"/>
                          </a:solidFill>
                          <a:effectLst/>
                          <a:latin typeface="Calibri"/>
                        </a:rPr>
                        <a:t>81.8%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rowSpan="3">
                  <a:txBody>
                    <a:bodyPr/>
                    <a:lstStyle/>
                    <a:p>
                      <a:pPr algn="ctr" fontAlgn="ctr"/>
                      <a:r>
                        <a:rPr lang="es-CO" sz="700" b="0" i="0" u="none" strike="noStrike">
                          <a:solidFill>
                            <a:srgbClr val="000000"/>
                          </a:solidFill>
                          <a:effectLst/>
                          <a:latin typeface="Calibri"/>
                        </a:rPr>
                        <a:t>60%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rowSpan="3">
                  <a:txBody>
                    <a:bodyPr/>
                    <a:lstStyle/>
                    <a:p>
                      <a:pPr algn="ctr" fontAlgn="ctr"/>
                      <a:r>
                        <a:rPr lang="es-CO" sz="700" b="0" i="0" u="none" strike="noStrike">
                          <a:solidFill>
                            <a:srgbClr val="000000"/>
                          </a:solidFill>
                          <a:effectLst/>
                          <a:latin typeface="Calibri"/>
                        </a:rPr>
                        <a:t>42%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rowSpan="3">
                  <a:txBody>
                    <a:bodyPr/>
                    <a:lstStyle/>
                    <a:p>
                      <a:pPr algn="ctr" fontAlgn="ctr"/>
                      <a:r>
                        <a:rPr lang="es-CO" sz="700" b="0" i="0" u="none" strike="noStrike">
                          <a:solidFill>
                            <a:srgbClr val="000000"/>
                          </a:solidFill>
                          <a:effectLst/>
                          <a:latin typeface="Calibri"/>
                        </a:rPr>
                        <a:t>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rowSpan="3">
                  <a:txBody>
                    <a:bodyPr/>
                    <a:lstStyle/>
                    <a:p>
                      <a:pPr algn="ctr" fontAlgn="ctr"/>
                      <a:r>
                        <a:rPr lang="es-CO" sz="700" b="0" i="0" u="none" strike="noStrike">
                          <a:solidFill>
                            <a:srgbClr val="000000"/>
                          </a:solidFill>
                          <a:effectLst/>
                          <a:latin typeface="Calibri"/>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rowSpan="3">
                  <a:txBody>
                    <a:bodyPr/>
                    <a:lstStyle/>
                    <a:p>
                      <a:pPr algn="ctr" fontAlgn="ctr"/>
                      <a:r>
                        <a:rPr lang="es-CO" sz="700" b="0" i="0" u="none" strike="noStrike">
                          <a:solidFill>
                            <a:srgbClr val="000000"/>
                          </a:solidFill>
                          <a:effectLst/>
                          <a:latin typeface="Calibri"/>
                        </a:rPr>
                        <a:t>45%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rowSpan="3">
                  <a:txBody>
                    <a:bodyPr/>
                    <a:lstStyle/>
                    <a:p>
                      <a:pPr algn="ctr" fontAlgn="ctr"/>
                      <a:r>
                        <a:rPr lang="es-CO" sz="700" b="0" i="0" u="none" strike="noStrike">
                          <a:solidFill>
                            <a:srgbClr val="000000"/>
                          </a:solidFill>
                          <a:effectLst/>
                          <a:latin typeface="Calibri"/>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rowSpan="3">
                  <a:txBody>
                    <a:bodyPr/>
                    <a:lstStyle/>
                    <a:p>
                      <a:pPr algn="ctr" fontAlgn="ctr"/>
                      <a:r>
                        <a:rPr lang="es-CO" sz="700" b="0" i="0" u="none" strike="noStrike">
                          <a:solidFill>
                            <a:srgbClr val="000000"/>
                          </a:solidFill>
                          <a:effectLst/>
                          <a:latin typeface="Calibri"/>
                        </a:rPr>
                        <a:t>35%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rowSpan="3">
                  <a:txBody>
                    <a:bodyPr/>
                    <a:lstStyle/>
                    <a:p>
                      <a:pPr algn="ctr" fontAlgn="ctr"/>
                      <a:r>
                        <a:rPr lang="es-CO" sz="700" b="0" i="0" u="none" strike="noStrike">
                          <a:solidFill>
                            <a:srgbClr val="000000"/>
                          </a:solidFill>
                          <a:effectLst/>
                          <a:latin typeface="Calibri"/>
                        </a:rPr>
                        <a:t>48%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10010"/>
                  </a:ext>
                </a:extLst>
              </a:tr>
              <a:tr h="425591">
                <a:tc vMerge="1">
                  <a:txBody>
                    <a:bodyPr/>
                    <a:lstStyle/>
                    <a:p>
                      <a:endParaRPr lang="es-CO"/>
                    </a:p>
                  </a:txBody>
                  <a:tcPr/>
                </a:tc>
                <a:tc vMerge="1">
                  <a:txBody>
                    <a:bodyPr/>
                    <a:lstStyle/>
                    <a:p>
                      <a:endParaRPr lang="es-CO"/>
                    </a:p>
                  </a:txBody>
                  <a:tcPr/>
                </a:tc>
                <a:tc>
                  <a:txBody>
                    <a:bodyPr/>
                    <a:lstStyle/>
                    <a:p>
                      <a:pPr algn="just" fontAlgn="ctr"/>
                      <a:r>
                        <a:rPr lang="es-CO" sz="700" b="0" i="0" u="none" strike="noStrike" dirty="0">
                          <a:solidFill>
                            <a:srgbClr val="000000"/>
                          </a:solidFill>
                          <a:effectLst/>
                          <a:latin typeface="Calibri"/>
                        </a:rPr>
                        <a:t>Elaborar diagnóstico de necesidades de capacitación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extLst>
                  <a:ext uri="{0D108BD9-81ED-4DB2-BD59-A6C34878D82A}">
                    <a16:rowId xmlns:a16="http://schemas.microsoft.com/office/drawing/2014/main" val="10011"/>
                  </a:ext>
                </a:extLst>
              </a:tr>
              <a:tr h="511772">
                <a:tc vMerge="1">
                  <a:txBody>
                    <a:bodyPr/>
                    <a:lstStyle/>
                    <a:p>
                      <a:endParaRPr lang="es-CO"/>
                    </a:p>
                  </a:txBody>
                  <a:tcPr/>
                </a:tc>
                <a:tc vMerge="1">
                  <a:txBody>
                    <a:bodyPr/>
                    <a:lstStyle/>
                    <a:p>
                      <a:endParaRPr lang="es-CO"/>
                    </a:p>
                  </a:txBody>
                  <a:tcPr/>
                </a:tc>
                <a:tc>
                  <a:txBody>
                    <a:bodyPr/>
                    <a:lstStyle/>
                    <a:p>
                      <a:pPr algn="just" fontAlgn="ctr"/>
                      <a:r>
                        <a:rPr lang="es-CO" sz="700" b="0" i="0" u="none" strike="noStrike" dirty="0">
                          <a:solidFill>
                            <a:srgbClr val="000000"/>
                          </a:solidFill>
                          <a:effectLst/>
                          <a:latin typeface="Calibri"/>
                        </a:rPr>
                        <a:t>Formular y ejecutar el plan de capacitación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extLst>
                  <a:ext uri="{0D108BD9-81ED-4DB2-BD59-A6C34878D82A}">
                    <a16:rowId xmlns:a16="http://schemas.microsoft.com/office/drawing/2014/main" val="10012"/>
                  </a:ext>
                </a:extLst>
              </a:tr>
            </a:tbl>
          </a:graphicData>
        </a:graphic>
      </p:graphicFrame>
      <p:graphicFrame>
        <p:nvGraphicFramePr>
          <p:cNvPr id="7" name="6 Tabla"/>
          <p:cNvGraphicFramePr>
            <a:graphicFrameLocks noGrp="1"/>
          </p:cNvGraphicFramePr>
          <p:nvPr>
            <p:extLst>
              <p:ext uri="{D42A27DB-BD31-4B8C-83A1-F6EECF244321}">
                <p14:modId xmlns:p14="http://schemas.microsoft.com/office/powerpoint/2010/main" val="2858972904"/>
              </p:ext>
            </p:extLst>
          </p:nvPr>
        </p:nvGraphicFramePr>
        <p:xfrm>
          <a:off x="395536" y="5661248"/>
          <a:ext cx="3365500" cy="762000"/>
        </p:xfrm>
        <a:graphic>
          <a:graphicData uri="http://schemas.openxmlformats.org/drawingml/2006/table">
            <a:tbl>
              <a:tblPr/>
              <a:tblGrid>
                <a:gridCol w="761282">
                  <a:extLst>
                    <a:ext uri="{9D8B030D-6E8A-4147-A177-3AD203B41FA5}">
                      <a16:colId xmlns:a16="http://schemas.microsoft.com/office/drawing/2014/main" val="20000"/>
                    </a:ext>
                  </a:extLst>
                </a:gridCol>
                <a:gridCol w="904022">
                  <a:extLst>
                    <a:ext uri="{9D8B030D-6E8A-4147-A177-3AD203B41FA5}">
                      <a16:colId xmlns:a16="http://schemas.microsoft.com/office/drawing/2014/main" val="20001"/>
                    </a:ext>
                  </a:extLst>
                </a:gridCol>
                <a:gridCol w="761282">
                  <a:extLst>
                    <a:ext uri="{9D8B030D-6E8A-4147-A177-3AD203B41FA5}">
                      <a16:colId xmlns:a16="http://schemas.microsoft.com/office/drawing/2014/main" val="20002"/>
                    </a:ext>
                  </a:extLst>
                </a:gridCol>
                <a:gridCol w="938914">
                  <a:extLst>
                    <a:ext uri="{9D8B030D-6E8A-4147-A177-3AD203B41FA5}">
                      <a16:colId xmlns:a16="http://schemas.microsoft.com/office/drawing/2014/main" val="20003"/>
                    </a:ext>
                  </a:extLst>
                </a:gridCol>
              </a:tblGrid>
              <a:tr h="190500">
                <a:tc gridSpan="2">
                  <a:txBody>
                    <a:bodyPr/>
                    <a:lstStyle/>
                    <a:p>
                      <a:pPr algn="l" fontAlgn="b"/>
                      <a:r>
                        <a:rPr lang="es-CO" sz="1000" b="1" i="0" u="none" strike="noStrike" dirty="0">
                          <a:solidFill>
                            <a:srgbClr val="000000"/>
                          </a:solidFill>
                          <a:effectLst/>
                          <a:latin typeface="Calibri"/>
                        </a:rPr>
                        <a:t>CONVENCIONES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s-CO"/>
                    </a:p>
                  </a:txBody>
                  <a:tcPr/>
                </a:tc>
                <a:tc>
                  <a:txBody>
                    <a:bodyPr/>
                    <a:lstStyle/>
                    <a:p>
                      <a:pPr algn="l" fontAlgn="b"/>
                      <a:endParaRPr lang="es-CO"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s-CO" sz="1100" b="0" i="0" u="none" strike="noStrike">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00"/>
                  </a:ext>
                </a:extLst>
              </a:tr>
              <a:tr h="190500">
                <a:tc>
                  <a:txBody>
                    <a:bodyPr/>
                    <a:lstStyle/>
                    <a:p>
                      <a:pPr algn="l" fontAlgn="b"/>
                      <a:r>
                        <a:rPr lang="es-CO" sz="1100" b="0" i="0" u="none" strike="noStrike" dirty="0">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gridSpan="3">
                  <a:txBody>
                    <a:bodyPr/>
                    <a:lstStyle/>
                    <a:p>
                      <a:pPr algn="l" fontAlgn="b"/>
                      <a:r>
                        <a:rPr lang="es-CO" sz="1100" b="0" i="0" u="none" strike="noStrike">
                          <a:solidFill>
                            <a:srgbClr val="000000"/>
                          </a:solidFill>
                          <a:effectLst/>
                          <a:latin typeface="Calibri"/>
                        </a:rPr>
                        <a:t>Supera el porcentaje programado</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10001"/>
                  </a:ext>
                </a:extLst>
              </a:tr>
              <a:tr h="190500">
                <a:tc>
                  <a:txBody>
                    <a:bodyPr/>
                    <a:lstStyle/>
                    <a:p>
                      <a:pPr algn="l" fontAlgn="b"/>
                      <a:r>
                        <a:rPr lang="es-CO" sz="1100" b="0" i="0" u="none" strike="noStrike" dirty="0">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gridSpan="3">
                  <a:txBody>
                    <a:bodyPr/>
                    <a:lstStyle/>
                    <a:p>
                      <a:pPr algn="l" fontAlgn="b"/>
                      <a:r>
                        <a:rPr lang="es-CO" sz="1100" b="0" i="0" u="none" strike="noStrike" dirty="0">
                          <a:solidFill>
                            <a:srgbClr val="000000"/>
                          </a:solidFill>
                          <a:effectLst/>
                          <a:latin typeface="Calibri"/>
                        </a:rPr>
                        <a:t>No supera el porcentaje programado</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10002"/>
                  </a:ext>
                </a:extLst>
              </a:tr>
              <a:tr h="190500">
                <a:tc>
                  <a:txBody>
                    <a:bodyPr/>
                    <a:lstStyle/>
                    <a:p>
                      <a:pPr algn="l" fontAlgn="b"/>
                      <a:r>
                        <a:rPr lang="es-CO" sz="1100" b="0" i="0" u="none" strike="noStrike">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gridSpan="3">
                  <a:txBody>
                    <a:bodyPr/>
                    <a:lstStyle/>
                    <a:p>
                      <a:pPr algn="l" fontAlgn="b"/>
                      <a:r>
                        <a:rPr lang="es-CO" sz="1100" b="0" i="0" u="none" strike="noStrike" dirty="0">
                          <a:solidFill>
                            <a:srgbClr val="000000"/>
                          </a:solidFill>
                          <a:effectLst/>
                          <a:latin typeface="Calibri"/>
                        </a:rPr>
                        <a:t>Cumple el porcentaje programado</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5163980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o" ma:contentTypeID="0x01010015FFA4E9553A9147914B15990BA5C3B4" ma:contentTypeVersion="0" ma:contentTypeDescription="Crear nuevo documento." ma:contentTypeScope="" ma:versionID="724501f63ef048854a3f3d493aaf63fc">
  <xsd:schema xmlns:xsd="http://www.w3.org/2001/XMLSchema" xmlns:p="http://schemas.microsoft.com/office/2006/metadata/properties" targetNamespace="http://schemas.microsoft.com/office/2006/metadata/properties" ma:root="true" ma:fieldsID="b004d877ca112f136821ba8115f64728">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ma:readOnly="true"/>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B96C1E33-3121-4FE8-8E24-D8BE2D8B084B}">
  <ds:schemaRefs>
    <ds:schemaRef ds:uri="http://purl.org/dc/elements/1.1/"/>
    <ds:schemaRef ds:uri="http://www.w3.org/XML/1998/namespace"/>
    <ds:schemaRef ds:uri="http://schemas.microsoft.com/office/2006/documentManagement/types"/>
    <ds:schemaRef ds:uri="http://schemas.openxmlformats.org/package/2006/metadata/core-properties"/>
    <ds:schemaRef ds:uri="http://purl.org/dc/terms/"/>
    <ds:schemaRef ds:uri="http://purl.org/dc/dcmitype/"/>
    <ds:schemaRef ds:uri="http://schemas.microsoft.com/office/2006/metadata/properties"/>
  </ds:schemaRefs>
</ds:datastoreItem>
</file>

<file path=customXml/itemProps2.xml><?xml version="1.0" encoding="utf-8"?>
<ds:datastoreItem xmlns:ds="http://schemas.openxmlformats.org/officeDocument/2006/customXml" ds:itemID="{12643B33-B582-4106-97C7-941577E616BD}">
  <ds:schemaRefs>
    <ds:schemaRef ds:uri="http://schemas.microsoft.com/sharepoint/v3/contenttype/forms"/>
  </ds:schemaRefs>
</ds:datastoreItem>
</file>

<file path=customXml/itemProps3.xml><?xml version="1.0" encoding="utf-8"?>
<ds:datastoreItem xmlns:ds="http://schemas.openxmlformats.org/officeDocument/2006/customXml" ds:itemID="{747A5E5B-3FB3-4C48-A1BC-F72271BD8D8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otalTime>3301</TotalTime>
  <Words>13138</Words>
  <Application>Microsoft Office PowerPoint</Application>
  <PresentationFormat>Presentación en pantalla (4:3)</PresentationFormat>
  <Paragraphs>2067</Paragraphs>
  <Slides>62</Slides>
  <Notes>4</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62</vt:i4>
      </vt:variant>
    </vt:vector>
  </HeadingPairs>
  <TitlesOfParts>
    <vt:vector size="67" baseType="lpstr">
      <vt:lpstr>ＭＳ Ｐゴシック</vt:lpstr>
      <vt:lpstr>Arial</vt:lpstr>
      <vt:lpstr>Calibri</vt:lpstr>
      <vt:lpstr>Verdana</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Politica Gestión Misional y de Gobierno- II- Trimestre 2016  ICFES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Carolina Acosta Gutierrez</dc:creator>
  <cp:lastModifiedBy>Martha Patricia Ortiz Camacho</cp:lastModifiedBy>
  <cp:revision>254</cp:revision>
  <dcterms:created xsi:type="dcterms:W3CDTF">2014-10-20T16:00:02Z</dcterms:created>
  <dcterms:modified xsi:type="dcterms:W3CDTF">2016-09-29T01:41:05Z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0x01010015FFA4E9553A9147914B15990BA5C3B4</vt:lpwstr>
  </property>
</Properties>
</file>