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6"/>
  </p:sldMasterIdLst>
  <p:notesMasterIdLst>
    <p:notesMasterId r:id="rId78"/>
  </p:notesMasterIdLst>
  <p:sldIdLst>
    <p:sldId id="336" r:id="rId47"/>
    <p:sldId id="387" r:id="rId48"/>
    <p:sldId id="349" r:id="rId49"/>
    <p:sldId id="354" r:id="rId50"/>
    <p:sldId id="355" r:id="rId51"/>
    <p:sldId id="356" r:id="rId52"/>
    <p:sldId id="389" r:id="rId53"/>
    <p:sldId id="388" r:id="rId54"/>
    <p:sldId id="390" r:id="rId55"/>
    <p:sldId id="337" r:id="rId56"/>
    <p:sldId id="338" r:id="rId57"/>
    <p:sldId id="339" r:id="rId58"/>
    <p:sldId id="340" r:id="rId59"/>
    <p:sldId id="341" r:id="rId60"/>
    <p:sldId id="343" r:id="rId61"/>
    <p:sldId id="344" r:id="rId62"/>
    <p:sldId id="350" r:id="rId63"/>
    <p:sldId id="362" r:id="rId64"/>
    <p:sldId id="364" r:id="rId65"/>
    <p:sldId id="365" r:id="rId66"/>
    <p:sldId id="367" r:id="rId67"/>
    <p:sldId id="391" r:id="rId68"/>
    <p:sldId id="369" r:id="rId69"/>
    <p:sldId id="370" r:id="rId70"/>
    <p:sldId id="372" r:id="rId71"/>
    <p:sldId id="373" r:id="rId72"/>
    <p:sldId id="381" r:id="rId73"/>
    <p:sldId id="383" r:id="rId74"/>
    <p:sldId id="385" r:id="rId75"/>
    <p:sldId id="335" r:id="rId76"/>
    <p:sldId id="386" r:id="rId7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80000" autoAdjust="0"/>
  </p:normalViewPr>
  <p:slideViewPr>
    <p:cSldViewPr>
      <p:cViewPr varScale="1">
        <p:scale>
          <a:sx n="92" d="100"/>
          <a:sy n="92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7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" Target="slides/slide1.xml"/><Relationship Id="rId50" Type="http://schemas.openxmlformats.org/officeDocument/2006/relationships/slide" Target="slides/slide4.xml"/><Relationship Id="rId55" Type="http://schemas.openxmlformats.org/officeDocument/2006/relationships/slide" Target="slides/slide9.xml"/><Relationship Id="rId63" Type="http://schemas.openxmlformats.org/officeDocument/2006/relationships/slide" Target="slides/slide17.xml"/><Relationship Id="rId68" Type="http://schemas.openxmlformats.org/officeDocument/2006/relationships/slide" Target="slides/slide22.xml"/><Relationship Id="rId76" Type="http://schemas.openxmlformats.org/officeDocument/2006/relationships/slide" Target="slides/slide30.xml"/><Relationship Id="rId7" Type="http://schemas.openxmlformats.org/officeDocument/2006/relationships/customXml" Target="../customXml/item7.xml"/><Relationship Id="rId71" Type="http://schemas.openxmlformats.org/officeDocument/2006/relationships/slide" Target="slides/slide2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7.xml"/><Relationship Id="rId58" Type="http://schemas.openxmlformats.org/officeDocument/2006/relationships/slide" Target="slides/slide12.xml"/><Relationship Id="rId66" Type="http://schemas.openxmlformats.org/officeDocument/2006/relationships/slide" Target="slides/slide20.xml"/><Relationship Id="rId74" Type="http://schemas.openxmlformats.org/officeDocument/2006/relationships/slide" Target="slides/slide28.xml"/><Relationship Id="rId79" Type="http://schemas.openxmlformats.org/officeDocument/2006/relationships/presProps" Target="pres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15.xml"/><Relationship Id="rId82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6.xml"/><Relationship Id="rId60" Type="http://schemas.openxmlformats.org/officeDocument/2006/relationships/slide" Target="slides/slide14.xml"/><Relationship Id="rId65" Type="http://schemas.openxmlformats.org/officeDocument/2006/relationships/slide" Target="slides/slide19.xml"/><Relationship Id="rId73" Type="http://schemas.openxmlformats.org/officeDocument/2006/relationships/slide" Target="slides/slide27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2.xml"/><Relationship Id="rId56" Type="http://schemas.openxmlformats.org/officeDocument/2006/relationships/slide" Target="slides/slide10.xml"/><Relationship Id="rId64" Type="http://schemas.openxmlformats.org/officeDocument/2006/relationships/slide" Target="slides/slide18.xml"/><Relationship Id="rId69" Type="http://schemas.openxmlformats.org/officeDocument/2006/relationships/slide" Target="slides/slide23.xml"/><Relationship Id="rId77" Type="http://schemas.openxmlformats.org/officeDocument/2006/relationships/slide" Target="slides/slide31.xml"/><Relationship Id="rId8" Type="http://schemas.openxmlformats.org/officeDocument/2006/relationships/customXml" Target="../customXml/item8.xml"/><Relationship Id="rId51" Type="http://schemas.openxmlformats.org/officeDocument/2006/relationships/slide" Target="slides/slide5.xml"/><Relationship Id="rId72" Type="http://schemas.openxmlformats.org/officeDocument/2006/relationships/slide" Target="slides/slide26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1.xml"/><Relationship Id="rId59" Type="http://schemas.openxmlformats.org/officeDocument/2006/relationships/slide" Target="slides/slide13.xml"/><Relationship Id="rId67" Type="http://schemas.openxmlformats.org/officeDocument/2006/relationships/slide" Target="slides/slide2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8.xml"/><Relationship Id="rId62" Type="http://schemas.openxmlformats.org/officeDocument/2006/relationships/slide" Target="slides/slide16.xml"/><Relationship Id="rId70" Type="http://schemas.openxmlformats.org/officeDocument/2006/relationships/slide" Target="slides/slide24.xml"/><Relationship Id="rId75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3.xml"/><Relationship Id="rId57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 Narrow"/>
                    <a:cs typeface="Arial Narrow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Preescolar</c:v>
                </c:pt>
                <c:pt idx="1">
                  <c:v>Primero</c:v>
                </c:pt>
                <c:pt idx="2">
                  <c:v>Segundo</c:v>
                </c:pt>
                <c:pt idx="3">
                  <c:v>Tercero</c:v>
                </c:pt>
                <c:pt idx="4">
                  <c:v>Cuarto</c:v>
                </c:pt>
                <c:pt idx="5">
                  <c:v>Quinto</c:v>
                </c:pt>
                <c:pt idx="6">
                  <c:v>Sexto</c:v>
                </c:pt>
                <c:pt idx="7">
                  <c:v>Séptimo</c:v>
                </c:pt>
                <c:pt idx="8">
                  <c:v>Octavo</c:v>
                </c:pt>
                <c:pt idx="9">
                  <c:v>Noveno</c:v>
                </c:pt>
                <c:pt idx="10">
                  <c:v>Décimo</c:v>
                </c:pt>
                <c:pt idx="11">
                  <c:v>Undécimo</c:v>
                </c:pt>
              </c:strCache>
            </c:strRef>
          </c:cat>
          <c:val>
            <c:numRef>
              <c:f>Sheet1!$B$2:$B$13</c:f>
              <c:numCache>
                <c:formatCode>_(* #,##0_);_(* \(#,##0\);_(* "-"_);_(@_)</c:formatCode>
                <c:ptCount val="12"/>
                <c:pt idx="0">
                  <c:v>3900</c:v>
                </c:pt>
                <c:pt idx="1">
                  <c:v>5344</c:v>
                </c:pt>
                <c:pt idx="2">
                  <c:v>5301</c:v>
                </c:pt>
                <c:pt idx="3">
                  <c:v>5281</c:v>
                </c:pt>
                <c:pt idx="4">
                  <c:v>5339</c:v>
                </c:pt>
                <c:pt idx="5">
                  <c:v>5311</c:v>
                </c:pt>
                <c:pt idx="6">
                  <c:v>4869</c:v>
                </c:pt>
                <c:pt idx="7">
                  <c:v>4309</c:v>
                </c:pt>
                <c:pt idx="8">
                  <c:v>3670</c:v>
                </c:pt>
                <c:pt idx="9">
                  <c:v>3076</c:v>
                </c:pt>
                <c:pt idx="10">
                  <c:v>2627</c:v>
                </c:pt>
                <c:pt idx="11">
                  <c:v>2107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43584"/>
        <c:axId val="23845120"/>
      </c:barChart>
      <c:catAx>
        <c:axId val="2384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Arial Narrow"/>
                <a:cs typeface="Arial Narrow"/>
              </a:defRPr>
            </a:pPr>
            <a:endParaRPr lang="es-CO"/>
          </a:p>
        </c:txPr>
        <c:crossAx val="23845120"/>
        <c:crosses val="autoZero"/>
        <c:auto val="1"/>
        <c:lblAlgn val="ctr"/>
        <c:lblOffset val="100"/>
        <c:noMultiLvlLbl val="0"/>
      </c:catAx>
      <c:valAx>
        <c:axId val="2384512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384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3C1B8-3312-624D-B73A-B801C0DA02A2}" type="doc">
      <dgm:prSet loTypeId="urn:microsoft.com/office/officeart/2005/8/layout/list1" loCatId="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0F9D68A1-F83E-AB47-B0D1-58E995F6D303}">
      <dgm:prSet custT="1"/>
      <dgm:spPr/>
      <dgm:t>
        <a:bodyPr/>
        <a:lstStyle/>
        <a:p>
          <a:pPr rtl="0"/>
          <a:r>
            <a:rPr lang="es-ES" sz="1400" dirty="0" smtClean="0"/>
            <a:t>Priorización de los establecimientos educativos y creación de la estrategia en el SIMAT </a:t>
          </a:r>
          <a:endParaRPr lang="es-ES" sz="1400" dirty="0"/>
        </a:p>
      </dgm:t>
    </dgm:pt>
    <dgm:pt modelId="{3243DDB5-742D-E54B-ABD4-C3E8D270BDBA}" type="parTrans" cxnId="{52BB4B66-0FA7-9844-9162-8A1ECFCC8D9A}">
      <dgm:prSet/>
      <dgm:spPr/>
      <dgm:t>
        <a:bodyPr/>
        <a:lstStyle/>
        <a:p>
          <a:endParaRPr lang="es-ES" sz="1400"/>
        </a:p>
      </dgm:t>
    </dgm:pt>
    <dgm:pt modelId="{8BB4758C-4258-884D-B930-4AEA4D8F838F}" type="sibTrans" cxnId="{52BB4B66-0FA7-9844-9162-8A1ECFCC8D9A}">
      <dgm:prSet/>
      <dgm:spPr/>
      <dgm:t>
        <a:bodyPr/>
        <a:lstStyle/>
        <a:p>
          <a:endParaRPr lang="es-ES" sz="1400"/>
        </a:p>
      </dgm:t>
    </dgm:pt>
    <dgm:pt modelId="{B21CF255-90F4-3748-82BE-DD25DD624080}">
      <dgm:prSet custT="1"/>
      <dgm:spPr/>
      <dgm:t>
        <a:bodyPr/>
        <a:lstStyle/>
        <a:p>
          <a:pPr rtl="0"/>
          <a:r>
            <a:rPr lang="es-ES" sz="1400" dirty="0" smtClean="0"/>
            <a:t>Acompañamiento a las IE para realizar la focalización de los titulares de derecho.</a:t>
          </a:r>
          <a:endParaRPr lang="es-ES" sz="1400" dirty="0"/>
        </a:p>
      </dgm:t>
    </dgm:pt>
    <dgm:pt modelId="{ADB21778-F05C-FF47-B9A0-BB9A1120656D}" type="parTrans" cxnId="{9BBD848C-2C12-1743-9929-F68D73DDE036}">
      <dgm:prSet/>
      <dgm:spPr/>
      <dgm:t>
        <a:bodyPr/>
        <a:lstStyle/>
        <a:p>
          <a:endParaRPr lang="es-ES" sz="1400"/>
        </a:p>
      </dgm:t>
    </dgm:pt>
    <dgm:pt modelId="{E98EC37C-24A8-7F40-891B-93D21A8ED7E5}" type="sibTrans" cxnId="{9BBD848C-2C12-1743-9929-F68D73DDE036}">
      <dgm:prSet/>
      <dgm:spPr/>
      <dgm:t>
        <a:bodyPr/>
        <a:lstStyle/>
        <a:p>
          <a:endParaRPr lang="es-ES" sz="1400"/>
        </a:p>
      </dgm:t>
    </dgm:pt>
    <dgm:pt modelId="{D690B15C-180E-5E44-968A-727D16485890}">
      <dgm:prSet custT="1"/>
      <dgm:spPr/>
      <dgm:t>
        <a:bodyPr/>
        <a:lstStyle/>
        <a:p>
          <a:pPr rtl="0"/>
          <a:r>
            <a:rPr lang="es-ES" sz="1400" smtClean="0"/>
            <a:t>Implementar y participar en acciones de salud y seguridad alimentaria </a:t>
          </a:r>
          <a:endParaRPr lang="es-ES" sz="1400"/>
        </a:p>
      </dgm:t>
    </dgm:pt>
    <dgm:pt modelId="{C3D5063E-DA09-CB47-BB6F-BE7F944BD087}" type="parTrans" cxnId="{378F50AF-1E10-9844-9183-71DD43E58602}">
      <dgm:prSet/>
      <dgm:spPr/>
      <dgm:t>
        <a:bodyPr/>
        <a:lstStyle/>
        <a:p>
          <a:endParaRPr lang="es-ES" sz="1400"/>
        </a:p>
      </dgm:t>
    </dgm:pt>
    <dgm:pt modelId="{9122133C-7618-1044-B4F2-932DE1685694}" type="sibTrans" cxnId="{378F50AF-1E10-9844-9183-71DD43E58602}">
      <dgm:prSet/>
      <dgm:spPr/>
      <dgm:t>
        <a:bodyPr/>
        <a:lstStyle/>
        <a:p>
          <a:endParaRPr lang="es-ES" sz="1400"/>
        </a:p>
      </dgm:t>
    </dgm:pt>
    <dgm:pt modelId="{7FA97614-4BAE-5842-9891-8F924FFAC68E}">
      <dgm:prSet custT="1"/>
      <dgm:spPr/>
      <dgm:t>
        <a:bodyPr/>
        <a:lstStyle/>
        <a:p>
          <a:pPr rtl="0"/>
          <a:r>
            <a:rPr lang="es-ES" sz="1400" dirty="0" smtClean="0"/>
            <a:t>Propender por las adecuadas condiciones de infraestructura e higiénico sanitarias en los Comedores Escolares</a:t>
          </a:r>
          <a:endParaRPr lang="es-ES" sz="1400" dirty="0"/>
        </a:p>
      </dgm:t>
    </dgm:pt>
    <dgm:pt modelId="{5BF2644B-5C05-C641-B9C6-FFFC721FACC8}" type="parTrans" cxnId="{31BCB8C5-A9AF-5541-84AA-F6E296C6ED8F}">
      <dgm:prSet/>
      <dgm:spPr/>
      <dgm:t>
        <a:bodyPr/>
        <a:lstStyle/>
        <a:p>
          <a:endParaRPr lang="es-ES" sz="1400"/>
        </a:p>
      </dgm:t>
    </dgm:pt>
    <dgm:pt modelId="{FF798F45-723E-854A-B325-82ED94A979F7}" type="sibTrans" cxnId="{31BCB8C5-A9AF-5541-84AA-F6E296C6ED8F}">
      <dgm:prSet/>
      <dgm:spPr/>
      <dgm:t>
        <a:bodyPr/>
        <a:lstStyle/>
        <a:p>
          <a:endParaRPr lang="es-ES" sz="1400"/>
        </a:p>
      </dgm:t>
    </dgm:pt>
    <dgm:pt modelId="{6130084C-3CF6-0647-BB18-28F96A918279}">
      <dgm:prSet custT="1"/>
      <dgm:spPr/>
      <dgm:t>
        <a:bodyPr/>
        <a:lstStyle/>
        <a:p>
          <a:pPr rtl="0"/>
          <a:r>
            <a:rPr lang="es-ES" sz="1400" dirty="0" smtClean="0"/>
            <a:t>Acompañar y fortalecer la gestión social y los espacios de participación ciudadana</a:t>
          </a:r>
          <a:endParaRPr lang="es-ES" sz="1400" dirty="0"/>
        </a:p>
      </dgm:t>
    </dgm:pt>
    <dgm:pt modelId="{765CB7A9-597C-9649-B66E-47D7F4DF48AA}" type="parTrans" cxnId="{C3E7FA15-99C6-524C-9E0D-5430A1EEB8A2}">
      <dgm:prSet/>
      <dgm:spPr/>
      <dgm:t>
        <a:bodyPr/>
        <a:lstStyle/>
        <a:p>
          <a:endParaRPr lang="es-ES" sz="1400"/>
        </a:p>
      </dgm:t>
    </dgm:pt>
    <dgm:pt modelId="{33B6EB65-DDD4-394B-97F7-31D5D576C6B4}" type="sibTrans" cxnId="{C3E7FA15-99C6-524C-9E0D-5430A1EEB8A2}">
      <dgm:prSet/>
      <dgm:spPr/>
      <dgm:t>
        <a:bodyPr/>
        <a:lstStyle/>
        <a:p>
          <a:endParaRPr lang="es-ES" sz="1400"/>
        </a:p>
      </dgm:t>
    </dgm:pt>
    <dgm:pt modelId="{52A1EDE1-C628-4747-BDFF-F894275BBCAA}" type="pres">
      <dgm:prSet presAssocID="{8163C1B8-3312-624D-B73A-B801C0DA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EEA6544-5F00-FB48-B019-81EF415F83D0}" type="pres">
      <dgm:prSet presAssocID="{0F9D68A1-F83E-AB47-B0D1-58E995F6D303}" presName="parentLin" presStyleCnt="0"/>
      <dgm:spPr/>
    </dgm:pt>
    <dgm:pt modelId="{0BBB9A68-394A-E342-95BC-0FA2815E0E5E}" type="pres">
      <dgm:prSet presAssocID="{0F9D68A1-F83E-AB47-B0D1-58E995F6D303}" presName="parentLeftMargin" presStyleLbl="node1" presStyleIdx="0" presStyleCnt="5"/>
      <dgm:spPr/>
      <dgm:t>
        <a:bodyPr/>
        <a:lstStyle/>
        <a:p>
          <a:endParaRPr lang="es-CO"/>
        </a:p>
      </dgm:t>
    </dgm:pt>
    <dgm:pt modelId="{9FBB3A8D-E4A5-4C46-A1E9-FECE5CF063AE}" type="pres">
      <dgm:prSet presAssocID="{0F9D68A1-F83E-AB47-B0D1-58E995F6D303}" presName="parentText" presStyleLbl="node1" presStyleIdx="0" presStyleCnt="5" custScaleX="1185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2AC4F0-DAE8-684B-8673-4F6F9598CF92}" type="pres">
      <dgm:prSet presAssocID="{0F9D68A1-F83E-AB47-B0D1-58E995F6D303}" presName="negativeSpace" presStyleCnt="0"/>
      <dgm:spPr/>
    </dgm:pt>
    <dgm:pt modelId="{CB8BA979-3BB8-0840-8C8A-0B7FF8739497}" type="pres">
      <dgm:prSet presAssocID="{0F9D68A1-F83E-AB47-B0D1-58E995F6D303}" presName="childText" presStyleLbl="conFgAcc1" presStyleIdx="0" presStyleCnt="5">
        <dgm:presLayoutVars>
          <dgm:bulletEnabled val="1"/>
        </dgm:presLayoutVars>
      </dgm:prSet>
      <dgm:spPr/>
    </dgm:pt>
    <dgm:pt modelId="{CB0AF746-65CA-FE4A-A15C-CFD93C9C16E1}" type="pres">
      <dgm:prSet presAssocID="{8BB4758C-4258-884D-B930-4AEA4D8F838F}" presName="spaceBetweenRectangles" presStyleCnt="0"/>
      <dgm:spPr/>
    </dgm:pt>
    <dgm:pt modelId="{4EA59C89-CCB0-4948-AE11-2C5D027E0603}" type="pres">
      <dgm:prSet presAssocID="{B21CF255-90F4-3748-82BE-DD25DD624080}" presName="parentLin" presStyleCnt="0"/>
      <dgm:spPr/>
    </dgm:pt>
    <dgm:pt modelId="{E472D4A4-9601-BE43-A860-24C5287D1398}" type="pres">
      <dgm:prSet presAssocID="{B21CF255-90F4-3748-82BE-DD25DD624080}" presName="parentLeftMargin" presStyleLbl="node1" presStyleIdx="0" presStyleCnt="5"/>
      <dgm:spPr/>
      <dgm:t>
        <a:bodyPr/>
        <a:lstStyle/>
        <a:p>
          <a:endParaRPr lang="es-CO"/>
        </a:p>
      </dgm:t>
    </dgm:pt>
    <dgm:pt modelId="{5D7D292E-6FC4-044D-9289-BDF80613FF76}" type="pres">
      <dgm:prSet presAssocID="{B21CF255-90F4-3748-82BE-DD25DD624080}" presName="parentText" presStyleLbl="node1" presStyleIdx="1" presStyleCnt="5" custScaleX="1185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594F41-08D6-4140-A9D7-80F6DCE98EE8}" type="pres">
      <dgm:prSet presAssocID="{B21CF255-90F4-3748-82BE-DD25DD624080}" presName="negativeSpace" presStyleCnt="0"/>
      <dgm:spPr/>
    </dgm:pt>
    <dgm:pt modelId="{424AB1BC-AF2F-D24A-AE15-2DEE90A2D976}" type="pres">
      <dgm:prSet presAssocID="{B21CF255-90F4-3748-82BE-DD25DD624080}" presName="childText" presStyleLbl="conFgAcc1" presStyleIdx="1" presStyleCnt="5">
        <dgm:presLayoutVars>
          <dgm:bulletEnabled val="1"/>
        </dgm:presLayoutVars>
      </dgm:prSet>
      <dgm:spPr/>
    </dgm:pt>
    <dgm:pt modelId="{C5356784-13CC-1C44-90DD-024D9DB07A4E}" type="pres">
      <dgm:prSet presAssocID="{E98EC37C-24A8-7F40-891B-93D21A8ED7E5}" presName="spaceBetweenRectangles" presStyleCnt="0"/>
      <dgm:spPr/>
    </dgm:pt>
    <dgm:pt modelId="{CD21584A-4E57-EA41-8203-EE606E7BEE1F}" type="pres">
      <dgm:prSet presAssocID="{D690B15C-180E-5E44-968A-727D16485890}" presName="parentLin" presStyleCnt="0"/>
      <dgm:spPr/>
    </dgm:pt>
    <dgm:pt modelId="{8074CD54-E58A-F143-8D07-6655547AF677}" type="pres">
      <dgm:prSet presAssocID="{D690B15C-180E-5E44-968A-727D16485890}" presName="parentLeftMargin" presStyleLbl="node1" presStyleIdx="1" presStyleCnt="5"/>
      <dgm:spPr/>
      <dgm:t>
        <a:bodyPr/>
        <a:lstStyle/>
        <a:p>
          <a:endParaRPr lang="es-CO"/>
        </a:p>
      </dgm:t>
    </dgm:pt>
    <dgm:pt modelId="{AAF7D567-A9C0-9945-B439-6DBF167783A3}" type="pres">
      <dgm:prSet presAssocID="{D690B15C-180E-5E44-968A-727D16485890}" presName="parentText" presStyleLbl="node1" presStyleIdx="2" presStyleCnt="5" custScaleX="11857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E898A6-15CD-3B4C-9F92-FD4C20F0E706}" type="pres">
      <dgm:prSet presAssocID="{D690B15C-180E-5E44-968A-727D16485890}" presName="negativeSpace" presStyleCnt="0"/>
      <dgm:spPr/>
    </dgm:pt>
    <dgm:pt modelId="{89922DFB-B7AF-D44D-8576-A9DD6F5BA1F2}" type="pres">
      <dgm:prSet presAssocID="{D690B15C-180E-5E44-968A-727D16485890}" presName="childText" presStyleLbl="conFgAcc1" presStyleIdx="2" presStyleCnt="5">
        <dgm:presLayoutVars>
          <dgm:bulletEnabled val="1"/>
        </dgm:presLayoutVars>
      </dgm:prSet>
      <dgm:spPr/>
    </dgm:pt>
    <dgm:pt modelId="{513DC5A2-F2D1-3E43-93B8-93870DCA5BC5}" type="pres">
      <dgm:prSet presAssocID="{9122133C-7618-1044-B4F2-932DE1685694}" presName="spaceBetweenRectangles" presStyleCnt="0"/>
      <dgm:spPr/>
    </dgm:pt>
    <dgm:pt modelId="{39263660-AF27-2146-94A7-E72B7649C806}" type="pres">
      <dgm:prSet presAssocID="{7FA97614-4BAE-5842-9891-8F924FFAC68E}" presName="parentLin" presStyleCnt="0"/>
      <dgm:spPr/>
    </dgm:pt>
    <dgm:pt modelId="{5503E781-704A-0E4A-987E-D34799E1F4CC}" type="pres">
      <dgm:prSet presAssocID="{7FA97614-4BAE-5842-9891-8F924FFAC68E}" presName="parentLeftMargin" presStyleLbl="node1" presStyleIdx="2" presStyleCnt="5"/>
      <dgm:spPr/>
      <dgm:t>
        <a:bodyPr/>
        <a:lstStyle/>
        <a:p>
          <a:endParaRPr lang="es-CO"/>
        </a:p>
      </dgm:t>
    </dgm:pt>
    <dgm:pt modelId="{8698C18D-CEC3-CB40-A1D3-827B23CEB3CD}" type="pres">
      <dgm:prSet presAssocID="{7FA97614-4BAE-5842-9891-8F924FFAC68E}" presName="parentText" presStyleLbl="node1" presStyleIdx="3" presStyleCnt="5" custScaleX="1197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420382-AA5B-DA4F-8690-881966F5F5CD}" type="pres">
      <dgm:prSet presAssocID="{7FA97614-4BAE-5842-9891-8F924FFAC68E}" presName="negativeSpace" presStyleCnt="0"/>
      <dgm:spPr/>
    </dgm:pt>
    <dgm:pt modelId="{CD6B749A-39FA-DE41-94F8-678DE9A10A79}" type="pres">
      <dgm:prSet presAssocID="{7FA97614-4BAE-5842-9891-8F924FFAC68E}" presName="childText" presStyleLbl="conFgAcc1" presStyleIdx="3" presStyleCnt="5">
        <dgm:presLayoutVars>
          <dgm:bulletEnabled val="1"/>
        </dgm:presLayoutVars>
      </dgm:prSet>
      <dgm:spPr/>
    </dgm:pt>
    <dgm:pt modelId="{1190EA87-E507-C748-AD87-857AD7D2D23A}" type="pres">
      <dgm:prSet presAssocID="{FF798F45-723E-854A-B325-82ED94A979F7}" presName="spaceBetweenRectangles" presStyleCnt="0"/>
      <dgm:spPr/>
    </dgm:pt>
    <dgm:pt modelId="{FACD7E3E-E8EB-1044-B584-B82970BB6D01}" type="pres">
      <dgm:prSet presAssocID="{6130084C-3CF6-0647-BB18-28F96A918279}" presName="parentLin" presStyleCnt="0"/>
      <dgm:spPr/>
    </dgm:pt>
    <dgm:pt modelId="{1BA91DD3-62A1-474A-B5A0-96E48793B355}" type="pres">
      <dgm:prSet presAssocID="{6130084C-3CF6-0647-BB18-28F96A918279}" presName="parentLeftMargin" presStyleLbl="node1" presStyleIdx="3" presStyleCnt="5"/>
      <dgm:spPr/>
      <dgm:t>
        <a:bodyPr/>
        <a:lstStyle/>
        <a:p>
          <a:endParaRPr lang="es-CO"/>
        </a:p>
      </dgm:t>
    </dgm:pt>
    <dgm:pt modelId="{ED31606A-EC72-D14D-AA5A-DB377686D92D}" type="pres">
      <dgm:prSet presAssocID="{6130084C-3CF6-0647-BB18-28F96A918279}" presName="parentText" presStyleLbl="node1" presStyleIdx="4" presStyleCnt="5" custScaleX="11857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C26E4B5-E6A0-BD46-95DE-D61A2686BC5F}" type="pres">
      <dgm:prSet presAssocID="{6130084C-3CF6-0647-BB18-28F96A918279}" presName="negativeSpace" presStyleCnt="0"/>
      <dgm:spPr/>
    </dgm:pt>
    <dgm:pt modelId="{526A0082-1D4F-4E41-BAB8-81EAD7CA23F1}" type="pres">
      <dgm:prSet presAssocID="{6130084C-3CF6-0647-BB18-28F96A91827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1BCB8C5-A9AF-5541-84AA-F6E296C6ED8F}" srcId="{8163C1B8-3312-624D-B73A-B801C0DA02A2}" destId="{7FA97614-4BAE-5842-9891-8F924FFAC68E}" srcOrd="3" destOrd="0" parTransId="{5BF2644B-5C05-C641-B9C6-FFFC721FACC8}" sibTransId="{FF798F45-723E-854A-B325-82ED94A979F7}"/>
    <dgm:cxn modelId="{2581F85F-BCEB-4C8A-B88F-631375396F6A}" type="presOf" srcId="{7FA97614-4BAE-5842-9891-8F924FFAC68E}" destId="{5503E781-704A-0E4A-987E-D34799E1F4CC}" srcOrd="0" destOrd="0" presId="urn:microsoft.com/office/officeart/2005/8/layout/list1"/>
    <dgm:cxn modelId="{AD0ED01B-E0D0-4086-A1C6-684F0471FDEA}" type="presOf" srcId="{6130084C-3CF6-0647-BB18-28F96A918279}" destId="{1BA91DD3-62A1-474A-B5A0-96E48793B355}" srcOrd="0" destOrd="0" presId="urn:microsoft.com/office/officeart/2005/8/layout/list1"/>
    <dgm:cxn modelId="{1DFDAF89-74DD-4CDB-8101-A83138A994B3}" type="presOf" srcId="{6130084C-3CF6-0647-BB18-28F96A918279}" destId="{ED31606A-EC72-D14D-AA5A-DB377686D92D}" srcOrd="1" destOrd="0" presId="urn:microsoft.com/office/officeart/2005/8/layout/list1"/>
    <dgm:cxn modelId="{869BDA59-40FF-46CF-9005-DC12DDD14682}" type="presOf" srcId="{8163C1B8-3312-624D-B73A-B801C0DA02A2}" destId="{52A1EDE1-C628-4747-BDFF-F894275BBCAA}" srcOrd="0" destOrd="0" presId="urn:microsoft.com/office/officeart/2005/8/layout/list1"/>
    <dgm:cxn modelId="{56AA263E-1947-4930-8C64-1A0C7FB6D100}" type="presOf" srcId="{D690B15C-180E-5E44-968A-727D16485890}" destId="{8074CD54-E58A-F143-8D07-6655547AF677}" srcOrd="0" destOrd="0" presId="urn:microsoft.com/office/officeart/2005/8/layout/list1"/>
    <dgm:cxn modelId="{2B531C7F-D3C9-49F9-8DB8-B49726831D9A}" type="presOf" srcId="{D690B15C-180E-5E44-968A-727D16485890}" destId="{AAF7D567-A9C0-9945-B439-6DBF167783A3}" srcOrd="1" destOrd="0" presId="urn:microsoft.com/office/officeart/2005/8/layout/list1"/>
    <dgm:cxn modelId="{52864591-D97D-4A45-B161-65087D2CF01D}" type="presOf" srcId="{7FA97614-4BAE-5842-9891-8F924FFAC68E}" destId="{8698C18D-CEC3-CB40-A1D3-827B23CEB3CD}" srcOrd="1" destOrd="0" presId="urn:microsoft.com/office/officeart/2005/8/layout/list1"/>
    <dgm:cxn modelId="{9BBD848C-2C12-1743-9929-F68D73DDE036}" srcId="{8163C1B8-3312-624D-B73A-B801C0DA02A2}" destId="{B21CF255-90F4-3748-82BE-DD25DD624080}" srcOrd="1" destOrd="0" parTransId="{ADB21778-F05C-FF47-B9A0-BB9A1120656D}" sibTransId="{E98EC37C-24A8-7F40-891B-93D21A8ED7E5}"/>
    <dgm:cxn modelId="{52BB4B66-0FA7-9844-9162-8A1ECFCC8D9A}" srcId="{8163C1B8-3312-624D-B73A-B801C0DA02A2}" destId="{0F9D68A1-F83E-AB47-B0D1-58E995F6D303}" srcOrd="0" destOrd="0" parTransId="{3243DDB5-742D-E54B-ABD4-C3E8D270BDBA}" sibTransId="{8BB4758C-4258-884D-B930-4AEA4D8F838F}"/>
    <dgm:cxn modelId="{82877B19-EC40-4A7B-A265-A6967270B45C}" type="presOf" srcId="{0F9D68A1-F83E-AB47-B0D1-58E995F6D303}" destId="{9FBB3A8D-E4A5-4C46-A1E9-FECE5CF063AE}" srcOrd="1" destOrd="0" presId="urn:microsoft.com/office/officeart/2005/8/layout/list1"/>
    <dgm:cxn modelId="{C3E7FA15-99C6-524C-9E0D-5430A1EEB8A2}" srcId="{8163C1B8-3312-624D-B73A-B801C0DA02A2}" destId="{6130084C-3CF6-0647-BB18-28F96A918279}" srcOrd="4" destOrd="0" parTransId="{765CB7A9-597C-9649-B66E-47D7F4DF48AA}" sibTransId="{33B6EB65-DDD4-394B-97F7-31D5D576C6B4}"/>
    <dgm:cxn modelId="{0DB2CF5D-531D-4741-B8B8-8B50447607A7}" type="presOf" srcId="{B21CF255-90F4-3748-82BE-DD25DD624080}" destId="{5D7D292E-6FC4-044D-9289-BDF80613FF76}" srcOrd="1" destOrd="0" presId="urn:microsoft.com/office/officeart/2005/8/layout/list1"/>
    <dgm:cxn modelId="{6C1AE8D7-8141-421F-BBDF-4D2493B53921}" type="presOf" srcId="{B21CF255-90F4-3748-82BE-DD25DD624080}" destId="{E472D4A4-9601-BE43-A860-24C5287D1398}" srcOrd="0" destOrd="0" presId="urn:microsoft.com/office/officeart/2005/8/layout/list1"/>
    <dgm:cxn modelId="{C859A538-D4B0-4045-A08E-971E87FA1E9C}" type="presOf" srcId="{0F9D68A1-F83E-AB47-B0D1-58E995F6D303}" destId="{0BBB9A68-394A-E342-95BC-0FA2815E0E5E}" srcOrd="0" destOrd="0" presId="urn:microsoft.com/office/officeart/2005/8/layout/list1"/>
    <dgm:cxn modelId="{378F50AF-1E10-9844-9183-71DD43E58602}" srcId="{8163C1B8-3312-624D-B73A-B801C0DA02A2}" destId="{D690B15C-180E-5E44-968A-727D16485890}" srcOrd="2" destOrd="0" parTransId="{C3D5063E-DA09-CB47-BB6F-BE7F944BD087}" sibTransId="{9122133C-7618-1044-B4F2-932DE1685694}"/>
    <dgm:cxn modelId="{BDA1934C-72D0-40A1-9190-CB6078122733}" type="presParOf" srcId="{52A1EDE1-C628-4747-BDFF-F894275BBCAA}" destId="{4EEA6544-5F00-FB48-B019-81EF415F83D0}" srcOrd="0" destOrd="0" presId="urn:microsoft.com/office/officeart/2005/8/layout/list1"/>
    <dgm:cxn modelId="{8EB8EFE9-8E0B-4EA5-9C3C-FA63B583DD94}" type="presParOf" srcId="{4EEA6544-5F00-FB48-B019-81EF415F83D0}" destId="{0BBB9A68-394A-E342-95BC-0FA2815E0E5E}" srcOrd="0" destOrd="0" presId="urn:microsoft.com/office/officeart/2005/8/layout/list1"/>
    <dgm:cxn modelId="{145EE069-9495-4089-A879-08046C583D1F}" type="presParOf" srcId="{4EEA6544-5F00-FB48-B019-81EF415F83D0}" destId="{9FBB3A8D-E4A5-4C46-A1E9-FECE5CF063AE}" srcOrd="1" destOrd="0" presId="urn:microsoft.com/office/officeart/2005/8/layout/list1"/>
    <dgm:cxn modelId="{7337F9B1-94BB-41A6-895F-2E8ECDF4DBEF}" type="presParOf" srcId="{52A1EDE1-C628-4747-BDFF-F894275BBCAA}" destId="{EA2AC4F0-DAE8-684B-8673-4F6F9598CF92}" srcOrd="1" destOrd="0" presId="urn:microsoft.com/office/officeart/2005/8/layout/list1"/>
    <dgm:cxn modelId="{657A5791-16A7-41C7-B556-4D290CD06E48}" type="presParOf" srcId="{52A1EDE1-C628-4747-BDFF-F894275BBCAA}" destId="{CB8BA979-3BB8-0840-8C8A-0B7FF8739497}" srcOrd="2" destOrd="0" presId="urn:microsoft.com/office/officeart/2005/8/layout/list1"/>
    <dgm:cxn modelId="{EC6A00A0-F395-4288-B3BB-2B05C28C125F}" type="presParOf" srcId="{52A1EDE1-C628-4747-BDFF-F894275BBCAA}" destId="{CB0AF746-65CA-FE4A-A15C-CFD93C9C16E1}" srcOrd="3" destOrd="0" presId="urn:microsoft.com/office/officeart/2005/8/layout/list1"/>
    <dgm:cxn modelId="{F76E1DC5-1C00-4969-9248-26E99C07346D}" type="presParOf" srcId="{52A1EDE1-C628-4747-BDFF-F894275BBCAA}" destId="{4EA59C89-CCB0-4948-AE11-2C5D027E0603}" srcOrd="4" destOrd="0" presId="urn:microsoft.com/office/officeart/2005/8/layout/list1"/>
    <dgm:cxn modelId="{A9DE9D14-0B85-4DC0-AE03-73B50539C7AE}" type="presParOf" srcId="{4EA59C89-CCB0-4948-AE11-2C5D027E0603}" destId="{E472D4A4-9601-BE43-A860-24C5287D1398}" srcOrd="0" destOrd="0" presId="urn:microsoft.com/office/officeart/2005/8/layout/list1"/>
    <dgm:cxn modelId="{92912CFE-00A2-4AA5-9B03-37ED91A6FBEE}" type="presParOf" srcId="{4EA59C89-CCB0-4948-AE11-2C5D027E0603}" destId="{5D7D292E-6FC4-044D-9289-BDF80613FF76}" srcOrd="1" destOrd="0" presId="urn:microsoft.com/office/officeart/2005/8/layout/list1"/>
    <dgm:cxn modelId="{6637FBC1-C0FF-44CE-A206-7619ABDF7DFC}" type="presParOf" srcId="{52A1EDE1-C628-4747-BDFF-F894275BBCAA}" destId="{02594F41-08D6-4140-A9D7-80F6DCE98EE8}" srcOrd="5" destOrd="0" presId="urn:microsoft.com/office/officeart/2005/8/layout/list1"/>
    <dgm:cxn modelId="{2F18A093-331B-4A79-84DC-D60A619A249B}" type="presParOf" srcId="{52A1EDE1-C628-4747-BDFF-F894275BBCAA}" destId="{424AB1BC-AF2F-D24A-AE15-2DEE90A2D976}" srcOrd="6" destOrd="0" presId="urn:microsoft.com/office/officeart/2005/8/layout/list1"/>
    <dgm:cxn modelId="{110DC55C-B2E9-45D2-9CAC-A54467F6E5A4}" type="presParOf" srcId="{52A1EDE1-C628-4747-BDFF-F894275BBCAA}" destId="{C5356784-13CC-1C44-90DD-024D9DB07A4E}" srcOrd="7" destOrd="0" presId="urn:microsoft.com/office/officeart/2005/8/layout/list1"/>
    <dgm:cxn modelId="{4F65FFA7-0977-49EA-8E49-CB61DF40DD23}" type="presParOf" srcId="{52A1EDE1-C628-4747-BDFF-F894275BBCAA}" destId="{CD21584A-4E57-EA41-8203-EE606E7BEE1F}" srcOrd="8" destOrd="0" presId="urn:microsoft.com/office/officeart/2005/8/layout/list1"/>
    <dgm:cxn modelId="{9420374D-4C55-48A9-A3B8-D9777D7F9C63}" type="presParOf" srcId="{CD21584A-4E57-EA41-8203-EE606E7BEE1F}" destId="{8074CD54-E58A-F143-8D07-6655547AF677}" srcOrd="0" destOrd="0" presId="urn:microsoft.com/office/officeart/2005/8/layout/list1"/>
    <dgm:cxn modelId="{D0105CE0-2DA5-411B-8AD3-75180AD8BB5D}" type="presParOf" srcId="{CD21584A-4E57-EA41-8203-EE606E7BEE1F}" destId="{AAF7D567-A9C0-9945-B439-6DBF167783A3}" srcOrd="1" destOrd="0" presId="urn:microsoft.com/office/officeart/2005/8/layout/list1"/>
    <dgm:cxn modelId="{569A3A20-2924-4752-AFF3-7ED637785EB6}" type="presParOf" srcId="{52A1EDE1-C628-4747-BDFF-F894275BBCAA}" destId="{47E898A6-15CD-3B4C-9F92-FD4C20F0E706}" srcOrd="9" destOrd="0" presId="urn:microsoft.com/office/officeart/2005/8/layout/list1"/>
    <dgm:cxn modelId="{F863ECC7-F073-4F30-BB4B-CDBF9D81267D}" type="presParOf" srcId="{52A1EDE1-C628-4747-BDFF-F894275BBCAA}" destId="{89922DFB-B7AF-D44D-8576-A9DD6F5BA1F2}" srcOrd="10" destOrd="0" presId="urn:microsoft.com/office/officeart/2005/8/layout/list1"/>
    <dgm:cxn modelId="{B3C1DF98-0297-40A1-AAF5-844E703B7812}" type="presParOf" srcId="{52A1EDE1-C628-4747-BDFF-F894275BBCAA}" destId="{513DC5A2-F2D1-3E43-93B8-93870DCA5BC5}" srcOrd="11" destOrd="0" presId="urn:microsoft.com/office/officeart/2005/8/layout/list1"/>
    <dgm:cxn modelId="{AF4E9970-A9EA-4695-A79F-287D95524B91}" type="presParOf" srcId="{52A1EDE1-C628-4747-BDFF-F894275BBCAA}" destId="{39263660-AF27-2146-94A7-E72B7649C806}" srcOrd="12" destOrd="0" presId="urn:microsoft.com/office/officeart/2005/8/layout/list1"/>
    <dgm:cxn modelId="{27FE233F-9BA2-4759-B793-5EAC79176E1C}" type="presParOf" srcId="{39263660-AF27-2146-94A7-E72B7649C806}" destId="{5503E781-704A-0E4A-987E-D34799E1F4CC}" srcOrd="0" destOrd="0" presId="urn:microsoft.com/office/officeart/2005/8/layout/list1"/>
    <dgm:cxn modelId="{CE42C53F-92DD-47E0-8D3D-5397631CF47A}" type="presParOf" srcId="{39263660-AF27-2146-94A7-E72B7649C806}" destId="{8698C18D-CEC3-CB40-A1D3-827B23CEB3CD}" srcOrd="1" destOrd="0" presId="urn:microsoft.com/office/officeart/2005/8/layout/list1"/>
    <dgm:cxn modelId="{12B9061B-45AA-458D-B6E9-42C2546B3130}" type="presParOf" srcId="{52A1EDE1-C628-4747-BDFF-F894275BBCAA}" destId="{C4420382-AA5B-DA4F-8690-881966F5F5CD}" srcOrd="13" destOrd="0" presId="urn:microsoft.com/office/officeart/2005/8/layout/list1"/>
    <dgm:cxn modelId="{877130B8-3482-4A0E-8389-2B54D65ACB17}" type="presParOf" srcId="{52A1EDE1-C628-4747-BDFF-F894275BBCAA}" destId="{CD6B749A-39FA-DE41-94F8-678DE9A10A79}" srcOrd="14" destOrd="0" presId="urn:microsoft.com/office/officeart/2005/8/layout/list1"/>
    <dgm:cxn modelId="{9CECEBB7-2FBF-4C77-A2E1-FCDD6A0F084D}" type="presParOf" srcId="{52A1EDE1-C628-4747-BDFF-F894275BBCAA}" destId="{1190EA87-E507-C748-AD87-857AD7D2D23A}" srcOrd="15" destOrd="0" presId="urn:microsoft.com/office/officeart/2005/8/layout/list1"/>
    <dgm:cxn modelId="{96F0AFFE-84A3-4DD9-97DC-45BD629F93C8}" type="presParOf" srcId="{52A1EDE1-C628-4747-BDFF-F894275BBCAA}" destId="{FACD7E3E-E8EB-1044-B584-B82970BB6D01}" srcOrd="16" destOrd="0" presId="urn:microsoft.com/office/officeart/2005/8/layout/list1"/>
    <dgm:cxn modelId="{25901328-33C9-4A96-B9DC-F0619C5EF2A8}" type="presParOf" srcId="{FACD7E3E-E8EB-1044-B584-B82970BB6D01}" destId="{1BA91DD3-62A1-474A-B5A0-96E48793B355}" srcOrd="0" destOrd="0" presId="urn:microsoft.com/office/officeart/2005/8/layout/list1"/>
    <dgm:cxn modelId="{B3D7A845-6BD3-4004-9210-8EED7973EFE6}" type="presParOf" srcId="{FACD7E3E-E8EB-1044-B584-B82970BB6D01}" destId="{ED31606A-EC72-D14D-AA5A-DB377686D92D}" srcOrd="1" destOrd="0" presId="urn:microsoft.com/office/officeart/2005/8/layout/list1"/>
    <dgm:cxn modelId="{DF071317-A924-4C2D-AEB8-B044D8314D51}" type="presParOf" srcId="{52A1EDE1-C628-4747-BDFF-F894275BBCAA}" destId="{8C26E4B5-E6A0-BD46-95DE-D61A2686BC5F}" srcOrd="17" destOrd="0" presId="urn:microsoft.com/office/officeart/2005/8/layout/list1"/>
    <dgm:cxn modelId="{6552D058-3814-4FC4-8CCA-26C03589A1FF}" type="presParOf" srcId="{52A1EDE1-C628-4747-BDFF-F894275BBCAA}" destId="{526A0082-1D4F-4E41-BAB8-81EAD7CA23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3AE3D7-28E3-44E5-870A-3973321DA920}" type="doc">
      <dgm:prSet loTypeId="urn:microsoft.com/office/officeart/2005/8/layout/vProcess5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585377C-37B9-436E-9E16-A34AEE48D08C}">
      <dgm:prSet phldrT="[Texto]" custT="1"/>
      <dgm:spPr/>
      <dgm:t>
        <a:bodyPr/>
        <a:lstStyle/>
        <a:p>
          <a:r>
            <a:rPr lang="es-CO" sz="1600" b="1" dirty="0" smtClean="0">
              <a:latin typeface="Arial Narrow" panose="020B0606020202030204" pitchFamily="34" charset="0"/>
              <a:cs typeface="Arial" panose="020B0604020202020204" pitchFamily="34" charset="0"/>
            </a:rPr>
            <a:t>Objetivo</a:t>
          </a:r>
          <a:endParaRPr lang="es-CO" sz="16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CFB90C4-49E0-45C7-BBB7-0160BC08B659}" type="parTrans" cxnId="{3882F2E6-1665-4133-9883-583716E901F9}">
      <dgm:prSet/>
      <dgm:spPr/>
      <dgm:t>
        <a:bodyPr/>
        <a:lstStyle/>
        <a:p>
          <a:endParaRPr lang="es-CO"/>
        </a:p>
      </dgm:t>
    </dgm:pt>
    <dgm:pt modelId="{20BC8883-109F-4CE0-B2E4-3675782EF448}" type="sibTrans" cxnId="{3882F2E6-1665-4133-9883-583716E901F9}">
      <dgm:prSet/>
      <dgm:spPr/>
      <dgm:t>
        <a:bodyPr/>
        <a:lstStyle/>
        <a:p>
          <a:endParaRPr lang="es-CO"/>
        </a:p>
      </dgm:t>
    </dgm:pt>
    <dgm:pt modelId="{D3D55587-BE04-4AC8-AF63-B1F31446EC85}">
      <dgm:prSet phldrT="[Texto]" custT="1"/>
      <dgm:spPr/>
      <dgm:t>
        <a:bodyPr/>
        <a:lstStyle/>
        <a:p>
          <a:r>
            <a:rPr lang="es-CO" sz="1600" b="1" dirty="0" smtClean="0">
              <a:latin typeface="Arial Narrow" panose="020B0606020202030204" pitchFamily="34" charset="0"/>
            </a:rPr>
            <a:t>Calidad educativa en educación básica y media</a:t>
          </a:r>
          <a:endParaRPr lang="es-CO" sz="1600" dirty="0">
            <a:latin typeface="Arial Narrow" panose="020B0606020202030204" pitchFamily="34" charset="0"/>
          </a:endParaRPr>
        </a:p>
      </dgm:t>
    </dgm:pt>
    <dgm:pt modelId="{49FD6A99-EA73-43E4-B17F-4E37AA01FB60}" type="parTrans" cxnId="{02513527-FF74-4475-83AC-805DC92704FD}">
      <dgm:prSet/>
      <dgm:spPr/>
      <dgm:t>
        <a:bodyPr/>
        <a:lstStyle/>
        <a:p>
          <a:endParaRPr lang="es-CO"/>
        </a:p>
      </dgm:t>
    </dgm:pt>
    <dgm:pt modelId="{5C0B2947-88E4-43BA-933C-81AF09F3DB34}" type="sibTrans" cxnId="{02513527-FF74-4475-83AC-805DC92704FD}">
      <dgm:prSet/>
      <dgm:spPr/>
      <dgm:t>
        <a:bodyPr/>
        <a:lstStyle/>
        <a:p>
          <a:endParaRPr lang="es-CO"/>
        </a:p>
      </dgm:t>
    </dgm:pt>
    <dgm:pt modelId="{63DB0739-BB0E-40E2-A816-BED421977D84}">
      <dgm:prSet phldrT="[Texto]" custT="1"/>
      <dgm:spPr/>
      <dgm:t>
        <a:bodyPr/>
        <a:lstStyle/>
        <a:p>
          <a:r>
            <a:rPr lang="es-CO" sz="1600" b="1" dirty="0" smtClean="0">
              <a:latin typeface="Arial Narrow" panose="020B0606020202030204" pitchFamily="34" charset="0"/>
              <a:cs typeface="Arial" panose="020B0604020202020204" pitchFamily="34" charset="0"/>
            </a:rPr>
            <a:t>Estrategia</a:t>
          </a:r>
          <a:endParaRPr lang="es-CO" sz="16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D372A63-852C-4E3D-BEC3-46241B373FB9}" type="parTrans" cxnId="{695BEB94-255F-4344-A103-1149183F5F4A}">
      <dgm:prSet/>
      <dgm:spPr/>
      <dgm:t>
        <a:bodyPr/>
        <a:lstStyle/>
        <a:p>
          <a:endParaRPr lang="es-CO"/>
        </a:p>
      </dgm:t>
    </dgm:pt>
    <dgm:pt modelId="{9013B503-8168-414B-974E-E88B7E758D7E}" type="sibTrans" cxnId="{695BEB94-255F-4344-A103-1149183F5F4A}">
      <dgm:prSet/>
      <dgm:spPr/>
      <dgm:t>
        <a:bodyPr/>
        <a:lstStyle/>
        <a:p>
          <a:endParaRPr lang="es-CO"/>
        </a:p>
      </dgm:t>
    </dgm:pt>
    <dgm:pt modelId="{070B6613-E921-4B8F-B6EF-07FE2D99A328}">
      <dgm:prSet phldrT="[Texto]" custT="1"/>
      <dgm:spPr/>
      <dgm:t>
        <a:bodyPr/>
        <a:lstStyle/>
        <a:p>
          <a:r>
            <a:rPr lang="es-CO" sz="1600" b="1" dirty="0" smtClean="0">
              <a:latin typeface="Arial Narrow" panose="020B0606020202030204" pitchFamily="34" charset="0"/>
            </a:rPr>
            <a:t>Implementación de la jornada única</a:t>
          </a:r>
          <a:endParaRPr lang="es-CO" sz="1600" dirty="0">
            <a:latin typeface="Arial Narrow" panose="020B0606020202030204" pitchFamily="34" charset="0"/>
          </a:endParaRPr>
        </a:p>
      </dgm:t>
    </dgm:pt>
    <dgm:pt modelId="{192845B2-8A90-4E11-A5E2-514E8A013A98}" type="parTrans" cxnId="{87208B12-2086-4440-8248-CF2EC879C4EB}">
      <dgm:prSet/>
      <dgm:spPr/>
      <dgm:t>
        <a:bodyPr/>
        <a:lstStyle/>
        <a:p>
          <a:endParaRPr lang="es-CO"/>
        </a:p>
      </dgm:t>
    </dgm:pt>
    <dgm:pt modelId="{74ED86DF-F780-4EFF-A104-637E88A626A9}" type="sibTrans" cxnId="{87208B12-2086-4440-8248-CF2EC879C4EB}">
      <dgm:prSet/>
      <dgm:spPr/>
      <dgm:t>
        <a:bodyPr/>
        <a:lstStyle/>
        <a:p>
          <a:endParaRPr lang="es-CO"/>
        </a:p>
      </dgm:t>
    </dgm:pt>
    <dgm:pt modelId="{046C670A-4717-4820-B5AC-540F27433EC8}">
      <dgm:prSet phldrT="[Texto]" custT="1"/>
      <dgm:spPr/>
      <dgm:t>
        <a:bodyPr/>
        <a:lstStyle/>
        <a:p>
          <a:r>
            <a:rPr lang="es-CO" sz="1600" b="1" dirty="0" smtClean="0">
              <a:latin typeface="Arial Narrow" panose="020B0606020202030204" pitchFamily="34" charset="0"/>
              <a:cs typeface="Arial" panose="020B0604020202020204" pitchFamily="34" charset="0"/>
            </a:rPr>
            <a:t>Acción</a:t>
          </a:r>
          <a:endParaRPr lang="es-CO" sz="16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D1ABFCD-C723-4A5F-80BE-725B819C00F2}" type="parTrans" cxnId="{E47A98A2-C6D1-4C4F-B3E7-A10FE510A1A0}">
      <dgm:prSet/>
      <dgm:spPr/>
      <dgm:t>
        <a:bodyPr/>
        <a:lstStyle/>
        <a:p>
          <a:endParaRPr lang="es-CO"/>
        </a:p>
      </dgm:t>
    </dgm:pt>
    <dgm:pt modelId="{C9F3594B-808E-42F6-A83A-9D2434428705}" type="sibTrans" cxnId="{E47A98A2-C6D1-4C4F-B3E7-A10FE510A1A0}">
      <dgm:prSet/>
      <dgm:spPr/>
      <dgm:t>
        <a:bodyPr/>
        <a:lstStyle/>
        <a:p>
          <a:endParaRPr lang="es-CO"/>
        </a:p>
      </dgm:t>
    </dgm:pt>
    <dgm:pt modelId="{39B6F20D-40B8-4B43-98BC-C90E0A216A45}">
      <dgm:prSet custT="1"/>
      <dgm:spPr/>
      <dgm:t>
        <a:bodyPr/>
        <a:lstStyle/>
        <a:p>
          <a:r>
            <a:rPr lang="es-CO" sz="1600" b="1" dirty="0" smtClean="0">
              <a:latin typeface="Arial Narrow" panose="020B0606020202030204" pitchFamily="34" charset="0"/>
              <a:cs typeface="Arial" panose="020B0604020202020204" pitchFamily="34" charset="0"/>
            </a:rPr>
            <a:t>Meta cuatrienio</a:t>
          </a:r>
          <a:endParaRPr lang="es-CO" sz="16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3438BD7-FE22-4800-9DA0-754D511CE8D3}" type="parTrans" cxnId="{A8D96AFC-305D-41DE-BA7F-6E07AE82282B}">
      <dgm:prSet/>
      <dgm:spPr/>
      <dgm:t>
        <a:bodyPr/>
        <a:lstStyle/>
        <a:p>
          <a:endParaRPr lang="es-CO"/>
        </a:p>
      </dgm:t>
    </dgm:pt>
    <dgm:pt modelId="{17AC508C-91FA-411D-882D-3DC0E36C351F}" type="sibTrans" cxnId="{A8D96AFC-305D-41DE-BA7F-6E07AE82282B}">
      <dgm:prSet/>
      <dgm:spPr/>
      <dgm:t>
        <a:bodyPr/>
        <a:lstStyle/>
        <a:p>
          <a:endParaRPr lang="es-CO"/>
        </a:p>
      </dgm:t>
    </dgm:pt>
    <dgm:pt modelId="{4A1A02B9-B03E-46FE-9BB3-4C0902EB98DA}">
      <dgm:prSet custT="1"/>
      <dgm:spPr/>
      <dgm:t>
        <a:bodyPr/>
        <a:lstStyle/>
        <a:p>
          <a:r>
            <a:rPr lang="es-CO" sz="1600" b="1" dirty="0" smtClean="0">
              <a:latin typeface="Arial Narrow" panose="020B0606020202030204" pitchFamily="34" charset="0"/>
            </a:rPr>
            <a:t>Ampliación y construcción de 30.680 aulas </a:t>
          </a:r>
          <a:endParaRPr lang="es-CO" sz="1600" b="1" dirty="0">
            <a:latin typeface="Arial Narrow" panose="020B0606020202030204" pitchFamily="34" charset="0"/>
          </a:endParaRPr>
        </a:p>
      </dgm:t>
    </dgm:pt>
    <dgm:pt modelId="{EA60E976-7295-4BF1-9211-56FF3547B370}" type="parTrans" cxnId="{3AE8DA06-23FD-4D08-9AFA-3D1D949441FC}">
      <dgm:prSet/>
      <dgm:spPr/>
      <dgm:t>
        <a:bodyPr/>
        <a:lstStyle/>
        <a:p>
          <a:endParaRPr lang="es-CO"/>
        </a:p>
      </dgm:t>
    </dgm:pt>
    <dgm:pt modelId="{5816D30B-267A-4D6D-AC1D-1CB3DAE1234B}" type="sibTrans" cxnId="{3AE8DA06-23FD-4D08-9AFA-3D1D949441FC}">
      <dgm:prSet/>
      <dgm:spPr/>
      <dgm:t>
        <a:bodyPr/>
        <a:lstStyle/>
        <a:p>
          <a:endParaRPr lang="es-CO"/>
        </a:p>
      </dgm:t>
    </dgm:pt>
    <dgm:pt modelId="{A2E3270D-29E7-463A-8B90-9677CA308C55}">
      <dgm:prSet phldrT="[Texto]" custT="1"/>
      <dgm:spPr/>
      <dgm:t>
        <a:bodyPr/>
        <a:lstStyle/>
        <a:p>
          <a:r>
            <a:rPr lang="es-CO" sz="1600" b="1" dirty="0" smtClean="0">
              <a:latin typeface="Arial Narrow" panose="020B0606020202030204" pitchFamily="34" charset="0"/>
            </a:rPr>
            <a:t>Plan Nacional de Infraestructura Educativa</a:t>
          </a:r>
          <a:endParaRPr lang="es-CO" sz="1600" dirty="0">
            <a:latin typeface="Arial Narrow" panose="020B0606020202030204" pitchFamily="34" charset="0"/>
          </a:endParaRPr>
        </a:p>
      </dgm:t>
    </dgm:pt>
    <dgm:pt modelId="{F8FFAE9A-B347-40D8-8DBF-37E948A78485}" type="sibTrans" cxnId="{518AF05E-A385-4495-94D3-A82AF05031B9}">
      <dgm:prSet/>
      <dgm:spPr/>
      <dgm:t>
        <a:bodyPr/>
        <a:lstStyle/>
        <a:p>
          <a:endParaRPr lang="es-CO"/>
        </a:p>
      </dgm:t>
    </dgm:pt>
    <dgm:pt modelId="{AAB4C166-5795-441D-8E0C-DCD4101694E0}" type="parTrans" cxnId="{518AF05E-A385-4495-94D3-A82AF05031B9}">
      <dgm:prSet/>
      <dgm:spPr/>
      <dgm:t>
        <a:bodyPr/>
        <a:lstStyle/>
        <a:p>
          <a:endParaRPr lang="es-CO"/>
        </a:p>
      </dgm:t>
    </dgm:pt>
    <dgm:pt modelId="{FD3431A5-A8EC-424C-9B07-6D6BD22AE936}" type="pres">
      <dgm:prSet presAssocID="{593AE3D7-28E3-44E5-870A-3973321DA9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D445F-3599-FD40-9BB7-81B8CAC5AC02}" type="pres">
      <dgm:prSet presAssocID="{593AE3D7-28E3-44E5-870A-3973321DA920}" presName="dummyMaxCanvas" presStyleCnt="0">
        <dgm:presLayoutVars/>
      </dgm:prSet>
      <dgm:spPr/>
    </dgm:pt>
    <dgm:pt modelId="{492C7B13-F809-3846-9A67-024BEEB61081}" type="pres">
      <dgm:prSet presAssocID="{593AE3D7-28E3-44E5-870A-3973321DA92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6F464-646F-1D47-A9AF-6AE54771B775}" type="pres">
      <dgm:prSet presAssocID="{593AE3D7-28E3-44E5-870A-3973321DA92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7D2CA-F142-C647-B95A-A5A2DF794F46}" type="pres">
      <dgm:prSet presAssocID="{593AE3D7-28E3-44E5-870A-3973321DA92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68970-36EF-3141-A1B3-C07E3329D108}" type="pres">
      <dgm:prSet presAssocID="{593AE3D7-28E3-44E5-870A-3973321DA92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4119B-E048-5D45-B170-91EEE43C6D76}" type="pres">
      <dgm:prSet presAssocID="{593AE3D7-28E3-44E5-870A-3973321DA92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1CF1C-81B0-5241-8282-B8DC72267B57}" type="pres">
      <dgm:prSet presAssocID="{593AE3D7-28E3-44E5-870A-3973321DA92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92BD-3059-5447-A14C-2A67D5EB6B80}" type="pres">
      <dgm:prSet presAssocID="{593AE3D7-28E3-44E5-870A-3973321DA92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78294-95C0-1C4D-B601-30727E44B2B6}" type="pres">
      <dgm:prSet presAssocID="{593AE3D7-28E3-44E5-870A-3973321DA92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2E1C0-29E2-AC44-AE19-DD797CF610B7}" type="pres">
      <dgm:prSet presAssocID="{593AE3D7-28E3-44E5-870A-3973321DA92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65B95-C940-F24C-AD6B-7DA96AC6BB63}" type="pres">
      <dgm:prSet presAssocID="{593AE3D7-28E3-44E5-870A-3973321DA92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EA6FC-D1CB-0B4B-A70B-C3E7C4CEAAD1}" type="pres">
      <dgm:prSet presAssocID="{593AE3D7-28E3-44E5-870A-3973321DA92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5BEB94-255F-4344-A103-1149183F5F4A}" srcId="{593AE3D7-28E3-44E5-870A-3973321DA920}" destId="{63DB0739-BB0E-40E2-A816-BED421977D84}" srcOrd="1" destOrd="0" parTransId="{AD372A63-852C-4E3D-BEC3-46241B373FB9}" sibTransId="{9013B503-8168-414B-974E-E88B7E758D7E}"/>
    <dgm:cxn modelId="{3882F2E6-1665-4133-9883-583716E901F9}" srcId="{593AE3D7-28E3-44E5-870A-3973321DA920}" destId="{4585377C-37B9-436E-9E16-A34AEE48D08C}" srcOrd="0" destOrd="0" parTransId="{DCFB90C4-49E0-45C7-BBB7-0160BC08B659}" sibTransId="{20BC8883-109F-4CE0-B2E4-3675782EF448}"/>
    <dgm:cxn modelId="{20093566-17D9-43BA-9E29-0E1B12248D2A}" type="presOf" srcId="{C9F3594B-808E-42F6-A83A-9D2434428705}" destId="{43FD92BD-3059-5447-A14C-2A67D5EB6B80}" srcOrd="0" destOrd="0" presId="urn:microsoft.com/office/officeart/2005/8/layout/vProcess5"/>
    <dgm:cxn modelId="{5E11632B-5085-4C6E-939F-BCF6CB877C60}" type="presOf" srcId="{20BC8883-109F-4CE0-B2E4-3675782EF448}" destId="{5D44119B-E048-5D45-B170-91EEE43C6D76}" srcOrd="0" destOrd="0" presId="urn:microsoft.com/office/officeart/2005/8/layout/vProcess5"/>
    <dgm:cxn modelId="{87208B12-2086-4440-8248-CF2EC879C4EB}" srcId="{63DB0739-BB0E-40E2-A816-BED421977D84}" destId="{070B6613-E921-4B8F-B6EF-07FE2D99A328}" srcOrd="0" destOrd="0" parTransId="{192845B2-8A90-4E11-A5E2-514E8A013A98}" sibTransId="{74ED86DF-F780-4EFF-A104-637E88A626A9}"/>
    <dgm:cxn modelId="{63FEB08A-2BAA-47CA-AE36-0516DB0C761D}" type="presOf" srcId="{A2E3270D-29E7-463A-8B90-9677CA308C55}" destId="{F847D2CA-F142-C647-B95A-A5A2DF794F46}" srcOrd="0" destOrd="1" presId="urn:microsoft.com/office/officeart/2005/8/layout/vProcess5"/>
    <dgm:cxn modelId="{A9B13143-3D6A-4DEB-B25D-2CB618234072}" type="presOf" srcId="{593AE3D7-28E3-44E5-870A-3973321DA920}" destId="{FD3431A5-A8EC-424C-9B07-6D6BD22AE936}" srcOrd="0" destOrd="0" presId="urn:microsoft.com/office/officeart/2005/8/layout/vProcess5"/>
    <dgm:cxn modelId="{A8D96AFC-305D-41DE-BA7F-6E07AE82282B}" srcId="{593AE3D7-28E3-44E5-870A-3973321DA920}" destId="{39B6F20D-40B8-4B43-98BC-C90E0A216A45}" srcOrd="3" destOrd="0" parTransId="{23438BD7-FE22-4800-9DA0-754D511CE8D3}" sibTransId="{17AC508C-91FA-411D-882D-3DC0E36C351F}"/>
    <dgm:cxn modelId="{1F36B119-855A-484B-9EE4-32A053AC9534}" type="presOf" srcId="{4585377C-37B9-436E-9E16-A34AEE48D08C}" destId="{492C7B13-F809-3846-9A67-024BEEB61081}" srcOrd="0" destOrd="0" presId="urn:microsoft.com/office/officeart/2005/8/layout/vProcess5"/>
    <dgm:cxn modelId="{267CD72F-A16C-4EEF-8497-765436B6631D}" type="presOf" srcId="{39B6F20D-40B8-4B43-98BC-C90E0A216A45}" destId="{568EA6FC-D1CB-0B4B-A70B-C3E7C4CEAAD1}" srcOrd="1" destOrd="0" presId="urn:microsoft.com/office/officeart/2005/8/layout/vProcess5"/>
    <dgm:cxn modelId="{0AAF1BEA-30AB-4782-8092-2A2915093151}" type="presOf" srcId="{4A1A02B9-B03E-46FE-9BB3-4C0902EB98DA}" destId="{568EA6FC-D1CB-0B4B-A70B-C3E7C4CEAAD1}" srcOrd="1" destOrd="1" presId="urn:microsoft.com/office/officeart/2005/8/layout/vProcess5"/>
    <dgm:cxn modelId="{9AF4E184-4664-47F1-BB87-9B70BD645C95}" type="presOf" srcId="{070B6613-E921-4B8F-B6EF-07FE2D99A328}" destId="{2FE2E1C0-29E2-AC44-AE19-DD797CF610B7}" srcOrd="1" destOrd="1" presId="urn:microsoft.com/office/officeart/2005/8/layout/vProcess5"/>
    <dgm:cxn modelId="{67646696-6B4E-41AE-ABCD-895158224835}" type="presOf" srcId="{4A1A02B9-B03E-46FE-9BB3-4C0902EB98DA}" destId="{3A568970-36EF-3141-A1B3-C07E3329D108}" srcOrd="0" destOrd="1" presId="urn:microsoft.com/office/officeart/2005/8/layout/vProcess5"/>
    <dgm:cxn modelId="{A330198C-41D3-4B7F-BF27-16D4BE3290D5}" type="presOf" srcId="{D3D55587-BE04-4AC8-AF63-B1F31446EC85}" destId="{492C7B13-F809-3846-9A67-024BEEB61081}" srcOrd="0" destOrd="1" presId="urn:microsoft.com/office/officeart/2005/8/layout/vProcess5"/>
    <dgm:cxn modelId="{3AE8DA06-23FD-4D08-9AFA-3D1D949441FC}" srcId="{39B6F20D-40B8-4B43-98BC-C90E0A216A45}" destId="{4A1A02B9-B03E-46FE-9BB3-4C0902EB98DA}" srcOrd="0" destOrd="0" parTransId="{EA60E976-7295-4BF1-9211-56FF3547B370}" sibTransId="{5816D30B-267A-4D6D-AC1D-1CB3DAE1234B}"/>
    <dgm:cxn modelId="{D38AC961-047F-43E2-8DC8-94E59AF95A89}" type="presOf" srcId="{63DB0739-BB0E-40E2-A816-BED421977D84}" destId="{2FE2E1C0-29E2-AC44-AE19-DD797CF610B7}" srcOrd="1" destOrd="0" presId="urn:microsoft.com/office/officeart/2005/8/layout/vProcess5"/>
    <dgm:cxn modelId="{7B13FF79-EDD3-4CD6-86BE-06C345C6CEB9}" type="presOf" srcId="{A2E3270D-29E7-463A-8B90-9677CA308C55}" destId="{A6F65B95-C940-F24C-AD6B-7DA96AC6BB63}" srcOrd="1" destOrd="1" presId="urn:microsoft.com/office/officeart/2005/8/layout/vProcess5"/>
    <dgm:cxn modelId="{954437B4-C7C2-4C63-A502-A3DBC63949A1}" type="presOf" srcId="{63DB0739-BB0E-40E2-A816-BED421977D84}" destId="{4756F464-646F-1D47-A9AF-6AE54771B775}" srcOrd="0" destOrd="0" presId="urn:microsoft.com/office/officeart/2005/8/layout/vProcess5"/>
    <dgm:cxn modelId="{552C2771-1D19-4DCA-BE32-309684D5B99B}" type="presOf" srcId="{9013B503-8168-414B-974E-E88B7E758D7E}" destId="{0541CF1C-81B0-5241-8282-B8DC72267B57}" srcOrd="0" destOrd="0" presId="urn:microsoft.com/office/officeart/2005/8/layout/vProcess5"/>
    <dgm:cxn modelId="{2A672E00-C6E6-42DE-92F5-0CE468BF6873}" type="presOf" srcId="{046C670A-4717-4820-B5AC-540F27433EC8}" destId="{A6F65B95-C940-F24C-AD6B-7DA96AC6BB63}" srcOrd="1" destOrd="0" presId="urn:microsoft.com/office/officeart/2005/8/layout/vProcess5"/>
    <dgm:cxn modelId="{587F9A48-C925-4033-8A69-9E262938272C}" type="presOf" srcId="{4585377C-37B9-436E-9E16-A34AEE48D08C}" destId="{33678294-95C0-1C4D-B601-30727E44B2B6}" srcOrd="1" destOrd="0" presId="urn:microsoft.com/office/officeart/2005/8/layout/vProcess5"/>
    <dgm:cxn modelId="{EA60E2AF-B281-4B18-BEB9-A2D21B289132}" type="presOf" srcId="{39B6F20D-40B8-4B43-98BC-C90E0A216A45}" destId="{3A568970-36EF-3141-A1B3-C07E3329D108}" srcOrd="0" destOrd="0" presId="urn:microsoft.com/office/officeart/2005/8/layout/vProcess5"/>
    <dgm:cxn modelId="{53932EC2-ED69-4DC4-9B82-AF87180100C1}" type="presOf" srcId="{046C670A-4717-4820-B5AC-540F27433EC8}" destId="{F847D2CA-F142-C647-B95A-A5A2DF794F46}" srcOrd="0" destOrd="0" presId="urn:microsoft.com/office/officeart/2005/8/layout/vProcess5"/>
    <dgm:cxn modelId="{518AF05E-A385-4495-94D3-A82AF05031B9}" srcId="{046C670A-4717-4820-B5AC-540F27433EC8}" destId="{A2E3270D-29E7-463A-8B90-9677CA308C55}" srcOrd="0" destOrd="0" parTransId="{AAB4C166-5795-441D-8E0C-DCD4101694E0}" sibTransId="{F8FFAE9A-B347-40D8-8DBF-37E948A78485}"/>
    <dgm:cxn modelId="{02513527-FF74-4475-83AC-805DC92704FD}" srcId="{4585377C-37B9-436E-9E16-A34AEE48D08C}" destId="{D3D55587-BE04-4AC8-AF63-B1F31446EC85}" srcOrd="0" destOrd="0" parTransId="{49FD6A99-EA73-43E4-B17F-4E37AA01FB60}" sibTransId="{5C0B2947-88E4-43BA-933C-81AF09F3DB34}"/>
    <dgm:cxn modelId="{E47A98A2-C6D1-4C4F-B3E7-A10FE510A1A0}" srcId="{593AE3D7-28E3-44E5-870A-3973321DA920}" destId="{046C670A-4717-4820-B5AC-540F27433EC8}" srcOrd="2" destOrd="0" parTransId="{7D1ABFCD-C723-4A5F-80BE-725B819C00F2}" sibTransId="{C9F3594B-808E-42F6-A83A-9D2434428705}"/>
    <dgm:cxn modelId="{DB1F0A26-687A-4412-A54F-8DC99C03AC2D}" type="presOf" srcId="{D3D55587-BE04-4AC8-AF63-B1F31446EC85}" destId="{33678294-95C0-1C4D-B601-30727E44B2B6}" srcOrd="1" destOrd="1" presId="urn:microsoft.com/office/officeart/2005/8/layout/vProcess5"/>
    <dgm:cxn modelId="{20592145-F9AC-4E1D-90CD-C619483A4C3C}" type="presOf" srcId="{070B6613-E921-4B8F-B6EF-07FE2D99A328}" destId="{4756F464-646F-1D47-A9AF-6AE54771B775}" srcOrd="0" destOrd="1" presId="urn:microsoft.com/office/officeart/2005/8/layout/vProcess5"/>
    <dgm:cxn modelId="{D72C3689-4057-423D-A86C-F42BC69AB4CB}" type="presParOf" srcId="{FD3431A5-A8EC-424C-9B07-6D6BD22AE936}" destId="{1FED445F-3599-FD40-9BB7-81B8CAC5AC02}" srcOrd="0" destOrd="0" presId="urn:microsoft.com/office/officeart/2005/8/layout/vProcess5"/>
    <dgm:cxn modelId="{22046A93-75A3-41F3-90AF-732043DA2CEE}" type="presParOf" srcId="{FD3431A5-A8EC-424C-9B07-6D6BD22AE936}" destId="{492C7B13-F809-3846-9A67-024BEEB61081}" srcOrd="1" destOrd="0" presId="urn:microsoft.com/office/officeart/2005/8/layout/vProcess5"/>
    <dgm:cxn modelId="{2B4A7C65-ED19-4E86-A322-F8D5F0E9A9A9}" type="presParOf" srcId="{FD3431A5-A8EC-424C-9B07-6D6BD22AE936}" destId="{4756F464-646F-1D47-A9AF-6AE54771B775}" srcOrd="2" destOrd="0" presId="urn:microsoft.com/office/officeart/2005/8/layout/vProcess5"/>
    <dgm:cxn modelId="{EC39E974-E2C3-457E-8D64-51F0C260A6FF}" type="presParOf" srcId="{FD3431A5-A8EC-424C-9B07-6D6BD22AE936}" destId="{F847D2CA-F142-C647-B95A-A5A2DF794F46}" srcOrd="3" destOrd="0" presId="urn:microsoft.com/office/officeart/2005/8/layout/vProcess5"/>
    <dgm:cxn modelId="{913CA3D3-95FA-4406-955F-E45BFF278481}" type="presParOf" srcId="{FD3431A5-A8EC-424C-9B07-6D6BD22AE936}" destId="{3A568970-36EF-3141-A1B3-C07E3329D108}" srcOrd="4" destOrd="0" presId="urn:microsoft.com/office/officeart/2005/8/layout/vProcess5"/>
    <dgm:cxn modelId="{E8926DE5-A9A3-4E46-BBC9-A62AF5D89445}" type="presParOf" srcId="{FD3431A5-A8EC-424C-9B07-6D6BD22AE936}" destId="{5D44119B-E048-5D45-B170-91EEE43C6D76}" srcOrd="5" destOrd="0" presId="urn:microsoft.com/office/officeart/2005/8/layout/vProcess5"/>
    <dgm:cxn modelId="{3217DF5F-E1A1-4264-8DBE-597F7156EA80}" type="presParOf" srcId="{FD3431A5-A8EC-424C-9B07-6D6BD22AE936}" destId="{0541CF1C-81B0-5241-8282-B8DC72267B57}" srcOrd="6" destOrd="0" presId="urn:microsoft.com/office/officeart/2005/8/layout/vProcess5"/>
    <dgm:cxn modelId="{725ADF82-83EB-4B9B-9B5E-7FAD9256BEBA}" type="presParOf" srcId="{FD3431A5-A8EC-424C-9B07-6D6BD22AE936}" destId="{43FD92BD-3059-5447-A14C-2A67D5EB6B80}" srcOrd="7" destOrd="0" presId="urn:microsoft.com/office/officeart/2005/8/layout/vProcess5"/>
    <dgm:cxn modelId="{767EFC30-8088-4C13-902A-7F39D7A9292A}" type="presParOf" srcId="{FD3431A5-A8EC-424C-9B07-6D6BD22AE936}" destId="{33678294-95C0-1C4D-B601-30727E44B2B6}" srcOrd="8" destOrd="0" presId="urn:microsoft.com/office/officeart/2005/8/layout/vProcess5"/>
    <dgm:cxn modelId="{719827CD-9495-4B6A-9857-E371B4111632}" type="presParOf" srcId="{FD3431A5-A8EC-424C-9B07-6D6BD22AE936}" destId="{2FE2E1C0-29E2-AC44-AE19-DD797CF610B7}" srcOrd="9" destOrd="0" presId="urn:microsoft.com/office/officeart/2005/8/layout/vProcess5"/>
    <dgm:cxn modelId="{EBF5C39C-B296-4B57-93A5-8D9691405A9B}" type="presParOf" srcId="{FD3431A5-A8EC-424C-9B07-6D6BD22AE936}" destId="{A6F65B95-C940-F24C-AD6B-7DA96AC6BB63}" srcOrd="10" destOrd="0" presId="urn:microsoft.com/office/officeart/2005/8/layout/vProcess5"/>
    <dgm:cxn modelId="{A2901688-E267-4C74-95FE-3E8B7B0BFE73}" type="presParOf" srcId="{FD3431A5-A8EC-424C-9B07-6D6BD22AE936}" destId="{568EA6FC-D1CB-0B4B-A70B-C3E7C4CEAAD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3BD28-8EF6-409C-AD2C-7F2AB027751C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97C2812-756D-44D2-9141-2621B48F8A8A}">
      <dgm:prSet phldrT="[Texto]" custT="1"/>
      <dgm:spPr/>
      <dgm:t>
        <a:bodyPr/>
        <a:lstStyle/>
        <a:p>
          <a:r>
            <a:rPr lang="es-CO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Infraestructura insuficiente e inadecuada para implementación de jornada única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43666-955B-4AB5-9EBD-502C5457331C}" type="parTrans" cxnId="{FEFE39B2-27A8-4B0B-B7AD-586BF894688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01042-8115-4CEE-B92C-ABBC2F1E8B11}" type="sibTrans" cxnId="{FEFE39B2-27A8-4B0B-B7AD-586BF894688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F067A-07C9-4026-903F-E8AD21AF3A17}">
      <dgm:prSet phldrT="[Texto]" custT="1"/>
      <dgm:spPr/>
      <dgm:t>
        <a:bodyPr/>
        <a:lstStyle/>
        <a:p>
          <a:r>
            <a:rPr lang="es-ES_tradnl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2. Debilidad de la institucionalidad actual para el desarrollo de proyectos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77306-CE4B-46FA-81C1-6745100DE9B7}" type="sibTrans" cxnId="{0FD66939-34E9-4E16-AF66-39B60512C6DE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2D8C0-7A2B-4E93-B3A8-DE413DAD0E92}" type="parTrans" cxnId="{0FD66939-34E9-4E16-AF66-39B60512C6DE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2300E-AD3F-46FC-AC17-B5EB2E23A07B}">
      <dgm:prSet phldrT="[Texto]" custT="1"/>
      <dgm:spPr/>
      <dgm:t>
        <a:bodyPr/>
        <a:lstStyle/>
        <a:p>
          <a:r>
            <a:rPr lang="es-CO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Sistemas de información</a:t>
          </a:r>
          <a:endParaRPr lang="es-CO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A910E5-269C-4BAE-BC74-C1A9495DE736}" type="sibTrans" cxnId="{2BAE3CE2-4507-442A-89CD-CFB4CE7BF5C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B27CA-24E2-46D0-92C5-9BF8D3C9B9CA}" type="parTrans" cxnId="{2BAE3CE2-4507-442A-89CD-CFB4CE7BF5C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1CBECF-2619-41BD-A60D-E3AFEB3D56A2}" type="pres">
      <dgm:prSet presAssocID="{FF63BD28-8EF6-409C-AD2C-7F2AB02775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2F5A82C-6F19-400D-937A-EEC89B1B14B7}" type="pres">
      <dgm:prSet presAssocID="{397C2812-756D-44D2-9141-2621B48F8A8A}" presName="composite" presStyleCnt="0"/>
      <dgm:spPr/>
    </dgm:pt>
    <dgm:pt modelId="{83136854-DBF8-43F1-9509-8220533DC365}" type="pres">
      <dgm:prSet presAssocID="{397C2812-756D-44D2-9141-2621B48F8A8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AA5B7C-B01D-4B1F-A96D-2815197FC5A6}" type="pres">
      <dgm:prSet presAssocID="{397C2812-756D-44D2-9141-2621B48F8A8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ECE69F-86AF-4497-9349-DA44484E5DBC}" type="pres">
      <dgm:prSet presAssocID="{8B501042-8115-4CEE-B92C-ABBC2F1E8B11}" presName="space" presStyleCnt="0"/>
      <dgm:spPr/>
    </dgm:pt>
    <dgm:pt modelId="{3268A6E0-6BDB-4883-A6AD-89B82992BB8E}" type="pres">
      <dgm:prSet presAssocID="{FA3F067A-07C9-4026-903F-E8AD21AF3A17}" presName="composite" presStyleCnt="0"/>
      <dgm:spPr/>
    </dgm:pt>
    <dgm:pt modelId="{853B166B-16E0-43A4-A899-4389744BA1F6}" type="pres">
      <dgm:prSet presAssocID="{FA3F067A-07C9-4026-903F-E8AD21AF3A1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47E73E-604F-444C-A442-ACC833878E5D}" type="pres">
      <dgm:prSet presAssocID="{FA3F067A-07C9-4026-903F-E8AD21AF3A17}" presName="desTx" presStyleLbl="alignAccFollowNode1" presStyleIdx="1" presStyleCnt="3" custLinFactNeighborX="-4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5C68AD-9D35-4A2C-9B23-E651912EED29}" type="pres">
      <dgm:prSet presAssocID="{40277306-CE4B-46FA-81C1-6745100DE9B7}" presName="space" presStyleCnt="0"/>
      <dgm:spPr/>
    </dgm:pt>
    <dgm:pt modelId="{7C77DAD3-C773-42DC-BFEC-731BBC778674}" type="pres">
      <dgm:prSet presAssocID="{4A22300E-AD3F-46FC-AC17-B5EB2E23A07B}" presName="composite" presStyleCnt="0"/>
      <dgm:spPr/>
    </dgm:pt>
    <dgm:pt modelId="{BC8A847D-F6E4-4BAC-AF8C-97E2E6092D2D}" type="pres">
      <dgm:prSet presAssocID="{4A22300E-AD3F-46FC-AC17-B5EB2E23A07B}" presName="parTx" presStyleLbl="alignNode1" presStyleIdx="2" presStyleCnt="3" custLinFactNeighborY="1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913B1E-40C3-43C5-BFE1-8E60E2AA012E}" type="pres">
      <dgm:prSet presAssocID="{4A22300E-AD3F-46FC-AC17-B5EB2E23A07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BAE3CE2-4507-442A-89CD-CFB4CE7BF5C0}" srcId="{FF63BD28-8EF6-409C-AD2C-7F2AB027751C}" destId="{4A22300E-AD3F-46FC-AC17-B5EB2E23A07B}" srcOrd="2" destOrd="0" parTransId="{128B27CA-24E2-46D0-92C5-9BF8D3C9B9CA}" sibTransId="{ECA910E5-269C-4BAE-BC74-C1A9495DE736}"/>
    <dgm:cxn modelId="{B1EC55F7-E194-4FBE-8451-11AE43A63268}" type="presOf" srcId="{397C2812-756D-44D2-9141-2621B48F8A8A}" destId="{83136854-DBF8-43F1-9509-8220533DC365}" srcOrd="0" destOrd="0" presId="urn:microsoft.com/office/officeart/2005/8/layout/hList1"/>
    <dgm:cxn modelId="{8648AA08-9D51-4E25-94E0-B7D77C22BED9}" type="presOf" srcId="{FF63BD28-8EF6-409C-AD2C-7F2AB027751C}" destId="{D01CBECF-2619-41BD-A60D-E3AFEB3D56A2}" srcOrd="0" destOrd="0" presId="urn:microsoft.com/office/officeart/2005/8/layout/hList1"/>
    <dgm:cxn modelId="{FEFE39B2-27A8-4B0B-B7AD-586BF8946884}" srcId="{FF63BD28-8EF6-409C-AD2C-7F2AB027751C}" destId="{397C2812-756D-44D2-9141-2621B48F8A8A}" srcOrd="0" destOrd="0" parTransId="{E6C43666-955B-4AB5-9EBD-502C5457331C}" sibTransId="{8B501042-8115-4CEE-B92C-ABBC2F1E8B11}"/>
    <dgm:cxn modelId="{8D9BAE35-6319-496A-B1DE-833397B8E098}" type="presOf" srcId="{4A22300E-AD3F-46FC-AC17-B5EB2E23A07B}" destId="{BC8A847D-F6E4-4BAC-AF8C-97E2E6092D2D}" srcOrd="0" destOrd="0" presId="urn:microsoft.com/office/officeart/2005/8/layout/hList1"/>
    <dgm:cxn modelId="{0FD66939-34E9-4E16-AF66-39B60512C6DE}" srcId="{FF63BD28-8EF6-409C-AD2C-7F2AB027751C}" destId="{FA3F067A-07C9-4026-903F-E8AD21AF3A17}" srcOrd="1" destOrd="0" parTransId="{6A62D8C0-7A2B-4E93-B3A8-DE413DAD0E92}" sibTransId="{40277306-CE4B-46FA-81C1-6745100DE9B7}"/>
    <dgm:cxn modelId="{0FCD85FC-10FF-4533-BAAC-CDAE979E35A3}" type="presOf" srcId="{FA3F067A-07C9-4026-903F-E8AD21AF3A17}" destId="{853B166B-16E0-43A4-A899-4389744BA1F6}" srcOrd="0" destOrd="0" presId="urn:microsoft.com/office/officeart/2005/8/layout/hList1"/>
    <dgm:cxn modelId="{F7A3C93C-AD16-484F-9B85-1F804D71B501}" type="presParOf" srcId="{D01CBECF-2619-41BD-A60D-E3AFEB3D56A2}" destId="{52F5A82C-6F19-400D-937A-EEC89B1B14B7}" srcOrd="0" destOrd="0" presId="urn:microsoft.com/office/officeart/2005/8/layout/hList1"/>
    <dgm:cxn modelId="{165CA902-6103-4900-8209-164AE29DC465}" type="presParOf" srcId="{52F5A82C-6F19-400D-937A-EEC89B1B14B7}" destId="{83136854-DBF8-43F1-9509-8220533DC365}" srcOrd="0" destOrd="0" presId="urn:microsoft.com/office/officeart/2005/8/layout/hList1"/>
    <dgm:cxn modelId="{68736B7A-21B1-4B9D-9DA1-5ED06286A2C1}" type="presParOf" srcId="{52F5A82C-6F19-400D-937A-EEC89B1B14B7}" destId="{10AA5B7C-B01D-4B1F-A96D-2815197FC5A6}" srcOrd="1" destOrd="0" presId="urn:microsoft.com/office/officeart/2005/8/layout/hList1"/>
    <dgm:cxn modelId="{1C41851D-6D32-4057-8147-3223CAD0D3BF}" type="presParOf" srcId="{D01CBECF-2619-41BD-A60D-E3AFEB3D56A2}" destId="{3FECE69F-86AF-4497-9349-DA44484E5DBC}" srcOrd="1" destOrd="0" presId="urn:microsoft.com/office/officeart/2005/8/layout/hList1"/>
    <dgm:cxn modelId="{33417E97-B2F8-4AA6-AAB2-F12578C14AB8}" type="presParOf" srcId="{D01CBECF-2619-41BD-A60D-E3AFEB3D56A2}" destId="{3268A6E0-6BDB-4883-A6AD-89B82992BB8E}" srcOrd="2" destOrd="0" presId="urn:microsoft.com/office/officeart/2005/8/layout/hList1"/>
    <dgm:cxn modelId="{CA67005E-90D2-4E3A-BFB7-798AF88D660D}" type="presParOf" srcId="{3268A6E0-6BDB-4883-A6AD-89B82992BB8E}" destId="{853B166B-16E0-43A4-A899-4389744BA1F6}" srcOrd="0" destOrd="0" presId="urn:microsoft.com/office/officeart/2005/8/layout/hList1"/>
    <dgm:cxn modelId="{9C9BA18D-FEA8-4C44-B133-903F98876B40}" type="presParOf" srcId="{3268A6E0-6BDB-4883-A6AD-89B82992BB8E}" destId="{2647E73E-604F-444C-A442-ACC833878E5D}" srcOrd="1" destOrd="0" presId="urn:microsoft.com/office/officeart/2005/8/layout/hList1"/>
    <dgm:cxn modelId="{873C46E0-D41C-4E68-82B1-B502B529D263}" type="presParOf" srcId="{D01CBECF-2619-41BD-A60D-E3AFEB3D56A2}" destId="{F35C68AD-9D35-4A2C-9B23-E651912EED29}" srcOrd="3" destOrd="0" presId="urn:microsoft.com/office/officeart/2005/8/layout/hList1"/>
    <dgm:cxn modelId="{40CEF934-6065-43E6-86CB-77133582626F}" type="presParOf" srcId="{D01CBECF-2619-41BD-A60D-E3AFEB3D56A2}" destId="{7C77DAD3-C773-42DC-BFEC-731BBC778674}" srcOrd="4" destOrd="0" presId="urn:microsoft.com/office/officeart/2005/8/layout/hList1"/>
    <dgm:cxn modelId="{6DDBC1A0-12AF-4459-9F82-FDC8411558C9}" type="presParOf" srcId="{7C77DAD3-C773-42DC-BFEC-731BBC778674}" destId="{BC8A847D-F6E4-4BAC-AF8C-97E2E6092D2D}" srcOrd="0" destOrd="0" presId="urn:microsoft.com/office/officeart/2005/8/layout/hList1"/>
    <dgm:cxn modelId="{D30200CE-8833-4B8A-9D72-63EB7D504A67}" type="presParOf" srcId="{7C77DAD3-C773-42DC-BFEC-731BBC778674}" destId="{23913B1E-40C3-43C5-BFE1-8E60E2AA01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E88BDF-9519-4CF3-A008-8D57D4ADDD8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7E7EFCA-D286-43EF-8C2A-4410EE5D6CBE}">
      <dgm:prSet phldrT="[Texto]" custT="1"/>
      <dgm:spPr>
        <a:solidFill>
          <a:schemeClr val="accent3">
            <a:lumMod val="50000"/>
          </a:schemeClr>
        </a:solidFill>
        <a:ln>
          <a:noFill/>
        </a:ln>
      </dgm:spPr>
      <dgm:t>
        <a:bodyPr/>
        <a:lstStyle/>
        <a:p>
          <a:r>
            <a:rPr lang="es-CO" sz="1800" b="1" noProof="0" dirty="0" smtClean="0">
              <a:latin typeface="Arial Narrow" panose="020B0606020202030204" pitchFamily="34" charset="0"/>
            </a:rPr>
            <a:t>Establecimientos educativos nuevos</a:t>
          </a:r>
          <a:endParaRPr lang="es-CO" sz="1800" b="1" noProof="0" dirty="0">
            <a:latin typeface="Arial Narrow" panose="020B0606020202030204" pitchFamily="34" charset="0"/>
          </a:endParaRPr>
        </a:p>
      </dgm:t>
    </dgm:pt>
    <dgm:pt modelId="{D04B2E9E-7B29-4B7F-949B-22675C18C0DA}" type="parTrans" cxnId="{F9304BD0-D264-4332-A299-1207747E7F1D}">
      <dgm:prSet/>
      <dgm:spPr/>
      <dgm:t>
        <a:bodyPr/>
        <a:lstStyle/>
        <a:p>
          <a:endParaRPr lang="es-CO" sz="2000" noProof="0" dirty="0">
            <a:latin typeface="Arial Narrow" panose="020B0606020202030204" pitchFamily="34" charset="0"/>
          </a:endParaRPr>
        </a:p>
      </dgm:t>
    </dgm:pt>
    <dgm:pt modelId="{B0AF09B2-2688-44BF-9D1A-CC784BF8D85D}" type="sibTrans" cxnId="{F9304BD0-D264-4332-A299-1207747E7F1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 noProof="0" dirty="0"/>
        </a:p>
      </dgm:t>
    </dgm:pt>
    <dgm:pt modelId="{209891E3-6399-4C8B-862F-F2CD4E0FC583}">
      <dgm:prSet phldrT="[Texto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CO" sz="1800" b="1" noProof="0" dirty="0" smtClean="0">
              <a:latin typeface="Arial Narrow" panose="020B0606020202030204" pitchFamily="34" charset="0"/>
            </a:rPr>
            <a:t>Ampliación y adecuación de establecimientos educativos </a:t>
          </a:r>
          <a:endParaRPr lang="es-CO" sz="1800" b="1" noProof="0" dirty="0">
            <a:latin typeface="Arial Narrow" panose="020B0606020202030204" pitchFamily="34" charset="0"/>
          </a:endParaRPr>
        </a:p>
      </dgm:t>
    </dgm:pt>
    <dgm:pt modelId="{DA1E5BB7-7182-468A-928C-2FBEC081D447}" type="parTrans" cxnId="{1527D47F-3CCF-4A52-9E28-4A0D4C8F7190}">
      <dgm:prSet/>
      <dgm:spPr/>
      <dgm:t>
        <a:bodyPr/>
        <a:lstStyle/>
        <a:p>
          <a:endParaRPr lang="es-CO" sz="2000" noProof="0" dirty="0">
            <a:latin typeface="Arial Narrow" panose="020B0606020202030204" pitchFamily="34" charset="0"/>
          </a:endParaRPr>
        </a:p>
      </dgm:t>
    </dgm:pt>
    <dgm:pt modelId="{028C315F-5936-4930-874D-5EF8639A9B2A}" type="sibTrans" cxnId="{1527D47F-3CCF-4A52-9E28-4A0D4C8F7190}">
      <dgm:prSet/>
      <dgm:spPr/>
      <dgm:t>
        <a:bodyPr/>
        <a:lstStyle/>
        <a:p>
          <a:endParaRPr lang="es-CO" sz="2000" noProof="0" dirty="0">
            <a:latin typeface="Arial Narrow" panose="020B0606020202030204" pitchFamily="34" charset="0"/>
          </a:endParaRPr>
        </a:p>
      </dgm:t>
    </dgm:pt>
    <dgm:pt modelId="{8A20D125-C05B-421A-98B7-F474A9118CA8}">
      <dgm:prSet phldrT="[Texto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s-CO" sz="2000" b="1" noProof="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Reconstrucción de establecimientos educativos</a:t>
          </a:r>
          <a:endParaRPr lang="es-CO" sz="2000" b="1" noProof="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33498ED-D5C4-4A68-8F5B-AFAFD044503A}" type="parTrans" cxnId="{51C29BCA-9863-455F-BE9A-B213AC7C844B}">
      <dgm:prSet/>
      <dgm:spPr/>
      <dgm:t>
        <a:bodyPr/>
        <a:lstStyle/>
        <a:p>
          <a:endParaRPr lang="es-CO" sz="2000" noProof="0" dirty="0">
            <a:latin typeface="Arial Narrow" panose="020B0606020202030204" pitchFamily="34" charset="0"/>
          </a:endParaRPr>
        </a:p>
      </dgm:t>
    </dgm:pt>
    <dgm:pt modelId="{F2A628CC-7CA2-4E25-B12E-15ADE7C8EB61}" type="sibTrans" cxnId="{51C29BCA-9863-455F-BE9A-B213AC7C844B}">
      <dgm:prSet/>
      <dgm:spPr/>
      <dgm:t>
        <a:bodyPr/>
        <a:lstStyle/>
        <a:p>
          <a:endParaRPr lang="es-CO" sz="2000" noProof="0" dirty="0">
            <a:latin typeface="Arial Narrow" panose="020B0606020202030204" pitchFamily="34" charset="0"/>
          </a:endParaRPr>
        </a:p>
      </dgm:t>
    </dgm:pt>
    <dgm:pt modelId="{79366CBD-31D5-114B-B551-2205CAE22D7B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CO" sz="2000" b="1" noProof="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Mejoramiento y recuperación de establecimientos educativos</a:t>
          </a:r>
          <a:endParaRPr lang="es-CO" sz="2000" b="1" noProof="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BCDAD9C-2B99-9A48-82A6-8A8C0F6D0C3E}" type="parTrans" cxnId="{E668CE45-C32C-C041-BC2A-DB772FA101F9}">
      <dgm:prSet/>
      <dgm:spPr/>
      <dgm:t>
        <a:bodyPr/>
        <a:lstStyle/>
        <a:p>
          <a:endParaRPr lang="es-CO" sz="2000" noProof="0" dirty="0"/>
        </a:p>
      </dgm:t>
    </dgm:pt>
    <dgm:pt modelId="{34111C5F-E337-5349-8CB3-54E97C70F0FB}" type="sibTrans" cxnId="{E668CE45-C32C-C041-BC2A-DB772FA101F9}">
      <dgm:prSet/>
      <dgm:spPr/>
      <dgm:t>
        <a:bodyPr/>
        <a:lstStyle/>
        <a:p>
          <a:endParaRPr lang="es-CO" sz="2000" noProof="0" dirty="0"/>
        </a:p>
      </dgm:t>
    </dgm:pt>
    <dgm:pt modelId="{DA3791EF-E266-4C90-8D29-19FAE1FC3A32}" type="pres">
      <dgm:prSet presAssocID="{1DE88BDF-9519-4CF3-A008-8D57D4ADDD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23E9C36D-0D35-4DED-9A89-7A9057FDC084}" type="pres">
      <dgm:prSet presAssocID="{1DE88BDF-9519-4CF3-A008-8D57D4ADDD82}" presName="Name1" presStyleCnt="0"/>
      <dgm:spPr/>
      <dgm:t>
        <a:bodyPr/>
        <a:lstStyle/>
        <a:p>
          <a:endParaRPr lang="es-CO"/>
        </a:p>
      </dgm:t>
    </dgm:pt>
    <dgm:pt modelId="{37BBF13A-CCE7-4467-9E9E-076668090B3F}" type="pres">
      <dgm:prSet presAssocID="{1DE88BDF-9519-4CF3-A008-8D57D4ADDD82}" presName="cycle" presStyleCnt="0"/>
      <dgm:spPr/>
      <dgm:t>
        <a:bodyPr/>
        <a:lstStyle/>
        <a:p>
          <a:endParaRPr lang="es-CO"/>
        </a:p>
      </dgm:t>
    </dgm:pt>
    <dgm:pt modelId="{686001BE-9AD9-4A1B-A968-17094C036E3E}" type="pres">
      <dgm:prSet presAssocID="{1DE88BDF-9519-4CF3-A008-8D57D4ADDD82}" presName="srcNode" presStyleLbl="node1" presStyleIdx="0" presStyleCnt="4"/>
      <dgm:spPr/>
      <dgm:t>
        <a:bodyPr/>
        <a:lstStyle/>
        <a:p>
          <a:endParaRPr lang="es-CO"/>
        </a:p>
      </dgm:t>
    </dgm:pt>
    <dgm:pt modelId="{6481E8EE-196F-4CF0-AEE3-27A3C3BA2D56}" type="pres">
      <dgm:prSet presAssocID="{1DE88BDF-9519-4CF3-A008-8D57D4ADDD82}" presName="conn" presStyleLbl="parChTrans1D2" presStyleIdx="0" presStyleCnt="1"/>
      <dgm:spPr/>
      <dgm:t>
        <a:bodyPr/>
        <a:lstStyle/>
        <a:p>
          <a:endParaRPr lang="es-CO"/>
        </a:p>
      </dgm:t>
    </dgm:pt>
    <dgm:pt modelId="{3C2774F6-5C74-4572-9906-81F8FC407F9E}" type="pres">
      <dgm:prSet presAssocID="{1DE88BDF-9519-4CF3-A008-8D57D4ADDD82}" presName="extraNode" presStyleLbl="node1" presStyleIdx="0" presStyleCnt="4"/>
      <dgm:spPr/>
      <dgm:t>
        <a:bodyPr/>
        <a:lstStyle/>
        <a:p>
          <a:endParaRPr lang="es-CO"/>
        </a:p>
      </dgm:t>
    </dgm:pt>
    <dgm:pt modelId="{F5EBF0B3-F16F-43D9-A781-13EDED3A2BA5}" type="pres">
      <dgm:prSet presAssocID="{1DE88BDF-9519-4CF3-A008-8D57D4ADDD82}" presName="dstNode" presStyleLbl="node1" presStyleIdx="0" presStyleCnt="4"/>
      <dgm:spPr/>
      <dgm:t>
        <a:bodyPr/>
        <a:lstStyle/>
        <a:p>
          <a:endParaRPr lang="es-CO"/>
        </a:p>
      </dgm:t>
    </dgm:pt>
    <dgm:pt modelId="{5AD2395F-EFF2-491F-A7E6-A8A6A68A7369}" type="pres">
      <dgm:prSet presAssocID="{E7E7EFCA-D286-43EF-8C2A-4410EE5D6CB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3D0478-966E-4E27-9080-B05FE282E7FF}" type="pres">
      <dgm:prSet presAssocID="{E7E7EFCA-D286-43EF-8C2A-4410EE5D6CBE}" presName="accent_1" presStyleCnt="0"/>
      <dgm:spPr/>
      <dgm:t>
        <a:bodyPr/>
        <a:lstStyle/>
        <a:p>
          <a:endParaRPr lang="es-CO"/>
        </a:p>
      </dgm:t>
    </dgm:pt>
    <dgm:pt modelId="{A18D7DC0-1200-4E52-903E-CA81B4AAC54A}" type="pres">
      <dgm:prSet presAssocID="{E7E7EFCA-D286-43EF-8C2A-4410EE5D6CB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15A92B2-7429-471E-ACC0-20FAA9D7445B}" type="pres">
      <dgm:prSet presAssocID="{209891E3-6399-4C8B-862F-F2CD4E0FC58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A5CDB2-62B9-44F1-B7C6-70EB38C013F6}" type="pres">
      <dgm:prSet presAssocID="{209891E3-6399-4C8B-862F-F2CD4E0FC583}" presName="accent_2" presStyleCnt="0"/>
      <dgm:spPr/>
      <dgm:t>
        <a:bodyPr/>
        <a:lstStyle/>
        <a:p>
          <a:endParaRPr lang="es-CO"/>
        </a:p>
      </dgm:t>
    </dgm:pt>
    <dgm:pt modelId="{AC5CFFAA-128A-46C6-84A1-D8FCD9E6D34E}" type="pres">
      <dgm:prSet presAssocID="{209891E3-6399-4C8B-862F-F2CD4E0FC583}" presName="accentRepeatNode" presStyleLbl="solidFgAcc1" presStyleIdx="1" presStyleCnt="4" custLinFactNeighborX="-183" custLinFactNeighborY="256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3BAEA8F0-41A8-47EA-B0F1-8CAAB0D3449D}" type="pres">
      <dgm:prSet presAssocID="{8A20D125-C05B-421A-98B7-F474A9118CA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D3A304-C990-4BF1-B8DD-CCF40B1F4A5A}" type="pres">
      <dgm:prSet presAssocID="{8A20D125-C05B-421A-98B7-F474A9118CA8}" presName="accent_3" presStyleCnt="0"/>
      <dgm:spPr/>
      <dgm:t>
        <a:bodyPr/>
        <a:lstStyle/>
        <a:p>
          <a:endParaRPr lang="es-CO"/>
        </a:p>
      </dgm:t>
    </dgm:pt>
    <dgm:pt modelId="{E9FD4B6E-2293-40BD-9B8B-69E84725BD03}" type="pres">
      <dgm:prSet presAssocID="{8A20D125-C05B-421A-98B7-F474A9118CA8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3"/>
          </a:solidFill>
        </a:ln>
      </dgm:spPr>
      <dgm:t>
        <a:bodyPr/>
        <a:lstStyle/>
        <a:p>
          <a:endParaRPr lang="es-CO"/>
        </a:p>
      </dgm:t>
    </dgm:pt>
    <dgm:pt modelId="{B5E598AE-8E88-234D-B011-B2691728FD12}" type="pres">
      <dgm:prSet presAssocID="{79366CBD-31D5-114B-B551-2205CAE22D7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783450-6B02-4F49-88E3-BEF30EAF1AC3}" type="pres">
      <dgm:prSet presAssocID="{79366CBD-31D5-114B-B551-2205CAE22D7B}" presName="accent_4" presStyleCnt="0"/>
      <dgm:spPr/>
      <dgm:t>
        <a:bodyPr/>
        <a:lstStyle/>
        <a:p>
          <a:endParaRPr lang="es-CO"/>
        </a:p>
      </dgm:t>
    </dgm:pt>
    <dgm:pt modelId="{F542BECE-16AA-3D49-A654-2690006B71CC}" type="pres">
      <dgm:prSet presAssocID="{79366CBD-31D5-114B-B551-2205CAE22D7B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EF454840-ED51-405D-B109-0E9C82E92009}" type="presOf" srcId="{E7E7EFCA-D286-43EF-8C2A-4410EE5D6CBE}" destId="{5AD2395F-EFF2-491F-A7E6-A8A6A68A7369}" srcOrd="0" destOrd="0" presId="urn:microsoft.com/office/officeart/2008/layout/VerticalCurvedList"/>
    <dgm:cxn modelId="{1527D47F-3CCF-4A52-9E28-4A0D4C8F7190}" srcId="{1DE88BDF-9519-4CF3-A008-8D57D4ADDD82}" destId="{209891E3-6399-4C8B-862F-F2CD4E0FC583}" srcOrd="1" destOrd="0" parTransId="{DA1E5BB7-7182-468A-928C-2FBEC081D447}" sibTransId="{028C315F-5936-4930-874D-5EF8639A9B2A}"/>
    <dgm:cxn modelId="{C1B0377C-3062-418B-88DE-3D9AD9148D7B}" type="presOf" srcId="{209891E3-6399-4C8B-862F-F2CD4E0FC583}" destId="{315A92B2-7429-471E-ACC0-20FAA9D7445B}" srcOrd="0" destOrd="0" presId="urn:microsoft.com/office/officeart/2008/layout/VerticalCurvedList"/>
    <dgm:cxn modelId="{2F9F7FB8-6506-467D-8E6B-FBD7F35D6DBD}" type="presOf" srcId="{B0AF09B2-2688-44BF-9D1A-CC784BF8D85D}" destId="{6481E8EE-196F-4CF0-AEE3-27A3C3BA2D56}" srcOrd="0" destOrd="0" presId="urn:microsoft.com/office/officeart/2008/layout/VerticalCurvedList"/>
    <dgm:cxn modelId="{F9304BD0-D264-4332-A299-1207747E7F1D}" srcId="{1DE88BDF-9519-4CF3-A008-8D57D4ADDD82}" destId="{E7E7EFCA-D286-43EF-8C2A-4410EE5D6CBE}" srcOrd="0" destOrd="0" parTransId="{D04B2E9E-7B29-4B7F-949B-22675C18C0DA}" sibTransId="{B0AF09B2-2688-44BF-9D1A-CC784BF8D85D}"/>
    <dgm:cxn modelId="{E668CE45-C32C-C041-BC2A-DB772FA101F9}" srcId="{1DE88BDF-9519-4CF3-A008-8D57D4ADDD82}" destId="{79366CBD-31D5-114B-B551-2205CAE22D7B}" srcOrd="3" destOrd="0" parTransId="{DBCDAD9C-2B99-9A48-82A6-8A8C0F6D0C3E}" sibTransId="{34111C5F-E337-5349-8CB3-54E97C70F0FB}"/>
    <dgm:cxn modelId="{095A6F64-3026-4763-97D1-5B7F631F5733}" type="presOf" srcId="{1DE88BDF-9519-4CF3-A008-8D57D4ADDD82}" destId="{DA3791EF-E266-4C90-8D29-19FAE1FC3A32}" srcOrd="0" destOrd="0" presId="urn:microsoft.com/office/officeart/2008/layout/VerticalCurvedList"/>
    <dgm:cxn modelId="{FD3B6F16-EA2C-49C2-B0BB-856922022106}" type="presOf" srcId="{8A20D125-C05B-421A-98B7-F474A9118CA8}" destId="{3BAEA8F0-41A8-47EA-B0F1-8CAAB0D3449D}" srcOrd="0" destOrd="0" presId="urn:microsoft.com/office/officeart/2008/layout/VerticalCurvedList"/>
    <dgm:cxn modelId="{51C29BCA-9863-455F-BE9A-B213AC7C844B}" srcId="{1DE88BDF-9519-4CF3-A008-8D57D4ADDD82}" destId="{8A20D125-C05B-421A-98B7-F474A9118CA8}" srcOrd="2" destOrd="0" parTransId="{433498ED-D5C4-4A68-8F5B-AFAFD044503A}" sibTransId="{F2A628CC-7CA2-4E25-B12E-15ADE7C8EB61}"/>
    <dgm:cxn modelId="{A23C7D93-1803-4533-957B-87006281DF95}" type="presOf" srcId="{79366CBD-31D5-114B-B551-2205CAE22D7B}" destId="{B5E598AE-8E88-234D-B011-B2691728FD12}" srcOrd="0" destOrd="0" presId="urn:microsoft.com/office/officeart/2008/layout/VerticalCurvedList"/>
    <dgm:cxn modelId="{91E8E9E8-9E89-4BD0-8D91-C67467DA95A9}" type="presParOf" srcId="{DA3791EF-E266-4C90-8D29-19FAE1FC3A32}" destId="{23E9C36D-0D35-4DED-9A89-7A9057FDC084}" srcOrd="0" destOrd="0" presId="urn:microsoft.com/office/officeart/2008/layout/VerticalCurvedList"/>
    <dgm:cxn modelId="{E90C7A52-6A77-4A87-9506-AD8F1586CCA0}" type="presParOf" srcId="{23E9C36D-0D35-4DED-9A89-7A9057FDC084}" destId="{37BBF13A-CCE7-4467-9E9E-076668090B3F}" srcOrd="0" destOrd="0" presId="urn:microsoft.com/office/officeart/2008/layout/VerticalCurvedList"/>
    <dgm:cxn modelId="{575C25A2-59F0-4C81-95B8-E07AAE8FA05F}" type="presParOf" srcId="{37BBF13A-CCE7-4467-9E9E-076668090B3F}" destId="{686001BE-9AD9-4A1B-A968-17094C036E3E}" srcOrd="0" destOrd="0" presId="urn:microsoft.com/office/officeart/2008/layout/VerticalCurvedList"/>
    <dgm:cxn modelId="{BF9B244B-5CBA-4FB0-9628-637FC0E93DBA}" type="presParOf" srcId="{37BBF13A-CCE7-4467-9E9E-076668090B3F}" destId="{6481E8EE-196F-4CF0-AEE3-27A3C3BA2D56}" srcOrd="1" destOrd="0" presId="urn:microsoft.com/office/officeart/2008/layout/VerticalCurvedList"/>
    <dgm:cxn modelId="{4B79F11F-6A42-48D7-85F2-6924E167DB73}" type="presParOf" srcId="{37BBF13A-CCE7-4467-9E9E-076668090B3F}" destId="{3C2774F6-5C74-4572-9906-81F8FC407F9E}" srcOrd="2" destOrd="0" presId="urn:microsoft.com/office/officeart/2008/layout/VerticalCurvedList"/>
    <dgm:cxn modelId="{E8434D02-E8F5-4EBD-82E3-67E52E948077}" type="presParOf" srcId="{37BBF13A-CCE7-4467-9E9E-076668090B3F}" destId="{F5EBF0B3-F16F-43D9-A781-13EDED3A2BA5}" srcOrd="3" destOrd="0" presId="urn:microsoft.com/office/officeart/2008/layout/VerticalCurvedList"/>
    <dgm:cxn modelId="{A819DDC3-F11B-4623-9B90-CD9EF1F0BD69}" type="presParOf" srcId="{23E9C36D-0D35-4DED-9A89-7A9057FDC084}" destId="{5AD2395F-EFF2-491F-A7E6-A8A6A68A7369}" srcOrd="1" destOrd="0" presId="urn:microsoft.com/office/officeart/2008/layout/VerticalCurvedList"/>
    <dgm:cxn modelId="{E04BC5D6-3807-4943-809B-EBB817715833}" type="presParOf" srcId="{23E9C36D-0D35-4DED-9A89-7A9057FDC084}" destId="{A23D0478-966E-4E27-9080-B05FE282E7FF}" srcOrd="2" destOrd="0" presId="urn:microsoft.com/office/officeart/2008/layout/VerticalCurvedList"/>
    <dgm:cxn modelId="{390CAA54-18DC-4285-A46B-54829792DEC3}" type="presParOf" srcId="{A23D0478-966E-4E27-9080-B05FE282E7FF}" destId="{A18D7DC0-1200-4E52-903E-CA81B4AAC54A}" srcOrd="0" destOrd="0" presId="urn:microsoft.com/office/officeart/2008/layout/VerticalCurvedList"/>
    <dgm:cxn modelId="{4F82DB81-9572-4E8C-9A84-7CB8C459547A}" type="presParOf" srcId="{23E9C36D-0D35-4DED-9A89-7A9057FDC084}" destId="{315A92B2-7429-471E-ACC0-20FAA9D7445B}" srcOrd="3" destOrd="0" presId="urn:microsoft.com/office/officeart/2008/layout/VerticalCurvedList"/>
    <dgm:cxn modelId="{DDB34C8A-A663-445C-A7EF-CBDA128A6C83}" type="presParOf" srcId="{23E9C36D-0D35-4DED-9A89-7A9057FDC084}" destId="{B5A5CDB2-62B9-44F1-B7C6-70EB38C013F6}" srcOrd="4" destOrd="0" presId="urn:microsoft.com/office/officeart/2008/layout/VerticalCurvedList"/>
    <dgm:cxn modelId="{26131ACD-867F-4171-BEE2-0B30D77E03A8}" type="presParOf" srcId="{B5A5CDB2-62B9-44F1-B7C6-70EB38C013F6}" destId="{AC5CFFAA-128A-46C6-84A1-D8FCD9E6D34E}" srcOrd="0" destOrd="0" presId="urn:microsoft.com/office/officeart/2008/layout/VerticalCurvedList"/>
    <dgm:cxn modelId="{B5EA5C43-64B9-4F8B-AD9E-16758C59ABFB}" type="presParOf" srcId="{23E9C36D-0D35-4DED-9A89-7A9057FDC084}" destId="{3BAEA8F0-41A8-47EA-B0F1-8CAAB0D3449D}" srcOrd="5" destOrd="0" presId="urn:microsoft.com/office/officeart/2008/layout/VerticalCurvedList"/>
    <dgm:cxn modelId="{9FB0ACB0-3CF6-4865-A32B-1687F4CFAFD1}" type="presParOf" srcId="{23E9C36D-0D35-4DED-9A89-7A9057FDC084}" destId="{63D3A304-C990-4BF1-B8DD-CCF40B1F4A5A}" srcOrd="6" destOrd="0" presId="urn:microsoft.com/office/officeart/2008/layout/VerticalCurvedList"/>
    <dgm:cxn modelId="{B253C98A-A14A-4B8C-8808-75C24C62216D}" type="presParOf" srcId="{63D3A304-C990-4BF1-B8DD-CCF40B1F4A5A}" destId="{E9FD4B6E-2293-40BD-9B8B-69E84725BD03}" srcOrd="0" destOrd="0" presId="urn:microsoft.com/office/officeart/2008/layout/VerticalCurvedList"/>
    <dgm:cxn modelId="{7FF65126-F48B-4728-BCE7-6C3F00D3341D}" type="presParOf" srcId="{23E9C36D-0D35-4DED-9A89-7A9057FDC084}" destId="{B5E598AE-8E88-234D-B011-B2691728FD12}" srcOrd="7" destOrd="0" presId="urn:microsoft.com/office/officeart/2008/layout/VerticalCurvedList"/>
    <dgm:cxn modelId="{115F8C47-B18B-4DD8-9F9A-9D2D7D8A2041}" type="presParOf" srcId="{23E9C36D-0D35-4DED-9A89-7A9057FDC084}" destId="{D6783450-6B02-4F49-88E3-BEF30EAF1AC3}" srcOrd="8" destOrd="0" presId="urn:microsoft.com/office/officeart/2008/layout/VerticalCurvedList"/>
    <dgm:cxn modelId="{8F264B54-5F66-4F5C-B828-B3CC7CE7625A}" type="presParOf" srcId="{D6783450-6B02-4F49-88E3-BEF30EAF1AC3}" destId="{F542BECE-16AA-3D49-A654-2690006B71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207697-F4CB-9A47-AD1A-BCEDF38B75C8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77EA59-7B87-284C-AA42-DDB90E0C6729}">
      <dgm:prSet phldrT="[Text]"/>
      <dgm:spPr>
        <a:solidFill>
          <a:schemeClr val="accent6"/>
        </a:solidFill>
        <a:effectLst/>
      </dgm:spPr>
      <dgm:t>
        <a:bodyPr/>
        <a:lstStyle/>
        <a:p>
          <a:r>
            <a:rPr lang="es-CO" noProof="0" dirty="0" smtClean="0">
              <a:latin typeface="Arial Narrow"/>
              <a:cs typeface="Arial Narrow"/>
            </a:rPr>
            <a:t>Actualizar estándares de construcción</a:t>
          </a:r>
          <a:endParaRPr lang="es-CO" noProof="0" dirty="0">
            <a:latin typeface="Arial Narrow"/>
            <a:cs typeface="Arial Narrow"/>
          </a:endParaRPr>
        </a:p>
      </dgm:t>
    </dgm:pt>
    <dgm:pt modelId="{7F9C4015-2E87-644C-9B78-A19A7815FE7D}" type="parTrans" cxnId="{D0B98100-AE99-D641-AAA6-EE0F2F8A5A2E}">
      <dgm:prSet/>
      <dgm:spPr/>
      <dgm:t>
        <a:bodyPr/>
        <a:lstStyle/>
        <a:p>
          <a:endParaRPr lang="es-CO" noProof="0">
            <a:latin typeface="Arial Narrow"/>
            <a:cs typeface="Arial Narrow"/>
          </a:endParaRPr>
        </a:p>
      </dgm:t>
    </dgm:pt>
    <dgm:pt modelId="{FD1FD37D-E6A5-CA40-80BA-667A29598419}" type="sibTrans" cxnId="{D0B98100-AE99-D641-AAA6-EE0F2F8A5A2E}">
      <dgm:prSet/>
      <dgm:spPr/>
      <dgm:t>
        <a:bodyPr/>
        <a:lstStyle/>
        <a:p>
          <a:endParaRPr lang="es-CO" noProof="0">
            <a:latin typeface="Arial Narrow"/>
            <a:cs typeface="Arial Narrow"/>
          </a:endParaRPr>
        </a:p>
      </dgm:t>
    </dgm:pt>
    <dgm:pt modelId="{BBD94ED3-5D8A-E04E-8D3F-66D3DD45E7D2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s-CO" noProof="0" dirty="0" smtClean="0">
              <a:latin typeface="Arial Narrow"/>
              <a:cs typeface="Arial Narrow"/>
            </a:rPr>
            <a:t>Definir componentes colegio tipo jornada única</a:t>
          </a:r>
          <a:endParaRPr lang="es-CO" noProof="0" dirty="0">
            <a:latin typeface="Arial Narrow"/>
            <a:cs typeface="Arial Narrow"/>
          </a:endParaRPr>
        </a:p>
      </dgm:t>
    </dgm:pt>
    <dgm:pt modelId="{A1883C71-43BF-CB4E-9F95-4441F4E1AF93}" type="parTrans" cxnId="{202E27B9-6E84-2440-9A22-C1218B4D136E}">
      <dgm:prSet/>
      <dgm:spPr/>
      <dgm:t>
        <a:bodyPr/>
        <a:lstStyle/>
        <a:p>
          <a:endParaRPr lang="es-CO" noProof="0">
            <a:latin typeface="Arial Narrow"/>
            <a:cs typeface="Arial Narrow"/>
          </a:endParaRPr>
        </a:p>
      </dgm:t>
    </dgm:pt>
    <dgm:pt modelId="{767BB738-119A-394D-8F22-ED51BBC28882}" type="sibTrans" cxnId="{202E27B9-6E84-2440-9A22-C1218B4D136E}">
      <dgm:prSet/>
      <dgm:spPr/>
      <dgm:t>
        <a:bodyPr/>
        <a:lstStyle/>
        <a:p>
          <a:endParaRPr lang="es-CO" noProof="0">
            <a:latin typeface="Arial Narrow"/>
            <a:cs typeface="Arial Narrow"/>
          </a:endParaRPr>
        </a:p>
      </dgm:t>
    </dgm:pt>
    <dgm:pt modelId="{F5925A52-570B-2B49-BE11-177BC712B6D9}">
      <dgm:prSet phldrT="[Text]"/>
      <dgm:spPr>
        <a:solidFill>
          <a:schemeClr val="accent4"/>
        </a:solidFill>
        <a:effectLst/>
      </dgm:spPr>
      <dgm:t>
        <a:bodyPr/>
        <a:lstStyle/>
        <a:p>
          <a:r>
            <a:rPr lang="es-CO" noProof="0" dirty="0" smtClean="0">
              <a:latin typeface="Arial Narrow"/>
              <a:cs typeface="Arial Narrow"/>
            </a:rPr>
            <a:t>Definir escalas (tamaño) de sedes</a:t>
          </a:r>
          <a:endParaRPr lang="es-CO" noProof="0" dirty="0">
            <a:latin typeface="Arial Narrow"/>
            <a:cs typeface="Arial Narrow"/>
          </a:endParaRPr>
        </a:p>
      </dgm:t>
    </dgm:pt>
    <dgm:pt modelId="{8C55FA53-C679-2441-AE8B-276AA6D1268A}" type="parTrans" cxnId="{35738E57-3FA4-1E4F-B88C-3CCAD7591908}">
      <dgm:prSet/>
      <dgm:spPr/>
      <dgm:t>
        <a:bodyPr/>
        <a:lstStyle/>
        <a:p>
          <a:endParaRPr lang="es-CO" noProof="0">
            <a:latin typeface="Arial Narrow"/>
            <a:cs typeface="Arial Narrow"/>
          </a:endParaRPr>
        </a:p>
      </dgm:t>
    </dgm:pt>
    <dgm:pt modelId="{4DD5AA18-F3E2-D94E-B793-FAFD4853F3F2}" type="sibTrans" cxnId="{35738E57-3FA4-1E4F-B88C-3CCAD7591908}">
      <dgm:prSet/>
      <dgm:spPr/>
      <dgm:t>
        <a:bodyPr/>
        <a:lstStyle/>
        <a:p>
          <a:endParaRPr lang="es-CO" noProof="0">
            <a:latin typeface="Arial Narrow"/>
            <a:cs typeface="Arial Narrow"/>
          </a:endParaRPr>
        </a:p>
      </dgm:t>
    </dgm:pt>
    <dgm:pt modelId="{F482FE7F-8C37-0E48-A4F1-5F720355EB5D}" type="pres">
      <dgm:prSet presAssocID="{19207697-F4CB-9A47-AD1A-BCEDF38B75C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A08EB-4A96-324B-86B4-0821B7329712}" type="pres">
      <dgm:prSet presAssocID="{19207697-F4CB-9A47-AD1A-BCEDF38B75C8}" presName="diamond" presStyleLbl="bgShp" presStyleIdx="0" presStyleCnt="1" custScaleX="133701"/>
      <dgm:spPr/>
    </dgm:pt>
    <dgm:pt modelId="{C944095D-9350-AB47-817E-314755E217A3}" type="pres">
      <dgm:prSet presAssocID="{19207697-F4CB-9A47-AD1A-BCEDF38B75C8}" presName="quad1" presStyleLbl="node1" presStyleIdx="0" presStyleCnt="4" custScaleX="121017" custLinFactNeighborX="-19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A2561-D0B4-CE47-BC99-BD0B9C25CBEE}" type="pres">
      <dgm:prSet presAssocID="{19207697-F4CB-9A47-AD1A-BCEDF38B75C8}" presName="quad2" presStyleLbl="node1" presStyleIdx="1" presStyleCnt="4" custScaleX="121017" custLinFactNeighborX="18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B83DA-64EB-6A4F-9183-F3DA2EC2B598}" type="pres">
      <dgm:prSet presAssocID="{19207697-F4CB-9A47-AD1A-BCEDF38B75C8}" presName="quad3" presStyleLbl="node1" presStyleIdx="2" presStyleCnt="4" custScaleX="121017" custLinFactNeighborX="55640" custLinFactNeighborY="-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4EB94-5B7C-DE41-935A-573E17AB997B}" type="pres">
      <dgm:prSet presAssocID="{19207697-F4CB-9A47-AD1A-BCEDF38B75C8}" presName="quad4" presStyleLbl="node1" presStyleIdx="3" presStyleCnt="4" custLinFactNeighborX="96017" custLinFactNeighborY="3328">
        <dgm:presLayoutVars>
          <dgm:chMax val="0"/>
          <dgm:chPref val="0"/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</dgm:ptLst>
  <dgm:cxnLst>
    <dgm:cxn modelId="{71A8AD04-1815-492F-AAEA-32A3F153D2BF}" type="presOf" srcId="{7677EA59-7B87-284C-AA42-DDB90E0C6729}" destId="{C944095D-9350-AB47-817E-314755E217A3}" srcOrd="0" destOrd="0" presId="urn:microsoft.com/office/officeart/2005/8/layout/matrix3"/>
    <dgm:cxn modelId="{35738E57-3FA4-1E4F-B88C-3CCAD7591908}" srcId="{19207697-F4CB-9A47-AD1A-BCEDF38B75C8}" destId="{F5925A52-570B-2B49-BE11-177BC712B6D9}" srcOrd="2" destOrd="0" parTransId="{8C55FA53-C679-2441-AE8B-276AA6D1268A}" sibTransId="{4DD5AA18-F3E2-D94E-B793-FAFD4853F3F2}"/>
    <dgm:cxn modelId="{202E27B9-6E84-2440-9A22-C1218B4D136E}" srcId="{19207697-F4CB-9A47-AD1A-BCEDF38B75C8}" destId="{BBD94ED3-5D8A-E04E-8D3F-66D3DD45E7D2}" srcOrd="1" destOrd="0" parTransId="{A1883C71-43BF-CB4E-9F95-4441F4E1AF93}" sibTransId="{767BB738-119A-394D-8F22-ED51BBC28882}"/>
    <dgm:cxn modelId="{F940FE26-BA08-4EC7-A239-2A4E5A18CAC5}" type="presOf" srcId="{F5925A52-570B-2B49-BE11-177BC712B6D9}" destId="{24BB83DA-64EB-6A4F-9183-F3DA2EC2B598}" srcOrd="0" destOrd="0" presId="urn:microsoft.com/office/officeart/2005/8/layout/matrix3"/>
    <dgm:cxn modelId="{AD3E65F0-4286-4486-B8DE-9DBE5EB855D8}" type="presOf" srcId="{19207697-F4CB-9A47-AD1A-BCEDF38B75C8}" destId="{F482FE7F-8C37-0E48-A4F1-5F720355EB5D}" srcOrd="0" destOrd="0" presId="urn:microsoft.com/office/officeart/2005/8/layout/matrix3"/>
    <dgm:cxn modelId="{D0B98100-AE99-D641-AAA6-EE0F2F8A5A2E}" srcId="{19207697-F4CB-9A47-AD1A-BCEDF38B75C8}" destId="{7677EA59-7B87-284C-AA42-DDB90E0C6729}" srcOrd="0" destOrd="0" parTransId="{7F9C4015-2E87-644C-9B78-A19A7815FE7D}" sibTransId="{FD1FD37D-E6A5-CA40-80BA-667A29598419}"/>
    <dgm:cxn modelId="{222C6911-BFBF-4BBA-8177-32A16FEB42E4}" type="presOf" srcId="{BBD94ED3-5D8A-E04E-8D3F-66D3DD45E7D2}" destId="{7F6A2561-D0B4-CE47-BC99-BD0B9C25CBEE}" srcOrd="0" destOrd="0" presId="urn:microsoft.com/office/officeart/2005/8/layout/matrix3"/>
    <dgm:cxn modelId="{EE5F0A7C-6B0A-40A9-8D5B-2225AA2FC088}" type="presParOf" srcId="{F482FE7F-8C37-0E48-A4F1-5F720355EB5D}" destId="{802A08EB-4A96-324B-86B4-0821B7329712}" srcOrd="0" destOrd="0" presId="urn:microsoft.com/office/officeart/2005/8/layout/matrix3"/>
    <dgm:cxn modelId="{3B3F7C9A-5B70-4963-824E-B4AAD527F17E}" type="presParOf" srcId="{F482FE7F-8C37-0E48-A4F1-5F720355EB5D}" destId="{C944095D-9350-AB47-817E-314755E217A3}" srcOrd="1" destOrd="0" presId="urn:microsoft.com/office/officeart/2005/8/layout/matrix3"/>
    <dgm:cxn modelId="{3E16614D-47FC-4A15-B9EF-CCFFFEFE44CF}" type="presParOf" srcId="{F482FE7F-8C37-0E48-A4F1-5F720355EB5D}" destId="{7F6A2561-D0B4-CE47-BC99-BD0B9C25CBEE}" srcOrd="2" destOrd="0" presId="urn:microsoft.com/office/officeart/2005/8/layout/matrix3"/>
    <dgm:cxn modelId="{550FC1DD-632F-41F3-B2B7-53BE002CF19A}" type="presParOf" srcId="{F482FE7F-8C37-0E48-A4F1-5F720355EB5D}" destId="{24BB83DA-64EB-6A4F-9183-F3DA2EC2B598}" srcOrd="3" destOrd="0" presId="urn:microsoft.com/office/officeart/2005/8/layout/matrix3"/>
    <dgm:cxn modelId="{AFB1DC1F-D439-4DA9-A3C5-50840D9D4AE1}" type="presParOf" srcId="{F482FE7F-8C37-0E48-A4F1-5F720355EB5D}" destId="{F064EB94-5B7C-DE41-935A-573E17AB997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251B04-42B4-2E49-8C3E-B92DCA36B6AC}" type="doc">
      <dgm:prSet loTypeId="urn:microsoft.com/office/officeart/2005/8/layout/process1" loCatId="" qsTypeId="urn:microsoft.com/office/officeart/2005/8/quickstyle/simple4" qsCatId="simple" csTypeId="urn:microsoft.com/office/officeart/2005/8/colors/accent6_3" csCatId="accent6" phldr="1"/>
      <dgm:spPr/>
    </dgm:pt>
    <dgm:pt modelId="{CDDB858B-8828-994F-BA7D-C951E9CC8D9D}">
      <dgm:prSet phldrT="[Text]" custT="1"/>
      <dgm:spPr/>
      <dgm:t>
        <a:bodyPr/>
        <a:lstStyle/>
        <a:p>
          <a:r>
            <a:rPr lang="en-US" sz="2400" dirty="0" err="1" smtClean="0">
              <a:latin typeface="Arial Narrow" panose="020B0606020202030204" pitchFamily="34" charset="0"/>
            </a:rPr>
            <a:t>Actualización</a:t>
          </a:r>
          <a:r>
            <a:rPr lang="en-US" sz="2400" dirty="0" smtClean="0">
              <a:latin typeface="Arial Narrow" panose="020B0606020202030204" pitchFamily="34" charset="0"/>
            </a:rPr>
            <a:t> </a:t>
          </a:r>
          <a:r>
            <a:rPr lang="en-US" sz="2400" dirty="0" err="1" smtClean="0">
              <a:latin typeface="Arial Narrow" panose="020B0606020202030204" pitchFamily="34" charset="0"/>
            </a:rPr>
            <a:t>norma</a:t>
          </a:r>
          <a:r>
            <a:rPr lang="en-US" sz="2400" dirty="0" smtClean="0">
              <a:latin typeface="Arial Narrow" panose="020B0606020202030204" pitchFamily="34" charset="0"/>
            </a:rPr>
            <a:t> NTC 4595</a:t>
          </a:r>
          <a:endParaRPr lang="en-US" sz="2400" dirty="0">
            <a:latin typeface="Arial Narrow" panose="020B0606020202030204" pitchFamily="34" charset="0"/>
          </a:endParaRPr>
        </a:p>
      </dgm:t>
    </dgm:pt>
    <dgm:pt modelId="{3A206619-1180-2248-A902-CCD2A804A362}" type="parTrans" cxnId="{A019E72B-24E0-2147-BE09-FA99B6748FC8}">
      <dgm:prSet/>
      <dgm:spPr/>
      <dgm:t>
        <a:bodyPr/>
        <a:lstStyle/>
        <a:p>
          <a:endParaRPr lang="en-US" sz="2400">
            <a:latin typeface="Arial Narrow" panose="020B0606020202030204" pitchFamily="34" charset="0"/>
          </a:endParaRPr>
        </a:p>
      </dgm:t>
    </dgm:pt>
    <dgm:pt modelId="{BC3BDDE4-F881-C44D-B486-7E34D067C3C7}" type="sibTrans" cxnId="{A019E72B-24E0-2147-BE09-FA99B6748FC8}">
      <dgm:prSet custT="1"/>
      <dgm:spPr/>
      <dgm:t>
        <a:bodyPr/>
        <a:lstStyle/>
        <a:p>
          <a:endParaRPr lang="en-US" sz="2400">
            <a:latin typeface="Arial Narrow" panose="020B0606020202030204" pitchFamily="34" charset="0"/>
          </a:endParaRPr>
        </a:p>
      </dgm:t>
    </dgm:pt>
    <dgm:pt modelId="{B1847676-2E5F-0F46-AF78-143D5C67DB86}">
      <dgm:prSet phldrT="[Text]" custT="1"/>
      <dgm:spPr/>
      <dgm:t>
        <a:bodyPr/>
        <a:lstStyle/>
        <a:p>
          <a:r>
            <a:rPr lang="en-US" sz="2400" dirty="0" err="1" smtClean="0">
              <a:latin typeface="Arial Narrow" panose="020B0606020202030204" pitchFamily="34" charset="0"/>
            </a:rPr>
            <a:t>Difusión</a:t>
          </a:r>
          <a:r>
            <a:rPr lang="en-US" sz="2400" dirty="0" smtClean="0">
              <a:latin typeface="Arial Narrow" panose="020B0606020202030204" pitchFamily="34" charset="0"/>
            </a:rPr>
            <a:t> de </a:t>
          </a:r>
          <a:r>
            <a:rPr lang="en-US" sz="2400" dirty="0" err="1" smtClean="0">
              <a:latin typeface="Arial Narrow" panose="020B0606020202030204" pitchFamily="34" charset="0"/>
            </a:rPr>
            <a:t>norma</a:t>
          </a:r>
          <a:endParaRPr lang="en-US" sz="2400" dirty="0">
            <a:latin typeface="Arial Narrow" panose="020B0606020202030204" pitchFamily="34" charset="0"/>
          </a:endParaRPr>
        </a:p>
      </dgm:t>
    </dgm:pt>
    <dgm:pt modelId="{CAADBCBB-8ECA-CF4A-93FF-63949F1D5301}" type="parTrans" cxnId="{688C5B8C-48E7-6548-857C-34114CCAAC83}">
      <dgm:prSet/>
      <dgm:spPr/>
      <dgm:t>
        <a:bodyPr/>
        <a:lstStyle/>
        <a:p>
          <a:endParaRPr lang="en-US" sz="2400">
            <a:latin typeface="Arial Narrow" panose="020B0606020202030204" pitchFamily="34" charset="0"/>
          </a:endParaRPr>
        </a:p>
      </dgm:t>
    </dgm:pt>
    <dgm:pt modelId="{85BDCD28-8F34-1646-B402-109CB5294580}" type="sibTrans" cxnId="{688C5B8C-48E7-6548-857C-34114CCAAC83}">
      <dgm:prSet custT="1"/>
      <dgm:spPr/>
      <dgm:t>
        <a:bodyPr/>
        <a:lstStyle/>
        <a:p>
          <a:endParaRPr lang="en-US" sz="2400">
            <a:latin typeface="Arial Narrow" panose="020B0606020202030204" pitchFamily="34" charset="0"/>
          </a:endParaRPr>
        </a:p>
      </dgm:t>
    </dgm:pt>
    <dgm:pt modelId="{1FCCD0C7-3B2E-F44D-AFBB-0ACE66BB5664}">
      <dgm:prSet phldrT="[Text]" custT="1"/>
      <dgm:spPr/>
      <dgm:t>
        <a:bodyPr/>
        <a:lstStyle/>
        <a:p>
          <a:r>
            <a:rPr lang="en-US" sz="2400" dirty="0" err="1" smtClean="0">
              <a:latin typeface="Arial Narrow" panose="020B0606020202030204" pitchFamily="34" charset="0"/>
            </a:rPr>
            <a:t>Implementación</a:t>
          </a:r>
          <a:r>
            <a:rPr lang="en-US" sz="2400" dirty="0" smtClean="0">
              <a:latin typeface="Arial Narrow" panose="020B0606020202030204" pitchFamily="34" charset="0"/>
            </a:rPr>
            <a:t> en </a:t>
          </a:r>
          <a:r>
            <a:rPr lang="en-US" sz="2400" dirty="0" err="1" smtClean="0">
              <a:latin typeface="Arial Narrow" panose="020B0606020202030204" pitchFamily="34" charset="0"/>
            </a:rPr>
            <a:t>proyectos</a:t>
          </a:r>
          <a:r>
            <a:rPr lang="en-US" sz="2400" dirty="0" smtClean="0">
              <a:latin typeface="Arial Narrow" panose="020B0606020202030204" pitchFamily="34" charset="0"/>
            </a:rPr>
            <a:t> del PNIE</a:t>
          </a:r>
          <a:endParaRPr lang="en-US" sz="2400" dirty="0">
            <a:latin typeface="Arial Narrow" panose="020B0606020202030204" pitchFamily="34" charset="0"/>
          </a:endParaRPr>
        </a:p>
      </dgm:t>
    </dgm:pt>
    <dgm:pt modelId="{FB216FBD-3099-F044-A916-C8F8833A819E}" type="parTrans" cxnId="{EA720C2E-66A6-6844-AA6D-49D1D2B2CD67}">
      <dgm:prSet/>
      <dgm:spPr/>
      <dgm:t>
        <a:bodyPr/>
        <a:lstStyle/>
        <a:p>
          <a:endParaRPr lang="en-US" sz="2400">
            <a:latin typeface="Arial Narrow" panose="020B0606020202030204" pitchFamily="34" charset="0"/>
          </a:endParaRPr>
        </a:p>
      </dgm:t>
    </dgm:pt>
    <dgm:pt modelId="{DBBC539C-A38F-3A4B-AD00-E979F8D1F0E7}" type="sibTrans" cxnId="{EA720C2E-66A6-6844-AA6D-49D1D2B2CD67}">
      <dgm:prSet/>
      <dgm:spPr/>
      <dgm:t>
        <a:bodyPr/>
        <a:lstStyle/>
        <a:p>
          <a:endParaRPr lang="en-US" sz="2400">
            <a:latin typeface="Arial Narrow" panose="020B0606020202030204" pitchFamily="34" charset="0"/>
          </a:endParaRPr>
        </a:p>
      </dgm:t>
    </dgm:pt>
    <dgm:pt modelId="{558C840E-E049-E640-AA2E-2958C0F275E4}" type="pres">
      <dgm:prSet presAssocID="{49251B04-42B4-2E49-8C3E-B92DCA36B6AC}" presName="Name0" presStyleCnt="0">
        <dgm:presLayoutVars>
          <dgm:dir/>
          <dgm:resizeHandles val="exact"/>
        </dgm:presLayoutVars>
      </dgm:prSet>
      <dgm:spPr/>
    </dgm:pt>
    <dgm:pt modelId="{FC42F043-9FD9-5E46-871C-8CEE0E0EB18E}" type="pres">
      <dgm:prSet presAssocID="{CDDB858B-8828-994F-BA7D-C951E9CC8D9D}" presName="node" presStyleLbl="node1" presStyleIdx="0" presStyleCnt="3" custLinFactNeighborX="-10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7322B-ABBE-6D4E-B27F-2AD38C7C0A04}" type="pres">
      <dgm:prSet presAssocID="{BC3BDDE4-F881-C44D-B486-7E34D067C3C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C505C1B-D8AD-7849-B368-B1650DAD5EC4}" type="pres">
      <dgm:prSet presAssocID="{BC3BDDE4-F881-C44D-B486-7E34D067C3C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218ECB5-67D1-FC4B-A04E-8D4B60AF4224}" type="pres">
      <dgm:prSet presAssocID="{B1847676-2E5F-0F46-AF78-143D5C67DB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804C2-CF1D-E141-A9B8-28D156967C6B}" type="pres">
      <dgm:prSet presAssocID="{85BDCD28-8F34-1646-B402-109CB529458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5FC5F44-2400-514B-AE19-9AE3FCFA8097}" type="pres">
      <dgm:prSet presAssocID="{85BDCD28-8F34-1646-B402-109CB529458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02EDA6C-E003-CC43-9565-6A151E6C6584}" type="pres">
      <dgm:prSet presAssocID="{1FCCD0C7-3B2E-F44D-AFBB-0ACE66BB56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22D2A9-C1B4-4627-A0A9-80BC2A4E7904}" type="presOf" srcId="{BC3BDDE4-F881-C44D-B486-7E34D067C3C7}" destId="{07D7322B-ABBE-6D4E-B27F-2AD38C7C0A04}" srcOrd="0" destOrd="0" presId="urn:microsoft.com/office/officeart/2005/8/layout/process1"/>
    <dgm:cxn modelId="{EA720C2E-66A6-6844-AA6D-49D1D2B2CD67}" srcId="{49251B04-42B4-2E49-8C3E-B92DCA36B6AC}" destId="{1FCCD0C7-3B2E-F44D-AFBB-0ACE66BB5664}" srcOrd="2" destOrd="0" parTransId="{FB216FBD-3099-F044-A916-C8F8833A819E}" sibTransId="{DBBC539C-A38F-3A4B-AD00-E979F8D1F0E7}"/>
    <dgm:cxn modelId="{05909A05-B32B-4590-93BF-F755BF20A648}" type="presOf" srcId="{85BDCD28-8F34-1646-B402-109CB5294580}" destId="{DAA804C2-CF1D-E141-A9B8-28D156967C6B}" srcOrd="0" destOrd="0" presId="urn:microsoft.com/office/officeart/2005/8/layout/process1"/>
    <dgm:cxn modelId="{4D5DE569-F6D5-43BD-9949-FE167130A541}" type="presOf" srcId="{85BDCD28-8F34-1646-B402-109CB5294580}" destId="{C5FC5F44-2400-514B-AE19-9AE3FCFA8097}" srcOrd="1" destOrd="0" presId="urn:microsoft.com/office/officeart/2005/8/layout/process1"/>
    <dgm:cxn modelId="{3296500D-B827-4B50-B16A-1BB4ADCCE4A5}" type="presOf" srcId="{CDDB858B-8828-994F-BA7D-C951E9CC8D9D}" destId="{FC42F043-9FD9-5E46-871C-8CEE0E0EB18E}" srcOrd="0" destOrd="0" presId="urn:microsoft.com/office/officeart/2005/8/layout/process1"/>
    <dgm:cxn modelId="{A019E72B-24E0-2147-BE09-FA99B6748FC8}" srcId="{49251B04-42B4-2E49-8C3E-B92DCA36B6AC}" destId="{CDDB858B-8828-994F-BA7D-C951E9CC8D9D}" srcOrd="0" destOrd="0" parTransId="{3A206619-1180-2248-A902-CCD2A804A362}" sibTransId="{BC3BDDE4-F881-C44D-B486-7E34D067C3C7}"/>
    <dgm:cxn modelId="{688C5B8C-48E7-6548-857C-34114CCAAC83}" srcId="{49251B04-42B4-2E49-8C3E-B92DCA36B6AC}" destId="{B1847676-2E5F-0F46-AF78-143D5C67DB86}" srcOrd="1" destOrd="0" parTransId="{CAADBCBB-8ECA-CF4A-93FF-63949F1D5301}" sibTransId="{85BDCD28-8F34-1646-B402-109CB5294580}"/>
    <dgm:cxn modelId="{94B716F9-2F6B-4ACC-9191-AD74B1C2F027}" type="presOf" srcId="{1FCCD0C7-3B2E-F44D-AFBB-0ACE66BB5664}" destId="{902EDA6C-E003-CC43-9565-6A151E6C6584}" srcOrd="0" destOrd="0" presId="urn:microsoft.com/office/officeart/2005/8/layout/process1"/>
    <dgm:cxn modelId="{4F50FAD4-C4C0-4620-8295-D9EBA5472DBE}" type="presOf" srcId="{B1847676-2E5F-0F46-AF78-143D5C67DB86}" destId="{2218ECB5-67D1-FC4B-A04E-8D4B60AF4224}" srcOrd="0" destOrd="0" presId="urn:microsoft.com/office/officeart/2005/8/layout/process1"/>
    <dgm:cxn modelId="{29873788-2B24-4ABB-BDE3-95E4AE5C4D31}" type="presOf" srcId="{BC3BDDE4-F881-C44D-B486-7E34D067C3C7}" destId="{9C505C1B-D8AD-7849-B368-B1650DAD5EC4}" srcOrd="1" destOrd="0" presId="urn:microsoft.com/office/officeart/2005/8/layout/process1"/>
    <dgm:cxn modelId="{98036384-D4D3-44A9-886B-9E65AFD52FF4}" type="presOf" srcId="{49251B04-42B4-2E49-8C3E-B92DCA36B6AC}" destId="{558C840E-E049-E640-AA2E-2958C0F275E4}" srcOrd="0" destOrd="0" presId="urn:microsoft.com/office/officeart/2005/8/layout/process1"/>
    <dgm:cxn modelId="{84898F8D-BA6D-4844-8C8C-3A3DF9DEEA21}" type="presParOf" srcId="{558C840E-E049-E640-AA2E-2958C0F275E4}" destId="{FC42F043-9FD9-5E46-871C-8CEE0E0EB18E}" srcOrd="0" destOrd="0" presId="urn:microsoft.com/office/officeart/2005/8/layout/process1"/>
    <dgm:cxn modelId="{062E8E05-73A8-4AC6-AD71-8B9466D6614F}" type="presParOf" srcId="{558C840E-E049-E640-AA2E-2958C0F275E4}" destId="{07D7322B-ABBE-6D4E-B27F-2AD38C7C0A04}" srcOrd="1" destOrd="0" presId="urn:microsoft.com/office/officeart/2005/8/layout/process1"/>
    <dgm:cxn modelId="{88DB6780-5A61-41CD-B4BD-23AC0942558D}" type="presParOf" srcId="{07D7322B-ABBE-6D4E-B27F-2AD38C7C0A04}" destId="{9C505C1B-D8AD-7849-B368-B1650DAD5EC4}" srcOrd="0" destOrd="0" presId="urn:microsoft.com/office/officeart/2005/8/layout/process1"/>
    <dgm:cxn modelId="{6DA8CCEE-F35E-4736-9F4E-7ED69A5F9512}" type="presParOf" srcId="{558C840E-E049-E640-AA2E-2958C0F275E4}" destId="{2218ECB5-67D1-FC4B-A04E-8D4B60AF4224}" srcOrd="2" destOrd="0" presId="urn:microsoft.com/office/officeart/2005/8/layout/process1"/>
    <dgm:cxn modelId="{F0EDB250-994C-4C91-882D-C9BB5655E763}" type="presParOf" srcId="{558C840E-E049-E640-AA2E-2958C0F275E4}" destId="{DAA804C2-CF1D-E141-A9B8-28D156967C6B}" srcOrd="3" destOrd="0" presId="urn:microsoft.com/office/officeart/2005/8/layout/process1"/>
    <dgm:cxn modelId="{F52EE03C-3C28-453A-BD5A-EB3684A09508}" type="presParOf" srcId="{DAA804C2-CF1D-E141-A9B8-28D156967C6B}" destId="{C5FC5F44-2400-514B-AE19-9AE3FCFA8097}" srcOrd="0" destOrd="0" presId="urn:microsoft.com/office/officeart/2005/8/layout/process1"/>
    <dgm:cxn modelId="{2B658BD5-DCE8-4323-825E-39CBE79BE644}" type="presParOf" srcId="{558C840E-E049-E640-AA2E-2958C0F275E4}" destId="{902EDA6C-E003-CC43-9565-6A151E6C658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BA979-3BB8-0840-8C8A-0B7FF8739497}">
      <dsp:nvSpPr>
        <dsp:cNvPr id="0" name=""/>
        <dsp:cNvSpPr/>
      </dsp:nvSpPr>
      <dsp:spPr>
        <a:xfrm>
          <a:off x="0" y="325519"/>
          <a:ext cx="553777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BB3A8D-E4A5-4C46-A1E9-FECE5CF063AE}">
      <dsp:nvSpPr>
        <dsp:cNvPr id="0" name=""/>
        <dsp:cNvSpPr/>
      </dsp:nvSpPr>
      <dsp:spPr>
        <a:xfrm>
          <a:off x="276888" y="15559"/>
          <a:ext cx="4596487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520" tIns="0" rIns="14652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Priorización de los establecimientos educativos y creación de la estrategia en el SIMAT </a:t>
          </a:r>
          <a:endParaRPr lang="es-ES" sz="1400" kern="1200" dirty="0"/>
        </a:p>
      </dsp:txBody>
      <dsp:txXfrm>
        <a:off x="307150" y="45821"/>
        <a:ext cx="4535963" cy="559396"/>
      </dsp:txXfrm>
    </dsp:sp>
    <dsp:sp modelId="{424AB1BC-AF2F-D24A-AE15-2DEE90A2D976}">
      <dsp:nvSpPr>
        <dsp:cNvPr id="0" name=""/>
        <dsp:cNvSpPr/>
      </dsp:nvSpPr>
      <dsp:spPr>
        <a:xfrm>
          <a:off x="0" y="1278079"/>
          <a:ext cx="553777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7D292E-6FC4-044D-9289-BDF80613FF76}">
      <dsp:nvSpPr>
        <dsp:cNvPr id="0" name=""/>
        <dsp:cNvSpPr/>
      </dsp:nvSpPr>
      <dsp:spPr>
        <a:xfrm>
          <a:off x="276888" y="968119"/>
          <a:ext cx="4596526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520" tIns="0" rIns="14652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Acompañamiento a las IE para realizar la focalización de los titulares de derecho.</a:t>
          </a:r>
          <a:endParaRPr lang="es-ES" sz="1400" kern="1200" dirty="0"/>
        </a:p>
      </dsp:txBody>
      <dsp:txXfrm>
        <a:off x="307150" y="998381"/>
        <a:ext cx="4536002" cy="559396"/>
      </dsp:txXfrm>
    </dsp:sp>
    <dsp:sp modelId="{89922DFB-B7AF-D44D-8576-A9DD6F5BA1F2}">
      <dsp:nvSpPr>
        <dsp:cNvPr id="0" name=""/>
        <dsp:cNvSpPr/>
      </dsp:nvSpPr>
      <dsp:spPr>
        <a:xfrm>
          <a:off x="0" y="2230640"/>
          <a:ext cx="553777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F7D567-A9C0-9945-B439-6DBF167783A3}">
      <dsp:nvSpPr>
        <dsp:cNvPr id="0" name=""/>
        <dsp:cNvSpPr/>
      </dsp:nvSpPr>
      <dsp:spPr>
        <a:xfrm>
          <a:off x="276888" y="1920679"/>
          <a:ext cx="4596526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520" tIns="0" rIns="14652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Implementar y participar en acciones de salud y seguridad alimentaria </a:t>
          </a:r>
          <a:endParaRPr lang="es-ES" sz="1400" kern="1200"/>
        </a:p>
      </dsp:txBody>
      <dsp:txXfrm>
        <a:off x="307150" y="1950941"/>
        <a:ext cx="4536002" cy="559396"/>
      </dsp:txXfrm>
    </dsp:sp>
    <dsp:sp modelId="{CD6B749A-39FA-DE41-94F8-678DE9A10A79}">
      <dsp:nvSpPr>
        <dsp:cNvPr id="0" name=""/>
        <dsp:cNvSpPr/>
      </dsp:nvSpPr>
      <dsp:spPr>
        <a:xfrm>
          <a:off x="0" y="3183200"/>
          <a:ext cx="553777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98C18D-CEC3-CB40-A1D3-827B23CEB3CD}">
      <dsp:nvSpPr>
        <dsp:cNvPr id="0" name=""/>
        <dsp:cNvSpPr/>
      </dsp:nvSpPr>
      <dsp:spPr>
        <a:xfrm>
          <a:off x="276888" y="2873240"/>
          <a:ext cx="4642810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520" tIns="0" rIns="14652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Propender por las adecuadas condiciones de infraestructura e higiénico sanitarias en los Comedores Escolares</a:t>
          </a:r>
          <a:endParaRPr lang="es-ES" sz="1400" kern="1200" dirty="0"/>
        </a:p>
      </dsp:txBody>
      <dsp:txXfrm>
        <a:off x="307150" y="2903502"/>
        <a:ext cx="4582286" cy="559396"/>
      </dsp:txXfrm>
    </dsp:sp>
    <dsp:sp modelId="{526A0082-1D4F-4E41-BAB8-81EAD7CA23F1}">
      <dsp:nvSpPr>
        <dsp:cNvPr id="0" name=""/>
        <dsp:cNvSpPr/>
      </dsp:nvSpPr>
      <dsp:spPr>
        <a:xfrm>
          <a:off x="0" y="4135760"/>
          <a:ext cx="553777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31606A-EC72-D14D-AA5A-DB377686D92D}">
      <dsp:nvSpPr>
        <dsp:cNvPr id="0" name=""/>
        <dsp:cNvSpPr/>
      </dsp:nvSpPr>
      <dsp:spPr>
        <a:xfrm>
          <a:off x="276888" y="3825800"/>
          <a:ext cx="4596526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520" tIns="0" rIns="14652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Acompañar y fortalecer la gestión social y los espacios de participación ciudadana</a:t>
          </a:r>
          <a:endParaRPr lang="es-ES" sz="1400" kern="1200" dirty="0"/>
        </a:p>
      </dsp:txBody>
      <dsp:txXfrm>
        <a:off x="307150" y="3856062"/>
        <a:ext cx="4536002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7B13-F809-3846-9A67-024BEEB61081}">
      <dsp:nvSpPr>
        <dsp:cNvPr id="0" name=""/>
        <dsp:cNvSpPr/>
      </dsp:nvSpPr>
      <dsp:spPr>
        <a:xfrm>
          <a:off x="0" y="0"/>
          <a:ext cx="5357395" cy="681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Objetivo</a:t>
          </a:r>
          <a:endParaRPr lang="es-CO" sz="16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>
              <a:latin typeface="Arial Narrow" panose="020B0606020202030204" pitchFamily="34" charset="0"/>
            </a:rPr>
            <a:t>Calidad educativa en educación básica y media</a:t>
          </a:r>
          <a:endParaRPr lang="es-CO" sz="1600" kern="1200" dirty="0">
            <a:latin typeface="Arial Narrow" panose="020B0606020202030204" pitchFamily="34" charset="0"/>
          </a:endParaRPr>
        </a:p>
      </dsp:txBody>
      <dsp:txXfrm>
        <a:off x="19952" y="19952"/>
        <a:ext cx="4564769" cy="641291"/>
      </dsp:txXfrm>
    </dsp:sp>
    <dsp:sp modelId="{4756F464-646F-1D47-A9AF-6AE54771B775}">
      <dsp:nvSpPr>
        <dsp:cNvPr id="0" name=""/>
        <dsp:cNvSpPr/>
      </dsp:nvSpPr>
      <dsp:spPr>
        <a:xfrm>
          <a:off x="448681" y="805049"/>
          <a:ext cx="5357395" cy="681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Estrategia</a:t>
          </a:r>
          <a:endParaRPr lang="es-CO" sz="16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>
              <a:latin typeface="Arial Narrow" panose="020B0606020202030204" pitchFamily="34" charset="0"/>
            </a:rPr>
            <a:t>Implementación de la jornada única</a:t>
          </a:r>
          <a:endParaRPr lang="es-CO" sz="1600" kern="1200" dirty="0">
            <a:latin typeface="Arial Narrow" panose="020B0606020202030204" pitchFamily="34" charset="0"/>
          </a:endParaRPr>
        </a:p>
      </dsp:txBody>
      <dsp:txXfrm>
        <a:off x="468633" y="825001"/>
        <a:ext cx="4426032" cy="641291"/>
      </dsp:txXfrm>
    </dsp:sp>
    <dsp:sp modelId="{F847D2CA-F142-C647-B95A-A5A2DF794F46}">
      <dsp:nvSpPr>
        <dsp:cNvPr id="0" name=""/>
        <dsp:cNvSpPr/>
      </dsp:nvSpPr>
      <dsp:spPr>
        <a:xfrm>
          <a:off x="890666" y="1610098"/>
          <a:ext cx="5357395" cy="681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Acción</a:t>
          </a:r>
          <a:endParaRPr lang="es-CO" sz="16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>
              <a:latin typeface="Arial Narrow" panose="020B0606020202030204" pitchFamily="34" charset="0"/>
            </a:rPr>
            <a:t>Plan Nacional de Infraestructura Educativa</a:t>
          </a:r>
          <a:endParaRPr lang="es-CO" sz="1600" kern="1200" dirty="0">
            <a:latin typeface="Arial Narrow" panose="020B0606020202030204" pitchFamily="34" charset="0"/>
          </a:endParaRPr>
        </a:p>
      </dsp:txBody>
      <dsp:txXfrm>
        <a:off x="910618" y="1630050"/>
        <a:ext cx="4432728" cy="641291"/>
      </dsp:txXfrm>
    </dsp:sp>
    <dsp:sp modelId="{3A568970-36EF-3141-A1B3-C07E3329D108}">
      <dsp:nvSpPr>
        <dsp:cNvPr id="0" name=""/>
        <dsp:cNvSpPr/>
      </dsp:nvSpPr>
      <dsp:spPr>
        <a:xfrm>
          <a:off x="1339348" y="2415148"/>
          <a:ext cx="5357395" cy="681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Meta cuatrienio</a:t>
          </a:r>
          <a:endParaRPr lang="es-CO" sz="16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1" kern="1200" dirty="0" smtClean="0">
              <a:latin typeface="Arial Narrow" panose="020B0606020202030204" pitchFamily="34" charset="0"/>
            </a:rPr>
            <a:t>Ampliación y construcción de 30.680 aulas </a:t>
          </a:r>
          <a:endParaRPr lang="es-CO" sz="1600" b="1" kern="1200" dirty="0">
            <a:latin typeface="Arial Narrow" panose="020B0606020202030204" pitchFamily="34" charset="0"/>
          </a:endParaRPr>
        </a:p>
      </dsp:txBody>
      <dsp:txXfrm>
        <a:off x="1359300" y="2435100"/>
        <a:ext cx="4426032" cy="641291"/>
      </dsp:txXfrm>
    </dsp:sp>
    <dsp:sp modelId="{5D44119B-E048-5D45-B170-91EEE43C6D76}">
      <dsp:nvSpPr>
        <dsp:cNvPr id="0" name=""/>
        <dsp:cNvSpPr/>
      </dsp:nvSpPr>
      <dsp:spPr>
        <a:xfrm>
          <a:off x="4914618" y="521733"/>
          <a:ext cx="442777" cy="442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/>
        </a:p>
      </dsp:txBody>
      <dsp:txXfrm>
        <a:off x="5014243" y="521733"/>
        <a:ext cx="243527" cy="333190"/>
      </dsp:txXfrm>
    </dsp:sp>
    <dsp:sp modelId="{0541CF1C-81B0-5241-8282-B8DC72267B57}">
      <dsp:nvSpPr>
        <dsp:cNvPr id="0" name=""/>
        <dsp:cNvSpPr/>
      </dsp:nvSpPr>
      <dsp:spPr>
        <a:xfrm>
          <a:off x="5363299" y="1326783"/>
          <a:ext cx="442777" cy="442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/>
        </a:p>
      </dsp:txBody>
      <dsp:txXfrm>
        <a:off x="5462924" y="1326783"/>
        <a:ext cx="243527" cy="333190"/>
      </dsp:txXfrm>
    </dsp:sp>
    <dsp:sp modelId="{43FD92BD-3059-5447-A14C-2A67D5EB6B80}">
      <dsp:nvSpPr>
        <dsp:cNvPr id="0" name=""/>
        <dsp:cNvSpPr/>
      </dsp:nvSpPr>
      <dsp:spPr>
        <a:xfrm>
          <a:off x="5805284" y="2131832"/>
          <a:ext cx="442777" cy="442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/>
        </a:p>
      </dsp:txBody>
      <dsp:txXfrm>
        <a:off x="5904909" y="2131832"/>
        <a:ext cx="243527" cy="333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36854-DBF8-43F1-9509-8220533DC365}">
      <dsp:nvSpPr>
        <dsp:cNvPr id="0" name=""/>
        <dsp:cNvSpPr/>
      </dsp:nvSpPr>
      <dsp:spPr>
        <a:xfrm>
          <a:off x="2713" y="19115"/>
          <a:ext cx="2645299" cy="10581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Infraestructura insuficiente e inadecuada para implementación de jornada única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3" y="19115"/>
        <a:ext cx="2645299" cy="1058119"/>
      </dsp:txXfrm>
    </dsp:sp>
    <dsp:sp modelId="{10AA5B7C-B01D-4B1F-A96D-2815197FC5A6}">
      <dsp:nvSpPr>
        <dsp:cNvPr id="0" name=""/>
        <dsp:cNvSpPr/>
      </dsp:nvSpPr>
      <dsp:spPr>
        <a:xfrm>
          <a:off x="2713" y="1077234"/>
          <a:ext cx="2645299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B166B-16E0-43A4-A899-4389744BA1F6}">
      <dsp:nvSpPr>
        <dsp:cNvPr id="0" name=""/>
        <dsp:cNvSpPr/>
      </dsp:nvSpPr>
      <dsp:spPr>
        <a:xfrm>
          <a:off x="3018354" y="19115"/>
          <a:ext cx="2645299" cy="1058119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2. Debilidad de la institucionalidad actual para el desarrollo de proyectos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8354" y="19115"/>
        <a:ext cx="2645299" cy="1058119"/>
      </dsp:txXfrm>
    </dsp:sp>
    <dsp:sp modelId="{2647E73E-604F-444C-A442-ACC833878E5D}">
      <dsp:nvSpPr>
        <dsp:cNvPr id="0" name=""/>
        <dsp:cNvSpPr/>
      </dsp:nvSpPr>
      <dsp:spPr>
        <a:xfrm>
          <a:off x="3007403" y="1077234"/>
          <a:ext cx="2645299" cy="2854800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A847D-F6E4-4BAC-AF8C-97E2E6092D2D}">
      <dsp:nvSpPr>
        <dsp:cNvPr id="0" name=""/>
        <dsp:cNvSpPr/>
      </dsp:nvSpPr>
      <dsp:spPr>
        <a:xfrm>
          <a:off x="6033996" y="34976"/>
          <a:ext cx="2645299" cy="105811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Sistemas de información</a:t>
          </a:r>
          <a:endParaRPr lang="es-CO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33996" y="34976"/>
        <a:ext cx="2645299" cy="1058119"/>
      </dsp:txXfrm>
    </dsp:sp>
    <dsp:sp modelId="{23913B1E-40C3-43C5-BFE1-8E60E2AA012E}">
      <dsp:nvSpPr>
        <dsp:cNvPr id="0" name=""/>
        <dsp:cNvSpPr/>
      </dsp:nvSpPr>
      <dsp:spPr>
        <a:xfrm>
          <a:off x="6033996" y="1077234"/>
          <a:ext cx="2645299" cy="2854800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1E8EE-196F-4CF0-AEE3-27A3C3BA2D56}">
      <dsp:nvSpPr>
        <dsp:cNvPr id="0" name=""/>
        <dsp:cNvSpPr/>
      </dsp:nvSpPr>
      <dsp:spPr>
        <a:xfrm>
          <a:off x="-4721575" y="-723751"/>
          <a:ext cx="5623967" cy="5623967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2395F-EFF2-491F-A7E6-A8A6A68A7369}">
      <dsp:nvSpPr>
        <dsp:cNvPr id="0" name=""/>
        <dsp:cNvSpPr/>
      </dsp:nvSpPr>
      <dsp:spPr>
        <a:xfrm>
          <a:off x="472612" y="321086"/>
          <a:ext cx="6848050" cy="642507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noProof="0" dirty="0" smtClean="0">
              <a:latin typeface="Arial Narrow" panose="020B0606020202030204" pitchFamily="34" charset="0"/>
            </a:rPr>
            <a:t>Establecimientos educativos nuevos</a:t>
          </a:r>
          <a:endParaRPr lang="es-CO" sz="1800" b="1" kern="1200" noProof="0" dirty="0">
            <a:latin typeface="Arial Narrow" panose="020B0606020202030204" pitchFamily="34" charset="0"/>
          </a:endParaRPr>
        </a:p>
      </dsp:txBody>
      <dsp:txXfrm>
        <a:off x="472612" y="321086"/>
        <a:ext cx="6848050" cy="642507"/>
      </dsp:txXfrm>
    </dsp:sp>
    <dsp:sp modelId="{A18D7DC0-1200-4E52-903E-CA81B4AAC54A}">
      <dsp:nvSpPr>
        <dsp:cNvPr id="0" name=""/>
        <dsp:cNvSpPr/>
      </dsp:nvSpPr>
      <dsp:spPr>
        <a:xfrm>
          <a:off x="71045" y="240773"/>
          <a:ext cx="803134" cy="8031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A92B2-7429-471E-ACC0-20FAA9D7445B}">
      <dsp:nvSpPr>
        <dsp:cNvPr id="0" name=""/>
        <dsp:cNvSpPr/>
      </dsp:nvSpPr>
      <dsp:spPr>
        <a:xfrm>
          <a:off x="840976" y="1285014"/>
          <a:ext cx="6479686" cy="64250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noProof="0" dirty="0" smtClean="0">
              <a:latin typeface="Arial Narrow" panose="020B0606020202030204" pitchFamily="34" charset="0"/>
            </a:rPr>
            <a:t>Ampliación y adecuación de establecimientos educativos </a:t>
          </a:r>
          <a:endParaRPr lang="es-CO" sz="1800" b="1" kern="1200" noProof="0" dirty="0">
            <a:latin typeface="Arial Narrow" panose="020B0606020202030204" pitchFamily="34" charset="0"/>
          </a:endParaRPr>
        </a:p>
      </dsp:txBody>
      <dsp:txXfrm>
        <a:off x="840976" y="1285014"/>
        <a:ext cx="6479686" cy="642507"/>
      </dsp:txXfrm>
    </dsp:sp>
    <dsp:sp modelId="{AC5CFFAA-128A-46C6-84A1-D8FCD9E6D34E}">
      <dsp:nvSpPr>
        <dsp:cNvPr id="0" name=""/>
        <dsp:cNvSpPr/>
      </dsp:nvSpPr>
      <dsp:spPr>
        <a:xfrm>
          <a:off x="437940" y="1225269"/>
          <a:ext cx="803134" cy="8031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EA8F0-41A8-47EA-B0F1-8CAAB0D3449D}">
      <dsp:nvSpPr>
        <dsp:cNvPr id="0" name=""/>
        <dsp:cNvSpPr/>
      </dsp:nvSpPr>
      <dsp:spPr>
        <a:xfrm>
          <a:off x="840976" y="2248942"/>
          <a:ext cx="6479686" cy="642507"/>
        </a:xfrm>
        <a:prstGeom prst="rect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9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noProof="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Reconstrucción de establecimientos educativos</a:t>
          </a:r>
          <a:endParaRPr lang="es-CO" sz="2000" b="1" kern="1200" noProof="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840976" y="2248942"/>
        <a:ext cx="6479686" cy="642507"/>
      </dsp:txXfrm>
    </dsp:sp>
    <dsp:sp modelId="{E9FD4B6E-2293-40BD-9B8B-69E84725BD03}">
      <dsp:nvSpPr>
        <dsp:cNvPr id="0" name=""/>
        <dsp:cNvSpPr/>
      </dsp:nvSpPr>
      <dsp:spPr>
        <a:xfrm>
          <a:off x="439409" y="2168628"/>
          <a:ext cx="803134" cy="8031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598AE-8E88-234D-B011-B2691728FD12}">
      <dsp:nvSpPr>
        <dsp:cNvPr id="0" name=""/>
        <dsp:cNvSpPr/>
      </dsp:nvSpPr>
      <dsp:spPr>
        <a:xfrm>
          <a:off x="472612" y="3212870"/>
          <a:ext cx="6848050" cy="64250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99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noProof="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Mejoramiento y recuperación de establecimientos educativos</a:t>
          </a:r>
          <a:endParaRPr lang="es-CO" sz="2000" b="1" kern="1200" noProof="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72612" y="3212870"/>
        <a:ext cx="6848050" cy="642507"/>
      </dsp:txXfrm>
    </dsp:sp>
    <dsp:sp modelId="{F542BECE-16AA-3D49-A654-2690006B71CC}">
      <dsp:nvSpPr>
        <dsp:cNvPr id="0" name=""/>
        <dsp:cNvSpPr/>
      </dsp:nvSpPr>
      <dsp:spPr>
        <a:xfrm>
          <a:off x="71045" y="3132556"/>
          <a:ext cx="803134" cy="80313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A08EB-4A96-324B-86B4-0821B7329712}">
      <dsp:nvSpPr>
        <dsp:cNvPr id="0" name=""/>
        <dsp:cNvSpPr/>
      </dsp:nvSpPr>
      <dsp:spPr>
        <a:xfrm>
          <a:off x="1152135" y="0"/>
          <a:ext cx="5914985" cy="442404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44095D-9350-AB47-817E-314755E217A3}">
      <dsp:nvSpPr>
        <dsp:cNvPr id="0" name=""/>
        <dsp:cNvSpPr/>
      </dsp:nvSpPr>
      <dsp:spPr>
        <a:xfrm>
          <a:off x="1800201" y="420283"/>
          <a:ext cx="2087997" cy="1725375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>
              <a:latin typeface="Arial Narrow"/>
              <a:cs typeface="Arial Narrow"/>
            </a:rPr>
            <a:t>Actualizar estándares de construcción</a:t>
          </a:r>
          <a:endParaRPr lang="es-CO" sz="2400" kern="1200" noProof="0" dirty="0">
            <a:latin typeface="Arial Narrow"/>
            <a:cs typeface="Arial Narrow"/>
          </a:endParaRPr>
        </a:p>
      </dsp:txBody>
      <dsp:txXfrm>
        <a:off x="1884427" y="504509"/>
        <a:ext cx="1919545" cy="1556923"/>
      </dsp:txXfrm>
    </dsp:sp>
    <dsp:sp modelId="{7F6A2561-D0B4-CE47-BC99-BD0B9C25CBEE}">
      <dsp:nvSpPr>
        <dsp:cNvPr id="0" name=""/>
        <dsp:cNvSpPr/>
      </dsp:nvSpPr>
      <dsp:spPr>
        <a:xfrm>
          <a:off x="4320721" y="420283"/>
          <a:ext cx="2087997" cy="1725375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>
              <a:latin typeface="Arial Narrow"/>
              <a:cs typeface="Arial Narrow"/>
            </a:rPr>
            <a:t>Definir componentes colegio tipo jornada única</a:t>
          </a:r>
          <a:endParaRPr lang="es-CO" sz="2400" kern="1200" noProof="0" dirty="0">
            <a:latin typeface="Arial Narrow"/>
            <a:cs typeface="Arial Narrow"/>
          </a:endParaRPr>
        </a:p>
      </dsp:txBody>
      <dsp:txXfrm>
        <a:off x="4404947" y="504509"/>
        <a:ext cx="1919545" cy="1556923"/>
      </dsp:txXfrm>
    </dsp:sp>
    <dsp:sp modelId="{24BB83DA-64EB-6A4F-9183-F3DA2EC2B598}">
      <dsp:nvSpPr>
        <dsp:cNvPr id="0" name=""/>
        <dsp:cNvSpPr/>
      </dsp:nvSpPr>
      <dsp:spPr>
        <a:xfrm>
          <a:off x="3096579" y="2263801"/>
          <a:ext cx="2087997" cy="1725375"/>
        </a:xfrm>
        <a:prstGeom prst="round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noProof="0" dirty="0" smtClean="0">
              <a:latin typeface="Arial Narrow"/>
              <a:cs typeface="Arial Narrow"/>
            </a:rPr>
            <a:t>Definir escalas (tamaño) de sedes</a:t>
          </a:r>
          <a:endParaRPr lang="es-CO" sz="2400" kern="1200" noProof="0" dirty="0">
            <a:latin typeface="Arial Narrow"/>
            <a:cs typeface="Arial Narrow"/>
          </a:endParaRPr>
        </a:p>
      </dsp:txBody>
      <dsp:txXfrm>
        <a:off x="3180805" y="2348027"/>
        <a:ext cx="1919545" cy="1556923"/>
      </dsp:txXfrm>
    </dsp:sp>
    <dsp:sp modelId="{F064EB94-5B7C-DE41-935A-573E17AB997B}">
      <dsp:nvSpPr>
        <dsp:cNvPr id="0" name=""/>
        <dsp:cNvSpPr/>
      </dsp:nvSpPr>
      <dsp:spPr>
        <a:xfrm>
          <a:off x="5832642" y="2335801"/>
          <a:ext cx="1725375" cy="1725375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2F043-9FD9-5E46-871C-8CEE0E0EB18E}">
      <dsp:nvSpPr>
        <dsp:cNvPr id="0" name=""/>
        <dsp:cNvSpPr/>
      </dsp:nvSpPr>
      <dsp:spPr>
        <a:xfrm>
          <a:off x="0" y="0"/>
          <a:ext cx="2040950" cy="1184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 Narrow" panose="020B0606020202030204" pitchFamily="34" charset="0"/>
            </a:rPr>
            <a:t>Actualización</a:t>
          </a:r>
          <a:r>
            <a:rPr lang="en-US" sz="2400" kern="1200" dirty="0" smtClean="0">
              <a:latin typeface="Arial Narrow" panose="020B0606020202030204" pitchFamily="34" charset="0"/>
            </a:rPr>
            <a:t> </a:t>
          </a:r>
          <a:r>
            <a:rPr lang="en-US" sz="2400" kern="1200" dirty="0" err="1" smtClean="0">
              <a:latin typeface="Arial Narrow" panose="020B0606020202030204" pitchFamily="34" charset="0"/>
            </a:rPr>
            <a:t>norma</a:t>
          </a:r>
          <a:r>
            <a:rPr lang="en-US" sz="2400" kern="1200" dirty="0" smtClean="0">
              <a:latin typeface="Arial Narrow" panose="020B0606020202030204" pitchFamily="34" charset="0"/>
            </a:rPr>
            <a:t> NTC 4595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34680" y="34680"/>
        <a:ext cx="1971590" cy="1114706"/>
      </dsp:txXfrm>
    </dsp:sp>
    <dsp:sp modelId="{07D7322B-ABBE-6D4E-B27F-2AD38C7C0A04}">
      <dsp:nvSpPr>
        <dsp:cNvPr id="0" name=""/>
        <dsp:cNvSpPr/>
      </dsp:nvSpPr>
      <dsp:spPr>
        <a:xfrm>
          <a:off x="2247702" y="338955"/>
          <a:ext cx="438313" cy="5061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Arial Narrow" panose="020B0606020202030204" pitchFamily="34" charset="0"/>
          </a:endParaRPr>
        </a:p>
      </dsp:txBody>
      <dsp:txXfrm>
        <a:off x="2247702" y="440186"/>
        <a:ext cx="306819" cy="303693"/>
      </dsp:txXfrm>
    </dsp:sp>
    <dsp:sp modelId="{2218ECB5-67D1-FC4B-A04E-8D4B60AF4224}">
      <dsp:nvSpPr>
        <dsp:cNvPr id="0" name=""/>
        <dsp:cNvSpPr/>
      </dsp:nvSpPr>
      <dsp:spPr>
        <a:xfrm>
          <a:off x="2867956" y="0"/>
          <a:ext cx="2040950" cy="1184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 Narrow" panose="020B0606020202030204" pitchFamily="34" charset="0"/>
            </a:rPr>
            <a:t>Difusión</a:t>
          </a:r>
          <a:r>
            <a:rPr lang="en-US" sz="2400" kern="1200" dirty="0" smtClean="0">
              <a:latin typeface="Arial Narrow" panose="020B0606020202030204" pitchFamily="34" charset="0"/>
            </a:rPr>
            <a:t> de </a:t>
          </a:r>
          <a:r>
            <a:rPr lang="en-US" sz="2400" kern="1200" dirty="0" err="1" smtClean="0">
              <a:latin typeface="Arial Narrow" panose="020B0606020202030204" pitchFamily="34" charset="0"/>
            </a:rPr>
            <a:t>norma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2902636" y="34680"/>
        <a:ext cx="1971590" cy="1114706"/>
      </dsp:txXfrm>
    </dsp:sp>
    <dsp:sp modelId="{DAA804C2-CF1D-E141-A9B8-28D156967C6B}">
      <dsp:nvSpPr>
        <dsp:cNvPr id="0" name=""/>
        <dsp:cNvSpPr/>
      </dsp:nvSpPr>
      <dsp:spPr>
        <a:xfrm>
          <a:off x="5113002" y="338955"/>
          <a:ext cx="432681" cy="5061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81735"/>
                <a:satOff val="7617"/>
                <a:lumOff val="20678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381735"/>
                <a:satOff val="7617"/>
                <a:lumOff val="20678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381735"/>
                <a:satOff val="7617"/>
                <a:lumOff val="206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Arial Narrow" panose="020B0606020202030204" pitchFamily="34" charset="0"/>
          </a:endParaRPr>
        </a:p>
      </dsp:txBody>
      <dsp:txXfrm>
        <a:off x="5113002" y="440186"/>
        <a:ext cx="302877" cy="303693"/>
      </dsp:txXfrm>
    </dsp:sp>
    <dsp:sp modelId="{902EDA6C-E003-CC43-9565-6A151E6C6584}">
      <dsp:nvSpPr>
        <dsp:cNvPr id="0" name=""/>
        <dsp:cNvSpPr/>
      </dsp:nvSpPr>
      <dsp:spPr>
        <a:xfrm>
          <a:off x="5725287" y="0"/>
          <a:ext cx="2040950" cy="1184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 Narrow" panose="020B0606020202030204" pitchFamily="34" charset="0"/>
            </a:rPr>
            <a:t>Implementación</a:t>
          </a:r>
          <a:r>
            <a:rPr lang="en-US" sz="2400" kern="1200" dirty="0" smtClean="0">
              <a:latin typeface="Arial Narrow" panose="020B0606020202030204" pitchFamily="34" charset="0"/>
            </a:rPr>
            <a:t> en </a:t>
          </a:r>
          <a:r>
            <a:rPr lang="en-US" sz="2400" kern="1200" dirty="0" err="1" smtClean="0">
              <a:latin typeface="Arial Narrow" panose="020B0606020202030204" pitchFamily="34" charset="0"/>
            </a:rPr>
            <a:t>proyectos</a:t>
          </a:r>
          <a:r>
            <a:rPr lang="en-US" sz="2400" kern="1200" dirty="0" smtClean="0">
              <a:latin typeface="Arial Narrow" panose="020B0606020202030204" pitchFamily="34" charset="0"/>
            </a:rPr>
            <a:t> del PNIE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5759967" y="34680"/>
        <a:ext cx="1971590" cy="1114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430F-EABF-4492-AAF5-E408E7BD9564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DA4BF-E4FC-4398-A078-F6ED21715D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799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EB1BE9-405D-433D-8A05-AD8D1C4D96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4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7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1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83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77E5-3ED6-47D4-B512-525F79625C3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2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77E5-3ED6-47D4-B512-525F79625C3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2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77E5-3ED6-47D4-B512-525F79625C3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18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77E5-3ED6-47D4-B512-525F79625C3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791854"/>
            <a:ext cx="4040188" cy="62903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O" dirty="0" smtClean="0"/>
              <a:t>Título del Objeto (Gráfico, Mapa, Ilustración u otro) 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514648"/>
            <a:ext cx="4040188" cy="3722664"/>
          </a:xfrm>
        </p:spPr>
        <p:txBody>
          <a:bodyPr>
            <a:normAutofit/>
          </a:bodyPr>
          <a:lstStyle>
            <a:lvl1pPr marL="342900" indent="-342900">
              <a:buSzPct val="7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buSzPct val="70000"/>
              <a:buFont typeface="Arial" panose="020B0604020202020204" pitchFamily="34" charset="0"/>
              <a:buChar char="•"/>
              <a:defRPr sz="1800"/>
            </a:lvl2pPr>
            <a:lvl3pPr marL="1143000" indent="-228600">
              <a:buSzPct val="70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SzPct val="70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SzPct val="70000"/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781126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O" dirty="0" smtClean="0"/>
              <a:t>Título del Objeto (Gráfico, Mapa, Ilustración u otro) 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48"/>
            <a:ext cx="4041775" cy="3722664"/>
          </a:xfrm>
        </p:spPr>
        <p:txBody>
          <a:bodyPr>
            <a:normAutofit/>
          </a:bodyPr>
          <a:lstStyle>
            <a:lvl1pPr marL="342900" indent="-342900">
              <a:buSzPct val="70000"/>
              <a:buFont typeface="Arial" panose="020B0604020202020204" pitchFamily="34" charset="0"/>
              <a:buChar char="•"/>
              <a:defRPr sz="1800"/>
            </a:lvl1pPr>
            <a:lvl2pPr marL="742950" indent="-285750">
              <a:buSzPct val="70000"/>
              <a:buFont typeface="Arial" panose="020B0604020202020204" pitchFamily="34" charset="0"/>
              <a:buChar char="•"/>
              <a:defRPr sz="1800"/>
            </a:lvl2pPr>
            <a:lvl3pPr marL="1143000" indent="-228600">
              <a:buSzPct val="70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SzPct val="70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SzPct val="70000"/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46138"/>
            <a:ext cx="8229600" cy="935037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tabLst/>
              <a:defRPr sz="1800" baseline="0">
                <a:latin typeface="Arial Narrow" panose="020B0606020202030204" pitchFamily="34" charset="0"/>
              </a:defRPr>
            </a:lvl1pPr>
            <a:lvl2pPr marL="457200" indent="0">
              <a:buClr>
                <a:srgbClr val="C00000"/>
              </a:buClr>
              <a:buNone/>
              <a:defRPr sz="1600">
                <a:latin typeface="Arial Narrow" panose="020B0606020202030204" pitchFamily="34" charset="0"/>
              </a:defRPr>
            </a:lvl2pPr>
            <a:lvl3pPr>
              <a:buClr>
                <a:srgbClr val="C00000"/>
              </a:buClr>
              <a:defRPr sz="1800">
                <a:latin typeface="Arial Narrow" panose="020B0606020202030204" pitchFamily="34" charset="0"/>
              </a:defRPr>
            </a:lvl3pPr>
            <a:lvl4pPr>
              <a:buClr>
                <a:srgbClr val="C00000"/>
              </a:buClr>
              <a:defRPr sz="18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dirty="0" smtClean="0"/>
              <a:t>Describa el problema que aborda su CONPES y apoye sus argumentos con los gráficos adecuados si lo encuentra útil e ilustrativo para su público.</a:t>
            </a:r>
          </a:p>
          <a:p>
            <a:pPr lvl="0"/>
            <a:endParaRPr lang="es-ES" dirty="0" smtClean="0"/>
          </a:p>
          <a:p>
            <a:pPr lvl="2"/>
            <a:endParaRPr lang="es-ES" dirty="0" smtClean="0"/>
          </a:p>
          <a:p>
            <a:pPr lvl="3"/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453188"/>
            <a:ext cx="2953023" cy="2889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 Narrow" panose="020B0606020202030204" pitchFamily="34" charset="0"/>
                <a:cs typeface="Arabic Typesetting" panose="03020402040406030203" pitchFamily="66" charset="-78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CO" dirty="0" smtClean="0"/>
              <a:t>Fuente: </a:t>
            </a:r>
            <a:endParaRPr lang="es-CO" dirty="0"/>
          </a:p>
        </p:txBody>
      </p:sp>
      <p:pic>
        <p:nvPicPr>
          <p:cNvPr id="10" name="13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0" y="250626"/>
            <a:ext cx="9144000" cy="461666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 hasCustomPrompt="1"/>
          </p:nvPr>
        </p:nvSpPr>
        <p:spPr>
          <a:xfrm>
            <a:off x="179512" y="332656"/>
            <a:ext cx="8435280" cy="297606"/>
          </a:xfrm>
        </p:spPr>
        <p:txBody>
          <a:bodyPr>
            <a:normAutofit/>
          </a:bodyPr>
          <a:lstStyle>
            <a:lvl1pPr algn="l">
              <a:defRPr sz="24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Título </a:t>
            </a:r>
            <a:endParaRPr lang="es-CO" dirty="0"/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430588" y="6453188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385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5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8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1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5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0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5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3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4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C1BE-C3C5-4388-910C-AA8F3D53B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01/07/2015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56CB-E3A9-4A9E-8816-6A3F2C249D3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0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Md1k-0zf3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836081" y="2444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" y="2204864"/>
            <a:ext cx="914399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2403970"/>
            <a:ext cx="7056784" cy="99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DIRECCIÓN </a:t>
            </a:r>
          </a:p>
          <a:p>
            <a:pPr algn="ct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COBERTURA Y EQUIDAD </a:t>
            </a:r>
            <a:endParaRPr lang="es-C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4437112"/>
            <a:ext cx="70567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Encuentro Secretarios de Educación </a:t>
            </a:r>
          </a:p>
          <a:p>
            <a:pPr algn="ctr"/>
            <a:endParaRPr lang="es-CO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O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Julio 1 de 2015 </a:t>
            </a:r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836081" y="2444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4" y="2068286"/>
            <a:ext cx="3210339" cy="208079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21932" y="4221090"/>
            <a:ext cx="9086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de Alimentación Escolar</a:t>
            </a:r>
          </a:p>
        </p:txBody>
      </p:sp>
    </p:spTree>
    <p:extLst>
      <p:ext uri="{BB962C8B-B14F-4D97-AF65-F5344CB8AC3E}">
        <p14:creationId xmlns:p14="http://schemas.microsoft.com/office/powerpoint/2010/main" val="1562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/>
          <p:cNvSpPr txBox="1"/>
          <p:nvPr/>
        </p:nvSpPr>
        <p:spPr>
          <a:xfrm>
            <a:off x="4058844" y="188641"/>
            <a:ext cx="4987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 altLang="es-CO" dirty="0" smtClean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Objetivo del PAE en el MEN</a:t>
            </a:r>
            <a:endParaRPr lang="es-CO" altLang="es-CO" dirty="0">
              <a:solidFill>
                <a:srgbClr val="C0504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redondeado 18"/>
          <p:cNvSpPr>
            <a:spLocks noChangeArrowheads="1"/>
          </p:cNvSpPr>
          <p:nvPr/>
        </p:nvSpPr>
        <p:spPr bwMode="auto">
          <a:xfrm>
            <a:off x="539552" y="1484784"/>
            <a:ext cx="3418615" cy="454112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algn="ctr" eaLnBrk="1" hangingPunct="1"/>
            <a:endParaRPr lang="es-ES_tradnl" altLang="es-CO" sz="2000" b="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92797" y="1628800"/>
            <a:ext cx="28372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</a:t>
            </a:r>
            <a:r>
              <a:rPr lang="es-CO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</a:t>
            </a:r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y la permanencia escolar </a:t>
            </a:r>
            <a:r>
              <a:rPr lang="es-CO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niños, niñas y adolescentes en edad escolar, que están registrados en la matrícula oficial, fomentando estilos de vida saludables y mejorando su capacidad de aprendizaje, a través del suministro de un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complemento alimentario. </a:t>
            </a:r>
            <a:endParaRPr lang="es-CO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actores-PAE_2015_finalab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1"/>
          <a:stretch/>
        </p:blipFill>
        <p:spPr>
          <a:xfrm>
            <a:off x="4477586" y="1167077"/>
            <a:ext cx="4320480" cy="4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 CuadroTexto"/>
          <p:cNvSpPr txBox="1"/>
          <p:nvPr/>
        </p:nvSpPr>
        <p:spPr>
          <a:xfrm>
            <a:off x="4389277" y="352232"/>
            <a:ext cx="4435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 altLang="es-CO" dirty="0" smtClean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y Cobertura</a:t>
            </a:r>
            <a:endParaRPr lang="es-CO" altLang="es-CO" dirty="0">
              <a:solidFill>
                <a:srgbClr val="C0504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266274" y="1247043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2015</a:t>
            </a:r>
            <a:endParaRPr lang="es-CO" altLang="es-CO" sz="24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45" y="2033591"/>
            <a:ext cx="4234335" cy="362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738"/>
            <a:ext cx="3888431" cy="373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4389275" y="1705385"/>
            <a:ext cx="0" cy="3317352"/>
          </a:xfrm>
          <a:prstGeom prst="line">
            <a:avLst/>
          </a:prstGeom>
          <a:ln w="57150">
            <a:solidFill>
              <a:srgbClr val="990033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3419872" y="5022739"/>
            <a:ext cx="222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del</a:t>
            </a:r>
            <a:r>
              <a:rPr lang="es-CO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  <a:p>
            <a:r>
              <a:rPr lang="es-CO" sz="1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</a:t>
            </a:r>
            <a:r>
              <a:rPr lang="es-CO" sz="16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34.000 </a:t>
            </a:r>
            <a:r>
              <a:rPr lang="es-CO" sz="16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 de JU </a:t>
            </a:r>
            <a:endParaRPr lang="es-CO" sz="16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7951199" y="5441084"/>
            <a:ext cx="1090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4BACC6">
                    <a:lumMod val="75000"/>
                  </a:srgbClr>
                </a:solidFill>
              </a:rPr>
              <a:t>Yumbo</a:t>
            </a:r>
            <a:endParaRPr lang="es-CO" sz="2400" b="1" dirty="0">
              <a:solidFill>
                <a:srgbClr val="FFC00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898137" y="2248933"/>
            <a:ext cx="1245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143.000</a:t>
            </a:r>
          </a:p>
          <a:p>
            <a:r>
              <a:rPr lang="es-C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JU</a:t>
            </a:r>
            <a:endParaRPr lang="es-CO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562684" y="2144955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800" dirty="0">
                <a:solidFill>
                  <a:srgbClr val="EAB200"/>
                </a:solidFill>
              </a:rPr>
              <a:t>+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7562684" y="5194963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800" dirty="0">
                <a:solidFill>
                  <a:srgbClr val="4BACC6">
                    <a:lumMod val="50000"/>
                  </a:srgbClr>
                </a:solidFill>
              </a:rPr>
              <a:t>+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1592559" y="1268764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5259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CuadroTexto"/>
          <p:cNvSpPr txBox="1"/>
          <p:nvPr/>
        </p:nvSpPr>
        <p:spPr>
          <a:xfrm>
            <a:off x="3775565" y="191658"/>
            <a:ext cx="5044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 altLang="es-CO" dirty="0" smtClean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Modalidades de operación 2014 - 2015 - 2016</a:t>
            </a:r>
            <a:endParaRPr lang="es-CO" altLang="es-CO" dirty="0">
              <a:solidFill>
                <a:srgbClr val="C0504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179512" y="1926195"/>
            <a:ext cx="3614102" cy="3523842"/>
            <a:chOff x="1187624" y="1412776"/>
            <a:chExt cx="4938362" cy="4588873"/>
          </a:xfrm>
        </p:grpSpPr>
        <p:sp>
          <p:nvSpPr>
            <p:cNvPr id="26" name="Rectángulo redondeado 12"/>
            <p:cNvSpPr/>
            <p:nvPr/>
          </p:nvSpPr>
          <p:spPr>
            <a:xfrm>
              <a:off x="1187624" y="1412776"/>
              <a:ext cx="2835861" cy="871425"/>
            </a:xfrm>
            <a:prstGeom prst="roundRect">
              <a:avLst/>
            </a:prstGeom>
            <a:solidFill>
              <a:srgbClr val="AA2B1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CO" sz="2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Modalidad</a:t>
              </a:r>
              <a:endParaRPr lang="es-CO" sz="2800" b="1" kern="0" dirty="0">
                <a:solidFill>
                  <a:prstClr val="white"/>
                </a:solidFill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27" name="Rectángulo redondeado 18"/>
            <p:cNvSpPr/>
            <p:nvPr/>
          </p:nvSpPr>
          <p:spPr>
            <a:xfrm>
              <a:off x="4423068" y="1484205"/>
              <a:ext cx="1678252" cy="792060"/>
            </a:xfrm>
            <a:prstGeom prst="roundRect">
              <a:avLst/>
            </a:prstGeom>
            <a:solidFill>
              <a:srgbClr val="AA2B1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CO" sz="24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No. ETC</a:t>
              </a:r>
              <a:endParaRPr lang="es-CO" sz="2400" b="1" kern="0" dirty="0">
                <a:solidFill>
                  <a:prstClr val="white"/>
                </a:solidFill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28" name="Rectángulo redondeado 19"/>
            <p:cNvSpPr/>
            <p:nvPr/>
          </p:nvSpPr>
          <p:spPr>
            <a:xfrm>
              <a:off x="1217786" y="2420709"/>
              <a:ext cx="2805699" cy="792061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AA2B1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CO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1. MEN opera PAE directamente</a:t>
              </a:r>
              <a:br>
                <a:rPr lang="es-CO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</a:br>
              <a:r>
                <a:rPr lang="es-CO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(Contrato de aporte</a:t>
              </a:r>
              <a:r>
                <a:rPr lang="es-CO" sz="14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)</a:t>
              </a:r>
              <a:endParaRPr lang="es-CO" sz="1400" kern="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29" name="Rectángulo redondeado 20"/>
            <p:cNvSpPr/>
            <p:nvPr/>
          </p:nvSpPr>
          <p:spPr>
            <a:xfrm>
              <a:off x="1217786" y="3357213"/>
              <a:ext cx="2805699" cy="792061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AA2B1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CO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2. ETC opera el PAE </a:t>
              </a:r>
            </a:p>
            <a:p>
              <a:pPr algn="ctr">
                <a:defRPr/>
              </a:pPr>
              <a:r>
                <a:rPr lang="es-CO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(Convenio Interadministrativo)</a:t>
              </a:r>
              <a:endParaRPr lang="es-CO" sz="1400" kern="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0" name="Rectángulo redondeado 21"/>
            <p:cNvSpPr/>
            <p:nvPr/>
          </p:nvSpPr>
          <p:spPr>
            <a:xfrm>
              <a:off x="1217786" y="4365146"/>
              <a:ext cx="2805699" cy="79206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AA2B1E"/>
              </a:solidFill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Myriad Pro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Myriad Pro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Myriad Pro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Myriad Pro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Myriad Pro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yriad Pro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yriad Pro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yriad Pro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Myriad Pro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s-CO" altLang="es-CO" sz="1400" b="0" kern="0" dirty="0">
                  <a:solidFill>
                    <a:srgbClr val="404040"/>
                  </a:solidFill>
                  <a:latin typeface="Calibri"/>
                  <a:cs typeface="Arial" panose="020B0604020202020204" pitchFamily="34" charset="0"/>
                </a:rPr>
                <a:t>3. Convenio ICBF – MEN</a:t>
              </a:r>
              <a:endParaRPr lang="es-CO" altLang="es-CO" sz="1400" b="0" kern="0" dirty="0">
                <a:solidFill>
                  <a:srgbClr val="404040"/>
                </a:solidFill>
                <a:latin typeface="Calibri"/>
                <a:ea typeface="Calibr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ángulo redondeado 22"/>
            <p:cNvSpPr>
              <a:spLocks noChangeArrowheads="1"/>
            </p:cNvSpPr>
            <p:nvPr/>
          </p:nvSpPr>
          <p:spPr bwMode="auto">
            <a:xfrm>
              <a:off x="4423068" y="5373080"/>
              <a:ext cx="1682540" cy="628569"/>
            </a:xfrm>
            <a:prstGeom prst="roundRect">
              <a:avLst>
                <a:gd name="adj" fmla="val 16667"/>
              </a:avLst>
            </a:prstGeom>
            <a:solidFill>
              <a:srgbClr val="AA2B1E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es-CO" sz="3200" kern="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94</a:t>
              </a:r>
              <a:endParaRPr lang="es-CO" sz="3200" kern="0" dirty="0">
                <a:solidFill>
                  <a:prstClr val="white"/>
                </a:solidFill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2" name="Rectángulo redondeado 23"/>
            <p:cNvSpPr/>
            <p:nvPr/>
          </p:nvSpPr>
          <p:spPr>
            <a:xfrm>
              <a:off x="4423069" y="2420709"/>
              <a:ext cx="1702917" cy="79206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AA2B1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CO" sz="32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26</a:t>
              </a:r>
              <a:endParaRPr lang="es-CO" sz="3200" kern="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3" name="Rectángulo redondeado 24"/>
            <p:cNvSpPr/>
            <p:nvPr/>
          </p:nvSpPr>
          <p:spPr>
            <a:xfrm>
              <a:off x="4423069" y="3357214"/>
              <a:ext cx="1702917" cy="79206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AA2B1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CO" sz="3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55</a:t>
              </a:r>
              <a:endParaRPr lang="es-CO" sz="3200" kern="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4" name="Rectángulo redondeado 25"/>
            <p:cNvSpPr/>
            <p:nvPr/>
          </p:nvSpPr>
          <p:spPr>
            <a:xfrm>
              <a:off x="4423069" y="4365146"/>
              <a:ext cx="1702917" cy="792061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AA2B1E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s-CO" sz="32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13</a:t>
              </a:r>
              <a:endParaRPr lang="es-CO" sz="3200" kern="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5" name="Rectángulo redondeado 26"/>
            <p:cNvSpPr>
              <a:spLocks noChangeArrowheads="1"/>
            </p:cNvSpPr>
            <p:nvPr/>
          </p:nvSpPr>
          <p:spPr bwMode="auto">
            <a:xfrm>
              <a:off x="1259059" y="5373080"/>
              <a:ext cx="2764425" cy="628568"/>
            </a:xfrm>
            <a:prstGeom prst="roundRect">
              <a:avLst>
                <a:gd name="adj" fmla="val 16667"/>
              </a:avLst>
            </a:prstGeom>
            <a:solidFill>
              <a:srgbClr val="AA2B1E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r>
                <a:rPr lang="es-CO" sz="2400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Total </a:t>
              </a:r>
              <a:r>
                <a:rPr lang="es-CO" sz="2400" kern="0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ETC</a:t>
              </a:r>
              <a:endParaRPr lang="es-CO" sz="2400" kern="0" dirty="0">
                <a:solidFill>
                  <a:prstClr val="white"/>
                </a:solidFill>
                <a:ea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2555776" y="1270505"/>
            <a:ext cx="1295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 semestre -2014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38" name="Rectángulo redondeado 18"/>
          <p:cNvSpPr/>
          <p:nvPr/>
        </p:nvSpPr>
        <p:spPr bwMode="auto">
          <a:xfrm>
            <a:off x="4243455" y="1987144"/>
            <a:ext cx="1228216" cy="608231"/>
          </a:xfrm>
          <a:prstGeom prst="roundRect">
            <a:avLst/>
          </a:prstGeom>
          <a:solidFill>
            <a:srgbClr val="AA2B1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2400" b="1" kern="0" dirty="0">
                <a:solidFill>
                  <a:prstClr val="white"/>
                </a:solidFill>
                <a:cs typeface="Arial" panose="020B0604020202020204" pitchFamily="34" charset="0"/>
              </a:rPr>
              <a:t>No. ETC</a:t>
            </a:r>
            <a:endParaRPr lang="es-CO" sz="2400" b="1" kern="0" dirty="0">
              <a:solidFill>
                <a:prstClr val="white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39" name="Rectángulo redondeado 22"/>
          <p:cNvSpPr>
            <a:spLocks noChangeArrowheads="1"/>
          </p:cNvSpPr>
          <p:nvPr/>
        </p:nvSpPr>
        <p:spPr bwMode="auto">
          <a:xfrm>
            <a:off x="4243455" y="4973447"/>
            <a:ext cx="1231354" cy="482684"/>
          </a:xfrm>
          <a:prstGeom prst="roundRect">
            <a:avLst>
              <a:gd name="adj" fmla="val 16667"/>
            </a:avLst>
          </a:prstGeom>
          <a:solidFill>
            <a:srgbClr val="AA2B1E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s-CO" sz="320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94</a:t>
            </a:r>
            <a:endParaRPr lang="es-CO" sz="3200" kern="0" dirty="0">
              <a:solidFill>
                <a:prstClr val="white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40" name="Rectángulo redondeado 23"/>
          <p:cNvSpPr/>
          <p:nvPr/>
        </p:nvSpPr>
        <p:spPr bwMode="auto">
          <a:xfrm>
            <a:off x="4243457" y="2706295"/>
            <a:ext cx="1246266" cy="608231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AA2B1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320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32</a:t>
            </a:r>
            <a:endParaRPr lang="es-CO" sz="3200" kern="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41" name="Rectángulo redondeado 24"/>
          <p:cNvSpPr/>
          <p:nvPr/>
        </p:nvSpPr>
        <p:spPr bwMode="auto">
          <a:xfrm>
            <a:off x="4243457" y="3425443"/>
            <a:ext cx="1246266" cy="608231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AA2B1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320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54</a:t>
            </a:r>
            <a:endParaRPr lang="es-CO" sz="3200" kern="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42" name="Rectángulo redondeado 25"/>
          <p:cNvSpPr/>
          <p:nvPr/>
        </p:nvSpPr>
        <p:spPr bwMode="auto">
          <a:xfrm>
            <a:off x="4243457" y="4199444"/>
            <a:ext cx="1246266" cy="608232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AA2B1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3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8</a:t>
            </a:r>
            <a:endParaRPr lang="es-CO" sz="3200" kern="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182923" y="1270505"/>
            <a:ext cx="1325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II </a:t>
            </a:r>
            <a:r>
              <a:rPr lang="es-CO" altLang="es-CO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semestre -2014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796138" y="1270505"/>
            <a:ext cx="1377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 semestre -</a:t>
            </a:r>
            <a:r>
              <a:rPr lang="es-CO" altLang="es-CO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2015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5" name="Rectángulo redondeado 18"/>
          <p:cNvSpPr/>
          <p:nvPr/>
        </p:nvSpPr>
        <p:spPr bwMode="auto">
          <a:xfrm>
            <a:off x="5916573" y="1990558"/>
            <a:ext cx="1228216" cy="608231"/>
          </a:xfrm>
          <a:prstGeom prst="roundRect">
            <a:avLst/>
          </a:prstGeom>
          <a:solidFill>
            <a:srgbClr val="AA2B1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2400" b="1" kern="0" dirty="0">
                <a:solidFill>
                  <a:prstClr val="white"/>
                </a:solidFill>
                <a:cs typeface="Arial" panose="020B0604020202020204" pitchFamily="34" charset="0"/>
              </a:rPr>
              <a:t>No. ETC</a:t>
            </a:r>
            <a:endParaRPr lang="es-CO" sz="2400" b="1" kern="0" dirty="0">
              <a:solidFill>
                <a:prstClr val="white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46" name="Rectángulo redondeado 22"/>
          <p:cNvSpPr>
            <a:spLocks noChangeArrowheads="1"/>
          </p:cNvSpPr>
          <p:nvPr/>
        </p:nvSpPr>
        <p:spPr bwMode="auto">
          <a:xfrm>
            <a:off x="5916573" y="4976862"/>
            <a:ext cx="1231354" cy="482684"/>
          </a:xfrm>
          <a:prstGeom prst="roundRect">
            <a:avLst>
              <a:gd name="adj" fmla="val 16667"/>
            </a:avLst>
          </a:prstGeom>
          <a:solidFill>
            <a:srgbClr val="AA2B1E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s-CO" sz="320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95</a:t>
            </a:r>
            <a:endParaRPr lang="es-CO" sz="3200" kern="0" dirty="0">
              <a:solidFill>
                <a:prstClr val="white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47" name="Rectángulo redondeado 23"/>
          <p:cNvSpPr/>
          <p:nvPr/>
        </p:nvSpPr>
        <p:spPr bwMode="auto">
          <a:xfrm>
            <a:off x="5916574" y="2709710"/>
            <a:ext cx="1246266" cy="608231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AA2B1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3200" kern="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27</a:t>
            </a:r>
            <a:endParaRPr lang="es-CO" sz="3200" kern="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48" name="Rectángulo redondeado 24"/>
          <p:cNvSpPr/>
          <p:nvPr/>
        </p:nvSpPr>
        <p:spPr bwMode="auto">
          <a:xfrm>
            <a:off x="5916574" y="3428858"/>
            <a:ext cx="1246266" cy="608231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AA2B1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3200" kern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Arial" panose="020B0604020202020204" pitchFamily="34" charset="0"/>
              </a:rPr>
              <a:t>68</a:t>
            </a:r>
            <a:endParaRPr lang="es-CO" sz="3200" kern="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49" name="Rectángulo redondeado 25"/>
          <p:cNvSpPr/>
          <p:nvPr/>
        </p:nvSpPr>
        <p:spPr bwMode="auto">
          <a:xfrm>
            <a:off x="5916574" y="4202860"/>
            <a:ext cx="1246266" cy="608232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AA2B1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3200" kern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Arial" panose="020B0604020202020204" pitchFamily="34" charset="0"/>
              </a:rPr>
              <a:t>0</a:t>
            </a:r>
            <a:endParaRPr lang="es-CO" sz="3200" kern="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36" name="2 Rectángulo"/>
          <p:cNvSpPr/>
          <p:nvPr/>
        </p:nvSpPr>
        <p:spPr>
          <a:xfrm>
            <a:off x="1619674" y="5661248"/>
            <a:ext cx="46789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 smtClean="0">
                <a:solidFill>
                  <a:srgbClr val="000000"/>
                </a:solidFill>
                <a:ea typeface="Times New Roman"/>
                <a:cs typeface="Times New Roman"/>
              </a:rPr>
              <a:t>* Cauca está presente en la dos modalidades</a:t>
            </a:r>
          </a:p>
        </p:txBody>
      </p:sp>
      <p:sp>
        <p:nvSpPr>
          <p:cNvPr id="50" name="43 Rectángulo"/>
          <p:cNvSpPr/>
          <p:nvPr/>
        </p:nvSpPr>
        <p:spPr>
          <a:xfrm>
            <a:off x="7299265" y="1412776"/>
            <a:ext cx="137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CO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2016</a:t>
            </a:r>
            <a:endParaRPr lang="es-CO" dirty="0">
              <a:solidFill>
                <a:srgbClr val="008000"/>
              </a:solidFill>
            </a:endParaRPr>
          </a:p>
        </p:txBody>
      </p:sp>
      <p:sp>
        <p:nvSpPr>
          <p:cNvPr id="51" name="Rectángulo redondeado 18"/>
          <p:cNvSpPr/>
          <p:nvPr/>
        </p:nvSpPr>
        <p:spPr bwMode="auto">
          <a:xfrm>
            <a:off x="7419699" y="1988816"/>
            <a:ext cx="1228216" cy="608231"/>
          </a:xfrm>
          <a:prstGeom prst="roundRect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2400" b="1" kern="0" dirty="0">
                <a:solidFill>
                  <a:prstClr val="white"/>
                </a:solidFill>
                <a:cs typeface="Arial" panose="020B0604020202020204" pitchFamily="34" charset="0"/>
              </a:rPr>
              <a:t>No. ETC</a:t>
            </a:r>
            <a:endParaRPr lang="es-CO" sz="2400" b="1" kern="0" dirty="0">
              <a:solidFill>
                <a:prstClr val="white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52" name="Rectángulo redondeado 22"/>
          <p:cNvSpPr>
            <a:spLocks noChangeArrowheads="1"/>
          </p:cNvSpPr>
          <p:nvPr/>
        </p:nvSpPr>
        <p:spPr bwMode="auto">
          <a:xfrm>
            <a:off x="7419699" y="4975121"/>
            <a:ext cx="1231354" cy="482684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r>
              <a:rPr lang="es-CO" sz="3200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95</a:t>
            </a:r>
            <a:endParaRPr lang="es-CO" sz="3200" kern="0" dirty="0">
              <a:solidFill>
                <a:prstClr val="white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53" name="Rectángulo redondeado 23"/>
          <p:cNvSpPr/>
          <p:nvPr/>
        </p:nvSpPr>
        <p:spPr bwMode="auto">
          <a:xfrm>
            <a:off x="7419701" y="2707969"/>
            <a:ext cx="1246266" cy="608231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AA2B1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3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0</a:t>
            </a:r>
            <a:endParaRPr lang="es-CO" sz="3200" kern="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54" name="Rectángulo redondeado 24"/>
          <p:cNvSpPr/>
          <p:nvPr/>
        </p:nvSpPr>
        <p:spPr bwMode="auto">
          <a:xfrm>
            <a:off x="7419701" y="3427121"/>
            <a:ext cx="1246266" cy="608231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AA2B1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3200" kern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Arial" panose="020B0604020202020204" pitchFamily="34" charset="0"/>
              </a:rPr>
              <a:t>95</a:t>
            </a:r>
            <a:endParaRPr lang="es-CO" sz="3200" kern="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55" name="Rectángulo redondeado 25"/>
          <p:cNvSpPr/>
          <p:nvPr/>
        </p:nvSpPr>
        <p:spPr bwMode="auto">
          <a:xfrm>
            <a:off x="7419701" y="4201119"/>
            <a:ext cx="1246266" cy="608232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AA2B1E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CO" sz="3200" kern="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Arial" panose="020B0604020202020204" pitchFamily="34" charset="0"/>
              </a:rPr>
              <a:t>0</a:t>
            </a:r>
            <a:endParaRPr lang="es-CO" sz="3200" kern="0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/>
          <p:cNvSpPr txBox="1"/>
          <p:nvPr/>
        </p:nvSpPr>
        <p:spPr>
          <a:xfrm>
            <a:off x="3779913" y="188641"/>
            <a:ext cx="5725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 altLang="es-CO" dirty="0" smtClean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secretarías son nuestras aliadas …</a:t>
            </a:r>
            <a:endParaRPr lang="es-CO" altLang="es-CO" dirty="0">
              <a:solidFill>
                <a:srgbClr val="C0504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31110372"/>
              </p:ext>
            </p:extLst>
          </p:nvPr>
        </p:nvGraphicFramePr>
        <p:xfrm>
          <a:off x="467544" y="1340769"/>
          <a:ext cx="553777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3" y="2788452"/>
            <a:ext cx="2952328" cy="19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3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/>
          <p:cNvSpPr txBox="1"/>
          <p:nvPr/>
        </p:nvSpPr>
        <p:spPr>
          <a:xfrm>
            <a:off x="4716795" y="203994"/>
            <a:ext cx="51871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 altLang="es-CO" dirty="0" smtClean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Hoy tenemos un PAE mejorado y recargado</a:t>
            </a:r>
            <a:endParaRPr lang="es-CO" altLang="es-CO" dirty="0">
              <a:solidFill>
                <a:srgbClr val="C0504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47865" y="5157196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33"/>
              </a:buClr>
            </a:pPr>
            <a:r>
              <a:rPr lang="es-ES_trad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Promovemos en comedores escolares </a:t>
            </a:r>
            <a:r>
              <a:rPr lang="es-ES_tradnl" sz="1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estilos </a:t>
            </a:r>
            <a:r>
              <a:rPr lang="es-ES_tradnl" sz="1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vida saludables.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70070" y="105274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Promovemos la apropiación </a:t>
            </a:r>
            <a:r>
              <a:rPr lang="es-ES_tradnl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_tradnl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 </a:t>
            </a:r>
            <a:r>
              <a:rPr lang="es-ES_tradnl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parte de las ETC </a:t>
            </a:r>
            <a:endParaRPr lang="es-ES_tradnl" b="1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fomentamos </a:t>
            </a:r>
            <a:r>
              <a:rPr lang="es-ES_trad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autonomía territorial </a:t>
            </a:r>
            <a:endParaRPr lang="es-ES_tradn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_trad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contratación, recursos, cobertura, cualificación de minutas y seguimiento)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47864" y="3420288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Fortalecemos acciones en la ruta de la </a:t>
            </a:r>
            <a:r>
              <a:rPr lang="es-ES_tradnl" sz="1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corresponsabilidad</a:t>
            </a:r>
            <a:endParaRPr lang="es-ES_tradn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00192" y="4653140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Empoderamos y acompañamos a las </a:t>
            </a:r>
            <a:r>
              <a:rPr lang="es-ES_tradnl" sz="1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Secretarías de </a:t>
            </a:r>
            <a:r>
              <a:rPr lang="es-ES_tradnl" sz="1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hacia y en el camino descentralizado</a:t>
            </a:r>
            <a:endParaRPr lang="es-CO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6228184" y="2204864"/>
            <a:ext cx="0" cy="35283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6336704" y="3356992"/>
            <a:ext cx="262778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347864" y="4356392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33"/>
              </a:buClr>
            </a:pPr>
            <a:r>
              <a:rPr lang="es-ES_trad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Desarrollamos la </a:t>
            </a:r>
            <a:r>
              <a:rPr lang="es-ES_tradnl" sz="1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</a:t>
            </a:r>
            <a:r>
              <a:rPr lang="es-ES_tradnl" sz="1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ciudadana</a:t>
            </a:r>
            <a:r>
              <a:rPr lang="es-ES_trad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_tradnl" sz="1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social</a:t>
            </a:r>
            <a:r>
              <a:rPr lang="es-ES_trad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3419874" y="3356992"/>
            <a:ext cx="25202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3419874" y="4221088"/>
            <a:ext cx="25202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6300192" y="2348884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33"/>
              </a:buClr>
            </a:pPr>
            <a:r>
              <a:rPr lang="es-ES_trad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Fortalecemos el </a:t>
            </a:r>
            <a:r>
              <a:rPr lang="es-ES_trad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 </a:t>
            </a:r>
            <a:r>
              <a:rPr lang="es-ES_trad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grupos étnicos - </a:t>
            </a:r>
            <a:r>
              <a:rPr lang="es-ES_tradnl" sz="1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diferencial </a:t>
            </a:r>
            <a:endParaRPr lang="es-CO" sz="1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20075"/>
          <a:stretch/>
        </p:blipFill>
        <p:spPr>
          <a:xfrm>
            <a:off x="16319" y="2420888"/>
            <a:ext cx="3221269" cy="3528392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 flipH="1">
            <a:off x="6336704" y="4509120"/>
            <a:ext cx="262778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6300192" y="3429004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33"/>
              </a:buClr>
            </a:pPr>
            <a:r>
              <a:rPr lang="es-ES_trad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Generamos dinámica en economías </a:t>
            </a: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locales</a:t>
            </a:r>
            <a: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14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compras públicas</a:t>
            </a:r>
            <a:endParaRPr lang="es-CO" sz="1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H="1">
            <a:off x="3419874" y="5085184"/>
            <a:ext cx="25202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3347865" y="2348884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33"/>
              </a:buClr>
            </a:pPr>
            <a:r>
              <a:rPr lang="es-ES_tradn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Innovamos y trabajamos por un </a:t>
            </a:r>
            <a:r>
              <a:rPr lang="es-ES_tradnl" sz="1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modelo de operación del PAE</a:t>
            </a:r>
            <a:endParaRPr lang="es-ES_tradnl" sz="14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/>
          <p:cNvSpPr txBox="1"/>
          <p:nvPr/>
        </p:nvSpPr>
        <p:spPr>
          <a:xfrm>
            <a:off x="3532274" y="188640"/>
            <a:ext cx="56886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Myriad Pro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CO" altLang="es-CO" sz="2200" dirty="0" smtClean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Trabajamos por un Nuevo Modelo de Operación PAE para 2016</a:t>
            </a:r>
            <a:endParaRPr lang="es-CO" altLang="es-CO" sz="2200" dirty="0">
              <a:solidFill>
                <a:srgbClr val="C0504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697196" y="2033391"/>
            <a:ext cx="7115166" cy="4203922"/>
            <a:chOff x="1059" y="1172"/>
            <a:chExt cx="4267" cy="2435"/>
          </a:xfrm>
        </p:grpSpPr>
        <p:sp>
          <p:nvSpPr>
            <p:cNvPr id="12" name="Oval 3"/>
            <p:cNvSpPr>
              <a:spLocks noChangeArrowheads="1"/>
            </p:cNvSpPr>
            <p:nvPr/>
          </p:nvSpPr>
          <p:spPr bwMode="gray">
            <a:xfrm>
              <a:off x="1822" y="2772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100000">
                  <a:schemeClr val="bg1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gray">
            <a:xfrm rot="20601703">
              <a:off x="1262" y="1379"/>
              <a:ext cx="3676" cy="1946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gray">
            <a:xfrm rot="20601703">
              <a:off x="1305" y="1282"/>
              <a:ext cx="3504" cy="1926"/>
            </a:xfrm>
            <a:prstGeom prst="ellipse">
              <a:avLst/>
            </a:prstGeom>
            <a:gradFill rotWithShape="1">
              <a:gsLst>
                <a:gs pos="0">
                  <a:srgbClr val="33CCCC">
                    <a:gamma/>
                    <a:shade val="63529"/>
                    <a:invGamma/>
                  </a:srgbClr>
                </a:gs>
                <a:gs pos="100000">
                  <a:srgbClr val="33CCCC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5" name="Arc 6"/>
            <p:cNvSpPr>
              <a:spLocks/>
            </p:cNvSpPr>
            <p:nvPr/>
          </p:nvSpPr>
          <p:spPr bwMode="gray">
            <a:xfrm rot="20601703">
              <a:off x="2823" y="1345"/>
              <a:ext cx="1976" cy="911"/>
            </a:xfrm>
            <a:custGeom>
              <a:avLst/>
              <a:gdLst>
                <a:gd name="G0" fmla="+- 0 0 0"/>
                <a:gd name="G1" fmla="+- 14335 0 0"/>
                <a:gd name="G2" fmla="+- 21600 0 0"/>
                <a:gd name="T0" fmla="*/ 16157 w 21600"/>
                <a:gd name="T1" fmla="*/ 0 h 22718"/>
                <a:gd name="T2" fmla="*/ 19907 w 21600"/>
                <a:gd name="T3" fmla="*/ 22718 h 22718"/>
                <a:gd name="T4" fmla="*/ 0 w 21600"/>
                <a:gd name="T5" fmla="*/ 14335 h 2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solidFill>
              <a:srgbClr val="00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6" name="Arc 7"/>
            <p:cNvSpPr>
              <a:spLocks/>
            </p:cNvSpPr>
            <p:nvPr/>
          </p:nvSpPr>
          <p:spPr bwMode="gray">
            <a:xfrm rot="20601703" flipH="1">
              <a:off x="1170" y="2183"/>
              <a:ext cx="1972" cy="1027"/>
            </a:xfrm>
            <a:custGeom>
              <a:avLst/>
              <a:gdLst>
                <a:gd name="G0" fmla="+- 0 0 0"/>
                <a:gd name="G1" fmla="+- 6947 0 0"/>
                <a:gd name="G2" fmla="+- 21600 0 0"/>
                <a:gd name="T0" fmla="*/ 20452 w 21600"/>
                <a:gd name="T1" fmla="*/ 0 h 24439"/>
                <a:gd name="T2" fmla="*/ 12673 w 21600"/>
                <a:gd name="T3" fmla="*/ 24439 h 24439"/>
                <a:gd name="T4" fmla="*/ 0 w 21600"/>
                <a:gd name="T5" fmla="*/ 6947 h 2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rgbClr val="47ABE3">
                    <a:gamma/>
                    <a:tint val="45490"/>
                    <a:invGamma/>
                  </a:srgbClr>
                </a:gs>
                <a:gs pos="100000">
                  <a:srgbClr val="47ABE3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7" name="Arc 8"/>
            <p:cNvSpPr>
              <a:spLocks/>
            </p:cNvSpPr>
            <p:nvPr/>
          </p:nvSpPr>
          <p:spPr bwMode="gray">
            <a:xfrm rot="20601703">
              <a:off x="2357" y="1172"/>
              <a:ext cx="1902" cy="893"/>
            </a:xfrm>
            <a:custGeom>
              <a:avLst/>
              <a:gdLst>
                <a:gd name="G0" fmla="+- 4839 0 0"/>
                <a:gd name="G1" fmla="+- 21600 0 0"/>
                <a:gd name="G2" fmla="+- 21600 0 0"/>
                <a:gd name="T0" fmla="*/ 0 w 21397"/>
                <a:gd name="T1" fmla="*/ 549 h 21600"/>
                <a:gd name="T2" fmla="*/ 21397 w 21397"/>
                <a:gd name="T3" fmla="*/ 7730 h 21600"/>
                <a:gd name="T4" fmla="*/ 4839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AAA0F8">
                    <a:gamma/>
                    <a:shade val="46275"/>
                    <a:invGamma/>
                  </a:srgbClr>
                </a:gs>
                <a:gs pos="100000">
                  <a:srgbClr val="AAA0F8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8" name="Arc 9"/>
            <p:cNvSpPr>
              <a:spLocks/>
            </p:cNvSpPr>
            <p:nvPr/>
          </p:nvSpPr>
          <p:spPr bwMode="gray">
            <a:xfrm rot="20601703" flipH="1">
              <a:off x="1059" y="1683"/>
              <a:ext cx="1913" cy="888"/>
            </a:xfrm>
            <a:custGeom>
              <a:avLst/>
              <a:gdLst>
                <a:gd name="G0" fmla="+- 0 0 0"/>
                <a:gd name="G1" fmla="+- 21142 0 0"/>
                <a:gd name="G2" fmla="+- 21600 0 0"/>
                <a:gd name="T0" fmla="*/ 4423 w 20934"/>
                <a:gd name="T1" fmla="*/ 0 h 21142"/>
                <a:gd name="T2" fmla="*/ 20934 w 20934"/>
                <a:gd name="T3" fmla="*/ 15820 h 21142"/>
                <a:gd name="T4" fmla="*/ 0 w 20934"/>
                <a:gd name="T5" fmla="*/ 21142 h 2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rgbClr val="47ABE3"/>
                </a:gs>
                <a:gs pos="100000">
                  <a:srgbClr val="47ABE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gray">
            <a:xfrm rot="-998297">
              <a:off x="2212" y="1734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gray">
            <a:xfrm>
              <a:off x="3882" y="1530"/>
              <a:ext cx="820" cy="3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Verdana" pitchFamily="34" charset="0"/>
                </a:rPr>
                <a:t>2</a:t>
              </a:r>
            </a:p>
            <a:p>
              <a:pPr algn="ctr"/>
              <a:r>
                <a:rPr lang="en-US" b="1" dirty="0" err="1" smtClean="0">
                  <a:solidFill>
                    <a:srgbClr val="FFFFFF"/>
                  </a:solidFill>
                  <a:latin typeface="Verdana" pitchFamily="34" charset="0"/>
                </a:rPr>
                <a:t>Recursos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gray">
            <a:xfrm>
              <a:off x="1358" y="2513"/>
              <a:ext cx="1137" cy="5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Verdana" pitchFamily="34" charset="0"/>
                </a:rPr>
                <a:t>4</a:t>
              </a:r>
            </a:p>
            <a:p>
              <a:pPr algn="ctr"/>
              <a:r>
                <a:rPr lang="en-US" b="1" dirty="0" err="1" smtClean="0">
                  <a:solidFill>
                    <a:srgbClr val="FFFFFF"/>
                  </a:solidFill>
                  <a:latin typeface="Verdana" pitchFamily="34" charset="0"/>
                </a:rPr>
                <a:t>Componente</a:t>
              </a:r>
              <a:r>
                <a:rPr lang="en-US" b="1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</a:p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  <a:latin typeface="Verdana" pitchFamily="34" charset="0"/>
                </a:rPr>
                <a:t>Alimentario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gray">
            <a:xfrm rot="20601703">
              <a:off x="2284" y="1890"/>
              <a:ext cx="1640" cy="74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 Box 12"/>
          <p:cNvSpPr txBox="1">
            <a:spLocks noChangeArrowheads="1"/>
          </p:cNvSpPr>
          <p:nvPr/>
        </p:nvSpPr>
        <p:spPr bwMode="gray">
          <a:xfrm rot="20511815">
            <a:off x="3084326" y="4482139"/>
            <a:ext cx="306365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Verdana" pitchFamily="34" charset="0"/>
              </a:rPr>
              <a:t>3</a:t>
            </a:r>
            <a:endParaRPr lang="en-US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Verdana" pitchFamily="34" charset="0"/>
              </a:rPr>
              <a:t>Modelo</a:t>
            </a:r>
            <a:r>
              <a:rPr lang="en-US" b="1" dirty="0" smtClean="0">
                <a:solidFill>
                  <a:srgbClr val="FFFFFF"/>
                </a:solidFill>
                <a:latin typeface="Verdana" pitchFamily="34" charset="0"/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  <a:latin typeface="Verdana" pitchFamily="34" charset="0"/>
              </a:rPr>
              <a:t>Operación</a:t>
            </a:r>
            <a:r>
              <a:rPr lang="en-US" b="1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/>
          <a:srcRect l="-1" t="14948" r="4538"/>
          <a:stretch/>
        </p:blipFill>
        <p:spPr>
          <a:xfrm>
            <a:off x="3930234" y="3068960"/>
            <a:ext cx="1217830" cy="643860"/>
          </a:xfrm>
          <a:prstGeom prst="rect">
            <a:avLst/>
          </a:prstGeom>
        </p:spPr>
      </p:pic>
      <p:sp>
        <p:nvSpPr>
          <p:cNvPr id="25" name="Text Box 19"/>
          <p:cNvSpPr txBox="1">
            <a:spLocks noChangeArrowheads="1"/>
          </p:cNvSpPr>
          <p:nvPr/>
        </p:nvSpPr>
        <p:spPr bwMode="gray">
          <a:xfrm>
            <a:off x="3420073" y="2205753"/>
            <a:ext cx="177163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</a:p>
          <a:p>
            <a:pPr algn="ctr"/>
            <a:r>
              <a:rPr lang="en-US" b="1" dirty="0" err="1" smtClean="0">
                <a:solidFill>
                  <a:srgbClr val="FFFFFF"/>
                </a:solidFill>
                <a:latin typeface="Verdana" pitchFamily="34" charset="0"/>
              </a:rPr>
              <a:t>Focalización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gray">
          <a:xfrm rot="19659634">
            <a:off x="1112905" y="2900651"/>
            <a:ext cx="229086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Verdana" pitchFamily="34" charset="0"/>
              </a:rPr>
              <a:t>5</a:t>
            </a:r>
            <a:endParaRPr lang="en-US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/>
            <a:r>
              <a:rPr lang="en-US" b="1" dirty="0" err="1" smtClean="0">
                <a:solidFill>
                  <a:srgbClr val="FFFFFF"/>
                </a:solidFill>
                <a:latin typeface="Verdana" pitchFamily="34" charset="0"/>
              </a:rPr>
              <a:t>Modelo</a:t>
            </a:r>
            <a:r>
              <a:rPr lang="en-US" b="1" dirty="0" smtClean="0">
                <a:solidFill>
                  <a:srgbClr val="FFFFFF"/>
                </a:solidFill>
                <a:latin typeface="Verdana" pitchFamily="34" charset="0"/>
              </a:rPr>
              <a:t>  de </a:t>
            </a:r>
          </a:p>
          <a:p>
            <a:pPr algn="ctr"/>
            <a:r>
              <a:rPr lang="en-US" b="1" dirty="0" err="1" smtClean="0">
                <a:solidFill>
                  <a:srgbClr val="FFFFFF"/>
                </a:solidFill>
                <a:latin typeface="Verdana" pitchFamily="34" charset="0"/>
              </a:rPr>
              <a:t>Contratación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131842" y="1157847"/>
            <a:ext cx="2664296" cy="738664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Ajustando focalización a jornada única y a disminución de deserción</a:t>
            </a:r>
            <a:endParaRPr lang="es-E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516216" y="1844825"/>
            <a:ext cx="2483768" cy="954107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Bolsa Común donde confluyan fuentes de recurso.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Cofinanciación </a:t>
            </a:r>
            <a:endParaRPr lang="es-E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228184" y="4728046"/>
            <a:ext cx="2808312" cy="954107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Operación Descentralizada.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sola operación en la IE.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Articulación Nación, Departamento, Municipio.</a:t>
            </a:r>
            <a:endParaRPr lang="es-E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5496" y="5373220"/>
            <a:ext cx="2808312" cy="738664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Reorganizar minutas patrón, establecer mínimos nutricionales a cumplir</a:t>
            </a:r>
            <a:endParaRPr lang="es-E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27069" y="2196152"/>
            <a:ext cx="2112685" cy="52322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Eficiente, eficaz y que garantice la calidad</a:t>
            </a:r>
            <a:endParaRPr lang="es-E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197847" y="4221089"/>
            <a:ext cx="6869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Infraestructura Educativa</a:t>
            </a:r>
            <a:endParaRPr lang="es-CO" sz="3600" b="1" dirty="0">
              <a:solidFill>
                <a:srgbClr val="C0504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10" descr="http://www.tecnoglass.com/fundaciontecnoglass/images/phocagallery/nuevas_galeria/thumbs/phoca_thumb_l_Megacolegio_monomero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88" y="1556792"/>
            <a:ext cx="4039372" cy="23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18</a:t>
            </a:fld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28941" y="962419"/>
            <a:ext cx="914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00" dirty="0">
                <a:latin typeface="Century Gothic" panose="020B0502020202020204" pitchFamily="34" charset="0"/>
              </a:rPr>
              <a:t>“Colombia la más Educada</a:t>
            </a:r>
            <a:r>
              <a:rPr lang="es-ES" sz="1900" dirty="0" smtClean="0">
                <a:latin typeface="Century Gothic" panose="020B0502020202020204" pitchFamily="34" charset="0"/>
              </a:rPr>
              <a:t>”, uno </a:t>
            </a:r>
            <a:r>
              <a:rPr lang="es-ES" sz="1900" dirty="0">
                <a:latin typeface="Century Gothic" panose="020B0502020202020204" pitchFamily="34" charset="0"/>
              </a:rPr>
              <a:t>de los tres pilares del </a:t>
            </a:r>
            <a:r>
              <a:rPr lang="es-ES_tradnl" sz="1900" dirty="0">
                <a:latin typeface="Century Gothic" panose="020B0502020202020204" pitchFamily="34" charset="0"/>
              </a:rPr>
              <a:t>PND 2014-2018, </a:t>
            </a:r>
            <a:r>
              <a:rPr lang="es-ES_tradnl" sz="1900" b="1" i="1" dirty="0" smtClean="0">
                <a:latin typeface="Century Gothic" panose="020B0502020202020204" pitchFamily="34" charset="0"/>
              </a:rPr>
              <a:t>Todos </a:t>
            </a:r>
            <a:r>
              <a:rPr lang="es-ES_tradnl" sz="1900" b="1" i="1" dirty="0">
                <a:latin typeface="Century Gothic" panose="020B0502020202020204" pitchFamily="34" charset="0"/>
              </a:rPr>
              <a:t>por un nuevo país</a:t>
            </a:r>
            <a:r>
              <a:rPr lang="es-ES_tradnl" sz="1900" dirty="0">
                <a:latin typeface="Century Gothic" panose="020B0502020202020204" pitchFamily="34" charset="0"/>
              </a:rPr>
              <a:t>, cuya</a:t>
            </a:r>
            <a:r>
              <a:rPr lang="es-ES" sz="1900" dirty="0">
                <a:latin typeface="Century Gothic" panose="020B0502020202020204" pitchFamily="34" charset="0"/>
              </a:rPr>
              <a:t> visión para el año 2025 es </a:t>
            </a:r>
            <a:r>
              <a:rPr lang="es-ES" sz="1900" dirty="0" smtClean="0">
                <a:latin typeface="Century Gothic" panose="020B0502020202020204" pitchFamily="34" charset="0"/>
              </a:rPr>
              <a:t>que Colombia sea el </a:t>
            </a:r>
            <a:r>
              <a:rPr lang="es-ES" sz="1900" dirty="0">
                <a:latin typeface="Century Gothic" panose="020B0502020202020204" pitchFamily="34" charset="0"/>
              </a:rPr>
              <a:t>país más educado de América Latina. </a:t>
            </a:r>
            <a:endParaRPr lang="es-ES" sz="1900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827985310"/>
              </p:ext>
            </p:extLst>
          </p:nvPr>
        </p:nvGraphicFramePr>
        <p:xfrm>
          <a:off x="1259632" y="1988840"/>
          <a:ext cx="669674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9"/>
          <p:cNvSpPr txBox="1"/>
          <p:nvPr/>
        </p:nvSpPr>
        <p:spPr>
          <a:xfrm>
            <a:off x="323528" y="5373216"/>
            <a:ext cx="8666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PND </a:t>
            </a:r>
            <a:r>
              <a:rPr lang="es-CO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2014-2018</a:t>
            </a:r>
            <a:endParaRPr lang="es-CO" sz="20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73050" indent="-177800">
              <a:buFont typeface="Arial"/>
              <a:buChar char="•"/>
            </a:pPr>
            <a:r>
              <a:rPr lang="es-CO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Art. 57: Jornadas en establecimientos públicos: crea la jornada única.</a:t>
            </a:r>
          </a:p>
          <a:p>
            <a:pPr marL="273050" indent="-177800">
              <a:buFont typeface="Arial"/>
              <a:buChar char="•"/>
            </a:pPr>
            <a:r>
              <a:rPr lang="es-CO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Art. 59: Fondo de Financiamiento de la Infraestructura Educativa Preescolar, Básica y Media.</a:t>
            </a:r>
            <a:endParaRPr lang="es-CO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ítulo 25"/>
          <p:cNvSpPr txBox="1">
            <a:spLocks/>
          </p:cNvSpPr>
          <p:nvPr/>
        </p:nvSpPr>
        <p:spPr>
          <a:xfrm>
            <a:off x="25152" y="260649"/>
            <a:ext cx="9118848" cy="47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smtClean="0"/>
              <a:t>Diagnóstico</a:t>
            </a:r>
            <a:endParaRPr lang="es-CO" dirty="0"/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-26060" y="37037"/>
            <a:ext cx="9170060" cy="92377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27244" y="268093"/>
            <a:ext cx="8181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O" sz="2800" b="1" dirty="0">
                <a:solidFill>
                  <a:schemeClr val="bg1"/>
                </a:solidFill>
              </a:rPr>
              <a:t>Antecedentes: Plan Nacional de Desarrollo 2014-2018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4903651"/>
              </p:ext>
            </p:extLst>
          </p:nvPr>
        </p:nvGraphicFramePr>
        <p:xfrm>
          <a:off x="268455" y="1422066"/>
          <a:ext cx="8682009" cy="395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1521" y="3068960"/>
            <a:ext cx="2664295" cy="1754327"/>
          </a:xfrm>
          <a:prstGeom prst="rect">
            <a:avLst/>
          </a:prstGeom>
          <a:solidFill>
            <a:srgbClr val="DEE7D1"/>
          </a:solidFill>
          <a:ln>
            <a:solidFill>
              <a:srgbClr val="DEE7D1"/>
            </a:solidFill>
          </a:ln>
        </p:spPr>
        <p:txBody>
          <a:bodyPr wrap="square" rtlCol="0">
            <a:spAutoFit/>
          </a:bodyPr>
          <a:lstStyle/>
          <a:p>
            <a:pPr marL="266700" lvl="0" indent="-266700">
              <a:buFont typeface="+mj-lt"/>
              <a:buAutoNum type="alphaLcParenR"/>
            </a:pPr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Déficit de aulas</a:t>
            </a:r>
          </a:p>
          <a:p>
            <a:pPr marL="266700" lvl="0" indent="-266700">
              <a:buFont typeface="+mj-lt"/>
              <a:buAutoNum type="alphaLcParenR"/>
            </a:pPr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Condiciones inadecuadas de infraestructura actual</a:t>
            </a:r>
          </a:p>
          <a:p>
            <a:pPr marL="266700" lvl="0" indent="-266700">
              <a:buFont typeface="+mj-lt"/>
              <a:buAutoNum type="alphaLcParenR"/>
            </a:pPr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Limitada estandarización de infraestructura educativa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3275855" y="3070519"/>
            <a:ext cx="2664000" cy="1477328"/>
          </a:xfrm>
          <a:prstGeom prst="rect">
            <a:avLst/>
          </a:prstGeom>
          <a:solidFill>
            <a:srgbClr val="D2E4E2"/>
          </a:solidFill>
          <a:ln>
            <a:solidFill>
              <a:srgbClr val="D2E4E2"/>
            </a:solidFill>
          </a:ln>
        </p:spPr>
        <p:txBody>
          <a:bodyPr wrap="square" rtlCol="0">
            <a:spAutoFit/>
          </a:bodyPr>
          <a:lstStyle/>
          <a:p>
            <a:pPr marL="266700" lvl="0" indent="-266700">
              <a:buFont typeface="+mj-lt"/>
              <a:buAutoNum type="alphaLcParenR"/>
            </a:pPr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Desarticulación de fuentes y actores</a:t>
            </a:r>
          </a:p>
          <a:p>
            <a:pPr marL="266700" lvl="0" indent="-266700">
              <a:buFont typeface="+mj-lt"/>
              <a:buAutoNum type="alphaLcParenR"/>
            </a:pPr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Contratación de proyectos individuales (no hay economías de escala)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6300192" y="3068960"/>
            <a:ext cx="2664296" cy="1754327"/>
          </a:xfrm>
          <a:prstGeom prst="rect">
            <a:avLst/>
          </a:prstGeom>
          <a:solidFill>
            <a:srgbClr val="D8D3E0"/>
          </a:solidFill>
          <a:ln>
            <a:solidFill>
              <a:srgbClr val="D8D3E0"/>
            </a:solidFill>
          </a:ln>
        </p:spPr>
        <p:txBody>
          <a:bodyPr wrap="square" rtlCol="0">
            <a:spAutoFit/>
          </a:bodyPr>
          <a:lstStyle/>
          <a:p>
            <a:pPr marL="266700" lvl="0" indent="-266700">
              <a:buFont typeface="+mj-lt"/>
              <a:buAutoNum type="alphaLcParenR"/>
            </a:pPr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Desactualización</a:t>
            </a:r>
            <a:endParaRPr lang="es-CO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6700" lvl="0" indent="-266700">
              <a:buFont typeface="+mj-lt"/>
              <a:buAutoNum type="alphaLcParenR"/>
            </a:pPr>
            <a:r>
              <a:rPr lang="es-CO" dirty="0" smtClean="0">
                <a:latin typeface="Arial Narrow" panose="020B0606020202030204" pitchFamily="34" charset="0"/>
                <a:cs typeface="Arial" panose="020B0604020202020204" pitchFamily="34" charset="0"/>
              </a:rPr>
              <a:t>No permiten gestionar proyectos de infraestructura educativa</a:t>
            </a:r>
          </a:p>
          <a:p>
            <a:pPr lvl="0"/>
            <a:endParaRPr lang="es-CO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s-CO" dirty="0"/>
          </a:p>
        </p:txBody>
      </p:sp>
      <p:sp>
        <p:nvSpPr>
          <p:cNvPr id="14" name="Título 25"/>
          <p:cNvSpPr>
            <a:spLocks noGrp="1"/>
          </p:cNvSpPr>
          <p:nvPr>
            <p:ph type="title"/>
          </p:nvPr>
        </p:nvSpPr>
        <p:spPr>
          <a:xfrm>
            <a:off x="25152" y="260649"/>
            <a:ext cx="9118848" cy="470330"/>
          </a:xfrm>
        </p:spPr>
        <p:txBody>
          <a:bodyPr>
            <a:normAutofit/>
          </a:bodyPr>
          <a:lstStyle/>
          <a:p>
            <a:r>
              <a:rPr lang="es-CO" dirty="0" smtClean="0"/>
              <a:t>Diagnóstico</a:t>
            </a:r>
            <a:endParaRPr lang="es-CO" dirty="0"/>
          </a:p>
        </p:txBody>
      </p:sp>
      <p:pic>
        <p:nvPicPr>
          <p:cNvPr id="8" name="3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-26060" y="37037"/>
            <a:ext cx="9170060" cy="92377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27244" y="268093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DIAGNÓSTICO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88535"/>
              </p:ext>
            </p:extLst>
          </p:nvPr>
        </p:nvGraphicFramePr>
        <p:xfrm>
          <a:off x="16525328" y="1412776"/>
          <a:ext cx="8568950" cy="5039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0"/>
                <a:gridCol w="2160240"/>
                <a:gridCol w="1800200"/>
                <a:gridCol w="1224136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Tipo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Esquema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Valor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Número de proyectos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Impacto</a:t>
                      </a:r>
                      <a:r>
                        <a:rPr lang="es-ES" baseline="0" dirty="0" smtClean="0"/>
                        <a:t> /No. Niños atendidos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MINISTERIO DE EDUCACION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FONDO DE ADAPTACIÓN</a:t>
                      </a:r>
                    </a:p>
                    <a:p>
                      <a:pPr algn="l"/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Derivado -  Mejoramiento -  Interadministrativo -  Obra -  Asociación -  Livianos -  Cooperación -  </a:t>
                      </a:r>
                      <a:r>
                        <a:rPr lang="es-ES" sz="1200" dirty="0" err="1" smtClean="0"/>
                        <a:t>Interventoría</a:t>
                      </a:r>
                      <a:r>
                        <a:rPr lang="es-ES" sz="1200" dirty="0" smtClean="0"/>
                        <a:t> -  Ley 21 -  Dotación -  Diseño  -  Diseño y Obra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UNIDAD NACIONAL DEL RIESGO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COLOMBIA HUMANITARIA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(OLA INVERNAL) </a:t>
                      </a:r>
                      <a:endParaRPr lang="es-E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CONTRATOS PLAN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TOTALES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080894" y="178644"/>
            <a:ext cx="595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>
                <a:solidFill>
                  <a:srgbClr val="76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Cadena de Valor </a:t>
            </a:r>
          </a:p>
          <a:p>
            <a:pPr algn="r"/>
            <a:r>
              <a:rPr lang="es-CO" sz="2400" b="1" dirty="0">
                <a:solidFill>
                  <a:srgbClr val="76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Dirección de Cobertura y Equidad</a:t>
            </a:r>
          </a:p>
        </p:txBody>
      </p:sp>
      <p:grpSp>
        <p:nvGrpSpPr>
          <p:cNvPr id="29" name="28 Grupo"/>
          <p:cNvGrpSpPr/>
          <p:nvPr/>
        </p:nvGrpSpPr>
        <p:grpSpPr>
          <a:xfrm>
            <a:off x="323527" y="2210088"/>
            <a:ext cx="8524165" cy="4422153"/>
            <a:chOff x="-15113" y="2472359"/>
            <a:chExt cx="8899400" cy="4628558"/>
          </a:xfrm>
        </p:grpSpPr>
        <p:sp>
          <p:nvSpPr>
            <p:cNvPr id="30" name="29 CuadroTexto"/>
            <p:cNvSpPr txBox="1"/>
            <p:nvPr/>
          </p:nvSpPr>
          <p:spPr>
            <a:xfrm>
              <a:off x="88485" y="4013964"/>
              <a:ext cx="4136020" cy="265768"/>
            </a:xfrm>
            <a:prstGeom prst="rect">
              <a:avLst/>
            </a:prstGeom>
            <a:noFill/>
            <a:ln>
              <a:solidFill>
                <a:srgbClr val="1F497D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050" b="1" kern="0" dirty="0">
                  <a:solidFill>
                    <a:prstClr val="black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Formulación de Li</a:t>
              </a:r>
              <a:r>
                <a:rPr lang="es-CO" sz="1050" b="1" kern="0" dirty="0" err="1">
                  <a:solidFill>
                    <a:prstClr val="black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neamientos</a:t>
              </a:r>
              <a:r>
                <a:rPr lang="es-CO" sz="1050" b="1" kern="0" dirty="0">
                  <a:solidFill>
                    <a:prstClr val="black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 y Estrategias de Acceso y Permanencia</a:t>
              </a: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4343278" y="4021145"/>
              <a:ext cx="4209572" cy="265768"/>
            </a:xfrm>
            <a:prstGeom prst="rect">
              <a:avLst/>
            </a:prstGeom>
            <a:noFill/>
            <a:ln>
              <a:solidFill>
                <a:srgbClr val="1F497D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>
                  <a:latin typeface="Arial Narrow" panose="020B060602020203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050" b="1" kern="0" dirty="0">
                  <a:solidFill>
                    <a:prstClr val="black"/>
                  </a:solidFill>
                  <a:ea typeface="ＭＳ Ｐゴシック" pitchFamily="34" charset="-128"/>
                </a:rPr>
                <a:t>Articulación Interinstitucional</a:t>
              </a: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88484" y="2606714"/>
              <a:ext cx="1512168" cy="1385210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Identificación y Caracterización de población objetivo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1672660" y="2606714"/>
              <a:ext cx="1512168" cy="1385210"/>
            </a:xfrm>
            <a:prstGeom prst="rect">
              <a:avLst/>
            </a:prstGeom>
            <a:solidFill>
              <a:srgbClr val="C0504D">
                <a:lumMod val="5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Análisis de Capacidad Instalada en las ETC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600" b="1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284006" y="2606714"/>
              <a:ext cx="1512168" cy="1385210"/>
            </a:xfrm>
            <a:prstGeom prst="rect">
              <a:avLst/>
            </a:prstGeom>
            <a:solidFill>
              <a:srgbClr val="9BBB59">
                <a:lumMod val="5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Gestión del Acceso Escolar (Matrícula)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600" b="1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600" b="1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5582379" y="2606714"/>
              <a:ext cx="1729089" cy="1385210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Estrategias Flexibles y Pertinentes- Gestión Permanencia</a:t>
              </a: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7372119" y="2606714"/>
              <a:ext cx="1512168" cy="1385210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600" b="1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Seguimiento y Evaluación de Estrategias de Acceso y Permanencia</a:t>
              </a: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104093" y="4306529"/>
              <a:ext cx="4136020" cy="265768"/>
            </a:xfrm>
            <a:prstGeom prst="rect">
              <a:avLst/>
            </a:prstGeom>
            <a:noFill/>
            <a:ln>
              <a:solidFill>
                <a:srgbClr val="1F497D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>
                  <a:latin typeface="Arial Narrow" panose="020B060602020203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050" b="1" kern="0" dirty="0">
                  <a:solidFill>
                    <a:prstClr val="black"/>
                  </a:solidFill>
                  <a:ea typeface="ＭＳ Ｐゴシック" pitchFamily="34" charset="-128"/>
                </a:rPr>
                <a:t>Sistemas de Información</a:t>
              </a: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4328131" y="4322428"/>
              <a:ext cx="4209571" cy="265768"/>
            </a:xfrm>
            <a:prstGeom prst="rect">
              <a:avLst/>
            </a:prstGeom>
            <a:noFill/>
            <a:ln>
              <a:solidFill>
                <a:srgbClr val="1F497D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>
                  <a:latin typeface="Arial Narrow" panose="020B060602020203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050" b="1" kern="0" dirty="0">
                  <a:solidFill>
                    <a:prstClr val="black"/>
                  </a:solidFill>
                  <a:ea typeface="ＭＳ Ｐゴシック" pitchFamily="34" charset="-128"/>
                </a:rPr>
                <a:t>Asistencia Técnica</a:t>
              </a:r>
            </a:p>
          </p:txBody>
        </p:sp>
        <p:cxnSp>
          <p:nvCxnSpPr>
            <p:cNvPr id="39" name="38 Conector recto"/>
            <p:cNvCxnSpPr/>
            <p:nvPr/>
          </p:nvCxnSpPr>
          <p:spPr>
            <a:xfrm>
              <a:off x="-15112" y="2472359"/>
              <a:ext cx="4775119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39 Conector recto"/>
            <p:cNvCxnSpPr/>
            <p:nvPr/>
          </p:nvCxnSpPr>
          <p:spPr>
            <a:xfrm>
              <a:off x="5552251" y="2472359"/>
              <a:ext cx="3332036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" name="40 CuadroTexto"/>
            <p:cNvSpPr txBox="1"/>
            <p:nvPr/>
          </p:nvSpPr>
          <p:spPr>
            <a:xfrm>
              <a:off x="-15113" y="4983714"/>
              <a:ext cx="1512168" cy="1256355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28600" indent="-2286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s-CO" sz="1200" b="1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Búsqueda Activa Niños, Niñas y Adolescentes</a:t>
              </a:r>
            </a:p>
            <a:p>
              <a:pPr marL="228600" indent="-2286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marL="228600" indent="-2286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1713978" y="4980065"/>
              <a:ext cx="1512168" cy="1578496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600" b="1" kern="0" dirty="0">
                  <a:solidFill>
                    <a:schemeClr val="accent5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2. Infraestructura</a:t>
              </a:r>
            </a:p>
            <a:p>
              <a:pPr marL="228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200" b="1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3. Contratación del Servicio Educativo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3411823" y="4895411"/>
              <a:ext cx="1512168" cy="1385211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600" b="1" kern="0" dirty="0">
                  <a:solidFill>
                    <a:schemeClr val="accent5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4. Gestión de Acceso Escolar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5494040" y="4813708"/>
              <a:ext cx="1729089" cy="2287209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200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5. Internados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600" b="1" kern="0" dirty="0">
                  <a:solidFill>
                    <a:schemeClr val="accent5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6. PAE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200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7. Transporte Escolar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200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8. Jornada Escolar      Complementaria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200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9. Sector Solidario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200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10. Modelos Flexibles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200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11. Gestión del Riesgo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200" kern="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12.Alfabetización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200" kern="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13. Programa de Educación Rural PER</a:t>
              </a: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7372118" y="4883423"/>
              <a:ext cx="1512168" cy="144964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200" kern="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14. </a:t>
              </a:r>
              <a:r>
                <a:rPr lang="es-CO" sz="1200" kern="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 pitchFamily="34" charset="-128"/>
                </a:rPr>
                <a:t>Deserción SIMPADE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200" kern="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3258476" y="4607580"/>
              <a:ext cx="2345893" cy="35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600" b="1" kern="0" dirty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ACCIONES</a:t>
              </a:r>
            </a:p>
          </p:txBody>
        </p:sp>
      </p:grpSp>
      <p:sp>
        <p:nvSpPr>
          <p:cNvPr id="48" name="47 Flecha a la derecha con muesca"/>
          <p:cNvSpPr/>
          <p:nvPr/>
        </p:nvSpPr>
        <p:spPr>
          <a:xfrm>
            <a:off x="4958831" y="3000171"/>
            <a:ext cx="598089" cy="284813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O" sz="2400" b="1" kern="0">
              <a:solidFill>
                <a:prstClr val="white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88067" y="1320457"/>
            <a:ext cx="942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52"/>
            <a:r>
              <a:rPr lang="es-CO" sz="3600" dirty="0">
                <a:solidFill>
                  <a:prstClr val="black"/>
                </a:solidFill>
              </a:rPr>
              <a:t>Acceso </a:t>
            </a:r>
            <a:r>
              <a:rPr lang="es-CO" sz="3600" dirty="0">
                <a:solidFill>
                  <a:prstClr val="white"/>
                </a:solidFill>
              </a:rPr>
              <a:t>       </a:t>
            </a:r>
            <a:r>
              <a:rPr lang="es-CO" sz="3600" dirty="0">
                <a:solidFill>
                  <a:prstClr val="black"/>
                </a:solidFill>
              </a:rPr>
              <a:t>Permanencia</a:t>
            </a:r>
            <a:endParaRPr lang="es-CO" sz="4000" dirty="0">
              <a:solidFill>
                <a:prstClr val="white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 rot="19821432">
            <a:off x="3733873" y="1220277"/>
            <a:ext cx="113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52"/>
            <a:r>
              <a:rPr lang="es-CO" sz="3600" dirty="0">
                <a:solidFill>
                  <a:srgbClr val="FFCC00"/>
                </a:solidFill>
                <a:latin typeface="Berlin Sans FB Demi" panose="020E0802020502020306" pitchFamily="34" charset="0"/>
                <a:ea typeface="Batang" panose="02030600000101010101" pitchFamily="18" charset="-127"/>
              </a:rPr>
              <a:t>con</a:t>
            </a:r>
          </a:p>
        </p:txBody>
      </p:sp>
    </p:spTree>
    <p:extLst>
      <p:ext uri="{BB962C8B-B14F-4D97-AF65-F5344CB8AC3E}">
        <p14:creationId xmlns:p14="http://schemas.microsoft.com/office/powerpoint/2010/main" val="25633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" y="260648"/>
            <a:ext cx="8435280" cy="461666"/>
          </a:xfrm>
        </p:spPr>
        <p:txBody>
          <a:bodyPr/>
          <a:lstStyle/>
          <a:p>
            <a:r>
              <a:rPr lang="es-CO" b="1" dirty="0" smtClean="0"/>
              <a:t>Objetivos del PNIE</a:t>
            </a:r>
            <a:endParaRPr lang="es-CO" b="1" dirty="0"/>
          </a:p>
        </p:txBody>
      </p:sp>
      <p:sp>
        <p:nvSpPr>
          <p:cNvPr id="21" name="87 CuadroTexto"/>
          <p:cNvSpPr txBox="1"/>
          <p:nvPr/>
        </p:nvSpPr>
        <p:spPr>
          <a:xfrm>
            <a:off x="792163" y="984351"/>
            <a:ext cx="8027768" cy="1076497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  <a:latin typeface="Arial Narrow" panose="020B0606020202030204" pitchFamily="34" charset="0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s-CO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Construir, ampliar, mejorar y asegurar la dotación de aulas </a:t>
            </a:r>
            <a:r>
              <a:rPr lang="es-CO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escolares necesarias para la implementación de la jornada única, </a:t>
            </a:r>
            <a:r>
              <a:rPr lang="es-CO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zonas urbanas y rurales.</a:t>
            </a:r>
            <a:endParaRPr lang="es-CO" sz="2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>
            <a:spLocks noChangeAspect="1"/>
          </p:cNvSpPr>
          <p:nvPr/>
        </p:nvSpPr>
        <p:spPr>
          <a:xfrm>
            <a:off x="251520" y="2564904"/>
            <a:ext cx="553998" cy="3617224"/>
          </a:xfrm>
          <a:prstGeom prst="rect">
            <a:avLst/>
          </a:prstGeom>
          <a:noFill/>
        </p:spPr>
        <p:txBody>
          <a:bodyPr vert="vert270" anchor="ctr" anchorCtr="1">
            <a:spAutoFit/>
          </a:bodyPr>
          <a:lstStyle/>
          <a:p>
            <a:pPr>
              <a:defRPr/>
            </a:pPr>
            <a:r>
              <a:rPr lang="es-CO" sz="2400" smtClean="0">
                <a:solidFill>
                  <a:srgbClr val="990033"/>
                </a:solidFill>
                <a:latin typeface="Century Gothic" panose="020B0502020202020204" pitchFamily="34" charset="0"/>
              </a:rPr>
              <a:t>Específicos</a:t>
            </a:r>
            <a:endParaRPr lang="es-CO" sz="2400">
              <a:solidFill>
                <a:srgbClr val="99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uadroTexto 25"/>
          <p:cNvSpPr txBox="1">
            <a:spLocks noChangeAspect="1"/>
          </p:cNvSpPr>
          <p:nvPr/>
        </p:nvSpPr>
        <p:spPr>
          <a:xfrm>
            <a:off x="201704" y="1299790"/>
            <a:ext cx="553998" cy="1522115"/>
          </a:xfrm>
          <a:prstGeom prst="rect">
            <a:avLst/>
          </a:prstGeom>
          <a:noFill/>
        </p:spPr>
        <p:txBody>
          <a:bodyPr vert="vert270" anchor="ctr" anchorCtr="1">
            <a:spAutoFit/>
          </a:bodyPr>
          <a:lstStyle/>
          <a:p>
            <a:pPr>
              <a:defRPr/>
            </a:pPr>
            <a:r>
              <a:rPr lang="es-CO" sz="2400" b="1" dirty="0" smtClean="0">
                <a:solidFill>
                  <a:srgbClr val="990033"/>
                </a:solidFill>
                <a:latin typeface="Century Gothic" panose="020B0502020202020204" pitchFamily="34" charset="0"/>
              </a:rPr>
              <a:t>General</a:t>
            </a:r>
            <a:endParaRPr lang="es-CO" sz="2400" b="1" dirty="0">
              <a:solidFill>
                <a:srgbClr val="99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20 Rectángulo"/>
          <p:cNvSpPr>
            <a:spLocks noChangeAspect="1"/>
          </p:cNvSpPr>
          <p:nvPr/>
        </p:nvSpPr>
        <p:spPr>
          <a:xfrm>
            <a:off x="793860" y="2420940"/>
            <a:ext cx="3852000" cy="266558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1. Lograr </a:t>
            </a:r>
            <a:r>
              <a:rPr lang="es-CO" sz="2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condiciones adecuadas en la </a:t>
            </a: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infraestructura educativa </a:t>
            </a:r>
            <a:r>
              <a:rPr lang="es-CO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para la implementación de la jornada única, </a:t>
            </a:r>
            <a:r>
              <a:rPr lang="es-CO" sz="2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atendiendo estándares técnicos </a:t>
            </a: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mínimos</a:t>
            </a:r>
            <a:r>
              <a:rPr lang="es-CO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  <a:endParaRPr lang="es-CO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35 Rectángulo"/>
          <p:cNvSpPr>
            <a:spLocks noChangeAspect="1"/>
          </p:cNvSpPr>
          <p:nvPr/>
        </p:nvSpPr>
        <p:spPr>
          <a:xfrm>
            <a:off x="4932041" y="2420888"/>
            <a:ext cx="3852000" cy="2639369"/>
          </a:xfrm>
          <a:prstGeom prst="rect">
            <a:avLst/>
          </a:prstGeom>
          <a:solidFill>
            <a:srgbClr val="70B8A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endParaRPr lang="es-CO" sz="2400" b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 marL="0" lvl="1" algn="ctr"/>
            <a:r>
              <a:rPr lang="es-CO" sz="24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2. Generar </a:t>
            </a:r>
            <a:r>
              <a:rPr lang="es-CO" sz="2400" b="1" dirty="0">
                <a:solidFill>
                  <a:srgbClr val="006666"/>
                </a:solidFill>
                <a:latin typeface="Arial Narrow" panose="020B0606020202030204" pitchFamily="34" charset="0"/>
              </a:rPr>
              <a:t>un </a:t>
            </a:r>
            <a:r>
              <a:rPr lang="es-CO" sz="24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nuevo arreglo </a:t>
            </a:r>
            <a:r>
              <a:rPr lang="es-CO" sz="2400" b="1" dirty="0">
                <a:solidFill>
                  <a:srgbClr val="006666"/>
                </a:solidFill>
                <a:latin typeface="Arial Narrow" panose="020B0606020202030204" pitchFamily="34" charset="0"/>
              </a:rPr>
              <a:t>institucional para la </a:t>
            </a:r>
            <a:r>
              <a:rPr lang="es-CO" sz="24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gestión </a:t>
            </a:r>
            <a:r>
              <a:rPr lang="es-CO" sz="2400" b="1" dirty="0">
                <a:solidFill>
                  <a:srgbClr val="006666"/>
                </a:solidFill>
                <a:latin typeface="Arial Narrow" panose="020B0606020202030204" pitchFamily="34" charset="0"/>
              </a:rPr>
              <a:t>de los proyectos </a:t>
            </a:r>
            <a:r>
              <a:rPr lang="es-CO" sz="2400" dirty="0">
                <a:solidFill>
                  <a:srgbClr val="006666"/>
                </a:solidFill>
                <a:latin typeface="Arial Narrow" panose="020B0606020202030204" pitchFamily="34" charset="0"/>
              </a:rPr>
              <a:t>de infraestructura </a:t>
            </a:r>
            <a:r>
              <a:rPr lang="es-CO" sz="24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educativa</a:t>
            </a:r>
            <a:r>
              <a:rPr lang="es-CO" sz="2400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es-CO" sz="24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que </a:t>
            </a:r>
            <a:r>
              <a:rPr lang="es-CO" sz="2400" dirty="0">
                <a:solidFill>
                  <a:srgbClr val="006666"/>
                </a:solidFill>
                <a:latin typeface="Arial Narrow" panose="020B0606020202030204" pitchFamily="34" charset="0"/>
              </a:rPr>
              <a:t>permita </a:t>
            </a:r>
            <a:r>
              <a:rPr lang="es-CO" sz="2400" b="1" dirty="0">
                <a:solidFill>
                  <a:srgbClr val="006666"/>
                </a:solidFill>
                <a:latin typeface="Arial Narrow" panose="020B0606020202030204" pitchFamily="34" charset="0"/>
              </a:rPr>
              <a:t>optimizar los recursos financieros de diversas </a:t>
            </a:r>
            <a:r>
              <a:rPr lang="es-CO" sz="24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fuentes.</a:t>
            </a:r>
            <a:endParaRPr lang="es-CO" sz="24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 marL="0" lvl="1"/>
            <a:endParaRPr lang="es-CO" sz="2400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35 Rectángulo"/>
          <p:cNvSpPr>
            <a:spLocks noChangeAspect="1"/>
          </p:cNvSpPr>
          <p:nvPr/>
        </p:nvSpPr>
        <p:spPr>
          <a:xfrm>
            <a:off x="805518" y="5445224"/>
            <a:ext cx="7978523" cy="792088"/>
          </a:xfrm>
          <a:prstGeom prst="rect">
            <a:avLst/>
          </a:prstGeom>
          <a:solidFill>
            <a:srgbClr val="9B84B6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3. Mejorar los sistemas de información y estadística del sector educativo </a:t>
            </a:r>
            <a:r>
              <a:rPr lang="es-CO" sz="2400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en relación con su infraestructura.</a:t>
            </a:r>
            <a:endParaRPr lang="es-CO" sz="2400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ítulo 25"/>
          <p:cNvSpPr txBox="1">
            <a:spLocks/>
          </p:cNvSpPr>
          <p:nvPr/>
        </p:nvSpPr>
        <p:spPr>
          <a:xfrm>
            <a:off x="25152" y="260649"/>
            <a:ext cx="9118848" cy="47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smtClean="0"/>
              <a:t>Diagnóstico</a:t>
            </a:r>
            <a:endParaRPr lang="es-CO" dirty="0"/>
          </a:p>
        </p:txBody>
      </p:sp>
      <p:pic>
        <p:nvPicPr>
          <p:cNvPr id="13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-26060" y="37037"/>
            <a:ext cx="9170060" cy="92377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227244" y="268093"/>
            <a:ext cx="1812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CO" sz="2800" b="1" dirty="0">
                <a:solidFill>
                  <a:schemeClr val="bg1"/>
                </a:solidFill>
              </a:rPr>
              <a:t>O</a:t>
            </a:r>
            <a:r>
              <a:rPr lang="es-CO" sz="2800" b="1" dirty="0" smtClean="0">
                <a:solidFill>
                  <a:schemeClr val="bg1"/>
                </a:solidFill>
              </a:rPr>
              <a:t>BJETIVOS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número de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21</a:t>
            </a:fld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-52137" y="1237208"/>
            <a:ext cx="9177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Century Gothic" panose="020B0502020202020204" pitchFamily="34" charset="0"/>
                <a:cs typeface="Arial Narrow"/>
              </a:rPr>
              <a:t>Existe un </a:t>
            </a:r>
            <a:r>
              <a:rPr lang="es-CO" sz="200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 Narrow"/>
              </a:rPr>
              <a:t>déficit total de 51.134 aulas </a:t>
            </a:r>
            <a:r>
              <a:rPr lang="es-CO" sz="2000" dirty="0" smtClean="0">
                <a:latin typeface="Century Gothic" panose="020B0502020202020204" pitchFamily="34" charset="0"/>
                <a:cs typeface="Arial Narrow"/>
              </a:rPr>
              <a:t>a nivel nacional para la implementación de la jornada única</a:t>
            </a:r>
          </a:p>
          <a:p>
            <a:pPr algn="ctr"/>
            <a:r>
              <a:rPr lang="es-CO" sz="1400" dirty="0" smtClean="0">
                <a:latin typeface="Century Gothic" panose="020B0502020202020204" pitchFamily="34" charset="0"/>
                <a:cs typeface="Arial Narrow"/>
              </a:rPr>
              <a:t>(incluye aulas en sedes nuevas y ampliaciones/mejoramientos de sedes actuales)</a:t>
            </a:r>
            <a:endParaRPr lang="es-CO" sz="1400" dirty="0">
              <a:latin typeface="Century Gothic" panose="020B0502020202020204" pitchFamily="34" charset="0"/>
              <a:cs typeface="Arial Narrow"/>
            </a:endParaRPr>
          </a:p>
        </p:txBody>
      </p:sp>
      <p:sp>
        <p:nvSpPr>
          <p:cNvPr id="9" name="Título 25"/>
          <p:cNvSpPr>
            <a:spLocks noGrp="1"/>
          </p:cNvSpPr>
          <p:nvPr>
            <p:ph type="title"/>
          </p:nvPr>
        </p:nvSpPr>
        <p:spPr>
          <a:xfrm>
            <a:off x="25152" y="260649"/>
            <a:ext cx="9118848" cy="470330"/>
          </a:xfrm>
        </p:spPr>
        <p:txBody>
          <a:bodyPr>
            <a:normAutofit/>
          </a:bodyPr>
          <a:lstStyle/>
          <a:p>
            <a:r>
              <a:rPr lang="es-CO" sz="1800" dirty="0" smtClean="0"/>
              <a:t>Diagnóstico: Infraestructura insuficiente e inadecuada</a:t>
            </a:r>
            <a:endParaRPr lang="es-CO" sz="1800" dirty="0"/>
          </a:p>
        </p:txBody>
      </p:sp>
      <p:sp>
        <p:nvSpPr>
          <p:cNvPr id="10" name="Marcador de texto 13"/>
          <p:cNvSpPr>
            <a:spLocks noGrp="1"/>
          </p:cNvSpPr>
          <p:nvPr>
            <p:ph type="body" sz="quarter" idx="14"/>
          </p:nvPr>
        </p:nvSpPr>
        <p:spPr>
          <a:xfrm>
            <a:off x="-20389" y="6569075"/>
            <a:ext cx="3025031" cy="288925"/>
          </a:xfrm>
        </p:spPr>
        <p:txBody>
          <a:bodyPr anchor="ctr">
            <a:normAutofit/>
          </a:bodyPr>
          <a:lstStyle/>
          <a:p>
            <a:r>
              <a:rPr lang="es-CO" sz="900" dirty="0" smtClean="0"/>
              <a:t>Fuente: Ministerio de Educación Nacional.</a:t>
            </a:r>
            <a:endParaRPr lang="es-CO" sz="9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48594388"/>
              </p:ext>
            </p:extLst>
          </p:nvPr>
        </p:nvGraphicFramePr>
        <p:xfrm>
          <a:off x="683568" y="2389336"/>
          <a:ext cx="7776864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7"/>
          <p:cNvSpPr txBox="1"/>
          <p:nvPr/>
        </p:nvSpPr>
        <p:spPr>
          <a:xfrm>
            <a:off x="0" y="620688"/>
            <a:ext cx="918051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Déficit </a:t>
            </a:r>
            <a:r>
              <a:rPr lang="es-CO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aulas</a:t>
            </a:r>
            <a:endParaRPr lang="es-CO" sz="20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635896" y="44624"/>
            <a:ext cx="5462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rgbClr val="9E0000"/>
                </a:solidFill>
                <a:latin typeface="+mn-lt"/>
              </a:rPr>
              <a:t>Déficit de aulas por Departamento</a:t>
            </a:r>
            <a:endParaRPr lang="es-ES" sz="3200" b="1" dirty="0">
              <a:solidFill>
                <a:srgbClr val="9E0000"/>
              </a:solidFill>
              <a:latin typeface="+mn-lt"/>
            </a:endParaRPr>
          </a:p>
        </p:txBody>
      </p:sp>
      <p:pic>
        <p:nvPicPr>
          <p:cNvPr id="1026" name="Picture 2" descr="C:\Users\evalencia\AppData\Local\Microsoft\Windows\Temporary Internet Files\Content.Outlook\CYFCPE0A\MAPA COLOMBIA CIFRAS AULAS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7" y="1121842"/>
            <a:ext cx="4446979" cy="57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76205"/>
              </p:ext>
            </p:extLst>
          </p:nvPr>
        </p:nvGraphicFramePr>
        <p:xfrm>
          <a:off x="4975779" y="1052736"/>
          <a:ext cx="4060717" cy="5800670"/>
        </p:xfrm>
        <a:graphic>
          <a:graphicData uri="http://schemas.openxmlformats.org/drawingml/2006/table">
            <a:tbl>
              <a:tblPr/>
              <a:tblGrid>
                <a:gridCol w="1140997"/>
                <a:gridCol w="1595307"/>
                <a:gridCol w="1324413"/>
              </a:tblGrid>
              <a:tr h="3686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Departamento</a:t>
                      </a:r>
                      <a:endParaRPr lang="es-CO" sz="9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# de Aulas </a:t>
                      </a:r>
                      <a:r>
                        <a:rPr lang="es-CO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 </a:t>
                      </a:r>
                      <a:r>
                        <a:rPr lang="es-CO" sz="9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Construir</a:t>
                      </a:r>
                      <a:endParaRPr lang="es-CO" sz="9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de aulas requeridas por </a:t>
                      </a:r>
                      <a:r>
                        <a:rPr lang="es-CO" sz="9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DEPARTAMENTO</a:t>
                      </a:r>
                      <a:endParaRPr lang="es-CO" sz="95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00"/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Amazonas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  71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Antioquia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4.775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Arauca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  65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Atlántico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1.979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b"/>
                      <a:r>
                        <a:rPr lang="es-CO" sz="9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Bogotá D.C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5.531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Bolívar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1.897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Boyacá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418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Caldas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413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Caquetá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289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Casanare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196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Cauca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284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Cesar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1.025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Chocó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141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Córdoba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1.276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Cundinamarca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851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Guainía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     6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Guaviare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     8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Huila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521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Guajira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405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Magdalena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1.181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722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Nariño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773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Norte de Santander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928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Putumayo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  87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Quindío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444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Risaralda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628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7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 Andrés y Providencia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  22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Santander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1.236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Sucre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716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Tolima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776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Valle del Cauca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3.017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Vaupés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     6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Vichada</a:t>
                      </a: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                        6 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2000" marR="72000" marT="37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76">
                <a:tc>
                  <a:txBody>
                    <a:bodyPr/>
                    <a:lstStyle/>
                    <a:p>
                      <a:pPr algn="r" fontAlgn="ctr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7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4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3"/>
          <p:cNvSpPr>
            <a:spLocks noGrp="1"/>
          </p:cNvSpPr>
          <p:nvPr>
            <p:ph type="body" sz="quarter" idx="14"/>
          </p:nvPr>
        </p:nvSpPr>
        <p:spPr>
          <a:xfrm>
            <a:off x="-20389" y="6381328"/>
            <a:ext cx="3025031" cy="288925"/>
          </a:xfrm>
        </p:spPr>
        <p:txBody>
          <a:bodyPr anchor="ctr">
            <a:normAutofit/>
          </a:bodyPr>
          <a:lstStyle/>
          <a:p>
            <a:r>
              <a:rPr lang="es-CO" sz="900" dirty="0" smtClean="0"/>
              <a:t>Fuente: Ministerio de Educación Nacional.</a:t>
            </a:r>
            <a:endParaRPr lang="es-CO" sz="900" dirty="0"/>
          </a:p>
        </p:txBody>
      </p:sp>
      <p:pic>
        <p:nvPicPr>
          <p:cNvPr id="4" name="Picture 3" descr="EDUCACION AULAS JAIRO-01.jp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994115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5496" y="260648"/>
            <a:ext cx="9108504" cy="461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u="none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sz="1900" dirty="0" smtClean="0"/>
              <a:t>Plan de Acción: Lograr condiciones adecuadas de la infraestructura</a:t>
            </a:r>
            <a:endParaRPr lang="es-CO" sz="1900" dirty="0"/>
          </a:p>
        </p:txBody>
      </p:sp>
      <p:sp>
        <p:nvSpPr>
          <p:cNvPr id="6" name="CuadroTexto 7"/>
          <p:cNvSpPr txBox="1"/>
          <p:nvPr/>
        </p:nvSpPr>
        <p:spPr>
          <a:xfrm>
            <a:off x="0" y="692696"/>
            <a:ext cx="918051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Construcción </a:t>
            </a:r>
            <a:r>
              <a:rPr lang="es-CO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 ampliación de aulas</a:t>
            </a:r>
            <a:endParaRPr lang="es-CO" sz="20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60648"/>
            <a:ext cx="9108504" cy="461666"/>
          </a:xfrm>
        </p:spPr>
        <p:txBody>
          <a:bodyPr>
            <a:noAutofit/>
          </a:bodyPr>
          <a:lstStyle/>
          <a:p>
            <a:r>
              <a:rPr lang="es-CO" sz="1900" dirty="0"/>
              <a:t>Plan de </a:t>
            </a:r>
            <a:r>
              <a:rPr lang="es-CO" sz="1900" dirty="0" smtClean="0"/>
              <a:t>Acción: Lograr </a:t>
            </a:r>
            <a:r>
              <a:rPr lang="es-CO" sz="1900" dirty="0"/>
              <a:t>condiciones adecuadas de la infraestructura</a:t>
            </a:r>
          </a:p>
        </p:txBody>
      </p:sp>
      <p:sp>
        <p:nvSpPr>
          <p:cNvPr id="5" name="CuadroTexto 7"/>
          <p:cNvSpPr txBox="1"/>
          <p:nvPr/>
        </p:nvSpPr>
        <p:spPr>
          <a:xfrm>
            <a:off x="0" y="692696"/>
            <a:ext cx="918051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Construcción </a:t>
            </a:r>
            <a:r>
              <a:rPr lang="es-CO" sz="20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</a:t>
            </a:r>
            <a:r>
              <a:rPr lang="es-CO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ampliación de aulas</a:t>
            </a:r>
            <a:endParaRPr lang="es-CO" sz="20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6"/>
          <p:cNvGraphicFramePr/>
          <p:nvPr>
            <p:extLst>
              <p:ext uri="{D42A27DB-BD31-4B8C-83A1-F6EECF244321}">
                <p14:modId xmlns:p14="http://schemas.microsoft.com/office/powerpoint/2010/main" val="2583587284"/>
              </p:ext>
            </p:extLst>
          </p:nvPr>
        </p:nvGraphicFramePr>
        <p:xfrm>
          <a:off x="431539" y="1556792"/>
          <a:ext cx="737762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2"/>
          <p:cNvSpPr/>
          <p:nvPr/>
        </p:nvSpPr>
        <p:spPr>
          <a:xfrm>
            <a:off x="63143" y="5817458"/>
            <a:ext cx="763284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70000"/>
            </a:pPr>
            <a:r>
              <a:rPr lang="es-CO" sz="1400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*</a:t>
            </a:r>
            <a:r>
              <a:rPr lang="es-CO" sz="1400" dirty="0" smtClean="0">
                <a:solidFill>
                  <a:srgbClr val="000000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 Datos preliminares sujetos a resultados de convocatorias. Datos definitivos en octubre 2015.</a:t>
            </a:r>
          </a:p>
          <a:p>
            <a:pPr>
              <a:spcBef>
                <a:spcPct val="20000"/>
              </a:spcBef>
              <a:buSzPct val="70000"/>
            </a:pPr>
            <a:r>
              <a:rPr lang="es-CO" sz="1400" dirty="0" smtClean="0">
                <a:solidFill>
                  <a:srgbClr val="000000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Categorías definidas por el artículo 4 de la Resolución 200 de 2015. </a:t>
            </a:r>
            <a:endParaRPr lang="es-CO" sz="1400" dirty="0">
              <a:solidFill>
                <a:srgbClr val="000000"/>
              </a:solidFill>
              <a:latin typeface="Arial Narrow" panose="020B0606020202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5189" y="1857018"/>
            <a:ext cx="94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9.204 </a:t>
            </a:r>
            <a:r>
              <a:rPr lang="en-US" sz="2000" dirty="0" err="1" smtClean="0">
                <a:latin typeface="Arial Narrow"/>
                <a:cs typeface="Arial Narrow"/>
              </a:rPr>
              <a:t>aulas</a:t>
            </a:r>
            <a:r>
              <a:rPr lang="en-US" sz="2000" baseline="30000" dirty="0" smtClean="0">
                <a:latin typeface="Arial Narrow"/>
                <a:cs typeface="Arial Narrow"/>
              </a:rPr>
              <a:t>*</a:t>
            </a:r>
            <a:endParaRPr lang="en-US" sz="2000" baseline="30000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5189" y="3729226"/>
            <a:ext cx="86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/>
                <a:cs typeface="Arial Narrow"/>
              </a:rPr>
              <a:t>21.476 </a:t>
            </a:r>
            <a:r>
              <a:rPr lang="en-US" sz="2000" dirty="0" err="1" smtClean="0">
                <a:latin typeface="Arial Narrow"/>
                <a:cs typeface="Arial Narrow"/>
              </a:rPr>
              <a:t>aulas</a:t>
            </a:r>
            <a:r>
              <a:rPr lang="en-US" sz="2000" baseline="30000" dirty="0" smtClean="0">
                <a:latin typeface="Arial Narrow"/>
                <a:cs typeface="Arial Narrow"/>
              </a:rPr>
              <a:t>*</a:t>
            </a:r>
            <a:endParaRPr lang="en-US" sz="2000" baseline="30000" dirty="0">
              <a:latin typeface="Arial Narrow"/>
              <a:cs typeface="Arial Narrow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763329" y="2670592"/>
            <a:ext cx="216024" cy="2880320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60648"/>
            <a:ext cx="9108504" cy="461666"/>
          </a:xfrm>
        </p:spPr>
        <p:txBody>
          <a:bodyPr>
            <a:noAutofit/>
          </a:bodyPr>
          <a:lstStyle/>
          <a:p>
            <a:r>
              <a:rPr lang="es-CO" sz="1900" dirty="0"/>
              <a:t>Plan de </a:t>
            </a:r>
            <a:r>
              <a:rPr lang="es-CO" sz="1900" dirty="0" smtClean="0"/>
              <a:t>Acción: Lograr </a:t>
            </a:r>
            <a:r>
              <a:rPr lang="es-CO" sz="1900" dirty="0"/>
              <a:t>condiciones adecuadas de la infraestructura</a:t>
            </a:r>
            <a:endParaRPr lang="es-CO" sz="1900" b="1" dirty="0"/>
          </a:p>
        </p:txBody>
      </p:sp>
      <p:sp>
        <p:nvSpPr>
          <p:cNvPr id="5" name="CuadroTexto 7"/>
          <p:cNvSpPr txBox="1"/>
          <p:nvPr/>
        </p:nvSpPr>
        <p:spPr>
          <a:xfrm>
            <a:off x="0" y="692696"/>
            <a:ext cx="918051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Estándares </a:t>
            </a:r>
            <a:r>
              <a:rPr lang="es-CO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proyectos</a:t>
            </a:r>
            <a:endParaRPr lang="es-CO" sz="20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51672273"/>
              </p:ext>
            </p:extLst>
          </p:nvPr>
        </p:nvGraphicFramePr>
        <p:xfrm>
          <a:off x="251520" y="2029296"/>
          <a:ext cx="821925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2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" y="260648"/>
            <a:ext cx="9118848" cy="461666"/>
          </a:xfrm>
        </p:spPr>
        <p:txBody>
          <a:bodyPr>
            <a:normAutofit/>
          </a:bodyPr>
          <a:lstStyle/>
          <a:p>
            <a:r>
              <a:rPr lang="es-CO" sz="1900" dirty="0"/>
              <a:t>Plan de </a:t>
            </a:r>
            <a:r>
              <a:rPr lang="es-CO" sz="1900" dirty="0" smtClean="0"/>
              <a:t>Acción: Lograr </a:t>
            </a:r>
            <a:r>
              <a:rPr lang="es-CO" sz="1900" dirty="0"/>
              <a:t>condiciones adecuadas de la infraestructura</a:t>
            </a:r>
            <a:endParaRPr lang="es-CO" sz="1900" b="1" dirty="0"/>
          </a:p>
        </p:txBody>
      </p:sp>
      <p:sp>
        <p:nvSpPr>
          <p:cNvPr id="5" name="CuadroTexto 7"/>
          <p:cNvSpPr txBox="1"/>
          <p:nvPr/>
        </p:nvSpPr>
        <p:spPr>
          <a:xfrm>
            <a:off x="0" y="692696"/>
            <a:ext cx="918051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Estándares </a:t>
            </a:r>
            <a:r>
              <a:rPr lang="es-CO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</a:t>
            </a:r>
            <a:r>
              <a:rPr lang="es-CO" sz="20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proyectos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96752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Century Gothic" panose="020B0502020202020204" pitchFamily="34" charset="0"/>
                <a:cs typeface="Arial Narrow"/>
              </a:rPr>
              <a:t>Estándares de construcción</a:t>
            </a:r>
            <a:endParaRPr lang="es-CO" sz="2000" dirty="0">
              <a:latin typeface="Century Gothic" panose="020B0502020202020204" pitchFamily="34" charset="0"/>
              <a:cs typeface="Arial Narrow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99305161"/>
              </p:ext>
            </p:extLst>
          </p:nvPr>
        </p:nvGraphicFramePr>
        <p:xfrm>
          <a:off x="703955" y="1596862"/>
          <a:ext cx="7776864" cy="118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2956882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Century Gothic" panose="020B0502020202020204" pitchFamily="34" charset="0"/>
                <a:cs typeface="Arial Narrow"/>
              </a:rPr>
              <a:t>Componentes de la infraestructura de ”colegios 10” de jornada única</a:t>
            </a:r>
            <a:endParaRPr lang="es-CO" sz="2000" dirty="0">
              <a:latin typeface="Century Gothic" panose="020B0502020202020204" pitchFamily="34" charset="0"/>
              <a:cs typeface="Arial Narrow"/>
            </a:endParaRPr>
          </a:p>
        </p:txBody>
      </p:sp>
      <p:pic>
        <p:nvPicPr>
          <p:cNvPr id="13" name="Imagen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6788"/>
            <a:ext cx="3816424" cy="313855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42792" y="3386788"/>
            <a:ext cx="4572001" cy="31470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55600" lvl="0" indent="-273050">
              <a:buFont typeface="+mj-lt"/>
              <a:buAutoNum type="arabicPeriod"/>
            </a:pPr>
            <a:endParaRPr lang="es-CO" sz="1050" dirty="0" smtClean="0">
              <a:latin typeface="Arial Narrow"/>
              <a:cs typeface="Arial Narrow"/>
            </a:endParaRPr>
          </a:p>
          <a:p>
            <a:pPr marL="355600" lvl="0" indent="-273050">
              <a:buFont typeface="+mj-lt"/>
              <a:buAutoNum type="arabicPeriod"/>
            </a:pPr>
            <a:r>
              <a:rPr lang="es-CO" sz="1600" dirty="0" smtClean="0">
                <a:latin typeface="Arial Narrow"/>
                <a:cs typeface="Arial Narrow"/>
              </a:rPr>
              <a:t>Aulas </a:t>
            </a:r>
            <a:r>
              <a:rPr lang="es-CO" sz="1600" dirty="0">
                <a:latin typeface="Arial Narrow"/>
                <a:cs typeface="Arial Narrow"/>
              </a:rPr>
              <a:t>de clase </a:t>
            </a:r>
            <a:r>
              <a:rPr lang="es-CO" sz="1600" dirty="0" smtClean="0">
                <a:latin typeface="Arial Narrow"/>
                <a:cs typeface="Arial Narrow"/>
              </a:rPr>
              <a:t>equipadas</a:t>
            </a:r>
            <a:endParaRPr lang="en-US" sz="1600" dirty="0">
              <a:latin typeface="Arial Narrow"/>
              <a:cs typeface="Arial Narrow"/>
            </a:endParaRPr>
          </a:p>
          <a:p>
            <a:pPr marL="355600" lvl="0" indent="-273050">
              <a:buFont typeface="+mj-lt"/>
              <a:buAutoNum type="arabicPeriod"/>
            </a:pPr>
            <a:r>
              <a:rPr lang="es-CO" sz="1600" dirty="0">
                <a:latin typeface="Arial Narrow"/>
                <a:cs typeface="Arial Narrow"/>
              </a:rPr>
              <a:t>Laboratorios de física, química, ciencias naturales y </a:t>
            </a:r>
            <a:r>
              <a:rPr lang="es-CO" sz="1600" dirty="0" smtClean="0">
                <a:latin typeface="Arial Narrow"/>
                <a:cs typeface="Arial Narrow"/>
              </a:rPr>
              <a:t>bilingüismo.</a:t>
            </a:r>
            <a:endParaRPr lang="en-US" sz="1600" dirty="0">
              <a:latin typeface="Arial Narrow"/>
              <a:cs typeface="Arial Narrow"/>
            </a:endParaRPr>
          </a:p>
          <a:p>
            <a:pPr marL="355600" lvl="0" indent="-273050">
              <a:buFont typeface="+mj-lt"/>
              <a:buAutoNum type="arabicPeriod"/>
            </a:pPr>
            <a:r>
              <a:rPr lang="es-CO" sz="1600" dirty="0">
                <a:latin typeface="Arial Narrow"/>
                <a:cs typeface="Arial Narrow"/>
              </a:rPr>
              <a:t>Laboratorios de tecnología, innovación y </a:t>
            </a:r>
            <a:r>
              <a:rPr lang="es-CO" sz="1600" dirty="0" smtClean="0">
                <a:latin typeface="Arial Narrow"/>
                <a:cs typeface="Arial Narrow"/>
              </a:rPr>
              <a:t>multimedia</a:t>
            </a:r>
            <a:endParaRPr lang="en-US" sz="1600" dirty="0">
              <a:latin typeface="Arial Narrow"/>
              <a:cs typeface="Arial Narrow"/>
            </a:endParaRPr>
          </a:p>
          <a:p>
            <a:pPr marL="355600" lvl="0" indent="-273050">
              <a:buFont typeface="+mj-lt"/>
              <a:buAutoNum type="arabicPeriod"/>
            </a:pPr>
            <a:r>
              <a:rPr lang="es-CO" sz="1600" dirty="0">
                <a:latin typeface="Arial Narrow"/>
                <a:cs typeface="Arial Narrow"/>
              </a:rPr>
              <a:t>Biblioteca </a:t>
            </a:r>
            <a:r>
              <a:rPr lang="es-CO" sz="1600" dirty="0" smtClean="0">
                <a:latin typeface="Arial Narrow"/>
                <a:cs typeface="Arial Narrow"/>
              </a:rPr>
              <a:t>escolar</a:t>
            </a:r>
            <a:endParaRPr lang="en-US" sz="1600" dirty="0">
              <a:latin typeface="Arial Narrow"/>
              <a:cs typeface="Arial Narrow"/>
            </a:endParaRPr>
          </a:p>
          <a:p>
            <a:pPr marL="355600" lvl="0" indent="-273050">
              <a:buFont typeface="+mj-lt"/>
              <a:buAutoNum type="arabicPeriod"/>
            </a:pPr>
            <a:r>
              <a:rPr lang="es-CO" sz="1600" dirty="0">
                <a:latin typeface="Arial Narrow"/>
                <a:cs typeface="Arial Narrow"/>
              </a:rPr>
              <a:t>Comedor y </a:t>
            </a:r>
            <a:r>
              <a:rPr lang="es-CO" sz="1600" dirty="0" smtClean="0">
                <a:latin typeface="Arial Narrow"/>
                <a:cs typeface="Arial Narrow"/>
              </a:rPr>
              <a:t>cocina</a:t>
            </a:r>
            <a:endParaRPr lang="en-US" sz="1600" dirty="0">
              <a:latin typeface="Arial Narrow"/>
              <a:cs typeface="Arial Narrow"/>
            </a:endParaRPr>
          </a:p>
          <a:p>
            <a:pPr marL="355600" lvl="0" indent="-273050">
              <a:buFont typeface="+mj-lt"/>
              <a:buAutoNum type="arabicPeriod"/>
            </a:pPr>
            <a:r>
              <a:rPr lang="es-CO" sz="1600" dirty="0">
                <a:latin typeface="Arial Narrow"/>
                <a:cs typeface="Arial Narrow"/>
              </a:rPr>
              <a:t>Zona </a:t>
            </a:r>
            <a:r>
              <a:rPr lang="es-CO" sz="1600" dirty="0" smtClean="0">
                <a:latin typeface="Arial Narrow"/>
                <a:cs typeface="Arial Narrow"/>
              </a:rPr>
              <a:t>administrativa</a:t>
            </a:r>
            <a:endParaRPr lang="en-US" sz="1600" dirty="0">
              <a:latin typeface="Arial Narrow"/>
              <a:cs typeface="Arial Narrow"/>
            </a:endParaRPr>
          </a:p>
          <a:p>
            <a:pPr marL="355600" lvl="0" indent="-273050">
              <a:buFont typeface="+mj-lt"/>
              <a:buAutoNum type="arabicPeriod"/>
            </a:pPr>
            <a:r>
              <a:rPr lang="es-CO" sz="1600" dirty="0">
                <a:latin typeface="Arial Narrow"/>
                <a:cs typeface="Arial Narrow"/>
              </a:rPr>
              <a:t>Sala de </a:t>
            </a:r>
            <a:r>
              <a:rPr lang="es-CO" sz="1600" dirty="0" smtClean="0">
                <a:latin typeface="Arial Narrow"/>
                <a:cs typeface="Arial Narrow"/>
              </a:rPr>
              <a:t>maestros</a:t>
            </a:r>
            <a:endParaRPr lang="en-US" sz="1600" dirty="0">
              <a:latin typeface="Arial Narrow"/>
              <a:cs typeface="Arial Narrow"/>
            </a:endParaRPr>
          </a:p>
          <a:p>
            <a:pPr marL="355600" lvl="0" indent="-273050">
              <a:buFont typeface="+mj-lt"/>
              <a:buAutoNum type="arabicPeriod"/>
            </a:pPr>
            <a:r>
              <a:rPr lang="es-CO" sz="1600" dirty="0">
                <a:latin typeface="Arial Narrow"/>
                <a:cs typeface="Arial Narrow"/>
              </a:rPr>
              <a:t>Áreas recreativas y canchas </a:t>
            </a:r>
            <a:r>
              <a:rPr lang="es-CO" sz="1600" dirty="0" smtClean="0">
                <a:latin typeface="Arial Narrow"/>
                <a:cs typeface="Arial Narrow"/>
              </a:rPr>
              <a:t>deportivas</a:t>
            </a:r>
            <a:endParaRPr lang="en-US" sz="1600" dirty="0">
              <a:latin typeface="Arial Narrow"/>
              <a:cs typeface="Arial Narrow"/>
            </a:endParaRPr>
          </a:p>
          <a:p>
            <a:pPr marL="355600" lvl="0" indent="-273050">
              <a:buFont typeface="+mj-lt"/>
              <a:buAutoNum type="arabicPeriod"/>
            </a:pPr>
            <a:r>
              <a:rPr lang="es-CO" sz="1600" dirty="0" smtClean="0">
                <a:latin typeface="Arial Narrow"/>
                <a:cs typeface="Arial Narrow"/>
              </a:rPr>
              <a:t>Conectividad</a:t>
            </a:r>
            <a:endParaRPr lang="en-US" sz="1600" dirty="0">
              <a:latin typeface="Arial Narrow"/>
              <a:cs typeface="Arial Narrow"/>
            </a:endParaRPr>
          </a:p>
          <a:p>
            <a:pPr marL="355600" indent="-273050">
              <a:buFont typeface="+mj-lt"/>
              <a:buAutoNum type="arabicPeriod"/>
            </a:pPr>
            <a:r>
              <a:rPr lang="es-CO" sz="1600" dirty="0">
                <a:latin typeface="Arial Narrow"/>
                <a:cs typeface="Arial Narrow"/>
              </a:rPr>
              <a:t>Baterías sanitarias y servicios </a:t>
            </a:r>
            <a:r>
              <a:rPr lang="es-CO" sz="1600" dirty="0" smtClean="0">
                <a:latin typeface="Arial Narrow"/>
                <a:cs typeface="Arial Narrow"/>
              </a:rPr>
              <a:t>generales</a:t>
            </a:r>
          </a:p>
          <a:p>
            <a:pPr marL="355600" indent="-273050">
              <a:buFont typeface="+mj-lt"/>
              <a:buAutoNum type="arabicPeriod"/>
            </a:pPr>
            <a:endParaRPr lang="en-US" sz="105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981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60648"/>
            <a:ext cx="8435280" cy="461666"/>
          </a:xfrm>
        </p:spPr>
        <p:txBody>
          <a:bodyPr>
            <a:normAutofit/>
          </a:bodyPr>
          <a:lstStyle/>
          <a:p>
            <a:r>
              <a:rPr lang="es-CO" sz="1900" dirty="0" smtClean="0"/>
              <a:t>Financiamiento</a:t>
            </a:r>
            <a:endParaRPr lang="es-CO" sz="1900" b="1" dirty="0"/>
          </a:p>
        </p:txBody>
      </p:sp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35496" y="1556792"/>
            <a:ext cx="9108504" cy="43438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1400" b="1" dirty="0" smtClean="0"/>
              <a:t>Miles de millones de pesos corrientes</a:t>
            </a:r>
            <a:endParaRPr lang="es-CO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678" y="6037347"/>
            <a:ext cx="55322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aseline="30000" dirty="0">
                <a:latin typeface="Arial Narrow"/>
                <a:cs typeface="Arial Narrow"/>
              </a:rPr>
              <a:t>(a)</a:t>
            </a:r>
            <a:r>
              <a:rPr lang="es-CO" sz="1100" dirty="0">
                <a:latin typeface="Arial Narrow"/>
                <a:cs typeface="Arial Narrow"/>
              </a:rPr>
              <a:t> </a:t>
            </a:r>
            <a:r>
              <a:rPr lang="es-ES" sz="1100" dirty="0">
                <a:latin typeface="Arial Narrow"/>
                <a:cs typeface="Arial Narrow"/>
              </a:rPr>
              <a:t>Recursos adicionales a los comunicados por el DNP en el marco del Plan Plurianual de Inversiones.</a:t>
            </a:r>
            <a:r>
              <a:rPr lang="es-ES" sz="1100" b="1" dirty="0">
                <a:latin typeface="Arial Narrow"/>
                <a:cs typeface="Arial Narrow"/>
              </a:rPr>
              <a:t> </a:t>
            </a:r>
            <a:endParaRPr lang="en-US" sz="1100" dirty="0">
              <a:latin typeface="Arial Narrow"/>
              <a:cs typeface="Arial Narrow"/>
            </a:endParaRPr>
          </a:p>
          <a:p>
            <a:r>
              <a:rPr lang="es-ES" sz="1100" dirty="0">
                <a:latin typeface="Arial Narrow"/>
                <a:cs typeface="Arial Narrow"/>
              </a:rPr>
              <a:t>Fuente: </a:t>
            </a:r>
            <a:r>
              <a:rPr lang="es-ES" sz="1100" dirty="0" smtClean="0">
                <a:latin typeface="Arial Narrow"/>
                <a:cs typeface="Arial Narrow"/>
              </a:rPr>
              <a:t>DGPPN, MinHacienda; </a:t>
            </a:r>
            <a:r>
              <a:rPr lang="es-ES" sz="1100" dirty="0">
                <a:latin typeface="Arial Narrow"/>
                <a:cs typeface="Arial Narrow"/>
              </a:rPr>
              <a:t>Proyecciones Oficina Asesora de Planeación y Finanzas, </a:t>
            </a:r>
            <a:r>
              <a:rPr lang="es-ES" sz="1100" dirty="0" smtClean="0">
                <a:latin typeface="Arial Narrow"/>
                <a:cs typeface="Arial Narrow"/>
              </a:rPr>
              <a:t>MinEducación.</a:t>
            </a:r>
            <a:endParaRPr lang="en-US" sz="1100" dirty="0"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98072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Recursos estimados </a:t>
            </a:r>
            <a:r>
              <a:rPr lang="es-ES" dirty="0" smtClean="0">
                <a:latin typeface="Century Gothic" panose="020B0502020202020204" pitchFamily="34" charset="0"/>
              </a:rPr>
              <a:t>para </a:t>
            </a:r>
            <a:r>
              <a:rPr lang="es-ES" dirty="0">
                <a:latin typeface="Century Gothic" panose="020B0502020202020204" pitchFamily="34" charset="0"/>
              </a:rPr>
              <a:t>financiar </a:t>
            </a:r>
            <a:r>
              <a:rPr lang="es-ES" dirty="0" smtClean="0">
                <a:latin typeface="Century Gothic" panose="020B0502020202020204" pitchFamily="34" charset="0"/>
              </a:rPr>
              <a:t>la construcción de 30.680 aulas en 2015-2018</a:t>
            </a:r>
            <a:endParaRPr lang="es-CO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4213"/>
              </p:ext>
            </p:extLst>
          </p:nvPr>
        </p:nvGraphicFramePr>
        <p:xfrm>
          <a:off x="1331635" y="1991176"/>
          <a:ext cx="7632853" cy="3598064"/>
        </p:xfrm>
        <a:graphic>
          <a:graphicData uri="http://schemas.openxmlformats.org/drawingml/2006/table">
            <a:tbl>
              <a:tblPr firstRow="1" bandRow="1"/>
              <a:tblGrid>
                <a:gridCol w="2505443"/>
                <a:gridCol w="512741"/>
                <a:gridCol w="512741"/>
                <a:gridCol w="512741"/>
                <a:gridCol w="512741"/>
                <a:gridCol w="512741"/>
                <a:gridCol w="512741"/>
                <a:gridCol w="512741"/>
                <a:gridCol w="512741"/>
                <a:gridCol w="512741"/>
                <a:gridCol w="512741"/>
              </a:tblGrid>
              <a:tr h="415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Ley 21/82</a:t>
                      </a:r>
                      <a:endParaRPr lang="es-CO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205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215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221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228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1.500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96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Portafolio</a:t>
                      </a:r>
                      <a:r>
                        <a:rPr lang="es-CO" sz="15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O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Ley 21/82</a:t>
                      </a:r>
                      <a:endParaRPr lang="es-CO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0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Aportes</a:t>
                      </a:r>
                      <a:r>
                        <a:rPr lang="es-CO" sz="1500" b="0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nación </a:t>
                      </a:r>
                      <a:r>
                        <a:rPr lang="es-CO" sz="1500" b="0" i="0" u="none" strike="noStrike" baseline="30000" dirty="0" smtClean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s-CO" sz="1500" b="0" i="0" u="none" strike="noStrike" baseline="30000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a)</a:t>
                      </a:r>
                      <a:endParaRPr lang="es-CO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   -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6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Subtotal APGN</a:t>
                      </a:r>
                    </a:p>
                  </a:txBody>
                  <a:tcPr marL="72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205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325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391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448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2.000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SGR</a:t>
                      </a:r>
                    </a:p>
                  </a:txBody>
                  <a:tcPr marL="216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309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318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328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 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 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 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 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  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1.255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96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Cofinanciación Ley 21 (30%)</a:t>
                      </a:r>
                    </a:p>
                  </a:txBody>
                  <a:tcPr marL="216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695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Subtotal otras fuentes</a:t>
                      </a:r>
                    </a:p>
                  </a:txBody>
                  <a:tcPr marL="72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392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406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417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1.950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recursos estimados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566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717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797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865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183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3.950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2619489"/>
            <a:ext cx="9716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Aval fiscal del CONFIS 27 abril de 2015</a:t>
            </a:r>
          </a:p>
          <a:p>
            <a:pPr algn="ctr"/>
            <a:endParaRPr lang="es-CO" sz="14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187624" y="2564904"/>
            <a:ext cx="144016" cy="1440160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Oval 9"/>
          <p:cNvSpPr/>
          <p:nvPr/>
        </p:nvSpPr>
        <p:spPr>
          <a:xfrm rot="5400000">
            <a:off x="8566782" y="5047518"/>
            <a:ext cx="360040" cy="723404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60648"/>
            <a:ext cx="8435280" cy="461666"/>
          </a:xfrm>
        </p:spPr>
        <p:txBody>
          <a:bodyPr>
            <a:normAutofit/>
          </a:bodyPr>
          <a:lstStyle/>
          <a:p>
            <a:r>
              <a:rPr lang="es-CO" sz="1900" b="1" dirty="0" smtClean="0"/>
              <a:t>Resumen</a:t>
            </a:r>
            <a:endParaRPr lang="es-CO" sz="1900" b="1" dirty="0"/>
          </a:p>
        </p:txBody>
      </p:sp>
      <p:sp>
        <p:nvSpPr>
          <p:cNvPr id="15" name="Rectangle 14"/>
          <p:cNvSpPr/>
          <p:nvPr/>
        </p:nvSpPr>
        <p:spPr>
          <a:xfrm>
            <a:off x="81462" y="980728"/>
            <a:ext cx="89550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El </a:t>
            </a:r>
            <a:r>
              <a:rPr lang="es-ES" sz="2400" dirty="0" err="1" smtClean="0">
                <a:latin typeface="Arial Narrow" panose="020B0606020202030204" pitchFamily="34" charset="0"/>
              </a:rPr>
              <a:t>PNIE</a:t>
            </a:r>
            <a:r>
              <a:rPr lang="es-ES" sz="2400" dirty="0" smtClean="0">
                <a:latin typeface="Arial Narrow" panose="020B0606020202030204" pitchFamily="34" charset="0"/>
              </a:rPr>
              <a:t> atenderá </a:t>
            </a:r>
            <a:r>
              <a:rPr lang="es-ES" sz="2400" b="1" dirty="0" smtClean="0">
                <a:latin typeface="Arial Narrow" panose="020B0606020202030204" pitchFamily="34" charset="0"/>
              </a:rPr>
              <a:t>entre 2015 y 2018 el 60% (30.680 aulas) del déficit total de aulas</a:t>
            </a:r>
            <a:r>
              <a:rPr lang="es-ES" sz="2400" dirty="0" smtClean="0">
                <a:latin typeface="Arial Narrow" panose="020B0606020202030204" pitchFamily="34" charset="0"/>
              </a:rPr>
              <a:t> </a:t>
            </a:r>
            <a:r>
              <a:rPr lang="es-ES" sz="2400" dirty="0">
                <a:latin typeface="Arial Narrow" panose="020B0606020202030204" pitchFamily="34" charset="0"/>
              </a:rPr>
              <a:t>(</a:t>
            </a:r>
            <a:r>
              <a:rPr lang="es-ES" sz="2400" dirty="0" smtClean="0">
                <a:latin typeface="Arial Narrow" panose="020B0606020202030204" pitchFamily="34" charset="0"/>
              </a:rPr>
              <a:t>51.134 aulas) para la implementación de la jornada única.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Se viabilizan recursos por </a:t>
            </a:r>
            <a:r>
              <a:rPr lang="es-ES" sz="2400" b="1" dirty="0" smtClean="0">
                <a:latin typeface="Arial Narrow" panose="020B0606020202030204" pitchFamily="34" charset="0"/>
              </a:rPr>
              <a:t>$3,95 billones </a:t>
            </a:r>
            <a:r>
              <a:rPr lang="es-ES" sz="2400" dirty="0" smtClean="0">
                <a:latin typeface="Arial Narrow" panose="020B0606020202030204" pitchFamily="34" charset="0"/>
              </a:rPr>
              <a:t>para garantizar el cumplimiento de esta meta.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Arial Narrow" panose="020B0606020202030204" pitchFamily="34" charset="0"/>
              </a:rPr>
              <a:t>A través del Fondo de Financiamiento de Infraestructura Educativa será posible:</a:t>
            </a:r>
          </a:p>
          <a:p>
            <a:pPr marL="800100" lvl="1" indent="-342900">
              <a:buSzPct val="60000"/>
              <a:buFont typeface="Wingdings" panose="05000000000000000000" pitchFamily="2" charset="2"/>
              <a:buChar char="§"/>
            </a:pPr>
            <a:r>
              <a:rPr lang="es-ES" sz="2200" b="1" dirty="0" smtClean="0">
                <a:latin typeface="Arial Narrow" panose="020B0606020202030204" pitchFamily="34" charset="0"/>
              </a:rPr>
              <a:t>Priorizar proyectos </a:t>
            </a:r>
            <a:r>
              <a:rPr lang="es-ES" sz="2200" dirty="0" smtClean="0">
                <a:latin typeface="Arial Narrow" panose="020B0606020202030204" pitchFamily="34" charset="0"/>
              </a:rPr>
              <a:t>de infraestructura educativa.</a:t>
            </a:r>
          </a:p>
          <a:p>
            <a:pPr marL="800100" lvl="1" indent="-342900">
              <a:buSzPct val="60000"/>
              <a:buFont typeface="Wingdings" panose="05000000000000000000" pitchFamily="2" charset="2"/>
              <a:buChar char="§"/>
            </a:pPr>
            <a:r>
              <a:rPr lang="es-ES" sz="2200" b="1" dirty="0" smtClean="0">
                <a:latin typeface="Arial Narrow" panose="020B0606020202030204" pitchFamily="34" charset="0"/>
              </a:rPr>
              <a:t>Desarrollar instrumentos </a:t>
            </a:r>
            <a:r>
              <a:rPr lang="es-ES" sz="2200" dirty="0" smtClean="0">
                <a:latin typeface="Arial Narrow" panose="020B0606020202030204" pitchFamily="34" charset="0"/>
              </a:rPr>
              <a:t>para su financiamiento.</a:t>
            </a:r>
          </a:p>
          <a:p>
            <a:pPr marL="800100" lvl="1" indent="-342900">
              <a:buSzPct val="60000"/>
              <a:buFont typeface="Wingdings" panose="05000000000000000000" pitchFamily="2" charset="2"/>
              <a:buChar char="§"/>
            </a:pPr>
            <a:r>
              <a:rPr lang="es-ES" sz="2200" dirty="0" smtClean="0">
                <a:latin typeface="Arial Narrow" panose="020B0606020202030204" pitchFamily="34" charset="0"/>
              </a:rPr>
              <a:t>Lograr la </a:t>
            </a:r>
            <a:r>
              <a:rPr lang="es-ES" sz="2200" b="1" dirty="0" smtClean="0">
                <a:latin typeface="Arial Narrow" panose="020B0606020202030204" pitchFamily="34" charset="0"/>
              </a:rPr>
              <a:t>confluencia de recursos </a:t>
            </a:r>
            <a:r>
              <a:rPr lang="es-ES" sz="2200" dirty="0" smtClean="0">
                <a:latin typeface="Arial Narrow" panose="020B0606020202030204" pitchFamily="34" charset="0"/>
              </a:rPr>
              <a:t>de distintas fuentes.</a:t>
            </a:r>
          </a:p>
          <a:p>
            <a:pPr marL="800100" lvl="1" indent="-342900">
              <a:buSzPct val="60000"/>
              <a:buFont typeface="Wingdings" panose="05000000000000000000" pitchFamily="2" charset="2"/>
              <a:buChar char="§"/>
            </a:pPr>
            <a:r>
              <a:rPr lang="es-ES" sz="2200" dirty="0" smtClean="0">
                <a:latin typeface="Arial Narrow" panose="020B0606020202030204" pitchFamily="34" charset="0"/>
              </a:rPr>
              <a:t>Aplicar </a:t>
            </a:r>
            <a:r>
              <a:rPr lang="es-ES" sz="2200" b="1" dirty="0" smtClean="0">
                <a:latin typeface="Arial Narrow" panose="020B0606020202030204" pitchFamily="34" charset="0"/>
              </a:rPr>
              <a:t>estándares de construcción </a:t>
            </a:r>
            <a:r>
              <a:rPr lang="es-ES" sz="2200" dirty="0" smtClean="0">
                <a:latin typeface="Arial Narrow" panose="020B0606020202030204" pitchFamily="34" charset="0"/>
              </a:rPr>
              <a:t>en todos los proyectos.</a:t>
            </a:r>
          </a:p>
          <a:p>
            <a:pPr marL="800100" lvl="1" indent="-342900">
              <a:buSzPct val="60000"/>
              <a:buFont typeface="Wingdings" panose="05000000000000000000" pitchFamily="2" charset="2"/>
              <a:buChar char="§"/>
            </a:pPr>
            <a:r>
              <a:rPr lang="es-ES" sz="2200" b="1" dirty="0" smtClean="0">
                <a:latin typeface="Arial Narrow" panose="020B0606020202030204" pitchFamily="34" charset="0"/>
              </a:rPr>
              <a:t>Obtener economías de escala </a:t>
            </a:r>
            <a:r>
              <a:rPr lang="es-ES" sz="2200" dirty="0" smtClean="0">
                <a:latin typeface="Arial Narrow" panose="020B0606020202030204" pitchFamily="34" charset="0"/>
              </a:rPr>
              <a:t>al contratar grupos de colegios y no obras individuales.</a:t>
            </a:r>
            <a:endParaRPr lang="es-CO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851920" y="188640"/>
            <a:ext cx="5292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 smtClean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Logros estratégicos Plan de Infraestructura Educativa 2015  </a:t>
            </a:r>
          </a:p>
        </p:txBody>
      </p:sp>
      <p:sp>
        <p:nvSpPr>
          <p:cNvPr id="78" name="Marcador de contenido 2"/>
          <p:cNvSpPr txBox="1">
            <a:spLocks/>
          </p:cNvSpPr>
          <p:nvPr/>
        </p:nvSpPr>
        <p:spPr bwMode="auto">
          <a:xfrm>
            <a:off x="323528" y="1124744"/>
            <a:ext cx="856895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2200" kern="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Primera convocatoria de predios (resoluciones 200, 201, 202 de 2015). Cierre en Feb. 16 de 2015.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FINDETER (Contratos 1013 de 2014 y 620 de 2015)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2200" kern="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Asociaciones </a:t>
            </a: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Público </a:t>
            </a:r>
            <a:r>
              <a:rPr lang="es-ES" sz="2200" kern="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Privadas (FDN – Contrato 857 de 2015).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Lanzamiento </a:t>
            </a:r>
            <a:r>
              <a:rPr lang="es-ES" sz="2200" kern="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</a:t>
            </a: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lan </a:t>
            </a: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Pacífico: Procesos </a:t>
            </a:r>
            <a:r>
              <a:rPr lang="es-ES" sz="2200" kern="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licitatorios para la construcción de infraestructura educativa en la Región </a:t>
            </a: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Pacífico</a:t>
            </a:r>
            <a:r>
              <a:rPr lang="es-ES" sz="2200" kern="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(11 Grupos, 8 mil a 14 mil millones </a:t>
            </a: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aprox. </a:t>
            </a:r>
            <a:r>
              <a:rPr lang="es-ES" sz="2200" kern="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 67 sedes). Total 130 Mil Millones.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s-ES" sz="2200" kern="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Documento CONPES 3831 de </a:t>
            </a: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2015</a:t>
            </a:r>
            <a:endParaRPr lang="es-ES" sz="2200" kern="0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Articulo </a:t>
            </a: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59 del Plan Nacional de Desarrollo (Ley 1753 de 2015) – FFIE</a:t>
            </a: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Estándares Arquitectónico</a:t>
            </a:r>
            <a:endParaRPr lang="es-ES" sz="2200" kern="0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Requerimiento </a:t>
            </a: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 dotaciones por </a:t>
            </a: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ambiente</a:t>
            </a:r>
            <a:endParaRPr kumimoji="0" lang="es-ES" sz="2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s-ES" sz="2200" kern="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s-ES" sz="2200" kern="0" dirty="0" smtClean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/>
              </a:rPr>
              <a:t>www.youtube.com/watch?v=dMd1k-0zf34</a:t>
            </a:r>
            <a:endParaRPr lang="es-ES" sz="2200" kern="0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s-ES" sz="2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jerson\Downloads\iconos-1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259228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611560" y="465313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Gestión de la Cobertura Educativa </a:t>
            </a:r>
            <a:endParaRPr lang="es-CO" sz="4000" b="1" dirty="0">
              <a:solidFill>
                <a:srgbClr val="C0504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3275856" y="0"/>
            <a:ext cx="642087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ES" sz="54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Mesas Temáticas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s-ES" sz="48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s-ES" sz="20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196752"/>
            <a:ext cx="864096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3200" b="1" kern="0" dirty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Infraestructura</a:t>
            </a:r>
          </a:p>
          <a:p>
            <a:pPr marL="914400" lvl="0" indent="-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3200" b="1" kern="0" dirty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Educación para adultos (Alfabetización</a:t>
            </a:r>
            <a:r>
              <a:rPr lang="es-ES" sz="32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914400" lvl="0" indent="-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Atención Necesidades Educativas Especiales</a:t>
            </a:r>
          </a:p>
          <a:p>
            <a:pPr marL="914400" lvl="0" indent="-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Programa de Alimentación Escolar</a:t>
            </a:r>
          </a:p>
          <a:p>
            <a:pPr marL="914400" lvl="0" indent="-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Planes escolares para la Gestión del Riesgo</a:t>
            </a:r>
          </a:p>
          <a:p>
            <a:pPr marL="914400" lvl="0" indent="-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Programa de Educación Rural PER</a:t>
            </a:r>
          </a:p>
          <a:p>
            <a:pPr marL="914400" lvl="0" indent="-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Cobertura Educativo y Contratación del Servicio Educativo</a:t>
            </a:r>
          </a:p>
          <a:p>
            <a:pPr marL="914400" lvl="0" indent="-91440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s-ES" sz="2400" kern="0" dirty="0">
              <a:solidFill>
                <a:srgbClr val="000000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 bwMode="auto">
          <a:xfrm>
            <a:off x="395536" y="1484784"/>
            <a:ext cx="856895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ES" sz="9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Gracias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ES" sz="48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Angela Patricia Henao Ospina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ES" sz="40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Directora de Cobertura y Equidad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ES" sz="40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ahenao@mineduacion.gov.co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s-ES" sz="5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s-ES" sz="2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s-ES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770984" cy="706090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7797 DE 2015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395891"/>
              </p:ext>
            </p:extLst>
          </p:nvPr>
        </p:nvGraphicFramePr>
        <p:xfrm>
          <a:off x="0" y="1111992"/>
          <a:ext cx="8928992" cy="5737988"/>
        </p:xfrm>
        <a:graphic>
          <a:graphicData uri="http://schemas.openxmlformats.org/drawingml/2006/table">
            <a:tbl>
              <a:tblPr/>
              <a:tblGrid>
                <a:gridCol w="2520281"/>
                <a:gridCol w="3240360"/>
                <a:gridCol w="3168351"/>
              </a:tblGrid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RESOLUCIÓN </a:t>
                      </a: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5360 DE 2006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RESOLUCIÓN 7797 DE 2015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NOVEDADES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</a:tr>
              <a:tr h="147187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OBJETO</a:t>
                      </a:r>
                    </a:p>
                    <a:p>
                      <a:pPr algn="just" fontAlgn="ctr"/>
                      <a:endParaRPr lang="es-CO" sz="1100" b="1" i="0" u="sng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just" fontAlgn="ctr"/>
                      <a:r>
                        <a:rPr lang="es-CO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organiza el proceso de matrícula oficial de la educación preescolar, básica y media en las entidades territoriales certificadas.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08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</a:p>
                    <a:p>
                      <a:pPr algn="just" fontAlgn="ctr"/>
                      <a:endParaRPr lang="es-CO" sz="1100" b="1" i="0" u="sng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ctr"/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Establecer el  proceso de gestión de la cobertura educativa en las ETC certificadas y el reporte de matrícula no oficial al SIMAT.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08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Busca articular la capacidad operativa de las ETC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el recurso humano,  infraestructura y estrategias de permanencia, con el fin de garantizar el derecho a la educación, asegurando la prestación del servicio educativo y su continuidad durante el calendario escolar.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08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44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RESPONSABLES </a:t>
                      </a:r>
                      <a:r>
                        <a:rPr lang="es-CO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DEL PROCESO DE </a:t>
                      </a:r>
                      <a:r>
                        <a:rPr lang="es-CO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MATRICULA</a:t>
                      </a:r>
                      <a:endParaRPr lang="es-CO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just" fontAlgn="ctr"/>
                      <a:endParaRPr lang="es-ES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 fontAlgn="ctr"/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Entidad territorial el secretario de educación,</a:t>
                      </a:r>
                      <a:r>
                        <a:rPr lang="es-E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 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rector.</a:t>
                      </a:r>
                    </a:p>
                  </a:txBody>
                  <a:tcPr marL="144000" marR="108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O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RESPONSABLES DEL PROCESO DE GESTION DE COBERTURA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 fontAlgn="ctr"/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Entidad territorial,</a:t>
                      </a:r>
                      <a:r>
                        <a:rPr lang="es-E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secretario de educación,</a:t>
                      </a:r>
                      <a:r>
                        <a:rPr lang="es-E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 rector,</a:t>
                      </a:r>
                      <a:r>
                        <a:rPr lang="es-E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 personal administrativo y los padres de familia.</a:t>
                      </a:r>
                      <a:endParaRPr lang="es-ES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marR="108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El, personal administrativo encargado de administrar los sistemas de información, sin perjuicio de la responsabilidad que le asiste , al rector.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Padres de familia y/o acudientes. 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Formalizar la matrícula de los alumnos activos y nuevos.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ctr">
                        <a:defRPr/>
                      </a:pP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Informar el retiro del estudiante del sistema educativo estatal.</a:t>
                      </a:r>
                    </a:p>
                    <a:p>
                      <a:pPr algn="just" fontAlgn="ctr">
                        <a:defRPr/>
                      </a:pPr>
                      <a:endParaRPr lang="es-CO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ctr"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Realizar la inscripción para la solicitud de cupo. </a:t>
                      </a:r>
                      <a:endParaRPr lang="es-CO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44000" marR="108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641">
                <a:tc>
                  <a:txBody>
                    <a:bodyPr/>
                    <a:lstStyle/>
                    <a:p>
                      <a:pPr algn="just" fontAlgn="ctr"/>
                      <a:endParaRPr lang="es-ES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marR="108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defRPr/>
                      </a:pPr>
                      <a:r>
                        <a:rPr lang="es-ES" sz="1100" b="1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COFIDENCIALIDAD</a:t>
                      </a:r>
                      <a:r>
                        <a:rPr lang="es-ES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10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personal que administra datos, están obligadas a garantizar la reserva de la información.</a:t>
                      </a:r>
                      <a:endParaRPr lang="es-CO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44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defRPr/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Según lo  establecido en la Ley 1581 de 2012 y su decreto reglamentario 1377 de 2013 .</a:t>
                      </a:r>
                      <a:endParaRPr lang="es-CO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44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8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770984" cy="706090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7797 DE 2015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48621"/>
              </p:ext>
            </p:extLst>
          </p:nvPr>
        </p:nvGraphicFramePr>
        <p:xfrm>
          <a:off x="251520" y="1024163"/>
          <a:ext cx="8749852" cy="4492249"/>
        </p:xfrm>
        <a:graphic>
          <a:graphicData uri="http://schemas.openxmlformats.org/drawingml/2006/table">
            <a:tbl>
              <a:tblPr/>
              <a:tblGrid>
                <a:gridCol w="2376264"/>
                <a:gridCol w="2915985"/>
                <a:gridCol w="3457603"/>
              </a:tblGrid>
              <a:tr h="288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RESOLUCIÓN </a:t>
                      </a: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5360 DE 2006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RESOLUCIÓN 7797 DE 2015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NOVEDADES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</a:tr>
              <a:tr h="126987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CRITERIOS</a:t>
                      </a:r>
                    </a:p>
                    <a:p>
                      <a:pPr algn="just" fontAlgn="ctr"/>
                      <a:endParaRPr lang="es-CO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just" fontAlgn="ctr"/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sólo bloque entre alumnos antiguos y nuevos para asignación</a:t>
                      </a:r>
                      <a:r>
                        <a:rPr lang="es-CO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cupos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44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CRITERIOS </a:t>
                      </a:r>
                      <a:r>
                        <a:rPr lang="es-CO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PARA </a:t>
                      </a:r>
                      <a:r>
                        <a:rPr lang="es-CO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ASIGNACIÓN </a:t>
                      </a:r>
                      <a:r>
                        <a:rPr lang="es-CO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 </a:t>
                      </a:r>
                      <a:r>
                        <a:rPr lang="es-CO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CUPOS</a:t>
                      </a:r>
                    </a:p>
                    <a:p>
                      <a:pPr algn="just" fontAlgn="ctr"/>
                      <a:endParaRPr lang="es-CO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marL="228600" marR="0" indent="-2286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Alumnos antiguos, siguiendo orden de prioridad</a:t>
                      </a:r>
                    </a:p>
                    <a:p>
                      <a:pPr marL="228600" marR="0" indent="-2286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Alumnos</a:t>
                      </a:r>
                      <a:r>
                        <a:rPr lang="es-E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nuevos inscritos, siguiendo orden de prioridad</a:t>
                      </a:r>
                      <a:endParaRPr lang="es-CO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44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Facilita priorización entre activos (antiguos) y nuevos</a:t>
                      </a:r>
                    </a:p>
                    <a:p>
                      <a:pPr algn="just" fontAlgn="ctr"/>
                      <a:r>
                        <a:rPr lang="es-CO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Para nuevos se dar prioridad a estudiantes: </a:t>
                      </a:r>
                    </a:p>
                    <a:p>
                      <a:pPr marL="0" indent="0" algn="just" fontAlgn="ctr">
                        <a:buNone/>
                      </a:pPr>
                      <a:r>
                        <a:rPr lang="es-CO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 NEE, 2.Ingresar a transición, 3. Victimas del conflicto, 4.Población vulnerable, 5. Con hermanos vinculados, 6. Que abandonaron el sistema educativo, </a:t>
                      </a:r>
                      <a:r>
                        <a:rPr lang="es-CO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7.Sistema de Responsabilidad Penal para Adolescentes, 8. Los demás inscritos y 9. No inscritos durante el proceso.</a:t>
                      </a:r>
                    </a:p>
                    <a:p>
                      <a:pPr marL="0" indent="0" algn="just" fontAlgn="ctr">
                        <a:buNone/>
                      </a:pPr>
                      <a:endParaRPr lang="es-CO" sz="11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indent="0" algn="just" fontAlgn="ctr">
                        <a:buNone/>
                      </a:pPr>
                      <a:endParaRPr lang="es-CO" sz="11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8000" marR="144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25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ETAPAS DEL PROCESO DE MATRÍCULA </a:t>
                      </a:r>
                    </a:p>
                    <a:p>
                      <a:pPr algn="just" fontAlgn="ctr"/>
                      <a:endParaRPr lang="es-CO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 fontAlgn="ctr"/>
                      <a:r>
                        <a:rPr lang="es-CO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La etapa de pre-matricula no permite realizar novedades ni registrar estrategias de permanencia a partir de septiembre y en esta fecha se realiza la promoción.</a:t>
                      </a:r>
                      <a:endParaRPr lang="es-CO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ETAPAS DEL PROCESO DE GESTION DE COBERTURA</a:t>
                      </a:r>
                      <a:endParaRPr lang="es-ES" sz="1100" b="0" i="0" u="sng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i="0" u="sng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s-CO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Planeación</a:t>
                      </a:r>
                    </a:p>
                    <a:p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Capacidad institucional y proyección de Cupos</a:t>
                      </a:r>
                      <a:r>
                        <a:rPr lang="es-CO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(*)</a:t>
                      </a:r>
                      <a:endParaRPr lang="es-CO" sz="11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Solicitud y asignación de cupos educativos</a:t>
                      </a:r>
                      <a:r>
                        <a:rPr lang="es-CO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(Pre-matrícula)</a:t>
                      </a:r>
                      <a:endParaRPr lang="es-CO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Matrícula</a:t>
                      </a:r>
                    </a:p>
                    <a:p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Auditoría de la ETC (Autonomía de la ETC)</a:t>
                      </a:r>
                      <a:endParaRPr lang="es-MX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44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MX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cada etapa se establecen objetivos y responsabilidades  a las ETC, a  rectores y directores de  EE y padres de familia.</a:t>
                      </a:r>
                    </a:p>
                    <a:p>
                      <a:pPr lvl="0" algn="just"/>
                      <a:endParaRPr lang="es-CO" sz="11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just" fontAlgn="ct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Acto Administrativo 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donde define las directrices, criterios, procedimientos y cronograma del proceso de gestión de cobertura</a:t>
                      </a:r>
                      <a:r>
                        <a:rPr lang="es-CO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(65 ETC)</a:t>
                      </a:r>
                      <a:endParaRPr lang="es-CO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ctr"/>
                      <a:endParaRPr lang="es-CO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La solicitud cupos 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/>
                        </a:rPr>
                        <a:t>antes (pre-matrícula) facilitará: la promoción, novedades y reporte de estrategias de permanencia hasta final de año  en el SIMAT.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08000" marR="144000" marT="66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7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706090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</a:t>
            </a:r>
            <a:r>
              <a:rPr lang="es-CO" sz="2000" b="1" dirty="0" smtClean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7797 </a:t>
            </a:r>
            <a:r>
              <a:rPr lang="es-CO" sz="2000" b="1" dirty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O" sz="2000" b="1" dirty="0" smtClean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s-CO" sz="2000" dirty="0"/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296124"/>
              </p:ext>
            </p:extLst>
          </p:nvPr>
        </p:nvGraphicFramePr>
        <p:xfrm>
          <a:off x="179512" y="1052736"/>
          <a:ext cx="8856984" cy="4716661"/>
        </p:xfrm>
        <a:graphic>
          <a:graphicData uri="http://schemas.openxmlformats.org/drawingml/2006/table">
            <a:tbl>
              <a:tblPr/>
              <a:tblGrid>
                <a:gridCol w="1791416"/>
                <a:gridCol w="2966467"/>
                <a:gridCol w="4099101"/>
              </a:tblGrid>
              <a:tr h="339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RESOLUCIÓN </a:t>
                      </a: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5360 DE 2006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RESOLUCIÓN 7797 DE 2015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NOVEDADES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</a:tr>
              <a:tr h="149175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1100" b="1" u="sng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NOVEDADES DE </a:t>
                      </a:r>
                      <a:r>
                        <a:rPr lang="es-CO" sz="1100" b="1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RETIRO DE ESTUDIANTES</a:t>
                      </a:r>
                      <a:r>
                        <a:rPr lang="es-CO" sz="11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11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</a:t>
                      </a:r>
                      <a:r>
                        <a:rPr lang="es-CO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 y/o los rectores de los EE </a:t>
                      </a:r>
                      <a:r>
                        <a:rPr lang="x-none" sz="11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registrarán en el </a:t>
                      </a:r>
                      <a:r>
                        <a:rPr lang="es-CO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SIMAT, </a:t>
                      </a:r>
                      <a:r>
                        <a:rPr lang="x-none" sz="11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forma permanente</a:t>
                      </a:r>
                      <a:r>
                        <a:rPr lang="es-CO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x-none" sz="11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 novedades</a:t>
                      </a:r>
                      <a:r>
                        <a:rPr lang="es-CO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retiro  de matrícula.</a:t>
                      </a: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retiro</a:t>
                      </a:r>
                      <a:r>
                        <a:rPr lang="es-CO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procederá cuando exista: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285750" lvl="0" indent="-285750" algn="just">
                        <a:buFont typeface="+mj-lt"/>
                        <a:buAutoNum type="arabicPeriod"/>
                      </a:pP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olicitud escrita de retiro 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parte 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uno de los padres y/o acudientes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del estudiante si es mayor de edad.</a:t>
                      </a:r>
                    </a:p>
                    <a:p>
                      <a:pPr marL="285750" lvl="0" indent="-285750" algn="just">
                        <a:buFont typeface="+mj-lt"/>
                        <a:buAutoNum type="arabicPeriod"/>
                      </a:pPr>
                      <a:endParaRPr lang="es-CO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buFont typeface="+mj-lt"/>
                        <a:buAutoNum type="arabicPeriod"/>
                      </a:pP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equerimiento de retiro por parte de 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otra ETC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donde está el estudiante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siempre y cuando exista una evidencia de  que dicha ETC lo está atendiendo.</a:t>
                      </a:r>
                    </a:p>
                    <a:p>
                      <a:pPr marL="285750" lvl="0" indent="-285750" algn="just">
                        <a:buFont typeface="+mj-lt"/>
                        <a:buAutoNum type="arabicPeriod"/>
                      </a:pPr>
                      <a:endParaRPr lang="es-CO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buFont typeface="+mj-lt"/>
                        <a:buAutoNum type="arabicPeriod"/>
                      </a:pP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informes de auditoría 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evidencie que el estudiante no está en el EE.</a:t>
                      </a:r>
                    </a:p>
                    <a:p>
                      <a:pPr marL="0" lvl="0" indent="0" algn="just">
                        <a:buFont typeface="+mj-lt"/>
                        <a:buNone/>
                      </a:pPr>
                      <a:endParaRPr lang="es-CO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44000" marT="66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75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REPORTES</a:t>
                      </a:r>
                      <a:r>
                        <a:rPr lang="es-CO" sz="1100" b="1" i="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s-CO" sz="1100" b="1" i="0" u="sng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u="sng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REPORTES DE LA ETC PARA SEGUIMIENTO </a:t>
                      </a:r>
                      <a:r>
                        <a:rPr lang="es-CO" sz="11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evaluación del MEN que deben Registrar y/o cargar en el SIMAT: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s-CO" sz="11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CO" sz="11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Copia del acto administrativo que reglamenta el PGC en la ETC. 2ª. semana de junio</a:t>
                      </a:r>
                      <a:r>
                        <a:rPr lang="es-CO" sz="110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(artículo transitorio)</a:t>
                      </a:r>
                      <a:endParaRPr lang="es-CO" sz="11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s-CO" sz="11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x-none" sz="1100" kern="1200" noProof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Proyección de cupos.</a:t>
                      </a:r>
                      <a:r>
                        <a:rPr lang="es-CO" sz="11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4ª. semana de agosto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s-CO" sz="11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x-none" sz="1100" kern="1200" noProof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Solicitud de cupos</a:t>
                      </a:r>
                      <a:r>
                        <a:rPr lang="es-CO" sz="11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CO" sz="1100" u="sng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4ª</a:t>
                      </a:r>
                      <a:r>
                        <a:rPr lang="es-CO" sz="11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semana de septiembre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s-MX" sz="11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x-none" sz="1100" kern="1200" noProof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Inscripción de alumnos nuevos</a:t>
                      </a:r>
                      <a:r>
                        <a:rPr lang="es-CO" sz="11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 4ª. semana de septiembre.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s-MX" sz="1100" kern="12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1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Información </a:t>
                      </a:r>
                      <a:r>
                        <a:rPr lang="es-CO" sz="11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S" sz="11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matrícula. </a:t>
                      </a:r>
                      <a:r>
                        <a:rPr lang="es-CO" sz="1100" u="sng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s-CO" sz="11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semana de febrero del año siguiente.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s-CO" sz="1100" b="0" i="0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s-CO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8000" marR="144000" marT="66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2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706090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</a:t>
            </a:r>
            <a:r>
              <a:rPr lang="es-CO" sz="2000" b="1" dirty="0" smtClean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7797 </a:t>
            </a:r>
            <a:r>
              <a:rPr lang="es-CO" sz="2000" b="1" dirty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O" sz="2000" b="1" dirty="0" smtClean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s-CO" sz="2000" dirty="0"/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452700"/>
              </p:ext>
            </p:extLst>
          </p:nvPr>
        </p:nvGraphicFramePr>
        <p:xfrm>
          <a:off x="179512" y="1052736"/>
          <a:ext cx="8856984" cy="4366132"/>
        </p:xfrm>
        <a:graphic>
          <a:graphicData uri="http://schemas.openxmlformats.org/drawingml/2006/table">
            <a:tbl>
              <a:tblPr/>
              <a:tblGrid>
                <a:gridCol w="1791416"/>
                <a:gridCol w="2966467"/>
                <a:gridCol w="4099101"/>
              </a:tblGrid>
              <a:tr h="339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RESOLUCIÓN </a:t>
                      </a: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5360 DE 2006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RESOLUCIÓN 7797 DE 2015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NOVEDADES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0000"/>
                    </a:solidFill>
                  </a:tcPr>
                </a:tc>
              </a:tr>
              <a:tr h="165677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OTROS REPORTES</a:t>
                      </a:r>
                    </a:p>
                    <a:p>
                      <a:pPr algn="l" fontAlgn="ctr"/>
                      <a:endParaRPr lang="es-CO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establece los responsabilidades de las ETC  y los rectores  para cada reporte</a:t>
                      </a: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Distribución  de planta de cargos y</a:t>
                      </a:r>
                      <a:r>
                        <a:rPr lang="es-CO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 de personal </a:t>
                      </a:r>
                    </a:p>
                    <a:p>
                      <a:pPr algn="l" fontAlgn="ctr"/>
                      <a:r>
                        <a:rPr lang="es-CO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3 semana nov – 4ª. semana marzo año siguiente. </a:t>
                      </a:r>
                    </a:p>
                    <a:p>
                      <a:pPr algn="l" fontAlgn="ctr"/>
                      <a:endParaRPr lang="es-CO" sz="11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Reporte de estrategias de permanencia SIMAT. 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s-CO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Inicio jornada académica hasta  la 4ª. semana de noviembre.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es-CO" sz="11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Reporte de información de infraestructura física –SICIED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s-CO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Permanente</a:t>
                      </a:r>
                    </a:p>
                    <a:p>
                      <a:pPr algn="l" fontAlgn="ctr"/>
                      <a:endParaRPr lang="es-CO" sz="11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O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Reporte de riegos de deserción - SIMPADE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Inicio jornada académica hasta la 4ª  semana de noviembre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es-CO" sz="11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69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defRPr/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establecimientos educativos de carácter privado tendrán la obligación de reportar la matrícula al MEN y serán responsables de la información que ella contenga.</a:t>
                      </a:r>
                    </a:p>
                    <a:p>
                      <a:pPr algn="just" fontAlgn="ctr">
                        <a:defRPr/>
                      </a:pPr>
                      <a:endParaRPr lang="es-ES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s-CO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buAutoNum type="arabicPeriod"/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 calendario “A”. Entre la 1ª. semana de diciembre hasta la 4a semana del mes de febrero.</a:t>
                      </a:r>
                    </a:p>
                    <a:p>
                      <a:pPr algn="just"/>
                      <a:endParaRPr lang="es-ES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Para el calendario “B”. La 4ª semana de junio hasta la 4ª  semana de septiembre.</a:t>
                      </a:r>
                      <a:endParaRPr lang="es-CO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CO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(Resolución</a:t>
                      </a:r>
                      <a:r>
                        <a:rPr lang="es-CO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166 de 2003. fecha de corte 30 de marzo)</a:t>
                      </a:r>
                      <a:endParaRPr lang="es-CO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51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no realizan el proceso de gestión de cobertura </a:t>
                      </a:r>
                      <a:r>
                        <a:rPr lang="es-CO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través de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SIMAT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s-CO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cierre de l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CO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vigencia 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2016, con el fin de sincronizar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 sistema propio con el sistema de información del </a:t>
                      </a:r>
                      <a:r>
                        <a:rPr lang="es-MX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 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puedan 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 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reporte a través del web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servicie </a:t>
                      </a:r>
                      <a:r>
                        <a:rPr lang="x-none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tiempo real</a:t>
                      </a:r>
                      <a:r>
                        <a:rPr lang="es-CO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CO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44000" marT="6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0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770984" cy="706090"/>
          </a:xfrm>
        </p:spPr>
        <p:txBody>
          <a:bodyPr>
            <a:normAutofit/>
          </a:bodyPr>
          <a:lstStyle/>
          <a:p>
            <a:pPr algn="r"/>
            <a:r>
              <a:rPr lang="es-CO" sz="2000" b="1" dirty="0">
                <a:solidFill>
                  <a:srgbClr val="9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RESOLUCIÓN  7797 DE 2015</a:t>
            </a:r>
            <a:endParaRPr lang="es-CO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61697"/>
              </p:ext>
            </p:extLst>
          </p:nvPr>
        </p:nvGraphicFramePr>
        <p:xfrm>
          <a:off x="467544" y="1134037"/>
          <a:ext cx="8352928" cy="5402656"/>
        </p:xfrm>
        <a:graphic>
          <a:graphicData uri="http://schemas.openxmlformats.org/drawingml/2006/table">
            <a:tbl>
              <a:tblPr/>
              <a:tblGrid>
                <a:gridCol w="3168352"/>
                <a:gridCol w="2415590"/>
                <a:gridCol w="2768986"/>
              </a:tblGrid>
              <a:tr h="257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ACTIVIDADES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FECHAS DE INICIO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FECHAS DE FINALIZACIÓN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Reporte del acto administrativo del  PGC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Hasta la 4ª semana de junio para el 2016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95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Reporte proyección de cupos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 semana  de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agosto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95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Reporte solicitudes de cupos 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 semana  de septiembre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95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Reporte de inscripción de alumnos nuevos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 semana  de septiembre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12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Promoción y aprobación de traslados de estudiantes.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3ª semana de noviembre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 semana de noviembre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5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Renovación matrícula alumnos activos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3ª semana de noviembre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 semana de enero del año  siguiente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95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Novedades de retiro de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estudiantes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Permanentemente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95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Renovación matrícula alumnos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3ª semana de noviembre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 semana de enero del año siguiente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95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Matrícula de alumnos nuevos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3ª semana de noviembre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 semana de enero del año siguiente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2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Reporte  información de matrícula en el SIMAT.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1ª semana de diciembre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 semana de febrero del año  siguiente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95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Auditorías a los  Establecimientos Educativos. 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ETC definirá las fechas de las auditorías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95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Reporte  de  información  de infraestructura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Permanentemente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12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Caracterización de la población en riesgo de deserción.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partir de la fecha de inicio del calendario escolar de la ETC.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 semana de noviembre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12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Asignación de estrategias de permanencia.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partir de la fecha de inicio del calendario escolar de la ETC.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 semana de noviembre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31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Expedición del acto administrativo de distribución de planta docente, directivo docente y administrativa. 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3ª semana de noviembre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 semana de marzo del año siguiente</a:t>
                      </a:r>
                    </a:p>
                  </a:txBody>
                  <a:tcPr marL="7542" marR="7542" marT="7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3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26519" y="116632"/>
            <a:ext cx="8174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 smtClean="0">
                <a:solidFill>
                  <a:srgbClr val="68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Matrícula 2014-Julio 1 de 2015</a:t>
            </a:r>
            <a:endParaRPr lang="es-ES" b="1" dirty="0">
              <a:solidFill>
                <a:srgbClr val="68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1988840"/>
            <a:ext cx="2736305" cy="919401"/>
          </a:xfrm>
          <a:prstGeom prst="roundRect">
            <a:avLst/>
          </a:prstGeom>
          <a:noFill/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Oficial </a:t>
            </a:r>
          </a:p>
          <a:p>
            <a:pPr algn="ctr"/>
            <a:r>
              <a:rPr lang="es-CO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7.698.992</a:t>
            </a:r>
            <a:endParaRPr lang="es-CO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26519" y="1196752"/>
            <a:ext cx="1963558" cy="51077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1" y="5229200"/>
            <a:ext cx="2448273" cy="991731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10.341.023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20728" y="3064800"/>
            <a:ext cx="2736305" cy="919401"/>
          </a:xfrm>
          <a:prstGeom prst="roundRect">
            <a:avLst/>
          </a:prstGeom>
          <a:noFill/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Contratada</a:t>
            </a:r>
          </a:p>
          <a:p>
            <a:pPr algn="ctr"/>
            <a:r>
              <a:rPr lang="es-CO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956.087</a:t>
            </a:r>
            <a:endParaRPr lang="es-CO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12153" y="4121142"/>
            <a:ext cx="2736305" cy="919401"/>
          </a:xfrm>
          <a:prstGeom prst="roundRect">
            <a:avLst/>
          </a:prstGeom>
          <a:noFill/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Privada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1.685.944</a:t>
            </a:r>
            <a:endParaRPr lang="es-CO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86967" y="1988840"/>
            <a:ext cx="2736305" cy="919401"/>
          </a:xfrm>
          <a:prstGeom prst="roundRect">
            <a:avLst/>
          </a:prstGeom>
          <a:noFill/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Oficial </a:t>
            </a:r>
          </a:p>
          <a:p>
            <a:pPr algn="ctr"/>
            <a:r>
              <a:rPr lang="es-CO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7.625.903</a:t>
            </a:r>
            <a:endParaRPr lang="es-CO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17950" y="1196752"/>
            <a:ext cx="1963558" cy="51077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12159" y="3064800"/>
            <a:ext cx="2736305" cy="919401"/>
          </a:xfrm>
          <a:prstGeom prst="roundRect">
            <a:avLst/>
          </a:prstGeom>
          <a:noFill/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Contratada</a:t>
            </a:r>
          </a:p>
          <a:p>
            <a:pPr algn="ctr">
              <a:spcAft>
                <a:spcPts val="0"/>
              </a:spcAft>
            </a:pPr>
            <a:r>
              <a:rPr lang="es-CO" sz="2400" dirty="0" smtClean="0">
                <a:latin typeface="Verdana"/>
                <a:ea typeface="Calibri"/>
                <a:cs typeface="Times New Roman"/>
              </a:rPr>
              <a:t>604.145</a:t>
            </a:r>
            <a:endParaRPr lang="es-CO" sz="2400" dirty="0">
              <a:ea typeface="Calibri"/>
              <a:cs typeface="Times New Roman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003584" y="4121142"/>
            <a:ext cx="2736305" cy="919401"/>
          </a:xfrm>
          <a:prstGeom prst="roundRect">
            <a:avLst/>
          </a:prstGeom>
          <a:noFill/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Privada</a:t>
            </a:r>
            <a:endParaRPr lang="es-C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CO" sz="2400" dirty="0" smtClean="0">
                <a:latin typeface="Verdana"/>
                <a:ea typeface="Calibri"/>
                <a:cs typeface="Times New Roman"/>
              </a:rPr>
              <a:t>1.768.740</a:t>
            </a:r>
            <a:endParaRPr lang="es-CO" sz="2400" dirty="0">
              <a:ea typeface="Calibri"/>
              <a:cs typeface="Times New Roman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7504" y="648866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b="1" dirty="0" smtClean="0">
                <a:solidFill>
                  <a:schemeClr val="bg1"/>
                </a:solidFill>
                <a:ea typeface="ＭＳ Ｐゴシック" pitchFamily="34" charset="-128"/>
              </a:rPr>
              <a:t>Reporte de matrícula</a:t>
            </a:r>
            <a:endParaRPr lang="es-CO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253687" y="5229199"/>
            <a:ext cx="2448273" cy="991731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9.998.788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616554" y="5215856"/>
            <a:ext cx="1963558" cy="9194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Faltan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-342.235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Flecha izquierda"/>
          <p:cNvSpPr/>
          <p:nvPr/>
        </p:nvSpPr>
        <p:spPr>
          <a:xfrm>
            <a:off x="5688003" y="5529458"/>
            <a:ext cx="385543" cy="391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Flecha izquierda"/>
          <p:cNvSpPr/>
          <p:nvPr/>
        </p:nvSpPr>
        <p:spPr>
          <a:xfrm rot="10800000">
            <a:off x="3109442" y="5558067"/>
            <a:ext cx="385543" cy="391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CuadroTexto"/>
          <p:cNvSpPr txBox="1"/>
          <p:nvPr/>
        </p:nvSpPr>
        <p:spPr>
          <a:xfrm>
            <a:off x="3616554" y="4221089"/>
            <a:ext cx="1963558" cy="9194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upera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82.796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616554" y="3064801"/>
            <a:ext cx="1963558" cy="9194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Faltan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-351.942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616554" y="1988841"/>
            <a:ext cx="1963558" cy="9194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Faltan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-73.089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5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3" grpId="0" animBg="1"/>
      <p:bldP spid="28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1242CD5-32A4-4185-93B6-E3715801556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51A164B-B3C2-4E7B-9DB5-51D39F9C622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F4879408-81FE-43EA-B7A1-816A8FE97F0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8A9A635-930B-49B8-BF7B-2FDFA702FBCB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F2A684F-3540-413B-B660-CAD52A5A945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079CDEA-F023-414E-B553-B876419DDE3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0038E21-1CD2-43FE-B5B8-24F661510D8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CFF50244-B105-438C-B35E-D15F6BFFF4D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5F7FCA9-87DD-48A9-95CC-DA9342B6ED3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4C8132FA-B5A6-48E1-9C75-A8AFF955FAF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F125AE26-4227-4F70-A6B1-FC02142F1EF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877DF3E-1F9F-485F-B335-D151B04213B6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3DC9624-C772-434C-96B8-568E4DD41AB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B2676A6E-ED34-4B17-B0B2-051E6EF0F19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F5A3E3D-C317-4829-95B1-F2F5413E90AD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9E51396-EBC9-4D80-BC9C-675AB6E9499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6D089406-5FD8-49DA-9015-422A5B425AD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9218450-FCCB-4ABB-8D94-A259347FB85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BCB82AD-C1C8-49E7-BF91-15D356FDAC5B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78FFB69-A39C-413F-8B45-842A230DDEE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13C6315C-296D-4956-A18D-FDFBA34CB38C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F97F8089-0502-4DC2-BE6B-D1E92A65CE4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BF01EDE-9433-45E9-8A92-60F801F0C3A7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B49FBFDA-94E0-4A4B-A624-8C8EFE99B84D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4672108A-8D0E-4D0D-89C2-934A2E06050E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C0772041-482C-4D45-8DF2-F7B1F0EDACBF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93DF90D5-9EAE-4D8D-8DDE-3AB85107859A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02A982D-B689-40DE-923F-C9224DCCE7D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E98EDCC2-B0A1-4400-8CE7-52D0AC2E3E4E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E1D7F598-7DD6-42D6-985B-1C02B116F306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0C6FAEC5-BAE1-4532-9BC3-06674DFDD35A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04E0C6F9-4149-49BA-92AF-4F8028C17CB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96675762-5253-465C-A678-D1081CB9A04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D14AA7B-DC24-4AC1-9EA6-BE8B4423BB18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954A258-9C43-4D62-AD8C-DC453185713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1AEDC75-8251-4D2C-B508-34749CAC9D0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1B56AD3-625A-4298-9858-5833C8AB1832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B599FCEA-598B-4992-9C51-4C98B322C220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63EFE6F6-2106-4B54-B531-E04375F40B7B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96C8BD66-8548-40EA-A559-11671B7F765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DE9A907-C38D-4487-9325-1927DC3D8E1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3A521DE-B013-4BDD-A15D-3820E3796B5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33EC7C7-13DD-49EF-AAB5-7EDAC43976E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00BBB18-C888-4325-9AAB-B6763247252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3CE53FC0-3B0B-47FC-B135-940D6451C1B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2945</Words>
  <Application>Microsoft Office PowerPoint</Application>
  <PresentationFormat>Presentación en pantalla (4:3)</PresentationFormat>
  <Paragraphs>642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1_Tema de Office</vt:lpstr>
      <vt:lpstr>Presentación de PowerPoint</vt:lpstr>
      <vt:lpstr>Presentación de PowerPoint</vt:lpstr>
      <vt:lpstr>Presentación de PowerPoint</vt:lpstr>
      <vt:lpstr>RESOLUCIÓN 7797 DE 2015</vt:lpstr>
      <vt:lpstr>RESOLUCIÓN 7797 DE 2015</vt:lpstr>
      <vt:lpstr>RESOLUCIÓN 7797 DE 2015</vt:lpstr>
      <vt:lpstr>RESOLUCIÓN 7797 DE 2015</vt:lpstr>
      <vt:lpstr>RESOLUCIÓN  7797 DE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Diagnóstico</vt:lpstr>
      <vt:lpstr>Objetivos del PNIE</vt:lpstr>
      <vt:lpstr>Diagnóstico: Infraestructura insuficiente e inadecuada</vt:lpstr>
      <vt:lpstr>Presentación de PowerPoint</vt:lpstr>
      <vt:lpstr>Presentación de PowerPoint</vt:lpstr>
      <vt:lpstr>Plan de Acción: Lograr condiciones adecuadas de la infraestructura</vt:lpstr>
      <vt:lpstr>Plan de Acción: Lograr condiciones adecuadas de la infraestructura</vt:lpstr>
      <vt:lpstr>Plan de Acción: Lograr condiciones adecuadas de la infraestructura</vt:lpstr>
      <vt:lpstr>Financiamiento</vt:lpstr>
      <vt:lpstr>Resumen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COMPARATIVO MODIFICACION 5360 DE 2006 Y SU DEROGATORIA</dc:title>
  <dc:creator>David Andres Muñoz Bermudez</dc:creator>
  <cp:lastModifiedBy>Angela Patricia Henao Ospina</cp:lastModifiedBy>
  <cp:revision>436</cp:revision>
  <cp:lastPrinted>2015-04-15T22:55:01Z</cp:lastPrinted>
  <dcterms:created xsi:type="dcterms:W3CDTF">2015-02-27T16:50:14Z</dcterms:created>
  <dcterms:modified xsi:type="dcterms:W3CDTF">2015-07-01T19:56:46Z</dcterms:modified>
</cp:coreProperties>
</file>