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16"/>
  </p:notesMasterIdLst>
  <p:sldIdLst>
    <p:sldId id="377" r:id="rId3"/>
    <p:sldId id="362" r:id="rId4"/>
    <p:sldId id="339" r:id="rId5"/>
    <p:sldId id="360" r:id="rId6"/>
    <p:sldId id="391" r:id="rId7"/>
    <p:sldId id="394" r:id="rId8"/>
    <p:sldId id="398" r:id="rId9"/>
    <p:sldId id="397" r:id="rId10"/>
    <p:sldId id="399" r:id="rId11"/>
    <p:sldId id="395" r:id="rId12"/>
    <p:sldId id="375" r:id="rId13"/>
    <p:sldId id="372" r:id="rId14"/>
    <p:sldId id="390" r:id="rId15"/>
  </p:sldIdLst>
  <p:sldSz cx="16257588" cy="9144000"/>
  <p:notesSz cx="6858000" cy="9144000"/>
  <p:defaultTextStyle>
    <a:defPPr>
      <a:defRPr lang="es-ES"/>
    </a:defPPr>
    <a:lvl1pPr marL="0" algn="l" defTabSz="73622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6229" algn="l" defTabSz="73622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2458" algn="l" defTabSz="73622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08687" algn="l" defTabSz="73622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44917" algn="l" defTabSz="73622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1146" algn="l" defTabSz="73622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17375" algn="l" defTabSz="73622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53604" algn="l" defTabSz="73622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89833" algn="l" defTabSz="73622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7" userDrawn="1">
          <p15:clr>
            <a:srgbClr val="A4A3A4"/>
          </p15:clr>
        </p15:guide>
        <p15:guide id="2" pos="9906" userDrawn="1">
          <p15:clr>
            <a:srgbClr val="A4A3A4"/>
          </p15:clr>
        </p15:guide>
        <p15:guide id="3" pos="335" userDrawn="1">
          <p15:clr>
            <a:srgbClr val="A4A3A4"/>
          </p15:clr>
        </p15:guide>
        <p15:guide id="4" orient="horz" pos="5035" userDrawn="1">
          <p15:clr>
            <a:srgbClr val="A4A3A4"/>
          </p15:clr>
        </p15:guide>
        <p15:guide id="5" pos="3533" userDrawn="1">
          <p15:clr>
            <a:srgbClr val="A4A3A4"/>
          </p15:clr>
        </p15:guide>
        <p15:guide id="6" pos="6708" userDrawn="1">
          <p15:clr>
            <a:srgbClr val="A4A3A4"/>
          </p15:clr>
        </p15:guide>
        <p15:guide id="7" orient="horz" pos="1292" userDrawn="1">
          <p15:clr>
            <a:srgbClr val="A4A3A4"/>
          </p15:clr>
        </p15:guide>
        <p15:guide id="8" pos="1945" userDrawn="1">
          <p15:clr>
            <a:srgbClr val="A4A3A4"/>
          </p15:clr>
        </p15:guide>
        <p15:guide id="9" pos="5121" userDrawn="1">
          <p15:clr>
            <a:srgbClr val="A4A3A4"/>
          </p15:clr>
        </p15:guide>
        <p15:guide id="10" pos="8296" userDrawn="1">
          <p15:clr>
            <a:srgbClr val="A4A3A4"/>
          </p15:clr>
        </p15:guide>
        <p15:guide id="11" orient="horz" pos="2812" userDrawn="1">
          <p15:clr>
            <a:srgbClr val="A4A3A4"/>
          </p15:clr>
        </p15:guide>
        <p15:guide id="12" orient="horz" pos="703" userDrawn="1">
          <p15:clr>
            <a:srgbClr val="A4A3A4"/>
          </p15:clr>
        </p15:guide>
        <p15:guide id="13" pos="2149" userDrawn="1">
          <p15:clr>
            <a:srgbClr val="A4A3A4"/>
          </p15:clr>
        </p15:guide>
        <p15:guide id="14" orient="horz" pos="35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FF3399"/>
    <a:srgbClr val="CAE818"/>
    <a:srgbClr val="EE0049"/>
    <a:srgbClr val="DB0057"/>
    <a:srgbClr val="A80057"/>
    <a:srgbClr val="FF0080"/>
    <a:srgbClr val="BA4E4C"/>
    <a:srgbClr val="F4FFB5"/>
    <a:srgbClr val="FFC8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74" autoAdjust="0"/>
    <p:restoredTop sz="98102" autoAdjust="0"/>
  </p:normalViewPr>
  <p:slideViewPr>
    <p:cSldViewPr snapToGrid="0" snapToObjects="1">
      <p:cViewPr varScale="1">
        <p:scale>
          <a:sx n="86" d="100"/>
          <a:sy n="86" d="100"/>
        </p:scale>
        <p:origin x="-440" y="-112"/>
      </p:cViewPr>
      <p:guideLst>
        <p:guide orient="horz" pos="317"/>
        <p:guide orient="horz" pos="5035"/>
        <p:guide orient="horz" pos="1292"/>
        <p:guide orient="horz" pos="2812"/>
        <p:guide orient="horz" pos="703"/>
        <p:guide orient="horz" pos="3560"/>
        <p:guide pos="9906"/>
        <p:guide pos="335"/>
        <p:guide pos="3533"/>
        <p:guide pos="6708"/>
        <p:guide pos="1945"/>
        <p:guide pos="5121"/>
        <p:guide pos="8296"/>
        <p:guide pos="21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3A23D-7FBF-4E47-8416-9F14F6314E8E}" type="datetimeFigureOut">
              <a:rPr lang="es-ES" smtClean="0"/>
              <a:t>2/07/15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E7580-E1CB-2F49-8205-5110A82EA18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837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s-CO" noProof="0" dirty="0" smtClean="0"/>
              <a:t>89</a:t>
            </a:r>
            <a:r>
              <a:rPr lang="es-CO" baseline="0" noProof="0" dirty="0" smtClean="0"/>
              <a:t> Secretarías de Educación elegibles para este año.</a:t>
            </a:r>
          </a:p>
          <a:p>
            <a:pPr marL="171450" indent="-171450">
              <a:buFontTx/>
              <a:buChar char="-"/>
            </a:pPr>
            <a:r>
              <a:rPr lang="es-CO" baseline="0" noProof="0" dirty="0" smtClean="0"/>
              <a:t>Apróximadamente 4.500 colegios, un tercio (1/3) de los colegios del paíes este año. </a:t>
            </a:r>
            <a:endParaRPr lang="es-CO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7580-E1CB-2F49-8205-5110A82EA18F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0517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OPCIONAL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7580-E1CB-2F49-8205-5110A82EA18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503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OPCIONAL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7580-E1CB-2F49-8205-5110A82EA18F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580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01"/>
          <a:stretch/>
        </p:blipFill>
        <p:spPr>
          <a:xfrm>
            <a:off x="0" y="-97972"/>
            <a:ext cx="16257588" cy="7838621"/>
          </a:xfrm>
          <a:prstGeom prst="rect">
            <a:avLst/>
          </a:prstGeom>
        </p:spPr>
      </p:pic>
      <p:pic>
        <p:nvPicPr>
          <p:cNvPr id="6" name="Imagen 5" descr="logos-0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258" y="7916496"/>
            <a:ext cx="4637128" cy="98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  <p15:guide id="3" orient="horz" pos="48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3C4F-634B-D848-89C0-B791035DD53D}" type="datetimeFigureOut">
              <a:rPr lang="es-ES" smtClean="0"/>
              <a:t>2/07/15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E335-ACC6-C246-B9AB-1C97520A725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682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1786751" y="366186"/>
            <a:ext cx="3657958" cy="7802033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12880" y="366186"/>
            <a:ext cx="10702912" cy="7802033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3C4F-634B-D848-89C0-B791035DD53D}" type="datetimeFigureOut">
              <a:rPr lang="es-ES" smtClean="0"/>
              <a:t>2/07/15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E335-ACC6-C246-B9AB-1C97520A725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6918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3C4F-634B-D848-89C0-B791035DD53D}" type="datetimeFigureOut">
              <a:rPr lang="es-ES" smtClean="0"/>
              <a:t>2/07/15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E335-ACC6-C246-B9AB-1C97520A725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605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43443" y="8346063"/>
            <a:ext cx="2464320" cy="49149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3"/>
          <a:srcRect t="1" r="82185" b="-3715"/>
          <a:stretch/>
        </p:blipFill>
        <p:spPr>
          <a:xfrm>
            <a:off x="12654052" y="8345714"/>
            <a:ext cx="520081" cy="5104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3" b="29870"/>
          <a:stretch/>
        </p:blipFill>
        <p:spPr>
          <a:xfrm>
            <a:off x="0" y="-97972"/>
            <a:ext cx="16257588" cy="813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95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5057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219438" y="2459571"/>
            <a:ext cx="13820302" cy="272202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7100"/>
              <a:t>Texto del título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2438875" y="5181600"/>
            <a:ext cx="11381426" cy="39624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736228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1472457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2208687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2944916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888888"/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888888"/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888888"/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888888"/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888888"/>
                </a:solidFill>
              </a:rPr>
              <a:t>Nivel de texto 5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1229752"/>
      </p:ext>
    </p:extLst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7100"/>
              <a:t>Texto del título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Nivel de texto 1</a:t>
            </a:r>
          </a:p>
          <a:p>
            <a:pPr lvl="1">
              <a:defRPr sz="1800"/>
            </a:pPr>
            <a:r>
              <a:rPr sz="5200"/>
              <a:t>Nivel de texto 2</a:t>
            </a:r>
          </a:p>
          <a:p>
            <a:pPr lvl="2">
              <a:defRPr sz="1800"/>
            </a:pPr>
            <a:r>
              <a:rPr sz="5200"/>
              <a:t>Nivel de texto 3</a:t>
            </a:r>
          </a:p>
          <a:p>
            <a:pPr lvl="3">
              <a:defRPr sz="1800"/>
            </a:pPr>
            <a:r>
              <a:rPr sz="5200"/>
              <a:t>Nivel de texto 4</a:t>
            </a:r>
          </a:p>
          <a:p>
            <a:pPr lvl="4">
              <a:defRPr sz="1800"/>
            </a:pPr>
            <a:r>
              <a:rPr sz="5200"/>
              <a:t>Nivel de texto 5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3044876"/>
      </p:ext>
    </p:extLst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1284362" y="5875867"/>
            <a:ext cx="13820302" cy="1816101"/>
          </a:xfrm>
          <a:prstGeom prst="rect">
            <a:avLst/>
          </a:prstGeom>
        </p:spPr>
        <p:txBody>
          <a:bodyPr anchor="t"/>
          <a:lstStyle>
            <a:lvl1pPr algn="l">
              <a:defRPr sz="6400" b="1" cap="all"/>
            </a:lvl1pPr>
          </a:lstStyle>
          <a:p>
            <a:pPr lvl="0">
              <a:defRPr sz="1800" b="0" cap="none"/>
            </a:pPr>
            <a:r>
              <a:rPr sz="6400" b="1" cap="all"/>
              <a:t>Texto del título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1284362" y="3875618"/>
            <a:ext cx="13820302" cy="200025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</a:defRPr>
            </a:lvl1pPr>
            <a:lvl2pPr marL="0" indent="736228"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</a:defRPr>
            </a:lvl2pPr>
            <a:lvl3pPr marL="0" indent="1472457"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</a:defRPr>
            </a:lvl3pPr>
            <a:lvl4pPr marL="0" indent="2208687"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</a:defRPr>
            </a:lvl4pPr>
            <a:lvl5pPr marL="0" indent="2944916"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Nivel de texto 5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5194322"/>
      </p:ext>
    </p:extLst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7100"/>
              <a:t>Texto del título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812960" y="2133601"/>
            <a:ext cx="7181137" cy="7010399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500"/>
            </a:lvl1pPr>
            <a:lvl2pPr marL="1267163" indent="-530934">
              <a:spcBef>
                <a:spcPts val="1000"/>
              </a:spcBef>
              <a:defRPr sz="4500"/>
            </a:lvl2pPr>
            <a:lvl3pPr marL="1990119" indent="-517661">
              <a:spcBef>
                <a:spcPts val="1000"/>
              </a:spcBef>
              <a:defRPr sz="4500"/>
            </a:lvl3pPr>
            <a:lvl4pPr marL="2779899" indent="-571212">
              <a:spcBef>
                <a:spcPts val="1000"/>
              </a:spcBef>
              <a:defRPr sz="4500"/>
            </a:lvl4pPr>
            <a:lvl5pPr marL="3516129" indent="-571213">
              <a:spcBef>
                <a:spcPts val="1000"/>
              </a:spcBef>
              <a:defRPr sz="4500"/>
            </a:lvl5pPr>
          </a:lstStyle>
          <a:p>
            <a:pPr lvl="0">
              <a:defRPr sz="1800"/>
            </a:pPr>
            <a:r>
              <a:rPr sz="4500"/>
              <a:t>Nivel de texto 1</a:t>
            </a:r>
          </a:p>
          <a:p>
            <a:pPr lvl="1">
              <a:defRPr sz="1800"/>
            </a:pPr>
            <a:r>
              <a:rPr sz="4500"/>
              <a:t>Nivel de texto 2</a:t>
            </a:r>
          </a:p>
          <a:p>
            <a:pPr lvl="2">
              <a:defRPr sz="1800"/>
            </a:pPr>
            <a:r>
              <a:rPr sz="4500"/>
              <a:t>Nivel de texto 3</a:t>
            </a:r>
          </a:p>
          <a:p>
            <a:pPr lvl="3">
              <a:defRPr sz="1800"/>
            </a:pPr>
            <a:r>
              <a:rPr sz="4500"/>
              <a:t>Nivel de texto 4</a:t>
            </a:r>
          </a:p>
          <a:p>
            <a:pPr lvl="4">
              <a:defRPr sz="1800"/>
            </a:pPr>
            <a:r>
              <a:rPr sz="4500"/>
              <a:t>Nivel de texto 5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5902948"/>
      </p:ext>
    </p:extLst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812960" y="342414"/>
            <a:ext cx="14633259" cy="157154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7100"/>
              <a:t>Texto del título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812958" y="1913953"/>
            <a:ext cx="7183961" cy="98588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900"/>
              </a:spcBef>
              <a:buSzTx/>
              <a:buFontTx/>
              <a:buNone/>
              <a:defRPr sz="3900" b="1"/>
            </a:lvl1pPr>
            <a:lvl2pPr marL="0" indent="736228">
              <a:spcBef>
                <a:spcPts val="900"/>
              </a:spcBef>
              <a:buSzTx/>
              <a:buFontTx/>
              <a:buNone/>
              <a:defRPr sz="3900" b="1"/>
            </a:lvl2pPr>
            <a:lvl3pPr marL="0" indent="1472457">
              <a:spcBef>
                <a:spcPts val="900"/>
              </a:spcBef>
              <a:buSzTx/>
              <a:buFontTx/>
              <a:buNone/>
              <a:defRPr sz="3900" b="1"/>
            </a:lvl3pPr>
            <a:lvl4pPr marL="0" indent="2208687">
              <a:spcBef>
                <a:spcPts val="900"/>
              </a:spcBef>
              <a:buSzTx/>
              <a:buFontTx/>
              <a:buNone/>
              <a:defRPr sz="3900" b="1"/>
            </a:lvl4pPr>
            <a:lvl5pPr marL="0" indent="2944916">
              <a:spcBef>
                <a:spcPts val="900"/>
              </a:spcBef>
              <a:buSzTx/>
              <a:buFontTx/>
              <a:buNone/>
              <a:defRPr sz="3900" b="1"/>
            </a:lvl5pPr>
          </a:lstStyle>
          <a:p>
            <a:pPr lvl="0">
              <a:defRPr sz="1800" b="0"/>
            </a:pPr>
            <a:r>
              <a:rPr sz="3900" b="1"/>
              <a:t>Nivel de texto 1</a:t>
            </a:r>
          </a:p>
          <a:p>
            <a:pPr lvl="1">
              <a:defRPr sz="1800" b="0"/>
            </a:pPr>
            <a:r>
              <a:rPr sz="3900" b="1"/>
              <a:t>Nivel de texto 2</a:t>
            </a:r>
          </a:p>
          <a:p>
            <a:pPr lvl="2">
              <a:defRPr sz="1800" b="0"/>
            </a:pPr>
            <a:r>
              <a:rPr sz="3900" b="1"/>
              <a:t>Nivel de texto 3</a:t>
            </a:r>
          </a:p>
          <a:p>
            <a:pPr lvl="3">
              <a:defRPr sz="1800" b="0"/>
            </a:pPr>
            <a:r>
              <a:rPr sz="3900" b="1"/>
              <a:t>Nivel de texto 4</a:t>
            </a:r>
          </a:p>
          <a:p>
            <a:pPr lvl="4">
              <a:defRPr sz="1800" b="0"/>
            </a:pPr>
            <a:r>
              <a:rPr sz="3900" b="1"/>
              <a:t>Nivel de texto 5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6163381"/>
      </p:ext>
    </p:extLst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812960" y="122768"/>
            <a:ext cx="14633259" cy="201083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7100"/>
              <a:t>Texto del título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792677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s-0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4052" y="8260711"/>
            <a:ext cx="3362334" cy="71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93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xfrm>
            <a:off x="11652409" y="8498017"/>
            <a:ext cx="3793809" cy="44107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4027359"/>
      </p:ext>
    </p:extLst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812961" y="1"/>
            <a:ext cx="5349156" cy="1913467"/>
          </a:xfrm>
          <a:prstGeom prst="rect">
            <a:avLst/>
          </a:prstGeom>
        </p:spPr>
        <p:txBody>
          <a:bodyPr anchor="b"/>
          <a:lstStyle>
            <a:lvl1pPr algn="l">
              <a:defRPr sz="3200" b="1"/>
            </a:lvl1pPr>
          </a:lstStyle>
          <a:p>
            <a:pPr lvl="0">
              <a:defRPr sz="1800" b="0"/>
            </a:pPr>
            <a:r>
              <a:rPr sz="3200" b="1"/>
              <a:t>Texto del título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6356886" y="364067"/>
            <a:ext cx="9089332" cy="877993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Nivel de texto 1</a:t>
            </a:r>
          </a:p>
          <a:p>
            <a:pPr lvl="1">
              <a:defRPr sz="1800"/>
            </a:pPr>
            <a:r>
              <a:rPr sz="5200"/>
              <a:t>Nivel de texto 2</a:t>
            </a:r>
          </a:p>
          <a:p>
            <a:pPr lvl="2">
              <a:defRPr sz="1800"/>
            </a:pPr>
            <a:r>
              <a:rPr sz="5200"/>
              <a:t>Nivel de texto 3</a:t>
            </a:r>
          </a:p>
          <a:p>
            <a:pPr lvl="3">
              <a:defRPr sz="1800"/>
            </a:pPr>
            <a:r>
              <a:rPr sz="5200"/>
              <a:t>Nivel de texto 4</a:t>
            </a:r>
          </a:p>
          <a:p>
            <a:pPr lvl="4">
              <a:defRPr sz="1800"/>
            </a:pPr>
            <a:r>
              <a:rPr sz="5200"/>
              <a:t>Nivel de texto 5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950955"/>
      </p:ext>
    </p:extLst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3186913" y="4114801"/>
            <a:ext cx="9755506" cy="3041652"/>
          </a:xfrm>
          <a:prstGeom prst="rect">
            <a:avLst/>
          </a:prstGeom>
        </p:spPr>
        <p:txBody>
          <a:bodyPr anchor="b"/>
          <a:lstStyle>
            <a:lvl1pPr algn="l">
              <a:defRPr sz="3200" b="1"/>
            </a:lvl1pPr>
          </a:lstStyle>
          <a:p>
            <a:pPr lvl="0">
              <a:defRPr sz="1800" b="0"/>
            </a:pPr>
            <a:r>
              <a:rPr sz="3200" b="1"/>
              <a:t>Texto del título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3186913" y="7156452"/>
            <a:ext cx="9755506" cy="19875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FontTx/>
              <a:buNone/>
              <a:defRPr sz="2300"/>
            </a:lvl1pPr>
            <a:lvl2pPr marL="0" indent="736228">
              <a:spcBef>
                <a:spcPts val="500"/>
              </a:spcBef>
              <a:buSzTx/>
              <a:buFontTx/>
              <a:buNone/>
              <a:defRPr sz="2300"/>
            </a:lvl2pPr>
            <a:lvl3pPr marL="0" indent="1472457">
              <a:spcBef>
                <a:spcPts val="500"/>
              </a:spcBef>
              <a:buSzTx/>
              <a:buFontTx/>
              <a:buNone/>
              <a:defRPr sz="2300"/>
            </a:lvl3pPr>
            <a:lvl4pPr marL="0" indent="2208687">
              <a:spcBef>
                <a:spcPts val="500"/>
              </a:spcBef>
              <a:buSzTx/>
              <a:buFontTx/>
              <a:buNone/>
              <a:defRPr sz="2300"/>
            </a:lvl4pPr>
            <a:lvl5pPr marL="0" indent="2944916">
              <a:spcBef>
                <a:spcPts val="500"/>
              </a:spcBef>
              <a:buSzTx/>
              <a:buFontTx/>
              <a:buNone/>
              <a:defRPr sz="2300"/>
            </a:lvl5pPr>
          </a:lstStyle>
          <a:p>
            <a:pPr lvl="0">
              <a:defRPr sz="1800"/>
            </a:pPr>
            <a:r>
              <a:rPr sz="2300"/>
              <a:t>Nivel de texto 1</a:t>
            </a:r>
          </a:p>
          <a:p>
            <a:pPr lvl="1">
              <a:defRPr sz="1800"/>
            </a:pPr>
            <a:r>
              <a:rPr sz="2300"/>
              <a:t>Nivel de texto 2</a:t>
            </a:r>
          </a:p>
          <a:p>
            <a:pPr lvl="2">
              <a:defRPr sz="1800"/>
            </a:pPr>
            <a:r>
              <a:rPr sz="2300"/>
              <a:t>Nivel de texto 3</a:t>
            </a:r>
          </a:p>
          <a:p>
            <a:pPr lvl="3">
              <a:defRPr sz="1800"/>
            </a:pPr>
            <a:r>
              <a:rPr sz="2300"/>
              <a:t>Nivel de texto 4</a:t>
            </a:r>
          </a:p>
          <a:p>
            <a:pPr lvl="4">
              <a:defRPr sz="1800"/>
            </a:pPr>
            <a:r>
              <a:rPr sz="2300"/>
              <a:t>Nivel de texto 5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7978940"/>
      </p:ext>
    </p:extLst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7100"/>
              <a:t>Texto del título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Nivel de texto 1</a:t>
            </a:r>
          </a:p>
          <a:p>
            <a:pPr lvl="1">
              <a:defRPr sz="1800"/>
            </a:pPr>
            <a:r>
              <a:rPr sz="5200"/>
              <a:t>Nivel de texto 2</a:t>
            </a:r>
          </a:p>
          <a:p>
            <a:pPr lvl="2">
              <a:defRPr sz="1800"/>
            </a:pPr>
            <a:r>
              <a:rPr sz="5200"/>
              <a:t>Nivel de texto 3</a:t>
            </a:r>
          </a:p>
          <a:p>
            <a:pPr lvl="3">
              <a:defRPr sz="1800"/>
            </a:pPr>
            <a:r>
              <a:rPr sz="5200"/>
              <a:t>Nivel de texto 4</a:t>
            </a:r>
          </a:p>
          <a:p>
            <a:pPr lvl="4">
              <a:defRPr sz="1800"/>
            </a:pPr>
            <a:r>
              <a:rPr sz="5200"/>
              <a:t>Nivel de texto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6750560"/>
      </p:ext>
    </p:extLst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1787903" y="0"/>
            <a:ext cx="3658316" cy="853440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7100"/>
              <a:t>Texto del título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812959" y="366186"/>
            <a:ext cx="10703958" cy="877781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Nivel de texto 1</a:t>
            </a:r>
          </a:p>
          <a:p>
            <a:pPr lvl="1">
              <a:defRPr sz="1800"/>
            </a:pPr>
            <a:r>
              <a:rPr sz="5200"/>
              <a:t>Nivel de texto 2</a:t>
            </a:r>
          </a:p>
          <a:p>
            <a:pPr lvl="2">
              <a:defRPr sz="1800"/>
            </a:pPr>
            <a:r>
              <a:rPr sz="5200"/>
              <a:t>Nivel de texto 3</a:t>
            </a:r>
          </a:p>
          <a:p>
            <a:pPr lvl="3">
              <a:defRPr sz="1800"/>
            </a:pPr>
            <a:r>
              <a:rPr sz="5200"/>
              <a:t>Nivel de texto 4</a:t>
            </a:r>
          </a:p>
          <a:p>
            <a:pPr lvl="4">
              <a:defRPr sz="1800"/>
            </a:pPr>
            <a:r>
              <a:rPr sz="5200"/>
              <a:t>Nivel de texto 5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7732370"/>
      </p:ext>
    </p:extLst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9"/>
          <p:cNvGrpSpPr/>
          <p:nvPr/>
        </p:nvGrpSpPr>
        <p:grpSpPr>
          <a:xfrm>
            <a:off x="309683" y="8346064"/>
            <a:ext cx="15499625" cy="498326"/>
            <a:chOff x="0" y="0"/>
            <a:chExt cx="15498110" cy="498325"/>
          </a:xfrm>
        </p:grpSpPr>
        <p:pic>
          <p:nvPicPr>
            <p:cNvPr id="47" name="image1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3033790" y="0"/>
              <a:ext cx="2464321" cy="491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" name="image2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68625" cy="4983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994969517"/>
      </p:ext>
    </p:extLst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1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44746" y="8346062"/>
            <a:ext cx="2464562" cy="49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age3.png"/>
          <p:cNvPicPr/>
          <p:nvPr/>
        </p:nvPicPr>
        <p:blipFill>
          <a:blip r:embed="rId3">
            <a:extLst/>
          </a:blip>
          <a:srcRect t="1" r="82185"/>
          <a:stretch>
            <a:fillRect/>
          </a:stretch>
        </p:blipFill>
        <p:spPr>
          <a:xfrm>
            <a:off x="12655287" y="8345715"/>
            <a:ext cx="520133" cy="492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mage4.png"/>
          <p:cNvPicPr/>
          <p:nvPr/>
        </p:nvPicPr>
        <p:blipFill>
          <a:blip r:embed="rId4">
            <a:extLst/>
          </a:blip>
          <a:srcRect t="2183" b="29870"/>
          <a:stretch>
            <a:fillRect/>
          </a:stretch>
        </p:blipFill>
        <p:spPr>
          <a:xfrm>
            <a:off x="0" y="-97972"/>
            <a:ext cx="16259176" cy="81316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12326952"/>
      </p:ext>
    </p:extLst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12880" y="8475135"/>
            <a:ext cx="3793437" cy="486833"/>
          </a:xfrm>
          <a:prstGeom prst="rect">
            <a:avLst/>
          </a:prstGeom>
        </p:spPr>
        <p:txBody>
          <a:bodyPr/>
          <a:lstStyle/>
          <a:p>
            <a:fld id="{D33D3C4F-634B-D848-89C0-B791035DD53D}" type="datetimeFigureOut">
              <a:rPr lang="es-ES" smtClean="0"/>
              <a:t>2/07/15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5554676" y="8475135"/>
            <a:ext cx="5148237" cy="48683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E335-ACC6-C246-B9AB-1C97520A725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7886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s-0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4052" y="8260711"/>
            <a:ext cx="3362334" cy="71408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6"/>
          <a:stretch/>
        </p:blipFill>
        <p:spPr>
          <a:xfrm>
            <a:off x="0" y="-32658"/>
            <a:ext cx="16257588" cy="806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16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5057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3" b="1"/>
          <a:stretch/>
        </p:blipFill>
        <p:spPr>
          <a:xfrm>
            <a:off x="0" y="-19050"/>
            <a:ext cx="16257588" cy="916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87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12879" y="2046817"/>
            <a:ext cx="7183258" cy="853016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6229" indent="0">
              <a:buNone/>
              <a:defRPr sz="3200" b="1"/>
            </a:lvl2pPr>
            <a:lvl3pPr marL="1472458" indent="0">
              <a:buNone/>
              <a:defRPr sz="2900" b="1"/>
            </a:lvl3pPr>
            <a:lvl4pPr marL="2208687" indent="0">
              <a:buNone/>
              <a:defRPr sz="2600" b="1"/>
            </a:lvl4pPr>
            <a:lvl5pPr marL="2944917" indent="0">
              <a:buNone/>
              <a:defRPr sz="2600" b="1"/>
            </a:lvl5pPr>
            <a:lvl6pPr marL="3681146" indent="0">
              <a:buNone/>
              <a:defRPr sz="2600" b="1"/>
            </a:lvl6pPr>
            <a:lvl7pPr marL="4417375" indent="0">
              <a:buNone/>
              <a:defRPr sz="2600" b="1"/>
            </a:lvl7pPr>
            <a:lvl8pPr marL="5153604" indent="0">
              <a:buNone/>
              <a:defRPr sz="2600" b="1"/>
            </a:lvl8pPr>
            <a:lvl9pPr marL="5889833" indent="0">
              <a:buNone/>
              <a:defRPr sz="2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12879" y="2899833"/>
            <a:ext cx="7183258" cy="5268384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8258631" y="2046817"/>
            <a:ext cx="7186079" cy="853016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6229" indent="0">
              <a:buNone/>
              <a:defRPr sz="3200" b="1"/>
            </a:lvl2pPr>
            <a:lvl3pPr marL="1472458" indent="0">
              <a:buNone/>
              <a:defRPr sz="2900" b="1"/>
            </a:lvl3pPr>
            <a:lvl4pPr marL="2208687" indent="0">
              <a:buNone/>
              <a:defRPr sz="2600" b="1"/>
            </a:lvl4pPr>
            <a:lvl5pPr marL="2944917" indent="0">
              <a:buNone/>
              <a:defRPr sz="2600" b="1"/>
            </a:lvl5pPr>
            <a:lvl6pPr marL="3681146" indent="0">
              <a:buNone/>
              <a:defRPr sz="2600" b="1"/>
            </a:lvl6pPr>
            <a:lvl7pPr marL="4417375" indent="0">
              <a:buNone/>
              <a:defRPr sz="2600" b="1"/>
            </a:lvl7pPr>
            <a:lvl8pPr marL="5153604" indent="0">
              <a:buNone/>
              <a:defRPr sz="2600" b="1"/>
            </a:lvl8pPr>
            <a:lvl9pPr marL="5889833" indent="0">
              <a:buNone/>
              <a:defRPr sz="2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8258631" y="2899833"/>
            <a:ext cx="7186079" cy="5268384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3C4F-634B-D848-89C0-B791035DD53D}" type="datetimeFigureOut">
              <a:rPr lang="es-ES" smtClean="0"/>
              <a:t>2/07/15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E335-ACC6-C246-B9AB-1C97520A725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2293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3C4F-634B-D848-89C0-B791035DD53D}" type="datetimeFigureOut">
              <a:rPr lang="es-ES" smtClean="0"/>
              <a:t>2/07/15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E335-ACC6-C246-B9AB-1C97520A725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2087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3C4F-634B-D848-89C0-B791035DD53D}" type="datetimeFigureOut">
              <a:rPr lang="es-ES" smtClean="0"/>
              <a:t>2/07/15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E335-ACC6-C246-B9AB-1C97520A725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928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881" y="364067"/>
            <a:ext cx="5348634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56266" y="364068"/>
            <a:ext cx="9088443" cy="7804151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12881" y="1913468"/>
            <a:ext cx="5348634" cy="6254751"/>
          </a:xfrm>
        </p:spPr>
        <p:txBody>
          <a:bodyPr/>
          <a:lstStyle>
            <a:lvl1pPr marL="0" indent="0">
              <a:buNone/>
              <a:defRPr sz="2300"/>
            </a:lvl1pPr>
            <a:lvl2pPr marL="736229" indent="0">
              <a:buNone/>
              <a:defRPr sz="1900"/>
            </a:lvl2pPr>
            <a:lvl3pPr marL="1472458" indent="0">
              <a:buNone/>
              <a:defRPr sz="1600"/>
            </a:lvl3pPr>
            <a:lvl4pPr marL="2208687" indent="0">
              <a:buNone/>
              <a:defRPr sz="1400"/>
            </a:lvl4pPr>
            <a:lvl5pPr marL="2944917" indent="0">
              <a:buNone/>
              <a:defRPr sz="1400"/>
            </a:lvl5pPr>
            <a:lvl6pPr marL="3681146" indent="0">
              <a:buNone/>
              <a:defRPr sz="1400"/>
            </a:lvl6pPr>
            <a:lvl7pPr marL="4417375" indent="0">
              <a:buNone/>
              <a:defRPr sz="1400"/>
            </a:lvl7pPr>
            <a:lvl8pPr marL="5153604" indent="0">
              <a:buNone/>
              <a:defRPr sz="1400"/>
            </a:lvl8pPr>
            <a:lvl9pPr marL="5889833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3C4F-634B-D848-89C0-B791035DD53D}" type="datetimeFigureOut">
              <a:rPr lang="es-ES" smtClean="0"/>
              <a:t>2/07/15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E335-ACC6-C246-B9AB-1C97520A725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86601" y="6400801"/>
            <a:ext cx="975455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186601" y="817033"/>
            <a:ext cx="9754553" cy="5486400"/>
          </a:xfrm>
        </p:spPr>
        <p:txBody>
          <a:bodyPr/>
          <a:lstStyle>
            <a:lvl1pPr marL="0" indent="0">
              <a:buNone/>
              <a:defRPr sz="5200"/>
            </a:lvl1pPr>
            <a:lvl2pPr marL="736229" indent="0">
              <a:buNone/>
              <a:defRPr sz="4500"/>
            </a:lvl2pPr>
            <a:lvl3pPr marL="1472458" indent="0">
              <a:buNone/>
              <a:defRPr sz="3900"/>
            </a:lvl3pPr>
            <a:lvl4pPr marL="2208687" indent="0">
              <a:buNone/>
              <a:defRPr sz="3200"/>
            </a:lvl4pPr>
            <a:lvl5pPr marL="2944917" indent="0">
              <a:buNone/>
              <a:defRPr sz="3200"/>
            </a:lvl5pPr>
            <a:lvl6pPr marL="3681146" indent="0">
              <a:buNone/>
              <a:defRPr sz="3200"/>
            </a:lvl6pPr>
            <a:lvl7pPr marL="4417375" indent="0">
              <a:buNone/>
              <a:defRPr sz="3200"/>
            </a:lvl7pPr>
            <a:lvl8pPr marL="5153604" indent="0">
              <a:buNone/>
              <a:defRPr sz="3200"/>
            </a:lvl8pPr>
            <a:lvl9pPr marL="5889833" indent="0">
              <a:buNone/>
              <a:defRPr sz="32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186601" y="7156452"/>
            <a:ext cx="9754553" cy="1073149"/>
          </a:xfrm>
        </p:spPr>
        <p:txBody>
          <a:bodyPr/>
          <a:lstStyle>
            <a:lvl1pPr marL="0" indent="0">
              <a:buNone/>
              <a:defRPr sz="2300"/>
            </a:lvl1pPr>
            <a:lvl2pPr marL="736229" indent="0">
              <a:buNone/>
              <a:defRPr sz="1900"/>
            </a:lvl2pPr>
            <a:lvl3pPr marL="1472458" indent="0">
              <a:buNone/>
              <a:defRPr sz="1600"/>
            </a:lvl3pPr>
            <a:lvl4pPr marL="2208687" indent="0">
              <a:buNone/>
              <a:defRPr sz="1400"/>
            </a:lvl4pPr>
            <a:lvl5pPr marL="2944917" indent="0">
              <a:buNone/>
              <a:defRPr sz="1400"/>
            </a:lvl5pPr>
            <a:lvl6pPr marL="3681146" indent="0">
              <a:buNone/>
              <a:defRPr sz="1400"/>
            </a:lvl6pPr>
            <a:lvl7pPr marL="4417375" indent="0">
              <a:buNone/>
              <a:defRPr sz="1400"/>
            </a:lvl7pPr>
            <a:lvl8pPr marL="5153604" indent="0">
              <a:buNone/>
              <a:defRPr sz="1400"/>
            </a:lvl8pPr>
            <a:lvl9pPr marL="5889833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D3C4F-634B-D848-89C0-B791035DD53D}" type="datetimeFigureOut">
              <a:rPr lang="es-ES" smtClean="0"/>
              <a:t>2/07/15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CE335-ACC6-C246-B9AB-1C97520A725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104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7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12880" y="366184"/>
            <a:ext cx="14631829" cy="1524000"/>
          </a:xfrm>
          <a:prstGeom prst="rect">
            <a:avLst/>
          </a:prstGeom>
        </p:spPr>
        <p:txBody>
          <a:bodyPr vert="horz" lIns="147246" tIns="73623" rIns="147246" bIns="73623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12880" y="2133602"/>
            <a:ext cx="14631829" cy="6034617"/>
          </a:xfrm>
          <a:prstGeom prst="rect">
            <a:avLst/>
          </a:prstGeom>
        </p:spPr>
        <p:txBody>
          <a:bodyPr vert="horz" lIns="147246" tIns="73623" rIns="147246" bIns="73623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12880" y="8475135"/>
            <a:ext cx="3793437" cy="486833"/>
          </a:xfrm>
          <a:prstGeom prst="rect">
            <a:avLst/>
          </a:prstGeom>
        </p:spPr>
        <p:txBody>
          <a:bodyPr vert="horz" lIns="147246" tIns="73623" rIns="147246" bIns="73623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D3C4F-634B-D848-89C0-B791035DD53D}" type="datetimeFigureOut">
              <a:rPr lang="es-ES" smtClean="0"/>
              <a:t>2/07/15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5554676" y="8475135"/>
            <a:ext cx="5148237" cy="486833"/>
          </a:xfrm>
          <a:prstGeom prst="rect">
            <a:avLst/>
          </a:prstGeom>
        </p:spPr>
        <p:txBody>
          <a:bodyPr vert="horz" lIns="147246" tIns="73623" rIns="147246" bIns="73623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651272" y="8475135"/>
            <a:ext cx="3793437" cy="486833"/>
          </a:xfrm>
          <a:prstGeom prst="rect">
            <a:avLst/>
          </a:prstGeom>
        </p:spPr>
        <p:txBody>
          <a:bodyPr vert="horz" lIns="147246" tIns="73623" rIns="147246" bIns="73623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CE335-ACC6-C246-B9AB-1C97520A725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357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736229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2172" indent="-552172" algn="l" defTabSz="736229" rtl="0" eaLnBrk="1" latinLnBrk="0" hangingPunct="1">
        <a:spcBef>
          <a:spcPct val="20000"/>
        </a:spcBef>
        <a:buFont typeface="Arial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6372" indent="-460143" algn="l" defTabSz="736229" rtl="0" eaLnBrk="1" latinLnBrk="0" hangingPunct="1">
        <a:spcBef>
          <a:spcPct val="20000"/>
        </a:spcBef>
        <a:buFont typeface="Arial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0573" indent="-368115" algn="l" defTabSz="736229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76802" indent="-368115" algn="l" defTabSz="736229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3031" indent="-368115" algn="l" defTabSz="736229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49260" indent="-368115" algn="l" defTabSz="73622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85490" indent="-368115" algn="l" defTabSz="73622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21719" indent="-368115" algn="l" defTabSz="73622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57948" indent="-368115" algn="l" defTabSz="73622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3622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6229" algn="l" defTabSz="73622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2458" algn="l" defTabSz="73622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08687" algn="l" defTabSz="73622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44917" algn="l" defTabSz="73622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1146" algn="l" defTabSz="73622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17375" algn="l" defTabSz="73622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53604" algn="l" defTabSz="73622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89833" algn="l" defTabSz="73622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12960" y="122766"/>
            <a:ext cx="14633259" cy="2010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3623" tIns="73623" rIns="73623" bIns="73623" anchor="ctr">
            <a:normAutofit/>
          </a:bodyPr>
          <a:lstStyle/>
          <a:p>
            <a:pPr lvl="0">
              <a:defRPr sz="1800"/>
            </a:pPr>
            <a:r>
              <a:rPr sz="7100"/>
              <a:t>Texto del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12960" y="2133601"/>
            <a:ext cx="14633259" cy="7010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3623" tIns="73623" rIns="73623" bIns="73623">
            <a:normAutofit/>
          </a:bodyPr>
          <a:lstStyle/>
          <a:p>
            <a:pPr lvl="0">
              <a:defRPr sz="1800"/>
            </a:pPr>
            <a:r>
              <a:rPr sz="5200"/>
              <a:t>Nivel de texto 1</a:t>
            </a:r>
          </a:p>
          <a:p>
            <a:pPr lvl="1">
              <a:defRPr sz="1800"/>
            </a:pPr>
            <a:r>
              <a:rPr sz="5200"/>
              <a:t>Nivel de texto 2</a:t>
            </a:r>
          </a:p>
          <a:p>
            <a:pPr lvl="2">
              <a:defRPr sz="1800"/>
            </a:pPr>
            <a:r>
              <a:rPr sz="5200"/>
              <a:t>Nivel de texto 3</a:t>
            </a:r>
          </a:p>
          <a:p>
            <a:pPr lvl="3">
              <a:defRPr sz="1800"/>
            </a:pPr>
            <a:r>
              <a:rPr sz="5200"/>
              <a:t>Nivel de texto 4</a:t>
            </a:r>
          </a:p>
          <a:p>
            <a:pPr lvl="4">
              <a:defRPr sz="1800"/>
            </a:pPr>
            <a:r>
              <a:rPr sz="5200"/>
              <a:t>Nivel de texto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652409" y="8498016"/>
            <a:ext cx="3793809" cy="441072"/>
          </a:xfrm>
          <a:prstGeom prst="rect">
            <a:avLst/>
          </a:prstGeom>
          <a:ln w="12700">
            <a:miter lim="400000"/>
          </a:ln>
        </p:spPr>
        <p:txBody>
          <a:bodyPr lIns="73623" tIns="73623" rIns="73623" bIns="73623" anchor="ctr">
            <a:spAutoFit/>
          </a:bodyPr>
          <a:lstStyle>
            <a:lvl1pPr algn="r">
              <a:defRPr sz="1900">
                <a:solidFill>
                  <a:srgbClr val="888888"/>
                </a:solidFill>
              </a:defRPr>
            </a:lvl1pPr>
          </a:lstStyle>
          <a:p>
            <a:pPr defTabSz="736228"/>
            <a:fld id="{86CB4B4D-7CA3-9044-876B-883B54F8677D}" type="slidenum">
              <a:rPr kern="0">
                <a:latin typeface="Calibri"/>
                <a:sym typeface="Calibri"/>
              </a:rPr>
              <a:pPr defTabSz="736228"/>
              <a:t>‹Nr.›</a:t>
            </a:fld>
            <a:endParaRPr kern="0"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436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81" r:id="rId14"/>
  </p:sldLayoutIdLst>
  <p:transition xmlns:p14="http://schemas.microsoft.com/office/powerpoint/2010/main" spd="med"/>
  <p:txStyles>
    <p:titleStyle>
      <a:lvl1pPr algn="ctr" defTabSz="736228">
        <a:defRPr sz="7100">
          <a:latin typeface="Calibri"/>
          <a:ea typeface="Calibri"/>
          <a:cs typeface="Calibri"/>
          <a:sym typeface="Calibri"/>
        </a:defRPr>
      </a:lvl1pPr>
      <a:lvl2pPr algn="ctr" defTabSz="736228">
        <a:defRPr sz="7100">
          <a:latin typeface="Calibri"/>
          <a:ea typeface="Calibri"/>
          <a:cs typeface="Calibri"/>
          <a:sym typeface="Calibri"/>
        </a:defRPr>
      </a:lvl2pPr>
      <a:lvl3pPr algn="ctr" defTabSz="736228">
        <a:defRPr sz="7100">
          <a:latin typeface="Calibri"/>
          <a:ea typeface="Calibri"/>
          <a:cs typeface="Calibri"/>
          <a:sym typeface="Calibri"/>
        </a:defRPr>
      </a:lvl3pPr>
      <a:lvl4pPr algn="ctr" defTabSz="736228">
        <a:defRPr sz="7100">
          <a:latin typeface="Calibri"/>
          <a:ea typeface="Calibri"/>
          <a:cs typeface="Calibri"/>
          <a:sym typeface="Calibri"/>
        </a:defRPr>
      </a:lvl4pPr>
      <a:lvl5pPr algn="ctr" defTabSz="736228">
        <a:defRPr sz="7100">
          <a:latin typeface="Calibri"/>
          <a:ea typeface="Calibri"/>
          <a:cs typeface="Calibri"/>
          <a:sym typeface="Calibri"/>
        </a:defRPr>
      </a:lvl5pPr>
      <a:lvl6pPr algn="ctr" defTabSz="736228">
        <a:defRPr sz="7100">
          <a:latin typeface="Calibri"/>
          <a:ea typeface="Calibri"/>
          <a:cs typeface="Calibri"/>
          <a:sym typeface="Calibri"/>
        </a:defRPr>
      </a:lvl6pPr>
      <a:lvl7pPr algn="ctr" defTabSz="736228">
        <a:defRPr sz="7100">
          <a:latin typeface="Calibri"/>
          <a:ea typeface="Calibri"/>
          <a:cs typeface="Calibri"/>
          <a:sym typeface="Calibri"/>
        </a:defRPr>
      </a:lvl7pPr>
      <a:lvl8pPr algn="ctr" defTabSz="736228">
        <a:defRPr sz="7100">
          <a:latin typeface="Calibri"/>
          <a:ea typeface="Calibri"/>
          <a:cs typeface="Calibri"/>
          <a:sym typeface="Calibri"/>
        </a:defRPr>
      </a:lvl8pPr>
      <a:lvl9pPr algn="ctr" defTabSz="736228">
        <a:defRPr sz="7100">
          <a:latin typeface="Calibri"/>
          <a:ea typeface="Calibri"/>
          <a:cs typeface="Calibri"/>
          <a:sym typeface="Calibri"/>
        </a:defRPr>
      </a:lvl9pPr>
    </p:titleStyle>
    <p:bodyStyle>
      <a:lvl1pPr marL="552172" indent="-552172" defTabSz="736228">
        <a:spcBef>
          <a:spcPts val="1200"/>
        </a:spcBef>
        <a:buSzPct val="100000"/>
        <a:buFont typeface="Arial"/>
        <a:buChar char="•"/>
        <a:defRPr sz="5200">
          <a:latin typeface="Calibri"/>
          <a:ea typeface="Calibri"/>
          <a:cs typeface="Calibri"/>
          <a:sym typeface="Calibri"/>
        </a:defRPr>
      </a:lvl1pPr>
      <a:lvl2pPr marL="1267949" indent="-531720" defTabSz="736228">
        <a:spcBef>
          <a:spcPts val="1200"/>
        </a:spcBef>
        <a:buSzPct val="100000"/>
        <a:buFont typeface="Arial"/>
        <a:buChar char="–"/>
        <a:defRPr sz="5200">
          <a:latin typeface="Calibri"/>
          <a:ea typeface="Calibri"/>
          <a:cs typeface="Calibri"/>
          <a:sym typeface="Calibri"/>
        </a:defRPr>
      </a:lvl2pPr>
      <a:lvl3pPr marL="1963277" indent="-490819" defTabSz="736228">
        <a:spcBef>
          <a:spcPts val="1200"/>
        </a:spcBef>
        <a:buSzPct val="100000"/>
        <a:buFont typeface="Arial"/>
        <a:buChar char="•"/>
        <a:defRPr sz="5200">
          <a:latin typeface="Calibri"/>
          <a:ea typeface="Calibri"/>
          <a:cs typeface="Calibri"/>
          <a:sym typeface="Calibri"/>
        </a:defRPr>
      </a:lvl3pPr>
      <a:lvl4pPr marL="2806873" indent="-598186" defTabSz="736228">
        <a:spcBef>
          <a:spcPts val="1200"/>
        </a:spcBef>
        <a:buSzPct val="100000"/>
        <a:buFont typeface="Arial"/>
        <a:buChar char="–"/>
        <a:defRPr sz="5200">
          <a:latin typeface="Calibri"/>
          <a:ea typeface="Calibri"/>
          <a:cs typeface="Calibri"/>
          <a:sym typeface="Calibri"/>
        </a:defRPr>
      </a:lvl4pPr>
      <a:lvl5pPr marL="3543103" indent="-598186" defTabSz="736228">
        <a:spcBef>
          <a:spcPts val="1200"/>
        </a:spcBef>
        <a:buSzPct val="100000"/>
        <a:buFont typeface="Arial"/>
        <a:buChar char="»"/>
        <a:defRPr sz="5200">
          <a:latin typeface="Calibri"/>
          <a:ea typeface="Calibri"/>
          <a:cs typeface="Calibri"/>
          <a:sym typeface="Calibri"/>
        </a:defRPr>
      </a:lvl5pPr>
      <a:lvl6pPr marL="4279331" indent="-598187" defTabSz="736228">
        <a:spcBef>
          <a:spcPts val="1200"/>
        </a:spcBef>
        <a:buSzPct val="100000"/>
        <a:buFont typeface="Arial"/>
        <a:buChar char="•"/>
        <a:defRPr sz="5200">
          <a:latin typeface="Calibri"/>
          <a:ea typeface="Calibri"/>
          <a:cs typeface="Calibri"/>
          <a:sym typeface="Calibri"/>
        </a:defRPr>
      </a:lvl6pPr>
      <a:lvl7pPr marL="5015562" indent="-598187" defTabSz="736228">
        <a:spcBef>
          <a:spcPts val="1200"/>
        </a:spcBef>
        <a:buSzPct val="100000"/>
        <a:buFont typeface="Arial"/>
        <a:buChar char="•"/>
        <a:defRPr sz="5200">
          <a:latin typeface="Calibri"/>
          <a:ea typeface="Calibri"/>
          <a:cs typeface="Calibri"/>
          <a:sym typeface="Calibri"/>
        </a:defRPr>
      </a:lvl7pPr>
      <a:lvl8pPr marL="5751791" indent="-598187" defTabSz="736228">
        <a:spcBef>
          <a:spcPts val="1200"/>
        </a:spcBef>
        <a:buSzPct val="100000"/>
        <a:buFont typeface="Arial"/>
        <a:buChar char="•"/>
        <a:defRPr sz="5200">
          <a:latin typeface="Calibri"/>
          <a:ea typeface="Calibri"/>
          <a:cs typeface="Calibri"/>
          <a:sym typeface="Calibri"/>
        </a:defRPr>
      </a:lvl8pPr>
      <a:lvl9pPr marL="6488019" indent="-598187" defTabSz="736228">
        <a:spcBef>
          <a:spcPts val="1200"/>
        </a:spcBef>
        <a:buSzPct val="100000"/>
        <a:buFont typeface="Arial"/>
        <a:buChar char="•"/>
        <a:defRPr sz="5200">
          <a:latin typeface="Calibri"/>
          <a:ea typeface="Calibri"/>
          <a:cs typeface="Calibri"/>
          <a:sym typeface="Calibri"/>
        </a:defRPr>
      </a:lvl9pPr>
    </p:bodyStyle>
    <p:otherStyle>
      <a:lvl1pPr algn="r" defTabSz="736228">
        <a:defRPr sz="19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736228" algn="r" defTabSz="736228">
        <a:defRPr sz="19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1472457" algn="r" defTabSz="736228">
        <a:defRPr sz="19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2208687" algn="r" defTabSz="736228">
        <a:defRPr sz="19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2944916" algn="r" defTabSz="736228">
        <a:defRPr sz="19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3681145" algn="r" defTabSz="736228">
        <a:defRPr sz="19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4417374" algn="r" defTabSz="736228">
        <a:defRPr sz="19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5153604" algn="r" defTabSz="736228">
        <a:defRPr sz="19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5889833" algn="r" defTabSz="736228">
        <a:defRPr sz="19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5" Type="http://schemas.microsoft.com/office/2007/relationships/hdphoto" Target="../media/hdphoto2.wdp"/><Relationship Id="rId6" Type="http://schemas.microsoft.com/office/2007/relationships/hdphoto" Target="../media/hdphoto3.wdp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-4763" y="944563"/>
            <a:ext cx="16265526" cy="6937375"/>
          </a:xfrm>
          <a:prstGeom prst="rect">
            <a:avLst/>
          </a:prstGeom>
          <a:solidFill>
            <a:srgbClr val="CAE8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6229"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solidFill>
                <a:prstClr val="white"/>
              </a:solidFill>
            </a:endParaRPr>
          </a:p>
        </p:txBody>
      </p:sp>
      <p:pic>
        <p:nvPicPr>
          <p:cNvPr id="15362" name="Imagen 4" descr="logos-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8047038"/>
            <a:ext cx="463708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379663" y="4964113"/>
            <a:ext cx="11612562" cy="21240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735013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735013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735013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735013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s-CO" sz="6600" smtClean="0">
                <a:solidFill>
                  <a:srgbClr val="4F622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cs typeface="Arial" charset="0"/>
              </a:rPr>
              <a:t>INCENTIVOS A LA </a:t>
            </a:r>
          </a:p>
          <a:p>
            <a:pPr algn="ctr">
              <a:defRPr/>
            </a:pPr>
            <a:r>
              <a:rPr lang="es-CO" sz="6600" smtClean="0">
                <a:solidFill>
                  <a:srgbClr val="4F622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cs typeface="Arial" charset="0"/>
              </a:rPr>
              <a:t>CALIDAD EDUCATIVA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1031875"/>
            <a:ext cx="25717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8" descr="portada_manual_dia_E-02.png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"/>
            <a:ext cx="16257588" cy="91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63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de flecha 18"/>
          <p:cNvCxnSpPr>
            <a:cxnSpLocks noChangeShapeType="1"/>
          </p:cNvCxnSpPr>
          <p:nvPr/>
        </p:nvCxnSpPr>
        <p:spPr bwMode="auto">
          <a:xfrm flipV="1">
            <a:off x="2514600" y="3889375"/>
            <a:ext cx="12571527" cy="2293940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Estrella de 5 puntas 1"/>
          <p:cNvSpPr/>
          <p:nvPr/>
        </p:nvSpPr>
        <p:spPr>
          <a:xfrm>
            <a:off x="12058660" y="3163888"/>
            <a:ext cx="2019276" cy="2084388"/>
          </a:xfrm>
          <a:prstGeom prst="star5">
            <a:avLst/>
          </a:prstGeom>
          <a:solidFill>
            <a:srgbClr val="FFFF00"/>
          </a:solidFill>
          <a:ln>
            <a:solidFill>
              <a:srgbClr val="FFFF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4" name="Elipse 13"/>
          <p:cNvSpPr>
            <a:spLocks noChangeArrowheads="1"/>
          </p:cNvSpPr>
          <p:nvPr/>
        </p:nvSpPr>
        <p:spPr bwMode="auto">
          <a:xfrm>
            <a:off x="5260975" y="3690938"/>
            <a:ext cx="993775" cy="930275"/>
          </a:xfrm>
          <a:prstGeom prst="ellipse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5" name="Llamada rectangular 16"/>
          <p:cNvSpPr/>
          <p:nvPr/>
        </p:nvSpPr>
        <p:spPr>
          <a:xfrm>
            <a:off x="668338" y="2638426"/>
            <a:ext cx="2624137" cy="1625600"/>
          </a:xfrm>
          <a:prstGeom prst="wedgeRectCallout">
            <a:avLst>
              <a:gd name="adj1" fmla="val -21591"/>
              <a:gd name="adj2" fmla="val 8437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>
                <a:latin typeface="+mj-lt"/>
              </a:rPr>
              <a:t>Punto de partida del colegio, </a:t>
            </a:r>
            <a:r>
              <a:rPr lang="es-ES" sz="2400" b="1" dirty="0">
                <a:latin typeface="+mj-lt"/>
              </a:rPr>
              <a:t>ISCE 2015</a:t>
            </a:r>
            <a:r>
              <a:rPr lang="es-ES" sz="2400" dirty="0">
                <a:latin typeface="+mj-lt"/>
              </a:rPr>
              <a:t> de cada nivel</a:t>
            </a:r>
          </a:p>
        </p:txBody>
      </p:sp>
      <p:sp>
        <p:nvSpPr>
          <p:cNvPr id="6" name="Llamada rectangular 17"/>
          <p:cNvSpPr/>
          <p:nvPr/>
        </p:nvSpPr>
        <p:spPr>
          <a:xfrm>
            <a:off x="4979988" y="1303338"/>
            <a:ext cx="2722562" cy="1625600"/>
          </a:xfrm>
          <a:prstGeom prst="wedgeRectCallout">
            <a:avLst>
              <a:gd name="adj1" fmla="val -21591"/>
              <a:gd name="adj2" fmla="val 8437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>
                <a:latin typeface="+mj-lt"/>
              </a:rPr>
              <a:t>Si logro el </a:t>
            </a:r>
            <a:r>
              <a:rPr lang="es-ES" sz="2400" b="1" dirty="0">
                <a:latin typeface="+mj-lt"/>
              </a:rPr>
              <a:t>MMA</a:t>
            </a:r>
            <a:r>
              <a:rPr lang="es-ES" sz="2400" dirty="0">
                <a:latin typeface="+mj-lt"/>
              </a:rPr>
              <a:t> en 2016 para cada nivel, obtengo mis </a:t>
            </a:r>
            <a:r>
              <a:rPr lang="es-ES" sz="2400" b="1" dirty="0">
                <a:latin typeface="+mj-lt"/>
              </a:rPr>
              <a:t>primeros</a:t>
            </a:r>
            <a:r>
              <a:rPr lang="es-ES" sz="2400" dirty="0">
                <a:latin typeface="+mj-lt"/>
              </a:rPr>
              <a:t> </a:t>
            </a:r>
            <a:r>
              <a:rPr lang="es-ES" sz="2400" b="1" dirty="0">
                <a:latin typeface="+mj-lt"/>
              </a:rPr>
              <a:t>50</a:t>
            </a:r>
            <a:r>
              <a:rPr lang="es-ES" sz="2400" dirty="0">
                <a:latin typeface="+mj-lt"/>
              </a:rPr>
              <a:t> puntos </a:t>
            </a:r>
          </a:p>
        </p:txBody>
      </p:sp>
      <p:sp>
        <p:nvSpPr>
          <p:cNvPr id="7" name="Rectángulo 26"/>
          <p:cNvSpPr>
            <a:spLocks noChangeArrowheads="1"/>
          </p:cNvSpPr>
          <p:nvPr/>
        </p:nvSpPr>
        <p:spPr bwMode="auto">
          <a:xfrm>
            <a:off x="5337175" y="5184775"/>
            <a:ext cx="914400" cy="939800"/>
          </a:xfrm>
          <a:prstGeom prst="rect">
            <a:avLst/>
          </a:prstGeom>
          <a:solidFill>
            <a:srgbClr val="990099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sz="3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50</a:t>
            </a:r>
          </a:p>
        </p:txBody>
      </p:sp>
      <p:sp>
        <p:nvSpPr>
          <p:cNvPr id="8" name="Rectángulo 27"/>
          <p:cNvSpPr>
            <a:spLocks noChangeArrowheads="1"/>
          </p:cNvSpPr>
          <p:nvPr/>
        </p:nvSpPr>
        <p:spPr bwMode="auto">
          <a:xfrm>
            <a:off x="6788150" y="4829175"/>
            <a:ext cx="914400" cy="939800"/>
          </a:xfrm>
          <a:prstGeom prst="rect">
            <a:avLst/>
          </a:prstGeom>
          <a:solidFill>
            <a:srgbClr val="990099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sz="3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60</a:t>
            </a:r>
          </a:p>
        </p:txBody>
      </p:sp>
      <p:sp>
        <p:nvSpPr>
          <p:cNvPr id="9" name="Rectángulo 28"/>
          <p:cNvSpPr>
            <a:spLocks noChangeArrowheads="1"/>
          </p:cNvSpPr>
          <p:nvPr/>
        </p:nvSpPr>
        <p:spPr bwMode="auto">
          <a:xfrm>
            <a:off x="8315325" y="4579938"/>
            <a:ext cx="914400" cy="939800"/>
          </a:xfrm>
          <a:prstGeom prst="rect">
            <a:avLst/>
          </a:prstGeom>
          <a:solidFill>
            <a:srgbClr val="990099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sz="3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70</a:t>
            </a:r>
          </a:p>
        </p:txBody>
      </p:sp>
      <p:sp>
        <p:nvSpPr>
          <p:cNvPr id="10" name="Rectángulo 29"/>
          <p:cNvSpPr>
            <a:spLocks noChangeArrowheads="1"/>
          </p:cNvSpPr>
          <p:nvPr/>
        </p:nvSpPr>
        <p:spPr bwMode="auto">
          <a:xfrm>
            <a:off x="9723438" y="4281488"/>
            <a:ext cx="914400" cy="939800"/>
          </a:xfrm>
          <a:prstGeom prst="rect">
            <a:avLst/>
          </a:prstGeom>
          <a:solidFill>
            <a:srgbClr val="990099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sz="3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80</a:t>
            </a:r>
          </a:p>
        </p:txBody>
      </p:sp>
      <p:sp>
        <p:nvSpPr>
          <p:cNvPr id="11" name="Rectángulo 30"/>
          <p:cNvSpPr>
            <a:spLocks noChangeArrowheads="1"/>
          </p:cNvSpPr>
          <p:nvPr/>
        </p:nvSpPr>
        <p:spPr bwMode="auto">
          <a:xfrm>
            <a:off x="11095038" y="4090988"/>
            <a:ext cx="914400" cy="939800"/>
          </a:xfrm>
          <a:prstGeom prst="rect">
            <a:avLst/>
          </a:prstGeom>
          <a:solidFill>
            <a:srgbClr val="990099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sz="3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90</a:t>
            </a:r>
          </a:p>
        </p:txBody>
      </p:sp>
      <p:sp>
        <p:nvSpPr>
          <p:cNvPr id="12" name="Rectángulo 31"/>
          <p:cNvSpPr>
            <a:spLocks noChangeArrowheads="1"/>
          </p:cNvSpPr>
          <p:nvPr/>
        </p:nvSpPr>
        <p:spPr bwMode="auto">
          <a:xfrm>
            <a:off x="12585700" y="3889375"/>
            <a:ext cx="914400" cy="939800"/>
          </a:xfrm>
          <a:prstGeom prst="rect">
            <a:avLst/>
          </a:prstGeom>
          <a:solidFill>
            <a:srgbClr val="990099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sz="3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100</a:t>
            </a: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5184775" y="3889375"/>
            <a:ext cx="1146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>
                <a:ea typeface="MS PGothic" charset="0"/>
                <a:cs typeface="MS PGothic" charset="0"/>
              </a:rPr>
              <a:t>MMA</a:t>
            </a:r>
          </a:p>
        </p:txBody>
      </p:sp>
      <p:sp>
        <p:nvSpPr>
          <p:cNvPr id="14" name="Shape 233"/>
          <p:cNvSpPr>
            <a:spLocks noChangeArrowheads="1"/>
          </p:cNvSpPr>
          <p:nvPr/>
        </p:nvSpPr>
        <p:spPr bwMode="auto">
          <a:xfrm>
            <a:off x="-4763" y="26988"/>
            <a:ext cx="16259176" cy="1003300"/>
          </a:xfrm>
          <a:prstGeom prst="rect">
            <a:avLst/>
          </a:prstGeom>
          <a:solidFill>
            <a:srgbClr val="CAE81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s-ES_tradnl" sz="5400" dirty="0" smtClean="0">
                <a:solidFill>
                  <a:srgbClr val="4F6228"/>
                </a:solidFill>
              </a:rPr>
              <a:t>Logros en cada nivel</a:t>
            </a:r>
            <a:endParaRPr lang="en-US" sz="5400" dirty="0">
              <a:solidFill>
                <a:srgbClr val="4F6228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536488" y="8118475"/>
            <a:ext cx="3721100" cy="102552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ángulo 26"/>
          <p:cNvSpPr>
            <a:spLocks noChangeArrowheads="1"/>
          </p:cNvSpPr>
          <p:nvPr/>
        </p:nvSpPr>
        <p:spPr bwMode="auto">
          <a:xfrm>
            <a:off x="1125538" y="8085138"/>
            <a:ext cx="1046162" cy="939800"/>
          </a:xfrm>
          <a:prstGeom prst="rect">
            <a:avLst/>
          </a:prstGeom>
          <a:solidFill>
            <a:srgbClr val="CAE818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sz="3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5,2</a:t>
            </a:r>
          </a:p>
        </p:txBody>
      </p:sp>
      <p:sp>
        <p:nvSpPr>
          <p:cNvPr id="17" name="Rectángulo 26"/>
          <p:cNvSpPr>
            <a:spLocks noChangeArrowheads="1"/>
          </p:cNvSpPr>
          <p:nvPr/>
        </p:nvSpPr>
        <p:spPr bwMode="auto">
          <a:xfrm>
            <a:off x="5297488" y="8085138"/>
            <a:ext cx="914400" cy="939800"/>
          </a:xfrm>
          <a:prstGeom prst="rect">
            <a:avLst/>
          </a:prstGeom>
          <a:solidFill>
            <a:srgbClr val="CAE818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sz="3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5,4</a:t>
            </a:r>
          </a:p>
        </p:txBody>
      </p:sp>
      <p:sp>
        <p:nvSpPr>
          <p:cNvPr id="18" name="Rectángulo 26"/>
          <p:cNvSpPr>
            <a:spLocks noChangeArrowheads="1"/>
          </p:cNvSpPr>
          <p:nvPr/>
        </p:nvSpPr>
        <p:spPr bwMode="auto">
          <a:xfrm>
            <a:off x="12622213" y="8085138"/>
            <a:ext cx="914400" cy="939800"/>
          </a:xfrm>
          <a:prstGeom prst="rect">
            <a:avLst/>
          </a:prstGeom>
          <a:solidFill>
            <a:srgbClr val="CAE818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sz="3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5,6</a:t>
            </a: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5337175" y="6194425"/>
            <a:ext cx="8162925" cy="708025"/>
          </a:xfrm>
          <a:prstGeom prst="rect">
            <a:avLst/>
          </a:prstGeom>
          <a:noFill/>
          <a:ln w="9525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sz="2000" dirty="0">
                <a:solidFill>
                  <a:srgbClr val="990099"/>
                </a:solidFill>
              </a:rPr>
              <a:t>LOS PUNTOS SE CONVIERTEN EN </a:t>
            </a:r>
            <a:r>
              <a:rPr lang="es-ES_tradnl" sz="2000" dirty="0" smtClean="0">
                <a:solidFill>
                  <a:srgbClr val="990099"/>
                </a:solidFill>
              </a:rPr>
              <a:t>UNA PROPORCIÓN DE LA </a:t>
            </a:r>
            <a:r>
              <a:rPr lang="es-ES_tradnl" sz="2000" dirty="0">
                <a:solidFill>
                  <a:srgbClr val="990099"/>
                </a:solidFill>
              </a:rPr>
              <a:t>ASIGNACIÓN BÁSICA MENSUAL </a:t>
            </a:r>
            <a:r>
              <a:rPr lang="es-ES_tradnl" sz="2000" dirty="0" smtClean="0">
                <a:solidFill>
                  <a:srgbClr val="990099"/>
                </a:solidFill>
              </a:rPr>
              <a:t>(DESDE </a:t>
            </a:r>
            <a:r>
              <a:rPr lang="es-ES_tradnl" sz="2000" dirty="0">
                <a:solidFill>
                  <a:srgbClr val="990099"/>
                </a:solidFill>
              </a:rPr>
              <a:t>LOS 50 PUNTOS EN </a:t>
            </a:r>
            <a:r>
              <a:rPr lang="es-ES_tradnl" sz="2000" dirty="0" smtClean="0">
                <a:solidFill>
                  <a:srgbClr val="990099"/>
                </a:solidFill>
              </a:rPr>
              <a:t>ADELANTE)</a:t>
            </a:r>
            <a:endParaRPr lang="es-ES" sz="2000" dirty="0">
              <a:solidFill>
                <a:srgbClr val="990099"/>
              </a:solidFill>
            </a:endParaRPr>
          </a:p>
        </p:txBody>
      </p:sp>
      <p:sp>
        <p:nvSpPr>
          <p:cNvPr id="20" name="CuadroTexto 25"/>
          <p:cNvSpPr txBox="1">
            <a:spLocks noChangeArrowheads="1"/>
          </p:cNvSpPr>
          <p:nvPr/>
        </p:nvSpPr>
        <p:spPr bwMode="auto">
          <a:xfrm>
            <a:off x="800100" y="7648575"/>
            <a:ext cx="171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O" sz="2400" b="1"/>
              <a:t>ISCE 2015</a:t>
            </a:r>
            <a:endParaRPr lang="es-ES" sz="2400" b="1"/>
          </a:p>
        </p:txBody>
      </p:sp>
      <p:sp>
        <p:nvSpPr>
          <p:cNvPr id="21" name="CuadroTexto 30"/>
          <p:cNvSpPr txBox="1">
            <a:spLocks noChangeArrowheads="1"/>
          </p:cNvSpPr>
          <p:nvPr/>
        </p:nvSpPr>
        <p:spPr bwMode="auto">
          <a:xfrm>
            <a:off x="4897438" y="7648575"/>
            <a:ext cx="171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O" sz="2400" b="1"/>
              <a:t>MMA 2016</a:t>
            </a:r>
            <a:endParaRPr lang="es-ES" sz="2400" b="1"/>
          </a:p>
        </p:txBody>
      </p:sp>
      <p:sp>
        <p:nvSpPr>
          <p:cNvPr id="22" name="CuadroTexto 31"/>
          <p:cNvSpPr txBox="1">
            <a:spLocks noChangeArrowheads="1"/>
          </p:cNvSpPr>
          <p:nvPr/>
        </p:nvSpPr>
        <p:spPr bwMode="auto">
          <a:xfrm>
            <a:off x="12185650" y="7648575"/>
            <a:ext cx="171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O" sz="2400" b="1" dirty="0"/>
              <a:t>META 2016</a:t>
            </a:r>
            <a:endParaRPr lang="es-ES" sz="2400" b="1" dirty="0"/>
          </a:p>
        </p:txBody>
      </p:sp>
      <p:cxnSp>
        <p:nvCxnSpPr>
          <p:cNvPr id="23" name="Conector recto de flecha 29"/>
          <p:cNvCxnSpPr/>
          <p:nvPr/>
        </p:nvCxnSpPr>
        <p:spPr>
          <a:xfrm>
            <a:off x="2238375" y="8555038"/>
            <a:ext cx="29464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37"/>
          <p:cNvCxnSpPr/>
          <p:nvPr/>
        </p:nvCxnSpPr>
        <p:spPr>
          <a:xfrm>
            <a:off x="6364288" y="8555038"/>
            <a:ext cx="611981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38"/>
          <p:cNvSpPr txBox="1">
            <a:spLocks noChangeArrowheads="1"/>
          </p:cNvSpPr>
          <p:nvPr/>
        </p:nvSpPr>
        <p:spPr bwMode="auto">
          <a:xfrm>
            <a:off x="2813050" y="8324850"/>
            <a:ext cx="1714500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O" sz="2400" b="1"/>
              <a:t>0,2 puntos</a:t>
            </a:r>
            <a:endParaRPr lang="es-ES" sz="2400" b="1"/>
          </a:p>
        </p:txBody>
      </p:sp>
      <p:sp>
        <p:nvSpPr>
          <p:cNvPr id="26" name="CuadroTexto 39"/>
          <p:cNvSpPr txBox="1">
            <a:spLocks noChangeArrowheads="1"/>
          </p:cNvSpPr>
          <p:nvPr/>
        </p:nvSpPr>
        <p:spPr bwMode="auto">
          <a:xfrm>
            <a:off x="8459788" y="8324850"/>
            <a:ext cx="1714500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O" sz="2400" b="1" dirty="0"/>
              <a:t>0,2 puntos</a:t>
            </a:r>
            <a:endParaRPr lang="es-ES" sz="2400" b="1" dirty="0"/>
          </a:p>
        </p:txBody>
      </p:sp>
      <p:cxnSp>
        <p:nvCxnSpPr>
          <p:cNvPr id="27" name="Conector recto 34"/>
          <p:cNvCxnSpPr/>
          <p:nvPr/>
        </p:nvCxnSpPr>
        <p:spPr>
          <a:xfrm>
            <a:off x="-4763" y="7124700"/>
            <a:ext cx="16259176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42"/>
          <p:cNvSpPr txBox="1">
            <a:spLocks noChangeArrowheads="1"/>
          </p:cNvSpPr>
          <p:nvPr/>
        </p:nvSpPr>
        <p:spPr bwMode="auto">
          <a:xfrm>
            <a:off x="19050" y="7167563"/>
            <a:ext cx="171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O" sz="2400" b="1"/>
              <a:t>EJEMPLO</a:t>
            </a:r>
            <a:endParaRPr lang="es-ES" sz="2400" b="1"/>
          </a:p>
        </p:txBody>
      </p:sp>
      <p:sp>
        <p:nvSpPr>
          <p:cNvPr id="29" name="Llamada rectangular 23"/>
          <p:cNvSpPr/>
          <p:nvPr/>
        </p:nvSpPr>
        <p:spPr>
          <a:xfrm>
            <a:off x="12066416" y="1266826"/>
            <a:ext cx="3509962" cy="1484313"/>
          </a:xfrm>
          <a:prstGeom prst="wedgeRectCallout">
            <a:avLst>
              <a:gd name="adj1" fmla="val -21591"/>
              <a:gd name="adj2" fmla="val 8437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>
                <a:latin typeface="+mj-lt"/>
              </a:rPr>
              <a:t>Si logro </a:t>
            </a:r>
            <a:r>
              <a:rPr lang="es-ES" sz="2400" dirty="0" smtClean="0">
                <a:latin typeface="+mj-lt"/>
              </a:rPr>
              <a:t>la </a:t>
            </a:r>
            <a:r>
              <a:rPr lang="es-ES" sz="2400" b="1" dirty="0">
                <a:latin typeface="+mj-lt"/>
              </a:rPr>
              <a:t>Meta </a:t>
            </a:r>
            <a:r>
              <a:rPr lang="es-ES" sz="2400" b="1" dirty="0" smtClean="0">
                <a:latin typeface="+mj-lt"/>
              </a:rPr>
              <a:t>de </a:t>
            </a:r>
            <a:r>
              <a:rPr lang="es-ES" sz="2400" b="1" dirty="0" smtClean="0">
                <a:latin typeface="+mj-lt"/>
              </a:rPr>
              <a:t>Excelencia</a:t>
            </a:r>
            <a:r>
              <a:rPr lang="es-ES" sz="2400" dirty="0" smtClean="0">
                <a:latin typeface="+mj-lt"/>
              </a:rPr>
              <a:t>, </a:t>
            </a:r>
            <a:r>
              <a:rPr lang="es-ES" sz="2400" dirty="0">
                <a:latin typeface="+mj-lt"/>
              </a:rPr>
              <a:t>obtengo los </a:t>
            </a:r>
            <a:r>
              <a:rPr lang="es-ES" sz="2400" b="1" dirty="0">
                <a:latin typeface="+mj-lt"/>
              </a:rPr>
              <a:t>otros</a:t>
            </a:r>
            <a:r>
              <a:rPr lang="es-ES" sz="2400" dirty="0">
                <a:latin typeface="+mj-lt"/>
              </a:rPr>
              <a:t> </a:t>
            </a:r>
            <a:r>
              <a:rPr lang="es-ES" sz="2400" b="1" dirty="0">
                <a:latin typeface="+mj-lt"/>
              </a:rPr>
              <a:t>50</a:t>
            </a:r>
            <a:r>
              <a:rPr lang="es-ES" sz="2400" dirty="0">
                <a:latin typeface="+mj-lt"/>
              </a:rPr>
              <a:t> puntos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/>
          <a:srcRect l="3083" t="6194" r="2256" b="13138"/>
          <a:stretch/>
        </p:blipFill>
        <p:spPr>
          <a:xfrm>
            <a:off x="309298" y="5426076"/>
            <a:ext cx="3562879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15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Agrupar 26"/>
          <p:cNvGrpSpPr/>
          <p:nvPr/>
        </p:nvGrpSpPr>
        <p:grpSpPr>
          <a:xfrm>
            <a:off x="1367896" y="5613405"/>
            <a:ext cx="2857408" cy="1130301"/>
            <a:chOff x="1994417" y="5867400"/>
            <a:chExt cx="2857408" cy="1130301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4417" y="5892801"/>
              <a:ext cx="685800" cy="110490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784034" y="5892801"/>
              <a:ext cx="635000" cy="1028700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95223" y="5867400"/>
              <a:ext cx="685800" cy="1104900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16825" y="5867400"/>
              <a:ext cx="635000" cy="1028700"/>
            </a:xfrm>
            <a:prstGeom prst="rect">
              <a:avLst/>
            </a:prstGeom>
          </p:spPr>
        </p:pic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391" y="3416305"/>
            <a:ext cx="635000" cy="10287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9106" y="3416305"/>
            <a:ext cx="685800" cy="11049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8891" y="2362205"/>
            <a:ext cx="685800" cy="1104900"/>
          </a:xfrm>
          <a:prstGeom prst="rect">
            <a:avLst/>
          </a:prstGeom>
        </p:spPr>
      </p:pic>
      <p:grpSp>
        <p:nvGrpSpPr>
          <p:cNvPr id="26" name="Agrupar 25"/>
          <p:cNvGrpSpPr/>
          <p:nvPr/>
        </p:nvGrpSpPr>
        <p:grpSpPr>
          <a:xfrm>
            <a:off x="1686101" y="4470405"/>
            <a:ext cx="2197930" cy="1155700"/>
            <a:chOff x="2312622" y="4724400"/>
            <a:chExt cx="2197930" cy="1155700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0814" y="4724400"/>
              <a:ext cx="635000" cy="102870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312622" y="4749800"/>
              <a:ext cx="685800" cy="1104900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24752" y="4775200"/>
              <a:ext cx="685800" cy="1104900"/>
            </a:xfrm>
            <a:prstGeom prst="rect">
              <a:avLst/>
            </a:prstGeom>
          </p:spPr>
        </p:pic>
      </p:grpSp>
      <p:grpSp>
        <p:nvGrpSpPr>
          <p:cNvPr id="28" name="Agrupar 27"/>
          <p:cNvGrpSpPr/>
          <p:nvPr/>
        </p:nvGrpSpPr>
        <p:grpSpPr>
          <a:xfrm>
            <a:off x="1039240" y="6692905"/>
            <a:ext cx="2257325" cy="1138765"/>
            <a:chOff x="1665761" y="6946900"/>
            <a:chExt cx="2257325" cy="1138765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37286" y="6980765"/>
              <a:ext cx="685800" cy="1104900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1212" y="6972300"/>
              <a:ext cx="635000" cy="1028700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5761" y="6946900"/>
              <a:ext cx="685800" cy="1104900"/>
            </a:xfrm>
            <a:prstGeom prst="rect">
              <a:avLst/>
            </a:prstGeom>
          </p:spPr>
        </p:pic>
      </p:grpSp>
      <p:sp>
        <p:nvSpPr>
          <p:cNvPr id="22" name="CuadroTexto 21"/>
          <p:cNvSpPr txBox="1"/>
          <p:nvPr/>
        </p:nvSpPr>
        <p:spPr>
          <a:xfrm>
            <a:off x="5664037" y="1539484"/>
            <a:ext cx="9804081" cy="7478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ea"/>
              <a:buAutoNum type="circleNumDbPlain"/>
            </a:pPr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Trabajando juntos en </a:t>
            </a:r>
            <a:r>
              <a:rPr lang="es-ES_trad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un plan de mejoramiento </a:t>
            </a: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y </a:t>
            </a:r>
            <a:r>
              <a:rPr lang="es-ES_trad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definiendo metas </a:t>
            </a:r>
            <a:r>
              <a: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que </a:t>
            </a:r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permitan cumplir con los objetivos </a:t>
            </a:r>
            <a:r>
              <a: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enmarcados en la ruta de la excelencia de nuestro </a:t>
            </a:r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colegio.</a:t>
            </a:r>
          </a:p>
          <a:p>
            <a:pPr marL="457200" indent="-457200">
              <a:buFont typeface="+mj-ea"/>
              <a:buAutoNum type="circleNumDbPlain"/>
            </a:pPr>
            <a:endParaRPr lang="es-ES_tradnl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457200" lvl="0" indent="-457200">
              <a:buFont typeface="+mj-ea"/>
              <a:buAutoNum type="circleNumDbPlain"/>
            </a:pPr>
            <a:r>
              <a: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Realizando </a:t>
            </a:r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estrategias </a:t>
            </a:r>
            <a:r>
              <a:rPr lang="es-ES_trad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 monitoreo</a:t>
            </a:r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para </a:t>
            </a:r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avanzar sobre los planes de mejoramiento definidos y verificando los logros parciales de nuestro colegio. </a:t>
            </a:r>
          </a:p>
          <a:p>
            <a:pPr marL="457200" indent="-457200">
              <a:buFont typeface="+mj-ea"/>
              <a:buAutoNum type="circleNumDbPlain"/>
            </a:pPr>
            <a:endParaRPr lang="es-ES_tradnl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457200" lvl="0" indent="-457200">
              <a:buFont typeface="+mj-ea"/>
              <a:buAutoNum type="circleNumDbPlain"/>
            </a:pPr>
            <a:r>
              <a:rPr lang="es-ES_trad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Socializando</a:t>
            </a:r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los avances el </a:t>
            </a:r>
            <a:r>
              <a:rPr lang="es-ES_trad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plan de mejoramiento </a:t>
            </a:r>
            <a:r>
              <a: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 estudiantes, padres </a:t>
            </a:r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 familia, y demás miembros de nuestra comunidad educativa, con el propósito de sensibilizar, vincular y empoderar a los actores de interés frente al objetivo de nuestro colegio.</a:t>
            </a:r>
          </a:p>
          <a:p>
            <a:pPr marL="457200" indent="-457200">
              <a:buFont typeface="+mj-ea"/>
              <a:buAutoNum type="circleNumDbPlain"/>
            </a:pPr>
            <a:endParaRPr lang="es-ES_tradnl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457200" lvl="0" indent="-457200">
              <a:buFont typeface="+mj-ea"/>
              <a:buAutoNum type="circleNumDbPlain"/>
            </a:pPr>
            <a:r>
              <a: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Teniendo en cuenta las </a:t>
            </a:r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sugerencias de acompañamiento pedagógico </a:t>
            </a:r>
            <a:r>
              <a: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sobre "</a:t>
            </a:r>
            <a:r>
              <a:rPr lang="es-ES_trad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Siempre Día E</a:t>
            </a:r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".</a:t>
            </a:r>
          </a:p>
          <a:p>
            <a:pPr marL="457200" indent="-457200">
              <a:buFont typeface="+mj-ea"/>
              <a:buAutoNum type="circleNumDbPlain"/>
            </a:pPr>
            <a:endParaRPr lang="es-ES_tradnl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457200" lvl="0" indent="-457200">
              <a:buFont typeface="+mj-ea"/>
              <a:buAutoNum type="circleNumDbPlain"/>
            </a:pPr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Robusteciendo nuestra práctica pedagógica con las herramientas proporcionadas en el portal </a:t>
            </a:r>
            <a:r>
              <a:rPr lang="es-ES_tradnl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Red@maestros</a:t>
            </a:r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</a:t>
            </a:r>
          </a:p>
          <a:p>
            <a:pPr marL="457200" indent="-457200">
              <a:buFont typeface="+mj-ea"/>
              <a:buAutoNum type="circleNumDbPlain"/>
            </a:pPr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9" name="Shape 233"/>
          <p:cNvSpPr>
            <a:spLocks noChangeArrowheads="1"/>
          </p:cNvSpPr>
          <p:nvPr/>
        </p:nvSpPr>
        <p:spPr bwMode="auto">
          <a:xfrm>
            <a:off x="-4763" y="26988"/>
            <a:ext cx="16259176" cy="1003300"/>
          </a:xfrm>
          <a:prstGeom prst="rect">
            <a:avLst/>
          </a:prstGeom>
          <a:solidFill>
            <a:srgbClr val="CAE81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s-ES_tradnl" sz="5400" dirty="0" smtClean="0">
                <a:solidFill>
                  <a:srgbClr val="4F6228"/>
                </a:solidFill>
              </a:rPr>
              <a:t>¿Cómo lo logramos?</a:t>
            </a:r>
            <a:endParaRPr lang="en-US" sz="5400" dirty="0">
              <a:solidFill>
                <a:srgbClr val="4F6228"/>
              </a:solidFill>
            </a:endParaRPr>
          </a:p>
        </p:txBody>
      </p:sp>
      <p:grpSp>
        <p:nvGrpSpPr>
          <p:cNvPr id="24" name="Agrupar 27"/>
          <p:cNvGrpSpPr/>
          <p:nvPr/>
        </p:nvGrpSpPr>
        <p:grpSpPr>
          <a:xfrm>
            <a:off x="2626610" y="6743706"/>
            <a:ext cx="2257325" cy="1138765"/>
            <a:chOff x="1665761" y="6946900"/>
            <a:chExt cx="2257325" cy="1138765"/>
          </a:xfrm>
        </p:grpSpPr>
        <p:pic>
          <p:nvPicPr>
            <p:cNvPr id="25" name="Imagen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7286" y="6980765"/>
              <a:ext cx="685800" cy="1104900"/>
            </a:xfrm>
            <a:prstGeom prst="rect">
              <a:avLst/>
            </a:prstGeom>
          </p:spPr>
        </p:pic>
        <p:pic>
          <p:nvPicPr>
            <p:cNvPr id="30" name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1212" y="6972300"/>
              <a:ext cx="635000" cy="1028700"/>
            </a:xfrm>
            <a:prstGeom prst="rect">
              <a:avLst/>
            </a:prstGeom>
          </p:spPr>
        </p:pic>
        <p:pic>
          <p:nvPicPr>
            <p:cNvPr id="31" name="Imagen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5761" y="6946900"/>
              <a:ext cx="685800" cy="1104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337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39" y="2287130"/>
            <a:ext cx="2941956" cy="27112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AE818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51" y="2287130"/>
            <a:ext cx="3092792" cy="27112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AE818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5326" y="2345378"/>
            <a:ext cx="3342475" cy="26529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AE818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CuadroTexto 11"/>
          <p:cNvSpPr txBox="1"/>
          <p:nvPr/>
        </p:nvSpPr>
        <p:spPr>
          <a:xfrm>
            <a:off x="455151" y="5018370"/>
            <a:ext cx="31198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3">
                    <a:lumMod val="50000"/>
                  </a:schemeClr>
                </a:solidFill>
              </a:rPr>
              <a:t>Medición progreso de los indicadores de ISCE - Gestión</a:t>
            </a:r>
            <a:endParaRPr lang="es-E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341351" y="5180796"/>
            <a:ext cx="3092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3">
                    <a:lumMod val="50000"/>
                  </a:schemeClr>
                </a:solidFill>
              </a:rPr>
              <a:t>Divulgaci</a:t>
            </a:r>
            <a:r>
              <a:rPr lang="es-ES" sz="3200" b="1" dirty="0" smtClean="0">
                <a:solidFill>
                  <a:schemeClr val="accent3">
                    <a:lumMod val="50000"/>
                  </a:schemeClr>
                </a:solidFill>
              </a:rPr>
              <a:t>ón de nuevo ISCE</a:t>
            </a:r>
            <a:endParaRPr lang="es-E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2185326" y="5365402"/>
            <a:ext cx="3342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3">
                    <a:lumMod val="50000"/>
                  </a:schemeClr>
                </a:solidFill>
              </a:rPr>
              <a:t>Pago del incentivo a cada persona según clasificación</a:t>
            </a:r>
            <a:endParaRPr lang="es-E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8305729" y="5208372"/>
            <a:ext cx="3092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es-ES" sz="3200" b="1" dirty="0" smtClean="0">
                <a:solidFill>
                  <a:schemeClr val="accent3">
                    <a:lumMod val="50000"/>
                  </a:schemeClr>
                </a:solidFill>
              </a:rPr>
              <a:t>álculo de incentivos para cada colegio y SE</a:t>
            </a:r>
            <a:endParaRPr lang="es-E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Shape 233"/>
          <p:cNvSpPr>
            <a:spLocks noChangeArrowheads="1"/>
          </p:cNvSpPr>
          <p:nvPr/>
        </p:nvSpPr>
        <p:spPr bwMode="auto">
          <a:xfrm>
            <a:off x="-4763" y="26988"/>
            <a:ext cx="16259176" cy="1003300"/>
          </a:xfrm>
          <a:prstGeom prst="rect">
            <a:avLst/>
          </a:prstGeom>
          <a:solidFill>
            <a:srgbClr val="CAE81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s-ES_tradnl" sz="5400" dirty="0" smtClean="0">
                <a:solidFill>
                  <a:srgbClr val="4F6228"/>
                </a:solidFill>
              </a:rPr>
              <a:t>Pago de incentivos</a:t>
            </a:r>
            <a:endParaRPr lang="en-US" sz="5400" dirty="0">
              <a:solidFill>
                <a:srgbClr val="4F6228"/>
              </a:solidFill>
            </a:endParaRPr>
          </a:p>
        </p:txBody>
      </p:sp>
      <p:sp>
        <p:nvSpPr>
          <p:cNvPr id="18" name="Shape 202"/>
          <p:cNvSpPr/>
          <p:nvPr/>
        </p:nvSpPr>
        <p:spPr>
          <a:xfrm>
            <a:off x="455151" y="7270475"/>
            <a:ext cx="15072650" cy="886040"/>
          </a:xfrm>
          <a:prstGeom prst="rect">
            <a:avLst/>
          </a:prstGeom>
          <a:solidFill>
            <a:srgbClr val="CAE818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lang="es-ES_tradnl" sz="2000" b="1" dirty="0"/>
          </a:p>
          <a:p>
            <a:pPr lvl="0" algn="ctr">
              <a:defRPr>
                <a:solidFill>
                  <a:srgbClr val="FFFFFF"/>
                </a:solidFill>
              </a:defRPr>
            </a:pPr>
            <a:endParaRPr lang="es-ES_tradnl" sz="20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42578" y="7448605"/>
            <a:ext cx="439453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Diciembre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–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Marzo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2016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23643" y="7440934"/>
            <a:ext cx="228767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Abril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2016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58683" y="7440934"/>
            <a:ext cx="228767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Mayo 2016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519107" y="7440934"/>
            <a:ext cx="228767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Junio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2016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729" y="2345378"/>
            <a:ext cx="3092792" cy="27112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AE818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Rectángulo 2"/>
          <p:cNvSpPr/>
          <p:nvPr/>
        </p:nvSpPr>
        <p:spPr>
          <a:xfrm>
            <a:off x="4489435" y="2360144"/>
            <a:ext cx="2850201" cy="25422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Picture 29"/>
          <p:cNvPicPr>
            <a:picLocks noChangeAspect="1"/>
          </p:cNvPicPr>
          <p:nvPr/>
        </p:nvPicPr>
        <p:blipFill rotWithShape="1">
          <a:blip r:embed="rId5"/>
          <a:srcRect l="3083" t="6194" r="2256" b="13138"/>
          <a:stretch/>
        </p:blipFill>
        <p:spPr>
          <a:xfrm>
            <a:off x="4489435" y="3141861"/>
            <a:ext cx="2791956" cy="88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6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-4763" y="944563"/>
            <a:ext cx="16265526" cy="6937375"/>
          </a:xfrm>
          <a:prstGeom prst="rect">
            <a:avLst/>
          </a:prstGeom>
          <a:solidFill>
            <a:srgbClr val="CAE8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6229"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solidFill>
                <a:prstClr val="white"/>
              </a:solidFill>
            </a:endParaRPr>
          </a:p>
        </p:txBody>
      </p:sp>
      <p:pic>
        <p:nvPicPr>
          <p:cNvPr id="15362" name="Imagen 4" descr="logos-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8047038"/>
            <a:ext cx="463708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379663" y="4964113"/>
            <a:ext cx="11612562" cy="21240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735013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735013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735013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735013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s-CO" sz="6600" smtClean="0">
                <a:solidFill>
                  <a:srgbClr val="4F622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cs typeface="Arial" charset="0"/>
              </a:rPr>
              <a:t>INCENTIVOS A LA </a:t>
            </a:r>
          </a:p>
          <a:p>
            <a:pPr algn="ctr">
              <a:defRPr/>
            </a:pPr>
            <a:r>
              <a:rPr lang="es-CO" sz="6600" smtClean="0">
                <a:solidFill>
                  <a:srgbClr val="4F622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  <a:cs typeface="Arial" charset="0"/>
              </a:rPr>
              <a:t>CALIDAD EDUCATIVA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1031875"/>
            <a:ext cx="25717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8" descr="portada_manual_dia_E-02.png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"/>
            <a:ext cx="16257588" cy="91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35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443040" y="4340726"/>
            <a:ext cx="3565156" cy="2677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>
              <a:defRPr sz="1800"/>
            </a:pPr>
            <a:r>
              <a:rPr lang="es-CO" sz="2800" dirty="0" smtClean="0">
                <a:solidFill>
                  <a:srgbClr val="CCCC00"/>
                </a:solidFill>
                <a:latin typeface="Arial"/>
                <a:ea typeface="Myriad Pro"/>
                <a:cs typeface="Arial"/>
                <a:sym typeface="Myriad Pro"/>
              </a:rPr>
              <a:t>Medir el esfuerzo </a:t>
            </a:r>
            <a:r>
              <a:rPr lang="es-CO" sz="2800" dirty="0" smtClean="0">
                <a:solidFill>
                  <a:srgbClr val="404040"/>
                </a:solidFill>
                <a:latin typeface="Arial"/>
                <a:ea typeface="Myriad Pro"/>
                <a:cs typeface="Arial"/>
                <a:sym typeface="Myriad Pro"/>
              </a:rPr>
              <a:t>de las acciones conjuntas orientadas al logro del mejoramiento de la calidad</a:t>
            </a:r>
            <a:endParaRPr sz="2800" dirty="0">
              <a:solidFill>
                <a:srgbClr val="404040"/>
              </a:solidFill>
              <a:latin typeface="Arial"/>
              <a:ea typeface="Myriad Pro"/>
              <a:cs typeface="Arial"/>
              <a:sym typeface="Myriad Pro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4318714" y="4329356"/>
            <a:ext cx="3880002" cy="2323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r>
              <a:rPr lang="es-CO" sz="2900" dirty="0" smtClean="0">
                <a:solidFill>
                  <a:srgbClr val="404040"/>
                </a:solidFill>
                <a:latin typeface="Arial"/>
                <a:ea typeface="Myriad Pro"/>
                <a:cs typeface="Arial"/>
                <a:sym typeface="Myriad Pro"/>
              </a:rPr>
              <a:t>Reconocer y retribuir el esfuerzo de los funcionarios de las </a:t>
            </a:r>
            <a:r>
              <a:rPr lang="es-CO" sz="2900" dirty="0" smtClean="0">
                <a:solidFill>
                  <a:srgbClr val="CCCC00"/>
                </a:solidFill>
                <a:latin typeface="Arial"/>
                <a:ea typeface="Myriad Pro"/>
                <a:cs typeface="Arial"/>
                <a:sym typeface="Myriad Pro"/>
              </a:rPr>
              <a:t>secretarías de educación</a:t>
            </a:r>
            <a:endParaRPr sz="2900" b="1" dirty="0">
              <a:solidFill>
                <a:srgbClr val="CCCC00"/>
              </a:solidFill>
              <a:latin typeface="Arial"/>
              <a:ea typeface="Myriad Pro"/>
              <a:cs typeface="Arial"/>
              <a:sym typeface="Myriad Pro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8286295" y="4305759"/>
            <a:ext cx="3794293" cy="3108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>
              <a:defRPr sz="1800"/>
            </a:pPr>
            <a:r>
              <a:rPr lang="es-CO" sz="2800" dirty="0" smtClean="0">
                <a:solidFill>
                  <a:srgbClr val="404040"/>
                </a:solidFill>
                <a:latin typeface="Arial"/>
                <a:ea typeface="Myriad Pro"/>
                <a:cs typeface="Arial"/>
                <a:sym typeface="Myriad Pro"/>
              </a:rPr>
              <a:t>Reconocer y retribuir el esfuerzo de los funcionarios </a:t>
            </a:r>
            <a:r>
              <a:rPr lang="es-CO" sz="2800" dirty="0">
                <a:solidFill>
                  <a:srgbClr val="404040"/>
                </a:solidFill>
                <a:latin typeface="Arial"/>
                <a:ea typeface="Myriad Pro"/>
                <a:cs typeface="Arial"/>
                <a:sym typeface="Myriad Pro"/>
              </a:rPr>
              <a:t>de los </a:t>
            </a:r>
            <a:r>
              <a:rPr lang="es-CO" sz="2800" dirty="0">
                <a:solidFill>
                  <a:srgbClr val="CCCC00"/>
                </a:solidFill>
                <a:latin typeface="Arial"/>
                <a:ea typeface="Myriad Pro"/>
                <a:cs typeface="Arial"/>
                <a:sym typeface="Myriad Pro"/>
              </a:rPr>
              <a:t>colegios elegibles </a:t>
            </a:r>
            <a:r>
              <a:rPr lang="es-CO" sz="2800" dirty="0">
                <a:solidFill>
                  <a:srgbClr val="404040"/>
                </a:solidFill>
                <a:latin typeface="Arial"/>
                <a:ea typeface="Myriad Pro"/>
                <a:cs typeface="Arial"/>
                <a:sym typeface="Myriad Pro"/>
              </a:rPr>
              <a:t>(</a:t>
            </a:r>
            <a:r>
              <a:rPr lang="es-CO" sz="2800" dirty="0" smtClean="0">
                <a:solidFill>
                  <a:srgbClr val="404040"/>
                </a:solidFill>
                <a:latin typeface="Arial"/>
                <a:ea typeface="Myriad Pro"/>
                <a:cs typeface="Arial"/>
                <a:sym typeface="Myriad Pro"/>
              </a:rPr>
              <a:t>directivos, docentes y administrativos)</a:t>
            </a:r>
            <a:endParaRPr lang="es-CO" sz="2800" dirty="0">
              <a:solidFill>
                <a:srgbClr val="404040"/>
              </a:solidFill>
              <a:latin typeface="Arial"/>
              <a:ea typeface="Myriad Pro"/>
              <a:cs typeface="Arial"/>
              <a:sym typeface="Myriad Pro"/>
            </a:endParaRPr>
          </a:p>
          <a:p>
            <a:pPr lvl="0">
              <a:defRPr sz="1800"/>
            </a:pPr>
            <a:r>
              <a:rPr sz="2800" dirty="0">
                <a:solidFill>
                  <a:srgbClr val="404040"/>
                </a:solidFill>
                <a:latin typeface="Arial"/>
                <a:ea typeface="Myriad Pro"/>
                <a:cs typeface="Arial"/>
                <a:sym typeface="Myriad Pro"/>
              </a:rPr>
              <a:t>.</a:t>
            </a:r>
          </a:p>
        </p:txBody>
      </p:sp>
      <p:sp>
        <p:nvSpPr>
          <p:cNvPr id="137" name="Shape 137"/>
          <p:cNvSpPr/>
          <p:nvPr/>
        </p:nvSpPr>
        <p:spPr>
          <a:xfrm>
            <a:off x="1913687" y="2862526"/>
            <a:ext cx="539042" cy="1107996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6600">
                <a:solidFill>
                  <a:srgbClr val="EF7936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6600" dirty="0">
                <a:solidFill>
                  <a:srgbClr val="CAE818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40" name="Shape 140"/>
          <p:cNvSpPr/>
          <p:nvPr/>
        </p:nvSpPr>
        <p:spPr>
          <a:xfrm>
            <a:off x="429429" y="4175384"/>
            <a:ext cx="3586336" cy="1"/>
          </a:xfrm>
          <a:prstGeom prst="line">
            <a:avLst/>
          </a:prstGeom>
          <a:ln w="38100">
            <a:solidFill>
              <a:srgbClr val="CAE818"/>
            </a:solidFill>
            <a:prstDash val="sysDash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CAE818"/>
              </a:solidFill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1733152" y="2937231"/>
            <a:ext cx="976320" cy="9758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101600">
            <a:solidFill>
              <a:srgbClr val="CAE818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EF7936"/>
                </a:solidFill>
              </a:defRPr>
            </a:pPr>
            <a:endParaRPr>
              <a:solidFill>
                <a:srgbClr val="CAE818"/>
              </a:solidFill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4581781" y="4165218"/>
            <a:ext cx="3375039" cy="1"/>
          </a:xfrm>
          <a:prstGeom prst="line">
            <a:avLst/>
          </a:prstGeom>
          <a:ln w="38100">
            <a:solidFill>
              <a:srgbClr val="CAE818"/>
            </a:solidFill>
            <a:prstDash val="sysDash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CAE818"/>
              </a:solidFill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5787068" y="2779428"/>
            <a:ext cx="626051" cy="1107996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6600">
                <a:solidFill>
                  <a:srgbClr val="EF7936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6600" dirty="0">
                <a:solidFill>
                  <a:srgbClr val="CAE818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44" name="Shape 144"/>
          <p:cNvSpPr/>
          <p:nvPr/>
        </p:nvSpPr>
        <p:spPr>
          <a:xfrm>
            <a:off x="5608898" y="2869075"/>
            <a:ext cx="976320" cy="9758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101600">
            <a:solidFill>
              <a:srgbClr val="CAE818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EF7936"/>
                </a:solidFill>
              </a:defRPr>
            </a:pPr>
            <a:endParaRPr>
              <a:solidFill>
                <a:srgbClr val="CAE818"/>
              </a:solidFill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8539592" y="4165218"/>
            <a:ext cx="3216509" cy="1"/>
          </a:xfrm>
          <a:prstGeom prst="line">
            <a:avLst/>
          </a:prstGeom>
          <a:ln w="38100">
            <a:solidFill>
              <a:srgbClr val="CAE818"/>
            </a:solidFill>
            <a:prstDash val="sysDash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CAE818"/>
              </a:solidFill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9687249" y="2794369"/>
            <a:ext cx="615993" cy="1107996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6600">
                <a:solidFill>
                  <a:srgbClr val="EF7936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6600" dirty="0">
                <a:solidFill>
                  <a:srgbClr val="CAE818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47" name="Shape 147"/>
          <p:cNvSpPr/>
          <p:nvPr/>
        </p:nvSpPr>
        <p:spPr>
          <a:xfrm>
            <a:off x="9513088" y="2884016"/>
            <a:ext cx="976320" cy="9758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101600">
            <a:solidFill>
              <a:srgbClr val="CAE818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EF7936"/>
                </a:solidFill>
              </a:defRPr>
            </a:pPr>
            <a:endParaRPr>
              <a:solidFill>
                <a:srgbClr val="CAE818"/>
              </a:solidFill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11943028" y="8339138"/>
            <a:ext cx="3862079" cy="5095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9" name="image6.png" descr="logos-0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17910" y="8317214"/>
            <a:ext cx="2678817" cy="568864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12202089" y="4300355"/>
            <a:ext cx="3995189" cy="1877437"/>
          </a:xfrm>
          <a:prstGeom prst="rect">
            <a:avLst/>
          </a:prstGeom>
          <a:ln w="12700">
            <a:miter lim="400000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r>
              <a:rPr lang="es-CO" sz="2900" dirty="0" smtClean="0">
                <a:solidFill>
                  <a:srgbClr val="404040"/>
                </a:solidFill>
                <a:latin typeface="Arial"/>
                <a:ea typeface="Myriad Pro"/>
                <a:cs typeface="Arial"/>
                <a:sym typeface="Myriad Pro"/>
              </a:rPr>
              <a:t>Promover y premiar una </a:t>
            </a:r>
            <a:r>
              <a:rPr lang="es-CO" sz="2900" dirty="0" smtClean="0">
                <a:solidFill>
                  <a:srgbClr val="CCCC00"/>
                </a:solidFill>
                <a:latin typeface="Arial"/>
                <a:ea typeface="Myriad Pro"/>
                <a:cs typeface="Arial"/>
                <a:sym typeface="Myriad Pro"/>
              </a:rPr>
              <a:t>cultura de mejoramiento continuo </a:t>
            </a:r>
            <a:r>
              <a:rPr lang="es-CO" sz="2900" dirty="0" smtClean="0">
                <a:solidFill>
                  <a:srgbClr val="404040"/>
                </a:solidFill>
                <a:latin typeface="Arial"/>
                <a:ea typeface="Myriad Pro"/>
                <a:cs typeface="Arial"/>
                <a:sym typeface="Myriad Pro"/>
              </a:rPr>
              <a:t>de la calidad educativa</a:t>
            </a:r>
            <a:endParaRPr sz="2900" dirty="0">
              <a:solidFill>
                <a:srgbClr val="404040"/>
              </a:solidFill>
              <a:latin typeface="Arial"/>
              <a:ea typeface="Myriad Pro"/>
              <a:cs typeface="Arial"/>
              <a:sym typeface="Myriad Pro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12259982" y="4165158"/>
            <a:ext cx="3545126" cy="1"/>
          </a:xfrm>
          <a:prstGeom prst="line">
            <a:avLst/>
          </a:prstGeom>
          <a:ln w="38100">
            <a:solidFill>
              <a:srgbClr val="CAE818"/>
            </a:solidFill>
            <a:prstDash val="sysDash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CAE818"/>
              </a:solidFill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13657093" y="2762932"/>
            <a:ext cx="661953" cy="1107996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6600">
                <a:solidFill>
                  <a:srgbClr val="EF7936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6600" dirty="0">
                <a:solidFill>
                  <a:srgbClr val="CAE818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53" name="Shape 153"/>
          <p:cNvSpPr/>
          <p:nvPr/>
        </p:nvSpPr>
        <p:spPr>
          <a:xfrm>
            <a:off x="13494968" y="2865280"/>
            <a:ext cx="976320" cy="9758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101600">
            <a:solidFill>
              <a:srgbClr val="CAE818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EF7936"/>
                </a:solidFill>
              </a:defRPr>
            </a:pPr>
            <a:endParaRPr>
              <a:solidFill>
                <a:srgbClr val="CAE818"/>
              </a:solidFill>
            </a:endParaRPr>
          </a:p>
        </p:txBody>
      </p:sp>
      <p:sp>
        <p:nvSpPr>
          <p:cNvPr id="22" name="Rectángulo 8"/>
          <p:cNvSpPr/>
          <p:nvPr/>
        </p:nvSpPr>
        <p:spPr>
          <a:xfrm>
            <a:off x="-2" y="-7169"/>
            <a:ext cx="16257590" cy="1004400"/>
          </a:xfrm>
          <a:prstGeom prst="rect">
            <a:avLst/>
          </a:prstGeom>
          <a:solidFill>
            <a:srgbClr val="CAE8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 smtClean="0">
                <a:solidFill>
                  <a:srgbClr val="4F6228"/>
                </a:solidFill>
                <a:latin typeface="Arial"/>
                <a:cs typeface="Arial"/>
              </a:rPr>
              <a:t>Objetivos del Programa</a:t>
            </a:r>
            <a:endParaRPr lang="es-CO" sz="5400" b="1" dirty="0">
              <a:ln>
                <a:solidFill>
                  <a:schemeClr val="bg1"/>
                </a:solidFill>
              </a:ln>
              <a:solidFill>
                <a:srgbClr val="4F622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340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-2" y="-7169"/>
            <a:ext cx="16257590" cy="1004400"/>
          </a:xfrm>
          <a:prstGeom prst="rect">
            <a:avLst/>
          </a:prstGeom>
          <a:solidFill>
            <a:srgbClr val="CAE8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 smtClean="0">
                <a:solidFill>
                  <a:srgbClr val="4F6228"/>
                </a:solidFill>
                <a:latin typeface="Arial"/>
                <a:cs typeface="Arial"/>
              </a:rPr>
              <a:t>Compromisos</a:t>
            </a:r>
            <a:endParaRPr lang="es-CO" sz="5400" b="1" dirty="0">
              <a:ln>
                <a:solidFill>
                  <a:schemeClr val="bg1"/>
                </a:solidFill>
              </a:ln>
              <a:solidFill>
                <a:srgbClr val="4F6228"/>
              </a:solidFill>
              <a:latin typeface="Arial"/>
              <a:cs typeface="Arial"/>
            </a:endParaRPr>
          </a:p>
        </p:txBody>
      </p:sp>
      <p:sp>
        <p:nvSpPr>
          <p:cNvPr id="13" name="4 Rectángulo"/>
          <p:cNvSpPr/>
          <p:nvPr/>
        </p:nvSpPr>
        <p:spPr>
          <a:xfrm>
            <a:off x="4031939" y="5046626"/>
            <a:ext cx="8063876" cy="12520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6" tIns="60963" rIns="121926" bIns="60963" anchor="ctr"/>
          <a:lstStyle/>
          <a:p>
            <a:pPr algn="ctr">
              <a:defRPr/>
            </a:pPr>
            <a:r>
              <a:rPr lang="es-CO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Colegio</a:t>
            </a:r>
            <a:endParaRPr lang="es-CO" sz="1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5 Rectángulo"/>
          <p:cNvSpPr/>
          <p:nvPr/>
        </p:nvSpPr>
        <p:spPr>
          <a:xfrm>
            <a:off x="4031939" y="6486776"/>
            <a:ext cx="8063876" cy="125357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6" tIns="60963" rIns="121926" bIns="60963" anchor="ctr"/>
          <a:lstStyle/>
          <a:p>
            <a:pPr algn="ctr">
              <a:defRPr/>
            </a:pPr>
            <a:r>
              <a:rPr lang="es-CO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Incentivos planta docente y administrativa</a:t>
            </a:r>
          </a:p>
        </p:txBody>
      </p:sp>
      <p:sp>
        <p:nvSpPr>
          <p:cNvPr id="18" name="6 Rectángulo"/>
          <p:cNvSpPr/>
          <p:nvPr/>
        </p:nvSpPr>
        <p:spPr>
          <a:xfrm>
            <a:off x="4031939" y="2166433"/>
            <a:ext cx="8063876" cy="1252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6" tIns="60963" rIns="121926" bIns="60963" anchor="ctr"/>
          <a:lstStyle/>
          <a:p>
            <a:pPr algn="ctr">
              <a:defRPr/>
            </a:pPr>
            <a:r>
              <a:rPr lang="es-CO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</a:t>
            </a:r>
          </a:p>
        </p:txBody>
      </p:sp>
      <p:sp>
        <p:nvSpPr>
          <p:cNvPr id="19" name="4 Rectángulo"/>
          <p:cNvSpPr/>
          <p:nvPr/>
        </p:nvSpPr>
        <p:spPr>
          <a:xfrm>
            <a:off x="4031939" y="3602564"/>
            <a:ext cx="8063876" cy="12520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6" tIns="60963" rIns="121926" bIns="60963" anchor="ctr"/>
          <a:lstStyle/>
          <a:p>
            <a:pPr algn="ctr">
              <a:defRPr/>
            </a:pPr>
            <a:r>
              <a:rPr lang="es-CO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Secretarías de Educación de las ETC</a:t>
            </a:r>
            <a:endParaRPr lang="es-CO" sz="1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urved Right Arrow 14"/>
          <p:cNvSpPr/>
          <p:nvPr/>
        </p:nvSpPr>
        <p:spPr>
          <a:xfrm>
            <a:off x="3647859" y="2459766"/>
            <a:ext cx="768160" cy="1632181"/>
          </a:xfrm>
          <a:prstGeom prst="curv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21926" tIns="60963" rIns="121926" bIns="6096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15"/>
          <p:cNvSpPr txBox="1"/>
          <p:nvPr/>
        </p:nvSpPr>
        <p:spPr>
          <a:xfrm>
            <a:off x="0" y="2419205"/>
            <a:ext cx="3519832" cy="1461945"/>
          </a:xfrm>
          <a:prstGeom prst="rect">
            <a:avLst/>
          </a:prstGeom>
          <a:noFill/>
        </p:spPr>
        <p:txBody>
          <a:bodyPr wrap="square" lIns="121926" tIns="60963" rIns="121926" bIns="60963" rtlCol="0">
            <a:spAutoFit/>
          </a:bodyPr>
          <a:lstStyle/>
          <a:p>
            <a:pPr algn="r"/>
            <a:r>
              <a:rPr lang="en-US" dirty="0" err="1" smtClean="0"/>
              <a:t>Etapa</a:t>
            </a:r>
            <a:r>
              <a:rPr lang="en-US" dirty="0" smtClean="0"/>
              <a:t> 1: </a:t>
            </a:r>
            <a:r>
              <a:rPr lang="en-US" dirty="0" err="1" smtClean="0"/>
              <a:t>Acuerdos</a:t>
            </a:r>
            <a:r>
              <a:rPr lang="en-US" dirty="0" smtClean="0"/>
              <a:t> para el </a:t>
            </a:r>
            <a:r>
              <a:rPr lang="en-US" dirty="0" err="1" smtClean="0"/>
              <a:t>mejoramiento</a:t>
            </a:r>
            <a:r>
              <a:rPr lang="en-US" dirty="0" smtClean="0"/>
              <a:t> con la ETC</a:t>
            </a:r>
            <a:endParaRPr lang="en-US" dirty="0"/>
          </a:p>
        </p:txBody>
      </p:sp>
      <p:sp>
        <p:nvSpPr>
          <p:cNvPr id="22" name="Curved Right Arrow 16"/>
          <p:cNvSpPr/>
          <p:nvPr/>
        </p:nvSpPr>
        <p:spPr>
          <a:xfrm>
            <a:off x="3647859" y="4187957"/>
            <a:ext cx="768160" cy="1632181"/>
          </a:xfrm>
          <a:prstGeom prst="curv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21926" tIns="60963" rIns="121926" bIns="6096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17"/>
          <p:cNvSpPr txBox="1"/>
          <p:nvPr/>
        </p:nvSpPr>
        <p:spPr>
          <a:xfrm>
            <a:off x="0" y="4910430"/>
            <a:ext cx="3519832" cy="1461945"/>
          </a:xfrm>
          <a:prstGeom prst="rect">
            <a:avLst/>
          </a:prstGeom>
          <a:noFill/>
        </p:spPr>
        <p:txBody>
          <a:bodyPr wrap="square" lIns="121926" tIns="60963" rIns="121926" bIns="60963" rtlCol="0">
            <a:spAutoFit/>
          </a:bodyPr>
          <a:lstStyle/>
          <a:p>
            <a:pPr algn="r"/>
            <a:r>
              <a:rPr lang="en-US" dirty="0" err="1" smtClean="0"/>
              <a:t>Etapa</a:t>
            </a:r>
            <a:r>
              <a:rPr lang="en-US" dirty="0" smtClean="0"/>
              <a:t> 2: </a:t>
            </a:r>
            <a:r>
              <a:rPr lang="en-US" dirty="0" err="1" smtClean="0"/>
              <a:t>Acuerdos</a:t>
            </a:r>
            <a:r>
              <a:rPr lang="en-US" dirty="0" smtClean="0"/>
              <a:t> de </a:t>
            </a:r>
            <a:r>
              <a:rPr lang="en-US" dirty="0"/>
              <a:t>para el </a:t>
            </a:r>
            <a:r>
              <a:rPr lang="en-US" dirty="0" err="1" smtClean="0"/>
              <a:t>mejoramiento</a:t>
            </a:r>
            <a:r>
              <a:rPr lang="en-US" dirty="0" smtClean="0"/>
              <a:t> con </a:t>
            </a:r>
            <a:r>
              <a:rPr lang="en-US" dirty="0" err="1" smtClean="0"/>
              <a:t>colegios</a:t>
            </a:r>
            <a:endParaRPr lang="en-US" dirty="0"/>
          </a:p>
        </p:txBody>
      </p:sp>
      <p:sp>
        <p:nvSpPr>
          <p:cNvPr id="26" name="Curved Left Arrow 20"/>
          <p:cNvSpPr/>
          <p:nvPr/>
        </p:nvSpPr>
        <p:spPr>
          <a:xfrm>
            <a:off x="11585517" y="2651787"/>
            <a:ext cx="896188" cy="1440160"/>
          </a:xfrm>
          <a:prstGeom prst="curved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1926" tIns="60963" rIns="121926" bIns="60963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843" y="6486776"/>
            <a:ext cx="1552571" cy="1435920"/>
          </a:xfrm>
          <a:prstGeom prst="rect">
            <a:avLst/>
          </a:prstGeom>
        </p:spPr>
      </p:pic>
      <p:pic>
        <p:nvPicPr>
          <p:cNvPr id="33" name="image97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25199" y="3422317"/>
            <a:ext cx="1558054" cy="1488114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TextBox 15"/>
          <p:cNvSpPr txBox="1"/>
          <p:nvPr/>
        </p:nvSpPr>
        <p:spPr>
          <a:xfrm>
            <a:off x="12436900" y="1399207"/>
            <a:ext cx="3519832" cy="569393"/>
          </a:xfrm>
          <a:prstGeom prst="rect">
            <a:avLst/>
          </a:prstGeom>
          <a:noFill/>
        </p:spPr>
        <p:txBody>
          <a:bodyPr wrap="square" lIns="121926" tIns="60963" rIns="121926" bIns="60963" rtlCol="0">
            <a:spAutoFit/>
          </a:bodyPr>
          <a:lstStyle/>
          <a:p>
            <a:pPr algn="ctr"/>
            <a:r>
              <a:rPr lang="en-US" dirty="0" smtClean="0"/>
              <a:t>Pago de </a:t>
            </a:r>
            <a:r>
              <a:rPr lang="en-US" dirty="0" err="1" smtClean="0"/>
              <a:t>incentivos</a:t>
            </a:r>
            <a:endParaRPr lang="en-US" dirty="0"/>
          </a:p>
        </p:txBody>
      </p:sp>
      <p:sp>
        <p:nvSpPr>
          <p:cNvPr id="27" name="TextBox 15"/>
          <p:cNvSpPr txBox="1"/>
          <p:nvPr/>
        </p:nvSpPr>
        <p:spPr>
          <a:xfrm>
            <a:off x="237643" y="1399206"/>
            <a:ext cx="3519832" cy="569393"/>
          </a:xfrm>
          <a:prstGeom prst="rect">
            <a:avLst/>
          </a:prstGeom>
          <a:noFill/>
        </p:spPr>
        <p:txBody>
          <a:bodyPr wrap="square" lIns="121926" tIns="60963" rIns="121926" bIns="60963" rtlCol="0">
            <a:spAutoFit/>
          </a:bodyPr>
          <a:lstStyle/>
          <a:p>
            <a:pPr algn="ctr"/>
            <a:r>
              <a:rPr lang="en-US" dirty="0" err="1" smtClean="0"/>
              <a:t>Acuerdos</a:t>
            </a:r>
            <a:endParaRPr lang="en-US" dirty="0"/>
          </a:p>
        </p:txBody>
      </p:sp>
      <p:sp>
        <p:nvSpPr>
          <p:cNvPr id="30" name="Curved Left Arrow 20"/>
          <p:cNvSpPr/>
          <p:nvPr/>
        </p:nvSpPr>
        <p:spPr>
          <a:xfrm>
            <a:off x="11904589" y="4251141"/>
            <a:ext cx="896188" cy="3146502"/>
          </a:xfrm>
          <a:prstGeom prst="curved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21926" tIns="60963" rIns="121926" bIns="60963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796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599" y="4989345"/>
            <a:ext cx="2983064" cy="3061093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642200" y="2189276"/>
            <a:ext cx="11524409" cy="4585876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lIns="121926" tIns="60963" rIns="121926" bIns="60963">
            <a:spAutoFit/>
          </a:bodyPr>
          <a:lstStyle/>
          <a:p>
            <a:pPr marL="381019" indent="-381019" algn="just">
              <a:buFont typeface="Arial"/>
              <a:buChar char="•"/>
            </a:pPr>
            <a:r>
              <a:rPr 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Secretarías </a:t>
            </a: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</a:t>
            </a:r>
          </a:p>
          <a:p>
            <a:pPr marL="1117248" lvl="1" indent="-381019" algn="just">
              <a:buFont typeface="Arial"/>
              <a:buChar char="•"/>
            </a:pPr>
            <a:r>
              <a:rPr 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colegios </a:t>
            </a: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PTA y/o Jornada Única</a:t>
            </a:r>
            <a:endParaRPr lang="es-CO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7248" lvl="1" indent="-381019" algn="just">
              <a:buFont typeface="Arial"/>
              <a:buChar char="•"/>
            </a:pPr>
            <a:r>
              <a:rPr 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Firmar el Pacto por la Excelencia</a:t>
            </a:r>
          </a:p>
          <a:p>
            <a:pPr marL="381019" indent="-381019" algn="just">
              <a:buFont typeface="Arial"/>
              <a:buChar char="•"/>
            </a:pPr>
            <a:endParaRPr lang="es-CO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19" indent="-381019" algn="just">
              <a:buFont typeface="Arial"/>
              <a:buChar char="•"/>
            </a:pPr>
            <a:r>
              <a:rPr 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Colegios </a:t>
            </a:r>
          </a:p>
          <a:p>
            <a:pPr marL="1117248" lvl="1" indent="-381019" algn="just">
              <a:buFont typeface="Arial"/>
              <a:buChar char="•"/>
            </a:pPr>
            <a:r>
              <a:rPr 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Colegios de </a:t>
            </a: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Única </a:t>
            </a:r>
            <a:r>
              <a:rPr 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y/o PTA</a:t>
            </a:r>
          </a:p>
          <a:p>
            <a:pPr marL="1117248" lvl="1" indent="-381019" algn="just">
              <a:buFont typeface="Arial"/>
              <a:buChar char="•"/>
            </a:pPr>
            <a:r>
              <a:rPr 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Estar registrado en </a:t>
            </a: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</a:t>
            </a: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SIMAT</a:t>
            </a:r>
          </a:p>
          <a:p>
            <a:pPr marL="1117248" lvl="1" indent="-381019" algn="just">
              <a:buFont typeface="Arial"/>
              <a:buChar char="•"/>
            </a:pPr>
            <a:r>
              <a:rPr 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Mantenerse en Jornada </a:t>
            </a: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Única y </a:t>
            </a:r>
            <a:r>
              <a:rPr 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PTA </a:t>
            </a: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el año en que se </a:t>
            </a:r>
            <a:r>
              <a:rPr 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medirá el mejoramiento </a:t>
            </a: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calidad del colegio</a:t>
            </a:r>
            <a:endParaRPr lang="es-CO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7248" lvl="1" indent="-381019" algn="just">
              <a:buFont typeface="Arial"/>
              <a:buChar char="•"/>
            </a:pP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Firmar el Pacto por la </a:t>
            </a:r>
            <a:r>
              <a:rPr lang="es-CO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Excelencia</a:t>
            </a:r>
            <a:endParaRPr lang="es-CO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-1" y="0"/>
            <a:ext cx="16257589" cy="1004400"/>
          </a:xfrm>
          <a:prstGeom prst="rect">
            <a:avLst/>
          </a:prstGeom>
          <a:solidFill>
            <a:srgbClr val="CAE818"/>
          </a:solidFill>
          <a:effectLst/>
        </p:spPr>
        <p:txBody>
          <a:bodyPr vert="horz" lIns="147246" tIns="73623" rIns="147246" bIns="73623" rtlCol="0" anchor="ctr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5500">
                <a:solidFill>
                  <a:srgbClr val="451D0A"/>
                </a:solidFill>
                <a:latin typeface="Arial Rounded MT Bold" panose="020F0704030504030204" pitchFamily="34" charset="0"/>
                <a:ea typeface="+mj-ea"/>
                <a:cs typeface="Helvetica Rounded LT Bold"/>
              </a:defRPr>
            </a:lvl1pPr>
          </a:lstStyle>
          <a:p>
            <a:r>
              <a:rPr lang="es-ES" sz="6000" dirty="0" smtClean="0">
                <a:solidFill>
                  <a:srgbClr val="4F6228"/>
                </a:solidFill>
                <a:latin typeface="Arial"/>
                <a:cs typeface="Arial"/>
              </a:rPr>
              <a:t>¿Quiénes son elegibles en 2015?</a:t>
            </a:r>
            <a:endParaRPr lang="es-CO" sz="6000" b="1" dirty="0">
              <a:ln>
                <a:solidFill>
                  <a:schemeClr val="bg1"/>
                </a:solidFill>
              </a:ln>
              <a:solidFill>
                <a:srgbClr val="4F6228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480" y="7751952"/>
            <a:ext cx="10326189" cy="1077218"/>
          </a:xfrm>
          <a:prstGeom prst="rect">
            <a:avLst/>
          </a:prstGeom>
          <a:solidFill>
            <a:srgbClr val="CAE8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4F6228"/>
                </a:solidFill>
              </a:rPr>
              <a:t>NOTA: A partir de 2016 todos los colegios oficiales del país podrán participar del modelo</a:t>
            </a:r>
            <a:endParaRPr lang="es-CO" sz="3200" b="1" dirty="0">
              <a:solidFill>
                <a:srgbClr val="4F62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4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289" y="1632328"/>
            <a:ext cx="1534010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dirty="0">
                <a:solidFill>
                  <a:srgbClr val="404040"/>
                </a:solidFill>
                <a:latin typeface="Arial" charset="0"/>
                <a:cs typeface="Myriad Pro" charset="0"/>
                <a:sym typeface="Myriad Pro" charset="0"/>
              </a:rPr>
              <a:t>“Los directivos docentes, docentes y funcionarios administrativos de los colegios que logren </a:t>
            </a:r>
            <a:r>
              <a:rPr lang="es-CO" sz="4000" dirty="0">
                <a:solidFill>
                  <a:srgbClr val="404040"/>
                </a:solidFill>
                <a:latin typeface="Arial" charset="0"/>
                <a:cs typeface="Myriad Pro" charset="0"/>
              </a:rPr>
              <a:t>sobrepasar su  </a:t>
            </a:r>
            <a:r>
              <a:rPr lang="es-CO" sz="4000" b="1" dirty="0">
                <a:solidFill>
                  <a:srgbClr val="660066"/>
                </a:solidFill>
                <a:latin typeface="Arial" charset="0"/>
                <a:cs typeface="Myriad Pro" charset="0"/>
              </a:rPr>
              <a:t>Mejoramiento Mínimo </a:t>
            </a:r>
            <a:r>
              <a:rPr lang="es-CO" sz="4000" b="1" dirty="0" smtClean="0">
                <a:solidFill>
                  <a:srgbClr val="660066"/>
                </a:solidFill>
                <a:latin typeface="Arial" charset="0"/>
                <a:cs typeface="Myriad Pro" charset="0"/>
              </a:rPr>
              <a:t>Anual (MMA)</a:t>
            </a:r>
            <a:r>
              <a:rPr lang="es-CO" sz="4000" dirty="0" smtClean="0">
                <a:solidFill>
                  <a:srgbClr val="404040"/>
                </a:solidFill>
                <a:latin typeface="Arial" charset="0"/>
                <a:cs typeface="Myriad Pro" charset="0"/>
              </a:rPr>
              <a:t>, </a:t>
            </a:r>
            <a:r>
              <a:rPr lang="es-CO" sz="4000" dirty="0">
                <a:solidFill>
                  <a:srgbClr val="404040"/>
                </a:solidFill>
                <a:latin typeface="Arial" charset="0"/>
                <a:cs typeface="Myriad Pro" charset="0"/>
              </a:rPr>
              <a:t>tendrán un beneficio económico equivalente hasta por </a:t>
            </a:r>
            <a:r>
              <a:rPr lang="es-CO" sz="4000" dirty="0" smtClean="0">
                <a:solidFill>
                  <a:srgbClr val="404040"/>
                </a:solidFill>
                <a:latin typeface="Arial" charset="0"/>
                <a:cs typeface="Myriad Pro" charset="0"/>
              </a:rPr>
              <a:t>1 </a:t>
            </a:r>
            <a:r>
              <a:rPr lang="es-CO" sz="4000" dirty="0">
                <a:solidFill>
                  <a:srgbClr val="404040"/>
                </a:solidFill>
                <a:latin typeface="Arial" charset="0"/>
                <a:cs typeface="Myriad Pro" charset="0"/>
              </a:rPr>
              <a:t>asignación básica mensual, proporcional al cumplimiento de la </a:t>
            </a:r>
            <a:r>
              <a:rPr lang="es-CO" sz="4000" b="1" dirty="0">
                <a:solidFill>
                  <a:srgbClr val="660066"/>
                </a:solidFill>
                <a:latin typeface="Arial" charset="0"/>
                <a:cs typeface="Myriad Pro" charset="0"/>
              </a:rPr>
              <a:t>Meta de </a:t>
            </a:r>
            <a:r>
              <a:rPr lang="es-CO" sz="4000" b="1" dirty="0" smtClean="0">
                <a:solidFill>
                  <a:srgbClr val="660066"/>
                </a:solidFill>
                <a:latin typeface="Arial" charset="0"/>
                <a:cs typeface="Myriad Pro" charset="0"/>
              </a:rPr>
              <a:t>Excelencia</a:t>
            </a:r>
            <a:r>
              <a:rPr lang="es-CO" sz="4000" dirty="0" smtClean="0">
                <a:solidFill>
                  <a:srgbClr val="404040"/>
                </a:solidFill>
                <a:latin typeface="Arial" charset="0"/>
                <a:cs typeface="Myriad Pro" charset="0"/>
                <a:sym typeface="Myriad Pro" charset="0"/>
              </a:rPr>
              <a:t>”</a:t>
            </a:r>
            <a:endParaRPr lang="es-CO" sz="4000" dirty="0">
              <a:solidFill>
                <a:srgbClr val="404040"/>
              </a:solidFill>
              <a:latin typeface="Arial" charset="0"/>
              <a:cs typeface="Myriad Pro" charset="0"/>
              <a:sym typeface="Myriad Pro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-1" y="0"/>
            <a:ext cx="16257589" cy="1004400"/>
          </a:xfrm>
          <a:prstGeom prst="rect">
            <a:avLst/>
          </a:prstGeom>
          <a:solidFill>
            <a:srgbClr val="CAE818"/>
          </a:solidFill>
          <a:effectLst/>
        </p:spPr>
        <p:txBody>
          <a:bodyPr vert="horz" lIns="147246" tIns="73623" rIns="147246" bIns="73623" rtlCol="0" anchor="ctr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5500">
                <a:solidFill>
                  <a:srgbClr val="451D0A"/>
                </a:solidFill>
                <a:latin typeface="Arial Rounded MT Bold" panose="020F0704030504030204" pitchFamily="34" charset="0"/>
                <a:ea typeface="+mj-ea"/>
                <a:cs typeface="Helvetica Rounded LT Bold"/>
              </a:defRPr>
            </a:lvl1pPr>
          </a:lstStyle>
          <a:p>
            <a:r>
              <a:rPr lang="es-ES" sz="5400" dirty="0" smtClean="0">
                <a:solidFill>
                  <a:srgbClr val="4F6228"/>
                </a:solidFill>
                <a:latin typeface="Arial"/>
                <a:cs typeface="Arial"/>
              </a:rPr>
              <a:t>¿Cómo ganar incentivos?</a:t>
            </a:r>
            <a:endParaRPr lang="es-CO" sz="5400" b="1" dirty="0">
              <a:ln>
                <a:solidFill>
                  <a:schemeClr val="bg1"/>
                </a:solidFill>
              </a:ln>
              <a:solidFill>
                <a:srgbClr val="4F6228"/>
              </a:solidFill>
              <a:effectLst/>
              <a:latin typeface="Arial"/>
              <a:cs typeface="Arial"/>
            </a:endParaRPr>
          </a:p>
        </p:txBody>
      </p:sp>
      <p:sp>
        <p:nvSpPr>
          <p:cNvPr id="4" name="1 Rectángulo"/>
          <p:cNvSpPr/>
          <p:nvPr/>
        </p:nvSpPr>
        <p:spPr>
          <a:xfrm>
            <a:off x="9987419" y="5952420"/>
            <a:ext cx="6066972" cy="1938992"/>
          </a:xfrm>
          <a:prstGeom prst="rect">
            <a:avLst/>
          </a:prstGeom>
          <a:ln w="28575">
            <a:solidFill>
              <a:srgbClr val="EF1131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Myriad Pro"/>
              </a:rPr>
              <a:t>N</a:t>
            </a:r>
            <a:r>
              <a:rPr lang="es-ES" sz="2400" dirty="0" smtClean="0">
                <a:latin typeface="Myriad Pro"/>
              </a:rPr>
              <a:t>o </a:t>
            </a:r>
            <a:r>
              <a:rPr lang="es-ES" sz="2400" dirty="0">
                <a:latin typeface="Myriad Pro"/>
              </a:rPr>
              <a:t>son beneficiarios del incentivo todas aquellas personas vinculadas por prestación de </a:t>
            </a:r>
            <a:r>
              <a:rPr lang="es-ES" sz="2400" dirty="0" smtClean="0">
                <a:latin typeface="Myriad Pro"/>
              </a:rPr>
              <a:t>servicios, </a:t>
            </a:r>
            <a:r>
              <a:rPr lang="es-CO" sz="2400" dirty="0" smtClean="0">
                <a:latin typeface="Myriad Pro"/>
                <a:cs typeface="Arial" panose="020B0604020202020204" pitchFamily="34" charset="0"/>
              </a:rPr>
              <a:t>ni </a:t>
            </a:r>
            <a:r>
              <a:rPr lang="es-CO" sz="2400" dirty="0">
                <a:latin typeface="Myriad Pro"/>
                <a:cs typeface="Arial" panose="020B0604020202020204" pitchFamily="34" charset="0"/>
              </a:rPr>
              <a:t>que pertenezcan a empresas prestadoras del servicio </a:t>
            </a:r>
            <a:r>
              <a:rPr lang="es-CO" sz="2400" dirty="0" smtClean="0">
                <a:latin typeface="Myriad Pro"/>
                <a:cs typeface="Arial" panose="020B0604020202020204" pitchFamily="34" charset="0"/>
              </a:rPr>
              <a:t>que </a:t>
            </a:r>
            <a:r>
              <a:rPr lang="es-CO" sz="2400" dirty="0">
                <a:latin typeface="Myriad Pro"/>
                <a:cs typeface="Arial" panose="020B0604020202020204" pitchFamily="34" charset="0"/>
              </a:rPr>
              <a:t>laboren en los </a:t>
            </a:r>
            <a:r>
              <a:rPr lang="es-CO" sz="2400" dirty="0" smtClean="0">
                <a:latin typeface="Myriad Pro"/>
                <a:cs typeface="Arial" panose="020B0604020202020204" pitchFamily="34" charset="0"/>
              </a:rPr>
              <a:t>colegios</a:t>
            </a:r>
            <a:endParaRPr lang="es-CO" sz="2400" dirty="0">
              <a:latin typeface="Myriad Pro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0344" y="4656112"/>
            <a:ext cx="1094919" cy="109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66689" y="5543704"/>
            <a:ext cx="8301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000" dirty="0" smtClean="0">
                <a:solidFill>
                  <a:srgbClr val="404040"/>
                </a:solidFill>
                <a:latin typeface="Arial" charset="0"/>
                <a:cs typeface="Myriad Pro" charset="0"/>
                <a:sym typeface="Myriad Pro" charset="0"/>
              </a:rPr>
              <a:t>“Las secretarías de educación que logren la </a:t>
            </a:r>
            <a:r>
              <a:rPr lang="es-CO" sz="4000" b="1" u="sng" dirty="0" smtClean="0">
                <a:solidFill>
                  <a:srgbClr val="660066"/>
                </a:solidFill>
                <a:latin typeface="Arial" charset="0"/>
                <a:cs typeface="Myriad Pro" charset="0"/>
                <a:sym typeface="Myriad Pro" charset="0"/>
              </a:rPr>
              <a:t>Meta de Excelencia </a:t>
            </a:r>
            <a:r>
              <a:rPr lang="es-CO" sz="4000" dirty="0" smtClean="0">
                <a:solidFill>
                  <a:srgbClr val="404040"/>
                </a:solidFill>
                <a:latin typeface="Arial" charset="0"/>
                <a:cs typeface="Myriad Pro" charset="0"/>
                <a:sym typeface="Myriad Pro" charset="0"/>
              </a:rPr>
              <a:t>recibirán paquetes de incentivos no pecuniarios” </a:t>
            </a:r>
            <a:endParaRPr lang="es-CO" sz="4000" dirty="0">
              <a:solidFill>
                <a:srgbClr val="404040"/>
              </a:solidFill>
              <a:latin typeface="Arial" charset="0"/>
              <a:cs typeface="Myriad Pro" charset="0"/>
              <a:sym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456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670672"/>
              </p:ext>
            </p:extLst>
          </p:nvPr>
        </p:nvGraphicFramePr>
        <p:xfrm>
          <a:off x="3012328" y="6169098"/>
          <a:ext cx="7548563" cy="2003497"/>
        </p:xfrm>
        <a:graphic>
          <a:graphicData uri="http://schemas.openxmlformats.org/drawingml/2006/table">
            <a:tbl>
              <a:tblPr/>
              <a:tblGrid>
                <a:gridCol w="2220913"/>
                <a:gridCol w="1771650"/>
                <a:gridCol w="1812925"/>
                <a:gridCol w="1743075"/>
              </a:tblGrid>
              <a:tr h="700976">
                <a:tc>
                  <a:txBody>
                    <a:bodyPr/>
                    <a:lstStyle/>
                    <a:p>
                      <a:pPr marL="0" marR="0" lvl="0" indent="0" algn="ctr" defTabSz="735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Incentivos</a:t>
                      </a:r>
                    </a:p>
                    <a:p>
                      <a:pPr marL="0" marR="0" lvl="0" indent="0" algn="ctr" defTabSz="735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35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Pequeña</a:t>
                      </a:r>
                    </a:p>
                    <a:p>
                      <a:pPr marL="0" marR="0" lvl="0" indent="0" algn="ctr" defTabSz="735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35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Mediana</a:t>
                      </a:r>
                    </a:p>
                    <a:p>
                      <a:pPr marL="0" marR="0" lvl="0" indent="0" algn="ctr" defTabSz="735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35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Grande</a:t>
                      </a:r>
                    </a:p>
                    <a:p>
                      <a:pPr marL="0" marR="0" lvl="0" indent="0" algn="ctr" defTabSz="735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1473">
                <a:tc>
                  <a:txBody>
                    <a:bodyPr/>
                    <a:lstStyle/>
                    <a:p>
                      <a:pPr marL="0" marR="0" lvl="0" indent="0" algn="l" defTabSz="735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Becas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35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 beca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35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 becas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35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 becas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00976">
                <a:tc>
                  <a:txBody>
                    <a:bodyPr/>
                    <a:lstStyle/>
                    <a:p>
                      <a:pPr marL="0" marR="0" lvl="0" indent="0" algn="l" defTabSz="735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Viajes nacionales (pareja)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35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 paquetes</a:t>
                      </a: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35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6 </a:t>
                      </a:r>
                      <a:r>
                        <a:rPr kumimoji="0" lang="es-C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paquetes</a:t>
                      </a:r>
                      <a:endParaRPr kumimoji="0" lang="es-CO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35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11 </a:t>
                      </a:r>
                      <a:r>
                        <a:rPr kumimoji="0" lang="es-C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paquetes</a:t>
                      </a:r>
                      <a:endParaRPr kumimoji="0" lang="es-CO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840" y="4194248"/>
            <a:ext cx="700246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4828428" y="2284485"/>
            <a:ext cx="1536700" cy="1470025"/>
          </a:xfrm>
          <a:prstGeom prst="wedgeRectCallout">
            <a:avLst>
              <a:gd name="adj1" fmla="val -2355"/>
              <a:gd name="adj2" fmla="val 11133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PEQUEÑA</a:t>
            </a:r>
          </a:p>
          <a:p>
            <a:pPr algn="ctr">
              <a:defRPr/>
            </a:pPr>
            <a:r>
              <a:rPr lang="en-US" sz="2000" dirty="0" err="1"/>
              <a:t>Menos</a:t>
            </a:r>
            <a:r>
              <a:rPr lang="en-US" sz="2000" dirty="0"/>
              <a:t> 50 </a:t>
            </a:r>
            <a:r>
              <a:rPr lang="en-US" sz="2000" dirty="0" err="1"/>
              <a:t>funcionarios</a:t>
            </a:r>
            <a:endParaRPr lang="en-US" sz="2000" dirty="0"/>
          </a:p>
        </p:txBody>
      </p:sp>
      <p:sp>
        <p:nvSpPr>
          <p:cNvPr id="5" name="Rectangular Callout 4"/>
          <p:cNvSpPr/>
          <p:nvPr/>
        </p:nvSpPr>
        <p:spPr>
          <a:xfrm>
            <a:off x="9206753" y="2357510"/>
            <a:ext cx="1536700" cy="1470025"/>
          </a:xfrm>
          <a:prstGeom prst="wedgeRectCallout">
            <a:avLst>
              <a:gd name="adj1" fmla="val -38225"/>
              <a:gd name="adj2" fmla="val 10436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GRANDE</a:t>
            </a:r>
          </a:p>
          <a:p>
            <a:pPr algn="ctr">
              <a:defRPr/>
            </a:pPr>
            <a:r>
              <a:rPr lang="en-US" sz="2000" dirty="0" err="1"/>
              <a:t>Más</a:t>
            </a:r>
            <a:r>
              <a:rPr lang="en-US" sz="2000" dirty="0"/>
              <a:t> de 100 </a:t>
            </a:r>
            <a:r>
              <a:rPr lang="en-US" sz="2000" dirty="0" err="1"/>
              <a:t>funcionarios</a:t>
            </a:r>
            <a:endParaRPr lang="en-US" sz="2000" dirty="0"/>
          </a:p>
        </p:txBody>
      </p:sp>
      <p:sp>
        <p:nvSpPr>
          <p:cNvPr id="6" name="Rectangular Callout 5"/>
          <p:cNvSpPr/>
          <p:nvPr/>
        </p:nvSpPr>
        <p:spPr>
          <a:xfrm>
            <a:off x="6914403" y="2284485"/>
            <a:ext cx="1538287" cy="1470025"/>
          </a:xfrm>
          <a:prstGeom prst="wedgeRectCallout">
            <a:avLst>
              <a:gd name="adj1" fmla="val -18660"/>
              <a:gd name="adj2" fmla="val 11366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MEDIANA</a:t>
            </a:r>
          </a:p>
          <a:p>
            <a:pPr algn="ctr">
              <a:defRPr/>
            </a:pPr>
            <a:r>
              <a:rPr lang="en-US" sz="2000" dirty="0"/>
              <a:t>50 - 100 </a:t>
            </a:r>
            <a:r>
              <a:rPr lang="en-US" sz="2000" dirty="0" err="1"/>
              <a:t>funcionarios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2702765" y="6577085"/>
            <a:ext cx="9342438" cy="1692275"/>
          </a:xfrm>
          <a:prstGeom prst="roundRect">
            <a:avLst/>
          </a:prstGeom>
          <a:noFill/>
          <a:ln w="57150" cmpd="sng">
            <a:solidFill>
              <a:srgbClr val="00FF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10583115" y="6834260"/>
            <a:ext cx="1311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990099"/>
                </a:solidFill>
              </a:rPr>
              <a:t>75% - 95%</a:t>
            </a:r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10492628" y="7604198"/>
            <a:ext cx="1311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735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66FF33"/>
                </a:solidFill>
              </a:rPr>
              <a:t>100%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05656" y="6797675"/>
            <a:ext cx="9040812" cy="719138"/>
          </a:xfrm>
          <a:prstGeom prst="roundRect">
            <a:avLst/>
          </a:prstGeom>
          <a:noFill/>
          <a:ln w="57150" cmpd="sng">
            <a:solidFill>
              <a:srgbClr val="9900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-1" y="0"/>
            <a:ext cx="16257589" cy="1004400"/>
          </a:xfrm>
          <a:prstGeom prst="rect">
            <a:avLst/>
          </a:prstGeom>
          <a:solidFill>
            <a:srgbClr val="CAE818"/>
          </a:solidFill>
          <a:effectLst/>
        </p:spPr>
        <p:txBody>
          <a:bodyPr vert="horz" lIns="147246" tIns="73623" rIns="147246" bIns="73623" rtlCol="0" anchor="ctr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5500">
                <a:solidFill>
                  <a:srgbClr val="451D0A"/>
                </a:solidFill>
                <a:latin typeface="Arial Rounded MT Bold" panose="020F0704030504030204" pitchFamily="34" charset="0"/>
                <a:ea typeface="+mj-ea"/>
                <a:cs typeface="Helvetica Rounded LT Bold"/>
              </a:defRPr>
            </a:lvl1pPr>
          </a:lstStyle>
          <a:p>
            <a:r>
              <a:rPr lang="es-ES" sz="5400" dirty="0" smtClean="0">
                <a:solidFill>
                  <a:srgbClr val="4F6228"/>
                </a:solidFill>
                <a:latin typeface="Arial"/>
                <a:cs typeface="Arial"/>
              </a:rPr>
              <a:t>Paquete de incentivos a ETC</a:t>
            </a:r>
            <a:endParaRPr lang="es-CO" sz="5400" b="1" dirty="0">
              <a:ln>
                <a:solidFill>
                  <a:schemeClr val="bg1"/>
                </a:solidFill>
              </a:ln>
              <a:solidFill>
                <a:srgbClr val="4F6228"/>
              </a:solidFill>
              <a:effectLst/>
              <a:latin typeface="Arial"/>
              <a:cs typeface="Arial"/>
            </a:endParaRPr>
          </a:p>
        </p:txBody>
      </p:sp>
      <p:sp>
        <p:nvSpPr>
          <p:cNvPr id="12" name="1 Rectángulo"/>
          <p:cNvSpPr/>
          <p:nvPr/>
        </p:nvSpPr>
        <p:spPr>
          <a:xfrm>
            <a:off x="13081547" y="5864764"/>
            <a:ext cx="2270159" cy="1938992"/>
          </a:xfrm>
          <a:prstGeom prst="rect">
            <a:avLst/>
          </a:prstGeom>
          <a:ln w="28575">
            <a:solidFill>
              <a:srgbClr val="660066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ES_tradnl" sz="2400" dirty="0" smtClean="0">
                <a:latin typeface="Myriad Pro"/>
              </a:rPr>
              <a:t>Decisi</a:t>
            </a:r>
            <a:r>
              <a:rPr lang="es-ES_tradnl" sz="2400" dirty="0" smtClean="0">
                <a:latin typeface="Myriad Pro"/>
              </a:rPr>
              <a:t>ón a partir de un mecanismo transparente</a:t>
            </a:r>
            <a:r>
              <a:rPr lang="es-ES_tradnl" sz="2400" dirty="0">
                <a:latin typeface="Myriad Pro"/>
              </a:rPr>
              <a:t> </a:t>
            </a:r>
            <a:r>
              <a:rPr lang="es-ES_tradnl" sz="2400" dirty="0" smtClean="0">
                <a:latin typeface="Myriad Pro"/>
              </a:rPr>
              <a:t>y</a:t>
            </a:r>
            <a:r>
              <a:rPr lang="es-ES_tradnl" sz="2400" dirty="0" smtClean="0">
                <a:latin typeface="Myriad Pro"/>
              </a:rPr>
              <a:t> participativo</a:t>
            </a:r>
            <a:endParaRPr lang="es-CO" sz="24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25367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1941861" y="8339138"/>
            <a:ext cx="3861702" cy="509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logos-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629" y="8317214"/>
            <a:ext cx="2678554" cy="568863"/>
          </a:xfrm>
          <a:prstGeom prst="rect">
            <a:avLst/>
          </a:prstGeom>
        </p:spPr>
      </p:pic>
      <p:pic>
        <p:nvPicPr>
          <p:cNvPr id="8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2811462"/>
            <a:ext cx="11436817" cy="501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hape 134"/>
          <p:cNvSpPr>
            <a:spLocks noChangeArrowheads="1"/>
          </p:cNvSpPr>
          <p:nvPr/>
        </p:nvSpPr>
        <p:spPr bwMode="auto">
          <a:xfrm>
            <a:off x="11404600" y="2693988"/>
            <a:ext cx="4071938" cy="1385887"/>
          </a:xfrm>
          <a:prstGeom prst="rect">
            <a:avLst/>
          </a:prstGeom>
          <a:solidFill>
            <a:srgbClr val="9900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  <a:latin typeface="Arial" charset="0"/>
                <a:cs typeface="Myriad Pro" charset="0"/>
                <a:sym typeface="Myriad Pro" charset="0"/>
              </a:rPr>
              <a:t>La ETC debe obtener al menos 75 puntos para ser </a:t>
            </a:r>
            <a:r>
              <a:rPr lang="es-CO" sz="2800" dirty="0" smtClean="0">
                <a:solidFill>
                  <a:schemeClr val="bg1"/>
                </a:solidFill>
                <a:latin typeface="Arial" charset="0"/>
                <a:cs typeface="Myriad Pro" charset="0"/>
                <a:sym typeface="Myriad Pro" charset="0"/>
              </a:rPr>
              <a:t>elegible al incentivo</a:t>
            </a:r>
            <a:endParaRPr lang="es-CO" sz="2800" dirty="0">
              <a:solidFill>
                <a:schemeClr val="bg1"/>
              </a:solidFill>
              <a:latin typeface="Arial" charset="0"/>
              <a:cs typeface="Myriad Pro" charset="0"/>
              <a:sym typeface="Myriad Pro" charset="0"/>
            </a:endParaRPr>
          </a:p>
        </p:txBody>
      </p:sp>
      <p:sp>
        <p:nvSpPr>
          <p:cNvPr id="10" name="Shape 134"/>
          <p:cNvSpPr>
            <a:spLocks noChangeArrowheads="1"/>
          </p:cNvSpPr>
          <p:nvPr/>
        </p:nvSpPr>
        <p:spPr bwMode="auto">
          <a:xfrm>
            <a:off x="11404600" y="6072188"/>
            <a:ext cx="4071938" cy="954087"/>
          </a:xfrm>
          <a:prstGeom prst="rect">
            <a:avLst/>
          </a:prstGeom>
          <a:solidFill>
            <a:srgbClr val="9900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rPr lang="es-CO" sz="2800">
                <a:solidFill>
                  <a:schemeClr val="bg1"/>
                </a:solidFill>
                <a:latin typeface="Arial" charset="0"/>
                <a:cs typeface="Myriad Pro" charset="0"/>
                <a:sym typeface="Myriad Pro" charset="0"/>
              </a:rPr>
              <a:t>La ETC recibe incentivos en especie, no dinero</a:t>
            </a:r>
          </a:p>
        </p:txBody>
      </p:sp>
      <p:sp>
        <p:nvSpPr>
          <p:cNvPr id="11" name="Shape 233"/>
          <p:cNvSpPr/>
          <p:nvPr/>
        </p:nvSpPr>
        <p:spPr>
          <a:xfrm>
            <a:off x="-4763" y="26988"/>
            <a:ext cx="16259176" cy="1003300"/>
          </a:xfrm>
          <a:prstGeom prst="rect">
            <a:avLst/>
          </a:prstGeom>
          <a:solidFill>
            <a:srgbClr val="CAE81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</a:pPr>
            <a:r>
              <a:rPr lang="es-ES" sz="540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Incentivos para ETC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418032" y="6207856"/>
            <a:ext cx="3200297" cy="1829824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Los pesos corresponde </a:t>
            </a:r>
            <a:r>
              <a:rPr lang="es-ES" sz="2000" b="1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al número de grados </a:t>
            </a:r>
            <a:r>
              <a:rPr lang="es-ES" sz="2000" b="1" dirty="0" smtClean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de cada nivel</a:t>
            </a:r>
            <a:endParaRPr lang="es-ES" sz="2000" b="1" dirty="0">
              <a:solidFill>
                <a:schemeClr val="accent4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300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1"/>
          <p:cNvGrpSpPr/>
          <p:nvPr/>
        </p:nvGrpSpPr>
        <p:grpSpPr>
          <a:xfrm>
            <a:off x="11722757" y="2280750"/>
            <a:ext cx="4140729" cy="3601544"/>
            <a:chOff x="643455" y="3347822"/>
            <a:chExt cx="4662333" cy="3601544"/>
          </a:xfrm>
        </p:grpSpPr>
        <p:pic>
          <p:nvPicPr>
            <p:cNvPr id="8" name="image17.png" descr=":dos_video-01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43455" y="3347822"/>
              <a:ext cx="2416389" cy="2416153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9135" y="3754222"/>
              <a:ext cx="3276653" cy="3195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Shape 129"/>
            <p:cNvSpPr/>
            <p:nvPr/>
          </p:nvSpPr>
          <p:spPr>
            <a:xfrm>
              <a:off x="3127878" y="4219183"/>
              <a:ext cx="1966581" cy="6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>
                <a:defRPr sz="1800"/>
              </a:pPr>
              <a:r>
                <a:rPr lang="es-CO" sz="3200" dirty="0" smtClean="0">
                  <a:solidFill>
                    <a:srgbClr val="FFFFFF"/>
                  </a:solidFill>
                  <a:latin typeface="Myriad Pro"/>
                  <a:ea typeface="Myriad Pro"/>
                  <a:cs typeface="Arial"/>
                  <a:sym typeface="Myriad Pro"/>
                </a:rPr>
                <a:t>Gestión</a:t>
              </a:r>
              <a:r>
                <a:rPr lang="es-CO" sz="4000" dirty="0" smtClean="0">
                  <a:solidFill>
                    <a:schemeClr val="accent6">
                      <a:lumMod val="75000"/>
                    </a:schemeClr>
                  </a:solidFill>
                  <a:latin typeface="Myriad Pro"/>
                  <a:ea typeface="Myriad Pro"/>
                  <a:cs typeface="Arial"/>
                  <a:sym typeface="Myriad Pro"/>
                </a:rPr>
                <a:t> </a:t>
              </a:r>
              <a:endParaRPr sz="4000" dirty="0">
                <a:solidFill>
                  <a:schemeClr val="accent6">
                    <a:lumMod val="75000"/>
                  </a:schemeClr>
                </a:solidFill>
                <a:latin typeface="Myriad Pro"/>
                <a:ea typeface="Myriad Pro"/>
                <a:cs typeface="Arial"/>
                <a:sym typeface="Myriad Pro"/>
              </a:endParaRPr>
            </a:p>
          </p:txBody>
        </p:sp>
      </p:grpSp>
      <p:grpSp>
        <p:nvGrpSpPr>
          <p:cNvPr id="11" name="Agrupar 3"/>
          <p:cNvGrpSpPr/>
          <p:nvPr/>
        </p:nvGrpSpPr>
        <p:grpSpPr>
          <a:xfrm>
            <a:off x="612316" y="5552674"/>
            <a:ext cx="11495974" cy="1481957"/>
            <a:chOff x="226784" y="5533730"/>
            <a:chExt cx="11495974" cy="1481957"/>
          </a:xfrm>
        </p:grpSpPr>
        <p:grpSp>
          <p:nvGrpSpPr>
            <p:cNvPr id="12" name="Agrupar 14"/>
            <p:cNvGrpSpPr/>
            <p:nvPr/>
          </p:nvGrpSpPr>
          <p:grpSpPr>
            <a:xfrm>
              <a:off x="226784" y="5533730"/>
              <a:ext cx="11495974" cy="1481957"/>
              <a:chOff x="321731" y="3505201"/>
              <a:chExt cx="10955873" cy="1481957"/>
            </a:xfrm>
          </p:grpSpPr>
          <p:sp>
            <p:nvSpPr>
              <p:cNvPr id="14" name="Content Placeholder 2"/>
              <p:cNvSpPr txBox="1">
                <a:spLocks/>
              </p:cNvSpPr>
              <p:nvPr/>
            </p:nvSpPr>
            <p:spPr bwMode="auto">
              <a:xfrm>
                <a:off x="321731" y="3635883"/>
                <a:ext cx="2048933" cy="512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Arial" pitchFamily="34" charset="0"/>
                    <a:ea typeface="MS PGothic" panose="020B0600070205080204" pitchFamily="34" charset="-128"/>
                    <a:cs typeface="Arial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Arial" pitchFamily="34" charset="0"/>
                    <a:ea typeface="MS PGothic" panose="020B0600070205080204" pitchFamily="34" charset="-128"/>
                    <a:cs typeface="Arial" pitchFamily="34" charset="0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itchFamily="34" charset="0"/>
                    <a:ea typeface="MS PGothic" panose="020B0600070205080204" pitchFamily="34" charset="-128"/>
                    <a:cs typeface="Arial" pitchFamily="34" charset="0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MS PGothic" panose="020B0600070205080204" pitchFamily="34" charset="-128"/>
                    <a:cs typeface="Arial" pitchFamily="34" charset="0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MS PGothic" panose="020B0600070205080204" pitchFamily="34" charset="-128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800" b="1" dirty="0" smtClean="0">
                    <a:latin typeface="Arial"/>
                    <a:cs typeface="Arial"/>
                  </a:rPr>
                  <a:t>GESTION ETC</a:t>
                </a:r>
                <a:endParaRPr lang="en-US" sz="2800" b="1" dirty="0">
                  <a:latin typeface="Arial"/>
                  <a:cs typeface="Arial"/>
                </a:endParaRPr>
              </a:p>
            </p:txBody>
          </p:sp>
          <p:sp>
            <p:nvSpPr>
              <p:cNvPr id="15" name="CuadroTexto 16"/>
              <p:cNvSpPr txBox="1"/>
              <p:nvPr/>
            </p:nvSpPr>
            <p:spPr>
              <a:xfrm>
                <a:off x="8246537" y="3555997"/>
                <a:ext cx="3031067" cy="143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b="1" dirty="0" smtClean="0">
                    <a:latin typeface="Arial"/>
                    <a:cs typeface="Arial"/>
                  </a:rPr>
                  <a:t>Eficacia</a:t>
                </a:r>
              </a:p>
              <a:p>
                <a:pPr algn="ctr"/>
                <a:r>
                  <a:rPr lang="es-ES" b="1" dirty="0">
                    <a:latin typeface="Arial"/>
                    <a:cs typeface="Arial"/>
                  </a:rPr>
                  <a:t>e</a:t>
                </a:r>
                <a:r>
                  <a:rPr lang="es-ES" b="1" dirty="0" smtClean="0">
                    <a:latin typeface="Arial"/>
                    <a:cs typeface="Arial"/>
                  </a:rPr>
                  <a:t>n reporte de información </a:t>
                </a:r>
                <a:endParaRPr lang="es-ES" b="1" dirty="0">
                  <a:latin typeface="Arial"/>
                  <a:cs typeface="Arial"/>
                </a:endParaRPr>
              </a:p>
            </p:txBody>
          </p:sp>
          <p:sp>
            <p:nvSpPr>
              <p:cNvPr id="16" name="CuadroTexto 17"/>
              <p:cNvSpPr txBox="1"/>
              <p:nvPr/>
            </p:nvSpPr>
            <p:spPr>
              <a:xfrm>
                <a:off x="2370668" y="3505201"/>
                <a:ext cx="2624667" cy="143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b="1" dirty="0">
                    <a:latin typeface="Arial"/>
                    <a:cs typeface="Arial"/>
                  </a:rPr>
                  <a:t>Eficiencia </a:t>
                </a:r>
                <a:endParaRPr lang="es-ES" b="1" dirty="0" smtClean="0">
                  <a:latin typeface="Arial"/>
                  <a:cs typeface="Arial"/>
                </a:endParaRPr>
              </a:p>
              <a:p>
                <a:pPr algn="ctr"/>
                <a:r>
                  <a:rPr lang="es-ES" b="1" dirty="0" smtClean="0">
                    <a:latin typeface="Arial"/>
                    <a:cs typeface="Arial"/>
                  </a:rPr>
                  <a:t>en </a:t>
                </a:r>
                <a:r>
                  <a:rPr lang="es-ES" b="1" dirty="0">
                    <a:latin typeface="Arial"/>
                    <a:cs typeface="Arial"/>
                  </a:rPr>
                  <a:t>uso en planta </a:t>
                </a:r>
              </a:p>
            </p:txBody>
          </p:sp>
          <p:sp>
            <p:nvSpPr>
              <p:cNvPr id="17" name="CuadroTexto 18"/>
              <p:cNvSpPr txBox="1"/>
              <p:nvPr/>
            </p:nvSpPr>
            <p:spPr>
              <a:xfrm>
                <a:off x="5063067" y="3539068"/>
                <a:ext cx="2472267" cy="143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b="1" dirty="0" smtClean="0">
                    <a:latin typeface="Arial"/>
                    <a:cs typeface="Arial"/>
                  </a:rPr>
                  <a:t>Pertinencia en la contratación</a:t>
                </a:r>
                <a:endParaRPr lang="es-ES" b="1" dirty="0">
                  <a:latin typeface="Arial"/>
                  <a:cs typeface="Arial"/>
                </a:endParaRPr>
              </a:p>
            </p:txBody>
          </p:sp>
          <p:sp>
            <p:nvSpPr>
              <p:cNvPr id="18" name="Más 19"/>
              <p:cNvSpPr/>
              <p:nvPr/>
            </p:nvSpPr>
            <p:spPr>
              <a:xfrm>
                <a:off x="4758268" y="3691467"/>
                <a:ext cx="389467" cy="355600"/>
              </a:xfrm>
              <a:prstGeom prst="mathPl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latin typeface="Arial"/>
                  <a:cs typeface="Arial"/>
                </a:endParaRPr>
              </a:p>
            </p:txBody>
          </p:sp>
          <p:sp>
            <p:nvSpPr>
              <p:cNvPr id="19" name="Más 20"/>
              <p:cNvSpPr/>
              <p:nvPr/>
            </p:nvSpPr>
            <p:spPr>
              <a:xfrm>
                <a:off x="7823201" y="3708401"/>
                <a:ext cx="389467" cy="355600"/>
              </a:xfrm>
              <a:prstGeom prst="mathPl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latin typeface="Arial"/>
                  <a:cs typeface="Arial"/>
                </a:endParaRPr>
              </a:p>
            </p:txBody>
          </p:sp>
        </p:grpSp>
        <p:sp>
          <p:nvSpPr>
            <p:cNvPr id="13" name="Igual 2"/>
            <p:cNvSpPr/>
            <p:nvPr/>
          </p:nvSpPr>
          <p:spPr>
            <a:xfrm>
              <a:off x="2195300" y="5578972"/>
              <a:ext cx="453569" cy="908443"/>
            </a:xfrm>
            <a:prstGeom prst="mathEqual">
              <a:avLst/>
            </a:prstGeom>
            <a:solidFill>
              <a:schemeClr val="tx1"/>
            </a:solidFill>
            <a:ln w="25400" cap="flat">
              <a:solidFill>
                <a:schemeClr val="tx1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736228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Calibri"/>
                <a:cs typeface="Arial"/>
                <a:sym typeface="Calibri"/>
              </a:endParaRPr>
            </a:p>
          </p:txBody>
        </p:sp>
      </p:grpSp>
      <p:sp>
        <p:nvSpPr>
          <p:cNvPr id="20" name="Llamada rectangular 5"/>
          <p:cNvSpPr/>
          <p:nvPr/>
        </p:nvSpPr>
        <p:spPr>
          <a:xfrm>
            <a:off x="3061974" y="7216946"/>
            <a:ext cx="2060027" cy="461663"/>
          </a:xfrm>
          <a:prstGeom prst="wedgeRect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457200" marR="0" indent="-457200" algn="ctr" defTabSz="736228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</a:pPr>
            <a:r>
              <a:rPr kumimoji="0" lang="es-E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X = DV/DN</a:t>
            </a:r>
            <a:endParaRPr kumimoji="0" lang="es-E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Llamada rectangular 6"/>
          <p:cNvSpPr/>
          <p:nvPr/>
        </p:nvSpPr>
        <p:spPr>
          <a:xfrm>
            <a:off x="5494808" y="2778870"/>
            <a:ext cx="3585886" cy="2308322"/>
          </a:xfrm>
          <a:prstGeom prst="wedgeRect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s-CO" sz="2400" dirty="0" smtClean="0">
                <a:latin typeface="Arial"/>
                <a:ea typeface="Cambria Math" panose="02040503050406030204" pitchFamily="18" charset="0"/>
                <a:cs typeface="Arial"/>
              </a:rPr>
              <a:t>Balance </a:t>
            </a:r>
            <a:r>
              <a:rPr lang="es-CO" sz="2400" dirty="0">
                <a:latin typeface="Arial"/>
                <a:ea typeface="Cambria Math" panose="02040503050406030204" pitchFamily="18" charset="0"/>
                <a:cs typeface="Arial"/>
              </a:rPr>
              <a:t>de </a:t>
            </a:r>
            <a:r>
              <a:rPr lang="es-CO" sz="2400" dirty="0" smtClean="0">
                <a:latin typeface="Arial"/>
                <a:ea typeface="Cambria Math" panose="02040503050406030204" pitchFamily="18" charset="0"/>
                <a:cs typeface="Arial"/>
              </a:rPr>
              <a:t>matrícula</a:t>
            </a:r>
            <a:endParaRPr lang="es-CO" sz="2000" dirty="0" smtClean="0">
              <a:latin typeface="Arial"/>
              <a:ea typeface="Cambria Math" panose="02040503050406030204" pitchFamily="18" charset="0"/>
              <a:cs typeface="Arial"/>
            </a:endParaRPr>
          </a:p>
          <a:p>
            <a:pPr marL="457200" indent="-457200">
              <a:buFont typeface="+mj-ea"/>
              <a:buAutoNum type="circleNumDbPlain"/>
            </a:pPr>
            <a:r>
              <a:rPr lang="es-CO" sz="2000" dirty="0" smtClean="0">
                <a:latin typeface="Arial"/>
                <a:ea typeface="Cambria Math" panose="02040503050406030204" pitchFamily="18" charset="0"/>
                <a:cs typeface="Arial"/>
              </a:rPr>
              <a:t>MC</a:t>
            </a:r>
            <a:r>
              <a:rPr lang="es-CO" sz="2000" dirty="0">
                <a:latin typeface="Arial"/>
                <a:ea typeface="Cambria Math" panose="02040503050406030204" pitchFamily="18" charset="0"/>
                <a:cs typeface="Arial"/>
              </a:rPr>
              <a:t>=0 : la ETC recibe el indice completo</a:t>
            </a:r>
          </a:p>
          <a:p>
            <a:pPr marL="457200" indent="-457200">
              <a:buFont typeface="+mj-ea"/>
              <a:buAutoNum type="circleNumDbPlain"/>
            </a:pPr>
            <a:r>
              <a:rPr lang="es-CO" sz="2000" dirty="0" smtClean="0">
                <a:latin typeface="Arial"/>
                <a:ea typeface="Cambria Math" panose="02040503050406030204" pitchFamily="18" charset="0"/>
                <a:cs typeface="Arial"/>
              </a:rPr>
              <a:t>MC</a:t>
            </a:r>
            <a:r>
              <a:rPr lang="es-CO" sz="2000" dirty="0">
                <a:latin typeface="Arial"/>
                <a:ea typeface="Cambria Math" panose="02040503050406030204" pitchFamily="18" charset="0"/>
                <a:cs typeface="Arial"/>
              </a:rPr>
              <a:t>&gt;0 y PC&gt;0 : la ETC recibe el indice completo</a:t>
            </a:r>
          </a:p>
          <a:p>
            <a:pPr marL="457200" indent="-457200">
              <a:buFont typeface="+mj-ea"/>
              <a:buAutoNum type="circleNumDbPlain"/>
            </a:pPr>
            <a:r>
              <a:rPr lang="es-CO" sz="2000" dirty="0" smtClean="0">
                <a:latin typeface="Arial"/>
                <a:ea typeface="Cambria Math" panose="02040503050406030204" pitchFamily="18" charset="0"/>
                <a:cs typeface="Arial"/>
              </a:rPr>
              <a:t>MC</a:t>
            </a:r>
            <a:r>
              <a:rPr lang="es-CO" sz="2000" dirty="0">
                <a:latin typeface="Arial"/>
                <a:ea typeface="Cambria Math" panose="02040503050406030204" pitchFamily="18" charset="0"/>
                <a:cs typeface="Arial"/>
              </a:rPr>
              <a:t>&gt;0 y PC&lt;0 : la ETC recibe 0 puntos. </a:t>
            </a:r>
          </a:p>
        </p:txBody>
      </p:sp>
      <p:sp>
        <p:nvSpPr>
          <p:cNvPr id="22" name="Llamada rectangular 24"/>
          <p:cNvSpPr/>
          <p:nvPr/>
        </p:nvSpPr>
        <p:spPr>
          <a:xfrm>
            <a:off x="9369162" y="3002608"/>
            <a:ext cx="3585886" cy="2369878"/>
          </a:xfrm>
          <a:prstGeom prst="wedgeRect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s-CO" sz="2400" dirty="0" smtClean="0">
                <a:latin typeface="Arial"/>
                <a:ea typeface="Cambria Math" panose="02040503050406030204" pitchFamily="18" charset="0"/>
                <a:cs typeface="Arial"/>
              </a:rPr>
              <a:t>Tipo de información</a:t>
            </a:r>
          </a:p>
          <a:p>
            <a:pPr marL="457200" indent="-457200">
              <a:buFont typeface="+mj-ea"/>
              <a:buAutoNum type="circleNumDbPlain"/>
            </a:pPr>
            <a:r>
              <a:rPr lang="es-CO" sz="2000" dirty="0" smtClean="0">
                <a:latin typeface="Arial"/>
                <a:ea typeface="Cambria Math" panose="02040503050406030204" pitchFamily="18" charset="0"/>
                <a:cs typeface="Arial"/>
              </a:rPr>
              <a:t>Planta</a:t>
            </a:r>
          </a:p>
          <a:p>
            <a:pPr marL="457200" indent="-457200">
              <a:buFont typeface="+mj-ea"/>
              <a:buAutoNum type="circleNumDbPlain"/>
            </a:pPr>
            <a:r>
              <a:rPr lang="es-CO" sz="2000" dirty="0" smtClean="0">
                <a:latin typeface="Arial"/>
                <a:ea typeface="Cambria Math" panose="02040503050406030204" pitchFamily="18" charset="0"/>
                <a:cs typeface="Arial"/>
              </a:rPr>
              <a:t>Nómina</a:t>
            </a:r>
          </a:p>
          <a:p>
            <a:pPr marL="457200" indent="-457200">
              <a:buFont typeface="+mj-ea"/>
              <a:buAutoNum type="circleNumDbPlain"/>
            </a:pPr>
            <a:r>
              <a:rPr lang="es-CO" sz="2000" dirty="0" smtClean="0">
                <a:latin typeface="Arial"/>
                <a:ea typeface="Cambria Math" panose="02040503050406030204" pitchFamily="18" charset="0"/>
                <a:cs typeface="Arial"/>
              </a:rPr>
              <a:t>Matrícula</a:t>
            </a:r>
          </a:p>
          <a:p>
            <a:pPr marL="457200" indent="-457200">
              <a:buFont typeface="+mj-ea"/>
              <a:buAutoNum type="circleNumDbPlain"/>
            </a:pPr>
            <a:r>
              <a:rPr lang="es-CO" sz="2000" dirty="0" smtClean="0">
                <a:latin typeface="Arial"/>
                <a:ea typeface="Cambria Math" panose="02040503050406030204" pitchFamily="18" charset="0"/>
                <a:cs typeface="Arial"/>
              </a:rPr>
              <a:t>Necesidades EE </a:t>
            </a:r>
            <a:r>
              <a:rPr lang="es-ES" sz="2000" dirty="0" smtClean="0">
                <a:latin typeface="Arial"/>
                <a:ea typeface="Cambria Math" panose="02040503050406030204" pitchFamily="18" charset="0"/>
                <a:cs typeface="Arial"/>
              </a:rPr>
              <a:t>–</a:t>
            </a:r>
            <a:r>
              <a:rPr lang="es-CO" sz="2000" smtClean="0">
                <a:latin typeface="Arial"/>
                <a:ea typeface="Cambria Math" panose="02040503050406030204" pitchFamily="18" charset="0"/>
                <a:cs typeface="Arial"/>
              </a:rPr>
              <a:t> ETC (GABO) </a:t>
            </a:r>
            <a:endParaRPr lang="es-CO" sz="2000" dirty="0" smtClean="0">
              <a:latin typeface="Arial"/>
              <a:ea typeface="Cambria Math" panose="02040503050406030204" pitchFamily="18" charset="0"/>
              <a:cs typeface="Arial"/>
            </a:endParaRPr>
          </a:p>
          <a:p>
            <a:pPr algn="ctr"/>
            <a:endParaRPr lang="es-CO" sz="2400" dirty="0" smtClean="0">
              <a:latin typeface="Arial"/>
              <a:ea typeface="Cambria Math" panose="02040503050406030204" pitchFamily="18" charset="0"/>
              <a:cs typeface="Arial"/>
            </a:endParaRPr>
          </a:p>
        </p:txBody>
      </p:sp>
      <p:sp>
        <p:nvSpPr>
          <p:cNvPr id="24" name="Shape 233"/>
          <p:cNvSpPr>
            <a:spLocks noChangeArrowheads="1"/>
          </p:cNvSpPr>
          <p:nvPr/>
        </p:nvSpPr>
        <p:spPr bwMode="auto">
          <a:xfrm>
            <a:off x="-4763" y="26988"/>
            <a:ext cx="16259176" cy="1003300"/>
          </a:xfrm>
          <a:prstGeom prst="rect">
            <a:avLst/>
          </a:prstGeom>
          <a:solidFill>
            <a:srgbClr val="CAE81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s-ES_tradnl" sz="5400" dirty="0" smtClean="0">
                <a:solidFill>
                  <a:srgbClr val="4F6228"/>
                </a:solidFill>
              </a:rPr>
              <a:t>Medición indicadores de gestión </a:t>
            </a:r>
            <a:endParaRPr lang="es-ES_tradnl" sz="5400" dirty="0">
              <a:solidFill>
                <a:srgbClr val="4F62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714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1941861" y="8339138"/>
            <a:ext cx="3861702" cy="509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logos-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629" y="8317214"/>
            <a:ext cx="2678554" cy="568863"/>
          </a:xfrm>
          <a:prstGeom prst="rect">
            <a:avLst/>
          </a:prstGeom>
        </p:spPr>
      </p:pic>
      <p:grpSp>
        <p:nvGrpSpPr>
          <p:cNvPr id="14" name="Agrupar 13"/>
          <p:cNvGrpSpPr/>
          <p:nvPr/>
        </p:nvGrpSpPr>
        <p:grpSpPr>
          <a:xfrm>
            <a:off x="4876476" y="2173118"/>
            <a:ext cx="7175095" cy="5712162"/>
            <a:chOff x="1460623" y="2544233"/>
            <a:chExt cx="7175095" cy="5712162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0623" y="2544233"/>
              <a:ext cx="7175095" cy="3595538"/>
            </a:xfrm>
            <a:prstGeom prst="rect">
              <a:avLst/>
            </a:prstGeom>
          </p:spPr>
        </p:pic>
        <p:grpSp>
          <p:nvGrpSpPr>
            <p:cNvPr id="10" name="Agrupar 9"/>
            <p:cNvGrpSpPr/>
            <p:nvPr/>
          </p:nvGrpSpPr>
          <p:grpSpPr>
            <a:xfrm>
              <a:off x="3069088" y="3115733"/>
              <a:ext cx="5359257" cy="5140662"/>
              <a:chOff x="3069088" y="3115733"/>
              <a:chExt cx="5359257" cy="5140662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3386555" y="6426571"/>
                <a:ext cx="3200297" cy="1829824"/>
              </a:xfrm>
              <a:prstGeom prst="rect">
                <a:avLst/>
              </a:prstGeom>
              <a:ln>
                <a:prstDash val="sysDash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2000" b="1" dirty="0" smtClean="0"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</a:rPr>
                  <a:t>Los pesos </a:t>
                </a:r>
                <a:r>
                  <a:rPr lang="es-ES" sz="2000" b="1" dirty="0" smtClean="0"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</a:rPr>
                  <a:t>corresponden </a:t>
                </a:r>
                <a:r>
                  <a:rPr lang="es-ES" sz="2000" b="1" dirty="0"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</a:rPr>
                  <a:t>al número de grados </a:t>
                </a:r>
                <a:r>
                  <a:rPr lang="es-ES" sz="2000" b="1" dirty="0" smtClean="0">
                    <a:solidFill>
                      <a:schemeClr val="accent4">
                        <a:lumMod val="75000"/>
                      </a:schemeClr>
                    </a:solidFill>
                    <a:latin typeface="Arial"/>
                    <a:cs typeface="Arial"/>
                  </a:rPr>
                  <a:t>de cada nivel</a:t>
                </a:r>
                <a:endParaRPr lang="es-ES" sz="2000" b="1" dirty="0">
                  <a:solidFill>
                    <a:schemeClr val="accent4">
                      <a:lumMod val="75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" name="Elipse 8"/>
              <p:cNvSpPr/>
              <p:nvPr/>
            </p:nvSpPr>
            <p:spPr>
              <a:xfrm>
                <a:off x="5710597" y="3115733"/>
                <a:ext cx="876255" cy="863601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000" b="1" dirty="0" smtClean="0"/>
                  <a:t>100</a:t>
                </a:r>
                <a:endParaRPr lang="es-ES" sz="2000" b="1" dirty="0"/>
              </a:p>
            </p:txBody>
          </p:sp>
          <p:sp>
            <p:nvSpPr>
              <p:cNvPr id="11" name="Elipse 10"/>
              <p:cNvSpPr/>
              <p:nvPr/>
            </p:nvSpPr>
            <p:spPr>
              <a:xfrm>
                <a:off x="3069088" y="5198533"/>
                <a:ext cx="757721" cy="694267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000" b="1" dirty="0" smtClean="0"/>
                  <a:t>45</a:t>
                </a:r>
                <a:endParaRPr lang="es-ES" sz="2000" b="1" dirty="0"/>
              </a:p>
            </p:txBody>
          </p:sp>
          <p:sp>
            <p:nvSpPr>
              <p:cNvPr id="12" name="Elipse 11"/>
              <p:cNvSpPr/>
              <p:nvPr/>
            </p:nvSpPr>
            <p:spPr>
              <a:xfrm>
                <a:off x="5331736" y="5198533"/>
                <a:ext cx="757721" cy="694267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000" dirty="0"/>
                  <a:t>3</a:t>
                </a:r>
                <a:r>
                  <a:rPr lang="es-ES" sz="2000" dirty="0" smtClean="0"/>
                  <a:t>5</a:t>
                </a:r>
                <a:endParaRPr lang="es-ES" sz="2000" dirty="0"/>
              </a:p>
            </p:txBody>
          </p:sp>
          <p:sp>
            <p:nvSpPr>
              <p:cNvPr id="13" name="Elipse 12"/>
              <p:cNvSpPr/>
              <p:nvPr/>
            </p:nvSpPr>
            <p:spPr>
              <a:xfrm>
                <a:off x="7670624" y="5198533"/>
                <a:ext cx="757721" cy="694267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000" dirty="0" smtClean="0"/>
                  <a:t>20</a:t>
                </a:r>
                <a:endParaRPr lang="es-ES" sz="2000" dirty="0"/>
              </a:p>
            </p:txBody>
          </p:sp>
        </p:grpSp>
      </p:grpSp>
      <p:sp>
        <p:nvSpPr>
          <p:cNvPr id="15" name="Shape 134"/>
          <p:cNvSpPr>
            <a:spLocks noChangeArrowheads="1"/>
          </p:cNvSpPr>
          <p:nvPr/>
        </p:nvSpPr>
        <p:spPr bwMode="auto">
          <a:xfrm>
            <a:off x="805119" y="6748408"/>
            <a:ext cx="4071357" cy="1385904"/>
          </a:xfrm>
          <a:prstGeom prst="rect">
            <a:avLst/>
          </a:prstGeom>
          <a:solidFill>
            <a:srgbClr val="3399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  <a:latin typeface="Arial" charset="0"/>
                <a:cs typeface="Myriad Pro" charset="0"/>
                <a:sym typeface="Myriad Pro" charset="0"/>
              </a:rPr>
              <a:t>El colegio debe lograr sus 3 MMA para ser elegible</a:t>
            </a:r>
          </a:p>
        </p:txBody>
      </p:sp>
      <p:sp>
        <p:nvSpPr>
          <p:cNvPr id="16" name="Shape 233"/>
          <p:cNvSpPr>
            <a:spLocks noChangeArrowheads="1"/>
          </p:cNvSpPr>
          <p:nvPr/>
        </p:nvSpPr>
        <p:spPr bwMode="auto">
          <a:xfrm>
            <a:off x="-4763" y="26988"/>
            <a:ext cx="16259176" cy="1003300"/>
          </a:xfrm>
          <a:prstGeom prst="rect">
            <a:avLst/>
          </a:prstGeom>
          <a:solidFill>
            <a:srgbClr val="CAE81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</a:pPr>
            <a:r>
              <a:rPr lang="es-ES" sz="5400" dirty="0">
                <a:solidFill>
                  <a:srgbClr val="4F6228"/>
                </a:solidFill>
                <a:latin typeface="Arial"/>
                <a:cs typeface="Arial"/>
              </a:rPr>
              <a:t>Incentivos para </a:t>
            </a:r>
            <a:r>
              <a:rPr lang="es-ES" sz="5400" dirty="0" smtClean="0">
                <a:solidFill>
                  <a:srgbClr val="4F6228"/>
                </a:solidFill>
                <a:latin typeface="Arial"/>
                <a:cs typeface="Arial"/>
              </a:rPr>
              <a:t>colegios</a:t>
            </a:r>
            <a:endParaRPr lang="es-ES" sz="5400" dirty="0">
              <a:solidFill>
                <a:srgbClr val="4F622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6651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736228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736228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7453</TotalTime>
  <Words>778</Words>
  <Application>Microsoft Macintosh PowerPoint</Application>
  <PresentationFormat>Personalizado</PresentationFormat>
  <Paragraphs>136</Paragraphs>
  <Slides>13</Slides>
  <Notes>3</Notes>
  <HiddenSlides>1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Tema de Office</vt:lpstr>
      <vt:lpstr>Default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 al día E</dc:title>
  <dc:creator>Ledfish Studio II</dc:creator>
  <cp:lastModifiedBy>Laura Barragán</cp:lastModifiedBy>
  <cp:revision>504</cp:revision>
  <dcterms:created xsi:type="dcterms:W3CDTF">2015-02-10T15:37:19Z</dcterms:created>
  <dcterms:modified xsi:type="dcterms:W3CDTF">2015-07-02T20:05:04Z</dcterms:modified>
</cp:coreProperties>
</file>