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3"/>
  </p:notesMasterIdLst>
  <p:sldIdLst>
    <p:sldId id="256" r:id="rId5"/>
    <p:sldId id="266" r:id="rId6"/>
    <p:sldId id="334" r:id="rId7"/>
    <p:sldId id="402" r:id="rId8"/>
    <p:sldId id="385" r:id="rId9"/>
    <p:sldId id="379" r:id="rId10"/>
    <p:sldId id="262" r:id="rId11"/>
    <p:sldId id="378" r:id="rId12"/>
    <p:sldId id="320" r:id="rId13"/>
    <p:sldId id="321" r:id="rId14"/>
    <p:sldId id="374" r:id="rId15"/>
    <p:sldId id="380" r:id="rId16"/>
    <p:sldId id="381" r:id="rId17"/>
    <p:sldId id="371" r:id="rId18"/>
    <p:sldId id="338" r:id="rId19"/>
    <p:sldId id="400" r:id="rId20"/>
    <p:sldId id="403" r:id="rId21"/>
    <p:sldId id="366" r:id="rId22"/>
    <p:sldId id="424" r:id="rId23"/>
    <p:sldId id="425" r:id="rId24"/>
    <p:sldId id="420" r:id="rId25"/>
    <p:sldId id="439" r:id="rId26"/>
    <p:sldId id="440" r:id="rId27"/>
    <p:sldId id="421" r:id="rId28"/>
    <p:sldId id="394" r:id="rId29"/>
    <p:sldId id="417" r:id="rId30"/>
    <p:sldId id="412" r:id="rId31"/>
    <p:sldId id="367" r:id="rId32"/>
    <p:sldId id="369" r:id="rId33"/>
    <p:sldId id="411" r:id="rId34"/>
    <p:sldId id="438" r:id="rId35"/>
    <p:sldId id="407" r:id="rId36"/>
    <p:sldId id="441" r:id="rId37"/>
    <p:sldId id="442" r:id="rId38"/>
    <p:sldId id="443" r:id="rId39"/>
    <p:sldId id="444" r:id="rId40"/>
    <p:sldId id="445" r:id="rId41"/>
    <p:sldId id="280" r:id="rId42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6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586" autoAdjust="0"/>
  </p:normalViewPr>
  <p:slideViewPr>
    <p:cSldViewPr snapToGrid="0" snapToObjects="1">
      <p:cViewPr varScale="1">
        <p:scale>
          <a:sx n="67" d="100"/>
          <a:sy n="67" d="100"/>
        </p:scale>
        <p:origin x="147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ulianavernaza:Documents:MATRIZ%20BM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ulianavernaza:Documents:MATRIZ%20BM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Hoja3!$D$5</c:f>
              <c:strCache>
                <c:ptCount val="1"/>
                <c:pt idx="0">
                  <c:v>Oficial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Hoja3!$C$6:$C$9</c:f>
              <c:strCache>
                <c:ptCount val="4"/>
                <c:pt idx="0">
                  <c:v>Universidad</c:v>
                </c:pt>
                <c:pt idx="1">
                  <c:v>Institución universitaria/Escuela tecnológica</c:v>
                </c:pt>
                <c:pt idx="2">
                  <c:v>Institución tecnológica</c:v>
                </c:pt>
                <c:pt idx="3">
                  <c:v>Institución técnica profesional</c:v>
                </c:pt>
              </c:strCache>
            </c:strRef>
          </c:cat>
          <c:val>
            <c:numRef>
              <c:f>Hoja3!$D$6:$D$9</c:f>
              <c:numCache>
                <c:formatCode>General</c:formatCode>
                <c:ptCount val="4"/>
                <c:pt idx="0">
                  <c:v>32</c:v>
                </c:pt>
                <c:pt idx="1">
                  <c:v>28</c:v>
                </c:pt>
                <c:pt idx="2">
                  <c:v>12</c:v>
                </c:pt>
                <c:pt idx="3">
                  <c:v>9</c:v>
                </c:pt>
              </c:numCache>
            </c:numRef>
          </c:val>
        </c:ser>
        <c:ser>
          <c:idx val="1"/>
          <c:order val="1"/>
          <c:tx>
            <c:strRef>
              <c:f>Hoja3!$E$5</c:f>
              <c:strCache>
                <c:ptCount val="1"/>
                <c:pt idx="0">
                  <c:v>No Oficial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Hoja3!$C$6:$C$9</c:f>
              <c:strCache>
                <c:ptCount val="4"/>
                <c:pt idx="0">
                  <c:v>Universidad</c:v>
                </c:pt>
                <c:pt idx="1">
                  <c:v>Institución universitaria/Escuela tecnológica</c:v>
                </c:pt>
                <c:pt idx="2">
                  <c:v>Institución tecnológica</c:v>
                </c:pt>
                <c:pt idx="3">
                  <c:v>Institución técnica profesional</c:v>
                </c:pt>
              </c:strCache>
            </c:strRef>
          </c:cat>
          <c:val>
            <c:numRef>
              <c:f>Hoja3!$E$6:$E$9</c:f>
              <c:numCache>
                <c:formatCode>General</c:formatCode>
                <c:ptCount val="4"/>
                <c:pt idx="0">
                  <c:v>49</c:v>
                </c:pt>
                <c:pt idx="1">
                  <c:v>93</c:v>
                </c:pt>
                <c:pt idx="2">
                  <c:v>39</c:v>
                </c:pt>
                <c:pt idx="3">
                  <c:v>26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6116000"/>
        <c:axId val="-6105120"/>
      </c:barChart>
      <c:catAx>
        <c:axId val="-6116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6105120"/>
        <c:crosses val="autoZero"/>
        <c:auto val="1"/>
        <c:lblAlgn val="ctr"/>
        <c:lblOffset val="100"/>
        <c:noMultiLvlLbl val="0"/>
      </c:catAx>
      <c:valAx>
        <c:axId val="-61051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-611600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Hoja3!$D$37</c:f>
              <c:strCache>
                <c:ptCount val="1"/>
                <c:pt idx="0">
                  <c:v>Estrato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Hoja3!$E$36:$I$36</c:f>
              <c:strCache>
                <c:ptCount val="5"/>
                <c:pt idx="0">
                  <c:v>Técnico Profesional</c:v>
                </c:pt>
                <c:pt idx="1">
                  <c:v>Tecnológico</c:v>
                </c:pt>
                <c:pt idx="2">
                  <c:v>Universitario</c:v>
                </c:pt>
                <c:pt idx="3">
                  <c:v>Técnico Laboral SENA</c:v>
                </c:pt>
                <c:pt idx="4">
                  <c:v>ETDH</c:v>
                </c:pt>
              </c:strCache>
            </c:strRef>
          </c:cat>
          <c:val>
            <c:numRef>
              <c:f>Hoja3!$E$37:$I$37</c:f>
              <c:numCache>
                <c:formatCode>0.0%</c:formatCode>
                <c:ptCount val="5"/>
                <c:pt idx="0">
                  <c:v>0.22500000000000001</c:v>
                </c:pt>
                <c:pt idx="1">
                  <c:v>0.20100000000000001</c:v>
                </c:pt>
                <c:pt idx="2">
                  <c:v>0.16600000000000001</c:v>
                </c:pt>
                <c:pt idx="3">
                  <c:v>0.48699999999999999</c:v>
                </c:pt>
                <c:pt idx="4">
                  <c:v>0.35799999999999998</c:v>
                </c:pt>
              </c:numCache>
            </c:numRef>
          </c:val>
        </c:ser>
        <c:ser>
          <c:idx val="1"/>
          <c:order val="1"/>
          <c:tx>
            <c:strRef>
              <c:f>Hoja3!$D$38</c:f>
              <c:strCache>
                <c:ptCount val="1"/>
                <c:pt idx="0">
                  <c:v>Estrato 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Hoja3!$E$36:$I$36</c:f>
              <c:strCache>
                <c:ptCount val="5"/>
                <c:pt idx="0">
                  <c:v>Técnico Profesional</c:v>
                </c:pt>
                <c:pt idx="1">
                  <c:v>Tecnológico</c:v>
                </c:pt>
                <c:pt idx="2">
                  <c:v>Universitario</c:v>
                </c:pt>
                <c:pt idx="3">
                  <c:v>Técnico Laboral SENA</c:v>
                </c:pt>
                <c:pt idx="4">
                  <c:v>ETDH</c:v>
                </c:pt>
              </c:strCache>
            </c:strRef>
          </c:cat>
          <c:val>
            <c:numRef>
              <c:f>Hoja3!$E$38:$I$38</c:f>
              <c:numCache>
                <c:formatCode>0.0%</c:formatCode>
                <c:ptCount val="5"/>
                <c:pt idx="0">
                  <c:v>0.47499999999999998</c:v>
                </c:pt>
                <c:pt idx="1">
                  <c:v>0.47899999999999998</c:v>
                </c:pt>
                <c:pt idx="2">
                  <c:v>0.4</c:v>
                </c:pt>
                <c:pt idx="3">
                  <c:v>0.38700000000000001</c:v>
                </c:pt>
                <c:pt idx="4">
                  <c:v>0.40799999999999997</c:v>
                </c:pt>
              </c:numCache>
            </c:numRef>
          </c:val>
        </c:ser>
        <c:ser>
          <c:idx val="2"/>
          <c:order val="2"/>
          <c:tx>
            <c:strRef>
              <c:f>Hoja3!$D$39</c:f>
              <c:strCache>
                <c:ptCount val="1"/>
                <c:pt idx="0">
                  <c:v>Estrato 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Hoja3!$E$36:$I$36</c:f>
              <c:strCache>
                <c:ptCount val="5"/>
                <c:pt idx="0">
                  <c:v>Técnico Profesional</c:v>
                </c:pt>
                <c:pt idx="1">
                  <c:v>Tecnológico</c:v>
                </c:pt>
                <c:pt idx="2">
                  <c:v>Universitario</c:v>
                </c:pt>
                <c:pt idx="3">
                  <c:v>Técnico Laboral SENA</c:v>
                </c:pt>
                <c:pt idx="4">
                  <c:v>ETDH</c:v>
                </c:pt>
              </c:strCache>
            </c:strRef>
          </c:cat>
          <c:val>
            <c:numRef>
              <c:f>Hoja3!$E$39:$I$39</c:f>
              <c:numCache>
                <c:formatCode>0.0%</c:formatCode>
                <c:ptCount val="5"/>
                <c:pt idx="0">
                  <c:v>0.26400000000000001</c:v>
                </c:pt>
                <c:pt idx="1">
                  <c:v>0.27800000000000002</c:v>
                </c:pt>
                <c:pt idx="2">
                  <c:v>0.29699999999999999</c:v>
                </c:pt>
                <c:pt idx="3">
                  <c:v>0.115</c:v>
                </c:pt>
                <c:pt idx="4">
                  <c:v>0.19800000000000001</c:v>
                </c:pt>
              </c:numCache>
            </c:numRef>
          </c:val>
        </c:ser>
        <c:ser>
          <c:idx val="3"/>
          <c:order val="3"/>
          <c:tx>
            <c:strRef>
              <c:f>Hoja3!$D$40</c:f>
              <c:strCache>
                <c:ptCount val="1"/>
                <c:pt idx="0">
                  <c:v>Estrato 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Hoja3!$E$36:$I$36</c:f>
              <c:strCache>
                <c:ptCount val="5"/>
                <c:pt idx="0">
                  <c:v>Técnico Profesional</c:v>
                </c:pt>
                <c:pt idx="1">
                  <c:v>Tecnológico</c:v>
                </c:pt>
                <c:pt idx="2">
                  <c:v>Universitario</c:v>
                </c:pt>
                <c:pt idx="3">
                  <c:v>Técnico Laboral SENA</c:v>
                </c:pt>
                <c:pt idx="4">
                  <c:v>ETDH</c:v>
                </c:pt>
              </c:strCache>
            </c:strRef>
          </c:cat>
          <c:val>
            <c:numRef>
              <c:f>Hoja3!$E$40:$I$40</c:f>
              <c:numCache>
                <c:formatCode>0.0%</c:formatCode>
                <c:ptCount val="5"/>
                <c:pt idx="0">
                  <c:v>2.7E-2</c:v>
                </c:pt>
                <c:pt idx="1">
                  <c:v>3.3000000000000002E-2</c:v>
                </c:pt>
                <c:pt idx="2">
                  <c:v>0.08</c:v>
                </c:pt>
                <c:pt idx="3">
                  <c:v>8.9999999999999993E-3</c:v>
                </c:pt>
                <c:pt idx="4">
                  <c:v>2.9000000000000001E-2</c:v>
                </c:pt>
              </c:numCache>
            </c:numRef>
          </c:val>
        </c:ser>
        <c:ser>
          <c:idx val="4"/>
          <c:order val="4"/>
          <c:tx>
            <c:strRef>
              <c:f>Hoja3!$D$41</c:f>
              <c:strCache>
                <c:ptCount val="1"/>
                <c:pt idx="0">
                  <c:v>Estrato 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Hoja3!$E$36:$I$36</c:f>
              <c:strCache>
                <c:ptCount val="5"/>
                <c:pt idx="0">
                  <c:v>Técnico Profesional</c:v>
                </c:pt>
                <c:pt idx="1">
                  <c:v>Tecnológico</c:v>
                </c:pt>
                <c:pt idx="2">
                  <c:v>Universitario</c:v>
                </c:pt>
                <c:pt idx="3">
                  <c:v>Técnico Laboral SENA</c:v>
                </c:pt>
                <c:pt idx="4">
                  <c:v>ETDH</c:v>
                </c:pt>
              </c:strCache>
            </c:strRef>
          </c:cat>
          <c:val>
            <c:numRef>
              <c:f>Hoja3!$E$41:$I$41</c:f>
              <c:numCache>
                <c:formatCode>0.0%</c:formatCode>
                <c:ptCount val="5"/>
                <c:pt idx="0">
                  <c:v>7.0000000000000097E-3</c:v>
                </c:pt>
                <c:pt idx="1">
                  <c:v>7.0000000000000097E-3</c:v>
                </c:pt>
                <c:pt idx="2">
                  <c:v>3.5000000000000003E-2</c:v>
                </c:pt>
                <c:pt idx="3">
                  <c:v>1E-3</c:v>
                </c:pt>
                <c:pt idx="4">
                  <c:v>5.0000000000000096E-3</c:v>
                </c:pt>
              </c:numCache>
            </c:numRef>
          </c:val>
        </c:ser>
        <c:ser>
          <c:idx val="5"/>
          <c:order val="5"/>
          <c:tx>
            <c:strRef>
              <c:f>Hoja3!$D$42</c:f>
              <c:strCache>
                <c:ptCount val="1"/>
                <c:pt idx="0">
                  <c:v>Estrato 6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Hoja3!$E$36:$I$36</c:f>
              <c:strCache>
                <c:ptCount val="5"/>
                <c:pt idx="0">
                  <c:v>Técnico Profesional</c:v>
                </c:pt>
                <c:pt idx="1">
                  <c:v>Tecnológico</c:v>
                </c:pt>
                <c:pt idx="2">
                  <c:v>Universitario</c:v>
                </c:pt>
                <c:pt idx="3">
                  <c:v>Técnico Laboral SENA</c:v>
                </c:pt>
                <c:pt idx="4">
                  <c:v>ETDH</c:v>
                </c:pt>
              </c:strCache>
            </c:strRef>
          </c:cat>
          <c:val>
            <c:numRef>
              <c:f>Hoja3!$E$42:$I$42</c:f>
              <c:numCache>
                <c:formatCode>0.0%</c:formatCode>
                <c:ptCount val="5"/>
                <c:pt idx="0">
                  <c:v>2E-3</c:v>
                </c:pt>
                <c:pt idx="1">
                  <c:v>2E-3</c:v>
                </c:pt>
                <c:pt idx="2">
                  <c:v>2.1000000000000001E-2</c:v>
                </c:pt>
                <c:pt idx="3">
                  <c:v>1E-3</c:v>
                </c:pt>
                <c:pt idx="4">
                  <c:v>2E-3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-6111648"/>
        <c:axId val="-6109472"/>
      </c:barChart>
      <c:catAx>
        <c:axId val="-6111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s-ES"/>
          </a:p>
        </c:txPr>
        <c:crossAx val="-6109472"/>
        <c:crosses val="autoZero"/>
        <c:auto val="1"/>
        <c:lblAlgn val="ctr"/>
        <c:lblOffset val="100"/>
        <c:noMultiLvlLbl val="0"/>
      </c:catAx>
      <c:valAx>
        <c:axId val="-6109472"/>
        <c:scaling>
          <c:orientation val="minMax"/>
          <c:max val="1"/>
        </c:scaling>
        <c:delete val="0"/>
        <c:axPos val="l"/>
        <c:numFmt formatCode="0.0%" sourceLinked="1"/>
        <c:majorTickMark val="out"/>
        <c:minorTickMark val="none"/>
        <c:tickLblPos val="nextTo"/>
        <c:crossAx val="-611164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C3E3EF-028A-42EA-A2A0-616E69E847DD}" type="doc">
      <dgm:prSet loTypeId="urn:microsoft.com/office/officeart/2005/8/layout/lProcess2" loCatId="list" qsTypeId="urn:microsoft.com/office/officeart/2005/8/quickstyle/3d1" qsCatId="3D" csTypeId="urn:microsoft.com/office/officeart/2005/8/colors/accent1_1" csCatId="accent1" phldr="1"/>
      <dgm:spPr/>
      <dgm:t>
        <a:bodyPr/>
        <a:lstStyle/>
        <a:p>
          <a:endParaRPr lang="es-CO"/>
        </a:p>
      </dgm:t>
    </dgm:pt>
    <dgm:pt modelId="{D17BB9BC-EBF4-49EB-B2D4-5DCB58EE0478}">
      <dgm:prSet phldrT="[Texto]"/>
      <dgm:spPr/>
      <dgm:t>
        <a:bodyPr/>
        <a:lstStyle/>
        <a:p>
          <a:r>
            <a:rPr lang="es-CO" b="1" dirty="0" smtClean="0"/>
            <a:t>Agroindustria</a:t>
          </a:r>
          <a:endParaRPr lang="es-CO" b="1" dirty="0"/>
        </a:p>
      </dgm:t>
    </dgm:pt>
    <dgm:pt modelId="{C1C64626-5D8C-4CAA-ACF6-4A22B046DB8B}" type="parTrans" cxnId="{90A60F11-2F91-4C45-A3EE-8327D8BC26D1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F25B8F89-3A97-4450-8B20-08468BA6471A}" type="sibTrans" cxnId="{90A60F11-2F91-4C45-A3EE-8327D8BC26D1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3CC229FB-9F8B-46BD-AB39-E6A725A12D5E}">
      <dgm:prSet phldrT="[Texto]" custT="1"/>
      <dgm:spPr/>
      <dgm:t>
        <a:bodyPr/>
        <a:lstStyle/>
        <a:p>
          <a:r>
            <a:rPr lang="es-CO" sz="1200" b="1" smtClean="0"/>
            <a:t>Chocolatería, confitería</a:t>
          </a:r>
          <a:endParaRPr lang="es-CO" sz="1200" b="1" dirty="0"/>
        </a:p>
      </dgm:t>
    </dgm:pt>
    <dgm:pt modelId="{B3450C70-2B78-442B-80ED-76BEA382FBA7}" type="parTrans" cxnId="{8A13AF9D-9586-48BD-AFC6-90FFEBC65C14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02EE05D0-FA44-4971-9474-5378FFE85E4B}" type="sibTrans" cxnId="{8A13AF9D-9586-48BD-AFC6-90FFEBC65C14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CA922BE6-F719-4F13-896D-C4994E414AC2}">
      <dgm:prSet phldrT="[Texto]" custT="1"/>
      <dgm:spPr/>
      <dgm:t>
        <a:bodyPr/>
        <a:lstStyle/>
        <a:p>
          <a:r>
            <a:rPr lang="es-CO" sz="1200" b="1" smtClean="0"/>
            <a:t>Palma de Aceite…</a:t>
          </a:r>
          <a:endParaRPr lang="es-CO" sz="1200" b="1" dirty="0"/>
        </a:p>
      </dgm:t>
    </dgm:pt>
    <dgm:pt modelId="{156531BC-4D34-4843-82B2-7E5EB25281B2}" type="parTrans" cxnId="{2CFF74BF-FF71-4F1B-A821-B39E268386D0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DAA7D6DC-3E96-4182-B2CF-05856ED00411}" type="sibTrans" cxnId="{2CFF74BF-FF71-4F1B-A821-B39E268386D0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87C670D3-0B55-4EB5-A087-5AF1232BBE0D}">
      <dgm:prSet phldrT="[Texto]"/>
      <dgm:spPr/>
      <dgm:t>
        <a:bodyPr/>
        <a:lstStyle/>
        <a:p>
          <a:r>
            <a:rPr lang="es-CO" b="1" smtClean="0"/>
            <a:t>Manufacturas</a:t>
          </a:r>
          <a:endParaRPr lang="es-CO" b="1" dirty="0"/>
        </a:p>
      </dgm:t>
    </dgm:pt>
    <dgm:pt modelId="{EF0C1D81-67FF-4D03-B8FF-47CF631150C8}" type="parTrans" cxnId="{78A58202-DEAC-4985-BDF4-599AC6974519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83FB9ED1-F6BC-42D5-8050-CCAB4695C2D5}" type="sibTrans" cxnId="{78A58202-DEAC-4985-BDF4-599AC6974519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8669FFBD-33FC-4AAA-9CED-0591D06D0835}">
      <dgm:prSet phldrT="[Texto]" custT="1"/>
      <dgm:spPr/>
      <dgm:t>
        <a:bodyPr/>
        <a:lstStyle/>
        <a:p>
          <a:r>
            <a:rPr lang="es-CO" sz="1200" b="1" smtClean="0"/>
            <a:t>Autopartes y vehículos</a:t>
          </a:r>
          <a:endParaRPr lang="es-CO" sz="1200" b="1" dirty="0"/>
        </a:p>
      </dgm:t>
    </dgm:pt>
    <dgm:pt modelId="{6E7BFB40-4290-4EBD-B7D6-95E7502242D3}" type="parTrans" cxnId="{EA355517-6723-4D7C-8047-92DD00CCDCC5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89882774-4861-41B4-816C-AE2CE0F8B6C4}" type="sibTrans" cxnId="{EA355517-6723-4D7C-8047-92DD00CCDCC5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470B0D04-3B65-4138-AEA3-209DB7C4827F}">
      <dgm:prSet phldrT="[Texto]"/>
      <dgm:spPr/>
      <dgm:t>
        <a:bodyPr/>
        <a:lstStyle/>
        <a:p>
          <a:r>
            <a:rPr lang="es-CO" b="1" dirty="0" smtClean="0"/>
            <a:t>Servicios</a:t>
          </a:r>
          <a:endParaRPr lang="es-CO" b="1" dirty="0"/>
        </a:p>
      </dgm:t>
    </dgm:pt>
    <dgm:pt modelId="{E44EC219-B8F8-4DCB-B8A8-9F59E447D132}" type="parTrans" cxnId="{E448B8BD-1BBC-4226-AD71-8CDFA3A8F5A5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F90C03C2-371E-4B6C-B282-02978C0E76F6}" type="sibTrans" cxnId="{E448B8BD-1BBC-4226-AD71-8CDFA3A8F5A5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5650EF12-E01E-406F-8B8E-9DE909655EF5}">
      <dgm:prSet phldrT="[Texto]" custT="1"/>
      <dgm:spPr/>
      <dgm:t>
        <a:bodyPr/>
        <a:lstStyle/>
        <a:p>
          <a:r>
            <a:rPr lang="es-CO" sz="1200" b="1" smtClean="0"/>
            <a:t>Turismo salud</a:t>
          </a:r>
          <a:endParaRPr lang="es-CO" sz="1200" b="1" dirty="0"/>
        </a:p>
      </dgm:t>
    </dgm:pt>
    <dgm:pt modelId="{F772A496-9CE4-430F-B4AB-DF8929B38A34}" type="parTrans" cxnId="{DD1F62CA-C4F1-43DD-A62B-C8B3967DB133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8EB649E9-6DE7-4551-BD6A-92CCA62424E2}" type="sibTrans" cxnId="{DD1F62CA-C4F1-43DD-A62B-C8B3967DB133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AE1A9047-6F2D-4512-916E-31F63151E28B}">
      <dgm:prSet phldrT="[Texto]" custT="1"/>
      <dgm:spPr/>
      <dgm:t>
        <a:bodyPr/>
        <a:lstStyle/>
        <a:p>
          <a:r>
            <a:rPr lang="es-CO" sz="1200" b="1" smtClean="0"/>
            <a:t>BPO&amp;O</a:t>
          </a:r>
          <a:endParaRPr lang="es-CO" sz="1200" b="1" dirty="0"/>
        </a:p>
      </dgm:t>
    </dgm:pt>
    <dgm:pt modelId="{16B31D1F-FF23-4A5D-BC52-233C972C464E}" type="parTrans" cxnId="{34C29D20-61FF-4247-B3E7-9DCC216D8B9F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8A563183-D38E-4F50-92FB-3612E68B95FB}" type="sibTrans" cxnId="{34C29D20-61FF-4247-B3E7-9DCC216D8B9F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8B443271-C5DE-4CF8-A917-4E9E86A26212}">
      <dgm:prSet phldrT="[Texto]" custT="1"/>
      <dgm:spPr/>
      <dgm:t>
        <a:bodyPr/>
        <a:lstStyle/>
        <a:p>
          <a:r>
            <a:rPr lang="es-CO" sz="1200" b="1" smtClean="0"/>
            <a:t>Carne bovina</a:t>
          </a:r>
          <a:endParaRPr lang="es-CO" sz="1200" b="1" dirty="0"/>
        </a:p>
      </dgm:t>
    </dgm:pt>
    <dgm:pt modelId="{24198D07-41AE-45B6-A93D-65A1CD2CEDC7}" type="parTrans" cxnId="{29225E1A-62C3-43DF-88F7-42DA2621B93C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BC0469D2-856E-4F8F-B6C8-29BEA89FA9D6}" type="sibTrans" cxnId="{29225E1A-62C3-43DF-88F7-42DA2621B93C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58A46552-9B35-4B84-B098-23FD6BFD7954}">
      <dgm:prSet phldrT="[Texto]" custT="1"/>
      <dgm:spPr/>
      <dgm:t>
        <a:bodyPr/>
        <a:lstStyle/>
        <a:p>
          <a:r>
            <a:rPr lang="es-CO" sz="1200" b="1" smtClean="0"/>
            <a:t>Acuicultura</a:t>
          </a:r>
          <a:endParaRPr lang="es-CO" sz="1200" b="1" dirty="0"/>
        </a:p>
      </dgm:t>
    </dgm:pt>
    <dgm:pt modelId="{9D6C9B20-1DBB-4B34-BAE5-2B39A8A5E61C}" type="parTrans" cxnId="{8F6C3742-E981-4617-AB16-DF9674350E74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1FC0CD2E-9923-47B6-B726-CF71DFA533A0}" type="sibTrans" cxnId="{8F6C3742-E981-4617-AB16-DF9674350E74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EFB3D183-F549-4221-98C1-659CE79D38CD}">
      <dgm:prSet phldrT="[Texto]" custT="1"/>
      <dgm:spPr/>
      <dgm:t>
        <a:bodyPr/>
        <a:lstStyle/>
        <a:p>
          <a:r>
            <a:rPr lang="es-CO" sz="1200" b="1" smtClean="0"/>
            <a:t>Lácteo</a:t>
          </a:r>
          <a:endParaRPr lang="es-CO" sz="1200" b="1" dirty="0"/>
        </a:p>
      </dgm:t>
    </dgm:pt>
    <dgm:pt modelId="{DBB97B90-A978-40ED-8680-200B0EC44F2F}" type="parTrans" cxnId="{131FC323-8E73-4D31-B5AD-FDB545E57682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EA62E0FF-F63D-436E-9D4E-53E01CE5A5A5}" type="sibTrans" cxnId="{131FC323-8E73-4D31-B5AD-FDB545E57682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B2A92FB6-8867-4BFE-9FCB-CBE4E2A0A782}">
      <dgm:prSet phldrT="[Texto]" custT="1"/>
      <dgm:spPr/>
      <dgm:t>
        <a:bodyPr/>
        <a:lstStyle/>
        <a:p>
          <a:r>
            <a:rPr lang="es-CO" sz="1100" b="1" smtClean="0"/>
            <a:t>Hortofrutícola</a:t>
          </a:r>
          <a:endParaRPr lang="es-CO" sz="1100" b="1" dirty="0"/>
        </a:p>
      </dgm:t>
    </dgm:pt>
    <dgm:pt modelId="{C9905CB8-48E1-4754-97B1-8584D5622DA1}" type="parTrans" cxnId="{B83E1D9F-C330-491C-AB52-A8CE7923FA8E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8AEDE74A-F8B9-418A-BAEA-847D7222C9AE}" type="sibTrans" cxnId="{B83E1D9F-C330-491C-AB52-A8CE7923FA8E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B2E513C6-A1BC-4402-956E-66604E3254CB}">
      <dgm:prSet phldrT="[Texto]" custT="1"/>
      <dgm:spPr/>
      <dgm:t>
        <a:bodyPr/>
        <a:lstStyle/>
        <a:p>
          <a:r>
            <a:rPr lang="es-CO" sz="1200" b="1" smtClean="0"/>
            <a:t>Industria editorial …</a:t>
          </a:r>
          <a:endParaRPr lang="es-CO" sz="1200" b="1" dirty="0"/>
        </a:p>
      </dgm:t>
    </dgm:pt>
    <dgm:pt modelId="{701E585B-9293-4B48-98FB-AAC94642C611}" type="parTrans" cxnId="{DC367350-0B17-4790-B0CA-7B46D77ED1C3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4FD21529-9353-4822-9853-E7881BE27A07}" type="sibTrans" cxnId="{DC367350-0B17-4790-B0CA-7B46D77ED1C3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74B2AB8B-8B45-4E73-B826-0D777F123DC7}">
      <dgm:prSet phldrT="[Texto]" custT="1"/>
      <dgm:spPr/>
      <dgm:t>
        <a:bodyPr/>
        <a:lstStyle/>
        <a:p>
          <a:r>
            <a:rPr lang="es-CO" sz="1200" b="1" smtClean="0"/>
            <a:t>Sistema moda</a:t>
          </a:r>
          <a:endParaRPr lang="es-CO" sz="1200" b="1" dirty="0"/>
        </a:p>
      </dgm:t>
    </dgm:pt>
    <dgm:pt modelId="{98254059-F6C8-489F-9D18-2B2FECAA4625}" type="parTrans" cxnId="{25089DD3-3478-46CF-A80B-BA4D54949BA0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E1467389-4623-4AB3-AD35-C03FFC60E6DB}" type="sibTrans" cxnId="{25089DD3-3478-46CF-A80B-BA4D54949BA0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5F5B75F5-FCA7-4E7D-AE7E-4A71E4B086E0}">
      <dgm:prSet phldrT="[Texto]" custT="1"/>
      <dgm:spPr/>
      <dgm:t>
        <a:bodyPr/>
        <a:lstStyle/>
        <a:p>
          <a:r>
            <a:rPr lang="es-CO" sz="1100" b="1" smtClean="0"/>
            <a:t>Metalmecánico</a:t>
          </a:r>
          <a:endParaRPr lang="es-CO" sz="1100" b="1" dirty="0"/>
        </a:p>
      </dgm:t>
    </dgm:pt>
    <dgm:pt modelId="{5EA7DDC9-E353-438F-A576-4351FA67017A}" type="parTrans" cxnId="{3FBD29A8-AEC6-41D3-BF26-A97CF1328B19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CED42AEA-5ED4-4135-8AA6-3E309C3D6175}" type="sibTrans" cxnId="{3FBD29A8-AEC6-41D3-BF26-A97CF1328B19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89C5F09A-917D-4935-83B9-53F385BFFADB}">
      <dgm:prSet phldrT="[Texto]" custT="1"/>
      <dgm:spPr/>
      <dgm:t>
        <a:bodyPr/>
        <a:lstStyle/>
        <a:p>
          <a:r>
            <a:rPr lang="es-CO" sz="1200" b="1" smtClean="0"/>
            <a:t>Cosméticos y aseo</a:t>
          </a:r>
          <a:endParaRPr lang="es-CO" sz="1200" b="1" dirty="0"/>
        </a:p>
      </dgm:t>
    </dgm:pt>
    <dgm:pt modelId="{FDFB4F07-B41C-444B-8BB6-3C72366D5C15}" type="parTrans" cxnId="{F6A3086E-34F1-466B-8457-E7C2B15A43B3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9EF89691-D0C4-4B84-B4DA-7913E57F844C}" type="sibTrans" cxnId="{F6A3086E-34F1-466B-8457-E7C2B15A43B3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A02113DC-507A-4405-8128-3A783E2C1478}">
      <dgm:prSet phldrT="[Texto]" custT="1"/>
      <dgm:spPr/>
      <dgm:t>
        <a:bodyPr/>
        <a:lstStyle/>
        <a:p>
          <a:r>
            <a:rPr lang="es-CO" sz="1200" b="1" smtClean="0"/>
            <a:t>Turismo naturaleza</a:t>
          </a:r>
          <a:endParaRPr lang="es-CO" sz="1200" b="1" dirty="0"/>
        </a:p>
      </dgm:t>
    </dgm:pt>
    <dgm:pt modelId="{B0EE3D6C-FEA8-4C6E-9BEC-9B95C7DACB7D}" type="parTrans" cxnId="{6DCEEC1A-795D-4342-B381-3359496FAA4E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432A85EE-E044-4557-8015-949C9E5F97D0}" type="sibTrans" cxnId="{6DCEEC1A-795D-4342-B381-3359496FAA4E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71AC42B9-1738-456E-AB0F-AA0E23204660}">
      <dgm:prSet phldrT="[Texto]" custT="1"/>
      <dgm:spPr/>
      <dgm:t>
        <a:bodyPr/>
        <a:lstStyle/>
        <a:p>
          <a:r>
            <a:rPr lang="es-CO" sz="1200" b="1" smtClean="0"/>
            <a:t>Software y TI</a:t>
          </a:r>
          <a:endParaRPr lang="es-CO" sz="1200" b="1" dirty="0"/>
        </a:p>
      </dgm:t>
    </dgm:pt>
    <dgm:pt modelId="{2484B1DD-B643-4A9A-912C-07C8B5CD0B31}" type="parTrans" cxnId="{1B7C861B-2EE4-40A9-89BC-7E7B2733ECA6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64706F38-8A52-4D73-8948-063CDFB931BF}" type="sibTrans" cxnId="{1B7C861B-2EE4-40A9-89BC-7E7B2733ECA6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80A07154-DDD1-4D97-BBBF-78CD851AA0A9}">
      <dgm:prSet phldrT="[Texto]" custT="1"/>
      <dgm:spPr/>
      <dgm:t>
        <a:bodyPr/>
        <a:lstStyle/>
        <a:p>
          <a:r>
            <a:rPr lang="es-CO" sz="1200" b="1" smtClean="0"/>
            <a:t>Energía eléctrica</a:t>
          </a:r>
          <a:endParaRPr lang="es-CO" sz="1200" b="1" dirty="0"/>
        </a:p>
      </dgm:t>
    </dgm:pt>
    <dgm:pt modelId="{1C5479BF-5AF0-49AF-892C-9AE84390C3E0}" type="parTrans" cxnId="{69A52D00-EE80-4CAF-9EA8-6C3C66AB0136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95FF536F-928C-4CD9-A933-DB4FC2D02A79}" type="sibTrans" cxnId="{69A52D00-EE80-4CAF-9EA8-6C3C66AB0136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3EBB95BF-2B56-45DC-96FD-F02304A0C981}">
      <dgm:prSet phldrT="[Texto]" custT="1"/>
      <dgm:spPr/>
      <dgm:t>
        <a:bodyPr/>
        <a:lstStyle/>
        <a:p>
          <a:r>
            <a:rPr lang="es-CO" sz="1200" b="1" smtClean="0"/>
            <a:t>Cuero, calzado…</a:t>
          </a:r>
          <a:endParaRPr lang="es-CO" sz="1200" b="1" dirty="0"/>
        </a:p>
      </dgm:t>
    </dgm:pt>
    <dgm:pt modelId="{4BD74191-F5ED-4E48-A93E-CDCB2A957042}" type="parTrans" cxnId="{9C0F9F27-67FC-4542-A4E8-C478B0C91EC2}">
      <dgm:prSet/>
      <dgm:spPr/>
      <dgm:t>
        <a:bodyPr/>
        <a:lstStyle/>
        <a:p>
          <a:endParaRPr lang="es-CO"/>
        </a:p>
      </dgm:t>
    </dgm:pt>
    <dgm:pt modelId="{D16C70A5-F189-42F7-8459-18F07005C354}" type="sibTrans" cxnId="{9C0F9F27-67FC-4542-A4E8-C478B0C91EC2}">
      <dgm:prSet/>
      <dgm:spPr/>
      <dgm:t>
        <a:bodyPr/>
        <a:lstStyle/>
        <a:p>
          <a:endParaRPr lang="es-CO"/>
        </a:p>
      </dgm:t>
    </dgm:pt>
    <dgm:pt modelId="{F0A83801-710D-42C5-844D-9B333BB9C6CB}">
      <dgm:prSet phldrT="[Texto]" custT="1"/>
      <dgm:spPr/>
      <dgm:t>
        <a:bodyPr/>
        <a:lstStyle/>
        <a:p>
          <a:r>
            <a:rPr lang="es-CO" sz="1100" b="1" smtClean="0"/>
            <a:t>Siderúrgico</a:t>
          </a:r>
          <a:endParaRPr lang="es-CO" sz="1100" b="1" dirty="0"/>
        </a:p>
      </dgm:t>
    </dgm:pt>
    <dgm:pt modelId="{0190B617-3D28-402D-8386-A8B8006F568E}" type="parTrans" cxnId="{048EB02E-13E9-4B4A-861D-3EA604766662}">
      <dgm:prSet/>
      <dgm:spPr/>
      <dgm:t>
        <a:bodyPr/>
        <a:lstStyle/>
        <a:p>
          <a:endParaRPr lang="es-CO"/>
        </a:p>
      </dgm:t>
    </dgm:pt>
    <dgm:pt modelId="{2B48A776-4C4A-408C-89CD-5AE0A45A642E}" type="sibTrans" cxnId="{048EB02E-13E9-4B4A-861D-3EA604766662}">
      <dgm:prSet/>
      <dgm:spPr/>
      <dgm:t>
        <a:bodyPr/>
        <a:lstStyle/>
        <a:p>
          <a:endParaRPr lang="es-CO"/>
        </a:p>
      </dgm:t>
    </dgm:pt>
    <dgm:pt modelId="{0A563A51-108B-4616-9618-253BCE162F92}">
      <dgm:prSet phldrT="[Texto]" custT="1"/>
      <dgm:spPr/>
      <dgm:t>
        <a:bodyPr/>
        <a:lstStyle/>
        <a:p>
          <a:r>
            <a:rPr lang="es-CO" sz="1100" b="1" smtClean="0"/>
            <a:t>Astillero</a:t>
          </a:r>
          <a:endParaRPr lang="es-CO" sz="1100" b="1" dirty="0"/>
        </a:p>
      </dgm:t>
    </dgm:pt>
    <dgm:pt modelId="{AF2D55A2-56B4-497E-84BF-AE1AA135A25F}" type="parTrans" cxnId="{27A072FE-AD32-4EA4-B6FE-1E6A4515224D}">
      <dgm:prSet/>
      <dgm:spPr/>
      <dgm:t>
        <a:bodyPr/>
        <a:lstStyle/>
        <a:p>
          <a:endParaRPr lang="es-CO"/>
        </a:p>
      </dgm:t>
    </dgm:pt>
    <dgm:pt modelId="{C238F123-721A-4169-9D59-15AD2C7105E8}" type="sibTrans" cxnId="{27A072FE-AD32-4EA4-B6FE-1E6A4515224D}">
      <dgm:prSet/>
      <dgm:spPr/>
      <dgm:t>
        <a:bodyPr/>
        <a:lstStyle/>
        <a:p>
          <a:endParaRPr lang="es-CO"/>
        </a:p>
      </dgm:t>
    </dgm:pt>
    <dgm:pt modelId="{434FE155-12B6-455C-8BC2-7827C2D1DEDE}">
      <dgm:prSet phldrT="[Texto]" custT="1"/>
      <dgm:spPr/>
      <dgm:t>
        <a:bodyPr/>
        <a:lstStyle/>
        <a:p>
          <a:r>
            <a:rPr lang="es-CO" sz="1200" b="1" smtClean="0"/>
            <a:t>Turismo de bienestar</a:t>
          </a:r>
          <a:endParaRPr lang="es-CO" sz="1200" b="1" dirty="0"/>
        </a:p>
      </dgm:t>
    </dgm:pt>
    <dgm:pt modelId="{6CC647F5-4018-44B9-84DB-7B1B39764796}" type="parTrans" cxnId="{701AF564-C44B-442D-B4EF-A0A46DE621A0}">
      <dgm:prSet/>
      <dgm:spPr/>
      <dgm:t>
        <a:bodyPr/>
        <a:lstStyle/>
        <a:p>
          <a:endParaRPr lang="es-CO"/>
        </a:p>
      </dgm:t>
    </dgm:pt>
    <dgm:pt modelId="{0FE4434A-2E34-4283-A5D0-136E3550CC8E}" type="sibTrans" cxnId="{701AF564-C44B-442D-B4EF-A0A46DE621A0}">
      <dgm:prSet/>
      <dgm:spPr/>
      <dgm:t>
        <a:bodyPr/>
        <a:lstStyle/>
        <a:p>
          <a:endParaRPr lang="es-CO"/>
        </a:p>
      </dgm:t>
    </dgm:pt>
    <dgm:pt modelId="{001B4E4E-DAA2-4972-B670-BA393AF6F7C5}" type="pres">
      <dgm:prSet presAssocID="{40C3E3EF-028A-42EA-A2A0-616E69E847D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15031125-E39C-4E06-8002-2B4270EA452B}" type="pres">
      <dgm:prSet presAssocID="{D17BB9BC-EBF4-49EB-B2D4-5DCB58EE0478}" presName="compNode" presStyleCnt="0"/>
      <dgm:spPr/>
      <dgm:t>
        <a:bodyPr/>
        <a:lstStyle/>
        <a:p>
          <a:endParaRPr lang="es-ES"/>
        </a:p>
      </dgm:t>
    </dgm:pt>
    <dgm:pt modelId="{F8E00DE2-ACED-4CE3-990B-32DCB812B72F}" type="pres">
      <dgm:prSet presAssocID="{D17BB9BC-EBF4-49EB-B2D4-5DCB58EE0478}" presName="aNode" presStyleLbl="bgShp" presStyleIdx="0" presStyleCnt="3"/>
      <dgm:spPr/>
      <dgm:t>
        <a:bodyPr/>
        <a:lstStyle/>
        <a:p>
          <a:endParaRPr lang="es-CO"/>
        </a:p>
      </dgm:t>
    </dgm:pt>
    <dgm:pt modelId="{C6043B6F-7C30-48E0-8DDF-2D6EC75B794F}" type="pres">
      <dgm:prSet presAssocID="{D17BB9BC-EBF4-49EB-B2D4-5DCB58EE0478}" presName="textNode" presStyleLbl="bgShp" presStyleIdx="0" presStyleCnt="3"/>
      <dgm:spPr/>
      <dgm:t>
        <a:bodyPr/>
        <a:lstStyle/>
        <a:p>
          <a:endParaRPr lang="es-CO"/>
        </a:p>
      </dgm:t>
    </dgm:pt>
    <dgm:pt modelId="{8414B1FB-31A1-487F-9232-5029F06DE685}" type="pres">
      <dgm:prSet presAssocID="{D17BB9BC-EBF4-49EB-B2D4-5DCB58EE0478}" presName="compChildNode" presStyleCnt="0"/>
      <dgm:spPr/>
      <dgm:t>
        <a:bodyPr/>
        <a:lstStyle/>
        <a:p>
          <a:endParaRPr lang="es-ES"/>
        </a:p>
      </dgm:t>
    </dgm:pt>
    <dgm:pt modelId="{84F09BDD-A766-4AB3-9BE7-DC89BFCCE167}" type="pres">
      <dgm:prSet presAssocID="{D17BB9BC-EBF4-49EB-B2D4-5DCB58EE0478}" presName="theInnerList" presStyleCnt="0"/>
      <dgm:spPr/>
      <dgm:t>
        <a:bodyPr/>
        <a:lstStyle/>
        <a:p>
          <a:endParaRPr lang="es-ES"/>
        </a:p>
      </dgm:t>
    </dgm:pt>
    <dgm:pt modelId="{1E39A9BD-55B6-4BF8-BAF9-E297822F32D8}" type="pres">
      <dgm:prSet presAssocID="{3CC229FB-9F8B-46BD-AB39-E6A725A12D5E}" presName="childNode" presStyleLbl="node1" presStyleIdx="0" presStyleCnt="2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3101373-F8A2-4AE3-A000-3FE3ED6BC9CB}" type="pres">
      <dgm:prSet presAssocID="{3CC229FB-9F8B-46BD-AB39-E6A725A12D5E}" presName="aSpace2" presStyleCnt="0"/>
      <dgm:spPr/>
      <dgm:t>
        <a:bodyPr/>
        <a:lstStyle/>
        <a:p>
          <a:endParaRPr lang="es-ES"/>
        </a:p>
      </dgm:t>
    </dgm:pt>
    <dgm:pt modelId="{6396F862-193C-42D0-A4E3-3A2D2B2E1B9C}" type="pres">
      <dgm:prSet presAssocID="{CA922BE6-F719-4F13-896D-C4994E414AC2}" presName="childNode" presStyleLbl="node1" presStyleIdx="1" presStyleCnt="2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C8F22AF-21A6-481D-8B35-CDEB0F710C4F}" type="pres">
      <dgm:prSet presAssocID="{CA922BE6-F719-4F13-896D-C4994E414AC2}" presName="aSpace2" presStyleCnt="0"/>
      <dgm:spPr/>
      <dgm:t>
        <a:bodyPr/>
        <a:lstStyle/>
        <a:p>
          <a:endParaRPr lang="es-ES"/>
        </a:p>
      </dgm:t>
    </dgm:pt>
    <dgm:pt modelId="{4DD758C8-8D85-4810-9E11-1B13B9CF0C04}" type="pres">
      <dgm:prSet presAssocID="{8B443271-C5DE-4CF8-A917-4E9E86A26212}" presName="childNode" presStyleLbl="node1" presStyleIdx="2" presStyleCnt="2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9E8AFB8-2FA3-44A8-884B-3D07241977F2}" type="pres">
      <dgm:prSet presAssocID="{8B443271-C5DE-4CF8-A917-4E9E86A26212}" presName="aSpace2" presStyleCnt="0"/>
      <dgm:spPr/>
      <dgm:t>
        <a:bodyPr/>
        <a:lstStyle/>
        <a:p>
          <a:endParaRPr lang="es-ES"/>
        </a:p>
      </dgm:t>
    </dgm:pt>
    <dgm:pt modelId="{EC34F036-07B0-414C-8902-956F7A61F576}" type="pres">
      <dgm:prSet presAssocID="{58A46552-9B35-4B84-B098-23FD6BFD7954}" presName="childNode" presStyleLbl="node1" presStyleIdx="3" presStyleCnt="2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6172B0E-B45A-4B74-A511-B1973AE59712}" type="pres">
      <dgm:prSet presAssocID="{58A46552-9B35-4B84-B098-23FD6BFD7954}" presName="aSpace2" presStyleCnt="0"/>
      <dgm:spPr/>
      <dgm:t>
        <a:bodyPr/>
        <a:lstStyle/>
        <a:p>
          <a:endParaRPr lang="es-ES"/>
        </a:p>
      </dgm:t>
    </dgm:pt>
    <dgm:pt modelId="{9520D88C-D86A-4DF3-A073-BEB0D6DB17C3}" type="pres">
      <dgm:prSet presAssocID="{EFB3D183-F549-4221-98C1-659CE79D38CD}" presName="childNode" presStyleLbl="node1" presStyleIdx="4" presStyleCnt="2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BAF382D-9FF3-4A21-B9CD-F660C4C845ED}" type="pres">
      <dgm:prSet presAssocID="{EFB3D183-F549-4221-98C1-659CE79D38CD}" presName="aSpace2" presStyleCnt="0"/>
      <dgm:spPr/>
      <dgm:t>
        <a:bodyPr/>
        <a:lstStyle/>
        <a:p>
          <a:endParaRPr lang="es-ES"/>
        </a:p>
      </dgm:t>
    </dgm:pt>
    <dgm:pt modelId="{43B10DE2-54EE-467E-BE01-EEEEFD55AC00}" type="pres">
      <dgm:prSet presAssocID="{B2A92FB6-8867-4BFE-9FCB-CBE4E2A0A782}" presName="childNode" presStyleLbl="node1" presStyleIdx="5" presStyleCnt="2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303919D-1967-413A-B0E6-DD55BE003940}" type="pres">
      <dgm:prSet presAssocID="{D17BB9BC-EBF4-49EB-B2D4-5DCB58EE0478}" presName="aSpace" presStyleCnt="0"/>
      <dgm:spPr/>
      <dgm:t>
        <a:bodyPr/>
        <a:lstStyle/>
        <a:p>
          <a:endParaRPr lang="es-ES"/>
        </a:p>
      </dgm:t>
    </dgm:pt>
    <dgm:pt modelId="{B5483298-51C1-4B08-80D7-710D4910DD1B}" type="pres">
      <dgm:prSet presAssocID="{87C670D3-0B55-4EB5-A087-5AF1232BBE0D}" presName="compNode" presStyleCnt="0"/>
      <dgm:spPr/>
      <dgm:t>
        <a:bodyPr/>
        <a:lstStyle/>
        <a:p>
          <a:endParaRPr lang="es-ES"/>
        </a:p>
      </dgm:t>
    </dgm:pt>
    <dgm:pt modelId="{A099649D-B5D2-4833-9CEB-2A88DFB448E8}" type="pres">
      <dgm:prSet presAssocID="{87C670D3-0B55-4EB5-A087-5AF1232BBE0D}" presName="aNode" presStyleLbl="bgShp" presStyleIdx="1" presStyleCnt="3"/>
      <dgm:spPr/>
      <dgm:t>
        <a:bodyPr/>
        <a:lstStyle/>
        <a:p>
          <a:endParaRPr lang="es-CO"/>
        </a:p>
      </dgm:t>
    </dgm:pt>
    <dgm:pt modelId="{C7CA74E0-E9CE-4CAE-B459-DFA65FE89F9F}" type="pres">
      <dgm:prSet presAssocID="{87C670D3-0B55-4EB5-A087-5AF1232BBE0D}" presName="textNode" presStyleLbl="bgShp" presStyleIdx="1" presStyleCnt="3"/>
      <dgm:spPr/>
      <dgm:t>
        <a:bodyPr/>
        <a:lstStyle/>
        <a:p>
          <a:endParaRPr lang="es-CO"/>
        </a:p>
      </dgm:t>
    </dgm:pt>
    <dgm:pt modelId="{CE8CC16A-EA7F-4B46-A24B-2A92E09B13F1}" type="pres">
      <dgm:prSet presAssocID="{87C670D3-0B55-4EB5-A087-5AF1232BBE0D}" presName="compChildNode" presStyleCnt="0"/>
      <dgm:spPr/>
      <dgm:t>
        <a:bodyPr/>
        <a:lstStyle/>
        <a:p>
          <a:endParaRPr lang="es-ES"/>
        </a:p>
      </dgm:t>
    </dgm:pt>
    <dgm:pt modelId="{8AE024C0-9ACD-4B7C-95CA-4CFE0B881830}" type="pres">
      <dgm:prSet presAssocID="{87C670D3-0B55-4EB5-A087-5AF1232BBE0D}" presName="theInnerList" presStyleCnt="0"/>
      <dgm:spPr/>
      <dgm:t>
        <a:bodyPr/>
        <a:lstStyle/>
        <a:p>
          <a:endParaRPr lang="es-ES"/>
        </a:p>
      </dgm:t>
    </dgm:pt>
    <dgm:pt modelId="{C13DDAAB-E343-4A2E-A1CC-0880C7093511}" type="pres">
      <dgm:prSet presAssocID="{8669FFBD-33FC-4AAA-9CED-0591D06D0835}" presName="childNode" presStyleLbl="node1" presStyleIdx="6" presStyleCnt="2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A246980-5498-48A4-AF05-65A292379F42}" type="pres">
      <dgm:prSet presAssocID="{8669FFBD-33FC-4AAA-9CED-0591D06D0835}" presName="aSpace2" presStyleCnt="0"/>
      <dgm:spPr/>
      <dgm:t>
        <a:bodyPr/>
        <a:lstStyle/>
        <a:p>
          <a:endParaRPr lang="es-ES"/>
        </a:p>
      </dgm:t>
    </dgm:pt>
    <dgm:pt modelId="{5C2701AE-083F-4AC6-8FD4-13F57140FD15}" type="pres">
      <dgm:prSet presAssocID="{3EBB95BF-2B56-45DC-96FD-F02304A0C981}" presName="childNode" presStyleLbl="node1" presStyleIdx="7" presStyleCnt="2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F3EF3C5-04D2-4AB0-A832-79D59E96CF35}" type="pres">
      <dgm:prSet presAssocID="{3EBB95BF-2B56-45DC-96FD-F02304A0C981}" presName="aSpace2" presStyleCnt="0"/>
      <dgm:spPr/>
      <dgm:t>
        <a:bodyPr/>
        <a:lstStyle/>
        <a:p>
          <a:endParaRPr lang="es-ES"/>
        </a:p>
      </dgm:t>
    </dgm:pt>
    <dgm:pt modelId="{8C9760A7-37A3-4BFA-A415-949782383D1C}" type="pres">
      <dgm:prSet presAssocID="{B2E513C6-A1BC-4402-956E-66604E3254CB}" presName="childNode" presStyleLbl="node1" presStyleIdx="8" presStyleCnt="2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C8C20A1-13B5-4ECE-AD3F-31D1AE40AD5A}" type="pres">
      <dgm:prSet presAssocID="{B2E513C6-A1BC-4402-956E-66604E3254CB}" presName="aSpace2" presStyleCnt="0"/>
      <dgm:spPr/>
      <dgm:t>
        <a:bodyPr/>
        <a:lstStyle/>
        <a:p>
          <a:endParaRPr lang="es-ES"/>
        </a:p>
      </dgm:t>
    </dgm:pt>
    <dgm:pt modelId="{857CB686-6D51-40F0-B62B-54A9B0956364}" type="pres">
      <dgm:prSet presAssocID="{74B2AB8B-8B45-4E73-B826-0D777F123DC7}" presName="childNode" presStyleLbl="node1" presStyleIdx="9" presStyleCnt="2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EB777A2-5F9B-4550-9342-70408C6F129C}" type="pres">
      <dgm:prSet presAssocID="{74B2AB8B-8B45-4E73-B826-0D777F123DC7}" presName="aSpace2" presStyleCnt="0"/>
      <dgm:spPr/>
      <dgm:t>
        <a:bodyPr/>
        <a:lstStyle/>
        <a:p>
          <a:endParaRPr lang="es-ES"/>
        </a:p>
      </dgm:t>
    </dgm:pt>
    <dgm:pt modelId="{A37DCD3A-65EE-4A1A-9F8B-3174CF69CD3B}" type="pres">
      <dgm:prSet presAssocID="{5F5B75F5-FCA7-4E7D-AE7E-4A71E4B086E0}" presName="childNode" presStyleLbl="node1" presStyleIdx="10" presStyleCnt="2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D6E398A-A280-4907-857E-13617C586043}" type="pres">
      <dgm:prSet presAssocID="{5F5B75F5-FCA7-4E7D-AE7E-4A71E4B086E0}" presName="aSpace2" presStyleCnt="0"/>
      <dgm:spPr/>
      <dgm:t>
        <a:bodyPr/>
        <a:lstStyle/>
        <a:p>
          <a:endParaRPr lang="es-ES"/>
        </a:p>
      </dgm:t>
    </dgm:pt>
    <dgm:pt modelId="{E9DFE0E3-E30B-4CB7-B3F2-A1444B20E385}" type="pres">
      <dgm:prSet presAssocID="{F0A83801-710D-42C5-844D-9B333BB9C6CB}" presName="childNode" presStyleLbl="node1" presStyleIdx="11" presStyleCnt="2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71EFBAB-3304-4B11-8B69-DCEDAA8757CE}" type="pres">
      <dgm:prSet presAssocID="{F0A83801-710D-42C5-844D-9B333BB9C6CB}" presName="aSpace2" presStyleCnt="0"/>
      <dgm:spPr/>
      <dgm:t>
        <a:bodyPr/>
        <a:lstStyle/>
        <a:p>
          <a:endParaRPr lang="es-ES"/>
        </a:p>
      </dgm:t>
    </dgm:pt>
    <dgm:pt modelId="{51E7D5A4-D4F0-4C4C-8265-D16DBBF31B94}" type="pres">
      <dgm:prSet presAssocID="{0A563A51-108B-4616-9618-253BCE162F92}" presName="childNode" presStyleLbl="node1" presStyleIdx="12" presStyleCnt="2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DB61E23-C078-4100-AFBA-400062587B43}" type="pres">
      <dgm:prSet presAssocID="{0A563A51-108B-4616-9618-253BCE162F92}" presName="aSpace2" presStyleCnt="0"/>
      <dgm:spPr/>
      <dgm:t>
        <a:bodyPr/>
        <a:lstStyle/>
        <a:p>
          <a:endParaRPr lang="es-ES"/>
        </a:p>
      </dgm:t>
    </dgm:pt>
    <dgm:pt modelId="{437B1984-FA23-406B-B463-D233C155A8EE}" type="pres">
      <dgm:prSet presAssocID="{89C5F09A-917D-4935-83B9-53F385BFFADB}" presName="childNode" presStyleLbl="node1" presStyleIdx="13" presStyleCnt="2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430EA0A-B199-4BB3-914D-0BA8C998C769}" type="pres">
      <dgm:prSet presAssocID="{87C670D3-0B55-4EB5-A087-5AF1232BBE0D}" presName="aSpace" presStyleCnt="0"/>
      <dgm:spPr/>
      <dgm:t>
        <a:bodyPr/>
        <a:lstStyle/>
        <a:p>
          <a:endParaRPr lang="es-ES"/>
        </a:p>
      </dgm:t>
    </dgm:pt>
    <dgm:pt modelId="{6A2CF2DB-6B48-4391-B71D-B315FB0513D7}" type="pres">
      <dgm:prSet presAssocID="{470B0D04-3B65-4138-AEA3-209DB7C4827F}" presName="compNode" presStyleCnt="0"/>
      <dgm:spPr/>
      <dgm:t>
        <a:bodyPr/>
        <a:lstStyle/>
        <a:p>
          <a:endParaRPr lang="es-ES"/>
        </a:p>
      </dgm:t>
    </dgm:pt>
    <dgm:pt modelId="{B852EB44-9DA8-41F3-A320-2EEBE02FA2D3}" type="pres">
      <dgm:prSet presAssocID="{470B0D04-3B65-4138-AEA3-209DB7C4827F}" presName="aNode" presStyleLbl="bgShp" presStyleIdx="2" presStyleCnt="3"/>
      <dgm:spPr/>
      <dgm:t>
        <a:bodyPr/>
        <a:lstStyle/>
        <a:p>
          <a:endParaRPr lang="es-CO"/>
        </a:p>
      </dgm:t>
    </dgm:pt>
    <dgm:pt modelId="{E23A5272-C688-4882-B16A-15AEF1030124}" type="pres">
      <dgm:prSet presAssocID="{470B0D04-3B65-4138-AEA3-209DB7C4827F}" presName="textNode" presStyleLbl="bgShp" presStyleIdx="2" presStyleCnt="3"/>
      <dgm:spPr/>
      <dgm:t>
        <a:bodyPr/>
        <a:lstStyle/>
        <a:p>
          <a:endParaRPr lang="es-CO"/>
        </a:p>
      </dgm:t>
    </dgm:pt>
    <dgm:pt modelId="{6EE9299F-8AC5-442E-A5AE-3111EEFA257E}" type="pres">
      <dgm:prSet presAssocID="{470B0D04-3B65-4138-AEA3-209DB7C4827F}" presName="compChildNode" presStyleCnt="0"/>
      <dgm:spPr/>
      <dgm:t>
        <a:bodyPr/>
        <a:lstStyle/>
        <a:p>
          <a:endParaRPr lang="es-ES"/>
        </a:p>
      </dgm:t>
    </dgm:pt>
    <dgm:pt modelId="{EE5B501B-E248-47B3-89B5-23CC8E2CF1DA}" type="pres">
      <dgm:prSet presAssocID="{470B0D04-3B65-4138-AEA3-209DB7C4827F}" presName="theInnerList" presStyleCnt="0"/>
      <dgm:spPr/>
      <dgm:t>
        <a:bodyPr/>
        <a:lstStyle/>
        <a:p>
          <a:endParaRPr lang="es-ES"/>
        </a:p>
      </dgm:t>
    </dgm:pt>
    <dgm:pt modelId="{98388A0F-9045-4A14-9D08-E1551BCAB761}" type="pres">
      <dgm:prSet presAssocID="{5650EF12-E01E-406F-8B8E-9DE909655EF5}" presName="childNode" presStyleLbl="node1" presStyleIdx="14" presStyleCnt="2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0AB6B57-A8DA-411D-9986-40266079F0D3}" type="pres">
      <dgm:prSet presAssocID="{5650EF12-E01E-406F-8B8E-9DE909655EF5}" presName="aSpace2" presStyleCnt="0"/>
      <dgm:spPr/>
      <dgm:t>
        <a:bodyPr/>
        <a:lstStyle/>
        <a:p>
          <a:endParaRPr lang="es-ES"/>
        </a:p>
      </dgm:t>
    </dgm:pt>
    <dgm:pt modelId="{03C94D42-7C70-40B4-8A52-5A1880DDF3FE}" type="pres">
      <dgm:prSet presAssocID="{A02113DC-507A-4405-8128-3A783E2C1478}" presName="childNode" presStyleLbl="node1" presStyleIdx="15" presStyleCnt="2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D5235B9-C893-4895-BB73-0E0CB6835EB5}" type="pres">
      <dgm:prSet presAssocID="{A02113DC-507A-4405-8128-3A783E2C1478}" presName="aSpace2" presStyleCnt="0"/>
      <dgm:spPr/>
      <dgm:t>
        <a:bodyPr/>
        <a:lstStyle/>
        <a:p>
          <a:endParaRPr lang="es-ES"/>
        </a:p>
      </dgm:t>
    </dgm:pt>
    <dgm:pt modelId="{A27A8809-8915-40B8-88C3-5FB1BBF642F7}" type="pres">
      <dgm:prSet presAssocID="{434FE155-12B6-455C-8BC2-7827C2D1DEDE}" presName="childNode" presStyleLbl="node1" presStyleIdx="16" presStyleCnt="2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5F1B14D-4B26-4A68-A510-5A3EE5D5E418}" type="pres">
      <dgm:prSet presAssocID="{434FE155-12B6-455C-8BC2-7827C2D1DEDE}" presName="aSpace2" presStyleCnt="0"/>
      <dgm:spPr/>
      <dgm:t>
        <a:bodyPr/>
        <a:lstStyle/>
        <a:p>
          <a:endParaRPr lang="es-ES"/>
        </a:p>
      </dgm:t>
    </dgm:pt>
    <dgm:pt modelId="{A6C13DA1-2B9A-4543-95DA-93E9670B0D1F}" type="pres">
      <dgm:prSet presAssocID="{AE1A9047-6F2D-4512-916E-31F63151E28B}" presName="childNode" presStyleLbl="node1" presStyleIdx="17" presStyleCnt="2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8199DBB-9ABF-488F-B642-AFADDF0C9463}" type="pres">
      <dgm:prSet presAssocID="{AE1A9047-6F2D-4512-916E-31F63151E28B}" presName="aSpace2" presStyleCnt="0"/>
      <dgm:spPr/>
      <dgm:t>
        <a:bodyPr/>
        <a:lstStyle/>
        <a:p>
          <a:endParaRPr lang="es-ES"/>
        </a:p>
      </dgm:t>
    </dgm:pt>
    <dgm:pt modelId="{0DFA9580-77A8-4BF1-A02D-D88E15D229EB}" type="pres">
      <dgm:prSet presAssocID="{71AC42B9-1738-456E-AB0F-AA0E23204660}" presName="childNode" presStyleLbl="node1" presStyleIdx="18" presStyleCnt="2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CF48E63-56AE-4CB6-A7B8-4A17879E88B4}" type="pres">
      <dgm:prSet presAssocID="{71AC42B9-1738-456E-AB0F-AA0E23204660}" presName="aSpace2" presStyleCnt="0"/>
      <dgm:spPr/>
      <dgm:t>
        <a:bodyPr/>
        <a:lstStyle/>
        <a:p>
          <a:endParaRPr lang="es-ES"/>
        </a:p>
      </dgm:t>
    </dgm:pt>
    <dgm:pt modelId="{D2ECDE8D-CBC0-468A-8C78-C711F6B336BA}" type="pres">
      <dgm:prSet presAssocID="{80A07154-DDD1-4D97-BBBF-78CD851AA0A9}" presName="childNode" presStyleLbl="node1" presStyleIdx="19" presStyleCnt="2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FDADAFB1-4BD5-4375-AE08-3F1E443DE64B}" type="presOf" srcId="{8B443271-C5DE-4CF8-A917-4E9E86A26212}" destId="{4DD758C8-8D85-4810-9E11-1B13B9CF0C04}" srcOrd="0" destOrd="0" presId="urn:microsoft.com/office/officeart/2005/8/layout/lProcess2"/>
    <dgm:cxn modelId="{90A60F11-2F91-4C45-A3EE-8327D8BC26D1}" srcId="{40C3E3EF-028A-42EA-A2A0-616E69E847DD}" destId="{D17BB9BC-EBF4-49EB-B2D4-5DCB58EE0478}" srcOrd="0" destOrd="0" parTransId="{C1C64626-5D8C-4CAA-ACF6-4A22B046DB8B}" sibTransId="{F25B8F89-3A97-4450-8B20-08468BA6471A}"/>
    <dgm:cxn modelId="{29225E1A-62C3-43DF-88F7-42DA2621B93C}" srcId="{D17BB9BC-EBF4-49EB-B2D4-5DCB58EE0478}" destId="{8B443271-C5DE-4CF8-A917-4E9E86A26212}" srcOrd="2" destOrd="0" parTransId="{24198D07-41AE-45B6-A93D-65A1CD2CEDC7}" sibTransId="{BC0469D2-856E-4F8F-B6C8-29BEA89FA9D6}"/>
    <dgm:cxn modelId="{64D37BF5-C4E4-4DA0-AFA7-9FFFA7396AEF}" type="presOf" srcId="{B2A92FB6-8867-4BFE-9FCB-CBE4E2A0A782}" destId="{43B10DE2-54EE-467E-BE01-EEEEFD55AC00}" srcOrd="0" destOrd="0" presId="urn:microsoft.com/office/officeart/2005/8/layout/lProcess2"/>
    <dgm:cxn modelId="{B164A159-2B6B-483E-8CD1-3CD6CC1A652B}" type="presOf" srcId="{89C5F09A-917D-4935-83B9-53F385BFFADB}" destId="{437B1984-FA23-406B-B463-D233C155A8EE}" srcOrd="0" destOrd="0" presId="urn:microsoft.com/office/officeart/2005/8/layout/lProcess2"/>
    <dgm:cxn modelId="{048EB02E-13E9-4B4A-861D-3EA604766662}" srcId="{87C670D3-0B55-4EB5-A087-5AF1232BBE0D}" destId="{F0A83801-710D-42C5-844D-9B333BB9C6CB}" srcOrd="5" destOrd="0" parTransId="{0190B617-3D28-402D-8386-A8B8006F568E}" sibTransId="{2B48A776-4C4A-408C-89CD-5AE0A45A642E}"/>
    <dgm:cxn modelId="{701AF564-C44B-442D-B4EF-A0A46DE621A0}" srcId="{470B0D04-3B65-4138-AEA3-209DB7C4827F}" destId="{434FE155-12B6-455C-8BC2-7827C2D1DEDE}" srcOrd="2" destOrd="0" parTransId="{6CC647F5-4018-44B9-84DB-7B1B39764796}" sibTransId="{0FE4434A-2E34-4283-A5D0-136E3550CC8E}"/>
    <dgm:cxn modelId="{25089DD3-3478-46CF-A80B-BA4D54949BA0}" srcId="{87C670D3-0B55-4EB5-A087-5AF1232BBE0D}" destId="{74B2AB8B-8B45-4E73-B826-0D777F123DC7}" srcOrd="3" destOrd="0" parTransId="{98254059-F6C8-489F-9D18-2B2FECAA4625}" sibTransId="{E1467389-4623-4AB3-AD35-C03FFC60E6DB}"/>
    <dgm:cxn modelId="{92FED7B9-6F6A-4F9D-8A87-2D66EF374774}" type="presOf" srcId="{0A563A51-108B-4616-9618-253BCE162F92}" destId="{51E7D5A4-D4F0-4C4C-8265-D16DBBF31B94}" srcOrd="0" destOrd="0" presId="urn:microsoft.com/office/officeart/2005/8/layout/lProcess2"/>
    <dgm:cxn modelId="{88B1DD97-F610-4F05-BAE6-B64F2CDA6A04}" type="presOf" srcId="{470B0D04-3B65-4138-AEA3-209DB7C4827F}" destId="{B852EB44-9DA8-41F3-A320-2EEBE02FA2D3}" srcOrd="0" destOrd="0" presId="urn:microsoft.com/office/officeart/2005/8/layout/lProcess2"/>
    <dgm:cxn modelId="{281CE9AD-1B11-438B-BC32-DB260D5CBBA7}" type="presOf" srcId="{40C3E3EF-028A-42EA-A2A0-616E69E847DD}" destId="{001B4E4E-DAA2-4972-B670-BA393AF6F7C5}" srcOrd="0" destOrd="0" presId="urn:microsoft.com/office/officeart/2005/8/layout/lProcess2"/>
    <dgm:cxn modelId="{DC367350-0B17-4790-B0CA-7B46D77ED1C3}" srcId="{87C670D3-0B55-4EB5-A087-5AF1232BBE0D}" destId="{B2E513C6-A1BC-4402-956E-66604E3254CB}" srcOrd="2" destOrd="0" parTransId="{701E585B-9293-4B48-98FB-AAC94642C611}" sibTransId="{4FD21529-9353-4822-9853-E7881BE27A07}"/>
    <dgm:cxn modelId="{9F9124A7-5260-4271-991F-BE312563EA05}" type="presOf" srcId="{87C670D3-0B55-4EB5-A087-5AF1232BBE0D}" destId="{A099649D-B5D2-4833-9CEB-2A88DFB448E8}" srcOrd="0" destOrd="0" presId="urn:microsoft.com/office/officeart/2005/8/layout/lProcess2"/>
    <dgm:cxn modelId="{09C292F1-51EC-4372-9805-913EF2BF8AE3}" type="presOf" srcId="{5650EF12-E01E-406F-8B8E-9DE909655EF5}" destId="{98388A0F-9045-4A14-9D08-E1551BCAB761}" srcOrd="0" destOrd="0" presId="urn:microsoft.com/office/officeart/2005/8/layout/lProcess2"/>
    <dgm:cxn modelId="{91B5C93B-6F7C-417A-B8AE-ECBAA6D9430B}" type="presOf" srcId="{80A07154-DDD1-4D97-BBBF-78CD851AA0A9}" destId="{D2ECDE8D-CBC0-468A-8C78-C711F6B336BA}" srcOrd="0" destOrd="0" presId="urn:microsoft.com/office/officeart/2005/8/layout/lProcess2"/>
    <dgm:cxn modelId="{1ED403F3-27D5-4A10-A7ED-31A1ACF00D0F}" type="presOf" srcId="{EFB3D183-F549-4221-98C1-659CE79D38CD}" destId="{9520D88C-D86A-4DF3-A073-BEB0D6DB17C3}" srcOrd="0" destOrd="0" presId="urn:microsoft.com/office/officeart/2005/8/layout/lProcess2"/>
    <dgm:cxn modelId="{E448B8BD-1BBC-4226-AD71-8CDFA3A8F5A5}" srcId="{40C3E3EF-028A-42EA-A2A0-616E69E847DD}" destId="{470B0D04-3B65-4138-AEA3-209DB7C4827F}" srcOrd="2" destOrd="0" parTransId="{E44EC219-B8F8-4DCB-B8A8-9F59E447D132}" sibTransId="{F90C03C2-371E-4B6C-B282-02978C0E76F6}"/>
    <dgm:cxn modelId="{DD1F62CA-C4F1-43DD-A62B-C8B3967DB133}" srcId="{470B0D04-3B65-4138-AEA3-209DB7C4827F}" destId="{5650EF12-E01E-406F-8B8E-9DE909655EF5}" srcOrd="0" destOrd="0" parTransId="{F772A496-9CE4-430F-B4AB-DF8929B38A34}" sibTransId="{8EB649E9-6DE7-4551-BD6A-92CCA62424E2}"/>
    <dgm:cxn modelId="{F1E46742-406F-4ACF-9770-0CF1ED06FB9D}" type="presOf" srcId="{71AC42B9-1738-456E-AB0F-AA0E23204660}" destId="{0DFA9580-77A8-4BF1-A02D-D88E15D229EB}" srcOrd="0" destOrd="0" presId="urn:microsoft.com/office/officeart/2005/8/layout/lProcess2"/>
    <dgm:cxn modelId="{C2F7A8CD-0B43-4E8A-BCA8-B5855A5B65A6}" type="presOf" srcId="{74B2AB8B-8B45-4E73-B826-0D777F123DC7}" destId="{857CB686-6D51-40F0-B62B-54A9B0956364}" srcOrd="0" destOrd="0" presId="urn:microsoft.com/office/officeart/2005/8/layout/lProcess2"/>
    <dgm:cxn modelId="{34C29D20-61FF-4247-B3E7-9DCC216D8B9F}" srcId="{470B0D04-3B65-4138-AEA3-209DB7C4827F}" destId="{AE1A9047-6F2D-4512-916E-31F63151E28B}" srcOrd="3" destOrd="0" parTransId="{16B31D1F-FF23-4A5D-BC52-233C972C464E}" sibTransId="{8A563183-D38E-4F50-92FB-3612E68B95FB}"/>
    <dgm:cxn modelId="{2F778B67-B04A-4B85-94DA-E6E9F6A4069C}" type="presOf" srcId="{CA922BE6-F719-4F13-896D-C4994E414AC2}" destId="{6396F862-193C-42D0-A4E3-3A2D2B2E1B9C}" srcOrd="0" destOrd="0" presId="urn:microsoft.com/office/officeart/2005/8/layout/lProcess2"/>
    <dgm:cxn modelId="{27A072FE-AD32-4EA4-B6FE-1E6A4515224D}" srcId="{87C670D3-0B55-4EB5-A087-5AF1232BBE0D}" destId="{0A563A51-108B-4616-9618-253BCE162F92}" srcOrd="6" destOrd="0" parTransId="{AF2D55A2-56B4-497E-84BF-AE1AA135A25F}" sibTransId="{C238F123-721A-4169-9D59-15AD2C7105E8}"/>
    <dgm:cxn modelId="{BA081B7A-A095-4ED0-A0EE-2C6FA962B738}" type="presOf" srcId="{470B0D04-3B65-4138-AEA3-209DB7C4827F}" destId="{E23A5272-C688-4882-B16A-15AEF1030124}" srcOrd="1" destOrd="0" presId="urn:microsoft.com/office/officeart/2005/8/layout/lProcess2"/>
    <dgm:cxn modelId="{F8E5128A-DD26-4078-A623-F71A0A87EC77}" type="presOf" srcId="{3EBB95BF-2B56-45DC-96FD-F02304A0C981}" destId="{5C2701AE-083F-4AC6-8FD4-13F57140FD15}" srcOrd="0" destOrd="0" presId="urn:microsoft.com/office/officeart/2005/8/layout/lProcess2"/>
    <dgm:cxn modelId="{EA355517-6723-4D7C-8047-92DD00CCDCC5}" srcId="{87C670D3-0B55-4EB5-A087-5AF1232BBE0D}" destId="{8669FFBD-33FC-4AAA-9CED-0591D06D0835}" srcOrd="0" destOrd="0" parTransId="{6E7BFB40-4290-4EBD-B7D6-95E7502242D3}" sibTransId="{89882774-4861-41B4-816C-AE2CE0F8B6C4}"/>
    <dgm:cxn modelId="{D865B86C-91E3-4D5F-9FBF-EBEBDC28C102}" type="presOf" srcId="{8669FFBD-33FC-4AAA-9CED-0591D06D0835}" destId="{C13DDAAB-E343-4A2E-A1CC-0880C7093511}" srcOrd="0" destOrd="0" presId="urn:microsoft.com/office/officeart/2005/8/layout/lProcess2"/>
    <dgm:cxn modelId="{78A58202-DEAC-4985-BDF4-599AC6974519}" srcId="{40C3E3EF-028A-42EA-A2A0-616E69E847DD}" destId="{87C670D3-0B55-4EB5-A087-5AF1232BBE0D}" srcOrd="1" destOrd="0" parTransId="{EF0C1D81-67FF-4D03-B8FF-47CF631150C8}" sibTransId="{83FB9ED1-F6BC-42D5-8050-CCAB4695C2D5}"/>
    <dgm:cxn modelId="{2CFF74BF-FF71-4F1B-A821-B39E268386D0}" srcId="{D17BB9BC-EBF4-49EB-B2D4-5DCB58EE0478}" destId="{CA922BE6-F719-4F13-896D-C4994E414AC2}" srcOrd="1" destOrd="0" parTransId="{156531BC-4D34-4843-82B2-7E5EB25281B2}" sibTransId="{DAA7D6DC-3E96-4182-B2CF-05856ED00411}"/>
    <dgm:cxn modelId="{69A52D00-EE80-4CAF-9EA8-6C3C66AB0136}" srcId="{470B0D04-3B65-4138-AEA3-209DB7C4827F}" destId="{80A07154-DDD1-4D97-BBBF-78CD851AA0A9}" srcOrd="5" destOrd="0" parTransId="{1C5479BF-5AF0-49AF-892C-9AE84390C3E0}" sibTransId="{95FF536F-928C-4CD9-A933-DB4FC2D02A79}"/>
    <dgm:cxn modelId="{6ECF71BB-84A0-4733-B2C7-EA0CD314B62A}" type="presOf" srcId="{D17BB9BC-EBF4-49EB-B2D4-5DCB58EE0478}" destId="{F8E00DE2-ACED-4CE3-990B-32DCB812B72F}" srcOrd="0" destOrd="0" presId="urn:microsoft.com/office/officeart/2005/8/layout/lProcess2"/>
    <dgm:cxn modelId="{1B7C861B-2EE4-40A9-89BC-7E7B2733ECA6}" srcId="{470B0D04-3B65-4138-AEA3-209DB7C4827F}" destId="{71AC42B9-1738-456E-AB0F-AA0E23204660}" srcOrd="4" destOrd="0" parTransId="{2484B1DD-B643-4A9A-912C-07C8B5CD0B31}" sibTransId="{64706F38-8A52-4D73-8948-063CDFB931BF}"/>
    <dgm:cxn modelId="{F6A3086E-34F1-466B-8457-E7C2B15A43B3}" srcId="{87C670D3-0B55-4EB5-A087-5AF1232BBE0D}" destId="{89C5F09A-917D-4935-83B9-53F385BFFADB}" srcOrd="7" destOrd="0" parTransId="{FDFB4F07-B41C-444B-8BB6-3C72366D5C15}" sibTransId="{9EF89691-D0C4-4B84-B4DA-7913E57F844C}"/>
    <dgm:cxn modelId="{0381291D-FC0D-45A7-B516-D6B08F5F911C}" type="presOf" srcId="{58A46552-9B35-4B84-B098-23FD6BFD7954}" destId="{EC34F036-07B0-414C-8902-956F7A61F576}" srcOrd="0" destOrd="0" presId="urn:microsoft.com/office/officeart/2005/8/layout/lProcess2"/>
    <dgm:cxn modelId="{6DCEEC1A-795D-4342-B381-3359496FAA4E}" srcId="{470B0D04-3B65-4138-AEA3-209DB7C4827F}" destId="{A02113DC-507A-4405-8128-3A783E2C1478}" srcOrd="1" destOrd="0" parTransId="{B0EE3D6C-FEA8-4C6E-9BEC-9B95C7DACB7D}" sibTransId="{432A85EE-E044-4557-8015-949C9E5F97D0}"/>
    <dgm:cxn modelId="{D4870A08-4B42-456A-877D-07DFFFAA1BDB}" type="presOf" srcId="{AE1A9047-6F2D-4512-916E-31F63151E28B}" destId="{A6C13DA1-2B9A-4543-95DA-93E9670B0D1F}" srcOrd="0" destOrd="0" presId="urn:microsoft.com/office/officeart/2005/8/layout/lProcess2"/>
    <dgm:cxn modelId="{D0784F82-75E6-47EA-BB19-437B8EAF56EF}" type="presOf" srcId="{5F5B75F5-FCA7-4E7D-AE7E-4A71E4B086E0}" destId="{A37DCD3A-65EE-4A1A-9F8B-3174CF69CD3B}" srcOrd="0" destOrd="0" presId="urn:microsoft.com/office/officeart/2005/8/layout/lProcess2"/>
    <dgm:cxn modelId="{131FC323-8E73-4D31-B5AD-FDB545E57682}" srcId="{D17BB9BC-EBF4-49EB-B2D4-5DCB58EE0478}" destId="{EFB3D183-F549-4221-98C1-659CE79D38CD}" srcOrd="4" destOrd="0" parTransId="{DBB97B90-A978-40ED-8680-200B0EC44F2F}" sibTransId="{EA62E0FF-F63D-436E-9D4E-53E01CE5A5A5}"/>
    <dgm:cxn modelId="{8F282BD4-6E40-481F-93CB-B19A70965985}" type="presOf" srcId="{434FE155-12B6-455C-8BC2-7827C2D1DEDE}" destId="{A27A8809-8915-40B8-88C3-5FB1BBF642F7}" srcOrd="0" destOrd="0" presId="urn:microsoft.com/office/officeart/2005/8/layout/lProcess2"/>
    <dgm:cxn modelId="{3FBD29A8-AEC6-41D3-BF26-A97CF1328B19}" srcId="{87C670D3-0B55-4EB5-A087-5AF1232BBE0D}" destId="{5F5B75F5-FCA7-4E7D-AE7E-4A71E4B086E0}" srcOrd="4" destOrd="0" parTransId="{5EA7DDC9-E353-438F-A576-4351FA67017A}" sibTransId="{CED42AEA-5ED4-4135-8AA6-3E309C3D6175}"/>
    <dgm:cxn modelId="{314D047E-D487-4654-9360-0C4D1636CA09}" type="presOf" srcId="{3CC229FB-9F8B-46BD-AB39-E6A725A12D5E}" destId="{1E39A9BD-55B6-4BF8-BAF9-E297822F32D8}" srcOrd="0" destOrd="0" presId="urn:microsoft.com/office/officeart/2005/8/layout/lProcess2"/>
    <dgm:cxn modelId="{F7A5ABB6-DD4C-4FE8-AA2A-56F432AE9000}" type="presOf" srcId="{A02113DC-507A-4405-8128-3A783E2C1478}" destId="{03C94D42-7C70-40B4-8A52-5A1880DDF3FE}" srcOrd="0" destOrd="0" presId="urn:microsoft.com/office/officeart/2005/8/layout/lProcess2"/>
    <dgm:cxn modelId="{BC335AA7-B52F-47FF-93D9-BC82DDBEEAF2}" type="presOf" srcId="{F0A83801-710D-42C5-844D-9B333BB9C6CB}" destId="{E9DFE0E3-E30B-4CB7-B3F2-A1444B20E385}" srcOrd="0" destOrd="0" presId="urn:microsoft.com/office/officeart/2005/8/layout/lProcess2"/>
    <dgm:cxn modelId="{4AD4E6B4-3FAB-4154-802C-E04501A9093E}" type="presOf" srcId="{87C670D3-0B55-4EB5-A087-5AF1232BBE0D}" destId="{C7CA74E0-E9CE-4CAE-B459-DFA65FE89F9F}" srcOrd="1" destOrd="0" presId="urn:microsoft.com/office/officeart/2005/8/layout/lProcess2"/>
    <dgm:cxn modelId="{8A13AF9D-9586-48BD-AFC6-90FFEBC65C14}" srcId="{D17BB9BC-EBF4-49EB-B2D4-5DCB58EE0478}" destId="{3CC229FB-9F8B-46BD-AB39-E6A725A12D5E}" srcOrd="0" destOrd="0" parTransId="{B3450C70-2B78-442B-80ED-76BEA382FBA7}" sibTransId="{02EE05D0-FA44-4971-9474-5378FFE85E4B}"/>
    <dgm:cxn modelId="{B83E1D9F-C330-491C-AB52-A8CE7923FA8E}" srcId="{D17BB9BC-EBF4-49EB-B2D4-5DCB58EE0478}" destId="{B2A92FB6-8867-4BFE-9FCB-CBE4E2A0A782}" srcOrd="5" destOrd="0" parTransId="{C9905CB8-48E1-4754-97B1-8584D5622DA1}" sibTransId="{8AEDE74A-F8B9-418A-BAEA-847D7222C9AE}"/>
    <dgm:cxn modelId="{9C0F9F27-67FC-4542-A4E8-C478B0C91EC2}" srcId="{87C670D3-0B55-4EB5-A087-5AF1232BBE0D}" destId="{3EBB95BF-2B56-45DC-96FD-F02304A0C981}" srcOrd="1" destOrd="0" parTransId="{4BD74191-F5ED-4E48-A93E-CDCB2A957042}" sibTransId="{D16C70A5-F189-42F7-8459-18F07005C354}"/>
    <dgm:cxn modelId="{19FCCC02-72EA-4047-928C-B72A58E1134E}" type="presOf" srcId="{B2E513C6-A1BC-4402-956E-66604E3254CB}" destId="{8C9760A7-37A3-4BFA-A415-949782383D1C}" srcOrd="0" destOrd="0" presId="urn:microsoft.com/office/officeart/2005/8/layout/lProcess2"/>
    <dgm:cxn modelId="{8F6C3742-E981-4617-AB16-DF9674350E74}" srcId="{D17BB9BC-EBF4-49EB-B2D4-5DCB58EE0478}" destId="{58A46552-9B35-4B84-B098-23FD6BFD7954}" srcOrd="3" destOrd="0" parTransId="{9D6C9B20-1DBB-4B34-BAE5-2B39A8A5E61C}" sibTransId="{1FC0CD2E-9923-47B6-B726-CF71DFA533A0}"/>
    <dgm:cxn modelId="{FDD32850-D312-4F02-A154-890B409EFC92}" type="presOf" srcId="{D17BB9BC-EBF4-49EB-B2D4-5DCB58EE0478}" destId="{C6043B6F-7C30-48E0-8DDF-2D6EC75B794F}" srcOrd="1" destOrd="0" presId="urn:microsoft.com/office/officeart/2005/8/layout/lProcess2"/>
    <dgm:cxn modelId="{3588F3F1-33C0-4F93-94FA-BF2F5518DD17}" type="presParOf" srcId="{001B4E4E-DAA2-4972-B670-BA393AF6F7C5}" destId="{15031125-E39C-4E06-8002-2B4270EA452B}" srcOrd="0" destOrd="0" presId="urn:microsoft.com/office/officeart/2005/8/layout/lProcess2"/>
    <dgm:cxn modelId="{E040A377-6B5D-4797-B2BE-2B48D32D6B55}" type="presParOf" srcId="{15031125-E39C-4E06-8002-2B4270EA452B}" destId="{F8E00DE2-ACED-4CE3-990B-32DCB812B72F}" srcOrd="0" destOrd="0" presId="urn:microsoft.com/office/officeart/2005/8/layout/lProcess2"/>
    <dgm:cxn modelId="{0439C0DF-8254-42F5-91E2-2126035A4EF4}" type="presParOf" srcId="{15031125-E39C-4E06-8002-2B4270EA452B}" destId="{C6043B6F-7C30-48E0-8DDF-2D6EC75B794F}" srcOrd="1" destOrd="0" presId="urn:microsoft.com/office/officeart/2005/8/layout/lProcess2"/>
    <dgm:cxn modelId="{2FBB80EC-1D95-40E2-92E2-B4A855C2C6E6}" type="presParOf" srcId="{15031125-E39C-4E06-8002-2B4270EA452B}" destId="{8414B1FB-31A1-487F-9232-5029F06DE685}" srcOrd="2" destOrd="0" presId="urn:microsoft.com/office/officeart/2005/8/layout/lProcess2"/>
    <dgm:cxn modelId="{3850E1FA-EC96-440E-8683-43FCF54001DE}" type="presParOf" srcId="{8414B1FB-31A1-487F-9232-5029F06DE685}" destId="{84F09BDD-A766-4AB3-9BE7-DC89BFCCE167}" srcOrd="0" destOrd="0" presId="urn:microsoft.com/office/officeart/2005/8/layout/lProcess2"/>
    <dgm:cxn modelId="{0D3CB6EA-D51A-4A15-9F16-A780166901D8}" type="presParOf" srcId="{84F09BDD-A766-4AB3-9BE7-DC89BFCCE167}" destId="{1E39A9BD-55B6-4BF8-BAF9-E297822F32D8}" srcOrd="0" destOrd="0" presId="urn:microsoft.com/office/officeart/2005/8/layout/lProcess2"/>
    <dgm:cxn modelId="{6CB8A9C8-3DC8-443B-AD3A-BA04E6501D0E}" type="presParOf" srcId="{84F09BDD-A766-4AB3-9BE7-DC89BFCCE167}" destId="{43101373-F8A2-4AE3-A000-3FE3ED6BC9CB}" srcOrd="1" destOrd="0" presId="urn:microsoft.com/office/officeart/2005/8/layout/lProcess2"/>
    <dgm:cxn modelId="{CE285A5C-E9E7-40F9-BC7D-C808B6F4B8C7}" type="presParOf" srcId="{84F09BDD-A766-4AB3-9BE7-DC89BFCCE167}" destId="{6396F862-193C-42D0-A4E3-3A2D2B2E1B9C}" srcOrd="2" destOrd="0" presId="urn:microsoft.com/office/officeart/2005/8/layout/lProcess2"/>
    <dgm:cxn modelId="{B6FF8F4A-B1E3-458E-89F5-2E46D4F58722}" type="presParOf" srcId="{84F09BDD-A766-4AB3-9BE7-DC89BFCCE167}" destId="{6C8F22AF-21A6-481D-8B35-CDEB0F710C4F}" srcOrd="3" destOrd="0" presId="urn:microsoft.com/office/officeart/2005/8/layout/lProcess2"/>
    <dgm:cxn modelId="{D24E8205-3469-4C14-AB48-004B9CDE0BFD}" type="presParOf" srcId="{84F09BDD-A766-4AB3-9BE7-DC89BFCCE167}" destId="{4DD758C8-8D85-4810-9E11-1B13B9CF0C04}" srcOrd="4" destOrd="0" presId="urn:microsoft.com/office/officeart/2005/8/layout/lProcess2"/>
    <dgm:cxn modelId="{C827D877-FFAA-41BA-8D65-3139818C491C}" type="presParOf" srcId="{84F09BDD-A766-4AB3-9BE7-DC89BFCCE167}" destId="{89E8AFB8-2FA3-44A8-884B-3D07241977F2}" srcOrd="5" destOrd="0" presId="urn:microsoft.com/office/officeart/2005/8/layout/lProcess2"/>
    <dgm:cxn modelId="{DB9474DD-96D4-40D1-ACB1-24FA3A93DBE7}" type="presParOf" srcId="{84F09BDD-A766-4AB3-9BE7-DC89BFCCE167}" destId="{EC34F036-07B0-414C-8902-956F7A61F576}" srcOrd="6" destOrd="0" presId="urn:microsoft.com/office/officeart/2005/8/layout/lProcess2"/>
    <dgm:cxn modelId="{6DA0F7D1-A588-41DC-BAB9-563B9B335115}" type="presParOf" srcId="{84F09BDD-A766-4AB3-9BE7-DC89BFCCE167}" destId="{86172B0E-B45A-4B74-A511-B1973AE59712}" srcOrd="7" destOrd="0" presId="urn:microsoft.com/office/officeart/2005/8/layout/lProcess2"/>
    <dgm:cxn modelId="{83875D01-2766-4F5F-87B4-1DEE631CE407}" type="presParOf" srcId="{84F09BDD-A766-4AB3-9BE7-DC89BFCCE167}" destId="{9520D88C-D86A-4DF3-A073-BEB0D6DB17C3}" srcOrd="8" destOrd="0" presId="urn:microsoft.com/office/officeart/2005/8/layout/lProcess2"/>
    <dgm:cxn modelId="{F4788974-381E-439B-9D6A-E8B626C1E02A}" type="presParOf" srcId="{84F09BDD-A766-4AB3-9BE7-DC89BFCCE167}" destId="{9BAF382D-9FF3-4A21-B9CD-F660C4C845ED}" srcOrd="9" destOrd="0" presId="urn:microsoft.com/office/officeart/2005/8/layout/lProcess2"/>
    <dgm:cxn modelId="{5E0CC8B9-AB7B-4980-BE37-029D341A548A}" type="presParOf" srcId="{84F09BDD-A766-4AB3-9BE7-DC89BFCCE167}" destId="{43B10DE2-54EE-467E-BE01-EEEEFD55AC00}" srcOrd="10" destOrd="0" presId="urn:microsoft.com/office/officeart/2005/8/layout/lProcess2"/>
    <dgm:cxn modelId="{F3D8AF1B-5739-412A-9775-2D67F1BD0A86}" type="presParOf" srcId="{001B4E4E-DAA2-4972-B670-BA393AF6F7C5}" destId="{6303919D-1967-413A-B0E6-DD55BE003940}" srcOrd="1" destOrd="0" presId="urn:microsoft.com/office/officeart/2005/8/layout/lProcess2"/>
    <dgm:cxn modelId="{76E454E8-DCA3-404B-B335-0AA3A1191FDC}" type="presParOf" srcId="{001B4E4E-DAA2-4972-B670-BA393AF6F7C5}" destId="{B5483298-51C1-4B08-80D7-710D4910DD1B}" srcOrd="2" destOrd="0" presId="urn:microsoft.com/office/officeart/2005/8/layout/lProcess2"/>
    <dgm:cxn modelId="{0142666F-32AC-4832-83CA-F4B170D1CB88}" type="presParOf" srcId="{B5483298-51C1-4B08-80D7-710D4910DD1B}" destId="{A099649D-B5D2-4833-9CEB-2A88DFB448E8}" srcOrd="0" destOrd="0" presId="urn:microsoft.com/office/officeart/2005/8/layout/lProcess2"/>
    <dgm:cxn modelId="{2AF3E0D5-85A3-4771-9AE0-BCF021D65472}" type="presParOf" srcId="{B5483298-51C1-4B08-80D7-710D4910DD1B}" destId="{C7CA74E0-E9CE-4CAE-B459-DFA65FE89F9F}" srcOrd="1" destOrd="0" presId="urn:microsoft.com/office/officeart/2005/8/layout/lProcess2"/>
    <dgm:cxn modelId="{F493098F-48E2-4044-AF12-467B5841E496}" type="presParOf" srcId="{B5483298-51C1-4B08-80D7-710D4910DD1B}" destId="{CE8CC16A-EA7F-4B46-A24B-2A92E09B13F1}" srcOrd="2" destOrd="0" presId="urn:microsoft.com/office/officeart/2005/8/layout/lProcess2"/>
    <dgm:cxn modelId="{E1216A2A-5969-41F1-A2A2-5A4A01F7BA25}" type="presParOf" srcId="{CE8CC16A-EA7F-4B46-A24B-2A92E09B13F1}" destId="{8AE024C0-9ACD-4B7C-95CA-4CFE0B881830}" srcOrd="0" destOrd="0" presId="urn:microsoft.com/office/officeart/2005/8/layout/lProcess2"/>
    <dgm:cxn modelId="{AF307B2D-ADCF-455B-B1DC-F9243E0654BA}" type="presParOf" srcId="{8AE024C0-9ACD-4B7C-95CA-4CFE0B881830}" destId="{C13DDAAB-E343-4A2E-A1CC-0880C7093511}" srcOrd="0" destOrd="0" presId="urn:microsoft.com/office/officeart/2005/8/layout/lProcess2"/>
    <dgm:cxn modelId="{BFF47FFF-D7B2-45B2-A462-C51952FA12F5}" type="presParOf" srcId="{8AE024C0-9ACD-4B7C-95CA-4CFE0B881830}" destId="{2A246980-5498-48A4-AF05-65A292379F42}" srcOrd="1" destOrd="0" presId="urn:microsoft.com/office/officeart/2005/8/layout/lProcess2"/>
    <dgm:cxn modelId="{06432A6B-76E7-4C54-97ED-25BC0C73C989}" type="presParOf" srcId="{8AE024C0-9ACD-4B7C-95CA-4CFE0B881830}" destId="{5C2701AE-083F-4AC6-8FD4-13F57140FD15}" srcOrd="2" destOrd="0" presId="urn:microsoft.com/office/officeart/2005/8/layout/lProcess2"/>
    <dgm:cxn modelId="{7622EDF3-68BD-4F9C-AA6C-3606C602A12D}" type="presParOf" srcId="{8AE024C0-9ACD-4B7C-95CA-4CFE0B881830}" destId="{4F3EF3C5-04D2-4AB0-A832-79D59E96CF35}" srcOrd="3" destOrd="0" presId="urn:microsoft.com/office/officeart/2005/8/layout/lProcess2"/>
    <dgm:cxn modelId="{B27F705E-6E35-4053-B0C0-94B97318E919}" type="presParOf" srcId="{8AE024C0-9ACD-4B7C-95CA-4CFE0B881830}" destId="{8C9760A7-37A3-4BFA-A415-949782383D1C}" srcOrd="4" destOrd="0" presId="urn:microsoft.com/office/officeart/2005/8/layout/lProcess2"/>
    <dgm:cxn modelId="{51086A73-0677-409D-AA12-AA04238A1499}" type="presParOf" srcId="{8AE024C0-9ACD-4B7C-95CA-4CFE0B881830}" destId="{0C8C20A1-13B5-4ECE-AD3F-31D1AE40AD5A}" srcOrd="5" destOrd="0" presId="urn:microsoft.com/office/officeart/2005/8/layout/lProcess2"/>
    <dgm:cxn modelId="{2EEA1DFB-8CC3-48D2-8C55-811A8F5EC3FF}" type="presParOf" srcId="{8AE024C0-9ACD-4B7C-95CA-4CFE0B881830}" destId="{857CB686-6D51-40F0-B62B-54A9B0956364}" srcOrd="6" destOrd="0" presId="urn:microsoft.com/office/officeart/2005/8/layout/lProcess2"/>
    <dgm:cxn modelId="{42B2FD76-932B-44CA-9301-C37C8A7AD9CC}" type="presParOf" srcId="{8AE024C0-9ACD-4B7C-95CA-4CFE0B881830}" destId="{8EB777A2-5F9B-4550-9342-70408C6F129C}" srcOrd="7" destOrd="0" presId="urn:microsoft.com/office/officeart/2005/8/layout/lProcess2"/>
    <dgm:cxn modelId="{F0E8ED94-A2DF-4456-8622-115110405020}" type="presParOf" srcId="{8AE024C0-9ACD-4B7C-95CA-4CFE0B881830}" destId="{A37DCD3A-65EE-4A1A-9F8B-3174CF69CD3B}" srcOrd="8" destOrd="0" presId="urn:microsoft.com/office/officeart/2005/8/layout/lProcess2"/>
    <dgm:cxn modelId="{EBD2E70F-71A3-458B-AA24-2F1F0DC8E8A3}" type="presParOf" srcId="{8AE024C0-9ACD-4B7C-95CA-4CFE0B881830}" destId="{2D6E398A-A280-4907-857E-13617C586043}" srcOrd="9" destOrd="0" presId="urn:microsoft.com/office/officeart/2005/8/layout/lProcess2"/>
    <dgm:cxn modelId="{A828FB11-0688-4424-AF77-A30FD164C2AC}" type="presParOf" srcId="{8AE024C0-9ACD-4B7C-95CA-4CFE0B881830}" destId="{E9DFE0E3-E30B-4CB7-B3F2-A1444B20E385}" srcOrd="10" destOrd="0" presId="urn:microsoft.com/office/officeart/2005/8/layout/lProcess2"/>
    <dgm:cxn modelId="{6FEECAAF-C56E-45E5-892C-67CA2D69C590}" type="presParOf" srcId="{8AE024C0-9ACD-4B7C-95CA-4CFE0B881830}" destId="{071EFBAB-3304-4B11-8B69-DCEDAA8757CE}" srcOrd="11" destOrd="0" presId="urn:microsoft.com/office/officeart/2005/8/layout/lProcess2"/>
    <dgm:cxn modelId="{89733231-B023-4731-8E87-C2A074804B0C}" type="presParOf" srcId="{8AE024C0-9ACD-4B7C-95CA-4CFE0B881830}" destId="{51E7D5A4-D4F0-4C4C-8265-D16DBBF31B94}" srcOrd="12" destOrd="0" presId="urn:microsoft.com/office/officeart/2005/8/layout/lProcess2"/>
    <dgm:cxn modelId="{0CD1A6D4-A66C-4A2A-A05A-FD0BA399641D}" type="presParOf" srcId="{8AE024C0-9ACD-4B7C-95CA-4CFE0B881830}" destId="{7DB61E23-C078-4100-AFBA-400062587B43}" srcOrd="13" destOrd="0" presId="urn:microsoft.com/office/officeart/2005/8/layout/lProcess2"/>
    <dgm:cxn modelId="{8A94A6FD-5E5B-46E0-9E2E-330C95F85D44}" type="presParOf" srcId="{8AE024C0-9ACD-4B7C-95CA-4CFE0B881830}" destId="{437B1984-FA23-406B-B463-D233C155A8EE}" srcOrd="14" destOrd="0" presId="urn:microsoft.com/office/officeart/2005/8/layout/lProcess2"/>
    <dgm:cxn modelId="{522DCEF3-85AD-4C43-823D-076479CDDD2E}" type="presParOf" srcId="{001B4E4E-DAA2-4972-B670-BA393AF6F7C5}" destId="{7430EA0A-B199-4BB3-914D-0BA8C998C769}" srcOrd="3" destOrd="0" presId="urn:microsoft.com/office/officeart/2005/8/layout/lProcess2"/>
    <dgm:cxn modelId="{D43F574C-227A-4911-93EC-973CD4D962C7}" type="presParOf" srcId="{001B4E4E-DAA2-4972-B670-BA393AF6F7C5}" destId="{6A2CF2DB-6B48-4391-B71D-B315FB0513D7}" srcOrd="4" destOrd="0" presId="urn:microsoft.com/office/officeart/2005/8/layout/lProcess2"/>
    <dgm:cxn modelId="{89FE882A-2252-4027-8AEC-02A38D123276}" type="presParOf" srcId="{6A2CF2DB-6B48-4391-B71D-B315FB0513D7}" destId="{B852EB44-9DA8-41F3-A320-2EEBE02FA2D3}" srcOrd="0" destOrd="0" presId="urn:microsoft.com/office/officeart/2005/8/layout/lProcess2"/>
    <dgm:cxn modelId="{CCBF9830-52CC-47F4-ADE3-148E6AD4F47A}" type="presParOf" srcId="{6A2CF2DB-6B48-4391-B71D-B315FB0513D7}" destId="{E23A5272-C688-4882-B16A-15AEF1030124}" srcOrd="1" destOrd="0" presId="urn:microsoft.com/office/officeart/2005/8/layout/lProcess2"/>
    <dgm:cxn modelId="{1105E022-78BE-44F4-92D5-0D666C79AD19}" type="presParOf" srcId="{6A2CF2DB-6B48-4391-B71D-B315FB0513D7}" destId="{6EE9299F-8AC5-442E-A5AE-3111EEFA257E}" srcOrd="2" destOrd="0" presId="urn:microsoft.com/office/officeart/2005/8/layout/lProcess2"/>
    <dgm:cxn modelId="{39BA46A6-8506-4F18-9E95-3CBA5CE2202E}" type="presParOf" srcId="{6EE9299F-8AC5-442E-A5AE-3111EEFA257E}" destId="{EE5B501B-E248-47B3-89B5-23CC8E2CF1DA}" srcOrd="0" destOrd="0" presId="urn:microsoft.com/office/officeart/2005/8/layout/lProcess2"/>
    <dgm:cxn modelId="{204DD666-0463-4EF7-96BD-CC27D8BE31F3}" type="presParOf" srcId="{EE5B501B-E248-47B3-89B5-23CC8E2CF1DA}" destId="{98388A0F-9045-4A14-9D08-E1551BCAB761}" srcOrd="0" destOrd="0" presId="urn:microsoft.com/office/officeart/2005/8/layout/lProcess2"/>
    <dgm:cxn modelId="{90D0E334-AEDB-45D0-BC8B-DD88FEE576CB}" type="presParOf" srcId="{EE5B501B-E248-47B3-89B5-23CC8E2CF1DA}" destId="{30AB6B57-A8DA-411D-9986-40266079F0D3}" srcOrd="1" destOrd="0" presId="urn:microsoft.com/office/officeart/2005/8/layout/lProcess2"/>
    <dgm:cxn modelId="{A6628648-13B7-499E-A7AD-5EB36772BC79}" type="presParOf" srcId="{EE5B501B-E248-47B3-89B5-23CC8E2CF1DA}" destId="{03C94D42-7C70-40B4-8A52-5A1880DDF3FE}" srcOrd="2" destOrd="0" presId="urn:microsoft.com/office/officeart/2005/8/layout/lProcess2"/>
    <dgm:cxn modelId="{99E883DD-EDF7-4BD6-B37A-4DAB1851B5CD}" type="presParOf" srcId="{EE5B501B-E248-47B3-89B5-23CC8E2CF1DA}" destId="{2D5235B9-C893-4895-BB73-0E0CB6835EB5}" srcOrd="3" destOrd="0" presId="urn:microsoft.com/office/officeart/2005/8/layout/lProcess2"/>
    <dgm:cxn modelId="{682A4DE7-C703-44F8-85CE-6BC2ED785C74}" type="presParOf" srcId="{EE5B501B-E248-47B3-89B5-23CC8E2CF1DA}" destId="{A27A8809-8915-40B8-88C3-5FB1BBF642F7}" srcOrd="4" destOrd="0" presId="urn:microsoft.com/office/officeart/2005/8/layout/lProcess2"/>
    <dgm:cxn modelId="{49CE0F2B-DACB-4615-B035-A7CDF346344B}" type="presParOf" srcId="{EE5B501B-E248-47B3-89B5-23CC8E2CF1DA}" destId="{C5F1B14D-4B26-4A68-A510-5A3EE5D5E418}" srcOrd="5" destOrd="0" presId="urn:microsoft.com/office/officeart/2005/8/layout/lProcess2"/>
    <dgm:cxn modelId="{0E969704-4798-4356-953C-7A7B2FF8D93E}" type="presParOf" srcId="{EE5B501B-E248-47B3-89B5-23CC8E2CF1DA}" destId="{A6C13DA1-2B9A-4543-95DA-93E9670B0D1F}" srcOrd="6" destOrd="0" presId="urn:microsoft.com/office/officeart/2005/8/layout/lProcess2"/>
    <dgm:cxn modelId="{9DC1FD0F-5555-4F93-AC77-05871CE1CAAB}" type="presParOf" srcId="{EE5B501B-E248-47B3-89B5-23CC8E2CF1DA}" destId="{C8199DBB-9ABF-488F-B642-AFADDF0C9463}" srcOrd="7" destOrd="0" presId="urn:microsoft.com/office/officeart/2005/8/layout/lProcess2"/>
    <dgm:cxn modelId="{E2A2B403-72E6-4C7B-87AD-69A89488AA41}" type="presParOf" srcId="{EE5B501B-E248-47B3-89B5-23CC8E2CF1DA}" destId="{0DFA9580-77A8-4BF1-A02D-D88E15D229EB}" srcOrd="8" destOrd="0" presId="urn:microsoft.com/office/officeart/2005/8/layout/lProcess2"/>
    <dgm:cxn modelId="{0FA24DF1-3E70-4F57-AA9B-B091E5449DF2}" type="presParOf" srcId="{EE5B501B-E248-47B3-89B5-23CC8E2CF1DA}" destId="{2CF48E63-56AE-4CB6-A7B8-4A17879E88B4}" srcOrd="9" destOrd="0" presId="urn:microsoft.com/office/officeart/2005/8/layout/lProcess2"/>
    <dgm:cxn modelId="{4D53B2B7-3DE6-4058-A3F4-917A2A00612B}" type="presParOf" srcId="{EE5B501B-E248-47B3-89B5-23CC8E2CF1DA}" destId="{D2ECDE8D-CBC0-468A-8C78-C711F6B336BA}" srcOrd="1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863DE5-29DC-294A-AD24-388B8A74C87D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D1B0D83-2046-5E48-90DB-8CAD658FB804}">
      <dgm:prSet phldrT="[Texto]" custT="1"/>
      <dgm:spPr>
        <a:noFill/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s-ES" sz="2400" dirty="0" smtClean="0">
              <a:solidFill>
                <a:srgbClr val="000000"/>
              </a:solidFill>
            </a:rPr>
            <a:t>SISNACET</a:t>
          </a:r>
          <a:endParaRPr lang="es-ES" sz="2400" dirty="0">
            <a:solidFill>
              <a:srgbClr val="000000"/>
            </a:solidFill>
          </a:endParaRPr>
        </a:p>
      </dgm:t>
    </dgm:pt>
    <dgm:pt modelId="{1618DC43-C16E-9A44-951D-30C80D427C0C}" type="parTrans" cxnId="{62C3438F-F491-7249-8108-5C045AC95103}">
      <dgm:prSet/>
      <dgm:spPr/>
      <dgm:t>
        <a:bodyPr/>
        <a:lstStyle/>
        <a:p>
          <a:endParaRPr lang="es-ES" sz="2400"/>
        </a:p>
      </dgm:t>
    </dgm:pt>
    <dgm:pt modelId="{40ABE2A5-8F08-C24A-AD3E-23889CA3C884}" type="sibTrans" cxnId="{62C3438F-F491-7249-8108-5C045AC95103}">
      <dgm:prSet/>
      <dgm:spPr/>
      <dgm:t>
        <a:bodyPr/>
        <a:lstStyle/>
        <a:p>
          <a:endParaRPr lang="es-ES" sz="2400"/>
        </a:p>
      </dgm:t>
    </dgm:pt>
    <dgm:pt modelId="{F9C20E00-76C9-1B41-9F27-AA90470EEC12}" type="asst">
      <dgm:prSet phldrT="[Texto]" custT="1"/>
      <dgm:spPr>
        <a:solidFill>
          <a:srgbClr val="4FBF45"/>
        </a:solidFill>
      </dgm:spPr>
      <dgm:t>
        <a:bodyPr/>
        <a:lstStyle/>
        <a:p>
          <a:r>
            <a:rPr lang="es-ES" sz="2400" dirty="0" smtClean="0"/>
            <a:t>Educación universitaria</a:t>
          </a:r>
        </a:p>
      </dgm:t>
    </dgm:pt>
    <dgm:pt modelId="{04A28734-94C5-1C41-A953-036AA710BEA4}" type="parTrans" cxnId="{4467175C-0221-BC4B-AEED-3683A85BA96F}">
      <dgm:prSet/>
      <dgm:spPr/>
      <dgm:t>
        <a:bodyPr/>
        <a:lstStyle/>
        <a:p>
          <a:endParaRPr lang="es-ES" sz="2400"/>
        </a:p>
      </dgm:t>
    </dgm:pt>
    <dgm:pt modelId="{05A05D9D-C65E-AB4C-9A90-9E36D9F26E11}" type="sibTrans" cxnId="{4467175C-0221-BC4B-AEED-3683A85BA96F}">
      <dgm:prSet/>
      <dgm:spPr/>
      <dgm:t>
        <a:bodyPr/>
        <a:lstStyle/>
        <a:p>
          <a:endParaRPr lang="es-ES" sz="2400"/>
        </a:p>
      </dgm:t>
    </dgm:pt>
    <dgm:pt modelId="{16317B79-AEEF-D246-9EDE-6FF97DB2E25E}" type="asst">
      <dgm:prSet phldrT="[Texto]" custT="1"/>
      <dgm:spPr>
        <a:solidFill>
          <a:srgbClr val="DF6612"/>
        </a:solidFill>
      </dgm:spPr>
      <dgm:t>
        <a:bodyPr/>
        <a:lstStyle/>
        <a:p>
          <a:r>
            <a:rPr lang="es-ES" sz="2400" dirty="0" smtClean="0"/>
            <a:t>Formación profesional</a:t>
          </a:r>
        </a:p>
      </dgm:t>
    </dgm:pt>
    <dgm:pt modelId="{B32FE3BA-8CD4-DE48-A3BE-5F80C4967CC7}" type="parTrans" cxnId="{691B151B-F484-CF40-A9F7-C6B46B204DEF}">
      <dgm:prSet/>
      <dgm:spPr/>
      <dgm:t>
        <a:bodyPr/>
        <a:lstStyle/>
        <a:p>
          <a:endParaRPr lang="es-ES" sz="2400"/>
        </a:p>
      </dgm:t>
    </dgm:pt>
    <dgm:pt modelId="{A474759C-B621-034C-BC92-E723CB99B300}" type="sibTrans" cxnId="{691B151B-F484-CF40-A9F7-C6B46B204DEF}">
      <dgm:prSet/>
      <dgm:spPr/>
      <dgm:t>
        <a:bodyPr/>
        <a:lstStyle/>
        <a:p>
          <a:endParaRPr lang="es-ES" sz="2400"/>
        </a:p>
      </dgm:t>
    </dgm:pt>
    <dgm:pt modelId="{3D65057A-A8BC-CB4E-95BE-F97E9B70AC1C}" type="asst">
      <dgm:prSet phldrT="[Texto]" custT="1"/>
      <dgm:spPr>
        <a:noFill/>
        <a:ln>
          <a:solidFill>
            <a:srgbClr val="FF0000"/>
          </a:solidFill>
        </a:ln>
      </dgm:spPr>
      <dgm:t>
        <a:bodyPr/>
        <a:lstStyle/>
        <a:p>
          <a:r>
            <a:rPr lang="es-ES" sz="2400" dirty="0" err="1" smtClean="0">
              <a:solidFill>
                <a:srgbClr val="000000"/>
              </a:solidFill>
            </a:rPr>
            <a:t>TyT</a:t>
          </a:r>
          <a:endParaRPr lang="es-ES" sz="2400" dirty="0" smtClean="0">
            <a:solidFill>
              <a:srgbClr val="000000"/>
            </a:solidFill>
          </a:endParaRPr>
        </a:p>
      </dgm:t>
    </dgm:pt>
    <dgm:pt modelId="{5B768A14-2A4B-FE48-B98D-AA6AA00B6581}" type="parTrans" cxnId="{DEDACE41-D320-D640-8D32-914F24057786}">
      <dgm:prSet/>
      <dgm:spPr/>
      <dgm:t>
        <a:bodyPr/>
        <a:lstStyle/>
        <a:p>
          <a:endParaRPr lang="es-ES" sz="2400"/>
        </a:p>
      </dgm:t>
    </dgm:pt>
    <dgm:pt modelId="{075C5179-34B2-B14A-8D66-BD725B24771F}" type="sibTrans" cxnId="{DEDACE41-D320-D640-8D32-914F24057786}">
      <dgm:prSet/>
      <dgm:spPr/>
      <dgm:t>
        <a:bodyPr/>
        <a:lstStyle/>
        <a:p>
          <a:endParaRPr lang="es-ES" sz="2400"/>
        </a:p>
      </dgm:t>
    </dgm:pt>
    <dgm:pt modelId="{E4FCD973-9CF6-894F-B219-849FA2AFC1A9}" type="asst">
      <dgm:prSet phldrT="[Texto]" custT="1"/>
      <dgm:spPr>
        <a:noFill/>
        <a:ln>
          <a:solidFill>
            <a:srgbClr val="C55A11"/>
          </a:solidFill>
        </a:ln>
      </dgm:spPr>
      <dgm:t>
        <a:bodyPr/>
        <a:lstStyle/>
        <a:p>
          <a:r>
            <a:rPr lang="es-ES" sz="2400" dirty="0" smtClean="0">
              <a:solidFill>
                <a:srgbClr val="000000"/>
              </a:solidFill>
            </a:rPr>
            <a:t>FTDH</a:t>
          </a:r>
        </a:p>
      </dgm:t>
    </dgm:pt>
    <dgm:pt modelId="{391B42A1-EC3B-124A-BA16-50582F6C4297}" type="parTrans" cxnId="{017715AD-29E6-C740-B094-81271FEFE886}">
      <dgm:prSet/>
      <dgm:spPr/>
      <dgm:t>
        <a:bodyPr/>
        <a:lstStyle/>
        <a:p>
          <a:endParaRPr lang="es-ES" sz="2400"/>
        </a:p>
      </dgm:t>
    </dgm:pt>
    <dgm:pt modelId="{15A04671-C827-0643-BA32-AB536E9AE5C9}" type="sibTrans" cxnId="{017715AD-29E6-C740-B094-81271FEFE886}">
      <dgm:prSet/>
      <dgm:spPr/>
      <dgm:t>
        <a:bodyPr/>
        <a:lstStyle/>
        <a:p>
          <a:endParaRPr lang="es-ES" sz="2400"/>
        </a:p>
      </dgm:t>
    </dgm:pt>
    <dgm:pt modelId="{A0EBD042-ACBA-124E-9647-D0CE4BE1EB8B}" type="pres">
      <dgm:prSet presAssocID="{28863DE5-29DC-294A-AD24-388B8A74C87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CAD8829-63E3-8542-ABE4-1728E03A252E}" type="pres">
      <dgm:prSet presAssocID="{0D1B0D83-2046-5E48-90DB-8CAD658FB804}" presName="hierRoot1" presStyleCnt="0">
        <dgm:presLayoutVars>
          <dgm:hierBranch val="init"/>
        </dgm:presLayoutVars>
      </dgm:prSet>
      <dgm:spPr/>
    </dgm:pt>
    <dgm:pt modelId="{7C7EE6E8-2AE9-564F-8883-790DE85CD0BA}" type="pres">
      <dgm:prSet presAssocID="{0D1B0D83-2046-5E48-90DB-8CAD658FB804}" presName="rootComposite1" presStyleCnt="0"/>
      <dgm:spPr/>
    </dgm:pt>
    <dgm:pt modelId="{0D65BF82-088A-B145-A4D1-DD4308BAF859}" type="pres">
      <dgm:prSet presAssocID="{0D1B0D83-2046-5E48-90DB-8CAD658FB804}" presName="rootText1" presStyleLbl="node0" presStyleIdx="0" presStyleCnt="1" custLinFactNeighborX="27051" custLinFactNeighborY="310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241185-8D4C-BF43-BBBD-55927375420F}" type="pres">
      <dgm:prSet presAssocID="{0D1B0D83-2046-5E48-90DB-8CAD658FB80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6AABDEB-7337-B546-9C83-F5849C8B8F2A}" type="pres">
      <dgm:prSet presAssocID="{0D1B0D83-2046-5E48-90DB-8CAD658FB804}" presName="hierChild2" presStyleCnt="0"/>
      <dgm:spPr/>
    </dgm:pt>
    <dgm:pt modelId="{E5278899-CE22-364A-B6AB-6E32D6C15FBA}" type="pres">
      <dgm:prSet presAssocID="{0D1B0D83-2046-5E48-90DB-8CAD658FB804}" presName="hierChild3" presStyleCnt="0"/>
      <dgm:spPr/>
    </dgm:pt>
    <dgm:pt modelId="{A4AB0E82-64FA-A347-9E83-1C60C30401A5}" type="pres">
      <dgm:prSet presAssocID="{04A28734-94C5-1C41-A953-036AA710BEA4}" presName="Name111" presStyleLbl="parChTrans1D2" presStyleIdx="0" presStyleCnt="2"/>
      <dgm:spPr/>
      <dgm:t>
        <a:bodyPr/>
        <a:lstStyle/>
        <a:p>
          <a:endParaRPr lang="es-ES"/>
        </a:p>
      </dgm:t>
    </dgm:pt>
    <dgm:pt modelId="{2F7AE89E-D84B-1B40-A958-A13458BB9577}" type="pres">
      <dgm:prSet presAssocID="{F9C20E00-76C9-1B41-9F27-AA90470EEC12}" presName="hierRoot3" presStyleCnt="0">
        <dgm:presLayoutVars>
          <dgm:hierBranch val="init"/>
        </dgm:presLayoutVars>
      </dgm:prSet>
      <dgm:spPr/>
    </dgm:pt>
    <dgm:pt modelId="{44445128-677B-FD4B-B545-D3EA4CAB552C}" type="pres">
      <dgm:prSet presAssocID="{F9C20E00-76C9-1B41-9F27-AA90470EEC12}" presName="rootComposite3" presStyleCnt="0"/>
      <dgm:spPr/>
    </dgm:pt>
    <dgm:pt modelId="{B34700F0-F345-1244-ACF1-41420736564A}" type="pres">
      <dgm:prSet presAssocID="{F9C20E00-76C9-1B41-9F27-AA90470EEC12}" presName="rootText3" presStyleLbl="asst1" presStyleIdx="0" presStyleCnt="4" custLinFactNeighborX="-545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58F47F-6DBF-504A-B9B3-7927CAC587EE}" type="pres">
      <dgm:prSet presAssocID="{F9C20E00-76C9-1B41-9F27-AA90470EEC12}" presName="rootConnector3" presStyleLbl="asst1" presStyleIdx="0" presStyleCnt="4"/>
      <dgm:spPr/>
      <dgm:t>
        <a:bodyPr/>
        <a:lstStyle/>
        <a:p>
          <a:endParaRPr lang="es-ES"/>
        </a:p>
      </dgm:t>
    </dgm:pt>
    <dgm:pt modelId="{13B62E29-374F-C84B-B1E7-F20CA78AD001}" type="pres">
      <dgm:prSet presAssocID="{F9C20E00-76C9-1B41-9F27-AA90470EEC12}" presName="hierChild6" presStyleCnt="0"/>
      <dgm:spPr/>
    </dgm:pt>
    <dgm:pt modelId="{ABCDB5E3-F570-BB44-AB37-9BCC08E1B02D}" type="pres">
      <dgm:prSet presAssocID="{F9C20E00-76C9-1B41-9F27-AA90470EEC12}" presName="hierChild7" presStyleCnt="0"/>
      <dgm:spPr/>
    </dgm:pt>
    <dgm:pt modelId="{188ED176-EF0C-774C-B9DE-DB3B93740C9D}" type="pres">
      <dgm:prSet presAssocID="{B32FE3BA-8CD4-DE48-A3BE-5F80C4967CC7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4AC7238B-9833-FA4A-AAF5-8D4889629E2E}" type="pres">
      <dgm:prSet presAssocID="{16317B79-AEEF-D246-9EDE-6FF97DB2E25E}" presName="hierRoot3" presStyleCnt="0">
        <dgm:presLayoutVars>
          <dgm:hierBranch val="init"/>
        </dgm:presLayoutVars>
      </dgm:prSet>
      <dgm:spPr/>
    </dgm:pt>
    <dgm:pt modelId="{4BA7D820-682B-F44B-81AC-1D9D1B9616CD}" type="pres">
      <dgm:prSet presAssocID="{16317B79-AEEF-D246-9EDE-6FF97DB2E25E}" presName="rootComposite3" presStyleCnt="0"/>
      <dgm:spPr/>
    </dgm:pt>
    <dgm:pt modelId="{676E54B9-B932-8B4F-B6E0-C3F238059001}" type="pres">
      <dgm:prSet presAssocID="{16317B79-AEEF-D246-9EDE-6FF97DB2E25E}" presName="rootText3" presStyleLbl="asst1" presStyleIdx="1" presStyleCnt="4" custLinFactNeighborX="201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EA3D7D-CB27-584D-A585-0372841F5C86}" type="pres">
      <dgm:prSet presAssocID="{16317B79-AEEF-D246-9EDE-6FF97DB2E25E}" presName="rootConnector3" presStyleLbl="asst1" presStyleIdx="1" presStyleCnt="4"/>
      <dgm:spPr/>
      <dgm:t>
        <a:bodyPr/>
        <a:lstStyle/>
        <a:p>
          <a:endParaRPr lang="es-ES"/>
        </a:p>
      </dgm:t>
    </dgm:pt>
    <dgm:pt modelId="{BDD99F67-E8C1-2944-A8B6-D07E72E8271C}" type="pres">
      <dgm:prSet presAssocID="{16317B79-AEEF-D246-9EDE-6FF97DB2E25E}" presName="hierChild6" presStyleCnt="0"/>
      <dgm:spPr/>
    </dgm:pt>
    <dgm:pt modelId="{285FD24F-74EB-1C45-99C1-9DE2FE473C69}" type="pres">
      <dgm:prSet presAssocID="{16317B79-AEEF-D246-9EDE-6FF97DB2E25E}" presName="hierChild7" presStyleCnt="0"/>
      <dgm:spPr/>
    </dgm:pt>
    <dgm:pt modelId="{9B82E42A-D0BD-B74D-8842-49FF7B300C29}" type="pres">
      <dgm:prSet presAssocID="{5B768A14-2A4B-FE48-B98D-AA6AA00B6581}" presName="Name111" presStyleLbl="parChTrans1D3" presStyleIdx="0" presStyleCnt="2"/>
      <dgm:spPr/>
      <dgm:t>
        <a:bodyPr/>
        <a:lstStyle/>
        <a:p>
          <a:endParaRPr lang="es-ES"/>
        </a:p>
      </dgm:t>
    </dgm:pt>
    <dgm:pt modelId="{8D6D89FD-7C01-EB40-B275-3139CFE333FB}" type="pres">
      <dgm:prSet presAssocID="{3D65057A-A8BC-CB4E-95BE-F97E9B70AC1C}" presName="hierRoot3" presStyleCnt="0">
        <dgm:presLayoutVars>
          <dgm:hierBranch val="init"/>
        </dgm:presLayoutVars>
      </dgm:prSet>
      <dgm:spPr/>
    </dgm:pt>
    <dgm:pt modelId="{9150DA30-12F3-7A47-8927-C957E9CFD0EE}" type="pres">
      <dgm:prSet presAssocID="{3D65057A-A8BC-CB4E-95BE-F97E9B70AC1C}" presName="rootComposite3" presStyleCnt="0"/>
      <dgm:spPr/>
    </dgm:pt>
    <dgm:pt modelId="{AF1F3C33-0E4F-E346-BE64-4C286DB78AE7}" type="pres">
      <dgm:prSet presAssocID="{3D65057A-A8BC-CB4E-95BE-F97E9B70AC1C}" presName="rootText3" presStyleLbl="asst1" presStyleIdx="2" presStyleCnt="4" custLinFactNeighborX="-410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C1C3E8-9B14-B741-8EDB-CFD3E00EA10D}" type="pres">
      <dgm:prSet presAssocID="{3D65057A-A8BC-CB4E-95BE-F97E9B70AC1C}" presName="rootConnector3" presStyleLbl="asst1" presStyleIdx="2" presStyleCnt="4"/>
      <dgm:spPr/>
      <dgm:t>
        <a:bodyPr/>
        <a:lstStyle/>
        <a:p>
          <a:endParaRPr lang="es-ES"/>
        </a:p>
      </dgm:t>
    </dgm:pt>
    <dgm:pt modelId="{C24525DF-CCBF-7D43-A1C7-12FD9C8822BA}" type="pres">
      <dgm:prSet presAssocID="{3D65057A-A8BC-CB4E-95BE-F97E9B70AC1C}" presName="hierChild6" presStyleCnt="0"/>
      <dgm:spPr/>
    </dgm:pt>
    <dgm:pt modelId="{CC05F286-E37F-A349-8887-28B48F367B85}" type="pres">
      <dgm:prSet presAssocID="{3D65057A-A8BC-CB4E-95BE-F97E9B70AC1C}" presName="hierChild7" presStyleCnt="0"/>
      <dgm:spPr/>
    </dgm:pt>
    <dgm:pt modelId="{C775F488-68C9-1C47-8598-7ECC7E85DBCD}" type="pres">
      <dgm:prSet presAssocID="{391B42A1-EC3B-124A-BA16-50582F6C4297}" presName="Name111" presStyleLbl="parChTrans1D3" presStyleIdx="1" presStyleCnt="2"/>
      <dgm:spPr/>
      <dgm:t>
        <a:bodyPr/>
        <a:lstStyle/>
        <a:p>
          <a:endParaRPr lang="es-ES"/>
        </a:p>
      </dgm:t>
    </dgm:pt>
    <dgm:pt modelId="{4E9B86FC-C801-6F4D-999D-EA969D7F7C99}" type="pres">
      <dgm:prSet presAssocID="{E4FCD973-9CF6-894F-B219-849FA2AFC1A9}" presName="hierRoot3" presStyleCnt="0">
        <dgm:presLayoutVars>
          <dgm:hierBranch val="init"/>
        </dgm:presLayoutVars>
      </dgm:prSet>
      <dgm:spPr/>
    </dgm:pt>
    <dgm:pt modelId="{3990DE46-CF95-1B47-8B74-D080C5E8DB90}" type="pres">
      <dgm:prSet presAssocID="{E4FCD973-9CF6-894F-B219-849FA2AFC1A9}" presName="rootComposite3" presStyleCnt="0"/>
      <dgm:spPr/>
    </dgm:pt>
    <dgm:pt modelId="{9C4E08AE-5672-DA45-8337-A778B388F246}" type="pres">
      <dgm:prSet presAssocID="{E4FCD973-9CF6-894F-B219-849FA2AFC1A9}" presName="rootText3" presStyleLbl="asst1" presStyleIdx="3" presStyleCnt="4" custLinFactNeighborX="81120" custLinFactNeighborY="14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70554F-00BC-D943-97A2-67A24E99159A}" type="pres">
      <dgm:prSet presAssocID="{E4FCD973-9CF6-894F-B219-849FA2AFC1A9}" presName="rootConnector3" presStyleLbl="asst1" presStyleIdx="3" presStyleCnt="4"/>
      <dgm:spPr/>
      <dgm:t>
        <a:bodyPr/>
        <a:lstStyle/>
        <a:p>
          <a:endParaRPr lang="es-ES"/>
        </a:p>
      </dgm:t>
    </dgm:pt>
    <dgm:pt modelId="{8C695500-44CE-244C-AB2C-9B850749E7E2}" type="pres">
      <dgm:prSet presAssocID="{E4FCD973-9CF6-894F-B219-849FA2AFC1A9}" presName="hierChild6" presStyleCnt="0"/>
      <dgm:spPr/>
    </dgm:pt>
    <dgm:pt modelId="{4400D103-B8E8-7044-BC19-39287C97F96D}" type="pres">
      <dgm:prSet presAssocID="{E4FCD973-9CF6-894F-B219-849FA2AFC1A9}" presName="hierChild7" presStyleCnt="0"/>
      <dgm:spPr/>
    </dgm:pt>
  </dgm:ptLst>
  <dgm:cxnLst>
    <dgm:cxn modelId="{017715AD-29E6-C740-B094-81271FEFE886}" srcId="{16317B79-AEEF-D246-9EDE-6FF97DB2E25E}" destId="{E4FCD973-9CF6-894F-B219-849FA2AFC1A9}" srcOrd="1" destOrd="0" parTransId="{391B42A1-EC3B-124A-BA16-50582F6C4297}" sibTransId="{15A04671-C827-0643-BA32-AB536E9AE5C9}"/>
    <dgm:cxn modelId="{691B151B-F484-CF40-A9F7-C6B46B204DEF}" srcId="{0D1B0D83-2046-5E48-90DB-8CAD658FB804}" destId="{16317B79-AEEF-D246-9EDE-6FF97DB2E25E}" srcOrd="1" destOrd="0" parTransId="{B32FE3BA-8CD4-DE48-A3BE-5F80C4967CC7}" sibTransId="{A474759C-B621-034C-BC92-E723CB99B300}"/>
    <dgm:cxn modelId="{4467175C-0221-BC4B-AEED-3683A85BA96F}" srcId="{0D1B0D83-2046-5E48-90DB-8CAD658FB804}" destId="{F9C20E00-76C9-1B41-9F27-AA90470EEC12}" srcOrd="0" destOrd="0" parTransId="{04A28734-94C5-1C41-A953-036AA710BEA4}" sibTransId="{05A05D9D-C65E-AB4C-9A90-9E36D9F26E11}"/>
    <dgm:cxn modelId="{DEDACE41-D320-D640-8D32-914F24057786}" srcId="{16317B79-AEEF-D246-9EDE-6FF97DB2E25E}" destId="{3D65057A-A8BC-CB4E-95BE-F97E9B70AC1C}" srcOrd="0" destOrd="0" parTransId="{5B768A14-2A4B-FE48-B98D-AA6AA00B6581}" sibTransId="{075C5179-34B2-B14A-8D66-BD725B24771F}"/>
    <dgm:cxn modelId="{ABCBBA29-FC5B-4BE6-A0ED-5B2E46C17551}" type="presOf" srcId="{B32FE3BA-8CD4-DE48-A3BE-5F80C4967CC7}" destId="{188ED176-EF0C-774C-B9DE-DB3B93740C9D}" srcOrd="0" destOrd="0" presId="urn:microsoft.com/office/officeart/2005/8/layout/orgChart1"/>
    <dgm:cxn modelId="{FA5D08B1-C59D-4E97-A408-A34AF8353F9F}" type="presOf" srcId="{5B768A14-2A4B-FE48-B98D-AA6AA00B6581}" destId="{9B82E42A-D0BD-B74D-8842-49FF7B300C29}" srcOrd="0" destOrd="0" presId="urn:microsoft.com/office/officeart/2005/8/layout/orgChart1"/>
    <dgm:cxn modelId="{DA8B4AC5-AEEF-44D6-BD50-0198B909272C}" type="presOf" srcId="{391B42A1-EC3B-124A-BA16-50582F6C4297}" destId="{C775F488-68C9-1C47-8598-7ECC7E85DBCD}" srcOrd="0" destOrd="0" presId="urn:microsoft.com/office/officeart/2005/8/layout/orgChart1"/>
    <dgm:cxn modelId="{111A573F-9C1F-47E3-86D0-95A46DF05AC8}" type="presOf" srcId="{0D1B0D83-2046-5E48-90DB-8CAD658FB804}" destId="{C5241185-8D4C-BF43-BBBD-55927375420F}" srcOrd="1" destOrd="0" presId="urn:microsoft.com/office/officeart/2005/8/layout/orgChart1"/>
    <dgm:cxn modelId="{C340D71C-4803-4B8F-B859-A4FAE867D028}" type="presOf" srcId="{16317B79-AEEF-D246-9EDE-6FF97DB2E25E}" destId="{38EA3D7D-CB27-584D-A585-0372841F5C86}" srcOrd="1" destOrd="0" presId="urn:microsoft.com/office/officeart/2005/8/layout/orgChart1"/>
    <dgm:cxn modelId="{B799DCF2-A183-4746-8CF0-6D25BC16AD0E}" type="presOf" srcId="{E4FCD973-9CF6-894F-B219-849FA2AFC1A9}" destId="{8E70554F-00BC-D943-97A2-67A24E99159A}" srcOrd="1" destOrd="0" presId="urn:microsoft.com/office/officeart/2005/8/layout/orgChart1"/>
    <dgm:cxn modelId="{2F5AA90B-8B35-467C-8E76-E8B2B72A6E01}" type="presOf" srcId="{F9C20E00-76C9-1B41-9F27-AA90470EEC12}" destId="{B34700F0-F345-1244-ACF1-41420736564A}" srcOrd="0" destOrd="0" presId="urn:microsoft.com/office/officeart/2005/8/layout/orgChart1"/>
    <dgm:cxn modelId="{E352940D-E67F-4E1C-A759-BB9C2B2400A9}" type="presOf" srcId="{0D1B0D83-2046-5E48-90DB-8CAD658FB804}" destId="{0D65BF82-088A-B145-A4D1-DD4308BAF859}" srcOrd="0" destOrd="0" presId="urn:microsoft.com/office/officeart/2005/8/layout/orgChart1"/>
    <dgm:cxn modelId="{13716797-741A-4A78-A199-59C8C478879B}" type="presOf" srcId="{16317B79-AEEF-D246-9EDE-6FF97DB2E25E}" destId="{676E54B9-B932-8B4F-B6E0-C3F238059001}" srcOrd="0" destOrd="0" presId="urn:microsoft.com/office/officeart/2005/8/layout/orgChart1"/>
    <dgm:cxn modelId="{6086139F-4A71-47AA-B986-8EB1B3A1DE59}" type="presOf" srcId="{28863DE5-29DC-294A-AD24-388B8A74C87D}" destId="{A0EBD042-ACBA-124E-9647-D0CE4BE1EB8B}" srcOrd="0" destOrd="0" presId="urn:microsoft.com/office/officeart/2005/8/layout/orgChart1"/>
    <dgm:cxn modelId="{65D11463-7EF2-44DF-987A-E22C5628AA0E}" type="presOf" srcId="{3D65057A-A8BC-CB4E-95BE-F97E9B70AC1C}" destId="{BCC1C3E8-9B14-B741-8EDB-CFD3E00EA10D}" srcOrd="1" destOrd="0" presId="urn:microsoft.com/office/officeart/2005/8/layout/orgChart1"/>
    <dgm:cxn modelId="{62C3438F-F491-7249-8108-5C045AC95103}" srcId="{28863DE5-29DC-294A-AD24-388B8A74C87D}" destId="{0D1B0D83-2046-5E48-90DB-8CAD658FB804}" srcOrd="0" destOrd="0" parTransId="{1618DC43-C16E-9A44-951D-30C80D427C0C}" sibTransId="{40ABE2A5-8F08-C24A-AD3E-23889CA3C884}"/>
    <dgm:cxn modelId="{7040A2FF-4DDB-4404-B272-CD4385AAF207}" type="presOf" srcId="{F9C20E00-76C9-1B41-9F27-AA90470EEC12}" destId="{4258F47F-6DBF-504A-B9B3-7927CAC587EE}" srcOrd="1" destOrd="0" presId="urn:microsoft.com/office/officeart/2005/8/layout/orgChart1"/>
    <dgm:cxn modelId="{99F4D573-3418-46E9-9CAB-96FA800E7938}" type="presOf" srcId="{E4FCD973-9CF6-894F-B219-849FA2AFC1A9}" destId="{9C4E08AE-5672-DA45-8337-A778B388F246}" srcOrd="0" destOrd="0" presId="urn:microsoft.com/office/officeart/2005/8/layout/orgChart1"/>
    <dgm:cxn modelId="{0B7374CC-73DB-46C3-81CB-2084C26047DF}" type="presOf" srcId="{04A28734-94C5-1C41-A953-036AA710BEA4}" destId="{A4AB0E82-64FA-A347-9E83-1C60C30401A5}" srcOrd="0" destOrd="0" presId="urn:microsoft.com/office/officeart/2005/8/layout/orgChart1"/>
    <dgm:cxn modelId="{518BF18D-29EE-4205-9FDE-7802F304D0C8}" type="presOf" srcId="{3D65057A-A8BC-CB4E-95BE-F97E9B70AC1C}" destId="{AF1F3C33-0E4F-E346-BE64-4C286DB78AE7}" srcOrd="0" destOrd="0" presId="urn:microsoft.com/office/officeart/2005/8/layout/orgChart1"/>
    <dgm:cxn modelId="{30858F38-3012-4EFA-A5B1-99DB82BB71FB}" type="presParOf" srcId="{A0EBD042-ACBA-124E-9647-D0CE4BE1EB8B}" destId="{CCAD8829-63E3-8542-ABE4-1728E03A252E}" srcOrd="0" destOrd="0" presId="urn:microsoft.com/office/officeart/2005/8/layout/orgChart1"/>
    <dgm:cxn modelId="{611DEE87-2DFE-4CF7-85B5-367711BB64D0}" type="presParOf" srcId="{CCAD8829-63E3-8542-ABE4-1728E03A252E}" destId="{7C7EE6E8-2AE9-564F-8883-790DE85CD0BA}" srcOrd="0" destOrd="0" presId="urn:microsoft.com/office/officeart/2005/8/layout/orgChart1"/>
    <dgm:cxn modelId="{2BD3D19A-4FD5-4CAC-BF59-F42E8C41E5A2}" type="presParOf" srcId="{7C7EE6E8-2AE9-564F-8883-790DE85CD0BA}" destId="{0D65BF82-088A-B145-A4D1-DD4308BAF859}" srcOrd="0" destOrd="0" presId="urn:microsoft.com/office/officeart/2005/8/layout/orgChart1"/>
    <dgm:cxn modelId="{97D402D8-8E01-47D9-B7CA-C6B88DA66908}" type="presParOf" srcId="{7C7EE6E8-2AE9-564F-8883-790DE85CD0BA}" destId="{C5241185-8D4C-BF43-BBBD-55927375420F}" srcOrd="1" destOrd="0" presId="urn:microsoft.com/office/officeart/2005/8/layout/orgChart1"/>
    <dgm:cxn modelId="{CE7EE4E3-40FE-49F0-BF8E-70537E0A0CEB}" type="presParOf" srcId="{CCAD8829-63E3-8542-ABE4-1728E03A252E}" destId="{26AABDEB-7337-B546-9C83-F5849C8B8F2A}" srcOrd="1" destOrd="0" presId="urn:microsoft.com/office/officeart/2005/8/layout/orgChart1"/>
    <dgm:cxn modelId="{C450B5E4-C542-4DDC-9CCB-E013C53B6269}" type="presParOf" srcId="{CCAD8829-63E3-8542-ABE4-1728E03A252E}" destId="{E5278899-CE22-364A-B6AB-6E32D6C15FBA}" srcOrd="2" destOrd="0" presId="urn:microsoft.com/office/officeart/2005/8/layout/orgChart1"/>
    <dgm:cxn modelId="{5FB0DEE0-D811-4089-8128-688162FBC9B1}" type="presParOf" srcId="{E5278899-CE22-364A-B6AB-6E32D6C15FBA}" destId="{A4AB0E82-64FA-A347-9E83-1C60C30401A5}" srcOrd="0" destOrd="0" presId="urn:microsoft.com/office/officeart/2005/8/layout/orgChart1"/>
    <dgm:cxn modelId="{F26136F3-F7CB-4DC7-9248-3A244C40DF8E}" type="presParOf" srcId="{E5278899-CE22-364A-B6AB-6E32D6C15FBA}" destId="{2F7AE89E-D84B-1B40-A958-A13458BB9577}" srcOrd="1" destOrd="0" presId="urn:microsoft.com/office/officeart/2005/8/layout/orgChart1"/>
    <dgm:cxn modelId="{66F122AA-ABAC-4530-B62C-37D4F3997023}" type="presParOf" srcId="{2F7AE89E-D84B-1B40-A958-A13458BB9577}" destId="{44445128-677B-FD4B-B545-D3EA4CAB552C}" srcOrd="0" destOrd="0" presId="urn:microsoft.com/office/officeart/2005/8/layout/orgChart1"/>
    <dgm:cxn modelId="{C075A1EF-8526-4E61-9501-6A67D082145A}" type="presParOf" srcId="{44445128-677B-FD4B-B545-D3EA4CAB552C}" destId="{B34700F0-F345-1244-ACF1-41420736564A}" srcOrd="0" destOrd="0" presId="urn:microsoft.com/office/officeart/2005/8/layout/orgChart1"/>
    <dgm:cxn modelId="{2DA23895-F04C-4F6D-B334-E085A7B341E6}" type="presParOf" srcId="{44445128-677B-FD4B-B545-D3EA4CAB552C}" destId="{4258F47F-6DBF-504A-B9B3-7927CAC587EE}" srcOrd="1" destOrd="0" presId="urn:microsoft.com/office/officeart/2005/8/layout/orgChart1"/>
    <dgm:cxn modelId="{BB1B1080-5407-4F53-83BB-774CF8FFE06C}" type="presParOf" srcId="{2F7AE89E-D84B-1B40-A958-A13458BB9577}" destId="{13B62E29-374F-C84B-B1E7-F20CA78AD001}" srcOrd="1" destOrd="0" presId="urn:microsoft.com/office/officeart/2005/8/layout/orgChart1"/>
    <dgm:cxn modelId="{C46849D0-257F-445C-A84B-76FF3F331CF8}" type="presParOf" srcId="{2F7AE89E-D84B-1B40-A958-A13458BB9577}" destId="{ABCDB5E3-F570-BB44-AB37-9BCC08E1B02D}" srcOrd="2" destOrd="0" presId="urn:microsoft.com/office/officeart/2005/8/layout/orgChart1"/>
    <dgm:cxn modelId="{3D107E2D-833D-4009-83BB-38443BB2C01C}" type="presParOf" srcId="{E5278899-CE22-364A-B6AB-6E32D6C15FBA}" destId="{188ED176-EF0C-774C-B9DE-DB3B93740C9D}" srcOrd="2" destOrd="0" presId="urn:microsoft.com/office/officeart/2005/8/layout/orgChart1"/>
    <dgm:cxn modelId="{CF20AB5A-5632-4344-ADB2-862B9BBA3E01}" type="presParOf" srcId="{E5278899-CE22-364A-B6AB-6E32D6C15FBA}" destId="{4AC7238B-9833-FA4A-AAF5-8D4889629E2E}" srcOrd="3" destOrd="0" presId="urn:microsoft.com/office/officeart/2005/8/layout/orgChart1"/>
    <dgm:cxn modelId="{D1025DA6-A677-4F37-B630-1AC5FCC530E9}" type="presParOf" srcId="{4AC7238B-9833-FA4A-AAF5-8D4889629E2E}" destId="{4BA7D820-682B-F44B-81AC-1D9D1B9616CD}" srcOrd="0" destOrd="0" presId="urn:microsoft.com/office/officeart/2005/8/layout/orgChart1"/>
    <dgm:cxn modelId="{04C47885-F709-4A18-989A-2CB168CB23F9}" type="presParOf" srcId="{4BA7D820-682B-F44B-81AC-1D9D1B9616CD}" destId="{676E54B9-B932-8B4F-B6E0-C3F238059001}" srcOrd="0" destOrd="0" presId="urn:microsoft.com/office/officeart/2005/8/layout/orgChart1"/>
    <dgm:cxn modelId="{3D3B522A-A9F8-4D94-B5F3-10D1F115ED69}" type="presParOf" srcId="{4BA7D820-682B-F44B-81AC-1D9D1B9616CD}" destId="{38EA3D7D-CB27-584D-A585-0372841F5C86}" srcOrd="1" destOrd="0" presId="urn:microsoft.com/office/officeart/2005/8/layout/orgChart1"/>
    <dgm:cxn modelId="{ECC51D48-CB75-4922-8989-6DF019056F45}" type="presParOf" srcId="{4AC7238B-9833-FA4A-AAF5-8D4889629E2E}" destId="{BDD99F67-E8C1-2944-A8B6-D07E72E8271C}" srcOrd="1" destOrd="0" presId="urn:microsoft.com/office/officeart/2005/8/layout/orgChart1"/>
    <dgm:cxn modelId="{57A46807-F32D-445E-B5E7-6F045475CB59}" type="presParOf" srcId="{4AC7238B-9833-FA4A-AAF5-8D4889629E2E}" destId="{285FD24F-74EB-1C45-99C1-9DE2FE473C69}" srcOrd="2" destOrd="0" presId="urn:microsoft.com/office/officeart/2005/8/layout/orgChart1"/>
    <dgm:cxn modelId="{FFC61FE3-1F09-48A6-B16A-D927F46B9DEF}" type="presParOf" srcId="{285FD24F-74EB-1C45-99C1-9DE2FE473C69}" destId="{9B82E42A-D0BD-B74D-8842-49FF7B300C29}" srcOrd="0" destOrd="0" presId="urn:microsoft.com/office/officeart/2005/8/layout/orgChart1"/>
    <dgm:cxn modelId="{00D7C146-3955-4929-9E7F-D55D378C161B}" type="presParOf" srcId="{285FD24F-74EB-1C45-99C1-9DE2FE473C69}" destId="{8D6D89FD-7C01-EB40-B275-3139CFE333FB}" srcOrd="1" destOrd="0" presId="urn:microsoft.com/office/officeart/2005/8/layout/orgChart1"/>
    <dgm:cxn modelId="{F4AFA482-6AF6-4BC1-9409-A6385A52892E}" type="presParOf" srcId="{8D6D89FD-7C01-EB40-B275-3139CFE333FB}" destId="{9150DA30-12F3-7A47-8927-C957E9CFD0EE}" srcOrd="0" destOrd="0" presId="urn:microsoft.com/office/officeart/2005/8/layout/orgChart1"/>
    <dgm:cxn modelId="{056070D5-5FD2-481B-8220-9B3B68D37513}" type="presParOf" srcId="{9150DA30-12F3-7A47-8927-C957E9CFD0EE}" destId="{AF1F3C33-0E4F-E346-BE64-4C286DB78AE7}" srcOrd="0" destOrd="0" presId="urn:microsoft.com/office/officeart/2005/8/layout/orgChart1"/>
    <dgm:cxn modelId="{2BC9A0EA-4A27-445C-A0E3-26423D3AFFFD}" type="presParOf" srcId="{9150DA30-12F3-7A47-8927-C957E9CFD0EE}" destId="{BCC1C3E8-9B14-B741-8EDB-CFD3E00EA10D}" srcOrd="1" destOrd="0" presId="urn:microsoft.com/office/officeart/2005/8/layout/orgChart1"/>
    <dgm:cxn modelId="{6D709F1D-5FB2-4CAF-9A5E-6F668DCEED4F}" type="presParOf" srcId="{8D6D89FD-7C01-EB40-B275-3139CFE333FB}" destId="{C24525DF-CCBF-7D43-A1C7-12FD9C8822BA}" srcOrd="1" destOrd="0" presId="urn:microsoft.com/office/officeart/2005/8/layout/orgChart1"/>
    <dgm:cxn modelId="{4F9872FA-EF7D-4540-AF9F-24C5D55370A8}" type="presParOf" srcId="{8D6D89FD-7C01-EB40-B275-3139CFE333FB}" destId="{CC05F286-E37F-A349-8887-28B48F367B85}" srcOrd="2" destOrd="0" presId="urn:microsoft.com/office/officeart/2005/8/layout/orgChart1"/>
    <dgm:cxn modelId="{E7E18C4F-3812-4343-9A20-E6DDB439D0B7}" type="presParOf" srcId="{285FD24F-74EB-1C45-99C1-9DE2FE473C69}" destId="{C775F488-68C9-1C47-8598-7ECC7E85DBCD}" srcOrd="2" destOrd="0" presId="urn:microsoft.com/office/officeart/2005/8/layout/orgChart1"/>
    <dgm:cxn modelId="{49ADCD1D-39F0-4B2E-BEDA-457CF2E30659}" type="presParOf" srcId="{285FD24F-74EB-1C45-99C1-9DE2FE473C69}" destId="{4E9B86FC-C801-6F4D-999D-EA969D7F7C99}" srcOrd="3" destOrd="0" presId="urn:microsoft.com/office/officeart/2005/8/layout/orgChart1"/>
    <dgm:cxn modelId="{EA61D49D-370D-4431-9A4E-C6EE04E98E71}" type="presParOf" srcId="{4E9B86FC-C801-6F4D-999D-EA969D7F7C99}" destId="{3990DE46-CF95-1B47-8B74-D080C5E8DB90}" srcOrd="0" destOrd="0" presId="urn:microsoft.com/office/officeart/2005/8/layout/orgChart1"/>
    <dgm:cxn modelId="{19C206DD-9DBD-47DD-96BF-9140FAAD6ACC}" type="presParOf" srcId="{3990DE46-CF95-1B47-8B74-D080C5E8DB90}" destId="{9C4E08AE-5672-DA45-8337-A778B388F246}" srcOrd="0" destOrd="0" presId="urn:microsoft.com/office/officeart/2005/8/layout/orgChart1"/>
    <dgm:cxn modelId="{583FAA23-9E67-495E-ADA2-595DB7387EE7}" type="presParOf" srcId="{3990DE46-CF95-1B47-8B74-D080C5E8DB90}" destId="{8E70554F-00BC-D943-97A2-67A24E99159A}" srcOrd="1" destOrd="0" presId="urn:microsoft.com/office/officeart/2005/8/layout/orgChart1"/>
    <dgm:cxn modelId="{B032C10E-73E0-419D-BC9B-0DCFC7626577}" type="presParOf" srcId="{4E9B86FC-C801-6F4D-999D-EA969D7F7C99}" destId="{8C695500-44CE-244C-AB2C-9B850749E7E2}" srcOrd="1" destOrd="0" presId="urn:microsoft.com/office/officeart/2005/8/layout/orgChart1"/>
    <dgm:cxn modelId="{2F6DDF83-9065-49BE-A776-9B45671E9D5B}" type="presParOf" srcId="{4E9B86FC-C801-6F4D-999D-EA969D7F7C99}" destId="{4400D103-B8E8-7044-BC19-39287C97F96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0B28E3-3963-4E3B-BBF2-22248A8678EB}" type="doc">
      <dgm:prSet loTypeId="urn:microsoft.com/office/officeart/2005/8/layout/lProcess2" loCatId="list" qsTypeId="urn:microsoft.com/office/officeart/2005/8/quickstyle/3d1" qsCatId="3D" csTypeId="urn:microsoft.com/office/officeart/2005/8/colors/accent1_1" csCatId="accent1" phldr="1"/>
      <dgm:spPr/>
      <dgm:t>
        <a:bodyPr/>
        <a:lstStyle/>
        <a:p>
          <a:endParaRPr lang="es-CO"/>
        </a:p>
      </dgm:t>
    </dgm:pt>
    <dgm:pt modelId="{15187540-1EFF-45BE-95B1-6BA9E998EF0C}">
      <dgm:prSet phldrT="[Texto]" custT="1"/>
      <dgm:spPr/>
      <dgm:t>
        <a:bodyPr/>
        <a:lstStyle/>
        <a:p>
          <a:r>
            <a:rPr lang="es-CO" sz="2600" b="1" dirty="0" smtClean="0"/>
            <a:t>Marco Nacional de Cualificaciones</a:t>
          </a:r>
          <a:endParaRPr lang="es-CO" sz="2600" b="1" dirty="0"/>
        </a:p>
      </dgm:t>
    </dgm:pt>
    <dgm:pt modelId="{744361CD-6C0F-4174-8C76-294932104228}" type="parTrans" cxnId="{DAB3F535-13D0-4398-9B07-3262BBC32A61}">
      <dgm:prSet/>
      <dgm:spPr/>
      <dgm:t>
        <a:bodyPr/>
        <a:lstStyle/>
        <a:p>
          <a:endParaRPr lang="es-CO"/>
        </a:p>
      </dgm:t>
    </dgm:pt>
    <dgm:pt modelId="{31408DF1-C418-4CC3-A1C9-23BDA5EFC60A}" type="sibTrans" cxnId="{DAB3F535-13D0-4398-9B07-3262BBC32A61}">
      <dgm:prSet/>
      <dgm:spPr/>
      <dgm:t>
        <a:bodyPr/>
        <a:lstStyle/>
        <a:p>
          <a:endParaRPr lang="es-CO"/>
        </a:p>
      </dgm:t>
    </dgm:pt>
    <dgm:pt modelId="{F659E5BE-56E7-4B53-9DEA-56769B0A1894}">
      <dgm:prSet phldrT="[Texto]" custT="1"/>
      <dgm:spPr/>
      <dgm:t>
        <a:bodyPr/>
        <a:lstStyle/>
        <a:p>
          <a:r>
            <a:rPr lang="es-CO" sz="2600" b="1" dirty="0" smtClean="0"/>
            <a:t>Sistema de información</a:t>
          </a:r>
          <a:endParaRPr lang="es-CO" sz="2600" b="1" dirty="0"/>
        </a:p>
      </dgm:t>
    </dgm:pt>
    <dgm:pt modelId="{6AD9A953-2B0E-44EC-85F5-60A4B2DC9122}" type="parTrans" cxnId="{9A5C993E-3E01-4C29-89B1-B7AD55C7404C}">
      <dgm:prSet/>
      <dgm:spPr/>
      <dgm:t>
        <a:bodyPr/>
        <a:lstStyle/>
        <a:p>
          <a:endParaRPr lang="es-CO"/>
        </a:p>
      </dgm:t>
    </dgm:pt>
    <dgm:pt modelId="{F2E509C8-978B-4FB6-AFC1-A5C3087186BE}" type="sibTrans" cxnId="{9A5C993E-3E01-4C29-89B1-B7AD55C7404C}">
      <dgm:prSet/>
      <dgm:spPr/>
      <dgm:t>
        <a:bodyPr/>
        <a:lstStyle/>
        <a:p>
          <a:endParaRPr lang="es-CO"/>
        </a:p>
      </dgm:t>
    </dgm:pt>
    <dgm:pt modelId="{8C0A877E-EE0F-4945-8057-8D4FE34E8C69}">
      <dgm:prSet phldrT="[Texto]" custT="1"/>
      <dgm:spPr/>
      <dgm:t>
        <a:bodyPr/>
        <a:lstStyle/>
        <a:p>
          <a:r>
            <a:rPr lang="es-CO" sz="2600" b="1" dirty="0" smtClean="0"/>
            <a:t>Formación Profesional</a:t>
          </a:r>
          <a:endParaRPr lang="es-CO" sz="2600" b="1" dirty="0"/>
        </a:p>
      </dgm:t>
    </dgm:pt>
    <dgm:pt modelId="{67C726F0-10FD-4A8A-8D15-ACE1B57493BE}" type="sibTrans" cxnId="{73288EAD-3677-4BF0-B18A-B9D75ECB2D20}">
      <dgm:prSet/>
      <dgm:spPr/>
      <dgm:t>
        <a:bodyPr/>
        <a:lstStyle/>
        <a:p>
          <a:endParaRPr lang="es-ES"/>
        </a:p>
      </dgm:t>
    </dgm:pt>
    <dgm:pt modelId="{8B41486A-5D4A-4B2B-87CB-7956C5459699}" type="parTrans" cxnId="{73288EAD-3677-4BF0-B18A-B9D75ECB2D20}">
      <dgm:prSet/>
      <dgm:spPr/>
      <dgm:t>
        <a:bodyPr/>
        <a:lstStyle/>
        <a:p>
          <a:endParaRPr lang="es-ES"/>
        </a:p>
      </dgm:t>
    </dgm:pt>
    <dgm:pt modelId="{C5A168A6-8C30-4A13-87FF-20C4F9C17F4C}">
      <dgm:prSet phldrT="[Texto]" custT="1"/>
      <dgm:spPr/>
      <dgm:t>
        <a:bodyPr/>
        <a:lstStyle/>
        <a:p>
          <a:r>
            <a:rPr lang="es-CO" sz="1600" b="0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Organización de un</a:t>
          </a:r>
          <a:r>
            <a:rPr lang="es-CO" sz="1600" b="1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 Sistema de información </a:t>
          </a:r>
          <a:r>
            <a:rPr lang="es-CO" sz="1600" b="0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de la oferta de la educación postmedia</a:t>
          </a:r>
          <a:endParaRPr lang="es-CO" sz="1600" b="1" dirty="0">
            <a:latin typeface="+mn-lt"/>
          </a:endParaRPr>
        </a:p>
      </dgm:t>
    </dgm:pt>
    <dgm:pt modelId="{52F86F6C-EA14-4841-9025-C9DEB1CC6260}" type="sibTrans" cxnId="{B3D4A372-B050-4BF6-B0F7-0965C05349A4}">
      <dgm:prSet/>
      <dgm:spPr/>
      <dgm:t>
        <a:bodyPr/>
        <a:lstStyle/>
        <a:p>
          <a:endParaRPr lang="es-CO"/>
        </a:p>
      </dgm:t>
    </dgm:pt>
    <dgm:pt modelId="{9DB93F8F-C54E-4756-9B4D-F33389F9EE70}" type="parTrans" cxnId="{B3D4A372-B050-4BF6-B0F7-0965C05349A4}">
      <dgm:prSet/>
      <dgm:spPr/>
      <dgm:t>
        <a:bodyPr/>
        <a:lstStyle/>
        <a:p>
          <a:endParaRPr lang="es-CO"/>
        </a:p>
      </dgm:t>
    </dgm:pt>
    <dgm:pt modelId="{0585FC9F-2CBD-40DE-A505-662054B239F1}">
      <dgm:prSet phldrT="[Texto]" custT="1"/>
      <dgm:spPr/>
      <dgm:t>
        <a:bodyPr/>
        <a:lstStyle/>
        <a:p>
          <a:r>
            <a:rPr lang="es-CO" sz="1600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Puesta en marcha del</a:t>
          </a:r>
          <a:r>
            <a:rPr lang="es-CO" sz="1600" b="0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CO" sz="1600" b="1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Marco Nacional de Cualificaciones </a:t>
          </a:r>
          <a:r>
            <a:rPr lang="es-CO" sz="1600" b="0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para facilitar la construcción de un lenguaje común entre la educación y el mundo del trabajo</a:t>
          </a:r>
          <a:endParaRPr lang="es-CO" sz="1600" b="1" i="0" dirty="0">
            <a:latin typeface="+mn-lt"/>
          </a:endParaRPr>
        </a:p>
      </dgm:t>
    </dgm:pt>
    <dgm:pt modelId="{7F0C97A5-4DCA-4A04-A273-2954432BD2E0}" type="sibTrans" cxnId="{AE854088-7B7F-4126-A1FD-A1CAADCBA3E4}">
      <dgm:prSet/>
      <dgm:spPr/>
      <dgm:t>
        <a:bodyPr/>
        <a:lstStyle/>
        <a:p>
          <a:endParaRPr lang="es-CO"/>
        </a:p>
      </dgm:t>
    </dgm:pt>
    <dgm:pt modelId="{1F6168A8-AEA6-4AAA-AB0E-2BF1441BC912}" type="parTrans" cxnId="{AE854088-7B7F-4126-A1FD-A1CAADCBA3E4}">
      <dgm:prSet/>
      <dgm:spPr/>
      <dgm:t>
        <a:bodyPr/>
        <a:lstStyle/>
        <a:p>
          <a:endParaRPr lang="es-CO"/>
        </a:p>
      </dgm:t>
    </dgm:pt>
    <dgm:pt modelId="{732A4BA8-E310-4AFF-AD72-8A459C8916FD}">
      <dgm:prSet phldrT="[Texto]" custT="1"/>
      <dgm:spPr/>
      <dgm:t>
        <a:bodyPr/>
        <a:lstStyle/>
        <a:p>
          <a:r>
            <a:rPr lang="es-CO" sz="1600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Estructuración de la </a:t>
          </a:r>
          <a:r>
            <a:rPr lang="es-CO" sz="1600" b="1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Formación Profesional </a:t>
          </a:r>
          <a:r>
            <a:rPr lang="es-CO" sz="1600" b="0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con el objetivo de lograr el fortalecimiento de la técnica y la tecnología</a:t>
          </a:r>
          <a:endParaRPr lang="es-CO" sz="1600" b="1" dirty="0">
            <a:latin typeface="+mn-lt"/>
          </a:endParaRPr>
        </a:p>
      </dgm:t>
    </dgm:pt>
    <dgm:pt modelId="{91490806-001E-43A7-A01A-ADE169B063A2}" type="sibTrans" cxnId="{92BFCF79-710B-45EC-9517-3DFE8DC400CD}">
      <dgm:prSet/>
      <dgm:spPr/>
      <dgm:t>
        <a:bodyPr/>
        <a:lstStyle/>
        <a:p>
          <a:endParaRPr lang="es-ES"/>
        </a:p>
      </dgm:t>
    </dgm:pt>
    <dgm:pt modelId="{06615855-7CF7-4921-8404-D36AC11C903D}" type="parTrans" cxnId="{92BFCF79-710B-45EC-9517-3DFE8DC400CD}">
      <dgm:prSet/>
      <dgm:spPr/>
      <dgm:t>
        <a:bodyPr/>
        <a:lstStyle/>
        <a:p>
          <a:endParaRPr lang="es-ES"/>
        </a:p>
      </dgm:t>
    </dgm:pt>
    <dgm:pt modelId="{652640A1-26D7-4285-AB54-CBC8734DFB1D}" type="pres">
      <dgm:prSet presAssocID="{AB0B28E3-3963-4E3B-BBF2-22248A8678E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275EA98D-0666-4001-8CAC-4A1F3D4595D7}" type="pres">
      <dgm:prSet presAssocID="{8C0A877E-EE0F-4945-8057-8D4FE34E8C69}" presName="compNode" presStyleCnt="0"/>
      <dgm:spPr/>
      <dgm:t>
        <a:bodyPr/>
        <a:lstStyle/>
        <a:p>
          <a:endParaRPr lang="es-ES"/>
        </a:p>
      </dgm:t>
    </dgm:pt>
    <dgm:pt modelId="{F172EE5E-92CE-4670-8773-CAFB1C2EBD37}" type="pres">
      <dgm:prSet presAssocID="{8C0A877E-EE0F-4945-8057-8D4FE34E8C69}" presName="aNode" presStyleLbl="bgShp" presStyleIdx="0" presStyleCnt="3"/>
      <dgm:spPr/>
      <dgm:t>
        <a:bodyPr/>
        <a:lstStyle/>
        <a:p>
          <a:endParaRPr lang="es-ES"/>
        </a:p>
      </dgm:t>
    </dgm:pt>
    <dgm:pt modelId="{1E5FBA6B-B8FB-4535-8E79-84C397E502D9}" type="pres">
      <dgm:prSet presAssocID="{8C0A877E-EE0F-4945-8057-8D4FE34E8C69}" presName="textNode" presStyleLbl="bgShp" presStyleIdx="0" presStyleCnt="3"/>
      <dgm:spPr/>
      <dgm:t>
        <a:bodyPr/>
        <a:lstStyle/>
        <a:p>
          <a:endParaRPr lang="es-ES"/>
        </a:p>
      </dgm:t>
    </dgm:pt>
    <dgm:pt modelId="{080B902C-74EB-408F-BEE4-B5395CF6AC01}" type="pres">
      <dgm:prSet presAssocID="{8C0A877E-EE0F-4945-8057-8D4FE34E8C69}" presName="compChildNode" presStyleCnt="0"/>
      <dgm:spPr/>
      <dgm:t>
        <a:bodyPr/>
        <a:lstStyle/>
        <a:p>
          <a:endParaRPr lang="es-ES"/>
        </a:p>
      </dgm:t>
    </dgm:pt>
    <dgm:pt modelId="{9A9AA525-1E60-4C0F-8273-171AC8CCE161}" type="pres">
      <dgm:prSet presAssocID="{8C0A877E-EE0F-4945-8057-8D4FE34E8C69}" presName="theInnerList" presStyleCnt="0"/>
      <dgm:spPr/>
      <dgm:t>
        <a:bodyPr/>
        <a:lstStyle/>
        <a:p>
          <a:endParaRPr lang="es-ES"/>
        </a:p>
      </dgm:t>
    </dgm:pt>
    <dgm:pt modelId="{3D71D1E8-FF65-4264-A6EC-8A23E6067592}" type="pres">
      <dgm:prSet presAssocID="{732A4BA8-E310-4AFF-AD72-8A459C8916FD}" presName="childNode" presStyleLbl="node1" presStyleIdx="0" presStyleCnt="3" custScaleY="2000000" custLinFactNeighborX="-3559" custLinFactNeighborY="-1012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44E2BD-A12C-484F-A29E-0BFC15F607B0}" type="pres">
      <dgm:prSet presAssocID="{8C0A877E-EE0F-4945-8057-8D4FE34E8C69}" presName="aSpace" presStyleCnt="0"/>
      <dgm:spPr/>
      <dgm:t>
        <a:bodyPr/>
        <a:lstStyle/>
        <a:p>
          <a:endParaRPr lang="es-ES"/>
        </a:p>
      </dgm:t>
    </dgm:pt>
    <dgm:pt modelId="{891C5DAA-6669-4F8D-AF83-C8B424AF87F8}" type="pres">
      <dgm:prSet presAssocID="{15187540-1EFF-45BE-95B1-6BA9E998EF0C}" presName="compNode" presStyleCnt="0"/>
      <dgm:spPr/>
      <dgm:t>
        <a:bodyPr/>
        <a:lstStyle/>
        <a:p>
          <a:endParaRPr lang="es-ES"/>
        </a:p>
      </dgm:t>
    </dgm:pt>
    <dgm:pt modelId="{68353F22-6BF4-425E-AC20-2A5384D2EAA1}" type="pres">
      <dgm:prSet presAssocID="{15187540-1EFF-45BE-95B1-6BA9E998EF0C}" presName="aNode" presStyleLbl="bgShp" presStyleIdx="1" presStyleCnt="3" custScaleX="95898"/>
      <dgm:spPr/>
      <dgm:t>
        <a:bodyPr/>
        <a:lstStyle/>
        <a:p>
          <a:endParaRPr lang="es-CO"/>
        </a:p>
      </dgm:t>
    </dgm:pt>
    <dgm:pt modelId="{9149DEF5-8506-4C0F-8599-906CCAF753DF}" type="pres">
      <dgm:prSet presAssocID="{15187540-1EFF-45BE-95B1-6BA9E998EF0C}" presName="textNode" presStyleLbl="bgShp" presStyleIdx="1" presStyleCnt="3"/>
      <dgm:spPr/>
      <dgm:t>
        <a:bodyPr/>
        <a:lstStyle/>
        <a:p>
          <a:endParaRPr lang="es-CO"/>
        </a:p>
      </dgm:t>
    </dgm:pt>
    <dgm:pt modelId="{81C390A0-4803-45FC-AABA-EEC1D97BB9B5}" type="pres">
      <dgm:prSet presAssocID="{15187540-1EFF-45BE-95B1-6BA9E998EF0C}" presName="compChildNode" presStyleCnt="0"/>
      <dgm:spPr/>
      <dgm:t>
        <a:bodyPr/>
        <a:lstStyle/>
        <a:p>
          <a:endParaRPr lang="es-ES"/>
        </a:p>
      </dgm:t>
    </dgm:pt>
    <dgm:pt modelId="{F30DEE79-6FEB-4831-B935-61459408D798}" type="pres">
      <dgm:prSet presAssocID="{15187540-1EFF-45BE-95B1-6BA9E998EF0C}" presName="theInnerList" presStyleCnt="0"/>
      <dgm:spPr/>
      <dgm:t>
        <a:bodyPr/>
        <a:lstStyle/>
        <a:p>
          <a:endParaRPr lang="es-ES"/>
        </a:p>
      </dgm:t>
    </dgm:pt>
    <dgm:pt modelId="{8B8BD561-B75E-487A-A84F-842F50207C13}" type="pres">
      <dgm:prSet presAssocID="{0585FC9F-2CBD-40DE-A505-662054B239F1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F1B51BF-8CE4-49A8-915A-BAE999A5C2EF}" type="pres">
      <dgm:prSet presAssocID="{15187540-1EFF-45BE-95B1-6BA9E998EF0C}" presName="aSpace" presStyleCnt="0"/>
      <dgm:spPr/>
      <dgm:t>
        <a:bodyPr/>
        <a:lstStyle/>
        <a:p>
          <a:endParaRPr lang="es-ES"/>
        </a:p>
      </dgm:t>
    </dgm:pt>
    <dgm:pt modelId="{9C8489F2-5CCB-4B1B-94C4-AFC938FAE0DA}" type="pres">
      <dgm:prSet presAssocID="{F659E5BE-56E7-4B53-9DEA-56769B0A1894}" presName="compNode" presStyleCnt="0"/>
      <dgm:spPr/>
      <dgm:t>
        <a:bodyPr/>
        <a:lstStyle/>
        <a:p>
          <a:endParaRPr lang="es-ES"/>
        </a:p>
      </dgm:t>
    </dgm:pt>
    <dgm:pt modelId="{25F51E35-B50C-4C1A-90CD-D7F76BAB7181}" type="pres">
      <dgm:prSet presAssocID="{F659E5BE-56E7-4B53-9DEA-56769B0A1894}" presName="aNode" presStyleLbl="bgShp" presStyleIdx="2" presStyleCnt="3" custScaleX="87562"/>
      <dgm:spPr/>
      <dgm:t>
        <a:bodyPr/>
        <a:lstStyle/>
        <a:p>
          <a:endParaRPr lang="es-CO"/>
        </a:p>
      </dgm:t>
    </dgm:pt>
    <dgm:pt modelId="{EBADF5D4-DF3B-48AB-92D2-38AEA7CBA3B4}" type="pres">
      <dgm:prSet presAssocID="{F659E5BE-56E7-4B53-9DEA-56769B0A1894}" presName="textNode" presStyleLbl="bgShp" presStyleIdx="2" presStyleCnt="3"/>
      <dgm:spPr/>
      <dgm:t>
        <a:bodyPr/>
        <a:lstStyle/>
        <a:p>
          <a:endParaRPr lang="es-CO"/>
        </a:p>
      </dgm:t>
    </dgm:pt>
    <dgm:pt modelId="{EE1A15A4-A02D-43C1-8373-3A9D3FD87B61}" type="pres">
      <dgm:prSet presAssocID="{F659E5BE-56E7-4B53-9DEA-56769B0A1894}" presName="compChildNode" presStyleCnt="0"/>
      <dgm:spPr/>
      <dgm:t>
        <a:bodyPr/>
        <a:lstStyle/>
        <a:p>
          <a:endParaRPr lang="es-ES"/>
        </a:p>
      </dgm:t>
    </dgm:pt>
    <dgm:pt modelId="{9E138C93-8637-456F-A0AF-C43DAC65A52F}" type="pres">
      <dgm:prSet presAssocID="{F659E5BE-56E7-4B53-9DEA-56769B0A1894}" presName="theInnerList" presStyleCnt="0"/>
      <dgm:spPr/>
      <dgm:t>
        <a:bodyPr/>
        <a:lstStyle/>
        <a:p>
          <a:endParaRPr lang="es-ES"/>
        </a:p>
      </dgm:t>
    </dgm:pt>
    <dgm:pt modelId="{98E0EE11-E86A-4718-99F3-3B12B21FD5B2}" type="pres">
      <dgm:prSet presAssocID="{C5A168A6-8C30-4A13-87FF-20C4F9C17F4C}" presName="childNode" presStyleLbl="node1" presStyleIdx="2" presStyleCnt="3" custScaleX="7803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37A58F98-455F-495E-AC13-5880CEA4D5FD}" type="presOf" srcId="{F659E5BE-56E7-4B53-9DEA-56769B0A1894}" destId="{EBADF5D4-DF3B-48AB-92D2-38AEA7CBA3B4}" srcOrd="1" destOrd="0" presId="urn:microsoft.com/office/officeart/2005/8/layout/lProcess2"/>
    <dgm:cxn modelId="{30E47028-9894-43BB-B703-0A3ADE12B4CF}" type="presOf" srcId="{AB0B28E3-3963-4E3B-BBF2-22248A8678EB}" destId="{652640A1-26D7-4285-AB54-CBC8734DFB1D}" srcOrd="0" destOrd="0" presId="urn:microsoft.com/office/officeart/2005/8/layout/lProcess2"/>
    <dgm:cxn modelId="{1E596832-F6C8-4C42-AE69-1D7C2178E70D}" type="presOf" srcId="{8C0A877E-EE0F-4945-8057-8D4FE34E8C69}" destId="{F172EE5E-92CE-4670-8773-CAFB1C2EBD37}" srcOrd="0" destOrd="0" presId="urn:microsoft.com/office/officeart/2005/8/layout/lProcess2"/>
    <dgm:cxn modelId="{AE854088-7B7F-4126-A1FD-A1CAADCBA3E4}" srcId="{15187540-1EFF-45BE-95B1-6BA9E998EF0C}" destId="{0585FC9F-2CBD-40DE-A505-662054B239F1}" srcOrd="0" destOrd="0" parTransId="{1F6168A8-AEA6-4AAA-AB0E-2BF1441BC912}" sibTransId="{7F0C97A5-4DCA-4A04-A273-2954432BD2E0}"/>
    <dgm:cxn modelId="{FCABC7BE-39AF-4C37-B714-C5F9E9F43BFC}" type="presOf" srcId="{0585FC9F-2CBD-40DE-A505-662054B239F1}" destId="{8B8BD561-B75E-487A-A84F-842F50207C13}" srcOrd="0" destOrd="0" presId="urn:microsoft.com/office/officeart/2005/8/layout/lProcess2"/>
    <dgm:cxn modelId="{9A5C993E-3E01-4C29-89B1-B7AD55C7404C}" srcId="{AB0B28E3-3963-4E3B-BBF2-22248A8678EB}" destId="{F659E5BE-56E7-4B53-9DEA-56769B0A1894}" srcOrd="2" destOrd="0" parTransId="{6AD9A953-2B0E-44EC-85F5-60A4B2DC9122}" sibTransId="{F2E509C8-978B-4FB6-AFC1-A5C3087186BE}"/>
    <dgm:cxn modelId="{B3D4A372-B050-4BF6-B0F7-0965C05349A4}" srcId="{F659E5BE-56E7-4B53-9DEA-56769B0A1894}" destId="{C5A168A6-8C30-4A13-87FF-20C4F9C17F4C}" srcOrd="0" destOrd="0" parTransId="{9DB93F8F-C54E-4756-9B4D-F33389F9EE70}" sibTransId="{52F86F6C-EA14-4841-9025-C9DEB1CC6260}"/>
    <dgm:cxn modelId="{542C1E68-81F3-47CC-9DD8-F598CDE9E776}" type="presOf" srcId="{732A4BA8-E310-4AFF-AD72-8A459C8916FD}" destId="{3D71D1E8-FF65-4264-A6EC-8A23E6067592}" srcOrd="0" destOrd="0" presId="urn:microsoft.com/office/officeart/2005/8/layout/lProcess2"/>
    <dgm:cxn modelId="{F429896E-AFFE-4DBD-B80B-FE1155B98988}" type="presOf" srcId="{15187540-1EFF-45BE-95B1-6BA9E998EF0C}" destId="{68353F22-6BF4-425E-AC20-2A5384D2EAA1}" srcOrd="0" destOrd="0" presId="urn:microsoft.com/office/officeart/2005/8/layout/lProcess2"/>
    <dgm:cxn modelId="{570DF27B-2BD2-405B-83C0-E6D57985F42C}" type="presOf" srcId="{F659E5BE-56E7-4B53-9DEA-56769B0A1894}" destId="{25F51E35-B50C-4C1A-90CD-D7F76BAB7181}" srcOrd="0" destOrd="0" presId="urn:microsoft.com/office/officeart/2005/8/layout/lProcess2"/>
    <dgm:cxn modelId="{73288EAD-3677-4BF0-B18A-B9D75ECB2D20}" srcId="{AB0B28E3-3963-4E3B-BBF2-22248A8678EB}" destId="{8C0A877E-EE0F-4945-8057-8D4FE34E8C69}" srcOrd="0" destOrd="0" parTransId="{8B41486A-5D4A-4B2B-87CB-7956C5459699}" sibTransId="{67C726F0-10FD-4A8A-8D15-ACE1B57493BE}"/>
    <dgm:cxn modelId="{B4BE4B2D-6EB5-4CE7-B4BE-7170D42CE52A}" type="presOf" srcId="{15187540-1EFF-45BE-95B1-6BA9E998EF0C}" destId="{9149DEF5-8506-4C0F-8599-906CCAF753DF}" srcOrd="1" destOrd="0" presId="urn:microsoft.com/office/officeart/2005/8/layout/lProcess2"/>
    <dgm:cxn modelId="{92BFCF79-710B-45EC-9517-3DFE8DC400CD}" srcId="{8C0A877E-EE0F-4945-8057-8D4FE34E8C69}" destId="{732A4BA8-E310-4AFF-AD72-8A459C8916FD}" srcOrd="0" destOrd="0" parTransId="{06615855-7CF7-4921-8404-D36AC11C903D}" sibTransId="{91490806-001E-43A7-A01A-ADE169B063A2}"/>
    <dgm:cxn modelId="{62021CB6-6AA2-44E8-9DAA-4657386D40C9}" type="presOf" srcId="{C5A168A6-8C30-4A13-87FF-20C4F9C17F4C}" destId="{98E0EE11-E86A-4718-99F3-3B12B21FD5B2}" srcOrd="0" destOrd="0" presId="urn:microsoft.com/office/officeart/2005/8/layout/lProcess2"/>
    <dgm:cxn modelId="{DAB3F535-13D0-4398-9B07-3262BBC32A61}" srcId="{AB0B28E3-3963-4E3B-BBF2-22248A8678EB}" destId="{15187540-1EFF-45BE-95B1-6BA9E998EF0C}" srcOrd="1" destOrd="0" parTransId="{744361CD-6C0F-4174-8C76-294932104228}" sibTransId="{31408DF1-C418-4CC3-A1C9-23BDA5EFC60A}"/>
    <dgm:cxn modelId="{5E64C869-64FC-460F-B4E2-A99DD2399D0B}" type="presOf" srcId="{8C0A877E-EE0F-4945-8057-8D4FE34E8C69}" destId="{1E5FBA6B-B8FB-4535-8E79-84C397E502D9}" srcOrd="1" destOrd="0" presId="urn:microsoft.com/office/officeart/2005/8/layout/lProcess2"/>
    <dgm:cxn modelId="{BDD50AF8-875D-4BBA-A0D2-8E8973315271}" type="presParOf" srcId="{652640A1-26D7-4285-AB54-CBC8734DFB1D}" destId="{275EA98D-0666-4001-8CAC-4A1F3D4595D7}" srcOrd="0" destOrd="0" presId="urn:microsoft.com/office/officeart/2005/8/layout/lProcess2"/>
    <dgm:cxn modelId="{33EB5484-9310-47E8-BB6F-D67EAFA87159}" type="presParOf" srcId="{275EA98D-0666-4001-8CAC-4A1F3D4595D7}" destId="{F172EE5E-92CE-4670-8773-CAFB1C2EBD37}" srcOrd="0" destOrd="0" presId="urn:microsoft.com/office/officeart/2005/8/layout/lProcess2"/>
    <dgm:cxn modelId="{4D4B2E22-063C-475A-B66D-E48706094CBD}" type="presParOf" srcId="{275EA98D-0666-4001-8CAC-4A1F3D4595D7}" destId="{1E5FBA6B-B8FB-4535-8E79-84C397E502D9}" srcOrd="1" destOrd="0" presId="urn:microsoft.com/office/officeart/2005/8/layout/lProcess2"/>
    <dgm:cxn modelId="{C75D64EF-4221-4EAE-916F-FEB10BD480A1}" type="presParOf" srcId="{275EA98D-0666-4001-8CAC-4A1F3D4595D7}" destId="{080B902C-74EB-408F-BEE4-B5395CF6AC01}" srcOrd="2" destOrd="0" presId="urn:microsoft.com/office/officeart/2005/8/layout/lProcess2"/>
    <dgm:cxn modelId="{52373D0B-D94C-4FBE-B807-67969EBC7E31}" type="presParOf" srcId="{080B902C-74EB-408F-BEE4-B5395CF6AC01}" destId="{9A9AA525-1E60-4C0F-8273-171AC8CCE161}" srcOrd="0" destOrd="0" presId="urn:microsoft.com/office/officeart/2005/8/layout/lProcess2"/>
    <dgm:cxn modelId="{F9C356C9-2DAA-4500-88BA-7A238C277D03}" type="presParOf" srcId="{9A9AA525-1E60-4C0F-8273-171AC8CCE161}" destId="{3D71D1E8-FF65-4264-A6EC-8A23E6067592}" srcOrd="0" destOrd="0" presId="urn:microsoft.com/office/officeart/2005/8/layout/lProcess2"/>
    <dgm:cxn modelId="{76D0F2BF-60EC-4E2E-9153-44CDCF137067}" type="presParOf" srcId="{652640A1-26D7-4285-AB54-CBC8734DFB1D}" destId="{2A44E2BD-A12C-484F-A29E-0BFC15F607B0}" srcOrd="1" destOrd="0" presId="urn:microsoft.com/office/officeart/2005/8/layout/lProcess2"/>
    <dgm:cxn modelId="{3F650920-BEC0-49F5-B1C2-4B1705F3775E}" type="presParOf" srcId="{652640A1-26D7-4285-AB54-CBC8734DFB1D}" destId="{891C5DAA-6669-4F8D-AF83-C8B424AF87F8}" srcOrd="2" destOrd="0" presId="urn:microsoft.com/office/officeart/2005/8/layout/lProcess2"/>
    <dgm:cxn modelId="{1500E645-7C5E-463C-B8AF-77AAF4193FCE}" type="presParOf" srcId="{891C5DAA-6669-4F8D-AF83-C8B424AF87F8}" destId="{68353F22-6BF4-425E-AC20-2A5384D2EAA1}" srcOrd="0" destOrd="0" presId="urn:microsoft.com/office/officeart/2005/8/layout/lProcess2"/>
    <dgm:cxn modelId="{501B52B0-388B-4B3B-AA21-EDD2647058A1}" type="presParOf" srcId="{891C5DAA-6669-4F8D-AF83-C8B424AF87F8}" destId="{9149DEF5-8506-4C0F-8599-906CCAF753DF}" srcOrd="1" destOrd="0" presId="urn:microsoft.com/office/officeart/2005/8/layout/lProcess2"/>
    <dgm:cxn modelId="{5A7B5932-D876-4885-A838-8C2F5DD7962D}" type="presParOf" srcId="{891C5DAA-6669-4F8D-AF83-C8B424AF87F8}" destId="{81C390A0-4803-45FC-AABA-EEC1D97BB9B5}" srcOrd="2" destOrd="0" presId="urn:microsoft.com/office/officeart/2005/8/layout/lProcess2"/>
    <dgm:cxn modelId="{59E4EA98-678D-4D7D-9173-0B421A9800D6}" type="presParOf" srcId="{81C390A0-4803-45FC-AABA-EEC1D97BB9B5}" destId="{F30DEE79-6FEB-4831-B935-61459408D798}" srcOrd="0" destOrd="0" presId="urn:microsoft.com/office/officeart/2005/8/layout/lProcess2"/>
    <dgm:cxn modelId="{746ED0E5-475C-4240-8A0C-CD4B5BF9D138}" type="presParOf" srcId="{F30DEE79-6FEB-4831-B935-61459408D798}" destId="{8B8BD561-B75E-487A-A84F-842F50207C13}" srcOrd="0" destOrd="0" presId="urn:microsoft.com/office/officeart/2005/8/layout/lProcess2"/>
    <dgm:cxn modelId="{1686BFC7-AE5A-4FD6-AAF3-ED95F061A04A}" type="presParOf" srcId="{652640A1-26D7-4285-AB54-CBC8734DFB1D}" destId="{2F1B51BF-8CE4-49A8-915A-BAE999A5C2EF}" srcOrd="3" destOrd="0" presId="urn:microsoft.com/office/officeart/2005/8/layout/lProcess2"/>
    <dgm:cxn modelId="{A7C8D2EF-8D49-4253-A438-B6501898D192}" type="presParOf" srcId="{652640A1-26D7-4285-AB54-CBC8734DFB1D}" destId="{9C8489F2-5CCB-4B1B-94C4-AFC938FAE0DA}" srcOrd="4" destOrd="0" presId="urn:microsoft.com/office/officeart/2005/8/layout/lProcess2"/>
    <dgm:cxn modelId="{6BEFF1EC-80A5-4670-B024-9A1FB6CFA977}" type="presParOf" srcId="{9C8489F2-5CCB-4B1B-94C4-AFC938FAE0DA}" destId="{25F51E35-B50C-4C1A-90CD-D7F76BAB7181}" srcOrd="0" destOrd="0" presId="urn:microsoft.com/office/officeart/2005/8/layout/lProcess2"/>
    <dgm:cxn modelId="{103EB9C8-A4A9-41AE-B443-87DA1615EC83}" type="presParOf" srcId="{9C8489F2-5CCB-4B1B-94C4-AFC938FAE0DA}" destId="{EBADF5D4-DF3B-48AB-92D2-38AEA7CBA3B4}" srcOrd="1" destOrd="0" presId="urn:microsoft.com/office/officeart/2005/8/layout/lProcess2"/>
    <dgm:cxn modelId="{794066ED-AC2B-41F6-B72D-1C361C6882B3}" type="presParOf" srcId="{9C8489F2-5CCB-4B1B-94C4-AFC938FAE0DA}" destId="{EE1A15A4-A02D-43C1-8373-3A9D3FD87B61}" srcOrd="2" destOrd="0" presId="urn:microsoft.com/office/officeart/2005/8/layout/lProcess2"/>
    <dgm:cxn modelId="{4C94FBD4-93E1-4B00-9156-BFBF1FC5827D}" type="presParOf" srcId="{EE1A15A4-A02D-43C1-8373-3A9D3FD87B61}" destId="{9E138C93-8637-456F-A0AF-C43DAC65A52F}" srcOrd="0" destOrd="0" presId="urn:microsoft.com/office/officeart/2005/8/layout/lProcess2"/>
    <dgm:cxn modelId="{D5A92C1B-530E-449D-B566-B2D5C9BEC9DB}" type="presParOf" srcId="{9E138C93-8637-456F-A0AF-C43DAC65A52F}" destId="{98E0EE11-E86A-4718-99F3-3B12B21FD5B2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B0B28E3-3963-4E3B-BBF2-22248A8678EB}" type="doc">
      <dgm:prSet loTypeId="urn:microsoft.com/office/officeart/2005/8/layout/lProcess2" loCatId="list" qsTypeId="urn:microsoft.com/office/officeart/2005/8/quickstyle/3d1" qsCatId="3D" csTypeId="urn:microsoft.com/office/officeart/2005/8/colors/accent1_1" csCatId="accent1" phldr="1"/>
      <dgm:spPr/>
      <dgm:t>
        <a:bodyPr/>
        <a:lstStyle/>
        <a:p>
          <a:endParaRPr lang="es-CO"/>
        </a:p>
      </dgm:t>
    </dgm:pt>
    <dgm:pt modelId="{15187540-1EFF-45BE-95B1-6BA9E998EF0C}">
      <dgm:prSet phldrT="[Texto]" custT="1"/>
      <dgm:spPr/>
      <dgm:t>
        <a:bodyPr/>
        <a:lstStyle/>
        <a:p>
          <a:r>
            <a:rPr lang="es-CO" sz="2600" b="1" dirty="0" smtClean="0"/>
            <a:t>Marco Nacional de Cualificaciones</a:t>
          </a:r>
          <a:endParaRPr lang="es-CO" sz="2600" b="1" dirty="0"/>
        </a:p>
      </dgm:t>
    </dgm:pt>
    <dgm:pt modelId="{744361CD-6C0F-4174-8C76-294932104228}" type="parTrans" cxnId="{DAB3F535-13D0-4398-9B07-3262BBC32A61}">
      <dgm:prSet/>
      <dgm:spPr/>
      <dgm:t>
        <a:bodyPr/>
        <a:lstStyle/>
        <a:p>
          <a:endParaRPr lang="es-CO"/>
        </a:p>
      </dgm:t>
    </dgm:pt>
    <dgm:pt modelId="{31408DF1-C418-4CC3-A1C9-23BDA5EFC60A}" type="sibTrans" cxnId="{DAB3F535-13D0-4398-9B07-3262BBC32A61}">
      <dgm:prSet/>
      <dgm:spPr/>
      <dgm:t>
        <a:bodyPr/>
        <a:lstStyle/>
        <a:p>
          <a:endParaRPr lang="es-CO"/>
        </a:p>
      </dgm:t>
    </dgm:pt>
    <dgm:pt modelId="{A27D8F87-0F00-490C-9F9B-E570C45937DF}">
      <dgm:prSet phldrT="[Texto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s-CO" sz="1200" b="1" dirty="0" smtClean="0"/>
            <a:t>Validación: matriz y modelo de cualificación </a:t>
          </a:r>
          <a:endParaRPr lang="es-CO" sz="1200" b="1" dirty="0"/>
        </a:p>
      </dgm:t>
    </dgm:pt>
    <dgm:pt modelId="{BCAE1744-A9ED-4D34-972D-44C772313418}" type="parTrans" cxnId="{E6539E89-939A-4A10-85C0-DB243D24D03A}">
      <dgm:prSet/>
      <dgm:spPr/>
      <dgm:t>
        <a:bodyPr/>
        <a:lstStyle/>
        <a:p>
          <a:endParaRPr lang="es-CO"/>
        </a:p>
      </dgm:t>
    </dgm:pt>
    <dgm:pt modelId="{A66D91FD-0724-4AF8-9E4D-1039516928C9}" type="sibTrans" cxnId="{E6539E89-939A-4A10-85C0-DB243D24D03A}">
      <dgm:prSet/>
      <dgm:spPr/>
      <dgm:t>
        <a:bodyPr/>
        <a:lstStyle/>
        <a:p>
          <a:endParaRPr lang="es-CO"/>
        </a:p>
      </dgm:t>
    </dgm:pt>
    <dgm:pt modelId="{C2BF6F27-651C-412B-8EA1-52F5747FE796}">
      <dgm:prSet phldrT="[Texto]" custT="1"/>
      <dgm:spPr/>
      <dgm:t>
        <a:bodyPr/>
        <a:lstStyle/>
        <a:p>
          <a:r>
            <a:rPr lang="es-CO" sz="1200" b="1" dirty="0" smtClean="0"/>
            <a:t>Diseño de la ruta para la construcción de las cualificaciones</a:t>
          </a:r>
          <a:endParaRPr lang="es-CO" sz="1200" b="1" dirty="0"/>
        </a:p>
      </dgm:t>
    </dgm:pt>
    <dgm:pt modelId="{1E2D8F23-5F74-49F0-8B5B-BAC004D293F9}" type="parTrans" cxnId="{F1D0B17F-3B6A-423E-B973-5057DE31974B}">
      <dgm:prSet/>
      <dgm:spPr/>
      <dgm:t>
        <a:bodyPr/>
        <a:lstStyle/>
        <a:p>
          <a:endParaRPr lang="es-CO"/>
        </a:p>
      </dgm:t>
    </dgm:pt>
    <dgm:pt modelId="{AA230405-5FD7-4BA8-8702-024F04C764B8}" type="sibTrans" cxnId="{F1D0B17F-3B6A-423E-B973-5057DE31974B}">
      <dgm:prSet/>
      <dgm:spPr/>
      <dgm:t>
        <a:bodyPr/>
        <a:lstStyle/>
        <a:p>
          <a:endParaRPr lang="es-CO"/>
        </a:p>
      </dgm:t>
    </dgm:pt>
    <dgm:pt modelId="{F659E5BE-56E7-4B53-9DEA-56769B0A1894}">
      <dgm:prSet phldrT="[Texto]" custT="1"/>
      <dgm:spPr/>
      <dgm:t>
        <a:bodyPr/>
        <a:lstStyle/>
        <a:p>
          <a:r>
            <a:rPr lang="es-CO" sz="2600" b="1" dirty="0" smtClean="0"/>
            <a:t>Sistema de información</a:t>
          </a:r>
          <a:endParaRPr lang="es-CO" sz="2600" b="1" dirty="0"/>
        </a:p>
      </dgm:t>
    </dgm:pt>
    <dgm:pt modelId="{6AD9A953-2B0E-44EC-85F5-60A4B2DC9122}" type="parTrans" cxnId="{9A5C993E-3E01-4C29-89B1-B7AD55C7404C}">
      <dgm:prSet/>
      <dgm:spPr/>
      <dgm:t>
        <a:bodyPr/>
        <a:lstStyle/>
        <a:p>
          <a:endParaRPr lang="es-CO"/>
        </a:p>
      </dgm:t>
    </dgm:pt>
    <dgm:pt modelId="{F2E509C8-978B-4FB6-AFC1-A5C3087186BE}" type="sibTrans" cxnId="{9A5C993E-3E01-4C29-89B1-B7AD55C7404C}">
      <dgm:prSet/>
      <dgm:spPr/>
      <dgm:t>
        <a:bodyPr/>
        <a:lstStyle/>
        <a:p>
          <a:endParaRPr lang="es-CO"/>
        </a:p>
      </dgm:t>
    </dgm:pt>
    <dgm:pt modelId="{C5A168A6-8C30-4A13-87FF-20C4F9C17F4C}">
      <dgm:prSet phldrT="[Texto]" custT="1"/>
      <dgm:spPr/>
      <dgm:t>
        <a:bodyPr/>
        <a:lstStyle/>
        <a:p>
          <a:r>
            <a:rPr lang="es-CO" sz="1200" b="1" dirty="0" smtClean="0"/>
            <a:t>Retroalimentación permanente</a:t>
          </a:r>
          <a:endParaRPr lang="es-CO" sz="1200" b="1" dirty="0"/>
        </a:p>
      </dgm:t>
    </dgm:pt>
    <dgm:pt modelId="{9DB93F8F-C54E-4756-9B4D-F33389F9EE70}" type="parTrans" cxnId="{B3D4A372-B050-4BF6-B0F7-0965C05349A4}">
      <dgm:prSet/>
      <dgm:spPr/>
      <dgm:t>
        <a:bodyPr/>
        <a:lstStyle/>
        <a:p>
          <a:endParaRPr lang="es-CO"/>
        </a:p>
      </dgm:t>
    </dgm:pt>
    <dgm:pt modelId="{52F86F6C-EA14-4841-9025-C9DEB1CC6260}" type="sibTrans" cxnId="{B3D4A372-B050-4BF6-B0F7-0965C05349A4}">
      <dgm:prSet/>
      <dgm:spPr/>
      <dgm:t>
        <a:bodyPr/>
        <a:lstStyle/>
        <a:p>
          <a:endParaRPr lang="es-CO"/>
        </a:p>
      </dgm:t>
    </dgm:pt>
    <dgm:pt modelId="{08A38422-E9D3-4DD7-906B-ABC3A9CA5654}">
      <dgm:prSet phldrT="[Texto]" custT="1"/>
      <dgm:spPr/>
      <dgm:t>
        <a:bodyPr/>
        <a:lstStyle/>
        <a:p>
          <a:r>
            <a:rPr lang="es-CO" sz="1200" b="1" i="0" dirty="0" smtClean="0"/>
            <a:t>Ejecución Piloto MNC  y SNATC</a:t>
          </a:r>
        </a:p>
        <a:p>
          <a:r>
            <a:rPr lang="es-CO" sz="1200" b="1" i="0" dirty="0" smtClean="0"/>
            <a:t>Sector TIC  y Financiero</a:t>
          </a:r>
          <a:endParaRPr lang="es-CO" sz="1200" b="1" i="0" dirty="0"/>
        </a:p>
      </dgm:t>
    </dgm:pt>
    <dgm:pt modelId="{D6759759-C83A-4844-B0C6-0C4B0F0A57E7}" type="parTrans" cxnId="{F828EDF5-6CC4-4A91-8DD0-E1B9EA5F36F9}">
      <dgm:prSet/>
      <dgm:spPr/>
      <dgm:t>
        <a:bodyPr/>
        <a:lstStyle/>
        <a:p>
          <a:endParaRPr lang="es-CO"/>
        </a:p>
      </dgm:t>
    </dgm:pt>
    <dgm:pt modelId="{D84DB84B-4BE4-4EAC-AB7A-3816B0F74B5A}" type="sibTrans" cxnId="{F828EDF5-6CC4-4A91-8DD0-E1B9EA5F36F9}">
      <dgm:prSet/>
      <dgm:spPr/>
      <dgm:t>
        <a:bodyPr/>
        <a:lstStyle/>
        <a:p>
          <a:endParaRPr lang="es-CO"/>
        </a:p>
      </dgm:t>
    </dgm:pt>
    <dgm:pt modelId="{0585FC9F-2CBD-40DE-A505-662054B239F1}">
      <dgm:prSet phldrT="[Texto]" custT="1"/>
      <dgm:spPr/>
      <dgm:t>
        <a:bodyPr/>
        <a:lstStyle/>
        <a:p>
          <a:r>
            <a:rPr lang="es-CO" sz="1200" b="1" i="0" dirty="0" smtClean="0"/>
            <a:t>Definición de las cualificaciones sectores priorizados</a:t>
          </a:r>
          <a:endParaRPr lang="es-CO" sz="1200" b="1" i="0" dirty="0"/>
        </a:p>
      </dgm:t>
    </dgm:pt>
    <dgm:pt modelId="{1F6168A8-AEA6-4AAA-AB0E-2BF1441BC912}" type="parTrans" cxnId="{AE854088-7B7F-4126-A1FD-A1CAADCBA3E4}">
      <dgm:prSet/>
      <dgm:spPr/>
      <dgm:t>
        <a:bodyPr/>
        <a:lstStyle/>
        <a:p>
          <a:endParaRPr lang="es-CO"/>
        </a:p>
      </dgm:t>
    </dgm:pt>
    <dgm:pt modelId="{7F0C97A5-4DCA-4A04-A273-2954432BD2E0}" type="sibTrans" cxnId="{AE854088-7B7F-4126-A1FD-A1CAADCBA3E4}">
      <dgm:prSet/>
      <dgm:spPr/>
      <dgm:t>
        <a:bodyPr/>
        <a:lstStyle/>
        <a:p>
          <a:endParaRPr lang="es-CO"/>
        </a:p>
      </dgm:t>
    </dgm:pt>
    <dgm:pt modelId="{D3714F0A-9058-4A5A-8CB0-DC59A2029B38}">
      <dgm:prSet phldrT="[Texto]" custT="1"/>
      <dgm:spPr/>
      <dgm:t>
        <a:bodyPr/>
        <a:lstStyle/>
        <a:p>
          <a:r>
            <a:rPr lang="es-CO" sz="1200" b="1" dirty="0" smtClean="0"/>
            <a:t>Construcción y unificación de criterios</a:t>
          </a:r>
          <a:endParaRPr lang="es-CO" sz="1200" b="1" dirty="0"/>
        </a:p>
      </dgm:t>
    </dgm:pt>
    <dgm:pt modelId="{7DDE3184-6824-47F6-8530-D91C20AA9E67}" type="parTrans" cxnId="{2402F2E9-2ED9-457B-AC5D-472BBDF572E6}">
      <dgm:prSet/>
      <dgm:spPr/>
      <dgm:t>
        <a:bodyPr/>
        <a:lstStyle/>
        <a:p>
          <a:endParaRPr lang="es-CO"/>
        </a:p>
      </dgm:t>
    </dgm:pt>
    <dgm:pt modelId="{E3539678-6449-472C-A632-9E4DE0BF4532}" type="sibTrans" cxnId="{2402F2E9-2ED9-457B-AC5D-472BBDF572E6}">
      <dgm:prSet/>
      <dgm:spPr/>
      <dgm:t>
        <a:bodyPr/>
        <a:lstStyle/>
        <a:p>
          <a:endParaRPr lang="es-CO"/>
        </a:p>
      </dgm:t>
    </dgm:pt>
    <dgm:pt modelId="{A777BFA2-B84D-4C32-AC32-97A57561C1CD}">
      <dgm:prSet custT="1"/>
      <dgm:spPr/>
      <dgm:t>
        <a:bodyPr/>
        <a:lstStyle/>
        <a:p>
          <a:r>
            <a:rPr lang="es-CO" sz="1200" b="1" dirty="0" smtClean="0"/>
            <a:t>Diseño de la arquitectura de la plataforma</a:t>
          </a:r>
          <a:endParaRPr lang="es-CO" sz="1200" b="1" dirty="0"/>
        </a:p>
      </dgm:t>
    </dgm:pt>
    <dgm:pt modelId="{D77DB41F-0511-4AB9-A14F-101C0F5602B7}" type="parTrans" cxnId="{94AD7C1A-3005-44FC-8242-A253BEF42447}">
      <dgm:prSet/>
      <dgm:spPr/>
      <dgm:t>
        <a:bodyPr/>
        <a:lstStyle/>
        <a:p>
          <a:endParaRPr lang="es-CO"/>
        </a:p>
      </dgm:t>
    </dgm:pt>
    <dgm:pt modelId="{E2E7982E-682E-4E64-A3C6-67F0F4693519}" type="sibTrans" cxnId="{94AD7C1A-3005-44FC-8242-A253BEF42447}">
      <dgm:prSet/>
      <dgm:spPr/>
      <dgm:t>
        <a:bodyPr/>
        <a:lstStyle/>
        <a:p>
          <a:endParaRPr lang="es-CO"/>
        </a:p>
      </dgm:t>
    </dgm:pt>
    <dgm:pt modelId="{17E3C544-0282-4ECC-8760-8BED84A55054}">
      <dgm:prSet phldrT="[Texto]" custT="1"/>
      <dgm:spPr/>
      <dgm:t>
        <a:bodyPr/>
        <a:lstStyle/>
        <a:p>
          <a:r>
            <a:rPr lang="es-CO" sz="1200" b="1" dirty="0" smtClean="0"/>
            <a:t>Revisión sistemas actuales de información</a:t>
          </a:r>
          <a:endParaRPr lang="es-CO" sz="1200" b="1" dirty="0"/>
        </a:p>
      </dgm:t>
    </dgm:pt>
    <dgm:pt modelId="{B1DAB983-02AC-4339-A811-BA83174ECA3A}" type="parTrans" cxnId="{C90630F0-081F-4ABF-9DB5-4B06426FAEE9}">
      <dgm:prSet/>
      <dgm:spPr/>
      <dgm:t>
        <a:bodyPr/>
        <a:lstStyle/>
        <a:p>
          <a:endParaRPr lang="es-CO"/>
        </a:p>
      </dgm:t>
    </dgm:pt>
    <dgm:pt modelId="{B13F6C3B-D32C-4034-8C8C-0A8F31CD8B6C}" type="sibTrans" cxnId="{C90630F0-081F-4ABF-9DB5-4B06426FAEE9}">
      <dgm:prSet/>
      <dgm:spPr/>
      <dgm:t>
        <a:bodyPr/>
        <a:lstStyle/>
        <a:p>
          <a:endParaRPr lang="es-CO"/>
        </a:p>
      </dgm:t>
    </dgm:pt>
    <dgm:pt modelId="{53CAE3D4-B7C6-4B0E-A2EB-F2C9A9539912}">
      <dgm:prSet phldrT="[Texto]" custT="1"/>
      <dgm:spPr/>
      <dgm:t>
        <a:bodyPr/>
        <a:lstStyle/>
        <a:p>
          <a:r>
            <a:rPr lang="es-CO" sz="1200" b="1" i="0" dirty="0" smtClean="0"/>
            <a:t>Caracterización de la Institucionalidad</a:t>
          </a:r>
          <a:endParaRPr lang="es-CO" sz="1200" b="1" i="0" dirty="0"/>
        </a:p>
      </dgm:t>
    </dgm:pt>
    <dgm:pt modelId="{7DE135B0-9488-4C9C-9257-0BE91306AFCA}" type="parTrans" cxnId="{7630A2A2-5C36-4F16-A647-D244AA0683F2}">
      <dgm:prSet/>
      <dgm:spPr/>
      <dgm:t>
        <a:bodyPr/>
        <a:lstStyle/>
        <a:p>
          <a:endParaRPr lang="es-CO"/>
        </a:p>
      </dgm:t>
    </dgm:pt>
    <dgm:pt modelId="{F065E663-8A10-4016-9053-74D32CC01848}" type="sibTrans" cxnId="{7630A2A2-5C36-4F16-A647-D244AA0683F2}">
      <dgm:prSet/>
      <dgm:spPr/>
      <dgm:t>
        <a:bodyPr/>
        <a:lstStyle/>
        <a:p>
          <a:endParaRPr lang="es-CO"/>
        </a:p>
      </dgm:t>
    </dgm:pt>
    <dgm:pt modelId="{8C0A877E-EE0F-4945-8057-8D4FE34E8C69}">
      <dgm:prSet phldrT="[Texto]" custT="1"/>
      <dgm:spPr/>
      <dgm:t>
        <a:bodyPr/>
        <a:lstStyle/>
        <a:p>
          <a:r>
            <a:rPr lang="es-CO" sz="2600" b="1" dirty="0" smtClean="0"/>
            <a:t>Formación Profesional</a:t>
          </a:r>
          <a:endParaRPr lang="es-CO" sz="2600" b="1" dirty="0"/>
        </a:p>
      </dgm:t>
    </dgm:pt>
    <dgm:pt modelId="{8B41486A-5D4A-4B2B-87CB-7956C5459699}" type="parTrans" cxnId="{73288EAD-3677-4BF0-B18A-B9D75ECB2D20}">
      <dgm:prSet/>
      <dgm:spPr/>
      <dgm:t>
        <a:bodyPr/>
        <a:lstStyle/>
        <a:p>
          <a:endParaRPr lang="es-ES"/>
        </a:p>
      </dgm:t>
    </dgm:pt>
    <dgm:pt modelId="{67C726F0-10FD-4A8A-8D15-ACE1B57493BE}" type="sibTrans" cxnId="{73288EAD-3677-4BF0-B18A-B9D75ECB2D20}">
      <dgm:prSet/>
      <dgm:spPr/>
      <dgm:t>
        <a:bodyPr/>
        <a:lstStyle/>
        <a:p>
          <a:endParaRPr lang="es-ES"/>
        </a:p>
      </dgm:t>
    </dgm:pt>
    <dgm:pt modelId="{8B31BA6B-6A7A-417E-805F-BAA87469B243}">
      <dgm:prSet phldrT="[Texto]" custT="1"/>
      <dgm:spPr/>
      <dgm:t>
        <a:bodyPr/>
        <a:lstStyle/>
        <a:p>
          <a:r>
            <a:rPr lang="es-CO" sz="1200" b="1" dirty="0" smtClean="0"/>
            <a:t>Construcción de lineamientos para el Diseño curricular</a:t>
          </a:r>
          <a:endParaRPr lang="es-CO" sz="1200" b="1" dirty="0"/>
        </a:p>
      </dgm:t>
    </dgm:pt>
    <dgm:pt modelId="{AAE939B1-CBAA-4C91-A8D2-2BA8236DE316}" type="parTrans" cxnId="{B79C9321-070B-4F15-8CD4-99DC630128C0}">
      <dgm:prSet/>
      <dgm:spPr/>
      <dgm:t>
        <a:bodyPr/>
        <a:lstStyle/>
        <a:p>
          <a:endParaRPr lang="es-ES"/>
        </a:p>
      </dgm:t>
    </dgm:pt>
    <dgm:pt modelId="{2333A3F1-DFE8-4743-968B-0A728A63EFDE}" type="sibTrans" cxnId="{B79C9321-070B-4F15-8CD4-99DC630128C0}">
      <dgm:prSet/>
      <dgm:spPr/>
      <dgm:t>
        <a:bodyPr/>
        <a:lstStyle/>
        <a:p>
          <a:endParaRPr lang="es-ES"/>
        </a:p>
      </dgm:t>
    </dgm:pt>
    <dgm:pt modelId="{25FFB76D-B6A4-4DF8-9456-9F9E7FF16F03}">
      <dgm:prSet phldrT="[Texto]" custT="1"/>
      <dgm:spPr/>
      <dgm:t>
        <a:bodyPr/>
        <a:lstStyle/>
        <a:p>
          <a:r>
            <a:rPr lang="es-CO" sz="1200" b="1" dirty="0" smtClean="0"/>
            <a:t>Elaboración de orientaciones para la Formación docente</a:t>
          </a:r>
          <a:endParaRPr lang="es-CO" sz="1200" b="1" dirty="0"/>
        </a:p>
      </dgm:t>
    </dgm:pt>
    <dgm:pt modelId="{748020CC-41BF-4869-88A3-ECD10FFBBBD4}" type="parTrans" cxnId="{8D51289D-7663-4FA6-B8BC-707CA08EDEC5}">
      <dgm:prSet/>
      <dgm:spPr/>
      <dgm:t>
        <a:bodyPr/>
        <a:lstStyle/>
        <a:p>
          <a:endParaRPr lang="es-ES"/>
        </a:p>
      </dgm:t>
    </dgm:pt>
    <dgm:pt modelId="{244ECF41-E71B-4433-BA08-0003C76FEFCB}" type="sibTrans" cxnId="{8D51289D-7663-4FA6-B8BC-707CA08EDEC5}">
      <dgm:prSet/>
      <dgm:spPr/>
      <dgm:t>
        <a:bodyPr/>
        <a:lstStyle/>
        <a:p>
          <a:endParaRPr lang="es-ES"/>
        </a:p>
      </dgm:t>
    </dgm:pt>
    <dgm:pt modelId="{732A4BA8-E310-4AFF-AD72-8A459C8916FD}">
      <dgm:prSet phldrT="[Texto]" custT="1"/>
      <dgm:spPr/>
      <dgm:t>
        <a:bodyPr/>
        <a:lstStyle/>
        <a:p>
          <a:r>
            <a:rPr lang="es-CO" sz="1200" b="1" dirty="0" smtClean="0"/>
            <a:t>Caracterización de la Institucionalidad y gobernanza</a:t>
          </a:r>
          <a:endParaRPr lang="es-CO" sz="1200" b="1" dirty="0"/>
        </a:p>
      </dgm:t>
    </dgm:pt>
    <dgm:pt modelId="{06615855-7CF7-4921-8404-D36AC11C903D}" type="parTrans" cxnId="{92BFCF79-710B-45EC-9517-3DFE8DC400CD}">
      <dgm:prSet/>
      <dgm:spPr/>
      <dgm:t>
        <a:bodyPr/>
        <a:lstStyle/>
        <a:p>
          <a:endParaRPr lang="es-ES"/>
        </a:p>
      </dgm:t>
    </dgm:pt>
    <dgm:pt modelId="{91490806-001E-43A7-A01A-ADE169B063A2}" type="sibTrans" cxnId="{92BFCF79-710B-45EC-9517-3DFE8DC400CD}">
      <dgm:prSet/>
      <dgm:spPr/>
      <dgm:t>
        <a:bodyPr/>
        <a:lstStyle/>
        <a:p>
          <a:endParaRPr lang="es-ES"/>
        </a:p>
      </dgm:t>
    </dgm:pt>
    <dgm:pt modelId="{BAF78521-4B8C-4925-BC9F-3E25DE3C560A}">
      <dgm:prSet phldrT="[Texto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s-CO" sz="1200" b="1" dirty="0" smtClean="0">
              <a:solidFill>
                <a:schemeClr val="tx1"/>
              </a:solidFill>
            </a:rPr>
            <a:t>Orientaciones para el Aseguramiento de la Calidad</a:t>
          </a:r>
          <a:endParaRPr lang="es-CO" sz="1200" b="1" dirty="0">
            <a:solidFill>
              <a:schemeClr val="tx1"/>
            </a:solidFill>
          </a:endParaRPr>
        </a:p>
      </dgm:t>
    </dgm:pt>
    <dgm:pt modelId="{06238E36-4F1E-4ECE-8F2B-25D57DBBDD69}" type="parTrans" cxnId="{E6FA9F51-12B8-49D5-A582-51387DA10E00}">
      <dgm:prSet/>
      <dgm:spPr/>
      <dgm:t>
        <a:bodyPr/>
        <a:lstStyle/>
        <a:p>
          <a:endParaRPr lang="es-ES"/>
        </a:p>
      </dgm:t>
    </dgm:pt>
    <dgm:pt modelId="{0DBF92C2-1010-4EDC-BBAA-41247FB3B8A5}" type="sibTrans" cxnId="{E6FA9F51-12B8-49D5-A582-51387DA10E00}">
      <dgm:prSet/>
      <dgm:spPr/>
      <dgm:t>
        <a:bodyPr/>
        <a:lstStyle/>
        <a:p>
          <a:endParaRPr lang="es-ES"/>
        </a:p>
      </dgm:t>
    </dgm:pt>
    <dgm:pt modelId="{3B4881EE-149C-4B2D-A6E2-E81815B62DF2}">
      <dgm:prSet phldrT="[Texto]" custT="1"/>
      <dgm:spPr/>
      <dgm:t>
        <a:bodyPr/>
        <a:lstStyle/>
        <a:p>
          <a:r>
            <a:rPr lang="es-CO" sz="1200" b="1" dirty="0" smtClean="0"/>
            <a:t>Relación con la E. Media y Orientación Socio Ocupacional</a:t>
          </a:r>
          <a:endParaRPr lang="es-CO" sz="1200" b="1" dirty="0"/>
        </a:p>
      </dgm:t>
    </dgm:pt>
    <dgm:pt modelId="{992B4E44-B69C-4B09-BDE3-110B4B4A860F}" type="parTrans" cxnId="{C0AF2808-B367-4D0D-B070-79FD49424900}">
      <dgm:prSet/>
      <dgm:spPr/>
      <dgm:t>
        <a:bodyPr/>
        <a:lstStyle/>
        <a:p>
          <a:endParaRPr lang="es-ES"/>
        </a:p>
      </dgm:t>
    </dgm:pt>
    <dgm:pt modelId="{D9C7CE18-F078-43E1-82D7-86E740654C6C}" type="sibTrans" cxnId="{C0AF2808-B367-4D0D-B070-79FD49424900}">
      <dgm:prSet/>
      <dgm:spPr/>
      <dgm:t>
        <a:bodyPr/>
        <a:lstStyle/>
        <a:p>
          <a:endParaRPr lang="es-ES"/>
        </a:p>
      </dgm:t>
    </dgm:pt>
    <dgm:pt modelId="{0A2488B1-B03C-450D-BF20-77CEF7BEA1A2}">
      <dgm:prSet phldrT="[Texto]" custT="1"/>
      <dgm:spPr/>
      <dgm:t>
        <a:bodyPr/>
        <a:lstStyle/>
        <a:p>
          <a:r>
            <a:rPr lang="es-CO" sz="1400" b="1" dirty="0" smtClean="0"/>
            <a:t>Transformación institucional</a:t>
          </a:r>
          <a:endParaRPr lang="es-CO" sz="1400" b="1" dirty="0"/>
        </a:p>
      </dgm:t>
    </dgm:pt>
    <dgm:pt modelId="{392936E2-C3BB-4FDB-84A7-03A96A1A0855}" type="parTrans" cxnId="{8775DB3E-C835-46D3-9B47-B59F0C9EA3EE}">
      <dgm:prSet/>
      <dgm:spPr/>
      <dgm:t>
        <a:bodyPr/>
        <a:lstStyle/>
        <a:p>
          <a:endParaRPr lang="es-ES"/>
        </a:p>
      </dgm:t>
    </dgm:pt>
    <dgm:pt modelId="{62B30259-53EE-4F96-8CE7-C64902BB4275}" type="sibTrans" cxnId="{8775DB3E-C835-46D3-9B47-B59F0C9EA3EE}">
      <dgm:prSet/>
      <dgm:spPr/>
      <dgm:t>
        <a:bodyPr/>
        <a:lstStyle/>
        <a:p>
          <a:endParaRPr lang="es-ES"/>
        </a:p>
      </dgm:t>
    </dgm:pt>
    <dgm:pt modelId="{457F18F9-3D18-4E75-B219-50AD79BA20BD}">
      <dgm:prSet phldrT="[Texto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s-CO" sz="1200" b="1" dirty="0" smtClean="0"/>
            <a:t>Conceptualización y uta para la construcción de un  SNATC</a:t>
          </a:r>
          <a:endParaRPr lang="es-CO" sz="1200" b="1" dirty="0"/>
        </a:p>
      </dgm:t>
    </dgm:pt>
    <dgm:pt modelId="{7B80A73A-029A-4815-8EC7-DE882F49633B}" type="parTrans" cxnId="{EEC3F5EE-F9E1-4FF1-B6C5-814453560AE4}">
      <dgm:prSet/>
      <dgm:spPr/>
      <dgm:t>
        <a:bodyPr/>
        <a:lstStyle/>
        <a:p>
          <a:endParaRPr lang="es-CO"/>
        </a:p>
      </dgm:t>
    </dgm:pt>
    <dgm:pt modelId="{8DC9675F-F3FC-4385-A40B-3E9C27F0A6A1}" type="sibTrans" cxnId="{EEC3F5EE-F9E1-4FF1-B6C5-814453560AE4}">
      <dgm:prSet/>
      <dgm:spPr/>
      <dgm:t>
        <a:bodyPr/>
        <a:lstStyle/>
        <a:p>
          <a:endParaRPr lang="es-CO"/>
        </a:p>
      </dgm:t>
    </dgm:pt>
    <dgm:pt modelId="{DCE46D8B-9DD5-4321-B25D-FEBC85C1F602}">
      <dgm:prSet phldrT="[Texto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s-CO" b="1" dirty="0" smtClean="0"/>
            <a:t>Fortalecimiento de la Infraestructura</a:t>
          </a:r>
          <a:endParaRPr lang="es-CO" b="1" dirty="0"/>
        </a:p>
      </dgm:t>
    </dgm:pt>
    <dgm:pt modelId="{394D1D42-9D79-4B18-9BEC-15435FE107C6}" type="parTrans" cxnId="{E2FA48F1-7952-4A75-A2A2-DD7C45E56A5C}">
      <dgm:prSet/>
      <dgm:spPr/>
      <dgm:t>
        <a:bodyPr/>
        <a:lstStyle/>
        <a:p>
          <a:endParaRPr lang="es-CO"/>
        </a:p>
      </dgm:t>
    </dgm:pt>
    <dgm:pt modelId="{964FB143-D976-4B59-9C6D-BC6DD238AAC3}" type="sibTrans" cxnId="{E2FA48F1-7952-4A75-A2A2-DD7C45E56A5C}">
      <dgm:prSet/>
      <dgm:spPr/>
      <dgm:t>
        <a:bodyPr/>
        <a:lstStyle/>
        <a:p>
          <a:endParaRPr lang="es-CO"/>
        </a:p>
      </dgm:t>
    </dgm:pt>
    <dgm:pt modelId="{652640A1-26D7-4285-AB54-CBC8734DFB1D}" type="pres">
      <dgm:prSet presAssocID="{AB0B28E3-3963-4E3B-BBF2-22248A8678E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275EA98D-0666-4001-8CAC-4A1F3D4595D7}" type="pres">
      <dgm:prSet presAssocID="{8C0A877E-EE0F-4945-8057-8D4FE34E8C69}" presName="compNode" presStyleCnt="0"/>
      <dgm:spPr/>
      <dgm:t>
        <a:bodyPr/>
        <a:lstStyle/>
        <a:p>
          <a:endParaRPr lang="es-ES"/>
        </a:p>
      </dgm:t>
    </dgm:pt>
    <dgm:pt modelId="{F172EE5E-92CE-4670-8773-CAFB1C2EBD37}" type="pres">
      <dgm:prSet presAssocID="{8C0A877E-EE0F-4945-8057-8D4FE34E8C69}" presName="aNode" presStyleLbl="bgShp" presStyleIdx="0" presStyleCnt="3" custLinFactNeighborX="4914" custLinFactNeighborY="-2728"/>
      <dgm:spPr/>
      <dgm:t>
        <a:bodyPr/>
        <a:lstStyle/>
        <a:p>
          <a:endParaRPr lang="es-ES"/>
        </a:p>
      </dgm:t>
    </dgm:pt>
    <dgm:pt modelId="{1E5FBA6B-B8FB-4535-8E79-84C397E502D9}" type="pres">
      <dgm:prSet presAssocID="{8C0A877E-EE0F-4945-8057-8D4FE34E8C69}" presName="textNode" presStyleLbl="bgShp" presStyleIdx="0" presStyleCnt="3"/>
      <dgm:spPr/>
      <dgm:t>
        <a:bodyPr/>
        <a:lstStyle/>
        <a:p>
          <a:endParaRPr lang="es-ES"/>
        </a:p>
      </dgm:t>
    </dgm:pt>
    <dgm:pt modelId="{080B902C-74EB-408F-BEE4-B5395CF6AC01}" type="pres">
      <dgm:prSet presAssocID="{8C0A877E-EE0F-4945-8057-8D4FE34E8C69}" presName="compChildNode" presStyleCnt="0"/>
      <dgm:spPr/>
      <dgm:t>
        <a:bodyPr/>
        <a:lstStyle/>
        <a:p>
          <a:endParaRPr lang="es-ES"/>
        </a:p>
      </dgm:t>
    </dgm:pt>
    <dgm:pt modelId="{9A9AA525-1E60-4C0F-8273-171AC8CCE161}" type="pres">
      <dgm:prSet presAssocID="{8C0A877E-EE0F-4945-8057-8D4FE34E8C69}" presName="theInnerList" presStyleCnt="0"/>
      <dgm:spPr/>
      <dgm:t>
        <a:bodyPr/>
        <a:lstStyle/>
        <a:p>
          <a:endParaRPr lang="es-ES"/>
        </a:p>
      </dgm:t>
    </dgm:pt>
    <dgm:pt modelId="{710218A5-B80E-4ACC-BDF1-2DD73192A995}" type="pres">
      <dgm:prSet presAssocID="{8B31BA6B-6A7A-417E-805F-BAA87469B243}" presName="childNode" presStyleLbl="node1" presStyleIdx="0" presStyleCnt="17" custLinFactY="74837" custLinFactNeighborX="6142" custLinFactNeighborY="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94553FD-999C-4323-8170-5FA4D6A79F50}" type="pres">
      <dgm:prSet presAssocID="{8B31BA6B-6A7A-417E-805F-BAA87469B243}" presName="aSpace2" presStyleCnt="0"/>
      <dgm:spPr/>
      <dgm:t>
        <a:bodyPr/>
        <a:lstStyle/>
        <a:p>
          <a:endParaRPr lang="es-ES"/>
        </a:p>
      </dgm:t>
    </dgm:pt>
    <dgm:pt modelId="{419492BA-9251-48A7-92DE-7CAF26C1E468}" type="pres">
      <dgm:prSet presAssocID="{25FFB76D-B6A4-4DF8-9456-9F9E7FF16F03}" presName="childNode" presStyleLbl="node1" presStyleIdx="1" presStyleCnt="17" custLinFactY="95543" custLinFactNeighborX="6142" custLinFactNeighborY="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0E9523-857E-416E-A223-C35FB4C2CB0F}" type="pres">
      <dgm:prSet presAssocID="{25FFB76D-B6A4-4DF8-9456-9F9E7FF16F03}" presName="aSpace2" presStyleCnt="0"/>
      <dgm:spPr/>
      <dgm:t>
        <a:bodyPr/>
        <a:lstStyle/>
        <a:p>
          <a:endParaRPr lang="es-ES"/>
        </a:p>
      </dgm:t>
    </dgm:pt>
    <dgm:pt modelId="{3D71D1E8-FF65-4264-A6EC-8A23E6067592}" type="pres">
      <dgm:prSet presAssocID="{732A4BA8-E310-4AFF-AD72-8A459C8916FD}" presName="childNode" presStyleLbl="node1" presStyleIdx="2" presStyleCnt="17" custLinFactY="100000" custLinFactNeighborX="6142" custLinFactNeighborY="18465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D117E3E-8836-4483-80B1-50CC1016117E}" type="pres">
      <dgm:prSet presAssocID="{732A4BA8-E310-4AFF-AD72-8A459C8916FD}" presName="aSpace2" presStyleCnt="0"/>
      <dgm:spPr/>
      <dgm:t>
        <a:bodyPr/>
        <a:lstStyle/>
        <a:p>
          <a:endParaRPr lang="es-ES"/>
        </a:p>
      </dgm:t>
    </dgm:pt>
    <dgm:pt modelId="{B9B547FF-7A4E-4D52-ABB2-CE975A972612}" type="pres">
      <dgm:prSet presAssocID="{BAF78521-4B8C-4925-BC9F-3E25DE3C560A}" presName="childNode" presStyleLbl="node1" presStyleIdx="3" presStyleCnt="17" custLinFactY="-327201" custLinFactNeighborX="5372" custLinFactNeighborY="-4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080C4D5-2B86-4F1E-A121-D30EBECB6F4A}" type="pres">
      <dgm:prSet presAssocID="{BAF78521-4B8C-4925-BC9F-3E25DE3C560A}" presName="aSpace2" presStyleCnt="0"/>
      <dgm:spPr/>
      <dgm:t>
        <a:bodyPr/>
        <a:lstStyle/>
        <a:p>
          <a:endParaRPr lang="es-ES"/>
        </a:p>
      </dgm:t>
    </dgm:pt>
    <dgm:pt modelId="{336E4311-04B0-4D9D-937A-A776F8514C93}" type="pres">
      <dgm:prSet presAssocID="{3B4881EE-149C-4B2D-A6E2-E81815B62DF2}" presName="childNode" presStyleLbl="node1" presStyleIdx="4" presStyleCnt="17" custLinFactY="18477" custLinFactNeighborX="6142" custLinFactNeighborY="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B9A068B-1303-46E7-8CD0-C16304AA197C}" type="pres">
      <dgm:prSet presAssocID="{3B4881EE-149C-4B2D-A6E2-E81815B62DF2}" presName="aSpace2" presStyleCnt="0"/>
      <dgm:spPr/>
      <dgm:t>
        <a:bodyPr/>
        <a:lstStyle/>
        <a:p>
          <a:endParaRPr lang="es-ES"/>
        </a:p>
      </dgm:t>
    </dgm:pt>
    <dgm:pt modelId="{92705730-CC64-4F4B-AEED-328D77DFC76D}" type="pres">
      <dgm:prSet presAssocID="{DCE46D8B-9DD5-4321-B25D-FEBC85C1F602}" presName="childNode" presStyleLbl="node1" presStyleIdx="5" presStyleCnt="17" custLinFactY="51105" custLinFactNeighborX="6142" custLinFactNeighborY="10000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5823644-B387-4700-8CBD-97E9E4ED167B}" type="pres">
      <dgm:prSet presAssocID="{DCE46D8B-9DD5-4321-B25D-FEBC85C1F602}" presName="aSpace2" presStyleCnt="0"/>
      <dgm:spPr/>
    </dgm:pt>
    <dgm:pt modelId="{50EE1233-71DC-4A18-A0DD-B536C6C2EF2D}" type="pres">
      <dgm:prSet presAssocID="{0A2488B1-B03C-450D-BF20-77CEF7BEA1A2}" presName="childNode" presStyleLbl="node1" presStyleIdx="6" presStyleCnt="17" custAng="16200000" custScaleX="123041" custScaleY="133369" custLinFactX="73862" custLinFactY="-434858" custLinFactNeighborX="100000" custLinFactNeighborY="-5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44E2BD-A12C-484F-A29E-0BFC15F607B0}" type="pres">
      <dgm:prSet presAssocID="{8C0A877E-EE0F-4945-8057-8D4FE34E8C69}" presName="aSpace" presStyleCnt="0"/>
      <dgm:spPr/>
      <dgm:t>
        <a:bodyPr/>
        <a:lstStyle/>
        <a:p>
          <a:endParaRPr lang="es-ES"/>
        </a:p>
      </dgm:t>
    </dgm:pt>
    <dgm:pt modelId="{891C5DAA-6669-4F8D-AF83-C8B424AF87F8}" type="pres">
      <dgm:prSet presAssocID="{15187540-1EFF-45BE-95B1-6BA9E998EF0C}" presName="compNode" presStyleCnt="0"/>
      <dgm:spPr/>
      <dgm:t>
        <a:bodyPr/>
        <a:lstStyle/>
        <a:p>
          <a:endParaRPr lang="es-ES"/>
        </a:p>
      </dgm:t>
    </dgm:pt>
    <dgm:pt modelId="{68353F22-6BF4-425E-AC20-2A5384D2EAA1}" type="pres">
      <dgm:prSet presAssocID="{15187540-1EFF-45BE-95B1-6BA9E998EF0C}" presName="aNode" presStyleLbl="bgShp" presStyleIdx="1" presStyleCnt="3" custScaleX="95898" custLinFactNeighborX="-1439" custLinFactNeighborY="-153"/>
      <dgm:spPr/>
      <dgm:t>
        <a:bodyPr/>
        <a:lstStyle/>
        <a:p>
          <a:endParaRPr lang="es-CO"/>
        </a:p>
      </dgm:t>
    </dgm:pt>
    <dgm:pt modelId="{9149DEF5-8506-4C0F-8599-906CCAF753DF}" type="pres">
      <dgm:prSet presAssocID="{15187540-1EFF-45BE-95B1-6BA9E998EF0C}" presName="textNode" presStyleLbl="bgShp" presStyleIdx="1" presStyleCnt="3"/>
      <dgm:spPr/>
      <dgm:t>
        <a:bodyPr/>
        <a:lstStyle/>
        <a:p>
          <a:endParaRPr lang="es-CO"/>
        </a:p>
      </dgm:t>
    </dgm:pt>
    <dgm:pt modelId="{81C390A0-4803-45FC-AABA-EEC1D97BB9B5}" type="pres">
      <dgm:prSet presAssocID="{15187540-1EFF-45BE-95B1-6BA9E998EF0C}" presName="compChildNode" presStyleCnt="0"/>
      <dgm:spPr/>
      <dgm:t>
        <a:bodyPr/>
        <a:lstStyle/>
        <a:p>
          <a:endParaRPr lang="es-ES"/>
        </a:p>
      </dgm:t>
    </dgm:pt>
    <dgm:pt modelId="{F30DEE79-6FEB-4831-B935-61459408D798}" type="pres">
      <dgm:prSet presAssocID="{15187540-1EFF-45BE-95B1-6BA9E998EF0C}" presName="theInnerList" presStyleCnt="0"/>
      <dgm:spPr/>
      <dgm:t>
        <a:bodyPr/>
        <a:lstStyle/>
        <a:p>
          <a:endParaRPr lang="es-ES"/>
        </a:p>
      </dgm:t>
    </dgm:pt>
    <dgm:pt modelId="{23E35E20-5B0A-4A02-8B7D-70BF7F1E9056}" type="pres">
      <dgm:prSet presAssocID="{A27D8F87-0F00-490C-9F9B-E570C45937DF}" presName="childNode" presStyleLbl="node1" presStyleIdx="7" presStyleCnt="17" custLinFactY="-29863" custLinFactNeighborX="-1799" custLinFactNeighborY="-10000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EFB6B0A-D1B0-4017-8062-F391EC1930A8}" type="pres">
      <dgm:prSet presAssocID="{A27D8F87-0F00-490C-9F9B-E570C45937DF}" presName="aSpace2" presStyleCnt="0"/>
      <dgm:spPr/>
      <dgm:t>
        <a:bodyPr/>
        <a:lstStyle/>
        <a:p>
          <a:endParaRPr lang="es-ES"/>
        </a:p>
      </dgm:t>
    </dgm:pt>
    <dgm:pt modelId="{3073BEA3-B0F1-43E6-B77D-1510671AFC03}" type="pres">
      <dgm:prSet presAssocID="{C2BF6F27-651C-412B-8EA1-52F5747FE796}" presName="childNode" presStyleLbl="node1" presStyleIdx="8" presStyleCnt="17" custLinFactY="88418" custLinFactNeighborX="-1799" custLinFactNeighborY="10000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4D24381-76BB-4B55-9F63-398018C7A26D}" type="pres">
      <dgm:prSet presAssocID="{C2BF6F27-651C-412B-8EA1-52F5747FE796}" presName="aSpace2" presStyleCnt="0"/>
      <dgm:spPr/>
      <dgm:t>
        <a:bodyPr/>
        <a:lstStyle/>
        <a:p>
          <a:endParaRPr lang="es-ES"/>
        </a:p>
      </dgm:t>
    </dgm:pt>
    <dgm:pt modelId="{41AB340F-3E35-407B-B414-9B32623A3B77}" type="pres">
      <dgm:prSet presAssocID="{457F18F9-3D18-4E75-B219-50AD79BA20BD}" presName="childNode" presStyleLbl="node1" presStyleIdx="9" presStyleCnt="17" custScaleX="97703" custScaleY="106709" custLinFactY="-109694" custLinFactNeighborX="-2570" custLinFactNeighborY="-20000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6D09473-9D51-49C8-BF64-FF61CFC60195}" type="pres">
      <dgm:prSet presAssocID="{457F18F9-3D18-4E75-B219-50AD79BA20BD}" presName="aSpace2" presStyleCnt="0"/>
      <dgm:spPr/>
    </dgm:pt>
    <dgm:pt modelId="{46641816-20E5-4AE4-9F2F-FF5E6994F913}" type="pres">
      <dgm:prSet presAssocID="{08A38422-E9D3-4DD7-906B-ABC3A9CA5654}" presName="childNode" presStyleLbl="node1" presStyleIdx="10" presStyleCnt="1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D27538C-3E8B-4C13-B45B-62F62554F160}" type="pres">
      <dgm:prSet presAssocID="{08A38422-E9D3-4DD7-906B-ABC3A9CA5654}" presName="aSpace2" presStyleCnt="0"/>
      <dgm:spPr/>
      <dgm:t>
        <a:bodyPr/>
        <a:lstStyle/>
        <a:p>
          <a:endParaRPr lang="es-ES"/>
        </a:p>
      </dgm:t>
    </dgm:pt>
    <dgm:pt modelId="{C2C251E4-2B19-44C3-9B1F-32165675C000}" type="pres">
      <dgm:prSet presAssocID="{53CAE3D4-B7C6-4B0E-A2EB-F2C9A9539912}" presName="childNode" presStyleLbl="node1" presStyleIdx="11" presStyleCnt="1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31008D1-03C0-4301-A0FC-42A7C7B1A739}" type="pres">
      <dgm:prSet presAssocID="{53CAE3D4-B7C6-4B0E-A2EB-F2C9A9539912}" presName="aSpace2" presStyleCnt="0"/>
      <dgm:spPr/>
      <dgm:t>
        <a:bodyPr/>
        <a:lstStyle/>
        <a:p>
          <a:endParaRPr lang="es-ES"/>
        </a:p>
      </dgm:t>
    </dgm:pt>
    <dgm:pt modelId="{8B8BD561-B75E-487A-A84F-842F50207C13}" type="pres">
      <dgm:prSet presAssocID="{0585FC9F-2CBD-40DE-A505-662054B239F1}" presName="childNode" presStyleLbl="node1" presStyleIdx="12" presStyleCnt="1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F1B51BF-8CE4-49A8-915A-BAE999A5C2EF}" type="pres">
      <dgm:prSet presAssocID="{15187540-1EFF-45BE-95B1-6BA9E998EF0C}" presName="aSpace" presStyleCnt="0"/>
      <dgm:spPr/>
      <dgm:t>
        <a:bodyPr/>
        <a:lstStyle/>
        <a:p>
          <a:endParaRPr lang="es-ES"/>
        </a:p>
      </dgm:t>
    </dgm:pt>
    <dgm:pt modelId="{9C8489F2-5CCB-4B1B-94C4-AFC938FAE0DA}" type="pres">
      <dgm:prSet presAssocID="{F659E5BE-56E7-4B53-9DEA-56769B0A1894}" presName="compNode" presStyleCnt="0"/>
      <dgm:spPr/>
      <dgm:t>
        <a:bodyPr/>
        <a:lstStyle/>
        <a:p>
          <a:endParaRPr lang="es-ES"/>
        </a:p>
      </dgm:t>
    </dgm:pt>
    <dgm:pt modelId="{25F51E35-B50C-4C1A-90CD-D7F76BAB7181}" type="pres">
      <dgm:prSet presAssocID="{F659E5BE-56E7-4B53-9DEA-56769B0A1894}" presName="aNode" presStyleLbl="bgShp" presStyleIdx="2" presStyleCnt="3" custScaleX="87562"/>
      <dgm:spPr/>
      <dgm:t>
        <a:bodyPr/>
        <a:lstStyle/>
        <a:p>
          <a:endParaRPr lang="es-CO"/>
        </a:p>
      </dgm:t>
    </dgm:pt>
    <dgm:pt modelId="{EBADF5D4-DF3B-48AB-92D2-38AEA7CBA3B4}" type="pres">
      <dgm:prSet presAssocID="{F659E5BE-56E7-4B53-9DEA-56769B0A1894}" presName="textNode" presStyleLbl="bgShp" presStyleIdx="2" presStyleCnt="3"/>
      <dgm:spPr/>
      <dgm:t>
        <a:bodyPr/>
        <a:lstStyle/>
        <a:p>
          <a:endParaRPr lang="es-CO"/>
        </a:p>
      </dgm:t>
    </dgm:pt>
    <dgm:pt modelId="{EE1A15A4-A02D-43C1-8373-3A9D3FD87B61}" type="pres">
      <dgm:prSet presAssocID="{F659E5BE-56E7-4B53-9DEA-56769B0A1894}" presName="compChildNode" presStyleCnt="0"/>
      <dgm:spPr/>
      <dgm:t>
        <a:bodyPr/>
        <a:lstStyle/>
        <a:p>
          <a:endParaRPr lang="es-ES"/>
        </a:p>
      </dgm:t>
    </dgm:pt>
    <dgm:pt modelId="{9E138C93-8637-456F-A0AF-C43DAC65A52F}" type="pres">
      <dgm:prSet presAssocID="{F659E5BE-56E7-4B53-9DEA-56769B0A1894}" presName="theInnerList" presStyleCnt="0"/>
      <dgm:spPr/>
      <dgm:t>
        <a:bodyPr/>
        <a:lstStyle/>
        <a:p>
          <a:endParaRPr lang="es-ES"/>
        </a:p>
      </dgm:t>
    </dgm:pt>
    <dgm:pt modelId="{BB882D80-3874-4017-B3DC-0E8F1A70D28A}" type="pres">
      <dgm:prSet presAssocID="{17E3C544-0282-4ECC-8760-8BED84A55054}" presName="childNode" presStyleLbl="node1" presStyleIdx="13" presStyleCnt="17" custScaleX="7575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AF29FFA-DCFE-42E6-9A0A-CCA8565EBC41}" type="pres">
      <dgm:prSet presAssocID="{17E3C544-0282-4ECC-8760-8BED84A55054}" presName="aSpace2" presStyleCnt="0"/>
      <dgm:spPr/>
      <dgm:t>
        <a:bodyPr/>
        <a:lstStyle/>
        <a:p>
          <a:endParaRPr lang="es-ES"/>
        </a:p>
      </dgm:t>
    </dgm:pt>
    <dgm:pt modelId="{2255DFC2-BFE1-42C9-A5EF-CA550479D6DA}" type="pres">
      <dgm:prSet presAssocID="{D3714F0A-9058-4A5A-8CB0-DC59A2029B38}" presName="childNode" presStyleLbl="node1" presStyleIdx="14" presStyleCnt="17" custScaleX="7666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FFFA26A-745D-438B-B278-7019759DB143}" type="pres">
      <dgm:prSet presAssocID="{D3714F0A-9058-4A5A-8CB0-DC59A2029B38}" presName="aSpace2" presStyleCnt="0"/>
      <dgm:spPr/>
      <dgm:t>
        <a:bodyPr/>
        <a:lstStyle/>
        <a:p>
          <a:endParaRPr lang="es-ES"/>
        </a:p>
      </dgm:t>
    </dgm:pt>
    <dgm:pt modelId="{2598F6D7-ECDA-44BE-AD97-6482AAFE163C}" type="pres">
      <dgm:prSet presAssocID="{A777BFA2-B84D-4C32-AC32-97A57561C1CD}" presName="childNode" presStyleLbl="node1" presStyleIdx="15" presStyleCnt="17" custScaleX="7803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02DDB52-3CBE-4A52-8C33-7F9B4A3D1941}" type="pres">
      <dgm:prSet presAssocID="{A777BFA2-B84D-4C32-AC32-97A57561C1CD}" presName="aSpace2" presStyleCnt="0"/>
      <dgm:spPr/>
      <dgm:t>
        <a:bodyPr/>
        <a:lstStyle/>
        <a:p>
          <a:endParaRPr lang="es-ES"/>
        </a:p>
      </dgm:t>
    </dgm:pt>
    <dgm:pt modelId="{98E0EE11-E86A-4718-99F3-3B12B21FD5B2}" type="pres">
      <dgm:prSet presAssocID="{C5A168A6-8C30-4A13-87FF-20C4F9C17F4C}" presName="childNode" presStyleLbl="node1" presStyleIdx="16" presStyleCnt="17" custScaleX="7803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2D1BAAB7-3218-4335-811D-07F16E71B1C2}" type="presOf" srcId="{3B4881EE-149C-4B2D-A6E2-E81815B62DF2}" destId="{336E4311-04B0-4D9D-937A-A776F8514C93}" srcOrd="0" destOrd="0" presId="urn:microsoft.com/office/officeart/2005/8/layout/lProcess2"/>
    <dgm:cxn modelId="{2402F2E9-2ED9-457B-AC5D-472BBDF572E6}" srcId="{F659E5BE-56E7-4B53-9DEA-56769B0A1894}" destId="{D3714F0A-9058-4A5A-8CB0-DC59A2029B38}" srcOrd="1" destOrd="0" parTransId="{7DDE3184-6824-47F6-8530-D91C20AA9E67}" sibTransId="{E3539678-6449-472C-A632-9E4DE0BF4532}"/>
    <dgm:cxn modelId="{640EFB7A-8110-48F6-A861-5B54B6E1BE82}" type="presOf" srcId="{732A4BA8-E310-4AFF-AD72-8A459C8916FD}" destId="{3D71D1E8-FF65-4264-A6EC-8A23E6067592}" srcOrd="0" destOrd="0" presId="urn:microsoft.com/office/officeart/2005/8/layout/lProcess2"/>
    <dgm:cxn modelId="{CDB445D0-7E63-4270-85BF-C3475C4E618F}" type="presOf" srcId="{8B31BA6B-6A7A-417E-805F-BAA87469B243}" destId="{710218A5-B80E-4ACC-BDF1-2DD73192A995}" srcOrd="0" destOrd="0" presId="urn:microsoft.com/office/officeart/2005/8/layout/lProcess2"/>
    <dgm:cxn modelId="{3F60908D-EC72-4FDF-BEAD-0CD636D52760}" type="presOf" srcId="{0585FC9F-2CBD-40DE-A505-662054B239F1}" destId="{8B8BD561-B75E-487A-A84F-842F50207C13}" srcOrd="0" destOrd="0" presId="urn:microsoft.com/office/officeart/2005/8/layout/lProcess2"/>
    <dgm:cxn modelId="{8775DB3E-C835-46D3-9B47-B59F0C9EA3EE}" srcId="{8C0A877E-EE0F-4945-8057-8D4FE34E8C69}" destId="{0A2488B1-B03C-450D-BF20-77CEF7BEA1A2}" srcOrd="6" destOrd="0" parTransId="{392936E2-C3BB-4FDB-84A7-03A96A1A0855}" sibTransId="{62B30259-53EE-4F96-8CE7-C64902BB4275}"/>
    <dgm:cxn modelId="{C90630F0-081F-4ABF-9DB5-4B06426FAEE9}" srcId="{F659E5BE-56E7-4B53-9DEA-56769B0A1894}" destId="{17E3C544-0282-4ECC-8760-8BED84A55054}" srcOrd="0" destOrd="0" parTransId="{B1DAB983-02AC-4339-A811-BA83174ECA3A}" sibTransId="{B13F6C3B-D32C-4034-8C8C-0A8F31CD8B6C}"/>
    <dgm:cxn modelId="{36440E8D-ABDC-44B8-A038-AA20753F4785}" type="presOf" srcId="{C5A168A6-8C30-4A13-87FF-20C4F9C17F4C}" destId="{98E0EE11-E86A-4718-99F3-3B12B21FD5B2}" srcOrd="0" destOrd="0" presId="urn:microsoft.com/office/officeart/2005/8/layout/lProcess2"/>
    <dgm:cxn modelId="{92BFCF79-710B-45EC-9517-3DFE8DC400CD}" srcId="{8C0A877E-EE0F-4945-8057-8D4FE34E8C69}" destId="{732A4BA8-E310-4AFF-AD72-8A459C8916FD}" srcOrd="2" destOrd="0" parTransId="{06615855-7CF7-4921-8404-D36AC11C903D}" sibTransId="{91490806-001E-43A7-A01A-ADE169B063A2}"/>
    <dgm:cxn modelId="{FDDC5430-6486-4242-8F9B-CF0930B4095B}" type="presOf" srcId="{C2BF6F27-651C-412B-8EA1-52F5747FE796}" destId="{3073BEA3-B0F1-43E6-B77D-1510671AFC03}" srcOrd="0" destOrd="0" presId="urn:microsoft.com/office/officeart/2005/8/layout/lProcess2"/>
    <dgm:cxn modelId="{CDDEF63B-E5E8-4670-A7E3-7A67E9A1D506}" type="presOf" srcId="{457F18F9-3D18-4E75-B219-50AD79BA20BD}" destId="{41AB340F-3E35-407B-B414-9B32623A3B77}" srcOrd="0" destOrd="0" presId="urn:microsoft.com/office/officeart/2005/8/layout/lProcess2"/>
    <dgm:cxn modelId="{3A9142AA-C326-427C-8AB8-432C26F0DA6A}" type="presOf" srcId="{8C0A877E-EE0F-4945-8057-8D4FE34E8C69}" destId="{1E5FBA6B-B8FB-4535-8E79-84C397E502D9}" srcOrd="1" destOrd="0" presId="urn:microsoft.com/office/officeart/2005/8/layout/lProcess2"/>
    <dgm:cxn modelId="{F828EDF5-6CC4-4A91-8DD0-E1B9EA5F36F9}" srcId="{15187540-1EFF-45BE-95B1-6BA9E998EF0C}" destId="{08A38422-E9D3-4DD7-906B-ABC3A9CA5654}" srcOrd="3" destOrd="0" parTransId="{D6759759-C83A-4844-B0C6-0C4B0F0A57E7}" sibTransId="{D84DB84B-4BE4-4EAC-AB7A-3816B0F74B5A}"/>
    <dgm:cxn modelId="{9A5C993E-3E01-4C29-89B1-B7AD55C7404C}" srcId="{AB0B28E3-3963-4E3B-BBF2-22248A8678EB}" destId="{F659E5BE-56E7-4B53-9DEA-56769B0A1894}" srcOrd="2" destOrd="0" parTransId="{6AD9A953-2B0E-44EC-85F5-60A4B2DC9122}" sibTransId="{F2E509C8-978B-4FB6-AFC1-A5C3087186BE}"/>
    <dgm:cxn modelId="{E2FA48F1-7952-4A75-A2A2-DD7C45E56A5C}" srcId="{8C0A877E-EE0F-4945-8057-8D4FE34E8C69}" destId="{DCE46D8B-9DD5-4321-B25D-FEBC85C1F602}" srcOrd="5" destOrd="0" parTransId="{394D1D42-9D79-4B18-9BEC-15435FE107C6}" sibTransId="{964FB143-D976-4B59-9C6D-BC6DD238AAC3}"/>
    <dgm:cxn modelId="{E5E005F8-F6F3-4BE6-912F-CD2DA9A526D6}" type="presOf" srcId="{08A38422-E9D3-4DD7-906B-ABC3A9CA5654}" destId="{46641816-20E5-4AE4-9F2F-FF5E6994F913}" srcOrd="0" destOrd="0" presId="urn:microsoft.com/office/officeart/2005/8/layout/lProcess2"/>
    <dgm:cxn modelId="{8D51289D-7663-4FA6-B8BC-707CA08EDEC5}" srcId="{8C0A877E-EE0F-4945-8057-8D4FE34E8C69}" destId="{25FFB76D-B6A4-4DF8-9456-9F9E7FF16F03}" srcOrd="1" destOrd="0" parTransId="{748020CC-41BF-4869-88A3-ECD10FFBBBD4}" sibTransId="{244ECF41-E71B-4433-BA08-0003C76FEFCB}"/>
    <dgm:cxn modelId="{C703F326-EEE9-40F8-8057-D29D050C8EB8}" type="presOf" srcId="{F659E5BE-56E7-4B53-9DEA-56769B0A1894}" destId="{EBADF5D4-DF3B-48AB-92D2-38AEA7CBA3B4}" srcOrd="1" destOrd="0" presId="urn:microsoft.com/office/officeart/2005/8/layout/lProcess2"/>
    <dgm:cxn modelId="{8E3B9555-D06F-4629-9A57-ABAA24EB12AC}" type="presOf" srcId="{BAF78521-4B8C-4925-BC9F-3E25DE3C560A}" destId="{B9B547FF-7A4E-4D52-ABB2-CE975A972612}" srcOrd="0" destOrd="0" presId="urn:microsoft.com/office/officeart/2005/8/layout/lProcess2"/>
    <dgm:cxn modelId="{7630A2A2-5C36-4F16-A647-D244AA0683F2}" srcId="{15187540-1EFF-45BE-95B1-6BA9E998EF0C}" destId="{53CAE3D4-B7C6-4B0E-A2EB-F2C9A9539912}" srcOrd="4" destOrd="0" parTransId="{7DE135B0-9488-4C9C-9257-0BE91306AFCA}" sibTransId="{F065E663-8A10-4016-9053-74D32CC01848}"/>
    <dgm:cxn modelId="{9667D329-2609-4919-BEFE-B6DCE5E543E7}" type="presOf" srcId="{8C0A877E-EE0F-4945-8057-8D4FE34E8C69}" destId="{F172EE5E-92CE-4670-8773-CAFB1C2EBD37}" srcOrd="0" destOrd="0" presId="urn:microsoft.com/office/officeart/2005/8/layout/lProcess2"/>
    <dgm:cxn modelId="{B79C9321-070B-4F15-8CD4-99DC630128C0}" srcId="{8C0A877E-EE0F-4945-8057-8D4FE34E8C69}" destId="{8B31BA6B-6A7A-417E-805F-BAA87469B243}" srcOrd="0" destOrd="0" parTransId="{AAE939B1-CBAA-4C91-A8D2-2BA8236DE316}" sibTransId="{2333A3F1-DFE8-4743-968B-0A728A63EFDE}"/>
    <dgm:cxn modelId="{356F7E8B-3755-4ED7-B05C-5B04F9E3458B}" type="presOf" srcId="{A27D8F87-0F00-490C-9F9B-E570C45937DF}" destId="{23E35E20-5B0A-4A02-8B7D-70BF7F1E9056}" srcOrd="0" destOrd="0" presId="urn:microsoft.com/office/officeart/2005/8/layout/lProcess2"/>
    <dgm:cxn modelId="{EEC3F5EE-F9E1-4FF1-B6C5-814453560AE4}" srcId="{15187540-1EFF-45BE-95B1-6BA9E998EF0C}" destId="{457F18F9-3D18-4E75-B219-50AD79BA20BD}" srcOrd="2" destOrd="0" parTransId="{7B80A73A-029A-4815-8EC7-DE882F49633B}" sibTransId="{8DC9675F-F3FC-4385-A40B-3E9C27F0A6A1}"/>
    <dgm:cxn modelId="{16E4D4BC-5C93-4E26-8D9A-D242CD31996E}" type="presOf" srcId="{17E3C544-0282-4ECC-8760-8BED84A55054}" destId="{BB882D80-3874-4017-B3DC-0E8F1A70D28A}" srcOrd="0" destOrd="0" presId="urn:microsoft.com/office/officeart/2005/8/layout/lProcess2"/>
    <dgm:cxn modelId="{5FE80525-2E55-4521-80CF-1990CE90D406}" type="presOf" srcId="{25FFB76D-B6A4-4DF8-9456-9F9E7FF16F03}" destId="{419492BA-9251-48A7-92DE-7CAF26C1E468}" srcOrd="0" destOrd="0" presId="urn:microsoft.com/office/officeart/2005/8/layout/lProcess2"/>
    <dgm:cxn modelId="{CF408F50-7013-4B68-AA09-7B9DE2766DC9}" type="presOf" srcId="{15187540-1EFF-45BE-95B1-6BA9E998EF0C}" destId="{68353F22-6BF4-425E-AC20-2A5384D2EAA1}" srcOrd="0" destOrd="0" presId="urn:microsoft.com/office/officeart/2005/8/layout/lProcess2"/>
    <dgm:cxn modelId="{C0AF2808-B367-4D0D-B070-79FD49424900}" srcId="{8C0A877E-EE0F-4945-8057-8D4FE34E8C69}" destId="{3B4881EE-149C-4B2D-A6E2-E81815B62DF2}" srcOrd="4" destOrd="0" parTransId="{992B4E44-B69C-4B09-BDE3-110B4B4A860F}" sibTransId="{D9C7CE18-F078-43E1-82D7-86E740654C6C}"/>
    <dgm:cxn modelId="{DAB3F535-13D0-4398-9B07-3262BBC32A61}" srcId="{AB0B28E3-3963-4E3B-BBF2-22248A8678EB}" destId="{15187540-1EFF-45BE-95B1-6BA9E998EF0C}" srcOrd="1" destOrd="0" parTransId="{744361CD-6C0F-4174-8C76-294932104228}" sibTransId="{31408DF1-C418-4CC3-A1C9-23BDA5EFC60A}"/>
    <dgm:cxn modelId="{B3D4A372-B050-4BF6-B0F7-0965C05349A4}" srcId="{F659E5BE-56E7-4B53-9DEA-56769B0A1894}" destId="{C5A168A6-8C30-4A13-87FF-20C4F9C17F4C}" srcOrd="3" destOrd="0" parTransId="{9DB93F8F-C54E-4756-9B4D-F33389F9EE70}" sibTransId="{52F86F6C-EA14-4841-9025-C9DEB1CC6260}"/>
    <dgm:cxn modelId="{73288EAD-3677-4BF0-B18A-B9D75ECB2D20}" srcId="{AB0B28E3-3963-4E3B-BBF2-22248A8678EB}" destId="{8C0A877E-EE0F-4945-8057-8D4FE34E8C69}" srcOrd="0" destOrd="0" parTransId="{8B41486A-5D4A-4B2B-87CB-7956C5459699}" sibTransId="{67C726F0-10FD-4A8A-8D15-ACE1B57493BE}"/>
    <dgm:cxn modelId="{AE854088-7B7F-4126-A1FD-A1CAADCBA3E4}" srcId="{15187540-1EFF-45BE-95B1-6BA9E998EF0C}" destId="{0585FC9F-2CBD-40DE-A505-662054B239F1}" srcOrd="5" destOrd="0" parTransId="{1F6168A8-AEA6-4AAA-AB0E-2BF1441BC912}" sibTransId="{7F0C97A5-4DCA-4A04-A273-2954432BD2E0}"/>
    <dgm:cxn modelId="{6FDDFC39-5365-41A5-A1AE-6D0184DAB464}" type="presOf" srcId="{15187540-1EFF-45BE-95B1-6BA9E998EF0C}" destId="{9149DEF5-8506-4C0F-8599-906CCAF753DF}" srcOrd="1" destOrd="0" presId="urn:microsoft.com/office/officeart/2005/8/layout/lProcess2"/>
    <dgm:cxn modelId="{F1D0B17F-3B6A-423E-B973-5057DE31974B}" srcId="{15187540-1EFF-45BE-95B1-6BA9E998EF0C}" destId="{C2BF6F27-651C-412B-8EA1-52F5747FE796}" srcOrd="1" destOrd="0" parTransId="{1E2D8F23-5F74-49F0-8B5B-BAC004D293F9}" sibTransId="{AA230405-5FD7-4BA8-8702-024F04C764B8}"/>
    <dgm:cxn modelId="{4886CA9F-ABC2-4A66-B219-9815C231529E}" type="presOf" srcId="{53CAE3D4-B7C6-4B0E-A2EB-F2C9A9539912}" destId="{C2C251E4-2B19-44C3-9B1F-32165675C000}" srcOrd="0" destOrd="0" presId="urn:microsoft.com/office/officeart/2005/8/layout/lProcess2"/>
    <dgm:cxn modelId="{E6FA9F51-12B8-49D5-A582-51387DA10E00}" srcId="{8C0A877E-EE0F-4945-8057-8D4FE34E8C69}" destId="{BAF78521-4B8C-4925-BC9F-3E25DE3C560A}" srcOrd="3" destOrd="0" parTransId="{06238E36-4F1E-4ECE-8F2B-25D57DBBDD69}" sibTransId="{0DBF92C2-1010-4EDC-BBAA-41247FB3B8A5}"/>
    <dgm:cxn modelId="{94AD7C1A-3005-44FC-8242-A253BEF42447}" srcId="{F659E5BE-56E7-4B53-9DEA-56769B0A1894}" destId="{A777BFA2-B84D-4C32-AC32-97A57561C1CD}" srcOrd="2" destOrd="0" parTransId="{D77DB41F-0511-4AB9-A14F-101C0F5602B7}" sibTransId="{E2E7982E-682E-4E64-A3C6-67F0F4693519}"/>
    <dgm:cxn modelId="{60E5D8B3-E40D-4B4B-AC53-4CC3A8768E37}" type="presOf" srcId="{0A2488B1-B03C-450D-BF20-77CEF7BEA1A2}" destId="{50EE1233-71DC-4A18-A0DD-B536C6C2EF2D}" srcOrd="0" destOrd="0" presId="urn:microsoft.com/office/officeart/2005/8/layout/lProcess2"/>
    <dgm:cxn modelId="{60F59882-53EA-42B6-9EE3-4BC84CE853D3}" type="presOf" srcId="{F659E5BE-56E7-4B53-9DEA-56769B0A1894}" destId="{25F51E35-B50C-4C1A-90CD-D7F76BAB7181}" srcOrd="0" destOrd="0" presId="urn:microsoft.com/office/officeart/2005/8/layout/lProcess2"/>
    <dgm:cxn modelId="{268A8B1C-1F2B-4C15-9AF9-E45F5412EDBE}" type="presOf" srcId="{DCE46D8B-9DD5-4321-B25D-FEBC85C1F602}" destId="{92705730-CC64-4F4B-AEED-328D77DFC76D}" srcOrd="0" destOrd="0" presId="urn:microsoft.com/office/officeart/2005/8/layout/lProcess2"/>
    <dgm:cxn modelId="{6E9D6930-D6A9-401F-ABDC-BA097197022C}" type="presOf" srcId="{AB0B28E3-3963-4E3B-BBF2-22248A8678EB}" destId="{652640A1-26D7-4285-AB54-CBC8734DFB1D}" srcOrd="0" destOrd="0" presId="urn:microsoft.com/office/officeart/2005/8/layout/lProcess2"/>
    <dgm:cxn modelId="{02924567-8845-4787-A703-9E5BC25CCC85}" type="presOf" srcId="{D3714F0A-9058-4A5A-8CB0-DC59A2029B38}" destId="{2255DFC2-BFE1-42C9-A5EF-CA550479D6DA}" srcOrd="0" destOrd="0" presId="urn:microsoft.com/office/officeart/2005/8/layout/lProcess2"/>
    <dgm:cxn modelId="{B855D9C8-6D03-4F55-BFCB-261475DD75A0}" type="presOf" srcId="{A777BFA2-B84D-4C32-AC32-97A57561C1CD}" destId="{2598F6D7-ECDA-44BE-AD97-6482AAFE163C}" srcOrd="0" destOrd="0" presId="urn:microsoft.com/office/officeart/2005/8/layout/lProcess2"/>
    <dgm:cxn modelId="{E6539E89-939A-4A10-85C0-DB243D24D03A}" srcId="{15187540-1EFF-45BE-95B1-6BA9E998EF0C}" destId="{A27D8F87-0F00-490C-9F9B-E570C45937DF}" srcOrd="0" destOrd="0" parTransId="{BCAE1744-A9ED-4D34-972D-44C772313418}" sibTransId="{A66D91FD-0724-4AF8-9E4D-1039516928C9}"/>
    <dgm:cxn modelId="{1C6B81B0-631A-4F0C-988A-3AA1402F1EB5}" type="presParOf" srcId="{652640A1-26D7-4285-AB54-CBC8734DFB1D}" destId="{275EA98D-0666-4001-8CAC-4A1F3D4595D7}" srcOrd="0" destOrd="0" presId="urn:microsoft.com/office/officeart/2005/8/layout/lProcess2"/>
    <dgm:cxn modelId="{CA9A536F-FE88-49B5-B902-1878BF0E5248}" type="presParOf" srcId="{275EA98D-0666-4001-8CAC-4A1F3D4595D7}" destId="{F172EE5E-92CE-4670-8773-CAFB1C2EBD37}" srcOrd="0" destOrd="0" presId="urn:microsoft.com/office/officeart/2005/8/layout/lProcess2"/>
    <dgm:cxn modelId="{BBCB7475-8835-446C-99E4-1C5B18438EB3}" type="presParOf" srcId="{275EA98D-0666-4001-8CAC-4A1F3D4595D7}" destId="{1E5FBA6B-B8FB-4535-8E79-84C397E502D9}" srcOrd="1" destOrd="0" presId="urn:microsoft.com/office/officeart/2005/8/layout/lProcess2"/>
    <dgm:cxn modelId="{B50A4C4D-A761-4F42-9EE6-D7E299B6E7CF}" type="presParOf" srcId="{275EA98D-0666-4001-8CAC-4A1F3D4595D7}" destId="{080B902C-74EB-408F-BEE4-B5395CF6AC01}" srcOrd="2" destOrd="0" presId="urn:microsoft.com/office/officeart/2005/8/layout/lProcess2"/>
    <dgm:cxn modelId="{91442CE3-0C46-49C8-B8B2-C54E63097B69}" type="presParOf" srcId="{080B902C-74EB-408F-BEE4-B5395CF6AC01}" destId="{9A9AA525-1E60-4C0F-8273-171AC8CCE161}" srcOrd="0" destOrd="0" presId="urn:microsoft.com/office/officeart/2005/8/layout/lProcess2"/>
    <dgm:cxn modelId="{4862949C-C880-417A-AEC9-CE125D41339D}" type="presParOf" srcId="{9A9AA525-1E60-4C0F-8273-171AC8CCE161}" destId="{710218A5-B80E-4ACC-BDF1-2DD73192A995}" srcOrd="0" destOrd="0" presId="urn:microsoft.com/office/officeart/2005/8/layout/lProcess2"/>
    <dgm:cxn modelId="{57DF223E-6459-4ACF-986A-23A9680BC86A}" type="presParOf" srcId="{9A9AA525-1E60-4C0F-8273-171AC8CCE161}" destId="{C94553FD-999C-4323-8170-5FA4D6A79F50}" srcOrd="1" destOrd="0" presId="urn:microsoft.com/office/officeart/2005/8/layout/lProcess2"/>
    <dgm:cxn modelId="{E50B6251-10D1-4043-9182-44640F2EF1EF}" type="presParOf" srcId="{9A9AA525-1E60-4C0F-8273-171AC8CCE161}" destId="{419492BA-9251-48A7-92DE-7CAF26C1E468}" srcOrd="2" destOrd="0" presId="urn:microsoft.com/office/officeart/2005/8/layout/lProcess2"/>
    <dgm:cxn modelId="{B1BAF1D9-60F8-43F0-B532-948C013FB540}" type="presParOf" srcId="{9A9AA525-1E60-4C0F-8273-171AC8CCE161}" destId="{DC0E9523-857E-416E-A223-C35FB4C2CB0F}" srcOrd="3" destOrd="0" presId="urn:microsoft.com/office/officeart/2005/8/layout/lProcess2"/>
    <dgm:cxn modelId="{6A17DDCD-1988-4365-A9AF-3D5DB47521B5}" type="presParOf" srcId="{9A9AA525-1E60-4C0F-8273-171AC8CCE161}" destId="{3D71D1E8-FF65-4264-A6EC-8A23E6067592}" srcOrd="4" destOrd="0" presId="urn:microsoft.com/office/officeart/2005/8/layout/lProcess2"/>
    <dgm:cxn modelId="{94E98E00-C155-44B9-B59C-10C8AACCF5F2}" type="presParOf" srcId="{9A9AA525-1E60-4C0F-8273-171AC8CCE161}" destId="{BD117E3E-8836-4483-80B1-50CC1016117E}" srcOrd="5" destOrd="0" presId="urn:microsoft.com/office/officeart/2005/8/layout/lProcess2"/>
    <dgm:cxn modelId="{7C9AE456-446D-478F-89E7-648D30D0AC9E}" type="presParOf" srcId="{9A9AA525-1E60-4C0F-8273-171AC8CCE161}" destId="{B9B547FF-7A4E-4D52-ABB2-CE975A972612}" srcOrd="6" destOrd="0" presId="urn:microsoft.com/office/officeart/2005/8/layout/lProcess2"/>
    <dgm:cxn modelId="{0FF1B221-6F47-45E1-9E9F-00E3970D9AF5}" type="presParOf" srcId="{9A9AA525-1E60-4C0F-8273-171AC8CCE161}" destId="{3080C4D5-2B86-4F1E-A121-D30EBECB6F4A}" srcOrd="7" destOrd="0" presId="urn:microsoft.com/office/officeart/2005/8/layout/lProcess2"/>
    <dgm:cxn modelId="{C06F8BFC-9D50-4703-93BC-2168AC4BCCAC}" type="presParOf" srcId="{9A9AA525-1E60-4C0F-8273-171AC8CCE161}" destId="{336E4311-04B0-4D9D-937A-A776F8514C93}" srcOrd="8" destOrd="0" presId="urn:microsoft.com/office/officeart/2005/8/layout/lProcess2"/>
    <dgm:cxn modelId="{0F1B6B56-429E-40E9-8BD5-9F67515836E1}" type="presParOf" srcId="{9A9AA525-1E60-4C0F-8273-171AC8CCE161}" destId="{2B9A068B-1303-46E7-8CD0-C16304AA197C}" srcOrd="9" destOrd="0" presId="urn:microsoft.com/office/officeart/2005/8/layout/lProcess2"/>
    <dgm:cxn modelId="{8D7CDB92-B072-4A21-9240-08850A9D5D3C}" type="presParOf" srcId="{9A9AA525-1E60-4C0F-8273-171AC8CCE161}" destId="{92705730-CC64-4F4B-AEED-328D77DFC76D}" srcOrd="10" destOrd="0" presId="urn:microsoft.com/office/officeart/2005/8/layout/lProcess2"/>
    <dgm:cxn modelId="{0FD198DB-1FA7-4A30-8ECE-3E460948C082}" type="presParOf" srcId="{9A9AA525-1E60-4C0F-8273-171AC8CCE161}" destId="{85823644-B387-4700-8CBD-97E9E4ED167B}" srcOrd="11" destOrd="0" presId="urn:microsoft.com/office/officeart/2005/8/layout/lProcess2"/>
    <dgm:cxn modelId="{53874974-313E-4283-B12B-9CEF92CA99DA}" type="presParOf" srcId="{9A9AA525-1E60-4C0F-8273-171AC8CCE161}" destId="{50EE1233-71DC-4A18-A0DD-B536C6C2EF2D}" srcOrd="12" destOrd="0" presId="urn:microsoft.com/office/officeart/2005/8/layout/lProcess2"/>
    <dgm:cxn modelId="{DF587FBE-CD8E-43A8-84F3-92AD9E46BAE6}" type="presParOf" srcId="{652640A1-26D7-4285-AB54-CBC8734DFB1D}" destId="{2A44E2BD-A12C-484F-A29E-0BFC15F607B0}" srcOrd="1" destOrd="0" presId="urn:microsoft.com/office/officeart/2005/8/layout/lProcess2"/>
    <dgm:cxn modelId="{3EB8A520-220E-47B6-A828-BA61E0829D5C}" type="presParOf" srcId="{652640A1-26D7-4285-AB54-CBC8734DFB1D}" destId="{891C5DAA-6669-4F8D-AF83-C8B424AF87F8}" srcOrd="2" destOrd="0" presId="urn:microsoft.com/office/officeart/2005/8/layout/lProcess2"/>
    <dgm:cxn modelId="{562F4E46-7C44-4EED-A91A-CB0B69F296A4}" type="presParOf" srcId="{891C5DAA-6669-4F8D-AF83-C8B424AF87F8}" destId="{68353F22-6BF4-425E-AC20-2A5384D2EAA1}" srcOrd="0" destOrd="0" presId="urn:microsoft.com/office/officeart/2005/8/layout/lProcess2"/>
    <dgm:cxn modelId="{66CFF0E0-232A-43AA-B806-0843A3689AF5}" type="presParOf" srcId="{891C5DAA-6669-4F8D-AF83-C8B424AF87F8}" destId="{9149DEF5-8506-4C0F-8599-906CCAF753DF}" srcOrd="1" destOrd="0" presId="urn:microsoft.com/office/officeart/2005/8/layout/lProcess2"/>
    <dgm:cxn modelId="{B4403946-1B28-4976-9DEB-7E48D9C6DFFE}" type="presParOf" srcId="{891C5DAA-6669-4F8D-AF83-C8B424AF87F8}" destId="{81C390A0-4803-45FC-AABA-EEC1D97BB9B5}" srcOrd="2" destOrd="0" presId="urn:microsoft.com/office/officeart/2005/8/layout/lProcess2"/>
    <dgm:cxn modelId="{32AC3D6D-8A2E-411F-9510-5DBF0DD89820}" type="presParOf" srcId="{81C390A0-4803-45FC-AABA-EEC1D97BB9B5}" destId="{F30DEE79-6FEB-4831-B935-61459408D798}" srcOrd="0" destOrd="0" presId="urn:microsoft.com/office/officeart/2005/8/layout/lProcess2"/>
    <dgm:cxn modelId="{9CAF98F2-89AA-4BCF-B3F3-171405AC99F6}" type="presParOf" srcId="{F30DEE79-6FEB-4831-B935-61459408D798}" destId="{23E35E20-5B0A-4A02-8B7D-70BF7F1E9056}" srcOrd="0" destOrd="0" presId="urn:microsoft.com/office/officeart/2005/8/layout/lProcess2"/>
    <dgm:cxn modelId="{5A782C47-9575-4D24-9C74-848CB2D8C2F5}" type="presParOf" srcId="{F30DEE79-6FEB-4831-B935-61459408D798}" destId="{0EFB6B0A-D1B0-4017-8062-F391EC1930A8}" srcOrd="1" destOrd="0" presId="urn:microsoft.com/office/officeart/2005/8/layout/lProcess2"/>
    <dgm:cxn modelId="{D36E693A-C39A-4706-9675-DB817B44AC20}" type="presParOf" srcId="{F30DEE79-6FEB-4831-B935-61459408D798}" destId="{3073BEA3-B0F1-43E6-B77D-1510671AFC03}" srcOrd="2" destOrd="0" presId="urn:microsoft.com/office/officeart/2005/8/layout/lProcess2"/>
    <dgm:cxn modelId="{C66506D2-CFCC-4C03-AD44-6ADCCD5D64E9}" type="presParOf" srcId="{F30DEE79-6FEB-4831-B935-61459408D798}" destId="{34D24381-76BB-4B55-9F63-398018C7A26D}" srcOrd="3" destOrd="0" presId="urn:microsoft.com/office/officeart/2005/8/layout/lProcess2"/>
    <dgm:cxn modelId="{B9CB7A98-F941-41C3-93D8-58B7900B4C74}" type="presParOf" srcId="{F30DEE79-6FEB-4831-B935-61459408D798}" destId="{41AB340F-3E35-407B-B414-9B32623A3B77}" srcOrd="4" destOrd="0" presId="urn:microsoft.com/office/officeart/2005/8/layout/lProcess2"/>
    <dgm:cxn modelId="{3C85AE78-323B-4218-8CD7-C8E8E653DE6A}" type="presParOf" srcId="{F30DEE79-6FEB-4831-B935-61459408D798}" destId="{F6D09473-9D51-49C8-BF64-FF61CFC60195}" srcOrd="5" destOrd="0" presId="urn:microsoft.com/office/officeart/2005/8/layout/lProcess2"/>
    <dgm:cxn modelId="{04F1C1DD-0227-4850-9A7D-090F487107C2}" type="presParOf" srcId="{F30DEE79-6FEB-4831-B935-61459408D798}" destId="{46641816-20E5-4AE4-9F2F-FF5E6994F913}" srcOrd="6" destOrd="0" presId="urn:microsoft.com/office/officeart/2005/8/layout/lProcess2"/>
    <dgm:cxn modelId="{9201941F-6874-4E44-AA2E-62F1C9491339}" type="presParOf" srcId="{F30DEE79-6FEB-4831-B935-61459408D798}" destId="{2D27538C-3E8B-4C13-B45B-62F62554F160}" srcOrd="7" destOrd="0" presId="urn:microsoft.com/office/officeart/2005/8/layout/lProcess2"/>
    <dgm:cxn modelId="{5D5D41B0-B77F-4967-BEDE-775DAD106349}" type="presParOf" srcId="{F30DEE79-6FEB-4831-B935-61459408D798}" destId="{C2C251E4-2B19-44C3-9B1F-32165675C000}" srcOrd="8" destOrd="0" presId="urn:microsoft.com/office/officeart/2005/8/layout/lProcess2"/>
    <dgm:cxn modelId="{A9469501-E254-4AA1-8D00-A2A0E19C7E50}" type="presParOf" srcId="{F30DEE79-6FEB-4831-B935-61459408D798}" destId="{331008D1-03C0-4301-A0FC-42A7C7B1A739}" srcOrd="9" destOrd="0" presId="urn:microsoft.com/office/officeart/2005/8/layout/lProcess2"/>
    <dgm:cxn modelId="{E4F41519-6443-4570-90C3-2B459E7C2B87}" type="presParOf" srcId="{F30DEE79-6FEB-4831-B935-61459408D798}" destId="{8B8BD561-B75E-487A-A84F-842F50207C13}" srcOrd="10" destOrd="0" presId="urn:microsoft.com/office/officeart/2005/8/layout/lProcess2"/>
    <dgm:cxn modelId="{B52D880E-6F9B-49DC-832A-ECB90D7110E1}" type="presParOf" srcId="{652640A1-26D7-4285-AB54-CBC8734DFB1D}" destId="{2F1B51BF-8CE4-49A8-915A-BAE999A5C2EF}" srcOrd="3" destOrd="0" presId="urn:microsoft.com/office/officeart/2005/8/layout/lProcess2"/>
    <dgm:cxn modelId="{C358B43B-6D38-49EA-9498-3200B95C6947}" type="presParOf" srcId="{652640A1-26D7-4285-AB54-CBC8734DFB1D}" destId="{9C8489F2-5CCB-4B1B-94C4-AFC938FAE0DA}" srcOrd="4" destOrd="0" presId="urn:microsoft.com/office/officeart/2005/8/layout/lProcess2"/>
    <dgm:cxn modelId="{D9850C30-95A6-42A4-815F-51F492316963}" type="presParOf" srcId="{9C8489F2-5CCB-4B1B-94C4-AFC938FAE0DA}" destId="{25F51E35-B50C-4C1A-90CD-D7F76BAB7181}" srcOrd="0" destOrd="0" presId="urn:microsoft.com/office/officeart/2005/8/layout/lProcess2"/>
    <dgm:cxn modelId="{B971CBE2-F75A-424C-9E7B-8588C352191E}" type="presParOf" srcId="{9C8489F2-5CCB-4B1B-94C4-AFC938FAE0DA}" destId="{EBADF5D4-DF3B-48AB-92D2-38AEA7CBA3B4}" srcOrd="1" destOrd="0" presId="urn:microsoft.com/office/officeart/2005/8/layout/lProcess2"/>
    <dgm:cxn modelId="{9901FC42-7A1F-41B6-B3E6-73A1E712DA40}" type="presParOf" srcId="{9C8489F2-5CCB-4B1B-94C4-AFC938FAE0DA}" destId="{EE1A15A4-A02D-43C1-8373-3A9D3FD87B61}" srcOrd="2" destOrd="0" presId="urn:microsoft.com/office/officeart/2005/8/layout/lProcess2"/>
    <dgm:cxn modelId="{CA34CE96-DF6B-45CC-B47A-D02D28A8A0D8}" type="presParOf" srcId="{EE1A15A4-A02D-43C1-8373-3A9D3FD87B61}" destId="{9E138C93-8637-456F-A0AF-C43DAC65A52F}" srcOrd="0" destOrd="0" presId="urn:microsoft.com/office/officeart/2005/8/layout/lProcess2"/>
    <dgm:cxn modelId="{3EA5EDA6-638D-4217-9A02-647C20901FA3}" type="presParOf" srcId="{9E138C93-8637-456F-A0AF-C43DAC65A52F}" destId="{BB882D80-3874-4017-B3DC-0E8F1A70D28A}" srcOrd="0" destOrd="0" presId="urn:microsoft.com/office/officeart/2005/8/layout/lProcess2"/>
    <dgm:cxn modelId="{94D82D9C-3FBD-4D55-A69C-63D989D60159}" type="presParOf" srcId="{9E138C93-8637-456F-A0AF-C43DAC65A52F}" destId="{8AF29FFA-DCFE-42E6-9A0A-CCA8565EBC41}" srcOrd="1" destOrd="0" presId="urn:microsoft.com/office/officeart/2005/8/layout/lProcess2"/>
    <dgm:cxn modelId="{DE24AE53-36FE-4B28-8E83-3CE34A74A69E}" type="presParOf" srcId="{9E138C93-8637-456F-A0AF-C43DAC65A52F}" destId="{2255DFC2-BFE1-42C9-A5EF-CA550479D6DA}" srcOrd="2" destOrd="0" presId="urn:microsoft.com/office/officeart/2005/8/layout/lProcess2"/>
    <dgm:cxn modelId="{817E0B31-5ABD-4B5D-9F54-FCB32E039E38}" type="presParOf" srcId="{9E138C93-8637-456F-A0AF-C43DAC65A52F}" destId="{8FFFA26A-745D-438B-B278-7019759DB143}" srcOrd="3" destOrd="0" presId="urn:microsoft.com/office/officeart/2005/8/layout/lProcess2"/>
    <dgm:cxn modelId="{6704BBE0-B570-430D-BFBB-EFE441EBF156}" type="presParOf" srcId="{9E138C93-8637-456F-A0AF-C43DAC65A52F}" destId="{2598F6D7-ECDA-44BE-AD97-6482AAFE163C}" srcOrd="4" destOrd="0" presId="urn:microsoft.com/office/officeart/2005/8/layout/lProcess2"/>
    <dgm:cxn modelId="{983E6C85-1738-4CA2-9803-30EE37368D61}" type="presParOf" srcId="{9E138C93-8637-456F-A0AF-C43DAC65A52F}" destId="{302DDB52-3CBE-4A52-8C33-7F9B4A3D1941}" srcOrd="5" destOrd="0" presId="urn:microsoft.com/office/officeart/2005/8/layout/lProcess2"/>
    <dgm:cxn modelId="{3266E133-DE7F-4DCD-9638-EA82D5D72D73}" type="presParOf" srcId="{9E138C93-8637-456F-A0AF-C43DAC65A52F}" destId="{98E0EE11-E86A-4718-99F3-3B12B21FD5B2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E00DE2-ACED-4CE3-990B-32DCB812B72F}">
      <dsp:nvSpPr>
        <dsp:cNvPr id="0" name=""/>
        <dsp:cNvSpPr/>
      </dsp:nvSpPr>
      <dsp:spPr>
        <a:xfrm>
          <a:off x="537" y="0"/>
          <a:ext cx="1397010" cy="51882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b="1" kern="1200" dirty="0" smtClean="0"/>
            <a:t>Agroindustria</a:t>
          </a:r>
          <a:endParaRPr lang="es-CO" sz="1700" b="1" kern="1200" dirty="0"/>
        </a:p>
      </dsp:txBody>
      <dsp:txXfrm>
        <a:off x="537" y="0"/>
        <a:ext cx="1397010" cy="1556466"/>
      </dsp:txXfrm>
    </dsp:sp>
    <dsp:sp modelId="{1E39A9BD-55B6-4BF8-BAF9-E297822F32D8}">
      <dsp:nvSpPr>
        <dsp:cNvPr id="0" name=""/>
        <dsp:cNvSpPr/>
      </dsp:nvSpPr>
      <dsp:spPr>
        <a:xfrm>
          <a:off x="140238" y="1556719"/>
          <a:ext cx="1117608" cy="498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smtClean="0"/>
            <a:t>Chocolatería, confitería</a:t>
          </a:r>
          <a:endParaRPr lang="es-CO" sz="1200" b="1" kern="1200" dirty="0"/>
        </a:p>
      </dsp:txBody>
      <dsp:txXfrm>
        <a:off x="154827" y="1571308"/>
        <a:ext cx="1088430" cy="468934"/>
      </dsp:txXfrm>
    </dsp:sp>
    <dsp:sp modelId="{6396F862-193C-42D0-A4E3-3A2D2B2E1B9C}">
      <dsp:nvSpPr>
        <dsp:cNvPr id="0" name=""/>
        <dsp:cNvSpPr/>
      </dsp:nvSpPr>
      <dsp:spPr>
        <a:xfrm>
          <a:off x="140238" y="2131464"/>
          <a:ext cx="1117608" cy="498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smtClean="0"/>
            <a:t>Palma de Aceite…</a:t>
          </a:r>
          <a:endParaRPr lang="es-CO" sz="1200" b="1" kern="1200" dirty="0"/>
        </a:p>
      </dsp:txBody>
      <dsp:txXfrm>
        <a:off x="154827" y="2146053"/>
        <a:ext cx="1088430" cy="468934"/>
      </dsp:txXfrm>
    </dsp:sp>
    <dsp:sp modelId="{4DD758C8-8D85-4810-9E11-1B13B9CF0C04}">
      <dsp:nvSpPr>
        <dsp:cNvPr id="0" name=""/>
        <dsp:cNvSpPr/>
      </dsp:nvSpPr>
      <dsp:spPr>
        <a:xfrm>
          <a:off x="140238" y="2706210"/>
          <a:ext cx="1117608" cy="498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smtClean="0"/>
            <a:t>Carne bovina</a:t>
          </a:r>
          <a:endParaRPr lang="es-CO" sz="1200" b="1" kern="1200" dirty="0"/>
        </a:p>
      </dsp:txBody>
      <dsp:txXfrm>
        <a:off x="154827" y="2720799"/>
        <a:ext cx="1088430" cy="468934"/>
      </dsp:txXfrm>
    </dsp:sp>
    <dsp:sp modelId="{EC34F036-07B0-414C-8902-956F7A61F576}">
      <dsp:nvSpPr>
        <dsp:cNvPr id="0" name=""/>
        <dsp:cNvSpPr/>
      </dsp:nvSpPr>
      <dsp:spPr>
        <a:xfrm>
          <a:off x="140238" y="3280955"/>
          <a:ext cx="1117608" cy="498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smtClean="0"/>
            <a:t>Acuicultura</a:t>
          </a:r>
          <a:endParaRPr lang="es-CO" sz="1200" b="1" kern="1200" dirty="0"/>
        </a:p>
      </dsp:txBody>
      <dsp:txXfrm>
        <a:off x="154827" y="3295544"/>
        <a:ext cx="1088430" cy="468934"/>
      </dsp:txXfrm>
    </dsp:sp>
    <dsp:sp modelId="{9520D88C-D86A-4DF3-A073-BEB0D6DB17C3}">
      <dsp:nvSpPr>
        <dsp:cNvPr id="0" name=""/>
        <dsp:cNvSpPr/>
      </dsp:nvSpPr>
      <dsp:spPr>
        <a:xfrm>
          <a:off x="140238" y="3855700"/>
          <a:ext cx="1117608" cy="498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smtClean="0"/>
            <a:t>Lácteo</a:t>
          </a:r>
          <a:endParaRPr lang="es-CO" sz="1200" b="1" kern="1200" dirty="0"/>
        </a:p>
      </dsp:txBody>
      <dsp:txXfrm>
        <a:off x="154827" y="3870289"/>
        <a:ext cx="1088430" cy="468934"/>
      </dsp:txXfrm>
    </dsp:sp>
    <dsp:sp modelId="{43B10DE2-54EE-467E-BE01-EEEEFD55AC00}">
      <dsp:nvSpPr>
        <dsp:cNvPr id="0" name=""/>
        <dsp:cNvSpPr/>
      </dsp:nvSpPr>
      <dsp:spPr>
        <a:xfrm>
          <a:off x="140238" y="4430445"/>
          <a:ext cx="1117608" cy="498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b="1" kern="1200" smtClean="0"/>
            <a:t>Hortofrutícola</a:t>
          </a:r>
          <a:endParaRPr lang="es-CO" sz="1100" b="1" kern="1200" dirty="0"/>
        </a:p>
      </dsp:txBody>
      <dsp:txXfrm>
        <a:off x="154827" y="4445034"/>
        <a:ext cx="1088430" cy="468934"/>
      </dsp:txXfrm>
    </dsp:sp>
    <dsp:sp modelId="{A099649D-B5D2-4833-9CEB-2A88DFB448E8}">
      <dsp:nvSpPr>
        <dsp:cNvPr id="0" name=""/>
        <dsp:cNvSpPr/>
      </dsp:nvSpPr>
      <dsp:spPr>
        <a:xfrm>
          <a:off x="1502324" y="0"/>
          <a:ext cx="1397010" cy="51882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b="1" kern="1200" smtClean="0"/>
            <a:t>Manufacturas</a:t>
          </a:r>
          <a:endParaRPr lang="es-CO" sz="1700" b="1" kern="1200" dirty="0"/>
        </a:p>
      </dsp:txBody>
      <dsp:txXfrm>
        <a:off x="1502324" y="0"/>
        <a:ext cx="1397010" cy="1556466"/>
      </dsp:txXfrm>
    </dsp:sp>
    <dsp:sp modelId="{C13DDAAB-E343-4A2E-A1CC-0880C7093511}">
      <dsp:nvSpPr>
        <dsp:cNvPr id="0" name=""/>
        <dsp:cNvSpPr/>
      </dsp:nvSpPr>
      <dsp:spPr>
        <a:xfrm>
          <a:off x="1642025" y="1557416"/>
          <a:ext cx="1117608" cy="371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smtClean="0"/>
            <a:t>Autopartes y vehículos</a:t>
          </a:r>
          <a:endParaRPr lang="es-CO" sz="1200" b="1" kern="1200" dirty="0"/>
        </a:p>
      </dsp:txBody>
      <dsp:txXfrm>
        <a:off x="1652901" y="1568292"/>
        <a:ext cx="1095856" cy="349568"/>
      </dsp:txXfrm>
    </dsp:sp>
    <dsp:sp modelId="{5C2701AE-083F-4AC6-8FD4-13F57140FD15}">
      <dsp:nvSpPr>
        <dsp:cNvPr id="0" name=""/>
        <dsp:cNvSpPr/>
      </dsp:nvSpPr>
      <dsp:spPr>
        <a:xfrm>
          <a:off x="1642025" y="1985862"/>
          <a:ext cx="1117608" cy="371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smtClean="0"/>
            <a:t>Cuero, calzado…</a:t>
          </a:r>
          <a:endParaRPr lang="es-CO" sz="1200" b="1" kern="1200" dirty="0"/>
        </a:p>
      </dsp:txBody>
      <dsp:txXfrm>
        <a:off x="1652901" y="1996738"/>
        <a:ext cx="1095856" cy="349568"/>
      </dsp:txXfrm>
    </dsp:sp>
    <dsp:sp modelId="{8C9760A7-37A3-4BFA-A415-949782383D1C}">
      <dsp:nvSpPr>
        <dsp:cNvPr id="0" name=""/>
        <dsp:cNvSpPr/>
      </dsp:nvSpPr>
      <dsp:spPr>
        <a:xfrm>
          <a:off x="1642025" y="2414309"/>
          <a:ext cx="1117608" cy="371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smtClean="0"/>
            <a:t>Industria editorial …</a:t>
          </a:r>
          <a:endParaRPr lang="es-CO" sz="1200" b="1" kern="1200" dirty="0"/>
        </a:p>
      </dsp:txBody>
      <dsp:txXfrm>
        <a:off x="1652901" y="2425185"/>
        <a:ext cx="1095856" cy="349568"/>
      </dsp:txXfrm>
    </dsp:sp>
    <dsp:sp modelId="{857CB686-6D51-40F0-B62B-54A9B0956364}">
      <dsp:nvSpPr>
        <dsp:cNvPr id="0" name=""/>
        <dsp:cNvSpPr/>
      </dsp:nvSpPr>
      <dsp:spPr>
        <a:xfrm>
          <a:off x="1642025" y="2842755"/>
          <a:ext cx="1117608" cy="371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smtClean="0"/>
            <a:t>Sistema moda</a:t>
          </a:r>
          <a:endParaRPr lang="es-CO" sz="1200" b="1" kern="1200" dirty="0"/>
        </a:p>
      </dsp:txBody>
      <dsp:txXfrm>
        <a:off x="1652901" y="2853631"/>
        <a:ext cx="1095856" cy="349568"/>
      </dsp:txXfrm>
    </dsp:sp>
    <dsp:sp modelId="{A37DCD3A-65EE-4A1A-9F8B-3174CF69CD3B}">
      <dsp:nvSpPr>
        <dsp:cNvPr id="0" name=""/>
        <dsp:cNvSpPr/>
      </dsp:nvSpPr>
      <dsp:spPr>
        <a:xfrm>
          <a:off x="1642025" y="3271201"/>
          <a:ext cx="1117608" cy="371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b="1" kern="1200" smtClean="0"/>
            <a:t>Metalmecánico</a:t>
          </a:r>
          <a:endParaRPr lang="es-CO" sz="1100" b="1" kern="1200" dirty="0"/>
        </a:p>
      </dsp:txBody>
      <dsp:txXfrm>
        <a:off x="1652901" y="3282077"/>
        <a:ext cx="1095856" cy="349568"/>
      </dsp:txXfrm>
    </dsp:sp>
    <dsp:sp modelId="{E9DFE0E3-E30B-4CB7-B3F2-A1444B20E385}">
      <dsp:nvSpPr>
        <dsp:cNvPr id="0" name=""/>
        <dsp:cNvSpPr/>
      </dsp:nvSpPr>
      <dsp:spPr>
        <a:xfrm>
          <a:off x="1642025" y="3699648"/>
          <a:ext cx="1117608" cy="371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b="1" kern="1200" smtClean="0"/>
            <a:t>Siderúrgico</a:t>
          </a:r>
          <a:endParaRPr lang="es-CO" sz="1100" b="1" kern="1200" dirty="0"/>
        </a:p>
      </dsp:txBody>
      <dsp:txXfrm>
        <a:off x="1652901" y="3710524"/>
        <a:ext cx="1095856" cy="349568"/>
      </dsp:txXfrm>
    </dsp:sp>
    <dsp:sp modelId="{51E7D5A4-D4F0-4C4C-8265-D16DBBF31B94}">
      <dsp:nvSpPr>
        <dsp:cNvPr id="0" name=""/>
        <dsp:cNvSpPr/>
      </dsp:nvSpPr>
      <dsp:spPr>
        <a:xfrm>
          <a:off x="1642025" y="4128094"/>
          <a:ext cx="1117608" cy="371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b="1" kern="1200" smtClean="0"/>
            <a:t>Astillero</a:t>
          </a:r>
          <a:endParaRPr lang="es-CO" sz="1100" b="1" kern="1200" dirty="0"/>
        </a:p>
      </dsp:txBody>
      <dsp:txXfrm>
        <a:off x="1652901" y="4138970"/>
        <a:ext cx="1095856" cy="349568"/>
      </dsp:txXfrm>
    </dsp:sp>
    <dsp:sp modelId="{437B1984-FA23-406B-B463-D233C155A8EE}">
      <dsp:nvSpPr>
        <dsp:cNvPr id="0" name=""/>
        <dsp:cNvSpPr/>
      </dsp:nvSpPr>
      <dsp:spPr>
        <a:xfrm>
          <a:off x="1642025" y="4556540"/>
          <a:ext cx="1117608" cy="371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smtClean="0"/>
            <a:t>Cosméticos y aseo</a:t>
          </a:r>
          <a:endParaRPr lang="es-CO" sz="1200" b="1" kern="1200" dirty="0"/>
        </a:p>
      </dsp:txBody>
      <dsp:txXfrm>
        <a:off x="1652901" y="4567416"/>
        <a:ext cx="1095856" cy="349568"/>
      </dsp:txXfrm>
    </dsp:sp>
    <dsp:sp modelId="{B852EB44-9DA8-41F3-A320-2EEBE02FA2D3}">
      <dsp:nvSpPr>
        <dsp:cNvPr id="0" name=""/>
        <dsp:cNvSpPr/>
      </dsp:nvSpPr>
      <dsp:spPr>
        <a:xfrm>
          <a:off x="3004110" y="0"/>
          <a:ext cx="1397010" cy="51882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b="1" kern="1200" dirty="0" smtClean="0"/>
            <a:t>Servicios</a:t>
          </a:r>
          <a:endParaRPr lang="es-CO" sz="1700" b="1" kern="1200" dirty="0"/>
        </a:p>
      </dsp:txBody>
      <dsp:txXfrm>
        <a:off x="3004110" y="0"/>
        <a:ext cx="1397010" cy="1556466"/>
      </dsp:txXfrm>
    </dsp:sp>
    <dsp:sp modelId="{98388A0F-9045-4A14-9D08-E1551BCAB761}">
      <dsp:nvSpPr>
        <dsp:cNvPr id="0" name=""/>
        <dsp:cNvSpPr/>
      </dsp:nvSpPr>
      <dsp:spPr>
        <a:xfrm>
          <a:off x="3143811" y="1556719"/>
          <a:ext cx="1117608" cy="498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smtClean="0"/>
            <a:t>Turismo salud</a:t>
          </a:r>
          <a:endParaRPr lang="es-CO" sz="1200" b="1" kern="1200" dirty="0"/>
        </a:p>
      </dsp:txBody>
      <dsp:txXfrm>
        <a:off x="3158400" y="1571308"/>
        <a:ext cx="1088430" cy="468934"/>
      </dsp:txXfrm>
    </dsp:sp>
    <dsp:sp modelId="{03C94D42-7C70-40B4-8A52-5A1880DDF3FE}">
      <dsp:nvSpPr>
        <dsp:cNvPr id="0" name=""/>
        <dsp:cNvSpPr/>
      </dsp:nvSpPr>
      <dsp:spPr>
        <a:xfrm>
          <a:off x="3143811" y="2131464"/>
          <a:ext cx="1117608" cy="498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smtClean="0"/>
            <a:t>Turismo naturaleza</a:t>
          </a:r>
          <a:endParaRPr lang="es-CO" sz="1200" b="1" kern="1200" dirty="0"/>
        </a:p>
      </dsp:txBody>
      <dsp:txXfrm>
        <a:off x="3158400" y="2146053"/>
        <a:ext cx="1088430" cy="468934"/>
      </dsp:txXfrm>
    </dsp:sp>
    <dsp:sp modelId="{A27A8809-8915-40B8-88C3-5FB1BBF642F7}">
      <dsp:nvSpPr>
        <dsp:cNvPr id="0" name=""/>
        <dsp:cNvSpPr/>
      </dsp:nvSpPr>
      <dsp:spPr>
        <a:xfrm>
          <a:off x="3143811" y="2706210"/>
          <a:ext cx="1117608" cy="498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smtClean="0"/>
            <a:t>Turismo de bienestar</a:t>
          </a:r>
          <a:endParaRPr lang="es-CO" sz="1200" b="1" kern="1200" dirty="0"/>
        </a:p>
      </dsp:txBody>
      <dsp:txXfrm>
        <a:off x="3158400" y="2720799"/>
        <a:ext cx="1088430" cy="468934"/>
      </dsp:txXfrm>
    </dsp:sp>
    <dsp:sp modelId="{A6C13DA1-2B9A-4543-95DA-93E9670B0D1F}">
      <dsp:nvSpPr>
        <dsp:cNvPr id="0" name=""/>
        <dsp:cNvSpPr/>
      </dsp:nvSpPr>
      <dsp:spPr>
        <a:xfrm>
          <a:off x="3143811" y="3280955"/>
          <a:ext cx="1117608" cy="498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smtClean="0"/>
            <a:t>BPO&amp;O</a:t>
          </a:r>
          <a:endParaRPr lang="es-CO" sz="1200" b="1" kern="1200" dirty="0"/>
        </a:p>
      </dsp:txBody>
      <dsp:txXfrm>
        <a:off x="3158400" y="3295544"/>
        <a:ext cx="1088430" cy="468934"/>
      </dsp:txXfrm>
    </dsp:sp>
    <dsp:sp modelId="{0DFA9580-77A8-4BF1-A02D-D88E15D229EB}">
      <dsp:nvSpPr>
        <dsp:cNvPr id="0" name=""/>
        <dsp:cNvSpPr/>
      </dsp:nvSpPr>
      <dsp:spPr>
        <a:xfrm>
          <a:off x="3143811" y="3855700"/>
          <a:ext cx="1117608" cy="498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smtClean="0"/>
            <a:t>Software y TI</a:t>
          </a:r>
          <a:endParaRPr lang="es-CO" sz="1200" b="1" kern="1200" dirty="0"/>
        </a:p>
      </dsp:txBody>
      <dsp:txXfrm>
        <a:off x="3158400" y="3870289"/>
        <a:ext cx="1088430" cy="468934"/>
      </dsp:txXfrm>
    </dsp:sp>
    <dsp:sp modelId="{D2ECDE8D-CBC0-468A-8C78-C711F6B336BA}">
      <dsp:nvSpPr>
        <dsp:cNvPr id="0" name=""/>
        <dsp:cNvSpPr/>
      </dsp:nvSpPr>
      <dsp:spPr>
        <a:xfrm>
          <a:off x="3143811" y="4430445"/>
          <a:ext cx="1117608" cy="498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smtClean="0"/>
            <a:t>Energía eléctrica</a:t>
          </a:r>
          <a:endParaRPr lang="es-CO" sz="1200" b="1" kern="1200" dirty="0"/>
        </a:p>
      </dsp:txBody>
      <dsp:txXfrm>
        <a:off x="3158400" y="4445034"/>
        <a:ext cx="1088430" cy="4689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75F488-68C9-1C47-8598-7ECC7E85DBCD}">
      <dsp:nvSpPr>
        <dsp:cNvPr id="0" name=""/>
        <dsp:cNvSpPr/>
      </dsp:nvSpPr>
      <dsp:spPr>
        <a:xfrm>
          <a:off x="5370148" y="1905588"/>
          <a:ext cx="1124745" cy="7249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4976"/>
              </a:lnTo>
              <a:lnTo>
                <a:pt x="1124745" y="724976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82E42A-D0BD-B74D-8842-49FF7B300C29}">
      <dsp:nvSpPr>
        <dsp:cNvPr id="0" name=""/>
        <dsp:cNvSpPr/>
      </dsp:nvSpPr>
      <dsp:spPr>
        <a:xfrm>
          <a:off x="4240507" y="1905588"/>
          <a:ext cx="1129641" cy="724108"/>
        </a:xfrm>
        <a:custGeom>
          <a:avLst/>
          <a:gdLst/>
          <a:ahLst/>
          <a:cxnLst/>
          <a:rect l="0" t="0" r="0" b="0"/>
          <a:pathLst>
            <a:path>
              <a:moveTo>
                <a:pt x="1129641" y="0"/>
              </a:moveTo>
              <a:lnTo>
                <a:pt x="1129641" y="724108"/>
              </a:lnTo>
              <a:lnTo>
                <a:pt x="0" y="724108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8ED176-EF0C-774C-B9DE-DB3B93740C9D}">
      <dsp:nvSpPr>
        <dsp:cNvPr id="0" name=""/>
        <dsp:cNvSpPr/>
      </dsp:nvSpPr>
      <dsp:spPr>
        <a:xfrm>
          <a:off x="3573760" y="1032509"/>
          <a:ext cx="1009313" cy="4795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9541"/>
              </a:lnTo>
              <a:lnTo>
                <a:pt x="1009313" y="479541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AB0E82-64FA-A347-9E83-1C60C30401A5}">
      <dsp:nvSpPr>
        <dsp:cNvPr id="0" name=""/>
        <dsp:cNvSpPr/>
      </dsp:nvSpPr>
      <dsp:spPr>
        <a:xfrm>
          <a:off x="2124094" y="1032509"/>
          <a:ext cx="1449666" cy="479541"/>
        </a:xfrm>
        <a:custGeom>
          <a:avLst/>
          <a:gdLst/>
          <a:ahLst/>
          <a:cxnLst/>
          <a:rect l="0" t="0" r="0" b="0"/>
          <a:pathLst>
            <a:path>
              <a:moveTo>
                <a:pt x="1449666" y="0"/>
              </a:moveTo>
              <a:lnTo>
                <a:pt x="1449666" y="479541"/>
              </a:lnTo>
              <a:lnTo>
                <a:pt x="0" y="479541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65BF82-088A-B145-A4D1-DD4308BAF859}">
      <dsp:nvSpPr>
        <dsp:cNvPr id="0" name=""/>
        <dsp:cNvSpPr/>
      </dsp:nvSpPr>
      <dsp:spPr>
        <a:xfrm>
          <a:off x="2786685" y="245434"/>
          <a:ext cx="1574149" cy="787074"/>
        </a:xfrm>
        <a:prstGeom prst="rect">
          <a:avLst/>
        </a:prstGeom>
        <a:noFill/>
        <a:ln>
          <a:solidFill>
            <a:schemeClr val="accent5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rgbClr val="000000"/>
              </a:solidFill>
            </a:rPr>
            <a:t>SISNACET</a:t>
          </a:r>
          <a:endParaRPr lang="es-ES" sz="2400" kern="1200" dirty="0">
            <a:solidFill>
              <a:srgbClr val="000000"/>
            </a:solidFill>
          </a:endParaRPr>
        </a:p>
      </dsp:txBody>
      <dsp:txXfrm>
        <a:off x="2786685" y="245434"/>
        <a:ext cx="1574149" cy="787074"/>
      </dsp:txXfrm>
    </dsp:sp>
    <dsp:sp modelId="{B34700F0-F345-1244-ACF1-41420736564A}">
      <dsp:nvSpPr>
        <dsp:cNvPr id="0" name=""/>
        <dsp:cNvSpPr/>
      </dsp:nvSpPr>
      <dsp:spPr>
        <a:xfrm>
          <a:off x="549944" y="1118513"/>
          <a:ext cx="1574149" cy="787074"/>
        </a:xfrm>
        <a:prstGeom prst="rect">
          <a:avLst/>
        </a:prstGeom>
        <a:solidFill>
          <a:srgbClr val="4FBF4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Educación universitaria</a:t>
          </a:r>
        </a:p>
      </dsp:txBody>
      <dsp:txXfrm>
        <a:off x="549944" y="1118513"/>
        <a:ext cx="1574149" cy="787074"/>
      </dsp:txXfrm>
    </dsp:sp>
    <dsp:sp modelId="{676E54B9-B932-8B4F-B6E0-C3F238059001}">
      <dsp:nvSpPr>
        <dsp:cNvPr id="0" name=""/>
        <dsp:cNvSpPr/>
      </dsp:nvSpPr>
      <dsp:spPr>
        <a:xfrm>
          <a:off x="4583073" y="1118513"/>
          <a:ext cx="1574149" cy="787074"/>
        </a:xfrm>
        <a:prstGeom prst="rect">
          <a:avLst/>
        </a:prstGeom>
        <a:solidFill>
          <a:srgbClr val="DF661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Formación profesional</a:t>
          </a:r>
        </a:p>
      </dsp:txBody>
      <dsp:txXfrm>
        <a:off x="4583073" y="1118513"/>
        <a:ext cx="1574149" cy="787074"/>
      </dsp:txXfrm>
    </dsp:sp>
    <dsp:sp modelId="{AF1F3C33-0E4F-E346-BE64-4C286DB78AE7}">
      <dsp:nvSpPr>
        <dsp:cNvPr id="0" name=""/>
        <dsp:cNvSpPr/>
      </dsp:nvSpPr>
      <dsp:spPr>
        <a:xfrm>
          <a:off x="2666357" y="2236159"/>
          <a:ext cx="1574149" cy="787074"/>
        </a:xfrm>
        <a:prstGeom prst="rect">
          <a:avLst/>
        </a:prstGeom>
        <a:noFill/>
        <a:ln>
          <a:solidFill>
            <a:srgbClr val="FF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err="1" smtClean="0">
              <a:solidFill>
                <a:srgbClr val="000000"/>
              </a:solidFill>
            </a:rPr>
            <a:t>TyT</a:t>
          </a:r>
          <a:endParaRPr lang="es-ES" sz="2400" kern="1200" dirty="0" smtClean="0">
            <a:solidFill>
              <a:srgbClr val="000000"/>
            </a:solidFill>
          </a:endParaRPr>
        </a:p>
      </dsp:txBody>
      <dsp:txXfrm>
        <a:off x="2666357" y="2236159"/>
        <a:ext cx="1574149" cy="787074"/>
      </dsp:txXfrm>
    </dsp:sp>
    <dsp:sp modelId="{9C4E08AE-5672-DA45-8337-A778B388F246}">
      <dsp:nvSpPr>
        <dsp:cNvPr id="0" name=""/>
        <dsp:cNvSpPr/>
      </dsp:nvSpPr>
      <dsp:spPr>
        <a:xfrm>
          <a:off x="6494894" y="2237027"/>
          <a:ext cx="1574149" cy="787074"/>
        </a:xfrm>
        <a:prstGeom prst="rect">
          <a:avLst/>
        </a:prstGeom>
        <a:noFill/>
        <a:ln>
          <a:solidFill>
            <a:srgbClr val="C55A1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rgbClr val="000000"/>
              </a:solidFill>
            </a:rPr>
            <a:t>FTDH</a:t>
          </a:r>
        </a:p>
      </dsp:txBody>
      <dsp:txXfrm>
        <a:off x="6494894" y="2237027"/>
        <a:ext cx="1574149" cy="7870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72EE5E-92CE-4670-8773-CAFB1C2EBD37}">
      <dsp:nvSpPr>
        <dsp:cNvPr id="0" name=""/>
        <dsp:cNvSpPr/>
      </dsp:nvSpPr>
      <dsp:spPr>
        <a:xfrm>
          <a:off x="1180" y="0"/>
          <a:ext cx="2870264" cy="46242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600" b="1" kern="1200" dirty="0" smtClean="0"/>
            <a:t>Formación Profesional</a:t>
          </a:r>
          <a:endParaRPr lang="es-CO" sz="2600" b="1" kern="1200" dirty="0"/>
        </a:p>
      </dsp:txBody>
      <dsp:txXfrm>
        <a:off x="1180" y="0"/>
        <a:ext cx="2870264" cy="1387286"/>
      </dsp:txXfrm>
    </dsp:sp>
    <dsp:sp modelId="{3D71D1E8-FF65-4264-A6EC-8A23E6067592}">
      <dsp:nvSpPr>
        <dsp:cNvPr id="0" name=""/>
        <dsp:cNvSpPr/>
      </dsp:nvSpPr>
      <dsp:spPr>
        <a:xfrm>
          <a:off x="206484" y="1372446"/>
          <a:ext cx="2296211" cy="30050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Estructuración de la </a:t>
          </a:r>
          <a:r>
            <a:rPr lang="es-CO" sz="1600" b="1" kern="1200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Formación Profesional </a:t>
          </a:r>
          <a:r>
            <a:rPr lang="es-CO" sz="1600" b="0" kern="1200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con el objetivo de lograr el fortalecimiento de la técnica y la tecnología</a:t>
          </a:r>
          <a:endParaRPr lang="es-CO" sz="1600" b="1" kern="1200" dirty="0">
            <a:latin typeface="+mn-lt"/>
          </a:endParaRPr>
        </a:p>
      </dsp:txBody>
      <dsp:txXfrm>
        <a:off x="273738" y="1439700"/>
        <a:ext cx="2161703" cy="2870545"/>
      </dsp:txXfrm>
    </dsp:sp>
    <dsp:sp modelId="{68353F22-6BF4-425E-AC20-2A5384D2EAA1}">
      <dsp:nvSpPr>
        <dsp:cNvPr id="0" name=""/>
        <dsp:cNvSpPr/>
      </dsp:nvSpPr>
      <dsp:spPr>
        <a:xfrm>
          <a:off x="3086714" y="0"/>
          <a:ext cx="2752525" cy="46242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600" b="1" kern="1200" dirty="0" smtClean="0"/>
            <a:t>Marco Nacional de Cualificaciones</a:t>
          </a:r>
          <a:endParaRPr lang="es-CO" sz="2600" b="1" kern="1200" dirty="0"/>
        </a:p>
      </dsp:txBody>
      <dsp:txXfrm>
        <a:off x="3086714" y="0"/>
        <a:ext cx="2752525" cy="1387286"/>
      </dsp:txXfrm>
    </dsp:sp>
    <dsp:sp modelId="{8B8BD561-B75E-487A-A84F-842F50207C13}">
      <dsp:nvSpPr>
        <dsp:cNvPr id="0" name=""/>
        <dsp:cNvSpPr/>
      </dsp:nvSpPr>
      <dsp:spPr>
        <a:xfrm>
          <a:off x="3314872" y="1387286"/>
          <a:ext cx="2296211" cy="30057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Puesta en marcha del</a:t>
          </a:r>
          <a:r>
            <a:rPr lang="es-CO" sz="1600" b="0" kern="1200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CO" sz="1600" b="1" kern="1200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Marco Nacional de Cualificaciones </a:t>
          </a:r>
          <a:r>
            <a:rPr lang="es-CO" sz="1600" b="0" kern="1200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para facilitar la construcción de un lenguaje común entre la educación y el mundo del trabajo</a:t>
          </a:r>
          <a:endParaRPr lang="es-CO" sz="1600" b="1" i="0" kern="1200" dirty="0">
            <a:latin typeface="+mn-lt"/>
          </a:endParaRPr>
        </a:p>
      </dsp:txBody>
      <dsp:txXfrm>
        <a:off x="3382126" y="1454540"/>
        <a:ext cx="2161703" cy="2871279"/>
      </dsp:txXfrm>
    </dsp:sp>
    <dsp:sp modelId="{25F51E35-B50C-4C1A-90CD-D7F76BAB7181}">
      <dsp:nvSpPr>
        <dsp:cNvPr id="0" name=""/>
        <dsp:cNvSpPr/>
      </dsp:nvSpPr>
      <dsp:spPr>
        <a:xfrm>
          <a:off x="6054510" y="0"/>
          <a:ext cx="2513260" cy="46242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600" b="1" kern="1200" dirty="0" smtClean="0"/>
            <a:t>Sistema de información</a:t>
          </a:r>
          <a:endParaRPr lang="es-CO" sz="2600" b="1" kern="1200" dirty="0"/>
        </a:p>
      </dsp:txBody>
      <dsp:txXfrm>
        <a:off x="6054510" y="0"/>
        <a:ext cx="2513260" cy="1387286"/>
      </dsp:txXfrm>
    </dsp:sp>
    <dsp:sp modelId="{98E0EE11-E86A-4718-99F3-3B12B21FD5B2}">
      <dsp:nvSpPr>
        <dsp:cNvPr id="0" name=""/>
        <dsp:cNvSpPr/>
      </dsp:nvSpPr>
      <dsp:spPr>
        <a:xfrm>
          <a:off x="6415170" y="1387286"/>
          <a:ext cx="1791940" cy="30057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0" kern="1200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Organización de un</a:t>
          </a:r>
          <a:r>
            <a:rPr lang="es-CO" sz="1600" b="1" kern="1200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 Sistema de información </a:t>
          </a:r>
          <a:r>
            <a:rPr lang="es-CO" sz="1600" b="0" kern="1200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de la oferta de la educación postmedia</a:t>
          </a:r>
          <a:endParaRPr lang="es-CO" sz="1600" b="1" kern="1200" dirty="0">
            <a:latin typeface="+mn-lt"/>
          </a:endParaRPr>
        </a:p>
      </dsp:txBody>
      <dsp:txXfrm>
        <a:off x="6467654" y="1439770"/>
        <a:ext cx="1686972" cy="29008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72EE5E-92CE-4670-8773-CAFB1C2EBD37}">
      <dsp:nvSpPr>
        <dsp:cNvPr id="0" name=""/>
        <dsp:cNvSpPr/>
      </dsp:nvSpPr>
      <dsp:spPr>
        <a:xfrm>
          <a:off x="142225" y="0"/>
          <a:ext cx="2870264" cy="46242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600" b="1" kern="1200" dirty="0" smtClean="0"/>
            <a:t>Formación Profesional</a:t>
          </a:r>
          <a:endParaRPr lang="es-CO" sz="2600" b="1" kern="1200" dirty="0"/>
        </a:p>
      </dsp:txBody>
      <dsp:txXfrm>
        <a:off x="142225" y="0"/>
        <a:ext cx="2870264" cy="1387286"/>
      </dsp:txXfrm>
    </dsp:sp>
    <dsp:sp modelId="{710218A5-B80E-4ACC-BDF1-2DD73192A995}">
      <dsp:nvSpPr>
        <dsp:cNvPr id="0" name=""/>
        <dsp:cNvSpPr/>
      </dsp:nvSpPr>
      <dsp:spPr>
        <a:xfrm>
          <a:off x="429240" y="1715913"/>
          <a:ext cx="2296211" cy="3639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/>
            <a:t>Construcción de lineamientos para el Diseño curricular</a:t>
          </a:r>
          <a:endParaRPr lang="es-CO" sz="1200" b="1" kern="1200" dirty="0"/>
        </a:p>
      </dsp:txBody>
      <dsp:txXfrm>
        <a:off x="439901" y="1726574"/>
        <a:ext cx="2274889" cy="342660"/>
      </dsp:txXfrm>
    </dsp:sp>
    <dsp:sp modelId="{419492BA-9251-48A7-92DE-7CAF26C1E468}">
      <dsp:nvSpPr>
        <dsp:cNvPr id="0" name=""/>
        <dsp:cNvSpPr/>
      </dsp:nvSpPr>
      <dsp:spPr>
        <a:xfrm>
          <a:off x="429240" y="2211258"/>
          <a:ext cx="2296211" cy="3639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/>
            <a:t>Elaboración de orientaciones para la Formación docente</a:t>
          </a:r>
          <a:endParaRPr lang="es-CO" sz="1200" b="1" kern="1200" dirty="0"/>
        </a:p>
      </dsp:txBody>
      <dsp:txXfrm>
        <a:off x="439901" y="2221919"/>
        <a:ext cx="2274889" cy="342660"/>
      </dsp:txXfrm>
    </dsp:sp>
    <dsp:sp modelId="{3D71D1E8-FF65-4264-A6EC-8A23E6067592}">
      <dsp:nvSpPr>
        <dsp:cNvPr id="0" name=""/>
        <dsp:cNvSpPr/>
      </dsp:nvSpPr>
      <dsp:spPr>
        <a:xfrm>
          <a:off x="429240" y="2694864"/>
          <a:ext cx="2296211" cy="3639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/>
            <a:t>Caracterización de la Institucionalidad y gobernanza</a:t>
          </a:r>
          <a:endParaRPr lang="es-CO" sz="1200" b="1" kern="1200" dirty="0"/>
        </a:p>
      </dsp:txBody>
      <dsp:txXfrm>
        <a:off x="439901" y="2705525"/>
        <a:ext cx="2274889" cy="342660"/>
      </dsp:txXfrm>
    </dsp:sp>
    <dsp:sp modelId="{B9B547FF-7A4E-4D52-ABB2-CE975A972612}">
      <dsp:nvSpPr>
        <dsp:cNvPr id="0" name=""/>
        <dsp:cNvSpPr/>
      </dsp:nvSpPr>
      <dsp:spPr>
        <a:xfrm>
          <a:off x="411559" y="1232518"/>
          <a:ext cx="2296211" cy="363982"/>
        </a:xfrm>
        <a:prstGeom prst="roundRect">
          <a:avLst>
            <a:gd name="adj" fmla="val 10000"/>
          </a:avLst>
        </a:prstGeom>
        <a:solidFill>
          <a:schemeClr val="bg1"/>
        </a:solidFill>
        <a:ln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>
              <a:solidFill>
                <a:schemeClr val="tx1"/>
              </a:solidFill>
            </a:rPr>
            <a:t>Orientaciones para el Aseguramiento de la Calidad</a:t>
          </a:r>
          <a:endParaRPr lang="es-CO" sz="1200" b="1" kern="1200" dirty="0">
            <a:solidFill>
              <a:schemeClr val="tx1"/>
            </a:solidFill>
          </a:endParaRPr>
        </a:p>
      </dsp:txBody>
      <dsp:txXfrm>
        <a:off x="422220" y="1243179"/>
        <a:ext cx="2274889" cy="342660"/>
      </dsp:txXfrm>
    </dsp:sp>
    <dsp:sp modelId="{336E4311-04B0-4D9D-937A-A776F8514C93}">
      <dsp:nvSpPr>
        <dsp:cNvPr id="0" name=""/>
        <dsp:cNvSpPr/>
      </dsp:nvSpPr>
      <dsp:spPr>
        <a:xfrm>
          <a:off x="429240" y="3190689"/>
          <a:ext cx="2296211" cy="3639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/>
            <a:t>Relación con la E. Media y Orientación Socio Ocupacional</a:t>
          </a:r>
          <a:endParaRPr lang="es-CO" sz="1200" b="1" kern="1200" dirty="0"/>
        </a:p>
      </dsp:txBody>
      <dsp:txXfrm>
        <a:off x="439901" y="3201350"/>
        <a:ext cx="2274889" cy="342660"/>
      </dsp:txXfrm>
    </dsp:sp>
    <dsp:sp modelId="{92705730-CC64-4F4B-AEED-328D77DFC76D}">
      <dsp:nvSpPr>
        <dsp:cNvPr id="0" name=""/>
        <dsp:cNvSpPr/>
      </dsp:nvSpPr>
      <dsp:spPr>
        <a:xfrm>
          <a:off x="429240" y="3729429"/>
          <a:ext cx="2296211" cy="363982"/>
        </a:xfrm>
        <a:prstGeom prst="roundRect">
          <a:avLst>
            <a:gd name="adj" fmla="val 10000"/>
          </a:avLst>
        </a:prstGeom>
        <a:solidFill>
          <a:schemeClr val="bg1"/>
        </a:solidFill>
        <a:ln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b="1" kern="1200" dirty="0" smtClean="0"/>
            <a:t>Fortalecimiento de la Infraestructura</a:t>
          </a:r>
          <a:endParaRPr lang="es-CO" sz="1100" b="1" kern="1200" dirty="0"/>
        </a:p>
      </dsp:txBody>
      <dsp:txXfrm>
        <a:off x="439901" y="3740090"/>
        <a:ext cx="2274889" cy="342660"/>
      </dsp:txXfrm>
    </dsp:sp>
    <dsp:sp modelId="{50EE1233-71DC-4A18-A0DD-B536C6C2EF2D}">
      <dsp:nvSpPr>
        <dsp:cNvPr id="0" name=""/>
        <dsp:cNvSpPr/>
      </dsp:nvSpPr>
      <dsp:spPr>
        <a:xfrm rot="16200000">
          <a:off x="4015911" y="2044607"/>
          <a:ext cx="2825281" cy="4854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 smtClean="0"/>
            <a:t>Transformación institucional</a:t>
          </a:r>
          <a:endParaRPr lang="es-CO" sz="1400" b="1" kern="1200" dirty="0"/>
        </a:p>
      </dsp:txBody>
      <dsp:txXfrm>
        <a:off x="4030129" y="2058825"/>
        <a:ext cx="2796845" cy="457003"/>
      </dsp:txXfrm>
    </dsp:sp>
    <dsp:sp modelId="{68353F22-6BF4-425E-AC20-2A5384D2EAA1}">
      <dsp:nvSpPr>
        <dsp:cNvPr id="0" name=""/>
        <dsp:cNvSpPr/>
      </dsp:nvSpPr>
      <dsp:spPr>
        <a:xfrm>
          <a:off x="3045411" y="0"/>
          <a:ext cx="2752525" cy="46242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600" b="1" kern="1200" dirty="0" smtClean="0"/>
            <a:t>Marco Nacional de Cualificaciones</a:t>
          </a:r>
          <a:endParaRPr lang="es-CO" sz="2600" b="1" kern="1200" dirty="0"/>
        </a:p>
      </dsp:txBody>
      <dsp:txXfrm>
        <a:off x="3045411" y="0"/>
        <a:ext cx="2752525" cy="1387286"/>
      </dsp:txXfrm>
    </dsp:sp>
    <dsp:sp modelId="{23E35E20-5B0A-4A02-8B7D-70BF7F1E9056}">
      <dsp:nvSpPr>
        <dsp:cNvPr id="0" name=""/>
        <dsp:cNvSpPr/>
      </dsp:nvSpPr>
      <dsp:spPr>
        <a:xfrm>
          <a:off x="3273563" y="1188775"/>
          <a:ext cx="2296211" cy="439567"/>
        </a:xfrm>
        <a:prstGeom prst="roundRect">
          <a:avLst>
            <a:gd name="adj" fmla="val 10000"/>
          </a:avLst>
        </a:prstGeom>
        <a:solidFill>
          <a:schemeClr val="bg1"/>
        </a:solidFill>
        <a:ln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/>
            <a:t>Validación: matriz y modelo de cualificación </a:t>
          </a:r>
          <a:endParaRPr lang="es-CO" sz="1200" b="1" kern="1200" dirty="0"/>
        </a:p>
      </dsp:txBody>
      <dsp:txXfrm>
        <a:off x="3286437" y="1201649"/>
        <a:ext cx="2270463" cy="413819"/>
      </dsp:txXfrm>
    </dsp:sp>
    <dsp:sp modelId="{3073BEA3-B0F1-43E6-B77D-1510671AFC03}">
      <dsp:nvSpPr>
        <dsp:cNvPr id="0" name=""/>
        <dsp:cNvSpPr/>
      </dsp:nvSpPr>
      <dsp:spPr>
        <a:xfrm>
          <a:off x="3273563" y="2351144"/>
          <a:ext cx="2296211" cy="4395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/>
            <a:t>Diseño de la ruta para la construcción de las cualificaciones</a:t>
          </a:r>
          <a:endParaRPr lang="es-CO" sz="1200" b="1" kern="1200" dirty="0"/>
        </a:p>
      </dsp:txBody>
      <dsp:txXfrm>
        <a:off x="3286437" y="2364018"/>
        <a:ext cx="2270463" cy="413819"/>
      </dsp:txXfrm>
    </dsp:sp>
    <dsp:sp modelId="{41AB340F-3E35-407B-B414-9B32623A3B77}">
      <dsp:nvSpPr>
        <dsp:cNvPr id="0" name=""/>
        <dsp:cNvSpPr/>
      </dsp:nvSpPr>
      <dsp:spPr>
        <a:xfrm>
          <a:off x="3282231" y="1784624"/>
          <a:ext cx="2243467" cy="469057"/>
        </a:xfrm>
        <a:prstGeom prst="roundRect">
          <a:avLst>
            <a:gd name="adj" fmla="val 10000"/>
          </a:avLst>
        </a:prstGeom>
        <a:solidFill>
          <a:schemeClr val="bg1"/>
        </a:solidFill>
        <a:ln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/>
            <a:t>Conceptualización y uta para la construcción de un  SNATC</a:t>
          </a:r>
          <a:endParaRPr lang="es-CO" sz="1200" b="1" kern="1200" dirty="0"/>
        </a:p>
      </dsp:txBody>
      <dsp:txXfrm>
        <a:off x="3295969" y="1798362"/>
        <a:ext cx="2215991" cy="441581"/>
      </dsp:txXfrm>
    </dsp:sp>
    <dsp:sp modelId="{46641816-20E5-4AE4-9F2F-FF5E6994F913}">
      <dsp:nvSpPr>
        <dsp:cNvPr id="0" name=""/>
        <dsp:cNvSpPr/>
      </dsp:nvSpPr>
      <dsp:spPr>
        <a:xfrm>
          <a:off x="3314872" y="2938738"/>
          <a:ext cx="2296211" cy="4395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i="0" kern="1200" dirty="0" smtClean="0"/>
            <a:t>Ejecución Piloto MNC  y SNATC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i="0" kern="1200" dirty="0" smtClean="0"/>
            <a:t>Sector TIC  y Financiero</a:t>
          </a:r>
          <a:endParaRPr lang="es-CO" sz="1200" b="1" i="0" kern="1200" dirty="0"/>
        </a:p>
      </dsp:txBody>
      <dsp:txXfrm>
        <a:off x="3327746" y="2951612"/>
        <a:ext cx="2270463" cy="413819"/>
      </dsp:txXfrm>
    </dsp:sp>
    <dsp:sp modelId="{C2C251E4-2B19-44C3-9B1F-32165675C000}">
      <dsp:nvSpPr>
        <dsp:cNvPr id="0" name=""/>
        <dsp:cNvSpPr/>
      </dsp:nvSpPr>
      <dsp:spPr>
        <a:xfrm>
          <a:off x="3314872" y="3445930"/>
          <a:ext cx="2296211" cy="4395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i="0" kern="1200" dirty="0" smtClean="0"/>
            <a:t>Caracterización de la Institucionalidad</a:t>
          </a:r>
          <a:endParaRPr lang="es-CO" sz="1200" b="1" i="0" kern="1200" dirty="0"/>
        </a:p>
      </dsp:txBody>
      <dsp:txXfrm>
        <a:off x="3327746" y="3458804"/>
        <a:ext cx="2270463" cy="413819"/>
      </dsp:txXfrm>
    </dsp:sp>
    <dsp:sp modelId="{8B8BD561-B75E-487A-A84F-842F50207C13}">
      <dsp:nvSpPr>
        <dsp:cNvPr id="0" name=""/>
        <dsp:cNvSpPr/>
      </dsp:nvSpPr>
      <dsp:spPr>
        <a:xfrm>
          <a:off x="3314872" y="3953123"/>
          <a:ext cx="2296211" cy="4395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i="0" kern="1200" dirty="0" smtClean="0"/>
            <a:t>Definición de las cualificaciones sectores priorizados</a:t>
          </a:r>
          <a:endParaRPr lang="es-CO" sz="1200" b="1" i="0" kern="1200" dirty="0"/>
        </a:p>
      </dsp:txBody>
      <dsp:txXfrm>
        <a:off x="3327746" y="3965997"/>
        <a:ext cx="2270463" cy="413819"/>
      </dsp:txXfrm>
    </dsp:sp>
    <dsp:sp modelId="{25F51E35-B50C-4C1A-90CD-D7F76BAB7181}">
      <dsp:nvSpPr>
        <dsp:cNvPr id="0" name=""/>
        <dsp:cNvSpPr/>
      </dsp:nvSpPr>
      <dsp:spPr>
        <a:xfrm>
          <a:off x="6054510" y="0"/>
          <a:ext cx="2513260" cy="46242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600" b="1" kern="1200" dirty="0" smtClean="0"/>
            <a:t>Sistema de información</a:t>
          </a:r>
          <a:endParaRPr lang="es-CO" sz="2600" b="1" kern="1200" dirty="0"/>
        </a:p>
      </dsp:txBody>
      <dsp:txXfrm>
        <a:off x="6054510" y="0"/>
        <a:ext cx="2513260" cy="1387286"/>
      </dsp:txXfrm>
    </dsp:sp>
    <dsp:sp modelId="{BB882D80-3874-4017-B3DC-0E8F1A70D28A}">
      <dsp:nvSpPr>
        <dsp:cNvPr id="0" name=""/>
        <dsp:cNvSpPr/>
      </dsp:nvSpPr>
      <dsp:spPr>
        <a:xfrm>
          <a:off x="6441370" y="1387399"/>
          <a:ext cx="1739540" cy="6736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/>
            <a:t>Revisión sistemas actuales de información</a:t>
          </a:r>
          <a:endParaRPr lang="es-CO" sz="1200" b="1" kern="1200" dirty="0"/>
        </a:p>
      </dsp:txBody>
      <dsp:txXfrm>
        <a:off x="6461101" y="1407130"/>
        <a:ext cx="1700078" cy="634198"/>
      </dsp:txXfrm>
    </dsp:sp>
    <dsp:sp modelId="{2255DFC2-BFE1-42C9-A5EF-CA550479D6DA}">
      <dsp:nvSpPr>
        <dsp:cNvPr id="0" name=""/>
        <dsp:cNvSpPr/>
      </dsp:nvSpPr>
      <dsp:spPr>
        <a:xfrm>
          <a:off x="6430934" y="2164699"/>
          <a:ext cx="1760413" cy="6736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/>
            <a:t>Construcción y unificación de criterios</a:t>
          </a:r>
          <a:endParaRPr lang="es-CO" sz="1200" b="1" kern="1200" dirty="0"/>
        </a:p>
      </dsp:txBody>
      <dsp:txXfrm>
        <a:off x="6450665" y="2184430"/>
        <a:ext cx="1720951" cy="634198"/>
      </dsp:txXfrm>
    </dsp:sp>
    <dsp:sp modelId="{2598F6D7-ECDA-44BE-AD97-6482AAFE163C}">
      <dsp:nvSpPr>
        <dsp:cNvPr id="0" name=""/>
        <dsp:cNvSpPr/>
      </dsp:nvSpPr>
      <dsp:spPr>
        <a:xfrm>
          <a:off x="6415170" y="2942000"/>
          <a:ext cx="1791940" cy="6736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/>
            <a:t>Diseño de la arquitectura de la plataforma</a:t>
          </a:r>
          <a:endParaRPr lang="es-CO" sz="1200" b="1" kern="1200" dirty="0"/>
        </a:p>
      </dsp:txBody>
      <dsp:txXfrm>
        <a:off x="6434901" y="2961731"/>
        <a:ext cx="1752478" cy="634198"/>
      </dsp:txXfrm>
    </dsp:sp>
    <dsp:sp modelId="{98E0EE11-E86A-4718-99F3-3B12B21FD5B2}">
      <dsp:nvSpPr>
        <dsp:cNvPr id="0" name=""/>
        <dsp:cNvSpPr/>
      </dsp:nvSpPr>
      <dsp:spPr>
        <a:xfrm>
          <a:off x="6415170" y="3719300"/>
          <a:ext cx="1791940" cy="6736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/>
            <a:t>Retroalimentación permanente</a:t>
          </a:r>
          <a:endParaRPr lang="es-CO" sz="1200" b="1" kern="1200" dirty="0"/>
        </a:p>
      </dsp:txBody>
      <dsp:txXfrm>
        <a:off x="6434901" y="3739031"/>
        <a:ext cx="1752478" cy="6341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0B84FC-B916-3540-8792-A1608E3BE495}" type="datetimeFigureOut">
              <a:rPr lang="es-ES" smtClean="0"/>
              <a:pPr/>
              <a:t>02/07/2015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6ED57-1421-DB43-B61A-B5194949951B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49034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F5B942-5055-41FF-A68A-D3E267A62F2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9971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9D0D8-0D88-4013-962F-BFFE257CF11B}" type="slidenum">
              <a:rPr lang="es-CO" smtClean="0"/>
              <a:pPr/>
              <a:t>31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110100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None/>
            </a:pP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F5B942-5055-41FF-A68A-D3E267A62F2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0914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None/>
            </a:pPr>
            <a:endParaRPr lang="es-CO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F5B942-5055-41FF-A68A-D3E267A62F2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1591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None/>
            </a:pPr>
            <a:endParaRPr lang="es-CO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F5B942-5055-41FF-A68A-D3E267A62F2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9832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None/>
            </a:pPr>
            <a:endParaRPr lang="es-CO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F5B942-5055-41FF-A68A-D3E267A62F2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9832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None/>
            </a:pPr>
            <a:endParaRPr lang="es-CO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F5B942-5055-41FF-A68A-D3E267A62F2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9832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None/>
            </a:pPr>
            <a:endParaRPr lang="es-CO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F5B942-5055-41FF-A68A-D3E267A62F2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983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None/>
            </a:pP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F5B942-5055-41FF-A68A-D3E267A62F2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091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F5B942-5055-41FF-A68A-D3E267A62F2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513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None/>
            </a:pP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F5B942-5055-41FF-A68A-D3E267A62F2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585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EB1BE9-405D-433D-8A05-AD8D1C4D960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0551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None/>
            </a:pP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F5B942-5055-41FF-A68A-D3E267A62F2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091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ED57-1421-DB43-B61A-B5194949951B}" type="slidenum">
              <a:rPr lang="es-ES" smtClean="0"/>
              <a:pPr/>
              <a:t>27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12340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None/>
            </a:pP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F5B942-5055-41FF-A68A-D3E267A62F2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0914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None/>
            </a:pP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F5B942-5055-41FF-A68A-D3E267A62F2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091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1544638"/>
            <a:ext cx="77724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708065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7094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8511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56741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7793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80159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80159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3205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6287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4666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128852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8FBA9E-52D8-154F-BBBA-AED909053DB8}" type="datetimeFigureOut">
              <a:rPr lang="es-ES" smtClean="0"/>
              <a:pPr/>
              <a:t>02/07/2015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8E7E75-BB58-0648-B80F-8C0B694C7409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10758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42 Grupo"/>
          <p:cNvGrpSpPr/>
          <p:nvPr userDrawn="1"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8" name="39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9" name="41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18482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42 Grupo"/>
          <p:cNvGrpSpPr/>
          <p:nvPr userDrawn="1"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8" name="39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9" name="41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3364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42 Grupo"/>
          <p:cNvGrpSpPr/>
          <p:nvPr userDrawn="1"/>
        </p:nvGrpSpPr>
        <p:grpSpPr>
          <a:xfrm>
            <a:off x="6189257" y="6021288"/>
            <a:ext cx="2919247" cy="757382"/>
            <a:chOff x="6189257" y="6093296"/>
            <a:chExt cx="2919247" cy="757382"/>
          </a:xfrm>
        </p:grpSpPr>
        <p:pic>
          <p:nvPicPr>
            <p:cNvPr id="8" name="39 Imagen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9" name="41 Imagen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86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717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4" r:id="rId2"/>
    <p:sldLayoutId id="2147483649" r:id="rId3"/>
    <p:sldLayoutId id="2147483650" r:id="rId4"/>
    <p:sldLayoutId id="2147483653" r:id="rId5"/>
    <p:sldLayoutId id="2147483656" r:id="rId6"/>
    <p:sldLayoutId id="2147483657" r:id="rId7"/>
    <p:sldLayoutId id="2147483660" r:id="rId8"/>
    <p:sldLayoutId id="2147483661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9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0.jpeg"/><Relationship Id="rId9" Type="http://schemas.microsoft.com/office/2007/relationships/diagramDrawing" Target="../diagrams/drawing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3.xml"/><Relationship Id="rId5" Type="http://schemas.openxmlformats.org/officeDocument/2006/relationships/image" Target="../media/image5.jpeg"/><Relationship Id="rId10" Type="http://schemas.microsoft.com/office/2007/relationships/diagramDrawing" Target="../diagrams/drawing3.xml"/><Relationship Id="rId4" Type="http://schemas.openxmlformats.org/officeDocument/2006/relationships/image" Target="../media/image1.jpeg"/><Relationship Id="rId9" Type="http://schemas.openxmlformats.org/officeDocument/2006/relationships/diagramColors" Target="../diagrams/colors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4.xml"/><Relationship Id="rId5" Type="http://schemas.openxmlformats.org/officeDocument/2006/relationships/image" Target="../media/image5.jpeg"/><Relationship Id="rId10" Type="http://schemas.microsoft.com/office/2007/relationships/diagramDrawing" Target="../diagrams/drawing4.xml"/><Relationship Id="rId4" Type="http://schemas.openxmlformats.org/officeDocument/2006/relationships/image" Target="../media/image1.jpeg"/><Relationship Id="rId9" Type="http://schemas.openxmlformats.org/officeDocument/2006/relationships/diagramColors" Target="../diagrams/colors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5.jpeg"/><Relationship Id="rId4" Type="http://schemas.openxmlformats.org/officeDocument/2006/relationships/image" Target="../media/image1.jpeg"/><Relationship Id="rId9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5.jpeg"/><Relationship Id="rId4" Type="http://schemas.openxmlformats.org/officeDocument/2006/relationships/image" Target="../media/image1.jpeg"/><Relationship Id="rId9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4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co/url?sa=i&amp;rct=j&amp;q=&amp;esrc=s&amp;source=images&amp;cd=&amp;cad=rja&amp;uact=8&amp;ved=0CAcQjRw&amp;url=http://www.leanoticias.com/2013/02/25/cotatur-invita-a-prestadores-de-servicio-a-conformar-mesas-de-trabajo/&amp;ei=4WKUVdnjJsP7ggTIkoOIDw&amp;bvm=bv.96952980,d.eXY&amp;psig=AFQjCNH1iTNT1k-o2b6k2nNHFz8UBfxy6g&amp;ust=1435874399370206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oogle.com.co/url?sa=i&amp;rct=j&amp;q=&amp;esrc=s&amp;source=images&amp;cd=&amp;cad=rja&amp;uact=8&amp;ved=0CAcQjRw&amp;url=http://www.prensa.chaco.gov.ar/?pag=noticia&amp;nid=26830&amp;ei=4WKUVdnjJsP7ggTIkoOIDw&amp;bvm=bv.96952980,d.eXY&amp;psig=AFQjCNH1iTNT1k-o2b6k2nNHFz8UBfxy6g&amp;ust=1435874399370206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1.jpeg"/><Relationship Id="rId9" Type="http://schemas.openxmlformats.org/officeDocument/2006/relationships/image" Target="../media/image27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2607810"/>
            <a:ext cx="9144000" cy="1926167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 dirty="0"/>
          </a:p>
        </p:txBody>
      </p:sp>
      <p:sp>
        <p:nvSpPr>
          <p:cNvPr id="10" name="24 Rectángulo redondeado"/>
          <p:cNvSpPr/>
          <p:nvPr/>
        </p:nvSpPr>
        <p:spPr>
          <a:xfrm>
            <a:off x="0" y="-1"/>
            <a:ext cx="9143999" cy="1718441"/>
          </a:xfrm>
          <a:prstGeom prst="roundRect">
            <a:avLst/>
          </a:prstGeom>
          <a:solidFill>
            <a:srgbClr val="800000"/>
          </a:solidFill>
          <a:ln cmpd="sng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3200" b="1" dirty="0" smtClean="0"/>
              <a:t>SISTEMA NACIONAL DE EDUCACIÓN TERCIARIA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163287" y="6084608"/>
            <a:ext cx="3831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2 de Julio de 2015</a:t>
            </a:r>
          </a:p>
          <a:p>
            <a:r>
              <a:rPr lang="es-CO" dirty="0" smtClean="0"/>
              <a:t>Encuentro Secretarios de Educación</a:t>
            </a:r>
            <a:endParaRPr lang="es-CO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9458"/>
            <a:ext cx="9144000" cy="32358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0" y="5370284"/>
            <a:ext cx="367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Viceministerio de Educación Superior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1830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19-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07" y="937599"/>
            <a:ext cx="7748426" cy="5997204"/>
          </a:xfrm>
          <a:prstGeom prst="rect">
            <a:avLst/>
          </a:prstGeom>
        </p:spPr>
      </p:pic>
      <p:pic>
        <p:nvPicPr>
          <p:cNvPr id="3" name="Picture 1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0" y="116632"/>
            <a:ext cx="9159766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149410" y="342470"/>
            <a:ext cx="501707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>
              <a:defRPr/>
            </a:pPr>
            <a:r>
              <a:rPr lang="es-CO" sz="2600" b="1" dirty="0" smtClean="0">
                <a:solidFill>
                  <a:schemeClr val="bg1"/>
                </a:solidFill>
                <a:ea typeface="ＭＳ Ｐゴシック" pitchFamily="34" charset="-128"/>
              </a:rPr>
              <a:t>Salario promedio recién graduados</a:t>
            </a:r>
            <a:endParaRPr lang="es-ES" sz="2600" b="1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5734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634564" y="2152577"/>
            <a:ext cx="8022167" cy="1457726"/>
          </a:xfrm>
          <a:prstGeom prst="rect">
            <a:avLst/>
          </a:prstGeom>
          <a:solidFill>
            <a:srgbClr val="68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s-CO" sz="3600" b="1" dirty="0" smtClean="0"/>
              <a:t>Ámbito de competitividad y desarrollo productivo</a:t>
            </a:r>
            <a:endParaRPr lang="es-CO" dirty="0"/>
          </a:p>
        </p:txBody>
      </p:sp>
      <p:sp>
        <p:nvSpPr>
          <p:cNvPr id="4" name="3 Rectángulo"/>
          <p:cNvSpPr/>
          <p:nvPr/>
        </p:nvSpPr>
        <p:spPr>
          <a:xfrm>
            <a:off x="5420178" y="3954574"/>
            <a:ext cx="31854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Fuente: Consejo Privado de Competitividad </a:t>
            </a:r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1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-15766" y="121261"/>
            <a:ext cx="9159766" cy="858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7543" y="205196"/>
            <a:ext cx="8852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solidFill>
                  <a:schemeClr val="bg1"/>
                </a:solidFill>
                <a:ea typeface="Malgun Gothic" pitchFamily="34" charset="-127"/>
                <a:cs typeface="Arial" panose="020B0604020202020204" pitchFamily="34" charset="0"/>
              </a:rPr>
              <a:t>La pérdida de posiciones en el </a:t>
            </a:r>
            <a:r>
              <a:rPr lang="es-CO" b="1" i="1" dirty="0" smtClean="0">
                <a:solidFill>
                  <a:schemeClr val="bg1"/>
                </a:solidFill>
                <a:ea typeface="Malgun Gothic" pitchFamily="34" charset="-127"/>
                <a:cs typeface="Arial" panose="020B0604020202020204" pitchFamily="34" charset="0"/>
              </a:rPr>
              <a:t>ranking</a:t>
            </a:r>
            <a:r>
              <a:rPr lang="es-CO" b="1" dirty="0" smtClean="0">
                <a:solidFill>
                  <a:schemeClr val="bg1"/>
                </a:solidFill>
                <a:ea typeface="Malgun Gothic" pitchFamily="34" charset="-127"/>
                <a:cs typeface="Arial" panose="020B0604020202020204" pitchFamily="34" charset="0"/>
              </a:rPr>
              <a:t> de competitividad demanda un fortalecimiento de los sistemas de aseguramiento de la calidad en la oferta educativa</a:t>
            </a:r>
            <a:endParaRPr lang="es-CO" b="1" dirty="0">
              <a:solidFill>
                <a:schemeClr val="bg1"/>
              </a:solidFill>
              <a:ea typeface="Malgun Gothic" pitchFamily="34" charset="-127"/>
              <a:cs typeface="Arial" panose="020B0604020202020204" pitchFamily="34" charset="0"/>
            </a:endParaRPr>
          </a:p>
        </p:txBody>
      </p:sp>
      <p:grpSp>
        <p:nvGrpSpPr>
          <p:cNvPr id="6" name="5 Grupo"/>
          <p:cNvGrpSpPr/>
          <p:nvPr/>
        </p:nvGrpSpPr>
        <p:grpSpPr>
          <a:xfrm>
            <a:off x="354841" y="1176745"/>
            <a:ext cx="8434316" cy="5019340"/>
            <a:chOff x="1934065" y="1461567"/>
            <a:chExt cx="5225142" cy="5207820"/>
          </a:xfrm>
        </p:grpSpPr>
        <p:pic>
          <p:nvPicPr>
            <p:cNvPr id="8" name="Picture 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34065" y="1461567"/>
              <a:ext cx="5225142" cy="5207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8 CuadroTexto"/>
            <p:cNvSpPr txBox="1"/>
            <p:nvPr/>
          </p:nvSpPr>
          <p:spPr>
            <a:xfrm>
              <a:off x="1981199" y="1538534"/>
              <a:ext cx="5093460" cy="510935"/>
            </a:xfrm>
            <a:prstGeom prst="rect">
              <a:avLst/>
            </a:prstGeom>
            <a:solidFill>
              <a:srgbClr val="00C2FE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s-CO" sz="13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Malgun Gothic" pitchFamily="34" charset="-127"/>
                  <a:cs typeface="Arial" panose="020B0604020202020204" pitchFamily="34" charset="0"/>
                </a:rPr>
                <a:t>Los 10 países más competitivos de América Latina, según el Índice Global de Competitividad del Foro Económico Mundial</a:t>
              </a:r>
              <a:endParaRPr lang="es-CO" sz="1300" b="1" dirty="0">
                <a:solidFill>
                  <a:schemeClr val="bg1"/>
                </a:solidFill>
                <a:latin typeface="Arial" panose="020B0604020202020204" pitchFamily="34" charset="0"/>
                <a:ea typeface="Malgun Gothic" pitchFamily="34" charset="-127"/>
                <a:cs typeface="Arial" panose="020B0604020202020204" pitchFamily="34" charset="0"/>
              </a:endParaRPr>
            </a:p>
          </p:txBody>
        </p:sp>
      </p:grpSp>
      <p:sp>
        <p:nvSpPr>
          <p:cNvPr id="10" name="Rectángulo 1"/>
          <p:cNvSpPr/>
          <p:nvPr/>
        </p:nvSpPr>
        <p:spPr>
          <a:xfrm>
            <a:off x="461830" y="6230631"/>
            <a:ext cx="243901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dirty="0" smtClean="0"/>
              <a:t>Fuente: Foro Económico Mundial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106945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-15766" y="121261"/>
            <a:ext cx="9159766" cy="858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7543" y="205196"/>
            <a:ext cx="8852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solidFill>
                  <a:schemeClr val="bg1"/>
                </a:solidFill>
                <a:ea typeface="Malgun Gothic" pitchFamily="34" charset="-127"/>
                <a:cs typeface="Arial" panose="020B0604020202020204" pitchFamily="34" charset="0"/>
              </a:rPr>
              <a:t>Las brechas de capital humano están surgiendo como principal obstáculo para las apuestas que viene haciendo el país, tanto desde el nivel nacional como local</a:t>
            </a:r>
            <a:endParaRPr lang="es-CO" b="1" dirty="0">
              <a:solidFill>
                <a:schemeClr val="bg1"/>
              </a:solidFill>
              <a:ea typeface="Malgun Gothic" pitchFamily="34" charset="-127"/>
              <a:cs typeface="Arial" panose="020B0604020202020204" pitchFamily="34" charset="0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/>
          <a:srcRect l="20046" t="13368" r="50806" b="11014"/>
          <a:stretch>
            <a:fillRect/>
          </a:stretch>
        </p:blipFill>
        <p:spPr bwMode="auto">
          <a:xfrm>
            <a:off x="243114" y="1213945"/>
            <a:ext cx="4028635" cy="5494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8514" y="5970978"/>
            <a:ext cx="1702503" cy="720000"/>
          </a:xfrm>
          <a:prstGeom prst="rect">
            <a:avLst/>
          </a:prstGeom>
          <a:noFill/>
        </p:spPr>
      </p:pic>
      <p:graphicFrame>
        <p:nvGraphicFramePr>
          <p:cNvPr id="13" name="12 Diagrama"/>
          <p:cNvGraphicFramePr/>
          <p:nvPr>
            <p:extLst>
              <p:ext uri="{D42A27DB-BD31-4B8C-83A1-F6EECF244321}">
                <p14:modId xmlns:p14="http://schemas.microsoft.com/office/powerpoint/2010/main" val="4238311204"/>
              </p:ext>
            </p:extLst>
          </p:nvPr>
        </p:nvGraphicFramePr>
        <p:xfrm>
          <a:off x="4742340" y="1533349"/>
          <a:ext cx="4401659" cy="5188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13 CuadroTexto"/>
          <p:cNvSpPr txBox="1"/>
          <p:nvPr/>
        </p:nvSpPr>
        <p:spPr>
          <a:xfrm>
            <a:off x="4271749" y="1154077"/>
            <a:ext cx="51875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 smtClean="0">
                <a:solidFill>
                  <a:srgbClr val="3C3C3B"/>
                </a:solidFill>
                <a:cs typeface="Arial" panose="020B0604020202020204" pitchFamily="34" charset="0"/>
              </a:rPr>
              <a:t>20 Sectores Proyecto de Transformación Productiva</a:t>
            </a:r>
            <a:endParaRPr lang="es-CO" sz="1600" b="1" dirty="0">
              <a:solidFill>
                <a:srgbClr val="3C3C3B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45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-15766" y="121261"/>
            <a:ext cx="9159766" cy="858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60283" y="268260"/>
            <a:ext cx="356054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600" b="1" dirty="0" smtClean="0">
                <a:solidFill>
                  <a:srgbClr val="FFFFFF"/>
                </a:solidFill>
              </a:rPr>
              <a:t>Acuerdo por lo superior</a:t>
            </a:r>
            <a:endParaRPr lang="es-CO" sz="2600" b="1" dirty="0">
              <a:solidFill>
                <a:srgbClr val="FFFFFF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75426" y="1672760"/>
            <a:ext cx="8208913" cy="4154984"/>
          </a:xfrm>
          <a:prstGeom prst="rect">
            <a:avLst/>
          </a:prstGeom>
          <a:ln w="31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s-CO" sz="2400" dirty="0" smtClean="0"/>
              <a:t>Articulación </a:t>
            </a:r>
            <a:r>
              <a:rPr lang="es-CO" sz="2400" dirty="0"/>
              <a:t>de la educación media con la educación superior y la formación para el trabajo y el desarrollo humano (ETDH</a:t>
            </a:r>
            <a:r>
              <a:rPr lang="es-CO" sz="2400" dirty="0" smtClean="0"/>
              <a:t>).</a:t>
            </a:r>
            <a:endParaRPr lang="es-CO" sz="2400" dirty="0"/>
          </a:p>
          <a:p>
            <a:pPr algn="just"/>
            <a:endParaRPr lang="es-CO" sz="24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CO" sz="2400" dirty="0"/>
              <a:t>C</a:t>
            </a:r>
            <a:r>
              <a:rPr lang="es-CO" sz="2400" dirty="0" smtClean="0"/>
              <a:t>ontar </a:t>
            </a:r>
            <a:r>
              <a:rPr lang="es-CO" sz="2400" dirty="0"/>
              <a:t>con un sistema </a:t>
            </a:r>
            <a:r>
              <a:rPr lang="es-CO" sz="2400" dirty="0" smtClean="0"/>
              <a:t>de educación </a:t>
            </a:r>
            <a:r>
              <a:rPr lang="es-CO" sz="2400" dirty="0"/>
              <a:t>terciaria que reconozca la importancia de las </a:t>
            </a:r>
            <a:r>
              <a:rPr lang="es-CO" sz="2400" dirty="0" smtClean="0"/>
              <a:t>instituciones de </a:t>
            </a:r>
            <a:r>
              <a:rPr lang="es-CO" sz="2400" dirty="0"/>
              <a:t>enseñanza terciaria, públicas y privadas, </a:t>
            </a:r>
            <a:r>
              <a:rPr lang="es-CO" sz="2400" dirty="0" smtClean="0"/>
              <a:t>que apoyan</a:t>
            </a:r>
            <a:r>
              <a:rPr lang="es-CO" sz="2400" dirty="0"/>
              <a:t>, junto a las IES, la creación de capacidades de </a:t>
            </a:r>
            <a:r>
              <a:rPr lang="es-CO" sz="2400" dirty="0" smtClean="0"/>
              <a:t>orden superior </a:t>
            </a:r>
            <a:r>
              <a:rPr lang="es-CO" sz="2400" dirty="0"/>
              <a:t>necesarias para el desarrollo. </a:t>
            </a:r>
            <a:endParaRPr lang="es-CO" sz="2400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s-CO" sz="2400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s-CO" sz="2400" dirty="0" smtClean="0"/>
          </a:p>
          <a:p>
            <a:pPr marL="342900" lvl="0" indent="-342900" algn="r"/>
            <a:r>
              <a:rPr lang="es-CO" sz="2000" dirty="0" smtClean="0"/>
              <a:t>Acuerdo por lo Superior 2034 (CESU, 2014)</a:t>
            </a:r>
          </a:p>
          <a:p>
            <a:pPr marL="342900" indent="-342900" algn="just"/>
            <a:endParaRPr lang="es-CO" sz="2400" dirty="0" smtClean="0"/>
          </a:p>
        </p:txBody>
      </p:sp>
    </p:spTree>
    <p:extLst>
      <p:ext uri="{BB962C8B-B14F-4D97-AF65-F5344CB8AC3E}">
        <p14:creationId xmlns:p14="http://schemas.microsoft.com/office/powerpoint/2010/main" val="106945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72513" y="1655637"/>
            <a:ext cx="763051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400" b="1" dirty="0">
              <a:solidFill>
                <a:schemeClr val="tx1">
                  <a:lumMod val="85000"/>
                  <a:lumOff val="15000"/>
                </a:schemeClr>
              </a:solidFill>
              <a:cs typeface="Malgun Gothic"/>
            </a:endParaRPr>
          </a:p>
          <a:p>
            <a:pPr algn="just"/>
            <a:r>
              <a:rPr lang="es-CO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Malgun Gothic" pitchFamily="34" charset="-127"/>
              </a:rPr>
              <a:t>“…ser </a:t>
            </a:r>
            <a:r>
              <a:rPr lang="es-CO" sz="2400" b="1" dirty="0">
                <a:solidFill>
                  <a:schemeClr val="tx1">
                    <a:lumMod val="85000"/>
                    <a:lumOff val="15000"/>
                  </a:schemeClr>
                </a:solidFill>
                <a:ea typeface="Malgun Gothic" pitchFamily="34" charset="-127"/>
              </a:rPr>
              <a:t>el tercer país más competitivo </a:t>
            </a:r>
            <a:r>
              <a:rPr lang="es-CO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Malgun Gothic" pitchFamily="34" charset="-127"/>
              </a:rPr>
              <a:t>de América Latina</a:t>
            </a:r>
            <a:r>
              <a:rPr lang="es-CO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Malgun Gothic" pitchFamily="34" charset="-127"/>
              </a:rPr>
              <a:t> para 2032…</a:t>
            </a:r>
          </a:p>
          <a:p>
            <a:pPr algn="just"/>
            <a:endParaRPr lang="es-CO" sz="2400" dirty="0" smtClean="0">
              <a:solidFill>
                <a:schemeClr val="tx1">
                  <a:lumMod val="85000"/>
                  <a:lumOff val="15000"/>
                </a:schemeClr>
              </a:solidFill>
              <a:ea typeface="Malgun Gothic" pitchFamily="34" charset="-127"/>
            </a:endParaRPr>
          </a:p>
          <a:p>
            <a:pPr algn="just"/>
            <a:r>
              <a:rPr lang="es-CO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Malgun Gothic" pitchFamily="34" charset="-127"/>
              </a:rPr>
              <a:t>…</a:t>
            </a:r>
            <a:r>
              <a:rPr lang="es-CO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algun Gothic" pitchFamily="34" charset="-127"/>
              </a:rPr>
              <a:t>con un nivel de ingreso per cápita equivalente al de un país de </a:t>
            </a:r>
            <a:r>
              <a:rPr lang="es-CO" sz="2400" b="1" dirty="0">
                <a:solidFill>
                  <a:schemeClr val="tx1">
                    <a:lumMod val="85000"/>
                    <a:lumOff val="15000"/>
                  </a:schemeClr>
                </a:solidFill>
                <a:ea typeface="Malgun Gothic" pitchFamily="34" charset="-127"/>
              </a:rPr>
              <a:t>ingresos medio altos</a:t>
            </a:r>
            <a:r>
              <a:rPr lang="es-CO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Malgun Gothic" pitchFamily="34" charset="-127"/>
              </a:rPr>
              <a:t>…</a:t>
            </a:r>
          </a:p>
          <a:p>
            <a:pPr algn="just"/>
            <a:endParaRPr lang="es-CO" sz="2400" b="1" dirty="0">
              <a:solidFill>
                <a:schemeClr val="tx1">
                  <a:lumMod val="85000"/>
                  <a:lumOff val="15000"/>
                </a:schemeClr>
              </a:solidFill>
              <a:ea typeface="Malgun Gothic" pitchFamily="34" charset="-127"/>
            </a:endParaRPr>
          </a:p>
          <a:p>
            <a:pPr algn="just"/>
            <a:r>
              <a:rPr lang="es-CO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algun Gothic" pitchFamily="34" charset="-127"/>
              </a:rPr>
              <a:t>…a través de una economía exportadora de bienes y servicios </a:t>
            </a:r>
            <a:r>
              <a:rPr lang="es-CO" sz="2400" b="1" dirty="0">
                <a:solidFill>
                  <a:schemeClr val="tx1">
                    <a:lumMod val="85000"/>
                    <a:lumOff val="15000"/>
                  </a:schemeClr>
                </a:solidFill>
                <a:ea typeface="Malgun Gothic" pitchFamily="34" charset="-127"/>
              </a:rPr>
              <a:t>de alto valor agregado e innovación</a:t>
            </a:r>
            <a:r>
              <a:rPr lang="es-CO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Malgun Gothic" pitchFamily="34" charset="-127"/>
              </a:rPr>
              <a:t>…</a:t>
            </a:r>
            <a:r>
              <a:rPr lang="es-CO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Malgun Gothic" pitchFamily="34" charset="-127"/>
              </a:rPr>
              <a:t>”</a:t>
            </a:r>
            <a:endParaRPr lang="es-ES" sz="2400" b="1" dirty="0">
              <a:solidFill>
                <a:srgbClr val="005BAB"/>
              </a:solidFill>
              <a:latin typeface="Malgun Gothic"/>
              <a:cs typeface="Malgun Gothic"/>
            </a:endParaRPr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-15766" y="121261"/>
            <a:ext cx="9159766" cy="858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03158" y="315558"/>
            <a:ext cx="65426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600" b="1" dirty="0" smtClean="0">
                <a:solidFill>
                  <a:srgbClr val="FFFFFF"/>
                </a:solidFill>
              </a:rPr>
              <a:t>Hace 8 años, Colombia definió su VISIÓN 2032</a:t>
            </a:r>
            <a:endParaRPr lang="es-CO" sz="26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450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-15766" y="121261"/>
            <a:ext cx="9159766" cy="858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70200" y="268260"/>
            <a:ext cx="29796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600" b="1" dirty="0" smtClean="0">
                <a:solidFill>
                  <a:srgbClr val="FFFFFF"/>
                </a:solidFill>
              </a:rPr>
              <a:t>CONPES 3674 - 2010</a:t>
            </a:r>
            <a:endParaRPr lang="es-CO" sz="2600" b="1" dirty="0">
              <a:solidFill>
                <a:srgbClr val="FFFFFF"/>
              </a:solidFill>
            </a:endParaRPr>
          </a:p>
        </p:txBody>
      </p:sp>
      <p:pic>
        <p:nvPicPr>
          <p:cNvPr id="7" name="6 Imagen"/>
          <p:cNvPicPr/>
          <p:nvPr/>
        </p:nvPicPr>
        <p:blipFill rotWithShape="1">
          <a:blip r:embed="rId3" cstate="print"/>
          <a:srcRect l="27970" t="27877" r="24373" b="14363"/>
          <a:stretch/>
        </p:blipFill>
        <p:spPr bwMode="auto">
          <a:xfrm>
            <a:off x="323528" y="1213944"/>
            <a:ext cx="8568952" cy="50233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6945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0" y="188640"/>
            <a:ext cx="9176498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11970" y="188640"/>
            <a:ext cx="5802634" cy="1080120"/>
          </a:xfr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2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 </a:t>
            </a:r>
            <a:r>
              <a:rPr lang="en-US" sz="2600" b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Nacional</a:t>
            </a:r>
            <a:r>
              <a:rPr lang="en-US" sz="2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US" sz="2600" b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Desarrollo</a:t>
            </a:r>
            <a:r>
              <a:rPr lang="en-US" sz="2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en-US" sz="2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2014 - 2018</a:t>
            </a:r>
            <a:endParaRPr lang="en-US" sz="2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23528" y="6350264"/>
            <a:ext cx="84249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 smtClean="0">
                <a:solidFill>
                  <a:prstClr val="white"/>
                </a:solidFill>
              </a:rPr>
              <a:t>Fuente: Ministerio de Educación Nacional - MEN. Sistema Nacional  de Información de la Educación Superior - SNIES. </a:t>
            </a:r>
          </a:p>
          <a:p>
            <a:r>
              <a:rPr lang="es-CO" sz="1100" dirty="0" smtClean="0">
                <a:solidFill>
                  <a:prstClr val="white"/>
                </a:solidFill>
              </a:rPr>
              <a:t>* Cifras Preliminares, corte mayo de 2014</a:t>
            </a:r>
            <a:endParaRPr lang="es-CO" sz="1100" dirty="0">
              <a:solidFill>
                <a:prstClr val="white"/>
              </a:solidFill>
            </a:endParaRPr>
          </a:p>
        </p:txBody>
      </p:sp>
      <p:grpSp>
        <p:nvGrpSpPr>
          <p:cNvPr id="2" name="42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10" name="39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11" name="41 Imagen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sp>
        <p:nvSpPr>
          <p:cNvPr id="13" name="CuadroTexto 1"/>
          <p:cNvSpPr txBox="1"/>
          <p:nvPr/>
        </p:nvSpPr>
        <p:spPr>
          <a:xfrm>
            <a:off x="983793" y="1576827"/>
            <a:ext cx="732891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b="1" dirty="0">
                <a:latin typeface="+mn-lt"/>
              </a:rPr>
              <a:t>Artículo </a:t>
            </a:r>
            <a:r>
              <a:rPr lang="es-CO" sz="2400" b="1" dirty="0" smtClean="0">
                <a:latin typeface="+mn-lt"/>
              </a:rPr>
              <a:t>58. </a:t>
            </a:r>
            <a:r>
              <a:rPr lang="es-CO" sz="2400" b="0" dirty="0">
                <a:latin typeface="+mn-lt"/>
              </a:rPr>
              <a:t>Sistemas Nacionales de Educación. </a:t>
            </a:r>
            <a:endParaRPr lang="es-CO" sz="2400" b="0" dirty="0" smtClean="0">
              <a:latin typeface="+mn-lt"/>
            </a:endParaRPr>
          </a:p>
          <a:p>
            <a:pPr algn="just"/>
            <a:endParaRPr lang="es-CO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 algn="just">
              <a:buAutoNum type="arabicPeriod"/>
            </a:pPr>
            <a:r>
              <a:rPr lang="es-CO" sz="2400" dirty="0" smtClean="0">
                <a:latin typeface="+mn-lt"/>
              </a:rPr>
              <a:t>Créese </a:t>
            </a:r>
            <a:r>
              <a:rPr lang="es-CO" sz="2400" dirty="0">
                <a:latin typeface="+mn-lt"/>
              </a:rPr>
              <a:t>el Sistema Nacional de Educación Terciaria (</a:t>
            </a:r>
            <a:r>
              <a:rPr lang="es-CO" sz="2400" dirty="0" smtClean="0">
                <a:latin typeface="+mn-lt"/>
              </a:rPr>
              <a:t>SNET)</a:t>
            </a:r>
            <a:endParaRPr lang="es-CO" sz="2400" dirty="0"/>
          </a:p>
          <a:p>
            <a:pPr marL="342900" indent="-342900" algn="just">
              <a:buAutoNum type="arabicPeriod"/>
            </a:pPr>
            <a:endParaRPr lang="es-CO" sz="2400" dirty="0" smtClean="0">
              <a:latin typeface="+mn-lt"/>
            </a:endParaRPr>
          </a:p>
          <a:p>
            <a:pPr marL="342900" indent="-342900" algn="just">
              <a:buAutoNum type="arabicPeriod"/>
            </a:pPr>
            <a:r>
              <a:rPr lang="es-CO" sz="2400" dirty="0" smtClean="0">
                <a:latin typeface="+mn-lt"/>
              </a:rPr>
              <a:t>Créese el </a:t>
            </a:r>
            <a:r>
              <a:rPr lang="es-CO" sz="2400" dirty="0">
                <a:latin typeface="+mn-lt"/>
              </a:rPr>
              <a:t>Sistema Nacional de Calidad de la Educación </a:t>
            </a:r>
            <a:r>
              <a:rPr lang="es-CO" sz="2400" dirty="0" smtClean="0"/>
              <a:t>Terciaria</a:t>
            </a:r>
            <a:r>
              <a:rPr lang="es-CO" sz="2400" dirty="0" smtClean="0">
                <a:latin typeface="+mn-lt"/>
              </a:rPr>
              <a:t> </a:t>
            </a:r>
            <a:r>
              <a:rPr lang="es-CO" sz="2400" dirty="0">
                <a:latin typeface="+mn-lt"/>
              </a:rPr>
              <a:t>(</a:t>
            </a:r>
            <a:r>
              <a:rPr lang="es-CO" sz="2400" dirty="0" smtClean="0">
                <a:latin typeface="+mn-lt"/>
              </a:rPr>
              <a:t>SISNACET)</a:t>
            </a:r>
            <a:endParaRPr lang="es-CO" sz="2400" dirty="0" smtClean="0"/>
          </a:p>
          <a:p>
            <a:pPr marL="342900" indent="-342900" algn="just">
              <a:buAutoNum type="arabicPeriod"/>
            </a:pPr>
            <a:endParaRPr lang="es-CO" sz="2400" dirty="0" smtClean="0">
              <a:latin typeface="+mn-lt"/>
            </a:endParaRPr>
          </a:p>
          <a:p>
            <a:pPr marL="342900" indent="-342900" algn="just">
              <a:buAutoNum type="arabicPeriod"/>
            </a:pPr>
            <a:r>
              <a:rPr lang="es-CO" sz="2400" dirty="0" smtClean="0">
                <a:latin typeface="+mn-lt"/>
              </a:rPr>
              <a:t>Créese </a:t>
            </a:r>
            <a:r>
              <a:rPr lang="es-CO" sz="2400" dirty="0">
                <a:latin typeface="+mn-lt"/>
              </a:rPr>
              <a:t>el Marco Nacional de Cualificaciones (</a:t>
            </a:r>
            <a:r>
              <a:rPr lang="es-CO" sz="2400" dirty="0" smtClean="0">
                <a:latin typeface="+mn-lt"/>
              </a:rPr>
              <a:t>MNC)</a:t>
            </a:r>
            <a:endParaRPr lang="es-CO" sz="2400" dirty="0" smtClean="0"/>
          </a:p>
          <a:p>
            <a:pPr marL="342900" indent="-342900" algn="just">
              <a:buAutoNum type="arabicPeriod"/>
            </a:pPr>
            <a:endParaRPr lang="es-CO" sz="2400" dirty="0" smtClean="0">
              <a:latin typeface="+mn-lt"/>
            </a:endParaRPr>
          </a:p>
          <a:p>
            <a:pPr marL="342900" indent="-342900" algn="just">
              <a:buAutoNum type="arabicPeriod"/>
            </a:pPr>
            <a:r>
              <a:rPr lang="es-CO" sz="2400" dirty="0" smtClean="0">
                <a:latin typeface="+mn-lt"/>
              </a:rPr>
              <a:t>Créese </a:t>
            </a:r>
            <a:r>
              <a:rPr lang="es-CO" sz="2400" dirty="0">
                <a:latin typeface="+mn-lt"/>
              </a:rPr>
              <a:t>el Sistema Nacional de Acumulación y Transferencia de Créditos (SNATC</a:t>
            </a:r>
            <a:r>
              <a:rPr lang="es-CO" sz="2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)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36211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71500" y="2152576"/>
            <a:ext cx="8022167" cy="2271257"/>
          </a:xfrm>
          <a:prstGeom prst="rect">
            <a:avLst/>
          </a:prstGeom>
          <a:solidFill>
            <a:srgbClr val="68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s-CO" sz="3600" b="1" dirty="0" smtClean="0"/>
              <a:t>2. Sistema Nacional de Educación Terciaria</a:t>
            </a:r>
            <a:endParaRPr lang="es-CO" sz="3600" b="1" dirty="0"/>
          </a:p>
          <a:p>
            <a:pPr algn="ctr"/>
            <a:r>
              <a:rPr lang="es-C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51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0" y="188640"/>
            <a:ext cx="9176498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73767" y="188640"/>
            <a:ext cx="2155908" cy="1080120"/>
          </a:xfr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r" eaLnBrk="0" fontAlgn="base" hangingPunct="0">
              <a:spcAft>
                <a:spcPct val="0"/>
              </a:spcAft>
            </a:pPr>
            <a:r>
              <a:rPr lang="en-US" sz="2600" b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Propósito </a:t>
            </a:r>
            <a:endParaRPr lang="en-US" sz="2600" b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4 Elipse"/>
          <p:cNvSpPr/>
          <p:nvPr/>
        </p:nvSpPr>
        <p:spPr>
          <a:xfrm>
            <a:off x="709449" y="1828805"/>
            <a:ext cx="7835462" cy="3578774"/>
          </a:xfrm>
          <a:prstGeom prst="ellipse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600" dirty="0" smtClean="0">
                <a:solidFill>
                  <a:schemeClr val="tx1"/>
                </a:solidFill>
              </a:rPr>
              <a:t>Brindar una mejor respuesta a los requerimientos de equidad y competitividad del país a través de la  educación y la formación</a:t>
            </a:r>
          </a:p>
        </p:txBody>
      </p:sp>
    </p:spTree>
    <p:extLst>
      <p:ext uri="{BB962C8B-B14F-4D97-AF65-F5344CB8AC3E}">
        <p14:creationId xmlns:p14="http://schemas.microsoft.com/office/powerpoint/2010/main" val="219775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71500" y="2152576"/>
            <a:ext cx="8022167" cy="2271257"/>
          </a:xfrm>
          <a:prstGeom prst="rect">
            <a:avLst/>
          </a:prstGeom>
          <a:solidFill>
            <a:srgbClr val="68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s-CO" sz="3600" b="1" dirty="0" smtClean="0"/>
              <a:t>1. Antecedentes</a:t>
            </a:r>
            <a:endParaRPr lang="es-CO" sz="3600" b="1" dirty="0"/>
          </a:p>
          <a:p>
            <a:pPr algn="ctr"/>
            <a:r>
              <a:rPr lang="es-C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51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0" y="188640"/>
            <a:ext cx="9176498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4371" y="188640"/>
            <a:ext cx="8994133" cy="1080120"/>
          </a:xfr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r" eaLnBrk="0" fontAlgn="base" hangingPunct="0">
              <a:spcAft>
                <a:spcPct val="0"/>
              </a:spcAft>
            </a:pPr>
            <a:r>
              <a:rPr lang="en-US" sz="2600" b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Principios y </a:t>
            </a:r>
            <a:r>
              <a:rPr lang="en-US" sz="2600" b="1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en-US" sz="2600" b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bjetivos del SNET</a:t>
            </a:r>
            <a:endParaRPr lang="en-US" sz="2600" b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" name="42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10" name="39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11" name="41 Imagen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graphicFrame>
        <p:nvGraphicFramePr>
          <p:cNvPr id="9" name="9 Tabla"/>
          <p:cNvGraphicFramePr>
            <a:graphicFrameLocks noGrp="1"/>
          </p:cNvGraphicFramePr>
          <p:nvPr>
            <p:extLst/>
          </p:nvPr>
        </p:nvGraphicFramePr>
        <p:xfrm>
          <a:off x="467544" y="1462438"/>
          <a:ext cx="2304256" cy="4668576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2304256"/>
              </a:tblGrid>
              <a:tr h="1054880">
                <a:tc>
                  <a:txBody>
                    <a:bodyPr/>
                    <a:lstStyle/>
                    <a:p>
                      <a:pPr algn="ctr" fontAlgn="b"/>
                      <a:r>
                        <a:rPr lang="es-CO" sz="2800" b="1" u="none" strike="noStrike" baseline="0" dirty="0" smtClean="0">
                          <a:effectLst/>
                        </a:rPr>
                        <a:t>PRINCIPIOS</a:t>
                      </a:r>
                    </a:p>
                    <a:p>
                      <a:pPr algn="ctr" fontAlgn="b"/>
                      <a:endParaRPr lang="es-CO" sz="1800" u="none" strike="noStrike" baseline="0" dirty="0" smtClean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613696">
                <a:tc>
                  <a:txBody>
                    <a:bodyPr/>
                    <a:lstStyle/>
                    <a:p>
                      <a:pPr marL="285750" marR="0" indent="-28575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0" u="none" strike="noStrike" dirty="0" smtClean="0">
                          <a:effectLst/>
                          <a:latin typeface="+mn-lt"/>
                        </a:rPr>
                        <a:t>Inclusión</a:t>
                      </a:r>
                    </a:p>
                    <a:p>
                      <a:pPr marL="285750" marR="0" indent="-28575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2000" b="0" u="none" strike="noStrike" dirty="0" smtClean="0">
                        <a:effectLst/>
                        <a:latin typeface="+mn-lt"/>
                      </a:endParaRPr>
                    </a:p>
                    <a:p>
                      <a:pPr marL="285750" marR="0" indent="-28575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0" u="none" strike="noStrike" dirty="0" smtClean="0">
                          <a:effectLst/>
                          <a:latin typeface="+mn-lt"/>
                        </a:rPr>
                        <a:t>Aprendizaje</a:t>
                      </a:r>
                      <a:r>
                        <a:rPr lang="es-CO" sz="2000" b="0" u="none" strike="noStrike" baseline="0" dirty="0" smtClean="0">
                          <a:effectLst/>
                          <a:latin typeface="+mn-lt"/>
                        </a:rPr>
                        <a:t> a lo largo</a:t>
                      </a:r>
                    </a:p>
                    <a:p>
                      <a:pPr marL="285750" marR="0" indent="-28575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0" u="none" strike="noStrike" baseline="0" dirty="0" smtClean="0">
                          <a:effectLst/>
                          <a:latin typeface="+mn-lt"/>
                        </a:rPr>
                        <a:t>de la vida</a:t>
                      </a:r>
                    </a:p>
                    <a:p>
                      <a:pPr marL="285750" marR="0" indent="-28575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2000" b="0" u="none" strike="noStrike" baseline="0" dirty="0" smtClean="0">
                        <a:effectLst/>
                        <a:latin typeface="+mn-lt"/>
                      </a:endParaRPr>
                    </a:p>
                    <a:p>
                      <a:pPr marL="285750" marR="0" indent="-28575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0" u="none" strike="noStrike" baseline="0" dirty="0" smtClean="0">
                          <a:effectLst/>
                          <a:latin typeface="+mn-lt"/>
                        </a:rPr>
                        <a:t>Flexibilidad</a:t>
                      </a:r>
                    </a:p>
                    <a:p>
                      <a:pPr marL="285750" marR="0" indent="-28575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2000" b="0" u="none" strike="noStrike" baseline="0" dirty="0" smtClean="0">
                        <a:effectLst/>
                        <a:latin typeface="+mn-lt"/>
                      </a:endParaRPr>
                    </a:p>
                    <a:p>
                      <a:pPr marL="285750" marR="0" indent="-28575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0" u="none" strike="noStrike" dirty="0" smtClean="0">
                          <a:effectLst/>
                          <a:latin typeface="+mn-lt"/>
                        </a:rPr>
                        <a:t>Movilidad</a:t>
                      </a:r>
                    </a:p>
                    <a:p>
                      <a:pPr marL="285750" marR="0" indent="-28575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2000" b="0" u="none" strike="noStrike" dirty="0" smtClean="0">
                        <a:effectLst/>
                        <a:latin typeface="+mn-lt"/>
                      </a:endParaRPr>
                    </a:p>
                    <a:p>
                      <a:pPr marL="285750" marR="0" indent="-28575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0" u="none" strike="noStrike" dirty="0" smtClean="0">
                          <a:effectLst/>
                          <a:latin typeface="+mn-lt"/>
                        </a:rPr>
                        <a:t>Reconocimiento</a:t>
                      </a:r>
                      <a:endParaRPr lang="es-CO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3" name="8 Tabla"/>
          <p:cNvGraphicFramePr>
            <a:graphicFrameLocks noGrp="1"/>
          </p:cNvGraphicFramePr>
          <p:nvPr>
            <p:extLst/>
          </p:nvPr>
        </p:nvGraphicFramePr>
        <p:xfrm>
          <a:off x="3131839" y="1448790"/>
          <a:ext cx="5616625" cy="4723168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5616625"/>
              </a:tblGrid>
              <a:tr h="1056043">
                <a:tc>
                  <a:txBody>
                    <a:bodyPr/>
                    <a:lstStyle/>
                    <a:p>
                      <a:pPr algn="ctr" fontAlgn="b"/>
                      <a:r>
                        <a:rPr lang="es-CO" sz="2800" b="1" u="none" strike="noStrike" baseline="0" dirty="0" smtClean="0">
                          <a:effectLst/>
                        </a:rPr>
                        <a:t>OBJETIVOS</a:t>
                      </a:r>
                    </a:p>
                    <a:p>
                      <a:pPr algn="ctr" fontAlgn="b"/>
                      <a:endParaRPr lang="es-CO" sz="1600" u="none" strike="noStrike" baseline="0" dirty="0" smtClean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34555"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s-CO" sz="20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Ofrecer y facilitar </a:t>
                      </a:r>
                      <a:r>
                        <a:rPr lang="es-CO" sz="2000" b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opciones educativas diferenciadas de acuerdo con necesidades e interés de cualificación.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endParaRPr lang="es-CO" sz="2000" b="0" dirty="0" smtClean="0"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s-CO" sz="20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Facilitar</a:t>
                      </a:r>
                      <a:r>
                        <a:rPr lang="es-CO" sz="2000" b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rutas y alternativas de actualización permanente en condiciones de calidad. </a:t>
                      </a:r>
                      <a:endParaRPr lang="es-ES" sz="2000" b="0" dirty="0" smtClean="0"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endParaRPr lang="es-ES" sz="2000" b="0" dirty="0" smtClean="0"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s-CO" sz="20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Garantizar </a:t>
                      </a:r>
                      <a:r>
                        <a:rPr lang="es-CO" sz="2000" b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la movilidad  a través del</a:t>
                      </a:r>
                      <a:r>
                        <a:rPr lang="es-CO" sz="2000" b="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CO" sz="2000" b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reconocimiento y la homologación de aprendizajes.</a:t>
                      </a:r>
                      <a:endParaRPr lang="es-ES" sz="2000" b="0" dirty="0" smtClean="0"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endParaRPr lang="es-ES" sz="2000" b="0" dirty="0" smtClean="0"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s-CO" sz="20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Identificar y validar </a:t>
                      </a:r>
                      <a:r>
                        <a:rPr lang="es-CO" sz="2000" b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aprendizajes previos.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492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96 Rectángulo redondeado"/>
          <p:cNvSpPr/>
          <p:nvPr/>
        </p:nvSpPr>
        <p:spPr>
          <a:xfrm>
            <a:off x="6220045" y="4360257"/>
            <a:ext cx="1200376" cy="828431"/>
          </a:xfrm>
          <a:prstGeom prst="roundRect">
            <a:avLst/>
          </a:prstGeom>
          <a:solidFill>
            <a:srgbClr val="9BBB59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Técnico</a:t>
            </a:r>
          </a:p>
        </p:txBody>
      </p:sp>
      <p:sp>
        <p:nvSpPr>
          <p:cNvPr id="100" name="99 Rectángulo redondeado"/>
          <p:cNvSpPr/>
          <p:nvPr/>
        </p:nvSpPr>
        <p:spPr>
          <a:xfrm>
            <a:off x="1619672" y="4437112"/>
            <a:ext cx="4500500" cy="504056"/>
          </a:xfrm>
          <a:prstGeom prst="roundRect">
            <a:avLst/>
          </a:prstGeom>
          <a:solidFill>
            <a:srgbClr val="8064A2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      Grados 10 y 11</a:t>
            </a:r>
          </a:p>
        </p:txBody>
      </p:sp>
      <p:sp>
        <p:nvSpPr>
          <p:cNvPr id="101" name="100 Rectángulo redondeado"/>
          <p:cNvSpPr/>
          <p:nvPr/>
        </p:nvSpPr>
        <p:spPr>
          <a:xfrm>
            <a:off x="4788024" y="4509120"/>
            <a:ext cx="1260140" cy="360040"/>
          </a:xfrm>
          <a:prstGeom prst="roundRect">
            <a:avLst/>
          </a:prstGeom>
          <a:solidFill>
            <a:srgbClr val="9BBB59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Técnico</a:t>
            </a:r>
          </a:p>
        </p:txBody>
      </p:sp>
      <p:sp>
        <p:nvSpPr>
          <p:cNvPr id="102" name="101 Rectángulo redondeado"/>
          <p:cNvSpPr/>
          <p:nvPr/>
        </p:nvSpPr>
        <p:spPr>
          <a:xfrm>
            <a:off x="1691680" y="4581128"/>
            <a:ext cx="1512168" cy="288032"/>
          </a:xfrm>
          <a:prstGeom prst="roundRect">
            <a:avLst/>
          </a:prstGeom>
          <a:solidFill>
            <a:srgbClr val="8064A2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Educación Media</a:t>
            </a:r>
          </a:p>
        </p:txBody>
      </p:sp>
      <p:sp>
        <p:nvSpPr>
          <p:cNvPr id="112" name="111 Rectángulo"/>
          <p:cNvSpPr/>
          <p:nvPr/>
        </p:nvSpPr>
        <p:spPr>
          <a:xfrm>
            <a:off x="611560" y="1628800"/>
            <a:ext cx="7954812" cy="2664296"/>
          </a:xfrm>
          <a:prstGeom prst="rect">
            <a:avLst/>
          </a:prstGeom>
          <a:noFill/>
          <a:ln w="5715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1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3" name="112 CuadroTexto"/>
          <p:cNvSpPr txBox="1"/>
          <p:nvPr/>
        </p:nvSpPr>
        <p:spPr>
          <a:xfrm>
            <a:off x="2483768" y="1412776"/>
            <a:ext cx="4032448" cy="369332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</a:rPr>
              <a:t>Sistema de Educación Terciaria</a:t>
            </a:r>
          </a:p>
        </p:txBody>
      </p:sp>
      <p:pic>
        <p:nvPicPr>
          <p:cNvPr id="47" name="Picture 1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0" y="188640"/>
            <a:ext cx="9176498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132 CuadroTexto"/>
          <p:cNvSpPr txBox="1"/>
          <p:nvPr/>
        </p:nvSpPr>
        <p:spPr>
          <a:xfrm>
            <a:off x="755576" y="260648"/>
            <a:ext cx="78107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ESTRUCTURA GENERAL</a:t>
            </a:r>
          </a:p>
          <a:p>
            <a:pPr algn="ctr"/>
            <a:r>
              <a:rPr lang="es-CO" sz="2400" b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Sistema Nacional de Educación Terciaria</a:t>
            </a:r>
            <a:endParaRPr lang="es-CO" sz="24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93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91 Rectángulo"/>
          <p:cNvSpPr/>
          <p:nvPr/>
        </p:nvSpPr>
        <p:spPr>
          <a:xfrm>
            <a:off x="4644008" y="1782107"/>
            <a:ext cx="2880320" cy="3495411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1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94 Rectángulo redondeado"/>
          <p:cNvSpPr/>
          <p:nvPr/>
        </p:nvSpPr>
        <p:spPr>
          <a:xfrm>
            <a:off x="4788024" y="2456892"/>
            <a:ext cx="2664296" cy="1044116"/>
          </a:xfrm>
          <a:prstGeom prst="roundRect">
            <a:avLst/>
          </a:prstGeom>
          <a:solidFill>
            <a:srgbClr val="9BBB59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sz="1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sz="1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Especialización Técnica</a:t>
            </a:r>
          </a:p>
        </p:txBody>
      </p:sp>
      <p:sp>
        <p:nvSpPr>
          <p:cNvPr id="96" name="95 CuadroTexto"/>
          <p:cNvSpPr txBox="1"/>
          <p:nvPr/>
        </p:nvSpPr>
        <p:spPr>
          <a:xfrm>
            <a:off x="5076056" y="2729284"/>
            <a:ext cx="208823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sz="1400" b="1" dirty="0" smtClean="0">
                <a:solidFill>
                  <a:prstClr val="white"/>
                </a:solidFill>
                <a:latin typeface="Arial" charset="0"/>
                <a:ea typeface="ＭＳ Ｐゴシック" pitchFamily="34" charset="-128"/>
              </a:rPr>
              <a:t>Maestría Técnica</a:t>
            </a:r>
            <a:endParaRPr lang="es-CO" sz="1400" b="1" dirty="0">
              <a:solidFill>
                <a:prstClr val="white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97" name="96 Rectángulo redondeado"/>
          <p:cNvSpPr/>
          <p:nvPr/>
        </p:nvSpPr>
        <p:spPr>
          <a:xfrm>
            <a:off x="6220045" y="4360257"/>
            <a:ext cx="1200376" cy="828431"/>
          </a:xfrm>
          <a:prstGeom prst="roundRect">
            <a:avLst/>
          </a:prstGeom>
          <a:solidFill>
            <a:srgbClr val="9BBB59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Técnico</a:t>
            </a:r>
          </a:p>
        </p:txBody>
      </p:sp>
      <p:sp>
        <p:nvSpPr>
          <p:cNvPr id="99" name="98 Rectángulo redondeado"/>
          <p:cNvSpPr/>
          <p:nvPr/>
        </p:nvSpPr>
        <p:spPr>
          <a:xfrm>
            <a:off x="4788024" y="1844824"/>
            <a:ext cx="2664296" cy="285752"/>
          </a:xfrm>
          <a:prstGeom prst="roundRect">
            <a:avLst/>
          </a:prstGeom>
          <a:solidFill>
            <a:srgbClr val="9BBB59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CO" sz="1400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Formación</a:t>
            </a:r>
            <a:r>
              <a:rPr kumimoji="0" lang="es-CO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Profesional</a:t>
            </a:r>
          </a:p>
        </p:txBody>
      </p:sp>
      <p:sp>
        <p:nvSpPr>
          <p:cNvPr id="100" name="99 Rectángulo redondeado"/>
          <p:cNvSpPr/>
          <p:nvPr/>
        </p:nvSpPr>
        <p:spPr>
          <a:xfrm>
            <a:off x="1619672" y="4437112"/>
            <a:ext cx="4500500" cy="504056"/>
          </a:xfrm>
          <a:prstGeom prst="roundRect">
            <a:avLst/>
          </a:prstGeom>
          <a:solidFill>
            <a:srgbClr val="8064A2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      Grados 10 y 11</a:t>
            </a:r>
          </a:p>
        </p:txBody>
      </p:sp>
      <p:sp>
        <p:nvSpPr>
          <p:cNvPr id="101" name="100 Rectángulo redondeado"/>
          <p:cNvSpPr/>
          <p:nvPr/>
        </p:nvSpPr>
        <p:spPr>
          <a:xfrm>
            <a:off x="4788024" y="4509120"/>
            <a:ext cx="1260140" cy="360040"/>
          </a:xfrm>
          <a:prstGeom prst="roundRect">
            <a:avLst/>
          </a:prstGeom>
          <a:solidFill>
            <a:srgbClr val="9BBB59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Técnico</a:t>
            </a:r>
          </a:p>
        </p:txBody>
      </p:sp>
      <p:sp>
        <p:nvSpPr>
          <p:cNvPr id="102" name="101 Rectángulo redondeado"/>
          <p:cNvSpPr/>
          <p:nvPr/>
        </p:nvSpPr>
        <p:spPr>
          <a:xfrm>
            <a:off x="1691680" y="4581128"/>
            <a:ext cx="1512168" cy="288032"/>
          </a:xfrm>
          <a:prstGeom prst="roundRect">
            <a:avLst/>
          </a:prstGeom>
          <a:solidFill>
            <a:srgbClr val="8064A2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Educación Media</a:t>
            </a:r>
          </a:p>
        </p:txBody>
      </p:sp>
      <p:grpSp>
        <p:nvGrpSpPr>
          <p:cNvPr id="4" name="107 Grupo"/>
          <p:cNvGrpSpPr/>
          <p:nvPr/>
        </p:nvGrpSpPr>
        <p:grpSpPr>
          <a:xfrm>
            <a:off x="4771597" y="3632101"/>
            <a:ext cx="2664296" cy="578301"/>
            <a:chOff x="3563888" y="1268760"/>
            <a:chExt cx="2664296" cy="578301"/>
          </a:xfrm>
        </p:grpSpPr>
        <p:sp>
          <p:nvSpPr>
            <p:cNvPr id="109" name="108 Rectángulo redondeado"/>
            <p:cNvSpPr/>
            <p:nvPr/>
          </p:nvSpPr>
          <p:spPr>
            <a:xfrm>
              <a:off x="3563888" y="1268760"/>
              <a:ext cx="2664296" cy="578301"/>
            </a:xfrm>
            <a:prstGeom prst="roundRect">
              <a:avLst/>
            </a:prstGeom>
            <a:solidFill>
              <a:srgbClr val="9BBB59"/>
            </a:solidFill>
            <a:ln w="25400" cap="flat" cmpd="sng" algn="ctr">
              <a:solidFill>
                <a:srgbClr val="9BBB5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0" name="109 CuadroTexto"/>
            <p:cNvSpPr txBox="1"/>
            <p:nvPr/>
          </p:nvSpPr>
          <p:spPr>
            <a:xfrm>
              <a:off x="3959932" y="1302355"/>
              <a:ext cx="19082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</a:rPr>
                <a:t>Técnico Superior</a:t>
              </a:r>
            </a:p>
          </p:txBody>
        </p:sp>
        <p:sp>
          <p:nvSpPr>
            <p:cNvPr id="111" name="110 Rectángulo redondeado"/>
            <p:cNvSpPr/>
            <p:nvPr/>
          </p:nvSpPr>
          <p:spPr>
            <a:xfrm>
              <a:off x="3851920" y="1641723"/>
              <a:ext cx="2088232" cy="144017"/>
            </a:xfrm>
            <a:prstGeom prst="roundRect">
              <a:avLst/>
            </a:prstGeom>
            <a:solidFill>
              <a:srgbClr val="9BBB59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Curso preparatorio  opcional</a:t>
              </a:r>
            </a:p>
          </p:txBody>
        </p:sp>
      </p:grpSp>
      <p:sp>
        <p:nvSpPr>
          <p:cNvPr id="112" name="111 Rectángulo"/>
          <p:cNvSpPr/>
          <p:nvPr/>
        </p:nvSpPr>
        <p:spPr>
          <a:xfrm>
            <a:off x="611560" y="1628800"/>
            <a:ext cx="7954812" cy="2664296"/>
          </a:xfrm>
          <a:prstGeom prst="rect">
            <a:avLst/>
          </a:prstGeom>
          <a:noFill/>
          <a:ln w="2540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1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3" name="112 CuadroTexto"/>
          <p:cNvSpPr txBox="1"/>
          <p:nvPr/>
        </p:nvSpPr>
        <p:spPr>
          <a:xfrm>
            <a:off x="2483768" y="1412776"/>
            <a:ext cx="4032448" cy="369332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</a:rPr>
              <a:t>Sistema de Educación Terciaria</a:t>
            </a:r>
          </a:p>
        </p:txBody>
      </p:sp>
      <p:pic>
        <p:nvPicPr>
          <p:cNvPr id="47" name="Picture 1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0" y="188640"/>
            <a:ext cx="9176498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132 CuadroTexto"/>
          <p:cNvSpPr txBox="1"/>
          <p:nvPr/>
        </p:nvSpPr>
        <p:spPr>
          <a:xfrm>
            <a:off x="755576" y="260648"/>
            <a:ext cx="78107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ESTRUCTURA GENERAL</a:t>
            </a:r>
          </a:p>
          <a:p>
            <a:pPr algn="ctr"/>
            <a:r>
              <a:rPr lang="es-CO" sz="2400" b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Sistema Nacional de Educación Terciaria</a:t>
            </a:r>
            <a:endParaRPr lang="es-CO" sz="24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55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5" grpId="0" animBg="1"/>
      <p:bldP spid="9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90 Rectángulo"/>
          <p:cNvSpPr/>
          <p:nvPr/>
        </p:nvSpPr>
        <p:spPr>
          <a:xfrm>
            <a:off x="1475656" y="1772816"/>
            <a:ext cx="2880320" cy="2520280"/>
          </a:xfrm>
          <a:prstGeom prst="rect">
            <a:avLst/>
          </a:prstGeom>
          <a:solidFill>
            <a:srgbClr val="4F81BD">
              <a:lumMod val="40000"/>
              <a:lumOff val="60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1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91 Rectángulo"/>
          <p:cNvSpPr/>
          <p:nvPr/>
        </p:nvSpPr>
        <p:spPr>
          <a:xfrm>
            <a:off x="4644008" y="1782107"/>
            <a:ext cx="2880320" cy="3495411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1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" name="92 Rectángulo redondeado"/>
          <p:cNvSpPr/>
          <p:nvPr/>
        </p:nvSpPr>
        <p:spPr>
          <a:xfrm>
            <a:off x="1619672" y="2204864"/>
            <a:ext cx="2664296" cy="360040"/>
          </a:xfrm>
          <a:prstGeom prst="roundRect">
            <a:avLst/>
          </a:prstGeom>
          <a:solidFill>
            <a:srgbClr val="1F497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Doctorado  PhD</a:t>
            </a:r>
          </a:p>
        </p:txBody>
      </p:sp>
      <p:sp>
        <p:nvSpPr>
          <p:cNvPr id="94" name="93 Rectángulo redondeado"/>
          <p:cNvSpPr/>
          <p:nvPr/>
        </p:nvSpPr>
        <p:spPr>
          <a:xfrm>
            <a:off x="1619672" y="2636912"/>
            <a:ext cx="2664296" cy="864096"/>
          </a:xfrm>
          <a:prstGeom prst="roundRect">
            <a:avLst/>
          </a:prstGeom>
          <a:solidFill>
            <a:srgbClr val="1F497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Maestría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Especialización Universitaria</a:t>
            </a:r>
          </a:p>
        </p:txBody>
      </p:sp>
      <p:sp>
        <p:nvSpPr>
          <p:cNvPr id="95" name="94 Rectángulo redondeado"/>
          <p:cNvSpPr/>
          <p:nvPr/>
        </p:nvSpPr>
        <p:spPr>
          <a:xfrm>
            <a:off x="4788024" y="2456892"/>
            <a:ext cx="2664296" cy="1044116"/>
          </a:xfrm>
          <a:prstGeom prst="roundRect">
            <a:avLst/>
          </a:prstGeom>
          <a:solidFill>
            <a:srgbClr val="9BBB59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sz="1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sz="1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Especialización Técnica</a:t>
            </a:r>
          </a:p>
        </p:txBody>
      </p:sp>
      <p:sp>
        <p:nvSpPr>
          <p:cNvPr id="96" name="95 CuadroTexto"/>
          <p:cNvSpPr txBox="1"/>
          <p:nvPr/>
        </p:nvSpPr>
        <p:spPr>
          <a:xfrm>
            <a:off x="5076056" y="2729284"/>
            <a:ext cx="208823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sz="1400" b="1" dirty="0" smtClean="0">
                <a:solidFill>
                  <a:prstClr val="white"/>
                </a:solidFill>
                <a:latin typeface="Arial" charset="0"/>
                <a:ea typeface="ＭＳ Ｐゴシック" pitchFamily="34" charset="-128"/>
              </a:rPr>
              <a:t>Maestría Técnica</a:t>
            </a:r>
            <a:endParaRPr lang="es-CO" sz="1400" b="1" dirty="0">
              <a:solidFill>
                <a:prstClr val="white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97" name="96 Rectángulo redondeado"/>
          <p:cNvSpPr/>
          <p:nvPr/>
        </p:nvSpPr>
        <p:spPr>
          <a:xfrm>
            <a:off x="6220045" y="4360257"/>
            <a:ext cx="1200376" cy="828431"/>
          </a:xfrm>
          <a:prstGeom prst="roundRect">
            <a:avLst/>
          </a:prstGeom>
          <a:solidFill>
            <a:srgbClr val="9BBB59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Técnico</a:t>
            </a:r>
          </a:p>
        </p:txBody>
      </p:sp>
      <p:sp>
        <p:nvSpPr>
          <p:cNvPr id="98" name="97 Rectángulo redondeado"/>
          <p:cNvSpPr/>
          <p:nvPr/>
        </p:nvSpPr>
        <p:spPr>
          <a:xfrm>
            <a:off x="1619672" y="1847104"/>
            <a:ext cx="2664296" cy="285752"/>
          </a:xfrm>
          <a:prstGeom prst="roundRect">
            <a:avLst/>
          </a:prstGeom>
          <a:solidFill>
            <a:srgbClr val="1F497D"/>
          </a:solidFill>
          <a:ln w="25400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Educación Universitaria</a:t>
            </a:r>
          </a:p>
        </p:txBody>
      </p:sp>
      <p:sp>
        <p:nvSpPr>
          <p:cNvPr id="99" name="98 Rectángulo redondeado"/>
          <p:cNvSpPr/>
          <p:nvPr/>
        </p:nvSpPr>
        <p:spPr>
          <a:xfrm>
            <a:off x="4788024" y="1844824"/>
            <a:ext cx="2664296" cy="285752"/>
          </a:xfrm>
          <a:prstGeom prst="roundRect">
            <a:avLst/>
          </a:prstGeom>
          <a:solidFill>
            <a:srgbClr val="9BBB59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CO" sz="1400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Formación</a:t>
            </a:r>
            <a:r>
              <a:rPr kumimoji="0" lang="es-CO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Profesional</a:t>
            </a:r>
          </a:p>
        </p:txBody>
      </p:sp>
      <p:sp>
        <p:nvSpPr>
          <p:cNvPr id="100" name="99 Rectángulo redondeado"/>
          <p:cNvSpPr/>
          <p:nvPr/>
        </p:nvSpPr>
        <p:spPr>
          <a:xfrm>
            <a:off x="1619672" y="4437112"/>
            <a:ext cx="4500500" cy="504056"/>
          </a:xfrm>
          <a:prstGeom prst="roundRect">
            <a:avLst/>
          </a:prstGeom>
          <a:solidFill>
            <a:srgbClr val="8064A2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      Grados 10 y 11</a:t>
            </a:r>
          </a:p>
        </p:txBody>
      </p:sp>
      <p:sp>
        <p:nvSpPr>
          <p:cNvPr id="101" name="100 Rectángulo redondeado"/>
          <p:cNvSpPr/>
          <p:nvPr/>
        </p:nvSpPr>
        <p:spPr>
          <a:xfrm>
            <a:off x="4788024" y="4509120"/>
            <a:ext cx="1260140" cy="360040"/>
          </a:xfrm>
          <a:prstGeom prst="roundRect">
            <a:avLst/>
          </a:prstGeom>
          <a:solidFill>
            <a:srgbClr val="9BBB59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Técnico</a:t>
            </a:r>
          </a:p>
        </p:txBody>
      </p:sp>
      <p:sp>
        <p:nvSpPr>
          <p:cNvPr id="102" name="101 Rectángulo redondeado"/>
          <p:cNvSpPr/>
          <p:nvPr/>
        </p:nvSpPr>
        <p:spPr>
          <a:xfrm>
            <a:off x="1691680" y="4581128"/>
            <a:ext cx="1512168" cy="288032"/>
          </a:xfrm>
          <a:prstGeom prst="roundRect">
            <a:avLst/>
          </a:prstGeom>
          <a:solidFill>
            <a:srgbClr val="8064A2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Educación Media</a:t>
            </a:r>
          </a:p>
        </p:txBody>
      </p:sp>
      <p:grpSp>
        <p:nvGrpSpPr>
          <p:cNvPr id="3" name="103 Grupo"/>
          <p:cNvGrpSpPr/>
          <p:nvPr/>
        </p:nvGrpSpPr>
        <p:grpSpPr>
          <a:xfrm>
            <a:off x="1619672" y="3642787"/>
            <a:ext cx="2664296" cy="578301"/>
            <a:chOff x="359532" y="1307173"/>
            <a:chExt cx="2664296" cy="578301"/>
          </a:xfrm>
        </p:grpSpPr>
        <p:sp>
          <p:nvSpPr>
            <p:cNvPr id="105" name="104 Rectángulo redondeado"/>
            <p:cNvSpPr/>
            <p:nvPr/>
          </p:nvSpPr>
          <p:spPr>
            <a:xfrm>
              <a:off x="359532" y="1307173"/>
              <a:ext cx="2664296" cy="578301"/>
            </a:xfrm>
            <a:prstGeom prst="roundRect">
              <a:avLst/>
            </a:prstGeom>
            <a:solidFill>
              <a:srgbClr val="1F497D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6" name="105 CuadroTexto"/>
            <p:cNvSpPr txBox="1"/>
            <p:nvPr/>
          </p:nvSpPr>
          <p:spPr>
            <a:xfrm>
              <a:off x="971600" y="1340768"/>
              <a:ext cx="15841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</a:rPr>
                <a:t>Universitario</a:t>
              </a:r>
            </a:p>
          </p:txBody>
        </p:sp>
        <p:sp>
          <p:nvSpPr>
            <p:cNvPr id="107" name="106 Rectángulo redondeado"/>
            <p:cNvSpPr/>
            <p:nvPr/>
          </p:nvSpPr>
          <p:spPr>
            <a:xfrm>
              <a:off x="683568" y="1700807"/>
              <a:ext cx="2088232" cy="144017"/>
            </a:xfrm>
            <a:prstGeom prst="roundRect">
              <a:avLst/>
            </a:prstGeom>
            <a:solidFill>
              <a:srgbClr val="4F81BD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Curso preparatorio  opcional</a:t>
              </a:r>
            </a:p>
          </p:txBody>
        </p:sp>
      </p:grpSp>
      <p:grpSp>
        <p:nvGrpSpPr>
          <p:cNvPr id="4" name="107 Grupo"/>
          <p:cNvGrpSpPr/>
          <p:nvPr/>
        </p:nvGrpSpPr>
        <p:grpSpPr>
          <a:xfrm>
            <a:off x="4771597" y="3632101"/>
            <a:ext cx="2664296" cy="578301"/>
            <a:chOff x="3563888" y="1268760"/>
            <a:chExt cx="2664296" cy="578301"/>
          </a:xfrm>
        </p:grpSpPr>
        <p:sp>
          <p:nvSpPr>
            <p:cNvPr id="109" name="108 Rectángulo redondeado"/>
            <p:cNvSpPr/>
            <p:nvPr/>
          </p:nvSpPr>
          <p:spPr>
            <a:xfrm>
              <a:off x="3563888" y="1268760"/>
              <a:ext cx="2664296" cy="578301"/>
            </a:xfrm>
            <a:prstGeom prst="roundRect">
              <a:avLst/>
            </a:prstGeom>
            <a:solidFill>
              <a:srgbClr val="9BBB59"/>
            </a:solidFill>
            <a:ln w="25400" cap="flat" cmpd="sng" algn="ctr">
              <a:solidFill>
                <a:srgbClr val="9BBB5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0" name="109 CuadroTexto"/>
            <p:cNvSpPr txBox="1"/>
            <p:nvPr/>
          </p:nvSpPr>
          <p:spPr>
            <a:xfrm>
              <a:off x="3959932" y="1302355"/>
              <a:ext cx="19082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</a:rPr>
                <a:t>Técnico Superior</a:t>
              </a:r>
            </a:p>
          </p:txBody>
        </p:sp>
        <p:sp>
          <p:nvSpPr>
            <p:cNvPr id="111" name="110 Rectángulo redondeado"/>
            <p:cNvSpPr/>
            <p:nvPr/>
          </p:nvSpPr>
          <p:spPr>
            <a:xfrm>
              <a:off x="3851920" y="1641723"/>
              <a:ext cx="2088232" cy="144017"/>
            </a:xfrm>
            <a:prstGeom prst="roundRect">
              <a:avLst/>
            </a:prstGeom>
            <a:solidFill>
              <a:srgbClr val="9BBB59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Curso preparatorio  opcional</a:t>
              </a:r>
            </a:p>
          </p:txBody>
        </p:sp>
      </p:grpSp>
      <p:sp>
        <p:nvSpPr>
          <p:cNvPr id="112" name="111 Rectángulo"/>
          <p:cNvSpPr/>
          <p:nvPr/>
        </p:nvSpPr>
        <p:spPr>
          <a:xfrm>
            <a:off x="611560" y="1628800"/>
            <a:ext cx="7954812" cy="2664296"/>
          </a:xfrm>
          <a:prstGeom prst="rect">
            <a:avLst/>
          </a:prstGeom>
          <a:noFill/>
          <a:ln w="2540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1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3" name="112 CuadroTexto"/>
          <p:cNvSpPr txBox="1"/>
          <p:nvPr/>
        </p:nvSpPr>
        <p:spPr>
          <a:xfrm>
            <a:off x="2483768" y="1412776"/>
            <a:ext cx="4032448" cy="369332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</a:rPr>
              <a:t>Sistema de Educación Terciaria</a:t>
            </a:r>
          </a:p>
        </p:txBody>
      </p:sp>
      <p:cxnSp>
        <p:nvCxnSpPr>
          <p:cNvPr id="114" name="113 Conector recto de flecha"/>
          <p:cNvCxnSpPr/>
          <p:nvPr/>
        </p:nvCxnSpPr>
        <p:spPr>
          <a:xfrm flipV="1">
            <a:off x="2555776" y="4005064"/>
            <a:ext cx="0" cy="43204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115" name="114 Conector recto de flecha"/>
          <p:cNvCxnSpPr/>
          <p:nvPr/>
        </p:nvCxnSpPr>
        <p:spPr>
          <a:xfrm flipV="1">
            <a:off x="2915816" y="4149080"/>
            <a:ext cx="0" cy="288032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116" name="115 Conector recto de flecha"/>
          <p:cNvCxnSpPr/>
          <p:nvPr/>
        </p:nvCxnSpPr>
        <p:spPr>
          <a:xfrm flipV="1">
            <a:off x="7092280" y="4005064"/>
            <a:ext cx="0" cy="43204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117" name="116 Conector recto de flecha"/>
          <p:cNvCxnSpPr/>
          <p:nvPr/>
        </p:nvCxnSpPr>
        <p:spPr>
          <a:xfrm flipV="1">
            <a:off x="6660232" y="4149080"/>
            <a:ext cx="0" cy="288032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118" name="117 Conector recto de flecha"/>
          <p:cNvCxnSpPr/>
          <p:nvPr/>
        </p:nvCxnSpPr>
        <p:spPr>
          <a:xfrm flipV="1">
            <a:off x="5796136" y="4005064"/>
            <a:ext cx="0" cy="43204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119" name="118 Conector recto de flecha"/>
          <p:cNvCxnSpPr/>
          <p:nvPr/>
        </p:nvCxnSpPr>
        <p:spPr>
          <a:xfrm flipV="1">
            <a:off x="5364088" y="4149080"/>
            <a:ext cx="0" cy="288032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120" name="119 Conector recto de flecha"/>
          <p:cNvCxnSpPr/>
          <p:nvPr/>
        </p:nvCxnSpPr>
        <p:spPr>
          <a:xfrm flipV="1">
            <a:off x="6156176" y="3429000"/>
            <a:ext cx="0" cy="288032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121" name="120 Conector recto de flecha"/>
          <p:cNvCxnSpPr/>
          <p:nvPr/>
        </p:nvCxnSpPr>
        <p:spPr>
          <a:xfrm flipH="1">
            <a:off x="4211960" y="3861048"/>
            <a:ext cx="576064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ysDash"/>
            <a:headEnd type="arrow" w="med" len="med"/>
            <a:tailEnd type="arrow" w="med" len="med"/>
          </a:ln>
          <a:effectLst/>
        </p:spPr>
      </p:cxnSp>
      <p:cxnSp>
        <p:nvCxnSpPr>
          <p:cNvPr id="122" name="121 Conector recto de flecha"/>
          <p:cNvCxnSpPr/>
          <p:nvPr/>
        </p:nvCxnSpPr>
        <p:spPr>
          <a:xfrm flipH="1">
            <a:off x="4211960" y="2996952"/>
            <a:ext cx="576064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ysDash"/>
            <a:headEnd type="arrow" w="med" len="med"/>
            <a:tailEnd type="arrow" w="med" len="med"/>
          </a:ln>
          <a:effectLst/>
        </p:spPr>
      </p:cxnSp>
      <p:cxnSp>
        <p:nvCxnSpPr>
          <p:cNvPr id="123" name="122 Conector angular"/>
          <p:cNvCxnSpPr/>
          <p:nvPr/>
        </p:nvCxnSpPr>
        <p:spPr>
          <a:xfrm rot="10800000">
            <a:off x="4283968" y="2384884"/>
            <a:ext cx="504056" cy="252028"/>
          </a:xfrm>
          <a:prstGeom prst="bentConnector3">
            <a:avLst/>
          </a:prstGeom>
          <a:noFill/>
          <a:ln w="28575" cap="flat" cmpd="sng" algn="ctr">
            <a:solidFill>
              <a:srgbClr val="FF0000"/>
            </a:solidFill>
            <a:prstDash val="sysDash"/>
            <a:tailEnd type="arrow"/>
          </a:ln>
          <a:effectLst/>
        </p:spPr>
      </p:cxnSp>
      <p:cxnSp>
        <p:nvCxnSpPr>
          <p:cNvPr id="124" name="123 Conector angular"/>
          <p:cNvCxnSpPr/>
          <p:nvPr/>
        </p:nvCxnSpPr>
        <p:spPr>
          <a:xfrm rot="10800000">
            <a:off x="4067944" y="3140968"/>
            <a:ext cx="720080" cy="576064"/>
          </a:xfrm>
          <a:prstGeom prst="bentConnector3">
            <a:avLst/>
          </a:prstGeom>
          <a:noFill/>
          <a:ln w="28575" cap="flat" cmpd="sng" algn="ctr">
            <a:solidFill>
              <a:srgbClr val="FF0000"/>
            </a:solidFill>
            <a:prstDash val="sysDash"/>
            <a:tailEnd type="arrow"/>
          </a:ln>
          <a:effectLst/>
        </p:spPr>
      </p:cxnSp>
      <p:cxnSp>
        <p:nvCxnSpPr>
          <p:cNvPr id="125" name="124 Conector recto de flecha"/>
          <p:cNvCxnSpPr/>
          <p:nvPr/>
        </p:nvCxnSpPr>
        <p:spPr>
          <a:xfrm flipV="1">
            <a:off x="2915816" y="3356992"/>
            <a:ext cx="0" cy="288032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126" name="125 Conector recto de flecha"/>
          <p:cNvCxnSpPr/>
          <p:nvPr/>
        </p:nvCxnSpPr>
        <p:spPr>
          <a:xfrm flipV="1">
            <a:off x="2915816" y="2420888"/>
            <a:ext cx="0" cy="288032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128" name="127 Conector recto"/>
          <p:cNvCxnSpPr/>
          <p:nvPr/>
        </p:nvCxnSpPr>
        <p:spPr>
          <a:xfrm>
            <a:off x="4788024" y="5522078"/>
            <a:ext cx="792088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129" name="128 CuadroTexto"/>
          <p:cNvSpPr txBox="1"/>
          <p:nvPr/>
        </p:nvSpPr>
        <p:spPr>
          <a:xfrm>
            <a:off x="813769" y="5085184"/>
            <a:ext cx="36142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sz="11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Movilidad por </a:t>
            </a:r>
            <a:r>
              <a:rPr lang="es-CO" sz="11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CRÉDITOS DE APRENDIZAJE</a:t>
            </a:r>
          </a:p>
          <a:p>
            <a:pPr marL="171450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CO" sz="11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Expresados en tiempo</a:t>
            </a:r>
          </a:p>
          <a:p>
            <a:pPr marL="171450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CO" sz="11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Definidos con base en la complejidad de las actividades y resultados de aprendizaje</a:t>
            </a:r>
            <a:endParaRPr lang="es-CO" sz="11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30" name="129 Conector recto"/>
          <p:cNvCxnSpPr/>
          <p:nvPr/>
        </p:nvCxnSpPr>
        <p:spPr>
          <a:xfrm>
            <a:off x="4788024" y="5882118"/>
            <a:ext cx="792088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ysDash"/>
          </a:ln>
          <a:effectLst/>
        </p:spPr>
      </p:cxnSp>
      <p:sp>
        <p:nvSpPr>
          <p:cNvPr id="131" name="130 CuadroTexto"/>
          <p:cNvSpPr txBox="1"/>
          <p:nvPr/>
        </p:nvSpPr>
        <p:spPr>
          <a:xfrm>
            <a:off x="5818325" y="5738102"/>
            <a:ext cx="14179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sz="1200" dirty="0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Fase exploratoria</a:t>
            </a:r>
            <a:endParaRPr lang="es-CO" sz="1200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32" name="131 CuadroTexto"/>
          <p:cNvSpPr txBox="1"/>
          <p:nvPr/>
        </p:nvSpPr>
        <p:spPr>
          <a:xfrm>
            <a:off x="5828035" y="5427101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sz="1200" dirty="0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Diseño de la movilidad</a:t>
            </a:r>
            <a:endParaRPr lang="es-CO" sz="1200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47" name="Picture 1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0" y="188640"/>
            <a:ext cx="9176498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132 CuadroTexto"/>
          <p:cNvSpPr txBox="1"/>
          <p:nvPr/>
        </p:nvSpPr>
        <p:spPr>
          <a:xfrm>
            <a:off x="755576" y="260648"/>
            <a:ext cx="78107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ESTRUCTURA GENERAL</a:t>
            </a:r>
          </a:p>
          <a:p>
            <a:pPr algn="ctr"/>
            <a:r>
              <a:rPr lang="es-CO" sz="2400" b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Sistema Nacional de Educación Terciaria</a:t>
            </a:r>
            <a:endParaRPr lang="es-CO" sz="2400" b="1" dirty="0" smtClean="0">
              <a:solidFill>
                <a:schemeClr val="bg1"/>
              </a:solidFill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532730" y="6021288"/>
            <a:ext cx="5454605" cy="57606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hace necesario construir e implementar conjuntamente escenarios de </a:t>
            </a:r>
            <a:r>
              <a:rPr lang="es-CO" sz="1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transición</a:t>
            </a:r>
            <a:r>
              <a:rPr lang="es-CO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s-CO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55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  <p:bldP spid="131" grpId="0"/>
      <p:bldP spid="132" grpId="0"/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898" y="2924944"/>
            <a:ext cx="288031" cy="423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819" y="2924944"/>
            <a:ext cx="288031" cy="423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883" y="3356992"/>
            <a:ext cx="288031" cy="423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921" y="3356992"/>
            <a:ext cx="288031" cy="423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699" y="3861048"/>
            <a:ext cx="288031" cy="423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356992"/>
            <a:ext cx="288031" cy="423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691" y="2492896"/>
            <a:ext cx="288031" cy="423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612" y="2492896"/>
            <a:ext cx="288031" cy="423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947" y="2060848"/>
            <a:ext cx="288031" cy="423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868" y="2060848"/>
            <a:ext cx="288031" cy="423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787" y="2060848"/>
            <a:ext cx="288031" cy="423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859" y="2924944"/>
            <a:ext cx="288031" cy="423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780" y="2924944"/>
            <a:ext cx="288031" cy="423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3" y="4226932"/>
            <a:ext cx="288031" cy="423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5" y="4221088"/>
            <a:ext cx="288031" cy="423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5" y="4236123"/>
            <a:ext cx="288031" cy="423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867" y="3861048"/>
            <a:ext cx="288031" cy="423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905" y="3861048"/>
            <a:ext cx="288031" cy="423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307" y="4688852"/>
            <a:ext cx="288031" cy="423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413" y="4664319"/>
            <a:ext cx="288031" cy="423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Flecha a la derecha con bandas"/>
          <p:cNvSpPr/>
          <p:nvPr/>
        </p:nvSpPr>
        <p:spPr>
          <a:xfrm rot="10800000">
            <a:off x="5228456" y="2060849"/>
            <a:ext cx="1453480" cy="36004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3" name="32 Flecha a la derecha con bandas"/>
          <p:cNvSpPr/>
          <p:nvPr/>
        </p:nvSpPr>
        <p:spPr>
          <a:xfrm rot="10800000">
            <a:off x="5220072" y="2564904"/>
            <a:ext cx="648072" cy="34926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4" name="33 Flecha a la derecha con bandas"/>
          <p:cNvSpPr/>
          <p:nvPr/>
        </p:nvSpPr>
        <p:spPr>
          <a:xfrm rot="10800000">
            <a:off x="5220072" y="2996953"/>
            <a:ext cx="1461864" cy="34926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" name="34 Flecha a la derecha con bandas"/>
          <p:cNvSpPr/>
          <p:nvPr/>
        </p:nvSpPr>
        <p:spPr>
          <a:xfrm rot="10800000">
            <a:off x="5228455" y="3429000"/>
            <a:ext cx="495673" cy="34926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0" name="39 Flecha a la derecha con bandas"/>
          <p:cNvSpPr/>
          <p:nvPr/>
        </p:nvSpPr>
        <p:spPr>
          <a:xfrm rot="10800000">
            <a:off x="5220073" y="3861048"/>
            <a:ext cx="648072" cy="34926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1" name="60 Flecha a la derecha con bandas"/>
          <p:cNvSpPr/>
          <p:nvPr/>
        </p:nvSpPr>
        <p:spPr>
          <a:xfrm rot="10800000">
            <a:off x="5220073" y="4293096"/>
            <a:ext cx="1977874" cy="35827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2" name="61 Flecha a la derecha con bandas"/>
          <p:cNvSpPr/>
          <p:nvPr/>
        </p:nvSpPr>
        <p:spPr>
          <a:xfrm rot="10800000">
            <a:off x="5228457" y="4725144"/>
            <a:ext cx="648072" cy="34926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1 CuadroTexto"/>
          <p:cNvSpPr txBox="1"/>
          <p:nvPr/>
        </p:nvSpPr>
        <p:spPr>
          <a:xfrm>
            <a:off x="179512" y="5131058"/>
            <a:ext cx="89644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0">
                <a:latin typeface="Arial Narrow" panose="020B0606020202030204" pitchFamily="34" charset="0"/>
              </a:defRPr>
            </a:lvl1pPr>
          </a:lstStyle>
          <a:p>
            <a:pPr algn="ctr"/>
            <a:r>
              <a:rPr lang="es-CO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</a:t>
            </a:r>
            <a:r>
              <a:rPr lang="es-CO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tener un Marco de Cualificaciones, se </a:t>
            </a:r>
            <a:r>
              <a:rPr lang="es-CO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requiere:</a:t>
            </a:r>
          </a:p>
          <a:p>
            <a:pPr algn="ctr"/>
            <a:endParaRPr lang="es-CO" sz="12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ctr">
              <a:buFont typeface="+mj-lt"/>
              <a:buAutoNum type="arabicPeriod"/>
            </a:pPr>
            <a:r>
              <a:rPr lang="es-CO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Definir la </a:t>
            </a:r>
            <a:r>
              <a:rPr lang="es-CO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ruta </a:t>
            </a:r>
            <a:r>
              <a:rPr lang="es-CO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la construcción de las cualificaciones.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s-CO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Validar el </a:t>
            </a:r>
            <a:r>
              <a:rPr lang="es-CO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modelo</a:t>
            </a:r>
            <a:r>
              <a:rPr lang="es-CO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cualificación para Colombia. 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s-CO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Definir la </a:t>
            </a:r>
            <a:r>
              <a:rPr lang="es-CO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institucionalidad</a:t>
            </a:r>
            <a:r>
              <a:rPr lang="es-CO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para el Sistema de Cualificaciones.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s-CO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Organizar la Educación Profesional en términos de conocimientos, destrezas y actitudes, tomando como referente los </a:t>
            </a:r>
            <a:r>
              <a:rPr lang="es-CO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niveles del MNC</a:t>
            </a:r>
            <a:r>
              <a:rPr lang="es-CO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s-CO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Diseñar </a:t>
            </a:r>
            <a:r>
              <a:rPr lang="es-CO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es-CO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ualificaciones de acuerdo con las necesidades de los </a:t>
            </a:r>
            <a:r>
              <a:rPr lang="es-CO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empleadores</a:t>
            </a:r>
            <a:r>
              <a:rPr lang="es-CO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s-CO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Ofrecer las cualificaciones a las Instituciones como </a:t>
            </a:r>
            <a:r>
              <a:rPr lang="es-CO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guía para el diseño curricular</a:t>
            </a:r>
            <a:r>
              <a:rPr lang="es-CO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s-CO" sz="1200" dirty="0"/>
          </a:p>
        </p:txBody>
      </p:sp>
      <p:graphicFrame>
        <p:nvGraphicFramePr>
          <p:cNvPr id="63" name="62 Tabla"/>
          <p:cNvGraphicFramePr>
            <a:graphicFrameLocks noGrp="1"/>
          </p:cNvGraphicFramePr>
          <p:nvPr>
            <p:extLst/>
          </p:nvPr>
        </p:nvGraphicFramePr>
        <p:xfrm>
          <a:off x="1547664" y="1124744"/>
          <a:ext cx="3492388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9413"/>
                <a:gridCol w="2692975"/>
              </a:tblGrid>
              <a:tr h="216113"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>
                          <a:latin typeface="Arial Narrow" panose="020B0606020202030204" pitchFamily="34" charset="0"/>
                        </a:rPr>
                        <a:t>                    </a:t>
                      </a:r>
                      <a:endParaRPr lang="es-CO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 smtClean="0">
                          <a:latin typeface="Arial Narrow" panose="020B0606020202030204" pitchFamily="34" charset="0"/>
                        </a:rPr>
                        <a:t>Descripción general de los Niveles</a:t>
                      </a:r>
                      <a:endParaRPr lang="es-CO" sz="12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</a:tr>
              <a:tr h="288151">
                <a:tc>
                  <a:txBody>
                    <a:bodyPr/>
                    <a:lstStyle/>
                    <a:p>
                      <a:pPr algn="ctr"/>
                      <a:r>
                        <a:rPr lang="es-CO" b="1" dirty="0" smtClean="0"/>
                        <a:t>Nivel</a:t>
                      </a:r>
                      <a:endParaRPr lang="es-C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(Conocimientos, Destrezas, Actitudes)</a:t>
                      </a:r>
                      <a:endParaRPr lang="es-CO" sz="11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378836">
                <a:tc>
                  <a:txBody>
                    <a:bodyPr/>
                    <a:lstStyle/>
                    <a:p>
                      <a:pPr algn="ctr"/>
                      <a:r>
                        <a:rPr lang="es-CO" b="1" dirty="0" smtClean="0"/>
                        <a:t>8</a:t>
                      </a:r>
                      <a:endParaRPr lang="es-CO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CO" sz="2050" dirty="0"/>
                    </a:p>
                  </a:txBody>
                  <a:tcPr anchor="ctr"/>
                </a:tc>
              </a:tr>
              <a:tr h="336832">
                <a:tc>
                  <a:txBody>
                    <a:bodyPr/>
                    <a:lstStyle/>
                    <a:p>
                      <a:pPr algn="ctr"/>
                      <a:r>
                        <a:rPr lang="es-CO" b="1" dirty="0" smtClean="0"/>
                        <a:t>7</a:t>
                      </a:r>
                      <a:endParaRPr lang="es-CO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CO" sz="2050" dirty="0"/>
                    </a:p>
                  </a:txBody>
                  <a:tcPr anchor="ctr"/>
                </a:tc>
              </a:tr>
              <a:tr h="336832">
                <a:tc>
                  <a:txBody>
                    <a:bodyPr/>
                    <a:lstStyle/>
                    <a:p>
                      <a:pPr algn="ctr"/>
                      <a:r>
                        <a:rPr lang="es-CO" b="1" dirty="0" smtClean="0"/>
                        <a:t>6</a:t>
                      </a:r>
                      <a:endParaRPr lang="es-CO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CO" sz="2050" dirty="0"/>
                    </a:p>
                  </a:txBody>
                  <a:tcPr anchor="ctr"/>
                </a:tc>
              </a:tr>
              <a:tr h="336832">
                <a:tc>
                  <a:txBody>
                    <a:bodyPr/>
                    <a:lstStyle/>
                    <a:p>
                      <a:pPr algn="ctr"/>
                      <a:r>
                        <a:rPr lang="es-CO" b="1" dirty="0" smtClean="0"/>
                        <a:t>5</a:t>
                      </a:r>
                      <a:endParaRPr lang="es-CO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CO" sz="2050" dirty="0"/>
                    </a:p>
                  </a:txBody>
                  <a:tcPr anchor="ctr"/>
                </a:tc>
              </a:tr>
              <a:tr h="336832">
                <a:tc>
                  <a:txBody>
                    <a:bodyPr/>
                    <a:lstStyle/>
                    <a:p>
                      <a:pPr algn="ctr"/>
                      <a:r>
                        <a:rPr lang="es-CO" b="1" dirty="0" smtClean="0"/>
                        <a:t>4</a:t>
                      </a:r>
                      <a:endParaRPr lang="es-CO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CO" sz="2050" dirty="0"/>
                    </a:p>
                  </a:txBody>
                  <a:tcPr anchor="ctr"/>
                </a:tc>
              </a:tr>
              <a:tr h="336832">
                <a:tc>
                  <a:txBody>
                    <a:bodyPr/>
                    <a:lstStyle/>
                    <a:p>
                      <a:pPr algn="ctr"/>
                      <a:r>
                        <a:rPr lang="es-CO" b="1" dirty="0" smtClean="0"/>
                        <a:t>3</a:t>
                      </a:r>
                      <a:endParaRPr lang="es-CO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CO" sz="2050" dirty="0"/>
                    </a:p>
                  </a:txBody>
                  <a:tcPr anchor="ctr"/>
                </a:tc>
              </a:tr>
              <a:tr h="384951">
                <a:tc>
                  <a:txBody>
                    <a:bodyPr/>
                    <a:lstStyle/>
                    <a:p>
                      <a:pPr algn="ctr"/>
                      <a:r>
                        <a:rPr lang="es-CO" b="1" dirty="0" smtClean="0"/>
                        <a:t>2</a:t>
                      </a:r>
                      <a:endParaRPr lang="es-CO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CO" sz="2050" dirty="0"/>
                    </a:p>
                  </a:txBody>
                  <a:tcPr anchor="ctr"/>
                </a:tc>
              </a:tr>
              <a:tr h="288151">
                <a:tc>
                  <a:txBody>
                    <a:bodyPr/>
                    <a:lstStyle/>
                    <a:p>
                      <a:pPr algn="ctr"/>
                      <a:r>
                        <a:rPr lang="es-CO" b="1" dirty="0" smtClean="0"/>
                        <a:t>1</a:t>
                      </a:r>
                      <a:endParaRPr lang="es-CO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CO" sz="205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4" name="63 Rectángulo redondeado"/>
          <p:cNvSpPr/>
          <p:nvPr/>
        </p:nvSpPr>
        <p:spPr>
          <a:xfrm>
            <a:off x="2743046" y="2060848"/>
            <a:ext cx="1971040" cy="405336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 smtClean="0">
                <a:solidFill>
                  <a:schemeClr val="bg1"/>
                </a:solidFill>
              </a:rPr>
              <a:t>Maestría </a:t>
            </a:r>
            <a:r>
              <a:rPr lang="es-CO" sz="1600" dirty="0">
                <a:solidFill>
                  <a:schemeClr val="bg1"/>
                </a:solidFill>
              </a:rPr>
              <a:t>Técnica</a:t>
            </a:r>
          </a:p>
        </p:txBody>
      </p:sp>
      <p:sp>
        <p:nvSpPr>
          <p:cNvPr id="65" name="64 Rectángulo redondeado"/>
          <p:cNvSpPr/>
          <p:nvPr/>
        </p:nvSpPr>
        <p:spPr>
          <a:xfrm>
            <a:off x="2743537" y="3015620"/>
            <a:ext cx="1956051" cy="762648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Técnico Superior</a:t>
            </a: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66 Rectángulo redondeado"/>
          <p:cNvSpPr/>
          <p:nvPr/>
        </p:nvSpPr>
        <p:spPr>
          <a:xfrm>
            <a:off x="2735797" y="2564904"/>
            <a:ext cx="1971040" cy="396044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Esp. Técnica</a:t>
            </a: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67 Rectángulo redondeado"/>
          <p:cNvSpPr/>
          <p:nvPr/>
        </p:nvSpPr>
        <p:spPr>
          <a:xfrm>
            <a:off x="2735796" y="3861048"/>
            <a:ext cx="1978290" cy="1039326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Técnico</a:t>
            </a:r>
            <a:endParaRPr lang="es-C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Abrir llave"/>
          <p:cNvSpPr/>
          <p:nvPr/>
        </p:nvSpPr>
        <p:spPr>
          <a:xfrm rot="5400000">
            <a:off x="6980076" y="-59197"/>
            <a:ext cx="360040" cy="373603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6 CuadroTexto"/>
          <p:cNvSpPr txBox="1"/>
          <p:nvPr/>
        </p:nvSpPr>
        <p:spPr>
          <a:xfrm>
            <a:off x="5364088" y="1124744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Construidas con base en Estándares Ocupacionales (Normas / Unidades de Competencia)</a:t>
            </a:r>
            <a:endParaRPr lang="es-CO" sz="1400" b="0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pic>
        <p:nvPicPr>
          <p:cNvPr id="70" name="Picture 1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0" y="44624"/>
            <a:ext cx="9176498" cy="916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4 CuadroTexto"/>
          <p:cNvSpPr txBox="1"/>
          <p:nvPr/>
        </p:nvSpPr>
        <p:spPr>
          <a:xfrm>
            <a:off x="1835696" y="44624"/>
            <a:ext cx="597666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Formación Profesional</a:t>
            </a:r>
          </a:p>
          <a:p>
            <a:pPr algn="ctr"/>
            <a:r>
              <a:rPr lang="es-CO" sz="2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es-CO" sz="2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Marco de Cualificaciones-</a:t>
            </a:r>
          </a:p>
        </p:txBody>
      </p:sp>
    </p:spTree>
    <p:extLst>
      <p:ext uri="{BB962C8B-B14F-4D97-AF65-F5344CB8AC3E}">
        <p14:creationId xmlns:p14="http://schemas.microsoft.com/office/powerpoint/2010/main" val="407194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0" y="94044"/>
            <a:ext cx="9176498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3528" y="30980"/>
            <a:ext cx="8690381" cy="1080120"/>
          </a:xfr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2600" b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¿Cómo se quiere garantizar la calidad del SNET?</a:t>
            </a:r>
            <a:endParaRPr lang="en-US" sz="2600" b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23528" y="6350264"/>
            <a:ext cx="84249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 smtClean="0">
                <a:solidFill>
                  <a:prstClr val="white"/>
                </a:solidFill>
              </a:rPr>
              <a:t>Fuente: Ministerio de Educación Nacional - MEN. Sistema Nacional  de Información de la Educación Superior - SNIES. </a:t>
            </a:r>
          </a:p>
          <a:p>
            <a:r>
              <a:rPr lang="es-CO" sz="1100" dirty="0" smtClean="0">
                <a:solidFill>
                  <a:prstClr val="white"/>
                </a:solidFill>
              </a:rPr>
              <a:t>* Cifras Preliminares, corte mayo de 2014</a:t>
            </a:r>
            <a:endParaRPr lang="es-CO" sz="1100" dirty="0">
              <a:solidFill>
                <a:prstClr val="white"/>
              </a:solidFill>
            </a:endParaRPr>
          </a:p>
        </p:txBody>
      </p:sp>
      <p:grpSp>
        <p:nvGrpSpPr>
          <p:cNvPr id="2" name="42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10" name="39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11" name="41 Imagen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grpSp>
        <p:nvGrpSpPr>
          <p:cNvPr id="3" name="2 Grupo"/>
          <p:cNvGrpSpPr/>
          <p:nvPr/>
        </p:nvGrpSpPr>
        <p:grpSpPr>
          <a:xfrm>
            <a:off x="283776" y="1450439"/>
            <a:ext cx="1261243" cy="4713888"/>
            <a:chOff x="1" y="1977074"/>
            <a:chExt cx="1414785" cy="2021121"/>
          </a:xfrm>
        </p:grpSpPr>
        <p:sp>
          <p:nvSpPr>
            <p:cNvPr id="14" name="13 Cheurón"/>
            <p:cNvSpPr/>
            <p:nvPr/>
          </p:nvSpPr>
          <p:spPr>
            <a:xfrm rot="5400000">
              <a:off x="-303167" y="2280242"/>
              <a:ext cx="2021121" cy="1414785"/>
            </a:xfrm>
            <a:prstGeom prst="chevron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Cheurón 4"/>
            <p:cNvSpPr/>
            <p:nvPr/>
          </p:nvSpPr>
          <p:spPr>
            <a:xfrm>
              <a:off x="1" y="2657428"/>
              <a:ext cx="1414785" cy="6063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2800" b="1" kern="1200" dirty="0" smtClean="0"/>
                <a:t>Calidad</a:t>
              </a:r>
              <a:endParaRPr lang="es-CO" sz="2800" b="1" kern="1200" dirty="0"/>
            </a:p>
          </p:txBody>
        </p:sp>
      </p:grpSp>
      <p:grpSp>
        <p:nvGrpSpPr>
          <p:cNvPr id="4" name="3 Grupo"/>
          <p:cNvGrpSpPr/>
          <p:nvPr/>
        </p:nvGrpSpPr>
        <p:grpSpPr>
          <a:xfrm>
            <a:off x="1844566" y="1277013"/>
            <a:ext cx="6936825" cy="4993633"/>
            <a:chOff x="1136609" y="1835115"/>
            <a:chExt cx="7029928" cy="1249597"/>
          </a:xfrm>
        </p:grpSpPr>
        <p:sp>
          <p:nvSpPr>
            <p:cNvPr id="17" name="16 Redondear rectángulo de esquina del mismo lado"/>
            <p:cNvSpPr/>
            <p:nvPr/>
          </p:nvSpPr>
          <p:spPr>
            <a:xfrm rot="5400000">
              <a:off x="4026774" y="-1055050"/>
              <a:ext cx="1249597" cy="7029928"/>
            </a:xfrm>
            <a:prstGeom prst="round2SameRect">
              <a:avLst/>
            </a:prstGeom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edondear rectángulo de esquina del mismo lado 6"/>
            <p:cNvSpPr/>
            <p:nvPr/>
          </p:nvSpPr>
          <p:spPr>
            <a:xfrm>
              <a:off x="1136609" y="1850896"/>
              <a:ext cx="6965797" cy="11854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7620" rIns="7620" bIns="7620" numCol="1" spcCol="1270" anchor="ctr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CO" kern="1200" dirty="0" smtClean="0"/>
                <a:t>Con la creación de un </a:t>
              </a:r>
              <a:r>
                <a:rPr lang="es-CO" b="1" dirty="0" smtClean="0"/>
                <a:t>S</a:t>
              </a:r>
              <a:r>
                <a:rPr lang="es-CO" b="1" kern="1200" dirty="0" smtClean="0"/>
                <a:t>istema de </a:t>
              </a:r>
              <a:r>
                <a:rPr lang="es-CO" b="1" dirty="0" smtClean="0"/>
                <a:t>A</a:t>
              </a:r>
              <a:r>
                <a:rPr lang="es-CO" b="1" kern="1200" dirty="0" smtClean="0"/>
                <a:t>seguramiento de Calidad con rasgos diferenciales para la educación universitaria y la formación profesional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CO" kern="1200" dirty="0"/>
            </a:p>
            <a:p>
              <a:pPr marL="114300" lvl="1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s-CO" dirty="0"/>
                <a:t>Robusteciendo el proceso de </a:t>
              </a:r>
              <a:r>
                <a:rPr lang="es-CO" b="1" dirty="0"/>
                <a:t>Inspección y Vigilancia </a:t>
              </a:r>
              <a:r>
                <a:rPr lang="es-CO" dirty="0"/>
                <a:t>con un carácter más preventivo y de mejoramiento </a:t>
              </a:r>
              <a:r>
                <a:rPr lang="es-CO" dirty="0" smtClean="0"/>
                <a:t>continuo</a:t>
              </a:r>
            </a:p>
            <a:p>
              <a:pPr marL="0" lvl="1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s-CO" dirty="0"/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CO" kern="1200" dirty="0" smtClean="0"/>
                <a:t>Con la creación de </a:t>
              </a:r>
              <a:r>
                <a:rPr lang="es-CO" b="1" kern="1200" dirty="0" smtClean="0"/>
                <a:t>un Sistema de Información </a:t>
              </a:r>
              <a:r>
                <a:rPr lang="es-CO" dirty="0" smtClean="0"/>
                <a:t>de la oferta de educación </a:t>
              </a:r>
              <a:r>
                <a:rPr lang="es-CO" dirty="0" err="1" smtClean="0"/>
                <a:t>postmedia</a:t>
              </a:r>
              <a:endParaRPr lang="es-CO" kern="1200" dirty="0" smtClean="0"/>
            </a:p>
            <a:p>
              <a:pPr marL="0" lvl="1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s-CO" kern="1200" dirty="0"/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CO" kern="1200" dirty="0" smtClean="0"/>
                <a:t>Fortaleciendo las acciones de relacionamiento con agentes: </a:t>
              </a:r>
              <a:r>
                <a:rPr lang="es-CO" b="1" kern="1200" dirty="0" smtClean="0"/>
                <a:t>gobierno – sector productivo, agremiaciones del sector educativo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CO" b="1" dirty="0" smtClean="0"/>
            </a:p>
            <a:p>
              <a:pPr marL="114300" lvl="1" indent="-114300" algn="just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CO" b="1" dirty="0" smtClean="0"/>
                <a:t>Fomentando la formación de docentes </a:t>
              </a:r>
              <a:endParaRPr lang="es-CO" dirty="0" smtClean="0"/>
            </a:p>
            <a:p>
              <a:pPr marL="0" lvl="1" algn="just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s-CO" dirty="0" smtClean="0"/>
            </a:p>
            <a:p>
              <a:pPr marL="114300" lvl="1" indent="-114300" algn="just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CO" dirty="0" smtClean="0"/>
                <a:t>Generando  </a:t>
              </a:r>
              <a:r>
                <a:rPr lang="es-CO" b="1" dirty="0" smtClean="0"/>
                <a:t>actividades formativas</a:t>
              </a:r>
              <a:r>
                <a:rPr lang="es-CO" dirty="0" smtClean="0"/>
                <a:t> en ambientes de</a:t>
              </a:r>
              <a:r>
                <a:rPr lang="es-CO" b="1" dirty="0" smtClean="0"/>
                <a:t> trabajo</a:t>
              </a:r>
              <a:endParaRPr lang="es-CO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211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n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872" y="81439"/>
            <a:ext cx="2730522" cy="615487"/>
          </a:xfrm>
          <a:prstGeom prst="rect">
            <a:avLst/>
          </a:prstGeom>
        </p:spPr>
      </p:pic>
      <p:sp>
        <p:nvSpPr>
          <p:cNvPr id="35" name="Rectángulo 34"/>
          <p:cNvSpPr/>
          <p:nvPr/>
        </p:nvSpPr>
        <p:spPr>
          <a:xfrm rot="5400000">
            <a:off x="249407" y="-512944"/>
            <a:ext cx="574871" cy="2597683"/>
          </a:xfrm>
          <a:prstGeom prst="rect">
            <a:avLst/>
          </a:prstGeom>
          <a:solidFill>
            <a:srgbClr val="320C0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es-CO" sz="1500">
              <a:solidFill>
                <a:srgbClr val="6C1B1C"/>
              </a:solidFill>
              <a:latin typeface="Calibri"/>
            </a:endParaRPr>
          </a:p>
        </p:txBody>
      </p:sp>
      <p:sp>
        <p:nvSpPr>
          <p:cNvPr id="37" name="Rectángulo 7"/>
          <p:cNvSpPr/>
          <p:nvPr/>
        </p:nvSpPr>
        <p:spPr>
          <a:xfrm rot="5400000">
            <a:off x="2246810" y="-2443839"/>
            <a:ext cx="419043" cy="6436664"/>
          </a:xfrm>
          <a:prstGeom prst="rect">
            <a:avLst/>
          </a:prstGeom>
          <a:solidFill>
            <a:srgbClr val="6C1B1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es-CO" sz="15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9" name="Subtítulo 2"/>
          <p:cNvSpPr txBox="1">
            <a:spLocks/>
          </p:cNvSpPr>
          <p:nvPr/>
        </p:nvSpPr>
        <p:spPr>
          <a:xfrm>
            <a:off x="145348" y="601558"/>
            <a:ext cx="5529314" cy="336431"/>
          </a:xfrm>
          <a:prstGeom prst="rect">
            <a:avLst/>
          </a:prstGeom>
        </p:spPr>
        <p:txBody>
          <a:bodyPr vert="horz" lIns="68579" tIns="34289" rIns="68579" bIns="34289" rtlCol="0" anchor="ctr">
            <a:noAutofit/>
          </a:bodyPr>
          <a:lstStyle/>
          <a:p>
            <a:pPr defTabSz="914355">
              <a:lnSpc>
                <a:spcPct val="90000"/>
              </a:lnSpc>
              <a:spcBef>
                <a:spcPts val="1000"/>
              </a:spcBef>
              <a:defRPr/>
            </a:pPr>
            <a:r>
              <a:rPr lang="es-CO" sz="1200" b="1" dirty="0" smtClean="0">
                <a:solidFill>
                  <a:prstClr val="white"/>
                </a:solidFill>
                <a:latin typeface="Futura Md BT" panose="020B0602020204020303" pitchFamily="34" charset="0"/>
              </a:rPr>
              <a:t>Sistemas </a:t>
            </a:r>
            <a:r>
              <a:rPr lang="es-CO" sz="1200" b="1" dirty="0">
                <a:solidFill>
                  <a:prstClr val="white"/>
                </a:solidFill>
                <a:latin typeface="Futura Md BT" panose="020B0602020204020303" pitchFamily="34" charset="0"/>
              </a:rPr>
              <a:t>de calidad de la educación terciaria</a:t>
            </a:r>
          </a:p>
        </p:txBody>
      </p:sp>
      <p:graphicFrame>
        <p:nvGraphicFramePr>
          <p:cNvPr id="2" name="Diagrama 1"/>
          <p:cNvGraphicFramePr/>
          <p:nvPr>
            <p:extLst/>
          </p:nvPr>
        </p:nvGraphicFramePr>
        <p:xfrm>
          <a:off x="453944" y="891393"/>
          <a:ext cx="8200595" cy="3024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Elipse 4"/>
          <p:cNvSpPr/>
          <p:nvPr/>
        </p:nvSpPr>
        <p:spPr>
          <a:xfrm>
            <a:off x="5350301" y="3997812"/>
            <a:ext cx="823122" cy="846594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9" tIns="34289" rIns="68579" bIns="34289" spcCol="0" rtlCol="0" anchor="ctr"/>
          <a:lstStyle/>
          <a:p>
            <a:pPr algn="ctr" defTabSz="685783"/>
            <a:endParaRPr lang="es-ES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526688" y="4303521"/>
            <a:ext cx="505632" cy="288539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685783"/>
            <a:r>
              <a:rPr lang="es-ES" sz="1400" dirty="0">
                <a:solidFill>
                  <a:prstClr val="black"/>
                </a:solidFill>
                <a:latin typeface="Calibri"/>
              </a:rPr>
              <a:t>MEN</a:t>
            </a:r>
          </a:p>
        </p:txBody>
      </p:sp>
      <p:sp>
        <p:nvSpPr>
          <p:cNvPr id="59" name="Elipse 58"/>
          <p:cNvSpPr/>
          <p:nvPr/>
        </p:nvSpPr>
        <p:spPr>
          <a:xfrm>
            <a:off x="7216718" y="4135623"/>
            <a:ext cx="576185" cy="564396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9" tIns="34289" rIns="68579" bIns="34289" spcCol="0" rtlCol="0" anchor="ctr"/>
          <a:lstStyle/>
          <a:p>
            <a:pPr algn="ctr" defTabSz="685783"/>
            <a:endParaRPr lang="es-ES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0" name="CuadroTexto 59"/>
          <p:cNvSpPr txBox="1"/>
          <p:nvPr/>
        </p:nvSpPr>
        <p:spPr>
          <a:xfrm>
            <a:off x="7287272" y="4253203"/>
            <a:ext cx="505632" cy="288539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685783"/>
            <a:r>
              <a:rPr lang="es-ES" sz="1400" dirty="0" err="1">
                <a:solidFill>
                  <a:prstClr val="black"/>
                </a:solidFill>
                <a:latin typeface="Calibri"/>
              </a:rPr>
              <a:t>Secr</a:t>
            </a:r>
            <a:endParaRPr lang="es-E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2" name="Elipse 71"/>
          <p:cNvSpPr/>
          <p:nvPr/>
        </p:nvSpPr>
        <p:spPr>
          <a:xfrm>
            <a:off x="8397807" y="4129057"/>
            <a:ext cx="576185" cy="564396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9" tIns="34289" rIns="68579" bIns="34289" spcCol="0" rtlCol="0" anchor="ctr"/>
          <a:lstStyle/>
          <a:p>
            <a:pPr algn="ctr" defTabSz="685783"/>
            <a:endParaRPr lang="es-ES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3" name="Rectángulo 72"/>
          <p:cNvSpPr/>
          <p:nvPr/>
        </p:nvSpPr>
        <p:spPr>
          <a:xfrm>
            <a:off x="8406721" y="4274912"/>
            <a:ext cx="603829" cy="288539"/>
          </a:xfrm>
          <a:prstGeom prst="rect">
            <a:avLst/>
          </a:prstGeom>
        </p:spPr>
        <p:txBody>
          <a:bodyPr wrap="none" lIns="68579" tIns="34289" rIns="68579" bIns="34289">
            <a:spAutoFit/>
          </a:bodyPr>
          <a:lstStyle/>
          <a:p>
            <a:pPr defTabSz="685783"/>
            <a:r>
              <a:rPr lang="es-ES" sz="1400" dirty="0">
                <a:solidFill>
                  <a:prstClr val="black"/>
                </a:solidFill>
                <a:latin typeface="Calibri"/>
              </a:rPr>
              <a:t>Par SP</a:t>
            </a:r>
          </a:p>
        </p:txBody>
      </p:sp>
      <p:sp>
        <p:nvSpPr>
          <p:cNvPr id="81" name="Rectángulo 80"/>
          <p:cNvSpPr/>
          <p:nvPr/>
        </p:nvSpPr>
        <p:spPr>
          <a:xfrm>
            <a:off x="6659370" y="5551081"/>
            <a:ext cx="1712686" cy="288539"/>
          </a:xfrm>
          <a:prstGeom prst="rect">
            <a:avLst/>
          </a:prstGeom>
          <a:ln>
            <a:solidFill>
              <a:srgbClr val="C55A11"/>
            </a:solidFill>
          </a:ln>
        </p:spPr>
        <p:txBody>
          <a:bodyPr wrap="none" lIns="68579" tIns="34289" rIns="68579" bIns="34289">
            <a:spAutoFit/>
          </a:bodyPr>
          <a:lstStyle/>
          <a:p>
            <a:pPr algn="ctr" defTabSz="685783"/>
            <a:r>
              <a:rPr lang="es-ES" sz="1400" dirty="0">
                <a:solidFill>
                  <a:prstClr val="black"/>
                </a:solidFill>
                <a:latin typeface="Calibri"/>
              </a:rPr>
              <a:t>OTP, consejos, SENA)</a:t>
            </a:r>
          </a:p>
        </p:txBody>
      </p:sp>
      <p:sp>
        <p:nvSpPr>
          <p:cNvPr id="82" name="Elipse 81"/>
          <p:cNvSpPr/>
          <p:nvPr/>
        </p:nvSpPr>
        <p:spPr>
          <a:xfrm>
            <a:off x="2639167" y="4520366"/>
            <a:ext cx="576185" cy="5643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9" tIns="34289" rIns="68579" bIns="34289" spcCol="0" rtlCol="0" anchor="ctr"/>
          <a:lstStyle/>
          <a:p>
            <a:pPr algn="ctr" defTabSz="685783"/>
            <a:endParaRPr lang="es-ES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3" name="CuadroTexto 82"/>
          <p:cNvSpPr txBox="1"/>
          <p:nvPr/>
        </p:nvSpPr>
        <p:spPr>
          <a:xfrm>
            <a:off x="2733239" y="4673220"/>
            <a:ext cx="505632" cy="288539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685783"/>
            <a:r>
              <a:rPr lang="es-ES" sz="1400" dirty="0">
                <a:solidFill>
                  <a:prstClr val="black"/>
                </a:solidFill>
                <a:latin typeface="Calibri"/>
              </a:rPr>
              <a:t>Par</a:t>
            </a:r>
          </a:p>
        </p:txBody>
      </p:sp>
      <p:sp>
        <p:nvSpPr>
          <p:cNvPr id="84" name="CuadroTexto 83"/>
          <p:cNvSpPr txBox="1"/>
          <p:nvPr/>
        </p:nvSpPr>
        <p:spPr>
          <a:xfrm>
            <a:off x="3062484" y="5602125"/>
            <a:ext cx="138497" cy="288539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pPr defTabSz="685783"/>
            <a:endParaRPr lang="es-E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5" name="Elipse 84"/>
          <p:cNvSpPr/>
          <p:nvPr/>
        </p:nvSpPr>
        <p:spPr>
          <a:xfrm>
            <a:off x="2647636" y="5363678"/>
            <a:ext cx="576185" cy="564396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9" tIns="34289" rIns="68579" bIns="34289" spcCol="0" rtlCol="0" anchor="ctr"/>
          <a:lstStyle/>
          <a:p>
            <a:pPr algn="ctr" defTabSz="685783"/>
            <a:endParaRPr lang="es-ES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6" name="CuadroTexto 85"/>
          <p:cNvSpPr txBox="1"/>
          <p:nvPr/>
        </p:nvSpPr>
        <p:spPr>
          <a:xfrm>
            <a:off x="2647633" y="5493013"/>
            <a:ext cx="633086" cy="288539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685783"/>
            <a:r>
              <a:rPr lang="es-ES" sz="1400" dirty="0">
                <a:solidFill>
                  <a:prstClr val="black"/>
                </a:solidFill>
                <a:latin typeface="Calibri"/>
              </a:rPr>
              <a:t>Par SP </a:t>
            </a:r>
          </a:p>
        </p:txBody>
      </p:sp>
      <p:sp>
        <p:nvSpPr>
          <p:cNvPr id="97" name="CuadroTexto 96"/>
          <p:cNvSpPr txBox="1"/>
          <p:nvPr/>
        </p:nvSpPr>
        <p:spPr>
          <a:xfrm>
            <a:off x="2822130" y="5056051"/>
            <a:ext cx="517391" cy="288539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685783"/>
            <a:r>
              <a:rPr lang="es-ES" sz="1400" dirty="0">
                <a:solidFill>
                  <a:prstClr val="black"/>
                </a:solidFill>
                <a:latin typeface="Calibri"/>
              </a:rPr>
              <a:t>+</a:t>
            </a:r>
          </a:p>
        </p:txBody>
      </p:sp>
      <p:sp>
        <p:nvSpPr>
          <p:cNvPr id="99" name="Elipse 98"/>
          <p:cNvSpPr/>
          <p:nvPr/>
        </p:nvSpPr>
        <p:spPr>
          <a:xfrm>
            <a:off x="2434083" y="4327039"/>
            <a:ext cx="975988" cy="1716704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9" tIns="34289" rIns="68579" bIns="34289" spcCol="0" rtlCol="0" anchor="ctr"/>
          <a:lstStyle/>
          <a:p>
            <a:pPr algn="ctr" defTabSz="685783"/>
            <a:endParaRPr lang="es-ES" sz="14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14" name="Conector angular 113"/>
          <p:cNvCxnSpPr>
            <a:stCxn id="99" idx="4"/>
            <a:endCxn id="115" idx="1"/>
          </p:cNvCxnSpPr>
          <p:nvPr/>
        </p:nvCxnSpPr>
        <p:spPr>
          <a:xfrm rot="16200000" flipH="1">
            <a:off x="3089027" y="5876793"/>
            <a:ext cx="354000" cy="687900"/>
          </a:xfrm>
          <a:prstGeom prst="bentConnector2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5" name="CuadroTexto 114"/>
          <p:cNvSpPr txBox="1"/>
          <p:nvPr/>
        </p:nvSpPr>
        <p:spPr>
          <a:xfrm>
            <a:off x="3609977" y="6255397"/>
            <a:ext cx="834881" cy="284691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txBody>
          <a:bodyPr wrap="square" lIns="68579" tIns="34289" rIns="68579" bIns="34289" rtlCol="0">
            <a:spAutoFit/>
          </a:bodyPr>
          <a:lstStyle/>
          <a:p>
            <a:pPr defTabSz="685783"/>
            <a:r>
              <a:rPr lang="es-ES" sz="1400" dirty="0">
                <a:solidFill>
                  <a:prstClr val="black"/>
                </a:solidFill>
                <a:latin typeface="Calibri"/>
              </a:rPr>
              <a:t>CONACET</a:t>
            </a:r>
          </a:p>
        </p:txBody>
      </p:sp>
      <p:sp>
        <p:nvSpPr>
          <p:cNvPr id="119" name="CuadroTexto 118"/>
          <p:cNvSpPr txBox="1"/>
          <p:nvPr/>
        </p:nvSpPr>
        <p:spPr>
          <a:xfrm>
            <a:off x="3618448" y="6569587"/>
            <a:ext cx="834881" cy="288539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txBody>
          <a:bodyPr wrap="square" lIns="68579" tIns="34289" rIns="68579" bIns="34289" rtlCol="0">
            <a:spAutoFit/>
          </a:bodyPr>
          <a:lstStyle/>
          <a:p>
            <a:pPr algn="ctr" defTabSz="685783"/>
            <a:r>
              <a:rPr lang="es-ES" sz="1400" dirty="0">
                <a:solidFill>
                  <a:prstClr val="black"/>
                </a:solidFill>
                <a:latin typeface="Calibri"/>
              </a:rPr>
              <a:t>CNA</a:t>
            </a:r>
          </a:p>
        </p:txBody>
      </p:sp>
      <p:cxnSp>
        <p:nvCxnSpPr>
          <p:cNvPr id="121" name="Conector recto de flecha 120"/>
          <p:cNvCxnSpPr>
            <a:stCxn id="59" idx="6"/>
            <a:endCxn id="72" idx="2"/>
          </p:cNvCxnSpPr>
          <p:nvPr/>
        </p:nvCxnSpPr>
        <p:spPr>
          <a:xfrm flipV="1">
            <a:off x="7792903" y="4411255"/>
            <a:ext cx="604904" cy="6566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Conector angular 122"/>
          <p:cNvCxnSpPr>
            <a:stCxn id="72" idx="4"/>
            <a:endCxn id="81" idx="3"/>
          </p:cNvCxnSpPr>
          <p:nvPr/>
        </p:nvCxnSpPr>
        <p:spPr>
          <a:xfrm rot="5400000">
            <a:off x="8028029" y="5037480"/>
            <a:ext cx="1001898" cy="313844"/>
          </a:xfrm>
          <a:prstGeom prst="bentConnector2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Conector recto de flecha 123"/>
          <p:cNvCxnSpPr>
            <a:stCxn id="81" idx="0"/>
            <a:endCxn id="59" idx="4"/>
          </p:cNvCxnSpPr>
          <p:nvPr/>
        </p:nvCxnSpPr>
        <p:spPr>
          <a:xfrm flipH="1" flipV="1">
            <a:off x="7504811" y="4700019"/>
            <a:ext cx="10902" cy="851062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Conector angular 129"/>
          <p:cNvCxnSpPr>
            <a:stCxn id="115" idx="3"/>
            <a:endCxn id="5" idx="4"/>
          </p:cNvCxnSpPr>
          <p:nvPr/>
        </p:nvCxnSpPr>
        <p:spPr>
          <a:xfrm flipV="1">
            <a:off x="4444858" y="4844406"/>
            <a:ext cx="1317004" cy="1553337"/>
          </a:xfrm>
          <a:prstGeom prst="bentConnector2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Conector angular 135"/>
          <p:cNvCxnSpPr>
            <a:stCxn id="5" idx="2"/>
            <a:endCxn id="99" idx="6"/>
          </p:cNvCxnSpPr>
          <p:nvPr/>
        </p:nvCxnSpPr>
        <p:spPr>
          <a:xfrm rot="10800000" flipV="1">
            <a:off x="3410072" y="4421110"/>
            <a:ext cx="1940231" cy="764282"/>
          </a:xfrm>
          <a:prstGeom prst="bentConnector3">
            <a:avLst>
              <a:gd name="adj1" fmla="val 74242"/>
            </a:avLst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Conector angular 139"/>
          <p:cNvCxnSpPr>
            <a:stCxn id="5" idx="6"/>
            <a:endCxn id="59" idx="2"/>
          </p:cNvCxnSpPr>
          <p:nvPr/>
        </p:nvCxnSpPr>
        <p:spPr>
          <a:xfrm flipV="1">
            <a:off x="6173425" y="4417821"/>
            <a:ext cx="1043293" cy="3288"/>
          </a:xfrm>
          <a:prstGeom prst="bentConnector3">
            <a:avLst>
              <a:gd name="adj1" fmla="val 50000"/>
            </a:avLst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3" name="CuadroTexto 142"/>
          <p:cNvSpPr txBox="1"/>
          <p:nvPr/>
        </p:nvSpPr>
        <p:spPr>
          <a:xfrm>
            <a:off x="4056808" y="4150666"/>
            <a:ext cx="1328750" cy="507830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685783"/>
            <a:r>
              <a:rPr lang="es-ES" sz="1400" dirty="0">
                <a:solidFill>
                  <a:prstClr val="black"/>
                </a:solidFill>
                <a:latin typeface="Calibri"/>
              </a:rPr>
              <a:t>Lineamientos Operación</a:t>
            </a:r>
          </a:p>
        </p:txBody>
      </p:sp>
      <p:sp>
        <p:nvSpPr>
          <p:cNvPr id="159" name="Rectángulo 158"/>
          <p:cNvSpPr/>
          <p:nvPr/>
        </p:nvSpPr>
        <p:spPr>
          <a:xfrm>
            <a:off x="6147025" y="4137096"/>
            <a:ext cx="1138770" cy="288539"/>
          </a:xfrm>
          <a:prstGeom prst="rect">
            <a:avLst/>
          </a:prstGeom>
        </p:spPr>
        <p:txBody>
          <a:bodyPr wrap="none" lIns="68579" tIns="34289" rIns="68579" bIns="34289">
            <a:spAutoFit/>
          </a:bodyPr>
          <a:lstStyle/>
          <a:p>
            <a:pPr defTabSz="685783"/>
            <a:r>
              <a:rPr lang="es-ES" sz="1400" dirty="0">
                <a:solidFill>
                  <a:prstClr val="black"/>
                </a:solidFill>
                <a:latin typeface="Calibri"/>
              </a:rPr>
              <a:t>Lineamientos</a:t>
            </a:r>
          </a:p>
        </p:txBody>
      </p:sp>
      <p:sp>
        <p:nvSpPr>
          <p:cNvPr id="32" name="Elipse 31"/>
          <p:cNvSpPr/>
          <p:nvPr/>
        </p:nvSpPr>
        <p:spPr>
          <a:xfrm rot="16200000">
            <a:off x="3502830" y="5642454"/>
            <a:ext cx="975988" cy="1716704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9" tIns="34289" rIns="68579" bIns="34289" spcCol="0" rtlCol="0" anchor="ctr"/>
          <a:lstStyle/>
          <a:p>
            <a:pPr algn="ctr" defTabSz="685783"/>
            <a:endParaRPr lang="es-ES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Elipse 32"/>
          <p:cNvSpPr/>
          <p:nvPr/>
        </p:nvSpPr>
        <p:spPr>
          <a:xfrm rot="16200000">
            <a:off x="6906893" y="4742476"/>
            <a:ext cx="1048040" cy="1977801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9" tIns="34289" rIns="68579" bIns="34289" spcCol="0" rtlCol="0" anchor="ctr"/>
          <a:lstStyle/>
          <a:p>
            <a:pPr algn="ctr" defTabSz="685783"/>
            <a:endParaRPr lang="es-ES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35 Rectángulo"/>
          <p:cNvSpPr/>
          <p:nvPr/>
        </p:nvSpPr>
        <p:spPr>
          <a:xfrm>
            <a:off x="53165" y="81439"/>
            <a:ext cx="4446492" cy="307743"/>
          </a:xfrm>
          <a:prstGeom prst="rect">
            <a:avLst/>
          </a:prstGeom>
          <a:solidFill>
            <a:srgbClr val="6C1B1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es-CO" sz="1500" b="1" dirty="0" smtClean="0">
                <a:solidFill>
                  <a:prstClr val="white"/>
                </a:solidFill>
                <a:latin typeface="Calibri"/>
              </a:rPr>
              <a:t>AVANCES – COMPONENTE FORMACIÓN PROFESIONAL</a:t>
            </a:r>
            <a:endParaRPr lang="es-CO" sz="1500" b="1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051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ntrada manual 20"/>
          <p:cNvSpPr/>
          <p:nvPr/>
        </p:nvSpPr>
        <p:spPr>
          <a:xfrm>
            <a:off x="-12962" y="832525"/>
            <a:ext cx="9144001" cy="2955281"/>
          </a:xfrm>
          <a:prstGeom prst="flowChartManualInpu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2" name="Grupo 16"/>
          <p:cNvGrpSpPr/>
          <p:nvPr/>
        </p:nvGrpSpPr>
        <p:grpSpPr>
          <a:xfrm>
            <a:off x="7306650" y="2219357"/>
            <a:ext cx="136525" cy="2006600"/>
            <a:chOff x="7297738" y="2069372"/>
            <a:chExt cx="136525" cy="2006600"/>
          </a:xfrm>
        </p:grpSpPr>
        <p:sp>
          <p:nvSpPr>
            <p:cNvPr id="124" name="Line 118"/>
            <p:cNvSpPr>
              <a:spLocks noChangeShapeType="1"/>
            </p:cNvSpPr>
            <p:nvPr/>
          </p:nvSpPr>
          <p:spPr bwMode="auto">
            <a:xfrm flipH="1">
              <a:off x="7358063" y="2126522"/>
              <a:ext cx="12700" cy="19494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7297738" y="2069372"/>
              <a:ext cx="136525" cy="136525"/>
            </a:xfrm>
            <a:custGeom>
              <a:avLst/>
              <a:gdLst>
                <a:gd name="T0" fmla="*/ 86 w 86"/>
                <a:gd name="T1" fmla="*/ 42 h 86"/>
                <a:gd name="T2" fmla="*/ 86 w 86"/>
                <a:gd name="T3" fmla="*/ 42 h 86"/>
                <a:gd name="T4" fmla="*/ 84 w 86"/>
                <a:gd name="T5" fmla="*/ 52 h 86"/>
                <a:gd name="T6" fmla="*/ 82 w 86"/>
                <a:gd name="T7" fmla="*/ 60 h 86"/>
                <a:gd name="T8" fmla="*/ 78 w 86"/>
                <a:gd name="T9" fmla="*/ 66 h 86"/>
                <a:gd name="T10" fmla="*/ 72 w 86"/>
                <a:gd name="T11" fmla="*/ 72 h 86"/>
                <a:gd name="T12" fmla="*/ 66 w 86"/>
                <a:gd name="T13" fmla="*/ 78 h 86"/>
                <a:gd name="T14" fmla="*/ 60 w 86"/>
                <a:gd name="T15" fmla="*/ 82 h 86"/>
                <a:gd name="T16" fmla="*/ 52 w 86"/>
                <a:gd name="T17" fmla="*/ 84 h 86"/>
                <a:gd name="T18" fmla="*/ 42 w 86"/>
                <a:gd name="T19" fmla="*/ 86 h 86"/>
                <a:gd name="T20" fmla="*/ 42 w 86"/>
                <a:gd name="T21" fmla="*/ 86 h 86"/>
                <a:gd name="T22" fmla="*/ 34 w 86"/>
                <a:gd name="T23" fmla="*/ 84 h 86"/>
                <a:gd name="T24" fmla="*/ 26 w 86"/>
                <a:gd name="T25" fmla="*/ 82 h 86"/>
                <a:gd name="T26" fmla="*/ 18 w 86"/>
                <a:gd name="T27" fmla="*/ 78 h 86"/>
                <a:gd name="T28" fmla="*/ 12 w 86"/>
                <a:gd name="T29" fmla="*/ 72 h 86"/>
                <a:gd name="T30" fmla="*/ 8 w 86"/>
                <a:gd name="T31" fmla="*/ 66 h 86"/>
                <a:gd name="T32" fmla="*/ 4 w 86"/>
                <a:gd name="T33" fmla="*/ 60 h 86"/>
                <a:gd name="T34" fmla="*/ 0 w 86"/>
                <a:gd name="T35" fmla="*/ 52 h 86"/>
                <a:gd name="T36" fmla="*/ 0 w 86"/>
                <a:gd name="T37" fmla="*/ 42 h 86"/>
                <a:gd name="T38" fmla="*/ 0 w 86"/>
                <a:gd name="T39" fmla="*/ 42 h 86"/>
                <a:gd name="T40" fmla="*/ 0 w 86"/>
                <a:gd name="T41" fmla="*/ 34 h 86"/>
                <a:gd name="T42" fmla="*/ 4 w 86"/>
                <a:gd name="T43" fmla="*/ 26 h 86"/>
                <a:gd name="T44" fmla="*/ 8 w 86"/>
                <a:gd name="T45" fmla="*/ 18 h 86"/>
                <a:gd name="T46" fmla="*/ 12 w 86"/>
                <a:gd name="T47" fmla="*/ 12 h 86"/>
                <a:gd name="T48" fmla="*/ 18 w 86"/>
                <a:gd name="T49" fmla="*/ 8 h 86"/>
                <a:gd name="T50" fmla="*/ 26 w 86"/>
                <a:gd name="T51" fmla="*/ 4 h 86"/>
                <a:gd name="T52" fmla="*/ 34 w 86"/>
                <a:gd name="T53" fmla="*/ 0 h 86"/>
                <a:gd name="T54" fmla="*/ 42 w 86"/>
                <a:gd name="T55" fmla="*/ 0 h 86"/>
                <a:gd name="T56" fmla="*/ 42 w 86"/>
                <a:gd name="T57" fmla="*/ 0 h 86"/>
                <a:gd name="T58" fmla="*/ 52 w 86"/>
                <a:gd name="T59" fmla="*/ 0 h 86"/>
                <a:gd name="T60" fmla="*/ 60 w 86"/>
                <a:gd name="T61" fmla="*/ 4 h 86"/>
                <a:gd name="T62" fmla="*/ 66 w 86"/>
                <a:gd name="T63" fmla="*/ 8 h 86"/>
                <a:gd name="T64" fmla="*/ 72 w 86"/>
                <a:gd name="T65" fmla="*/ 12 h 86"/>
                <a:gd name="T66" fmla="*/ 78 w 86"/>
                <a:gd name="T67" fmla="*/ 18 h 86"/>
                <a:gd name="T68" fmla="*/ 82 w 86"/>
                <a:gd name="T69" fmla="*/ 26 h 86"/>
                <a:gd name="T70" fmla="*/ 84 w 86"/>
                <a:gd name="T71" fmla="*/ 34 h 86"/>
                <a:gd name="T72" fmla="*/ 86 w 86"/>
                <a:gd name="T73" fmla="*/ 42 h 86"/>
                <a:gd name="T74" fmla="*/ 86 w 86"/>
                <a:gd name="T75" fmla="*/ 4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6" h="86">
                  <a:moveTo>
                    <a:pt x="86" y="42"/>
                  </a:moveTo>
                  <a:lnTo>
                    <a:pt x="86" y="42"/>
                  </a:lnTo>
                  <a:lnTo>
                    <a:pt x="84" y="52"/>
                  </a:lnTo>
                  <a:lnTo>
                    <a:pt x="82" y="60"/>
                  </a:lnTo>
                  <a:lnTo>
                    <a:pt x="78" y="66"/>
                  </a:lnTo>
                  <a:lnTo>
                    <a:pt x="72" y="72"/>
                  </a:lnTo>
                  <a:lnTo>
                    <a:pt x="66" y="78"/>
                  </a:lnTo>
                  <a:lnTo>
                    <a:pt x="60" y="82"/>
                  </a:lnTo>
                  <a:lnTo>
                    <a:pt x="52" y="84"/>
                  </a:lnTo>
                  <a:lnTo>
                    <a:pt x="42" y="86"/>
                  </a:lnTo>
                  <a:lnTo>
                    <a:pt x="42" y="86"/>
                  </a:lnTo>
                  <a:lnTo>
                    <a:pt x="34" y="84"/>
                  </a:lnTo>
                  <a:lnTo>
                    <a:pt x="26" y="82"/>
                  </a:lnTo>
                  <a:lnTo>
                    <a:pt x="18" y="78"/>
                  </a:lnTo>
                  <a:lnTo>
                    <a:pt x="12" y="72"/>
                  </a:lnTo>
                  <a:lnTo>
                    <a:pt x="8" y="66"/>
                  </a:lnTo>
                  <a:lnTo>
                    <a:pt x="4" y="60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4" y="26"/>
                  </a:lnTo>
                  <a:lnTo>
                    <a:pt x="8" y="18"/>
                  </a:lnTo>
                  <a:lnTo>
                    <a:pt x="12" y="12"/>
                  </a:lnTo>
                  <a:lnTo>
                    <a:pt x="18" y="8"/>
                  </a:lnTo>
                  <a:lnTo>
                    <a:pt x="26" y="4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60" y="4"/>
                  </a:lnTo>
                  <a:lnTo>
                    <a:pt x="66" y="8"/>
                  </a:lnTo>
                  <a:lnTo>
                    <a:pt x="72" y="12"/>
                  </a:lnTo>
                  <a:lnTo>
                    <a:pt x="78" y="18"/>
                  </a:lnTo>
                  <a:lnTo>
                    <a:pt x="82" y="26"/>
                  </a:lnTo>
                  <a:lnTo>
                    <a:pt x="84" y="34"/>
                  </a:lnTo>
                  <a:lnTo>
                    <a:pt x="86" y="42"/>
                  </a:lnTo>
                  <a:lnTo>
                    <a:pt x="86" y="42"/>
                  </a:lnTo>
                  <a:close/>
                </a:path>
              </a:pathLst>
            </a:custGeom>
            <a:solidFill>
              <a:srgbClr val="65181A"/>
            </a:solidFill>
            <a:ln w="1905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</p:grpSp>
      <p:grpSp>
        <p:nvGrpSpPr>
          <p:cNvPr id="3" name="Grupo 15"/>
          <p:cNvGrpSpPr/>
          <p:nvPr/>
        </p:nvGrpSpPr>
        <p:grpSpPr>
          <a:xfrm>
            <a:off x="5493725" y="2444782"/>
            <a:ext cx="136525" cy="1781175"/>
            <a:chOff x="5484813" y="2294797"/>
            <a:chExt cx="136525" cy="1781175"/>
          </a:xfrm>
        </p:grpSpPr>
        <p:sp>
          <p:nvSpPr>
            <p:cNvPr id="123" name="Line 117"/>
            <p:cNvSpPr>
              <a:spLocks noChangeShapeType="1"/>
            </p:cNvSpPr>
            <p:nvPr/>
          </p:nvSpPr>
          <p:spPr bwMode="auto">
            <a:xfrm>
              <a:off x="5554663" y="2355122"/>
              <a:ext cx="0" cy="17208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00" name="Freeform 94"/>
            <p:cNvSpPr>
              <a:spLocks/>
            </p:cNvSpPr>
            <p:nvPr/>
          </p:nvSpPr>
          <p:spPr bwMode="auto">
            <a:xfrm>
              <a:off x="5484813" y="2294797"/>
              <a:ext cx="136525" cy="133350"/>
            </a:xfrm>
            <a:custGeom>
              <a:avLst/>
              <a:gdLst>
                <a:gd name="T0" fmla="*/ 86 w 86"/>
                <a:gd name="T1" fmla="*/ 42 h 84"/>
                <a:gd name="T2" fmla="*/ 86 w 86"/>
                <a:gd name="T3" fmla="*/ 42 h 84"/>
                <a:gd name="T4" fmla="*/ 84 w 86"/>
                <a:gd name="T5" fmla="*/ 50 h 84"/>
                <a:gd name="T6" fmla="*/ 82 w 86"/>
                <a:gd name="T7" fmla="*/ 58 h 84"/>
                <a:gd name="T8" fmla="*/ 78 w 86"/>
                <a:gd name="T9" fmla="*/ 66 h 84"/>
                <a:gd name="T10" fmla="*/ 74 w 86"/>
                <a:gd name="T11" fmla="*/ 72 h 84"/>
                <a:gd name="T12" fmla="*/ 66 w 86"/>
                <a:gd name="T13" fmla="*/ 78 h 84"/>
                <a:gd name="T14" fmla="*/ 60 w 86"/>
                <a:gd name="T15" fmla="*/ 82 h 84"/>
                <a:gd name="T16" fmla="*/ 52 w 86"/>
                <a:gd name="T17" fmla="*/ 84 h 84"/>
                <a:gd name="T18" fmla="*/ 44 w 86"/>
                <a:gd name="T19" fmla="*/ 84 h 84"/>
                <a:gd name="T20" fmla="*/ 44 w 86"/>
                <a:gd name="T21" fmla="*/ 84 h 84"/>
                <a:gd name="T22" fmla="*/ 34 w 86"/>
                <a:gd name="T23" fmla="*/ 84 h 84"/>
                <a:gd name="T24" fmla="*/ 26 w 86"/>
                <a:gd name="T25" fmla="*/ 82 h 84"/>
                <a:gd name="T26" fmla="*/ 20 w 86"/>
                <a:gd name="T27" fmla="*/ 78 h 84"/>
                <a:gd name="T28" fmla="*/ 12 w 86"/>
                <a:gd name="T29" fmla="*/ 72 h 84"/>
                <a:gd name="T30" fmla="*/ 8 w 86"/>
                <a:gd name="T31" fmla="*/ 66 h 84"/>
                <a:gd name="T32" fmla="*/ 4 w 86"/>
                <a:gd name="T33" fmla="*/ 58 h 84"/>
                <a:gd name="T34" fmla="*/ 2 w 86"/>
                <a:gd name="T35" fmla="*/ 50 h 84"/>
                <a:gd name="T36" fmla="*/ 0 w 86"/>
                <a:gd name="T37" fmla="*/ 42 h 84"/>
                <a:gd name="T38" fmla="*/ 0 w 86"/>
                <a:gd name="T39" fmla="*/ 42 h 84"/>
                <a:gd name="T40" fmla="*/ 2 w 86"/>
                <a:gd name="T41" fmla="*/ 34 h 84"/>
                <a:gd name="T42" fmla="*/ 4 w 86"/>
                <a:gd name="T43" fmla="*/ 26 h 84"/>
                <a:gd name="T44" fmla="*/ 8 w 86"/>
                <a:gd name="T45" fmla="*/ 18 h 84"/>
                <a:gd name="T46" fmla="*/ 12 w 86"/>
                <a:gd name="T47" fmla="*/ 12 h 84"/>
                <a:gd name="T48" fmla="*/ 20 w 86"/>
                <a:gd name="T49" fmla="*/ 6 h 84"/>
                <a:gd name="T50" fmla="*/ 26 w 86"/>
                <a:gd name="T51" fmla="*/ 2 h 84"/>
                <a:gd name="T52" fmla="*/ 34 w 86"/>
                <a:gd name="T53" fmla="*/ 0 h 84"/>
                <a:gd name="T54" fmla="*/ 44 w 86"/>
                <a:gd name="T55" fmla="*/ 0 h 84"/>
                <a:gd name="T56" fmla="*/ 44 w 86"/>
                <a:gd name="T57" fmla="*/ 0 h 84"/>
                <a:gd name="T58" fmla="*/ 52 w 86"/>
                <a:gd name="T59" fmla="*/ 0 h 84"/>
                <a:gd name="T60" fmla="*/ 60 w 86"/>
                <a:gd name="T61" fmla="*/ 2 h 84"/>
                <a:gd name="T62" fmla="*/ 66 w 86"/>
                <a:gd name="T63" fmla="*/ 6 h 84"/>
                <a:gd name="T64" fmla="*/ 74 w 86"/>
                <a:gd name="T65" fmla="*/ 12 h 84"/>
                <a:gd name="T66" fmla="*/ 78 w 86"/>
                <a:gd name="T67" fmla="*/ 18 h 84"/>
                <a:gd name="T68" fmla="*/ 82 w 86"/>
                <a:gd name="T69" fmla="*/ 26 h 84"/>
                <a:gd name="T70" fmla="*/ 84 w 86"/>
                <a:gd name="T71" fmla="*/ 34 h 84"/>
                <a:gd name="T72" fmla="*/ 86 w 86"/>
                <a:gd name="T73" fmla="*/ 42 h 84"/>
                <a:gd name="T74" fmla="*/ 86 w 86"/>
                <a:gd name="T75" fmla="*/ 4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6" h="84">
                  <a:moveTo>
                    <a:pt x="86" y="42"/>
                  </a:moveTo>
                  <a:lnTo>
                    <a:pt x="86" y="42"/>
                  </a:lnTo>
                  <a:lnTo>
                    <a:pt x="84" y="50"/>
                  </a:lnTo>
                  <a:lnTo>
                    <a:pt x="82" y="58"/>
                  </a:lnTo>
                  <a:lnTo>
                    <a:pt x="78" y="66"/>
                  </a:lnTo>
                  <a:lnTo>
                    <a:pt x="74" y="72"/>
                  </a:lnTo>
                  <a:lnTo>
                    <a:pt x="66" y="78"/>
                  </a:lnTo>
                  <a:lnTo>
                    <a:pt x="60" y="82"/>
                  </a:lnTo>
                  <a:lnTo>
                    <a:pt x="52" y="84"/>
                  </a:lnTo>
                  <a:lnTo>
                    <a:pt x="44" y="84"/>
                  </a:lnTo>
                  <a:lnTo>
                    <a:pt x="44" y="84"/>
                  </a:lnTo>
                  <a:lnTo>
                    <a:pt x="34" y="84"/>
                  </a:lnTo>
                  <a:lnTo>
                    <a:pt x="26" y="82"/>
                  </a:lnTo>
                  <a:lnTo>
                    <a:pt x="20" y="78"/>
                  </a:lnTo>
                  <a:lnTo>
                    <a:pt x="12" y="72"/>
                  </a:lnTo>
                  <a:lnTo>
                    <a:pt x="8" y="66"/>
                  </a:lnTo>
                  <a:lnTo>
                    <a:pt x="4" y="58"/>
                  </a:lnTo>
                  <a:lnTo>
                    <a:pt x="2" y="50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4" y="26"/>
                  </a:lnTo>
                  <a:lnTo>
                    <a:pt x="8" y="18"/>
                  </a:lnTo>
                  <a:lnTo>
                    <a:pt x="12" y="12"/>
                  </a:lnTo>
                  <a:lnTo>
                    <a:pt x="20" y="6"/>
                  </a:lnTo>
                  <a:lnTo>
                    <a:pt x="26" y="2"/>
                  </a:lnTo>
                  <a:lnTo>
                    <a:pt x="3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60" y="2"/>
                  </a:lnTo>
                  <a:lnTo>
                    <a:pt x="66" y="6"/>
                  </a:lnTo>
                  <a:lnTo>
                    <a:pt x="74" y="12"/>
                  </a:lnTo>
                  <a:lnTo>
                    <a:pt x="78" y="18"/>
                  </a:lnTo>
                  <a:lnTo>
                    <a:pt x="82" y="26"/>
                  </a:lnTo>
                  <a:lnTo>
                    <a:pt x="84" y="34"/>
                  </a:lnTo>
                  <a:lnTo>
                    <a:pt x="86" y="42"/>
                  </a:lnTo>
                  <a:lnTo>
                    <a:pt x="86" y="42"/>
                  </a:lnTo>
                  <a:close/>
                </a:path>
              </a:pathLst>
            </a:custGeom>
            <a:solidFill>
              <a:srgbClr val="65181A"/>
            </a:solidFill>
            <a:ln w="1905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</p:grpSp>
      <p:grpSp>
        <p:nvGrpSpPr>
          <p:cNvPr id="4" name="Grupo 14"/>
          <p:cNvGrpSpPr/>
          <p:nvPr/>
        </p:nvGrpSpPr>
        <p:grpSpPr>
          <a:xfrm>
            <a:off x="3890350" y="2628932"/>
            <a:ext cx="136525" cy="1597025"/>
            <a:chOff x="3881438" y="2478947"/>
            <a:chExt cx="136525" cy="1597025"/>
          </a:xfrm>
        </p:grpSpPr>
        <p:sp>
          <p:nvSpPr>
            <p:cNvPr id="122" name="Line 116"/>
            <p:cNvSpPr>
              <a:spLocks noChangeShapeType="1"/>
            </p:cNvSpPr>
            <p:nvPr/>
          </p:nvSpPr>
          <p:spPr bwMode="auto">
            <a:xfrm>
              <a:off x="3948113" y="2542447"/>
              <a:ext cx="0" cy="153352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03" name="Freeform 97"/>
            <p:cNvSpPr>
              <a:spLocks/>
            </p:cNvSpPr>
            <p:nvPr/>
          </p:nvSpPr>
          <p:spPr bwMode="auto">
            <a:xfrm>
              <a:off x="3881438" y="2478947"/>
              <a:ext cx="136525" cy="133350"/>
            </a:xfrm>
            <a:custGeom>
              <a:avLst/>
              <a:gdLst>
                <a:gd name="T0" fmla="*/ 86 w 86"/>
                <a:gd name="T1" fmla="*/ 42 h 84"/>
                <a:gd name="T2" fmla="*/ 86 w 86"/>
                <a:gd name="T3" fmla="*/ 42 h 84"/>
                <a:gd name="T4" fmla="*/ 86 w 86"/>
                <a:gd name="T5" fmla="*/ 50 h 84"/>
                <a:gd name="T6" fmla="*/ 82 w 86"/>
                <a:gd name="T7" fmla="*/ 58 h 84"/>
                <a:gd name="T8" fmla="*/ 78 w 86"/>
                <a:gd name="T9" fmla="*/ 66 h 84"/>
                <a:gd name="T10" fmla="*/ 74 w 86"/>
                <a:gd name="T11" fmla="*/ 72 h 84"/>
                <a:gd name="T12" fmla="*/ 68 w 86"/>
                <a:gd name="T13" fmla="*/ 78 h 84"/>
                <a:gd name="T14" fmla="*/ 60 w 86"/>
                <a:gd name="T15" fmla="*/ 82 h 84"/>
                <a:gd name="T16" fmla="*/ 52 w 86"/>
                <a:gd name="T17" fmla="*/ 84 h 84"/>
                <a:gd name="T18" fmla="*/ 44 w 86"/>
                <a:gd name="T19" fmla="*/ 84 h 84"/>
                <a:gd name="T20" fmla="*/ 44 w 86"/>
                <a:gd name="T21" fmla="*/ 84 h 84"/>
                <a:gd name="T22" fmla="*/ 34 w 86"/>
                <a:gd name="T23" fmla="*/ 84 h 84"/>
                <a:gd name="T24" fmla="*/ 26 w 86"/>
                <a:gd name="T25" fmla="*/ 82 h 84"/>
                <a:gd name="T26" fmla="*/ 20 w 86"/>
                <a:gd name="T27" fmla="*/ 78 h 84"/>
                <a:gd name="T28" fmla="*/ 14 w 86"/>
                <a:gd name="T29" fmla="*/ 72 h 84"/>
                <a:gd name="T30" fmla="*/ 8 w 86"/>
                <a:gd name="T31" fmla="*/ 66 h 84"/>
                <a:gd name="T32" fmla="*/ 4 w 86"/>
                <a:gd name="T33" fmla="*/ 58 h 84"/>
                <a:gd name="T34" fmla="*/ 2 w 86"/>
                <a:gd name="T35" fmla="*/ 50 h 84"/>
                <a:gd name="T36" fmla="*/ 0 w 86"/>
                <a:gd name="T37" fmla="*/ 42 h 84"/>
                <a:gd name="T38" fmla="*/ 0 w 86"/>
                <a:gd name="T39" fmla="*/ 42 h 84"/>
                <a:gd name="T40" fmla="*/ 2 w 86"/>
                <a:gd name="T41" fmla="*/ 34 h 84"/>
                <a:gd name="T42" fmla="*/ 4 w 86"/>
                <a:gd name="T43" fmla="*/ 26 h 84"/>
                <a:gd name="T44" fmla="*/ 8 w 86"/>
                <a:gd name="T45" fmla="*/ 18 h 84"/>
                <a:gd name="T46" fmla="*/ 14 w 86"/>
                <a:gd name="T47" fmla="*/ 12 h 84"/>
                <a:gd name="T48" fmla="*/ 20 w 86"/>
                <a:gd name="T49" fmla="*/ 6 h 84"/>
                <a:gd name="T50" fmla="*/ 26 w 86"/>
                <a:gd name="T51" fmla="*/ 2 h 84"/>
                <a:gd name="T52" fmla="*/ 34 w 86"/>
                <a:gd name="T53" fmla="*/ 0 h 84"/>
                <a:gd name="T54" fmla="*/ 44 w 86"/>
                <a:gd name="T55" fmla="*/ 0 h 84"/>
                <a:gd name="T56" fmla="*/ 44 w 86"/>
                <a:gd name="T57" fmla="*/ 0 h 84"/>
                <a:gd name="T58" fmla="*/ 52 w 86"/>
                <a:gd name="T59" fmla="*/ 0 h 84"/>
                <a:gd name="T60" fmla="*/ 60 w 86"/>
                <a:gd name="T61" fmla="*/ 2 h 84"/>
                <a:gd name="T62" fmla="*/ 68 w 86"/>
                <a:gd name="T63" fmla="*/ 6 h 84"/>
                <a:gd name="T64" fmla="*/ 74 w 86"/>
                <a:gd name="T65" fmla="*/ 12 h 84"/>
                <a:gd name="T66" fmla="*/ 78 w 86"/>
                <a:gd name="T67" fmla="*/ 18 h 84"/>
                <a:gd name="T68" fmla="*/ 82 w 86"/>
                <a:gd name="T69" fmla="*/ 26 h 84"/>
                <a:gd name="T70" fmla="*/ 86 w 86"/>
                <a:gd name="T71" fmla="*/ 34 h 84"/>
                <a:gd name="T72" fmla="*/ 86 w 86"/>
                <a:gd name="T73" fmla="*/ 42 h 84"/>
                <a:gd name="T74" fmla="*/ 86 w 86"/>
                <a:gd name="T75" fmla="*/ 4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6" h="84">
                  <a:moveTo>
                    <a:pt x="86" y="42"/>
                  </a:moveTo>
                  <a:lnTo>
                    <a:pt x="86" y="42"/>
                  </a:lnTo>
                  <a:lnTo>
                    <a:pt x="86" y="50"/>
                  </a:lnTo>
                  <a:lnTo>
                    <a:pt x="82" y="58"/>
                  </a:lnTo>
                  <a:lnTo>
                    <a:pt x="78" y="66"/>
                  </a:lnTo>
                  <a:lnTo>
                    <a:pt x="74" y="72"/>
                  </a:lnTo>
                  <a:lnTo>
                    <a:pt x="68" y="78"/>
                  </a:lnTo>
                  <a:lnTo>
                    <a:pt x="60" y="82"/>
                  </a:lnTo>
                  <a:lnTo>
                    <a:pt x="52" y="84"/>
                  </a:lnTo>
                  <a:lnTo>
                    <a:pt x="44" y="84"/>
                  </a:lnTo>
                  <a:lnTo>
                    <a:pt x="44" y="84"/>
                  </a:lnTo>
                  <a:lnTo>
                    <a:pt x="34" y="84"/>
                  </a:lnTo>
                  <a:lnTo>
                    <a:pt x="26" y="82"/>
                  </a:lnTo>
                  <a:lnTo>
                    <a:pt x="20" y="78"/>
                  </a:lnTo>
                  <a:lnTo>
                    <a:pt x="14" y="72"/>
                  </a:lnTo>
                  <a:lnTo>
                    <a:pt x="8" y="66"/>
                  </a:lnTo>
                  <a:lnTo>
                    <a:pt x="4" y="58"/>
                  </a:lnTo>
                  <a:lnTo>
                    <a:pt x="2" y="50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4" y="26"/>
                  </a:lnTo>
                  <a:lnTo>
                    <a:pt x="8" y="18"/>
                  </a:lnTo>
                  <a:lnTo>
                    <a:pt x="14" y="12"/>
                  </a:lnTo>
                  <a:lnTo>
                    <a:pt x="20" y="6"/>
                  </a:lnTo>
                  <a:lnTo>
                    <a:pt x="26" y="2"/>
                  </a:lnTo>
                  <a:lnTo>
                    <a:pt x="3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60" y="2"/>
                  </a:lnTo>
                  <a:lnTo>
                    <a:pt x="68" y="6"/>
                  </a:lnTo>
                  <a:lnTo>
                    <a:pt x="74" y="12"/>
                  </a:lnTo>
                  <a:lnTo>
                    <a:pt x="78" y="18"/>
                  </a:lnTo>
                  <a:lnTo>
                    <a:pt x="82" y="26"/>
                  </a:lnTo>
                  <a:lnTo>
                    <a:pt x="86" y="34"/>
                  </a:lnTo>
                  <a:lnTo>
                    <a:pt x="86" y="42"/>
                  </a:lnTo>
                  <a:lnTo>
                    <a:pt x="86" y="42"/>
                  </a:lnTo>
                  <a:close/>
                </a:path>
              </a:pathLst>
            </a:custGeom>
            <a:solidFill>
              <a:srgbClr val="65181A"/>
            </a:solidFill>
            <a:ln w="1905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</p:grpSp>
      <p:grpSp>
        <p:nvGrpSpPr>
          <p:cNvPr id="5" name="Grupo 13"/>
          <p:cNvGrpSpPr/>
          <p:nvPr/>
        </p:nvGrpSpPr>
        <p:grpSpPr>
          <a:xfrm>
            <a:off x="2490175" y="2794032"/>
            <a:ext cx="136525" cy="1431925"/>
            <a:chOff x="2481263" y="2644047"/>
            <a:chExt cx="136525" cy="1431925"/>
          </a:xfrm>
        </p:grpSpPr>
        <p:sp>
          <p:nvSpPr>
            <p:cNvPr id="121" name="Line 115"/>
            <p:cNvSpPr>
              <a:spLocks noChangeShapeType="1"/>
            </p:cNvSpPr>
            <p:nvPr/>
          </p:nvSpPr>
          <p:spPr bwMode="auto">
            <a:xfrm>
              <a:off x="2551113" y="2710722"/>
              <a:ext cx="0" cy="13652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06" name="Freeform 100"/>
            <p:cNvSpPr>
              <a:spLocks/>
            </p:cNvSpPr>
            <p:nvPr/>
          </p:nvSpPr>
          <p:spPr bwMode="auto">
            <a:xfrm>
              <a:off x="2481263" y="2644047"/>
              <a:ext cx="136525" cy="136525"/>
            </a:xfrm>
            <a:custGeom>
              <a:avLst/>
              <a:gdLst>
                <a:gd name="T0" fmla="*/ 86 w 86"/>
                <a:gd name="T1" fmla="*/ 44 h 86"/>
                <a:gd name="T2" fmla="*/ 86 w 86"/>
                <a:gd name="T3" fmla="*/ 44 h 86"/>
                <a:gd name="T4" fmla="*/ 84 w 86"/>
                <a:gd name="T5" fmla="*/ 52 h 86"/>
                <a:gd name="T6" fmla="*/ 82 w 86"/>
                <a:gd name="T7" fmla="*/ 60 h 86"/>
                <a:gd name="T8" fmla="*/ 78 w 86"/>
                <a:gd name="T9" fmla="*/ 68 h 86"/>
                <a:gd name="T10" fmla="*/ 74 w 86"/>
                <a:gd name="T11" fmla="*/ 74 h 86"/>
                <a:gd name="T12" fmla="*/ 66 w 86"/>
                <a:gd name="T13" fmla="*/ 78 h 86"/>
                <a:gd name="T14" fmla="*/ 60 w 86"/>
                <a:gd name="T15" fmla="*/ 82 h 86"/>
                <a:gd name="T16" fmla="*/ 52 w 86"/>
                <a:gd name="T17" fmla="*/ 86 h 86"/>
                <a:gd name="T18" fmla="*/ 44 w 86"/>
                <a:gd name="T19" fmla="*/ 86 h 86"/>
                <a:gd name="T20" fmla="*/ 44 w 86"/>
                <a:gd name="T21" fmla="*/ 86 h 86"/>
                <a:gd name="T22" fmla="*/ 34 w 86"/>
                <a:gd name="T23" fmla="*/ 86 h 86"/>
                <a:gd name="T24" fmla="*/ 26 w 86"/>
                <a:gd name="T25" fmla="*/ 82 h 86"/>
                <a:gd name="T26" fmla="*/ 20 w 86"/>
                <a:gd name="T27" fmla="*/ 78 h 86"/>
                <a:gd name="T28" fmla="*/ 12 w 86"/>
                <a:gd name="T29" fmla="*/ 74 h 86"/>
                <a:gd name="T30" fmla="*/ 8 w 86"/>
                <a:gd name="T31" fmla="*/ 68 h 86"/>
                <a:gd name="T32" fmla="*/ 4 w 86"/>
                <a:gd name="T33" fmla="*/ 60 h 86"/>
                <a:gd name="T34" fmla="*/ 2 w 86"/>
                <a:gd name="T35" fmla="*/ 52 h 86"/>
                <a:gd name="T36" fmla="*/ 0 w 86"/>
                <a:gd name="T37" fmla="*/ 44 h 86"/>
                <a:gd name="T38" fmla="*/ 0 w 86"/>
                <a:gd name="T39" fmla="*/ 44 h 86"/>
                <a:gd name="T40" fmla="*/ 2 w 86"/>
                <a:gd name="T41" fmla="*/ 34 h 86"/>
                <a:gd name="T42" fmla="*/ 4 w 86"/>
                <a:gd name="T43" fmla="*/ 26 h 86"/>
                <a:gd name="T44" fmla="*/ 8 w 86"/>
                <a:gd name="T45" fmla="*/ 20 h 86"/>
                <a:gd name="T46" fmla="*/ 12 w 86"/>
                <a:gd name="T47" fmla="*/ 12 h 86"/>
                <a:gd name="T48" fmla="*/ 20 w 86"/>
                <a:gd name="T49" fmla="*/ 8 h 86"/>
                <a:gd name="T50" fmla="*/ 26 w 86"/>
                <a:gd name="T51" fmla="*/ 4 h 86"/>
                <a:gd name="T52" fmla="*/ 34 w 86"/>
                <a:gd name="T53" fmla="*/ 2 h 86"/>
                <a:gd name="T54" fmla="*/ 44 w 86"/>
                <a:gd name="T55" fmla="*/ 0 h 86"/>
                <a:gd name="T56" fmla="*/ 44 w 86"/>
                <a:gd name="T57" fmla="*/ 0 h 86"/>
                <a:gd name="T58" fmla="*/ 52 w 86"/>
                <a:gd name="T59" fmla="*/ 2 h 86"/>
                <a:gd name="T60" fmla="*/ 60 w 86"/>
                <a:gd name="T61" fmla="*/ 4 h 86"/>
                <a:gd name="T62" fmla="*/ 66 w 86"/>
                <a:gd name="T63" fmla="*/ 8 h 86"/>
                <a:gd name="T64" fmla="*/ 74 w 86"/>
                <a:gd name="T65" fmla="*/ 12 h 86"/>
                <a:gd name="T66" fmla="*/ 78 w 86"/>
                <a:gd name="T67" fmla="*/ 20 h 86"/>
                <a:gd name="T68" fmla="*/ 82 w 86"/>
                <a:gd name="T69" fmla="*/ 26 h 86"/>
                <a:gd name="T70" fmla="*/ 84 w 86"/>
                <a:gd name="T71" fmla="*/ 34 h 86"/>
                <a:gd name="T72" fmla="*/ 86 w 86"/>
                <a:gd name="T73" fmla="*/ 44 h 86"/>
                <a:gd name="T74" fmla="*/ 86 w 86"/>
                <a:gd name="T75" fmla="*/ 4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6" h="86">
                  <a:moveTo>
                    <a:pt x="86" y="44"/>
                  </a:moveTo>
                  <a:lnTo>
                    <a:pt x="86" y="44"/>
                  </a:lnTo>
                  <a:lnTo>
                    <a:pt x="84" y="52"/>
                  </a:lnTo>
                  <a:lnTo>
                    <a:pt x="82" y="60"/>
                  </a:lnTo>
                  <a:lnTo>
                    <a:pt x="78" y="68"/>
                  </a:lnTo>
                  <a:lnTo>
                    <a:pt x="74" y="74"/>
                  </a:lnTo>
                  <a:lnTo>
                    <a:pt x="66" y="78"/>
                  </a:lnTo>
                  <a:lnTo>
                    <a:pt x="60" y="82"/>
                  </a:lnTo>
                  <a:lnTo>
                    <a:pt x="52" y="86"/>
                  </a:lnTo>
                  <a:lnTo>
                    <a:pt x="44" y="86"/>
                  </a:lnTo>
                  <a:lnTo>
                    <a:pt x="44" y="86"/>
                  </a:lnTo>
                  <a:lnTo>
                    <a:pt x="34" y="86"/>
                  </a:lnTo>
                  <a:lnTo>
                    <a:pt x="26" y="82"/>
                  </a:lnTo>
                  <a:lnTo>
                    <a:pt x="20" y="78"/>
                  </a:lnTo>
                  <a:lnTo>
                    <a:pt x="12" y="74"/>
                  </a:lnTo>
                  <a:lnTo>
                    <a:pt x="8" y="68"/>
                  </a:lnTo>
                  <a:lnTo>
                    <a:pt x="4" y="60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34"/>
                  </a:lnTo>
                  <a:lnTo>
                    <a:pt x="4" y="26"/>
                  </a:lnTo>
                  <a:lnTo>
                    <a:pt x="8" y="20"/>
                  </a:lnTo>
                  <a:lnTo>
                    <a:pt x="12" y="12"/>
                  </a:lnTo>
                  <a:lnTo>
                    <a:pt x="20" y="8"/>
                  </a:lnTo>
                  <a:lnTo>
                    <a:pt x="26" y="4"/>
                  </a:lnTo>
                  <a:lnTo>
                    <a:pt x="34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52" y="2"/>
                  </a:lnTo>
                  <a:lnTo>
                    <a:pt x="60" y="4"/>
                  </a:lnTo>
                  <a:lnTo>
                    <a:pt x="66" y="8"/>
                  </a:lnTo>
                  <a:lnTo>
                    <a:pt x="74" y="12"/>
                  </a:lnTo>
                  <a:lnTo>
                    <a:pt x="78" y="20"/>
                  </a:lnTo>
                  <a:lnTo>
                    <a:pt x="82" y="26"/>
                  </a:lnTo>
                  <a:lnTo>
                    <a:pt x="84" y="34"/>
                  </a:lnTo>
                  <a:lnTo>
                    <a:pt x="86" y="44"/>
                  </a:lnTo>
                  <a:lnTo>
                    <a:pt x="86" y="44"/>
                  </a:lnTo>
                  <a:close/>
                </a:path>
              </a:pathLst>
            </a:custGeom>
            <a:solidFill>
              <a:srgbClr val="65181A"/>
            </a:solidFill>
            <a:ln w="1905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</p:grpSp>
      <p:grpSp>
        <p:nvGrpSpPr>
          <p:cNvPr id="6" name="Grupo 12"/>
          <p:cNvGrpSpPr/>
          <p:nvPr/>
        </p:nvGrpSpPr>
        <p:grpSpPr>
          <a:xfrm>
            <a:off x="1296375" y="2943257"/>
            <a:ext cx="136525" cy="1282700"/>
            <a:chOff x="1287463" y="2793272"/>
            <a:chExt cx="136525" cy="1282700"/>
          </a:xfrm>
        </p:grpSpPr>
        <p:sp>
          <p:nvSpPr>
            <p:cNvPr id="120" name="Line 114"/>
            <p:cNvSpPr>
              <a:spLocks noChangeShapeType="1"/>
            </p:cNvSpPr>
            <p:nvPr/>
          </p:nvSpPr>
          <p:spPr bwMode="auto">
            <a:xfrm>
              <a:off x="1357313" y="2859947"/>
              <a:ext cx="0" cy="121602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09" name="Freeform 103"/>
            <p:cNvSpPr>
              <a:spLocks/>
            </p:cNvSpPr>
            <p:nvPr/>
          </p:nvSpPr>
          <p:spPr bwMode="auto">
            <a:xfrm>
              <a:off x="1287463" y="2793272"/>
              <a:ext cx="136525" cy="136525"/>
            </a:xfrm>
            <a:custGeom>
              <a:avLst/>
              <a:gdLst>
                <a:gd name="T0" fmla="*/ 86 w 86"/>
                <a:gd name="T1" fmla="*/ 42 h 86"/>
                <a:gd name="T2" fmla="*/ 86 w 86"/>
                <a:gd name="T3" fmla="*/ 42 h 86"/>
                <a:gd name="T4" fmla="*/ 86 w 86"/>
                <a:gd name="T5" fmla="*/ 52 h 86"/>
                <a:gd name="T6" fmla="*/ 82 w 86"/>
                <a:gd name="T7" fmla="*/ 60 h 86"/>
                <a:gd name="T8" fmla="*/ 78 w 86"/>
                <a:gd name="T9" fmla="*/ 66 h 86"/>
                <a:gd name="T10" fmla="*/ 74 w 86"/>
                <a:gd name="T11" fmla="*/ 72 h 86"/>
                <a:gd name="T12" fmla="*/ 68 w 86"/>
                <a:gd name="T13" fmla="*/ 78 h 86"/>
                <a:gd name="T14" fmla="*/ 60 w 86"/>
                <a:gd name="T15" fmla="*/ 82 h 86"/>
                <a:gd name="T16" fmla="*/ 52 w 86"/>
                <a:gd name="T17" fmla="*/ 84 h 86"/>
                <a:gd name="T18" fmla="*/ 44 w 86"/>
                <a:gd name="T19" fmla="*/ 86 h 86"/>
                <a:gd name="T20" fmla="*/ 44 w 86"/>
                <a:gd name="T21" fmla="*/ 86 h 86"/>
                <a:gd name="T22" fmla="*/ 34 w 86"/>
                <a:gd name="T23" fmla="*/ 84 h 86"/>
                <a:gd name="T24" fmla="*/ 26 w 86"/>
                <a:gd name="T25" fmla="*/ 82 h 86"/>
                <a:gd name="T26" fmla="*/ 20 w 86"/>
                <a:gd name="T27" fmla="*/ 78 h 86"/>
                <a:gd name="T28" fmla="*/ 12 w 86"/>
                <a:gd name="T29" fmla="*/ 72 h 86"/>
                <a:gd name="T30" fmla="*/ 8 w 86"/>
                <a:gd name="T31" fmla="*/ 66 h 86"/>
                <a:gd name="T32" fmla="*/ 4 w 86"/>
                <a:gd name="T33" fmla="*/ 60 h 86"/>
                <a:gd name="T34" fmla="*/ 2 w 86"/>
                <a:gd name="T35" fmla="*/ 52 h 86"/>
                <a:gd name="T36" fmla="*/ 0 w 86"/>
                <a:gd name="T37" fmla="*/ 42 h 86"/>
                <a:gd name="T38" fmla="*/ 0 w 86"/>
                <a:gd name="T39" fmla="*/ 42 h 86"/>
                <a:gd name="T40" fmla="*/ 2 w 86"/>
                <a:gd name="T41" fmla="*/ 34 h 86"/>
                <a:gd name="T42" fmla="*/ 4 w 86"/>
                <a:gd name="T43" fmla="*/ 26 h 86"/>
                <a:gd name="T44" fmla="*/ 8 w 86"/>
                <a:gd name="T45" fmla="*/ 18 h 86"/>
                <a:gd name="T46" fmla="*/ 12 w 86"/>
                <a:gd name="T47" fmla="*/ 12 h 86"/>
                <a:gd name="T48" fmla="*/ 20 w 86"/>
                <a:gd name="T49" fmla="*/ 8 h 86"/>
                <a:gd name="T50" fmla="*/ 26 w 86"/>
                <a:gd name="T51" fmla="*/ 4 h 86"/>
                <a:gd name="T52" fmla="*/ 34 w 86"/>
                <a:gd name="T53" fmla="*/ 0 h 86"/>
                <a:gd name="T54" fmla="*/ 44 w 86"/>
                <a:gd name="T55" fmla="*/ 0 h 86"/>
                <a:gd name="T56" fmla="*/ 44 w 86"/>
                <a:gd name="T57" fmla="*/ 0 h 86"/>
                <a:gd name="T58" fmla="*/ 52 w 86"/>
                <a:gd name="T59" fmla="*/ 0 h 86"/>
                <a:gd name="T60" fmla="*/ 60 w 86"/>
                <a:gd name="T61" fmla="*/ 4 h 86"/>
                <a:gd name="T62" fmla="*/ 68 w 86"/>
                <a:gd name="T63" fmla="*/ 8 h 86"/>
                <a:gd name="T64" fmla="*/ 74 w 86"/>
                <a:gd name="T65" fmla="*/ 12 h 86"/>
                <a:gd name="T66" fmla="*/ 78 w 86"/>
                <a:gd name="T67" fmla="*/ 18 h 86"/>
                <a:gd name="T68" fmla="*/ 82 w 86"/>
                <a:gd name="T69" fmla="*/ 26 h 86"/>
                <a:gd name="T70" fmla="*/ 86 w 86"/>
                <a:gd name="T71" fmla="*/ 34 h 86"/>
                <a:gd name="T72" fmla="*/ 86 w 86"/>
                <a:gd name="T73" fmla="*/ 42 h 86"/>
                <a:gd name="T74" fmla="*/ 86 w 86"/>
                <a:gd name="T75" fmla="*/ 4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6" h="86">
                  <a:moveTo>
                    <a:pt x="86" y="42"/>
                  </a:moveTo>
                  <a:lnTo>
                    <a:pt x="86" y="42"/>
                  </a:lnTo>
                  <a:lnTo>
                    <a:pt x="86" y="52"/>
                  </a:lnTo>
                  <a:lnTo>
                    <a:pt x="82" y="60"/>
                  </a:lnTo>
                  <a:lnTo>
                    <a:pt x="78" y="66"/>
                  </a:lnTo>
                  <a:lnTo>
                    <a:pt x="74" y="72"/>
                  </a:lnTo>
                  <a:lnTo>
                    <a:pt x="68" y="78"/>
                  </a:lnTo>
                  <a:lnTo>
                    <a:pt x="60" y="82"/>
                  </a:lnTo>
                  <a:lnTo>
                    <a:pt x="52" y="84"/>
                  </a:lnTo>
                  <a:lnTo>
                    <a:pt x="44" y="86"/>
                  </a:lnTo>
                  <a:lnTo>
                    <a:pt x="44" y="86"/>
                  </a:lnTo>
                  <a:lnTo>
                    <a:pt x="34" y="84"/>
                  </a:lnTo>
                  <a:lnTo>
                    <a:pt x="26" y="82"/>
                  </a:lnTo>
                  <a:lnTo>
                    <a:pt x="20" y="78"/>
                  </a:lnTo>
                  <a:lnTo>
                    <a:pt x="12" y="72"/>
                  </a:lnTo>
                  <a:lnTo>
                    <a:pt x="8" y="66"/>
                  </a:lnTo>
                  <a:lnTo>
                    <a:pt x="4" y="60"/>
                  </a:lnTo>
                  <a:lnTo>
                    <a:pt x="2" y="5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4" y="26"/>
                  </a:lnTo>
                  <a:lnTo>
                    <a:pt x="8" y="18"/>
                  </a:lnTo>
                  <a:lnTo>
                    <a:pt x="12" y="12"/>
                  </a:lnTo>
                  <a:lnTo>
                    <a:pt x="20" y="8"/>
                  </a:lnTo>
                  <a:lnTo>
                    <a:pt x="26" y="4"/>
                  </a:lnTo>
                  <a:lnTo>
                    <a:pt x="3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60" y="4"/>
                  </a:lnTo>
                  <a:lnTo>
                    <a:pt x="68" y="8"/>
                  </a:lnTo>
                  <a:lnTo>
                    <a:pt x="74" y="12"/>
                  </a:lnTo>
                  <a:lnTo>
                    <a:pt x="78" y="18"/>
                  </a:lnTo>
                  <a:lnTo>
                    <a:pt x="82" y="26"/>
                  </a:lnTo>
                  <a:lnTo>
                    <a:pt x="86" y="34"/>
                  </a:lnTo>
                  <a:lnTo>
                    <a:pt x="86" y="42"/>
                  </a:lnTo>
                  <a:lnTo>
                    <a:pt x="86" y="42"/>
                  </a:lnTo>
                  <a:close/>
                </a:path>
              </a:pathLst>
            </a:custGeom>
            <a:solidFill>
              <a:srgbClr val="65181A"/>
            </a:solidFill>
            <a:ln w="1905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</p:grpSp>
      <p:sp>
        <p:nvSpPr>
          <p:cNvPr id="86" name="2 Marcador de contenido"/>
          <p:cNvSpPr txBox="1">
            <a:spLocks/>
          </p:cNvSpPr>
          <p:nvPr/>
        </p:nvSpPr>
        <p:spPr>
          <a:xfrm>
            <a:off x="443620" y="4332404"/>
            <a:ext cx="1724617" cy="13853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O" sz="1200" b="1" dirty="0">
                <a:solidFill>
                  <a:schemeClr val="tx1"/>
                </a:solidFill>
              </a:rPr>
              <a:t>1º </a:t>
            </a:r>
            <a:r>
              <a:rPr lang="es-CO" sz="1200" b="1" dirty="0" smtClean="0">
                <a:solidFill>
                  <a:schemeClr val="tx1"/>
                </a:solidFill>
              </a:rPr>
              <a:t>Internos</a:t>
            </a:r>
          </a:p>
          <a:p>
            <a:pPr algn="l"/>
            <a:endParaRPr lang="es-CO" sz="1000" b="1" dirty="0" smtClean="0">
              <a:solidFill>
                <a:schemeClr val="tx1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CO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MEN (VES y VPMN)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CO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Conaces</a:t>
            </a:r>
            <a:endParaRPr lang="es-CO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CO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CNA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CO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CESU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CO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Oficina de Cooperación y asuntos internacionales</a:t>
            </a:r>
            <a:endParaRPr lang="es-MX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7" name="2 Marcador de contenido"/>
          <p:cNvSpPr txBox="1">
            <a:spLocks/>
          </p:cNvSpPr>
          <p:nvPr/>
        </p:nvSpPr>
        <p:spPr>
          <a:xfrm>
            <a:off x="2110368" y="4341111"/>
            <a:ext cx="1523406" cy="220219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O" sz="1700" b="1" dirty="0">
                <a:solidFill>
                  <a:schemeClr val="tx1"/>
                </a:solidFill>
              </a:rPr>
              <a:t>2º </a:t>
            </a:r>
            <a:r>
              <a:rPr lang="es-CO" sz="1700" b="1" dirty="0" smtClean="0">
                <a:solidFill>
                  <a:schemeClr val="tx1"/>
                </a:solidFill>
              </a:rPr>
              <a:t>Entidades del gobierno</a:t>
            </a:r>
          </a:p>
          <a:p>
            <a:pPr algn="l"/>
            <a:endParaRPr lang="es-CO" sz="1000" b="1" dirty="0" smtClean="0">
              <a:solidFill>
                <a:schemeClr val="tx1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CO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CIGERH :</a:t>
            </a:r>
          </a:p>
          <a:p>
            <a:pPr algn="l"/>
            <a:r>
              <a:rPr lang="es-CO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MINTRABAJO</a:t>
            </a:r>
          </a:p>
          <a:p>
            <a:pPr algn="l"/>
            <a:r>
              <a:rPr lang="es-CO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MINCIT</a:t>
            </a:r>
          </a:p>
          <a:p>
            <a:pPr algn="l"/>
            <a:r>
              <a:rPr lang="es-CO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DNP</a:t>
            </a:r>
          </a:p>
          <a:p>
            <a:pPr algn="l"/>
            <a:r>
              <a:rPr lang="es-CO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SENA</a:t>
            </a:r>
          </a:p>
          <a:p>
            <a:pPr algn="l"/>
            <a:r>
              <a:rPr lang="es-CO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DANE</a:t>
            </a:r>
          </a:p>
          <a:p>
            <a:pPr algn="l"/>
            <a:r>
              <a:rPr lang="es-CO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COLCIENCIAS</a:t>
            </a:r>
          </a:p>
          <a:p>
            <a:pPr algn="l"/>
            <a:r>
              <a:rPr lang="es-CO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DAFP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CO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MinTIC</a:t>
            </a:r>
            <a:endParaRPr lang="es-CO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CO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Autoridades locales</a:t>
            </a:r>
            <a:endParaRPr lang="es-CO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8" name="2 Marcador de contenido"/>
          <p:cNvSpPr txBox="1">
            <a:spLocks/>
          </p:cNvSpPr>
          <p:nvPr/>
        </p:nvSpPr>
        <p:spPr>
          <a:xfrm>
            <a:off x="3663463" y="4323694"/>
            <a:ext cx="1526381" cy="1864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O" sz="1200" b="1" dirty="0">
                <a:solidFill>
                  <a:schemeClr val="tx1"/>
                </a:solidFill>
              </a:rPr>
              <a:t>3º </a:t>
            </a:r>
            <a:r>
              <a:rPr lang="es-CO" sz="1200" b="1" dirty="0" smtClean="0">
                <a:solidFill>
                  <a:schemeClr val="tx1"/>
                </a:solidFill>
              </a:rPr>
              <a:t>Sector educativo</a:t>
            </a:r>
          </a:p>
          <a:p>
            <a:pPr algn="l"/>
            <a:endParaRPr lang="es-CO" sz="1000" b="1" dirty="0" smtClean="0">
              <a:solidFill>
                <a:schemeClr val="tx1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CO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ACIET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CO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ASENOF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CO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Red TTU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CO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ASCUN</a:t>
            </a:r>
            <a:endParaRPr lang="es-CO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CO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IETDH</a:t>
            </a:r>
            <a:endParaRPr lang="es-CO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CO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IES</a:t>
            </a:r>
            <a:endParaRPr lang="es-MX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9" name="2 Marcador de contenido"/>
          <p:cNvSpPr txBox="1">
            <a:spLocks/>
          </p:cNvSpPr>
          <p:nvPr/>
        </p:nvSpPr>
        <p:spPr>
          <a:xfrm>
            <a:off x="5189844" y="4323695"/>
            <a:ext cx="1796778" cy="2002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O" sz="1200" b="1" dirty="0">
                <a:solidFill>
                  <a:schemeClr val="tx1"/>
                </a:solidFill>
              </a:rPr>
              <a:t>4º </a:t>
            </a:r>
            <a:r>
              <a:rPr lang="es-CO" sz="1200" b="1" dirty="0" smtClean="0">
                <a:solidFill>
                  <a:schemeClr val="tx1"/>
                </a:solidFill>
              </a:rPr>
              <a:t>Sector productivo</a:t>
            </a:r>
          </a:p>
          <a:p>
            <a:pPr algn="l"/>
            <a:endParaRPr lang="es-CO" sz="1000" b="1" dirty="0" smtClean="0">
              <a:solidFill>
                <a:schemeClr val="tx1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CO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CPC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CO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ANDI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CO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FENALCO</a:t>
            </a:r>
            <a:endParaRPr lang="es-CO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CO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Cámaras de Comercio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CO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Clústeres</a:t>
            </a:r>
            <a:endParaRPr lang="es-CO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CO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Asociaciones</a:t>
            </a:r>
            <a:r>
              <a:rPr lang="es-CO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s-CO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CO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Gremios</a:t>
            </a:r>
            <a:endParaRPr lang="es-CO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7" name="Grupo 11"/>
          <p:cNvGrpSpPr/>
          <p:nvPr/>
        </p:nvGrpSpPr>
        <p:grpSpPr>
          <a:xfrm>
            <a:off x="6322400" y="1085882"/>
            <a:ext cx="2184400" cy="2359025"/>
            <a:chOff x="6313488" y="935897"/>
            <a:chExt cx="2184400" cy="2359025"/>
          </a:xfrm>
        </p:grpSpPr>
        <p:sp>
          <p:nvSpPr>
            <p:cNvPr id="93" name="Freeform 87"/>
            <p:cNvSpPr>
              <a:spLocks noEditPoints="1"/>
            </p:cNvSpPr>
            <p:nvPr/>
          </p:nvSpPr>
          <p:spPr bwMode="auto">
            <a:xfrm>
              <a:off x="6313488" y="1085122"/>
              <a:ext cx="2105025" cy="2105025"/>
            </a:xfrm>
            <a:custGeom>
              <a:avLst/>
              <a:gdLst>
                <a:gd name="T0" fmla="*/ 1266 w 1326"/>
                <a:gd name="T1" fmla="*/ 746 h 1326"/>
                <a:gd name="T2" fmla="*/ 1326 w 1326"/>
                <a:gd name="T3" fmla="*/ 700 h 1326"/>
                <a:gd name="T4" fmla="*/ 1296 w 1326"/>
                <a:gd name="T5" fmla="*/ 584 h 1326"/>
                <a:gd name="T6" fmla="*/ 1226 w 1326"/>
                <a:gd name="T7" fmla="*/ 554 h 1326"/>
                <a:gd name="T8" fmla="*/ 1232 w 1326"/>
                <a:gd name="T9" fmla="*/ 430 h 1326"/>
                <a:gd name="T10" fmla="*/ 1254 w 1326"/>
                <a:gd name="T11" fmla="*/ 364 h 1326"/>
                <a:gd name="T12" fmla="*/ 1172 w 1326"/>
                <a:gd name="T13" fmla="*/ 278 h 1326"/>
                <a:gd name="T14" fmla="*/ 1096 w 1326"/>
                <a:gd name="T15" fmla="*/ 286 h 1326"/>
                <a:gd name="T16" fmla="*/ 1038 w 1326"/>
                <a:gd name="T17" fmla="*/ 176 h 1326"/>
                <a:gd name="T18" fmla="*/ 1026 w 1326"/>
                <a:gd name="T19" fmla="*/ 108 h 1326"/>
                <a:gd name="T20" fmla="*/ 912 w 1326"/>
                <a:gd name="T21" fmla="*/ 76 h 1326"/>
                <a:gd name="T22" fmla="*/ 850 w 1326"/>
                <a:gd name="T23" fmla="*/ 120 h 1326"/>
                <a:gd name="T24" fmla="*/ 746 w 1326"/>
                <a:gd name="T25" fmla="*/ 54 h 1326"/>
                <a:gd name="T26" fmla="*/ 700 w 1326"/>
                <a:gd name="T27" fmla="*/ 0 h 1326"/>
                <a:gd name="T28" fmla="*/ 586 w 1326"/>
                <a:gd name="T29" fmla="*/ 30 h 1326"/>
                <a:gd name="T30" fmla="*/ 554 w 1326"/>
                <a:gd name="T31" fmla="*/ 100 h 1326"/>
                <a:gd name="T32" fmla="*/ 430 w 1326"/>
                <a:gd name="T33" fmla="*/ 94 h 1326"/>
                <a:gd name="T34" fmla="*/ 364 w 1326"/>
                <a:gd name="T35" fmla="*/ 70 h 1326"/>
                <a:gd name="T36" fmla="*/ 278 w 1326"/>
                <a:gd name="T37" fmla="*/ 154 h 1326"/>
                <a:gd name="T38" fmla="*/ 288 w 1326"/>
                <a:gd name="T39" fmla="*/ 230 h 1326"/>
                <a:gd name="T40" fmla="*/ 176 w 1326"/>
                <a:gd name="T41" fmla="*/ 286 h 1326"/>
                <a:gd name="T42" fmla="*/ 108 w 1326"/>
                <a:gd name="T43" fmla="*/ 300 h 1326"/>
                <a:gd name="T44" fmla="*/ 76 w 1326"/>
                <a:gd name="T45" fmla="*/ 414 h 1326"/>
                <a:gd name="T46" fmla="*/ 120 w 1326"/>
                <a:gd name="T47" fmla="*/ 476 h 1326"/>
                <a:gd name="T48" fmla="*/ 54 w 1326"/>
                <a:gd name="T49" fmla="*/ 580 h 1326"/>
                <a:gd name="T50" fmla="*/ 0 w 1326"/>
                <a:gd name="T51" fmla="*/ 626 h 1326"/>
                <a:gd name="T52" fmla="*/ 30 w 1326"/>
                <a:gd name="T53" fmla="*/ 740 h 1326"/>
                <a:gd name="T54" fmla="*/ 100 w 1326"/>
                <a:gd name="T55" fmla="*/ 772 h 1326"/>
                <a:gd name="T56" fmla="*/ 94 w 1326"/>
                <a:gd name="T57" fmla="*/ 896 h 1326"/>
                <a:gd name="T58" fmla="*/ 70 w 1326"/>
                <a:gd name="T59" fmla="*/ 962 h 1326"/>
                <a:gd name="T60" fmla="*/ 154 w 1326"/>
                <a:gd name="T61" fmla="*/ 1046 h 1326"/>
                <a:gd name="T62" fmla="*/ 230 w 1326"/>
                <a:gd name="T63" fmla="*/ 1038 h 1326"/>
                <a:gd name="T64" fmla="*/ 286 w 1326"/>
                <a:gd name="T65" fmla="*/ 1148 h 1326"/>
                <a:gd name="T66" fmla="*/ 300 w 1326"/>
                <a:gd name="T67" fmla="*/ 1218 h 1326"/>
                <a:gd name="T68" fmla="*/ 414 w 1326"/>
                <a:gd name="T69" fmla="*/ 1250 h 1326"/>
                <a:gd name="T70" fmla="*/ 476 w 1326"/>
                <a:gd name="T71" fmla="*/ 1204 h 1326"/>
                <a:gd name="T72" fmla="*/ 580 w 1326"/>
                <a:gd name="T73" fmla="*/ 1272 h 1326"/>
                <a:gd name="T74" fmla="*/ 626 w 1326"/>
                <a:gd name="T75" fmla="*/ 1324 h 1326"/>
                <a:gd name="T76" fmla="*/ 740 w 1326"/>
                <a:gd name="T77" fmla="*/ 1296 h 1326"/>
                <a:gd name="T78" fmla="*/ 772 w 1326"/>
                <a:gd name="T79" fmla="*/ 1226 h 1326"/>
                <a:gd name="T80" fmla="*/ 896 w 1326"/>
                <a:gd name="T81" fmla="*/ 1232 h 1326"/>
                <a:gd name="T82" fmla="*/ 962 w 1326"/>
                <a:gd name="T83" fmla="*/ 1254 h 1326"/>
                <a:gd name="T84" fmla="*/ 1046 w 1326"/>
                <a:gd name="T85" fmla="*/ 1172 h 1326"/>
                <a:gd name="T86" fmla="*/ 1038 w 1326"/>
                <a:gd name="T87" fmla="*/ 1096 h 1326"/>
                <a:gd name="T88" fmla="*/ 1148 w 1326"/>
                <a:gd name="T89" fmla="*/ 1038 h 1326"/>
                <a:gd name="T90" fmla="*/ 1218 w 1326"/>
                <a:gd name="T91" fmla="*/ 1026 h 1326"/>
                <a:gd name="T92" fmla="*/ 1250 w 1326"/>
                <a:gd name="T93" fmla="*/ 912 h 1326"/>
                <a:gd name="T94" fmla="*/ 1216 w 1326"/>
                <a:gd name="T95" fmla="*/ 814 h 1326"/>
                <a:gd name="T96" fmla="*/ 484 w 1326"/>
                <a:gd name="T97" fmla="*/ 1088 h 1326"/>
                <a:gd name="T98" fmla="*/ 222 w 1326"/>
                <a:gd name="T99" fmla="*/ 800 h 1326"/>
                <a:gd name="T100" fmla="*/ 222 w 1326"/>
                <a:gd name="T101" fmla="*/ 526 h 1326"/>
                <a:gd name="T102" fmla="*/ 484 w 1326"/>
                <a:gd name="T103" fmla="*/ 238 h 1326"/>
                <a:gd name="T104" fmla="*/ 756 w 1326"/>
                <a:gd name="T105" fmla="*/ 210 h 1326"/>
                <a:gd name="T106" fmla="*/ 1068 w 1326"/>
                <a:gd name="T107" fmla="*/ 442 h 1326"/>
                <a:gd name="T108" fmla="*/ 1122 w 1326"/>
                <a:gd name="T109" fmla="*/ 710 h 1326"/>
                <a:gd name="T110" fmla="*/ 920 w 1326"/>
                <a:gd name="T111" fmla="*/ 1044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26" h="1326">
                  <a:moveTo>
                    <a:pt x="1218" y="788"/>
                  </a:moveTo>
                  <a:lnTo>
                    <a:pt x="1218" y="788"/>
                  </a:lnTo>
                  <a:lnTo>
                    <a:pt x="1220" y="780"/>
                  </a:lnTo>
                  <a:lnTo>
                    <a:pt x="1226" y="772"/>
                  </a:lnTo>
                  <a:lnTo>
                    <a:pt x="1232" y="764"/>
                  </a:lnTo>
                  <a:lnTo>
                    <a:pt x="1240" y="758"/>
                  </a:lnTo>
                  <a:lnTo>
                    <a:pt x="1248" y="752"/>
                  </a:lnTo>
                  <a:lnTo>
                    <a:pt x="1256" y="748"/>
                  </a:lnTo>
                  <a:lnTo>
                    <a:pt x="1266" y="746"/>
                  </a:lnTo>
                  <a:lnTo>
                    <a:pt x="1276" y="744"/>
                  </a:lnTo>
                  <a:lnTo>
                    <a:pt x="1276" y="744"/>
                  </a:lnTo>
                  <a:lnTo>
                    <a:pt x="1286" y="744"/>
                  </a:lnTo>
                  <a:lnTo>
                    <a:pt x="1296" y="740"/>
                  </a:lnTo>
                  <a:lnTo>
                    <a:pt x="1304" y="734"/>
                  </a:lnTo>
                  <a:lnTo>
                    <a:pt x="1312" y="728"/>
                  </a:lnTo>
                  <a:lnTo>
                    <a:pt x="1318" y="720"/>
                  </a:lnTo>
                  <a:lnTo>
                    <a:pt x="1322" y="710"/>
                  </a:lnTo>
                  <a:lnTo>
                    <a:pt x="1326" y="700"/>
                  </a:lnTo>
                  <a:lnTo>
                    <a:pt x="1326" y="688"/>
                  </a:lnTo>
                  <a:lnTo>
                    <a:pt x="1326" y="638"/>
                  </a:lnTo>
                  <a:lnTo>
                    <a:pt x="1326" y="638"/>
                  </a:lnTo>
                  <a:lnTo>
                    <a:pt x="1326" y="626"/>
                  </a:lnTo>
                  <a:lnTo>
                    <a:pt x="1322" y="616"/>
                  </a:lnTo>
                  <a:lnTo>
                    <a:pt x="1318" y="606"/>
                  </a:lnTo>
                  <a:lnTo>
                    <a:pt x="1312" y="598"/>
                  </a:lnTo>
                  <a:lnTo>
                    <a:pt x="1304" y="590"/>
                  </a:lnTo>
                  <a:lnTo>
                    <a:pt x="1296" y="584"/>
                  </a:lnTo>
                  <a:lnTo>
                    <a:pt x="1286" y="582"/>
                  </a:lnTo>
                  <a:lnTo>
                    <a:pt x="1276" y="580"/>
                  </a:lnTo>
                  <a:lnTo>
                    <a:pt x="1276" y="580"/>
                  </a:lnTo>
                  <a:lnTo>
                    <a:pt x="1266" y="580"/>
                  </a:lnTo>
                  <a:lnTo>
                    <a:pt x="1256" y="576"/>
                  </a:lnTo>
                  <a:lnTo>
                    <a:pt x="1248" y="572"/>
                  </a:lnTo>
                  <a:lnTo>
                    <a:pt x="1240" y="568"/>
                  </a:lnTo>
                  <a:lnTo>
                    <a:pt x="1232" y="560"/>
                  </a:lnTo>
                  <a:lnTo>
                    <a:pt x="1226" y="554"/>
                  </a:lnTo>
                  <a:lnTo>
                    <a:pt x="1220" y="546"/>
                  </a:lnTo>
                  <a:lnTo>
                    <a:pt x="1218" y="536"/>
                  </a:lnTo>
                  <a:lnTo>
                    <a:pt x="1218" y="536"/>
                  </a:lnTo>
                  <a:lnTo>
                    <a:pt x="1216" y="510"/>
                  </a:lnTo>
                  <a:lnTo>
                    <a:pt x="1216" y="478"/>
                  </a:lnTo>
                  <a:lnTo>
                    <a:pt x="1218" y="460"/>
                  </a:lnTo>
                  <a:lnTo>
                    <a:pt x="1222" y="446"/>
                  </a:lnTo>
                  <a:lnTo>
                    <a:pt x="1228" y="434"/>
                  </a:lnTo>
                  <a:lnTo>
                    <a:pt x="1232" y="430"/>
                  </a:lnTo>
                  <a:lnTo>
                    <a:pt x="1236" y="426"/>
                  </a:lnTo>
                  <a:lnTo>
                    <a:pt x="1236" y="426"/>
                  </a:lnTo>
                  <a:lnTo>
                    <a:pt x="1244" y="420"/>
                  </a:lnTo>
                  <a:lnTo>
                    <a:pt x="1250" y="414"/>
                  </a:lnTo>
                  <a:lnTo>
                    <a:pt x="1254" y="404"/>
                  </a:lnTo>
                  <a:lnTo>
                    <a:pt x="1258" y="394"/>
                  </a:lnTo>
                  <a:lnTo>
                    <a:pt x="1258" y="384"/>
                  </a:lnTo>
                  <a:lnTo>
                    <a:pt x="1258" y="374"/>
                  </a:lnTo>
                  <a:lnTo>
                    <a:pt x="1254" y="364"/>
                  </a:lnTo>
                  <a:lnTo>
                    <a:pt x="1250" y="352"/>
                  </a:lnTo>
                  <a:lnTo>
                    <a:pt x="1224" y="310"/>
                  </a:lnTo>
                  <a:lnTo>
                    <a:pt x="1224" y="310"/>
                  </a:lnTo>
                  <a:lnTo>
                    <a:pt x="1218" y="300"/>
                  </a:lnTo>
                  <a:lnTo>
                    <a:pt x="1210" y="292"/>
                  </a:lnTo>
                  <a:lnTo>
                    <a:pt x="1202" y="286"/>
                  </a:lnTo>
                  <a:lnTo>
                    <a:pt x="1192" y="282"/>
                  </a:lnTo>
                  <a:lnTo>
                    <a:pt x="1182" y="280"/>
                  </a:lnTo>
                  <a:lnTo>
                    <a:pt x="1172" y="278"/>
                  </a:lnTo>
                  <a:lnTo>
                    <a:pt x="1162" y="280"/>
                  </a:lnTo>
                  <a:lnTo>
                    <a:pt x="1154" y="284"/>
                  </a:lnTo>
                  <a:lnTo>
                    <a:pt x="1154" y="284"/>
                  </a:lnTo>
                  <a:lnTo>
                    <a:pt x="1144" y="288"/>
                  </a:lnTo>
                  <a:lnTo>
                    <a:pt x="1134" y="292"/>
                  </a:lnTo>
                  <a:lnTo>
                    <a:pt x="1124" y="292"/>
                  </a:lnTo>
                  <a:lnTo>
                    <a:pt x="1114" y="292"/>
                  </a:lnTo>
                  <a:lnTo>
                    <a:pt x="1104" y="290"/>
                  </a:lnTo>
                  <a:lnTo>
                    <a:pt x="1096" y="286"/>
                  </a:lnTo>
                  <a:lnTo>
                    <a:pt x="1088" y="282"/>
                  </a:lnTo>
                  <a:lnTo>
                    <a:pt x="1080" y="276"/>
                  </a:lnTo>
                  <a:lnTo>
                    <a:pt x="1080" y="276"/>
                  </a:lnTo>
                  <a:lnTo>
                    <a:pt x="1066" y="256"/>
                  </a:lnTo>
                  <a:lnTo>
                    <a:pt x="1050" y="226"/>
                  </a:lnTo>
                  <a:lnTo>
                    <a:pt x="1044" y="210"/>
                  </a:lnTo>
                  <a:lnTo>
                    <a:pt x="1038" y="196"/>
                  </a:lnTo>
                  <a:lnTo>
                    <a:pt x="1038" y="182"/>
                  </a:lnTo>
                  <a:lnTo>
                    <a:pt x="1038" y="176"/>
                  </a:lnTo>
                  <a:lnTo>
                    <a:pt x="1040" y="172"/>
                  </a:lnTo>
                  <a:lnTo>
                    <a:pt x="1040" y="172"/>
                  </a:lnTo>
                  <a:lnTo>
                    <a:pt x="1044" y="162"/>
                  </a:lnTo>
                  <a:lnTo>
                    <a:pt x="1046" y="154"/>
                  </a:lnTo>
                  <a:lnTo>
                    <a:pt x="1046" y="144"/>
                  </a:lnTo>
                  <a:lnTo>
                    <a:pt x="1044" y="134"/>
                  </a:lnTo>
                  <a:lnTo>
                    <a:pt x="1040" y="124"/>
                  </a:lnTo>
                  <a:lnTo>
                    <a:pt x="1034" y="116"/>
                  </a:lnTo>
                  <a:lnTo>
                    <a:pt x="1026" y="108"/>
                  </a:lnTo>
                  <a:lnTo>
                    <a:pt x="1016" y="100"/>
                  </a:lnTo>
                  <a:lnTo>
                    <a:pt x="972" y="76"/>
                  </a:lnTo>
                  <a:lnTo>
                    <a:pt x="972" y="76"/>
                  </a:lnTo>
                  <a:lnTo>
                    <a:pt x="962" y="70"/>
                  </a:lnTo>
                  <a:lnTo>
                    <a:pt x="952" y="68"/>
                  </a:lnTo>
                  <a:lnTo>
                    <a:pt x="940" y="66"/>
                  </a:lnTo>
                  <a:lnTo>
                    <a:pt x="930" y="68"/>
                  </a:lnTo>
                  <a:lnTo>
                    <a:pt x="920" y="70"/>
                  </a:lnTo>
                  <a:lnTo>
                    <a:pt x="912" y="76"/>
                  </a:lnTo>
                  <a:lnTo>
                    <a:pt x="904" y="82"/>
                  </a:lnTo>
                  <a:lnTo>
                    <a:pt x="898" y="90"/>
                  </a:lnTo>
                  <a:lnTo>
                    <a:pt x="898" y="90"/>
                  </a:lnTo>
                  <a:lnTo>
                    <a:pt x="892" y="98"/>
                  </a:lnTo>
                  <a:lnTo>
                    <a:pt x="886" y="106"/>
                  </a:lnTo>
                  <a:lnTo>
                    <a:pt x="878" y="112"/>
                  </a:lnTo>
                  <a:lnTo>
                    <a:pt x="868" y="116"/>
                  </a:lnTo>
                  <a:lnTo>
                    <a:pt x="860" y="120"/>
                  </a:lnTo>
                  <a:lnTo>
                    <a:pt x="850" y="120"/>
                  </a:lnTo>
                  <a:lnTo>
                    <a:pt x="840" y="120"/>
                  </a:lnTo>
                  <a:lnTo>
                    <a:pt x="832" y="118"/>
                  </a:lnTo>
                  <a:lnTo>
                    <a:pt x="832" y="118"/>
                  </a:lnTo>
                  <a:lnTo>
                    <a:pt x="808" y="108"/>
                  </a:lnTo>
                  <a:lnTo>
                    <a:pt x="780" y="90"/>
                  </a:lnTo>
                  <a:lnTo>
                    <a:pt x="766" y="80"/>
                  </a:lnTo>
                  <a:lnTo>
                    <a:pt x="756" y="70"/>
                  </a:lnTo>
                  <a:lnTo>
                    <a:pt x="748" y="60"/>
                  </a:lnTo>
                  <a:lnTo>
                    <a:pt x="746" y="54"/>
                  </a:lnTo>
                  <a:lnTo>
                    <a:pt x="744" y="48"/>
                  </a:lnTo>
                  <a:lnTo>
                    <a:pt x="744" y="48"/>
                  </a:lnTo>
                  <a:lnTo>
                    <a:pt x="744" y="38"/>
                  </a:lnTo>
                  <a:lnTo>
                    <a:pt x="740" y="30"/>
                  </a:lnTo>
                  <a:lnTo>
                    <a:pt x="736" y="20"/>
                  </a:lnTo>
                  <a:lnTo>
                    <a:pt x="728" y="14"/>
                  </a:lnTo>
                  <a:lnTo>
                    <a:pt x="720" y="8"/>
                  </a:lnTo>
                  <a:lnTo>
                    <a:pt x="710" y="4"/>
                  </a:lnTo>
                  <a:lnTo>
                    <a:pt x="700" y="0"/>
                  </a:lnTo>
                  <a:lnTo>
                    <a:pt x="688" y="0"/>
                  </a:lnTo>
                  <a:lnTo>
                    <a:pt x="638" y="0"/>
                  </a:lnTo>
                  <a:lnTo>
                    <a:pt x="638" y="0"/>
                  </a:lnTo>
                  <a:lnTo>
                    <a:pt x="626" y="0"/>
                  </a:lnTo>
                  <a:lnTo>
                    <a:pt x="616" y="4"/>
                  </a:lnTo>
                  <a:lnTo>
                    <a:pt x="606" y="8"/>
                  </a:lnTo>
                  <a:lnTo>
                    <a:pt x="598" y="14"/>
                  </a:lnTo>
                  <a:lnTo>
                    <a:pt x="590" y="20"/>
                  </a:lnTo>
                  <a:lnTo>
                    <a:pt x="586" y="30"/>
                  </a:lnTo>
                  <a:lnTo>
                    <a:pt x="582" y="38"/>
                  </a:lnTo>
                  <a:lnTo>
                    <a:pt x="580" y="48"/>
                  </a:lnTo>
                  <a:lnTo>
                    <a:pt x="580" y="48"/>
                  </a:lnTo>
                  <a:lnTo>
                    <a:pt x="580" y="58"/>
                  </a:lnTo>
                  <a:lnTo>
                    <a:pt x="578" y="68"/>
                  </a:lnTo>
                  <a:lnTo>
                    <a:pt x="574" y="78"/>
                  </a:lnTo>
                  <a:lnTo>
                    <a:pt x="568" y="86"/>
                  </a:lnTo>
                  <a:lnTo>
                    <a:pt x="562" y="94"/>
                  </a:lnTo>
                  <a:lnTo>
                    <a:pt x="554" y="100"/>
                  </a:lnTo>
                  <a:lnTo>
                    <a:pt x="546" y="104"/>
                  </a:lnTo>
                  <a:lnTo>
                    <a:pt x="536" y="108"/>
                  </a:lnTo>
                  <a:lnTo>
                    <a:pt x="536" y="108"/>
                  </a:lnTo>
                  <a:lnTo>
                    <a:pt x="512" y="110"/>
                  </a:lnTo>
                  <a:lnTo>
                    <a:pt x="478" y="110"/>
                  </a:lnTo>
                  <a:lnTo>
                    <a:pt x="462" y="106"/>
                  </a:lnTo>
                  <a:lnTo>
                    <a:pt x="446" y="104"/>
                  </a:lnTo>
                  <a:lnTo>
                    <a:pt x="434" y="98"/>
                  </a:lnTo>
                  <a:lnTo>
                    <a:pt x="430" y="94"/>
                  </a:lnTo>
                  <a:lnTo>
                    <a:pt x="426" y="90"/>
                  </a:lnTo>
                  <a:lnTo>
                    <a:pt x="426" y="90"/>
                  </a:lnTo>
                  <a:lnTo>
                    <a:pt x="420" y="82"/>
                  </a:lnTo>
                  <a:lnTo>
                    <a:pt x="414" y="76"/>
                  </a:lnTo>
                  <a:lnTo>
                    <a:pt x="404" y="70"/>
                  </a:lnTo>
                  <a:lnTo>
                    <a:pt x="394" y="68"/>
                  </a:lnTo>
                  <a:lnTo>
                    <a:pt x="384" y="66"/>
                  </a:lnTo>
                  <a:lnTo>
                    <a:pt x="374" y="68"/>
                  </a:lnTo>
                  <a:lnTo>
                    <a:pt x="364" y="70"/>
                  </a:lnTo>
                  <a:lnTo>
                    <a:pt x="352" y="76"/>
                  </a:lnTo>
                  <a:lnTo>
                    <a:pt x="310" y="100"/>
                  </a:lnTo>
                  <a:lnTo>
                    <a:pt x="310" y="100"/>
                  </a:lnTo>
                  <a:lnTo>
                    <a:pt x="300" y="108"/>
                  </a:lnTo>
                  <a:lnTo>
                    <a:pt x="292" y="116"/>
                  </a:lnTo>
                  <a:lnTo>
                    <a:pt x="286" y="124"/>
                  </a:lnTo>
                  <a:lnTo>
                    <a:pt x="282" y="134"/>
                  </a:lnTo>
                  <a:lnTo>
                    <a:pt x="280" y="144"/>
                  </a:lnTo>
                  <a:lnTo>
                    <a:pt x="278" y="154"/>
                  </a:lnTo>
                  <a:lnTo>
                    <a:pt x="280" y="162"/>
                  </a:lnTo>
                  <a:lnTo>
                    <a:pt x="284" y="172"/>
                  </a:lnTo>
                  <a:lnTo>
                    <a:pt x="284" y="172"/>
                  </a:lnTo>
                  <a:lnTo>
                    <a:pt x="288" y="182"/>
                  </a:lnTo>
                  <a:lnTo>
                    <a:pt x="292" y="190"/>
                  </a:lnTo>
                  <a:lnTo>
                    <a:pt x="292" y="200"/>
                  </a:lnTo>
                  <a:lnTo>
                    <a:pt x="292" y="210"/>
                  </a:lnTo>
                  <a:lnTo>
                    <a:pt x="290" y="220"/>
                  </a:lnTo>
                  <a:lnTo>
                    <a:pt x="288" y="230"/>
                  </a:lnTo>
                  <a:lnTo>
                    <a:pt x="282" y="238"/>
                  </a:lnTo>
                  <a:lnTo>
                    <a:pt x="276" y="244"/>
                  </a:lnTo>
                  <a:lnTo>
                    <a:pt x="276" y="244"/>
                  </a:lnTo>
                  <a:lnTo>
                    <a:pt x="256" y="260"/>
                  </a:lnTo>
                  <a:lnTo>
                    <a:pt x="226" y="276"/>
                  </a:lnTo>
                  <a:lnTo>
                    <a:pt x="210" y="282"/>
                  </a:lnTo>
                  <a:lnTo>
                    <a:pt x="196" y="286"/>
                  </a:lnTo>
                  <a:lnTo>
                    <a:pt x="182" y="288"/>
                  </a:lnTo>
                  <a:lnTo>
                    <a:pt x="176" y="286"/>
                  </a:lnTo>
                  <a:lnTo>
                    <a:pt x="172" y="284"/>
                  </a:lnTo>
                  <a:lnTo>
                    <a:pt x="172" y="284"/>
                  </a:lnTo>
                  <a:lnTo>
                    <a:pt x="162" y="280"/>
                  </a:lnTo>
                  <a:lnTo>
                    <a:pt x="154" y="278"/>
                  </a:lnTo>
                  <a:lnTo>
                    <a:pt x="144" y="280"/>
                  </a:lnTo>
                  <a:lnTo>
                    <a:pt x="134" y="282"/>
                  </a:lnTo>
                  <a:lnTo>
                    <a:pt x="124" y="286"/>
                  </a:lnTo>
                  <a:lnTo>
                    <a:pt x="116" y="292"/>
                  </a:lnTo>
                  <a:lnTo>
                    <a:pt x="108" y="300"/>
                  </a:lnTo>
                  <a:lnTo>
                    <a:pt x="100" y="310"/>
                  </a:lnTo>
                  <a:lnTo>
                    <a:pt x="76" y="352"/>
                  </a:lnTo>
                  <a:lnTo>
                    <a:pt x="76" y="352"/>
                  </a:lnTo>
                  <a:lnTo>
                    <a:pt x="70" y="364"/>
                  </a:lnTo>
                  <a:lnTo>
                    <a:pt x="68" y="374"/>
                  </a:lnTo>
                  <a:lnTo>
                    <a:pt x="68" y="384"/>
                  </a:lnTo>
                  <a:lnTo>
                    <a:pt x="68" y="394"/>
                  </a:lnTo>
                  <a:lnTo>
                    <a:pt x="70" y="404"/>
                  </a:lnTo>
                  <a:lnTo>
                    <a:pt x="76" y="414"/>
                  </a:lnTo>
                  <a:lnTo>
                    <a:pt x="82" y="420"/>
                  </a:lnTo>
                  <a:lnTo>
                    <a:pt x="90" y="426"/>
                  </a:lnTo>
                  <a:lnTo>
                    <a:pt x="90" y="426"/>
                  </a:lnTo>
                  <a:lnTo>
                    <a:pt x="98" y="432"/>
                  </a:lnTo>
                  <a:lnTo>
                    <a:pt x="106" y="440"/>
                  </a:lnTo>
                  <a:lnTo>
                    <a:pt x="112" y="448"/>
                  </a:lnTo>
                  <a:lnTo>
                    <a:pt x="116" y="456"/>
                  </a:lnTo>
                  <a:lnTo>
                    <a:pt x="120" y="466"/>
                  </a:lnTo>
                  <a:lnTo>
                    <a:pt x="120" y="476"/>
                  </a:lnTo>
                  <a:lnTo>
                    <a:pt x="120" y="484"/>
                  </a:lnTo>
                  <a:lnTo>
                    <a:pt x="118" y="494"/>
                  </a:lnTo>
                  <a:lnTo>
                    <a:pt x="118" y="494"/>
                  </a:lnTo>
                  <a:lnTo>
                    <a:pt x="108" y="516"/>
                  </a:lnTo>
                  <a:lnTo>
                    <a:pt x="92" y="546"/>
                  </a:lnTo>
                  <a:lnTo>
                    <a:pt x="80" y="558"/>
                  </a:lnTo>
                  <a:lnTo>
                    <a:pt x="70" y="570"/>
                  </a:lnTo>
                  <a:lnTo>
                    <a:pt x="60" y="578"/>
                  </a:lnTo>
                  <a:lnTo>
                    <a:pt x="54" y="580"/>
                  </a:lnTo>
                  <a:lnTo>
                    <a:pt x="48" y="580"/>
                  </a:lnTo>
                  <a:lnTo>
                    <a:pt x="48" y="580"/>
                  </a:lnTo>
                  <a:lnTo>
                    <a:pt x="38" y="582"/>
                  </a:lnTo>
                  <a:lnTo>
                    <a:pt x="30" y="584"/>
                  </a:lnTo>
                  <a:lnTo>
                    <a:pt x="22" y="590"/>
                  </a:lnTo>
                  <a:lnTo>
                    <a:pt x="14" y="598"/>
                  </a:lnTo>
                  <a:lnTo>
                    <a:pt x="8" y="606"/>
                  </a:lnTo>
                  <a:lnTo>
                    <a:pt x="4" y="616"/>
                  </a:lnTo>
                  <a:lnTo>
                    <a:pt x="0" y="626"/>
                  </a:lnTo>
                  <a:lnTo>
                    <a:pt x="0" y="638"/>
                  </a:lnTo>
                  <a:lnTo>
                    <a:pt x="0" y="688"/>
                  </a:lnTo>
                  <a:lnTo>
                    <a:pt x="0" y="688"/>
                  </a:lnTo>
                  <a:lnTo>
                    <a:pt x="0" y="700"/>
                  </a:lnTo>
                  <a:lnTo>
                    <a:pt x="4" y="710"/>
                  </a:lnTo>
                  <a:lnTo>
                    <a:pt x="8" y="720"/>
                  </a:lnTo>
                  <a:lnTo>
                    <a:pt x="14" y="728"/>
                  </a:lnTo>
                  <a:lnTo>
                    <a:pt x="22" y="734"/>
                  </a:lnTo>
                  <a:lnTo>
                    <a:pt x="30" y="740"/>
                  </a:lnTo>
                  <a:lnTo>
                    <a:pt x="38" y="744"/>
                  </a:lnTo>
                  <a:lnTo>
                    <a:pt x="48" y="744"/>
                  </a:lnTo>
                  <a:lnTo>
                    <a:pt x="48" y="744"/>
                  </a:lnTo>
                  <a:lnTo>
                    <a:pt x="58" y="746"/>
                  </a:lnTo>
                  <a:lnTo>
                    <a:pt x="68" y="748"/>
                  </a:lnTo>
                  <a:lnTo>
                    <a:pt x="78" y="752"/>
                  </a:lnTo>
                  <a:lnTo>
                    <a:pt x="86" y="758"/>
                  </a:lnTo>
                  <a:lnTo>
                    <a:pt x="94" y="764"/>
                  </a:lnTo>
                  <a:lnTo>
                    <a:pt x="100" y="772"/>
                  </a:lnTo>
                  <a:lnTo>
                    <a:pt x="104" y="780"/>
                  </a:lnTo>
                  <a:lnTo>
                    <a:pt x="108" y="788"/>
                  </a:lnTo>
                  <a:lnTo>
                    <a:pt x="108" y="788"/>
                  </a:lnTo>
                  <a:lnTo>
                    <a:pt x="110" y="814"/>
                  </a:lnTo>
                  <a:lnTo>
                    <a:pt x="110" y="848"/>
                  </a:lnTo>
                  <a:lnTo>
                    <a:pt x="108" y="864"/>
                  </a:lnTo>
                  <a:lnTo>
                    <a:pt x="104" y="878"/>
                  </a:lnTo>
                  <a:lnTo>
                    <a:pt x="98" y="890"/>
                  </a:lnTo>
                  <a:lnTo>
                    <a:pt x="94" y="896"/>
                  </a:lnTo>
                  <a:lnTo>
                    <a:pt x="90" y="898"/>
                  </a:lnTo>
                  <a:lnTo>
                    <a:pt x="90" y="898"/>
                  </a:lnTo>
                  <a:lnTo>
                    <a:pt x="82" y="904"/>
                  </a:lnTo>
                  <a:lnTo>
                    <a:pt x="76" y="912"/>
                  </a:lnTo>
                  <a:lnTo>
                    <a:pt x="70" y="920"/>
                  </a:lnTo>
                  <a:lnTo>
                    <a:pt x="68" y="930"/>
                  </a:lnTo>
                  <a:lnTo>
                    <a:pt x="68" y="940"/>
                  </a:lnTo>
                  <a:lnTo>
                    <a:pt x="68" y="952"/>
                  </a:lnTo>
                  <a:lnTo>
                    <a:pt x="70" y="962"/>
                  </a:lnTo>
                  <a:lnTo>
                    <a:pt x="76" y="972"/>
                  </a:lnTo>
                  <a:lnTo>
                    <a:pt x="100" y="1016"/>
                  </a:lnTo>
                  <a:lnTo>
                    <a:pt x="100" y="1016"/>
                  </a:lnTo>
                  <a:lnTo>
                    <a:pt x="108" y="1026"/>
                  </a:lnTo>
                  <a:lnTo>
                    <a:pt x="116" y="1034"/>
                  </a:lnTo>
                  <a:lnTo>
                    <a:pt x="124" y="1040"/>
                  </a:lnTo>
                  <a:lnTo>
                    <a:pt x="134" y="1044"/>
                  </a:lnTo>
                  <a:lnTo>
                    <a:pt x="144" y="1046"/>
                  </a:lnTo>
                  <a:lnTo>
                    <a:pt x="154" y="1046"/>
                  </a:lnTo>
                  <a:lnTo>
                    <a:pt x="162" y="1044"/>
                  </a:lnTo>
                  <a:lnTo>
                    <a:pt x="172" y="1040"/>
                  </a:lnTo>
                  <a:lnTo>
                    <a:pt x="172" y="1040"/>
                  </a:lnTo>
                  <a:lnTo>
                    <a:pt x="182" y="1036"/>
                  </a:lnTo>
                  <a:lnTo>
                    <a:pt x="192" y="1034"/>
                  </a:lnTo>
                  <a:lnTo>
                    <a:pt x="202" y="1032"/>
                  </a:lnTo>
                  <a:lnTo>
                    <a:pt x="212" y="1032"/>
                  </a:lnTo>
                  <a:lnTo>
                    <a:pt x="220" y="1034"/>
                  </a:lnTo>
                  <a:lnTo>
                    <a:pt x="230" y="1038"/>
                  </a:lnTo>
                  <a:lnTo>
                    <a:pt x="238" y="1042"/>
                  </a:lnTo>
                  <a:lnTo>
                    <a:pt x="244" y="1050"/>
                  </a:lnTo>
                  <a:lnTo>
                    <a:pt x="244" y="1050"/>
                  </a:lnTo>
                  <a:lnTo>
                    <a:pt x="260" y="1070"/>
                  </a:lnTo>
                  <a:lnTo>
                    <a:pt x="276" y="1100"/>
                  </a:lnTo>
                  <a:lnTo>
                    <a:pt x="282" y="1114"/>
                  </a:lnTo>
                  <a:lnTo>
                    <a:pt x="286" y="1130"/>
                  </a:lnTo>
                  <a:lnTo>
                    <a:pt x="288" y="1142"/>
                  </a:lnTo>
                  <a:lnTo>
                    <a:pt x="286" y="1148"/>
                  </a:lnTo>
                  <a:lnTo>
                    <a:pt x="284" y="1154"/>
                  </a:lnTo>
                  <a:lnTo>
                    <a:pt x="284" y="1154"/>
                  </a:lnTo>
                  <a:lnTo>
                    <a:pt x="280" y="1162"/>
                  </a:lnTo>
                  <a:lnTo>
                    <a:pt x="278" y="1172"/>
                  </a:lnTo>
                  <a:lnTo>
                    <a:pt x="280" y="1182"/>
                  </a:lnTo>
                  <a:lnTo>
                    <a:pt x="282" y="1192"/>
                  </a:lnTo>
                  <a:lnTo>
                    <a:pt x="286" y="1202"/>
                  </a:lnTo>
                  <a:lnTo>
                    <a:pt x="292" y="1210"/>
                  </a:lnTo>
                  <a:lnTo>
                    <a:pt x="300" y="1218"/>
                  </a:lnTo>
                  <a:lnTo>
                    <a:pt x="310" y="1224"/>
                  </a:lnTo>
                  <a:lnTo>
                    <a:pt x="352" y="1250"/>
                  </a:lnTo>
                  <a:lnTo>
                    <a:pt x="352" y="1250"/>
                  </a:lnTo>
                  <a:lnTo>
                    <a:pt x="364" y="1254"/>
                  </a:lnTo>
                  <a:lnTo>
                    <a:pt x="374" y="1258"/>
                  </a:lnTo>
                  <a:lnTo>
                    <a:pt x="384" y="1258"/>
                  </a:lnTo>
                  <a:lnTo>
                    <a:pt x="394" y="1258"/>
                  </a:lnTo>
                  <a:lnTo>
                    <a:pt x="404" y="1254"/>
                  </a:lnTo>
                  <a:lnTo>
                    <a:pt x="414" y="1250"/>
                  </a:lnTo>
                  <a:lnTo>
                    <a:pt x="420" y="1244"/>
                  </a:lnTo>
                  <a:lnTo>
                    <a:pt x="426" y="1236"/>
                  </a:lnTo>
                  <a:lnTo>
                    <a:pt x="426" y="1236"/>
                  </a:lnTo>
                  <a:lnTo>
                    <a:pt x="432" y="1226"/>
                  </a:lnTo>
                  <a:lnTo>
                    <a:pt x="440" y="1220"/>
                  </a:lnTo>
                  <a:lnTo>
                    <a:pt x="448" y="1214"/>
                  </a:lnTo>
                  <a:lnTo>
                    <a:pt x="456" y="1210"/>
                  </a:lnTo>
                  <a:lnTo>
                    <a:pt x="466" y="1206"/>
                  </a:lnTo>
                  <a:lnTo>
                    <a:pt x="476" y="1204"/>
                  </a:lnTo>
                  <a:lnTo>
                    <a:pt x="484" y="1204"/>
                  </a:lnTo>
                  <a:lnTo>
                    <a:pt x="494" y="1206"/>
                  </a:lnTo>
                  <a:lnTo>
                    <a:pt x="494" y="1206"/>
                  </a:lnTo>
                  <a:lnTo>
                    <a:pt x="516" y="1216"/>
                  </a:lnTo>
                  <a:lnTo>
                    <a:pt x="546" y="1234"/>
                  </a:lnTo>
                  <a:lnTo>
                    <a:pt x="560" y="1244"/>
                  </a:lnTo>
                  <a:lnTo>
                    <a:pt x="570" y="1256"/>
                  </a:lnTo>
                  <a:lnTo>
                    <a:pt x="578" y="1266"/>
                  </a:lnTo>
                  <a:lnTo>
                    <a:pt x="580" y="1272"/>
                  </a:lnTo>
                  <a:lnTo>
                    <a:pt x="580" y="1276"/>
                  </a:lnTo>
                  <a:lnTo>
                    <a:pt x="580" y="1276"/>
                  </a:lnTo>
                  <a:lnTo>
                    <a:pt x="582" y="1286"/>
                  </a:lnTo>
                  <a:lnTo>
                    <a:pt x="586" y="1296"/>
                  </a:lnTo>
                  <a:lnTo>
                    <a:pt x="590" y="1304"/>
                  </a:lnTo>
                  <a:lnTo>
                    <a:pt x="598" y="1312"/>
                  </a:lnTo>
                  <a:lnTo>
                    <a:pt x="606" y="1318"/>
                  </a:lnTo>
                  <a:lnTo>
                    <a:pt x="616" y="1322"/>
                  </a:lnTo>
                  <a:lnTo>
                    <a:pt x="626" y="1324"/>
                  </a:lnTo>
                  <a:lnTo>
                    <a:pt x="638" y="1326"/>
                  </a:lnTo>
                  <a:lnTo>
                    <a:pt x="688" y="1326"/>
                  </a:lnTo>
                  <a:lnTo>
                    <a:pt x="688" y="1326"/>
                  </a:lnTo>
                  <a:lnTo>
                    <a:pt x="700" y="1324"/>
                  </a:lnTo>
                  <a:lnTo>
                    <a:pt x="710" y="1322"/>
                  </a:lnTo>
                  <a:lnTo>
                    <a:pt x="720" y="1318"/>
                  </a:lnTo>
                  <a:lnTo>
                    <a:pt x="728" y="1312"/>
                  </a:lnTo>
                  <a:lnTo>
                    <a:pt x="736" y="1304"/>
                  </a:lnTo>
                  <a:lnTo>
                    <a:pt x="740" y="1296"/>
                  </a:lnTo>
                  <a:lnTo>
                    <a:pt x="744" y="1286"/>
                  </a:lnTo>
                  <a:lnTo>
                    <a:pt x="744" y="1276"/>
                  </a:lnTo>
                  <a:lnTo>
                    <a:pt x="744" y="1276"/>
                  </a:lnTo>
                  <a:lnTo>
                    <a:pt x="746" y="1266"/>
                  </a:lnTo>
                  <a:lnTo>
                    <a:pt x="748" y="1256"/>
                  </a:lnTo>
                  <a:lnTo>
                    <a:pt x="752" y="1248"/>
                  </a:lnTo>
                  <a:lnTo>
                    <a:pt x="758" y="1238"/>
                  </a:lnTo>
                  <a:lnTo>
                    <a:pt x="764" y="1232"/>
                  </a:lnTo>
                  <a:lnTo>
                    <a:pt x="772" y="1226"/>
                  </a:lnTo>
                  <a:lnTo>
                    <a:pt x="780" y="1220"/>
                  </a:lnTo>
                  <a:lnTo>
                    <a:pt x="788" y="1218"/>
                  </a:lnTo>
                  <a:lnTo>
                    <a:pt x="788" y="1218"/>
                  </a:lnTo>
                  <a:lnTo>
                    <a:pt x="814" y="1216"/>
                  </a:lnTo>
                  <a:lnTo>
                    <a:pt x="848" y="1216"/>
                  </a:lnTo>
                  <a:lnTo>
                    <a:pt x="864" y="1218"/>
                  </a:lnTo>
                  <a:lnTo>
                    <a:pt x="880" y="1222"/>
                  </a:lnTo>
                  <a:lnTo>
                    <a:pt x="890" y="1228"/>
                  </a:lnTo>
                  <a:lnTo>
                    <a:pt x="896" y="1232"/>
                  </a:lnTo>
                  <a:lnTo>
                    <a:pt x="898" y="1236"/>
                  </a:lnTo>
                  <a:lnTo>
                    <a:pt x="898" y="1236"/>
                  </a:lnTo>
                  <a:lnTo>
                    <a:pt x="904" y="1244"/>
                  </a:lnTo>
                  <a:lnTo>
                    <a:pt x="912" y="1250"/>
                  </a:lnTo>
                  <a:lnTo>
                    <a:pt x="920" y="1254"/>
                  </a:lnTo>
                  <a:lnTo>
                    <a:pt x="930" y="1258"/>
                  </a:lnTo>
                  <a:lnTo>
                    <a:pt x="940" y="1258"/>
                  </a:lnTo>
                  <a:lnTo>
                    <a:pt x="952" y="1258"/>
                  </a:lnTo>
                  <a:lnTo>
                    <a:pt x="962" y="1254"/>
                  </a:lnTo>
                  <a:lnTo>
                    <a:pt x="972" y="1250"/>
                  </a:lnTo>
                  <a:lnTo>
                    <a:pt x="1016" y="1224"/>
                  </a:lnTo>
                  <a:lnTo>
                    <a:pt x="1016" y="1224"/>
                  </a:lnTo>
                  <a:lnTo>
                    <a:pt x="1026" y="1218"/>
                  </a:lnTo>
                  <a:lnTo>
                    <a:pt x="1034" y="1210"/>
                  </a:lnTo>
                  <a:lnTo>
                    <a:pt x="1040" y="1202"/>
                  </a:lnTo>
                  <a:lnTo>
                    <a:pt x="1044" y="1192"/>
                  </a:lnTo>
                  <a:lnTo>
                    <a:pt x="1046" y="1182"/>
                  </a:lnTo>
                  <a:lnTo>
                    <a:pt x="1046" y="1172"/>
                  </a:lnTo>
                  <a:lnTo>
                    <a:pt x="1044" y="1162"/>
                  </a:lnTo>
                  <a:lnTo>
                    <a:pt x="1040" y="1154"/>
                  </a:lnTo>
                  <a:lnTo>
                    <a:pt x="1040" y="1154"/>
                  </a:lnTo>
                  <a:lnTo>
                    <a:pt x="1036" y="1144"/>
                  </a:lnTo>
                  <a:lnTo>
                    <a:pt x="1034" y="1134"/>
                  </a:lnTo>
                  <a:lnTo>
                    <a:pt x="1032" y="1124"/>
                  </a:lnTo>
                  <a:lnTo>
                    <a:pt x="1034" y="1114"/>
                  </a:lnTo>
                  <a:lnTo>
                    <a:pt x="1034" y="1104"/>
                  </a:lnTo>
                  <a:lnTo>
                    <a:pt x="1038" y="1096"/>
                  </a:lnTo>
                  <a:lnTo>
                    <a:pt x="1044" y="1088"/>
                  </a:lnTo>
                  <a:lnTo>
                    <a:pt x="1050" y="1080"/>
                  </a:lnTo>
                  <a:lnTo>
                    <a:pt x="1050" y="1080"/>
                  </a:lnTo>
                  <a:lnTo>
                    <a:pt x="1070" y="1066"/>
                  </a:lnTo>
                  <a:lnTo>
                    <a:pt x="1100" y="1050"/>
                  </a:lnTo>
                  <a:lnTo>
                    <a:pt x="1114" y="1042"/>
                  </a:lnTo>
                  <a:lnTo>
                    <a:pt x="1130" y="1038"/>
                  </a:lnTo>
                  <a:lnTo>
                    <a:pt x="1142" y="1038"/>
                  </a:lnTo>
                  <a:lnTo>
                    <a:pt x="1148" y="1038"/>
                  </a:lnTo>
                  <a:lnTo>
                    <a:pt x="1154" y="1040"/>
                  </a:lnTo>
                  <a:lnTo>
                    <a:pt x="1154" y="1040"/>
                  </a:lnTo>
                  <a:lnTo>
                    <a:pt x="1162" y="1044"/>
                  </a:lnTo>
                  <a:lnTo>
                    <a:pt x="1172" y="1046"/>
                  </a:lnTo>
                  <a:lnTo>
                    <a:pt x="1182" y="1046"/>
                  </a:lnTo>
                  <a:lnTo>
                    <a:pt x="1192" y="1044"/>
                  </a:lnTo>
                  <a:lnTo>
                    <a:pt x="1202" y="1040"/>
                  </a:lnTo>
                  <a:lnTo>
                    <a:pt x="1210" y="1034"/>
                  </a:lnTo>
                  <a:lnTo>
                    <a:pt x="1218" y="1026"/>
                  </a:lnTo>
                  <a:lnTo>
                    <a:pt x="1224" y="1016"/>
                  </a:lnTo>
                  <a:lnTo>
                    <a:pt x="1250" y="972"/>
                  </a:lnTo>
                  <a:lnTo>
                    <a:pt x="1250" y="972"/>
                  </a:lnTo>
                  <a:lnTo>
                    <a:pt x="1254" y="962"/>
                  </a:lnTo>
                  <a:lnTo>
                    <a:pt x="1258" y="952"/>
                  </a:lnTo>
                  <a:lnTo>
                    <a:pt x="1258" y="940"/>
                  </a:lnTo>
                  <a:lnTo>
                    <a:pt x="1258" y="930"/>
                  </a:lnTo>
                  <a:lnTo>
                    <a:pt x="1254" y="920"/>
                  </a:lnTo>
                  <a:lnTo>
                    <a:pt x="1250" y="912"/>
                  </a:lnTo>
                  <a:lnTo>
                    <a:pt x="1244" y="904"/>
                  </a:lnTo>
                  <a:lnTo>
                    <a:pt x="1236" y="898"/>
                  </a:lnTo>
                  <a:lnTo>
                    <a:pt x="1236" y="898"/>
                  </a:lnTo>
                  <a:lnTo>
                    <a:pt x="1232" y="896"/>
                  </a:lnTo>
                  <a:lnTo>
                    <a:pt x="1228" y="890"/>
                  </a:lnTo>
                  <a:lnTo>
                    <a:pt x="1222" y="878"/>
                  </a:lnTo>
                  <a:lnTo>
                    <a:pt x="1218" y="864"/>
                  </a:lnTo>
                  <a:lnTo>
                    <a:pt x="1216" y="848"/>
                  </a:lnTo>
                  <a:lnTo>
                    <a:pt x="1216" y="814"/>
                  </a:lnTo>
                  <a:lnTo>
                    <a:pt x="1218" y="788"/>
                  </a:lnTo>
                  <a:lnTo>
                    <a:pt x="1218" y="788"/>
                  </a:lnTo>
                  <a:close/>
                  <a:moveTo>
                    <a:pt x="662" y="1124"/>
                  </a:moveTo>
                  <a:lnTo>
                    <a:pt x="662" y="1124"/>
                  </a:lnTo>
                  <a:lnTo>
                    <a:pt x="638" y="1122"/>
                  </a:lnTo>
                  <a:lnTo>
                    <a:pt x="616" y="1122"/>
                  </a:lnTo>
                  <a:lnTo>
                    <a:pt x="570" y="1114"/>
                  </a:lnTo>
                  <a:lnTo>
                    <a:pt x="526" y="1102"/>
                  </a:lnTo>
                  <a:lnTo>
                    <a:pt x="484" y="1088"/>
                  </a:lnTo>
                  <a:lnTo>
                    <a:pt x="442" y="1068"/>
                  </a:lnTo>
                  <a:lnTo>
                    <a:pt x="404" y="1044"/>
                  </a:lnTo>
                  <a:lnTo>
                    <a:pt x="370" y="1018"/>
                  </a:lnTo>
                  <a:lnTo>
                    <a:pt x="336" y="988"/>
                  </a:lnTo>
                  <a:lnTo>
                    <a:pt x="306" y="956"/>
                  </a:lnTo>
                  <a:lnTo>
                    <a:pt x="280" y="920"/>
                  </a:lnTo>
                  <a:lnTo>
                    <a:pt x="258" y="882"/>
                  </a:lnTo>
                  <a:lnTo>
                    <a:pt x="238" y="842"/>
                  </a:lnTo>
                  <a:lnTo>
                    <a:pt x="222" y="800"/>
                  </a:lnTo>
                  <a:lnTo>
                    <a:pt x="212" y="756"/>
                  </a:lnTo>
                  <a:lnTo>
                    <a:pt x="204" y="710"/>
                  </a:lnTo>
                  <a:lnTo>
                    <a:pt x="202" y="686"/>
                  </a:lnTo>
                  <a:lnTo>
                    <a:pt x="202" y="662"/>
                  </a:lnTo>
                  <a:lnTo>
                    <a:pt x="202" y="662"/>
                  </a:lnTo>
                  <a:lnTo>
                    <a:pt x="202" y="638"/>
                  </a:lnTo>
                  <a:lnTo>
                    <a:pt x="204" y="616"/>
                  </a:lnTo>
                  <a:lnTo>
                    <a:pt x="212" y="570"/>
                  </a:lnTo>
                  <a:lnTo>
                    <a:pt x="222" y="526"/>
                  </a:lnTo>
                  <a:lnTo>
                    <a:pt x="238" y="484"/>
                  </a:lnTo>
                  <a:lnTo>
                    <a:pt x="258" y="442"/>
                  </a:lnTo>
                  <a:lnTo>
                    <a:pt x="280" y="404"/>
                  </a:lnTo>
                  <a:lnTo>
                    <a:pt x="306" y="370"/>
                  </a:lnTo>
                  <a:lnTo>
                    <a:pt x="336" y="336"/>
                  </a:lnTo>
                  <a:lnTo>
                    <a:pt x="370" y="306"/>
                  </a:lnTo>
                  <a:lnTo>
                    <a:pt x="404" y="280"/>
                  </a:lnTo>
                  <a:lnTo>
                    <a:pt x="442" y="258"/>
                  </a:lnTo>
                  <a:lnTo>
                    <a:pt x="484" y="238"/>
                  </a:lnTo>
                  <a:lnTo>
                    <a:pt x="526" y="222"/>
                  </a:lnTo>
                  <a:lnTo>
                    <a:pt x="570" y="210"/>
                  </a:lnTo>
                  <a:lnTo>
                    <a:pt x="616" y="204"/>
                  </a:lnTo>
                  <a:lnTo>
                    <a:pt x="638" y="202"/>
                  </a:lnTo>
                  <a:lnTo>
                    <a:pt x="662" y="202"/>
                  </a:lnTo>
                  <a:lnTo>
                    <a:pt x="662" y="202"/>
                  </a:lnTo>
                  <a:lnTo>
                    <a:pt x="686" y="202"/>
                  </a:lnTo>
                  <a:lnTo>
                    <a:pt x="710" y="204"/>
                  </a:lnTo>
                  <a:lnTo>
                    <a:pt x="756" y="210"/>
                  </a:lnTo>
                  <a:lnTo>
                    <a:pt x="800" y="222"/>
                  </a:lnTo>
                  <a:lnTo>
                    <a:pt x="842" y="238"/>
                  </a:lnTo>
                  <a:lnTo>
                    <a:pt x="882" y="258"/>
                  </a:lnTo>
                  <a:lnTo>
                    <a:pt x="920" y="280"/>
                  </a:lnTo>
                  <a:lnTo>
                    <a:pt x="956" y="306"/>
                  </a:lnTo>
                  <a:lnTo>
                    <a:pt x="988" y="336"/>
                  </a:lnTo>
                  <a:lnTo>
                    <a:pt x="1018" y="370"/>
                  </a:lnTo>
                  <a:lnTo>
                    <a:pt x="1044" y="404"/>
                  </a:lnTo>
                  <a:lnTo>
                    <a:pt x="1068" y="442"/>
                  </a:lnTo>
                  <a:lnTo>
                    <a:pt x="1088" y="484"/>
                  </a:lnTo>
                  <a:lnTo>
                    <a:pt x="1102" y="526"/>
                  </a:lnTo>
                  <a:lnTo>
                    <a:pt x="1114" y="570"/>
                  </a:lnTo>
                  <a:lnTo>
                    <a:pt x="1122" y="616"/>
                  </a:lnTo>
                  <a:lnTo>
                    <a:pt x="1124" y="638"/>
                  </a:lnTo>
                  <a:lnTo>
                    <a:pt x="1124" y="662"/>
                  </a:lnTo>
                  <a:lnTo>
                    <a:pt x="1124" y="662"/>
                  </a:lnTo>
                  <a:lnTo>
                    <a:pt x="1124" y="686"/>
                  </a:lnTo>
                  <a:lnTo>
                    <a:pt x="1122" y="710"/>
                  </a:lnTo>
                  <a:lnTo>
                    <a:pt x="1114" y="756"/>
                  </a:lnTo>
                  <a:lnTo>
                    <a:pt x="1102" y="800"/>
                  </a:lnTo>
                  <a:lnTo>
                    <a:pt x="1088" y="842"/>
                  </a:lnTo>
                  <a:lnTo>
                    <a:pt x="1068" y="882"/>
                  </a:lnTo>
                  <a:lnTo>
                    <a:pt x="1044" y="920"/>
                  </a:lnTo>
                  <a:lnTo>
                    <a:pt x="1018" y="956"/>
                  </a:lnTo>
                  <a:lnTo>
                    <a:pt x="988" y="988"/>
                  </a:lnTo>
                  <a:lnTo>
                    <a:pt x="956" y="1018"/>
                  </a:lnTo>
                  <a:lnTo>
                    <a:pt x="920" y="1044"/>
                  </a:lnTo>
                  <a:lnTo>
                    <a:pt x="882" y="1068"/>
                  </a:lnTo>
                  <a:lnTo>
                    <a:pt x="842" y="1088"/>
                  </a:lnTo>
                  <a:lnTo>
                    <a:pt x="800" y="1102"/>
                  </a:lnTo>
                  <a:lnTo>
                    <a:pt x="756" y="1114"/>
                  </a:lnTo>
                  <a:lnTo>
                    <a:pt x="710" y="1122"/>
                  </a:lnTo>
                  <a:lnTo>
                    <a:pt x="686" y="1122"/>
                  </a:lnTo>
                  <a:lnTo>
                    <a:pt x="662" y="1124"/>
                  </a:lnTo>
                  <a:lnTo>
                    <a:pt x="662" y="1124"/>
                  </a:lnTo>
                  <a:close/>
                </a:path>
              </a:pathLst>
            </a:custGeom>
            <a:solidFill>
              <a:srgbClr val="168DBA"/>
            </a:solidFill>
            <a:ln w="1270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grpSp>
          <p:nvGrpSpPr>
            <p:cNvPr id="8" name="Grupo 6"/>
            <p:cNvGrpSpPr/>
            <p:nvPr/>
          </p:nvGrpSpPr>
          <p:grpSpPr>
            <a:xfrm>
              <a:off x="6643688" y="935897"/>
              <a:ext cx="1854200" cy="2359025"/>
              <a:chOff x="6643688" y="935897"/>
              <a:chExt cx="1854200" cy="2359025"/>
            </a:xfrm>
          </p:grpSpPr>
          <p:sp>
            <p:nvSpPr>
              <p:cNvPr id="118" name="Freeform 112"/>
              <p:cNvSpPr>
                <a:spLocks/>
              </p:cNvSpPr>
              <p:nvPr/>
            </p:nvSpPr>
            <p:spPr bwMode="auto">
              <a:xfrm>
                <a:off x="6643688" y="964472"/>
                <a:ext cx="1854200" cy="2330450"/>
              </a:xfrm>
              <a:custGeom>
                <a:avLst/>
                <a:gdLst>
                  <a:gd name="T0" fmla="*/ 290 w 1168"/>
                  <a:gd name="T1" fmla="*/ 16 h 1468"/>
                  <a:gd name="T2" fmla="*/ 358 w 1168"/>
                  <a:gd name="T3" fmla="*/ 4 h 1468"/>
                  <a:gd name="T4" fmla="*/ 428 w 1168"/>
                  <a:gd name="T5" fmla="*/ 0 h 1468"/>
                  <a:gd name="T6" fmla="*/ 496 w 1168"/>
                  <a:gd name="T7" fmla="*/ 4 h 1468"/>
                  <a:gd name="T8" fmla="*/ 566 w 1168"/>
                  <a:gd name="T9" fmla="*/ 12 h 1468"/>
                  <a:gd name="T10" fmla="*/ 634 w 1168"/>
                  <a:gd name="T11" fmla="*/ 28 h 1468"/>
                  <a:gd name="T12" fmla="*/ 700 w 1168"/>
                  <a:gd name="T13" fmla="*/ 50 h 1468"/>
                  <a:gd name="T14" fmla="*/ 766 w 1168"/>
                  <a:gd name="T15" fmla="*/ 80 h 1468"/>
                  <a:gd name="T16" fmla="*/ 830 w 1168"/>
                  <a:gd name="T17" fmla="*/ 116 h 1468"/>
                  <a:gd name="T18" fmla="*/ 862 w 1168"/>
                  <a:gd name="T19" fmla="*/ 138 h 1468"/>
                  <a:gd name="T20" fmla="*/ 920 w 1168"/>
                  <a:gd name="T21" fmla="*/ 184 h 1468"/>
                  <a:gd name="T22" fmla="*/ 972 w 1168"/>
                  <a:gd name="T23" fmla="*/ 234 h 1468"/>
                  <a:gd name="T24" fmla="*/ 1018 w 1168"/>
                  <a:gd name="T25" fmla="*/ 290 h 1468"/>
                  <a:gd name="T26" fmla="*/ 1060 w 1168"/>
                  <a:gd name="T27" fmla="*/ 348 h 1468"/>
                  <a:gd name="T28" fmla="*/ 1094 w 1168"/>
                  <a:gd name="T29" fmla="*/ 410 h 1468"/>
                  <a:gd name="T30" fmla="*/ 1122 w 1168"/>
                  <a:gd name="T31" fmla="*/ 476 h 1468"/>
                  <a:gd name="T32" fmla="*/ 1144 w 1168"/>
                  <a:gd name="T33" fmla="*/ 542 h 1468"/>
                  <a:gd name="T34" fmla="*/ 1158 w 1168"/>
                  <a:gd name="T35" fmla="*/ 612 h 1468"/>
                  <a:gd name="T36" fmla="*/ 1166 w 1168"/>
                  <a:gd name="T37" fmla="*/ 682 h 1468"/>
                  <a:gd name="T38" fmla="*/ 1168 w 1168"/>
                  <a:gd name="T39" fmla="*/ 752 h 1468"/>
                  <a:gd name="T40" fmla="*/ 1164 w 1168"/>
                  <a:gd name="T41" fmla="*/ 822 h 1468"/>
                  <a:gd name="T42" fmla="*/ 1152 w 1168"/>
                  <a:gd name="T43" fmla="*/ 894 h 1468"/>
                  <a:gd name="T44" fmla="*/ 1132 w 1168"/>
                  <a:gd name="T45" fmla="*/ 964 h 1468"/>
                  <a:gd name="T46" fmla="*/ 1106 w 1168"/>
                  <a:gd name="T47" fmla="*/ 1032 h 1468"/>
                  <a:gd name="T48" fmla="*/ 1072 w 1168"/>
                  <a:gd name="T49" fmla="*/ 1098 h 1468"/>
                  <a:gd name="T50" fmla="*/ 1054 w 1168"/>
                  <a:gd name="T51" fmla="*/ 1130 h 1468"/>
                  <a:gd name="T52" fmla="*/ 1010 w 1168"/>
                  <a:gd name="T53" fmla="*/ 1192 h 1468"/>
                  <a:gd name="T54" fmla="*/ 962 w 1168"/>
                  <a:gd name="T55" fmla="*/ 1246 h 1468"/>
                  <a:gd name="T56" fmla="*/ 908 w 1168"/>
                  <a:gd name="T57" fmla="*/ 1296 h 1468"/>
                  <a:gd name="T58" fmla="*/ 850 w 1168"/>
                  <a:gd name="T59" fmla="*/ 1340 h 1468"/>
                  <a:gd name="T60" fmla="*/ 790 w 1168"/>
                  <a:gd name="T61" fmla="*/ 1376 h 1468"/>
                  <a:gd name="T62" fmla="*/ 726 w 1168"/>
                  <a:gd name="T63" fmla="*/ 1408 h 1468"/>
                  <a:gd name="T64" fmla="*/ 660 w 1168"/>
                  <a:gd name="T65" fmla="*/ 1434 h 1468"/>
                  <a:gd name="T66" fmla="*/ 592 w 1168"/>
                  <a:gd name="T67" fmla="*/ 1452 h 1468"/>
                  <a:gd name="T68" fmla="*/ 524 w 1168"/>
                  <a:gd name="T69" fmla="*/ 1464 h 1468"/>
                  <a:gd name="T70" fmla="*/ 454 w 1168"/>
                  <a:gd name="T71" fmla="*/ 1468 h 1468"/>
                  <a:gd name="T72" fmla="*/ 382 w 1168"/>
                  <a:gd name="T73" fmla="*/ 1466 h 1468"/>
                  <a:gd name="T74" fmla="*/ 312 w 1168"/>
                  <a:gd name="T75" fmla="*/ 1458 h 1468"/>
                  <a:gd name="T76" fmla="*/ 242 w 1168"/>
                  <a:gd name="T77" fmla="*/ 1442 h 1468"/>
                  <a:gd name="T78" fmla="*/ 172 w 1168"/>
                  <a:gd name="T79" fmla="*/ 1420 h 1468"/>
                  <a:gd name="T80" fmla="*/ 106 w 1168"/>
                  <a:gd name="T81" fmla="*/ 1390 h 1468"/>
                  <a:gd name="T82" fmla="*/ 40 w 1168"/>
                  <a:gd name="T83" fmla="*/ 1354 h 1468"/>
                  <a:gd name="T84" fmla="*/ 0 w 1168"/>
                  <a:gd name="T85" fmla="*/ 1326 h 1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68" h="1468">
                    <a:moveTo>
                      <a:pt x="290" y="16"/>
                    </a:moveTo>
                    <a:lnTo>
                      <a:pt x="290" y="16"/>
                    </a:lnTo>
                    <a:lnTo>
                      <a:pt x="324" y="10"/>
                    </a:lnTo>
                    <a:lnTo>
                      <a:pt x="358" y="4"/>
                    </a:lnTo>
                    <a:lnTo>
                      <a:pt x="394" y="2"/>
                    </a:lnTo>
                    <a:lnTo>
                      <a:pt x="428" y="0"/>
                    </a:lnTo>
                    <a:lnTo>
                      <a:pt x="462" y="2"/>
                    </a:lnTo>
                    <a:lnTo>
                      <a:pt x="496" y="4"/>
                    </a:lnTo>
                    <a:lnTo>
                      <a:pt x="532" y="8"/>
                    </a:lnTo>
                    <a:lnTo>
                      <a:pt x="566" y="12"/>
                    </a:lnTo>
                    <a:lnTo>
                      <a:pt x="600" y="20"/>
                    </a:lnTo>
                    <a:lnTo>
                      <a:pt x="634" y="28"/>
                    </a:lnTo>
                    <a:lnTo>
                      <a:pt x="668" y="38"/>
                    </a:lnTo>
                    <a:lnTo>
                      <a:pt x="700" y="50"/>
                    </a:lnTo>
                    <a:lnTo>
                      <a:pt x="734" y="64"/>
                    </a:lnTo>
                    <a:lnTo>
                      <a:pt x="766" y="80"/>
                    </a:lnTo>
                    <a:lnTo>
                      <a:pt x="798" y="98"/>
                    </a:lnTo>
                    <a:lnTo>
                      <a:pt x="830" y="116"/>
                    </a:lnTo>
                    <a:lnTo>
                      <a:pt x="830" y="116"/>
                    </a:lnTo>
                    <a:lnTo>
                      <a:pt x="862" y="138"/>
                    </a:lnTo>
                    <a:lnTo>
                      <a:pt x="892" y="160"/>
                    </a:lnTo>
                    <a:lnTo>
                      <a:pt x="920" y="184"/>
                    </a:lnTo>
                    <a:lnTo>
                      <a:pt x="946" y="208"/>
                    </a:lnTo>
                    <a:lnTo>
                      <a:pt x="972" y="234"/>
                    </a:lnTo>
                    <a:lnTo>
                      <a:pt x="996" y="262"/>
                    </a:lnTo>
                    <a:lnTo>
                      <a:pt x="1018" y="290"/>
                    </a:lnTo>
                    <a:lnTo>
                      <a:pt x="1040" y="318"/>
                    </a:lnTo>
                    <a:lnTo>
                      <a:pt x="1060" y="348"/>
                    </a:lnTo>
                    <a:lnTo>
                      <a:pt x="1078" y="380"/>
                    </a:lnTo>
                    <a:lnTo>
                      <a:pt x="1094" y="410"/>
                    </a:lnTo>
                    <a:lnTo>
                      <a:pt x="1108" y="444"/>
                    </a:lnTo>
                    <a:lnTo>
                      <a:pt x="1122" y="476"/>
                    </a:lnTo>
                    <a:lnTo>
                      <a:pt x="1134" y="510"/>
                    </a:lnTo>
                    <a:lnTo>
                      <a:pt x="1144" y="542"/>
                    </a:lnTo>
                    <a:lnTo>
                      <a:pt x="1152" y="578"/>
                    </a:lnTo>
                    <a:lnTo>
                      <a:pt x="1158" y="612"/>
                    </a:lnTo>
                    <a:lnTo>
                      <a:pt x="1164" y="646"/>
                    </a:lnTo>
                    <a:lnTo>
                      <a:pt x="1166" y="682"/>
                    </a:lnTo>
                    <a:lnTo>
                      <a:pt x="1168" y="716"/>
                    </a:lnTo>
                    <a:lnTo>
                      <a:pt x="1168" y="752"/>
                    </a:lnTo>
                    <a:lnTo>
                      <a:pt x="1168" y="788"/>
                    </a:lnTo>
                    <a:lnTo>
                      <a:pt x="1164" y="822"/>
                    </a:lnTo>
                    <a:lnTo>
                      <a:pt x="1158" y="858"/>
                    </a:lnTo>
                    <a:lnTo>
                      <a:pt x="1152" y="894"/>
                    </a:lnTo>
                    <a:lnTo>
                      <a:pt x="1144" y="928"/>
                    </a:lnTo>
                    <a:lnTo>
                      <a:pt x="1132" y="964"/>
                    </a:lnTo>
                    <a:lnTo>
                      <a:pt x="1120" y="998"/>
                    </a:lnTo>
                    <a:lnTo>
                      <a:pt x="1106" y="1032"/>
                    </a:lnTo>
                    <a:lnTo>
                      <a:pt x="1090" y="1064"/>
                    </a:lnTo>
                    <a:lnTo>
                      <a:pt x="1072" y="1098"/>
                    </a:lnTo>
                    <a:lnTo>
                      <a:pt x="1054" y="1130"/>
                    </a:lnTo>
                    <a:lnTo>
                      <a:pt x="1054" y="1130"/>
                    </a:lnTo>
                    <a:lnTo>
                      <a:pt x="1032" y="1162"/>
                    </a:lnTo>
                    <a:lnTo>
                      <a:pt x="1010" y="1192"/>
                    </a:lnTo>
                    <a:lnTo>
                      <a:pt x="986" y="1220"/>
                    </a:lnTo>
                    <a:lnTo>
                      <a:pt x="962" y="1246"/>
                    </a:lnTo>
                    <a:lnTo>
                      <a:pt x="936" y="1272"/>
                    </a:lnTo>
                    <a:lnTo>
                      <a:pt x="908" y="1296"/>
                    </a:lnTo>
                    <a:lnTo>
                      <a:pt x="880" y="1318"/>
                    </a:lnTo>
                    <a:lnTo>
                      <a:pt x="850" y="1340"/>
                    </a:lnTo>
                    <a:lnTo>
                      <a:pt x="820" y="1360"/>
                    </a:lnTo>
                    <a:lnTo>
                      <a:pt x="790" y="1376"/>
                    </a:lnTo>
                    <a:lnTo>
                      <a:pt x="758" y="1394"/>
                    </a:lnTo>
                    <a:lnTo>
                      <a:pt x="726" y="1408"/>
                    </a:lnTo>
                    <a:lnTo>
                      <a:pt x="694" y="1422"/>
                    </a:lnTo>
                    <a:lnTo>
                      <a:pt x="660" y="1434"/>
                    </a:lnTo>
                    <a:lnTo>
                      <a:pt x="626" y="1444"/>
                    </a:lnTo>
                    <a:lnTo>
                      <a:pt x="592" y="1452"/>
                    </a:lnTo>
                    <a:lnTo>
                      <a:pt x="558" y="1458"/>
                    </a:lnTo>
                    <a:lnTo>
                      <a:pt x="524" y="1464"/>
                    </a:lnTo>
                    <a:lnTo>
                      <a:pt x="488" y="1466"/>
                    </a:lnTo>
                    <a:lnTo>
                      <a:pt x="454" y="1468"/>
                    </a:lnTo>
                    <a:lnTo>
                      <a:pt x="418" y="1468"/>
                    </a:lnTo>
                    <a:lnTo>
                      <a:pt x="382" y="1466"/>
                    </a:lnTo>
                    <a:lnTo>
                      <a:pt x="346" y="1464"/>
                    </a:lnTo>
                    <a:lnTo>
                      <a:pt x="312" y="1458"/>
                    </a:lnTo>
                    <a:lnTo>
                      <a:pt x="276" y="1452"/>
                    </a:lnTo>
                    <a:lnTo>
                      <a:pt x="242" y="1442"/>
                    </a:lnTo>
                    <a:lnTo>
                      <a:pt x="206" y="1432"/>
                    </a:lnTo>
                    <a:lnTo>
                      <a:pt x="172" y="1420"/>
                    </a:lnTo>
                    <a:lnTo>
                      <a:pt x="138" y="1406"/>
                    </a:lnTo>
                    <a:lnTo>
                      <a:pt x="106" y="1390"/>
                    </a:lnTo>
                    <a:lnTo>
                      <a:pt x="72" y="1372"/>
                    </a:lnTo>
                    <a:lnTo>
                      <a:pt x="40" y="1354"/>
                    </a:lnTo>
                    <a:lnTo>
                      <a:pt x="40" y="1354"/>
                    </a:lnTo>
                    <a:lnTo>
                      <a:pt x="0" y="1326"/>
                    </a:lnTo>
                  </a:path>
                </a:pathLst>
              </a:custGeom>
              <a:noFill/>
              <a:ln w="22225">
                <a:solidFill>
                  <a:srgbClr val="9A999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19" name="Freeform 113"/>
              <p:cNvSpPr>
                <a:spLocks/>
              </p:cNvSpPr>
              <p:nvPr/>
            </p:nvSpPr>
            <p:spPr bwMode="auto">
              <a:xfrm>
                <a:off x="6964363" y="935897"/>
                <a:ext cx="184150" cy="92075"/>
              </a:xfrm>
              <a:custGeom>
                <a:avLst/>
                <a:gdLst>
                  <a:gd name="T0" fmla="*/ 116 w 116"/>
                  <a:gd name="T1" fmla="*/ 58 h 58"/>
                  <a:gd name="T2" fmla="*/ 0 w 116"/>
                  <a:gd name="T3" fmla="*/ 58 h 58"/>
                  <a:gd name="T4" fmla="*/ 102 w 116"/>
                  <a:gd name="T5" fmla="*/ 0 h 58"/>
                  <a:gd name="T6" fmla="*/ 116 w 116"/>
                  <a:gd name="T7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6" h="58">
                    <a:moveTo>
                      <a:pt x="116" y="58"/>
                    </a:moveTo>
                    <a:lnTo>
                      <a:pt x="0" y="58"/>
                    </a:lnTo>
                    <a:lnTo>
                      <a:pt x="102" y="0"/>
                    </a:lnTo>
                    <a:lnTo>
                      <a:pt x="116" y="58"/>
                    </a:lnTo>
                    <a:close/>
                  </a:path>
                </a:pathLst>
              </a:custGeom>
              <a:solidFill>
                <a:srgbClr val="9A99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</p:grpSp>
      </p:grpSp>
      <p:sp>
        <p:nvSpPr>
          <p:cNvPr id="125" name="2 Marcador de contenido"/>
          <p:cNvSpPr txBox="1">
            <a:spLocks/>
          </p:cNvSpPr>
          <p:nvPr/>
        </p:nvSpPr>
        <p:spPr>
          <a:xfrm>
            <a:off x="6997622" y="4341112"/>
            <a:ext cx="1608898" cy="1385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O" sz="1200" b="1" dirty="0" smtClean="0">
                <a:solidFill>
                  <a:schemeClr val="tx1"/>
                </a:solidFill>
              </a:rPr>
              <a:t>5º Sociedad civil</a:t>
            </a:r>
          </a:p>
          <a:p>
            <a:pPr algn="just"/>
            <a:endParaRPr lang="es-CO" sz="1000" b="1" dirty="0" smtClean="0">
              <a:solidFill>
                <a:schemeClr val="tx1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Estudiantes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Trabajadores</a:t>
            </a:r>
            <a:endParaRPr lang="es-MX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Usuarios</a:t>
            </a:r>
            <a:endParaRPr lang="es-CO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Beneficiarios</a:t>
            </a:r>
          </a:p>
        </p:txBody>
      </p:sp>
      <p:grpSp>
        <p:nvGrpSpPr>
          <p:cNvPr id="9" name="Grupo 7"/>
          <p:cNvGrpSpPr/>
          <p:nvPr/>
        </p:nvGrpSpPr>
        <p:grpSpPr>
          <a:xfrm>
            <a:off x="651850" y="2292382"/>
            <a:ext cx="1298575" cy="1450975"/>
            <a:chOff x="642938" y="2142397"/>
            <a:chExt cx="1298575" cy="1450975"/>
          </a:xfrm>
        </p:grpSpPr>
        <p:grpSp>
          <p:nvGrpSpPr>
            <p:cNvPr id="10" name="Grupo 2"/>
            <p:cNvGrpSpPr/>
            <p:nvPr/>
          </p:nvGrpSpPr>
          <p:grpSpPr>
            <a:xfrm>
              <a:off x="642938" y="2142397"/>
              <a:ext cx="711200" cy="1450975"/>
              <a:chOff x="642938" y="2142397"/>
              <a:chExt cx="711200" cy="1450975"/>
            </a:xfrm>
          </p:grpSpPr>
          <p:sp>
            <p:nvSpPr>
              <p:cNvPr id="110" name="Freeform 104"/>
              <p:cNvSpPr>
                <a:spLocks/>
              </p:cNvSpPr>
              <p:nvPr/>
            </p:nvSpPr>
            <p:spPr bwMode="auto">
              <a:xfrm>
                <a:off x="642938" y="2142397"/>
                <a:ext cx="711200" cy="1412875"/>
              </a:xfrm>
              <a:custGeom>
                <a:avLst/>
                <a:gdLst>
                  <a:gd name="T0" fmla="*/ 366 w 448"/>
                  <a:gd name="T1" fmla="*/ 890 h 890"/>
                  <a:gd name="T2" fmla="*/ 366 w 448"/>
                  <a:gd name="T3" fmla="*/ 890 h 890"/>
                  <a:gd name="T4" fmla="*/ 328 w 448"/>
                  <a:gd name="T5" fmla="*/ 880 h 890"/>
                  <a:gd name="T6" fmla="*/ 290 w 448"/>
                  <a:gd name="T7" fmla="*/ 868 h 890"/>
                  <a:gd name="T8" fmla="*/ 256 w 448"/>
                  <a:gd name="T9" fmla="*/ 854 h 890"/>
                  <a:gd name="T10" fmla="*/ 222 w 448"/>
                  <a:gd name="T11" fmla="*/ 836 h 890"/>
                  <a:gd name="T12" fmla="*/ 190 w 448"/>
                  <a:gd name="T13" fmla="*/ 814 h 890"/>
                  <a:gd name="T14" fmla="*/ 158 w 448"/>
                  <a:gd name="T15" fmla="*/ 792 h 890"/>
                  <a:gd name="T16" fmla="*/ 130 w 448"/>
                  <a:gd name="T17" fmla="*/ 766 h 890"/>
                  <a:gd name="T18" fmla="*/ 106 w 448"/>
                  <a:gd name="T19" fmla="*/ 738 h 890"/>
                  <a:gd name="T20" fmla="*/ 82 w 448"/>
                  <a:gd name="T21" fmla="*/ 706 h 890"/>
                  <a:gd name="T22" fmla="*/ 60 w 448"/>
                  <a:gd name="T23" fmla="*/ 674 h 890"/>
                  <a:gd name="T24" fmla="*/ 44 w 448"/>
                  <a:gd name="T25" fmla="*/ 640 h 890"/>
                  <a:gd name="T26" fmla="*/ 28 w 448"/>
                  <a:gd name="T27" fmla="*/ 604 h 890"/>
                  <a:gd name="T28" fmla="*/ 16 w 448"/>
                  <a:gd name="T29" fmla="*/ 568 h 890"/>
                  <a:gd name="T30" fmla="*/ 8 w 448"/>
                  <a:gd name="T31" fmla="*/ 530 h 890"/>
                  <a:gd name="T32" fmla="*/ 2 w 448"/>
                  <a:gd name="T33" fmla="*/ 490 h 890"/>
                  <a:gd name="T34" fmla="*/ 0 w 448"/>
                  <a:gd name="T35" fmla="*/ 448 h 890"/>
                  <a:gd name="T36" fmla="*/ 0 w 448"/>
                  <a:gd name="T37" fmla="*/ 448 h 890"/>
                  <a:gd name="T38" fmla="*/ 2 w 448"/>
                  <a:gd name="T39" fmla="*/ 402 h 890"/>
                  <a:gd name="T40" fmla="*/ 10 w 448"/>
                  <a:gd name="T41" fmla="*/ 358 h 890"/>
                  <a:gd name="T42" fmla="*/ 20 w 448"/>
                  <a:gd name="T43" fmla="*/ 316 h 890"/>
                  <a:gd name="T44" fmla="*/ 36 w 448"/>
                  <a:gd name="T45" fmla="*/ 274 h 890"/>
                  <a:gd name="T46" fmla="*/ 54 w 448"/>
                  <a:gd name="T47" fmla="*/ 236 h 890"/>
                  <a:gd name="T48" fmla="*/ 76 w 448"/>
                  <a:gd name="T49" fmla="*/ 198 h 890"/>
                  <a:gd name="T50" fmla="*/ 102 w 448"/>
                  <a:gd name="T51" fmla="*/ 164 h 890"/>
                  <a:gd name="T52" fmla="*/ 132 w 448"/>
                  <a:gd name="T53" fmla="*/ 132 h 890"/>
                  <a:gd name="T54" fmla="*/ 164 w 448"/>
                  <a:gd name="T55" fmla="*/ 102 h 890"/>
                  <a:gd name="T56" fmla="*/ 198 w 448"/>
                  <a:gd name="T57" fmla="*/ 76 h 890"/>
                  <a:gd name="T58" fmla="*/ 234 w 448"/>
                  <a:gd name="T59" fmla="*/ 54 h 890"/>
                  <a:gd name="T60" fmla="*/ 274 w 448"/>
                  <a:gd name="T61" fmla="*/ 36 h 890"/>
                  <a:gd name="T62" fmla="*/ 314 w 448"/>
                  <a:gd name="T63" fmla="*/ 20 h 890"/>
                  <a:gd name="T64" fmla="*/ 358 w 448"/>
                  <a:gd name="T65" fmla="*/ 10 h 890"/>
                  <a:gd name="T66" fmla="*/ 402 w 448"/>
                  <a:gd name="T67" fmla="*/ 2 h 890"/>
                  <a:gd name="T68" fmla="*/ 448 w 448"/>
                  <a:gd name="T69" fmla="*/ 0 h 8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48" h="890">
                    <a:moveTo>
                      <a:pt x="366" y="890"/>
                    </a:moveTo>
                    <a:lnTo>
                      <a:pt x="366" y="890"/>
                    </a:lnTo>
                    <a:lnTo>
                      <a:pt x="328" y="880"/>
                    </a:lnTo>
                    <a:lnTo>
                      <a:pt x="290" y="868"/>
                    </a:lnTo>
                    <a:lnTo>
                      <a:pt x="256" y="854"/>
                    </a:lnTo>
                    <a:lnTo>
                      <a:pt x="222" y="836"/>
                    </a:lnTo>
                    <a:lnTo>
                      <a:pt x="190" y="814"/>
                    </a:lnTo>
                    <a:lnTo>
                      <a:pt x="158" y="792"/>
                    </a:lnTo>
                    <a:lnTo>
                      <a:pt x="130" y="766"/>
                    </a:lnTo>
                    <a:lnTo>
                      <a:pt x="106" y="738"/>
                    </a:lnTo>
                    <a:lnTo>
                      <a:pt x="82" y="706"/>
                    </a:lnTo>
                    <a:lnTo>
                      <a:pt x="60" y="674"/>
                    </a:lnTo>
                    <a:lnTo>
                      <a:pt x="44" y="640"/>
                    </a:lnTo>
                    <a:lnTo>
                      <a:pt x="28" y="604"/>
                    </a:lnTo>
                    <a:lnTo>
                      <a:pt x="16" y="568"/>
                    </a:lnTo>
                    <a:lnTo>
                      <a:pt x="8" y="530"/>
                    </a:lnTo>
                    <a:lnTo>
                      <a:pt x="2" y="490"/>
                    </a:lnTo>
                    <a:lnTo>
                      <a:pt x="0" y="448"/>
                    </a:lnTo>
                    <a:lnTo>
                      <a:pt x="0" y="448"/>
                    </a:lnTo>
                    <a:lnTo>
                      <a:pt x="2" y="402"/>
                    </a:lnTo>
                    <a:lnTo>
                      <a:pt x="10" y="358"/>
                    </a:lnTo>
                    <a:lnTo>
                      <a:pt x="20" y="316"/>
                    </a:lnTo>
                    <a:lnTo>
                      <a:pt x="36" y="274"/>
                    </a:lnTo>
                    <a:lnTo>
                      <a:pt x="54" y="236"/>
                    </a:lnTo>
                    <a:lnTo>
                      <a:pt x="76" y="198"/>
                    </a:lnTo>
                    <a:lnTo>
                      <a:pt x="102" y="164"/>
                    </a:lnTo>
                    <a:lnTo>
                      <a:pt x="132" y="132"/>
                    </a:lnTo>
                    <a:lnTo>
                      <a:pt x="164" y="102"/>
                    </a:lnTo>
                    <a:lnTo>
                      <a:pt x="198" y="76"/>
                    </a:lnTo>
                    <a:lnTo>
                      <a:pt x="234" y="54"/>
                    </a:lnTo>
                    <a:lnTo>
                      <a:pt x="274" y="36"/>
                    </a:lnTo>
                    <a:lnTo>
                      <a:pt x="314" y="20"/>
                    </a:lnTo>
                    <a:lnTo>
                      <a:pt x="358" y="10"/>
                    </a:lnTo>
                    <a:lnTo>
                      <a:pt x="402" y="2"/>
                    </a:lnTo>
                    <a:lnTo>
                      <a:pt x="448" y="0"/>
                    </a:lnTo>
                  </a:path>
                </a:pathLst>
              </a:custGeom>
              <a:noFill/>
              <a:ln w="19050">
                <a:solidFill>
                  <a:srgbClr val="9A999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11" name="Freeform 105"/>
              <p:cNvSpPr>
                <a:spLocks/>
              </p:cNvSpPr>
              <p:nvPr/>
            </p:nvSpPr>
            <p:spPr bwMode="auto">
              <a:xfrm>
                <a:off x="1192213" y="3507647"/>
                <a:ext cx="161925" cy="85725"/>
              </a:xfrm>
              <a:custGeom>
                <a:avLst/>
                <a:gdLst>
                  <a:gd name="T0" fmla="*/ 6 w 102"/>
                  <a:gd name="T1" fmla="*/ 0 h 54"/>
                  <a:gd name="T2" fmla="*/ 102 w 102"/>
                  <a:gd name="T3" fmla="*/ 36 h 54"/>
                  <a:gd name="T4" fmla="*/ 0 w 102"/>
                  <a:gd name="T5" fmla="*/ 54 h 54"/>
                  <a:gd name="T6" fmla="*/ 6 w 102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2" h="54">
                    <a:moveTo>
                      <a:pt x="6" y="0"/>
                    </a:moveTo>
                    <a:lnTo>
                      <a:pt x="102" y="36"/>
                    </a:lnTo>
                    <a:lnTo>
                      <a:pt x="0" y="5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9A99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</p:grpSp>
        <p:sp>
          <p:nvSpPr>
            <p:cNvPr id="39" name="Freeform 101"/>
            <p:cNvSpPr>
              <a:spLocks noEditPoints="1"/>
            </p:cNvSpPr>
            <p:nvPr/>
          </p:nvSpPr>
          <p:spPr bwMode="auto">
            <a:xfrm>
              <a:off x="769938" y="2275747"/>
              <a:ext cx="1171575" cy="1171575"/>
            </a:xfrm>
            <a:custGeom>
              <a:avLst/>
              <a:gdLst>
                <a:gd name="T0" fmla="*/ 710 w 738"/>
                <a:gd name="T1" fmla="*/ 414 h 738"/>
                <a:gd name="T2" fmla="*/ 738 w 738"/>
                <a:gd name="T3" fmla="*/ 382 h 738"/>
                <a:gd name="T4" fmla="*/ 716 w 738"/>
                <a:gd name="T5" fmla="*/ 324 h 738"/>
                <a:gd name="T6" fmla="*/ 678 w 738"/>
                <a:gd name="T7" fmla="*/ 298 h 738"/>
                <a:gd name="T8" fmla="*/ 688 w 738"/>
                <a:gd name="T9" fmla="*/ 238 h 738"/>
                <a:gd name="T10" fmla="*/ 696 w 738"/>
                <a:gd name="T11" fmla="*/ 196 h 738"/>
                <a:gd name="T12" fmla="*/ 646 w 738"/>
                <a:gd name="T13" fmla="*/ 156 h 738"/>
                <a:gd name="T14" fmla="*/ 602 w 738"/>
                <a:gd name="T15" fmla="*/ 154 h 738"/>
                <a:gd name="T16" fmla="*/ 580 w 738"/>
                <a:gd name="T17" fmla="*/ 96 h 738"/>
                <a:gd name="T18" fmla="*/ 566 w 738"/>
                <a:gd name="T19" fmla="*/ 56 h 738"/>
                <a:gd name="T20" fmla="*/ 504 w 738"/>
                <a:gd name="T21" fmla="*/ 46 h 738"/>
                <a:gd name="T22" fmla="*/ 464 w 738"/>
                <a:gd name="T23" fmla="*/ 66 h 738"/>
                <a:gd name="T24" fmla="*/ 414 w 738"/>
                <a:gd name="T25" fmla="*/ 28 h 738"/>
                <a:gd name="T26" fmla="*/ 384 w 738"/>
                <a:gd name="T27" fmla="*/ 0 h 738"/>
                <a:gd name="T28" fmla="*/ 324 w 738"/>
                <a:gd name="T29" fmla="*/ 22 h 738"/>
                <a:gd name="T30" fmla="*/ 300 w 738"/>
                <a:gd name="T31" fmla="*/ 60 h 738"/>
                <a:gd name="T32" fmla="*/ 238 w 738"/>
                <a:gd name="T33" fmla="*/ 50 h 738"/>
                <a:gd name="T34" fmla="*/ 198 w 738"/>
                <a:gd name="T35" fmla="*/ 42 h 738"/>
                <a:gd name="T36" fmla="*/ 156 w 738"/>
                <a:gd name="T37" fmla="*/ 90 h 738"/>
                <a:gd name="T38" fmla="*/ 154 w 738"/>
                <a:gd name="T39" fmla="*/ 136 h 738"/>
                <a:gd name="T40" fmla="*/ 96 w 738"/>
                <a:gd name="T41" fmla="*/ 158 h 738"/>
                <a:gd name="T42" fmla="*/ 58 w 738"/>
                <a:gd name="T43" fmla="*/ 172 h 738"/>
                <a:gd name="T44" fmla="*/ 46 w 738"/>
                <a:gd name="T45" fmla="*/ 234 h 738"/>
                <a:gd name="T46" fmla="*/ 68 w 738"/>
                <a:gd name="T47" fmla="*/ 274 h 738"/>
                <a:gd name="T48" fmla="*/ 28 w 738"/>
                <a:gd name="T49" fmla="*/ 322 h 738"/>
                <a:gd name="T50" fmla="*/ 0 w 738"/>
                <a:gd name="T51" fmla="*/ 354 h 738"/>
                <a:gd name="T52" fmla="*/ 22 w 738"/>
                <a:gd name="T53" fmla="*/ 414 h 738"/>
                <a:gd name="T54" fmla="*/ 60 w 738"/>
                <a:gd name="T55" fmla="*/ 438 h 738"/>
                <a:gd name="T56" fmla="*/ 52 w 738"/>
                <a:gd name="T57" fmla="*/ 500 h 738"/>
                <a:gd name="T58" fmla="*/ 44 w 738"/>
                <a:gd name="T59" fmla="*/ 540 h 738"/>
                <a:gd name="T60" fmla="*/ 92 w 738"/>
                <a:gd name="T61" fmla="*/ 580 h 738"/>
                <a:gd name="T62" fmla="*/ 138 w 738"/>
                <a:gd name="T63" fmla="*/ 584 h 738"/>
                <a:gd name="T64" fmla="*/ 160 w 738"/>
                <a:gd name="T65" fmla="*/ 642 h 738"/>
                <a:gd name="T66" fmla="*/ 172 w 738"/>
                <a:gd name="T67" fmla="*/ 680 h 738"/>
                <a:gd name="T68" fmla="*/ 234 w 738"/>
                <a:gd name="T69" fmla="*/ 692 h 738"/>
                <a:gd name="T70" fmla="*/ 276 w 738"/>
                <a:gd name="T71" fmla="*/ 670 h 738"/>
                <a:gd name="T72" fmla="*/ 324 w 738"/>
                <a:gd name="T73" fmla="*/ 710 h 738"/>
                <a:gd name="T74" fmla="*/ 356 w 738"/>
                <a:gd name="T75" fmla="*/ 738 h 738"/>
                <a:gd name="T76" fmla="*/ 414 w 738"/>
                <a:gd name="T77" fmla="*/ 716 h 738"/>
                <a:gd name="T78" fmla="*/ 440 w 738"/>
                <a:gd name="T79" fmla="*/ 678 h 738"/>
                <a:gd name="T80" fmla="*/ 500 w 738"/>
                <a:gd name="T81" fmla="*/ 686 h 738"/>
                <a:gd name="T82" fmla="*/ 542 w 738"/>
                <a:gd name="T83" fmla="*/ 694 h 738"/>
                <a:gd name="T84" fmla="*/ 582 w 738"/>
                <a:gd name="T85" fmla="*/ 646 h 738"/>
                <a:gd name="T86" fmla="*/ 584 w 738"/>
                <a:gd name="T87" fmla="*/ 600 h 738"/>
                <a:gd name="T88" fmla="*/ 642 w 738"/>
                <a:gd name="T89" fmla="*/ 578 h 738"/>
                <a:gd name="T90" fmla="*/ 682 w 738"/>
                <a:gd name="T91" fmla="*/ 564 h 738"/>
                <a:gd name="T92" fmla="*/ 692 w 738"/>
                <a:gd name="T93" fmla="*/ 502 h 738"/>
                <a:gd name="T94" fmla="*/ 676 w 738"/>
                <a:gd name="T95" fmla="*/ 452 h 738"/>
                <a:gd name="T96" fmla="*/ 318 w 738"/>
                <a:gd name="T97" fmla="*/ 620 h 738"/>
                <a:gd name="T98" fmla="*/ 188 w 738"/>
                <a:gd name="T99" fmla="*/ 550 h 738"/>
                <a:gd name="T100" fmla="*/ 118 w 738"/>
                <a:gd name="T101" fmla="*/ 420 h 738"/>
                <a:gd name="T102" fmla="*/ 124 w 738"/>
                <a:gd name="T103" fmla="*/ 292 h 738"/>
                <a:gd name="T104" fmla="*/ 206 w 738"/>
                <a:gd name="T105" fmla="*/ 170 h 738"/>
                <a:gd name="T106" fmla="*/ 344 w 738"/>
                <a:gd name="T107" fmla="*/ 114 h 738"/>
                <a:gd name="T108" fmla="*/ 468 w 738"/>
                <a:gd name="T109" fmla="*/ 132 h 738"/>
                <a:gd name="T110" fmla="*/ 582 w 738"/>
                <a:gd name="T111" fmla="*/ 226 h 738"/>
                <a:gd name="T112" fmla="*/ 626 w 738"/>
                <a:gd name="T113" fmla="*/ 368 h 738"/>
                <a:gd name="T114" fmla="*/ 594 w 738"/>
                <a:gd name="T115" fmla="*/ 490 h 738"/>
                <a:gd name="T116" fmla="*/ 492 w 738"/>
                <a:gd name="T117" fmla="*/ 594 h 738"/>
                <a:gd name="T118" fmla="*/ 370 w 738"/>
                <a:gd name="T119" fmla="*/ 624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38" h="738">
                  <a:moveTo>
                    <a:pt x="678" y="438"/>
                  </a:moveTo>
                  <a:lnTo>
                    <a:pt x="678" y="438"/>
                  </a:lnTo>
                  <a:lnTo>
                    <a:pt x="682" y="430"/>
                  </a:lnTo>
                  <a:lnTo>
                    <a:pt x="690" y="422"/>
                  </a:lnTo>
                  <a:lnTo>
                    <a:pt x="700" y="416"/>
                  </a:lnTo>
                  <a:lnTo>
                    <a:pt x="710" y="414"/>
                  </a:lnTo>
                  <a:lnTo>
                    <a:pt x="710" y="414"/>
                  </a:lnTo>
                  <a:lnTo>
                    <a:pt x="716" y="414"/>
                  </a:lnTo>
                  <a:lnTo>
                    <a:pt x="720" y="412"/>
                  </a:lnTo>
                  <a:lnTo>
                    <a:pt x="730" y="404"/>
                  </a:lnTo>
                  <a:lnTo>
                    <a:pt x="736" y="394"/>
                  </a:lnTo>
                  <a:lnTo>
                    <a:pt x="738" y="382"/>
                  </a:lnTo>
                  <a:lnTo>
                    <a:pt x="738" y="354"/>
                  </a:lnTo>
                  <a:lnTo>
                    <a:pt x="738" y="354"/>
                  </a:lnTo>
                  <a:lnTo>
                    <a:pt x="736" y="342"/>
                  </a:lnTo>
                  <a:lnTo>
                    <a:pt x="730" y="332"/>
                  </a:lnTo>
                  <a:lnTo>
                    <a:pt x="720" y="326"/>
                  </a:lnTo>
                  <a:lnTo>
                    <a:pt x="716" y="324"/>
                  </a:lnTo>
                  <a:lnTo>
                    <a:pt x="710" y="322"/>
                  </a:lnTo>
                  <a:lnTo>
                    <a:pt x="710" y="322"/>
                  </a:lnTo>
                  <a:lnTo>
                    <a:pt x="700" y="320"/>
                  </a:lnTo>
                  <a:lnTo>
                    <a:pt x="690" y="316"/>
                  </a:lnTo>
                  <a:lnTo>
                    <a:pt x="682" y="308"/>
                  </a:lnTo>
                  <a:lnTo>
                    <a:pt x="678" y="298"/>
                  </a:lnTo>
                  <a:lnTo>
                    <a:pt x="678" y="298"/>
                  </a:lnTo>
                  <a:lnTo>
                    <a:pt x="676" y="284"/>
                  </a:lnTo>
                  <a:lnTo>
                    <a:pt x="676" y="266"/>
                  </a:lnTo>
                  <a:lnTo>
                    <a:pt x="680" y="248"/>
                  </a:lnTo>
                  <a:lnTo>
                    <a:pt x="684" y="242"/>
                  </a:lnTo>
                  <a:lnTo>
                    <a:pt x="688" y="238"/>
                  </a:lnTo>
                  <a:lnTo>
                    <a:pt x="688" y="238"/>
                  </a:lnTo>
                  <a:lnTo>
                    <a:pt x="692" y="234"/>
                  </a:lnTo>
                  <a:lnTo>
                    <a:pt x="696" y="230"/>
                  </a:lnTo>
                  <a:lnTo>
                    <a:pt x="700" y="220"/>
                  </a:lnTo>
                  <a:lnTo>
                    <a:pt x="700" y="208"/>
                  </a:lnTo>
                  <a:lnTo>
                    <a:pt x="696" y="196"/>
                  </a:lnTo>
                  <a:lnTo>
                    <a:pt x="682" y="172"/>
                  </a:lnTo>
                  <a:lnTo>
                    <a:pt x="682" y="172"/>
                  </a:lnTo>
                  <a:lnTo>
                    <a:pt x="674" y="162"/>
                  </a:lnTo>
                  <a:lnTo>
                    <a:pt x="664" y="156"/>
                  </a:lnTo>
                  <a:lnTo>
                    <a:pt x="652" y="156"/>
                  </a:lnTo>
                  <a:lnTo>
                    <a:pt x="646" y="156"/>
                  </a:lnTo>
                  <a:lnTo>
                    <a:pt x="642" y="158"/>
                  </a:lnTo>
                  <a:lnTo>
                    <a:pt x="642" y="158"/>
                  </a:lnTo>
                  <a:lnTo>
                    <a:pt x="632" y="162"/>
                  </a:lnTo>
                  <a:lnTo>
                    <a:pt x="620" y="162"/>
                  </a:lnTo>
                  <a:lnTo>
                    <a:pt x="610" y="160"/>
                  </a:lnTo>
                  <a:lnTo>
                    <a:pt x="602" y="154"/>
                  </a:lnTo>
                  <a:lnTo>
                    <a:pt x="602" y="154"/>
                  </a:lnTo>
                  <a:lnTo>
                    <a:pt x="594" y="142"/>
                  </a:lnTo>
                  <a:lnTo>
                    <a:pt x="584" y="126"/>
                  </a:lnTo>
                  <a:lnTo>
                    <a:pt x="578" y="110"/>
                  </a:lnTo>
                  <a:lnTo>
                    <a:pt x="578" y="102"/>
                  </a:lnTo>
                  <a:lnTo>
                    <a:pt x="580" y="96"/>
                  </a:lnTo>
                  <a:lnTo>
                    <a:pt x="580" y="96"/>
                  </a:lnTo>
                  <a:lnTo>
                    <a:pt x="582" y="90"/>
                  </a:lnTo>
                  <a:lnTo>
                    <a:pt x="582" y="86"/>
                  </a:lnTo>
                  <a:lnTo>
                    <a:pt x="580" y="74"/>
                  </a:lnTo>
                  <a:lnTo>
                    <a:pt x="576" y="64"/>
                  </a:lnTo>
                  <a:lnTo>
                    <a:pt x="566" y="56"/>
                  </a:lnTo>
                  <a:lnTo>
                    <a:pt x="542" y="42"/>
                  </a:lnTo>
                  <a:lnTo>
                    <a:pt x="542" y="42"/>
                  </a:lnTo>
                  <a:lnTo>
                    <a:pt x="530" y="38"/>
                  </a:lnTo>
                  <a:lnTo>
                    <a:pt x="518" y="38"/>
                  </a:lnTo>
                  <a:lnTo>
                    <a:pt x="508" y="42"/>
                  </a:lnTo>
                  <a:lnTo>
                    <a:pt x="504" y="46"/>
                  </a:lnTo>
                  <a:lnTo>
                    <a:pt x="500" y="50"/>
                  </a:lnTo>
                  <a:lnTo>
                    <a:pt x="500" y="50"/>
                  </a:lnTo>
                  <a:lnTo>
                    <a:pt x="494" y="58"/>
                  </a:lnTo>
                  <a:lnTo>
                    <a:pt x="484" y="64"/>
                  </a:lnTo>
                  <a:lnTo>
                    <a:pt x="474" y="68"/>
                  </a:lnTo>
                  <a:lnTo>
                    <a:pt x="464" y="66"/>
                  </a:lnTo>
                  <a:lnTo>
                    <a:pt x="464" y="66"/>
                  </a:lnTo>
                  <a:lnTo>
                    <a:pt x="450" y="60"/>
                  </a:lnTo>
                  <a:lnTo>
                    <a:pt x="434" y="50"/>
                  </a:lnTo>
                  <a:lnTo>
                    <a:pt x="420" y="40"/>
                  </a:lnTo>
                  <a:lnTo>
                    <a:pt x="416" y="34"/>
                  </a:lnTo>
                  <a:lnTo>
                    <a:pt x="414" y="28"/>
                  </a:lnTo>
                  <a:lnTo>
                    <a:pt x="414" y="28"/>
                  </a:lnTo>
                  <a:lnTo>
                    <a:pt x="414" y="22"/>
                  </a:lnTo>
                  <a:lnTo>
                    <a:pt x="412" y="16"/>
                  </a:lnTo>
                  <a:lnTo>
                    <a:pt x="406" y="8"/>
                  </a:lnTo>
                  <a:lnTo>
                    <a:pt x="396" y="2"/>
                  </a:lnTo>
                  <a:lnTo>
                    <a:pt x="384" y="0"/>
                  </a:lnTo>
                  <a:lnTo>
                    <a:pt x="356" y="0"/>
                  </a:lnTo>
                  <a:lnTo>
                    <a:pt x="356" y="0"/>
                  </a:lnTo>
                  <a:lnTo>
                    <a:pt x="342" y="2"/>
                  </a:lnTo>
                  <a:lnTo>
                    <a:pt x="332" y="8"/>
                  </a:lnTo>
                  <a:lnTo>
                    <a:pt x="326" y="16"/>
                  </a:lnTo>
                  <a:lnTo>
                    <a:pt x="324" y="22"/>
                  </a:lnTo>
                  <a:lnTo>
                    <a:pt x="324" y="28"/>
                  </a:lnTo>
                  <a:lnTo>
                    <a:pt x="324" y="28"/>
                  </a:lnTo>
                  <a:lnTo>
                    <a:pt x="322" y="38"/>
                  </a:lnTo>
                  <a:lnTo>
                    <a:pt x="316" y="48"/>
                  </a:lnTo>
                  <a:lnTo>
                    <a:pt x="308" y="56"/>
                  </a:lnTo>
                  <a:lnTo>
                    <a:pt x="300" y="60"/>
                  </a:lnTo>
                  <a:lnTo>
                    <a:pt x="300" y="60"/>
                  </a:lnTo>
                  <a:lnTo>
                    <a:pt x="284" y="62"/>
                  </a:lnTo>
                  <a:lnTo>
                    <a:pt x="266" y="62"/>
                  </a:lnTo>
                  <a:lnTo>
                    <a:pt x="250" y="58"/>
                  </a:lnTo>
                  <a:lnTo>
                    <a:pt x="242" y="54"/>
                  </a:lnTo>
                  <a:lnTo>
                    <a:pt x="238" y="50"/>
                  </a:lnTo>
                  <a:lnTo>
                    <a:pt x="238" y="50"/>
                  </a:lnTo>
                  <a:lnTo>
                    <a:pt x="234" y="46"/>
                  </a:lnTo>
                  <a:lnTo>
                    <a:pt x="230" y="42"/>
                  </a:lnTo>
                  <a:lnTo>
                    <a:pt x="220" y="38"/>
                  </a:lnTo>
                  <a:lnTo>
                    <a:pt x="208" y="38"/>
                  </a:lnTo>
                  <a:lnTo>
                    <a:pt x="198" y="42"/>
                  </a:lnTo>
                  <a:lnTo>
                    <a:pt x="172" y="56"/>
                  </a:lnTo>
                  <a:lnTo>
                    <a:pt x="172" y="56"/>
                  </a:lnTo>
                  <a:lnTo>
                    <a:pt x="164" y="64"/>
                  </a:lnTo>
                  <a:lnTo>
                    <a:pt x="158" y="74"/>
                  </a:lnTo>
                  <a:lnTo>
                    <a:pt x="156" y="86"/>
                  </a:lnTo>
                  <a:lnTo>
                    <a:pt x="156" y="90"/>
                  </a:lnTo>
                  <a:lnTo>
                    <a:pt x="160" y="96"/>
                  </a:lnTo>
                  <a:lnTo>
                    <a:pt x="160" y="96"/>
                  </a:lnTo>
                  <a:lnTo>
                    <a:pt x="164" y="106"/>
                  </a:lnTo>
                  <a:lnTo>
                    <a:pt x="164" y="118"/>
                  </a:lnTo>
                  <a:lnTo>
                    <a:pt x="160" y="128"/>
                  </a:lnTo>
                  <a:lnTo>
                    <a:pt x="154" y="136"/>
                  </a:lnTo>
                  <a:lnTo>
                    <a:pt x="154" y="136"/>
                  </a:lnTo>
                  <a:lnTo>
                    <a:pt x="142" y="144"/>
                  </a:lnTo>
                  <a:lnTo>
                    <a:pt x="126" y="154"/>
                  </a:lnTo>
                  <a:lnTo>
                    <a:pt x="110" y="160"/>
                  </a:lnTo>
                  <a:lnTo>
                    <a:pt x="102" y="160"/>
                  </a:lnTo>
                  <a:lnTo>
                    <a:pt x="96" y="158"/>
                  </a:lnTo>
                  <a:lnTo>
                    <a:pt x="96" y="158"/>
                  </a:lnTo>
                  <a:lnTo>
                    <a:pt x="92" y="156"/>
                  </a:lnTo>
                  <a:lnTo>
                    <a:pt x="86" y="156"/>
                  </a:lnTo>
                  <a:lnTo>
                    <a:pt x="76" y="156"/>
                  </a:lnTo>
                  <a:lnTo>
                    <a:pt x="66" y="162"/>
                  </a:lnTo>
                  <a:lnTo>
                    <a:pt x="58" y="172"/>
                  </a:lnTo>
                  <a:lnTo>
                    <a:pt x="44" y="196"/>
                  </a:lnTo>
                  <a:lnTo>
                    <a:pt x="44" y="196"/>
                  </a:lnTo>
                  <a:lnTo>
                    <a:pt x="38" y="208"/>
                  </a:lnTo>
                  <a:lnTo>
                    <a:pt x="38" y="220"/>
                  </a:lnTo>
                  <a:lnTo>
                    <a:pt x="44" y="230"/>
                  </a:lnTo>
                  <a:lnTo>
                    <a:pt x="46" y="234"/>
                  </a:lnTo>
                  <a:lnTo>
                    <a:pt x="52" y="238"/>
                  </a:lnTo>
                  <a:lnTo>
                    <a:pt x="52" y="238"/>
                  </a:lnTo>
                  <a:lnTo>
                    <a:pt x="60" y="244"/>
                  </a:lnTo>
                  <a:lnTo>
                    <a:pt x="66" y="254"/>
                  </a:lnTo>
                  <a:lnTo>
                    <a:pt x="68" y="264"/>
                  </a:lnTo>
                  <a:lnTo>
                    <a:pt x="68" y="274"/>
                  </a:lnTo>
                  <a:lnTo>
                    <a:pt x="68" y="274"/>
                  </a:lnTo>
                  <a:lnTo>
                    <a:pt x="62" y="288"/>
                  </a:lnTo>
                  <a:lnTo>
                    <a:pt x="52" y="304"/>
                  </a:lnTo>
                  <a:lnTo>
                    <a:pt x="40" y="318"/>
                  </a:lnTo>
                  <a:lnTo>
                    <a:pt x="34" y="322"/>
                  </a:lnTo>
                  <a:lnTo>
                    <a:pt x="28" y="322"/>
                  </a:lnTo>
                  <a:lnTo>
                    <a:pt x="28" y="322"/>
                  </a:lnTo>
                  <a:lnTo>
                    <a:pt x="22" y="324"/>
                  </a:lnTo>
                  <a:lnTo>
                    <a:pt x="18" y="326"/>
                  </a:lnTo>
                  <a:lnTo>
                    <a:pt x="8" y="332"/>
                  </a:lnTo>
                  <a:lnTo>
                    <a:pt x="2" y="342"/>
                  </a:lnTo>
                  <a:lnTo>
                    <a:pt x="0" y="354"/>
                  </a:lnTo>
                  <a:lnTo>
                    <a:pt x="0" y="382"/>
                  </a:lnTo>
                  <a:lnTo>
                    <a:pt x="0" y="382"/>
                  </a:lnTo>
                  <a:lnTo>
                    <a:pt x="2" y="394"/>
                  </a:lnTo>
                  <a:lnTo>
                    <a:pt x="8" y="404"/>
                  </a:lnTo>
                  <a:lnTo>
                    <a:pt x="18" y="412"/>
                  </a:lnTo>
                  <a:lnTo>
                    <a:pt x="22" y="414"/>
                  </a:lnTo>
                  <a:lnTo>
                    <a:pt x="28" y="414"/>
                  </a:lnTo>
                  <a:lnTo>
                    <a:pt x="28" y="414"/>
                  </a:lnTo>
                  <a:lnTo>
                    <a:pt x="40" y="416"/>
                  </a:lnTo>
                  <a:lnTo>
                    <a:pt x="50" y="422"/>
                  </a:lnTo>
                  <a:lnTo>
                    <a:pt x="56" y="430"/>
                  </a:lnTo>
                  <a:lnTo>
                    <a:pt x="60" y="438"/>
                  </a:lnTo>
                  <a:lnTo>
                    <a:pt x="60" y="438"/>
                  </a:lnTo>
                  <a:lnTo>
                    <a:pt x="62" y="452"/>
                  </a:lnTo>
                  <a:lnTo>
                    <a:pt x="62" y="472"/>
                  </a:lnTo>
                  <a:lnTo>
                    <a:pt x="58" y="488"/>
                  </a:lnTo>
                  <a:lnTo>
                    <a:pt x="56" y="496"/>
                  </a:lnTo>
                  <a:lnTo>
                    <a:pt x="52" y="500"/>
                  </a:lnTo>
                  <a:lnTo>
                    <a:pt x="52" y="500"/>
                  </a:lnTo>
                  <a:lnTo>
                    <a:pt x="46" y="502"/>
                  </a:lnTo>
                  <a:lnTo>
                    <a:pt x="44" y="508"/>
                  </a:lnTo>
                  <a:lnTo>
                    <a:pt x="38" y="518"/>
                  </a:lnTo>
                  <a:lnTo>
                    <a:pt x="38" y="528"/>
                  </a:lnTo>
                  <a:lnTo>
                    <a:pt x="44" y="540"/>
                  </a:lnTo>
                  <a:lnTo>
                    <a:pt x="58" y="564"/>
                  </a:lnTo>
                  <a:lnTo>
                    <a:pt x="58" y="564"/>
                  </a:lnTo>
                  <a:lnTo>
                    <a:pt x="66" y="574"/>
                  </a:lnTo>
                  <a:lnTo>
                    <a:pt x="76" y="580"/>
                  </a:lnTo>
                  <a:lnTo>
                    <a:pt x="86" y="582"/>
                  </a:lnTo>
                  <a:lnTo>
                    <a:pt x="92" y="580"/>
                  </a:lnTo>
                  <a:lnTo>
                    <a:pt x="96" y="578"/>
                  </a:lnTo>
                  <a:lnTo>
                    <a:pt x="96" y="578"/>
                  </a:lnTo>
                  <a:lnTo>
                    <a:pt x="108" y="574"/>
                  </a:lnTo>
                  <a:lnTo>
                    <a:pt x="118" y="574"/>
                  </a:lnTo>
                  <a:lnTo>
                    <a:pt x="128" y="578"/>
                  </a:lnTo>
                  <a:lnTo>
                    <a:pt x="138" y="584"/>
                  </a:lnTo>
                  <a:lnTo>
                    <a:pt x="138" y="584"/>
                  </a:lnTo>
                  <a:lnTo>
                    <a:pt x="146" y="594"/>
                  </a:lnTo>
                  <a:lnTo>
                    <a:pt x="154" y="612"/>
                  </a:lnTo>
                  <a:lnTo>
                    <a:pt x="160" y="628"/>
                  </a:lnTo>
                  <a:lnTo>
                    <a:pt x="160" y="636"/>
                  </a:lnTo>
                  <a:lnTo>
                    <a:pt x="160" y="642"/>
                  </a:lnTo>
                  <a:lnTo>
                    <a:pt x="160" y="642"/>
                  </a:lnTo>
                  <a:lnTo>
                    <a:pt x="158" y="646"/>
                  </a:lnTo>
                  <a:lnTo>
                    <a:pt x="156" y="652"/>
                  </a:lnTo>
                  <a:lnTo>
                    <a:pt x="158" y="662"/>
                  </a:lnTo>
                  <a:lnTo>
                    <a:pt x="164" y="672"/>
                  </a:lnTo>
                  <a:lnTo>
                    <a:pt x="172" y="680"/>
                  </a:lnTo>
                  <a:lnTo>
                    <a:pt x="198" y="694"/>
                  </a:lnTo>
                  <a:lnTo>
                    <a:pt x="198" y="694"/>
                  </a:lnTo>
                  <a:lnTo>
                    <a:pt x="208" y="698"/>
                  </a:lnTo>
                  <a:lnTo>
                    <a:pt x="220" y="698"/>
                  </a:lnTo>
                  <a:lnTo>
                    <a:pt x="230" y="694"/>
                  </a:lnTo>
                  <a:lnTo>
                    <a:pt x="234" y="692"/>
                  </a:lnTo>
                  <a:lnTo>
                    <a:pt x="238" y="686"/>
                  </a:lnTo>
                  <a:lnTo>
                    <a:pt x="238" y="686"/>
                  </a:lnTo>
                  <a:lnTo>
                    <a:pt x="246" y="678"/>
                  </a:lnTo>
                  <a:lnTo>
                    <a:pt x="254" y="672"/>
                  </a:lnTo>
                  <a:lnTo>
                    <a:pt x="266" y="670"/>
                  </a:lnTo>
                  <a:lnTo>
                    <a:pt x="276" y="670"/>
                  </a:lnTo>
                  <a:lnTo>
                    <a:pt x="276" y="670"/>
                  </a:lnTo>
                  <a:lnTo>
                    <a:pt x="288" y="676"/>
                  </a:lnTo>
                  <a:lnTo>
                    <a:pt x="304" y="686"/>
                  </a:lnTo>
                  <a:lnTo>
                    <a:pt x="318" y="698"/>
                  </a:lnTo>
                  <a:lnTo>
                    <a:pt x="322" y="704"/>
                  </a:lnTo>
                  <a:lnTo>
                    <a:pt x="324" y="710"/>
                  </a:lnTo>
                  <a:lnTo>
                    <a:pt x="324" y="710"/>
                  </a:lnTo>
                  <a:lnTo>
                    <a:pt x="324" y="716"/>
                  </a:lnTo>
                  <a:lnTo>
                    <a:pt x="326" y="720"/>
                  </a:lnTo>
                  <a:lnTo>
                    <a:pt x="332" y="728"/>
                  </a:lnTo>
                  <a:lnTo>
                    <a:pt x="342" y="734"/>
                  </a:lnTo>
                  <a:lnTo>
                    <a:pt x="356" y="738"/>
                  </a:lnTo>
                  <a:lnTo>
                    <a:pt x="384" y="738"/>
                  </a:lnTo>
                  <a:lnTo>
                    <a:pt x="384" y="738"/>
                  </a:lnTo>
                  <a:lnTo>
                    <a:pt x="396" y="734"/>
                  </a:lnTo>
                  <a:lnTo>
                    <a:pt x="406" y="728"/>
                  </a:lnTo>
                  <a:lnTo>
                    <a:pt x="412" y="720"/>
                  </a:lnTo>
                  <a:lnTo>
                    <a:pt x="414" y="716"/>
                  </a:lnTo>
                  <a:lnTo>
                    <a:pt x="414" y="710"/>
                  </a:lnTo>
                  <a:lnTo>
                    <a:pt x="414" y="710"/>
                  </a:lnTo>
                  <a:lnTo>
                    <a:pt x="416" y="698"/>
                  </a:lnTo>
                  <a:lnTo>
                    <a:pt x="422" y="688"/>
                  </a:lnTo>
                  <a:lnTo>
                    <a:pt x="430" y="682"/>
                  </a:lnTo>
                  <a:lnTo>
                    <a:pt x="440" y="678"/>
                  </a:lnTo>
                  <a:lnTo>
                    <a:pt x="440" y="678"/>
                  </a:lnTo>
                  <a:lnTo>
                    <a:pt x="454" y="676"/>
                  </a:lnTo>
                  <a:lnTo>
                    <a:pt x="472" y="676"/>
                  </a:lnTo>
                  <a:lnTo>
                    <a:pt x="490" y="680"/>
                  </a:lnTo>
                  <a:lnTo>
                    <a:pt x="496" y="682"/>
                  </a:lnTo>
                  <a:lnTo>
                    <a:pt x="500" y="686"/>
                  </a:lnTo>
                  <a:lnTo>
                    <a:pt x="500" y="686"/>
                  </a:lnTo>
                  <a:lnTo>
                    <a:pt x="504" y="692"/>
                  </a:lnTo>
                  <a:lnTo>
                    <a:pt x="508" y="694"/>
                  </a:lnTo>
                  <a:lnTo>
                    <a:pt x="518" y="698"/>
                  </a:lnTo>
                  <a:lnTo>
                    <a:pt x="530" y="698"/>
                  </a:lnTo>
                  <a:lnTo>
                    <a:pt x="542" y="694"/>
                  </a:lnTo>
                  <a:lnTo>
                    <a:pt x="566" y="680"/>
                  </a:lnTo>
                  <a:lnTo>
                    <a:pt x="566" y="680"/>
                  </a:lnTo>
                  <a:lnTo>
                    <a:pt x="576" y="672"/>
                  </a:lnTo>
                  <a:lnTo>
                    <a:pt x="580" y="662"/>
                  </a:lnTo>
                  <a:lnTo>
                    <a:pt x="582" y="652"/>
                  </a:lnTo>
                  <a:lnTo>
                    <a:pt x="582" y="646"/>
                  </a:lnTo>
                  <a:lnTo>
                    <a:pt x="580" y="642"/>
                  </a:lnTo>
                  <a:lnTo>
                    <a:pt x="580" y="642"/>
                  </a:lnTo>
                  <a:lnTo>
                    <a:pt x="576" y="630"/>
                  </a:lnTo>
                  <a:lnTo>
                    <a:pt x="574" y="620"/>
                  </a:lnTo>
                  <a:lnTo>
                    <a:pt x="578" y="610"/>
                  </a:lnTo>
                  <a:lnTo>
                    <a:pt x="584" y="600"/>
                  </a:lnTo>
                  <a:lnTo>
                    <a:pt x="584" y="600"/>
                  </a:lnTo>
                  <a:lnTo>
                    <a:pt x="596" y="592"/>
                  </a:lnTo>
                  <a:lnTo>
                    <a:pt x="612" y="584"/>
                  </a:lnTo>
                  <a:lnTo>
                    <a:pt x="628" y="578"/>
                  </a:lnTo>
                  <a:lnTo>
                    <a:pt x="636" y="576"/>
                  </a:lnTo>
                  <a:lnTo>
                    <a:pt x="642" y="578"/>
                  </a:lnTo>
                  <a:lnTo>
                    <a:pt x="642" y="578"/>
                  </a:lnTo>
                  <a:lnTo>
                    <a:pt x="646" y="580"/>
                  </a:lnTo>
                  <a:lnTo>
                    <a:pt x="652" y="582"/>
                  </a:lnTo>
                  <a:lnTo>
                    <a:pt x="664" y="580"/>
                  </a:lnTo>
                  <a:lnTo>
                    <a:pt x="674" y="574"/>
                  </a:lnTo>
                  <a:lnTo>
                    <a:pt x="682" y="564"/>
                  </a:lnTo>
                  <a:lnTo>
                    <a:pt x="696" y="540"/>
                  </a:lnTo>
                  <a:lnTo>
                    <a:pt x="696" y="540"/>
                  </a:lnTo>
                  <a:lnTo>
                    <a:pt x="700" y="528"/>
                  </a:lnTo>
                  <a:lnTo>
                    <a:pt x="700" y="518"/>
                  </a:lnTo>
                  <a:lnTo>
                    <a:pt x="696" y="508"/>
                  </a:lnTo>
                  <a:lnTo>
                    <a:pt x="692" y="502"/>
                  </a:lnTo>
                  <a:lnTo>
                    <a:pt x="688" y="500"/>
                  </a:lnTo>
                  <a:lnTo>
                    <a:pt x="688" y="500"/>
                  </a:lnTo>
                  <a:lnTo>
                    <a:pt x="684" y="496"/>
                  </a:lnTo>
                  <a:lnTo>
                    <a:pt x="680" y="488"/>
                  </a:lnTo>
                  <a:lnTo>
                    <a:pt x="676" y="472"/>
                  </a:lnTo>
                  <a:lnTo>
                    <a:pt x="676" y="452"/>
                  </a:lnTo>
                  <a:lnTo>
                    <a:pt x="678" y="438"/>
                  </a:lnTo>
                  <a:lnTo>
                    <a:pt x="678" y="438"/>
                  </a:lnTo>
                  <a:close/>
                  <a:moveTo>
                    <a:pt x="370" y="624"/>
                  </a:moveTo>
                  <a:lnTo>
                    <a:pt x="370" y="624"/>
                  </a:lnTo>
                  <a:lnTo>
                    <a:pt x="344" y="624"/>
                  </a:lnTo>
                  <a:lnTo>
                    <a:pt x="318" y="620"/>
                  </a:lnTo>
                  <a:lnTo>
                    <a:pt x="294" y="614"/>
                  </a:lnTo>
                  <a:lnTo>
                    <a:pt x="270" y="604"/>
                  </a:lnTo>
                  <a:lnTo>
                    <a:pt x="248" y="594"/>
                  </a:lnTo>
                  <a:lnTo>
                    <a:pt x="226" y="580"/>
                  </a:lnTo>
                  <a:lnTo>
                    <a:pt x="206" y="566"/>
                  </a:lnTo>
                  <a:lnTo>
                    <a:pt x="188" y="550"/>
                  </a:lnTo>
                  <a:lnTo>
                    <a:pt x="172" y="532"/>
                  </a:lnTo>
                  <a:lnTo>
                    <a:pt x="156" y="512"/>
                  </a:lnTo>
                  <a:lnTo>
                    <a:pt x="144" y="490"/>
                  </a:lnTo>
                  <a:lnTo>
                    <a:pt x="134" y="468"/>
                  </a:lnTo>
                  <a:lnTo>
                    <a:pt x="124" y="444"/>
                  </a:lnTo>
                  <a:lnTo>
                    <a:pt x="118" y="420"/>
                  </a:lnTo>
                  <a:lnTo>
                    <a:pt x="114" y="394"/>
                  </a:lnTo>
                  <a:lnTo>
                    <a:pt x="114" y="368"/>
                  </a:lnTo>
                  <a:lnTo>
                    <a:pt x="114" y="368"/>
                  </a:lnTo>
                  <a:lnTo>
                    <a:pt x="114" y="342"/>
                  </a:lnTo>
                  <a:lnTo>
                    <a:pt x="118" y="316"/>
                  </a:lnTo>
                  <a:lnTo>
                    <a:pt x="124" y="292"/>
                  </a:lnTo>
                  <a:lnTo>
                    <a:pt x="134" y="268"/>
                  </a:lnTo>
                  <a:lnTo>
                    <a:pt x="144" y="246"/>
                  </a:lnTo>
                  <a:lnTo>
                    <a:pt x="156" y="226"/>
                  </a:lnTo>
                  <a:lnTo>
                    <a:pt x="172" y="206"/>
                  </a:lnTo>
                  <a:lnTo>
                    <a:pt x="188" y="188"/>
                  </a:lnTo>
                  <a:lnTo>
                    <a:pt x="206" y="170"/>
                  </a:lnTo>
                  <a:lnTo>
                    <a:pt x="226" y="156"/>
                  </a:lnTo>
                  <a:lnTo>
                    <a:pt x="248" y="144"/>
                  </a:lnTo>
                  <a:lnTo>
                    <a:pt x="270" y="132"/>
                  </a:lnTo>
                  <a:lnTo>
                    <a:pt x="294" y="124"/>
                  </a:lnTo>
                  <a:lnTo>
                    <a:pt x="318" y="118"/>
                  </a:lnTo>
                  <a:lnTo>
                    <a:pt x="344" y="114"/>
                  </a:lnTo>
                  <a:lnTo>
                    <a:pt x="370" y="112"/>
                  </a:lnTo>
                  <a:lnTo>
                    <a:pt x="370" y="112"/>
                  </a:lnTo>
                  <a:lnTo>
                    <a:pt x="396" y="114"/>
                  </a:lnTo>
                  <a:lnTo>
                    <a:pt x="420" y="118"/>
                  </a:lnTo>
                  <a:lnTo>
                    <a:pt x="446" y="124"/>
                  </a:lnTo>
                  <a:lnTo>
                    <a:pt x="468" y="132"/>
                  </a:lnTo>
                  <a:lnTo>
                    <a:pt x="492" y="144"/>
                  </a:lnTo>
                  <a:lnTo>
                    <a:pt x="512" y="156"/>
                  </a:lnTo>
                  <a:lnTo>
                    <a:pt x="532" y="170"/>
                  </a:lnTo>
                  <a:lnTo>
                    <a:pt x="550" y="188"/>
                  </a:lnTo>
                  <a:lnTo>
                    <a:pt x="566" y="206"/>
                  </a:lnTo>
                  <a:lnTo>
                    <a:pt x="582" y="226"/>
                  </a:lnTo>
                  <a:lnTo>
                    <a:pt x="594" y="246"/>
                  </a:lnTo>
                  <a:lnTo>
                    <a:pt x="606" y="268"/>
                  </a:lnTo>
                  <a:lnTo>
                    <a:pt x="614" y="292"/>
                  </a:lnTo>
                  <a:lnTo>
                    <a:pt x="620" y="316"/>
                  </a:lnTo>
                  <a:lnTo>
                    <a:pt x="624" y="342"/>
                  </a:lnTo>
                  <a:lnTo>
                    <a:pt x="626" y="368"/>
                  </a:lnTo>
                  <a:lnTo>
                    <a:pt x="626" y="368"/>
                  </a:lnTo>
                  <a:lnTo>
                    <a:pt x="624" y="394"/>
                  </a:lnTo>
                  <a:lnTo>
                    <a:pt x="620" y="420"/>
                  </a:lnTo>
                  <a:lnTo>
                    <a:pt x="614" y="444"/>
                  </a:lnTo>
                  <a:lnTo>
                    <a:pt x="606" y="468"/>
                  </a:lnTo>
                  <a:lnTo>
                    <a:pt x="594" y="490"/>
                  </a:lnTo>
                  <a:lnTo>
                    <a:pt x="582" y="512"/>
                  </a:lnTo>
                  <a:lnTo>
                    <a:pt x="566" y="532"/>
                  </a:lnTo>
                  <a:lnTo>
                    <a:pt x="550" y="550"/>
                  </a:lnTo>
                  <a:lnTo>
                    <a:pt x="532" y="566"/>
                  </a:lnTo>
                  <a:lnTo>
                    <a:pt x="512" y="580"/>
                  </a:lnTo>
                  <a:lnTo>
                    <a:pt x="492" y="594"/>
                  </a:lnTo>
                  <a:lnTo>
                    <a:pt x="468" y="604"/>
                  </a:lnTo>
                  <a:lnTo>
                    <a:pt x="446" y="614"/>
                  </a:lnTo>
                  <a:lnTo>
                    <a:pt x="420" y="620"/>
                  </a:lnTo>
                  <a:lnTo>
                    <a:pt x="396" y="624"/>
                  </a:lnTo>
                  <a:lnTo>
                    <a:pt x="370" y="624"/>
                  </a:lnTo>
                  <a:lnTo>
                    <a:pt x="370" y="624"/>
                  </a:lnTo>
                  <a:close/>
                </a:path>
              </a:pathLst>
            </a:custGeom>
            <a:solidFill>
              <a:srgbClr val="168D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</p:grpSp>
      <p:grpSp>
        <p:nvGrpSpPr>
          <p:cNvPr id="11" name="Grupo 8"/>
          <p:cNvGrpSpPr/>
          <p:nvPr/>
        </p:nvGrpSpPr>
        <p:grpSpPr>
          <a:xfrm>
            <a:off x="1813900" y="2016157"/>
            <a:ext cx="1447800" cy="1549400"/>
            <a:chOff x="1804988" y="1866172"/>
            <a:chExt cx="1447800" cy="1549400"/>
          </a:xfrm>
        </p:grpSpPr>
        <p:grpSp>
          <p:nvGrpSpPr>
            <p:cNvPr id="12" name="Grupo 3"/>
            <p:cNvGrpSpPr/>
            <p:nvPr/>
          </p:nvGrpSpPr>
          <p:grpSpPr>
            <a:xfrm>
              <a:off x="1804988" y="1866172"/>
              <a:ext cx="1168400" cy="434975"/>
              <a:chOff x="1804988" y="1866172"/>
              <a:chExt cx="1168400" cy="434975"/>
            </a:xfrm>
          </p:grpSpPr>
          <p:sp>
            <p:nvSpPr>
              <p:cNvPr id="112" name="Freeform 106"/>
              <p:cNvSpPr>
                <a:spLocks/>
              </p:cNvSpPr>
              <p:nvPr/>
            </p:nvSpPr>
            <p:spPr bwMode="auto">
              <a:xfrm>
                <a:off x="1804988" y="1866172"/>
                <a:ext cx="1050925" cy="434975"/>
              </a:xfrm>
              <a:custGeom>
                <a:avLst/>
                <a:gdLst>
                  <a:gd name="T0" fmla="*/ 0 w 662"/>
                  <a:gd name="T1" fmla="*/ 274 h 274"/>
                  <a:gd name="T2" fmla="*/ 0 w 662"/>
                  <a:gd name="T3" fmla="*/ 274 h 274"/>
                  <a:gd name="T4" fmla="*/ 18 w 662"/>
                  <a:gd name="T5" fmla="*/ 244 h 274"/>
                  <a:gd name="T6" fmla="*/ 38 w 662"/>
                  <a:gd name="T7" fmla="*/ 214 h 274"/>
                  <a:gd name="T8" fmla="*/ 60 w 662"/>
                  <a:gd name="T9" fmla="*/ 188 h 274"/>
                  <a:gd name="T10" fmla="*/ 84 w 662"/>
                  <a:gd name="T11" fmla="*/ 162 h 274"/>
                  <a:gd name="T12" fmla="*/ 108 w 662"/>
                  <a:gd name="T13" fmla="*/ 138 h 274"/>
                  <a:gd name="T14" fmla="*/ 136 w 662"/>
                  <a:gd name="T15" fmla="*/ 114 h 274"/>
                  <a:gd name="T16" fmla="*/ 164 w 662"/>
                  <a:gd name="T17" fmla="*/ 94 h 274"/>
                  <a:gd name="T18" fmla="*/ 192 w 662"/>
                  <a:gd name="T19" fmla="*/ 76 h 274"/>
                  <a:gd name="T20" fmla="*/ 222 w 662"/>
                  <a:gd name="T21" fmla="*/ 58 h 274"/>
                  <a:gd name="T22" fmla="*/ 254 w 662"/>
                  <a:gd name="T23" fmla="*/ 44 h 274"/>
                  <a:gd name="T24" fmla="*/ 288 w 662"/>
                  <a:gd name="T25" fmla="*/ 30 h 274"/>
                  <a:gd name="T26" fmla="*/ 322 w 662"/>
                  <a:gd name="T27" fmla="*/ 20 h 274"/>
                  <a:gd name="T28" fmla="*/ 356 w 662"/>
                  <a:gd name="T29" fmla="*/ 10 h 274"/>
                  <a:gd name="T30" fmla="*/ 392 w 662"/>
                  <a:gd name="T31" fmla="*/ 4 h 274"/>
                  <a:gd name="T32" fmla="*/ 428 w 662"/>
                  <a:gd name="T33" fmla="*/ 0 h 274"/>
                  <a:gd name="T34" fmla="*/ 466 w 662"/>
                  <a:gd name="T35" fmla="*/ 0 h 274"/>
                  <a:gd name="T36" fmla="*/ 466 w 662"/>
                  <a:gd name="T37" fmla="*/ 0 h 274"/>
                  <a:gd name="T38" fmla="*/ 492 w 662"/>
                  <a:gd name="T39" fmla="*/ 0 h 274"/>
                  <a:gd name="T40" fmla="*/ 518 w 662"/>
                  <a:gd name="T41" fmla="*/ 2 h 274"/>
                  <a:gd name="T42" fmla="*/ 542 w 662"/>
                  <a:gd name="T43" fmla="*/ 6 h 274"/>
                  <a:gd name="T44" fmla="*/ 568 w 662"/>
                  <a:gd name="T45" fmla="*/ 10 h 274"/>
                  <a:gd name="T46" fmla="*/ 616 w 662"/>
                  <a:gd name="T47" fmla="*/ 20 h 274"/>
                  <a:gd name="T48" fmla="*/ 662 w 662"/>
                  <a:gd name="T49" fmla="*/ 36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62" h="274">
                    <a:moveTo>
                      <a:pt x="0" y="274"/>
                    </a:moveTo>
                    <a:lnTo>
                      <a:pt x="0" y="274"/>
                    </a:lnTo>
                    <a:lnTo>
                      <a:pt x="18" y="244"/>
                    </a:lnTo>
                    <a:lnTo>
                      <a:pt x="38" y="214"/>
                    </a:lnTo>
                    <a:lnTo>
                      <a:pt x="60" y="188"/>
                    </a:lnTo>
                    <a:lnTo>
                      <a:pt x="84" y="162"/>
                    </a:lnTo>
                    <a:lnTo>
                      <a:pt x="108" y="138"/>
                    </a:lnTo>
                    <a:lnTo>
                      <a:pt x="136" y="114"/>
                    </a:lnTo>
                    <a:lnTo>
                      <a:pt x="164" y="94"/>
                    </a:lnTo>
                    <a:lnTo>
                      <a:pt x="192" y="76"/>
                    </a:lnTo>
                    <a:lnTo>
                      <a:pt x="222" y="58"/>
                    </a:lnTo>
                    <a:lnTo>
                      <a:pt x="254" y="44"/>
                    </a:lnTo>
                    <a:lnTo>
                      <a:pt x="288" y="30"/>
                    </a:lnTo>
                    <a:lnTo>
                      <a:pt x="322" y="20"/>
                    </a:lnTo>
                    <a:lnTo>
                      <a:pt x="356" y="10"/>
                    </a:lnTo>
                    <a:lnTo>
                      <a:pt x="392" y="4"/>
                    </a:lnTo>
                    <a:lnTo>
                      <a:pt x="428" y="0"/>
                    </a:lnTo>
                    <a:lnTo>
                      <a:pt x="466" y="0"/>
                    </a:lnTo>
                    <a:lnTo>
                      <a:pt x="466" y="0"/>
                    </a:lnTo>
                    <a:lnTo>
                      <a:pt x="492" y="0"/>
                    </a:lnTo>
                    <a:lnTo>
                      <a:pt x="518" y="2"/>
                    </a:lnTo>
                    <a:lnTo>
                      <a:pt x="542" y="6"/>
                    </a:lnTo>
                    <a:lnTo>
                      <a:pt x="568" y="10"/>
                    </a:lnTo>
                    <a:lnTo>
                      <a:pt x="616" y="20"/>
                    </a:lnTo>
                    <a:lnTo>
                      <a:pt x="662" y="36"/>
                    </a:lnTo>
                  </a:path>
                </a:pathLst>
              </a:custGeom>
              <a:noFill/>
              <a:ln w="19050">
                <a:solidFill>
                  <a:srgbClr val="9A999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13" name="Freeform 107"/>
              <p:cNvSpPr>
                <a:spLocks/>
              </p:cNvSpPr>
              <p:nvPr/>
            </p:nvSpPr>
            <p:spPr bwMode="auto">
              <a:xfrm>
                <a:off x="2811463" y="1875697"/>
                <a:ext cx="161925" cy="104775"/>
              </a:xfrm>
              <a:custGeom>
                <a:avLst/>
                <a:gdLst>
                  <a:gd name="T0" fmla="*/ 0 w 102"/>
                  <a:gd name="T1" fmla="*/ 48 h 66"/>
                  <a:gd name="T2" fmla="*/ 102 w 102"/>
                  <a:gd name="T3" fmla="*/ 66 h 66"/>
                  <a:gd name="T4" fmla="*/ 22 w 102"/>
                  <a:gd name="T5" fmla="*/ 0 h 66"/>
                  <a:gd name="T6" fmla="*/ 0 w 102"/>
                  <a:gd name="T7" fmla="*/ 4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2" h="66">
                    <a:moveTo>
                      <a:pt x="0" y="48"/>
                    </a:moveTo>
                    <a:lnTo>
                      <a:pt x="102" y="66"/>
                    </a:lnTo>
                    <a:lnTo>
                      <a:pt x="22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9A99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</p:grpSp>
        <p:sp>
          <p:nvSpPr>
            <p:cNvPr id="40" name="Freeform 98"/>
            <p:cNvSpPr>
              <a:spLocks noEditPoints="1"/>
            </p:cNvSpPr>
            <p:nvPr/>
          </p:nvSpPr>
          <p:spPr bwMode="auto">
            <a:xfrm>
              <a:off x="1846263" y="2009047"/>
              <a:ext cx="1406525" cy="1406525"/>
            </a:xfrm>
            <a:custGeom>
              <a:avLst/>
              <a:gdLst>
                <a:gd name="T0" fmla="*/ 850 w 886"/>
                <a:gd name="T1" fmla="*/ 498 h 886"/>
                <a:gd name="T2" fmla="*/ 884 w 886"/>
                <a:gd name="T3" fmla="*/ 472 h 886"/>
                <a:gd name="T4" fmla="*/ 866 w 886"/>
                <a:gd name="T5" fmla="*/ 390 h 886"/>
                <a:gd name="T6" fmla="*/ 818 w 886"/>
                <a:gd name="T7" fmla="*/ 370 h 886"/>
                <a:gd name="T8" fmla="*/ 816 w 886"/>
                <a:gd name="T9" fmla="*/ 300 h 886"/>
                <a:gd name="T10" fmla="*/ 840 w 886"/>
                <a:gd name="T11" fmla="*/ 266 h 886"/>
                <a:gd name="T12" fmla="*/ 806 w 886"/>
                <a:gd name="T13" fmla="*/ 192 h 886"/>
                <a:gd name="T14" fmla="*/ 756 w 886"/>
                <a:gd name="T15" fmla="*/ 196 h 886"/>
                <a:gd name="T16" fmla="*/ 700 w 886"/>
                <a:gd name="T17" fmla="*/ 152 h 886"/>
                <a:gd name="T18" fmla="*/ 698 w 886"/>
                <a:gd name="T19" fmla="*/ 110 h 886"/>
                <a:gd name="T20" fmla="*/ 644 w 886"/>
                <a:gd name="T21" fmla="*/ 48 h 886"/>
                <a:gd name="T22" fmla="*/ 600 w 886"/>
                <a:gd name="T23" fmla="*/ 62 h 886"/>
                <a:gd name="T24" fmla="*/ 556 w 886"/>
                <a:gd name="T25" fmla="*/ 80 h 886"/>
                <a:gd name="T26" fmla="*/ 498 w 886"/>
                <a:gd name="T27" fmla="*/ 32 h 886"/>
                <a:gd name="T28" fmla="*/ 466 w 886"/>
                <a:gd name="T29" fmla="*/ 0 h 886"/>
                <a:gd name="T30" fmla="*/ 388 w 886"/>
                <a:gd name="T31" fmla="*/ 26 h 886"/>
                <a:gd name="T32" fmla="*/ 364 w 886"/>
                <a:gd name="T33" fmla="*/ 72 h 886"/>
                <a:gd name="T34" fmla="*/ 292 w 886"/>
                <a:gd name="T35" fmla="*/ 68 h 886"/>
                <a:gd name="T36" fmla="*/ 254 w 886"/>
                <a:gd name="T37" fmla="*/ 44 h 886"/>
                <a:gd name="T38" fmla="*/ 188 w 886"/>
                <a:gd name="T39" fmla="*/ 90 h 886"/>
                <a:gd name="T40" fmla="*/ 196 w 886"/>
                <a:gd name="T41" fmla="*/ 142 h 886"/>
                <a:gd name="T42" fmla="*/ 142 w 886"/>
                <a:gd name="T43" fmla="*/ 190 h 886"/>
                <a:gd name="T44" fmla="*/ 102 w 886"/>
                <a:gd name="T45" fmla="*/ 186 h 886"/>
                <a:gd name="T46" fmla="*/ 46 w 886"/>
                <a:gd name="T47" fmla="*/ 248 h 886"/>
                <a:gd name="T48" fmla="*/ 62 w 886"/>
                <a:gd name="T49" fmla="*/ 286 h 886"/>
                <a:gd name="T50" fmla="*/ 74 w 886"/>
                <a:gd name="T51" fmla="*/ 346 h 886"/>
                <a:gd name="T52" fmla="*/ 32 w 886"/>
                <a:gd name="T53" fmla="*/ 388 h 886"/>
                <a:gd name="T54" fmla="*/ 0 w 886"/>
                <a:gd name="T55" fmla="*/ 466 h 886"/>
                <a:gd name="T56" fmla="*/ 32 w 886"/>
                <a:gd name="T57" fmla="*/ 498 h 886"/>
                <a:gd name="T58" fmla="*/ 72 w 886"/>
                <a:gd name="T59" fmla="*/ 528 h 886"/>
                <a:gd name="T60" fmla="*/ 62 w 886"/>
                <a:gd name="T61" fmla="*/ 600 h 886"/>
                <a:gd name="T62" fmla="*/ 46 w 886"/>
                <a:gd name="T63" fmla="*/ 638 h 886"/>
                <a:gd name="T64" fmla="*/ 102 w 886"/>
                <a:gd name="T65" fmla="*/ 700 h 886"/>
                <a:gd name="T66" fmla="*/ 154 w 886"/>
                <a:gd name="T67" fmla="*/ 694 h 886"/>
                <a:gd name="T68" fmla="*/ 192 w 886"/>
                <a:gd name="T69" fmla="*/ 754 h 886"/>
                <a:gd name="T70" fmla="*/ 188 w 886"/>
                <a:gd name="T71" fmla="*/ 796 h 886"/>
                <a:gd name="T72" fmla="*/ 254 w 886"/>
                <a:gd name="T73" fmla="*/ 842 h 886"/>
                <a:gd name="T74" fmla="*/ 294 w 886"/>
                <a:gd name="T75" fmla="*/ 814 h 886"/>
                <a:gd name="T76" fmla="*/ 366 w 886"/>
                <a:gd name="T77" fmla="*/ 824 h 886"/>
                <a:gd name="T78" fmla="*/ 388 w 886"/>
                <a:gd name="T79" fmla="*/ 860 h 886"/>
                <a:gd name="T80" fmla="*/ 466 w 886"/>
                <a:gd name="T81" fmla="*/ 886 h 886"/>
                <a:gd name="T82" fmla="*/ 498 w 886"/>
                <a:gd name="T83" fmla="*/ 852 h 886"/>
                <a:gd name="T84" fmla="*/ 528 w 886"/>
                <a:gd name="T85" fmla="*/ 814 h 886"/>
                <a:gd name="T86" fmla="*/ 600 w 886"/>
                <a:gd name="T87" fmla="*/ 826 h 886"/>
                <a:gd name="T88" fmla="*/ 644 w 886"/>
                <a:gd name="T89" fmla="*/ 838 h 886"/>
                <a:gd name="T90" fmla="*/ 698 w 886"/>
                <a:gd name="T91" fmla="*/ 778 h 886"/>
                <a:gd name="T92" fmla="*/ 696 w 886"/>
                <a:gd name="T93" fmla="*/ 726 h 886"/>
                <a:gd name="T94" fmla="*/ 762 w 886"/>
                <a:gd name="T95" fmla="*/ 692 h 886"/>
                <a:gd name="T96" fmla="*/ 806 w 886"/>
                <a:gd name="T97" fmla="*/ 694 h 886"/>
                <a:gd name="T98" fmla="*/ 840 w 886"/>
                <a:gd name="T99" fmla="*/ 620 h 886"/>
                <a:gd name="T100" fmla="*/ 816 w 886"/>
                <a:gd name="T101" fmla="*/ 588 h 886"/>
                <a:gd name="T102" fmla="*/ 444 w 886"/>
                <a:gd name="T103" fmla="*/ 750 h 886"/>
                <a:gd name="T104" fmla="*/ 248 w 886"/>
                <a:gd name="T105" fmla="*/ 680 h 886"/>
                <a:gd name="T106" fmla="*/ 142 w 886"/>
                <a:gd name="T107" fmla="*/ 506 h 886"/>
                <a:gd name="T108" fmla="*/ 160 w 886"/>
                <a:gd name="T109" fmla="*/ 324 h 886"/>
                <a:gd name="T110" fmla="*/ 296 w 886"/>
                <a:gd name="T111" fmla="*/ 172 h 886"/>
                <a:gd name="T112" fmla="*/ 474 w 886"/>
                <a:gd name="T113" fmla="*/ 138 h 886"/>
                <a:gd name="T114" fmla="*/ 660 w 886"/>
                <a:gd name="T115" fmla="*/ 226 h 886"/>
                <a:gd name="T116" fmla="*/ 748 w 886"/>
                <a:gd name="T117" fmla="*/ 412 h 886"/>
                <a:gd name="T118" fmla="*/ 714 w 886"/>
                <a:gd name="T119" fmla="*/ 590 h 886"/>
                <a:gd name="T120" fmla="*/ 562 w 886"/>
                <a:gd name="T121" fmla="*/ 726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86" h="886">
                  <a:moveTo>
                    <a:pt x="814" y="528"/>
                  </a:moveTo>
                  <a:lnTo>
                    <a:pt x="814" y="528"/>
                  </a:lnTo>
                  <a:lnTo>
                    <a:pt x="816" y="522"/>
                  </a:lnTo>
                  <a:lnTo>
                    <a:pt x="818" y="516"/>
                  </a:lnTo>
                  <a:lnTo>
                    <a:pt x="826" y="506"/>
                  </a:lnTo>
                  <a:lnTo>
                    <a:pt x="838" y="500"/>
                  </a:lnTo>
                  <a:lnTo>
                    <a:pt x="850" y="498"/>
                  </a:lnTo>
                  <a:lnTo>
                    <a:pt x="854" y="498"/>
                  </a:lnTo>
                  <a:lnTo>
                    <a:pt x="854" y="498"/>
                  </a:lnTo>
                  <a:lnTo>
                    <a:pt x="860" y="498"/>
                  </a:lnTo>
                  <a:lnTo>
                    <a:pt x="866" y="496"/>
                  </a:lnTo>
                  <a:lnTo>
                    <a:pt x="876" y="488"/>
                  </a:lnTo>
                  <a:lnTo>
                    <a:pt x="882" y="478"/>
                  </a:lnTo>
                  <a:lnTo>
                    <a:pt x="884" y="472"/>
                  </a:lnTo>
                  <a:lnTo>
                    <a:pt x="886" y="466"/>
                  </a:lnTo>
                  <a:lnTo>
                    <a:pt x="886" y="420"/>
                  </a:lnTo>
                  <a:lnTo>
                    <a:pt x="886" y="420"/>
                  </a:lnTo>
                  <a:lnTo>
                    <a:pt x="884" y="414"/>
                  </a:lnTo>
                  <a:lnTo>
                    <a:pt x="882" y="408"/>
                  </a:lnTo>
                  <a:lnTo>
                    <a:pt x="876" y="398"/>
                  </a:lnTo>
                  <a:lnTo>
                    <a:pt x="866" y="390"/>
                  </a:lnTo>
                  <a:lnTo>
                    <a:pt x="860" y="390"/>
                  </a:lnTo>
                  <a:lnTo>
                    <a:pt x="854" y="388"/>
                  </a:lnTo>
                  <a:lnTo>
                    <a:pt x="850" y="388"/>
                  </a:lnTo>
                  <a:lnTo>
                    <a:pt x="850" y="388"/>
                  </a:lnTo>
                  <a:lnTo>
                    <a:pt x="838" y="386"/>
                  </a:lnTo>
                  <a:lnTo>
                    <a:pt x="826" y="380"/>
                  </a:lnTo>
                  <a:lnTo>
                    <a:pt x="818" y="370"/>
                  </a:lnTo>
                  <a:lnTo>
                    <a:pt x="816" y="364"/>
                  </a:lnTo>
                  <a:lnTo>
                    <a:pt x="814" y="360"/>
                  </a:lnTo>
                  <a:lnTo>
                    <a:pt x="814" y="360"/>
                  </a:lnTo>
                  <a:lnTo>
                    <a:pt x="812" y="342"/>
                  </a:lnTo>
                  <a:lnTo>
                    <a:pt x="812" y="320"/>
                  </a:lnTo>
                  <a:lnTo>
                    <a:pt x="812" y="310"/>
                  </a:lnTo>
                  <a:lnTo>
                    <a:pt x="816" y="300"/>
                  </a:lnTo>
                  <a:lnTo>
                    <a:pt x="818" y="292"/>
                  </a:lnTo>
                  <a:lnTo>
                    <a:pt x="824" y="286"/>
                  </a:lnTo>
                  <a:lnTo>
                    <a:pt x="826" y="286"/>
                  </a:lnTo>
                  <a:lnTo>
                    <a:pt x="826" y="286"/>
                  </a:lnTo>
                  <a:lnTo>
                    <a:pt x="832" y="282"/>
                  </a:lnTo>
                  <a:lnTo>
                    <a:pt x="836" y="276"/>
                  </a:lnTo>
                  <a:lnTo>
                    <a:pt x="840" y="266"/>
                  </a:lnTo>
                  <a:lnTo>
                    <a:pt x="842" y="254"/>
                  </a:lnTo>
                  <a:lnTo>
                    <a:pt x="840" y="248"/>
                  </a:lnTo>
                  <a:lnTo>
                    <a:pt x="838" y="242"/>
                  </a:lnTo>
                  <a:lnTo>
                    <a:pt x="814" y="202"/>
                  </a:lnTo>
                  <a:lnTo>
                    <a:pt x="814" y="202"/>
                  </a:lnTo>
                  <a:lnTo>
                    <a:pt x="810" y="196"/>
                  </a:lnTo>
                  <a:lnTo>
                    <a:pt x="806" y="192"/>
                  </a:lnTo>
                  <a:lnTo>
                    <a:pt x="796" y="188"/>
                  </a:lnTo>
                  <a:lnTo>
                    <a:pt x="784" y="186"/>
                  </a:lnTo>
                  <a:lnTo>
                    <a:pt x="778" y="188"/>
                  </a:lnTo>
                  <a:lnTo>
                    <a:pt x="772" y="190"/>
                  </a:lnTo>
                  <a:lnTo>
                    <a:pt x="768" y="192"/>
                  </a:lnTo>
                  <a:lnTo>
                    <a:pt x="768" y="192"/>
                  </a:lnTo>
                  <a:lnTo>
                    <a:pt x="756" y="196"/>
                  </a:lnTo>
                  <a:lnTo>
                    <a:pt x="744" y="196"/>
                  </a:lnTo>
                  <a:lnTo>
                    <a:pt x="732" y="192"/>
                  </a:lnTo>
                  <a:lnTo>
                    <a:pt x="726" y="190"/>
                  </a:lnTo>
                  <a:lnTo>
                    <a:pt x="722" y="186"/>
                  </a:lnTo>
                  <a:lnTo>
                    <a:pt x="722" y="186"/>
                  </a:lnTo>
                  <a:lnTo>
                    <a:pt x="712" y="172"/>
                  </a:lnTo>
                  <a:lnTo>
                    <a:pt x="700" y="152"/>
                  </a:lnTo>
                  <a:lnTo>
                    <a:pt x="696" y="142"/>
                  </a:lnTo>
                  <a:lnTo>
                    <a:pt x="694" y="132"/>
                  </a:lnTo>
                  <a:lnTo>
                    <a:pt x="692" y="124"/>
                  </a:lnTo>
                  <a:lnTo>
                    <a:pt x="694" y="118"/>
                  </a:lnTo>
                  <a:lnTo>
                    <a:pt x="696" y="114"/>
                  </a:lnTo>
                  <a:lnTo>
                    <a:pt x="696" y="114"/>
                  </a:lnTo>
                  <a:lnTo>
                    <a:pt x="698" y="110"/>
                  </a:lnTo>
                  <a:lnTo>
                    <a:pt x="700" y="104"/>
                  </a:lnTo>
                  <a:lnTo>
                    <a:pt x="698" y="90"/>
                  </a:lnTo>
                  <a:lnTo>
                    <a:pt x="694" y="80"/>
                  </a:lnTo>
                  <a:lnTo>
                    <a:pt x="690" y="76"/>
                  </a:lnTo>
                  <a:lnTo>
                    <a:pt x="684" y="72"/>
                  </a:lnTo>
                  <a:lnTo>
                    <a:pt x="644" y="48"/>
                  </a:lnTo>
                  <a:lnTo>
                    <a:pt x="644" y="48"/>
                  </a:lnTo>
                  <a:lnTo>
                    <a:pt x="638" y="46"/>
                  </a:lnTo>
                  <a:lnTo>
                    <a:pt x="632" y="44"/>
                  </a:lnTo>
                  <a:lnTo>
                    <a:pt x="620" y="46"/>
                  </a:lnTo>
                  <a:lnTo>
                    <a:pt x="610" y="50"/>
                  </a:lnTo>
                  <a:lnTo>
                    <a:pt x="604" y="56"/>
                  </a:lnTo>
                  <a:lnTo>
                    <a:pt x="600" y="60"/>
                  </a:lnTo>
                  <a:lnTo>
                    <a:pt x="600" y="62"/>
                  </a:lnTo>
                  <a:lnTo>
                    <a:pt x="600" y="62"/>
                  </a:lnTo>
                  <a:lnTo>
                    <a:pt x="592" y="72"/>
                  </a:lnTo>
                  <a:lnTo>
                    <a:pt x="580" y="80"/>
                  </a:lnTo>
                  <a:lnTo>
                    <a:pt x="568" y="82"/>
                  </a:lnTo>
                  <a:lnTo>
                    <a:pt x="562" y="82"/>
                  </a:lnTo>
                  <a:lnTo>
                    <a:pt x="556" y="80"/>
                  </a:lnTo>
                  <a:lnTo>
                    <a:pt x="556" y="80"/>
                  </a:lnTo>
                  <a:lnTo>
                    <a:pt x="540" y="74"/>
                  </a:lnTo>
                  <a:lnTo>
                    <a:pt x="520" y="62"/>
                  </a:lnTo>
                  <a:lnTo>
                    <a:pt x="512" y="56"/>
                  </a:lnTo>
                  <a:lnTo>
                    <a:pt x="504" y="48"/>
                  </a:lnTo>
                  <a:lnTo>
                    <a:pt x="500" y="42"/>
                  </a:lnTo>
                  <a:lnTo>
                    <a:pt x="498" y="36"/>
                  </a:lnTo>
                  <a:lnTo>
                    <a:pt x="498" y="32"/>
                  </a:lnTo>
                  <a:lnTo>
                    <a:pt x="498" y="32"/>
                  </a:lnTo>
                  <a:lnTo>
                    <a:pt x="498" y="26"/>
                  </a:lnTo>
                  <a:lnTo>
                    <a:pt x="496" y="20"/>
                  </a:lnTo>
                  <a:lnTo>
                    <a:pt x="488" y="10"/>
                  </a:lnTo>
                  <a:lnTo>
                    <a:pt x="478" y="4"/>
                  </a:lnTo>
                  <a:lnTo>
                    <a:pt x="472" y="2"/>
                  </a:lnTo>
                  <a:lnTo>
                    <a:pt x="466" y="0"/>
                  </a:lnTo>
                  <a:lnTo>
                    <a:pt x="420" y="0"/>
                  </a:lnTo>
                  <a:lnTo>
                    <a:pt x="420" y="0"/>
                  </a:lnTo>
                  <a:lnTo>
                    <a:pt x="414" y="2"/>
                  </a:lnTo>
                  <a:lnTo>
                    <a:pt x="408" y="4"/>
                  </a:lnTo>
                  <a:lnTo>
                    <a:pt x="398" y="10"/>
                  </a:lnTo>
                  <a:lnTo>
                    <a:pt x="390" y="20"/>
                  </a:lnTo>
                  <a:lnTo>
                    <a:pt x="388" y="26"/>
                  </a:lnTo>
                  <a:lnTo>
                    <a:pt x="388" y="32"/>
                  </a:lnTo>
                  <a:lnTo>
                    <a:pt x="388" y="36"/>
                  </a:lnTo>
                  <a:lnTo>
                    <a:pt x="388" y="36"/>
                  </a:lnTo>
                  <a:lnTo>
                    <a:pt x="386" y="48"/>
                  </a:lnTo>
                  <a:lnTo>
                    <a:pt x="380" y="60"/>
                  </a:lnTo>
                  <a:lnTo>
                    <a:pt x="370" y="68"/>
                  </a:lnTo>
                  <a:lnTo>
                    <a:pt x="364" y="72"/>
                  </a:lnTo>
                  <a:lnTo>
                    <a:pt x="358" y="72"/>
                  </a:lnTo>
                  <a:lnTo>
                    <a:pt x="358" y="72"/>
                  </a:lnTo>
                  <a:lnTo>
                    <a:pt x="342" y="74"/>
                  </a:lnTo>
                  <a:lnTo>
                    <a:pt x="320" y="74"/>
                  </a:lnTo>
                  <a:lnTo>
                    <a:pt x="308" y="74"/>
                  </a:lnTo>
                  <a:lnTo>
                    <a:pt x="300" y="70"/>
                  </a:lnTo>
                  <a:lnTo>
                    <a:pt x="292" y="68"/>
                  </a:lnTo>
                  <a:lnTo>
                    <a:pt x="286" y="62"/>
                  </a:lnTo>
                  <a:lnTo>
                    <a:pt x="286" y="60"/>
                  </a:lnTo>
                  <a:lnTo>
                    <a:pt x="286" y="60"/>
                  </a:lnTo>
                  <a:lnTo>
                    <a:pt x="282" y="56"/>
                  </a:lnTo>
                  <a:lnTo>
                    <a:pt x="276" y="50"/>
                  </a:lnTo>
                  <a:lnTo>
                    <a:pt x="266" y="46"/>
                  </a:lnTo>
                  <a:lnTo>
                    <a:pt x="254" y="44"/>
                  </a:lnTo>
                  <a:lnTo>
                    <a:pt x="248" y="46"/>
                  </a:lnTo>
                  <a:lnTo>
                    <a:pt x="242" y="48"/>
                  </a:lnTo>
                  <a:lnTo>
                    <a:pt x="202" y="72"/>
                  </a:lnTo>
                  <a:lnTo>
                    <a:pt x="202" y="72"/>
                  </a:lnTo>
                  <a:lnTo>
                    <a:pt x="196" y="76"/>
                  </a:lnTo>
                  <a:lnTo>
                    <a:pt x="192" y="80"/>
                  </a:lnTo>
                  <a:lnTo>
                    <a:pt x="188" y="90"/>
                  </a:lnTo>
                  <a:lnTo>
                    <a:pt x="186" y="104"/>
                  </a:lnTo>
                  <a:lnTo>
                    <a:pt x="188" y="110"/>
                  </a:lnTo>
                  <a:lnTo>
                    <a:pt x="190" y="114"/>
                  </a:lnTo>
                  <a:lnTo>
                    <a:pt x="192" y="118"/>
                  </a:lnTo>
                  <a:lnTo>
                    <a:pt x="192" y="118"/>
                  </a:lnTo>
                  <a:lnTo>
                    <a:pt x="196" y="130"/>
                  </a:lnTo>
                  <a:lnTo>
                    <a:pt x="196" y="142"/>
                  </a:lnTo>
                  <a:lnTo>
                    <a:pt x="192" y="154"/>
                  </a:lnTo>
                  <a:lnTo>
                    <a:pt x="190" y="160"/>
                  </a:lnTo>
                  <a:lnTo>
                    <a:pt x="186" y="164"/>
                  </a:lnTo>
                  <a:lnTo>
                    <a:pt x="186" y="164"/>
                  </a:lnTo>
                  <a:lnTo>
                    <a:pt x="172" y="174"/>
                  </a:lnTo>
                  <a:lnTo>
                    <a:pt x="152" y="186"/>
                  </a:lnTo>
                  <a:lnTo>
                    <a:pt x="142" y="190"/>
                  </a:lnTo>
                  <a:lnTo>
                    <a:pt x="132" y="192"/>
                  </a:lnTo>
                  <a:lnTo>
                    <a:pt x="124" y="194"/>
                  </a:lnTo>
                  <a:lnTo>
                    <a:pt x="118" y="192"/>
                  </a:lnTo>
                  <a:lnTo>
                    <a:pt x="114" y="190"/>
                  </a:lnTo>
                  <a:lnTo>
                    <a:pt x="114" y="190"/>
                  </a:lnTo>
                  <a:lnTo>
                    <a:pt x="108" y="188"/>
                  </a:lnTo>
                  <a:lnTo>
                    <a:pt x="102" y="186"/>
                  </a:lnTo>
                  <a:lnTo>
                    <a:pt x="90" y="188"/>
                  </a:lnTo>
                  <a:lnTo>
                    <a:pt x="80" y="192"/>
                  </a:lnTo>
                  <a:lnTo>
                    <a:pt x="76" y="196"/>
                  </a:lnTo>
                  <a:lnTo>
                    <a:pt x="72" y="202"/>
                  </a:lnTo>
                  <a:lnTo>
                    <a:pt x="48" y="242"/>
                  </a:lnTo>
                  <a:lnTo>
                    <a:pt x="48" y="242"/>
                  </a:lnTo>
                  <a:lnTo>
                    <a:pt x="46" y="248"/>
                  </a:lnTo>
                  <a:lnTo>
                    <a:pt x="44" y="254"/>
                  </a:lnTo>
                  <a:lnTo>
                    <a:pt x="46" y="266"/>
                  </a:lnTo>
                  <a:lnTo>
                    <a:pt x="50" y="276"/>
                  </a:lnTo>
                  <a:lnTo>
                    <a:pt x="54" y="282"/>
                  </a:lnTo>
                  <a:lnTo>
                    <a:pt x="60" y="286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72" y="294"/>
                  </a:lnTo>
                  <a:lnTo>
                    <a:pt x="78" y="306"/>
                  </a:lnTo>
                  <a:lnTo>
                    <a:pt x="82" y="318"/>
                  </a:lnTo>
                  <a:lnTo>
                    <a:pt x="82" y="324"/>
                  </a:lnTo>
                  <a:lnTo>
                    <a:pt x="80" y="330"/>
                  </a:lnTo>
                  <a:lnTo>
                    <a:pt x="80" y="330"/>
                  </a:lnTo>
                  <a:lnTo>
                    <a:pt x="74" y="346"/>
                  </a:lnTo>
                  <a:lnTo>
                    <a:pt x="62" y="366"/>
                  </a:lnTo>
                  <a:lnTo>
                    <a:pt x="56" y="374"/>
                  </a:lnTo>
                  <a:lnTo>
                    <a:pt x="48" y="382"/>
                  </a:lnTo>
                  <a:lnTo>
                    <a:pt x="42" y="386"/>
                  </a:lnTo>
                  <a:lnTo>
                    <a:pt x="36" y="388"/>
                  </a:lnTo>
                  <a:lnTo>
                    <a:pt x="32" y="388"/>
                  </a:lnTo>
                  <a:lnTo>
                    <a:pt x="32" y="388"/>
                  </a:lnTo>
                  <a:lnTo>
                    <a:pt x="26" y="390"/>
                  </a:lnTo>
                  <a:lnTo>
                    <a:pt x="20" y="390"/>
                  </a:lnTo>
                  <a:lnTo>
                    <a:pt x="10" y="398"/>
                  </a:lnTo>
                  <a:lnTo>
                    <a:pt x="4" y="408"/>
                  </a:lnTo>
                  <a:lnTo>
                    <a:pt x="2" y="414"/>
                  </a:lnTo>
                  <a:lnTo>
                    <a:pt x="0" y="420"/>
                  </a:lnTo>
                  <a:lnTo>
                    <a:pt x="0" y="466"/>
                  </a:lnTo>
                  <a:lnTo>
                    <a:pt x="0" y="466"/>
                  </a:lnTo>
                  <a:lnTo>
                    <a:pt x="2" y="472"/>
                  </a:lnTo>
                  <a:lnTo>
                    <a:pt x="4" y="478"/>
                  </a:lnTo>
                  <a:lnTo>
                    <a:pt x="10" y="488"/>
                  </a:lnTo>
                  <a:lnTo>
                    <a:pt x="20" y="496"/>
                  </a:lnTo>
                  <a:lnTo>
                    <a:pt x="26" y="498"/>
                  </a:lnTo>
                  <a:lnTo>
                    <a:pt x="32" y="498"/>
                  </a:lnTo>
                  <a:lnTo>
                    <a:pt x="36" y="498"/>
                  </a:lnTo>
                  <a:lnTo>
                    <a:pt x="36" y="498"/>
                  </a:lnTo>
                  <a:lnTo>
                    <a:pt x="48" y="500"/>
                  </a:lnTo>
                  <a:lnTo>
                    <a:pt x="60" y="506"/>
                  </a:lnTo>
                  <a:lnTo>
                    <a:pt x="68" y="516"/>
                  </a:lnTo>
                  <a:lnTo>
                    <a:pt x="70" y="522"/>
                  </a:lnTo>
                  <a:lnTo>
                    <a:pt x="72" y="528"/>
                  </a:lnTo>
                  <a:lnTo>
                    <a:pt x="72" y="528"/>
                  </a:lnTo>
                  <a:lnTo>
                    <a:pt x="74" y="544"/>
                  </a:lnTo>
                  <a:lnTo>
                    <a:pt x="74" y="566"/>
                  </a:lnTo>
                  <a:lnTo>
                    <a:pt x="74" y="578"/>
                  </a:lnTo>
                  <a:lnTo>
                    <a:pt x="70" y="588"/>
                  </a:lnTo>
                  <a:lnTo>
                    <a:pt x="68" y="594"/>
                  </a:lnTo>
                  <a:lnTo>
                    <a:pt x="62" y="600"/>
                  </a:lnTo>
                  <a:lnTo>
                    <a:pt x="60" y="602"/>
                  </a:lnTo>
                  <a:lnTo>
                    <a:pt x="60" y="602"/>
                  </a:lnTo>
                  <a:lnTo>
                    <a:pt x="54" y="604"/>
                  </a:lnTo>
                  <a:lnTo>
                    <a:pt x="50" y="610"/>
                  </a:lnTo>
                  <a:lnTo>
                    <a:pt x="46" y="620"/>
                  </a:lnTo>
                  <a:lnTo>
                    <a:pt x="44" y="632"/>
                  </a:lnTo>
                  <a:lnTo>
                    <a:pt x="46" y="638"/>
                  </a:lnTo>
                  <a:lnTo>
                    <a:pt x="48" y="644"/>
                  </a:lnTo>
                  <a:lnTo>
                    <a:pt x="72" y="684"/>
                  </a:lnTo>
                  <a:lnTo>
                    <a:pt x="72" y="684"/>
                  </a:lnTo>
                  <a:lnTo>
                    <a:pt x="76" y="690"/>
                  </a:lnTo>
                  <a:lnTo>
                    <a:pt x="80" y="694"/>
                  </a:lnTo>
                  <a:lnTo>
                    <a:pt x="90" y="700"/>
                  </a:lnTo>
                  <a:lnTo>
                    <a:pt x="102" y="700"/>
                  </a:lnTo>
                  <a:lnTo>
                    <a:pt x="108" y="698"/>
                  </a:lnTo>
                  <a:lnTo>
                    <a:pt x="114" y="696"/>
                  </a:lnTo>
                  <a:lnTo>
                    <a:pt x="118" y="694"/>
                  </a:lnTo>
                  <a:lnTo>
                    <a:pt x="118" y="694"/>
                  </a:lnTo>
                  <a:lnTo>
                    <a:pt x="130" y="690"/>
                  </a:lnTo>
                  <a:lnTo>
                    <a:pt x="142" y="690"/>
                  </a:lnTo>
                  <a:lnTo>
                    <a:pt x="154" y="694"/>
                  </a:lnTo>
                  <a:lnTo>
                    <a:pt x="160" y="696"/>
                  </a:lnTo>
                  <a:lnTo>
                    <a:pt x="164" y="700"/>
                  </a:lnTo>
                  <a:lnTo>
                    <a:pt x="164" y="700"/>
                  </a:lnTo>
                  <a:lnTo>
                    <a:pt x="174" y="714"/>
                  </a:lnTo>
                  <a:lnTo>
                    <a:pt x="186" y="734"/>
                  </a:lnTo>
                  <a:lnTo>
                    <a:pt x="190" y="744"/>
                  </a:lnTo>
                  <a:lnTo>
                    <a:pt x="192" y="754"/>
                  </a:lnTo>
                  <a:lnTo>
                    <a:pt x="194" y="762"/>
                  </a:lnTo>
                  <a:lnTo>
                    <a:pt x="192" y="770"/>
                  </a:lnTo>
                  <a:lnTo>
                    <a:pt x="190" y="772"/>
                  </a:lnTo>
                  <a:lnTo>
                    <a:pt x="190" y="772"/>
                  </a:lnTo>
                  <a:lnTo>
                    <a:pt x="188" y="778"/>
                  </a:lnTo>
                  <a:lnTo>
                    <a:pt x="186" y="784"/>
                  </a:lnTo>
                  <a:lnTo>
                    <a:pt x="188" y="796"/>
                  </a:lnTo>
                  <a:lnTo>
                    <a:pt x="192" y="806"/>
                  </a:lnTo>
                  <a:lnTo>
                    <a:pt x="196" y="810"/>
                  </a:lnTo>
                  <a:lnTo>
                    <a:pt x="202" y="814"/>
                  </a:lnTo>
                  <a:lnTo>
                    <a:pt x="242" y="838"/>
                  </a:lnTo>
                  <a:lnTo>
                    <a:pt x="242" y="838"/>
                  </a:lnTo>
                  <a:lnTo>
                    <a:pt x="248" y="840"/>
                  </a:lnTo>
                  <a:lnTo>
                    <a:pt x="254" y="842"/>
                  </a:lnTo>
                  <a:lnTo>
                    <a:pt x="266" y="840"/>
                  </a:lnTo>
                  <a:lnTo>
                    <a:pt x="276" y="836"/>
                  </a:lnTo>
                  <a:lnTo>
                    <a:pt x="282" y="832"/>
                  </a:lnTo>
                  <a:lnTo>
                    <a:pt x="286" y="826"/>
                  </a:lnTo>
                  <a:lnTo>
                    <a:pt x="286" y="824"/>
                  </a:lnTo>
                  <a:lnTo>
                    <a:pt x="286" y="824"/>
                  </a:lnTo>
                  <a:lnTo>
                    <a:pt x="294" y="814"/>
                  </a:lnTo>
                  <a:lnTo>
                    <a:pt x="306" y="808"/>
                  </a:lnTo>
                  <a:lnTo>
                    <a:pt x="318" y="804"/>
                  </a:lnTo>
                  <a:lnTo>
                    <a:pt x="324" y="804"/>
                  </a:lnTo>
                  <a:lnTo>
                    <a:pt x="330" y="806"/>
                  </a:lnTo>
                  <a:lnTo>
                    <a:pt x="330" y="806"/>
                  </a:lnTo>
                  <a:lnTo>
                    <a:pt x="346" y="812"/>
                  </a:lnTo>
                  <a:lnTo>
                    <a:pt x="366" y="824"/>
                  </a:lnTo>
                  <a:lnTo>
                    <a:pt x="374" y="830"/>
                  </a:lnTo>
                  <a:lnTo>
                    <a:pt x="382" y="838"/>
                  </a:lnTo>
                  <a:lnTo>
                    <a:pt x="386" y="844"/>
                  </a:lnTo>
                  <a:lnTo>
                    <a:pt x="388" y="852"/>
                  </a:lnTo>
                  <a:lnTo>
                    <a:pt x="388" y="854"/>
                  </a:lnTo>
                  <a:lnTo>
                    <a:pt x="388" y="854"/>
                  </a:lnTo>
                  <a:lnTo>
                    <a:pt x="388" y="860"/>
                  </a:lnTo>
                  <a:lnTo>
                    <a:pt x="390" y="866"/>
                  </a:lnTo>
                  <a:lnTo>
                    <a:pt x="398" y="876"/>
                  </a:lnTo>
                  <a:lnTo>
                    <a:pt x="408" y="882"/>
                  </a:lnTo>
                  <a:lnTo>
                    <a:pt x="414" y="884"/>
                  </a:lnTo>
                  <a:lnTo>
                    <a:pt x="420" y="886"/>
                  </a:lnTo>
                  <a:lnTo>
                    <a:pt x="466" y="886"/>
                  </a:lnTo>
                  <a:lnTo>
                    <a:pt x="466" y="886"/>
                  </a:lnTo>
                  <a:lnTo>
                    <a:pt x="472" y="884"/>
                  </a:lnTo>
                  <a:lnTo>
                    <a:pt x="478" y="882"/>
                  </a:lnTo>
                  <a:lnTo>
                    <a:pt x="488" y="876"/>
                  </a:lnTo>
                  <a:lnTo>
                    <a:pt x="496" y="866"/>
                  </a:lnTo>
                  <a:lnTo>
                    <a:pt x="498" y="860"/>
                  </a:lnTo>
                  <a:lnTo>
                    <a:pt x="498" y="854"/>
                  </a:lnTo>
                  <a:lnTo>
                    <a:pt x="498" y="852"/>
                  </a:lnTo>
                  <a:lnTo>
                    <a:pt x="498" y="852"/>
                  </a:lnTo>
                  <a:lnTo>
                    <a:pt x="500" y="838"/>
                  </a:lnTo>
                  <a:lnTo>
                    <a:pt x="506" y="828"/>
                  </a:lnTo>
                  <a:lnTo>
                    <a:pt x="516" y="818"/>
                  </a:lnTo>
                  <a:lnTo>
                    <a:pt x="522" y="816"/>
                  </a:lnTo>
                  <a:lnTo>
                    <a:pt x="528" y="814"/>
                  </a:lnTo>
                  <a:lnTo>
                    <a:pt x="528" y="814"/>
                  </a:lnTo>
                  <a:lnTo>
                    <a:pt x="544" y="812"/>
                  </a:lnTo>
                  <a:lnTo>
                    <a:pt x="566" y="812"/>
                  </a:lnTo>
                  <a:lnTo>
                    <a:pt x="578" y="814"/>
                  </a:lnTo>
                  <a:lnTo>
                    <a:pt x="586" y="816"/>
                  </a:lnTo>
                  <a:lnTo>
                    <a:pt x="594" y="818"/>
                  </a:lnTo>
                  <a:lnTo>
                    <a:pt x="600" y="824"/>
                  </a:lnTo>
                  <a:lnTo>
                    <a:pt x="600" y="826"/>
                  </a:lnTo>
                  <a:lnTo>
                    <a:pt x="600" y="826"/>
                  </a:lnTo>
                  <a:lnTo>
                    <a:pt x="604" y="832"/>
                  </a:lnTo>
                  <a:lnTo>
                    <a:pt x="610" y="836"/>
                  </a:lnTo>
                  <a:lnTo>
                    <a:pt x="620" y="840"/>
                  </a:lnTo>
                  <a:lnTo>
                    <a:pt x="632" y="842"/>
                  </a:lnTo>
                  <a:lnTo>
                    <a:pt x="638" y="840"/>
                  </a:lnTo>
                  <a:lnTo>
                    <a:pt x="644" y="838"/>
                  </a:lnTo>
                  <a:lnTo>
                    <a:pt x="684" y="814"/>
                  </a:lnTo>
                  <a:lnTo>
                    <a:pt x="684" y="814"/>
                  </a:lnTo>
                  <a:lnTo>
                    <a:pt x="690" y="810"/>
                  </a:lnTo>
                  <a:lnTo>
                    <a:pt x="694" y="806"/>
                  </a:lnTo>
                  <a:lnTo>
                    <a:pt x="698" y="796"/>
                  </a:lnTo>
                  <a:lnTo>
                    <a:pt x="700" y="784"/>
                  </a:lnTo>
                  <a:lnTo>
                    <a:pt x="698" y="778"/>
                  </a:lnTo>
                  <a:lnTo>
                    <a:pt x="696" y="772"/>
                  </a:lnTo>
                  <a:lnTo>
                    <a:pt x="694" y="770"/>
                  </a:lnTo>
                  <a:lnTo>
                    <a:pt x="694" y="770"/>
                  </a:lnTo>
                  <a:lnTo>
                    <a:pt x="690" y="756"/>
                  </a:lnTo>
                  <a:lnTo>
                    <a:pt x="690" y="744"/>
                  </a:lnTo>
                  <a:lnTo>
                    <a:pt x="694" y="732"/>
                  </a:lnTo>
                  <a:lnTo>
                    <a:pt x="696" y="726"/>
                  </a:lnTo>
                  <a:lnTo>
                    <a:pt x="700" y="722"/>
                  </a:lnTo>
                  <a:lnTo>
                    <a:pt x="700" y="722"/>
                  </a:lnTo>
                  <a:lnTo>
                    <a:pt x="714" y="712"/>
                  </a:lnTo>
                  <a:lnTo>
                    <a:pt x="734" y="700"/>
                  </a:lnTo>
                  <a:lnTo>
                    <a:pt x="744" y="696"/>
                  </a:lnTo>
                  <a:lnTo>
                    <a:pt x="754" y="694"/>
                  </a:lnTo>
                  <a:lnTo>
                    <a:pt x="762" y="692"/>
                  </a:lnTo>
                  <a:lnTo>
                    <a:pt x="768" y="694"/>
                  </a:lnTo>
                  <a:lnTo>
                    <a:pt x="772" y="696"/>
                  </a:lnTo>
                  <a:lnTo>
                    <a:pt x="772" y="696"/>
                  </a:lnTo>
                  <a:lnTo>
                    <a:pt x="778" y="698"/>
                  </a:lnTo>
                  <a:lnTo>
                    <a:pt x="784" y="700"/>
                  </a:lnTo>
                  <a:lnTo>
                    <a:pt x="796" y="700"/>
                  </a:lnTo>
                  <a:lnTo>
                    <a:pt x="806" y="694"/>
                  </a:lnTo>
                  <a:lnTo>
                    <a:pt x="810" y="690"/>
                  </a:lnTo>
                  <a:lnTo>
                    <a:pt x="814" y="684"/>
                  </a:lnTo>
                  <a:lnTo>
                    <a:pt x="838" y="644"/>
                  </a:lnTo>
                  <a:lnTo>
                    <a:pt x="838" y="644"/>
                  </a:lnTo>
                  <a:lnTo>
                    <a:pt x="840" y="638"/>
                  </a:lnTo>
                  <a:lnTo>
                    <a:pt x="842" y="632"/>
                  </a:lnTo>
                  <a:lnTo>
                    <a:pt x="840" y="620"/>
                  </a:lnTo>
                  <a:lnTo>
                    <a:pt x="836" y="610"/>
                  </a:lnTo>
                  <a:lnTo>
                    <a:pt x="832" y="604"/>
                  </a:lnTo>
                  <a:lnTo>
                    <a:pt x="826" y="602"/>
                  </a:lnTo>
                  <a:lnTo>
                    <a:pt x="824" y="600"/>
                  </a:lnTo>
                  <a:lnTo>
                    <a:pt x="824" y="600"/>
                  </a:lnTo>
                  <a:lnTo>
                    <a:pt x="818" y="594"/>
                  </a:lnTo>
                  <a:lnTo>
                    <a:pt x="816" y="588"/>
                  </a:lnTo>
                  <a:lnTo>
                    <a:pt x="812" y="578"/>
                  </a:lnTo>
                  <a:lnTo>
                    <a:pt x="812" y="566"/>
                  </a:lnTo>
                  <a:lnTo>
                    <a:pt x="812" y="544"/>
                  </a:lnTo>
                  <a:lnTo>
                    <a:pt x="814" y="528"/>
                  </a:lnTo>
                  <a:lnTo>
                    <a:pt x="814" y="528"/>
                  </a:lnTo>
                  <a:close/>
                  <a:moveTo>
                    <a:pt x="444" y="750"/>
                  </a:moveTo>
                  <a:lnTo>
                    <a:pt x="444" y="750"/>
                  </a:lnTo>
                  <a:lnTo>
                    <a:pt x="412" y="748"/>
                  </a:lnTo>
                  <a:lnTo>
                    <a:pt x="382" y="744"/>
                  </a:lnTo>
                  <a:lnTo>
                    <a:pt x="352" y="736"/>
                  </a:lnTo>
                  <a:lnTo>
                    <a:pt x="324" y="726"/>
                  </a:lnTo>
                  <a:lnTo>
                    <a:pt x="296" y="714"/>
                  </a:lnTo>
                  <a:lnTo>
                    <a:pt x="272" y="698"/>
                  </a:lnTo>
                  <a:lnTo>
                    <a:pt x="248" y="680"/>
                  </a:lnTo>
                  <a:lnTo>
                    <a:pt x="226" y="660"/>
                  </a:lnTo>
                  <a:lnTo>
                    <a:pt x="206" y="638"/>
                  </a:lnTo>
                  <a:lnTo>
                    <a:pt x="188" y="616"/>
                  </a:lnTo>
                  <a:lnTo>
                    <a:pt x="172" y="590"/>
                  </a:lnTo>
                  <a:lnTo>
                    <a:pt x="160" y="562"/>
                  </a:lnTo>
                  <a:lnTo>
                    <a:pt x="150" y="534"/>
                  </a:lnTo>
                  <a:lnTo>
                    <a:pt x="142" y="506"/>
                  </a:lnTo>
                  <a:lnTo>
                    <a:pt x="138" y="474"/>
                  </a:lnTo>
                  <a:lnTo>
                    <a:pt x="136" y="444"/>
                  </a:lnTo>
                  <a:lnTo>
                    <a:pt x="136" y="444"/>
                  </a:lnTo>
                  <a:lnTo>
                    <a:pt x="138" y="412"/>
                  </a:lnTo>
                  <a:lnTo>
                    <a:pt x="142" y="382"/>
                  </a:lnTo>
                  <a:lnTo>
                    <a:pt x="150" y="352"/>
                  </a:lnTo>
                  <a:lnTo>
                    <a:pt x="160" y="324"/>
                  </a:lnTo>
                  <a:lnTo>
                    <a:pt x="172" y="296"/>
                  </a:lnTo>
                  <a:lnTo>
                    <a:pt x="188" y="272"/>
                  </a:lnTo>
                  <a:lnTo>
                    <a:pt x="206" y="248"/>
                  </a:lnTo>
                  <a:lnTo>
                    <a:pt x="226" y="226"/>
                  </a:lnTo>
                  <a:lnTo>
                    <a:pt x="248" y="206"/>
                  </a:lnTo>
                  <a:lnTo>
                    <a:pt x="272" y="188"/>
                  </a:lnTo>
                  <a:lnTo>
                    <a:pt x="296" y="172"/>
                  </a:lnTo>
                  <a:lnTo>
                    <a:pt x="324" y="160"/>
                  </a:lnTo>
                  <a:lnTo>
                    <a:pt x="352" y="150"/>
                  </a:lnTo>
                  <a:lnTo>
                    <a:pt x="382" y="142"/>
                  </a:lnTo>
                  <a:lnTo>
                    <a:pt x="412" y="138"/>
                  </a:lnTo>
                  <a:lnTo>
                    <a:pt x="444" y="136"/>
                  </a:lnTo>
                  <a:lnTo>
                    <a:pt x="444" y="136"/>
                  </a:lnTo>
                  <a:lnTo>
                    <a:pt x="474" y="138"/>
                  </a:lnTo>
                  <a:lnTo>
                    <a:pt x="504" y="142"/>
                  </a:lnTo>
                  <a:lnTo>
                    <a:pt x="534" y="150"/>
                  </a:lnTo>
                  <a:lnTo>
                    <a:pt x="562" y="160"/>
                  </a:lnTo>
                  <a:lnTo>
                    <a:pt x="590" y="172"/>
                  </a:lnTo>
                  <a:lnTo>
                    <a:pt x="614" y="188"/>
                  </a:lnTo>
                  <a:lnTo>
                    <a:pt x="638" y="206"/>
                  </a:lnTo>
                  <a:lnTo>
                    <a:pt x="660" y="226"/>
                  </a:lnTo>
                  <a:lnTo>
                    <a:pt x="680" y="248"/>
                  </a:lnTo>
                  <a:lnTo>
                    <a:pt x="698" y="272"/>
                  </a:lnTo>
                  <a:lnTo>
                    <a:pt x="714" y="296"/>
                  </a:lnTo>
                  <a:lnTo>
                    <a:pt x="726" y="324"/>
                  </a:lnTo>
                  <a:lnTo>
                    <a:pt x="736" y="352"/>
                  </a:lnTo>
                  <a:lnTo>
                    <a:pt x="744" y="382"/>
                  </a:lnTo>
                  <a:lnTo>
                    <a:pt x="748" y="412"/>
                  </a:lnTo>
                  <a:lnTo>
                    <a:pt x="750" y="444"/>
                  </a:lnTo>
                  <a:lnTo>
                    <a:pt x="750" y="444"/>
                  </a:lnTo>
                  <a:lnTo>
                    <a:pt x="748" y="474"/>
                  </a:lnTo>
                  <a:lnTo>
                    <a:pt x="744" y="506"/>
                  </a:lnTo>
                  <a:lnTo>
                    <a:pt x="736" y="534"/>
                  </a:lnTo>
                  <a:lnTo>
                    <a:pt x="726" y="562"/>
                  </a:lnTo>
                  <a:lnTo>
                    <a:pt x="714" y="590"/>
                  </a:lnTo>
                  <a:lnTo>
                    <a:pt x="698" y="616"/>
                  </a:lnTo>
                  <a:lnTo>
                    <a:pt x="680" y="638"/>
                  </a:lnTo>
                  <a:lnTo>
                    <a:pt x="660" y="660"/>
                  </a:lnTo>
                  <a:lnTo>
                    <a:pt x="638" y="680"/>
                  </a:lnTo>
                  <a:lnTo>
                    <a:pt x="614" y="698"/>
                  </a:lnTo>
                  <a:lnTo>
                    <a:pt x="590" y="714"/>
                  </a:lnTo>
                  <a:lnTo>
                    <a:pt x="562" y="726"/>
                  </a:lnTo>
                  <a:lnTo>
                    <a:pt x="534" y="736"/>
                  </a:lnTo>
                  <a:lnTo>
                    <a:pt x="504" y="744"/>
                  </a:lnTo>
                  <a:lnTo>
                    <a:pt x="474" y="748"/>
                  </a:lnTo>
                  <a:lnTo>
                    <a:pt x="444" y="750"/>
                  </a:lnTo>
                  <a:lnTo>
                    <a:pt x="444" y="750"/>
                  </a:lnTo>
                  <a:close/>
                </a:path>
              </a:pathLst>
            </a:custGeom>
            <a:solidFill>
              <a:srgbClr val="168DBA"/>
            </a:solidFill>
            <a:ln w="1270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</p:grpSp>
      <p:grpSp>
        <p:nvGrpSpPr>
          <p:cNvPr id="13" name="Grupo 9"/>
          <p:cNvGrpSpPr/>
          <p:nvPr/>
        </p:nvGrpSpPr>
        <p:grpSpPr>
          <a:xfrm>
            <a:off x="3141050" y="1876457"/>
            <a:ext cx="1638300" cy="1854200"/>
            <a:chOff x="3132138" y="1726472"/>
            <a:chExt cx="1638300" cy="1854200"/>
          </a:xfrm>
        </p:grpSpPr>
        <p:grpSp>
          <p:nvGrpSpPr>
            <p:cNvPr id="14" name="Grupo 4"/>
            <p:cNvGrpSpPr/>
            <p:nvPr/>
          </p:nvGrpSpPr>
          <p:grpSpPr>
            <a:xfrm>
              <a:off x="3275013" y="3234597"/>
              <a:ext cx="1447800" cy="346075"/>
              <a:chOff x="3275013" y="3234597"/>
              <a:chExt cx="1447800" cy="346075"/>
            </a:xfrm>
          </p:grpSpPr>
          <p:sp>
            <p:nvSpPr>
              <p:cNvPr id="114" name="Freeform 108"/>
              <p:cNvSpPr>
                <a:spLocks/>
              </p:cNvSpPr>
              <p:nvPr/>
            </p:nvSpPr>
            <p:spPr bwMode="auto">
              <a:xfrm>
                <a:off x="3275013" y="3323497"/>
                <a:ext cx="1355725" cy="257175"/>
              </a:xfrm>
              <a:custGeom>
                <a:avLst/>
                <a:gdLst>
                  <a:gd name="T0" fmla="*/ 854 w 854"/>
                  <a:gd name="T1" fmla="*/ 0 h 162"/>
                  <a:gd name="T2" fmla="*/ 854 w 854"/>
                  <a:gd name="T3" fmla="*/ 0 h 162"/>
                  <a:gd name="T4" fmla="*/ 832 w 854"/>
                  <a:gd name="T5" fmla="*/ 20 h 162"/>
                  <a:gd name="T6" fmla="*/ 810 w 854"/>
                  <a:gd name="T7" fmla="*/ 36 h 162"/>
                  <a:gd name="T8" fmla="*/ 786 w 854"/>
                  <a:gd name="T9" fmla="*/ 54 h 162"/>
                  <a:gd name="T10" fmla="*/ 762 w 854"/>
                  <a:gd name="T11" fmla="*/ 68 h 162"/>
                  <a:gd name="T12" fmla="*/ 738 w 854"/>
                  <a:gd name="T13" fmla="*/ 82 h 162"/>
                  <a:gd name="T14" fmla="*/ 712 w 854"/>
                  <a:gd name="T15" fmla="*/ 96 h 162"/>
                  <a:gd name="T16" fmla="*/ 686 w 854"/>
                  <a:gd name="T17" fmla="*/ 108 h 162"/>
                  <a:gd name="T18" fmla="*/ 658 w 854"/>
                  <a:gd name="T19" fmla="*/ 120 h 162"/>
                  <a:gd name="T20" fmla="*/ 632 w 854"/>
                  <a:gd name="T21" fmla="*/ 130 h 162"/>
                  <a:gd name="T22" fmla="*/ 604 w 854"/>
                  <a:gd name="T23" fmla="*/ 138 h 162"/>
                  <a:gd name="T24" fmla="*/ 574 w 854"/>
                  <a:gd name="T25" fmla="*/ 146 h 162"/>
                  <a:gd name="T26" fmla="*/ 546 w 854"/>
                  <a:gd name="T27" fmla="*/ 152 h 162"/>
                  <a:gd name="T28" fmla="*/ 516 w 854"/>
                  <a:gd name="T29" fmla="*/ 156 h 162"/>
                  <a:gd name="T30" fmla="*/ 486 w 854"/>
                  <a:gd name="T31" fmla="*/ 160 h 162"/>
                  <a:gd name="T32" fmla="*/ 456 w 854"/>
                  <a:gd name="T33" fmla="*/ 162 h 162"/>
                  <a:gd name="T34" fmla="*/ 426 w 854"/>
                  <a:gd name="T35" fmla="*/ 162 h 162"/>
                  <a:gd name="T36" fmla="*/ 426 w 854"/>
                  <a:gd name="T37" fmla="*/ 162 h 162"/>
                  <a:gd name="T38" fmla="*/ 394 w 854"/>
                  <a:gd name="T39" fmla="*/ 162 h 162"/>
                  <a:gd name="T40" fmla="*/ 364 w 854"/>
                  <a:gd name="T41" fmla="*/ 160 h 162"/>
                  <a:gd name="T42" fmla="*/ 336 w 854"/>
                  <a:gd name="T43" fmla="*/ 156 h 162"/>
                  <a:gd name="T44" fmla="*/ 306 w 854"/>
                  <a:gd name="T45" fmla="*/ 152 h 162"/>
                  <a:gd name="T46" fmla="*/ 278 w 854"/>
                  <a:gd name="T47" fmla="*/ 146 h 162"/>
                  <a:gd name="T48" fmla="*/ 250 w 854"/>
                  <a:gd name="T49" fmla="*/ 138 h 162"/>
                  <a:gd name="T50" fmla="*/ 222 w 854"/>
                  <a:gd name="T51" fmla="*/ 130 h 162"/>
                  <a:gd name="T52" fmla="*/ 194 w 854"/>
                  <a:gd name="T53" fmla="*/ 120 h 162"/>
                  <a:gd name="T54" fmla="*/ 168 w 854"/>
                  <a:gd name="T55" fmla="*/ 110 h 162"/>
                  <a:gd name="T56" fmla="*/ 142 w 854"/>
                  <a:gd name="T57" fmla="*/ 98 h 162"/>
                  <a:gd name="T58" fmla="*/ 116 w 854"/>
                  <a:gd name="T59" fmla="*/ 84 h 162"/>
                  <a:gd name="T60" fmla="*/ 92 w 854"/>
                  <a:gd name="T61" fmla="*/ 72 h 162"/>
                  <a:gd name="T62" fmla="*/ 68 w 854"/>
                  <a:gd name="T63" fmla="*/ 56 h 162"/>
                  <a:gd name="T64" fmla="*/ 44 w 854"/>
                  <a:gd name="T65" fmla="*/ 40 h 162"/>
                  <a:gd name="T66" fmla="*/ 22 w 854"/>
                  <a:gd name="T67" fmla="*/ 24 h 162"/>
                  <a:gd name="T68" fmla="*/ 0 w 854"/>
                  <a:gd name="T69" fmla="*/ 6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54" h="162">
                    <a:moveTo>
                      <a:pt x="854" y="0"/>
                    </a:moveTo>
                    <a:lnTo>
                      <a:pt x="854" y="0"/>
                    </a:lnTo>
                    <a:lnTo>
                      <a:pt x="832" y="20"/>
                    </a:lnTo>
                    <a:lnTo>
                      <a:pt x="810" y="36"/>
                    </a:lnTo>
                    <a:lnTo>
                      <a:pt x="786" y="54"/>
                    </a:lnTo>
                    <a:lnTo>
                      <a:pt x="762" y="68"/>
                    </a:lnTo>
                    <a:lnTo>
                      <a:pt x="738" y="82"/>
                    </a:lnTo>
                    <a:lnTo>
                      <a:pt x="712" y="96"/>
                    </a:lnTo>
                    <a:lnTo>
                      <a:pt x="686" y="108"/>
                    </a:lnTo>
                    <a:lnTo>
                      <a:pt x="658" y="120"/>
                    </a:lnTo>
                    <a:lnTo>
                      <a:pt x="632" y="130"/>
                    </a:lnTo>
                    <a:lnTo>
                      <a:pt x="604" y="138"/>
                    </a:lnTo>
                    <a:lnTo>
                      <a:pt x="574" y="146"/>
                    </a:lnTo>
                    <a:lnTo>
                      <a:pt x="546" y="152"/>
                    </a:lnTo>
                    <a:lnTo>
                      <a:pt x="516" y="156"/>
                    </a:lnTo>
                    <a:lnTo>
                      <a:pt x="486" y="160"/>
                    </a:lnTo>
                    <a:lnTo>
                      <a:pt x="456" y="162"/>
                    </a:lnTo>
                    <a:lnTo>
                      <a:pt x="426" y="162"/>
                    </a:lnTo>
                    <a:lnTo>
                      <a:pt x="426" y="162"/>
                    </a:lnTo>
                    <a:lnTo>
                      <a:pt x="394" y="162"/>
                    </a:lnTo>
                    <a:lnTo>
                      <a:pt x="364" y="160"/>
                    </a:lnTo>
                    <a:lnTo>
                      <a:pt x="336" y="156"/>
                    </a:lnTo>
                    <a:lnTo>
                      <a:pt x="306" y="152"/>
                    </a:lnTo>
                    <a:lnTo>
                      <a:pt x="278" y="146"/>
                    </a:lnTo>
                    <a:lnTo>
                      <a:pt x="250" y="138"/>
                    </a:lnTo>
                    <a:lnTo>
                      <a:pt x="222" y="130"/>
                    </a:lnTo>
                    <a:lnTo>
                      <a:pt x="194" y="120"/>
                    </a:lnTo>
                    <a:lnTo>
                      <a:pt x="168" y="110"/>
                    </a:lnTo>
                    <a:lnTo>
                      <a:pt x="142" y="98"/>
                    </a:lnTo>
                    <a:lnTo>
                      <a:pt x="116" y="84"/>
                    </a:lnTo>
                    <a:lnTo>
                      <a:pt x="92" y="72"/>
                    </a:lnTo>
                    <a:lnTo>
                      <a:pt x="68" y="56"/>
                    </a:lnTo>
                    <a:lnTo>
                      <a:pt x="44" y="40"/>
                    </a:lnTo>
                    <a:lnTo>
                      <a:pt x="22" y="24"/>
                    </a:lnTo>
                    <a:lnTo>
                      <a:pt x="0" y="6"/>
                    </a:lnTo>
                  </a:path>
                </a:pathLst>
              </a:custGeom>
              <a:noFill/>
              <a:ln w="19050">
                <a:solidFill>
                  <a:srgbClr val="9A999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15" name="Freeform 109"/>
              <p:cNvSpPr>
                <a:spLocks/>
              </p:cNvSpPr>
              <p:nvPr/>
            </p:nvSpPr>
            <p:spPr bwMode="auto">
              <a:xfrm>
                <a:off x="4579938" y="3234597"/>
                <a:ext cx="142875" cy="139700"/>
              </a:xfrm>
              <a:custGeom>
                <a:avLst/>
                <a:gdLst>
                  <a:gd name="T0" fmla="*/ 0 w 90"/>
                  <a:gd name="T1" fmla="*/ 50 h 88"/>
                  <a:gd name="T2" fmla="*/ 90 w 90"/>
                  <a:gd name="T3" fmla="*/ 0 h 88"/>
                  <a:gd name="T4" fmla="*/ 38 w 90"/>
                  <a:gd name="T5" fmla="*/ 88 h 88"/>
                  <a:gd name="T6" fmla="*/ 0 w 90"/>
                  <a:gd name="T7" fmla="*/ 5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0" h="88">
                    <a:moveTo>
                      <a:pt x="0" y="50"/>
                    </a:moveTo>
                    <a:lnTo>
                      <a:pt x="90" y="0"/>
                    </a:lnTo>
                    <a:lnTo>
                      <a:pt x="38" y="88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A99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</p:grpSp>
        <p:sp>
          <p:nvSpPr>
            <p:cNvPr id="41" name="Freeform 95"/>
            <p:cNvSpPr>
              <a:spLocks noEditPoints="1"/>
            </p:cNvSpPr>
            <p:nvPr/>
          </p:nvSpPr>
          <p:spPr bwMode="auto">
            <a:xfrm>
              <a:off x="3132138" y="1726472"/>
              <a:ext cx="1638300" cy="1638300"/>
            </a:xfrm>
            <a:custGeom>
              <a:avLst/>
              <a:gdLst>
                <a:gd name="T0" fmla="*/ 986 w 1032"/>
                <a:gd name="T1" fmla="*/ 580 h 1032"/>
                <a:gd name="T2" fmla="*/ 1032 w 1032"/>
                <a:gd name="T3" fmla="*/ 548 h 1032"/>
                <a:gd name="T4" fmla="*/ 1000 w 1032"/>
                <a:gd name="T5" fmla="*/ 452 h 1032"/>
                <a:gd name="T6" fmla="*/ 948 w 1032"/>
                <a:gd name="T7" fmla="*/ 422 h 1032"/>
                <a:gd name="T8" fmla="*/ 956 w 1032"/>
                <a:gd name="T9" fmla="*/ 336 h 1032"/>
                <a:gd name="T10" fmla="*/ 978 w 1032"/>
                <a:gd name="T11" fmla="*/ 286 h 1032"/>
                <a:gd name="T12" fmla="*/ 902 w 1032"/>
                <a:gd name="T13" fmla="*/ 218 h 1032"/>
                <a:gd name="T14" fmla="*/ 842 w 1032"/>
                <a:gd name="T15" fmla="*/ 218 h 1032"/>
                <a:gd name="T16" fmla="*/ 806 w 1032"/>
                <a:gd name="T17" fmla="*/ 140 h 1032"/>
                <a:gd name="T18" fmla="*/ 802 w 1032"/>
                <a:gd name="T19" fmla="*/ 86 h 1032"/>
                <a:gd name="T20" fmla="*/ 702 w 1032"/>
                <a:gd name="T21" fmla="*/ 64 h 1032"/>
                <a:gd name="T22" fmla="*/ 650 w 1032"/>
                <a:gd name="T23" fmla="*/ 94 h 1032"/>
                <a:gd name="T24" fmla="*/ 580 w 1032"/>
                <a:gd name="T25" fmla="*/ 46 h 1032"/>
                <a:gd name="T26" fmla="*/ 548 w 1032"/>
                <a:gd name="T27" fmla="*/ 0 h 1032"/>
                <a:gd name="T28" fmla="*/ 452 w 1032"/>
                <a:gd name="T29" fmla="*/ 32 h 1032"/>
                <a:gd name="T30" fmla="*/ 420 w 1032"/>
                <a:gd name="T31" fmla="*/ 84 h 1032"/>
                <a:gd name="T32" fmla="*/ 336 w 1032"/>
                <a:gd name="T33" fmla="*/ 76 h 1032"/>
                <a:gd name="T34" fmla="*/ 286 w 1032"/>
                <a:gd name="T35" fmla="*/ 54 h 1032"/>
                <a:gd name="T36" fmla="*/ 218 w 1032"/>
                <a:gd name="T37" fmla="*/ 128 h 1032"/>
                <a:gd name="T38" fmla="*/ 216 w 1032"/>
                <a:gd name="T39" fmla="*/ 188 h 1032"/>
                <a:gd name="T40" fmla="*/ 140 w 1032"/>
                <a:gd name="T41" fmla="*/ 226 h 1032"/>
                <a:gd name="T42" fmla="*/ 84 w 1032"/>
                <a:gd name="T43" fmla="*/ 230 h 1032"/>
                <a:gd name="T44" fmla="*/ 64 w 1032"/>
                <a:gd name="T45" fmla="*/ 330 h 1032"/>
                <a:gd name="T46" fmla="*/ 94 w 1032"/>
                <a:gd name="T47" fmla="*/ 382 h 1032"/>
                <a:gd name="T48" fmla="*/ 44 w 1032"/>
                <a:gd name="T49" fmla="*/ 452 h 1032"/>
                <a:gd name="T50" fmla="*/ 0 w 1032"/>
                <a:gd name="T51" fmla="*/ 484 h 1032"/>
                <a:gd name="T52" fmla="*/ 32 w 1032"/>
                <a:gd name="T53" fmla="*/ 580 h 1032"/>
                <a:gd name="T54" fmla="*/ 82 w 1032"/>
                <a:gd name="T55" fmla="*/ 610 h 1032"/>
                <a:gd name="T56" fmla="*/ 76 w 1032"/>
                <a:gd name="T57" fmla="*/ 696 h 1032"/>
                <a:gd name="T58" fmla="*/ 52 w 1032"/>
                <a:gd name="T59" fmla="*/ 746 h 1032"/>
                <a:gd name="T60" fmla="*/ 128 w 1032"/>
                <a:gd name="T61" fmla="*/ 814 h 1032"/>
                <a:gd name="T62" fmla="*/ 188 w 1032"/>
                <a:gd name="T63" fmla="*/ 814 h 1032"/>
                <a:gd name="T64" fmla="*/ 224 w 1032"/>
                <a:gd name="T65" fmla="*/ 892 h 1032"/>
                <a:gd name="T66" fmla="*/ 230 w 1032"/>
                <a:gd name="T67" fmla="*/ 946 h 1032"/>
                <a:gd name="T68" fmla="*/ 328 w 1032"/>
                <a:gd name="T69" fmla="*/ 968 h 1032"/>
                <a:gd name="T70" fmla="*/ 382 w 1032"/>
                <a:gd name="T71" fmla="*/ 938 h 1032"/>
                <a:gd name="T72" fmla="*/ 452 w 1032"/>
                <a:gd name="T73" fmla="*/ 986 h 1032"/>
                <a:gd name="T74" fmla="*/ 484 w 1032"/>
                <a:gd name="T75" fmla="*/ 1032 h 1032"/>
                <a:gd name="T76" fmla="*/ 580 w 1032"/>
                <a:gd name="T77" fmla="*/ 1000 h 1032"/>
                <a:gd name="T78" fmla="*/ 610 w 1032"/>
                <a:gd name="T79" fmla="*/ 948 h 1032"/>
                <a:gd name="T80" fmla="*/ 696 w 1032"/>
                <a:gd name="T81" fmla="*/ 956 h 1032"/>
                <a:gd name="T82" fmla="*/ 746 w 1032"/>
                <a:gd name="T83" fmla="*/ 980 h 1032"/>
                <a:gd name="T84" fmla="*/ 812 w 1032"/>
                <a:gd name="T85" fmla="*/ 904 h 1032"/>
                <a:gd name="T86" fmla="*/ 814 w 1032"/>
                <a:gd name="T87" fmla="*/ 844 h 1032"/>
                <a:gd name="T88" fmla="*/ 892 w 1032"/>
                <a:gd name="T89" fmla="*/ 806 h 1032"/>
                <a:gd name="T90" fmla="*/ 946 w 1032"/>
                <a:gd name="T91" fmla="*/ 802 h 1032"/>
                <a:gd name="T92" fmla="*/ 966 w 1032"/>
                <a:gd name="T93" fmla="*/ 702 h 1032"/>
                <a:gd name="T94" fmla="*/ 938 w 1032"/>
                <a:gd name="T95" fmla="*/ 650 h 1032"/>
                <a:gd name="T96" fmla="*/ 344 w 1032"/>
                <a:gd name="T97" fmla="*/ 832 h 1032"/>
                <a:gd name="T98" fmla="*/ 174 w 1032"/>
                <a:gd name="T99" fmla="*/ 622 h 1032"/>
                <a:gd name="T100" fmla="*/ 186 w 1032"/>
                <a:gd name="T101" fmla="*/ 376 h 1032"/>
                <a:gd name="T102" fmla="*/ 376 w 1032"/>
                <a:gd name="T103" fmla="*/ 186 h 1032"/>
                <a:gd name="T104" fmla="*/ 622 w 1032"/>
                <a:gd name="T105" fmla="*/ 174 h 1032"/>
                <a:gd name="T106" fmla="*/ 830 w 1032"/>
                <a:gd name="T107" fmla="*/ 346 h 1032"/>
                <a:gd name="T108" fmla="*/ 866 w 1032"/>
                <a:gd name="T109" fmla="*/ 588 h 1032"/>
                <a:gd name="T110" fmla="*/ 716 w 1032"/>
                <a:gd name="T111" fmla="*/ 814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32" h="1032">
                  <a:moveTo>
                    <a:pt x="948" y="610"/>
                  </a:moveTo>
                  <a:lnTo>
                    <a:pt x="948" y="610"/>
                  </a:lnTo>
                  <a:lnTo>
                    <a:pt x="950" y="604"/>
                  </a:lnTo>
                  <a:lnTo>
                    <a:pt x="954" y="598"/>
                  </a:lnTo>
                  <a:lnTo>
                    <a:pt x="962" y="590"/>
                  </a:lnTo>
                  <a:lnTo>
                    <a:pt x="974" y="582"/>
                  </a:lnTo>
                  <a:lnTo>
                    <a:pt x="980" y="580"/>
                  </a:lnTo>
                  <a:lnTo>
                    <a:pt x="986" y="580"/>
                  </a:lnTo>
                  <a:lnTo>
                    <a:pt x="1000" y="580"/>
                  </a:lnTo>
                  <a:lnTo>
                    <a:pt x="1000" y="580"/>
                  </a:lnTo>
                  <a:lnTo>
                    <a:pt x="1006" y="580"/>
                  </a:lnTo>
                  <a:lnTo>
                    <a:pt x="1012" y="578"/>
                  </a:lnTo>
                  <a:lnTo>
                    <a:pt x="1022" y="570"/>
                  </a:lnTo>
                  <a:lnTo>
                    <a:pt x="1028" y="560"/>
                  </a:lnTo>
                  <a:lnTo>
                    <a:pt x="1030" y="554"/>
                  </a:lnTo>
                  <a:lnTo>
                    <a:pt x="1032" y="548"/>
                  </a:lnTo>
                  <a:lnTo>
                    <a:pt x="1032" y="484"/>
                  </a:lnTo>
                  <a:lnTo>
                    <a:pt x="1032" y="484"/>
                  </a:lnTo>
                  <a:lnTo>
                    <a:pt x="1030" y="478"/>
                  </a:lnTo>
                  <a:lnTo>
                    <a:pt x="1028" y="472"/>
                  </a:lnTo>
                  <a:lnTo>
                    <a:pt x="1022" y="462"/>
                  </a:lnTo>
                  <a:lnTo>
                    <a:pt x="1012" y="454"/>
                  </a:lnTo>
                  <a:lnTo>
                    <a:pt x="1006" y="452"/>
                  </a:lnTo>
                  <a:lnTo>
                    <a:pt x="1000" y="452"/>
                  </a:lnTo>
                  <a:lnTo>
                    <a:pt x="986" y="452"/>
                  </a:lnTo>
                  <a:lnTo>
                    <a:pt x="986" y="452"/>
                  </a:lnTo>
                  <a:lnTo>
                    <a:pt x="980" y="452"/>
                  </a:lnTo>
                  <a:lnTo>
                    <a:pt x="974" y="450"/>
                  </a:lnTo>
                  <a:lnTo>
                    <a:pt x="962" y="444"/>
                  </a:lnTo>
                  <a:lnTo>
                    <a:pt x="954" y="434"/>
                  </a:lnTo>
                  <a:lnTo>
                    <a:pt x="950" y="428"/>
                  </a:lnTo>
                  <a:lnTo>
                    <a:pt x="948" y="422"/>
                  </a:lnTo>
                  <a:lnTo>
                    <a:pt x="938" y="382"/>
                  </a:lnTo>
                  <a:lnTo>
                    <a:pt x="938" y="382"/>
                  </a:lnTo>
                  <a:lnTo>
                    <a:pt x="936" y="376"/>
                  </a:lnTo>
                  <a:lnTo>
                    <a:pt x="936" y="370"/>
                  </a:lnTo>
                  <a:lnTo>
                    <a:pt x="938" y="356"/>
                  </a:lnTo>
                  <a:lnTo>
                    <a:pt x="946" y="344"/>
                  </a:lnTo>
                  <a:lnTo>
                    <a:pt x="950" y="340"/>
                  </a:lnTo>
                  <a:lnTo>
                    <a:pt x="956" y="336"/>
                  </a:lnTo>
                  <a:lnTo>
                    <a:pt x="966" y="330"/>
                  </a:lnTo>
                  <a:lnTo>
                    <a:pt x="966" y="330"/>
                  </a:lnTo>
                  <a:lnTo>
                    <a:pt x="972" y="326"/>
                  </a:lnTo>
                  <a:lnTo>
                    <a:pt x="976" y="320"/>
                  </a:lnTo>
                  <a:lnTo>
                    <a:pt x="982" y="310"/>
                  </a:lnTo>
                  <a:lnTo>
                    <a:pt x="982" y="298"/>
                  </a:lnTo>
                  <a:lnTo>
                    <a:pt x="982" y="292"/>
                  </a:lnTo>
                  <a:lnTo>
                    <a:pt x="978" y="286"/>
                  </a:lnTo>
                  <a:lnTo>
                    <a:pt x="946" y="230"/>
                  </a:lnTo>
                  <a:lnTo>
                    <a:pt x="946" y="230"/>
                  </a:lnTo>
                  <a:lnTo>
                    <a:pt x="942" y="226"/>
                  </a:lnTo>
                  <a:lnTo>
                    <a:pt x="938" y="220"/>
                  </a:lnTo>
                  <a:lnTo>
                    <a:pt x="926" y="216"/>
                  </a:lnTo>
                  <a:lnTo>
                    <a:pt x="914" y="214"/>
                  </a:lnTo>
                  <a:lnTo>
                    <a:pt x="908" y="216"/>
                  </a:lnTo>
                  <a:lnTo>
                    <a:pt x="902" y="218"/>
                  </a:lnTo>
                  <a:lnTo>
                    <a:pt x="892" y="226"/>
                  </a:lnTo>
                  <a:lnTo>
                    <a:pt x="892" y="226"/>
                  </a:lnTo>
                  <a:lnTo>
                    <a:pt x="886" y="228"/>
                  </a:lnTo>
                  <a:lnTo>
                    <a:pt x="878" y="230"/>
                  </a:lnTo>
                  <a:lnTo>
                    <a:pt x="866" y="230"/>
                  </a:lnTo>
                  <a:lnTo>
                    <a:pt x="852" y="226"/>
                  </a:lnTo>
                  <a:lnTo>
                    <a:pt x="848" y="222"/>
                  </a:lnTo>
                  <a:lnTo>
                    <a:pt x="842" y="218"/>
                  </a:lnTo>
                  <a:lnTo>
                    <a:pt x="814" y="188"/>
                  </a:lnTo>
                  <a:lnTo>
                    <a:pt x="814" y="188"/>
                  </a:lnTo>
                  <a:lnTo>
                    <a:pt x="810" y="184"/>
                  </a:lnTo>
                  <a:lnTo>
                    <a:pt x="806" y="178"/>
                  </a:lnTo>
                  <a:lnTo>
                    <a:pt x="802" y="166"/>
                  </a:lnTo>
                  <a:lnTo>
                    <a:pt x="802" y="152"/>
                  </a:lnTo>
                  <a:lnTo>
                    <a:pt x="804" y="146"/>
                  </a:lnTo>
                  <a:lnTo>
                    <a:pt x="806" y="140"/>
                  </a:lnTo>
                  <a:lnTo>
                    <a:pt x="812" y="128"/>
                  </a:lnTo>
                  <a:lnTo>
                    <a:pt x="812" y="128"/>
                  </a:lnTo>
                  <a:lnTo>
                    <a:pt x="816" y="122"/>
                  </a:lnTo>
                  <a:lnTo>
                    <a:pt x="816" y="116"/>
                  </a:lnTo>
                  <a:lnTo>
                    <a:pt x="816" y="104"/>
                  </a:lnTo>
                  <a:lnTo>
                    <a:pt x="810" y="94"/>
                  </a:lnTo>
                  <a:lnTo>
                    <a:pt x="806" y="90"/>
                  </a:lnTo>
                  <a:lnTo>
                    <a:pt x="802" y="86"/>
                  </a:lnTo>
                  <a:lnTo>
                    <a:pt x="746" y="54"/>
                  </a:lnTo>
                  <a:lnTo>
                    <a:pt x="746" y="54"/>
                  </a:lnTo>
                  <a:lnTo>
                    <a:pt x="740" y="50"/>
                  </a:lnTo>
                  <a:lnTo>
                    <a:pt x="734" y="50"/>
                  </a:lnTo>
                  <a:lnTo>
                    <a:pt x="722" y="50"/>
                  </a:lnTo>
                  <a:lnTo>
                    <a:pt x="710" y="56"/>
                  </a:lnTo>
                  <a:lnTo>
                    <a:pt x="706" y="60"/>
                  </a:lnTo>
                  <a:lnTo>
                    <a:pt x="702" y="64"/>
                  </a:lnTo>
                  <a:lnTo>
                    <a:pt x="696" y="76"/>
                  </a:lnTo>
                  <a:lnTo>
                    <a:pt x="696" y="76"/>
                  </a:lnTo>
                  <a:lnTo>
                    <a:pt x="692" y="82"/>
                  </a:lnTo>
                  <a:lnTo>
                    <a:pt x="686" y="86"/>
                  </a:lnTo>
                  <a:lnTo>
                    <a:pt x="676" y="92"/>
                  </a:lnTo>
                  <a:lnTo>
                    <a:pt x="662" y="96"/>
                  </a:lnTo>
                  <a:lnTo>
                    <a:pt x="656" y="96"/>
                  </a:lnTo>
                  <a:lnTo>
                    <a:pt x="650" y="94"/>
                  </a:lnTo>
                  <a:lnTo>
                    <a:pt x="610" y="84"/>
                  </a:lnTo>
                  <a:lnTo>
                    <a:pt x="610" y="84"/>
                  </a:lnTo>
                  <a:lnTo>
                    <a:pt x="604" y="82"/>
                  </a:lnTo>
                  <a:lnTo>
                    <a:pt x="598" y="78"/>
                  </a:lnTo>
                  <a:lnTo>
                    <a:pt x="588" y="70"/>
                  </a:lnTo>
                  <a:lnTo>
                    <a:pt x="582" y="58"/>
                  </a:lnTo>
                  <a:lnTo>
                    <a:pt x="580" y="52"/>
                  </a:lnTo>
                  <a:lnTo>
                    <a:pt x="580" y="46"/>
                  </a:lnTo>
                  <a:lnTo>
                    <a:pt x="580" y="32"/>
                  </a:lnTo>
                  <a:lnTo>
                    <a:pt x="580" y="32"/>
                  </a:lnTo>
                  <a:lnTo>
                    <a:pt x="578" y="26"/>
                  </a:lnTo>
                  <a:lnTo>
                    <a:pt x="576" y="20"/>
                  </a:lnTo>
                  <a:lnTo>
                    <a:pt x="570" y="10"/>
                  </a:lnTo>
                  <a:lnTo>
                    <a:pt x="560" y="2"/>
                  </a:lnTo>
                  <a:lnTo>
                    <a:pt x="554" y="0"/>
                  </a:lnTo>
                  <a:lnTo>
                    <a:pt x="548" y="0"/>
                  </a:lnTo>
                  <a:lnTo>
                    <a:pt x="484" y="0"/>
                  </a:lnTo>
                  <a:lnTo>
                    <a:pt x="484" y="0"/>
                  </a:lnTo>
                  <a:lnTo>
                    <a:pt x="476" y="0"/>
                  </a:lnTo>
                  <a:lnTo>
                    <a:pt x="470" y="2"/>
                  </a:lnTo>
                  <a:lnTo>
                    <a:pt x="460" y="10"/>
                  </a:lnTo>
                  <a:lnTo>
                    <a:pt x="454" y="20"/>
                  </a:lnTo>
                  <a:lnTo>
                    <a:pt x="452" y="26"/>
                  </a:lnTo>
                  <a:lnTo>
                    <a:pt x="452" y="32"/>
                  </a:lnTo>
                  <a:lnTo>
                    <a:pt x="452" y="46"/>
                  </a:lnTo>
                  <a:lnTo>
                    <a:pt x="452" y="46"/>
                  </a:lnTo>
                  <a:lnTo>
                    <a:pt x="450" y="52"/>
                  </a:lnTo>
                  <a:lnTo>
                    <a:pt x="450" y="58"/>
                  </a:lnTo>
                  <a:lnTo>
                    <a:pt x="442" y="70"/>
                  </a:lnTo>
                  <a:lnTo>
                    <a:pt x="432" y="78"/>
                  </a:lnTo>
                  <a:lnTo>
                    <a:pt x="426" y="82"/>
                  </a:lnTo>
                  <a:lnTo>
                    <a:pt x="420" y="84"/>
                  </a:lnTo>
                  <a:lnTo>
                    <a:pt x="382" y="94"/>
                  </a:lnTo>
                  <a:lnTo>
                    <a:pt x="382" y="94"/>
                  </a:lnTo>
                  <a:lnTo>
                    <a:pt x="374" y="96"/>
                  </a:lnTo>
                  <a:lnTo>
                    <a:pt x="368" y="96"/>
                  </a:lnTo>
                  <a:lnTo>
                    <a:pt x="356" y="92"/>
                  </a:lnTo>
                  <a:lnTo>
                    <a:pt x="344" y="86"/>
                  </a:lnTo>
                  <a:lnTo>
                    <a:pt x="340" y="82"/>
                  </a:lnTo>
                  <a:lnTo>
                    <a:pt x="336" y="76"/>
                  </a:lnTo>
                  <a:lnTo>
                    <a:pt x="328" y="64"/>
                  </a:lnTo>
                  <a:lnTo>
                    <a:pt x="328" y="64"/>
                  </a:lnTo>
                  <a:lnTo>
                    <a:pt x="324" y="60"/>
                  </a:lnTo>
                  <a:lnTo>
                    <a:pt x="320" y="56"/>
                  </a:lnTo>
                  <a:lnTo>
                    <a:pt x="310" y="50"/>
                  </a:lnTo>
                  <a:lnTo>
                    <a:pt x="298" y="50"/>
                  </a:lnTo>
                  <a:lnTo>
                    <a:pt x="292" y="50"/>
                  </a:lnTo>
                  <a:lnTo>
                    <a:pt x="286" y="54"/>
                  </a:lnTo>
                  <a:lnTo>
                    <a:pt x="230" y="86"/>
                  </a:lnTo>
                  <a:lnTo>
                    <a:pt x="230" y="86"/>
                  </a:lnTo>
                  <a:lnTo>
                    <a:pt x="224" y="90"/>
                  </a:lnTo>
                  <a:lnTo>
                    <a:pt x="220" y="94"/>
                  </a:lnTo>
                  <a:lnTo>
                    <a:pt x="214" y="104"/>
                  </a:lnTo>
                  <a:lnTo>
                    <a:pt x="214" y="116"/>
                  </a:lnTo>
                  <a:lnTo>
                    <a:pt x="216" y="122"/>
                  </a:lnTo>
                  <a:lnTo>
                    <a:pt x="218" y="128"/>
                  </a:lnTo>
                  <a:lnTo>
                    <a:pt x="224" y="140"/>
                  </a:lnTo>
                  <a:lnTo>
                    <a:pt x="224" y="140"/>
                  </a:lnTo>
                  <a:lnTo>
                    <a:pt x="228" y="146"/>
                  </a:lnTo>
                  <a:lnTo>
                    <a:pt x="230" y="152"/>
                  </a:lnTo>
                  <a:lnTo>
                    <a:pt x="230" y="166"/>
                  </a:lnTo>
                  <a:lnTo>
                    <a:pt x="224" y="178"/>
                  </a:lnTo>
                  <a:lnTo>
                    <a:pt x="222" y="184"/>
                  </a:lnTo>
                  <a:lnTo>
                    <a:pt x="216" y="188"/>
                  </a:lnTo>
                  <a:lnTo>
                    <a:pt x="188" y="218"/>
                  </a:lnTo>
                  <a:lnTo>
                    <a:pt x="188" y="218"/>
                  </a:lnTo>
                  <a:lnTo>
                    <a:pt x="184" y="222"/>
                  </a:lnTo>
                  <a:lnTo>
                    <a:pt x="178" y="226"/>
                  </a:lnTo>
                  <a:lnTo>
                    <a:pt x="166" y="230"/>
                  </a:lnTo>
                  <a:lnTo>
                    <a:pt x="152" y="230"/>
                  </a:lnTo>
                  <a:lnTo>
                    <a:pt x="146" y="228"/>
                  </a:lnTo>
                  <a:lnTo>
                    <a:pt x="140" y="226"/>
                  </a:lnTo>
                  <a:lnTo>
                    <a:pt x="128" y="218"/>
                  </a:lnTo>
                  <a:lnTo>
                    <a:pt x="128" y="218"/>
                  </a:lnTo>
                  <a:lnTo>
                    <a:pt x="122" y="216"/>
                  </a:lnTo>
                  <a:lnTo>
                    <a:pt x="116" y="214"/>
                  </a:lnTo>
                  <a:lnTo>
                    <a:pt x="104" y="216"/>
                  </a:lnTo>
                  <a:lnTo>
                    <a:pt x="94" y="220"/>
                  </a:lnTo>
                  <a:lnTo>
                    <a:pt x="88" y="226"/>
                  </a:lnTo>
                  <a:lnTo>
                    <a:pt x="84" y="230"/>
                  </a:lnTo>
                  <a:lnTo>
                    <a:pt x="52" y="286"/>
                  </a:lnTo>
                  <a:lnTo>
                    <a:pt x="52" y="286"/>
                  </a:lnTo>
                  <a:lnTo>
                    <a:pt x="50" y="292"/>
                  </a:lnTo>
                  <a:lnTo>
                    <a:pt x="48" y="298"/>
                  </a:lnTo>
                  <a:lnTo>
                    <a:pt x="50" y="310"/>
                  </a:lnTo>
                  <a:lnTo>
                    <a:pt x="54" y="320"/>
                  </a:lnTo>
                  <a:lnTo>
                    <a:pt x="58" y="326"/>
                  </a:lnTo>
                  <a:lnTo>
                    <a:pt x="64" y="330"/>
                  </a:lnTo>
                  <a:lnTo>
                    <a:pt x="76" y="336"/>
                  </a:lnTo>
                  <a:lnTo>
                    <a:pt x="76" y="336"/>
                  </a:lnTo>
                  <a:lnTo>
                    <a:pt x="82" y="340"/>
                  </a:lnTo>
                  <a:lnTo>
                    <a:pt x="86" y="344"/>
                  </a:lnTo>
                  <a:lnTo>
                    <a:pt x="92" y="356"/>
                  </a:lnTo>
                  <a:lnTo>
                    <a:pt x="94" y="370"/>
                  </a:lnTo>
                  <a:lnTo>
                    <a:pt x="94" y="376"/>
                  </a:lnTo>
                  <a:lnTo>
                    <a:pt x="94" y="382"/>
                  </a:lnTo>
                  <a:lnTo>
                    <a:pt x="82" y="422"/>
                  </a:lnTo>
                  <a:lnTo>
                    <a:pt x="82" y="422"/>
                  </a:lnTo>
                  <a:lnTo>
                    <a:pt x="80" y="428"/>
                  </a:lnTo>
                  <a:lnTo>
                    <a:pt x="78" y="434"/>
                  </a:lnTo>
                  <a:lnTo>
                    <a:pt x="68" y="444"/>
                  </a:lnTo>
                  <a:lnTo>
                    <a:pt x="58" y="450"/>
                  </a:lnTo>
                  <a:lnTo>
                    <a:pt x="52" y="452"/>
                  </a:lnTo>
                  <a:lnTo>
                    <a:pt x="44" y="452"/>
                  </a:lnTo>
                  <a:lnTo>
                    <a:pt x="32" y="452"/>
                  </a:lnTo>
                  <a:lnTo>
                    <a:pt x="32" y="452"/>
                  </a:lnTo>
                  <a:lnTo>
                    <a:pt x="24" y="452"/>
                  </a:lnTo>
                  <a:lnTo>
                    <a:pt x="18" y="454"/>
                  </a:lnTo>
                  <a:lnTo>
                    <a:pt x="8" y="462"/>
                  </a:lnTo>
                  <a:lnTo>
                    <a:pt x="2" y="472"/>
                  </a:lnTo>
                  <a:lnTo>
                    <a:pt x="0" y="478"/>
                  </a:lnTo>
                  <a:lnTo>
                    <a:pt x="0" y="484"/>
                  </a:lnTo>
                  <a:lnTo>
                    <a:pt x="0" y="548"/>
                  </a:lnTo>
                  <a:lnTo>
                    <a:pt x="0" y="548"/>
                  </a:lnTo>
                  <a:lnTo>
                    <a:pt x="0" y="554"/>
                  </a:lnTo>
                  <a:lnTo>
                    <a:pt x="2" y="560"/>
                  </a:lnTo>
                  <a:lnTo>
                    <a:pt x="8" y="570"/>
                  </a:lnTo>
                  <a:lnTo>
                    <a:pt x="18" y="578"/>
                  </a:lnTo>
                  <a:lnTo>
                    <a:pt x="24" y="580"/>
                  </a:lnTo>
                  <a:lnTo>
                    <a:pt x="32" y="580"/>
                  </a:lnTo>
                  <a:lnTo>
                    <a:pt x="44" y="580"/>
                  </a:lnTo>
                  <a:lnTo>
                    <a:pt x="44" y="580"/>
                  </a:lnTo>
                  <a:lnTo>
                    <a:pt x="52" y="580"/>
                  </a:lnTo>
                  <a:lnTo>
                    <a:pt x="58" y="582"/>
                  </a:lnTo>
                  <a:lnTo>
                    <a:pt x="68" y="590"/>
                  </a:lnTo>
                  <a:lnTo>
                    <a:pt x="78" y="598"/>
                  </a:lnTo>
                  <a:lnTo>
                    <a:pt x="80" y="604"/>
                  </a:lnTo>
                  <a:lnTo>
                    <a:pt x="82" y="610"/>
                  </a:lnTo>
                  <a:lnTo>
                    <a:pt x="94" y="650"/>
                  </a:lnTo>
                  <a:lnTo>
                    <a:pt x="94" y="650"/>
                  </a:lnTo>
                  <a:lnTo>
                    <a:pt x="94" y="656"/>
                  </a:lnTo>
                  <a:lnTo>
                    <a:pt x="94" y="664"/>
                  </a:lnTo>
                  <a:lnTo>
                    <a:pt x="92" y="676"/>
                  </a:lnTo>
                  <a:lnTo>
                    <a:pt x="86" y="688"/>
                  </a:lnTo>
                  <a:lnTo>
                    <a:pt x="82" y="692"/>
                  </a:lnTo>
                  <a:lnTo>
                    <a:pt x="76" y="696"/>
                  </a:lnTo>
                  <a:lnTo>
                    <a:pt x="64" y="704"/>
                  </a:lnTo>
                  <a:lnTo>
                    <a:pt x="64" y="704"/>
                  </a:lnTo>
                  <a:lnTo>
                    <a:pt x="58" y="706"/>
                  </a:lnTo>
                  <a:lnTo>
                    <a:pt x="54" y="712"/>
                  </a:lnTo>
                  <a:lnTo>
                    <a:pt x="50" y="722"/>
                  </a:lnTo>
                  <a:lnTo>
                    <a:pt x="48" y="734"/>
                  </a:lnTo>
                  <a:lnTo>
                    <a:pt x="50" y="740"/>
                  </a:lnTo>
                  <a:lnTo>
                    <a:pt x="52" y="746"/>
                  </a:lnTo>
                  <a:lnTo>
                    <a:pt x="84" y="802"/>
                  </a:lnTo>
                  <a:lnTo>
                    <a:pt x="84" y="802"/>
                  </a:lnTo>
                  <a:lnTo>
                    <a:pt x="88" y="808"/>
                  </a:lnTo>
                  <a:lnTo>
                    <a:pt x="94" y="812"/>
                  </a:lnTo>
                  <a:lnTo>
                    <a:pt x="104" y="816"/>
                  </a:lnTo>
                  <a:lnTo>
                    <a:pt x="116" y="818"/>
                  </a:lnTo>
                  <a:lnTo>
                    <a:pt x="122" y="816"/>
                  </a:lnTo>
                  <a:lnTo>
                    <a:pt x="128" y="814"/>
                  </a:lnTo>
                  <a:lnTo>
                    <a:pt x="140" y="806"/>
                  </a:lnTo>
                  <a:lnTo>
                    <a:pt x="140" y="806"/>
                  </a:lnTo>
                  <a:lnTo>
                    <a:pt x="146" y="804"/>
                  </a:lnTo>
                  <a:lnTo>
                    <a:pt x="152" y="802"/>
                  </a:lnTo>
                  <a:lnTo>
                    <a:pt x="166" y="802"/>
                  </a:lnTo>
                  <a:lnTo>
                    <a:pt x="178" y="806"/>
                  </a:lnTo>
                  <a:lnTo>
                    <a:pt x="184" y="810"/>
                  </a:lnTo>
                  <a:lnTo>
                    <a:pt x="188" y="814"/>
                  </a:lnTo>
                  <a:lnTo>
                    <a:pt x="218" y="844"/>
                  </a:lnTo>
                  <a:lnTo>
                    <a:pt x="218" y="844"/>
                  </a:lnTo>
                  <a:lnTo>
                    <a:pt x="222" y="848"/>
                  </a:lnTo>
                  <a:lnTo>
                    <a:pt x="224" y="854"/>
                  </a:lnTo>
                  <a:lnTo>
                    <a:pt x="230" y="866"/>
                  </a:lnTo>
                  <a:lnTo>
                    <a:pt x="230" y="880"/>
                  </a:lnTo>
                  <a:lnTo>
                    <a:pt x="228" y="886"/>
                  </a:lnTo>
                  <a:lnTo>
                    <a:pt x="224" y="892"/>
                  </a:lnTo>
                  <a:lnTo>
                    <a:pt x="218" y="904"/>
                  </a:lnTo>
                  <a:lnTo>
                    <a:pt x="218" y="904"/>
                  </a:lnTo>
                  <a:lnTo>
                    <a:pt x="216" y="910"/>
                  </a:lnTo>
                  <a:lnTo>
                    <a:pt x="214" y="916"/>
                  </a:lnTo>
                  <a:lnTo>
                    <a:pt x="214" y="928"/>
                  </a:lnTo>
                  <a:lnTo>
                    <a:pt x="220" y="938"/>
                  </a:lnTo>
                  <a:lnTo>
                    <a:pt x="224" y="944"/>
                  </a:lnTo>
                  <a:lnTo>
                    <a:pt x="230" y="946"/>
                  </a:lnTo>
                  <a:lnTo>
                    <a:pt x="286" y="980"/>
                  </a:lnTo>
                  <a:lnTo>
                    <a:pt x="286" y="980"/>
                  </a:lnTo>
                  <a:lnTo>
                    <a:pt x="292" y="982"/>
                  </a:lnTo>
                  <a:lnTo>
                    <a:pt x="298" y="984"/>
                  </a:lnTo>
                  <a:lnTo>
                    <a:pt x="310" y="982"/>
                  </a:lnTo>
                  <a:lnTo>
                    <a:pt x="320" y="976"/>
                  </a:lnTo>
                  <a:lnTo>
                    <a:pt x="324" y="972"/>
                  </a:lnTo>
                  <a:lnTo>
                    <a:pt x="328" y="968"/>
                  </a:lnTo>
                  <a:lnTo>
                    <a:pt x="336" y="956"/>
                  </a:lnTo>
                  <a:lnTo>
                    <a:pt x="336" y="956"/>
                  </a:lnTo>
                  <a:lnTo>
                    <a:pt x="340" y="950"/>
                  </a:lnTo>
                  <a:lnTo>
                    <a:pt x="344" y="946"/>
                  </a:lnTo>
                  <a:lnTo>
                    <a:pt x="356" y="940"/>
                  </a:lnTo>
                  <a:lnTo>
                    <a:pt x="368" y="936"/>
                  </a:lnTo>
                  <a:lnTo>
                    <a:pt x="374" y="936"/>
                  </a:lnTo>
                  <a:lnTo>
                    <a:pt x="382" y="938"/>
                  </a:lnTo>
                  <a:lnTo>
                    <a:pt x="420" y="948"/>
                  </a:lnTo>
                  <a:lnTo>
                    <a:pt x="420" y="948"/>
                  </a:lnTo>
                  <a:lnTo>
                    <a:pt x="426" y="950"/>
                  </a:lnTo>
                  <a:lnTo>
                    <a:pt x="432" y="954"/>
                  </a:lnTo>
                  <a:lnTo>
                    <a:pt x="442" y="962"/>
                  </a:lnTo>
                  <a:lnTo>
                    <a:pt x="450" y="974"/>
                  </a:lnTo>
                  <a:lnTo>
                    <a:pt x="450" y="980"/>
                  </a:lnTo>
                  <a:lnTo>
                    <a:pt x="452" y="986"/>
                  </a:lnTo>
                  <a:lnTo>
                    <a:pt x="452" y="1000"/>
                  </a:lnTo>
                  <a:lnTo>
                    <a:pt x="452" y="1000"/>
                  </a:lnTo>
                  <a:lnTo>
                    <a:pt x="452" y="1006"/>
                  </a:lnTo>
                  <a:lnTo>
                    <a:pt x="454" y="1012"/>
                  </a:lnTo>
                  <a:lnTo>
                    <a:pt x="460" y="1022"/>
                  </a:lnTo>
                  <a:lnTo>
                    <a:pt x="470" y="1030"/>
                  </a:lnTo>
                  <a:lnTo>
                    <a:pt x="476" y="1032"/>
                  </a:lnTo>
                  <a:lnTo>
                    <a:pt x="484" y="1032"/>
                  </a:lnTo>
                  <a:lnTo>
                    <a:pt x="548" y="1032"/>
                  </a:lnTo>
                  <a:lnTo>
                    <a:pt x="548" y="1032"/>
                  </a:lnTo>
                  <a:lnTo>
                    <a:pt x="554" y="1032"/>
                  </a:lnTo>
                  <a:lnTo>
                    <a:pt x="560" y="1030"/>
                  </a:lnTo>
                  <a:lnTo>
                    <a:pt x="570" y="1022"/>
                  </a:lnTo>
                  <a:lnTo>
                    <a:pt x="576" y="1012"/>
                  </a:lnTo>
                  <a:lnTo>
                    <a:pt x="578" y="1006"/>
                  </a:lnTo>
                  <a:lnTo>
                    <a:pt x="580" y="1000"/>
                  </a:lnTo>
                  <a:lnTo>
                    <a:pt x="580" y="986"/>
                  </a:lnTo>
                  <a:lnTo>
                    <a:pt x="580" y="986"/>
                  </a:lnTo>
                  <a:lnTo>
                    <a:pt x="580" y="980"/>
                  </a:lnTo>
                  <a:lnTo>
                    <a:pt x="582" y="974"/>
                  </a:lnTo>
                  <a:lnTo>
                    <a:pt x="588" y="962"/>
                  </a:lnTo>
                  <a:lnTo>
                    <a:pt x="598" y="954"/>
                  </a:lnTo>
                  <a:lnTo>
                    <a:pt x="604" y="950"/>
                  </a:lnTo>
                  <a:lnTo>
                    <a:pt x="610" y="948"/>
                  </a:lnTo>
                  <a:lnTo>
                    <a:pt x="650" y="938"/>
                  </a:lnTo>
                  <a:lnTo>
                    <a:pt x="650" y="938"/>
                  </a:lnTo>
                  <a:lnTo>
                    <a:pt x="656" y="936"/>
                  </a:lnTo>
                  <a:lnTo>
                    <a:pt x="662" y="936"/>
                  </a:lnTo>
                  <a:lnTo>
                    <a:pt x="676" y="940"/>
                  </a:lnTo>
                  <a:lnTo>
                    <a:pt x="686" y="946"/>
                  </a:lnTo>
                  <a:lnTo>
                    <a:pt x="692" y="950"/>
                  </a:lnTo>
                  <a:lnTo>
                    <a:pt x="696" y="956"/>
                  </a:lnTo>
                  <a:lnTo>
                    <a:pt x="702" y="968"/>
                  </a:lnTo>
                  <a:lnTo>
                    <a:pt x="702" y="968"/>
                  </a:lnTo>
                  <a:lnTo>
                    <a:pt x="706" y="972"/>
                  </a:lnTo>
                  <a:lnTo>
                    <a:pt x="710" y="976"/>
                  </a:lnTo>
                  <a:lnTo>
                    <a:pt x="722" y="982"/>
                  </a:lnTo>
                  <a:lnTo>
                    <a:pt x="734" y="984"/>
                  </a:lnTo>
                  <a:lnTo>
                    <a:pt x="740" y="982"/>
                  </a:lnTo>
                  <a:lnTo>
                    <a:pt x="746" y="980"/>
                  </a:lnTo>
                  <a:lnTo>
                    <a:pt x="802" y="946"/>
                  </a:lnTo>
                  <a:lnTo>
                    <a:pt x="802" y="946"/>
                  </a:lnTo>
                  <a:lnTo>
                    <a:pt x="806" y="944"/>
                  </a:lnTo>
                  <a:lnTo>
                    <a:pt x="810" y="938"/>
                  </a:lnTo>
                  <a:lnTo>
                    <a:pt x="816" y="928"/>
                  </a:lnTo>
                  <a:lnTo>
                    <a:pt x="816" y="916"/>
                  </a:lnTo>
                  <a:lnTo>
                    <a:pt x="816" y="910"/>
                  </a:lnTo>
                  <a:lnTo>
                    <a:pt x="812" y="904"/>
                  </a:lnTo>
                  <a:lnTo>
                    <a:pt x="806" y="892"/>
                  </a:lnTo>
                  <a:lnTo>
                    <a:pt x="806" y="892"/>
                  </a:lnTo>
                  <a:lnTo>
                    <a:pt x="804" y="886"/>
                  </a:lnTo>
                  <a:lnTo>
                    <a:pt x="802" y="880"/>
                  </a:lnTo>
                  <a:lnTo>
                    <a:pt x="802" y="866"/>
                  </a:lnTo>
                  <a:lnTo>
                    <a:pt x="806" y="854"/>
                  </a:lnTo>
                  <a:lnTo>
                    <a:pt x="810" y="848"/>
                  </a:lnTo>
                  <a:lnTo>
                    <a:pt x="814" y="844"/>
                  </a:lnTo>
                  <a:lnTo>
                    <a:pt x="842" y="814"/>
                  </a:lnTo>
                  <a:lnTo>
                    <a:pt x="842" y="814"/>
                  </a:lnTo>
                  <a:lnTo>
                    <a:pt x="848" y="810"/>
                  </a:lnTo>
                  <a:lnTo>
                    <a:pt x="852" y="806"/>
                  </a:lnTo>
                  <a:lnTo>
                    <a:pt x="866" y="802"/>
                  </a:lnTo>
                  <a:lnTo>
                    <a:pt x="878" y="802"/>
                  </a:lnTo>
                  <a:lnTo>
                    <a:pt x="886" y="804"/>
                  </a:lnTo>
                  <a:lnTo>
                    <a:pt x="892" y="806"/>
                  </a:lnTo>
                  <a:lnTo>
                    <a:pt x="902" y="814"/>
                  </a:lnTo>
                  <a:lnTo>
                    <a:pt x="902" y="814"/>
                  </a:lnTo>
                  <a:lnTo>
                    <a:pt x="908" y="816"/>
                  </a:lnTo>
                  <a:lnTo>
                    <a:pt x="914" y="818"/>
                  </a:lnTo>
                  <a:lnTo>
                    <a:pt x="926" y="816"/>
                  </a:lnTo>
                  <a:lnTo>
                    <a:pt x="938" y="812"/>
                  </a:lnTo>
                  <a:lnTo>
                    <a:pt x="942" y="808"/>
                  </a:lnTo>
                  <a:lnTo>
                    <a:pt x="946" y="802"/>
                  </a:lnTo>
                  <a:lnTo>
                    <a:pt x="978" y="746"/>
                  </a:lnTo>
                  <a:lnTo>
                    <a:pt x="978" y="746"/>
                  </a:lnTo>
                  <a:lnTo>
                    <a:pt x="982" y="740"/>
                  </a:lnTo>
                  <a:lnTo>
                    <a:pt x="982" y="734"/>
                  </a:lnTo>
                  <a:lnTo>
                    <a:pt x="982" y="722"/>
                  </a:lnTo>
                  <a:lnTo>
                    <a:pt x="976" y="712"/>
                  </a:lnTo>
                  <a:lnTo>
                    <a:pt x="972" y="706"/>
                  </a:lnTo>
                  <a:lnTo>
                    <a:pt x="966" y="702"/>
                  </a:lnTo>
                  <a:lnTo>
                    <a:pt x="956" y="696"/>
                  </a:lnTo>
                  <a:lnTo>
                    <a:pt x="956" y="696"/>
                  </a:lnTo>
                  <a:lnTo>
                    <a:pt x="950" y="692"/>
                  </a:lnTo>
                  <a:lnTo>
                    <a:pt x="946" y="688"/>
                  </a:lnTo>
                  <a:lnTo>
                    <a:pt x="938" y="676"/>
                  </a:lnTo>
                  <a:lnTo>
                    <a:pt x="936" y="664"/>
                  </a:lnTo>
                  <a:lnTo>
                    <a:pt x="936" y="656"/>
                  </a:lnTo>
                  <a:lnTo>
                    <a:pt x="938" y="650"/>
                  </a:lnTo>
                  <a:lnTo>
                    <a:pt x="948" y="610"/>
                  </a:lnTo>
                  <a:close/>
                  <a:moveTo>
                    <a:pt x="516" y="874"/>
                  </a:moveTo>
                  <a:lnTo>
                    <a:pt x="516" y="874"/>
                  </a:lnTo>
                  <a:lnTo>
                    <a:pt x="478" y="872"/>
                  </a:lnTo>
                  <a:lnTo>
                    <a:pt x="444" y="868"/>
                  </a:lnTo>
                  <a:lnTo>
                    <a:pt x="408" y="858"/>
                  </a:lnTo>
                  <a:lnTo>
                    <a:pt x="376" y="846"/>
                  </a:lnTo>
                  <a:lnTo>
                    <a:pt x="344" y="832"/>
                  </a:lnTo>
                  <a:lnTo>
                    <a:pt x="314" y="814"/>
                  </a:lnTo>
                  <a:lnTo>
                    <a:pt x="288" y="792"/>
                  </a:lnTo>
                  <a:lnTo>
                    <a:pt x="262" y="770"/>
                  </a:lnTo>
                  <a:lnTo>
                    <a:pt x="238" y="744"/>
                  </a:lnTo>
                  <a:lnTo>
                    <a:pt x="218" y="716"/>
                  </a:lnTo>
                  <a:lnTo>
                    <a:pt x="200" y="688"/>
                  </a:lnTo>
                  <a:lnTo>
                    <a:pt x="186" y="656"/>
                  </a:lnTo>
                  <a:lnTo>
                    <a:pt x="174" y="622"/>
                  </a:lnTo>
                  <a:lnTo>
                    <a:pt x="164" y="588"/>
                  </a:lnTo>
                  <a:lnTo>
                    <a:pt x="158" y="552"/>
                  </a:lnTo>
                  <a:lnTo>
                    <a:pt x="156" y="516"/>
                  </a:lnTo>
                  <a:lnTo>
                    <a:pt x="156" y="516"/>
                  </a:lnTo>
                  <a:lnTo>
                    <a:pt x="158" y="480"/>
                  </a:lnTo>
                  <a:lnTo>
                    <a:pt x="164" y="444"/>
                  </a:lnTo>
                  <a:lnTo>
                    <a:pt x="174" y="410"/>
                  </a:lnTo>
                  <a:lnTo>
                    <a:pt x="186" y="376"/>
                  </a:lnTo>
                  <a:lnTo>
                    <a:pt x="200" y="346"/>
                  </a:lnTo>
                  <a:lnTo>
                    <a:pt x="218" y="316"/>
                  </a:lnTo>
                  <a:lnTo>
                    <a:pt x="238" y="288"/>
                  </a:lnTo>
                  <a:lnTo>
                    <a:pt x="262" y="262"/>
                  </a:lnTo>
                  <a:lnTo>
                    <a:pt x="288" y="240"/>
                  </a:lnTo>
                  <a:lnTo>
                    <a:pt x="314" y="218"/>
                  </a:lnTo>
                  <a:lnTo>
                    <a:pt x="344" y="200"/>
                  </a:lnTo>
                  <a:lnTo>
                    <a:pt x="376" y="186"/>
                  </a:lnTo>
                  <a:lnTo>
                    <a:pt x="408" y="174"/>
                  </a:lnTo>
                  <a:lnTo>
                    <a:pt x="444" y="164"/>
                  </a:lnTo>
                  <a:lnTo>
                    <a:pt x="478" y="160"/>
                  </a:lnTo>
                  <a:lnTo>
                    <a:pt x="516" y="158"/>
                  </a:lnTo>
                  <a:lnTo>
                    <a:pt x="516" y="158"/>
                  </a:lnTo>
                  <a:lnTo>
                    <a:pt x="552" y="160"/>
                  </a:lnTo>
                  <a:lnTo>
                    <a:pt x="588" y="164"/>
                  </a:lnTo>
                  <a:lnTo>
                    <a:pt x="622" y="174"/>
                  </a:lnTo>
                  <a:lnTo>
                    <a:pt x="654" y="186"/>
                  </a:lnTo>
                  <a:lnTo>
                    <a:pt x="686" y="200"/>
                  </a:lnTo>
                  <a:lnTo>
                    <a:pt x="716" y="218"/>
                  </a:lnTo>
                  <a:lnTo>
                    <a:pt x="744" y="240"/>
                  </a:lnTo>
                  <a:lnTo>
                    <a:pt x="768" y="262"/>
                  </a:lnTo>
                  <a:lnTo>
                    <a:pt x="792" y="288"/>
                  </a:lnTo>
                  <a:lnTo>
                    <a:pt x="812" y="316"/>
                  </a:lnTo>
                  <a:lnTo>
                    <a:pt x="830" y="346"/>
                  </a:lnTo>
                  <a:lnTo>
                    <a:pt x="846" y="376"/>
                  </a:lnTo>
                  <a:lnTo>
                    <a:pt x="858" y="410"/>
                  </a:lnTo>
                  <a:lnTo>
                    <a:pt x="866" y="444"/>
                  </a:lnTo>
                  <a:lnTo>
                    <a:pt x="872" y="480"/>
                  </a:lnTo>
                  <a:lnTo>
                    <a:pt x="874" y="516"/>
                  </a:lnTo>
                  <a:lnTo>
                    <a:pt x="874" y="516"/>
                  </a:lnTo>
                  <a:lnTo>
                    <a:pt x="872" y="552"/>
                  </a:lnTo>
                  <a:lnTo>
                    <a:pt x="866" y="588"/>
                  </a:lnTo>
                  <a:lnTo>
                    <a:pt x="858" y="622"/>
                  </a:lnTo>
                  <a:lnTo>
                    <a:pt x="846" y="656"/>
                  </a:lnTo>
                  <a:lnTo>
                    <a:pt x="830" y="688"/>
                  </a:lnTo>
                  <a:lnTo>
                    <a:pt x="812" y="716"/>
                  </a:lnTo>
                  <a:lnTo>
                    <a:pt x="792" y="744"/>
                  </a:lnTo>
                  <a:lnTo>
                    <a:pt x="768" y="770"/>
                  </a:lnTo>
                  <a:lnTo>
                    <a:pt x="744" y="792"/>
                  </a:lnTo>
                  <a:lnTo>
                    <a:pt x="716" y="814"/>
                  </a:lnTo>
                  <a:lnTo>
                    <a:pt x="686" y="832"/>
                  </a:lnTo>
                  <a:lnTo>
                    <a:pt x="654" y="846"/>
                  </a:lnTo>
                  <a:lnTo>
                    <a:pt x="622" y="858"/>
                  </a:lnTo>
                  <a:lnTo>
                    <a:pt x="588" y="868"/>
                  </a:lnTo>
                  <a:lnTo>
                    <a:pt x="552" y="872"/>
                  </a:lnTo>
                  <a:lnTo>
                    <a:pt x="516" y="874"/>
                  </a:lnTo>
                  <a:lnTo>
                    <a:pt x="516" y="874"/>
                  </a:lnTo>
                  <a:close/>
                </a:path>
              </a:pathLst>
            </a:custGeom>
            <a:solidFill>
              <a:srgbClr val="168DBA"/>
            </a:solidFill>
            <a:ln w="1270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</p:grpSp>
      <p:grpSp>
        <p:nvGrpSpPr>
          <p:cNvPr id="15" name="Grupo 10"/>
          <p:cNvGrpSpPr/>
          <p:nvPr/>
        </p:nvGrpSpPr>
        <p:grpSpPr>
          <a:xfrm>
            <a:off x="4626950" y="1473232"/>
            <a:ext cx="1870075" cy="1974850"/>
            <a:chOff x="4618038" y="1323247"/>
            <a:chExt cx="1870075" cy="1974850"/>
          </a:xfrm>
        </p:grpSpPr>
        <p:grpSp>
          <p:nvGrpSpPr>
            <p:cNvPr id="16" name="Grupo 5"/>
            <p:cNvGrpSpPr/>
            <p:nvPr/>
          </p:nvGrpSpPr>
          <p:grpSpPr>
            <a:xfrm>
              <a:off x="4741863" y="1323247"/>
              <a:ext cx="1539875" cy="384175"/>
              <a:chOff x="4741863" y="1323247"/>
              <a:chExt cx="1539875" cy="384175"/>
            </a:xfrm>
          </p:grpSpPr>
          <p:sp>
            <p:nvSpPr>
              <p:cNvPr id="116" name="Freeform 110"/>
              <p:cNvSpPr>
                <a:spLocks/>
              </p:cNvSpPr>
              <p:nvPr/>
            </p:nvSpPr>
            <p:spPr bwMode="auto">
              <a:xfrm>
                <a:off x="4741863" y="1323247"/>
                <a:ext cx="1444625" cy="384175"/>
              </a:xfrm>
              <a:custGeom>
                <a:avLst/>
                <a:gdLst>
                  <a:gd name="T0" fmla="*/ 0 w 910"/>
                  <a:gd name="T1" fmla="*/ 242 h 242"/>
                  <a:gd name="T2" fmla="*/ 0 w 910"/>
                  <a:gd name="T3" fmla="*/ 242 h 242"/>
                  <a:gd name="T4" fmla="*/ 24 w 910"/>
                  <a:gd name="T5" fmla="*/ 216 h 242"/>
                  <a:gd name="T6" fmla="*/ 48 w 910"/>
                  <a:gd name="T7" fmla="*/ 190 h 242"/>
                  <a:gd name="T8" fmla="*/ 74 w 910"/>
                  <a:gd name="T9" fmla="*/ 164 h 242"/>
                  <a:gd name="T10" fmla="*/ 102 w 910"/>
                  <a:gd name="T11" fmla="*/ 142 h 242"/>
                  <a:gd name="T12" fmla="*/ 130 w 910"/>
                  <a:gd name="T13" fmla="*/ 120 h 242"/>
                  <a:gd name="T14" fmla="*/ 160 w 910"/>
                  <a:gd name="T15" fmla="*/ 100 h 242"/>
                  <a:gd name="T16" fmla="*/ 192 w 910"/>
                  <a:gd name="T17" fmla="*/ 82 h 242"/>
                  <a:gd name="T18" fmla="*/ 222 w 910"/>
                  <a:gd name="T19" fmla="*/ 66 h 242"/>
                  <a:gd name="T20" fmla="*/ 256 w 910"/>
                  <a:gd name="T21" fmla="*/ 50 h 242"/>
                  <a:gd name="T22" fmla="*/ 290 w 910"/>
                  <a:gd name="T23" fmla="*/ 38 h 242"/>
                  <a:gd name="T24" fmla="*/ 324 w 910"/>
                  <a:gd name="T25" fmla="*/ 26 h 242"/>
                  <a:gd name="T26" fmla="*/ 360 w 910"/>
                  <a:gd name="T27" fmla="*/ 16 h 242"/>
                  <a:gd name="T28" fmla="*/ 396 w 910"/>
                  <a:gd name="T29" fmla="*/ 10 h 242"/>
                  <a:gd name="T30" fmla="*/ 434 w 910"/>
                  <a:gd name="T31" fmla="*/ 4 h 242"/>
                  <a:gd name="T32" fmla="*/ 470 w 910"/>
                  <a:gd name="T33" fmla="*/ 0 h 242"/>
                  <a:gd name="T34" fmla="*/ 510 w 910"/>
                  <a:gd name="T35" fmla="*/ 0 h 242"/>
                  <a:gd name="T36" fmla="*/ 510 w 910"/>
                  <a:gd name="T37" fmla="*/ 0 h 242"/>
                  <a:gd name="T38" fmla="*/ 566 w 910"/>
                  <a:gd name="T39" fmla="*/ 2 h 242"/>
                  <a:gd name="T40" fmla="*/ 620 w 910"/>
                  <a:gd name="T41" fmla="*/ 8 h 242"/>
                  <a:gd name="T42" fmla="*/ 672 w 910"/>
                  <a:gd name="T43" fmla="*/ 20 h 242"/>
                  <a:gd name="T44" fmla="*/ 724 w 910"/>
                  <a:gd name="T45" fmla="*/ 36 h 242"/>
                  <a:gd name="T46" fmla="*/ 774 w 910"/>
                  <a:gd name="T47" fmla="*/ 56 h 242"/>
                  <a:gd name="T48" fmla="*/ 822 w 910"/>
                  <a:gd name="T49" fmla="*/ 78 h 242"/>
                  <a:gd name="T50" fmla="*/ 866 w 910"/>
                  <a:gd name="T51" fmla="*/ 106 h 242"/>
                  <a:gd name="T52" fmla="*/ 910 w 910"/>
                  <a:gd name="T53" fmla="*/ 136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910" h="242">
                    <a:moveTo>
                      <a:pt x="0" y="242"/>
                    </a:moveTo>
                    <a:lnTo>
                      <a:pt x="0" y="242"/>
                    </a:lnTo>
                    <a:lnTo>
                      <a:pt x="24" y="216"/>
                    </a:lnTo>
                    <a:lnTo>
                      <a:pt x="48" y="190"/>
                    </a:lnTo>
                    <a:lnTo>
                      <a:pt x="74" y="164"/>
                    </a:lnTo>
                    <a:lnTo>
                      <a:pt x="102" y="142"/>
                    </a:lnTo>
                    <a:lnTo>
                      <a:pt x="130" y="120"/>
                    </a:lnTo>
                    <a:lnTo>
                      <a:pt x="160" y="100"/>
                    </a:lnTo>
                    <a:lnTo>
                      <a:pt x="192" y="82"/>
                    </a:lnTo>
                    <a:lnTo>
                      <a:pt x="222" y="66"/>
                    </a:lnTo>
                    <a:lnTo>
                      <a:pt x="256" y="50"/>
                    </a:lnTo>
                    <a:lnTo>
                      <a:pt x="290" y="38"/>
                    </a:lnTo>
                    <a:lnTo>
                      <a:pt x="324" y="26"/>
                    </a:lnTo>
                    <a:lnTo>
                      <a:pt x="360" y="16"/>
                    </a:lnTo>
                    <a:lnTo>
                      <a:pt x="396" y="10"/>
                    </a:lnTo>
                    <a:lnTo>
                      <a:pt x="434" y="4"/>
                    </a:lnTo>
                    <a:lnTo>
                      <a:pt x="470" y="0"/>
                    </a:lnTo>
                    <a:lnTo>
                      <a:pt x="510" y="0"/>
                    </a:lnTo>
                    <a:lnTo>
                      <a:pt x="510" y="0"/>
                    </a:lnTo>
                    <a:lnTo>
                      <a:pt x="566" y="2"/>
                    </a:lnTo>
                    <a:lnTo>
                      <a:pt x="620" y="8"/>
                    </a:lnTo>
                    <a:lnTo>
                      <a:pt x="672" y="20"/>
                    </a:lnTo>
                    <a:lnTo>
                      <a:pt x="724" y="36"/>
                    </a:lnTo>
                    <a:lnTo>
                      <a:pt x="774" y="56"/>
                    </a:lnTo>
                    <a:lnTo>
                      <a:pt x="822" y="78"/>
                    </a:lnTo>
                    <a:lnTo>
                      <a:pt x="866" y="106"/>
                    </a:lnTo>
                    <a:lnTo>
                      <a:pt x="910" y="136"/>
                    </a:lnTo>
                  </a:path>
                </a:pathLst>
              </a:custGeom>
              <a:noFill/>
              <a:ln w="19050">
                <a:solidFill>
                  <a:srgbClr val="9A999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17" name="Freeform 111"/>
              <p:cNvSpPr>
                <a:spLocks/>
              </p:cNvSpPr>
              <p:nvPr/>
            </p:nvSpPr>
            <p:spPr bwMode="auto">
              <a:xfrm>
                <a:off x="6135688" y="1488347"/>
                <a:ext cx="146050" cy="136525"/>
              </a:xfrm>
              <a:custGeom>
                <a:avLst/>
                <a:gdLst>
                  <a:gd name="T0" fmla="*/ 0 w 92"/>
                  <a:gd name="T1" fmla="*/ 42 h 86"/>
                  <a:gd name="T2" fmla="*/ 92 w 92"/>
                  <a:gd name="T3" fmla="*/ 86 h 86"/>
                  <a:gd name="T4" fmla="*/ 34 w 92"/>
                  <a:gd name="T5" fmla="*/ 0 h 86"/>
                  <a:gd name="T6" fmla="*/ 0 w 92"/>
                  <a:gd name="T7" fmla="*/ 42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2" h="86">
                    <a:moveTo>
                      <a:pt x="0" y="42"/>
                    </a:moveTo>
                    <a:lnTo>
                      <a:pt x="92" y="86"/>
                    </a:lnTo>
                    <a:lnTo>
                      <a:pt x="34" y="0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9A99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</p:grpSp>
        <p:sp>
          <p:nvSpPr>
            <p:cNvPr id="42" name="Freeform 92"/>
            <p:cNvSpPr>
              <a:spLocks noEditPoints="1"/>
            </p:cNvSpPr>
            <p:nvPr/>
          </p:nvSpPr>
          <p:spPr bwMode="auto">
            <a:xfrm>
              <a:off x="4618038" y="1424847"/>
              <a:ext cx="1870075" cy="1873250"/>
            </a:xfrm>
            <a:custGeom>
              <a:avLst/>
              <a:gdLst>
                <a:gd name="T0" fmla="*/ 1122 w 1178"/>
                <a:gd name="T1" fmla="*/ 662 h 1180"/>
                <a:gd name="T2" fmla="*/ 1178 w 1178"/>
                <a:gd name="T3" fmla="*/ 632 h 1180"/>
                <a:gd name="T4" fmla="*/ 1148 w 1178"/>
                <a:gd name="T5" fmla="*/ 516 h 1180"/>
                <a:gd name="T6" fmla="*/ 1084 w 1178"/>
                <a:gd name="T7" fmla="*/ 486 h 1180"/>
                <a:gd name="T8" fmla="*/ 1088 w 1178"/>
                <a:gd name="T9" fmla="*/ 386 h 1180"/>
                <a:gd name="T10" fmla="*/ 1120 w 1178"/>
                <a:gd name="T11" fmla="*/ 330 h 1180"/>
                <a:gd name="T12" fmla="*/ 1036 w 1178"/>
                <a:gd name="T13" fmla="*/ 248 h 1180"/>
                <a:gd name="T14" fmla="*/ 966 w 1178"/>
                <a:gd name="T15" fmla="*/ 252 h 1180"/>
                <a:gd name="T16" fmla="*/ 918 w 1178"/>
                <a:gd name="T17" fmla="*/ 164 h 1180"/>
                <a:gd name="T18" fmla="*/ 920 w 1178"/>
                <a:gd name="T19" fmla="*/ 100 h 1180"/>
                <a:gd name="T20" fmla="*/ 804 w 1178"/>
                <a:gd name="T21" fmla="*/ 70 h 1180"/>
                <a:gd name="T22" fmla="*/ 746 w 1178"/>
                <a:gd name="T23" fmla="*/ 108 h 1180"/>
                <a:gd name="T24" fmla="*/ 662 w 1178"/>
                <a:gd name="T25" fmla="*/ 56 h 1180"/>
                <a:gd name="T26" fmla="*/ 630 w 1178"/>
                <a:gd name="T27" fmla="*/ 0 h 1180"/>
                <a:gd name="T28" fmla="*/ 516 w 1178"/>
                <a:gd name="T29" fmla="*/ 32 h 1180"/>
                <a:gd name="T30" fmla="*/ 486 w 1178"/>
                <a:gd name="T31" fmla="*/ 94 h 1180"/>
                <a:gd name="T32" fmla="*/ 386 w 1178"/>
                <a:gd name="T33" fmla="*/ 92 h 1180"/>
                <a:gd name="T34" fmla="*/ 330 w 1178"/>
                <a:gd name="T35" fmla="*/ 58 h 1180"/>
                <a:gd name="T36" fmla="*/ 246 w 1178"/>
                <a:gd name="T37" fmla="*/ 144 h 1180"/>
                <a:gd name="T38" fmla="*/ 252 w 1178"/>
                <a:gd name="T39" fmla="*/ 212 h 1180"/>
                <a:gd name="T40" fmla="*/ 164 w 1178"/>
                <a:gd name="T41" fmla="*/ 260 h 1180"/>
                <a:gd name="T42" fmla="*/ 100 w 1178"/>
                <a:gd name="T43" fmla="*/ 260 h 1180"/>
                <a:gd name="T44" fmla="*/ 70 w 1178"/>
                <a:gd name="T45" fmla="*/ 374 h 1180"/>
                <a:gd name="T46" fmla="*/ 108 w 1178"/>
                <a:gd name="T47" fmla="*/ 432 h 1180"/>
                <a:gd name="T48" fmla="*/ 56 w 1178"/>
                <a:gd name="T49" fmla="*/ 516 h 1180"/>
                <a:gd name="T50" fmla="*/ 0 w 1178"/>
                <a:gd name="T51" fmla="*/ 548 h 1180"/>
                <a:gd name="T52" fmla="*/ 30 w 1178"/>
                <a:gd name="T53" fmla="*/ 662 h 1180"/>
                <a:gd name="T54" fmla="*/ 94 w 1178"/>
                <a:gd name="T55" fmla="*/ 694 h 1180"/>
                <a:gd name="T56" fmla="*/ 90 w 1178"/>
                <a:gd name="T57" fmla="*/ 794 h 1180"/>
                <a:gd name="T58" fmla="*/ 58 w 1178"/>
                <a:gd name="T59" fmla="*/ 848 h 1180"/>
                <a:gd name="T60" fmla="*/ 142 w 1178"/>
                <a:gd name="T61" fmla="*/ 932 h 1180"/>
                <a:gd name="T62" fmla="*/ 212 w 1178"/>
                <a:gd name="T63" fmla="*/ 928 h 1180"/>
                <a:gd name="T64" fmla="*/ 260 w 1178"/>
                <a:gd name="T65" fmla="*/ 1016 h 1180"/>
                <a:gd name="T66" fmla="*/ 258 w 1178"/>
                <a:gd name="T67" fmla="*/ 1080 h 1180"/>
                <a:gd name="T68" fmla="*/ 374 w 1178"/>
                <a:gd name="T69" fmla="*/ 1110 h 1180"/>
                <a:gd name="T70" fmla="*/ 432 w 1178"/>
                <a:gd name="T71" fmla="*/ 1070 h 1180"/>
                <a:gd name="T72" fmla="*/ 516 w 1178"/>
                <a:gd name="T73" fmla="*/ 1124 h 1180"/>
                <a:gd name="T74" fmla="*/ 548 w 1178"/>
                <a:gd name="T75" fmla="*/ 1180 h 1180"/>
                <a:gd name="T76" fmla="*/ 662 w 1178"/>
                <a:gd name="T77" fmla="*/ 1148 h 1180"/>
                <a:gd name="T78" fmla="*/ 692 w 1178"/>
                <a:gd name="T79" fmla="*/ 1086 h 1180"/>
                <a:gd name="T80" fmla="*/ 792 w 1178"/>
                <a:gd name="T81" fmla="*/ 1088 h 1180"/>
                <a:gd name="T82" fmla="*/ 848 w 1178"/>
                <a:gd name="T83" fmla="*/ 1122 h 1180"/>
                <a:gd name="T84" fmla="*/ 932 w 1178"/>
                <a:gd name="T85" fmla="*/ 1036 h 1180"/>
                <a:gd name="T86" fmla="*/ 926 w 1178"/>
                <a:gd name="T87" fmla="*/ 966 h 1180"/>
                <a:gd name="T88" fmla="*/ 1014 w 1178"/>
                <a:gd name="T89" fmla="*/ 920 h 1180"/>
                <a:gd name="T90" fmla="*/ 1080 w 1178"/>
                <a:gd name="T91" fmla="*/ 920 h 1180"/>
                <a:gd name="T92" fmla="*/ 1108 w 1178"/>
                <a:gd name="T93" fmla="*/ 806 h 1180"/>
                <a:gd name="T94" fmla="*/ 1070 w 1178"/>
                <a:gd name="T95" fmla="*/ 748 h 1180"/>
                <a:gd name="T96" fmla="*/ 394 w 1178"/>
                <a:gd name="T97" fmla="*/ 950 h 1180"/>
                <a:gd name="T98" fmla="*/ 198 w 1178"/>
                <a:gd name="T99" fmla="*/ 712 h 1180"/>
                <a:gd name="T100" fmla="*/ 212 w 1178"/>
                <a:gd name="T101" fmla="*/ 430 h 1180"/>
                <a:gd name="T102" fmla="*/ 430 w 1178"/>
                <a:gd name="T103" fmla="*/ 212 h 1180"/>
                <a:gd name="T104" fmla="*/ 710 w 1178"/>
                <a:gd name="T105" fmla="*/ 198 h 1180"/>
                <a:gd name="T106" fmla="*/ 950 w 1178"/>
                <a:gd name="T107" fmla="*/ 394 h 1180"/>
                <a:gd name="T108" fmla="*/ 990 w 1178"/>
                <a:gd name="T109" fmla="*/ 672 h 1180"/>
                <a:gd name="T110" fmla="*/ 818 w 1178"/>
                <a:gd name="T111" fmla="*/ 93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8" h="1180">
                  <a:moveTo>
                    <a:pt x="1084" y="694"/>
                  </a:moveTo>
                  <a:lnTo>
                    <a:pt x="1084" y="694"/>
                  </a:lnTo>
                  <a:lnTo>
                    <a:pt x="1086" y="688"/>
                  </a:lnTo>
                  <a:lnTo>
                    <a:pt x="1090" y="682"/>
                  </a:lnTo>
                  <a:lnTo>
                    <a:pt x="1098" y="672"/>
                  </a:lnTo>
                  <a:lnTo>
                    <a:pt x="1110" y="666"/>
                  </a:lnTo>
                  <a:lnTo>
                    <a:pt x="1116" y="664"/>
                  </a:lnTo>
                  <a:lnTo>
                    <a:pt x="1122" y="662"/>
                  </a:lnTo>
                  <a:lnTo>
                    <a:pt x="1148" y="662"/>
                  </a:lnTo>
                  <a:lnTo>
                    <a:pt x="1148" y="662"/>
                  </a:lnTo>
                  <a:lnTo>
                    <a:pt x="1154" y="662"/>
                  </a:lnTo>
                  <a:lnTo>
                    <a:pt x="1160" y="660"/>
                  </a:lnTo>
                  <a:lnTo>
                    <a:pt x="1170" y="654"/>
                  </a:lnTo>
                  <a:lnTo>
                    <a:pt x="1176" y="644"/>
                  </a:lnTo>
                  <a:lnTo>
                    <a:pt x="1178" y="638"/>
                  </a:lnTo>
                  <a:lnTo>
                    <a:pt x="1178" y="632"/>
                  </a:lnTo>
                  <a:lnTo>
                    <a:pt x="1178" y="548"/>
                  </a:lnTo>
                  <a:lnTo>
                    <a:pt x="1178" y="548"/>
                  </a:lnTo>
                  <a:lnTo>
                    <a:pt x="1178" y="542"/>
                  </a:lnTo>
                  <a:lnTo>
                    <a:pt x="1176" y="536"/>
                  </a:lnTo>
                  <a:lnTo>
                    <a:pt x="1170" y="526"/>
                  </a:lnTo>
                  <a:lnTo>
                    <a:pt x="1160" y="520"/>
                  </a:lnTo>
                  <a:lnTo>
                    <a:pt x="1154" y="518"/>
                  </a:lnTo>
                  <a:lnTo>
                    <a:pt x="1148" y="516"/>
                  </a:lnTo>
                  <a:lnTo>
                    <a:pt x="1122" y="516"/>
                  </a:lnTo>
                  <a:lnTo>
                    <a:pt x="1122" y="516"/>
                  </a:lnTo>
                  <a:lnTo>
                    <a:pt x="1116" y="516"/>
                  </a:lnTo>
                  <a:lnTo>
                    <a:pt x="1110" y="514"/>
                  </a:lnTo>
                  <a:lnTo>
                    <a:pt x="1098" y="508"/>
                  </a:lnTo>
                  <a:lnTo>
                    <a:pt x="1090" y="498"/>
                  </a:lnTo>
                  <a:lnTo>
                    <a:pt x="1086" y="492"/>
                  </a:lnTo>
                  <a:lnTo>
                    <a:pt x="1084" y="486"/>
                  </a:lnTo>
                  <a:lnTo>
                    <a:pt x="1070" y="432"/>
                  </a:lnTo>
                  <a:lnTo>
                    <a:pt x="1070" y="432"/>
                  </a:lnTo>
                  <a:lnTo>
                    <a:pt x="1068" y="426"/>
                  </a:lnTo>
                  <a:lnTo>
                    <a:pt x="1068" y="420"/>
                  </a:lnTo>
                  <a:lnTo>
                    <a:pt x="1072" y="406"/>
                  </a:lnTo>
                  <a:lnTo>
                    <a:pt x="1078" y="394"/>
                  </a:lnTo>
                  <a:lnTo>
                    <a:pt x="1082" y="390"/>
                  </a:lnTo>
                  <a:lnTo>
                    <a:pt x="1088" y="386"/>
                  </a:lnTo>
                  <a:lnTo>
                    <a:pt x="1108" y="374"/>
                  </a:lnTo>
                  <a:lnTo>
                    <a:pt x="1108" y="374"/>
                  </a:lnTo>
                  <a:lnTo>
                    <a:pt x="1114" y="370"/>
                  </a:lnTo>
                  <a:lnTo>
                    <a:pt x="1118" y="366"/>
                  </a:lnTo>
                  <a:lnTo>
                    <a:pt x="1124" y="354"/>
                  </a:lnTo>
                  <a:lnTo>
                    <a:pt x="1124" y="342"/>
                  </a:lnTo>
                  <a:lnTo>
                    <a:pt x="1122" y="336"/>
                  </a:lnTo>
                  <a:lnTo>
                    <a:pt x="1120" y="330"/>
                  </a:lnTo>
                  <a:lnTo>
                    <a:pt x="1080" y="260"/>
                  </a:lnTo>
                  <a:lnTo>
                    <a:pt x="1080" y="260"/>
                  </a:lnTo>
                  <a:lnTo>
                    <a:pt x="1076" y="254"/>
                  </a:lnTo>
                  <a:lnTo>
                    <a:pt x="1070" y="250"/>
                  </a:lnTo>
                  <a:lnTo>
                    <a:pt x="1060" y="244"/>
                  </a:lnTo>
                  <a:lnTo>
                    <a:pt x="1048" y="244"/>
                  </a:lnTo>
                  <a:lnTo>
                    <a:pt x="1042" y="246"/>
                  </a:lnTo>
                  <a:lnTo>
                    <a:pt x="1036" y="248"/>
                  </a:lnTo>
                  <a:lnTo>
                    <a:pt x="1014" y="260"/>
                  </a:lnTo>
                  <a:lnTo>
                    <a:pt x="1014" y="260"/>
                  </a:lnTo>
                  <a:lnTo>
                    <a:pt x="1008" y="262"/>
                  </a:lnTo>
                  <a:lnTo>
                    <a:pt x="1002" y="264"/>
                  </a:lnTo>
                  <a:lnTo>
                    <a:pt x="988" y="264"/>
                  </a:lnTo>
                  <a:lnTo>
                    <a:pt x="976" y="260"/>
                  </a:lnTo>
                  <a:lnTo>
                    <a:pt x="970" y="256"/>
                  </a:lnTo>
                  <a:lnTo>
                    <a:pt x="966" y="252"/>
                  </a:lnTo>
                  <a:lnTo>
                    <a:pt x="926" y="212"/>
                  </a:lnTo>
                  <a:lnTo>
                    <a:pt x="926" y="212"/>
                  </a:lnTo>
                  <a:lnTo>
                    <a:pt x="922" y="208"/>
                  </a:lnTo>
                  <a:lnTo>
                    <a:pt x="918" y="202"/>
                  </a:lnTo>
                  <a:lnTo>
                    <a:pt x="914" y="190"/>
                  </a:lnTo>
                  <a:lnTo>
                    <a:pt x="914" y="176"/>
                  </a:lnTo>
                  <a:lnTo>
                    <a:pt x="916" y="170"/>
                  </a:lnTo>
                  <a:lnTo>
                    <a:pt x="918" y="164"/>
                  </a:lnTo>
                  <a:lnTo>
                    <a:pt x="932" y="144"/>
                  </a:lnTo>
                  <a:lnTo>
                    <a:pt x="932" y="144"/>
                  </a:lnTo>
                  <a:lnTo>
                    <a:pt x="934" y="138"/>
                  </a:lnTo>
                  <a:lnTo>
                    <a:pt x="936" y="132"/>
                  </a:lnTo>
                  <a:lnTo>
                    <a:pt x="934" y="120"/>
                  </a:lnTo>
                  <a:lnTo>
                    <a:pt x="930" y="108"/>
                  </a:lnTo>
                  <a:lnTo>
                    <a:pt x="924" y="104"/>
                  </a:lnTo>
                  <a:lnTo>
                    <a:pt x="920" y="100"/>
                  </a:lnTo>
                  <a:lnTo>
                    <a:pt x="848" y="58"/>
                  </a:lnTo>
                  <a:lnTo>
                    <a:pt x="848" y="58"/>
                  </a:lnTo>
                  <a:lnTo>
                    <a:pt x="842" y="56"/>
                  </a:lnTo>
                  <a:lnTo>
                    <a:pt x="836" y="54"/>
                  </a:lnTo>
                  <a:lnTo>
                    <a:pt x="824" y="56"/>
                  </a:lnTo>
                  <a:lnTo>
                    <a:pt x="814" y="60"/>
                  </a:lnTo>
                  <a:lnTo>
                    <a:pt x="808" y="64"/>
                  </a:lnTo>
                  <a:lnTo>
                    <a:pt x="804" y="70"/>
                  </a:lnTo>
                  <a:lnTo>
                    <a:pt x="792" y="92"/>
                  </a:lnTo>
                  <a:lnTo>
                    <a:pt x="792" y="92"/>
                  </a:lnTo>
                  <a:lnTo>
                    <a:pt x="788" y="96"/>
                  </a:lnTo>
                  <a:lnTo>
                    <a:pt x="784" y="102"/>
                  </a:lnTo>
                  <a:lnTo>
                    <a:pt x="772" y="108"/>
                  </a:lnTo>
                  <a:lnTo>
                    <a:pt x="760" y="110"/>
                  </a:lnTo>
                  <a:lnTo>
                    <a:pt x="754" y="110"/>
                  </a:lnTo>
                  <a:lnTo>
                    <a:pt x="746" y="108"/>
                  </a:lnTo>
                  <a:lnTo>
                    <a:pt x="692" y="94"/>
                  </a:lnTo>
                  <a:lnTo>
                    <a:pt x="692" y="94"/>
                  </a:lnTo>
                  <a:lnTo>
                    <a:pt x="686" y="92"/>
                  </a:lnTo>
                  <a:lnTo>
                    <a:pt x="680" y="90"/>
                  </a:lnTo>
                  <a:lnTo>
                    <a:pt x="672" y="80"/>
                  </a:lnTo>
                  <a:lnTo>
                    <a:pt x="664" y="70"/>
                  </a:lnTo>
                  <a:lnTo>
                    <a:pt x="662" y="62"/>
                  </a:lnTo>
                  <a:lnTo>
                    <a:pt x="662" y="56"/>
                  </a:lnTo>
                  <a:lnTo>
                    <a:pt x="662" y="32"/>
                  </a:lnTo>
                  <a:lnTo>
                    <a:pt x="662" y="32"/>
                  </a:lnTo>
                  <a:lnTo>
                    <a:pt x="662" y="26"/>
                  </a:lnTo>
                  <a:lnTo>
                    <a:pt x="660" y="20"/>
                  </a:lnTo>
                  <a:lnTo>
                    <a:pt x="652" y="10"/>
                  </a:lnTo>
                  <a:lnTo>
                    <a:pt x="642" y="2"/>
                  </a:lnTo>
                  <a:lnTo>
                    <a:pt x="636" y="0"/>
                  </a:lnTo>
                  <a:lnTo>
                    <a:pt x="630" y="0"/>
                  </a:lnTo>
                  <a:lnTo>
                    <a:pt x="548" y="0"/>
                  </a:lnTo>
                  <a:lnTo>
                    <a:pt x="548" y="0"/>
                  </a:lnTo>
                  <a:lnTo>
                    <a:pt x="542" y="0"/>
                  </a:lnTo>
                  <a:lnTo>
                    <a:pt x="536" y="2"/>
                  </a:lnTo>
                  <a:lnTo>
                    <a:pt x="526" y="10"/>
                  </a:lnTo>
                  <a:lnTo>
                    <a:pt x="518" y="20"/>
                  </a:lnTo>
                  <a:lnTo>
                    <a:pt x="516" y="26"/>
                  </a:lnTo>
                  <a:lnTo>
                    <a:pt x="516" y="32"/>
                  </a:lnTo>
                  <a:lnTo>
                    <a:pt x="516" y="56"/>
                  </a:lnTo>
                  <a:lnTo>
                    <a:pt x="516" y="56"/>
                  </a:lnTo>
                  <a:lnTo>
                    <a:pt x="516" y="62"/>
                  </a:lnTo>
                  <a:lnTo>
                    <a:pt x="514" y="70"/>
                  </a:lnTo>
                  <a:lnTo>
                    <a:pt x="506" y="80"/>
                  </a:lnTo>
                  <a:lnTo>
                    <a:pt x="498" y="90"/>
                  </a:lnTo>
                  <a:lnTo>
                    <a:pt x="492" y="92"/>
                  </a:lnTo>
                  <a:lnTo>
                    <a:pt x="486" y="94"/>
                  </a:lnTo>
                  <a:lnTo>
                    <a:pt x="432" y="108"/>
                  </a:lnTo>
                  <a:lnTo>
                    <a:pt x="432" y="108"/>
                  </a:lnTo>
                  <a:lnTo>
                    <a:pt x="424" y="110"/>
                  </a:lnTo>
                  <a:lnTo>
                    <a:pt x="418" y="110"/>
                  </a:lnTo>
                  <a:lnTo>
                    <a:pt x="406" y="108"/>
                  </a:lnTo>
                  <a:lnTo>
                    <a:pt x="394" y="102"/>
                  </a:lnTo>
                  <a:lnTo>
                    <a:pt x="390" y="96"/>
                  </a:lnTo>
                  <a:lnTo>
                    <a:pt x="386" y="92"/>
                  </a:lnTo>
                  <a:lnTo>
                    <a:pt x="374" y="70"/>
                  </a:lnTo>
                  <a:lnTo>
                    <a:pt x="374" y="70"/>
                  </a:lnTo>
                  <a:lnTo>
                    <a:pt x="370" y="64"/>
                  </a:lnTo>
                  <a:lnTo>
                    <a:pt x="364" y="60"/>
                  </a:lnTo>
                  <a:lnTo>
                    <a:pt x="354" y="56"/>
                  </a:lnTo>
                  <a:lnTo>
                    <a:pt x="342" y="54"/>
                  </a:lnTo>
                  <a:lnTo>
                    <a:pt x="336" y="56"/>
                  </a:lnTo>
                  <a:lnTo>
                    <a:pt x="330" y="58"/>
                  </a:lnTo>
                  <a:lnTo>
                    <a:pt x="258" y="100"/>
                  </a:lnTo>
                  <a:lnTo>
                    <a:pt x="258" y="100"/>
                  </a:lnTo>
                  <a:lnTo>
                    <a:pt x="254" y="104"/>
                  </a:lnTo>
                  <a:lnTo>
                    <a:pt x="248" y="108"/>
                  </a:lnTo>
                  <a:lnTo>
                    <a:pt x="244" y="120"/>
                  </a:lnTo>
                  <a:lnTo>
                    <a:pt x="242" y="132"/>
                  </a:lnTo>
                  <a:lnTo>
                    <a:pt x="244" y="138"/>
                  </a:lnTo>
                  <a:lnTo>
                    <a:pt x="246" y="144"/>
                  </a:lnTo>
                  <a:lnTo>
                    <a:pt x="260" y="164"/>
                  </a:lnTo>
                  <a:lnTo>
                    <a:pt x="260" y="164"/>
                  </a:lnTo>
                  <a:lnTo>
                    <a:pt x="262" y="170"/>
                  </a:lnTo>
                  <a:lnTo>
                    <a:pt x="264" y="176"/>
                  </a:lnTo>
                  <a:lnTo>
                    <a:pt x="264" y="190"/>
                  </a:lnTo>
                  <a:lnTo>
                    <a:pt x="260" y="202"/>
                  </a:lnTo>
                  <a:lnTo>
                    <a:pt x="256" y="208"/>
                  </a:lnTo>
                  <a:lnTo>
                    <a:pt x="252" y="212"/>
                  </a:lnTo>
                  <a:lnTo>
                    <a:pt x="212" y="252"/>
                  </a:lnTo>
                  <a:lnTo>
                    <a:pt x="212" y="252"/>
                  </a:lnTo>
                  <a:lnTo>
                    <a:pt x="208" y="256"/>
                  </a:lnTo>
                  <a:lnTo>
                    <a:pt x="202" y="260"/>
                  </a:lnTo>
                  <a:lnTo>
                    <a:pt x="190" y="264"/>
                  </a:lnTo>
                  <a:lnTo>
                    <a:pt x="176" y="264"/>
                  </a:lnTo>
                  <a:lnTo>
                    <a:pt x="170" y="262"/>
                  </a:lnTo>
                  <a:lnTo>
                    <a:pt x="164" y="260"/>
                  </a:lnTo>
                  <a:lnTo>
                    <a:pt x="142" y="248"/>
                  </a:lnTo>
                  <a:lnTo>
                    <a:pt x="142" y="248"/>
                  </a:lnTo>
                  <a:lnTo>
                    <a:pt x="136" y="246"/>
                  </a:lnTo>
                  <a:lnTo>
                    <a:pt x="130" y="244"/>
                  </a:lnTo>
                  <a:lnTo>
                    <a:pt x="118" y="244"/>
                  </a:lnTo>
                  <a:lnTo>
                    <a:pt x="108" y="250"/>
                  </a:lnTo>
                  <a:lnTo>
                    <a:pt x="102" y="254"/>
                  </a:lnTo>
                  <a:lnTo>
                    <a:pt x="100" y="260"/>
                  </a:lnTo>
                  <a:lnTo>
                    <a:pt x="58" y="330"/>
                  </a:lnTo>
                  <a:lnTo>
                    <a:pt x="58" y="330"/>
                  </a:lnTo>
                  <a:lnTo>
                    <a:pt x="56" y="336"/>
                  </a:lnTo>
                  <a:lnTo>
                    <a:pt x="54" y="342"/>
                  </a:lnTo>
                  <a:lnTo>
                    <a:pt x="54" y="354"/>
                  </a:lnTo>
                  <a:lnTo>
                    <a:pt x="60" y="366"/>
                  </a:lnTo>
                  <a:lnTo>
                    <a:pt x="64" y="370"/>
                  </a:lnTo>
                  <a:lnTo>
                    <a:pt x="70" y="374"/>
                  </a:lnTo>
                  <a:lnTo>
                    <a:pt x="90" y="386"/>
                  </a:lnTo>
                  <a:lnTo>
                    <a:pt x="90" y="386"/>
                  </a:lnTo>
                  <a:lnTo>
                    <a:pt x="96" y="390"/>
                  </a:lnTo>
                  <a:lnTo>
                    <a:pt x="100" y="394"/>
                  </a:lnTo>
                  <a:lnTo>
                    <a:pt x="106" y="406"/>
                  </a:lnTo>
                  <a:lnTo>
                    <a:pt x="110" y="420"/>
                  </a:lnTo>
                  <a:lnTo>
                    <a:pt x="110" y="426"/>
                  </a:lnTo>
                  <a:lnTo>
                    <a:pt x="108" y="432"/>
                  </a:lnTo>
                  <a:lnTo>
                    <a:pt x="94" y="486"/>
                  </a:lnTo>
                  <a:lnTo>
                    <a:pt x="94" y="486"/>
                  </a:lnTo>
                  <a:lnTo>
                    <a:pt x="92" y="492"/>
                  </a:lnTo>
                  <a:lnTo>
                    <a:pt x="88" y="498"/>
                  </a:lnTo>
                  <a:lnTo>
                    <a:pt x="80" y="508"/>
                  </a:lnTo>
                  <a:lnTo>
                    <a:pt x="68" y="514"/>
                  </a:lnTo>
                  <a:lnTo>
                    <a:pt x="62" y="516"/>
                  </a:lnTo>
                  <a:lnTo>
                    <a:pt x="56" y="516"/>
                  </a:lnTo>
                  <a:lnTo>
                    <a:pt x="30" y="516"/>
                  </a:lnTo>
                  <a:lnTo>
                    <a:pt x="30" y="516"/>
                  </a:lnTo>
                  <a:lnTo>
                    <a:pt x="24" y="518"/>
                  </a:lnTo>
                  <a:lnTo>
                    <a:pt x="18" y="520"/>
                  </a:lnTo>
                  <a:lnTo>
                    <a:pt x="8" y="526"/>
                  </a:lnTo>
                  <a:lnTo>
                    <a:pt x="2" y="536"/>
                  </a:lnTo>
                  <a:lnTo>
                    <a:pt x="0" y="542"/>
                  </a:lnTo>
                  <a:lnTo>
                    <a:pt x="0" y="548"/>
                  </a:lnTo>
                  <a:lnTo>
                    <a:pt x="0" y="632"/>
                  </a:lnTo>
                  <a:lnTo>
                    <a:pt x="0" y="632"/>
                  </a:lnTo>
                  <a:lnTo>
                    <a:pt x="0" y="638"/>
                  </a:lnTo>
                  <a:lnTo>
                    <a:pt x="2" y="644"/>
                  </a:lnTo>
                  <a:lnTo>
                    <a:pt x="8" y="654"/>
                  </a:lnTo>
                  <a:lnTo>
                    <a:pt x="18" y="660"/>
                  </a:lnTo>
                  <a:lnTo>
                    <a:pt x="24" y="662"/>
                  </a:lnTo>
                  <a:lnTo>
                    <a:pt x="30" y="662"/>
                  </a:lnTo>
                  <a:lnTo>
                    <a:pt x="56" y="662"/>
                  </a:lnTo>
                  <a:lnTo>
                    <a:pt x="56" y="662"/>
                  </a:lnTo>
                  <a:lnTo>
                    <a:pt x="62" y="664"/>
                  </a:lnTo>
                  <a:lnTo>
                    <a:pt x="68" y="666"/>
                  </a:lnTo>
                  <a:lnTo>
                    <a:pt x="80" y="672"/>
                  </a:lnTo>
                  <a:lnTo>
                    <a:pt x="88" y="682"/>
                  </a:lnTo>
                  <a:lnTo>
                    <a:pt x="92" y="688"/>
                  </a:lnTo>
                  <a:lnTo>
                    <a:pt x="94" y="694"/>
                  </a:lnTo>
                  <a:lnTo>
                    <a:pt x="108" y="748"/>
                  </a:lnTo>
                  <a:lnTo>
                    <a:pt x="108" y="748"/>
                  </a:lnTo>
                  <a:lnTo>
                    <a:pt x="110" y="754"/>
                  </a:lnTo>
                  <a:lnTo>
                    <a:pt x="110" y="760"/>
                  </a:lnTo>
                  <a:lnTo>
                    <a:pt x="106" y="774"/>
                  </a:lnTo>
                  <a:lnTo>
                    <a:pt x="100" y="784"/>
                  </a:lnTo>
                  <a:lnTo>
                    <a:pt x="96" y="790"/>
                  </a:lnTo>
                  <a:lnTo>
                    <a:pt x="90" y="794"/>
                  </a:lnTo>
                  <a:lnTo>
                    <a:pt x="70" y="806"/>
                  </a:lnTo>
                  <a:lnTo>
                    <a:pt x="70" y="806"/>
                  </a:lnTo>
                  <a:lnTo>
                    <a:pt x="64" y="810"/>
                  </a:lnTo>
                  <a:lnTo>
                    <a:pt x="60" y="814"/>
                  </a:lnTo>
                  <a:lnTo>
                    <a:pt x="54" y="824"/>
                  </a:lnTo>
                  <a:lnTo>
                    <a:pt x="54" y="838"/>
                  </a:lnTo>
                  <a:lnTo>
                    <a:pt x="56" y="844"/>
                  </a:lnTo>
                  <a:lnTo>
                    <a:pt x="58" y="848"/>
                  </a:lnTo>
                  <a:lnTo>
                    <a:pt x="100" y="920"/>
                  </a:lnTo>
                  <a:lnTo>
                    <a:pt x="100" y="920"/>
                  </a:lnTo>
                  <a:lnTo>
                    <a:pt x="102" y="926"/>
                  </a:lnTo>
                  <a:lnTo>
                    <a:pt x="108" y="930"/>
                  </a:lnTo>
                  <a:lnTo>
                    <a:pt x="118" y="936"/>
                  </a:lnTo>
                  <a:lnTo>
                    <a:pt x="130" y="936"/>
                  </a:lnTo>
                  <a:lnTo>
                    <a:pt x="136" y="934"/>
                  </a:lnTo>
                  <a:lnTo>
                    <a:pt x="142" y="932"/>
                  </a:lnTo>
                  <a:lnTo>
                    <a:pt x="164" y="920"/>
                  </a:lnTo>
                  <a:lnTo>
                    <a:pt x="164" y="920"/>
                  </a:lnTo>
                  <a:lnTo>
                    <a:pt x="170" y="918"/>
                  </a:lnTo>
                  <a:lnTo>
                    <a:pt x="176" y="916"/>
                  </a:lnTo>
                  <a:lnTo>
                    <a:pt x="190" y="916"/>
                  </a:lnTo>
                  <a:lnTo>
                    <a:pt x="202" y="920"/>
                  </a:lnTo>
                  <a:lnTo>
                    <a:pt x="208" y="924"/>
                  </a:lnTo>
                  <a:lnTo>
                    <a:pt x="212" y="928"/>
                  </a:lnTo>
                  <a:lnTo>
                    <a:pt x="252" y="966"/>
                  </a:lnTo>
                  <a:lnTo>
                    <a:pt x="252" y="966"/>
                  </a:lnTo>
                  <a:lnTo>
                    <a:pt x="256" y="972"/>
                  </a:lnTo>
                  <a:lnTo>
                    <a:pt x="260" y="978"/>
                  </a:lnTo>
                  <a:lnTo>
                    <a:pt x="264" y="990"/>
                  </a:lnTo>
                  <a:lnTo>
                    <a:pt x="264" y="1002"/>
                  </a:lnTo>
                  <a:lnTo>
                    <a:pt x="262" y="1010"/>
                  </a:lnTo>
                  <a:lnTo>
                    <a:pt x="260" y="1016"/>
                  </a:lnTo>
                  <a:lnTo>
                    <a:pt x="246" y="1036"/>
                  </a:lnTo>
                  <a:lnTo>
                    <a:pt x="246" y="1036"/>
                  </a:lnTo>
                  <a:lnTo>
                    <a:pt x="244" y="1042"/>
                  </a:lnTo>
                  <a:lnTo>
                    <a:pt x="242" y="1048"/>
                  </a:lnTo>
                  <a:lnTo>
                    <a:pt x="244" y="1060"/>
                  </a:lnTo>
                  <a:lnTo>
                    <a:pt x="248" y="1072"/>
                  </a:lnTo>
                  <a:lnTo>
                    <a:pt x="254" y="1076"/>
                  </a:lnTo>
                  <a:lnTo>
                    <a:pt x="258" y="1080"/>
                  </a:lnTo>
                  <a:lnTo>
                    <a:pt x="330" y="1122"/>
                  </a:lnTo>
                  <a:lnTo>
                    <a:pt x="330" y="1122"/>
                  </a:lnTo>
                  <a:lnTo>
                    <a:pt x="336" y="1124"/>
                  </a:lnTo>
                  <a:lnTo>
                    <a:pt x="342" y="1126"/>
                  </a:lnTo>
                  <a:lnTo>
                    <a:pt x="354" y="1124"/>
                  </a:lnTo>
                  <a:lnTo>
                    <a:pt x="364" y="1120"/>
                  </a:lnTo>
                  <a:lnTo>
                    <a:pt x="370" y="1114"/>
                  </a:lnTo>
                  <a:lnTo>
                    <a:pt x="374" y="1110"/>
                  </a:lnTo>
                  <a:lnTo>
                    <a:pt x="386" y="1088"/>
                  </a:lnTo>
                  <a:lnTo>
                    <a:pt x="386" y="1088"/>
                  </a:lnTo>
                  <a:lnTo>
                    <a:pt x="390" y="1084"/>
                  </a:lnTo>
                  <a:lnTo>
                    <a:pt x="394" y="1078"/>
                  </a:lnTo>
                  <a:lnTo>
                    <a:pt x="406" y="1072"/>
                  </a:lnTo>
                  <a:lnTo>
                    <a:pt x="418" y="1070"/>
                  </a:lnTo>
                  <a:lnTo>
                    <a:pt x="424" y="1070"/>
                  </a:lnTo>
                  <a:lnTo>
                    <a:pt x="432" y="1070"/>
                  </a:lnTo>
                  <a:lnTo>
                    <a:pt x="486" y="1086"/>
                  </a:lnTo>
                  <a:lnTo>
                    <a:pt x="486" y="1086"/>
                  </a:lnTo>
                  <a:lnTo>
                    <a:pt x="492" y="1088"/>
                  </a:lnTo>
                  <a:lnTo>
                    <a:pt x="498" y="1090"/>
                  </a:lnTo>
                  <a:lnTo>
                    <a:pt x="506" y="1100"/>
                  </a:lnTo>
                  <a:lnTo>
                    <a:pt x="514" y="1110"/>
                  </a:lnTo>
                  <a:lnTo>
                    <a:pt x="516" y="1116"/>
                  </a:lnTo>
                  <a:lnTo>
                    <a:pt x="516" y="1124"/>
                  </a:lnTo>
                  <a:lnTo>
                    <a:pt x="516" y="1148"/>
                  </a:lnTo>
                  <a:lnTo>
                    <a:pt x="516" y="1148"/>
                  </a:lnTo>
                  <a:lnTo>
                    <a:pt x="516" y="1154"/>
                  </a:lnTo>
                  <a:lnTo>
                    <a:pt x="518" y="1160"/>
                  </a:lnTo>
                  <a:lnTo>
                    <a:pt x="526" y="1170"/>
                  </a:lnTo>
                  <a:lnTo>
                    <a:pt x="536" y="1178"/>
                  </a:lnTo>
                  <a:lnTo>
                    <a:pt x="542" y="1178"/>
                  </a:lnTo>
                  <a:lnTo>
                    <a:pt x="548" y="1180"/>
                  </a:lnTo>
                  <a:lnTo>
                    <a:pt x="630" y="1180"/>
                  </a:lnTo>
                  <a:lnTo>
                    <a:pt x="630" y="1180"/>
                  </a:lnTo>
                  <a:lnTo>
                    <a:pt x="636" y="1178"/>
                  </a:lnTo>
                  <a:lnTo>
                    <a:pt x="642" y="1178"/>
                  </a:lnTo>
                  <a:lnTo>
                    <a:pt x="652" y="1170"/>
                  </a:lnTo>
                  <a:lnTo>
                    <a:pt x="660" y="1160"/>
                  </a:lnTo>
                  <a:lnTo>
                    <a:pt x="662" y="1154"/>
                  </a:lnTo>
                  <a:lnTo>
                    <a:pt x="662" y="1148"/>
                  </a:lnTo>
                  <a:lnTo>
                    <a:pt x="662" y="1124"/>
                  </a:lnTo>
                  <a:lnTo>
                    <a:pt x="662" y="1124"/>
                  </a:lnTo>
                  <a:lnTo>
                    <a:pt x="662" y="1116"/>
                  </a:lnTo>
                  <a:lnTo>
                    <a:pt x="664" y="1110"/>
                  </a:lnTo>
                  <a:lnTo>
                    <a:pt x="672" y="1100"/>
                  </a:lnTo>
                  <a:lnTo>
                    <a:pt x="680" y="1090"/>
                  </a:lnTo>
                  <a:lnTo>
                    <a:pt x="686" y="1088"/>
                  </a:lnTo>
                  <a:lnTo>
                    <a:pt x="692" y="1086"/>
                  </a:lnTo>
                  <a:lnTo>
                    <a:pt x="746" y="1072"/>
                  </a:lnTo>
                  <a:lnTo>
                    <a:pt x="746" y="1072"/>
                  </a:lnTo>
                  <a:lnTo>
                    <a:pt x="754" y="1070"/>
                  </a:lnTo>
                  <a:lnTo>
                    <a:pt x="760" y="1070"/>
                  </a:lnTo>
                  <a:lnTo>
                    <a:pt x="772" y="1072"/>
                  </a:lnTo>
                  <a:lnTo>
                    <a:pt x="784" y="1078"/>
                  </a:lnTo>
                  <a:lnTo>
                    <a:pt x="788" y="1084"/>
                  </a:lnTo>
                  <a:lnTo>
                    <a:pt x="792" y="1088"/>
                  </a:lnTo>
                  <a:lnTo>
                    <a:pt x="804" y="1110"/>
                  </a:lnTo>
                  <a:lnTo>
                    <a:pt x="804" y="1110"/>
                  </a:lnTo>
                  <a:lnTo>
                    <a:pt x="808" y="1114"/>
                  </a:lnTo>
                  <a:lnTo>
                    <a:pt x="814" y="1120"/>
                  </a:lnTo>
                  <a:lnTo>
                    <a:pt x="824" y="1124"/>
                  </a:lnTo>
                  <a:lnTo>
                    <a:pt x="836" y="1126"/>
                  </a:lnTo>
                  <a:lnTo>
                    <a:pt x="842" y="1124"/>
                  </a:lnTo>
                  <a:lnTo>
                    <a:pt x="848" y="1122"/>
                  </a:lnTo>
                  <a:lnTo>
                    <a:pt x="920" y="1080"/>
                  </a:lnTo>
                  <a:lnTo>
                    <a:pt x="920" y="1080"/>
                  </a:lnTo>
                  <a:lnTo>
                    <a:pt x="924" y="1076"/>
                  </a:lnTo>
                  <a:lnTo>
                    <a:pt x="930" y="1072"/>
                  </a:lnTo>
                  <a:lnTo>
                    <a:pt x="934" y="1060"/>
                  </a:lnTo>
                  <a:lnTo>
                    <a:pt x="936" y="1048"/>
                  </a:lnTo>
                  <a:lnTo>
                    <a:pt x="934" y="1042"/>
                  </a:lnTo>
                  <a:lnTo>
                    <a:pt x="932" y="1036"/>
                  </a:lnTo>
                  <a:lnTo>
                    <a:pt x="918" y="1016"/>
                  </a:lnTo>
                  <a:lnTo>
                    <a:pt x="918" y="1016"/>
                  </a:lnTo>
                  <a:lnTo>
                    <a:pt x="916" y="1010"/>
                  </a:lnTo>
                  <a:lnTo>
                    <a:pt x="914" y="1004"/>
                  </a:lnTo>
                  <a:lnTo>
                    <a:pt x="914" y="990"/>
                  </a:lnTo>
                  <a:lnTo>
                    <a:pt x="918" y="978"/>
                  </a:lnTo>
                  <a:lnTo>
                    <a:pt x="922" y="972"/>
                  </a:lnTo>
                  <a:lnTo>
                    <a:pt x="926" y="966"/>
                  </a:lnTo>
                  <a:lnTo>
                    <a:pt x="966" y="928"/>
                  </a:lnTo>
                  <a:lnTo>
                    <a:pt x="966" y="928"/>
                  </a:lnTo>
                  <a:lnTo>
                    <a:pt x="970" y="924"/>
                  </a:lnTo>
                  <a:lnTo>
                    <a:pt x="976" y="920"/>
                  </a:lnTo>
                  <a:lnTo>
                    <a:pt x="988" y="916"/>
                  </a:lnTo>
                  <a:lnTo>
                    <a:pt x="1002" y="916"/>
                  </a:lnTo>
                  <a:lnTo>
                    <a:pt x="1008" y="918"/>
                  </a:lnTo>
                  <a:lnTo>
                    <a:pt x="1014" y="920"/>
                  </a:lnTo>
                  <a:lnTo>
                    <a:pt x="1036" y="932"/>
                  </a:lnTo>
                  <a:lnTo>
                    <a:pt x="1036" y="932"/>
                  </a:lnTo>
                  <a:lnTo>
                    <a:pt x="1042" y="934"/>
                  </a:lnTo>
                  <a:lnTo>
                    <a:pt x="1048" y="936"/>
                  </a:lnTo>
                  <a:lnTo>
                    <a:pt x="1060" y="936"/>
                  </a:lnTo>
                  <a:lnTo>
                    <a:pt x="1070" y="930"/>
                  </a:lnTo>
                  <a:lnTo>
                    <a:pt x="1076" y="926"/>
                  </a:lnTo>
                  <a:lnTo>
                    <a:pt x="1080" y="920"/>
                  </a:lnTo>
                  <a:lnTo>
                    <a:pt x="1120" y="848"/>
                  </a:lnTo>
                  <a:lnTo>
                    <a:pt x="1120" y="848"/>
                  </a:lnTo>
                  <a:lnTo>
                    <a:pt x="1122" y="844"/>
                  </a:lnTo>
                  <a:lnTo>
                    <a:pt x="1124" y="838"/>
                  </a:lnTo>
                  <a:lnTo>
                    <a:pt x="1124" y="824"/>
                  </a:lnTo>
                  <a:lnTo>
                    <a:pt x="1118" y="814"/>
                  </a:lnTo>
                  <a:lnTo>
                    <a:pt x="1114" y="810"/>
                  </a:lnTo>
                  <a:lnTo>
                    <a:pt x="1108" y="806"/>
                  </a:lnTo>
                  <a:lnTo>
                    <a:pt x="1088" y="794"/>
                  </a:lnTo>
                  <a:lnTo>
                    <a:pt x="1088" y="794"/>
                  </a:lnTo>
                  <a:lnTo>
                    <a:pt x="1082" y="790"/>
                  </a:lnTo>
                  <a:lnTo>
                    <a:pt x="1078" y="784"/>
                  </a:lnTo>
                  <a:lnTo>
                    <a:pt x="1072" y="774"/>
                  </a:lnTo>
                  <a:lnTo>
                    <a:pt x="1068" y="760"/>
                  </a:lnTo>
                  <a:lnTo>
                    <a:pt x="1068" y="754"/>
                  </a:lnTo>
                  <a:lnTo>
                    <a:pt x="1070" y="748"/>
                  </a:lnTo>
                  <a:lnTo>
                    <a:pt x="1084" y="694"/>
                  </a:lnTo>
                  <a:close/>
                  <a:moveTo>
                    <a:pt x="590" y="1000"/>
                  </a:moveTo>
                  <a:lnTo>
                    <a:pt x="590" y="1000"/>
                  </a:lnTo>
                  <a:lnTo>
                    <a:pt x="548" y="998"/>
                  </a:lnTo>
                  <a:lnTo>
                    <a:pt x="506" y="992"/>
                  </a:lnTo>
                  <a:lnTo>
                    <a:pt x="468" y="982"/>
                  </a:lnTo>
                  <a:lnTo>
                    <a:pt x="430" y="968"/>
                  </a:lnTo>
                  <a:lnTo>
                    <a:pt x="394" y="950"/>
                  </a:lnTo>
                  <a:lnTo>
                    <a:pt x="360" y="930"/>
                  </a:lnTo>
                  <a:lnTo>
                    <a:pt x="328" y="906"/>
                  </a:lnTo>
                  <a:lnTo>
                    <a:pt x="300" y="880"/>
                  </a:lnTo>
                  <a:lnTo>
                    <a:pt x="272" y="850"/>
                  </a:lnTo>
                  <a:lnTo>
                    <a:pt x="250" y="820"/>
                  </a:lnTo>
                  <a:lnTo>
                    <a:pt x="228" y="786"/>
                  </a:lnTo>
                  <a:lnTo>
                    <a:pt x="212" y="750"/>
                  </a:lnTo>
                  <a:lnTo>
                    <a:pt x="198" y="712"/>
                  </a:lnTo>
                  <a:lnTo>
                    <a:pt x="188" y="672"/>
                  </a:lnTo>
                  <a:lnTo>
                    <a:pt x="182" y="632"/>
                  </a:lnTo>
                  <a:lnTo>
                    <a:pt x="180" y="590"/>
                  </a:lnTo>
                  <a:lnTo>
                    <a:pt x="180" y="590"/>
                  </a:lnTo>
                  <a:lnTo>
                    <a:pt x="182" y="548"/>
                  </a:lnTo>
                  <a:lnTo>
                    <a:pt x="188" y="508"/>
                  </a:lnTo>
                  <a:lnTo>
                    <a:pt x="198" y="468"/>
                  </a:lnTo>
                  <a:lnTo>
                    <a:pt x="212" y="430"/>
                  </a:lnTo>
                  <a:lnTo>
                    <a:pt x="228" y="394"/>
                  </a:lnTo>
                  <a:lnTo>
                    <a:pt x="250" y="360"/>
                  </a:lnTo>
                  <a:lnTo>
                    <a:pt x="272" y="330"/>
                  </a:lnTo>
                  <a:lnTo>
                    <a:pt x="300" y="300"/>
                  </a:lnTo>
                  <a:lnTo>
                    <a:pt x="328" y="274"/>
                  </a:lnTo>
                  <a:lnTo>
                    <a:pt x="360" y="250"/>
                  </a:lnTo>
                  <a:lnTo>
                    <a:pt x="394" y="230"/>
                  </a:lnTo>
                  <a:lnTo>
                    <a:pt x="430" y="212"/>
                  </a:lnTo>
                  <a:lnTo>
                    <a:pt x="468" y="198"/>
                  </a:lnTo>
                  <a:lnTo>
                    <a:pt x="506" y="188"/>
                  </a:lnTo>
                  <a:lnTo>
                    <a:pt x="548" y="182"/>
                  </a:lnTo>
                  <a:lnTo>
                    <a:pt x="590" y="180"/>
                  </a:lnTo>
                  <a:lnTo>
                    <a:pt x="590" y="180"/>
                  </a:lnTo>
                  <a:lnTo>
                    <a:pt x="630" y="182"/>
                  </a:lnTo>
                  <a:lnTo>
                    <a:pt x="672" y="188"/>
                  </a:lnTo>
                  <a:lnTo>
                    <a:pt x="710" y="198"/>
                  </a:lnTo>
                  <a:lnTo>
                    <a:pt x="748" y="212"/>
                  </a:lnTo>
                  <a:lnTo>
                    <a:pt x="784" y="230"/>
                  </a:lnTo>
                  <a:lnTo>
                    <a:pt x="818" y="250"/>
                  </a:lnTo>
                  <a:lnTo>
                    <a:pt x="850" y="274"/>
                  </a:lnTo>
                  <a:lnTo>
                    <a:pt x="878" y="300"/>
                  </a:lnTo>
                  <a:lnTo>
                    <a:pt x="906" y="330"/>
                  </a:lnTo>
                  <a:lnTo>
                    <a:pt x="928" y="360"/>
                  </a:lnTo>
                  <a:lnTo>
                    <a:pt x="950" y="394"/>
                  </a:lnTo>
                  <a:lnTo>
                    <a:pt x="966" y="430"/>
                  </a:lnTo>
                  <a:lnTo>
                    <a:pt x="980" y="468"/>
                  </a:lnTo>
                  <a:lnTo>
                    <a:pt x="990" y="508"/>
                  </a:lnTo>
                  <a:lnTo>
                    <a:pt x="996" y="548"/>
                  </a:lnTo>
                  <a:lnTo>
                    <a:pt x="998" y="590"/>
                  </a:lnTo>
                  <a:lnTo>
                    <a:pt x="998" y="590"/>
                  </a:lnTo>
                  <a:lnTo>
                    <a:pt x="996" y="632"/>
                  </a:lnTo>
                  <a:lnTo>
                    <a:pt x="990" y="672"/>
                  </a:lnTo>
                  <a:lnTo>
                    <a:pt x="980" y="712"/>
                  </a:lnTo>
                  <a:lnTo>
                    <a:pt x="966" y="750"/>
                  </a:lnTo>
                  <a:lnTo>
                    <a:pt x="950" y="786"/>
                  </a:lnTo>
                  <a:lnTo>
                    <a:pt x="928" y="820"/>
                  </a:lnTo>
                  <a:lnTo>
                    <a:pt x="906" y="850"/>
                  </a:lnTo>
                  <a:lnTo>
                    <a:pt x="878" y="880"/>
                  </a:lnTo>
                  <a:lnTo>
                    <a:pt x="850" y="906"/>
                  </a:lnTo>
                  <a:lnTo>
                    <a:pt x="818" y="930"/>
                  </a:lnTo>
                  <a:lnTo>
                    <a:pt x="784" y="950"/>
                  </a:lnTo>
                  <a:lnTo>
                    <a:pt x="748" y="968"/>
                  </a:lnTo>
                  <a:lnTo>
                    <a:pt x="710" y="982"/>
                  </a:lnTo>
                  <a:lnTo>
                    <a:pt x="672" y="992"/>
                  </a:lnTo>
                  <a:lnTo>
                    <a:pt x="630" y="998"/>
                  </a:lnTo>
                  <a:lnTo>
                    <a:pt x="590" y="1000"/>
                  </a:lnTo>
                  <a:lnTo>
                    <a:pt x="590" y="1000"/>
                  </a:lnTo>
                  <a:close/>
                </a:path>
              </a:pathLst>
            </a:custGeom>
            <a:solidFill>
              <a:srgbClr val="168DBA"/>
            </a:solidFill>
            <a:ln w="1270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</p:grpSp>
      <p:sp>
        <p:nvSpPr>
          <p:cNvPr id="48" name="3 CuadroTexto"/>
          <p:cNvSpPr txBox="1"/>
          <p:nvPr/>
        </p:nvSpPr>
        <p:spPr>
          <a:xfrm>
            <a:off x="5616584" y="165690"/>
            <a:ext cx="34643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600" b="1" dirty="0" smtClean="0">
                <a:solidFill>
                  <a:schemeClr val="accent2">
                    <a:lumMod val="75000"/>
                  </a:schemeClr>
                </a:solidFill>
              </a:rPr>
              <a:t>Agentes involucrados</a:t>
            </a:r>
            <a:endParaRPr lang="es-CO" sz="2600" b="1" dirty="0" smtClean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569373" y="1595797"/>
            <a:ext cx="9444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s-ES_tradnl" sz="28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SNET</a:t>
            </a:r>
            <a:endParaRPr lang="es-CO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19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7" grpId="0"/>
      <p:bldP spid="88" grpId="0"/>
      <p:bldP spid="89" grpId="0"/>
      <p:bldP spid="12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71500" y="2152576"/>
            <a:ext cx="8022167" cy="2271257"/>
          </a:xfrm>
          <a:prstGeom prst="rect">
            <a:avLst/>
          </a:prstGeom>
          <a:solidFill>
            <a:srgbClr val="68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s-CO" sz="3600" b="1" dirty="0" smtClean="0"/>
              <a:t>3. Proyecto 2015 - 2018</a:t>
            </a:r>
          </a:p>
          <a:p>
            <a:pPr marL="0" lvl="1" algn="ctr"/>
            <a:r>
              <a:rPr lang="es-CO" sz="2200" b="1" dirty="0" smtClean="0"/>
              <a:t>Liderado por la Dirección de Fomento de la Educación Superior</a:t>
            </a:r>
            <a:endParaRPr lang="es-CO" sz="2200" b="1" dirty="0"/>
          </a:p>
          <a:p>
            <a:pPr algn="ctr"/>
            <a:r>
              <a:rPr lang="es-C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51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0" y="188640"/>
            <a:ext cx="9176498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323528" y="6350264"/>
            <a:ext cx="84249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 smtClean="0">
                <a:solidFill>
                  <a:prstClr val="white"/>
                </a:solidFill>
              </a:rPr>
              <a:t>Fuente: Ministerio de Educación Nacional - MEN. Sistema Nacional  de Información de la Educación Superior - SNIES. </a:t>
            </a:r>
          </a:p>
          <a:p>
            <a:r>
              <a:rPr lang="es-CO" sz="1100" dirty="0" smtClean="0">
                <a:solidFill>
                  <a:prstClr val="white"/>
                </a:solidFill>
              </a:rPr>
              <a:t>* Cifras Preliminares, corte mayo de 2014</a:t>
            </a:r>
            <a:endParaRPr lang="es-CO" sz="1100" dirty="0">
              <a:solidFill>
                <a:prstClr val="white"/>
              </a:solidFill>
            </a:endParaRPr>
          </a:p>
        </p:txBody>
      </p:sp>
      <p:grpSp>
        <p:nvGrpSpPr>
          <p:cNvPr id="2" name="42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10" name="39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11" name="41 Imagen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graphicFrame>
        <p:nvGraphicFramePr>
          <p:cNvPr id="16" name="15 Diagrama"/>
          <p:cNvGraphicFramePr/>
          <p:nvPr>
            <p:extLst>
              <p:ext uri="{D42A27DB-BD31-4B8C-83A1-F6EECF244321}">
                <p14:modId xmlns:p14="http://schemas.microsoft.com/office/powerpoint/2010/main" val="3493446949"/>
              </p:ext>
            </p:extLst>
          </p:nvPr>
        </p:nvGraphicFramePr>
        <p:xfrm>
          <a:off x="300940" y="1595136"/>
          <a:ext cx="8568952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7" name="16 Flecha izquierda y derecha"/>
          <p:cNvSpPr/>
          <p:nvPr/>
        </p:nvSpPr>
        <p:spPr>
          <a:xfrm>
            <a:off x="1860595" y="1336017"/>
            <a:ext cx="5688632" cy="504056"/>
          </a:xfrm>
          <a:prstGeom prst="left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Política Pública del SNET</a:t>
            </a:r>
            <a:endParaRPr lang="es-CO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17 Flecha izquierda y derecha"/>
          <p:cNvSpPr/>
          <p:nvPr/>
        </p:nvSpPr>
        <p:spPr>
          <a:xfrm>
            <a:off x="1878294" y="5994456"/>
            <a:ext cx="5688632" cy="504056"/>
          </a:xfrm>
          <a:prstGeom prst="left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Escenarios de transición</a:t>
            </a:r>
            <a:endParaRPr lang="es-CO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5795107" y="125849"/>
            <a:ext cx="3080892" cy="1079500"/>
          </a:xfr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r" eaLnBrk="0" fontAlgn="base" hangingPunct="0">
              <a:spcAft>
                <a:spcPct val="0"/>
              </a:spcAft>
            </a:pPr>
            <a:r>
              <a:rPr lang="en-US" sz="2600" b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Estrategias</a:t>
            </a:r>
            <a:endParaRPr lang="en-US" sz="2600" b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1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redondeado 9"/>
          <p:cNvSpPr/>
          <p:nvPr/>
        </p:nvSpPr>
        <p:spPr>
          <a:xfrm>
            <a:off x="1570570" y="4156370"/>
            <a:ext cx="4487333" cy="61667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 b="1">
              <a:solidFill>
                <a:schemeClr val="bg1"/>
              </a:solidFill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758575" y="4903746"/>
            <a:ext cx="4487333" cy="61667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 b="1">
              <a:solidFill>
                <a:schemeClr val="bg1"/>
              </a:solidFill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179620" y="5621708"/>
            <a:ext cx="4752420" cy="70788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232830" y="557864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s-CO" sz="2000" b="1" dirty="0">
                <a:solidFill>
                  <a:schemeClr val="bg1"/>
                </a:solidFill>
              </a:rPr>
              <a:t>Educación para el Trabajo y Desarrollo Humano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849409" y="4988934"/>
            <a:ext cx="25955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CO" sz="2000" b="1" dirty="0">
                <a:solidFill>
                  <a:schemeClr val="bg1"/>
                </a:solidFill>
              </a:rPr>
              <a:t>Técnicos Profesionales </a:t>
            </a:r>
          </a:p>
        </p:txBody>
      </p:sp>
      <p:sp>
        <p:nvSpPr>
          <p:cNvPr id="9" name="Rectángulo 8"/>
          <p:cNvSpPr/>
          <p:nvPr/>
        </p:nvSpPr>
        <p:spPr>
          <a:xfrm>
            <a:off x="2857317" y="4255206"/>
            <a:ext cx="15453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000" b="1" dirty="0">
                <a:solidFill>
                  <a:schemeClr val="bg1"/>
                </a:solidFill>
              </a:rPr>
              <a:t>Tecnológicas</a:t>
            </a:r>
          </a:p>
        </p:txBody>
      </p:sp>
      <p:sp>
        <p:nvSpPr>
          <p:cNvPr id="11" name="Rectángulo redondeado 10"/>
          <p:cNvSpPr/>
          <p:nvPr/>
        </p:nvSpPr>
        <p:spPr>
          <a:xfrm>
            <a:off x="2099552" y="3438408"/>
            <a:ext cx="4487333" cy="61667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solidFill>
                  <a:schemeClr val="bg1"/>
                </a:solidFill>
              </a:rPr>
              <a:t>Universitario</a:t>
            </a:r>
          </a:p>
        </p:txBody>
      </p:sp>
      <p:sp>
        <p:nvSpPr>
          <p:cNvPr id="12" name="Rectángulo redondeado 11"/>
          <p:cNvSpPr/>
          <p:nvPr/>
        </p:nvSpPr>
        <p:spPr>
          <a:xfrm>
            <a:off x="2899651" y="2734094"/>
            <a:ext cx="4487333" cy="61667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solidFill>
                  <a:schemeClr val="bg1"/>
                </a:solidFill>
              </a:rPr>
              <a:t>Especialización</a:t>
            </a:r>
          </a:p>
        </p:txBody>
      </p:sp>
      <p:sp>
        <p:nvSpPr>
          <p:cNvPr id="13" name="Rectángulo redondeado 12"/>
          <p:cNvSpPr/>
          <p:nvPr/>
        </p:nvSpPr>
        <p:spPr>
          <a:xfrm>
            <a:off x="3644892" y="2029780"/>
            <a:ext cx="4487333" cy="61667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solidFill>
                  <a:schemeClr val="bg1"/>
                </a:solidFill>
              </a:rPr>
              <a:t>Maestría</a:t>
            </a:r>
          </a:p>
        </p:txBody>
      </p:sp>
      <p:sp>
        <p:nvSpPr>
          <p:cNvPr id="14" name="Rectángulo redondeado 13"/>
          <p:cNvSpPr/>
          <p:nvPr/>
        </p:nvSpPr>
        <p:spPr>
          <a:xfrm>
            <a:off x="4343219" y="1309700"/>
            <a:ext cx="4487333" cy="61667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 smtClean="0">
                <a:solidFill>
                  <a:schemeClr val="bg1"/>
                </a:solidFill>
              </a:rPr>
              <a:t>Doctorado</a:t>
            </a:r>
            <a:endParaRPr lang="es-CO" sz="2000" b="1" dirty="0">
              <a:solidFill>
                <a:schemeClr val="bg1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5785953" y="4923338"/>
            <a:ext cx="3210373" cy="707886"/>
          </a:xfrm>
          <a:prstGeom prst="rect">
            <a:avLst/>
          </a:prstGeom>
          <a:ln w="31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¿Es </a:t>
            </a:r>
            <a:r>
              <a:rPr lang="es-ES" sz="2000" dirty="0" smtClean="0"/>
              <a:t>pertinente continuar </a:t>
            </a:r>
            <a:r>
              <a:rPr lang="es-ES" sz="2000" dirty="0"/>
              <a:t>con la jerarquía actual</a:t>
            </a:r>
            <a:r>
              <a:rPr lang="es-ES" sz="2000" dirty="0" smtClean="0"/>
              <a:t>?</a:t>
            </a:r>
            <a:endParaRPr lang="es-ES" sz="2000" dirty="0"/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0" y="69334"/>
            <a:ext cx="9159766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16 CuadroTexto"/>
          <p:cNvSpPr txBox="1"/>
          <p:nvPr/>
        </p:nvSpPr>
        <p:spPr>
          <a:xfrm>
            <a:off x="1345283" y="342470"/>
            <a:ext cx="681449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>
              <a:defRPr/>
            </a:pPr>
            <a:r>
              <a:rPr lang="es-CO" sz="2600" b="1" dirty="0" smtClean="0">
                <a:solidFill>
                  <a:schemeClr val="bg1"/>
                </a:solidFill>
                <a:ea typeface="ＭＳ Ｐゴシック" pitchFamily="34" charset="-128"/>
              </a:rPr>
              <a:t>Los niveles de la educación después de la media</a:t>
            </a:r>
            <a:endParaRPr lang="es-ES" sz="2800" b="1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294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0" y="188640"/>
            <a:ext cx="9176498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323528" y="6350264"/>
            <a:ext cx="84249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 smtClean="0">
                <a:solidFill>
                  <a:prstClr val="white"/>
                </a:solidFill>
              </a:rPr>
              <a:t>Fuente: Ministerio de Educación Nacional - MEN. Sistema Nacional  de Información de la Educación Superior - SNIES. </a:t>
            </a:r>
          </a:p>
          <a:p>
            <a:r>
              <a:rPr lang="es-CO" sz="1100" dirty="0" smtClean="0">
                <a:solidFill>
                  <a:prstClr val="white"/>
                </a:solidFill>
              </a:rPr>
              <a:t>* Cifras Preliminares, corte mayo de 2014</a:t>
            </a:r>
            <a:endParaRPr lang="es-CO" sz="1100" dirty="0">
              <a:solidFill>
                <a:prstClr val="white"/>
              </a:solidFill>
            </a:endParaRPr>
          </a:p>
        </p:txBody>
      </p:sp>
      <p:grpSp>
        <p:nvGrpSpPr>
          <p:cNvPr id="2" name="42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10" name="39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11" name="41 Imagen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graphicFrame>
        <p:nvGraphicFramePr>
          <p:cNvPr id="16" name="15 Diagrama"/>
          <p:cNvGraphicFramePr/>
          <p:nvPr>
            <p:extLst>
              <p:ext uri="{D42A27DB-BD31-4B8C-83A1-F6EECF244321}">
                <p14:modId xmlns:p14="http://schemas.microsoft.com/office/powerpoint/2010/main" val="746214724"/>
              </p:ext>
            </p:extLst>
          </p:nvPr>
        </p:nvGraphicFramePr>
        <p:xfrm>
          <a:off x="300940" y="1595136"/>
          <a:ext cx="8568952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7" name="16 Flecha izquierda y derecha"/>
          <p:cNvSpPr/>
          <p:nvPr/>
        </p:nvSpPr>
        <p:spPr>
          <a:xfrm>
            <a:off x="1860595" y="1336017"/>
            <a:ext cx="5688632" cy="504056"/>
          </a:xfrm>
          <a:prstGeom prst="left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Política Pública del SNET</a:t>
            </a:r>
            <a:endParaRPr lang="es-CO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17 Flecha izquierda y derecha"/>
          <p:cNvSpPr/>
          <p:nvPr/>
        </p:nvSpPr>
        <p:spPr>
          <a:xfrm>
            <a:off x="1878294" y="5994456"/>
            <a:ext cx="5688632" cy="504056"/>
          </a:xfrm>
          <a:prstGeom prst="left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Escenarios de transición</a:t>
            </a:r>
            <a:endParaRPr lang="es-CO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5313030" y="125849"/>
            <a:ext cx="3673339" cy="1079500"/>
          </a:xfr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US" sz="2600" b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Acciones por estrategia</a:t>
            </a:r>
            <a:endParaRPr lang="en-US" sz="2600" b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3" name="19 Grupo"/>
          <p:cNvGrpSpPr/>
          <p:nvPr/>
        </p:nvGrpSpPr>
        <p:grpSpPr>
          <a:xfrm>
            <a:off x="285653" y="2585545"/>
            <a:ext cx="300942" cy="3408911"/>
            <a:chOff x="2519899" y="2078095"/>
            <a:chExt cx="186444" cy="2825281"/>
          </a:xfr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21" name="20 Rectángulo redondeado"/>
            <p:cNvSpPr/>
            <p:nvPr/>
          </p:nvSpPr>
          <p:spPr>
            <a:xfrm rot="16200000">
              <a:off x="1200480" y="3397514"/>
              <a:ext cx="2825281" cy="186443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21 Rectángulo"/>
            <p:cNvSpPr/>
            <p:nvPr/>
          </p:nvSpPr>
          <p:spPr>
            <a:xfrm rot="16200000">
              <a:off x="1211403" y="3397514"/>
              <a:ext cx="2814359" cy="17552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22860" rIns="30480" bIns="2286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400" b="1" kern="1200" dirty="0" smtClean="0"/>
                <a:t>Transformación institucional</a:t>
              </a:r>
              <a:endParaRPr lang="es-CO" sz="14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873369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107504" y="1556792"/>
            <a:ext cx="577388" cy="374441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MX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SECTOR PRODUCTIVO </a:t>
            </a:r>
            <a:endParaRPr lang="es-MX" sz="1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s-MX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(Instancias de concertación)</a:t>
            </a:r>
            <a:endParaRPr lang="es-CO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828908" y="2071236"/>
            <a:ext cx="1368152" cy="93610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ANÁLISIS OCUPACIONAL</a:t>
            </a:r>
            <a:endParaRPr lang="es-CO" sz="1200" dirty="0"/>
          </a:p>
        </p:txBody>
      </p:sp>
      <p:sp>
        <p:nvSpPr>
          <p:cNvPr id="6" name="5 Rectángulo redondeado"/>
          <p:cNvSpPr/>
          <p:nvPr/>
        </p:nvSpPr>
        <p:spPr>
          <a:xfrm>
            <a:off x="828908" y="3639432"/>
            <a:ext cx="1368152" cy="93610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800100">
              <a:lnSpc>
                <a:spcPct val="90000"/>
              </a:lnSpc>
              <a:spcAft>
                <a:spcPct val="35000"/>
              </a:spcAft>
            </a:pPr>
            <a:r>
              <a:rPr lang="es-CO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DEMANDA LABORAL- PROSPECTIVA, OFERTA  EDUCATIVA         </a:t>
            </a:r>
            <a:endParaRPr lang="es-CO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3436433" y="2569684"/>
            <a:ext cx="1368152" cy="155729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CO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ETAPA DISEÑO PERFIL OCUPACIONAL, SELECCIÓN DE ESTÁNDARES Y COMPONENTES NORMATIVOS</a:t>
            </a:r>
            <a:endParaRPr lang="es-CO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5940152" y="2043620"/>
            <a:ext cx="1440160" cy="93610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DISEÑO DE CUALIFICACIÓN POR VÍA FORMATIVA</a:t>
            </a:r>
            <a:endParaRPr lang="es-CO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9" name="8 Grupo"/>
          <p:cNvGrpSpPr/>
          <p:nvPr/>
        </p:nvGrpSpPr>
        <p:grpSpPr>
          <a:xfrm>
            <a:off x="2197060" y="2359268"/>
            <a:ext cx="339494" cy="397144"/>
            <a:chOff x="1766887" y="1833427"/>
            <a:chExt cx="339494" cy="397144"/>
          </a:xfrm>
          <a:solidFill>
            <a:schemeClr val="accent2">
              <a:lumMod val="75000"/>
            </a:schemeClr>
          </a:solidFill>
        </p:grpSpPr>
        <p:sp>
          <p:nvSpPr>
            <p:cNvPr id="10" name="9 Flecha derecha"/>
            <p:cNvSpPr/>
            <p:nvPr/>
          </p:nvSpPr>
          <p:spPr>
            <a:xfrm>
              <a:off x="1766887" y="1833427"/>
              <a:ext cx="339494" cy="39714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11" name="Flecha derecha 4"/>
            <p:cNvSpPr/>
            <p:nvPr/>
          </p:nvSpPr>
          <p:spPr>
            <a:xfrm>
              <a:off x="1766887" y="1912856"/>
              <a:ext cx="237646" cy="238286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O" sz="1400" kern="120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11 Grupo"/>
          <p:cNvGrpSpPr/>
          <p:nvPr/>
        </p:nvGrpSpPr>
        <p:grpSpPr>
          <a:xfrm>
            <a:off x="2197060" y="3928403"/>
            <a:ext cx="339494" cy="397144"/>
            <a:chOff x="1766887" y="1833427"/>
            <a:chExt cx="339494" cy="397144"/>
          </a:xfrm>
          <a:solidFill>
            <a:schemeClr val="accent2">
              <a:lumMod val="75000"/>
            </a:schemeClr>
          </a:solidFill>
        </p:grpSpPr>
        <p:sp>
          <p:nvSpPr>
            <p:cNvPr id="13" name="12 Flecha derecha"/>
            <p:cNvSpPr/>
            <p:nvPr/>
          </p:nvSpPr>
          <p:spPr>
            <a:xfrm>
              <a:off x="1766887" y="1833427"/>
              <a:ext cx="339494" cy="39714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14" name="Flecha derecha 4"/>
            <p:cNvSpPr/>
            <p:nvPr/>
          </p:nvSpPr>
          <p:spPr>
            <a:xfrm>
              <a:off x="1766887" y="1912856"/>
              <a:ext cx="237646" cy="238286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O" sz="1400" kern="120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14 Grupo"/>
          <p:cNvGrpSpPr/>
          <p:nvPr/>
        </p:nvGrpSpPr>
        <p:grpSpPr>
          <a:xfrm>
            <a:off x="7385874" y="3607920"/>
            <a:ext cx="339494" cy="397144"/>
            <a:chOff x="1766887" y="1833427"/>
            <a:chExt cx="339494" cy="397144"/>
          </a:xfrm>
          <a:solidFill>
            <a:schemeClr val="accent2">
              <a:lumMod val="75000"/>
            </a:schemeClr>
          </a:solidFill>
        </p:grpSpPr>
        <p:sp>
          <p:nvSpPr>
            <p:cNvPr id="16" name="15 Flecha derecha"/>
            <p:cNvSpPr/>
            <p:nvPr/>
          </p:nvSpPr>
          <p:spPr>
            <a:xfrm>
              <a:off x="1766887" y="1833427"/>
              <a:ext cx="339494" cy="39714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17" name="Flecha derecha 4"/>
            <p:cNvSpPr/>
            <p:nvPr/>
          </p:nvSpPr>
          <p:spPr>
            <a:xfrm>
              <a:off x="1766887" y="1912856"/>
              <a:ext cx="237646" cy="238286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O" sz="1400" kern="1200">
                <a:solidFill>
                  <a:schemeClr val="tx1"/>
                </a:solidFill>
              </a:endParaRPr>
            </a:p>
          </p:txBody>
        </p:sp>
      </p:grpSp>
      <p:sp>
        <p:nvSpPr>
          <p:cNvPr id="23" name="22 CuadroTexto"/>
          <p:cNvSpPr txBox="1"/>
          <p:nvPr/>
        </p:nvSpPr>
        <p:spPr>
          <a:xfrm>
            <a:off x="887457" y="3079348"/>
            <a:ext cx="1236271" cy="276999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200" b="1" dirty="0" smtClean="0">
                <a:latin typeface="Arial Narrow" panose="020B0606020202030204" pitchFamily="34" charset="0"/>
              </a:rPr>
              <a:t>CNO-CIUO-CINE</a:t>
            </a:r>
            <a:endParaRPr lang="es-CO" sz="1200" b="1" dirty="0">
              <a:latin typeface="Arial Narrow" panose="020B0606020202030204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828908" y="4685221"/>
            <a:ext cx="1644049" cy="276999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200" b="1" dirty="0" smtClean="0">
                <a:latin typeface="Arial Narrow" panose="020B0606020202030204" pitchFamily="34" charset="0"/>
              </a:rPr>
              <a:t>DANE- MINTRABAJO</a:t>
            </a:r>
            <a:endParaRPr lang="es-CO" sz="1100" b="0" dirty="0">
              <a:latin typeface="Arial Narrow" panose="020B0606020202030204" pitchFamily="34" charset="0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3342432" y="4269779"/>
            <a:ext cx="1545406" cy="276999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200" b="1" dirty="0" smtClean="0">
                <a:latin typeface="Arial Narrow" panose="020B0606020202030204" pitchFamily="34" charset="0"/>
              </a:rPr>
              <a:t>NORMALIZACIÓN </a:t>
            </a:r>
            <a:endParaRPr lang="es-CO" sz="1100" b="0" dirty="0"/>
          </a:p>
        </p:txBody>
      </p:sp>
      <p:sp>
        <p:nvSpPr>
          <p:cNvPr id="33" name="32 Rectángulo redondeado"/>
          <p:cNvSpPr/>
          <p:nvPr/>
        </p:nvSpPr>
        <p:spPr>
          <a:xfrm>
            <a:off x="6012160" y="4005064"/>
            <a:ext cx="1440160" cy="93610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DISEÑO DE INSTRUMENTOS DE EVALUACIÓN PARA CERTIFICACIÓN</a:t>
            </a:r>
            <a:endParaRPr lang="es-CO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41" name="Picture 1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14952" y="296661"/>
            <a:ext cx="6789296" cy="707323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</p:pic>
      <p:sp>
        <p:nvSpPr>
          <p:cNvPr id="42" name="41 CuadroTexto"/>
          <p:cNvSpPr txBox="1"/>
          <p:nvPr/>
        </p:nvSpPr>
        <p:spPr>
          <a:xfrm>
            <a:off x="0" y="429975"/>
            <a:ext cx="73816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RUTA PARA CONSTRUCCION DE CUALIFICACIONES</a:t>
            </a:r>
          </a:p>
          <a:p>
            <a:r>
              <a:rPr lang="es-MX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EJEMPLO: CUALIFICACIÓN NIVEL 3 «INFORMÁTICA Y COMPUTACIÓN»</a:t>
            </a:r>
            <a:endParaRPr lang="es-ES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3" name="42 Rectángulo redondeado"/>
          <p:cNvSpPr/>
          <p:nvPr/>
        </p:nvSpPr>
        <p:spPr>
          <a:xfrm>
            <a:off x="2565362" y="1628800"/>
            <a:ext cx="577388" cy="374441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CO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Diseño de una cualificación  tomando como referente el  MNC,  basado en normas de competencia y otros estándares</a:t>
            </a:r>
            <a:endParaRPr lang="es-CO" sz="1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5796265" y="3114256"/>
            <a:ext cx="1827255" cy="461665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200" b="1" dirty="0" smtClean="0">
                <a:latin typeface="Arial Narrow" panose="020B0606020202030204" pitchFamily="34" charset="0"/>
              </a:rPr>
              <a:t>INSTITUCIONES DE FORMACION</a:t>
            </a:r>
            <a:endParaRPr lang="es-CO" sz="1100" b="0" dirty="0"/>
          </a:p>
        </p:txBody>
      </p:sp>
      <p:sp>
        <p:nvSpPr>
          <p:cNvPr id="45" name="44 CuadroTexto"/>
          <p:cNvSpPr txBox="1"/>
          <p:nvPr/>
        </p:nvSpPr>
        <p:spPr>
          <a:xfrm>
            <a:off x="5841089" y="5013176"/>
            <a:ext cx="1827255" cy="430887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100" dirty="0" smtClean="0"/>
              <a:t>ENTIDAD CERTIFICADORA </a:t>
            </a:r>
            <a:r>
              <a:rPr lang="es-MX" sz="1100" b="0" dirty="0" smtClean="0"/>
              <a:t> DE COMPETENCIAS</a:t>
            </a:r>
            <a:endParaRPr lang="es-CO" sz="1100" b="0" dirty="0"/>
          </a:p>
        </p:txBody>
      </p:sp>
      <p:grpSp>
        <p:nvGrpSpPr>
          <p:cNvPr id="46" name="45 Grupo"/>
          <p:cNvGrpSpPr/>
          <p:nvPr/>
        </p:nvGrpSpPr>
        <p:grpSpPr>
          <a:xfrm rot="20121462">
            <a:off x="4903448" y="2880776"/>
            <a:ext cx="941538" cy="467553"/>
            <a:chOff x="1766887" y="1833427"/>
            <a:chExt cx="339494" cy="397144"/>
          </a:xfrm>
          <a:solidFill>
            <a:schemeClr val="accent2">
              <a:lumMod val="75000"/>
            </a:schemeClr>
          </a:solidFill>
        </p:grpSpPr>
        <p:sp>
          <p:nvSpPr>
            <p:cNvPr id="47" name="46 Flecha derecha"/>
            <p:cNvSpPr/>
            <p:nvPr/>
          </p:nvSpPr>
          <p:spPr>
            <a:xfrm>
              <a:off x="1766887" y="1833427"/>
              <a:ext cx="339494" cy="39714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48" name="Flecha derecha 4"/>
            <p:cNvSpPr/>
            <p:nvPr/>
          </p:nvSpPr>
          <p:spPr>
            <a:xfrm>
              <a:off x="1766887" y="1912856"/>
              <a:ext cx="237646" cy="238286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O" sz="1400" kern="1200">
                <a:solidFill>
                  <a:schemeClr val="tx1"/>
                </a:solidFill>
              </a:endParaRPr>
            </a:p>
          </p:txBody>
        </p:sp>
      </p:grpSp>
      <p:grpSp>
        <p:nvGrpSpPr>
          <p:cNvPr id="49" name="48 Grupo"/>
          <p:cNvGrpSpPr/>
          <p:nvPr/>
        </p:nvGrpSpPr>
        <p:grpSpPr>
          <a:xfrm rot="1482129">
            <a:off x="4842641" y="3866224"/>
            <a:ext cx="941538" cy="467553"/>
            <a:chOff x="1766887" y="1833427"/>
            <a:chExt cx="339494" cy="397144"/>
          </a:xfrm>
          <a:solidFill>
            <a:schemeClr val="accent2">
              <a:lumMod val="75000"/>
            </a:schemeClr>
          </a:solidFill>
        </p:grpSpPr>
        <p:sp>
          <p:nvSpPr>
            <p:cNvPr id="50" name="49 Flecha derecha"/>
            <p:cNvSpPr/>
            <p:nvPr/>
          </p:nvSpPr>
          <p:spPr>
            <a:xfrm>
              <a:off x="1766887" y="1833427"/>
              <a:ext cx="339494" cy="39714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51" name="Flecha derecha 4"/>
            <p:cNvSpPr/>
            <p:nvPr/>
          </p:nvSpPr>
          <p:spPr>
            <a:xfrm>
              <a:off x="1766887" y="1912856"/>
              <a:ext cx="237646" cy="238286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O" sz="1400" kern="1200">
                <a:solidFill>
                  <a:schemeClr val="tx1"/>
                </a:solidFill>
              </a:endParaRPr>
            </a:p>
          </p:txBody>
        </p:sp>
      </p:grpSp>
      <p:sp>
        <p:nvSpPr>
          <p:cNvPr id="52" name="51 Rectángulo redondeado"/>
          <p:cNvSpPr/>
          <p:nvPr/>
        </p:nvSpPr>
        <p:spPr>
          <a:xfrm>
            <a:off x="7884368" y="1767224"/>
            <a:ext cx="577388" cy="374441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CO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CUALIFICACIÓN  RECONCOCIDA  Y VALIDADA</a:t>
            </a:r>
            <a:endParaRPr lang="es-CO" sz="1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3" name="52 CuadroTexto"/>
          <p:cNvSpPr txBox="1"/>
          <p:nvPr/>
        </p:nvSpPr>
        <p:spPr>
          <a:xfrm>
            <a:off x="7555621" y="5732095"/>
            <a:ext cx="1336859" cy="461665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200" b="1" dirty="0" smtClean="0">
                <a:latin typeface="Arial Narrow" panose="020B0606020202030204" pitchFamily="34" charset="0"/>
              </a:rPr>
              <a:t>ENTE ACREDITADOR</a:t>
            </a:r>
            <a:endParaRPr lang="es-CO" sz="1100" b="0" dirty="0"/>
          </a:p>
        </p:txBody>
      </p:sp>
      <p:sp>
        <p:nvSpPr>
          <p:cNvPr id="2" name="1 Abrir llave"/>
          <p:cNvSpPr/>
          <p:nvPr/>
        </p:nvSpPr>
        <p:spPr>
          <a:xfrm rot="16200000">
            <a:off x="1184828" y="4295893"/>
            <a:ext cx="293626" cy="244827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4" name="33 CuadroTexto"/>
          <p:cNvSpPr txBox="1"/>
          <p:nvPr/>
        </p:nvSpPr>
        <p:spPr>
          <a:xfrm>
            <a:off x="406433" y="5916761"/>
            <a:ext cx="1644049" cy="4308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100" dirty="0" smtClean="0">
                <a:latin typeface="Arial Narrow" panose="020B0606020202030204" pitchFamily="34" charset="0"/>
              </a:rPr>
              <a:t>ETAPA DE ANALISIS Y RACIONALIZACIÓN  </a:t>
            </a:r>
            <a:endParaRPr lang="es-CO" sz="1100" b="0" dirty="0">
              <a:latin typeface="Arial Narrow" panose="020B0606020202030204" pitchFamily="34" charset="0"/>
            </a:endParaRPr>
          </a:p>
        </p:txBody>
      </p:sp>
      <p:sp>
        <p:nvSpPr>
          <p:cNvPr id="35" name="34 Abrir llave"/>
          <p:cNvSpPr/>
          <p:nvPr/>
        </p:nvSpPr>
        <p:spPr>
          <a:xfrm rot="16200000">
            <a:off x="5208807" y="3561784"/>
            <a:ext cx="293626" cy="406050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" name="35 CuadroTexto"/>
          <p:cNvSpPr txBox="1"/>
          <p:nvPr/>
        </p:nvSpPr>
        <p:spPr>
          <a:xfrm>
            <a:off x="4491385" y="5916760"/>
            <a:ext cx="1644049" cy="4308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100" dirty="0" smtClean="0">
                <a:latin typeface="Arial Narrow" panose="020B0606020202030204" pitchFamily="34" charset="0"/>
              </a:rPr>
              <a:t>ETAPA DE DISEÑO CUALIFICACIÓN </a:t>
            </a:r>
            <a:endParaRPr lang="es-CO" sz="1100" b="0" dirty="0">
              <a:latin typeface="Arial Narrow" panose="020B0606020202030204" pitchFamily="34" charset="0"/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107505" y="1095127"/>
            <a:ext cx="7560839" cy="276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200" b="1" dirty="0" smtClean="0">
                <a:latin typeface="Arial Narrow" panose="020B0606020202030204" pitchFamily="34" charset="0"/>
              </a:rPr>
              <a:t>MEN: ESTABLECIMIENTO POLÍTICA PUBLICA, LINEAMIENTOS, METODOLOGÍA, ARTICULACIÓN  ACTORES</a:t>
            </a:r>
            <a:endParaRPr lang="es-CO" sz="1100" b="0" dirty="0"/>
          </a:p>
        </p:txBody>
      </p:sp>
    </p:spTree>
    <p:extLst>
      <p:ext uri="{BB962C8B-B14F-4D97-AF65-F5344CB8AC3E}">
        <p14:creationId xmlns:p14="http://schemas.microsoft.com/office/powerpoint/2010/main" val="1143968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0" y="188640"/>
            <a:ext cx="9176498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903076" y="188640"/>
            <a:ext cx="4110832" cy="1080120"/>
          </a:xfr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r" eaLnBrk="0" fontAlgn="base" hangingPunct="0">
              <a:spcAft>
                <a:spcPct val="0"/>
              </a:spcAft>
            </a:pPr>
            <a:r>
              <a:rPr lang="en-US" sz="2600" b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Para </a:t>
            </a:r>
            <a:r>
              <a:rPr lang="en-US" sz="2600" b="1" dirty="0" err="1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concluir</a:t>
            </a:r>
            <a:r>
              <a:rPr lang="en-US" sz="2600" b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en-US" sz="2600" b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600" b="1" dirty="0" err="1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Beneficios</a:t>
            </a:r>
            <a:r>
              <a:rPr lang="en-US" sz="2600" b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del SNET</a:t>
            </a:r>
            <a:endParaRPr lang="en-US" sz="2600" b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23528" y="6350264"/>
            <a:ext cx="84249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 smtClean="0">
                <a:solidFill>
                  <a:prstClr val="white"/>
                </a:solidFill>
              </a:rPr>
              <a:t>Fuente: Ministerio de Educación Nacional - MEN. Sistema Nacional  de Información de la Educación Superior - SNIES. </a:t>
            </a:r>
          </a:p>
          <a:p>
            <a:r>
              <a:rPr lang="es-CO" sz="1100" dirty="0" smtClean="0">
                <a:solidFill>
                  <a:prstClr val="white"/>
                </a:solidFill>
              </a:rPr>
              <a:t>* Cifras Preliminares, corte mayo de 2014</a:t>
            </a:r>
            <a:endParaRPr lang="es-CO" sz="1100" dirty="0">
              <a:solidFill>
                <a:prstClr val="white"/>
              </a:solidFill>
            </a:endParaRPr>
          </a:p>
        </p:txBody>
      </p:sp>
      <p:grpSp>
        <p:nvGrpSpPr>
          <p:cNvPr id="2" name="42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10" name="39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11" name="41 Imagen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sp>
        <p:nvSpPr>
          <p:cNvPr id="9" name="8 Rectángulo"/>
          <p:cNvSpPr/>
          <p:nvPr/>
        </p:nvSpPr>
        <p:spPr>
          <a:xfrm>
            <a:off x="555544" y="1405477"/>
            <a:ext cx="806984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s-CO" sz="2000" b="1" dirty="0" smtClean="0"/>
              <a:t>Dignifica  la condición social y económica </a:t>
            </a:r>
            <a:r>
              <a:rPr lang="es-CO" sz="2000" dirty="0" smtClean="0"/>
              <a:t>a través del reconocimiento de aprendizajes. </a:t>
            </a:r>
          </a:p>
          <a:p>
            <a:pPr marL="457200" indent="-457200" algn="just">
              <a:buFont typeface="+mj-lt"/>
              <a:buAutoNum type="arabicPeriod"/>
            </a:pPr>
            <a:endParaRPr lang="es-CO" sz="20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es-CO" sz="2000" b="1" dirty="0" smtClean="0"/>
              <a:t>Brinda </a:t>
            </a:r>
            <a:r>
              <a:rPr lang="es-CO" sz="2000" dirty="0" smtClean="0"/>
              <a:t>mayores</a:t>
            </a:r>
            <a:r>
              <a:rPr lang="es-CO" sz="2000" b="1" dirty="0" smtClean="0"/>
              <a:t> oportunidades de acceso </a:t>
            </a:r>
            <a:r>
              <a:rPr lang="es-CO" sz="2000" dirty="0" smtClean="0"/>
              <a:t>a procesos educativos y formativos.</a:t>
            </a:r>
            <a:endParaRPr lang="es-CO" sz="2000" b="1" dirty="0" smtClean="0"/>
          </a:p>
          <a:p>
            <a:pPr marL="457200" indent="-457200" algn="just">
              <a:buFont typeface="+mj-lt"/>
              <a:buAutoNum type="arabicPeriod"/>
            </a:pPr>
            <a:endParaRPr lang="es-CO" sz="20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es-CO" sz="2000" b="1" dirty="0" smtClean="0"/>
              <a:t>Genera información para una mejor toma de decisiones </a:t>
            </a:r>
            <a:r>
              <a:rPr lang="es-CO" sz="2000" dirty="0" smtClean="0"/>
              <a:t>educativas, formativas y laborales.</a:t>
            </a:r>
          </a:p>
          <a:p>
            <a:pPr marL="457200" indent="-457200" algn="just">
              <a:buFont typeface="+mj-lt"/>
              <a:buAutoNum type="arabicPeriod"/>
            </a:pPr>
            <a:endParaRPr lang="es-CO" sz="20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es-CO" sz="2000" b="1" dirty="0" smtClean="0"/>
              <a:t>Afianza la relación </a:t>
            </a:r>
            <a:r>
              <a:rPr lang="es-CO" sz="2000" dirty="0" smtClean="0"/>
              <a:t>entre los sectores educativo y productivo.</a:t>
            </a:r>
          </a:p>
          <a:p>
            <a:pPr marL="457200" indent="-457200" algn="just">
              <a:buFont typeface="+mj-lt"/>
              <a:buAutoNum type="arabicPeriod"/>
            </a:pPr>
            <a:endParaRPr lang="es-CO" sz="2000" dirty="0" smtClean="0"/>
          </a:p>
          <a:p>
            <a:pPr marL="457200" lvl="0" indent="-457200" algn="just">
              <a:buFont typeface="+mj-lt"/>
              <a:buAutoNum type="arabicPeriod"/>
            </a:pPr>
            <a:r>
              <a:rPr lang="es-CO" sz="2000" b="1" dirty="0" smtClean="0"/>
              <a:t>Fortalece el diseño, la innovación y la investigación.</a:t>
            </a:r>
            <a:endParaRPr lang="es-CO" sz="2000" b="0" dirty="0" smtClean="0"/>
          </a:p>
          <a:p>
            <a:pPr marL="457200" lvl="0" indent="-457200" algn="just">
              <a:buFont typeface="+mj-lt"/>
              <a:buAutoNum type="arabicPeriod"/>
            </a:pPr>
            <a:endParaRPr lang="es-CO" sz="2000" dirty="0" smtClean="0"/>
          </a:p>
          <a:p>
            <a:pPr marL="457200" lvl="0" indent="-457200" algn="just">
              <a:buFont typeface="+mj-lt"/>
              <a:buAutoNum type="arabicPeriod"/>
            </a:pPr>
            <a:r>
              <a:rPr lang="es-CO" sz="2000" b="1" dirty="0" smtClean="0"/>
              <a:t>Estructura las cualificaciones </a:t>
            </a:r>
            <a:r>
              <a:rPr lang="es-CO" sz="2000" dirty="0" smtClean="0"/>
              <a:t>en</a:t>
            </a:r>
            <a:r>
              <a:rPr lang="es-CO" sz="2000" b="0" dirty="0" smtClean="0"/>
              <a:t> función del </a:t>
            </a:r>
            <a:r>
              <a:rPr lang="es-CO" sz="2000" b="1" dirty="0" smtClean="0"/>
              <a:t>mejoramiento del capital humano</a:t>
            </a:r>
            <a:r>
              <a:rPr lang="es-CO" sz="2000" b="0" dirty="0" smtClean="0"/>
              <a:t>.</a:t>
            </a:r>
            <a:endParaRPr lang="es-CO" dirty="0" smtClean="0"/>
          </a:p>
        </p:txBody>
      </p:sp>
    </p:spTree>
    <p:extLst>
      <p:ext uri="{BB962C8B-B14F-4D97-AF65-F5344CB8AC3E}">
        <p14:creationId xmlns:p14="http://schemas.microsoft.com/office/powerpoint/2010/main" val="362114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0" y="188640"/>
            <a:ext cx="9176498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89141" y="425130"/>
            <a:ext cx="6284211" cy="536574"/>
          </a:xfr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2800" b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ESCENARIOS DE DISCUSIÓN </a:t>
            </a:r>
            <a:endParaRPr lang="en-US" sz="2800" b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" name="42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10" name="39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11" name="41 Imagen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sp>
        <p:nvSpPr>
          <p:cNvPr id="14" name="13 Rectángulo"/>
          <p:cNvSpPr/>
          <p:nvPr/>
        </p:nvSpPr>
        <p:spPr>
          <a:xfrm>
            <a:off x="397566" y="1437549"/>
            <a:ext cx="8368748" cy="13849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457200" lvl="0" indent="-457200" algn="ctr"/>
            <a:r>
              <a:rPr lang="es-CO" altLang="ja-JP" sz="2400" b="1" dirty="0" smtClean="0">
                <a:ea typeface="Verdana" pitchFamily="34" charset="0"/>
                <a:cs typeface="Verdana" pitchFamily="34" charset="0"/>
              </a:rPr>
              <a:t>Discusión Congreso </a:t>
            </a:r>
          </a:p>
          <a:p>
            <a:pPr marL="457200" indent="-457200" algn="ctr"/>
            <a:r>
              <a:rPr lang="es-CO" altLang="ja-JP" sz="2000" b="1" dirty="0" smtClean="0">
                <a:ea typeface="Verdana" pitchFamily="34" charset="0"/>
                <a:cs typeface="Verdana" pitchFamily="34" charset="0"/>
              </a:rPr>
              <a:t>Plan Nacional de Desarrollo</a:t>
            </a:r>
            <a:r>
              <a:rPr lang="es-CO" altLang="ja-JP" sz="2000" b="1" dirty="0">
                <a:ea typeface="Verdana" pitchFamily="34" charset="0"/>
                <a:cs typeface="Verdana" pitchFamily="34" charset="0"/>
              </a:rPr>
              <a:t>. 2014-2018</a:t>
            </a:r>
          </a:p>
          <a:p>
            <a:pPr marL="457200" lvl="0" indent="-457200" algn="ctr"/>
            <a:r>
              <a:rPr lang="es-CO" altLang="ja-JP" sz="2000" b="1" dirty="0" smtClean="0">
                <a:ea typeface="Verdana" pitchFamily="34" charset="0"/>
                <a:cs typeface="Verdana" pitchFamily="34" charset="0"/>
              </a:rPr>
              <a:t>Todos por un nuevo país: paz, equidad y educación</a:t>
            </a:r>
          </a:p>
          <a:p>
            <a:pPr marL="457200" lvl="0" indent="-457200" algn="ctr"/>
            <a:r>
              <a:rPr lang="es-CO" altLang="ja-JP" sz="2000" b="1" dirty="0" smtClean="0">
                <a:ea typeface="Verdana" pitchFamily="34" charset="0"/>
                <a:cs typeface="Verdana" pitchFamily="34" charset="0"/>
              </a:rPr>
              <a:t>Artículo 58</a:t>
            </a:r>
          </a:p>
        </p:txBody>
      </p:sp>
      <p:sp>
        <p:nvSpPr>
          <p:cNvPr id="18" name="CuadroTexto 1"/>
          <p:cNvSpPr txBox="1"/>
          <p:nvPr/>
        </p:nvSpPr>
        <p:spPr>
          <a:xfrm>
            <a:off x="1020579" y="2822544"/>
            <a:ext cx="732891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CO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 algn="just">
              <a:buAutoNum type="arabicPeriod"/>
            </a:pPr>
            <a:r>
              <a:rPr lang="es-CO" sz="2000" dirty="0" smtClean="0"/>
              <a:t>Créese </a:t>
            </a:r>
            <a:r>
              <a:rPr lang="es-CO" sz="2000" dirty="0"/>
              <a:t>el Sistema Nacional de Educación Terciaria (</a:t>
            </a:r>
            <a:r>
              <a:rPr lang="es-CO" sz="2000" dirty="0" smtClean="0"/>
              <a:t>SNET)</a:t>
            </a:r>
            <a:endParaRPr lang="es-CO" sz="2000" dirty="0"/>
          </a:p>
          <a:p>
            <a:pPr marL="342900" indent="-342900" algn="just">
              <a:buAutoNum type="arabicPeriod"/>
            </a:pPr>
            <a:endParaRPr lang="es-CO" sz="2000" dirty="0" smtClean="0"/>
          </a:p>
          <a:p>
            <a:pPr marL="342900" indent="-342900" algn="just">
              <a:buAutoNum type="arabicPeriod"/>
            </a:pPr>
            <a:r>
              <a:rPr lang="es-CO" sz="2000" dirty="0" smtClean="0"/>
              <a:t>Créese el </a:t>
            </a:r>
            <a:r>
              <a:rPr lang="es-CO" sz="2000" dirty="0"/>
              <a:t>Sistema Nacional de Calidad de la Educación </a:t>
            </a:r>
            <a:r>
              <a:rPr lang="es-CO" sz="2000" dirty="0" smtClean="0"/>
              <a:t>Terciaria </a:t>
            </a:r>
            <a:r>
              <a:rPr lang="es-CO" sz="2000" dirty="0"/>
              <a:t>(</a:t>
            </a:r>
            <a:r>
              <a:rPr lang="es-CO" sz="2000" dirty="0" smtClean="0"/>
              <a:t>SISNACET)</a:t>
            </a:r>
          </a:p>
          <a:p>
            <a:pPr marL="342900" indent="-342900" algn="just">
              <a:buAutoNum type="arabicPeriod"/>
            </a:pPr>
            <a:endParaRPr lang="es-CO" sz="2000" dirty="0" smtClean="0"/>
          </a:p>
          <a:p>
            <a:pPr marL="342900" indent="-342900" algn="just">
              <a:buAutoNum type="arabicPeriod"/>
            </a:pPr>
            <a:r>
              <a:rPr lang="es-CO" sz="2000" dirty="0" smtClean="0"/>
              <a:t>Créese </a:t>
            </a:r>
            <a:r>
              <a:rPr lang="es-CO" sz="2000" dirty="0"/>
              <a:t>el Marco Nacional de Cualificaciones (</a:t>
            </a:r>
            <a:r>
              <a:rPr lang="es-CO" sz="2000" dirty="0" smtClean="0"/>
              <a:t>MNC)</a:t>
            </a:r>
          </a:p>
          <a:p>
            <a:pPr marL="342900" indent="-342900" algn="just">
              <a:buAutoNum type="arabicPeriod"/>
            </a:pPr>
            <a:endParaRPr lang="es-CO" sz="2000" dirty="0" smtClean="0"/>
          </a:p>
          <a:p>
            <a:pPr marL="342900" indent="-342900" algn="just">
              <a:buAutoNum type="arabicPeriod"/>
            </a:pPr>
            <a:r>
              <a:rPr lang="es-CO" sz="2000" dirty="0" smtClean="0"/>
              <a:t>Créese </a:t>
            </a:r>
            <a:r>
              <a:rPr lang="es-CO" sz="2000" dirty="0"/>
              <a:t>el Sistema Nacional de Acumulación y Transferencia de Créditos (SNATC</a:t>
            </a:r>
            <a:r>
              <a:rPr lang="es-CO" sz="2000" b="1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359154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0" y="188640"/>
            <a:ext cx="9176498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89141" y="425130"/>
            <a:ext cx="6284211" cy="536574"/>
          </a:xfr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2800" b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FORO INTERNACIONAL</a:t>
            </a:r>
            <a:endParaRPr lang="en-US" sz="2800" b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" name="42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10" name="39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11" name="41 Imagen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sp>
        <p:nvSpPr>
          <p:cNvPr id="9" name="8 Rectángulo"/>
          <p:cNvSpPr/>
          <p:nvPr/>
        </p:nvSpPr>
        <p:spPr>
          <a:xfrm>
            <a:off x="1885604" y="1508012"/>
            <a:ext cx="5756662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457200" lvl="0" indent="-457200" algn="ctr"/>
            <a:r>
              <a:rPr lang="es-CO" altLang="ja-JP" sz="2400" dirty="0" smtClean="0">
                <a:solidFill>
                  <a:schemeClr val="accent2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4 – 5 Diciembre 2014</a:t>
            </a:r>
          </a:p>
          <a:p>
            <a:pPr marL="457200" lvl="0" indent="-457200" algn="ctr"/>
            <a:r>
              <a:rPr lang="es-CO" altLang="ja-JP" sz="2400" dirty="0" smtClean="0">
                <a:solidFill>
                  <a:schemeClr val="accent2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Países invitados: Alemania, Australia, España</a:t>
            </a:r>
          </a:p>
          <a:p>
            <a:pPr marL="457200" lvl="0" indent="-457200" algn="ctr"/>
            <a:r>
              <a:rPr lang="es-CO" altLang="ja-JP" sz="2400" dirty="0" smtClean="0">
                <a:solidFill>
                  <a:schemeClr val="accent2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180 actores</a:t>
            </a:r>
          </a:p>
          <a:p>
            <a:pPr marL="457200" lvl="0" indent="-457200" algn="ctr"/>
            <a:r>
              <a:rPr lang="es-CO" altLang="ja-JP" sz="2400" dirty="0" smtClean="0">
                <a:solidFill>
                  <a:schemeClr val="accent2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Taller discusión estructura SNET</a:t>
            </a:r>
          </a:p>
        </p:txBody>
      </p:sp>
      <p:pic>
        <p:nvPicPr>
          <p:cNvPr id="15" name="14 Imagen"/>
          <p:cNvPicPr/>
          <p:nvPr/>
        </p:nvPicPr>
        <p:blipFill>
          <a:blip r:embed="rId6"/>
          <a:srcRect l="13788" t="14035" r="12765" b="14035"/>
          <a:stretch>
            <a:fillRect/>
          </a:stretch>
        </p:blipFill>
        <p:spPr bwMode="auto">
          <a:xfrm>
            <a:off x="6403288" y="3783732"/>
            <a:ext cx="2541019" cy="19648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15 Imagen"/>
          <p:cNvPicPr/>
          <p:nvPr/>
        </p:nvPicPr>
        <p:blipFill>
          <a:blip r:embed="rId7"/>
          <a:srcRect l="32848" t="15439" r="20746" b="15088"/>
          <a:stretch>
            <a:fillRect/>
          </a:stretch>
        </p:blipFill>
        <p:spPr bwMode="auto">
          <a:xfrm>
            <a:off x="259810" y="3722139"/>
            <a:ext cx="2511809" cy="21052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17 Imagen"/>
          <p:cNvPicPr/>
          <p:nvPr/>
        </p:nvPicPr>
        <p:blipFill>
          <a:blip r:embed="rId8"/>
          <a:srcRect l="31866" t="38947" r="42137" b="29123"/>
          <a:stretch>
            <a:fillRect/>
          </a:stretch>
        </p:blipFill>
        <p:spPr bwMode="auto">
          <a:xfrm>
            <a:off x="3072433" y="3429000"/>
            <a:ext cx="3116824" cy="1631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18 Imagen"/>
          <p:cNvPicPr/>
          <p:nvPr/>
        </p:nvPicPr>
        <p:blipFill>
          <a:blip r:embed="rId9"/>
          <a:srcRect l="15392" t="16842" r="18285" b="26316"/>
          <a:stretch>
            <a:fillRect/>
          </a:stretch>
        </p:blipFill>
        <p:spPr bwMode="auto">
          <a:xfrm>
            <a:off x="3056668" y="5053536"/>
            <a:ext cx="3116824" cy="1366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0154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0" y="188640"/>
            <a:ext cx="9176498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26077" y="425130"/>
            <a:ext cx="6284211" cy="536574"/>
          </a:xfr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2800" b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FOROS REGIONALES</a:t>
            </a:r>
            <a:endParaRPr lang="en-US" sz="2800" b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" name="42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10" name="39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11" name="41 Imagen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680215"/>
              </p:ext>
            </p:extLst>
          </p:nvPr>
        </p:nvGraphicFramePr>
        <p:xfrm>
          <a:off x="1923388" y="4209401"/>
          <a:ext cx="532874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4874"/>
                <a:gridCol w="1859612"/>
                <a:gridCol w="148425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Región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Fecha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Asistentes</a:t>
                      </a:r>
                      <a:endParaRPr lang="es-E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Antioquia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Abril 20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600" dirty="0" smtClean="0"/>
                        <a:t>320</a:t>
                      </a:r>
                      <a:endParaRPr lang="es-E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Valle del Cauca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Mayo 29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600" dirty="0" smtClean="0"/>
                        <a:t>160</a:t>
                      </a:r>
                      <a:endParaRPr lang="es-E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Cauca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Junio 11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600" dirty="0" smtClean="0"/>
                        <a:t>180</a:t>
                      </a:r>
                      <a:endParaRPr lang="es-E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Atlántico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Junio 12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600" dirty="0" smtClean="0">
                          <a:solidFill>
                            <a:schemeClr val="tx1"/>
                          </a:solidFill>
                        </a:rPr>
                        <a:t>230</a:t>
                      </a:r>
                      <a:endParaRPr lang="es-E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6" name="15 Imagen"/>
          <p:cNvPicPr/>
          <p:nvPr/>
        </p:nvPicPr>
        <p:blipFill>
          <a:blip r:embed="rId6"/>
          <a:srcRect l="12810" t="5965" r="13708" b="14737"/>
          <a:stretch>
            <a:fillRect/>
          </a:stretch>
        </p:blipFill>
        <p:spPr bwMode="auto">
          <a:xfrm>
            <a:off x="2380577" y="2359335"/>
            <a:ext cx="2404395" cy="1850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16 Imagen"/>
          <p:cNvPicPr/>
          <p:nvPr/>
        </p:nvPicPr>
        <p:blipFill>
          <a:blip r:embed="rId7"/>
          <a:srcRect l="12614" t="9474" r="15430" b="12982"/>
          <a:stretch>
            <a:fillRect/>
          </a:stretch>
        </p:blipFill>
        <p:spPr bwMode="auto">
          <a:xfrm>
            <a:off x="4627312" y="1237228"/>
            <a:ext cx="2482928" cy="1963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17 Imagen"/>
          <p:cNvPicPr/>
          <p:nvPr/>
        </p:nvPicPr>
        <p:blipFill>
          <a:blip r:embed="rId8"/>
          <a:srcRect l="12810" t="7018" r="13661" b="14035"/>
          <a:stretch>
            <a:fillRect/>
          </a:stretch>
        </p:blipFill>
        <p:spPr bwMode="auto">
          <a:xfrm>
            <a:off x="-78830" y="1205734"/>
            <a:ext cx="2638559" cy="2191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18 Imagen"/>
          <p:cNvPicPr/>
          <p:nvPr/>
        </p:nvPicPr>
        <p:blipFill>
          <a:blip r:embed="rId9"/>
          <a:srcRect l="26758" t="16140" r="27399" b="22807"/>
          <a:stretch>
            <a:fillRect/>
          </a:stretch>
        </p:blipFill>
        <p:spPr bwMode="auto">
          <a:xfrm>
            <a:off x="6971635" y="2359334"/>
            <a:ext cx="2204863" cy="1850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5027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0" y="188640"/>
            <a:ext cx="9176498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89141" y="464886"/>
            <a:ext cx="6284211" cy="536574"/>
          </a:xfr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2800" b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ESCENARIOS DE SOCIALIZACIÓN</a:t>
            </a:r>
            <a:endParaRPr lang="en-US" sz="2800" b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" name="42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10" name="39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11" name="41 Imagen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sp>
        <p:nvSpPr>
          <p:cNvPr id="13" name="12 Rectángulo"/>
          <p:cNvSpPr/>
          <p:nvPr/>
        </p:nvSpPr>
        <p:spPr>
          <a:xfrm>
            <a:off x="652989" y="2342200"/>
            <a:ext cx="3382999" cy="26776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457200" lvl="0" indent="-457200" algn="ctr"/>
            <a:r>
              <a:rPr lang="es-CO" altLang="ja-JP" sz="2400" b="1" dirty="0" smtClean="0">
                <a:ea typeface="Verdana" pitchFamily="34" charset="0"/>
                <a:cs typeface="Verdana" pitchFamily="34" charset="0"/>
              </a:rPr>
              <a:t>Socialización</a:t>
            </a:r>
          </a:p>
          <a:p>
            <a:pPr marL="457200" lvl="0" indent="-457200" algn="ctr"/>
            <a:r>
              <a:rPr lang="es-CO" altLang="ja-JP" sz="2400" b="1" dirty="0" smtClean="0">
                <a:ea typeface="Verdana" pitchFamily="34" charset="0"/>
                <a:cs typeface="Verdana" pitchFamily="34" charset="0"/>
              </a:rPr>
              <a:t> </a:t>
            </a:r>
          </a:p>
          <a:p>
            <a:pPr marL="457200" lvl="0" indent="-457200">
              <a:buFont typeface="Wingdings" pitchFamily="2" charset="2"/>
              <a:buChar char="§"/>
            </a:pPr>
            <a:r>
              <a:rPr lang="es-CO" altLang="ja-JP" sz="2400" dirty="0" smtClean="0">
                <a:solidFill>
                  <a:schemeClr val="accent2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CESU</a:t>
            </a:r>
          </a:p>
          <a:p>
            <a:pPr marL="457200" lvl="0" indent="-457200">
              <a:buFont typeface="Wingdings" pitchFamily="2" charset="2"/>
              <a:buChar char="§"/>
            </a:pPr>
            <a:r>
              <a:rPr lang="es-CO" altLang="ja-JP" sz="2400" dirty="0" smtClean="0">
                <a:solidFill>
                  <a:schemeClr val="accent2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CONACES</a:t>
            </a:r>
          </a:p>
          <a:p>
            <a:pPr marL="457200" lvl="0" indent="-457200">
              <a:buFont typeface="Wingdings" pitchFamily="2" charset="2"/>
              <a:buChar char="§"/>
            </a:pPr>
            <a:r>
              <a:rPr lang="es-CO" altLang="ja-JP" sz="2400" dirty="0" smtClean="0">
                <a:solidFill>
                  <a:schemeClr val="accent2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ACIET</a:t>
            </a:r>
          </a:p>
          <a:p>
            <a:pPr marL="457200" lvl="0" indent="-457200">
              <a:buFont typeface="Wingdings" pitchFamily="2" charset="2"/>
              <a:buChar char="§"/>
            </a:pPr>
            <a:r>
              <a:rPr lang="es-CO" altLang="ja-JP" sz="2400" dirty="0" smtClean="0">
                <a:solidFill>
                  <a:schemeClr val="accent2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ASENOF</a:t>
            </a:r>
          </a:p>
          <a:p>
            <a:pPr marL="457200" lvl="0" indent="-457200">
              <a:buFont typeface="Wingdings" pitchFamily="2" charset="2"/>
              <a:buChar char="§"/>
            </a:pPr>
            <a:r>
              <a:rPr lang="es-CO" altLang="ja-JP" sz="2400" dirty="0" smtClean="0">
                <a:solidFill>
                  <a:schemeClr val="accent2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ASCUN</a:t>
            </a:r>
          </a:p>
        </p:txBody>
      </p:sp>
      <p:pic>
        <p:nvPicPr>
          <p:cNvPr id="15" name="Picture 2" descr="C:\Users\TATICA\Downloads\la foto 5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8761" y="1901388"/>
            <a:ext cx="2249996" cy="1741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3" descr="C:\Users\TATICA\Downloads\la foto 4 (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00971" y="2943175"/>
            <a:ext cx="2108327" cy="2088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5" descr="C:\Users\TATICA\Downloads\la foto 3 (1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18761" y="4075324"/>
            <a:ext cx="2130912" cy="1778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9756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0" y="188640"/>
            <a:ext cx="9176498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89141" y="464886"/>
            <a:ext cx="6284211" cy="536574"/>
          </a:xfr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2800" b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ESCENARIOS DE SOCIALIZACIÓN</a:t>
            </a:r>
            <a:endParaRPr lang="en-US" sz="2800" b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" name="42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10" name="39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11" name="41 Imagen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sp>
        <p:nvSpPr>
          <p:cNvPr id="13" name="12 Rectángulo"/>
          <p:cNvSpPr/>
          <p:nvPr/>
        </p:nvSpPr>
        <p:spPr>
          <a:xfrm>
            <a:off x="652989" y="1950310"/>
            <a:ext cx="3382999" cy="45243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457200" lvl="0" indent="-457200" algn="ctr"/>
            <a:r>
              <a:rPr lang="es-CO" altLang="ja-JP" b="1" dirty="0" smtClean="0">
                <a:ea typeface="Verdana" pitchFamily="34" charset="0"/>
                <a:cs typeface="Verdana" pitchFamily="34" charset="0"/>
              </a:rPr>
              <a:t>Taller líneas base para la construcción de la Política Púbica</a:t>
            </a:r>
          </a:p>
          <a:p>
            <a:pPr marL="457200" lvl="0" indent="-457200" algn="ctr"/>
            <a:r>
              <a:rPr lang="es-CO" altLang="ja-JP" b="1" dirty="0" smtClean="0">
                <a:ea typeface="Verdana" pitchFamily="34" charset="0"/>
                <a:cs typeface="Verdana" pitchFamily="34" charset="0"/>
              </a:rPr>
              <a:t> </a:t>
            </a:r>
          </a:p>
          <a:p>
            <a:pPr marL="457200" lvl="0" indent="-457200">
              <a:buFont typeface="Wingdings" pitchFamily="2" charset="2"/>
              <a:buChar char="§"/>
            </a:pPr>
            <a:r>
              <a:rPr lang="es-CO" altLang="ja-JP" dirty="0" smtClean="0">
                <a:solidFill>
                  <a:schemeClr val="accent2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Instituciones </a:t>
            </a:r>
            <a:r>
              <a:rPr lang="es-CO" altLang="ja-JP" dirty="0" err="1" smtClean="0">
                <a:solidFill>
                  <a:schemeClr val="accent2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TyT</a:t>
            </a:r>
            <a:endParaRPr lang="es-CO" altLang="ja-JP" dirty="0" smtClean="0">
              <a:solidFill>
                <a:schemeClr val="accent2">
                  <a:lumMod val="50000"/>
                </a:schemeClr>
              </a:solidFill>
              <a:ea typeface="Verdana" pitchFamily="34" charset="0"/>
              <a:cs typeface="Verdana" pitchFamily="34" charset="0"/>
            </a:endParaRPr>
          </a:p>
          <a:p>
            <a:pPr marL="457200" lvl="0" indent="-457200">
              <a:buFont typeface="Wingdings" pitchFamily="2" charset="2"/>
              <a:buChar char="§"/>
            </a:pPr>
            <a:r>
              <a:rPr lang="es-CO" altLang="ja-JP" dirty="0" smtClean="0">
                <a:solidFill>
                  <a:schemeClr val="accent2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Universitarias</a:t>
            </a:r>
          </a:p>
          <a:p>
            <a:pPr marL="457200" lvl="0" indent="-457200">
              <a:buFont typeface="Wingdings" pitchFamily="2" charset="2"/>
              <a:buChar char="§"/>
            </a:pPr>
            <a:r>
              <a:rPr lang="es-CO" altLang="ja-JP" dirty="0" smtClean="0">
                <a:solidFill>
                  <a:schemeClr val="accent2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ETDH</a:t>
            </a:r>
          </a:p>
          <a:p>
            <a:pPr marL="457200" lvl="0" indent="-457200">
              <a:buFont typeface="Wingdings" pitchFamily="2" charset="2"/>
              <a:buChar char="§"/>
            </a:pPr>
            <a:r>
              <a:rPr lang="es-CO" altLang="ja-JP" dirty="0" smtClean="0">
                <a:solidFill>
                  <a:schemeClr val="accent2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CESU</a:t>
            </a:r>
          </a:p>
          <a:p>
            <a:pPr marL="457200" lvl="0" indent="-457200">
              <a:buFont typeface="Wingdings" pitchFamily="2" charset="2"/>
              <a:buChar char="§"/>
            </a:pPr>
            <a:r>
              <a:rPr lang="es-CO" altLang="ja-JP" dirty="0" smtClean="0">
                <a:solidFill>
                  <a:schemeClr val="accent2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ACIET</a:t>
            </a:r>
          </a:p>
          <a:p>
            <a:pPr marL="457200" lvl="0" indent="-457200">
              <a:buFont typeface="Wingdings" pitchFamily="2" charset="2"/>
              <a:buChar char="§"/>
            </a:pPr>
            <a:r>
              <a:rPr lang="es-CO" altLang="ja-JP" dirty="0" smtClean="0">
                <a:solidFill>
                  <a:schemeClr val="accent2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ASENOF</a:t>
            </a:r>
          </a:p>
          <a:p>
            <a:pPr marL="457200" lvl="0" indent="-457200">
              <a:buFont typeface="Wingdings" pitchFamily="2" charset="2"/>
              <a:buChar char="§"/>
            </a:pPr>
            <a:r>
              <a:rPr lang="es-CO" altLang="ja-JP" dirty="0" smtClean="0">
                <a:solidFill>
                  <a:schemeClr val="accent2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ASCUN</a:t>
            </a:r>
          </a:p>
          <a:p>
            <a:pPr marL="457200" lvl="0" indent="-457200">
              <a:buFont typeface="Wingdings" pitchFamily="2" charset="2"/>
              <a:buChar char="§"/>
            </a:pPr>
            <a:r>
              <a:rPr lang="es-CO" altLang="ja-JP" dirty="0" smtClean="0">
                <a:solidFill>
                  <a:schemeClr val="accent2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Consejo Privado Competitividad</a:t>
            </a:r>
          </a:p>
          <a:p>
            <a:pPr marL="457200" lvl="0" indent="-457200">
              <a:buFont typeface="Wingdings" pitchFamily="2" charset="2"/>
              <a:buChar char="§"/>
            </a:pPr>
            <a:r>
              <a:rPr lang="es-CO" altLang="ja-JP" dirty="0" smtClean="0">
                <a:solidFill>
                  <a:schemeClr val="accent2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FEDESOFT</a:t>
            </a:r>
          </a:p>
          <a:p>
            <a:pPr marL="457200" lvl="0" indent="-457200">
              <a:buFont typeface="Wingdings" pitchFamily="2" charset="2"/>
              <a:buChar char="§"/>
            </a:pPr>
            <a:r>
              <a:rPr lang="es-CO" altLang="ja-JP" dirty="0" smtClean="0">
                <a:solidFill>
                  <a:schemeClr val="accent2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MINTRABAJO, DNP, SENA,  MINTIC </a:t>
            </a:r>
          </a:p>
        </p:txBody>
      </p:sp>
      <p:sp>
        <p:nvSpPr>
          <p:cNvPr id="3" name="AutoShape 2" descr="Resultado de imagen para fotos personas en conferencia"/>
          <p:cNvSpPr>
            <a:spLocks noChangeAspect="1" noChangeArrowheads="1"/>
          </p:cNvSpPr>
          <p:nvPr/>
        </p:nvSpPr>
        <p:spPr bwMode="auto">
          <a:xfrm>
            <a:off x="0" y="-136525"/>
            <a:ext cx="1733550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028" name="Picture 4" descr="http://prensa.chaco.gov.ar/zenphoto/desarrollo-social-conforma-una-mesa-de-trabajo-para-abordar-la-trata-de-personas-en-la-provincia/image/595/Mesa+de+trabajo+003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237" y="3931920"/>
            <a:ext cx="351011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leanoticias.com/wp-content/uploads/2013/02/cotatur-servicios-mesas-de-trabajo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313" y="1741304"/>
            <a:ext cx="3037843" cy="203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65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1813034"/>
            <a:ext cx="9144000" cy="2443656"/>
          </a:xfrm>
          <a:prstGeom prst="rect">
            <a:avLst/>
          </a:prstGeom>
          <a:solidFill>
            <a:srgbClr val="68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800" b="1" dirty="0" smtClean="0"/>
              <a:t>GRACIAS</a:t>
            </a:r>
            <a:endParaRPr lang="es-CO" sz="4800" b="1" dirty="0"/>
          </a:p>
        </p:txBody>
      </p:sp>
    </p:spTree>
    <p:extLst>
      <p:ext uri="{BB962C8B-B14F-4D97-AF65-F5344CB8AC3E}">
        <p14:creationId xmlns:p14="http://schemas.microsoft.com/office/powerpoint/2010/main" val="83092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0" y="109810"/>
            <a:ext cx="9176498" cy="788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4371" y="30980"/>
            <a:ext cx="8994133" cy="867654"/>
          </a:xfr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r" eaLnBrk="0" fontAlgn="base" hangingPunct="0">
              <a:spcAft>
                <a:spcPct val="0"/>
              </a:spcAft>
            </a:pPr>
            <a:r>
              <a:rPr lang="en-US" sz="2600" b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Situación actual</a:t>
            </a:r>
            <a:endParaRPr lang="en-US" sz="2600" b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" name="42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10" name="39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11" name="41 Imagen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sp>
        <p:nvSpPr>
          <p:cNvPr id="3" name="Rectángulo 2"/>
          <p:cNvSpPr/>
          <p:nvPr/>
        </p:nvSpPr>
        <p:spPr>
          <a:xfrm>
            <a:off x="240499" y="922975"/>
            <a:ext cx="863409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CO" sz="1500" b="1" i="1" dirty="0" smtClean="0">
                <a:ea typeface="Verdana" panose="020B0604030504040204" pitchFamily="34" charset="0"/>
                <a:cs typeface="Verdana" panose="020B0604030504040204" pitchFamily="34" charset="0"/>
              </a:rPr>
              <a:t>Desarticulación </a:t>
            </a:r>
            <a:r>
              <a:rPr lang="es-CO" sz="1500" dirty="0" smtClean="0">
                <a:ea typeface="Verdana" panose="020B0604030504040204" pitchFamily="34" charset="0"/>
                <a:cs typeface="Verdana" panose="020B0604030504040204" pitchFamily="34" charset="0"/>
              </a:rPr>
              <a:t>entre </a:t>
            </a:r>
            <a:r>
              <a:rPr lang="es-CO" sz="1500" dirty="0">
                <a:ea typeface="Verdana" panose="020B0604030504040204" pitchFamily="34" charset="0"/>
                <a:cs typeface="Verdana" panose="020B0604030504040204" pitchFamily="34" charset="0"/>
              </a:rPr>
              <a:t>los diferentes </a:t>
            </a:r>
            <a:r>
              <a:rPr lang="es-CO" sz="1500" dirty="0" smtClean="0">
                <a:ea typeface="Verdana" panose="020B0604030504040204" pitchFamily="34" charset="0"/>
                <a:cs typeface="Verdana" panose="020B0604030504040204" pitchFamily="34" charset="0"/>
              </a:rPr>
              <a:t>niveles educativos y tipos de formación.</a:t>
            </a:r>
          </a:p>
          <a:p>
            <a:pPr marL="342900" indent="-342900" algn="just">
              <a:buFont typeface="+mj-lt"/>
              <a:buAutoNum type="arabicPeriod"/>
            </a:pPr>
            <a:endParaRPr lang="es-CO" sz="15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O" sz="1500" b="1" i="1" dirty="0">
                <a:ea typeface="Verdana" panose="020B0604030504040204" pitchFamily="34" charset="0"/>
                <a:cs typeface="Verdana" panose="020B0604030504040204" pitchFamily="34" charset="0"/>
              </a:rPr>
              <a:t>Educación terminal </a:t>
            </a:r>
            <a:r>
              <a:rPr lang="es-CO" sz="1500" dirty="0">
                <a:ea typeface="Verdana" panose="020B0604030504040204" pitchFamily="34" charset="0"/>
                <a:cs typeface="Verdana" panose="020B0604030504040204" pitchFamily="34" charset="0"/>
              </a:rPr>
              <a:t>y no con la perspectiva de aprendizaje permanente</a:t>
            </a:r>
            <a:r>
              <a:rPr lang="es-CO" sz="1500" dirty="0" smtClean="0"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endParaRPr lang="es-CO" sz="15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O" sz="1500" b="1" i="1" dirty="0">
                <a:ea typeface="Verdana" panose="020B0604030504040204" pitchFamily="34" charset="0"/>
                <a:cs typeface="Verdana" panose="020B0604030504040204" pitchFamily="34" charset="0"/>
              </a:rPr>
              <a:t>Ausencia de orientación </a:t>
            </a:r>
            <a:r>
              <a:rPr lang="es-CO" sz="1500" dirty="0">
                <a:ea typeface="Verdana" panose="020B0604030504040204" pitchFamily="34" charset="0"/>
                <a:cs typeface="Verdana" panose="020B0604030504040204" pitchFamily="34" charset="0"/>
              </a:rPr>
              <a:t>vocacional y/o socio </a:t>
            </a:r>
            <a:r>
              <a:rPr lang="es-CO" sz="1500" dirty="0" smtClean="0">
                <a:ea typeface="Verdana" panose="020B0604030504040204" pitchFamily="34" charset="0"/>
                <a:cs typeface="Verdana" panose="020B0604030504040204" pitchFamily="34" charset="0"/>
              </a:rPr>
              <a:t>ocupacional como lineamiento de política educativa. </a:t>
            </a:r>
          </a:p>
          <a:p>
            <a:pPr marL="342900" indent="-342900" algn="just">
              <a:buFont typeface="+mj-lt"/>
              <a:buAutoNum type="arabicPeriod"/>
            </a:pPr>
            <a:endParaRPr lang="es-CO" sz="15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O" sz="1500" b="1" i="1" dirty="0">
                <a:ea typeface="Verdana" panose="020B0604030504040204" pitchFamily="34" charset="0"/>
                <a:cs typeface="Verdana" panose="020B0604030504040204" pitchFamily="34" charset="0"/>
              </a:rPr>
              <a:t>Ausencia de rutas </a:t>
            </a:r>
            <a:r>
              <a:rPr lang="es-CO" sz="1500" dirty="0">
                <a:ea typeface="Verdana" panose="020B0604030504040204" pitchFamily="34" charset="0"/>
                <a:cs typeface="Verdana" panose="020B0604030504040204" pitchFamily="34" charset="0"/>
              </a:rPr>
              <a:t>o pasarelas en la educación </a:t>
            </a:r>
            <a:r>
              <a:rPr lang="es-CO" sz="1500" dirty="0" smtClean="0">
                <a:ea typeface="Verdana" panose="020B0604030504040204" pitchFamily="34" charset="0"/>
                <a:cs typeface="Verdana" panose="020B0604030504040204" pitchFamily="34" charset="0"/>
              </a:rPr>
              <a:t>postmedia.</a:t>
            </a:r>
          </a:p>
          <a:p>
            <a:pPr marL="342900" indent="-342900" algn="just">
              <a:buFont typeface="+mj-lt"/>
              <a:buAutoNum type="arabicPeriod"/>
            </a:pPr>
            <a:endParaRPr lang="es-CO" sz="15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O" sz="1500" b="1" i="1" dirty="0">
                <a:ea typeface="Verdana" panose="020B0604030504040204" pitchFamily="34" charset="0"/>
                <a:cs typeface="Verdana" panose="020B0604030504040204" pitchFamily="34" charset="0"/>
              </a:rPr>
              <a:t>Falta de pertinencia </a:t>
            </a:r>
            <a:r>
              <a:rPr lang="es-CO" sz="1500" dirty="0">
                <a:ea typeface="Verdana" panose="020B0604030504040204" pitchFamily="34" charset="0"/>
                <a:cs typeface="Verdana" panose="020B0604030504040204" pitchFamily="34" charset="0"/>
              </a:rPr>
              <a:t>de la </a:t>
            </a:r>
            <a:r>
              <a:rPr lang="es-CO" sz="1500" dirty="0" smtClean="0">
                <a:ea typeface="Verdana" panose="020B0604030504040204" pitchFamily="34" charset="0"/>
                <a:cs typeface="Verdana" panose="020B0604030504040204" pitchFamily="34" charset="0"/>
              </a:rPr>
              <a:t>oferta educativa</a:t>
            </a:r>
            <a:r>
              <a:rPr lang="es-CO" sz="15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CO" sz="1500" dirty="0" smtClean="0">
                <a:ea typeface="Verdana" panose="020B0604030504040204" pitchFamily="34" charset="0"/>
                <a:cs typeface="Verdana" panose="020B0604030504040204" pitchFamily="34" charset="0"/>
              </a:rPr>
              <a:t>y </a:t>
            </a:r>
            <a:r>
              <a:rPr lang="es-CO" sz="1500" dirty="0">
                <a:ea typeface="Verdana" panose="020B0604030504040204" pitchFamily="34" charset="0"/>
                <a:cs typeface="Verdana" panose="020B0604030504040204" pitchFamily="34" charset="0"/>
              </a:rPr>
              <a:t>articulación con el sector productivo</a:t>
            </a:r>
            <a:r>
              <a:rPr lang="es-CO" sz="1500" dirty="0" smtClean="0"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endParaRPr lang="es-CO" sz="15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O" sz="1500" b="1" i="1" dirty="0" smtClean="0">
                <a:ea typeface="Verdana" panose="020B0604030504040204" pitchFamily="34" charset="0"/>
                <a:cs typeface="Verdana" panose="020B0604030504040204" pitchFamily="34" charset="0"/>
              </a:rPr>
              <a:t>Bajo </a:t>
            </a:r>
            <a:r>
              <a:rPr lang="es-CO" sz="1500" b="1" i="1" dirty="0">
                <a:ea typeface="Verdana" panose="020B0604030504040204" pitchFamily="34" charset="0"/>
                <a:cs typeface="Verdana" panose="020B0604030504040204" pitchFamily="34" charset="0"/>
              </a:rPr>
              <a:t>reconocimiento</a:t>
            </a:r>
            <a:r>
              <a:rPr lang="es-CO" sz="1500" dirty="0">
                <a:ea typeface="Verdana" panose="020B0604030504040204" pitchFamily="34" charset="0"/>
                <a:cs typeface="Verdana" panose="020B0604030504040204" pitchFamily="34" charset="0"/>
              </a:rPr>
              <a:t> histórico de la calidad de los programas de </a:t>
            </a:r>
            <a:r>
              <a:rPr lang="es-CO" sz="1500" b="1" i="1" dirty="0">
                <a:ea typeface="Verdana" panose="020B0604030504040204" pitchFamily="34" charset="0"/>
                <a:cs typeface="Verdana" panose="020B0604030504040204" pitchFamily="34" charset="0"/>
              </a:rPr>
              <a:t>formación técnica </a:t>
            </a:r>
            <a:r>
              <a:rPr lang="es-CO" sz="1500" b="1" i="1" dirty="0" smtClean="0">
                <a:ea typeface="Verdana" panose="020B0604030504040204" pitchFamily="34" charset="0"/>
                <a:cs typeface="Verdana" panose="020B0604030504040204" pitchFamily="34" charset="0"/>
              </a:rPr>
              <a:t>y </a:t>
            </a:r>
            <a:r>
              <a:rPr lang="es-CO" sz="1500" b="1" i="1" dirty="0">
                <a:ea typeface="Verdana" panose="020B0604030504040204" pitchFamily="34" charset="0"/>
                <a:cs typeface="Verdana" panose="020B0604030504040204" pitchFamily="34" charset="0"/>
              </a:rPr>
              <a:t>tecnológica. </a:t>
            </a:r>
            <a:endParaRPr lang="es-CO" sz="1500" b="1" i="1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es-CO" sz="1500" b="1" i="1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O" sz="1500" b="1" i="1" dirty="0" smtClean="0">
                <a:ea typeface="Verdana" panose="020B0604030504040204" pitchFamily="34" charset="0"/>
                <a:cs typeface="Verdana" panose="020B0604030504040204" pitchFamily="34" charset="0"/>
              </a:rPr>
              <a:t>Bajo </a:t>
            </a:r>
            <a:r>
              <a:rPr lang="es-CO" sz="1500" b="1" i="1" dirty="0">
                <a:ea typeface="Verdana" panose="020B0604030504040204" pitchFamily="34" charset="0"/>
                <a:cs typeface="Verdana" panose="020B0604030504040204" pitchFamily="34" charset="0"/>
              </a:rPr>
              <a:t>reconocimiento </a:t>
            </a:r>
            <a:r>
              <a:rPr lang="es-CO" sz="1500" dirty="0"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es-ES_tradnl" sz="1500" dirty="0">
                <a:ea typeface="Verdana" panose="020B0604030504040204" pitchFamily="34" charset="0"/>
                <a:cs typeface="Verdana" panose="020B0604030504040204" pitchFamily="34" charset="0"/>
              </a:rPr>
              <a:t>los aprendizajes logrados por las personas, independiente de  dónde, cuándo y cómo fueron adquiridos</a:t>
            </a:r>
            <a:r>
              <a:rPr lang="es-ES_tradnl" sz="1500" dirty="0" smtClean="0"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s-CO" sz="1500" b="1" i="1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es-CO" sz="1500" b="1" i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O" sz="1500" b="1" i="1" dirty="0" smtClean="0">
                <a:ea typeface="Verdana" panose="020B0604030504040204" pitchFamily="34" charset="0"/>
                <a:cs typeface="Verdana" panose="020B0604030504040204" pitchFamily="34" charset="0"/>
              </a:rPr>
              <a:t>Ausencia</a:t>
            </a:r>
            <a:r>
              <a:rPr lang="es-CO" sz="1500" dirty="0" smtClean="0">
                <a:ea typeface="Verdana" panose="020B0604030504040204" pitchFamily="34" charset="0"/>
                <a:cs typeface="Verdana" panose="020B0604030504040204" pitchFamily="34" charset="0"/>
              </a:rPr>
              <a:t> de un </a:t>
            </a:r>
            <a:r>
              <a:rPr lang="es-CO" sz="1500" b="1" i="1" dirty="0" smtClean="0">
                <a:ea typeface="Verdana" panose="020B0604030504040204" pitchFamily="34" charset="0"/>
                <a:cs typeface="Verdana" panose="020B0604030504040204" pitchFamily="34" charset="0"/>
              </a:rPr>
              <a:t>Sistema integral de aseguramiento </a:t>
            </a:r>
            <a:r>
              <a:rPr lang="es-CO" sz="1500" dirty="0" smtClean="0">
                <a:ea typeface="Verdana" panose="020B0604030504040204" pitchFamily="34" charset="0"/>
                <a:cs typeface="Verdana" panose="020B0604030504040204" pitchFamily="34" charset="0"/>
              </a:rPr>
              <a:t>de la calidad.</a:t>
            </a:r>
          </a:p>
          <a:p>
            <a:pPr marL="342900" indent="-342900" algn="just">
              <a:buFont typeface="+mj-lt"/>
              <a:buAutoNum type="arabicPeriod"/>
            </a:pPr>
            <a:endParaRPr lang="es-CO" sz="15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O" sz="1500" b="1" i="1" dirty="0" smtClean="0">
                <a:ea typeface="Verdana" panose="020B0604030504040204" pitchFamily="34" charset="0"/>
                <a:cs typeface="Verdana" panose="020B0604030504040204" pitchFamily="34" charset="0"/>
              </a:rPr>
              <a:t>Ausencia</a:t>
            </a:r>
            <a:r>
              <a:rPr lang="es-CO" sz="1500" dirty="0" smtClean="0"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s-CO" sz="1500" b="1" i="1" dirty="0" smtClean="0">
                <a:ea typeface="Verdana" panose="020B0604030504040204" pitchFamily="34" charset="0"/>
                <a:cs typeface="Verdana" panose="020B0604030504040204" pitchFamily="34" charset="0"/>
              </a:rPr>
              <a:t>espacios normativos comunes</a:t>
            </a:r>
            <a:r>
              <a:rPr lang="es-CO" sz="1500" dirty="0" smtClean="0">
                <a:ea typeface="Verdana" panose="020B0604030504040204" pitchFamily="34" charset="0"/>
                <a:cs typeface="Verdana" panose="020B0604030504040204" pitchFamily="34" charset="0"/>
              </a:rPr>
              <a:t>, de un marco nacional de cualificaciones y de un sistema de acumulación y transferencia de créditos. </a:t>
            </a:r>
          </a:p>
          <a:p>
            <a:pPr marL="342900" indent="-342900" algn="just">
              <a:buFont typeface="+mj-lt"/>
              <a:buAutoNum type="arabicPeriod"/>
            </a:pPr>
            <a:endParaRPr lang="es-CO" sz="15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O" sz="1500" dirty="0" smtClean="0">
                <a:ea typeface="Verdana" panose="020B0604030504040204" pitchFamily="34" charset="0"/>
                <a:cs typeface="Verdana" panose="020B0604030504040204" pitchFamily="34" charset="0"/>
              </a:rPr>
              <a:t>La educación </a:t>
            </a:r>
            <a:r>
              <a:rPr lang="es-CO" sz="1500" dirty="0">
                <a:ea typeface="Verdana" panose="020B0604030504040204" pitchFamily="34" charset="0"/>
                <a:cs typeface="Verdana" panose="020B0604030504040204" pitchFamily="34" charset="0"/>
              </a:rPr>
              <a:t>para el </a:t>
            </a:r>
            <a:r>
              <a:rPr lang="es-CO" sz="1500" dirty="0" smtClean="0">
                <a:ea typeface="Verdana" panose="020B0604030504040204" pitchFamily="34" charset="0"/>
                <a:cs typeface="Verdana" panose="020B0604030504040204" pitchFamily="34" charset="0"/>
              </a:rPr>
              <a:t>trabajo y el desarrollo humano </a:t>
            </a:r>
            <a:r>
              <a:rPr lang="es-CO" sz="1500" b="1" i="1" dirty="0">
                <a:ea typeface="Verdana" panose="020B0604030504040204" pitchFamily="34" charset="0"/>
                <a:cs typeface="Verdana" panose="020B0604030504040204" pitchFamily="34" charset="0"/>
              </a:rPr>
              <a:t>carece de reconocimiento</a:t>
            </a:r>
            <a:r>
              <a:rPr lang="es-CO" sz="1500" dirty="0">
                <a:ea typeface="Verdana" panose="020B0604030504040204" pitchFamily="34" charset="0"/>
                <a:cs typeface="Verdana" panose="020B0604030504040204" pitchFamily="34" charset="0"/>
              </a:rPr>
              <a:t> como ruta de formación y progresión </a:t>
            </a:r>
            <a:r>
              <a:rPr lang="es-CO" sz="1500" dirty="0" smtClean="0">
                <a:ea typeface="Verdana" panose="020B0604030504040204" pitchFamily="34" charset="0"/>
                <a:cs typeface="Verdana" panose="020B0604030504040204" pitchFamily="34" charset="0"/>
              </a:rPr>
              <a:t>laboral.</a:t>
            </a:r>
          </a:p>
          <a:p>
            <a:pPr marL="342900" indent="-342900" algn="just">
              <a:buFont typeface="+mj-lt"/>
              <a:buAutoNum type="arabicPeriod"/>
            </a:pPr>
            <a:endParaRPr lang="es-CO" sz="15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O" sz="1500" b="1" i="1" dirty="0" smtClean="0">
                <a:ea typeface="Verdana" panose="020B0604030504040204" pitchFamily="34" charset="0"/>
                <a:cs typeface="Verdana" panose="020B0604030504040204" pitchFamily="34" charset="0"/>
              </a:rPr>
              <a:t>Bajas </a:t>
            </a:r>
            <a:r>
              <a:rPr lang="es-CO" sz="1500" dirty="0" smtClean="0">
                <a:ea typeface="Verdana" panose="020B0604030504040204" pitchFamily="34" charset="0"/>
                <a:cs typeface="Verdana" panose="020B0604030504040204" pitchFamily="34" charset="0"/>
              </a:rPr>
              <a:t>tasas de </a:t>
            </a:r>
            <a:r>
              <a:rPr lang="es-CO" sz="1500" b="1" i="1" dirty="0">
                <a:ea typeface="Verdana" panose="020B0604030504040204" pitchFamily="34" charset="0"/>
                <a:cs typeface="Verdana" panose="020B0604030504040204" pitchFamily="34" charset="0"/>
              </a:rPr>
              <a:t>actualización y cualificación </a:t>
            </a:r>
            <a:r>
              <a:rPr lang="es-CO" sz="1500" b="1" i="1" dirty="0" smtClean="0">
                <a:ea typeface="Verdana" panose="020B0604030504040204" pitchFamily="34" charset="0"/>
                <a:cs typeface="Verdana" panose="020B0604030504040204" pitchFamily="34" charset="0"/>
              </a:rPr>
              <a:t>docente</a:t>
            </a:r>
            <a:r>
              <a:rPr lang="es-CO" sz="1500" dirty="0" smtClean="0"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s-CO" sz="15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00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0" y="116632"/>
            <a:ext cx="9159766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008695" y="374002"/>
            <a:ext cx="539307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>
              <a:defRPr/>
            </a:pPr>
            <a:r>
              <a:rPr lang="es-CO" sz="2600" b="1" dirty="0" smtClean="0">
                <a:solidFill>
                  <a:schemeClr val="bg1"/>
                </a:solidFill>
                <a:ea typeface="ＭＳ Ｐゴシック" pitchFamily="34" charset="-128"/>
              </a:rPr>
              <a:t>Número de instituciones en Colombia</a:t>
            </a:r>
            <a:endParaRPr lang="es-ES" sz="2800" b="1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graphicFrame>
        <p:nvGraphicFramePr>
          <p:cNvPr id="6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5866426"/>
              </p:ext>
            </p:extLst>
          </p:nvPr>
        </p:nvGraphicFramePr>
        <p:xfrm>
          <a:off x="679449" y="1196752"/>
          <a:ext cx="7935383" cy="292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248599" y="4146323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 smtClean="0"/>
              <a:t>Hoy Colombia tiene </a:t>
            </a:r>
            <a:r>
              <a:rPr lang="es-CO" sz="2000" b="1" dirty="0" smtClean="0">
                <a:solidFill>
                  <a:schemeClr val="accent2">
                    <a:lumMod val="75000"/>
                  </a:schemeClr>
                </a:solidFill>
              </a:rPr>
              <a:t>288</a:t>
            </a:r>
            <a:r>
              <a:rPr lang="es-CO" sz="2000" dirty="0" smtClean="0"/>
              <a:t> Instituciones de Educación Superior y </a:t>
            </a:r>
            <a:r>
              <a:rPr lang="es-CO" sz="2000" b="1" dirty="0" smtClean="0">
                <a:solidFill>
                  <a:schemeClr val="accent2">
                    <a:lumMod val="75000"/>
                  </a:schemeClr>
                </a:solidFill>
              </a:rPr>
              <a:t>3.689</a:t>
            </a:r>
            <a:r>
              <a:rPr lang="es-CO" sz="2000" dirty="0" smtClean="0"/>
              <a:t> Instituciones de Educación para el Trabajo y el Desarrollo Humano</a:t>
            </a:r>
            <a:endParaRPr lang="es-CO" sz="2000" dirty="0"/>
          </a:p>
        </p:txBody>
      </p:sp>
      <p:sp>
        <p:nvSpPr>
          <p:cNvPr id="9" name="8 Rectángulo"/>
          <p:cNvSpPr/>
          <p:nvPr/>
        </p:nvSpPr>
        <p:spPr>
          <a:xfrm>
            <a:off x="301064" y="4964571"/>
            <a:ext cx="3151583" cy="1077218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s-CO" sz="1600" b="1" dirty="0" smtClean="0"/>
              <a:t>IES que ofrecen programas </a:t>
            </a:r>
            <a:r>
              <a:rPr lang="es-CO" sz="1600" b="1" dirty="0" err="1" smtClean="0"/>
              <a:t>TyT</a:t>
            </a:r>
            <a:r>
              <a:rPr lang="es-CO" sz="1600" b="1" dirty="0" smtClean="0"/>
              <a:t>:</a:t>
            </a:r>
            <a:endParaRPr lang="es-CO" sz="1600" dirty="0" smtClean="0"/>
          </a:p>
          <a:p>
            <a:r>
              <a:rPr lang="es-CO" sz="1600" dirty="0" smtClean="0"/>
              <a:t>49 Oficiales: 	10 Acreditadas</a:t>
            </a:r>
          </a:p>
          <a:p>
            <a:r>
              <a:rPr lang="es-CO" sz="1600" dirty="0" smtClean="0"/>
              <a:t>158 Privadas:	 12 Acreditadas</a:t>
            </a:r>
          </a:p>
          <a:p>
            <a:endParaRPr lang="es-CO" sz="1600" dirty="0" smtClean="0"/>
          </a:p>
        </p:txBody>
      </p:sp>
      <p:sp>
        <p:nvSpPr>
          <p:cNvPr id="10" name="9 Rectángulo"/>
          <p:cNvSpPr/>
          <p:nvPr/>
        </p:nvSpPr>
        <p:spPr>
          <a:xfrm>
            <a:off x="3720662" y="4980338"/>
            <a:ext cx="5290936" cy="1077218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s-CO" sz="1600" b="1" dirty="0" smtClean="0"/>
              <a:t>IETDH:</a:t>
            </a:r>
            <a:endParaRPr lang="es-CO" sz="1600" dirty="0" smtClean="0"/>
          </a:p>
          <a:p>
            <a:pPr defTabSz="914400">
              <a:defRPr/>
            </a:pPr>
            <a:r>
              <a:rPr lang="es-CO" sz="1600" dirty="0" smtClean="0"/>
              <a:t>3.215 Privadas: 	277 Certificadas</a:t>
            </a:r>
          </a:p>
          <a:p>
            <a:pPr defTabSz="914400">
              <a:defRPr/>
            </a:pPr>
            <a:r>
              <a:rPr lang="es-CO" sz="1600" dirty="0" smtClean="0"/>
              <a:t>20: 		Dependen de </a:t>
            </a:r>
            <a:r>
              <a:rPr lang="es-CO" sz="1600" dirty="0" err="1" smtClean="0"/>
              <a:t>MinDefensa</a:t>
            </a:r>
            <a:r>
              <a:rPr lang="es-CO" sz="1600" dirty="0" smtClean="0"/>
              <a:t>, Policía, 		Gobernaciones, otros</a:t>
            </a:r>
            <a:endParaRPr lang="es-CO" sz="1600" dirty="0"/>
          </a:p>
        </p:txBody>
      </p:sp>
    </p:spTree>
    <p:extLst>
      <p:ext uri="{BB962C8B-B14F-4D97-AF65-F5344CB8AC3E}">
        <p14:creationId xmlns:p14="http://schemas.microsoft.com/office/powerpoint/2010/main" val="1423168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0" y="116632"/>
            <a:ext cx="9159766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866506" y="342470"/>
            <a:ext cx="777206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>
              <a:defRPr/>
            </a:pPr>
            <a:r>
              <a:rPr lang="es-CO" sz="2600" b="1" dirty="0" smtClean="0">
                <a:solidFill>
                  <a:schemeClr val="bg1"/>
                </a:solidFill>
                <a:ea typeface="ＭＳ Ｐゴシック" pitchFamily="34" charset="-128"/>
              </a:rPr>
              <a:t>Distribución de la matrícula de la educación postmedia</a:t>
            </a:r>
            <a:endParaRPr lang="es-ES" sz="2800" b="1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7" name="Rectángulo 30"/>
          <p:cNvSpPr/>
          <p:nvPr/>
        </p:nvSpPr>
        <p:spPr>
          <a:xfrm>
            <a:off x="3602971" y="1341313"/>
            <a:ext cx="5406340" cy="44674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8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Rectángulo 1"/>
          <p:cNvSpPr/>
          <p:nvPr/>
        </p:nvSpPr>
        <p:spPr>
          <a:xfrm>
            <a:off x="89646" y="1294015"/>
            <a:ext cx="3421529" cy="44674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9 Rectángulo"/>
          <p:cNvSpPr/>
          <p:nvPr/>
        </p:nvSpPr>
        <p:spPr>
          <a:xfrm>
            <a:off x="328228" y="4680545"/>
            <a:ext cx="2922761" cy="548655"/>
          </a:xfrm>
          <a:prstGeom prst="rect">
            <a:avLst/>
          </a:prstGeom>
          <a:solidFill>
            <a:srgbClr val="680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bg1"/>
                </a:solidFill>
                <a:latin typeface="Arial Narrow" panose="020B0606020202030204" pitchFamily="34" charset="0"/>
              </a:rPr>
              <a:t>Formación Universitaria</a:t>
            </a:r>
          </a:p>
          <a:p>
            <a:pPr algn="ctr"/>
            <a:r>
              <a:rPr lang="es-CO" sz="1600" dirty="0">
                <a:solidFill>
                  <a:schemeClr val="bg1"/>
                </a:solidFill>
                <a:latin typeface="Arial Narrow" panose="020B0606020202030204" pitchFamily="34" charset="0"/>
              </a:rPr>
              <a:t>1.421.131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328229" y="4104481"/>
            <a:ext cx="1523650" cy="365770"/>
          </a:xfrm>
          <a:prstGeom prst="rect">
            <a:avLst/>
          </a:prstGeom>
          <a:solidFill>
            <a:srgbClr val="680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bg1"/>
                </a:solidFill>
                <a:latin typeface="Arial Narrow" panose="020B0606020202030204" pitchFamily="34" charset="0"/>
              </a:rPr>
              <a:t>Universitaria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308350" y="3528417"/>
            <a:ext cx="1516627" cy="365770"/>
          </a:xfrm>
          <a:prstGeom prst="rect">
            <a:avLst/>
          </a:prstGeom>
          <a:solidFill>
            <a:srgbClr val="680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bg1"/>
                </a:solidFill>
                <a:latin typeface="Arial Narrow" panose="020B0606020202030204" pitchFamily="34" charset="0"/>
              </a:rPr>
              <a:t>Especialización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308350" y="2952353"/>
            <a:ext cx="1523650" cy="365770"/>
          </a:xfrm>
          <a:prstGeom prst="rect">
            <a:avLst/>
          </a:prstGeom>
          <a:solidFill>
            <a:srgbClr val="680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bg1"/>
                </a:solidFill>
                <a:latin typeface="Arial Narrow" panose="020B0606020202030204" pitchFamily="34" charset="0"/>
              </a:rPr>
              <a:t>Maestría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301046" y="2376289"/>
            <a:ext cx="1531898" cy="365770"/>
          </a:xfrm>
          <a:prstGeom prst="rect">
            <a:avLst/>
          </a:prstGeom>
          <a:solidFill>
            <a:srgbClr val="680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bg1"/>
                </a:solidFill>
                <a:latin typeface="Arial Narrow" panose="020B0606020202030204" pitchFamily="34" charset="0"/>
              </a:rPr>
              <a:t>Doctorado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2085924" y="4112798"/>
            <a:ext cx="1165065" cy="36577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600" dirty="0" smtClean="0">
                <a:latin typeface="Arial Narrow" panose="020B0606020202030204" pitchFamily="34" charset="0"/>
              </a:rPr>
              <a:t>1.295.528</a:t>
            </a:r>
            <a:endParaRPr lang="es-CO" sz="1600" dirty="0">
              <a:latin typeface="Arial Narrow" panose="020B0606020202030204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2085180" y="3528417"/>
            <a:ext cx="1165065" cy="36577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600" dirty="0" smtClean="0">
                <a:latin typeface="Arial Narrow" panose="020B0606020202030204" pitchFamily="34" charset="0"/>
              </a:rPr>
              <a:t>82.515</a:t>
            </a:r>
            <a:endParaRPr lang="es-CO" sz="1600" dirty="0">
              <a:latin typeface="Arial Narrow" panose="020B0606020202030204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2085924" y="2952353"/>
            <a:ext cx="1165065" cy="36577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600" dirty="0" smtClean="0">
                <a:latin typeface="Arial Narrow" panose="020B0606020202030204" pitchFamily="34" charset="0"/>
              </a:rPr>
              <a:t>39.488</a:t>
            </a:r>
            <a:endParaRPr lang="es-CO" sz="1600" dirty="0">
              <a:latin typeface="Arial Narrow" panose="020B0606020202030204" pitchFamily="34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2069358" y="2371151"/>
            <a:ext cx="1165065" cy="36577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600" dirty="0" smtClean="0">
                <a:latin typeface="Arial Narrow" panose="020B0606020202030204" pitchFamily="34" charset="0"/>
              </a:rPr>
              <a:t>3.800</a:t>
            </a:r>
            <a:endParaRPr lang="es-CO" sz="1600" dirty="0">
              <a:latin typeface="Arial Narrow" panose="020B0606020202030204" pitchFamily="34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108811" y="1282464"/>
            <a:ext cx="3990115" cy="54865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NIVEL DE FORMACIÓN  MATRÍCULA 2013</a:t>
            </a:r>
            <a:endParaRPr lang="es-CO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3720353" y="4742656"/>
            <a:ext cx="5244135" cy="48654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600" b="1" dirty="0" smtClean="0">
                <a:latin typeface="Arial Narrow" panose="020B0606020202030204" pitchFamily="34" charset="0"/>
              </a:rPr>
              <a:t>Formación Técnica, Tecnológica y ETDH</a:t>
            </a:r>
          </a:p>
          <a:p>
            <a:pPr algn="ctr"/>
            <a:r>
              <a:rPr lang="es-CO" sz="1600" b="1" dirty="0" smtClean="0">
                <a:latin typeface="Arial Narrow" panose="020B0606020202030204" pitchFamily="34" charset="0"/>
              </a:rPr>
              <a:t>1.141.082</a:t>
            </a:r>
            <a:endParaRPr lang="es-CO" sz="1600" b="1" dirty="0">
              <a:latin typeface="Arial Narrow" panose="020B0606020202030204" pitchFamily="34" charset="0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5566266" y="1556792"/>
            <a:ext cx="1073587" cy="45898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600" b="1" dirty="0" smtClean="0">
                <a:latin typeface="Arial Narrow" panose="020B0606020202030204" pitchFamily="34" charset="0"/>
              </a:rPr>
              <a:t>IES</a:t>
            </a:r>
            <a:endParaRPr lang="es-CO" sz="1600" b="1" dirty="0">
              <a:latin typeface="Arial Narrow" panose="020B0606020202030204" pitchFamily="34" charset="0"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6732240" y="1556792"/>
            <a:ext cx="1073587" cy="4456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600" b="1" dirty="0" smtClean="0">
                <a:latin typeface="Arial Narrow" panose="020B0606020202030204" pitchFamily="34" charset="0"/>
              </a:rPr>
              <a:t>SENA</a:t>
            </a:r>
            <a:endParaRPr lang="es-CO" sz="1600" b="1" dirty="0">
              <a:latin typeface="Arial Narrow" panose="020B0606020202030204" pitchFamily="34" charset="0"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7884368" y="1556792"/>
            <a:ext cx="1073589" cy="4456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600" b="1" dirty="0" smtClean="0">
                <a:latin typeface="Arial Narrow" panose="020B0606020202030204" pitchFamily="34" charset="0"/>
              </a:rPr>
              <a:t>IETDH</a:t>
            </a:r>
            <a:endParaRPr lang="es-CO" sz="1600" b="1" dirty="0">
              <a:latin typeface="Arial Narrow" panose="020B0606020202030204" pitchFamily="34" charset="0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3720353" y="3014464"/>
            <a:ext cx="1715742" cy="30365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600" dirty="0">
                <a:latin typeface="Arial Narrow" panose="020B0606020202030204" pitchFamily="34" charset="0"/>
              </a:rPr>
              <a:t>Tecnólogo</a:t>
            </a:r>
          </a:p>
        </p:txBody>
      </p:sp>
      <p:sp>
        <p:nvSpPr>
          <p:cNvPr id="25" name="24 Rectángulo"/>
          <p:cNvSpPr/>
          <p:nvPr/>
        </p:nvSpPr>
        <p:spPr>
          <a:xfrm>
            <a:off x="3722931" y="2415480"/>
            <a:ext cx="1713163" cy="3317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600" dirty="0">
                <a:latin typeface="Arial Narrow" panose="020B0606020202030204" pitchFamily="34" charset="0"/>
              </a:rPr>
              <a:t>Técnica Profesional</a:t>
            </a:r>
          </a:p>
        </p:txBody>
      </p:sp>
      <p:sp>
        <p:nvSpPr>
          <p:cNvPr id="26" name="25 Rectángulo"/>
          <p:cNvSpPr/>
          <p:nvPr/>
        </p:nvSpPr>
        <p:spPr>
          <a:xfrm>
            <a:off x="5566266" y="2433262"/>
            <a:ext cx="1073587" cy="32821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600" dirty="0" smtClean="0">
                <a:latin typeface="Arial Narrow" panose="020B0606020202030204" pitchFamily="34" charset="0"/>
              </a:rPr>
              <a:t>82.924</a:t>
            </a:r>
            <a:endParaRPr lang="es-CO" sz="1600" dirty="0">
              <a:latin typeface="Arial Narrow" panose="020B0606020202030204" pitchFamily="34" charset="0"/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6779164" y="2438401"/>
            <a:ext cx="1040856" cy="3243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600" dirty="0" smtClean="0">
                <a:latin typeface="Arial Narrow" panose="020B0606020202030204" pitchFamily="34" charset="0"/>
              </a:rPr>
              <a:t>559</a:t>
            </a:r>
            <a:endParaRPr lang="es-CO" sz="1600" dirty="0">
              <a:latin typeface="Arial Narrow" panose="020B0606020202030204" pitchFamily="34" charset="0"/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5566266" y="3014464"/>
            <a:ext cx="1073587" cy="33248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600" dirty="0" smtClean="0">
                <a:latin typeface="Arial Narrow" panose="020B0606020202030204" pitchFamily="34" charset="0"/>
              </a:rPr>
              <a:t>207.670</a:t>
            </a:r>
            <a:endParaRPr lang="es-CO" sz="1600" dirty="0">
              <a:latin typeface="Arial Narrow" panose="020B0606020202030204" pitchFamily="34" charset="0"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6797690" y="3014464"/>
            <a:ext cx="1027932" cy="33248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600" dirty="0" smtClean="0">
                <a:latin typeface="Arial Narrow" panose="020B0606020202030204" pitchFamily="34" charset="0"/>
              </a:rPr>
              <a:t>396.740</a:t>
            </a:r>
            <a:endParaRPr lang="es-CO" sz="1600" dirty="0">
              <a:latin typeface="Arial Narrow" panose="020B0606020202030204" pitchFamily="34" charset="0"/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5566266" y="4124846"/>
            <a:ext cx="1073587" cy="31588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600" b="1" dirty="0" smtClean="0">
                <a:latin typeface="Arial Narrow" panose="020B0606020202030204" pitchFamily="34" charset="0"/>
              </a:rPr>
              <a:t>290.594</a:t>
            </a:r>
            <a:endParaRPr lang="es-CO" sz="1600" b="1" dirty="0">
              <a:latin typeface="Arial Narrow" panose="020B0606020202030204" pitchFamily="34" charset="0"/>
            </a:endParaRPr>
          </a:p>
        </p:txBody>
      </p:sp>
      <p:sp>
        <p:nvSpPr>
          <p:cNvPr id="31" name="30 Rectángulo"/>
          <p:cNvSpPr/>
          <p:nvPr/>
        </p:nvSpPr>
        <p:spPr>
          <a:xfrm>
            <a:off x="6797689" y="4121624"/>
            <a:ext cx="1035952" cy="32951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600" b="1" dirty="0" smtClean="0">
                <a:latin typeface="Arial Narrow" panose="020B0606020202030204" pitchFamily="34" charset="0"/>
              </a:rPr>
              <a:t>624.095</a:t>
            </a:r>
            <a:endParaRPr lang="es-CO" sz="1600" b="1" dirty="0">
              <a:latin typeface="Arial Narrow" panose="020B0606020202030204" pitchFamily="34" charset="0"/>
            </a:endParaRPr>
          </a:p>
        </p:txBody>
      </p:sp>
      <p:sp>
        <p:nvSpPr>
          <p:cNvPr id="32" name="31 Rectángulo"/>
          <p:cNvSpPr/>
          <p:nvPr/>
        </p:nvSpPr>
        <p:spPr>
          <a:xfrm>
            <a:off x="7884368" y="4166593"/>
            <a:ext cx="1073589" cy="28454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600" b="1" dirty="0" smtClean="0">
                <a:latin typeface="Arial Narrow" panose="020B0606020202030204" pitchFamily="34" charset="0"/>
              </a:rPr>
              <a:t>226.393</a:t>
            </a:r>
            <a:endParaRPr lang="es-CO" sz="1600" b="1" dirty="0">
              <a:latin typeface="Arial Narrow" panose="020B0606020202030204" pitchFamily="34" charset="0"/>
            </a:endParaRPr>
          </a:p>
        </p:txBody>
      </p:sp>
      <p:sp>
        <p:nvSpPr>
          <p:cNvPr id="33" name="32 Rectángulo"/>
          <p:cNvSpPr/>
          <p:nvPr/>
        </p:nvSpPr>
        <p:spPr>
          <a:xfrm>
            <a:off x="3717431" y="3556758"/>
            <a:ext cx="1715742" cy="3067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600" dirty="0">
                <a:latin typeface="Arial Narrow" panose="020B0606020202030204" pitchFamily="34" charset="0"/>
              </a:rPr>
              <a:t>Técnico Laboral*</a:t>
            </a:r>
          </a:p>
        </p:txBody>
      </p:sp>
      <p:sp>
        <p:nvSpPr>
          <p:cNvPr id="34" name="33 Rectángulo"/>
          <p:cNvSpPr/>
          <p:nvPr/>
        </p:nvSpPr>
        <p:spPr>
          <a:xfrm>
            <a:off x="6797690" y="3556758"/>
            <a:ext cx="1035952" cy="31588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600" dirty="0">
                <a:latin typeface="Arial Narrow" panose="020B0606020202030204" pitchFamily="34" charset="0"/>
              </a:rPr>
              <a:t>226.796</a:t>
            </a:r>
          </a:p>
        </p:txBody>
      </p:sp>
      <p:sp>
        <p:nvSpPr>
          <p:cNvPr id="35" name="34 Rectángulo"/>
          <p:cNvSpPr/>
          <p:nvPr/>
        </p:nvSpPr>
        <p:spPr>
          <a:xfrm>
            <a:off x="7884368" y="3548782"/>
            <a:ext cx="1073589" cy="32187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600" dirty="0">
                <a:latin typeface="Arial Narrow" panose="020B0606020202030204" pitchFamily="34" charset="0"/>
              </a:rPr>
              <a:t>226.393</a:t>
            </a:r>
          </a:p>
        </p:txBody>
      </p:sp>
      <p:sp>
        <p:nvSpPr>
          <p:cNvPr id="36" name="35 Rectángulo"/>
          <p:cNvSpPr/>
          <p:nvPr/>
        </p:nvSpPr>
        <p:spPr>
          <a:xfrm>
            <a:off x="3720353" y="4124846"/>
            <a:ext cx="1715742" cy="3067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600" dirty="0">
                <a:latin typeface="Arial Narrow" panose="020B0606020202030204" pitchFamily="34" charset="0"/>
              </a:rPr>
              <a:t>Sub Total</a:t>
            </a:r>
          </a:p>
        </p:txBody>
      </p:sp>
      <p:sp>
        <p:nvSpPr>
          <p:cNvPr id="37" name="CuadroTexto 31"/>
          <p:cNvSpPr txBox="1"/>
          <p:nvPr/>
        </p:nvSpPr>
        <p:spPr>
          <a:xfrm>
            <a:off x="933593" y="5902664"/>
            <a:ext cx="7597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En total </a:t>
            </a:r>
            <a:r>
              <a:rPr lang="es-ES" sz="1600" b="1" dirty="0" smtClean="0"/>
              <a:t>2.562.213</a:t>
            </a:r>
            <a:r>
              <a:rPr lang="es-ES" sz="1600" dirty="0" smtClean="0"/>
              <a:t> personas hacen parte de la matrícula  de educación postmedia  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142316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riángulo isósceles 14"/>
          <p:cNvSpPr/>
          <p:nvPr/>
        </p:nvSpPr>
        <p:spPr>
          <a:xfrm>
            <a:off x="199903" y="1505745"/>
            <a:ext cx="8749862" cy="4629519"/>
          </a:xfrm>
          <a:prstGeom prst="triangle">
            <a:avLst/>
          </a:prstGeom>
          <a:pattFill prst="pct10">
            <a:fgClr>
              <a:prstClr val="black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5940152" y="2684125"/>
            <a:ext cx="1368152" cy="544589"/>
          </a:xfrm>
          <a:prstGeom prst="rect">
            <a:avLst/>
          </a:prstGeom>
          <a:solidFill>
            <a:srgbClr val="D99694"/>
          </a:solidFill>
          <a:ln>
            <a:solidFill>
              <a:srgbClr val="95373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dirty="0" smtClean="0"/>
              <a:t>45,5%</a:t>
            </a:r>
            <a:endParaRPr lang="es-CO" sz="2400" dirty="0"/>
          </a:p>
        </p:txBody>
      </p:sp>
      <p:sp>
        <p:nvSpPr>
          <p:cNvPr id="6" name="5 Rectángulo"/>
          <p:cNvSpPr/>
          <p:nvPr/>
        </p:nvSpPr>
        <p:spPr>
          <a:xfrm>
            <a:off x="2068479" y="2604132"/>
            <a:ext cx="3625738" cy="5445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dirty="0" smtClean="0"/>
              <a:t>MATRÍCULA PREGRADO </a:t>
            </a:r>
            <a:r>
              <a:rPr lang="es-CO" b="1" dirty="0"/>
              <a:t>*</a:t>
            </a:r>
            <a:endParaRPr lang="es-CO" b="1" dirty="0" smtClean="0"/>
          </a:p>
        </p:txBody>
      </p:sp>
      <p:sp>
        <p:nvSpPr>
          <p:cNvPr id="7" name="6 Rectángulo"/>
          <p:cNvSpPr/>
          <p:nvPr/>
        </p:nvSpPr>
        <p:spPr>
          <a:xfrm>
            <a:off x="5940152" y="3444738"/>
            <a:ext cx="1368152" cy="544589"/>
          </a:xfrm>
          <a:prstGeom prst="rect">
            <a:avLst/>
          </a:prstGeom>
          <a:solidFill>
            <a:srgbClr val="D7E4BD"/>
          </a:solidFill>
          <a:ln>
            <a:solidFill>
              <a:srgbClr val="008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dirty="0" smtClean="0"/>
              <a:t>48,4%</a:t>
            </a:r>
            <a:endParaRPr lang="es-CO" sz="2400" dirty="0"/>
          </a:p>
        </p:txBody>
      </p:sp>
      <p:sp>
        <p:nvSpPr>
          <p:cNvPr id="8" name="7 Rectángulo"/>
          <p:cNvSpPr/>
          <p:nvPr/>
        </p:nvSpPr>
        <p:spPr>
          <a:xfrm>
            <a:off x="1651800" y="3509837"/>
            <a:ext cx="4057358" cy="54458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8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dirty="0" smtClean="0"/>
              <a:t>MATRICULA PREGRADO + POSGRADO</a:t>
            </a:r>
            <a:endParaRPr lang="es-CO" b="1" dirty="0"/>
          </a:p>
        </p:txBody>
      </p:sp>
      <p:sp>
        <p:nvSpPr>
          <p:cNvPr id="9" name="8 Rectángulo"/>
          <p:cNvSpPr/>
          <p:nvPr/>
        </p:nvSpPr>
        <p:spPr>
          <a:xfrm>
            <a:off x="5940152" y="4377763"/>
            <a:ext cx="1368152" cy="563405"/>
          </a:xfrm>
          <a:prstGeom prst="rect">
            <a:avLst/>
          </a:prstGeom>
          <a:solidFill>
            <a:srgbClr val="B7DEE8"/>
          </a:solidFill>
          <a:ln>
            <a:solidFill>
              <a:srgbClr val="0000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dirty="0" smtClean="0"/>
              <a:t>56,0%</a:t>
            </a:r>
            <a:endParaRPr lang="es-CO" sz="2400" dirty="0"/>
          </a:p>
        </p:txBody>
      </p:sp>
      <p:sp>
        <p:nvSpPr>
          <p:cNvPr id="10" name="9 Rectángulo"/>
          <p:cNvSpPr/>
          <p:nvPr/>
        </p:nvSpPr>
        <p:spPr>
          <a:xfrm>
            <a:off x="1334734" y="4341478"/>
            <a:ext cx="4057358" cy="56340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dirty="0" smtClean="0"/>
              <a:t>MATRICULA PREGRADO + ETDH</a:t>
            </a:r>
            <a:endParaRPr lang="es-CO" b="1" dirty="0"/>
          </a:p>
        </p:txBody>
      </p:sp>
      <p:sp>
        <p:nvSpPr>
          <p:cNvPr id="11" name="10 Rectángulo"/>
          <p:cNvSpPr/>
          <p:nvPr/>
        </p:nvSpPr>
        <p:spPr>
          <a:xfrm>
            <a:off x="5950127" y="5145745"/>
            <a:ext cx="1368152" cy="5767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dirty="0" smtClean="0"/>
              <a:t>58,8%</a:t>
            </a:r>
            <a:endParaRPr lang="es-CO" sz="2400" dirty="0"/>
          </a:p>
        </p:txBody>
      </p:sp>
      <p:sp>
        <p:nvSpPr>
          <p:cNvPr id="12" name="11 Rectángulo"/>
          <p:cNvSpPr/>
          <p:nvPr/>
        </p:nvSpPr>
        <p:spPr>
          <a:xfrm>
            <a:off x="762000" y="5100922"/>
            <a:ext cx="4630092" cy="704342"/>
          </a:xfrm>
          <a:prstGeom prst="rect">
            <a:avLst/>
          </a:prstGeom>
          <a:ln>
            <a:solidFill>
              <a:srgbClr val="0D0D0D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dirty="0" smtClean="0"/>
              <a:t>MATRICULA PREGRADO + POSGRADO + ETDH</a:t>
            </a:r>
            <a:endParaRPr lang="es-CO" b="1" dirty="0"/>
          </a:p>
        </p:txBody>
      </p:sp>
      <p:sp>
        <p:nvSpPr>
          <p:cNvPr id="2" name="Rectángulo 1"/>
          <p:cNvSpPr/>
          <p:nvPr/>
        </p:nvSpPr>
        <p:spPr>
          <a:xfrm>
            <a:off x="47299" y="1852598"/>
            <a:ext cx="23963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000" b="1" dirty="0" smtClean="0"/>
              <a:t>Tasa de Cobertura (Escenarios 2013)</a:t>
            </a:r>
            <a:endParaRPr lang="es-CO" sz="2000" b="1" dirty="0"/>
          </a:p>
        </p:txBody>
      </p:sp>
      <p:sp>
        <p:nvSpPr>
          <p:cNvPr id="16" name="CuadroTexto 15"/>
          <p:cNvSpPr txBox="1"/>
          <p:nvPr/>
        </p:nvSpPr>
        <p:spPr>
          <a:xfrm>
            <a:off x="-3770" y="6192340"/>
            <a:ext cx="3279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*</a:t>
            </a:r>
            <a:r>
              <a:rPr lang="es-CO" sz="1600" dirty="0"/>
              <a:t>(Cálculo actual</a:t>
            </a:r>
            <a:r>
              <a:rPr lang="es-CO" sz="1600" dirty="0" smtClean="0"/>
              <a:t>)</a:t>
            </a:r>
            <a:endParaRPr lang="es-ES" sz="1600" dirty="0"/>
          </a:p>
        </p:txBody>
      </p:sp>
      <p:pic>
        <p:nvPicPr>
          <p:cNvPr id="14" name="Picture 1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-3770" y="94540"/>
            <a:ext cx="9159766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16 Rectángulo"/>
          <p:cNvSpPr/>
          <p:nvPr/>
        </p:nvSpPr>
        <p:spPr>
          <a:xfrm>
            <a:off x="199903" y="295548"/>
            <a:ext cx="8749862" cy="62307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600" b="1" dirty="0" smtClean="0"/>
              <a:t>¿Cómo cambiaría la tasa de cobertura en un marco de aseguramiento de la calidad de la educación terciaria?</a:t>
            </a:r>
            <a:endParaRPr lang="es-ES" sz="2600" b="1" dirty="0"/>
          </a:p>
        </p:txBody>
      </p:sp>
    </p:spTree>
    <p:extLst>
      <p:ext uri="{BB962C8B-B14F-4D97-AF65-F5344CB8AC3E}">
        <p14:creationId xmlns:p14="http://schemas.microsoft.com/office/powerpoint/2010/main" val="303405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0" y="116632"/>
            <a:ext cx="9159766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395768" y="153278"/>
            <a:ext cx="671350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>
              <a:defRPr/>
            </a:pPr>
            <a:r>
              <a:rPr lang="es-CO" sz="2600" b="1" dirty="0" smtClean="0">
                <a:solidFill>
                  <a:schemeClr val="bg1"/>
                </a:solidFill>
                <a:ea typeface="ＭＳ Ｐゴシック" pitchFamily="34" charset="-128"/>
              </a:rPr>
              <a:t>Matrícula de la oferta de educación postmedia </a:t>
            </a:r>
          </a:p>
          <a:p>
            <a:pPr marL="342900" indent="-342900" algn="ctr">
              <a:defRPr/>
            </a:pPr>
            <a:r>
              <a:rPr lang="es-CO" sz="2600" b="1" dirty="0" smtClean="0">
                <a:solidFill>
                  <a:schemeClr val="bg1"/>
                </a:solidFill>
                <a:ea typeface="ＭＳ Ｐゴシック" pitchFamily="34" charset="-128"/>
              </a:rPr>
              <a:t>por estrato socioeconómico</a:t>
            </a:r>
            <a:endParaRPr lang="es-ES" sz="2800" b="1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0810872"/>
              </p:ext>
            </p:extLst>
          </p:nvPr>
        </p:nvGraphicFramePr>
        <p:xfrm>
          <a:off x="138592" y="2271059"/>
          <a:ext cx="8897905" cy="4153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7 Rectángulo"/>
          <p:cNvSpPr/>
          <p:nvPr/>
        </p:nvSpPr>
        <p:spPr>
          <a:xfrm>
            <a:off x="612016" y="1220599"/>
            <a:ext cx="8001769" cy="844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O" sz="2000" b="0" dirty="0" smtClean="0">
                <a:cs typeface="Arial" panose="020B0604020202020204" pitchFamily="34" charset="0"/>
              </a:rPr>
              <a:t>La población que opta por programas de ETDH y programas técnicos y tecnológicos es en su gran mayoría de estratos bajos</a:t>
            </a:r>
          </a:p>
        </p:txBody>
      </p:sp>
    </p:spTree>
    <p:extLst>
      <p:ext uri="{BB962C8B-B14F-4D97-AF65-F5344CB8AC3E}">
        <p14:creationId xmlns:p14="http://schemas.microsoft.com/office/powerpoint/2010/main" val="142316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19-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69" y="1039247"/>
            <a:ext cx="7855056" cy="6062161"/>
          </a:xfrm>
          <a:prstGeom prst="rect">
            <a:avLst/>
          </a:prstGeom>
        </p:spPr>
      </p:pic>
      <p:pic>
        <p:nvPicPr>
          <p:cNvPr id="3" name="Picture 1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0" y="116632"/>
            <a:ext cx="9159766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305508" y="358236"/>
            <a:ext cx="46417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>
              <a:defRPr/>
            </a:pPr>
            <a:r>
              <a:rPr lang="es-CO" sz="2600" b="1" dirty="0" smtClean="0">
                <a:solidFill>
                  <a:schemeClr val="bg1"/>
                </a:solidFill>
                <a:ea typeface="ＭＳ Ｐゴシック" pitchFamily="34" charset="-128"/>
              </a:rPr>
              <a:t>ETDH: Certificaciones por región</a:t>
            </a:r>
            <a:endParaRPr lang="es-ES" sz="2600" b="1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3168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predeterminado">
  <a:themeElements>
    <a:clrScheme name="Personalizar 2">
      <a:dk1>
        <a:srgbClr val="000000"/>
      </a:dk1>
      <a:lt1>
        <a:sysClr val="window" lastClr="FFFFFF"/>
      </a:lt1>
      <a:dk2>
        <a:srgbClr val="540A27"/>
      </a:dk2>
      <a:lt2>
        <a:srgbClr val="EEECE1"/>
      </a:lt2>
      <a:accent1>
        <a:srgbClr val="540A29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40B2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F633887F102C643A1C1EC6573341BEB" ma:contentTypeVersion="0" ma:contentTypeDescription="Crear nuevo documento." ma:contentTypeScope="" ma:versionID="728de8a5e371a84624f93a462b5c8aa9">
  <xsd:schema xmlns:xsd="http://www.w3.org/2001/XMLSchema" xmlns:p="http://schemas.microsoft.com/office/2006/metadata/properties" targetNamespace="http://schemas.microsoft.com/office/2006/metadata/properties" ma:root="true" ma:fieldsID="27f9851a2d8c981023976182fd07483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 ma:readOnly="true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58B3F0C-346B-4DD1-8621-62AF0F991B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9D2E9AF1-E673-4B82-AD00-6749F8EE698F}">
  <ds:schemaRefs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8D97816-608F-4B70-A750-890E7BE995B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Tema predeterminado.thmx</Template>
  <TotalTime>3265</TotalTime>
  <Words>2006</Words>
  <Application>Microsoft Office PowerPoint</Application>
  <PresentationFormat>Presentación en pantalla (4:3)</PresentationFormat>
  <Paragraphs>471</Paragraphs>
  <Slides>38</Slides>
  <Notes>16</Notes>
  <HiddenSlides>7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47" baseType="lpstr">
      <vt:lpstr>Malgun Gothic</vt:lpstr>
      <vt:lpstr>ＭＳ Ｐゴシック</vt:lpstr>
      <vt:lpstr>Arial</vt:lpstr>
      <vt:lpstr>Arial Narrow</vt:lpstr>
      <vt:lpstr>Calibri</vt:lpstr>
      <vt:lpstr>Futura Md BT</vt:lpstr>
      <vt:lpstr>Verdana</vt:lpstr>
      <vt:lpstr>Wingdings</vt:lpstr>
      <vt:lpstr>Tema predeterminado</vt:lpstr>
      <vt:lpstr>Presentación de PowerPoint</vt:lpstr>
      <vt:lpstr>Presentación de PowerPoint</vt:lpstr>
      <vt:lpstr>Presentación de PowerPoint</vt:lpstr>
      <vt:lpstr>Situación actual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Plan Nacional de Desarrollo  2014 - 2018</vt:lpstr>
      <vt:lpstr>Presentación de PowerPoint</vt:lpstr>
      <vt:lpstr>Propósito </vt:lpstr>
      <vt:lpstr>Principios y objetivos del SNET</vt:lpstr>
      <vt:lpstr>Presentación de PowerPoint</vt:lpstr>
      <vt:lpstr>Presentación de PowerPoint</vt:lpstr>
      <vt:lpstr>Presentación de PowerPoint</vt:lpstr>
      <vt:lpstr>Presentación de PowerPoint</vt:lpstr>
      <vt:lpstr>¿Cómo se quiere garantizar la calidad del SNET?</vt:lpstr>
      <vt:lpstr>Presentación de PowerPoint</vt:lpstr>
      <vt:lpstr>Presentación de PowerPoint</vt:lpstr>
      <vt:lpstr>Presentación de PowerPoint</vt:lpstr>
      <vt:lpstr>Estrategias</vt:lpstr>
      <vt:lpstr>Acciones por estrategia</vt:lpstr>
      <vt:lpstr>Presentación de PowerPoint</vt:lpstr>
      <vt:lpstr>Para concluir  Beneficios del SNET</vt:lpstr>
      <vt:lpstr>ESCENARIOS DE DISCUSIÓN </vt:lpstr>
      <vt:lpstr>FORO INTERNACIONAL</vt:lpstr>
      <vt:lpstr>FOROS REGIONALES</vt:lpstr>
      <vt:lpstr>ESCENARIOS DE SOCIALIZACIÓN</vt:lpstr>
      <vt:lpstr>ESCENARIOS DE SOCIALIZACIÓN</vt:lpstr>
      <vt:lpstr>Presentación de PowerPoint</vt:lpstr>
    </vt:vector>
  </TitlesOfParts>
  <Company>itsmeVivikis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Viviana Portilla</dc:creator>
  <cp:lastModifiedBy>Monica Fernanda Mantilla Castellanos</cp:lastModifiedBy>
  <cp:revision>201</cp:revision>
  <dcterms:created xsi:type="dcterms:W3CDTF">2015-01-02T17:32:39Z</dcterms:created>
  <dcterms:modified xsi:type="dcterms:W3CDTF">2015-07-02T15:59:16Z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0x010100FF633887F102C643A1C1EC6573341BEB</vt:lpwstr>
  </property>
</Properties>
</file>