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7" r:id="rId2"/>
  </p:sldMasterIdLst>
  <p:sldIdLst>
    <p:sldId id="256" r:id="rId3"/>
    <p:sldId id="273" r:id="rId4"/>
    <p:sldId id="280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82" r:id="rId13"/>
    <p:sldId id="281" r:id="rId14"/>
    <p:sldId id="290" r:id="rId15"/>
    <p:sldId id="291" r:id="rId16"/>
    <p:sldId id="292" r:id="rId17"/>
    <p:sldId id="293" r:id="rId18"/>
    <p:sldId id="294" r:id="rId19"/>
    <p:sldId id="271" r:id="rId20"/>
    <p:sldId id="295" r:id="rId21"/>
    <p:sldId id="296" r:id="rId22"/>
    <p:sldId id="264" r:id="rId23"/>
    <p:sldId id="265" r:id="rId24"/>
    <p:sldId id="266" r:id="rId25"/>
    <p:sldId id="297" r:id="rId26"/>
    <p:sldId id="267" r:id="rId27"/>
    <p:sldId id="268" r:id="rId28"/>
    <p:sldId id="269" r:id="rId29"/>
    <p:sldId id="270" r:id="rId30"/>
    <p:sldId id="272" r:id="rId31"/>
    <p:sldId id="274" r:id="rId32"/>
    <p:sldId id="275" r:id="rId33"/>
    <p:sldId id="276" r:id="rId34"/>
    <p:sldId id="277" r:id="rId35"/>
    <p:sldId id="278" r:id="rId36"/>
    <p:sldId id="298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A45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Users\Dora%20Paez\Desktop\2015\SABER%20359-15\MEN%20Stats%20Tunj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Users\Dora%20Paez\Desktop\2015\SABER%20359-15\MEN%20Stats%20Tunj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Users\Dora%20Paez\Desktop\2015\SABER%20359-15\MEN%20Stats%20Tunj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H:\Users\Dora%20Paez\Desktop\2015\SABER%20359-15\MEN%20Stats%20Tunj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 smtClean="0"/>
              <a:t>Lenguaje</a:t>
            </a:r>
            <a:r>
              <a:rPr lang="es-CO" sz="2400" baseline="0" dirty="0" smtClean="0"/>
              <a:t> </a:t>
            </a:r>
            <a:r>
              <a:rPr lang="es-CO" sz="2400" baseline="0" dirty="0"/>
              <a:t>Grado </a:t>
            </a:r>
            <a:r>
              <a:rPr lang="es-CO" sz="2400" baseline="0" dirty="0" smtClean="0"/>
              <a:t>3°</a:t>
            </a:r>
            <a:endParaRPr lang="es-CO" sz="2400" dirty="0"/>
          </a:p>
        </c:rich>
      </c:tx>
      <c:layout>
        <c:manualLayout>
          <c:xMode val="edge"/>
          <c:yMode val="edge"/>
          <c:x val="0.26556393548053614"/>
          <c:y val="3.27788837795507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6251692631890924E-2"/>
          <c:y val="0.16018150617035457"/>
          <c:w val="0.9190529308836396"/>
          <c:h val="0.58665313320209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MUNICIPAL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21</c:v>
                </c:pt>
                <c:pt idx="2">
                  <c:v>37</c:v>
                </c:pt>
                <c:pt idx="3">
                  <c:v>36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NACIONAL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32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072544"/>
        <c:axId val="158072936"/>
      </c:barChart>
      <c:catAx>
        <c:axId val="15807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072936"/>
        <c:crosses val="autoZero"/>
        <c:auto val="1"/>
        <c:lblAlgn val="ctr"/>
        <c:lblOffset val="100"/>
        <c:noMultiLvlLbl val="0"/>
      </c:catAx>
      <c:valAx>
        <c:axId val="15807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07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97504388344957"/>
          <c:y val="0.86392414768076664"/>
          <c:w val="0.42344455507399542"/>
          <c:h val="7.573504988590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 smtClean="0"/>
              <a:t>Matemáticas 9°</a:t>
            </a:r>
            <a:endParaRPr lang="es-CO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TUNJA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</c:v>
                </c:pt>
                <c:pt idx="1">
                  <c:v>39</c:v>
                </c:pt>
                <c:pt idx="2">
                  <c:v>37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COLOMBIA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21</c:v>
                </c:pt>
                <c:pt idx="1">
                  <c:v>53</c:v>
                </c:pt>
                <c:pt idx="2">
                  <c:v>21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12776"/>
        <c:axId val="191913168"/>
      </c:barChart>
      <c:catAx>
        <c:axId val="19191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3168"/>
        <c:crosses val="autoZero"/>
        <c:auto val="1"/>
        <c:lblAlgn val="ctr"/>
        <c:lblOffset val="100"/>
        <c:noMultiLvlLbl val="0"/>
      </c:catAx>
      <c:valAx>
        <c:axId val="19191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2800" b="0" i="0" baseline="0" dirty="0" err="1" smtClean="0">
                <a:solidFill>
                  <a:schemeClr val="tx1"/>
                </a:solidFill>
                <a:effectLst/>
              </a:rPr>
              <a:t>Matematicas</a:t>
            </a:r>
            <a:r>
              <a:rPr lang="es-CO" sz="2800" b="0" i="0" baseline="0" dirty="0" smtClean="0">
                <a:solidFill>
                  <a:schemeClr val="tx1"/>
                </a:solidFill>
                <a:effectLst/>
              </a:rPr>
              <a:t> 9°</a:t>
            </a:r>
            <a:endParaRPr lang="es-CO" sz="2800" dirty="0"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CO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Datos!$I$15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Datos!$J$15:$M$15</c:f>
              <c:numCache>
                <c:formatCode>0%</c:formatCode>
                <c:ptCount val="4"/>
                <c:pt idx="0">
                  <c:v>6.6263005137443542E-2</c:v>
                </c:pt>
                <c:pt idx="1">
                  <c:v>0.45339524745941162</c:v>
                </c:pt>
                <c:pt idx="2">
                  <c:v>0.37851411104202271</c:v>
                </c:pt>
                <c:pt idx="3">
                  <c:v>0.10777860879898071</c:v>
                </c:pt>
              </c:numCache>
            </c:numRef>
          </c:val>
        </c:ser>
        <c:ser>
          <c:idx val="1"/>
          <c:order val="1"/>
          <c:tx>
            <c:strRef>
              <c:f>Datos!$I$16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Datos!$J$16:$M$16</c:f>
              <c:numCache>
                <c:formatCode>0%</c:formatCode>
                <c:ptCount val="4"/>
                <c:pt idx="0">
                  <c:v>7.6008409261703491E-2</c:v>
                </c:pt>
                <c:pt idx="1">
                  <c:v>0.48027309775352478</c:v>
                </c:pt>
                <c:pt idx="2">
                  <c:v>0.3413795530796051</c:v>
                </c:pt>
                <c:pt idx="3">
                  <c:v>0.10343136638402939</c:v>
                </c:pt>
              </c:numCache>
            </c:numRef>
          </c:val>
        </c:ser>
        <c:ser>
          <c:idx val="2"/>
          <c:order val="2"/>
          <c:tx>
            <c:strRef>
              <c:f>Datos!$I$17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Datos!$J$17:$M$17</c:f>
              <c:numCache>
                <c:formatCode>0%</c:formatCode>
                <c:ptCount val="4"/>
                <c:pt idx="0">
                  <c:v>9.1590635478496552E-2</c:v>
                </c:pt>
                <c:pt idx="1">
                  <c:v>0.38656660914421082</c:v>
                </c:pt>
                <c:pt idx="2">
                  <c:v>0.37232893705368042</c:v>
                </c:pt>
                <c:pt idx="3">
                  <c:v>0.15166866779327393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458824"/>
        <c:axId val="157459208"/>
      </c:barChart>
      <c:catAx>
        <c:axId val="1574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459208"/>
        <c:crosses val="autoZero"/>
        <c:auto val="1"/>
        <c:lblAlgn val="ctr"/>
        <c:lblOffset val="100"/>
        <c:noMultiLvlLbl val="0"/>
      </c:catAx>
      <c:valAx>
        <c:axId val="15745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45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0" i="0" baseline="0" dirty="0" smtClean="0">
                <a:effectLst/>
              </a:rPr>
              <a:t>Ciencias Naturales 9°</a:t>
            </a:r>
            <a:endParaRPr lang="es-CO" sz="2000" dirty="0">
              <a:effectLst/>
            </a:endParaRPr>
          </a:p>
        </c:rich>
      </c:tx>
      <c:layout>
        <c:manualLayout>
          <c:xMode val="edge"/>
          <c:yMode val="edge"/>
          <c:x val="0.34400438846143272"/>
          <c:y val="2.6734928447226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TUNJA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36</c:v>
                </c:pt>
                <c:pt idx="2">
                  <c:v>38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COLOMBIA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18</c:v>
                </c:pt>
                <c:pt idx="1">
                  <c:v>48</c:v>
                </c:pt>
                <c:pt idx="2">
                  <c:v>26</c:v>
                </c:pt>
                <c:pt idx="3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56848"/>
        <c:axId val="192157240"/>
      </c:barChart>
      <c:catAx>
        <c:axId val="1921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7240"/>
        <c:crosses val="autoZero"/>
        <c:auto val="1"/>
        <c:lblAlgn val="ctr"/>
        <c:lblOffset val="100"/>
        <c:noMultiLvlLbl val="0"/>
      </c:catAx>
      <c:valAx>
        <c:axId val="1921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err="1"/>
                  <a:t>Porcentaje</a:t>
                </a:r>
                <a:endParaRPr lang="es-CO" sz="1600" dirty="0"/>
              </a:p>
            </c:rich>
          </c:tx>
          <c:layout>
            <c:manualLayout>
              <c:xMode val="edge"/>
              <c:yMode val="edge"/>
              <c:x val="6.1933382697978104E-3"/>
              <c:y val="0.350268612351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0" i="0" baseline="0" dirty="0" smtClean="0">
                <a:effectLst/>
              </a:rPr>
              <a:t>Áreas de Núcleo Común Grado 11°</a:t>
            </a:r>
            <a:endParaRPr lang="es-CO" dirty="0">
              <a:effectLst/>
            </a:endParaRPr>
          </a:p>
        </c:rich>
      </c:tx>
      <c:layout>
        <c:manualLayout>
          <c:xMode val="edge"/>
          <c:yMode val="edge"/>
          <c:x val="0.33156791217500392"/>
          <c:y val="3.503529350390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NACIONAL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575851393188864E-2"/>
                  <c:y val="-7.39089762045909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639834881320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767801857585141E-2"/>
                  <c:y val="8.06289054626083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575851393188854E-2"/>
                  <c:y val="4.0314452731304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575851393188778E-2"/>
                  <c:y val="1.2094335819391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575851393188854E-2"/>
                  <c:y val="1.2094335819391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575851393188854E-2"/>
                  <c:y val="4.03144527313041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Matemáticas</c:v>
                </c:pt>
                <c:pt idx="1">
                  <c:v>Ciencias Naturales</c:v>
                </c:pt>
                <c:pt idx="2">
                  <c:v>Lectura Critica</c:v>
                </c:pt>
                <c:pt idx="3">
                  <c:v>Sociales y Ciudadanas</c:v>
                </c:pt>
                <c:pt idx="4">
                  <c:v>Ingles</c:v>
                </c:pt>
                <c:pt idx="5">
                  <c:v>Razonamiento Cuantitativo</c:v>
                </c:pt>
                <c:pt idx="6">
                  <c:v>Competencias Ciudadanas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48.89</c:v>
                </c:pt>
                <c:pt idx="1">
                  <c:v>49</c:v>
                </c:pt>
                <c:pt idx="2">
                  <c:v>48.73</c:v>
                </c:pt>
                <c:pt idx="3">
                  <c:v>48.95</c:v>
                </c:pt>
                <c:pt idx="4">
                  <c:v>49.22</c:v>
                </c:pt>
                <c:pt idx="5">
                  <c:v>49.07</c:v>
                </c:pt>
                <c:pt idx="6">
                  <c:v>48.96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DEPARTAMENTAL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8220116911912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39834881320948E-3"/>
                  <c:y val="-4.0314452731304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Matemáticas</c:v>
                </c:pt>
                <c:pt idx="1">
                  <c:v>Ciencias Naturales</c:v>
                </c:pt>
                <c:pt idx="2">
                  <c:v>Lectura Critica</c:v>
                </c:pt>
                <c:pt idx="3">
                  <c:v>Sociales y Ciudadanas</c:v>
                </c:pt>
                <c:pt idx="4">
                  <c:v>Ingles</c:v>
                </c:pt>
                <c:pt idx="5">
                  <c:v>Razonamiento Cuantitativo</c:v>
                </c:pt>
                <c:pt idx="6">
                  <c:v>Competencias Ciudadanas</c:v>
                </c:pt>
              </c:strCache>
            </c:strRef>
          </c:cat>
          <c:val>
            <c:numRef>
              <c:f>Hoja1!$C$2:$C$8</c:f>
              <c:numCache>
                <c:formatCode>0.00</c:formatCode>
                <c:ptCount val="7"/>
                <c:pt idx="0">
                  <c:v>50.35</c:v>
                </c:pt>
                <c:pt idx="1">
                  <c:v>50.6</c:v>
                </c:pt>
                <c:pt idx="2">
                  <c:v>48.88</c:v>
                </c:pt>
                <c:pt idx="3">
                  <c:v>49.98</c:v>
                </c:pt>
                <c:pt idx="4">
                  <c:v>49.43</c:v>
                </c:pt>
                <c:pt idx="5">
                  <c:v>50.72</c:v>
                </c:pt>
                <c:pt idx="6">
                  <c:v>50.11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MUNICIPAL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2D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Matemáticas</c:v>
                </c:pt>
                <c:pt idx="1">
                  <c:v>Ciencias Naturales</c:v>
                </c:pt>
                <c:pt idx="2">
                  <c:v>Lectura Critica</c:v>
                </c:pt>
                <c:pt idx="3">
                  <c:v>Sociales y Ciudadanas</c:v>
                </c:pt>
                <c:pt idx="4">
                  <c:v>Ingles</c:v>
                </c:pt>
                <c:pt idx="5">
                  <c:v>Razonamiento Cuantitativo</c:v>
                </c:pt>
                <c:pt idx="6">
                  <c:v>Competencias Ciudadanas</c:v>
                </c:pt>
              </c:strCache>
            </c:strRef>
          </c:cat>
          <c:val>
            <c:numRef>
              <c:f>Hoja1!$D$2:$D$8</c:f>
              <c:numCache>
                <c:formatCode>General</c:formatCode>
                <c:ptCount val="7"/>
                <c:pt idx="0">
                  <c:v>53.57</c:v>
                </c:pt>
                <c:pt idx="1">
                  <c:v>54.02</c:v>
                </c:pt>
                <c:pt idx="2">
                  <c:v>52.68</c:v>
                </c:pt>
                <c:pt idx="3">
                  <c:v>53.5</c:v>
                </c:pt>
                <c:pt idx="4">
                  <c:v>51.65</c:v>
                </c:pt>
                <c:pt idx="5">
                  <c:v>53.35</c:v>
                </c:pt>
                <c:pt idx="6">
                  <c:v>53.75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58024"/>
        <c:axId val="192158416"/>
      </c:barChart>
      <c:catAx>
        <c:axId val="19215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8416"/>
        <c:crosses val="autoZero"/>
        <c:auto val="1"/>
        <c:lblAlgn val="ctr"/>
        <c:lblOffset val="100"/>
        <c:noMultiLvlLbl val="0"/>
      </c:catAx>
      <c:valAx>
        <c:axId val="19215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79442236903053"/>
          <c:y val="0.86746576049088397"/>
          <c:w val="0.5282192047975427"/>
          <c:h val="0.13253423950911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0" i="0" baseline="0" dirty="0" err="1" smtClean="0">
                <a:effectLst/>
              </a:rPr>
              <a:t>Areas</a:t>
            </a:r>
            <a:r>
              <a:rPr lang="es-CO" sz="2000" b="0" i="0" baseline="0" dirty="0" smtClean="0">
                <a:effectLst/>
              </a:rPr>
              <a:t> </a:t>
            </a:r>
            <a:r>
              <a:rPr lang="es-CO" sz="2000" b="0" i="0" baseline="0" dirty="0">
                <a:effectLst/>
              </a:rPr>
              <a:t>Núcleo </a:t>
            </a:r>
            <a:r>
              <a:rPr lang="es-CO" sz="2000" b="0" i="0" baseline="0" dirty="0" smtClean="0">
                <a:effectLst/>
              </a:rPr>
              <a:t>Común Grado 11° </a:t>
            </a:r>
            <a:endParaRPr lang="es-CO" sz="2000" dirty="0">
              <a:effectLst/>
            </a:endParaRPr>
          </a:p>
        </c:rich>
      </c:tx>
      <c:layout>
        <c:manualLayout>
          <c:xMode val="edge"/>
          <c:yMode val="edge"/>
          <c:x val="0.38200141701888546"/>
          <c:y val="3.5781214883858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8941569899474666E-2"/>
          <c:y val="0.14952630518040719"/>
          <c:w val="0.9285979911010358"/>
          <c:h val="0.62844835385296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44.39</c:v>
                </c:pt>
                <c:pt idx="1">
                  <c:v>45.14</c:v>
                </c:pt>
                <c:pt idx="2">
                  <c:v>46.08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44.44</c:v>
                </c:pt>
                <c:pt idx="1">
                  <c:v>45.26</c:v>
                </c:pt>
                <c:pt idx="2">
                  <c:v>46.43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44.25</c:v>
                </c:pt>
                <c:pt idx="1">
                  <c:v>45.04</c:v>
                </c:pt>
                <c:pt idx="2">
                  <c:v>47.81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44.51</c:v>
                </c:pt>
                <c:pt idx="1">
                  <c:v>45.62</c:v>
                </c:pt>
                <c:pt idx="2">
                  <c:v>47.28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Hoja1!$F$2:$F$4</c:f>
              <c:numCache>
                <c:formatCode>General</c:formatCode>
                <c:ptCount val="3"/>
                <c:pt idx="0">
                  <c:v>44.5</c:v>
                </c:pt>
                <c:pt idx="1">
                  <c:v>47.1</c:v>
                </c:pt>
                <c:pt idx="2">
                  <c:v>49.35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51148545176147E-2"/>
                  <c:y val="-1.6125781092521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29300663603872E-2"/>
                  <c:y val="-2.01572263656521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334864726901481E-2"/>
                  <c:y val="-1.2094335819391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NACIONAL </c:v>
                </c:pt>
                <c:pt idx="1">
                  <c:v>DEPARTAMENTAL </c:v>
                </c:pt>
                <c:pt idx="2">
                  <c:v>MUNICIPAL </c:v>
                </c:pt>
              </c:strCache>
            </c:strRef>
          </c:cat>
          <c:val>
            <c:numRef>
              <c:f>Hoja1!$G$2:$G$4</c:f>
              <c:numCache>
                <c:formatCode>General</c:formatCode>
                <c:ptCount val="3"/>
                <c:pt idx="0">
                  <c:v>48.98</c:v>
                </c:pt>
                <c:pt idx="1">
                  <c:v>50.09</c:v>
                </c:pt>
                <c:pt idx="2">
                  <c:v>53.21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159200"/>
        <c:axId val="192159592"/>
      </c:barChart>
      <c:catAx>
        <c:axId val="19215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9592"/>
        <c:crosses val="autoZero"/>
        <c:auto val="1"/>
        <c:lblAlgn val="ctr"/>
        <c:lblOffset val="100"/>
        <c:noMultiLvlLbl val="0"/>
      </c:catAx>
      <c:valAx>
        <c:axId val="19215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215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0" i="0" baseline="0" dirty="0" smtClean="0">
                <a:effectLst/>
              </a:rPr>
              <a:t>Lenguaje grado 3° </a:t>
            </a:r>
            <a:endParaRPr lang="es-CO" sz="2400" dirty="0">
              <a:effectLst/>
            </a:endParaRPr>
          </a:p>
        </c:rich>
      </c:tx>
      <c:layout>
        <c:manualLayout>
          <c:xMode val="edge"/>
          <c:yMode val="edge"/>
          <c:x val="0.33581135096441517"/>
          <c:y val="5.7908094194155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8803288590962783E-2"/>
          <c:y val="0.20626900584795321"/>
          <c:w val="0.90630420179147664"/>
          <c:h val="0.6137197774490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Datos!$B$3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Datos!$C$3:$F$3</c:f>
              <c:numCache>
                <c:formatCode>0%</c:formatCode>
                <c:ptCount val="4"/>
                <c:pt idx="0">
                  <c:v>9.5473073422908783E-2</c:v>
                </c:pt>
                <c:pt idx="1">
                  <c:v>0.24977438151836395</c:v>
                </c:pt>
                <c:pt idx="2">
                  <c:v>0.37917029857635498</c:v>
                </c:pt>
                <c:pt idx="3">
                  <c:v>0.27904656529426575</c:v>
                </c:pt>
              </c:numCache>
            </c:numRef>
          </c:val>
        </c:ser>
        <c:ser>
          <c:idx val="1"/>
          <c:order val="1"/>
          <c:tx>
            <c:strRef>
              <c:f>Datos!$B$4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Datos!$C$4:$F$4</c:f>
              <c:numCache>
                <c:formatCode>0%</c:formatCode>
                <c:ptCount val="4"/>
                <c:pt idx="0">
                  <c:v>7.4686810374259949E-2</c:v>
                </c:pt>
                <c:pt idx="1">
                  <c:v>0.21333087980747223</c:v>
                </c:pt>
                <c:pt idx="2">
                  <c:v>0.37077376246452332</c:v>
                </c:pt>
                <c:pt idx="3">
                  <c:v>0.34208548069000244</c:v>
                </c:pt>
              </c:numCache>
            </c:numRef>
          </c:val>
        </c:ser>
        <c:ser>
          <c:idx val="2"/>
          <c:order val="2"/>
          <c:tx>
            <c:strRef>
              <c:f>Datos!$B$5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Datos!$C$5:$F$5</c:f>
              <c:numCache>
                <c:formatCode>0%</c:formatCode>
                <c:ptCount val="4"/>
                <c:pt idx="0">
                  <c:v>8.1787005066871643E-2</c:v>
                </c:pt>
                <c:pt idx="1">
                  <c:v>0.22101083397865295</c:v>
                </c:pt>
                <c:pt idx="2">
                  <c:v>0.36000904440879822</c:v>
                </c:pt>
                <c:pt idx="3">
                  <c:v>0.34102886915206909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212664"/>
        <c:axId val="157213048"/>
      </c:barChart>
      <c:catAx>
        <c:axId val="15721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213048"/>
        <c:crosses val="autoZero"/>
        <c:auto val="1"/>
        <c:lblAlgn val="ctr"/>
        <c:lblOffset val="100"/>
        <c:noMultiLvlLbl val="0"/>
      </c:catAx>
      <c:valAx>
        <c:axId val="157213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21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571165412925114"/>
          <c:y val="0.90335593467483233"/>
          <c:w val="0.30140330939569998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0" i="0" baseline="0" dirty="0" err="1" smtClean="0">
                <a:effectLst/>
              </a:rPr>
              <a:t>Matem</a:t>
            </a:r>
            <a:r>
              <a:rPr lang="en-US" sz="2400" b="0" i="0" baseline="0" dirty="0">
                <a:effectLst/>
              </a:rPr>
              <a:t>á</a:t>
            </a:r>
            <a:r>
              <a:rPr lang="es-CO" sz="2400" b="0" i="0" baseline="0" dirty="0">
                <a:effectLst/>
              </a:rPr>
              <a:t>ticas Grado </a:t>
            </a:r>
            <a:r>
              <a:rPr lang="es-CO" sz="2400" b="0" i="0" baseline="0" dirty="0" smtClean="0">
                <a:effectLst/>
              </a:rPr>
              <a:t>3°</a:t>
            </a:r>
            <a:endParaRPr lang="es-CO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MUNICIPAL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31</c:v>
                </c:pt>
                <c:pt idx="3">
                  <c:v>44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NACIONAL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20</c:v>
                </c:pt>
                <c:pt idx="1">
                  <c:v>29</c:v>
                </c:pt>
                <c:pt idx="2">
                  <c:v>28</c:v>
                </c:pt>
                <c:pt idx="3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073328"/>
        <c:axId val="191907288"/>
      </c:barChart>
      <c:catAx>
        <c:axId val="1580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07288"/>
        <c:crosses val="autoZero"/>
        <c:auto val="1"/>
        <c:lblAlgn val="ctr"/>
        <c:lblOffset val="100"/>
        <c:noMultiLvlLbl val="0"/>
      </c:catAx>
      <c:valAx>
        <c:axId val="19190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/>
                  <a:t>Porcentaje</a:t>
                </a:r>
              </a:p>
            </c:rich>
          </c:tx>
          <c:layout>
            <c:manualLayout>
              <c:xMode val="edge"/>
              <c:yMode val="edge"/>
              <c:x val="1.1533997005235658E-2"/>
              <c:y val="0.30579249957329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07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0" i="0" baseline="0" dirty="0" err="1" smtClean="0">
                <a:effectLst/>
              </a:rPr>
              <a:t>Matematicas</a:t>
            </a:r>
            <a:r>
              <a:rPr lang="es-CO" sz="2400" b="0" i="0" baseline="0" dirty="0" smtClean="0">
                <a:effectLst/>
              </a:rPr>
              <a:t>  grado 3° </a:t>
            </a:r>
            <a:endParaRPr lang="es-CO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3.7725974326301821E-2"/>
          <c:y val="0.12416191669974527"/>
          <c:w val="0.94919468924638872"/>
          <c:h val="0.6912998180315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Datos!$I$3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Datos!$J$3:$M$3</c:f>
              <c:numCache>
                <c:formatCode>0%</c:formatCode>
                <c:ptCount val="4"/>
                <c:pt idx="0">
                  <c:v>9.6787787973880768E-2</c:v>
                </c:pt>
                <c:pt idx="1">
                  <c:v>0.21600289642810822</c:v>
                </c:pt>
                <c:pt idx="2">
                  <c:v>0.31450581550598145</c:v>
                </c:pt>
                <c:pt idx="3">
                  <c:v>0.3750072717666626</c:v>
                </c:pt>
              </c:numCache>
            </c:numRef>
          </c:val>
        </c:ser>
        <c:ser>
          <c:idx val="1"/>
          <c:order val="1"/>
          <c:tx>
            <c:strRef>
              <c:f>Datos!$I$4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Datos!$J$4:$M$4</c:f>
              <c:numCache>
                <c:formatCode>0%</c:formatCode>
                <c:ptCount val="4"/>
                <c:pt idx="0">
                  <c:v>6.2783963978290558E-2</c:v>
                </c:pt>
                <c:pt idx="1">
                  <c:v>0.21452857553958893</c:v>
                </c:pt>
                <c:pt idx="2">
                  <c:v>0.29193764925003052</c:v>
                </c:pt>
                <c:pt idx="3">
                  <c:v>0.43315517902374268</c:v>
                </c:pt>
              </c:numCache>
            </c:numRef>
          </c:val>
        </c:ser>
        <c:ser>
          <c:idx val="2"/>
          <c:order val="2"/>
          <c:tx>
            <c:strRef>
              <c:f>Datos!$I$5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Datos!$J$2:$M$2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Datos!$J$5:$M$5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0.18831378221511841</c:v>
                </c:pt>
                <c:pt idx="2">
                  <c:v>0.31</c:v>
                </c:pt>
                <c:pt idx="3">
                  <c:v>0.43605950474739075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70176"/>
        <c:axId val="157323936"/>
      </c:barChart>
      <c:catAx>
        <c:axId val="15737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323936"/>
        <c:crosses val="autoZero"/>
        <c:auto val="1"/>
        <c:lblAlgn val="ctr"/>
        <c:lblOffset val="100"/>
        <c:noMultiLvlLbl val="0"/>
      </c:catAx>
      <c:valAx>
        <c:axId val="15732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37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dirty="0" smtClean="0"/>
              <a:t>Lenguaje 5°</a:t>
            </a:r>
            <a:endParaRPr lang="es-CO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MUNICIPAL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</c:v>
                </c:pt>
                <c:pt idx="1">
                  <c:v>32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NACIONAL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18</c:v>
                </c:pt>
                <c:pt idx="1">
                  <c:v>40</c:v>
                </c:pt>
                <c:pt idx="2">
                  <c:v>28</c:v>
                </c:pt>
                <c:pt idx="3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08072"/>
        <c:axId val="191908464"/>
      </c:barChart>
      <c:catAx>
        <c:axId val="19190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08464"/>
        <c:crosses val="autoZero"/>
        <c:auto val="1"/>
        <c:lblAlgn val="ctr"/>
        <c:lblOffset val="100"/>
        <c:noMultiLvlLbl val="0"/>
      </c:catAx>
      <c:valAx>
        <c:axId val="19190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08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aseline="0" dirty="0" err="1" smtClean="0"/>
              <a:t>Matematicas</a:t>
            </a:r>
            <a:r>
              <a:rPr lang="es-CO" sz="2400" baseline="0" dirty="0" smtClean="0"/>
              <a:t> </a:t>
            </a:r>
            <a:r>
              <a:rPr lang="es-CO" sz="2400" baseline="0" dirty="0"/>
              <a:t>5°</a:t>
            </a:r>
            <a:endParaRPr lang="es-CO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TUNJA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42</c:v>
                </c:pt>
                <c:pt idx="1">
                  <c:v>28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08856"/>
        <c:axId val="191909248"/>
      </c:barChart>
      <c:catAx>
        <c:axId val="19190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09248"/>
        <c:crosses val="autoZero"/>
        <c:auto val="1"/>
        <c:lblAlgn val="ctr"/>
        <c:lblOffset val="100"/>
        <c:noMultiLvlLbl val="0"/>
      </c:catAx>
      <c:valAx>
        <c:axId val="1919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4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0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aseline="0" dirty="0" smtClean="0"/>
              <a:t>Ciencias Naturales 5°</a:t>
            </a:r>
            <a:endParaRPr lang="es-CO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6729560929314775E-2"/>
          <c:y val="0.18269289514084558"/>
          <c:w val="0.87641806534425992"/>
          <c:h val="0.64411975223598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TUNJA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  <c:pt idx="1">
                  <c:v>42</c:v>
                </c:pt>
                <c:pt idx="2">
                  <c:v>28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15</c:v>
                </c:pt>
                <c:pt idx="1">
                  <c:v>53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10032"/>
        <c:axId val="191910424"/>
      </c:barChart>
      <c:catAx>
        <c:axId val="1919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0424"/>
        <c:crosses val="autoZero"/>
        <c:auto val="1"/>
        <c:lblAlgn val="ctr"/>
        <c:lblOffset val="100"/>
        <c:noMultiLvlLbl val="0"/>
      </c:catAx>
      <c:valAx>
        <c:axId val="191910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400" b="0" i="0" baseline="0" dirty="0" smtClean="0">
                <a:effectLst/>
              </a:rPr>
              <a:t>Lenguaje 9°</a:t>
            </a:r>
            <a:endParaRPr lang="es-CO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TUNJA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30</c:v>
                </c:pt>
                <c:pt idx="2">
                  <c:v>51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% COLOMBIA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INSUFICIENTE</c:v>
                </c:pt>
                <c:pt idx="1">
                  <c:v>MINIMO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</c:v>
                </c:pt>
                <c:pt idx="1">
                  <c:v>41</c:v>
                </c:pt>
                <c:pt idx="2">
                  <c:v>37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911600"/>
        <c:axId val="191911992"/>
      </c:barChart>
      <c:catAx>
        <c:axId val="19191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1992"/>
        <c:crosses val="autoZero"/>
        <c:auto val="1"/>
        <c:lblAlgn val="ctr"/>
        <c:lblOffset val="100"/>
        <c:noMultiLvlLbl val="0"/>
      </c:catAx>
      <c:valAx>
        <c:axId val="19191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/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191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CO" sz="2000" b="0" i="0" baseline="0" dirty="0" smtClean="0">
                <a:solidFill>
                  <a:schemeClr val="tx1"/>
                </a:solidFill>
                <a:effectLst/>
              </a:rPr>
              <a:t>Lenguaje 9° </a:t>
            </a:r>
            <a:r>
              <a:rPr lang="es-CO" sz="1400" b="0" i="0" baseline="0" dirty="0">
                <a:effectLst/>
              </a:rPr>
              <a:t>9</a:t>
            </a:r>
            <a:endParaRPr lang="es-CO" sz="140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CO" sz="1400" dirty="0"/>
          </a:p>
        </c:rich>
      </c:tx>
      <c:layout>
        <c:manualLayout>
          <c:xMode val="edge"/>
          <c:yMode val="edge"/>
          <c:x val="0.43327018709484871"/>
          <c:y val="2.84886874245333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Datos!$B$15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Datos!$C$15:$F$15</c:f>
              <c:numCache>
                <c:formatCode>0%</c:formatCode>
                <c:ptCount val="4"/>
                <c:pt idx="0">
                  <c:v>4.7747951000928879E-2</c:v>
                </c:pt>
                <c:pt idx="1">
                  <c:v>0.25507828593254089</c:v>
                </c:pt>
                <c:pt idx="2">
                  <c:v>0.60268455743789673</c:v>
                </c:pt>
                <c:pt idx="3">
                  <c:v>9.821774810552597E-2</c:v>
                </c:pt>
              </c:numCache>
            </c:numRef>
          </c:val>
        </c:ser>
        <c:ser>
          <c:idx val="1"/>
          <c:order val="1"/>
          <c:tx>
            <c:strRef>
              <c:f>Datos!$B$16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Datos!$C$16:$F$16</c:f>
              <c:numCache>
                <c:formatCode>0%</c:formatCode>
                <c:ptCount val="4"/>
                <c:pt idx="0">
                  <c:v>5.8464676141738892E-2</c:v>
                </c:pt>
                <c:pt idx="1">
                  <c:v>0.3282676637172699</c:v>
                </c:pt>
                <c:pt idx="2">
                  <c:v>0.48625677824020386</c:v>
                </c:pt>
                <c:pt idx="3">
                  <c:v>0.12916439771652222</c:v>
                </c:pt>
              </c:numCache>
            </c:numRef>
          </c:val>
        </c:ser>
        <c:ser>
          <c:idx val="2"/>
          <c:order val="2"/>
          <c:tx>
            <c:strRef>
              <c:f>Datos!$B$17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Datos!$C$2:$F$2</c:f>
              <c:strCache>
                <c:ptCount val="4"/>
                <c:pt idx="0">
                  <c:v>Insuficiente</c:v>
                </c:pt>
                <c:pt idx="1">
                  <c:v>Mínimo</c:v>
                </c:pt>
                <c:pt idx="2">
                  <c:v>Satisfactorio</c:v>
                </c:pt>
                <c:pt idx="3">
                  <c:v>Avanzado</c:v>
                </c:pt>
              </c:strCache>
            </c:strRef>
          </c:cat>
          <c:val>
            <c:numRef>
              <c:f>Datos!$C$17:$F$17</c:f>
              <c:numCache>
                <c:formatCode>0%</c:formatCode>
                <c:ptCount val="4"/>
                <c:pt idx="0">
                  <c:v>5.2203692495822906E-2</c:v>
                </c:pt>
                <c:pt idx="1">
                  <c:v>0.29217988252639698</c:v>
                </c:pt>
                <c:pt idx="2">
                  <c:v>0.49869564175605774</c:v>
                </c:pt>
                <c:pt idx="3">
                  <c:v>0.15888623893260956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034104"/>
        <c:axId val="157034488"/>
      </c:barChart>
      <c:catAx>
        <c:axId val="15703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034488"/>
        <c:crosses val="autoZero"/>
        <c:auto val="1"/>
        <c:lblAlgn val="ctr"/>
        <c:lblOffset val="100"/>
        <c:noMultiLvlLbl val="0"/>
      </c:catAx>
      <c:valAx>
        <c:axId val="15703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703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682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482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85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07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88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188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6623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74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4378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360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4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4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612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22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6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750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3769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44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251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4449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682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232240" y="6259548"/>
            <a:ext cx="11623583" cy="373745"/>
            <a:chOff x="0" y="0"/>
            <a:chExt cx="15498110" cy="498325"/>
          </a:xfrm>
        </p:grpSpPr>
        <p:pic>
          <p:nvPicPr>
            <p:cNvPr id="47" name="image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033790" y="0"/>
              <a:ext cx="2464321" cy="49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image2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8625" cy="4983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004362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86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07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1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2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82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408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91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6750AF-D156-4719-B891-761E5E60A5C8}" type="datetimeFigureOut">
              <a:rPr lang="es-CO" smtClean="0"/>
              <a:t>01/07/2015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3DB53-390A-431A-A9EA-692633E4EA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8300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tunja.gov.co/?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26343" y="921069"/>
            <a:ext cx="7179048" cy="2152871"/>
          </a:xfrm>
        </p:spPr>
        <p:txBody>
          <a:bodyPr>
            <a:noAutofit/>
          </a:bodyPr>
          <a:lstStyle/>
          <a:p>
            <a:pPr algn="ctr"/>
            <a:r>
              <a:rPr lang="es-CO" sz="2800" i="1" dirty="0" smtClean="0">
                <a:latin typeface="Lucida Calligraphy" panose="03010101010101010101" pitchFamily="66" charset="0"/>
                <a:ea typeface="BatangChe" panose="02030609000101010101" pitchFamily="49" charset="-127"/>
              </a:rPr>
              <a:t>ALCALDIA MAYOR DE  TUNJA</a:t>
            </a:r>
          </a:p>
          <a:p>
            <a:pPr algn="ctr"/>
            <a:endParaRPr lang="es-CO" sz="2800" i="1" dirty="0">
              <a:latin typeface="Lucida Calligraphy" panose="03010101010101010101" pitchFamily="66" charset="0"/>
              <a:ea typeface="BatangChe" panose="02030609000101010101" pitchFamily="49" charset="-127"/>
            </a:endParaRPr>
          </a:p>
          <a:p>
            <a:pPr algn="ctr"/>
            <a:r>
              <a:rPr lang="es-CO" sz="2800" i="1" dirty="0" smtClean="0">
                <a:latin typeface="Lucida Calligraphy" panose="03010101010101010101" pitchFamily="66" charset="0"/>
                <a:ea typeface="BatangChe" panose="02030609000101010101" pitchFamily="49" charset="-127"/>
              </a:rPr>
              <a:t>SECRETARIA DE EDUCACION MUNICIPAL</a:t>
            </a:r>
          </a:p>
        </p:txBody>
      </p:sp>
      <p:pic>
        <p:nvPicPr>
          <p:cNvPr id="5" name="Imagen 4" descr="Alcaldia Mayor de Tunja">
            <a:hlinkClick r:id="rId2" tooltip="Alcaldia Mayor de Tunja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8" y="2250701"/>
            <a:ext cx="2059754" cy="234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444" y="4465445"/>
            <a:ext cx="4491007" cy="1930345"/>
          </a:xfrm>
          <a:prstGeom prst="rect">
            <a:avLst/>
          </a:prstGeom>
        </p:spPr>
      </p:pic>
      <p:pic>
        <p:nvPicPr>
          <p:cNvPr id="11" name="Imagen 10" descr="Hechos de Verda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5391" y="2349457"/>
            <a:ext cx="2345621" cy="22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9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26472626"/>
              </p:ext>
            </p:extLst>
          </p:nvPr>
        </p:nvGraphicFramePr>
        <p:xfrm>
          <a:off x="758758" y="1736516"/>
          <a:ext cx="10505872" cy="47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28210" y="335986"/>
            <a:ext cx="7521643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57010" y="335986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53024" y="683550"/>
            <a:ext cx="8361702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49981568"/>
              </p:ext>
            </p:extLst>
          </p:nvPr>
        </p:nvGraphicFramePr>
        <p:xfrm>
          <a:off x="506709" y="1877696"/>
          <a:ext cx="11147027" cy="43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76465" y="221885"/>
            <a:ext cx="295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Secundaria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27130"/>
            <a:ext cx="3011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Secundaria</a:t>
            </a:r>
            <a:endParaRPr lang="es-CO" sz="2400" dirty="0">
              <a:solidFill>
                <a:srgbClr val="FFFF00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31481934"/>
              </p:ext>
            </p:extLst>
          </p:nvPr>
        </p:nvGraphicFramePr>
        <p:xfrm>
          <a:off x="657885" y="1762688"/>
          <a:ext cx="10832527" cy="479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21993" y="922259"/>
            <a:ext cx="8147693" cy="850788"/>
          </a:xfrm>
        </p:spPr>
        <p:txBody>
          <a:bodyPr/>
          <a:lstStyle/>
          <a:p>
            <a:r>
              <a:rPr lang="en-US" sz="4000" dirty="0" err="1" smtClean="0"/>
              <a:t>Comparativo</a:t>
            </a:r>
            <a:r>
              <a:rPr lang="en-US" sz="4000" dirty="0" smtClean="0"/>
              <a:t> a</a:t>
            </a:r>
            <a:r>
              <a:rPr lang="es-CO" sz="4000" dirty="0" err="1" smtClean="0"/>
              <a:t>ños</a:t>
            </a:r>
            <a:r>
              <a:rPr lang="es-CO" sz="4000" dirty="0" smtClean="0"/>
              <a:t> </a:t>
            </a:r>
            <a:r>
              <a:rPr lang="en-US" sz="4000" dirty="0" smtClean="0"/>
              <a:t>2012 - 2014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9027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36648"/>
              </p:ext>
            </p:extLst>
          </p:nvPr>
        </p:nvGraphicFramePr>
        <p:xfrm>
          <a:off x="1103313" y="1853248"/>
          <a:ext cx="10025130" cy="439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53024" y="683550"/>
            <a:ext cx="8361702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76465" y="221885"/>
            <a:ext cx="295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Secundaria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35053612"/>
              </p:ext>
            </p:extLst>
          </p:nvPr>
        </p:nvGraphicFramePr>
        <p:xfrm>
          <a:off x="1011676" y="1712068"/>
          <a:ext cx="10233497" cy="4727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007983" y="919646"/>
            <a:ext cx="7875319" cy="772967"/>
          </a:xfrm>
        </p:spPr>
        <p:txBody>
          <a:bodyPr/>
          <a:lstStyle/>
          <a:p>
            <a:r>
              <a:rPr lang="en-US" sz="4000" dirty="0" err="1" smtClean="0"/>
              <a:t>Comparativo</a:t>
            </a:r>
            <a:r>
              <a:rPr lang="en-US" sz="4000" dirty="0" smtClean="0"/>
              <a:t> a</a:t>
            </a:r>
            <a:r>
              <a:rPr lang="es-CO" sz="4000" dirty="0" err="1" smtClean="0"/>
              <a:t>ños</a:t>
            </a:r>
            <a:r>
              <a:rPr lang="es-CO" sz="4000" dirty="0" smtClean="0"/>
              <a:t> </a:t>
            </a:r>
            <a:r>
              <a:rPr lang="en-US" sz="4000" dirty="0" smtClean="0"/>
              <a:t>2012 - 2014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76465" y="221885"/>
            <a:ext cx="295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Secundaria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817627"/>
              </p:ext>
            </p:extLst>
          </p:nvPr>
        </p:nvGraphicFramePr>
        <p:xfrm>
          <a:off x="778214" y="1498060"/>
          <a:ext cx="10252952" cy="475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72480" y="450087"/>
            <a:ext cx="8361702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76465" y="221885"/>
            <a:ext cx="2953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Secundaria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9226" y="569450"/>
            <a:ext cx="9404723" cy="1400530"/>
          </a:xfrm>
        </p:spPr>
        <p:txBody>
          <a:bodyPr/>
          <a:lstStyle/>
          <a:p>
            <a:pPr algn="ctr"/>
            <a:r>
              <a:rPr lang="es-CO" dirty="0" smtClean="0"/>
              <a:t>Comparativo Nacional, Departamental y Municipal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582560"/>
              </p:ext>
            </p:extLst>
          </p:nvPr>
        </p:nvGraphicFramePr>
        <p:xfrm>
          <a:off x="646111" y="2052637"/>
          <a:ext cx="10871438" cy="456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94553" y="311285"/>
            <a:ext cx="136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Media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217835"/>
              </p:ext>
            </p:extLst>
          </p:nvPr>
        </p:nvGraphicFramePr>
        <p:xfrm>
          <a:off x="505838" y="1634247"/>
          <a:ext cx="10642060" cy="4614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88528" y="588906"/>
            <a:ext cx="7875319" cy="772967"/>
          </a:xfrm>
        </p:spPr>
        <p:txBody>
          <a:bodyPr/>
          <a:lstStyle/>
          <a:p>
            <a:r>
              <a:rPr lang="en-US" sz="4000" dirty="0" err="1" smtClean="0"/>
              <a:t>Comparativo</a:t>
            </a:r>
            <a:r>
              <a:rPr lang="en-US" sz="4000" dirty="0" smtClean="0"/>
              <a:t> </a:t>
            </a:r>
            <a:r>
              <a:rPr lang="es-CO" sz="4000" dirty="0" smtClean="0"/>
              <a:t>años </a:t>
            </a:r>
            <a:r>
              <a:rPr lang="en-US" sz="4000" dirty="0" smtClean="0"/>
              <a:t>2009 - 2014</a:t>
            </a:r>
            <a:endParaRPr lang="es-CO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94553" y="311285"/>
            <a:ext cx="1361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Media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641" y="219255"/>
            <a:ext cx="4665190" cy="5986992"/>
          </a:xfrm>
        </p:spPr>
        <p:txBody>
          <a:bodyPr/>
          <a:lstStyle/>
          <a:p>
            <a:pPr algn="just"/>
            <a:r>
              <a:rPr lang="es-CO" sz="3200" dirty="0"/>
              <a:t>En cada una de las Instituciones Educativas se logro concertar un plan de acción para alcanzar las Metas de Mejoramiento Mínimo Anual, obteniendo como compromiso el “Acuerdo por la Excelencia”</a:t>
            </a:r>
            <a:br>
              <a:rPr lang="es-CO" sz="3200" dirty="0"/>
            </a:br>
            <a:endParaRPr lang="es-CO" sz="3200" dirty="0"/>
          </a:p>
        </p:txBody>
      </p:sp>
      <p:pic>
        <p:nvPicPr>
          <p:cNvPr id="4" name="Imagen 3" descr="H:\Users\Dora Paez\AppData\Local\Microsoft\Windows\Temporary Internet Files\Content.Word\20150626_0940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22586" y="2065163"/>
            <a:ext cx="5400107" cy="47499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Llamada de nube 4"/>
          <p:cNvSpPr/>
          <p:nvPr/>
        </p:nvSpPr>
        <p:spPr>
          <a:xfrm>
            <a:off x="5758774" y="0"/>
            <a:ext cx="4563527" cy="2217906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2">
                    <a:lumMod val="75000"/>
                  </a:schemeClr>
                </a:solidFill>
              </a:rPr>
              <a:t>Motivación realizada por las IE para Invitar a su comunidad Educativa a participar del </a:t>
            </a:r>
            <a:r>
              <a:rPr lang="es-CO" sz="2000" b="1" dirty="0" smtClean="0">
                <a:solidFill>
                  <a:srgbClr val="00B050"/>
                </a:solidFill>
              </a:rPr>
              <a:t>DIA E </a:t>
            </a:r>
            <a:endParaRPr lang="es-CO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9015523" y="1795523"/>
            <a:ext cx="1536754" cy="764002"/>
          </a:xfrm>
          <a:prstGeom prst="rect">
            <a:avLst/>
          </a:prstGeom>
          <a:solidFill>
            <a:srgbClr val="FCCB3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sp>
        <p:nvSpPr>
          <p:cNvPr id="176" name="Shape 176"/>
          <p:cNvSpPr/>
          <p:nvPr/>
        </p:nvSpPr>
        <p:spPr>
          <a:xfrm>
            <a:off x="10554291" y="1795523"/>
            <a:ext cx="1734447" cy="764002"/>
          </a:xfrm>
          <a:prstGeom prst="rect">
            <a:avLst/>
          </a:prstGeom>
          <a:solidFill>
            <a:srgbClr val="A54D9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sp>
        <p:nvSpPr>
          <p:cNvPr id="177" name="Shape 177"/>
          <p:cNvSpPr/>
          <p:nvPr/>
        </p:nvSpPr>
        <p:spPr>
          <a:xfrm>
            <a:off x="6086257" y="1792873"/>
            <a:ext cx="1519555" cy="766652"/>
          </a:xfrm>
          <a:prstGeom prst="rect">
            <a:avLst/>
          </a:prstGeom>
          <a:solidFill>
            <a:srgbClr val="E31E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sp>
        <p:nvSpPr>
          <p:cNvPr id="178" name="Shape 178"/>
          <p:cNvSpPr/>
          <p:nvPr/>
        </p:nvSpPr>
        <p:spPr>
          <a:xfrm>
            <a:off x="4621991" y="1792873"/>
            <a:ext cx="1526138" cy="766652"/>
          </a:xfrm>
          <a:prstGeom prst="rect">
            <a:avLst/>
          </a:prstGeom>
          <a:solidFill>
            <a:srgbClr val="30A9C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sp>
        <p:nvSpPr>
          <p:cNvPr id="179" name="Shape 179"/>
          <p:cNvSpPr/>
          <p:nvPr/>
        </p:nvSpPr>
        <p:spPr>
          <a:xfrm>
            <a:off x="1726745" y="1796319"/>
            <a:ext cx="1450771" cy="766652"/>
          </a:xfrm>
          <a:prstGeom prst="rect">
            <a:avLst/>
          </a:prstGeom>
          <a:solidFill>
            <a:srgbClr val="87BF5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sp>
        <p:nvSpPr>
          <p:cNvPr id="180" name="Shape 180"/>
          <p:cNvSpPr/>
          <p:nvPr/>
        </p:nvSpPr>
        <p:spPr>
          <a:xfrm>
            <a:off x="165517" y="1797323"/>
            <a:ext cx="1602303" cy="766652"/>
          </a:xfrm>
          <a:prstGeom prst="rect">
            <a:avLst/>
          </a:prstGeom>
          <a:solidFill>
            <a:srgbClr val="EE793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sz="1350"/>
          </a:p>
        </p:txBody>
      </p:sp>
      <p:grpSp>
        <p:nvGrpSpPr>
          <p:cNvPr id="231" name="Group 231"/>
          <p:cNvGrpSpPr/>
          <p:nvPr/>
        </p:nvGrpSpPr>
        <p:grpSpPr>
          <a:xfrm>
            <a:off x="163178" y="956273"/>
            <a:ext cx="12112510" cy="3535300"/>
            <a:chOff x="-3170" y="0"/>
            <a:chExt cx="16394983" cy="4714193"/>
          </a:xfrm>
        </p:grpSpPr>
        <p:grpSp>
          <p:nvGrpSpPr>
            <p:cNvPr id="183" name="Group 183"/>
            <p:cNvGrpSpPr/>
            <p:nvPr/>
          </p:nvGrpSpPr>
          <p:grpSpPr>
            <a:xfrm>
              <a:off x="21864" y="2157978"/>
              <a:ext cx="2151424" cy="2556215"/>
              <a:chOff x="0" y="0"/>
              <a:chExt cx="2151422" cy="2556214"/>
            </a:xfrm>
          </p:grpSpPr>
          <p:sp>
            <p:nvSpPr>
              <p:cNvPr id="181" name="Shape 181"/>
              <p:cNvSpPr/>
              <p:nvPr/>
            </p:nvSpPr>
            <p:spPr>
              <a:xfrm>
                <a:off x="0" y="0"/>
                <a:ext cx="2151422" cy="2556214"/>
              </a:xfrm>
              <a:prstGeom prst="rect">
                <a:avLst/>
              </a:prstGeom>
              <a:solidFill>
                <a:srgbClr val="EE7936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82" name="Shape 182"/>
              <p:cNvSpPr/>
              <p:nvPr/>
            </p:nvSpPr>
            <p:spPr>
              <a:xfrm>
                <a:off x="0" y="1054947"/>
                <a:ext cx="2151422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</a:t>
                </a: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2163446" y="2147711"/>
              <a:ext cx="1930593" cy="2556215"/>
              <a:chOff x="-1" y="0"/>
              <a:chExt cx="1930592" cy="2556214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-1" y="0"/>
                <a:ext cx="1930592" cy="2556214"/>
              </a:xfrm>
              <a:prstGeom prst="rect">
                <a:avLst/>
              </a:prstGeom>
              <a:solidFill>
                <a:srgbClr val="87BF5E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-1" y="1054947"/>
                <a:ext cx="1930592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6035468" y="2147711"/>
              <a:ext cx="2019619" cy="2556215"/>
              <a:chOff x="-1" y="0"/>
              <a:chExt cx="2019618" cy="2556214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-1" y="0"/>
                <a:ext cx="2019618" cy="2556214"/>
              </a:xfrm>
              <a:prstGeom prst="rect">
                <a:avLst/>
              </a:prstGeom>
              <a:solidFill>
                <a:srgbClr val="31AED1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-1" y="1054947"/>
                <a:ext cx="2019618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055087" y="2147711"/>
              <a:ext cx="2042151" cy="2556215"/>
              <a:chOff x="0" y="0"/>
              <a:chExt cx="2042149" cy="255621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0"/>
                <a:ext cx="2042149" cy="2556214"/>
              </a:xfrm>
              <a:prstGeom prst="rect">
                <a:avLst/>
              </a:prstGeom>
              <a:solidFill>
                <a:srgbClr val="E41E3B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0" y="1054947"/>
                <a:ext cx="2042149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 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14076528" y="2147711"/>
              <a:ext cx="2183614" cy="2556215"/>
              <a:chOff x="-1" y="0"/>
              <a:chExt cx="2183613" cy="2556214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-1" y="0"/>
                <a:ext cx="2183613" cy="2556214"/>
              </a:xfrm>
              <a:prstGeom prst="rect">
                <a:avLst/>
              </a:prstGeom>
              <a:solidFill>
                <a:srgbClr val="A44D97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-1" y="1054947"/>
                <a:ext cx="2183613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 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12016439" y="2141998"/>
              <a:ext cx="2060095" cy="2556215"/>
              <a:chOff x="-1" y="0"/>
              <a:chExt cx="2060093" cy="2556214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-1" y="0"/>
                <a:ext cx="2060093" cy="2556214"/>
              </a:xfrm>
              <a:prstGeom prst="rect">
                <a:avLst/>
              </a:prstGeom>
              <a:solidFill>
                <a:srgbClr val="FBC037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-1" y="1054947"/>
                <a:ext cx="2060093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 </a:t>
                </a:r>
              </a:p>
            </p:txBody>
          </p:sp>
        </p:grpSp>
        <p:grpSp>
          <p:nvGrpSpPr>
            <p:cNvPr id="224" name="Group 224"/>
            <p:cNvGrpSpPr/>
            <p:nvPr/>
          </p:nvGrpSpPr>
          <p:grpSpPr>
            <a:xfrm>
              <a:off x="-3170" y="0"/>
              <a:ext cx="16394983" cy="2142779"/>
              <a:chOff x="-3169" y="0"/>
              <a:chExt cx="16394981" cy="2142778"/>
            </a:xfrm>
          </p:grpSpPr>
          <p:grpSp>
            <p:nvGrpSpPr>
              <p:cNvPr id="221" name="Group 221"/>
              <p:cNvGrpSpPr/>
              <p:nvPr/>
            </p:nvGrpSpPr>
            <p:grpSpPr>
              <a:xfrm>
                <a:off x="-3169" y="0"/>
                <a:ext cx="16394981" cy="2142778"/>
                <a:chOff x="-3168" y="0"/>
                <a:chExt cx="16394979" cy="2142777"/>
              </a:xfrm>
            </p:grpSpPr>
            <p:grpSp>
              <p:nvGrpSpPr>
                <p:cNvPr id="217" name="Group 217"/>
                <p:cNvGrpSpPr/>
                <p:nvPr/>
              </p:nvGrpSpPr>
              <p:grpSpPr>
                <a:xfrm>
                  <a:off x="-3168" y="0"/>
                  <a:ext cx="16394979" cy="2142777"/>
                  <a:chOff x="-3167" y="0"/>
                  <a:chExt cx="16394978" cy="2142776"/>
                </a:xfrm>
              </p:grpSpPr>
              <p:sp>
                <p:nvSpPr>
                  <p:cNvPr id="199" name="Shape 199"/>
                  <p:cNvSpPr/>
                  <p:nvPr/>
                </p:nvSpPr>
                <p:spPr>
                  <a:xfrm>
                    <a:off x="11881345" y="248528"/>
                    <a:ext cx="406512" cy="76950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4286" tIns="34286" rIns="34286" bIns="34286" numCol="1" anchor="t">
                    <a:spAutoFit/>
                  </a:bodyPr>
                  <a:lstStyle>
                    <a:lvl1pPr>
                      <a:defRPr sz="4400">
                        <a:solidFill>
                          <a:srgbClr val="FFFFFF"/>
                        </a:solidFill>
                        <a:latin typeface="HelveticaRounded"/>
                        <a:ea typeface="HelveticaRounded"/>
                        <a:cs typeface="HelveticaRounded"/>
                        <a:sym typeface="HelveticaRounded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3300"/>
                      <a:t>4</a:t>
                    </a:r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>
                    <a:off x="14436357" y="248528"/>
                    <a:ext cx="406512" cy="76950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4286" tIns="34286" rIns="34286" bIns="34286" numCol="1" anchor="t">
                    <a:spAutoFit/>
                  </a:bodyPr>
                  <a:lstStyle>
                    <a:lvl1pPr>
                      <a:defRPr sz="4400">
                        <a:solidFill>
                          <a:srgbClr val="FFFFFF"/>
                        </a:solidFill>
                        <a:latin typeface="HelveticaRounded"/>
                        <a:ea typeface="HelveticaRounded"/>
                        <a:cs typeface="HelveticaRounded"/>
                        <a:sym typeface="HelveticaRounded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3300"/>
                      <a:t>5</a:t>
                    </a:r>
                  </a:p>
                </p:txBody>
              </p:sp>
              <p:sp>
                <p:nvSpPr>
                  <p:cNvPr id="201" name="Shape 201"/>
                  <p:cNvSpPr/>
                  <p:nvPr/>
                </p:nvSpPr>
                <p:spPr>
                  <a:xfrm>
                    <a:off x="9390109" y="204898"/>
                    <a:ext cx="406512" cy="76950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none" lIns="34286" tIns="34286" rIns="34286" bIns="34286" numCol="1" anchor="t">
                    <a:spAutoFit/>
                  </a:bodyPr>
                  <a:lstStyle>
                    <a:lvl1pPr>
                      <a:defRPr sz="4400">
                        <a:solidFill>
                          <a:srgbClr val="FFFFFF"/>
                        </a:solidFill>
                        <a:latin typeface="HelveticaRounded"/>
                        <a:ea typeface="HelveticaRounded"/>
                        <a:cs typeface="HelveticaRounded"/>
                        <a:sym typeface="HelveticaRounded"/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3300"/>
                      <a:t>3</a:t>
                    </a:r>
                  </a:p>
                </p:txBody>
              </p:sp>
              <p:sp>
                <p:nvSpPr>
                  <p:cNvPr id="202" name="Shape 202"/>
                  <p:cNvSpPr/>
                  <p:nvPr/>
                </p:nvSpPr>
                <p:spPr>
                  <a:xfrm>
                    <a:off x="-1" y="92434"/>
                    <a:ext cx="2163449" cy="1024703"/>
                  </a:xfrm>
                  <a:prstGeom prst="rect">
                    <a:avLst/>
                  </a:prstGeom>
                  <a:solidFill>
                    <a:srgbClr val="EE79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>
                    <a:off x="6039833" y="94994"/>
                    <a:ext cx="2163449" cy="1022142"/>
                  </a:xfrm>
                  <a:prstGeom prst="rect">
                    <a:avLst/>
                  </a:prstGeom>
                  <a:solidFill>
                    <a:srgbClr val="31AED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sp>
                <p:nvSpPr>
                  <p:cNvPr id="204" name="Shape 204"/>
                  <p:cNvSpPr/>
                  <p:nvPr/>
                </p:nvSpPr>
                <p:spPr>
                  <a:xfrm>
                    <a:off x="8070319" y="87893"/>
                    <a:ext cx="2026918" cy="1029243"/>
                  </a:xfrm>
                  <a:prstGeom prst="rect">
                    <a:avLst/>
                  </a:prstGeom>
                  <a:solidFill>
                    <a:srgbClr val="E31E3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sp>
                <p:nvSpPr>
                  <p:cNvPr id="205" name="Shape 205"/>
                  <p:cNvSpPr/>
                  <p:nvPr/>
                </p:nvSpPr>
                <p:spPr>
                  <a:xfrm>
                    <a:off x="12027524" y="87893"/>
                    <a:ext cx="2163449" cy="1029244"/>
                  </a:xfrm>
                  <a:prstGeom prst="rect">
                    <a:avLst/>
                  </a:prstGeom>
                  <a:solidFill>
                    <a:srgbClr val="FDCB3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pic>
                <p:nvPicPr>
                  <p:cNvPr id="206" name="image8.png" descr="text-11.png"/>
                  <p:cNvPicPr/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12057988" y="95837"/>
                    <a:ext cx="2063668" cy="101803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207" name="Shape 207"/>
                  <p:cNvSpPr/>
                  <p:nvPr/>
                </p:nvSpPr>
                <p:spPr>
                  <a:xfrm>
                    <a:off x="14076529" y="87893"/>
                    <a:ext cx="2315282" cy="1029244"/>
                  </a:xfrm>
                  <a:prstGeom prst="rect">
                    <a:avLst/>
                  </a:prstGeom>
                  <a:solidFill>
                    <a:srgbClr val="A54D9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pic>
                <p:nvPicPr>
                  <p:cNvPr id="208" name="image9.png" descr="texturas-09.png"/>
                  <p:cNvPicPr/>
                  <p:nvPr/>
                </p:nvPicPr>
                <p:blipFill>
                  <a:blip r:embed="rId3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14091722" y="138894"/>
                    <a:ext cx="2172693" cy="100888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09" name="image10.png" descr="texturas-11.png"/>
                  <p:cNvPicPr/>
                  <p:nvPr/>
                </p:nvPicPr>
                <p:blipFill>
                  <a:blip r:embed="rId4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8055087" y="123216"/>
                    <a:ext cx="2042150" cy="100888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0" name="image11.png" descr="texturas-10.png"/>
                  <p:cNvPicPr/>
                  <p:nvPr/>
                </p:nvPicPr>
                <p:blipFill>
                  <a:blip r:embed="rId5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5868310" y="108248"/>
                    <a:ext cx="2165347" cy="100280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1" name="image12.png" descr="camerino-07.png"/>
                  <p:cNvPicPr/>
                  <p:nvPr/>
                </p:nvPicPr>
                <p:blipFill>
                  <a:blip r:embed="rId6">
                    <a:alphaModFix amt="69000"/>
                    <a:extLst/>
                  </a:blip>
                  <a:stretch>
                    <a:fillRect/>
                  </a:stretch>
                </p:blipFill>
                <p:spPr>
                  <a:xfrm>
                    <a:off x="21864" y="0"/>
                    <a:ext cx="2142055" cy="120047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2" name="image12.png" descr="camerino-07.png"/>
                  <p:cNvPicPr/>
                  <p:nvPr/>
                </p:nvPicPr>
                <p:blipFill>
                  <a:blip r:embed="rId6">
                    <a:alphaModFix amt="69000"/>
                    <a:extLst/>
                  </a:blip>
                  <a:stretch>
                    <a:fillRect/>
                  </a:stretch>
                </p:blipFill>
                <p:spPr>
                  <a:xfrm>
                    <a:off x="-3167" y="1097270"/>
                    <a:ext cx="2142055" cy="10179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3" name="image11.png" descr="texturas-10.png"/>
                  <p:cNvPicPr/>
                  <p:nvPr/>
                </p:nvPicPr>
                <p:blipFill>
                  <a:blip r:embed="rId5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5997827" y="1123229"/>
                    <a:ext cx="2009056" cy="100280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4" name="image10.png" descr="texturas-11.png"/>
                  <p:cNvPicPr/>
                  <p:nvPr/>
                </p:nvPicPr>
                <p:blipFill>
                  <a:blip r:embed="rId4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8063613" y="1123229"/>
                    <a:ext cx="1941851" cy="7106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5" name="image8.png" descr="text-11.png"/>
                  <p:cNvPicPr/>
                  <p:nvPr/>
                </p:nvPicPr>
                <p:blipFill>
                  <a:blip r:embed="rId2">
                    <a:extLst/>
                  </a:blip>
                  <a:stretch>
                    <a:fillRect/>
                  </a:stretch>
                </p:blipFill>
                <p:spPr>
                  <a:xfrm>
                    <a:off x="12071400" y="1124744"/>
                    <a:ext cx="2063668" cy="101803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6" name="image9.png" descr="texturas-09.png"/>
                  <p:cNvPicPr/>
                  <p:nvPr/>
                </p:nvPicPr>
                <p:blipFill>
                  <a:blip r:embed="rId3">
                    <a:alphaModFix amt="60000"/>
                    <a:extLst/>
                  </a:blip>
                  <a:stretch>
                    <a:fillRect/>
                  </a:stretch>
                </p:blipFill>
                <p:spPr>
                  <a:xfrm>
                    <a:off x="14112285" y="1123229"/>
                    <a:ext cx="2172693" cy="100889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220" name="Group 220"/>
                <p:cNvGrpSpPr/>
                <p:nvPr/>
              </p:nvGrpSpPr>
              <p:grpSpPr>
                <a:xfrm>
                  <a:off x="2163447" y="94994"/>
                  <a:ext cx="1920754" cy="1024704"/>
                  <a:chOff x="0" y="0"/>
                  <a:chExt cx="1920752" cy="1024702"/>
                </a:xfrm>
              </p:grpSpPr>
              <p:sp>
                <p:nvSpPr>
                  <p:cNvPr id="218" name="Shape 218"/>
                  <p:cNvSpPr/>
                  <p:nvPr/>
                </p:nvSpPr>
                <p:spPr>
                  <a:xfrm>
                    <a:off x="0" y="0"/>
                    <a:ext cx="1920752" cy="1024702"/>
                  </a:xfrm>
                  <a:prstGeom prst="rect">
                    <a:avLst/>
                  </a:prstGeom>
                  <a:solidFill>
                    <a:srgbClr val="87BF5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 algn="ctr">
                      <a:defRPr>
                        <a:solidFill>
                          <a:srgbClr val="FFFFFF"/>
                        </a:solidFill>
                      </a:defRPr>
                    </a:pPr>
                    <a:endParaRPr sz="1350"/>
                  </a:p>
                </p:txBody>
              </p:sp>
              <p:sp>
                <p:nvSpPr>
                  <p:cNvPr id="219" name="Shape 219"/>
                  <p:cNvSpPr/>
                  <p:nvPr/>
                </p:nvSpPr>
                <p:spPr>
                  <a:xfrm>
                    <a:off x="0" y="289191"/>
                    <a:ext cx="1920752" cy="44631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xmlns="" val="1"/>
                    </a:ext>
                  </a:extLst>
                </p:spPr>
                <p:txBody>
                  <a:bodyPr wrap="square" lIns="0" tIns="0" rIns="0" bIns="0" numCol="1" anchor="ctr">
                    <a:spAutoFit/>
                  </a:bodyPr>
                  <a:lstStyle>
                    <a:lvl1pPr algn="ctr">
                      <a:defRPr>
                        <a:solidFill>
                          <a:srgbClr val="FFFFFF"/>
                        </a:solidFill>
                      </a:defRPr>
                    </a:lvl1pPr>
                  </a:lstStyle>
                  <a:p>
                    <a:pPr lvl="0">
                      <a:defRPr sz="1800">
                        <a:solidFill>
                          <a:srgbClr val="000000"/>
                        </a:solidFill>
                      </a:defRPr>
                    </a:pPr>
                    <a:r>
                      <a:rPr sz="2175"/>
                      <a:t>    </a:t>
                    </a:r>
                  </a:p>
                </p:txBody>
              </p:sp>
            </p:grpSp>
          </p:grpSp>
          <p:pic>
            <p:nvPicPr>
              <p:cNvPr id="222" name="image7.png" descr="texturas-09.png"/>
              <p:cNvPicPr/>
              <p:nvPr/>
            </p:nvPicPr>
            <p:blipFill>
              <a:blip r:embed="rId7">
                <a:alphaModFix amt="30000"/>
                <a:extLst/>
              </a:blip>
              <a:stretch>
                <a:fillRect/>
              </a:stretch>
            </p:blipFill>
            <p:spPr>
              <a:xfrm>
                <a:off x="2173287" y="111356"/>
                <a:ext cx="1920753" cy="9718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3" name="image7.png" descr="texturas-09.png"/>
              <p:cNvPicPr/>
              <p:nvPr/>
            </p:nvPicPr>
            <p:blipFill>
              <a:blip r:embed="rId7">
                <a:alphaModFix amt="30000"/>
                <a:extLst/>
              </a:blip>
              <a:stretch>
                <a:fillRect/>
              </a:stretch>
            </p:blipFill>
            <p:spPr>
              <a:xfrm>
                <a:off x="2330825" y="1143586"/>
                <a:ext cx="1530223" cy="9718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27" name="Group 227"/>
            <p:cNvGrpSpPr/>
            <p:nvPr/>
          </p:nvGrpSpPr>
          <p:grpSpPr>
            <a:xfrm>
              <a:off x="4094691" y="94992"/>
              <a:ext cx="1938081" cy="4609302"/>
              <a:chOff x="0" y="-1"/>
              <a:chExt cx="1938079" cy="4609300"/>
            </a:xfrm>
          </p:grpSpPr>
          <p:sp>
            <p:nvSpPr>
              <p:cNvPr id="225" name="Shape 225"/>
              <p:cNvSpPr/>
              <p:nvPr/>
            </p:nvSpPr>
            <p:spPr>
              <a:xfrm>
                <a:off x="0" y="-1"/>
                <a:ext cx="1918547" cy="4609300"/>
              </a:xfrm>
              <a:prstGeom prst="rect">
                <a:avLst/>
              </a:prstGeom>
              <a:solidFill>
                <a:srgbClr val="A6A6A6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0" y="2081489"/>
                <a:ext cx="1938079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</a:t>
                </a:r>
              </a:p>
            </p:txBody>
          </p:sp>
        </p:grpSp>
        <p:grpSp>
          <p:nvGrpSpPr>
            <p:cNvPr id="230" name="Group 230"/>
            <p:cNvGrpSpPr/>
            <p:nvPr/>
          </p:nvGrpSpPr>
          <p:grpSpPr>
            <a:xfrm>
              <a:off x="10096390" y="87894"/>
              <a:ext cx="1930593" cy="4594945"/>
              <a:chOff x="-1" y="-1"/>
              <a:chExt cx="1930592" cy="4594944"/>
            </a:xfrm>
          </p:grpSpPr>
          <p:sp>
            <p:nvSpPr>
              <p:cNvPr id="228" name="Shape 228"/>
              <p:cNvSpPr/>
              <p:nvPr/>
            </p:nvSpPr>
            <p:spPr>
              <a:xfrm>
                <a:off x="-1" y="-1"/>
                <a:ext cx="1930592" cy="4594944"/>
              </a:xfrm>
              <a:prstGeom prst="rect">
                <a:avLst/>
              </a:prstGeom>
              <a:solidFill>
                <a:srgbClr val="A6A6A6">
                  <a:alpha val="27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  <a:endParaRPr sz="1350"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-1" y="2074311"/>
                <a:ext cx="1930592" cy="4463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>
                  <a:defRPr>
                    <a:solidFill>
                      <a:srgbClr val="FFFFFF"/>
                    </a:solid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2175"/>
                  <a:t>    </a:t>
                </a:r>
              </a:p>
            </p:txBody>
          </p:sp>
        </p:grpSp>
      </p:grpSp>
      <p:sp>
        <p:nvSpPr>
          <p:cNvPr id="237" name="Shape 237"/>
          <p:cNvSpPr/>
          <p:nvPr/>
        </p:nvSpPr>
        <p:spPr>
          <a:xfrm>
            <a:off x="1677584" y="2954512"/>
            <a:ext cx="1355433" cy="121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latin typeface="Arial"/>
                <a:ea typeface="Arial Rounded MT Bold"/>
                <a:cs typeface="Arial"/>
                <a:sym typeface="Arial Rounded MT Bold"/>
              </a:rPr>
              <a:t>¿Cuánto </a:t>
            </a:r>
          </a:p>
          <a:p>
            <a:pPr lvl="0" algn="ctr">
              <a:defRPr sz="1800"/>
            </a:pPr>
            <a:r>
              <a:rPr dirty="0">
                <a:latin typeface="Arial"/>
                <a:ea typeface="Arial Rounded MT Bold"/>
                <a:cs typeface="Arial"/>
                <a:sym typeface="Arial Rounded MT Bold"/>
              </a:rPr>
              <a:t>conocemos </a:t>
            </a:r>
          </a:p>
          <a:p>
            <a:pPr lvl="0" algn="ctr">
              <a:defRPr sz="1800"/>
            </a:pPr>
            <a:r>
              <a:rPr dirty="0">
                <a:latin typeface="Arial"/>
                <a:ea typeface="Arial Rounded MT Bold"/>
                <a:cs typeface="Arial"/>
                <a:sym typeface="Arial Rounded MT Bold"/>
              </a:rPr>
              <a:t>de nuestro</a:t>
            </a:r>
          </a:p>
          <a:p>
            <a:pPr lvl="0" algn="ctr">
              <a:defRPr sz="1800"/>
            </a:pPr>
            <a:r>
              <a:rPr dirty="0">
                <a:latin typeface="Arial"/>
                <a:ea typeface="Arial Rounded MT Bold"/>
                <a:cs typeface="Arial"/>
                <a:sym typeface="Arial Rounded MT Bold"/>
              </a:rPr>
              <a:t>colegio?</a:t>
            </a:r>
          </a:p>
        </p:txBody>
      </p:sp>
      <p:sp>
        <p:nvSpPr>
          <p:cNvPr id="238" name="Shape 238"/>
          <p:cNvSpPr/>
          <p:nvPr/>
        </p:nvSpPr>
        <p:spPr>
          <a:xfrm>
            <a:off x="4730632" y="3232647"/>
            <a:ext cx="1111777" cy="66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solidFill>
                  <a:srgbClr val="1F497D"/>
                </a:solidFill>
                <a:latin typeface="Arial"/>
                <a:ea typeface="Arial Rounded MT Bold"/>
                <a:cs typeface="Arial"/>
                <a:sym typeface="Arial Rounded MT Bold"/>
              </a:rPr>
              <a:t>¿Cómo </a:t>
            </a:r>
          </a:p>
          <a:p>
            <a:pPr lvl="0" algn="ctr">
              <a:defRPr sz="1800"/>
            </a:pPr>
            <a:r>
              <a:rPr dirty="0">
                <a:solidFill>
                  <a:srgbClr val="1F497D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estamos?</a:t>
            </a:r>
          </a:p>
        </p:txBody>
      </p:sp>
      <p:sp>
        <p:nvSpPr>
          <p:cNvPr id="239" name="Shape 239"/>
          <p:cNvSpPr/>
          <p:nvPr/>
        </p:nvSpPr>
        <p:spPr>
          <a:xfrm>
            <a:off x="6282711" y="2940861"/>
            <a:ext cx="1060480" cy="121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solidFill>
                  <a:srgbClr val="80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¿Qué </a:t>
            </a:r>
          </a:p>
          <a:p>
            <a:pPr lvl="0" algn="ctr">
              <a:defRPr sz="1800"/>
            </a:pPr>
            <a:r>
              <a:rPr dirty="0">
                <a:solidFill>
                  <a:srgbClr val="80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está en</a:t>
            </a:r>
          </a:p>
          <a:p>
            <a:pPr lvl="0" algn="ctr">
              <a:defRPr sz="1800"/>
            </a:pPr>
            <a:r>
              <a:rPr dirty="0">
                <a:solidFill>
                  <a:srgbClr val="80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nuestras </a:t>
            </a:r>
          </a:p>
          <a:p>
            <a:pPr lvl="0" algn="ctr">
              <a:defRPr sz="1800"/>
            </a:pPr>
            <a:r>
              <a:rPr dirty="0">
                <a:solidFill>
                  <a:srgbClr val="80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manos?</a:t>
            </a:r>
          </a:p>
        </p:txBody>
      </p:sp>
      <p:sp>
        <p:nvSpPr>
          <p:cNvPr id="240" name="Shape 240"/>
          <p:cNvSpPr/>
          <p:nvPr/>
        </p:nvSpPr>
        <p:spPr>
          <a:xfrm>
            <a:off x="10853758" y="3084504"/>
            <a:ext cx="1124600" cy="94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¿</a:t>
            </a:r>
            <a:r>
              <a:rPr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Cómo</a:t>
            </a:r>
            <a:r>
              <a:rPr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defRPr sz="1800"/>
            </a:pPr>
            <a:r>
              <a:rPr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podemos</a:t>
            </a:r>
            <a:r>
              <a:rPr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defRPr sz="1800"/>
            </a:pPr>
            <a:r>
              <a:rPr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mejorar</a:t>
            </a:r>
            <a:r>
              <a:rPr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?</a:t>
            </a:r>
          </a:p>
        </p:txBody>
      </p:sp>
      <p:sp>
        <p:nvSpPr>
          <p:cNvPr id="241" name="Shape 241"/>
          <p:cNvSpPr/>
          <p:nvPr/>
        </p:nvSpPr>
        <p:spPr>
          <a:xfrm>
            <a:off x="2080289" y="1147192"/>
            <a:ext cx="509260" cy="50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 cap="flat">
            <a:solidFill>
              <a:srgbClr val="FFFFFF"/>
            </a:solidFill>
            <a:prstDash val="solid"/>
            <a:bevel/>
          </a:ln>
          <a:effectLst>
            <a:outerShdw blurRad="12700" dist="50800" dir="2700000" rotWithShape="0">
              <a:srgbClr val="499233">
                <a:alpha val="7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42" name="Shape 242"/>
          <p:cNvSpPr/>
          <p:nvPr/>
        </p:nvSpPr>
        <p:spPr>
          <a:xfrm>
            <a:off x="2188543" y="1116637"/>
            <a:ext cx="303863" cy="52700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2700" dist="38100" dir="2700000" rotWithShape="0">
              <a:srgbClr val="49923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2</a:t>
            </a:r>
          </a:p>
        </p:txBody>
      </p:sp>
      <p:sp>
        <p:nvSpPr>
          <p:cNvPr id="244" name="Shape 244"/>
          <p:cNvSpPr/>
          <p:nvPr/>
        </p:nvSpPr>
        <p:spPr>
          <a:xfrm>
            <a:off x="4981155" y="1146613"/>
            <a:ext cx="521053" cy="52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FFFFFF"/>
            </a:solidFill>
          </a:ln>
          <a:effectLst>
            <a:outerShdw blurRad="12700" dist="50800" dir="2700000" rotWithShape="0">
              <a:srgbClr val="046B7C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Helvetica Rounded LT Bold"/>
                <a:ea typeface="Helvetica Rounded LT Bold"/>
                <a:cs typeface="Helvetica Rounded LT Bold"/>
                <a:sym typeface="Helvetica Rounded LT Bold"/>
              </a:defRPr>
            </a:pPr>
            <a:endParaRPr sz="1350"/>
          </a:p>
        </p:txBody>
      </p:sp>
      <p:sp>
        <p:nvSpPr>
          <p:cNvPr id="245" name="Shape 245"/>
          <p:cNvSpPr/>
          <p:nvPr/>
        </p:nvSpPr>
        <p:spPr>
          <a:xfrm>
            <a:off x="5079079" y="1122182"/>
            <a:ext cx="303863" cy="527001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046B7C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3</a:t>
            </a:r>
          </a:p>
        </p:txBody>
      </p:sp>
      <p:sp>
        <p:nvSpPr>
          <p:cNvPr id="246" name="Shape 246"/>
          <p:cNvSpPr/>
          <p:nvPr/>
        </p:nvSpPr>
        <p:spPr>
          <a:xfrm>
            <a:off x="6617729" y="1130462"/>
            <a:ext cx="303863" cy="527001"/>
          </a:xfrm>
          <a:prstGeom prst="rect">
            <a:avLst/>
          </a:prstGeom>
          <a:ln w="12700">
            <a:miter lim="400000"/>
          </a:ln>
          <a:effectLst>
            <a:outerShdw blurRad="12700" dist="50800" dir="2700000" rotWithShape="0">
              <a:srgbClr val="800000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4</a:t>
            </a:r>
          </a:p>
        </p:txBody>
      </p:sp>
      <p:sp>
        <p:nvSpPr>
          <p:cNvPr id="247" name="Shape 247"/>
          <p:cNvSpPr/>
          <p:nvPr/>
        </p:nvSpPr>
        <p:spPr>
          <a:xfrm>
            <a:off x="6519459" y="1158721"/>
            <a:ext cx="516583" cy="516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FFFFFF"/>
            </a:solidFill>
          </a:ln>
          <a:effectLst>
            <a:outerShdw blurRad="12700" dist="50800" dir="2700000" rotWithShape="0">
              <a:srgbClr val="800000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Helvetica Rounded LT Bold"/>
                <a:ea typeface="Helvetica Rounded LT Bold"/>
                <a:cs typeface="Helvetica Rounded LT Bold"/>
                <a:sym typeface="Helvetica Rounded LT Bold"/>
              </a:defRPr>
            </a:pPr>
            <a:endParaRPr sz="1350"/>
          </a:p>
        </p:txBody>
      </p:sp>
      <p:sp>
        <p:nvSpPr>
          <p:cNvPr id="252" name="Shape 252"/>
          <p:cNvSpPr/>
          <p:nvPr/>
        </p:nvSpPr>
        <p:spPr>
          <a:xfrm>
            <a:off x="542720" y="1169019"/>
            <a:ext cx="509260" cy="50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76200" cap="flat">
            <a:solidFill>
              <a:srgbClr val="FFFFFF"/>
            </a:solidFill>
            <a:prstDash val="solid"/>
            <a:bevel/>
          </a:ln>
          <a:effectLst>
            <a:outerShdw blurRad="12700" dist="50800" dir="2700000" rotWithShape="0">
              <a:srgbClr val="C54C1F">
                <a:alpha val="7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3" name="Shape 253"/>
          <p:cNvSpPr/>
          <p:nvPr/>
        </p:nvSpPr>
        <p:spPr>
          <a:xfrm>
            <a:off x="636709" y="1148291"/>
            <a:ext cx="303863" cy="52700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2700" dist="38100" dir="2700000" rotWithShape="0">
              <a:srgbClr val="C54C1F">
                <a:alpha val="7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 numCol="1" anchor="t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1</a:t>
            </a:r>
          </a:p>
        </p:txBody>
      </p:sp>
      <p:sp>
        <p:nvSpPr>
          <p:cNvPr id="255" name="Shape 255"/>
          <p:cNvSpPr/>
          <p:nvPr/>
        </p:nvSpPr>
        <p:spPr>
          <a:xfrm>
            <a:off x="9496951" y="1146612"/>
            <a:ext cx="509260" cy="509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FFFFFF"/>
            </a:solidFill>
          </a:ln>
          <a:effectLst>
            <a:outerShdw blurRad="12700" dist="50800" dir="2700000" rotWithShape="0">
              <a:srgbClr val="D07D4E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6" name="Shape 256"/>
          <p:cNvSpPr/>
          <p:nvPr/>
        </p:nvSpPr>
        <p:spPr>
          <a:xfrm>
            <a:off x="9600442" y="1130462"/>
            <a:ext cx="303863" cy="527001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D07D4E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5</a:t>
            </a:r>
          </a:p>
        </p:txBody>
      </p:sp>
      <p:sp>
        <p:nvSpPr>
          <p:cNvPr id="257" name="Shape 257"/>
          <p:cNvSpPr/>
          <p:nvPr/>
        </p:nvSpPr>
        <p:spPr>
          <a:xfrm>
            <a:off x="11180824" y="1146612"/>
            <a:ext cx="509260" cy="509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76200">
            <a:solidFill>
              <a:srgbClr val="FFFFFF"/>
            </a:solidFill>
          </a:ln>
          <a:effectLst>
            <a:outerShdw blurRad="12700" dist="50800" dir="2700000" rotWithShape="0">
              <a:srgbClr val="713A78">
                <a:alpha val="7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58" name="Shape 258"/>
          <p:cNvSpPr/>
          <p:nvPr/>
        </p:nvSpPr>
        <p:spPr>
          <a:xfrm>
            <a:off x="11288089" y="1133231"/>
            <a:ext cx="303863" cy="527001"/>
          </a:xfrm>
          <a:prstGeom prst="rect">
            <a:avLst/>
          </a:prstGeom>
          <a:ln w="12700">
            <a:miter lim="400000"/>
          </a:ln>
          <a:effectLst>
            <a:outerShdw blurRad="12700" dist="38100" dir="2700000" rotWithShape="0">
              <a:srgbClr val="713A78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>
              <a:defRPr sz="36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>
                <a:latin typeface="Arial"/>
                <a:cs typeface="Arial"/>
              </a:rPr>
              <a:t>6</a:t>
            </a:r>
          </a:p>
        </p:txBody>
      </p:sp>
      <p:sp>
        <p:nvSpPr>
          <p:cNvPr id="259" name="Shape 259"/>
          <p:cNvSpPr/>
          <p:nvPr/>
        </p:nvSpPr>
        <p:spPr>
          <a:xfrm>
            <a:off x="3350380" y="2536632"/>
            <a:ext cx="1058878" cy="4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75" dirty="0">
                <a:latin typeface="Arial"/>
                <a:cs typeface="Arial"/>
              </a:rPr>
              <a:t>Receso</a:t>
            </a:r>
          </a:p>
        </p:txBody>
      </p:sp>
      <p:sp>
        <p:nvSpPr>
          <p:cNvPr id="260" name="Shape 260"/>
          <p:cNvSpPr/>
          <p:nvPr/>
        </p:nvSpPr>
        <p:spPr>
          <a:xfrm>
            <a:off x="7759662" y="2553270"/>
            <a:ext cx="1058878" cy="446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75">
                <a:latin typeface="Arial"/>
                <a:cs typeface="Arial"/>
              </a:rPr>
              <a:t>Receso</a:t>
            </a:r>
          </a:p>
        </p:txBody>
      </p:sp>
      <p:sp>
        <p:nvSpPr>
          <p:cNvPr id="261" name="Shape 261"/>
          <p:cNvSpPr/>
          <p:nvPr/>
        </p:nvSpPr>
        <p:spPr>
          <a:xfrm>
            <a:off x="250564" y="2993630"/>
            <a:ext cx="1124600" cy="94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¿Por qué </a:t>
            </a:r>
          </a:p>
          <a:p>
            <a:pPr lvl="0" algn="ctr">
              <a:defRPr sz="1800"/>
            </a:pPr>
            <a:r>
              <a:rPr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estamos </a:t>
            </a:r>
          </a:p>
          <a:p>
            <a:pPr lvl="0" algn="ctr">
              <a:defRPr sz="1800"/>
            </a:pPr>
            <a:r>
              <a:rPr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aquí?</a:t>
            </a:r>
          </a:p>
        </p:txBody>
      </p:sp>
      <p:sp>
        <p:nvSpPr>
          <p:cNvPr id="262" name="Shape 262"/>
          <p:cNvSpPr/>
          <p:nvPr/>
        </p:nvSpPr>
        <p:spPr>
          <a:xfrm>
            <a:off x="9282932" y="2930783"/>
            <a:ext cx="1047657" cy="121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¿Por </a:t>
            </a:r>
          </a:p>
          <a:p>
            <a:pPr lvl="0" algn="ctr">
              <a:defRPr sz="1800"/>
            </a:pPr>
            <a:r>
              <a:rPr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quiénes </a:t>
            </a:r>
          </a:p>
          <a:p>
            <a:pPr lvl="0" algn="ctr">
              <a:defRPr sz="1800"/>
            </a:pPr>
            <a:r>
              <a:rPr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estamos </a:t>
            </a:r>
          </a:p>
          <a:p>
            <a:pPr lvl="0" algn="ctr">
              <a:defRPr sz="1800"/>
            </a:pPr>
            <a:r>
              <a:rPr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aquí?</a:t>
            </a:r>
          </a:p>
        </p:txBody>
      </p:sp>
      <p:sp>
        <p:nvSpPr>
          <p:cNvPr id="263" name="Shape 263"/>
          <p:cNvSpPr/>
          <p:nvPr/>
        </p:nvSpPr>
        <p:spPr>
          <a:xfrm>
            <a:off x="326091" y="2008404"/>
            <a:ext cx="906010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>
                <a:latin typeface="Arial"/>
                <a:cs typeface="Arial"/>
              </a:rPr>
              <a:t>Camerino</a:t>
            </a:r>
          </a:p>
        </p:txBody>
      </p:sp>
      <p:sp>
        <p:nvSpPr>
          <p:cNvPr id="264" name="Shape 264"/>
          <p:cNvSpPr/>
          <p:nvPr/>
        </p:nvSpPr>
        <p:spPr>
          <a:xfrm>
            <a:off x="1682760" y="2009474"/>
            <a:ext cx="1313172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 err="1">
                <a:latin typeface="Arial"/>
                <a:cs typeface="Arial"/>
              </a:rPr>
              <a:t>Calentamiento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697203" y="2011524"/>
            <a:ext cx="1322791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 err="1">
                <a:latin typeface="Arial"/>
                <a:cs typeface="Arial"/>
              </a:rPr>
              <a:t>Entrenamiento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055166" y="1961923"/>
            <a:ext cx="150393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El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balón</a:t>
            </a: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está</a:t>
            </a: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en</a:t>
            </a: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lnSpc>
                <a:spcPct val="80000"/>
              </a:lnSpc>
              <a:defRPr sz="1800"/>
            </a:pP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nuestra</a:t>
            </a: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cancha</a:t>
            </a:r>
            <a:endParaRPr sz="15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9166935" y="1967445"/>
            <a:ext cx="123622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Antes de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salir</a:t>
            </a:r>
            <a:endParaRPr sz="15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  <a:p>
            <a:pPr lvl="0" algn="ctr">
              <a:lnSpc>
                <a:spcPct val="80000"/>
              </a:lnSpc>
              <a:defRPr sz="1800"/>
            </a:pPr>
            <a:r>
              <a:rPr sz="15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a la </a:t>
            </a:r>
            <a:r>
              <a:rPr sz="15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cancha</a:t>
            </a:r>
            <a:endParaRPr sz="15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0929927" y="2017053"/>
            <a:ext cx="8835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>
            <a:lvl1pPr algn="ctr">
              <a:lnSpc>
                <a:spcPct val="80000"/>
              </a:lnSpc>
              <a:defRPr sz="2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 dirty="0">
                <a:latin typeface="Arial"/>
                <a:cs typeface="Arial"/>
              </a:rPr>
              <a:t>El </a:t>
            </a:r>
            <a:r>
              <a:rPr sz="1500" dirty="0" err="1">
                <a:latin typeface="Arial"/>
                <a:cs typeface="Arial"/>
              </a:rPr>
              <a:t>partido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70308" y="4606457"/>
            <a:ext cx="1217575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C54C1F"/>
                </a:solidFill>
                <a:latin typeface="HelveticaRounded"/>
                <a:ea typeface="HelveticaRounded"/>
                <a:cs typeface="HelveticaRounded"/>
                <a:sym typeface="HelveticaRounde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7:00 a 7:15am</a:t>
            </a:r>
          </a:p>
        </p:txBody>
      </p:sp>
      <p:sp>
        <p:nvSpPr>
          <p:cNvPr id="270" name="Shape 270"/>
          <p:cNvSpPr/>
          <p:nvPr/>
        </p:nvSpPr>
        <p:spPr>
          <a:xfrm>
            <a:off x="1719547" y="4601695"/>
            <a:ext cx="1217575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4F6228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7:15 a 8:15am</a:t>
            </a:r>
          </a:p>
        </p:txBody>
      </p:sp>
      <p:sp>
        <p:nvSpPr>
          <p:cNvPr id="271" name="Shape 271"/>
          <p:cNvSpPr/>
          <p:nvPr/>
        </p:nvSpPr>
        <p:spPr>
          <a:xfrm>
            <a:off x="3171280" y="4601695"/>
            <a:ext cx="1217575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8:15 a 8:30am</a:t>
            </a:r>
          </a:p>
        </p:txBody>
      </p:sp>
      <p:sp>
        <p:nvSpPr>
          <p:cNvPr id="272" name="Shape 272"/>
          <p:cNvSpPr/>
          <p:nvPr/>
        </p:nvSpPr>
        <p:spPr>
          <a:xfrm>
            <a:off x="4668208" y="4601695"/>
            <a:ext cx="1217575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1F497D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>
                <a:solidFill>
                  <a:schemeClr val="tx1"/>
                </a:solidFill>
                <a:latin typeface="Arial"/>
                <a:cs typeface="Arial"/>
              </a:rPr>
              <a:t>8:30 a 9:40am</a:t>
            </a:r>
          </a:p>
        </p:txBody>
      </p:sp>
      <p:sp>
        <p:nvSpPr>
          <p:cNvPr id="273" name="Shape 273"/>
          <p:cNvSpPr/>
          <p:nvPr/>
        </p:nvSpPr>
        <p:spPr>
          <a:xfrm>
            <a:off x="6156073" y="4601695"/>
            <a:ext cx="1313756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8000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9:40 a 10:</a:t>
            </a:r>
            <a:r>
              <a:rPr lang="es-ES_tradnl" sz="1350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5am</a:t>
            </a:r>
          </a:p>
        </p:txBody>
      </p:sp>
      <p:sp>
        <p:nvSpPr>
          <p:cNvPr id="274" name="Shape 274"/>
          <p:cNvSpPr/>
          <p:nvPr/>
        </p:nvSpPr>
        <p:spPr>
          <a:xfrm>
            <a:off x="7592792" y="4601695"/>
            <a:ext cx="1397112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10:</a:t>
            </a:r>
            <a:r>
              <a:rPr lang="es-ES_tradnl" sz="1350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5 a 11:</a:t>
            </a:r>
            <a:r>
              <a:rPr lang="es-ES_tradnl" sz="1350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0am</a:t>
            </a:r>
          </a:p>
        </p:txBody>
      </p:sp>
      <p:sp>
        <p:nvSpPr>
          <p:cNvPr id="275" name="Shape 275"/>
          <p:cNvSpPr/>
          <p:nvPr/>
        </p:nvSpPr>
        <p:spPr>
          <a:xfrm>
            <a:off x="9156296" y="4601695"/>
            <a:ext cx="1300931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D07D4E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11:</a:t>
            </a:r>
            <a:r>
              <a:rPr lang="es-ES_tradnl" sz="1350" dirty="0">
                <a:solidFill>
                  <a:schemeClr val="tx1"/>
                </a:solidFill>
                <a:latin typeface="Arial"/>
                <a:cs typeface="Arial"/>
              </a:rPr>
              <a:t>0</a:t>
            </a:r>
            <a:r>
              <a:rPr sz="1350" dirty="0">
                <a:solidFill>
                  <a:schemeClr val="tx1"/>
                </a:solidFill>
                <a:latin typeface="Arial"/>
                <a:cs typeface="Arial"/>
              </a:rPr>
              <a:t>0 a 12:00m</a:t>
            </a:r>
          </a:p>
        </p:txBody>
      </p:sp>
      <p:sp>
        <p:nvSpPr>
          <p:cNvPr id="276" name="Shape 276"/>
          <p:cNvSpPr/>
          <p:nvPr/>
        </p:nvSpPr>
        <p:spPr>
          <a:xfrm>
            <a:off x="10759179" y="4601695"/>
            <a:ext cx="1313756" cy="31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>
            <a:lvl1pPr algn="ctr">
              <a:defRPr sz="1800">
                <a:solidFill>
                  <a:srgbClr val="A44D97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350">
                <a:solidFill>
                  <a:schemeClr val="tx1"/>
                </a:solidFill>
                <a:latin typeface="Arial"/>
                <a:cs typeface="Arial"/>
              </a:rPr>
              <a:t>12:00 a 1:00pm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899934" y="235139"/>
            <a:ext cx="5170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Actividades a realizar en el </a:t>
            </a:r>
            <a:r>
              <a:rPr lang="es-CO" sz="2400" b="1" dirty="0" smtClean="0">
                <a:solidFill>
                  <a:srgbClr val="FF0000"/>
                </a:solidFill>
              </a:rPr>
              <a:t>DIA E</a:t>
            </a:r>
            <a:endParaRPr lang="es-C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78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9926" y="316533"/>
            <a:ext cx="9801395" cy="2601767"/>
          </a:xfrm>
        </p:spPr>
        <p:txBody>
          <a:bodyPr/>
          <a:lstStyle/>
          <a:p>
            <a:pPr algn="just"/>
            <a:r>
              <a:rPr lang="es-CO" sz="2800" dirty="0" smtClean="0"/>
              <a:t>Previo al desarrollo </a:t>
            </a:r>
            <a:r>
              <a:rPr lang="es-CO" sz="2800" dirty="0"/>
              <a:t>de la jornada del </a:t>
            </a:r>
            <a:r>
              <a:rPr lang="es-CO" sz="2800" dirty="0">
                <a:solidFill>
                  <a:srgbClr val="FF0000"/>
                </a:solidFill>
              </a:rPr>
              <a:t>DIA </a:t>
            </a:r>
            <a:r>
              <a:rPr lang="es-CO" sz="2800" dirty="0" smtClean="0">
                <a:solidFill>
                  <a:srgbClr val="FF0000"/>
                </a:solidFill>
              </a:rPr>
              <a:t>e </a:t>
            </a:r>
            <a:r>
              <a:rPr lang="es-CO" sz="2800" dirty="0" smtClean="0"/>
              <a:t>La Secretaria de Educación Municipal realiza una jornada de capacitación a sus funcionarios para el acompañamiento que se realizara en cada una de las IE oficiales.</a:t>
            </a:r>
            <a:endParaRPr lang="es-CO" sz="28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86" y="3132305"/>
            <a:ext cx="5677889" cy="31938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6" y="3151760"/>
            <a:ext cx="5677890" cy="31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74" y="3528810"/>
            <a:ext cx="4047687" cy="30357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9786" y="3377956"/>
            <a:ext cx="5088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En cada una de la IE del municipio los directivos docente y Rectores dan a conocer las actividades del </a:t>
            </a:r>
            <a:r>
              <a:rPr lang="es-CO" sz="2400" dirty="0" smtClean="0">
                <a:solidFill>
                  <a:srgbClr val="FF0000"/>
                </a:solidFill>
              </a:rPr>
              <a:t>DIA E </a:t>
            </a:r>
            <a:r>
              <a:rPr lang="es-CO" sz="2400" dirty="0" smtClean="0"/>
              <a:t>y las estrategias mediante las cuales se va a desarrollar. </a:t>
            </a:r>
            <a:endParaRPr lang="es-CO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133832" y="614265"/>
            <a:ext cx="2626854" cy="52322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1</a:t>
            </a:r>
            <a:r>
              <a:rPr lang="es-CO" sz="2800" dirty="0"/>
              <a:t>.</a:t>
            </a:r>
            <a:r>
              <a:rPr lang="es-CO" sz="2800" dirty="0" smtClean="0"/>
              <a:t> CAMERINO</a:t>
            </a:r>
            <a:endParaRPr lang="es-CO" sz="2800" dirty="0"/>
          </a:p>
        </p:txBody>
      </p:sp>
      <p:sp>
        <p:nvSpPr>
          <p:cNvPr id="6" name="Shape 261"/>
          <p:cNvSpPr/>
          <p:nvPr/>
        </p:nvSpPr>
        <p:spPr>
          <a:xfrm>
            <a:off x="2572786" y="1786471"/>
            <a:ext cx="1462834" cy="121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sz="2400"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¿Por qué </a:t>
            </a:r>
          </a:p>
          <a:p>
            <a:pPr lvl="0" algn="ctr">
              <a:defRPr sz="1800"/>
            </a:pPr>
            <a:r>
              <a:rPr sz="2400"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estamos </a:t>
            </a:r>
          </a:p>
          <a:p>
            <a:pPr lvl="0" algn="ctr">
              <a:defRPr sz="1800"/>
            </a:pPr>
            <a:r>
              <a:rPr sz="2400" dirty="0">
                <a:solidFill>
                  <a:srgbClr val="C54C1F"/>
                </a:solidFill>
                <a:latin typeface="Arial"/>
                <a:ea typeface="Arial Rounded MT Bold"/>
                <a:cs typeface="Arial"/>
                <a:sym typeface="Arial Rounded MT Bold"/>
              </a:rPr>
              <a:t>aquí?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75" y="435134"/>
            <a:ext cx="3985724" cy="29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1402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326" y="1216803"/>
            <a:ext cx="5045646" cy="596291"/>
          </a:xfrm>
        </p:spPr>
        <p:txBody>
          <a:bodyPr/>
          <a:lstStyle/>
          <a:p>
            <a:r>
              <a:rPr lang="es-CO" sz="3600" dirty="0" smtClean="0">
                <a:solidFill>
                  <a:srgbClr val="FF0000"/>
                </a:solidFill>
                <a:latin typeface="Curlz MT" panose="04040404050702020202" pitchFamily="82" charset="0"/>
              </a:rPr>
              <a:t>DESARROLLO DEL DIA </a:t>
            </a:r>
            <a:r>
              <a:rPr lang="es-CO" sz="4400" dirty="0">
                <a:solidFill>
                  <a:srgbClr val="FF0000"/>
                </a:solidFill>
                <a:latin typeface="Curlz MT" panose="04040404050702020202" pitchFamily="82" charset="0"/>
              </a:rPr>
              <a:t>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57726" y="1992325"/>
            <a:ext cx="71888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</a:t>
            </a:r>
            <a:r>
              <a:rPr lang="es-CO" dirty="0"/>
              <a:t>estrategia del Gobierno Nacional </a:t>
            </a:r>
            <a:r>
              <a:rPr lang="es-CO" dirty="0" smtClean="0"/>
              <a:t>para el desarrollo del </a:t>
            </a:r>
            <a:r>
              <a:rPr lang="es-CO" dirty="0"/>
              <a:t>día </a:t>
            </a:r>
            <a:r>
              <a:rPr lang="es-CO" dirty="0" smtClean="0"/>
              <a:t>(Día </a:t>
            </a:r>
            <a:r>
              <a:rPr lang="es-CO" dirty="0"/>
              <a:t>E), </a:t>
            </a:r>
            <a:r>
              <a:rPr lang="es-CO" dirty="0" smtClean="0"/>
              <a:t>se lleva a cabo con total éxito </a:t>
            </a:r>
            <a:r>
              <a:rPr lang="es-CO" dirty="0"/>
              <a:t>en la Ciudad de Tunja, </a:t>
            </a:r>
            <a:r>
              <a:rPr lang="es-CO" dirty="0" smtClean="0"/>
              <a:t>La SEM realiza acompañamiento a todas la Instituciones Educativas Oficiales con el apoyo de un grupo de profesionales. </a:t>
            </a:r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865" y="1186771"/>
            <a:ext cx="3852068" cy="365355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33933" y="5332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CO" dirty="0"/>
              <a:t>La actividad se desarrolló satisfactoriamente gracias al compromiso de los rectores, directivos, docentes, padres de familia y estudiantes de las I.E.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715657"/>
            <a:ext cx="4470400" cy="28976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87009" y="3404214"/>
            <a:ext cx="2159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¿Cuánto </a:t>
            </a:r>
          </a:p>
          <a:p>
            <a:pPr lvl="0" algn="ctr">
              <a:defRPr sz="1800"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conocemos </a:t>
            </a:r>
          </a:p>
          <a:p>
            <a:pPr lvl="0" algn="ctr">
              <a:defRPr sz="1800"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de nuestro</a:t>
            </a:r>
          </a:p>
          <a:p>
            <a:pPr lvl="0" algn="ctr">
              <a:defRPr sz="1800"/>
            </a:pPr>
            <a:r>
              <a:rPr lang="es-CO" sz="24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colegio?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6400" y="447579"/>
            <a:ext cx="3249348" cy="52322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FF0000"/>
                </a:solidFill>
              </a:rPr>
              <a:t>2</a:t>
            </a:r>
            <a:r>
              <a:rPr lang="es-CO" sz="2800" dirty="0" smtClean="0"/>
              <a:t>. Calentamiento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846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2195" y="1859830"/>
            <a:ext cx="6031149" cy="1110019"/>
          </a:xfrm>
        </p:spPr>
        <p:txBody>
          <a:bodyPr/>
          <a:lstStyle/>
          <a:p>
            <a:pPr algn="just"/>
            <a:r>
              <a:rPr lang="es-CO" sz="2400" dirty="0" smtClean="0"/>
              <a:t>La Jornada del </a:t>
            </a:r>
            <a:r>
              <a:rPr lang="es-CO" sz="2400" dirty="0" smtClean="0">
                <a:solidFill>
                  <a:srgbClr val="FF0000"/>
                </a:solidFill>
              </a:rPr>
              <a:t>Día E </a:t>
            </a:r>
            <a:r>
              <a:rPr lang="es-CO" sz="2400" dirty="0" smtClean="0"/>
              <a:t>se desarrollo en el </a:t>
            </a:r>
            <a:r>
              <a:rPr lang="es-CO" sz="2400" dirty="0" smtClean="0">
                <a:solidFill>
                  <a:srgbClr val="FF0000"/>
                </a:solidFill>
              </a:rPr>
              <a:t>100% </a:t>
            </a:r>
            <a:r>
              <a:rPr lang="es-CO" sz="2400" dirty="0" smtClean="0"/>
              <a:t>de las Instituciones Educativas del Municipio.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459" y="3783313"/>
            <a:ext cx="4288849" cy="29280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3" y="3422021"/>
            <a:ext cx="4385758" cy="3289319"/>
          </a:xfrm>
          <a:prstGeom prst="rect">
            <a:avLst/>
          </a:prstGeom>
        </p:spPr>
      </p:pic>
      <p:sp>
        <p:nvSpPr>
          <p:cNvPr id="6" name="Shape 238"/>
          <p:cNvSpPr/>
          <p:nvPr/>
        </p:nvSpPr>
        <p:spPr>
          <a:xfrm>
            <a:off x="352195" y="690188"/>
            <a:ext cx="3062514" cy="480834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lang="es-CO" sz="2400" dirty="0" smtClean="0">
                <a:solidFill>
                  <a:srgbClr val="FF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3</a:t>
            </a:r>
            <a:r>
              <a:rPr lang="es-CO" sz="2400" dirty="0" smtClean="0">
                <a:latin typeface="Arial"/>
                <a:ea typeface="Arial Rounded MT Bold"/>
                <a:cs typeface="Arial"/>
                <a:sym typeface="Arial Rounded MT Bold"/>
              </a:rPr>
              <a:t>. Entrenamiento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960591" y="453552"/>
            <a:ext cx="2253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 sz="1800"/>
            </a:pPr>
            <a:r>
              <a:rPr lang="es-CO" sz="28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¿Cómo estamos?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12069"/>
          <a:stretch/>
        </p:blipFill>
        <p:spPr>
          <a:xfrm>
            <a:off x="6929226" y="453552"/>
            <a:ext cx="4244670" cy="28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1841" y="4564168"/>
            <a:ext cx="6834599" cy="1946102"/>
          </a:xfrm>
        </p:spPr>
        <p:txBody>
          <a:bodyPr/>
          <a:lstStyle/>
          <a:p>
            <a:pPr algn="just"/>
            <a:r>
              <a:rPr lang="es-CO" sz="2800" dirty="0"/>
              <a:t>De los “</a:t>
            </a:r>
            <a:r>
              <a:rPr lang="es-CO" sz="2800" dirty="0" smtClean="0"/>
              <a:t>Acuerdos por </a:t>
            </a:r>
            <a:r>
              <a:rPr lang="es-CO" sz="2800" dirty="0"/>
              <a:t>la Excelencia</a:t>
            </a:r>
            <a:r>
              <a:rPr lang="es-CO" sz="2800" dirty="0" smtClean="0"/>
              <a:t>”  realizados en las IE se </a:t>
            </a:r>
            <a:r>
              <a:rPr lang="es-CO" sz="2800" dirty="0"/>
              <a:t>proponen </a:t>
            </a:r>
            <a:r>
              <a:rPr lang="es-CO" sz="2800" dirty="0" smtClean="0"/>
              <a:t>una serie de estrategias </a:t>
            </a:r>
            <a:r>
              <a:rPr lang="es-CO" sz="2800" dirty="0"/>
              <a:t>para el </a:t>
            </a:r>
            <a:r>
              <a:rPr lang="es-CO" sz="2800" dirty="0" smtClean="0"/>
              <a:t>mejoramiento en las IE:</a:t>
            </a:r>
            <a:r>
              <a:rPr lang="es-CO" sz="3600" dirty="0"/>
              <a:t/>
            </a:r>
            <a:br>
              <a:rPr lang="es-CO" sz="3600" dirty="0"/>
            </a:br>
            <a:endParaRPr lang="es-CO" sz="3600" dirty="0"/>
          </a:p>
        </p:txBody>
      </p:sp>
      <p:pic>
        <p:nvPicPr>
          <p:cNvPr id="7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3" y="1130842"/>
            <a:ext cx="4984122" cy="3224331"/>
          </a:xfrm>
        </p:spPr>
      </p:pic>
      <p:sp>
        <p:nvSpPr>
          <p:cNvPr id="8" name="Shape 266"/>
          <p:cNvSpPr/>
          <p:nvPr/>
        </p:nvSpPr>
        <p:spPr>
          <a:xfrm>
            <a:off x="1392582" y="496822"/>
            <a:ext cx="2408349" cy="634020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6" rIns="34286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lang="es-CO" sz="2400" dirty="0" smtClean="0">
                <a:solidFill>
                  <a:srgbClr val="FF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4</a:t>
            </a:r>
            <a:r>
              <a:rPr lang="es-CO" sz="2000" dirty="0" smtClean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. </a:t>
            </a:r>
            <a:r>
              <a:rPr sz="2000" dirty="0" smtClean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El </a:t>
            </a:r>
            <a:r>
              <a:rPr sz="20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balón</a:t>
            </a:r>
            <a:r>
              <a:rPr sz="20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está</a:t>
            </a:r>
            <a:r>
              <a:rPr sz="20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en</a:t>
            </a:r>
            <a:r>
              <a:rPr sz="20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lnSpc>
                <a:spcPct val="80000"/>
              </a:lnSpc>
              <a:defRPr sz="1800"/>
            </a:pPr>
            <a:r>
              <a:rPr sz="20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nuestra</a:t>
            </a:r>
            <a:r>
              <a:rPr sz="20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cancha</a:t>
            </a:r>
            <a:endParaRPr sz="20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</p:txBody>
      </p:sp>
      <p:sp>
        <p:nvSpPr>
          <p:cNvPr id="9" name="Shape 239"/>
          <p:cNvSpPr/>
          <p:nvPr/>
        </p:nvSpPr>
        <p:spPr>
          <a:xfrm>
            <a:off x="4282715" y="2040925"/>
            <a:ext cx="2192200" cy="1404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sz="28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¿</a:t>
            </a:r>
            <a:r>
              <a:rPr sz="28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Qué</a:t>
            </a:r>
            <a:r>
              <a:rPr lang="es-CO" sz="2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240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está</a:t>
            </a:r>
            <a:r>
              <a:rPr sz="2800" dirty="0" smtClean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  <a:r>
              <a:rPr sz="28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en</a:t>
            </a:r>
          </a:p>
          <a:p>
            <a:pPr lvl="0" algn="ctr">
              <a:defRPr sz="1800"/>
            </a:pPr>
            <a:r>
              <a:rPr sz="28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nuestras </a:t>
            </a:r>
          </a:p>
          <a:p>
            <a:pPr lvl="0" algn="ctr">
              <a:defRPr sz="1800"/>
            </a:pPr>
            <a:r>
              <a:rPr sz="2800" dirty="0">
                <a:solidFill>
                  <a:schemeClr val="accent3">
                    <a:lumMod val="75000"/>
                  </a:schemeClr>
                </a:solidFill>
                <a:latin typeface="Arial"/>
                <a:ea typeface="Arial Rounded MT Bold"/>
                <a:cs typeface="Arial"/>
                <a:sym typeface="Arial Rounded MT Bold"/>
              </a:rPr>
              <a:t>manos?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4" y="1704238"/>
            <a:ext cx="3604524" cy="48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67"/>
          <p:cNvSpPr/>
          <p:nvPr/>
        </p:nvSpPr>
        <p:spPr>
          <a:xfrm>
            <a:off x="1587450" y="784077"/>
            <a:ext cx="2259585" cy="683264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4286" rIns="34286">
            <a:spAutoFit/>
          </a:bodyPr>
          <a:lstStyle/>
          <a:p>
            <a:pPr lvl="0" algn="ctr">
              <a:lnSpc>
                <a:spcPct val="80000"/>
              </a:lnSpc>
              <a:defRPr sz="1800"/>
            </a:pPr>
            <a:r>
              <a:rPr lang="es-CO" sz="2400" dirty="0" smtClean="0">
                <a:solidFill>
                  <a:srgbClr val="FF0000"/>
                </a:solidFill>
                <a:latin typeface="Arial"/>
                <a:ea typeface="Arial Rounded MT Bold"/>
                <a:cs typeface="Arial"/>
                <a:sym typeface="Arial Rounded MT Bold"/>
              </a:rPr>
              <a:t>5</a:t>
            </a:r>
            <a:r>
              <a:rPr lang="es-CO" sz="2400" dirty="0" smtClean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. </a:t>
            </a:r>
            <a:r>
              <a:rPr sz="2400" dirty="0" smtClean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Antes </a:t>
            </a:r>
            <a:r>
              <a:rPr sz="24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de </a:t>
            </a:r>
            <a:r>
              <a:rPr sz="24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salir</a:t>
            </a:r>
            <a:endParaRPr sz="24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  <a:p>
            <a:pPr lvl="0" algn="ctr">
              <a:lnSpc>
                <a:spcPct val="80000"/>
              </a:lnSpc>
              <a:defRPr sz="1800"/>
            </a:pPr>
            <a:r>
              <a:rPr sz="2400" dirty="0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a la </a:t>
            </a:r>
            <a:r>
              <a:rPr sz="2400" dirty="0" err="1">
                <a:solidFill>
                  <a:srgbClr val="FFFFFF"/>
                </a:solidFill>
                <a:latin typeface="Arial"/>
                <a:ea typeface="Arial Rounded MT Bold"/>
                <a:cs typeface="Arial"/>
                <a:sym typeface="Arial Rounded MT Bold"/>
              </a:rPr>
              <a:t>cancha</a:t>
            </a:r>
            <a:endParaRPr sz="2400" dirty="0">
              <a:solidFill>
                <a:srgbClr val="FFFFFF"/>
              </a:solidFill>
              <a:latin typeface="Arial"/>
              <a:ea typeface="Arial Rounded MT Bold"/>
              <a:cs typeface="Arial"/>
              <a:sym typeface="Arial Rounded MT Bold"/>
            </a:endParaRPr>
          </a:p>
        </p:txBody>
      </p:sp>
      <p:sp>
        <p:nvSpPr>
          <p:cNvPr id="6" name="Shape 262"/>
          <p:cNvSpPr/>
          <p:nvPr/>
        </p:nvSpPr>
        <p:spPr>
          <a:xfrm>
            <a:off x="4587137" y="549158"/>
            <a:ext cx="1360242" cy="1588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sz="2400"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¿Por </a:t>
            </a:r>
          </a:p>
          <a:p>
            <a:pPr lvl="0" algn="ctr">
              <a:defRPr sz="1800"/>
            </a:pPr>
            <a:r>
              <a:rPr sz="2400"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quiénes </a:t>
            </a:r>
          </a:p>
          <a:p>
            <a:pPr lvl="0" algn="ctr">
              <a:defRPr sz="1800"/>
            </a:pPr>
            <a:r>
              <a:rPr sz="2400"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estamos </a:t>
            </a:r>
          </a:p>
          <a:p>
            <a:pPr lvl="0" algn="ctr">
              <a:defRPr sz="1800"/>
            </a:pPr>
            <a:r>
              <a:rPr sz="2400" dirty="0">
                <a:solidFill>
                  <a:srgbClr val="D07D4E"/>
                </a:solidFill>
                <a:latin typeface="Arial"/>
                <a:ea typeface="Arial Rounded MT Bold"/>
                <a:cs typeface="Arial"/>
                <a:sym typeface="Arial Rounded MT Bold"/>
              </a:rPr>
              <a:t>aquí?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2" y="2430887"/>
            <a:ext cx="5250287" cy="39377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18910" y="5007184"/>
            <a:ext cx="473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desarrollo de la actividad del Día E cuenta con la participación masiva de estudiantes y padres de familia de las IE del desarrollo de esta actividad surgen las siguientes estrategias para el mejoramiento:</a:t>
            </a:r>
            <a:endParaRPr lang="es-CO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63" y="643991"/>
            <a:ext cx="5301803" cy="39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733" y="2034012"/>
            <a:ext cx="4957021" cy="1288737"/>
          </a:xfrm>
          <a:ln>
            <a:solidFill>
              <a:schemeClr val="accent3"/>
            </a:solidFill>
          </a:ln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CO" sz="2000" dirty="0"/>
              <a:t>Fomentar la lectura crítica en todas las áreas con apoyo del programa de lectores competente, de la coleccione semilla.</a:t>
            </a:r>
            <a:r>
              <a:rPr lang="es-CO" sz="2400" dirty="0"/>
              <a:t/>
            </a:r>
            <a:br>
              <a:rPr lang="es-CO" sz="2400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38852" y="4957003"/>
            <a:ext cx="5418306" cy="1404884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lvl="0" algn="just"/>
            <a:r>
              <a:rPr lang="es-CO" dirty="0" smtClean="0"/>
              <a:t>Realización </a:t>
            </a:r>
            <a:r>
              <a:rPr lang="es-CO" dirty="0"/>
              <a:t>de encuentros con padres de familia con atención personalizada </a:t>
            </a:r>
            <a:r>
              <a:rPr lang="es-CO" dirty="0" smtClean="0"/>
              <a:t>para </a:t>
            </a:r>
            <a:r>
              <a:rPr lang="es-CO" dirty="0"/>
              <a:t>ver los avances académicos </a:t>
            </a:r>
            <a:r>
              <a:rPr lang="es-CO" dirty="0" smtClean="0"/>
              <a:t>y falencias de </a:t>
            </a:r>
            <a:r>
              <a:rPr lang="es-CO" dirty="0"/>
              <a:t>los </a:t>
            </a:r>
            <a:r>
              <a:rPr lang="es-CO" dirty="0" smtClean="0"/>
              <a:t>estudiantes.</a:t>
            </a:r>
            <a:endParaRPr lang="es-CO" dirty="0"/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64" y="1467341"/>
            <a:ext cx="4099985" cy="3194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" y="3628268"/>
            <a:ext cx="4973321" cy="2733619"/>
          </a:xfrm>
          <a:prstGeom prst="rect">
            <a:avLst/>
          </a:prstGeom>
        </p:spPr>
      </p:pic>
      <p:sp>
        <p:nvSpPr>
          <p:cNvPr id="11" name="Shape 268"/>
          <p:cNvSpPr/>
          <p:nvPr/>
        </p:nvSpPr>
        <p:spPr>
          <a:xfrm>
            <a:off x="508591" y="743107"/>
            <a:ext cx="2582338" cy="437043"/>
          </a:xfrm>
          <a:prstGeom prst="rect">
            <a:avLst/>
          </a:prstGeom>
          <a:solidFill>
            <a:srgbClr val="FF99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6" rIns="34286">
            <a:spAutoFit/>
          </a:bodyPr>
          <a:lstStyle>
            <a:lvl1pPr algn="ctr">
              <a:lnSpc>
                <a:spcPct val="80000"/>
              </a:lnSpc>
              <a:defRPr sz="2000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s-CO" sz="2800" dirty="0" smtClean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s-CO" sz="2800" dirty="0" smtClean="0">
                <a:solidFill>
                  <a:schemeClr val="tx1"/>
                </a:solidFill>
                <a:latin typeface="Arial"/>
                <a:cs typeface="Arial"/>
              </a:rPr>
              <a:t>. </a:t>
            </a:r>
            <a:r>
              <a:rPr sz="2800" dirty="0" smtClean="0">
                <a:solidFill>
                  <a:schemeClr val="tx1"/>
                </a:solidFill>
                <a:latin typeface="Arial"/>
                <a:cs typeface="Arial"/>
              </a:rPr>
              <a:t>El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partido</a:t>
            </a:r>
            <a:endParaRPr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2" name="Shape 240"/>
          <p:cNvSpPr/>
          <p:nvPr/>
        </p:nvSpPr>
        <p:spPr>
          <a:xfrm>
            <a:off x="4479835" y="459771"/>
            <a:ext cx="1464438" cy="1219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5212" tIns="55212" rIns="55212" bIns="55212">
            <a:spAutoFit/>
          </a:bodyPr>
          <a:lstStyle/>
          <a:p>
            <a:pPr lvl="0" algn="ctr">
              <a:defRPr sz="1800"/>
            </a:pPr>
            <a:r>
              <a:rPr sz="2400"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¿</a:t>
            </a:r>
            <a:r>
              <a:rPr sz="2400"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Cómo</a:t>
            </a:r>
            <a:r>
              <a:rPr sz="2400"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defRPr sz="1800"/>
            </a:pPr>
            <a:r>
              <a:rPr sz="2400"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podemos</a:t>
            </a:r>
            <a:r>
              <a:rPr sz="2400"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 </a:t>
            </a:r>
          </a:p>
          <a:p>
            <a:pPr lvl="0" algn="ctr">
              <a:defRPr sz="1800"/>
            </a:pPr>
            <a:r>
              <a:rPr sz="2400" dirty="0" err="1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mejorar</a:t>
            </a:r>
            <a:r>
              <a:rPr sz="2400" dirty="0">
                <a:solidFill>
                  <a:srgbClr val="A44D97"/>
                </a:solidFill>
                <a:latin typeface="Arial"/>
                <a:ea typeface="Arial Rounded MT Bold"/>
                <a:cs typeface="Arial"/>
                <a:sym typeface="Arial Rounded MT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08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1209" y="697417"/>
            <a:ext cx="4949962" cy="2058661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400" dirty="0"/>
              <a:t>Realización de pactos de aula con la participación de padres, estudiantes y docentes, para favorecer los ambientes escolares.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0" y="3181082"/>
            <a:ext cx="5194661" cy="34263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9" y="542873"/>
            <a:ext cx="5108620" cy="363245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798708" y="4672290"/>
            <a:ext cx="6131238" cy="95410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 implementación de las </a:t>
            </a:r>
            <a:r>
              <a:rPr lang="es-CO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TICs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los procesos pedagógicos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76029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0" y="723176"/>
            <a:ext cx="4529947" cy="5445805"/>
          </a:xfrm>
        </p:spPr>
      </p:pic>
      <p:sp>
        <p:nvSpPr>
          <p:cNvPr id="5" name="Rectángulo 4"/>
          <p:cNvSpPr/>
          <p:nvPr/>
        </p:nvSpPr>
        <p:spPr>
          <a:xfrm>
            <a:off x="5511974" y="3978695"/>
            <a:ext cx="6096000" cy="237699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los proyectos de vida de los estudiantes, enfatizado en la importancia de la educación como única </a:t>
            </a:r>
            <a:r>
              <a:rPr lang="es-CO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progreso personal y familiar.</a:t>
            </a:r>
            <a:endParaRPr lang="es-C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03" y="154547"/>
            <a:ext cx="4851042" cy="3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14182" y="461929"/>
            <a:ext cx="4333238" cy="981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5400" b="1" dirty="0">
                <a:solidFill>
                  <a:srgbClr val="FF0000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Conclusiones: </a:t>
            </a:r>
            <a:endParaRPr lang="es-CO" sz="5400" b="1" dirty="0">
              <a:solidFill>
                <a:srgbClr val="FF0000"/>
              </a:solidFill>
              <a:effectLst/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2435" y="1670874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actividad fue una Herramienta valiosa para el análisis del estado </a:t>
            </a: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 de 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instituciones.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75196" y="5304794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tiempo para el desarrollo de la jornada se quedo corto en algunas instituciones, por la masiva </a:t>
            </a:r>
            <a:r>
              <a:rPr lang="es-CO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</a:t>
            </a:r>
            <a:r>
              <a:rPr lang="es-C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docentes. </a:t>
            </a:r>
            <a:endParaRPr lang="es-C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" y="3176182"/>
            <a:ext cx="4541949" cy="34064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45" y="938083"/>
            <a:ext cx="3147006" cy="419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566" y="635599"/>
            <a:ext cx="9404723" cy="1400530"/>
          </a:xfrm>
        </p:spPr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Colonna MT" panose="04020805060202030203" pitchFamily="82" charset="0"/>
              </a:rPr>
              <a:t>ACUERDO MUNICIPAL POR LA EXCELENCIA EDUCATIVA</a:t>
            </a:r>
            <a:endParaRPr lang="es-CO" dirty="0">
              <a:solidFill>
                <a:schemeClr val="bg1"/>
              </a:solidFill>
              <a:latin typeface="Colonna MT" panose="04020805060202030203" pitchFamily="82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961" y="0"/>
            <a:ext cx="1761897" cy="1591194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122768" y="2481064"/>
            <a:ext cx="9422016" cy="36084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800" dirty="0"/>
              <a:t>Revisando la información reportada por las Instituciones Educativas Oficiales de Tunja, en cuanto a las acciones institucionales que se proponen para lograr las metas de mejoramiento mínimo anual y aportar a que Colombia sea el país más educado de  Latinoamérica en 2025, encontramos  que la siguientes estrategias son las más comunes</a:t>
            </a:r>
            <a:r>
              <a:rPr lang="es-CO" sz="2800" dirty="0" smtClean="0"/>
              <a:t>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655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3278" y="413807"/>
            <a:ext cx="6688544" cy="792422"/>
          </a:xfrm>
        </p:spPr>
        <p:txBody>
          <a:bodyPr/>
          <a:lstStyle/>
          <a:p>
            <a:r>
              <a:rPr lang="es-CO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ASI ESTA </a:t>
            </a:r>
            <a:r>
              <a:rPr lang="es-CO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NUESTRA</a:t>
            </a:r>
            <a:r>
              <a:rPr lang="es-CO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ETC</a:t>
            </a:r>
            <a:endParaRPr lang="es-CO" b="1" dirty="0">
              <a:solidFill>
                <a:schemeClr val="accent3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2353" r="14132" b="5380"/>
          <a:stretch/>
        </p:blipFill>
        <p:spPr>
          <a:xfrm>
            <a:off x="573812" y="1519920"/>
            <a:ext cx="10957671" cy="4813625"/>
          </a:xfrm>
          <a:prstGeom prst="rect">
            <a:avLst/>
          </a:prstGeom>
        </p:spPr>
      </p:pic>
      <p:sp>
        <p:nvSpPr>
          <p:cNvPr id="7" name="Conector 6"/>
          <p:cNvSpPr/>
          <p:nvPr/>
        </p:nvSpPr>
        <p:spPr>
          <a:xfrm>
            <a:off x="9221822" y="2401713"/>
            <a:ext cx="1536969" cy="124514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onector 7"/>
          <p:cNvSpPr/>
          <p:nvPr/>
        </p:nvSpPr>
        <p:spPr>
          <a:xfrm>
            <a:off x="9358007" y="4567556"/>
            <a:ext cx="1536969" cy="124514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 derecha 9"/>
          <p:cNvSpPr/>
          <p:nvPr/>
        </p:nvSpPr>
        <p:spPr>
          <a:xfrm rot="1763364">
            <a:off x="8619394" y="2195628"/>
            <a:ext cx="700391" cy="33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 derecha 10"/>
          <p:cNvSpPr/>
          <p:nvPr/>
        </p:nvSpPr>
        <p:spPr>
          <a:xfrm rot="1763364">
            <a:off x="8759723" y="4358922"/>
            <a:ext cx="700391" cy="339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1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1</a:t>
            </a:r>
            <a:r>
              <a:rPr lang="es-CO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 Énfasis </a:t>
            </a:r>
            <a:r>
              <a:rPr lang="es-CO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el desarrollo de Competencias Transversales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8332" y="3042082"/>
            <a:ext cx="5000305" cy="860866"/>
          </a:xfrm>
        </p:spPr>
        <p:txBody>
          <a:bodyPr/>
          <a:lstStyle/>
          <a:p>
            <a:pPr marL="0" indent="0">
              <a:buNone/>
            </a:pPr>
            <a:r>
              <a:rPr lang="es-CO" sz="4200" b="1" dirty="0" smtClean="0">
                <a:solidFill>
                  <a:srgbClr val="FF0000"/>
                </a:solidFill>
              </a:rPr>
              <a:t>2</a:t>
            </a:r>
            <a:r>
              <a:rPr lang="es-CO" dirty="0" smtClean="0"/>
              <a:t>. </a:t>
            </a:r>
            <a:r>
              <a:rPr lang="es-ES_tradnl" sz="4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</a:t>
            </a:r>
            <a:r>
              <a:rPr lang="es-ES_tradnl" sz="4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Evaluación </a:t>
            </a:r>
            <a:endParaRPr lang="es-CO" sz="4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910071" y="1900127"/>
            <a:ext cx="817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El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amor por la lectura y la escritura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desarrollo de pensamiento, la creatividad, la resolución de problemas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el análisis y las </a:t>
            </a:r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competencias para </a:t>
            </a:r>
            <a:r>
              <a:rPr lang="es-ES_tradnl" sz="2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comunicarse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y </a:t>
            </a:r>
            <a:r>
              <a:rPr lang="es-ES_tradnl" sz="2000" b="1" dirty="0"/>
              <a:t>competencias para </a:t>
            </a:r>
            <a:r>
              <a:rPr lang="es-ES_tradnl" sz="2000" b="1" dirty="0" smtClean="0"/>
              <a:t>convivir.</a:t>
            </a:r>
            <a:endParaRPr lang="es-CO" sz="2000" dirty="0"/>
          </a:p>
        </p:txBody>
      </p:sp>
      <p:sp>
        <p:nvSpPr>
          <p:cNvPr id="5" name="Rectángulo 4"/>
          <p:cNvSpPr/>
          <p:nvPr/>
        </p:nvSpPr>
        <p:spPr>
          <a:xfrm>
            <a:off x="2910071" y="4029240"/>
            <a:ext cx="817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Iniciar un proceso de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capacitación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juicioso y objetivo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a docentes y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directivos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para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apoyar la labor docente desde la mirada de la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evaluación de estudiantes. </a:t>
            </a:r>
            <a:endParaRPr lang="es-CO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2910071" y="5427657"/>
            <a:ext cx="8177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Organización 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</a:rPr>
              <a:t>de Olimpiadas  en</a:t>
            </a:r>
            <a:r>
              <a:rPr lang="es-CO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</a:rPr>
              <a:t>algunas áreas del SABER dirigida a los estudiantes con el fin de ejercitar el manejo de las pruebas SABER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1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13808"/>
            <a:ext cx="6688543" cy="772967"/>
          </a:xfrm>
        </p:spPr>
        <p:txBody>
          <a:bodyPr/>
          <a:lstStyle/>
          <a:p>
            <a:pPr lvl="0"/>
            <a:r>
              <a:rPr lang="es-ES_tradnl" b="1" dirty="0" smtClean="0">
                <a:solidFill>
                  <a:srgbClr val="FF0000"/>
                </a:solidFill>
              </a:rPr>
              <a:t>3</a:t>
            </a:r>
            <a:r>
              <a:rPr lang="es-ES_tradnl" b="1" dirty="0"/>
              <a:t>.</a:t>
            </a:r>
            <a:r>
              <a:rPr lang="es-ES_tradnl" b="1" dirty="0" smtClean="0"/>
              <a:t>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Relanzamiento </a:t>
            </a:r>
            <a:r>
              <a:rPr lang="es-ES_tradnl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del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PEI</a:t>
            </a:r>
            <a:r>
              <a:rPr lang="es-ES_tradnl" dirty="0" smtClean="0"/>
              <a:t>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2411851" y="1301292"/>
            <a:ext cx="910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Se debe convocar a la comunidad educativa para que repiense los fines y las estrategias propios de cada una de las instituciones educativas.</a:t>
            </a:r>
            <a:endParaRPr lang="es-CO" b="1" dirty="0"/>
          </a:p>
        </p:txBody>
      </p:sp>
      <p:sp>
        <p:nvSpPr>
          <p:cNvPr id="6" name="Rectángulo 5"/>
          <p:cNvSpPr/>
          <p:nvPr/>
        </p:nvSpPr>
        <p:spPr>
          <a:xfrm>
            <a:off x="2411851" y="2128683"/>
            <a:ext cx="8852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El PEI consolida la autonomía pedagógica y la participación de la comunidad, dos condiciones necesarias para elevar la </a:t>
            </a: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calidad de la educación.</a:t>
            </a:r>
            <a:endParaRPr lang="es-CO" b="1" dirty="0"/>
          </a:p>
        </p:txBody>
      </p:sp>
      <p:sp>
        <p:nvSpPr>
          <p:cNvPr id="7" name="Rectángulo 6"/>
          <p:cNvSpPr/>
          <p:nvPr/>
        </p:nvSpPr>
        <p:spPr>
          <a:xfrm>
            <a:off x="1307593" y="2929520"/>
            <a:ext cx="84641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s-ES_tradnl" sz="4000" dirty="0" smtClean="0">
                <a:latin typeface="Arial" panose="020B0604020202020204" pitchFamily="34" charset="0"/>
                <a:ea typeface="Calibri" panose="020F0502020204030204" pitchFamily="34" charset="0"/>
              </a:rPr>
              <a:t>.  </a:t>
            </a:r>
            <a:r>
              <a:rPr lang="es-ES_tradnl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Relaciones: </a:t>
            </a:r>
          </a:p>
          <a:p>
            <a:r>
              <a:rPr lang="es-ES_tradnl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</a:t>
            </a:r>
            <a:r>
              <a:rPr lang="es-ES_tradnl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Comunidad </a:t>
            </a:r>
            <a:r>
              <a:rPr lang="es-ES_tradnl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― Institución Educativa: </a:t>
            </a:r>
            <a:endParaRPr lang="es-CO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70215" y="4396243"/>
            <a:ext cx="9397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IE deben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generar y mantener estrategias para que los padres de familia hagan presencia y acompañamiento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en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los procesos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educativos de </a:t>
            </a: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sus hijos dentro y fuera de los planteles </a:t>
            </a:r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educativos.</a:t>
            </a:r>
          </a:p>
          <a:p>
            <a:endParaRPr lang="es-ES_tradnl" sz="2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_tradnl" sz="2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Consolidación y fortalecimiento de las Escuelas de Padres</a:t>
            </a:r>
            <a:r>
              <a:rPr lang="es-ES_tradnl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es-ES_tradnl" sz="2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5</a:t>
            </a:r>
            <a:r>
              <a:rPr lang="es-ES_tradnl" b="1" dirty="0" smtClean="0"/>
              <a:t>.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Calidad </a:t>
            </a:r>
            <a:r>
              <a:rPr lang="es-ES_tradnl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la formación dada a los docentes:</a:t>
            </a:r>
            <a:endParaRPr lang="es-CO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84834" y="2070078"/>
            <a:ext cx="8307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Es necesario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empoderar en mayor medida a docentes y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directivos para 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impulsar procesos de FORMACIÓN en Competencias Transversales y disminuir la fragmentación del trabajo.</a:t>
            </a:r>
            <a:endParaRPr lang="es-CO" b="1" dirty="0"/>
          </a:p>
        </p:txBody>
      </p:sp>
      <p:sp>
        <p:nvSpPr>
          <p:cNvPr id="5" name="Rectángulo 4"/>
          <p:cNvSpPr/>
          <p:nvPr/>
        </p:nvSpPr>
        <p:spPr>
          <a:xfrm>
            <a:off x="2684833" y="3164728"/>
            <a:ext cx="8307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Es importante que se establezcan estímulos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a los docentes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e instituciones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educativas que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presenten avances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frente a sí mismas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</a:rPr>
              <a:t>(PROGRESO)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684832" y="3982379"/>
            <a:ext cx="8307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Las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instituciones educativas cuentan con la posibilidad de estimular a los mejores docentes recurriendo a la invitación a cursos, pasantías o maestrías, para aquellos que en mayor medida se destaquen en sus procesos de formación.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143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5579591" cy="734056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6</a:t>
            </a:r>
            <a:r>
              <a:rPr lang="es-ES_tradnl" dirty="0" smtClean="0"/>
              <a:t>.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Trabajo </a:t>
            </a:r>
            <a:r>
              <a:rPr lang="es-ES_tradnl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equipo</a:t>
            </a:r>
            <a:endParaRPr lang="es-CO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28582" y="1510499"/>
            <a:ext cx="856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Sólo si todos trabajamos para el mismo lado podremos transformar la calidad de la educación en el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</a:rPr>
              <a:t>municipio, este documento es el ejemplo de ese trabajo en equipo. </a:t>
            </a:r>
            <a:endParaRPr lang="es-CO" b="1" dirty="0"/>
          </a:p>
        </p:txBody>
      </p:sp>
      <p:sp>
        <p:nvSpPr>
          <p:cNvPr id="6" name="Rectángulo 5"/>
          <p:cNvSpPr/>
          <p:nvPr/>
        </p:nvSpPr>
        <p:spPr>
          <a:xfrm>
            <a:off x="2093070" y="2850527"/>
            <a:ext cx="3323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7</a:t>
            </a:r>
            <a:r>
              <a:rPr lang="es-ES_tradnl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Cobertura</a:t>
            </a:r>
            <a:r>
              <a:rPr lang="es-ES_tradnl" sz="40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endParaRPr lang="es-CO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7702" y="3876156"/>
            <a:ext cx="7911830" cy="134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a las acciones adelantadas por el municipio y las IE en los diferentes programas se ha logrado ampliar la cobertura, la cual solo se mantendrá si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logran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disminuir las actuales tasas de deserción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la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promoción escolar.</a:t>
            </a:r>
            <a:endParaRPr lang="es-CO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7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745" y="1210443"/>
            <a:ext cx="8750807" cy="870244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8</a:t>
            </a:r>
            <a:r>
              <a:rPr lang="es-ES_tradnl" b="1" dirty="0" smtClean="0"/>
              <a:t>.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Énfasis en </a:t>
            </a:r>
            <a:r>
              <a:rPr lang="es-ES_tradnl" dirty="0">
                <a:solidFill>
                  <a:schemeClr val="bg2">
                    <a:lumMod val="20000"/>
                    <a:lumOff val="80000"/>
                  </a:schemeClr>
                </a:solidFill>
              </a:rPr>
              <a:t>la educación </a:t>
            </a:r>
            <a:r>
              <a:rPr lang="es-ES_tradnl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Inicial</a:t>
            </a:r>
            <a:endParaRPr lang="es-CO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38190" y="2958369"/>
            <a:ext cx="9169941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reconocimiento a la importancia central de los primeros años en la formación de todos los seres humanos, la educación inicial ha sido y debe seguir siendo una </a:t>
            </a:r>
            <a:r>
              <a:rPr lang="es-ES_tradnl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prioridad para la administración publica. </a:t>
            </a: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Tunja ha avanzado en el desarrollo de políticas de primera infancia, pero se debe seguir enfatizando en la generación de recursos para fortalecer la educación, la salud y el bienestar de este sector.</a:t>
            </a:r>
            <a:endParaRPr lang="es-CO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8778" y="3044592"/>
            <a:ext cx="5155820" cy="1038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6000" dirty="0" smtClean="0"/>
              <a:t>GRACIAS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83128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5919" y="447471"/>
            <a:ext cx="7256835" cy="1147865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36" t="23414" r="49127" b="24189"/>
          <a:stretch/>
        </p:blipFill>
        <p:spPr>
          <a:xfrm>
            <a:off x="155643" y="194554"/>
            <a:ext cx="1614792" cy="1643886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08165797"/>
              </p:ext>
            </p:extLst>
          </p:nvPr>
        </p:nvGraphicFramePr>
        <p:xfrm>
          <a:off x="1028502" y="1828800"/>
          <a:ext cx="10330774" cy="478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 rot="16200000">
            <a:off x="-525291" y="3754876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74520" y="433263"/>
            <a:ext cx="8069872" cy="811878"/>
          </a:xfrm>
        </p:spPr>
        <p:txBody>
          <a:bodyPr/>
          <a:lstStyle/>
          <a:p>
            <a:r>
              <a:rPr lang="en-US" dirty="0" err="1" smtClean="0"/>
              <a:t>Comparativo</a:t>
            </a:r>
            <a:r>
              <a:rPr lang="en-US" dirty="0" smtClean="0"/>
              <a:t> </a:t>
            </a:r>
            <a:r>
              <a:rPr lang="es-CO" dirty="0" smtClean="0"/>
              <a:t>años </a:t>
            </a:r>
            <a:r>
              <a:rPr lang="en-US" dirty="0" smtClean="0"/>
              <a:t>2012 - 2014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626400"/>
              </p:ext>
            </p:extLst>
          </p:nvPr>
        </p:nvGraphicFramePr>
        <p:xfrm>
          <a:off x="894946" y="1439694"/>
          <a:ext cx="10622604" cy="480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 rot="16200000">
            <a:off x="-797665" y="3657599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67762073"/>
              </p:ext>
            </p:extLst>
          </p:nvPr>
        </p:nvGraphicFramePr>
        <p:xfrm>
          <a:off x="914401" y="1736516"/>
          <a:ext cx="10525328" cy="498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494367" y="335986"/>
            <a:ext cx="7564034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936" t="23414" r="49127" b="24189"/>
          <a:stretch/>
        </p:blipFill>
        <p:spPr>
          <a:xfrm>
            <a:off x="155642" y="194554"/>
            <a:ext cx="1634247" cy="1663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6200000">
            <a:off x="-680932" y="3599236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618" y="355442"/>
            <a:ext cx="8147693" cy="850788"/>
          </a:xfrm>
        </p:spPr>
        <p:txBody>
          <a:bodyPr/>
          <a:lstStyle/>
          <a:p>
            <a:r>
              <a:rPr lang="en-US" dirty="0" err="1" smtClean="0"/>
              <a:t>Comparativo</a:t>
            </a:r>
            <a:r>
              <a:rPr lang="en-US" dirty="0" smtClean="0"/>
              <a:t> a</a:t>
            </a:r>
            <a:r>
              <a:rPr lang="es-CO" dirty="0" err="1" smtClean="0"/>
              <a:t>ños</a:t>
            </a:r>
            <a:r>
              <a:rPr lang="es-CO" dirty="0" smtClean="0"/>
              <a:t> </a:t>
            </a:r>
            <a:r>
              <a:rPr lang="en-US" dirty="0" smtClean="0"/>
              <a:t>2012 - 2014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51041"/>
              </p:ext>
            </p:extLst>
          </p:nvPr>
        </p:nvGraphicFramePr>
        <p:xfrm>
          <a:off x="646110" y="1303507"/>
          <a:ext cx="10949259" cy="5340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61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97675846"/>
              </p:ext>
            </p:extLst>
          </p:nvPr>
        </p:nvGraphicFramePr>
        <p:xfrm>
          <a:off x="1303505" y="1575881"/>
          <a:ext cx="9688749" cy="488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4833" y="452438"/>
            <a:ext cx="7365629" cy="8509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90473" y="416223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48647" y="452718"/>
            <a:ext cx="7502187" cy="1400530"/>
          </a:xfrm>
        </p:spPr>
        <p:txBody>
          <a:bodyPr/>
          <a:lstStyle/>
          <a:p>
            <a:pPr algn="ctr"/>
            <a:r>
              <a:rPr lang="es-CO" sz="3200" dirty="0" smtClean="0"/>
              <a:t>Comparativo</a:t>
            </a:r>
            <a:br>
              <a:rPr lang="es-CO" sz="3200" dirty="0" smtClean="0"/>
            </a:br>
            <a:r>
              <a:rPr lang="es-CO" sz="3200" dirty="0" smtClean="0"/>
              <a:t>Entidad territorial certificada vs país</a:t>
            </a:r>
            <a:endParaRPr lang="es-CO" sz="32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895627512"/>
              </p:ext>
            </p:extLst>
          </p:nvPr>
        </p:nvGraphicFramePr>
        <p:xfrm>
          <a:off x="1089499" y="1853248"/>
          <a:ext cx="10466960" cy="439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76465" y="221885"/>
            <a:ext cx="245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Básica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Primária</a:t>
            </a:r>
            <a:endParaRPr lang="es-CO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1243</Words>
  <Application>Microsoft Office PowerPoint</Application>
  <PresentationFormat>Panorámica</PresentationFormat>
  <Paragraphs>178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53" baseType="lpstr">
      <vt:lpstr>BatangChe</vt:lpstr>
      <vt:lpstr>Arial</vt:lpstr>
      <vt:lpstr>Arial Rounded MT Bold</vt:lpstr>
      <vt:lpstr>Bradley Hand ITC</vt:lpstr>
      <vt:lpstr>Calibri</vt:lpstr>
      <vt:lpstr>Calibri Light</vt:lpstr>
      <vt:lpstr>Century Gothic</vt:lpstr>
      <vt:lpstr>Colonna MT</vt:lpstr>
      <vt:lpstr>Curlz MT</vt:lpstr>
      <vt:lpstr>Helvetica Rounded LT Bold</vt:lpstr>
      <vt:lpstr>HelveticaRounded</vt:lpstr>
      <vt:lpstr>Lucida Calligraphy</vt:lpstr>
      <vt:lpstr>Times New Roman</vt:lpstr>
      <vt:lpstr>Wingdings</vt:lpstr>
      <vt:lpstr>Wingdings 2</vt:lpstr>
      <vt:lpstr>Wingdings 3</vt:lpstr>
      <vt:lpstr>HDOfficeLightV0</vt:lpstr>
      <vt:lpstr>Ion</vt:lpstr>
      <vt:lpstr>Presentación de PowerPoint</vt:lpstr>
      <vt:lpstr>Previo al desarrollo de la jornada del DIA e La Secretaria de Educación Municipal realiza una jornada de capacitación a sus funcionarios para el acompañamiento que se realizara en cada una de las IE oficiales.</vt:lpstr>
      <vt:lpstr>ASI ESTA NUESTRA ETC</vt:lpstr>
      <vt:lpstr>Comparativo Entidad territorial certificada vs país</vt:lpstr>
      <vt:lpstr>Comparativo años 2012 - 2014</vt:lpstr>
      <vt:lpstr>Comparativo Entidad territorial certificada vs país</vt:lpstr>
      <vt:lpstr>Comparativo años 2012 - 2014</vt:lpstr>
      <vt:lpstr>Comparativo Entidad territorial certificada vs país</vt:lpstr>
      <vt:lpstr>Comparativo Entidad territorial certificada vs país</vt:lpstr>
      <vt:lpstr>Comparativo Entidad territorial certificada vs país</vt:lpstr>
      <vt:lpstr>Comparativo Entidad territorial certificada vs país</vt:lpstr>
      <vt:lpstr>Comparativo años 2012 - 2014</vt:lpstr>
      <vt:lpstr>Comparativo Entidad territorial certificada vs país</vt:lpstr>
      <vt:lpstr>Comparativo años 2012 - 2014</vt:lpstr>
      <vt:lpstr>Comparativo Entidad territorial certificada vs país</vt:lpstr>
      <vt:lpstr>Comparativo Nacional, Departamental y Municipal</vt:lpstr>
      <vt:lpstr>Comparativo años 2009 - 2014</vt:lpstr>
      <vt:lpstr>En cada una de las Instituciones Educativas se logro concertar un plan de acción para alcanzar las Metas de Mejoramiento Mínimo Anual, obteniendo como compromiso el “Acuerdo por la Excelencia” </vt:lpstr>
      <vt:lpstr>Presentación de PowerPoint</vt:lpstr>
      <vt:lpstr>Presentación de PowerPoint</vt:lpstr>
      <vt:lpstr>DESARROLLO DEL DIA E</vt:lpstr>
      <vt:lpstr>La Jornada del Día E se desarrollo en el 100% de las Instituciones Educativas del Municipio.  </vt:lpstr>
      <vt:lpstr>De los “Acuerdos por la Excelencia”  realizados en las IE se proponen una serie de estrategias para el mejoramiento en las IE: </vt:lpstr>
      <vt:lpstr>Presentación de PowerPoint</vt:lpstr>
      <vt:lpstr>Fomentar la lectura crítica en todas las áreas con apoyo del programa de lectores competente, de la coleccione semilla.  </vt:lpstr>
      <vt:lpstr>Realización de pactos de aula con la participación de padres, estudiantes y docentes, para favorecer los ambientes escolares.</vt:lpstr>
      <vt:lpstr>Presentación de PowerPoint</vt:lpstr>
      <vt:lpstr>Presentación de PowerPoint</vt:lpstr>
      <vt:lpstr>ACUERDO MUNICIPAL POR LA EXCELENCIA EDUCATIVA</vt:lpstr>
      <vt:lpstr>1. Énfasis en el desarrollo de Competencias Transversales</vt:lpstr>
      <vt:lpstr>3. Relanzamiento del PEI  </vt:lpstr>
      <vt:lpstr>5. Calidad en la formación dada a los docentes:</vt:lpstr>
      <vt:lpstr>6. Trabajo en equipo</vt:lpstr>
      <vt:lpstr>8. Énfasis en la educación Inicial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Dora Paez</dc:creator>
  <cp:lastModifiedBy>Dora Paez</cp:lastModifiedBy>
  <cp:revision>75</cp:revision>
  <dcterms:created xsi:type="dcterms:W3CDTF">2015-06-25T16:13:32Z</dcterms:created>
  <dcterms:modified xsi:type="dcterms:W3CDTF">2015-07-01T13:53:16Z</dcterms:modified>
</cp:coreProperties>
</file>