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316" r:id="rId4"/>
    <p:sldId id="318" r:id="rId5"/>
    <p:sldId id="330" r:id="rId6"/>
    <p:sldId id="314" r:id="rId7"/>
    <p:sldId id="329" r:id="rId8"/>
    <p:sldId id="327" r:id="rId9"/>
    <p:sldId id="328" r:id="rId10"/>
    <p:sldId id="31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Iván Sepúlveda López de Mesa" initials="RISLdM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8" name="7 Imagen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ConsolidadoPriorizaci&#243;nJun24.xlsx" TargetMode="Externa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-41510" y="2420888"/>
            <a:ext cx="9159766" cy="167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0250" y="2420888"/>
            <a:ext cx="8996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Todos a Aprender </a:t>
            </a:r>
            <a:r>
              <a:rPr 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</a:t>
            </a:r>
          </a:p>
          <a:p>
            <a:pPr algn="ctr"/>
            <a:r>
              <a:rPr lang="es-CO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de Gestión para Logro Metas MMA y SABER</a:t>
            </a:r>
          </a:p>
          <a:p>
            <a:pPr algn="ctr"/>
            <a:r>
              <a:rPr lang="es-CO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30, 2015</a:t>
            </a:r>
            <a:endParaRPr 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-15766" y="2616883"/>
            <a:ext cx="9159766" cy="133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484851" y="2865130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  <a:endParaRPr lang="es-CO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0" y="0"/>
            <a:ext cx="51480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5496" y="33091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Agenda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908720"/>
            <a:ext cx="87849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¿Cómo va mi ETC en el Programa Todos a Aprender 2.0?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ISCE y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Todos a Aprender 2.0</a:t>
            </a:r>
            <a:endParaRPr lang="es-E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Todos a Aprender 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</a:t>
            </a:r>
            <a:endParaRPr lang="es-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Enfocándonos en metas</a:t>
            </a:r>
            <a:endParaRPr lang="es-E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MMA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SABER 3ro y 5to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de Gestión 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Buenas prácticas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Nuevas propuestas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Cruce entre pares de propuestas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 y retroalimentación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Cierre</a:t>
            </a:r>
          </a:p>
          <a:p>
            <a:endParaRPr lang="es-ES" sz="2800" dirty="0" smtClean="0"/>
          </a:p>
          <a:p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731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1447084" y="2616883"/>
            <a:ext cx="7696916" cy="133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370414" y="2636912"/>
            <a:ext cx="68339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¿Cómo va mi ETC en </a:t>
            </a:r>
            <a:endParaRPr lang="es-CO" sz="2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s-CO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Todos a Aprender </a:t>
            </a:r>
            <a:r>
              <a:rPr lang="es-CO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2.0?</a:t>
            </a:r>
            <a:endParaRPr lang="es-CO" sz="4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s-CO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ISCE y SABER  3ro y 5to 2014</a:t>
            </a:r>
            <a:endParaRPr lang="es-CO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0" y="0"/>
            <a:ext cx="51480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0"/>
            <a:ext cx="514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ISCE y PTA 2.0</a:t>
            </a:r>
            <a:endParaRPr lang="es-E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3176"/>
            <a:ext cx="5645385" cy="195088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98761"/>
            <a:ext cx="8841123" cy="479889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2699792" y="2204864"/>
            <a:ext cx="1944216" cy="84091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/>
          <p:cNvSpPr/>
          <p:nvPr/>
        </p:nvSpPr>
        <p:spPr>
          <a:xfrm>
            <a:off x="6732240" y="2204864"/>
            <a:ext cx="1944216" cy="84091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2699792" y="4170522"/>
            <a:ext cx="1944216" cy="84091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6806183" y="4343951"/>
            <a:ext cx="1944216" cy="84091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Elipse 7"/>
          <p:cNvSpPr/>
          <p:nvPr/>
        </p:nvSpPr>
        <p:spPr>
          <a:xfrm>
            <a:off x="467544" y="1812156"/>
            <a:ext cx="8352928" cy="41764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Todos a A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prender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2.0 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aporta 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10 </a:t>
            </a:r>
            <a:r>
              <a:rPr lang="es-CO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10 puntos del </a:t>
            </a:r>
            <a:r>
              <a:rPr lang="es-CO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ISCE:</a:t>
            </a:r>
            <a:endParaRPr lang="es-CO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Nivel Desempeño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Promedio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Logro </a:t>
            </a: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 TODO estudiante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de aula</a:t>
            </a:r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08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0" y="0"/>
            <a:ext cx="51480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0"/>
            <a:ext cx="514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Diagnóstico PTA 2.0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5" name="Llamada de flecha a la izquierda 4"/>
          <p:cNvSpPr/>
          <p:nvPr/>
        </p:nvSpPr>
        <p:spPr>
          <a:xfrm>
            <a:off x="7318532" y="1182145"/>
            <a:ext cx="1501940" cy="2669497"/>
          </a:xfrm>
          <a:prstGeom prst="leftArrowCallout">
            <a:avLst>
              <a:gd name="adj1" fmla="val 25000"/>
              <a:gd name="adj2" fmla="val 25000"/>
              <a:gd name="adj3" fmla="val 4958"/>
              <a:gd name="adj4" fmla="val 898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 ISCE</a:t>
            </a:r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Llamada de flecha a la derecha 5"/>
          <p:cNvSpPr/>
          <p:nvPr/>
        </p:nvSpPr>
        <p:spPr>
          <a:xfrm>
            <a:off x="57022" y="4293096"/>
            <a:ext cx="1624430" cy="2279214"/>
          </a:xfrm>
          <a:prstGeom prst="rightArrowCallout">
            <a:avLst>
              <a:gd name="adj1" fmla="val 26924"/>
              <a:gd name="adj2" fmla="val 25000"/>
              <a:gd name="adj3" fmla="val 8646"/>
              <a:gd name="adj4" fmla="val 832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 SABER</a:t>
            </a:r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452" y="716016"/>
            <a:ext cx="5421056" cy="6218056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827584" y="1916832"/>
            <a:ext cx="7776864" cy="381642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¿Cómo está mi ETC?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 ISCE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CO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 SABER 3ro y 5to</a:t>
            </a:r>
          </a:p>
          <a:p>
            <a:pPr algn="ctr"/>
            <a:r>
              <a:rPr lang="es-CO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(FICHAS)</a:t>
            </a:r>
            <a:endParaRPr lang="es-CO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8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395536" y="2616883"/>
            <a:ext cx="8748464" cy="133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438757" y="2745013"/>
            <a:ext cx="5735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de Gestión</a:t>
            </a:r>
          </a:p>
          <a:p>
            <a:pPr algn="r"/>
            <a:r>
              <a:rPr lang="es-CO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Metas, Priorización y Gestión</a:t>
            </a:r>
            <a:endParaRPr lang="es-CO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66 Grupo"/>
          <p:cNvGrpSpPr/>
          <p:nvPr/>
        </p:nvGrpSpPr>
        <p:grpSpPr>
          <a:xfrm>
            <a:off x="6850693" y="6093296"/>
            <a:ext cx="2257811" cy="757382"/>
            <a:chOff x="6189257" y="6093296"/>
            <a:chExt cx="2919247" cy="757382"/>
          </a:xfrm>
        </p:grpSpPr>
        <p:pic>
          <p:nvPicPr>
            <p:cNvPr id="68" name="67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69" name="68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836712"/>
            <a:ext cx="4942990" cy="6021288"/>
          </a:xfrm>
          <a:prstGeom prst="rect">
            <a:avLst/>
          </a:prstGeom>
        </p:spPr>
      </p:pic>
      <p:sp>
        <p:nvSpPr>
          <p:cNvPr id="11" name="Llamada de flecha a la izquierda 10"/>
          <p:cNvSpPr/>
          <p:nvPr/>
        </p:nvSpPr>
        <p:spPr>
          <a:xfrm>
            <a:off x="7027427" y="1114557"/>
            <a:ext cx="1501940" cy="1526775"/>
          </a:xfrm>
          <a:prstGeom prst="leftArrowCallout">
            <a:avLst>
              <a:gd name="adj1" fmla="val 25000"/>
              <a:gd name="adj2" fmla="val 25000"/>
              <a:gd name="adj3" fmla="val 4958"/>
              <a:gd name="adj4" fmla="val 898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</a:t>
            </a:r>
          </a:p>
          <a:p>
            <a:pPr algn="ctr"/>
            <a:r>
              <a:rPr lang="es-C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regresión lineal nos muestra que es lograble </a:t>
            </a:r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Llamada de flecha a la derecha 11"/>
          <p:cNvSpPr/>
          <p:nvPr/>
        </p:nvSpPr>
        <p:spPr>
          <a:xfrm>
            <a:off x="57022" y="3225916"/>
            <a:ext cx="1850682" cy="1368152"/>
          </a:xfrm>
          <a:prstGeom prst="rightArrowCallout">
            <a:avLst>
              <a:gd name="adj1" fmla="val 26924"/>
              <a:gd name="adj2" fmla="val 25000"/>
              <a:gd name="adj3" fmla="val 9659"/>
              <a:gd name="adj4" fmla="val 892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 action="ppaction://hlinkfile"/>
              </a:rPr>
              <a:t>Priorización</a:t>
            </a:r>
            <a:endParaRPr lang="es-CO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100% debajo de la meta el 50% más cercano a ella es P1</a:t>
            </a:r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Llamada de flecha a la izquierda 12"/>
          <p:cNvSpPr/>
          <p:nvPr/>
        </p:nvSpPr>
        <p:spPr>
          <a:xfrm>
            <a:off x="6850694" y="4530816"/>
            <a:ext cx="1501940" cy="1526775"/>
          </a:xfrm>
          <a:prstGeom prst="leftArrowCallout">
            <a:avLst>
              <a:gd name="adj1" fmla="val 25000"/>
              <a:gd name="adj2" fmla="val 25000"/>
              <a:gd name="adj3" fmla="val 4958"/>
              <a:gd name="adj4" fmla="val 8982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Propuestas</a:t>
            </a:r>
          </a:p>
          <a:p>
            <a:pPr algn="ctr"/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Gestión </a:t>
            </a:r>
            <a:r>
              <a:rPr lang="es-C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y 2016</a:t>
            </a:r>
            <a:endParaRPr lang="es-CO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6" name="Picture 1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-6602" y="0"/>
            <a:ext cx="609077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0" y="31267"/>
            <a:ext cx="5796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de gestión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Metas, prioridades y propuestas</a:t>
            </a:r>
            <a:endParaRPr lang="es-CO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8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988625" y="2616883"/>
            <a:ext cx="8155376" cy="133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988625" y="2636912"/>
            <a:ext cx="8215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Logro Metas SABER y MMA</a:t>
            </a:r>
            <a:endParaRPr lang="es-CO" sz="32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s-CO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Propuestas, </a:t>
            </a:r>
            <a:r>
              <a:rPr lang="es-CO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pares y </a:t>
            </a:r>
            <a:r>
              <a:rPr lang="es-CO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es-CO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0" y="-1"/>
            <a:ext cx="7164288" cy="112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-1"/>
            <a:ext cx="67322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Taller plan estratégico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r>
              <a:rPr lang="es-ES" sz="3200" dirty="0" smtClean="0">
                <a:solidFill>
                  <a:schemeClr val="bg1"/>
                </a:solidFill>
              </a:rPr>
              <a:t>Programa Todos a Aprender </a:t>
            </a:r>
            <a:r>
              <a:rPr lang="es-ES" sz="3200" dirty="0" smtClean="0">
                <a:solidFill>
                  <a:schemeClr val="bg1"/>
                </a:solidFill>
              </a:rPr>
              <a:t>2.0</a:t>
            </a:r>
            <a:endParaRPr lang="es-E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9045"/>
              </p:ext>
            </p:extLst>
          </p:nvPr>
        </p:nvGraphicFramePr>
        <p:xfrm>
          <a:off x="323528" y="1377490"/>
          <a:ext cx="8208912" cy="449978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208912"/>
              </a:tblGrid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1" u="none" strike="noStrike" dirty="0" smtClean="0">
                          <a:effectLst/>
                        </a:rPr>
                        <a:t>Propuestas cierre 2015 y capacidad instalada 2016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 smtClean="0">
                          <a:effectLst/>
                        </a:rPr>
                        <a:t>     Diligenciamiento del formato de propuestas 2015 y 2016 (20min)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Cruce de</a:t>
                      </a:r>
                      <a:r>
                        <a:rPr lang="es-CO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propuestas entre pares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 smtClean="0">
                          <a:effectLst/>
                        </a:rPr>
                        <a:t>     Retroalimentación individual</a:t>
                      </a:r>
                      <a:r>
                        <a:rPr lang="es-CO" sz="2000" u="none" strike="noStrike" baseline="0" dirty="0" smtClean="0">
                          <a:effectLst/>
                        </a:rPr>
                        <a:t> a propuestas entre pares </a:t>
                      </a:r>
                      <a:r>
                        <a:rPr lang="es-CO" sz="2000" u="none" strike="noStrike" baseline="0" dirty="0" smtClean="0">
                          <a:effectLst/>
                        </a:rPr>
                        <a:t>(25min</a:t>
                      </a:r>
                      <a:r>
                        <a:rPr lang="es-CO" sz="2000" u="none" strike="noStrike" baseline="0" dirty="0" smtClean="0">
                          <a:effectLst/>
                        </a:rPr>
                        <a:t>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1" u="none" strike="noStrike" dirty="0" smtClean="0">
                          <a:effectLst/>
                        </a:rPr>
                        <a:t>Retroalimentación colectiva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0" u="none" strike="noStrike" dirty="0" smtClean="0">
                          <a:effectLst/>
                        </a:rPr>
                        <a:t>       Presentación de cada propuesta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 y retroalimentación colectiva (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35min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</a:tr>
              <a:tr h="6428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b="1" u="none" strike="noStrike" dirty="0" smtClean="0">
                          <a:effectLst/>
                        </a:rPr>
                        <a:t>Presentación en plenaria de una</a:t>
                      </a:r>
                      <a:r>
                        <a:rPr lang="es-CO" sz="2000" b="1" u="none" strike="noStrike" baseline="0" dirty="0" smtClean="0">
                          <a:effectLst/>
                        </a:rPr>
                        <a:t> (1) propuesta elegida por grupo 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(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35min</a:t>
                      </a:r>
                      <a:r>
                        <a:rPr lang="es-CO" sz="2000" b="0" u="none" strike="noStrike" baseline="0" dirty="0" smtClean="0">
                          <a:effectLst/>
                        </a:rPr>
                        <a:t>)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271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Rodrigo Iván Sepúlveda López de Mesa</cp:lastModifiedBy>
  <cp:revision>183</cp:revision>
  <dcterms:created xsi:type="dcterms:W3CDTF">2014-10-20T16:00:02Z</dcterms:created>
  <dcterms:modified xsi:type="dcterms:W3CDTF">2015-06-30T15:52:44Z</dcterms:modified>
</cp:coreProperties>
</file>