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4316" r:id="rId5"/>
    <p:sldMasterId id="2147484508" r:id="rId6"/>
    <p:sldMasterId id="2147484514" r:id="rId7"/>
  </p:sldMasterIdLst>
  <p:notesMasterIdLst>
    <p:notesMasterId r:id="rId27"/>
  </p:notesMasterIdLst>
  <p:handoutMasterIdLst>
    <p:handoutMasterId r:id="rId28"/>
  </p:handoutMasterIdLst>
  <p:sldIdLst>
    <p:sldId id="714" r:id="rId8"/>
    <p:sldId id="683" r:id="rId9"/>
    <p:sldId id="720" r:id="rId10"/>
    <p:sldId id="727" r:id="rId11"/>
    <p:sldId id="710" r:id="rId12"/>
    <p:sldId id="721" r:id="rId13"/>
    <p:sldId id="722" r:id="rId14"/>
    <p:sldId id="732" r:id="rId15"/>
    <p:sldId id="733" r:id="rId16"/>
    <p:sldId id="734" r:id="rId17"/>
    <p:sldId id="735" r:id="rId18"/>
    <p:sldId id="736" r:id="rId19"/>
    <p:sldId id="741" r:id="rId20"/>
    <p:sldId id="737" r:id="rId21"/>
    <p:sldId id="730" r:id="rId22"/>
    <p:sldId id="728" r:id="rId23"/>
    <p:sldId id="729" r:id="rId24"/>
    <p:sldId id="731" r:id="rId25"/>
    <p:sldId id="740" r:id="rId26"/>
  </p:sldIdLst>
  <p:sldSz cx="9144000" cy="6858000" type="screen4x3"/>
  <p:notesSz cx="6980238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8915D1-46FC-5C45-8501-9B8A6617E2CE}">
          <p14:sldIdLst>
            <p14:sldId id="714"/>
            <p14:sldId id="683"/>
            <p14:sldId id="720"/>
            <p14:sldId id="727"/>
            <p14:sldId id="710"/>
            <p14:sldId id="721"/>
            <p14:sldId id="722"/>
            <p14:sldId id="732"/>
            <p14:sldId id="733"/>
            <p14:sldId id="734"/>
            <p14:sldId id="735"/>
            <p14:sldId id="736"/>
            <p14:sldId id="741"/>
            <p14:sldId id="737"/>
            <p14:sldId id="730"/>
            <p14:sldId id="728"/>
            <p14:sldId id="729"/>
            <p14:sldId id="731"/>
            <p14:sldId id="74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000"/>
    <a:srgbClr val="5C0000"/>
    <a:srgbClr val="800000"/>
    <a:srgbClr val="CC99FF"/>
    <a:srgbClr val="990099"/>
    <a:srgbClr val="CCFFCC"/>
    <a:srgbClr val="FFFFCC"/>
    <a:srgbClr val="FFCCFF"/>
    <a:srgbClr val="0099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9110" autoAdjust="0"/>
  </p:normalViewPr>
  <p:slideViewPr>
    <p:cSldViewPr>
      <p:cViewPr varScale="1">
        <p:scale>
          <a:sx n="44" d="100"/>
          <a:sy n="44" d="100"/>
        </p:scale>
        <p:origin x="-6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victorsaavedra:Downloads:Datos%20(1)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Macintosh%20HD:Users:andreagaviriabarreto:Desktop:CDM%20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galvis\Documents\INFORMES\datos%20Presentacion%20CRE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dreagaviriabarreto:Downloads:Sin%20t%c3%adtul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dreagaviriabarreto:Downloads:Sin%20t%c3%adtul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dreagaviriabarreto:Downloads:Sin%20t%c3%adtul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dreagaviriabarreto:Downloads:Sin%20t%c3%adtul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dreagaviriabarreto:Downloads:Sin%20t%c3%adtulo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andreagaviriabarreto:Desktop:CDM%20Graphs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acintosh%20HD:Users:andreagaviriabarreto:Downloads:Libro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702151404302799E-2"/>
          <c:y val="1.5056461731493101E-2"/>
          <c:w val="0.94092542349095698"/>
          <c:h val="0.915729937728199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Colombia</c:v>
                </c:pt>
              </c:strCache>
            </c:strRef>
          </c:tx>
          <c:marker>
            <c:symbol val="none"/>
          </c:marker>
          <c:dLbls>
            <c:dLbl>
              <c:idx val="3"/>
              <c:layout>
                <c:manualLayout>
                  <c:x val="-2.0406364398446099E-2"/>
                  <c:y val="2.69037903509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4779156769541701E-2"/>
                  <c:y val="1.7935860233985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Sheet1!$C$2:$K$2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  <c:pt idx="7">
                  <c:v>2021</c:v>
                </c:pt>
                <c:pt idx="8">
                  <c:v>2024</c:v>
                </c:pt>
              </c:numCache>
            </c:numRef>
          </c:cat>
          <c:val>
            <c:numRef>
              <c:f>Sheet1!$C$3:$K$3</c:f>
              <c:numCache>
                <c:formatCode>General</c:formatCode>
                <c:ptCount val="9"/>
                <c:pt idx="2">
                  <c:v>370</c:v>
                </c:pt>
                <c:pt idx="3">
                  <c:v>381</c:v>
                </c:pt>
                <c:pt idx="4">
                  <c:v>376</c:v>
                </c:pt>
                <c:pt idx="5">
                  <c:v>379</c:v>
                </c:pt>
                <c:pt idx="6">
                  <c:v>382</c:v>
                </c:pt>
                <c:pt idx="7">
                  <c:v>385</c:v>
                </c:pt>
                <c:pt idx="8">
                  <c:v>388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Mexico</c:v>
                </c:pt>
              </c:strCache>
            </c:strRef>
          </c:tx>
          <c:marker>
            <c:symbol val="none"/>
          </c:marker>
          <c:dLbls>
            <c:dLbl>
              <c:idx val="4"/>
              <c:layout>
                <c:manualLayout>
                  <c:x val="-1.74911694843825E-2"/>
                  <c:y val="2.0925170272982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Sheet1!$C$2:$K$2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  <c:pt idx="7">
                  <c:v>2021</c:v>
                </c:pt>
                <c:pt idx="8">
                  <c:v>2024</c:v>
                </c:pt>
              </c:numCache>
            </c:numRef>
          </c:cat>
          <c:val>
            <c:numRef>
              <c:f>Sheet1!$C$4:$K$4</c:f>
              <c:numCache>
                <c:formatCode>General</c:formatCode>
                <c:ptCount val="9"/>
                <c:pt idx="0">
                  <c:v>387</c:v>
                </c:pt>
                <c:pt idx="1">
                  <c:v>385</c:v>
                </c:pt>
                <c:pt idx="2">
                  <c:v>406</c:v>
                </c:pt>
                <c:pt idx="3">
                  <c:v>419</c:v>
                </c:pt>
                <c:pt idx="4">
                  <c:v>413</c:v>
                </c:pt>
                <c:pt idx="5">
                  <c:v>419.5</c:v>
                </c:pt>
                <c:pt idx="6">
                  <c:v>426</c:v>
                </c:pt>
                <c:pt idx="7">
                  <c:v>432.5</c:v>
                </c:pt>
                <c:pt idx="8">
                  <c:v>439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Chile</c:v>
                </c:pt>
              </c:strCache>
            </c:strRef>
          </c:tx>
          <c:marker>
            <c:symbol val="none"/>
          </c:marker>
          <c:dLbls>
            <c:dLbl>
              <c:idx val="4"/>
              <c:layout>
                <c:manualLayout>
                  <c:x val="-1.74911694843825E-2"/>
                  <c:y val="-4.4839650584963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800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Sheet1!$C$2:$K$2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  <c:pt idx="7">
                  <c:v>2021</c:v>
                </c:pt>
                <c:pt idx="8">
                  <c:v>2024</c:v>
                </c:pt>
              </c:numCache>
            </c:numRef>
          </c:cat>
          <c:val>
            <c:numRef>
              <c:f>Sheet1!$C$5:$K$5</c:f>
              <c:numCache>
                <c:formatCode>General</c:formatCode>
                <c:ptCount val="9"/>
                <c:pt idx="0">
                  <c:v>384</c:v>
                </c:pt>
                <c:pt idx="1">
                  <c:v>397.5</c:v>
                </c:pt>
                <c:pt idx="2">
                  <c:v>411</c:v>
                </c:pt>
                <c:pt idx="3">
                  <c:v>421</c:v>
                </c:pt>
                <c:pt idx="4">
                  <c:v>423</c:v>
                </c:pt>
                <c:pt idx="5">
                  <c:v>432.75</c:v>
                </c:pt>
                <c:pt idx="6">
                  <c:v>442.5</c:v>
                </c:pt>
                <c:pt idx="7">
                  <c:v>452.25</c:v>
                </c:pt>
                <c:pt idx="8">
                  <c:v>462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Sheet1!$B$6</c:f>
              <c:strCache>
                <c:ptCount val="1"/>
                <c:pt idx="0">
                  <c:v>Brasil</c:v>
                </c:pt>
              </c:strCache>
            </c:strRef>
          </c:tx>
          <c:marker>
            <c:symbol val="none"/>
          </c:marker>
          <c:dLbls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4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Sheet1!$C$2:$K$2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  <c:pt idx="7">
                  <c:v>2021</c:v>
                </c:pt>
                <c:pt idx="8">
                  <c:v>2024</c:v>
                </c:pt>
              </c:numCache>
            </c:numRef>
          </c:cat>
          <c:val>
            <c:numRef>
              <c:f>Sheet1!$C$6:$K$6</c:f>
              <c:numCache>
                <c:formatCode>General</c:formatCode>
                <c:ptCount val="9"/>
                <c:pt idx="0">
                  <c:v>334</c:v>
                </c:pt>
                <c:pt idx="1">
                  <c:v>356</c:v>
                </c:pt>
                <c:pt idx="2">
                  <c:v>370</c:v>
                </c:pt>
                <c:pt idx="3">
                  <c:v>386</c:v>
                </c:pt>
                <c:pt idx="4">
                  <c:v>391</c:v>
                </c:pt>
                <c:pt idx="5">
                  <c:v>405.25</c:v>
                </c:pt>
                <c:pt idx="6">
                  <c:v>419.5</c:v>
                </c:pt>
                <c:pt idx="7">
                  <c:v>433.75</c:v>
                </c:pt>
                <c:pt idx="8">
                  <c:v>448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044608"/>
        <c:axId val="101046144"/>
      </c:lineChart>
      <c:catAx>
        <c:axId val="101044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046144"/>
        <c:crosses val="autoZero"/>
        <c:auto val="1"/>
        <c:lblAlgn val="ctr"/>
        <c:lblOffset val="100"/>
        <c:noMultiLvlLbl val="0"/>
      </c:catAx>
      <c:valAx>
        <c:axId val="101046144"/>
        <c:scaling>
          <c:orientation val="minMax"/>
          <c:min val="300"/>
        </c:scaling>
        <c:delete val="0"/>
        <c:axPos val="l"/>
        <c:numFmt formatCode="General" sourceLinked="1"/>
        <c:majorTickMark val="out"/>
        <c:minorTickMark val="none"/>
        <c:tickLblPos val="nextTo"/>
        <c:crossAx val="101044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861003965583196"/>
          <c:y val="0.69310872238301202"/>
          <c:w val="0.228578278058891"/>
          <c:h val="0.206268499928579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"/>
          <a:cs typeface="Arial"/>
        </a:defRPr>
      </a:pPr>
      <a:endParaRPr lang="es-CO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baseline="0"/>
              <a:t>Cobertura en Educación Superior</a:t>
            </a:r>
            <a:endParaRPr lang="es-E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[1]Oferta!$A$3</c:f>
              <c:strCache>
                <c:ptCount val="1"/>
                <c:pt idx="0">
                  <c:v>Promedio Países OCDE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ymbol val="none"/>
          </c:marker>
          <c:dLbls>
            <c:dLbl>
              <c:idx val="11"/>
              <c:layout>
                <c:manualLayout>
                  <c:x val="-1.5220700152207001E-3"/>
                  <c:y val="-3.4188034188034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[1]Oferta!$B$1:$R$1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[1]Oferta!$B$3:$R$3</c:f>
              <c:numCache>
                <c:formatCode>0.0%</c:formatCode>
                <c:ptCount val="17"/>
                <c:pt idx="0">
                  <c:v>0.58199999999999996</c:v>
                </c:pt>
                <c:pt idx="1">
                  <c:v>0.60599999999999998</c:v>
                </c:pt>
                <c:pt idx="2">
                  <c:v>0.63200000000000001</c:v>
                </c:pt>
                <c:pt idx="3">
                  <c:v>0.64700000000000002</c:v>
                </c:pt>
                <c:pt idx="4">
                  <c:v>0.65600000000000003</c:v>
                </c:pt>
                <c:pt idx="5">
                  <c:v>0.66300000000000003</c:v>
                </c:pt>
                <c:pt idx="6">
                  <c:v>0.66900000000000004</c:v>
                </c:pt>
                <c:pt idx="7">
                  <c:v>0.68400000000000005</c:v>
                </c:pt>
                <c:pt idx="8">
                  <c:v>0.70799999999999996</c:v>
                </c:pt>
                <c:pt idx="9">
                  <c:v>0.72</c:v>
                </c:pt>
                <c:pt idx="10">
                  <c:v>0.73399999999999999</c:v>
                </c:pt>
                <c:pt idx="11">
                  <c:v>0.74199999999999999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[1]Oferta!$A$4</c:f>
              <c:strCache>
                <c:ptCount val="1"/>
                <c:pt idx="0">
                  <c:v>Chile</c:v>
                </c:pt>
              </c:strCache>
            </c:strRef>
          </c:tx>
          <c:marker>
            <c:symbol val="none"/>
          </c:marker>
          <c:dLbls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[1]Oferta!$B$1:$R$1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[1]Oferta!$B$4:$R$4</c:f>
              <c:numCache>
                <c:formatCode>0.0%</c:formatCode>
                <c:ptCount val="17"/>
                <c:pt idx="0">
                  <c:v>0.4</c:v>
                </c:pt>
                <c:pt idx="1">
                  <c:v>0.43</c:v>
                </c:pt>
                <c:pt idx="2">
                  <c:v>0.43</c:v>
                </c:pt>
                <c:pt idx="3">
                  <c:v>0.48</c:v>
                </c:pt>
                <c:pt idx="4">
                  <c:v>0.47</c:v>
                </c:pt>
                <c:pt idx="5">
                  <c:v>0.52</c:v>
                </c:pt>
                <c:pt idx="6">
                  <c:v>0.55000000000000004</c:v>
                </c:pt>
                <c:pt idx="7">
                  <c:v>0.59</c:v>
                </c:pt>
                <c:pt idx="8">
                  <c:v>0.66</c:v>
                </c:pt>
                <c:pt idx="9">
                  <c:v>0.71</c:v>
                </c:pt>
                <c:pt idx="10">
                  <c:v>0.70599999999999996</c:v>
                </c:pt>
                <c:pt idx="11">
                  <c:v>0.73899999999999999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[1]Oferta!$A$5</c:f>
              <c:strCache>
                <c:ptCount val="1"/>
                <c:pt idx="0">
                  <c:v>Colombia</c:v>
                </c:pt>
              </c:strCache>
            </c:strRef>
          </c:tx>
          <c:spPr>
            <a:ln>
              <a:solidFill>
                <a:srgbClr val="800000"/>
              </a:solidFill>
            </a:ln>
          </c:spPr>
          <c:marker>
            <c:symbol val="none"/>
          </c:marker>
          <c:dLbls>
            <c:dLbl>
              <c:idx val="12"/>
              <c:layout>
                <c:manualLayout>
                  <c:x val="-6.8500831243201596E-2"/>
                  <c:y val="6.1434230833505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1.22380319938604E-2"/>
                  <c:y val="4.80440787598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[1]Oferta!$B$1:$R$1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[1]Oferta!$B$5:$R$5</c:f>
              <c:numCache>
                <c:formatCode>0.0%</c:formatCode>
                <c:ptCount val="17"/>
                <c:pt idx="0">
                  <c:v>0.25</c:v>
                </c:pt>
                <c:pt idx="1">
                  <c:v>0.25600000000000001</c:v>
                </c:pt>
                <c:pt idx="2">
                  <c:v>0.25800000000000001</c:v>
                </c:pt>
                <c:pt idx="3">
                  <c:v>0.28399999999999997</c:v>
                </c:pt>
                <c:pt idx="4">
                  <c:v>0.3</c:v>
                </c:pt>
                <c:pt idx="5">
                  <c:v>0.316</c:v>
                </c:pt>
                <c:pt idx="6">
                  <c:v>0.34100000000000003</c:v>
                </c:pt>
                <c:pt idx="7">
                  <c:v>0.35499999999999998</c:v>
                </c:pt>
                <c:pt idx="8">
                  <c:v>0.371</c:v>
                </c:pt>
                <c:pt idx="9">
                  <c:v>0.40799999999999997</c:v>
                </c:pt>
                <c:pt idx="10">
                  <c:v>0.42399999999999999</c:v>
                </c:pt>
                <c:pt idx="11">
                  <c:v>0.45500000000000002</c:v>
                </c:pt>
                <c:pt idx="12">
                  <c:v>0.47799999999999998</c:v>
                </c:pt>
                <c:pt idx="13">
                  <c:v>0.495420237845767</c:v>
                </c:pt>
                <c:pt idx="14">
                  <c:v>0.51284047569153401</c:v>
                </c:pt>
                <c:pt idx="15">
                  <c:v>0.53026071353730098</c:v>
                </c:pt>
                <c:pt idx="16">
                  <c:v>0.54768095138306805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839744"/>
        <c:axId val="117858304"/>
      </c:lineChart>
      <c:catAx>
        <c:axId val="117839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Año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7858304"/>
        <c:crosses val="autoZero"/>
        <c:auto val="1"/>
        <c:lblAlgn val="ctr"/>
        <c:lblOffset val="100"/>
        <c:noMultiLvlLbl val="0"/>
      </c:catAx>
      <c:valAx>
        <c:axId val="1178583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Tasa de Cobertura</a:t>
                </a:r>
              </a:p>
            </c:rich>
          </c:tx>
          <c:layout/>
          <c:overlay val="0"/>
        </c:title>
        <c:numFmt formatCode="0.0%" sourceLinked="1"/>
        <c:majorTickMark val="out"/>
        <c:minorTickMark val="none"/>
        <c:tickLblPos val="nextTo"/>
        <c:crossAx val="1178397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s-CO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Hoja1!$A$3</c:f>
              <c:strCache>
                <c:ptCount val="1"/>
                <c:pt idx="0">
                  <c:v>Colombia</c:v>
                </c:pt>
              </c:strCache>
            </c:strRef>
          </c:tx>
          <c:dLbls>
            <c:dLbl>
              <c:idx val="12"/>
              <c:layout>
                <c:manualLayout>
                  <c:x val="0"/>
                  <c:y val="-3.5264341410656999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Hoja1!$B$2:$N$2</c:f>
              <c:strCach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2010*</c:v>
                </c:pt>
                <c:pt idx="9">
                  <c:v>2011*</c:v>
                </c:pt>
                <c:pt idx="10">
                  <c:v>2012*</c:v>
                </c:pt>
                <c:pt idx="11">
                  <c:v>2013*</c:v>
                </c:pt>
                <c:pt idx="12">
                  <c:v>2014*</c:v>
                </c:pt>
              </c:strCache>
            </c:strRef>
          </c:cat>
          <c:val>
            <c:numRef>
              <c:f>Hoja1!$B$3:$N$3</c:f>
              <c:numCache>
                <c:formatCode>0.0%</c:formatCode>
                <c:ptCount val="13"/>
                <c:pt idx="0">
                  <c:v>0.24041988236821299</c:v>
                </c:pt>
                <c:pt idx="1">
                  <c:v>0.25584245233859798</c:v>
                </c:pt>
                <c:pt idx="2">
                  <c:v>0.25800000000000001</c:v>
                </c:pt>
                <c:pt idx="3">
                  <c:v>0.28436799794054302</c:v>
                </c:pt>
                <c:pt idx="4">
                  <c:v>0.300386030796778</c:v>
                </c:pt>
                <c:pt idx="5">
                  <c:v>0.31645726088561499</c:v>
                </c:pt>
                <c:pt idx="6">
                  <c:v>0.34082611849067102</c:v>
                </c:pt>
                <c:pt idx="7">
                  <c:v>0.354702074814014</c:v>
                </c:pt>
                <c:pt idx="8">
                  <c:v>0.37054635376749501</c:v>
                </c:pt>
                <c:pt idx="9">
                  <c:v>0.40806752766289001</c:v>
                </c:pt>
                <c:pt idx="10">
                  <c:v>0.42353226854953102</c:v>
                </c:pt>
                <c:pt idx="11">
                  <c:v>0.455464033955435</c:v>
                </c:pt>
                <c:pt idx="12">
                  <c:v>0.47799999999999998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Hoja1!$A$7</c:f>
              <c:strCache>
                <c:ptCount val="1"/>
                <c:pt idx="0">
                  <c:v>Promedio Paises OCDE</c:v>
                </c:pt>
              </c:strCache>
            </c:strRef>
          </c:tx>
          <c:dLbls>
            <c:dLbl>
              <c:idx val="11"/>
              <c:layout>
                <c:manualLayout>
                  <c:x val="-1.0689048018233701E-2"/>
                  <c:y val="-4.9957816998430701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Hoja1!$B$2:$N$2</c:f>
              <c:strCach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2010*</c:v>
                </c:pt>
                <c:pt idx="9">
                  <c:v>2011*</c:v>
                </c:pt>
                <c:pt idx="10">
                  <c:v>2012*</c:v>
                </c:pt>
                <c:pt idx="11">
                  <c:v>2013*</c:v>
                </c:pt>
                <c:pt idx="12">
                  <c:v>2014*</c:v>
                </c:pt>
              </c:strCache>
            </c:strRef>
          </c:cat>
          <c:val>
            <c:numRef>
              <c:f>Hoja1!$B$7:$M$7</c:f>
              <c:numCache>
                <c:formatCode>0.0%</c:formatCode>
                <c:ptCount val="12"/>
                <c:pt idx="0">
                  <c:v>0.582380952380952</c:v>
                </c:pt>
                <c:pt idx="1">
                  <c:v>0.60619047619047595</c:v>
                </c:pt>
                <c:pt idx="2">
                  <c:v>0.63238095238095204</c:v>
                </c:pt>
                <c:pt idx="3">
                  <c:v>0.64666666666666694</c:v>
                </c:pt>
                <c:pt idx="4">
                  <c:v>0.65619047619047599</c:v>
                </c:pt>
                <c:pt idx="5">
                  <c:v>0.663333333333333</c:v>
                </c:pt>
                <c:pt idx="6">
                  <c:v>0.669047619047619</c:v>
                </c:pt>
                <c:pt idx="7">
                  <c:v>0.68428571428571405</c:v>
                </c:pt>
                <c:pt idx="8">
                  <c:v>0.708095238095238</c:v>
                </c:pt>
                <c:pt idx="9">
                  <c:v>0.72</c:v>
                </c:pt>
                <c:pt idx="10">
                  <c:v>0.733792207792207</c:v>
                </c:pt>
                <c:pt idx="11">
                  <c:v>0.74758297258297302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Chile</c:v>
                </c:pt>
              </c:strCache>
            </c:strRef>
          </c:tx>
          <c:dLbls>
            <c:dLbl>
              <c:idx val="11"/>
              <c:layout>
                <c:manualLayout>
                  <c:x val="-4.2756192072934698E-2"/>
                  <c:y val="5.5835207233540199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Hoja1!$B$2:$N$2</c:f>
              <c:strCach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2010*</c:v>
                </c:pt>
                <c:pt idx="9">
                  <c:v>2011*</c:v>
                </c:pt>
                <c:pt idx="10">
                  <c:v>2012*</c:v>
                </c:pt>
                <c:pt idx="11">
                  <c:v>2013*</c:v>
                </c:pt>
                <c:pt idx="12">
                  <c:v>2014*</c:v>
                </c:pt>
              </c:strCache>
            </c:strRef>
          </c:cat>
          <c:val>
            <c:numRef>
              <c:f>Hoja1!$B$4:$M$4</c:f>
              <c:numCache>
                <c:formatCode>0.0%</c:formatCode>
                <c:ptCount val="12"/>
                <c:pt idx="0">
                  <c:v>0.4</c:v>
                </c:pt>
                <c:pt idx="1">
                  <c:v>0.43</c:v>
                </c:pt>
                <c:pt idx="2">
                  <c:v>0.43</c:v>
                </c:pt>
                <c:pt idx="3">
                  <c:v>0.48</c:v>
                </c:pt>
                <c:pt idx="4">
                  <c:v>0.47</c:v>
                </c:pt>
                <c:pt idx="5">
                  <c:v>0.52</c:v>
                </c:pt>
                <c:pt idx="6">
                  <c:v>0.55000000000000004</c:v>
                </c:pt>
                <c:pt idx="7">
                  <c:v>0.59</c:v>
                </c:pt>
                <c:pt idx="8">
                  <c:v>0.66</c:v>
                </c:pt>
                <c:pt idx="9">
                  <c:v>0.71</c:v>
                </c:pt>
                <c:pt idx="10">
                  <c:v>0.70599999999999996</c:v>
                </c:pt>
                <c:pt idx="11">
                  <c:v>0.73909090909090902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Hoja1!$A$6</c:f>
              <c:strCache>
                <c:ptCount val="1"/>
                <c:pt idx="0">
                  <c:v>Hungría</c:v>
                </c:pt>
              </c:strCache>
            </c:strRef>
          </c:tx>
          <c:dLbls>
            <c:dLbl>
              <c:idx val="11"/>
              <c:layout>
                <c:manualLayout>
                  <c:x val="-6.9478812118518807E-2"/>
                  <c:y val="-5.2747032033627898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dirty="0" err="1" smtClean="0"/>
                      <a:t>Dinamarca</a:t>
                    </a:r>
                    <a:r>
                      <a:rPr lang="en-US" dirty="0" smtClean="0"/>
                      <a:t>; 83%</a:t>
                    </a:r>
                    <a:endParaRPr lang="en-US" dirty="0"/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Hoja1!$B$2:$N$2</c:f>
              <c:strCach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2010*</c:v>
                </c:pt>
                <c:pt idx="9">
                  <c:v>2011*</c:v>
                </c:pt>
                <c:pt idx="10">
                  <c:v>2012*</c:v>
                </c:pt>
                <c:pt idx="11">
                  <c:v>2013*</c:v>
                </c:pt>
                <c:pt idx="12">
                  <c:v>2014*</c:v>
                </c:pt>
              </c:strCache>
            </c:strRef>
          </c:cat>
          <c:val>
            <c:numRef>
              <c:f>Hoja1!$B$6:$M$6</c:f>
              <c:numCache>
                <c:formatCode>0.0%</c:formatCode>
                <c:ptCount val="12"/>
                <c:pt idx="0">
                  <c:v>0.79979999999999996</c:v>
                </c:pt>
                <c:pt idx="1">
                  <c:v>0.81640000000000001</c:v>
                </c:pt>
                <c:pt idx="2">
                  <c:v>0.84809999999999997</c:v>
                </c:pt>
                <c:pt idx="3">
                  <c:v>0.86560000000000004</c:v>
                </c:pt>
                <c:pt idx="4">
                  <c:v>0.88219999999999998</c:v>
                </c:pt>
                <c:pt idx="5">
                  <c:v>0.88319999999999999</c:v>
                </c:pt>
                <c:pt idx="6">
                  <c:v>0.86009999999999998</c:v>
                </c:pt>
                <c:pt idx="7">
                  <c:v>0.84740000000000004</c:v>
                </c:pt>
                <c:pt idx="8">
                  <c:v>0.85009999999999997</c:v>
                </c:pt>
                <c:pt idx="9">
                  <c:v>0.86909999999999998</c:v>
                </c:pt>
                <c:pt idx="10">
                  <c:v>0.86909999999999998</c:v>
                </c:pt>
                <c:pt idx="11">
                  <c:v>0.87250000000000005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651200"/>
        <c:axId val="105669376"/>
      </c:lineChart>
      <c:catAx>
        <c:axId val="105651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s-CO"/>
          </a:p>
        </c:txPr>
        <c:crossAx val="105669376"/>
        <c:crosses val="autoZero"/>
        <c:auto val="1"/>
        <c:lblAlgn val="ctr"/>
        <c:lblOffset val="100"/>
        <c:noMultiLvlLbl val="0"/>
      </c:catAx>
      <c:valAx>
        <c:axId val="105669376"/>
        <c:scaling>
          <c:orientation val="minMax"/>
          <c:min val="0.2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s-CO" sz="1200" dirty="0" smtClean="0"/>
                  <a:t>Tasa</a:t>
                </a:r>
                <a:r>
                  <a:rPr lang="es-CO" sz="1200" baseline="0" dirty="0" smtClean="0"/>
                  <a:t> de cobertura </a:t>
                </a:r>
                <a:endParaRPr lang="es-CO" sz="1200" dirty="0"/>
              </a:p>
            </c:rich>
          </c:tx>
          <c:layout/>
          <c:overlay val="0"/>
        </c:title>
        <c:numFmt formatCode="0.0%" sourceLinked="1"/>
        <c:majorTickMark val="none"/>
        <c:minorTickMark val="none"/>
        <c:tickLblPos val="nextTo"/>
        <c:crossAx val="105651200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Resultados</a:t>
            </a:r>
            <a:r>
              <a:rPr lang="es-ES" baseline="0"/>
              <a:t> de las Pruebas PISA</a:t>
            </a:r>
            <a:endParaRPr lang="es-E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'[Sin%20t%c3%adtulo.xlsx]Sheet1'!$B$4</c:f>
              <c:strCache>
                <c:ptCount val="1"/>
                <c:pt idx="0">
                  <c:v>Brasil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'[Sin%20t%c3%adtulo.xlsx]Sheet1'!$C$3:$K$3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  <c:pt idx="7">
                  <c:v>2021</c:v>
                </c:pt>
                <c:pt idx="8">
                  <c:v>2024</c:v>
                </c:pt>
              </c:numCache>
            </c:numRef>
          </c:cat>
          <c:val>
            <c:numRef>
              <c:f>'[Sin%20t%c3%adtulo.xlsx]Sheet1'!$C$4:$K$4</c:f>
              <c:numCache>
                <c:formatCode>General</c:formatCode>
                <c:ptCount val="9"/>
                <c:pt idx="0">
                  <c:v>334</c:v>
                </c:pt>
                <c:pt idx="1">
                  <c:v>356</c:v>
                </c:pt>
                <c:pt idx="2">
                  <c:v>370</c:v>
                </c:pt>
                <c:pt idx="3">
                  <c:v>386</c:v>
                </c:pt>
                <c:pt idx="4">
                  <c:v>391</c:v>
                </c:pt>
                <c:pt idx="5">
                  <c:v>405.25</c:v>
                </c:pt>
                <c:pt idx="6">
                  <c:v>419.5</c:v>
                </c:pt>
                <c:pt idx="7">
                  <c:v>433.75</c:v>
                </c:pt>
                <c:pt idx="8">
                  <c:v>448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'[Sin%20t%c3%adtulo.xlsx]Sheet1'!$B$5</c:f>
              <c:strCache>
                <c:ptCount val="1"/>
                <c:pt idx="0">
                  <c:v>Mexico</c:v>
                </c:pt>
              </c:strCache>
            </c:strRef>
          </c:tx>
          <c:spPr>
            <a:ln>
              <a:solidFill>
                <a:srgbClr val="660066"/>
              </a:solidFill>
            </a:ln>
          </c:spPr>
          <c:marker>
            <c:symbol val="none"/>
          </c:marker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'[Sin%20t%c3%adtulo.xlsx]Sheet1'!$C$3:$K$3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  <c:pt idx="7">
                  <c:v>2021</c:v>
                </c:pt>
                <c:pt idx="8">
                  <c:v>2024</c:v>
                </c:pt>
              </c:numCache>
            </c:numRef>
          </c:cat>
          <c:val>
            <c:numRef>
              <c:f>'[Sin%20t%c3%adtulo.xlsx]Sheet1'!$C$5:$K$5</c:f>
              <c:numCache>
                <c:formatCode>General</c:formatCode>
                <c:ptCount val="9"/>
                <c:pt idx="0">
                  <c:v>387</c:v>
                </c:pt>
                <c:pt idx="1">
                  <c:v>385</c:v>
                </c:pt>
                <c:pt idx="2">
                  <c:v>406</c:v>
                </c:pt>
                <c:pt idx="3">
                  <c:v>419</c:v>
                </c:pt>
                <c:pt idx="4">
                  <c:v>413</c:v>
                </c:pt>
                <c:pt idx="5">
                  <c:v>419.5</c:v>
                </c:pt>
                <c:pt idx="6">
                  <c:v>426</c:v>
                </c:pt>
                <c:pt idx="7">
                  <c:v>433.75</c:v>
                </c:pt>
                <c:pt idx="8">
                  <c:v>439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'[Sin%20t%c3%adtulo.xlsx]Sheet1'!$B$6</c:f>
              <c:strCache>
                <c:ptCount val="1"/>
                <c:pt idx="0">
                  <c:v>Chile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'[Sin%20t%c3%adtulo.xlsx]Sheet1'!$C$3:$K$3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  <c:pt idx="7">
                  <c:v>2021</c:v>
                </c:pt>
                <c:pt idx="8">
                  <c:v>2024</c:v>
                </c:pt>
              </c:numCache>
            </c:numRef>
          </c:cat>
          <c:val>
            <c:numRef>
              <c:f>'[Sin%20t%c3%adtulo.xlsx]Sheet1'!$C$6:$K$6</c:f>
              <c:numCache>
                <c:formatCode>General</c:formatCode>
                <c:ptCount val="9"/>
                <c:pt idx="0">
                  <c:v>384</c:v>
                </c:pt>
                <c:pt idx="1">
                  <c:v>397.5</c:v>
                </c:pt>
                <c:pt idx="2">
                  <c:v>411</c:v>
                </c:pt>
                <c:pt idx="3">
                  <c:v>421</c:v>
                </c:pt>
                <c:pt idx="4">
                  <c:v>423</c:v>
                </c:pt>
                <c:pt idx="5">
                  <c:v>432.75</c:v>
                </c:pt>
                <c:pt idx="6">
                  <c:v>442.5</c:v>
                </c:pt>
                <c:pt idx="7">
                  <c:v>452.25</c:v>
                </c:pt>
                <c:pt idx="8">
                  <c:v>462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'[Sin%20t%c3%adtulo.xlsx]Sheet1'!$B$7</c:f>
              <c:strCache>
                <c:ptCount val="1"/>
                <c:pt idx="0">
                  <c:v>Colombia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-2.4077172937652502E-2"/>
                  <c:y val="4.9443563065123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'[Sin%20t%c3%adtulo.xlsx]Sheet1'!$C$3:$K$3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  <c:pt idx="7">
                  <c:v>2021</c:v>
                </c:pt>
                <c:pt idx="8">
                  <c:v>2024</c:v>
                </c:pt>
              </c:numCache>
            </c:numRef>
          </c:cat>
          <c:val>
            <c:numRef>
              <c:f>'[Sin%20t%c3%adtulo.xlsx]Sheet1'!$C$7:$K$7</c:f>
              <c:numCache>
                <c:formatCode>General</c:formatCode>
                <c:ptCount val="9"/>
                <c:pt idx="2">
                  <c:v>370</c:v>
                </c:pt>
                <c:pt idx="3">
                  <c:v>381</c:v>
                </c:pt>
                <c:pt idx="4">
                  <c:v>376</c:v>
                </c:pt>
                <c:pt idx="5">
                  <c:v>379</c:v>
                </c:pt>
                <c:pt idx="6">
                  <c:v>382</c:v>
                </c:pt>
                <c:pt idx="7">
                  <c:v>385</c:v>
                </c:pt>
                <c:pt idx="8">
                  <c:v>388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'[Sin%20t%c3%adtulo.xlsx]Sheet1'!$B$8</c:f>
              <c:strCache>
                <c:ptCount val="1"/>
                <c:pt idx="0">
                  <c:v>Colombia solo becas</c:v>
                </c:pt>
              </c:strCache>
            </c:strRef>
          </c:tx>
          <c:spPr>
            <a:ln>
              <a:solidFill>
                <a:srgbClr val="000090"/>
              </a:solidFill>
              <a:prstDash val="sysDot"/>
            </a:ln>
          </c:spPr>
          <c:marker>
            <c:symbol val="none"/>
          </c:marker>
          <c:dPt>
            <c:idx val="6"/>
            <c:marker>
              <c:symbol val="circle"/>
              <c:size val="8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</c:dPt>
          <c:dLbls>
            <c:dLbl>
              <c:idx val="6"/>
              <c:layout>
                <c:manualLayout>
                  <c:x val="-4.6548956661316199E-2"/>
                  <c:y val="-3.7083012954653799E-2"/>
                </c:manualLayout>
              </c:layout>
              <c:tx>
                <c:rich>
                  <a:bodyPr/>
                  <a:lstStyle/>
                  <a:p>
                    <a:r>
                      <a:rPr lang="es-ES">
                        <a:solidFill>
                          <a:srgbClr val="FF0000"/>
                        </a:solidFill>
                      </a:rPr>
                      <a:t>386.5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'[Sin%20t%c3%adtulo.xlsx]Sheet1'!$C$3:$K$3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  <c:pt idx="7">
                  <c:v>2021</c:v>
                </c:pt>
                <c:pt idx="8">
                  <c:v>2024</c:v>
                </c:pt>
              </c:numCache>
            </c:numRef>
          </c:cat>
          <c:val>
            <c:numRef>
              <c:f>'[Sin%20t%c3%adtulo.xlsx]Sheet1'!$C$8:$K$8</c:f>
              <c:numCache>
                <c:formatCode>General</c:formatCode>
                <c:ptCount val="9"/>
                <c:pt idx="5">
                  <c:v>379</c:v>
                </c:pt>
                <c:pt idx="6" formatCode="0">
                  <c:v>389.53333333333342</c:v>
                </c:pt>
                <c:pt idx="7" formatCode="0">
                  <c:v>400.35941366168282</c:v>
                </c:pt>
                <c:pt idx="8" formatCode="0">
                  <c:v>411.48637713724008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887040"/>
        <c:axId val="114434048"/>
      </c:lineChart>
      <c:catAx>
        <c:axId val="106887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Año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4434048"/>
        <c:crosses val="autoZero"/>
        <c:auto val="1"/>
        <c:lblAlgn val="ctr"/>
        <c:lblOffset val="100"/>
        <c:noMultiLvlLbl val="0"/>
      </c:catAx>
      <c:valAx>
        <c:axId val="114434048"/>
        <c:scaling>
          <c:orientation val="minMax"/>
          <c:min val="3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Puntaje</a:t>
                </a:r>
              </a:p>
            </c:rich>
          </c:tx>
          <c:layout>
            <c:manualLayout>
              <c:xMode val="edge"/>
              <c:yMode val="edge"/>
              <c:x val="1.1235955056179799E-2"/>
              <c:y val="0.391111997897666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68870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Resultados</a:t>
            </a:r>
            <a:r>
              <a:rPr lang="es-ES" baseline="0"/>
              <a:t> de las Pruebas PISA</a:t>
            </a:r>
            <a:endParaRPr lang="es-E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'[Sin%20t%c3%adtulo.xlsx]Sheet1'!$B$4</c:f>
              <c:strCache>
                <c:ptCount val="1"/>
                <c:pt idx="0">
                  <c:v>Brasil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'[Sin%20t%c3%adtulo.xlsx]Sheet1'!$C$3:$K$3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  <c:pt idx="7">
                  <c:v>2021</c:v>
                </c:pt>
                <c:pt idx="8">
                  <c:v>2024</c:v>
                </c:pt>
              </c:numCache>
            </c:numRef>
          </c:cat>
          <c:val>
            <c:numRef>
              <c:f>'[Sin%20t%c3%adtulo.xlsx]Sheet1'!$C$4:$K$4</c:f>
              <c:numCache>
                <c:formatCode>General</c:formatCode>
                <c:ptCount val="9"/>
                <c:pt idx="0">
                  <c:v>334</c:v>
                </c:pt>
                <c:pt idx="1">
                  <c:v>356</c:v>
                </c:pt>
                <c:pt idx="2">
                  <c:v>370</c:v>
                </c:pt>
                <c:pt idx="3">
                  <c:v>386</c:v>
                </c:pt>
                <c:pt idx="4">
                  <c:v>391</c:v>
                </c:pt>
                <c:pt idx="5">
                  <c:v>405.25</c:v>
                </c:pt>
                <c:pt idx="6">
                  <c:v>419.5</c:v>
                </c:pt>
                <c:pt idx="7">
                  <c:v>433.75</c:v>
                </c:pt>
                <c:pt idx="8">
                  <c:v>448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'[Sin%20t%c3%adtulo.xlsx]Sheet1'!$B$5</c:f>
              <c:strCache>
                <c:ptCount val="1"/>
                <c:pt idx="0">
                  <c:v>Mexico</c:v>
                </c:pt>
              </c:strCache>
            </c:strRef>
          </c:tx>
          <c:spPr>
            <a:ln>
              <a:solidFill>
                <a:srgbClr val="660066"/>
              </a:solidFill>
            </a:ln>
          </c:spPr>
          <c:marker>
            <c:symbol val="none"/>
          </c:marker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'[Sin%20t%c3%adtulo.xlsx]Sheet1'!$C$3:$K$3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  <c:pt idx="7">
                  <c:v>2021</c:v>
                </c:pt>
                <c:pt idx="8">
                  <c:v>2024</c:v>
                </c:pt>
              </c:numCache>
            </c:numRef>
          </c:cat>
          <c:val>
            <c:numRef>
              <c:f>'[Sin%20t%c3%adtulo.xlsx]Sheet1'!$C$5:$K$5</c:f>
              <c:numCache>
                <c:formatCode>General</c:formatCode>
                <c:ptCount val="9"/>
                <c:pt idx="0">
                  <c:v>387</c:v>
                </c:pt>
                <c:pt idx="1">
                  <c:v>385</c:v>
                </c:pt>
                <c:pt idx="2">
                  <c:v>406</c:v>
                </c:pt>
                <c:pt idx="3">
                  <c:v>419</c:v>
                </c:pt>
                <c:pt idx="4">
                  <c:v>413</c:v>
                </c:pt>
                <c:pt idx="5">
                  <c:v>419.5</c:v>
                </c:pt>
                <c:pt idx="6">
                  <c:v>426</c:v>
                </c:pt>
                <c:pt idx="7">
                  <c:v>433.75</c:v>
                </c:pt>
                <c:pt idx="8">
                  <c:v>439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'[Sin%20t%c3%adtulo.xlsx]Sheet1'!$B$6</c:f>
              <c:strCache>
                <c:ptCount val="1"/>
                <c:pt idx="0">
                  <c:v>Chile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'[Sin%20t%c3%adtulo.xlsx]Sheet1'!$C$3:$K$3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  <c:pt idx="7">
                  <c:v>2021</c:v>
                </c:pt>
                <c:pt idx="8">
                  <c:v>2024</c:v>
                </c:pt>
              </c:numCache>
            </c:numRef>
          </c:cat>
          <c:val>
            <c:numRef>
              <c:f>'[Sin%20t%c3%adtulo.xlsx]Sheet1'!$C$6:$K$6</c:f>
              <c:numCache>
                <c:formatCode>General</c:formatCode>
                <c:ptCount val="9"/>
                <c:pt idx="0">
                  <c:v>384</c:v>
                </c:pt>
                <c:pt idx="1">
                  <c:v>397.5</c:v>
                </c:pt>
                <c:pt idx="2">
                  <c:v>411</c:v>
                </c:pt>
                <c:pt idx="3">
                  <c:v>421</c:v>
                </c:pt>
                <c:pt idx="4">
                  <c:v>423</c:v>
                </c:pt>
                <c:pt idx="5">
                  <c:v>432.75</c:v>
                </c:pt>
                <c:pt idx="6">
                  <c:v>442.5</c:v>
                </c:pt>
                <c:pt idx="7">
                  <c:v>452.25</c:v>
                </c:pt>
                <c:pt idx="8">
                  <c:v>462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'[Sin%20t%c3%adtulo.xlsx]Sheet1'!$B$7</c:f>
              <c:strCache>
                <c:ptCount val="1"/>
                <c:pt idx="0">
                  <c:v>Colombia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-2.4077172937652502E-2"/>
                  <c:y val="4.9443563065123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'[Sin%20t%c3%adtulo.xlsx]Sheet1'!$C$3:$K$3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  <c:pt idx="7">
                  <c:v>2021</c:v>
                </c:pt>
                <c:pt idx="8">
                  <c:v>2024</c:v>
                </c:pt>
              </c:numCache>
            </c:numRef>
          </c:cat>
          <c:val>
            <c:numRef>
              <c:f>'[Sin%20t%c3%adtulo.xlsx]Sheet1'!$C$7:$K$7</c:f>
              <c:numCache>
                <c:formatCode>General</c:formatCode>
                <c:ptCount val="9"/>
                <c:pt idx="2">
                  <c:v>370</c:v>
                </c:pt>
                <c:pt idx="3">
                  <c:v>381</c:v>
                </c:pt>
                <c:pt idx="4">
                  <c:v>376</c:v>
                </c:pt>
                <c:pt idx="5">
                  <c:v>379</c:v>
                </c:pt>
                <c:pt idx="6">
                  <c:v>382</c:v>
                </c:pt>
                <c:pt idx="7">
                  <c:v>385</c:v>
                </c:pt>
                <c:pt idx="8">
                  <c:v>388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494080"/>
        <c:axId val="114520832"/>
      </c:lineChart>
      <c:catAx>
        <c:axId val="114494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Año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4520832"/>
        <c:crosses val="autoZero"/>
        <c:auto val="1"/>
        <c:lblAlgn val="ctr"/>
        <c:lblOffset val="100"/>
        <c:noMultiLvlLbl val="0"/>
      </c:catAx>
      <c:valAx>
        <c:axId val="114520832"/>
        <c:scaling>
          <c:orientation val="minMax"/>
          <c:min val="3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Puntaje</a:t>
                </a:r>
              </a:p>
            </c:rich>
          </c:tx>
          <c:layout>
            <c:manualLayout>
              <c:xMode val="edge"/>
              <c:yMode val="edge"/>
              <c:x val="1.1235955056179799E-2"/>
              <c:y val="0.391111997897666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44940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Resultados</a:t>
            </a:r>
            <a:r>
              <a:rPr lang="es-ES" baseline="0"/>
              <a:t> de las Pruebas PISA</a:t>
            </a:r>
            <a:endParaRPr lang="es-E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'[Sin%20t%c3%adtulo.xlsx]Sheet1'!$B$4</c:f>
              <c:strCache>
                <c:ptCount val="1"/>
                <c:pt idx="0">
                  <c:v>Brasil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'[Sin%20t%c3%adtulo.xlsx]Sheet1'!$C$3:$K$3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  <c:pt idx="7">
                  <c:v>2021</c:v>
                </c:pt>
                <c:pt idx="8">
                  <c:v>2024</c:v>
                </c:pt>
              </c:numCache>
            </c:numRef>
          </c:cat>
          <c:val>
            <c:numRef>
              <c:f>'[Sin%20t%c3%adtulo.xlsx]Sheet1'!$C$4:$K$4</c:f>
              <c:numCache>
                <c:formatCode>General</c:formatCode>
                <c:ptCount val="9"/>
                <c:pt idx="0">
                  <c:v>334</c:v>
                </c:pt>
                <c:pt idx="1">
                  <c:v>356</c:v>
                </c:pt>
                <c:pt idx="2">
                  <c:v>370</c:v>
                </c:pt>
                <c:pt idx="3">
                  <c:v>386</c:v>
                </c:pt>
                <c:pt idx="4">
                  <c:v>391</c:v>
                </c:pt>
                <c:pt idx="5">
                  <c:v>405.25</c:v>
                </c:pt>
                <c:pt idx="6">
                  <c:v>419.5</c:v>
                </c:pt>
                <c:pt idx="7">
                  <c:v>433.75</c:v>
                </c:pt>
                <c:pt idx="8">
                  <c:v>448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'[Sin%20t%c3%adtulo.xlsx]Sheet1'!$B$5</c:f>
              <c:strCache>
                <c:ptCount val="1"/>
                <c:pt idx="0">
                  <c:v>Mexico</c:v>
                </c:pt>
              </c:strCache>
            </c:strRef>
          </c:tx>
          <c:spPr>
            <a:ln>
              <a:solidFill>
                <a:srgbClr val="660066"/>
              </a:solidFill>
            </a:ln>
          </c:spPr>
          <c:marker>
            <c:symbol val="none"/>
          </c:marker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'[Sin%20t%c3%adtulo.xlsx]Sheet1'!$C$3:$K$3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  <c:pt idx="7">
                  <c:v>2021</c:v>
                </c:pt>
                <c:pt idx="8">
                  <c:v>2024</c:v>
                </c:pt>
              </c:numCache>
            </c:numRef>
          </c:cat>
          <c:val>
            <c:numRef>
              <c:f>'[Sin%20t%c3%adtulo.xlsx]Sheet1'!$C$5:$K$5</c:f>
              <c:numCache>
                <c:formatCode>General</c:formatCode>
                <c:ptCount val="9"/>
                <c:pt idx="0">
                  <c:v>387</c:v>
                </c:pt>
                <c:pt idx="1">
                  <c:v>385</c:v>
                </c:pt>
                <c:pt idx="2">
                  <c:v>406</c:v>
                </c:pt>
                <c:pt idx="3">
                  <c:v>419</c:v>
                </c:pt>
                <c:pt idx="4">
                  <c:v>413</c:v>
                </c:pt>
                <c:pt idx="5">
                  <c:v>419.5</c:v>
                </c:pt>
                <c:pt idx="6">
                  <c:v>426</c:v>
                </c:pt>
                <c:pt idx="7">
                  <c:v>433.75</c:v>
                </c:pt>
                <c:pt idx="8">
                  <c:v>439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'[Sin%20t%c3%adtulo.xlsx]Sheet1'!$B$6</c:f>
              <c:strCache>
                <c:ptCount val="1"/>
                <c:pt idx="0">
                  <c:v>Chile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'[Sin%20t%c3%adtulo.xlsx]Sheet1'!$C$3:$K$3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  <c:pt idx="7">
                  <c:v>2021</c:v>
                </c:pt>
                <c:pt idx="8">
                  <c:v>2024</c:v>
                </c:pt>
              </c:numCache>
            </c:numRef>
          </c:cat>
          <c:val>
            <c:numRef>
              <c:f>'[Sin%20t%c3%adtulo.xlsx]Sheet1'!$C$6:$K$6</c:f>
              <c:numCache>
                <c:formatCode>General</c:formatCode>
                <c:ptCount val="9"/>
                <c:pt idx="0">
                  <c:v>384</c:v>
                </c:pt>
                <c:pt idx="1">
                  <c:v>397.5</c:v>
                </c:pt>
                <c:pt idx="2">
                  <c:v>411</c:v>
                </c:pt>
                <c:pt idx="3">
                  <c:v>421</c:v>
                </c:pt>
                <c:pt idx="4">
                  <c:v>423</c:v>
                </c:pt>
                <c:pt idx="5">
                  <c:v>432.75</c:v>
                </c:pt>
                <c:pt idx="6">
                  <c:v>442.5</c:v>
                </c:pt>
                <c:pt idx="7">
                  <c:v>452.25</c:v>
                </c:pt>
                <c:pt idx="8">
                  <c:v>462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'[Sin%20t%c3%adtulo.xlsx]Sheet1'!$B$7</c:f>
              <c:strCache>
                <c:ptCount val="1"/>
                <c:pt idx="0">
                  <c:v>Colombia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-2.4077172937652502E-2"/>
                  <c:y val="4.9443563065123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'[Sin%20t%c3%adtulo.xlsx]Sheet1'!$C$3:$K$3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  <c:pt idx="7">
                  <c:v>2021</c:v>
                </c:pt>
                <c:pt idx="8">
                  <c:v>2024</c:v>
                </c:pt>
              </c:numCache>
            </c:numRef>
          </c:cat>
          <c:val>
            <c:numRef>
              <c:f>'[Sin%20t%c3%adtulo.xlsx]Sheet1'!$C$7:$K$7</c:f>
              <c:numCache>
                <c:formatCode>General</c:formatCode>
                <c:ptCount val="9"/>
                <c:pt idx="2">
                  <c:v>370</c:v>
                </c:pt>
                <c:pt idx="3">
                  <c:v>381</c:v>
                </c:pt>
                <c:pt idx="4">
                  <c:v>376</c:v>
                </c:pt>
                <c:pt idx="5">
                  <c:v>379</c:v>
                </c:pt>
                <c:pt idx="6">
                  <c:v>382</c:v>
                </c:pt>
                <c:pt idx="7">
                  <c:v>385</c:v>
                </c:pt>
                <c:pt idx="8">
                  <c:v>388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105792"/>
        <c:axId val="115107712"/>
      </c:lineChart>
      <c:catAx>
        <c:axId val="1151057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Año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5107712"/>
        <c:crosses val="autoZero"/>
        <c:auto val="1"/>
        <c:lblAlgn val="ctr"/>
        <c:lblOffset val="100"/>
        <c:noMultiLvlLbl val="0"/>
      </c:catAx>
      <c:valAx>
        <c:axId val="115107712"/>
        <c:scaling>
          <c:orientation val="minMax"/>
          <c:min val="3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Puntaje</a:t>
                </a:r>
              </a:p>
            </c:rich>
          </c:tx>
          <c:layout>
            <c:manualLayout>
              <c:xMode val="edge"/>
              <c:yMode val="edge"/>
              <c:x val="1.1235955056179799E-2"/>
              <c:y val="0.391111997897666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51057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s-C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Resultados</a:t>
            </a:r>
            <a:r>
              <a:rPr lang="es-ES" baseline="0"/>
              <a:t> de las Pruebas PISA</a:t>
            </a:r>
            <a:endParaRPr lang="es-E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8844639242983"/>
          <c:y val="0.19852099766692599"/>
          <c:w val="0.85664832530684998"/>
          <c:h val="0.554861126541495"/>
        </c:manualLayout>
      </c:layout>
      <c:lineChart>
        <c:grouping val="standard"/>
        <c:varyColors val="0"/>
        <c:ser>
          <c:idx val="0"/>
          <c:order val="0"/>
          <c:tx>
            <c:strRef>
              <c:f>'[Sin%20t%c3%adtulo.xlsx]Sheet1'!$B$4</c:f>
              <c:strCache>
                <c:ptCount val="1"/>
                <c:pt idx="0">
                  <c:v>Brasil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'[Sin%20t%c3%adtulo.xlsx]Sheet1'!$C$3:$K$3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  <c:pt idx="7">
                  <c:v>2021</c:v>
                </c:pt>
                <c:pt idx="8">
                  <c:v>2024</c:v>
                </c:pt>
              </c:numCache>
            </c:numRef>
          </c:cat>
          <c:val>
            <c:numRef>
              <c:f>'[Sin%20t%c3%adtulo.xlsx]Sheet1'!$C$4:$K$4</c:f>
              <c:numCache>
                <c:formatCode>General</c:formatCode>
                <c:ptCount val="9"/>
                <c:pt idx="0">
                  <c:v>334</c:v>
                </c:pt>
                <c:pt idx="1">
                  <c:v>356</c:v>
                </c:pt>
                <c:pt idx="2">
                  <c:v>370</c:v>
                </c:pt>
                <c:pt idx="3">
                  <c:v>386</c:v>
                </c:pt>
                <c:pt idx="4">
                  <c:v>391</c:v>
                </c:pt>
                <c:pt idx="5">
                  <c:v>405.25</c:v>
                </c:pt>
                <c:pt idx="6">
                  <c:v>419.5</c:v>
                </c:pt>
                <c:pt idx="7">
                  <c:v>433.75</c:v>
                </c:pt>
                <c:pt idx="8">
                  <c:v>448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'[Sin%20t%c3%adtulo.xlsx]Sheet1'!$B$5</c:f>
              <c:strCache>
                <c:ptCount val="1"/>
                <c:pt idx="0">
                  <c:v>Mexico</c:v>
                </c:pt>
              </c:strCache>
            </c:strRef>
          </c:tx>
          <c:spPr>
            <a:ln>
              <a:solidFill>
                <a:srgbClr val="660066"/>
              </a:solidFill>
            </a:ln>
          </c:spPr>
          <c:marker>
            <c:symbol val="none"/>
          </c:marker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'[Sin%20t%c3%adtulo.xlsx]Sheet1'!$C$3:$K$3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  <c:pt idx="7">
                  <c:v>2021</c:v>
                </c:pt>
                <c:pt idx="8">
                  <c:v>2024</c:v>
                </c:pt>
              </c:numCache>
            </c:numRef>
          </c:cat>
          <c:val>
            <c:numRef>
              <c:f>'[Sin%20t%c3%adtulo.xlsx]Sheet1'!$C$5:$K$5</c:f>
              <c:numCache>
                <c:formatCode>General</c:formatCode>
                <c:ptCount val="9"/>
                <c:pt idx="0">
                  <c:v>387</c:v>
                </c:pt>
                <c:pt idx="1">
                  <c:v>385</c:v>
                </c:pt>
                <c:pt idx="2">
                  <c:v>406</c:v>
                </c:pt>
                <c:pt idx="3">
                  <c:v>419</c:v>
                </c:pt>
                <c:pt idx="4">
                  <c:v>413</c:v>
                </c:pt>
                <c:pt idx="5">
                  <c:v>419.5</c:v>
                </c:pt>
                <c:pt idx="6">
                  <c:v>426</c:v>
                </c:pt>
                <c:pt idx="7">
                  <c:v>433.75</c:v>
                </c:pt>
                <c:pt idx="8">
                  <c:v>439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'[Sin%20t%c3%adtulo.xlsx]Sheet1'!$B$6</c:f>
              <c:strCache>
                <c:ptCount val="1"/>
                <c:pt idx="0">
                  <c:v>Chile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'[Sin%20t%c3%adtulo.xlsx]Sheet1'!$C$3:$K$3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  <c:pt idx="7">
                  <c:v>2021</c:v>
                </c:pt>
                <c:pt idx="8">
                  <c:v>2024</c:v>
                </c:pt>
              </c:numCache>
            </c:numRef>
          </c:cat>
          <c:val>
            <c:numRef>
              <c:f>'[Sin%20t%c3%adtulo.xlsx]Sheet1'!$C$6:$K$6</c:f>
              <c:numCache>
                <c:formatCode>General</c:formatCode>
                <c:ptCount val="9"/>
                <c:pt idx="0">
                  <c:v>384</c:v>
                </c:pt>
                <c:pt idx="1">
                  <c:v>397.5</c:v>
                </c:pt>
                <c:pt idx="2">
                  <c:v>411</c:v>
                </c:pt>
                <c:pt idx="3">
                  <c:v>421</c:v>
                </c:pt>
                <c:pt idx="4">
                  <c:v>423</c:v>
                </c:pt>
                <c:pt idx="5">
                  <c:v>432.75</c:v>
                </c:pt>
                <c:pt idx="6">
                  <c:v>442.5</c:v>
                </c:pt>
                <c:pt idx="7">
                  <c:v>452.25</c:v>
                </c:pt>
                <c:pt idx="8">
                  <c:v>462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'[Sin%20t%c3%adtulo.xlsx]Sheet1'!$B$7</c:f>
              <c:strCache>
                <c:ptCount val="1"/>
                <c:pt idx="0">
                  <c:v>Colombia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-2.4077172937652502E-2"/>
                  <c:y val="4.9443563065123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'[Sin%20t%c3%adtulo.xlsx]Sheet1'!$C$3:$K$3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  <c:pt idx="7">
                  <c:v>2021</c:v>
                </c:pt>
                <c:pt idx="8">
                  <c:v>2024</c:v>
                </c:pt>
              </c:numCache>
            </c:numRef>
          </c:cat>
          <c:val>
            <c:numRef>
              <c:f>'[Sin%20t%c3%adtulo.xlsx]Sheet1'!$C$7:$K$7</c:f>
              <c:numCache>
                <c:formatCode>General</c:formatCode>
                <c:ptCount val="9"/>
                <c:pt idx="2">
                  <c:v>370</c:v>
                </c:pt>
                <c:pt idx="3">
                  <c:v>381</c:v>
                </c:pt>
                <c:pt idx="4">
                  <c:v>376</c:v>
                </c:pt>
                <c:pt idx="5">
                  <c:v>379</c:v>
                </c:pt>
                <c:pt idx="6">
                  <c:v>382</c:v>
                </c:pt>
                <c:pt idx="7">
                  <c:v>385</c:v>
                </c:pt>
                <c:pt idx="8">
                  <c:v>388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200384"/>
        <c:axId val="115202304"/>
      </c:lineChart>
      <c:catAx>
        <c:axId val="115200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Año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5202304"/>
        <c:crosses val="autoZero"/>
        <c:auto val="1"/>
        <c:lblAlgn val="ctr"/>
        <c:lblOffset val="100"/>
        <c:noMultiLvlLbl val="0"/>
      </c:catAx>
      <c:valAx>
        <c:axId val="115202304"/>
        <c:scaling>
          <c:orientation val="minMax"/>
          <c:min val="3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Puntaje</a:t>
                </a:r>
              </a:p>
            </c:rich>
          </c:tx>
          <c:layout>
            <c:manualLayout>
              <c:xMode val="edge"/>
              <c:yMode val="edge"/>
              <c:x val="1.1235955056179799E-2"/>
              <c:y val="0.391111997897666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52003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Resultados</a:t>
            </a:r>
            <a:r>
              <a:rPr lang="es-ES" baseline="0"/>
              <a:t> de las Pruebas PISA</a:t>
            </a:r>
            <a:endParaRPr lang="es-E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'[Sin%20t%c3%adtulo.xlsx]Sheet1'!$B$4</c:f>
              <c:strCache>
                <c:ptCount val="1"/>
                <c:pt idx="0">
                  <c:v>Brasil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'[Sin%20t%c3%adtulo.xlsx]Sheet1'!$C$3:$K$3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  <c:pt idx="7">
                  <c:v>2021</c:v>
                </c:pt>
                <c:pt idx="8">
                  <c:v>2024</c:v>
                </c:pt>
              </c:numCache>
            </c:numRef>
          </c:cat>
          <c:val>
            <c:numRef>
              <c:f>'[Sin%20t%c3%adtulo.xlsx]Sheet1'!$C$4:$K$4</c:f>
              <c:numCache>
                <c:formatCode>General</c:formatCode>
                <c:ptCount val="9"/>
                <c:pt idx="0">
                  <c:v>334</c:v>
                </c:pt>
                <c:pt idx="1">
                  <c:v>356</c:v>
                </c:pt>
                <c:pt idx="2">
                  <c:v>370</c:v>
                </c:pt>
                <c:pt idx="3">
                  <c:v>386</c:v>
                </c:pt>
                <c:pt idx="4">
                  <c:v>391</c:v>
                </c:pt>
                <c:pt idx="5">
                  <c:v>405.25</c:v>
                </c:pt>
                <c:pt idx="6">
                  <c:v>419.5</c:v>
                </c:pt>
                <c:pt idx="7">
                  <c:v>433.75</c:v>
                </c:pt>
                <c:pt idx="8">
                  <c:v>448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'[Sin%20t%c3%adtulo.xlsx]Sheet1'!$B$5</c:f>
              <c:strCache>
                <c:ptCount val="1"/>
                <c:pt idx="0">
                  <c:v>Mexico</c:v>
                </c:pt>
              </c:strCache>
            </c:strRef>
          </c:tx>
          <c:spPr>
            <a:ln>
              <a:solidFill>
                <a:srgbClr val="660066"/>
              </a:solidFill>
            </a:ln>
          </c:spPr>
          <c:marker>
            <c:symbol val="none"/>
          </c:marker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'[Sin%20t%c3%adtulo.xlsx]Sheet1'!$C$3:$K$3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  <c:pt idx="7">
                  <c:v>2021</c:v>
                </c:pt>
                <c:pt idx="8">
                  <c:v>2024</c:v>
                </c:pt>
              </c:numCache>
            </c:numRef>
          </c:cat>
          <c:val>
            <c:numRef>
              <c:f>'[Sin%20t%c3%adtulo.xlsx]Sheet1'!$C$5:$K$5</c:f>
              <c:numCache>
                <c:formatCode>General</c:formatCode>
                <c:ptCount val="9"/>
                <c:pt idx="0">
                  <c:v>387</c:v>
                </c:pt>
                <c:pt idx="1">
                  <c:v>385</c:v>
                </c:pt>
                <c:pt idx="2">
                  <c:v>406</c:v>
                </c:pt>
                <c:pt idx="3">
                  <c:v>419</c:v>
                </c:pt>
                <c:pt idx="4">
                  <c:v>413</c:v>
                </c:pt>
                <c:pt idx="5">
                  <c:v>419.5</c:v>
                </c:pt>
                <c:pt idx="6">
                  <c:v>426</c:v>
                </c:pt>
                <c:pt idx="7">
                  <c:v>433.75</c:v>
                </c:pt>
                <c:pt idx="8">
                  <c:v>439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'[Sin%20t%c3%adtulo.xlsx]Sheet1'!$B$6</c:f>
              <c:strCache>
                <c:ptCount val="1"/>
                <c:pt idx="0">
                  <c:v>Chile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'[Sin%20t%c3%adtulo.xlsx]Sheet1'!$C$3:$K$3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  <c:pt idx="7">
                  <c:v>2021</c:v>
                </c:pt>
                <c:pt idx="8">
                  <c:v>2024</c:v>
                </c:pt>
              </c:numCache>
            </c:numRef>
          </c:cat>
          <c:val>
            <c:numRef>
              <c:f>'[Sin%20t%c3%adtulo.xlsx]Sheet1'!$C$6:$K$6</c:f>
              <c:numCache>
                <c:formatCode>General</c:formatCode>
                <c:ptCount val="9"/>
                <c:pt idx="0">
                  <c:v>384</c:v>
                </c:pt>
                <c:pt idx="1">
                  <c:v>397.5</c:v>
                </c:pt>
                <c:pt idx="2">
                  <c:v>411</c:v>
                </c:pt>
                <c:pt idx="3">
                  <c:v>421</c:v>
                </c:pt>
                <c:pt idx="4">
                  <c:v>423</c:v>
                </c:pt>
                <c:pt idx="5">
                  <c:v>432.75</c:v>
                </c:pt>
                <c:pt idx="6">
                  <c:v>442.5</c:v>
                </c:pt>
                <c:pt idx="7">
                  <c:v>452.25</c:v>
                </c:pt>
                <c:pt idx="8">
                  <c:v>462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'[Sin%20t%c3%adtulo.xlsx]Sheet1'!$B$7</c:f>
              <c:strCache>
                <c:ptCount val="1"/>
                <c:pt idx="0">
                  <c:v>Colombia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-2.4077172937652502E-2"/>
                  <c:y val="4.9443563065123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'[Sin%20t%c3%adtulo.xlsx]Sheet1'!$C$3:$K$3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2006</c:v>
                </c:pt>
                <c:pt idx="3">
                  <c:v>2009</c:v>
                </c:pt>
                <c:pt idx="4">
                  <c:v>2012</c:v>
                </c:pt>
                <c:pt idx="5">
                  <c:v>2015</c:v>
                </c:pt>
                <c:pt idx="6">
                  <c:v>2018</c:v>
                </c:pt>
                <c:pt idx="7">
                  <c:v>2021</c:v>
                </c:pt>
                <c:pt idx="8">
                  <c:v>2024</c:v>
                </c:pt>
              </c:numCache>
            </c:numRef>
          </c:cat>
          <c:val>
            <c:numRef>
              <c:f>'[Sin%20t%c3%adtulo.xlsx]Sheet1'!$C$7:$K$7</c:f>
              <c:numCache>
                <c:formatCode>General</c:formatCode>
                <c:ptCount val="9"/>
                <c:pt idx="2">
                  <c:v>370</c:v>
                </c:pt>
                <c:pt idx="3">
                  <c:v>381</c:v>
                </c:pt>
                <c:pt idx="4">
                  <c:v>376</c:v>
                </c:pt>
                <c:pt idx="5">
                  <c:v>379</c:v>
                </c:pt>
                <c:pt idx="6">
                  <c:v>382</c:v>
                </c:pt>
                <c:pt idx="7">
                  <c:v>385</c:v>
                </c:pt>
                <c:pt idx="8">
                  <c:v>388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250304"/>
        <c:axId val="115252224"/>
      </c:lineChart>
      <c:catAx>
        <c:axId val="115250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Año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5252224"/>
        <c:crosses val="autoZero"/>
        <c:auto val="1"/>
        <c:lblAlgn val="ctr"/>
        <c:lblOffset val="100"/>
        <c:noMultiLvlLbl val="0"/>
      </c:catAx>
      <c:valAx>
        <c:axId val="115252224"/>
        <c:scaling>
          <c:orientation val="minMax"/>
          <c:min val="3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Puntaje</a:t>
                </a:r>
              </a:p>
            </c:rich>
          </c:tx>
          <c:layout>
            <c:manualLayout>
              <c:xMode val="edge"/>
              <c:yMode val="edge"/>
              <c:x val="1.1235955056179799E-2"/>
              <c:y val="0.391111997897666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52503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baseline="0"/>
              <a:t>Cobertura en Educación Superior</a:t>
            </a:r>
            <a:endParaRPr lang="es-E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[1]Oferta!$A$3</c:f>
              <c:strCache>
                <c:ptCount val="1"/>
                <c:pt idx="0">
                  <c:v>Promedio Países OCDE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ymbol val="none"/>
          </c:marker>
          <c:dLbls>
            <c:dLbl>
              <c:idx val="11"/>
              <c:layout>
                <c:manualLayout>
                  <c:x val="-1.5220700152207001E-3"/>
                  <c:y val="-3.4188034188034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[1]Oferta!$B$1:$R$1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[1]Oferta!$B$3:$R$3</c:f>
              <c:numCache>
                <c:formatCode>0.0%</c:formatCode>
                <c:ptCount val="17"/>
                <c:pt idx="0">
                  <c:v>0.58199999999999996</c:v>
                </c:pt>
                <c:pt idx="1">
                  <c:v>0.60599999999999998</c:v>
                </c:pt>
                <c:pt idx="2">
                  <c:v>0.63200000000000001</c:v>
                </c:pt>
                <c:pt idx="3">
                  <c:v>0.64700000000000002</c:v>
                </c:pt>
                <c:pt idx="4">
                  <c:v>0.65600000000000003</c:v>
                </c:pt>
                <c:pt idx="5">
                  <c:v>0.66300000000000003</c:v>
                </c:pt>
                <c:pt idx="6">
                  <c:v>0.66900000000000004</c:v>
                </c:pt>
                <c:pt idx="7">
                  <c:v>0.68400000000000005</c:v>
                </c:pt>
                <c:pt idx="8">
                  <c:v>0.70799999999999996</c:v>
                </c:pt>
                <c:pt idx="9">
                  <c:v>0.72</c:v>
                </c:pt>
                <c:pt idx="10">
                  <c:v>0.73399999999999999</c:v>
                </c:pt>
                <c:pt idx="11">
                  <c:v>0.74199999999999999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[1]Oferta!$A$4</c:f>
              <c:strCache>
                <c:ptCount val="1"/>
                <c:pt idx="0">
                  <c:v>Chile</c:v>
                </c:pt>
              </c:strCache>
            </c:strRef>
          </c:tx>
          <c:marker>
            <c:symbol val="none"/>
          </c:marker>
          <c:dLbls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[1]Oferta!$B$1:$R$1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[1]Oferta!$B$4:$R$4</c:f>
              <c:numCache>
                <c:formatCode>0.0%</c:formatCode>
                <c:ptCount val="17"/>
                <c:pt idx="0">
                  <c:v>0.4</c:v>
                </c:pt>
                <c:pt idx="1">
                  <c:v>0.43</c:v>
                </c:pt>
                <c:pt idx="2">
                  <c:v>0.43</c:v>
                </c:pt>
                <c:pt idx="3">
                  <c:v>0.48</c:v>
                </c:pt>
                <c:pt idx="4">
                  <c:v>0.47</c:v>
                </c:pt>
                <c:pt idx="5">
                  <c:v>0.52</c:v>
                </c:pt>
                <c:pt idx="6">
                  <c:v>0.55000000000000004</c:v>
                </c:pt>
                <c:pt idx="7">
                  <c:v>0.59</c:v>
                </c:pt>
                <c:pt idx="8">
                  <c:v>0.66</c:v>
                </c:pt>
                <c:pt idx="9">
                  <c:v>0.71</c:v>
                </c:pt>
                <c:pt idx="10">
                  <c:v>0.70599999999999996</c:v>
                </c:pt>
                <c:pt idx="11">
                  <c:v>0.73899999999999999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[1]Oferta!$A$5</c:f>
              <c:strCache>
                <c:ptCount val="1"/>
                <c:pt idx="0">
                  <c:v>Colombia</c:v>
                </c:pt>
              </c:strCache>
            </c:strRef>
          </c:tx>
          <c:spPr>
            <a:ln>
              <a:solidFill>
                <a:srgbClr val="800000"/>
              </a:solidFill>
            </a:ln>
          </c:spPr>
          <c:marker>
            <c:symbol val="none"/>
          </c:marker>
          <c:dLbls>
            <c:dLbl>
              <c:idx val="12"/>
              <c:layout>
                <c:manualLayout>
                  <c:x val="-6.8500831243201596E-2"/>
                  <c:y val="6.1434230833505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1.22380319938604E-2"/>
                  <c:y val="4.80440787598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[1]Oferta!$B$1:$R$1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[1]Oferta!$B$5:$R$5</c:f>
              <c:numCache>
                <c:formatCode>0.0%</c:formatCode>
                <c:ptCount val="17"/>
                <c:pt idx="0">
                  <c:v>0.25</c:v>
                </c:pt>
                <c:pt idx="1">
                  <c:v>0.25600000000000001</c:v>
                </c:pt>
                <c:pt idx="2">
                  <c:v>0.25800000000000001</c:v>
                </c:pt>
                <c:pt idx="3">
                  <c:v>0.28399999999999997</c:v>
                </c:pt>
                <c:pt idx="4">
                  <c:v>0.3</c:v>
                </c:pt>
                <c:pt idx="5">
                  <c:v>0.316</c:v>
                </c:pt>
                <c:pt idx="6">
                  <c:v>0.34100000000000003</c:v>
                </c:pt>
                <c:pt idx="7">
                  <c:v>0.35499999999999998</c:v>
                </c:pt>
                <c:pt idx="8">
                  <c:v>0.371</c:v>
                </c:pt>
                <c:pt idx="9">
                  <c:v>0.40799999999999997</c:v>
                </c:pt>
                <c:pt idx="10">
                  <c:v>0.42399999999999999</c:v>
                </c:pt>
                <c:pt idx="11">
                  <c:v>0.45500000000000002</c:v>
                </c:pt>
                <c:pt idx="12">
                  <c:v>0.47799999999999998</c:v>
                </c:pt>
                <c:pt idx="13">
                  <c:v>0.495420237845767</c:v>
                </c:pt>
                <c:pt idx="14">
                  <c:v>0.51284047569153401</c:v>
                </c:pt>
                <c:pt idx="15">
                  <c:v>0.53026071353730098</c:v>
                </c:pt>
                <c:pt idx="16">
                  <c:v>0.54768095138306805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696000"/>
        <c:axId val="117697920"/>
      </c:lineChart>
      <c:catAx>
        <c:axId val="117696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Año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7697920"/>
        <c:crosses val="autoZero"/>
        <c:auto val="1"/>
        <c:lblAlgn val="ctr"/>
        <c:lblOffset val="100"/>
        <c:noMultiLvlLbl val="0"/>
      </c:catAx>
      <c:valAx>
        <c:axId val="1176979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Tasa de Cobertura</a:t>
                </a:r>
              </a:p>
            </c:rich>
          </c:tx>
          <c:layout/>
          <c:overlay val="0"/>
        </c:title>
        <c:numFmt formatCode="0.0%" sourceLinked="1"/>
        <c:majorTickMark val="out"/>
        <c:minorTickMark val="none"/>
        <c:tickLblPos val="nextTo"/>
        <c:crossAx val="1176960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s-CO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sz="1800" b="1" i="0" baseline="0">
                <a:effectLst/>
              </a:rPr>
              <a:t>Cobertura en Educación Superior</a:t>
            </a:r>
            <a:endParaRPr lang="es-ES">
              <a:effectLst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Oferta!$A$3</c:f>
              <c:strCache>
                <c:ptCount val="1"/>
                <c:pt idx="0">
                  <c:v>Promedio Países OCDE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dLbls>
            <c:dLbl>
              <c:idx val="11"/>
              <c:layout>
                <c:manualLayout>
                  <c:x val="-1.5220700152207001E-3"/>
                  <c:y val="-3.4188034188034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Oferta!$B$1:$R$1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Oferta!$B$3:$R$3</c:f>
              <c:numCache>
                <c:formatCode>0.0%</c:formatCode>
                <c:ptCount val="17"/>
                <c:pt idx="0">
                  <c:v>0.58199999999999996</c:v>
                </c:pt>
                <c:pt idx="1">
                  <c:v>0.60599999999999998</c:v>
                </c:pt>
                <c:pt idx="2">
                  <c:v>0.63200000000000001</c:v>
                </c:pt>
                <c:pt idx="3">
                  <c:v>0.64700000000000002</c:v>
                </c:pt>
                <c:pt idx="4">
                  <c:v>0.65600000000000003</c:v>
                </c:pt>
                <c:pt idx="5">
                  <c:v>0.66300000000000003</c:v>
                </c:pt>
                <c:pt idx="6">
                  <c:v>0.66900000000000004</c:v>
                </c:pt>
                <c:pt idx="7">
                  <c:v>0.68400000000000005</c:v>
                </c:pt>
                <c:pt idx="8">
                  <c:v>0.70799999999999996</c:v>
                </c:pt>
                <c:pt idx="9">
                  <c:v>0.72</c:v>
                </c:pt>
                <c:pt idx="10">
                  <c:v>0.73399999999999999</c:v>
                </c:pt>
                <c:pt idx="11">
                  <c:v>0.74199999999999999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Oferta!$A$4</c:f>
              <c:strCache>
                <c:ptCount val="1"/>
                <c:pt idx="0">
                  <c:v>Chile</c:v>
                </c:pt>
              </c:strCache>
            </c:strRef>
          </c:tx>
          <c:marker>
            <c:symbol val="none"/>
          </c:marker>
          <c:dLbls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Oferta!$B$1:$R$1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Oferta!$B$4:$R$4</c:f>
              <c:numCache>
                <c:formatCode>0.0%</c:formatCode>
                <c:ptCount val="17"/>
                <c:pt idx="0">
                  <c:v>0.4</c:v>
                </c:pt>
                <c:pt idx="1">
                  <c:v>0.43</c:v>
                </c:pt>
                <c:pt idx="2">
                  <c:v>0.43</c:v>
                </c:pt>
                <c:pt idx="3">
                  <c:v>0.48</c:v>
                </c:pt>
                <c:pt idx="4">
                  <c:v>0.47</c:v>
                </c:pt>
                <c:pt idx="5">
                  <c:v>0.52</c:v>
                </c:pt>
                <c:pt idx="6">
                  <c:v>0.55000000000000004</c:v>
                </c:pt>
                <c:pt idx="7">
                  <c:v>0.59</c:v>
                </c:pt>
                <c:pt idx="8">
                  <c:v>0.66</c:v>
                </c:pt>
                <c:pt idx="9">
                  <c:v>0.71</c:v>
                </c:pt>
                <c:pt idx="10">
                  <c:v>0.70599999999999996</c:v>
                </c:pt>
                <c:pt idx="11">
                  <c:v>0.73899999999999999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Oferta!$A$5</c:f>
              <c:strCache>
                <c:ptCount val="1"/>
                <c:pt idx="0">
                  <c:v>Colombia</c:v>
                </c:pt>
              </c:strCache>
            </c:strRef>
          </c:tx>
          <c:spPr>
            <a:ln>
              <a:solidFill>
                <a:srgbClr val="800000"/>
              </a:solidFill>
            </a:ln>
          </c:spPr>
          <c:marker>
            <c:symbol val="none"/>
          </c:marker>
          <c:dLbls>
            <c:dLbl>
              <c:idx val="12"/>
              <c:layout>
                <c:manualLayout>
                  <c:x val="-7.0015220700152203E-2"/>
                  <c:y val="4.3956043956043897E-2"/>
                </c:manualLayout>
              </c:layout>
              <c:tx>
                <c:rich>
                  <a:bodyPr/>
                  <a:lstStyle/>
                  <a:p>
                    <a:r>
                      <a:rPr lang="es-ES" dirty="0" smtClean="0"/>
                      <a:t>47,0</a:t>
                    </a:r>
                    <a:r>
                      <a:rPr lang="es-E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4353120243531201E-2"/>
                  <c:y val="-2.6862219145683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Oferta!$B$1:$R$1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Oferta!$B$5:$R$5</c:f>
              <c:numCache>
                <c:formatCode>0.0%</c:formatCode>
                <c:ptCount val="17"/>
                <c:pt idx="0">
                  <c:v>0.25</c:v>
                </c:pt>
                <c:pt idx="1">
                  <c:v>0.25600000000000001</c:v>
                </c:pt>
                <c:pt idx="2">
                  <c:v>0.25800000000000001</c:v>
                </c:pt>
                <c:pt idx="3">
                  <c:v>0.28399999999999997</c:v>
                </c:pt>
                <c:pt idx="4">
                  <c:v>0.3</c:v>
                </c:pt>
                <c:pt idx="5">
                  <c:v>0.316</c:v>
                </c:pt>
                <c:pt idx="6">
                  <c:v>0.34100000000000003</c:v>
                </c:pt>
                <c:pt idx="7">
                  <c:v>0.35499999999999998</c:v>
                </c:pt>
                <c:pt idx="8">
                  <c:v>0.371</c:v>
                </c:pt>
                <c:pt idx="9">
                  <c:v>0.40799999999999997</c:v>
                </c:pt>
                <c:pt idx="10">
                  <c:v>0.42399999999999999</c:v>
                </c:pt>
                <c:pt idx="11">
                  <c:v>0.45500000000000002</c:v>
                </c:pt>
                <c:pt idx="12">
                  <c:v>0.46</c:v>
                </c:pt>
                <c:pt idx="13">
                  <c:v>0.47</c:v>
                </c:pt>
                <c:pt idx="14">
                  <c:v>0.48</c:v>
                </c:pt>
                <c:pt idx="15">
                  <c:v>0.49</c:v>
                </c:pt>
                <c:pt idx="16">
                  <c:v>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770496"/>
        <c:axId val="117784960"/>
      </c:lineChart>
      <c:catAx>
        <c:axId val="117770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Año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7784960"/>
        <c:crosses val="autoZero"/>
        <c:auto val="1"/>
        <c:lblAlgn val="ctr"/>
        <c:lblOffset val="100"/>
        <c:noMultiLvlLbl val="0"/>
      </c:catAx>
      <c:valAx>
        <c:axId val="1177849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Tasa de Cobertura</a:t>
                </a:r>
              </a:p>
            </c:rich>
          </c:tx>
          <c:layout/>
          <c:overlay val="0"/>
        </c:title>
        <c:numFmt formatCode="0.0%" sourceLinked="1"/>
        <c:majorTickMark val="out"/>
        <c:minorTickMark val="none"/>
        <c:tickLblPos val="nextTo"/>
        <c:crossAx val="11777049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s-CO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0.61822</cdr:x>
      <cdr:y>0.32561</cdr:y>
    </cdr:from>
    <cdr:to>
      <cdr:x>0.6715</cdr:x>
      <cdr:y>0.37933</cdr:y>
    </cdr:to>
    <cdr:pic>
      <cdr:nvPicPr>
        <cdr:cNvPr id="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184576" y="1656184"/>
          <a:ext cx="446819" cy="27323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0.70409</cdr:x>
      <cdr:y>0.31146</cdr:y>
    </cdr:from>
    <cdr:to>
      <cdr:x>0.95226</cdr:x>
      <cdr:y>0.31305</cdr:y>
    </cdr:to>
    <cdr:cxnSp macro="">
      <cdr:nvCxnSpPr>
        <cdr:cNvPr id="10" name="Conector recto 2"/>
        <cdr:cNvCxnSpPr/>
      </cdr:nvCxnSpPr>
      <cdr:spPr>
        <a:xfrm xmlns:a="http://schemas.openxmlformats.org/drawingml/2006/main" flipV="1">
          <a:off x="5904656" y="1584176"/>
          <a:ext cx="2081212" cy="8087"/>
        </a:xfrm>
        <a:prstGeom xmlns:a="http://schemas.openxmlformats.org/drawingml/2006/main" prst="line">
          <a:avLst/>
        </a:prstGeom>
        <a:ln xmlns:a="http://schemas.openxmlformats.org/drawingml/2006/main" w="9525" cmpd="sng">
          <a:solidFill>
            <a:schemeClr val="tx1"/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0.66974</cdr:x>
      <cdr:y>0.31146</cdr:y>
    </cdr:from>
    <cdr:to>
      <cdr:x>0.69249</cdr:x>
      <cdr:y>0.39937</cdr:y>
    </cdr:to>
    <cdr:sp macro="" textlink="">
      <cdr:nvSpPr>
        <cdr:cNvPr id="12" name="Abrir llave 8"/>
        <cdr:cNvSpPr/>
      </cdr:nvSpPr>
      <cdr:spPr>
        <a:xfrm xmlns:a="http://schemas.openxmlformats.org/drawingml/2006/main">
          <a:off x="5616624" y="1584176"/>
          <a:ext cx="190787" cy="447141"/>
        </a:xfrm>
        <a:prstGeom xmlns:a="http://schemas.openxmlformats.org/drawingml/2006/main" prst="leftBrace">
          <a:avLst/>
        </a:prstGeom>
        <a:ln xmlns:a="http://schemas.openxmlformats.org/drawingml/2006/main" w="19050" cmpd="sng">
          <a:solidFill>
            <a:schemeClr val="tx1">
              <a:lumMod val="50000"/>
              <a:lumOff val="50000"/>
            </a:schemeClr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es-ES"/>
        </a:p>
      </cdr:txBody>
    </cdr:sp>
  </cdr:relSizeAnchor>
  <cdr:relSizeAnchor xmlns:cdr="http://schemas.openxmlformats.org/drawingml/2006/chartDrawing">
    <cdr:from>
      <cdr:x>0.70409</cdr:x>
      <cdr:y>0.31146</cdr:y>
    </cdr:from>
    <cdr:to>
      <cdr:x>0.70409</cdr:x>
      <cdr:y>0.3964</cdr:y>
    </cdr:to>
    <cdr:cxnSp macro="">
      <cdr:nvCxnSpPr>
        <cdr:cNvPr id="15" name="Conector recto 14"/>
        <cdr:cNvCxnSpPr/>
      </cdr:nvCxnSpPr>
      <cdr:spPr>
        <a:xfrm xmlns:a="http://schemas.openxmlformats.org/drawingml/2006/main">
          <a:off x="5904656" y="1584176"/>
          <a:ext cx="0" cy="432048"/>
        </a:xfrm>
        <a:prstGeom xmlns:a="http://schemas.openxmlformats.org/drawingml/2006/main" prst="line">
          <a:avLst/>
        </a:prstGeom>
        <a:ln xmlns:a="http://schemas.openxmlformats.org/drawingml/2006/main" w="9525" cmpd="sng">
          <a:solidFill>
            <a:schemeClr val="tx1"/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0.75269</cdr:x>
      <cdr:y>0.33929</cdr:y>
    </cdr:from>
    <cdr:to>
      <cdr:x>0.96774</cdr:x>
      <cdr:y>0.3605</cdr:y>
    </cdr:to>
    <cdr:cxnSp macro="">
      <cdr:nvCxnSpPr>
        <cdr:cNvPr id="15" name="Conector recto 14"/>
        <cdr:cNvCxnSpPr/>
      </cdr:nvCxnSpPr>
      <cdr:spPr>
        <a:xfrm xmlns:a="http://schemas.openxmlformats.org/drawingml/2006/main" flipV="1">
          <a:off x="5040560" y="1368152"/>
          <a:ext cx="1440160" cy="85540"/>
        </a:xfrm>
        <a:prstGeom xmlns:a="http://schemas.openxmlformats.org/drawingml/2006/main" prst="line">
          <a:avLst/>
        </a:prstGeom>
        <a:ln xmlns:a="http://schemas.openxmlformats.org/drawingml/2006/main" w="57150" cmpd="sng">
          <a:solidFill>
            <a:srgbClr val="FF66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0.75</cdr:x>
      <cdr:y>0.25926</cdr:y>
    </cdr:from>
    <cdr:to>
      <cdr:x>0.93891</cdr:x>
      <cdr:y>0.3442</cdr:y>
    </cdr:to>
    <cdr:cxnSp macro="">
      <cdr:nvCxnSpPr>
        <cdr:cNvPr id="6" name="Conector recto 5"/>
        <cdr:cNvCxnSpPr/>
      </cdr:nvCxnSpPr>
      <cdr:spPr>
        <a:xfrm xmlns:a="http://schemas.openxmlformats.org/drawingml/2006/main" flipV="1">
          <a:off x="4968552" y="1008112"/>
          <a:ext cx="1251479" cy="330283"/>
        </a:xfrm>
        <a:prstGeom xmlns:a="http://schemas.openxmlformats.org/drawingml/2006/main" prst="line">
          <a:avLst/>
        </a:prstGeom>
        <a:ln xmlns:a="http://schemas.openxmlformats.org/drawingml/2006/main" w="38100" cmpd="sng">
          <a:solidFill>
            <a:schemeClr val="accent6">
              <a:lumMod val="75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wrap="square" lIns="91410" tIns="45704" rIns="91410" bIns="4570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53855" y="0"/>
            <a:ext cx="3024770" cy="457200"/>
          </a:xfrm>
          <a:prstGeom prst="rect">
            <a:avLst/>
          </a:prstGeom>
        </p:spPr>
        <p:txBody>
          <a:bodyPr vert="horz" wrap="square" lIns="91410" tIns="45704" rIns="91410" bIns="4570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BBA1627-E2D4-4EC4-8377-97F22B2E42E4}" type="datetime1">
              <a:rPr lang="es-ES"/>
              <a:pPr>
                <a:defRPr/>
              </a:pPr>
              <a:t>03/03/2015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wrap="square" lIns="91410" tIns="45704" rIns="91410" bIns="4570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53855" y="8685213"/>
            <a:ext cx="3024770" cy="457200"/>
          </a:xfrm>
          <a:prstGeom prst="rect">
            <a:avLst/>
          </a:prstGeom>
        </p:spPr>
        <p:txBody>
          <a:bodyPr vert="horz" wrap="square" lIns="91410" tIns="45704" rIns="91410" bIns="4570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D5F9BE-B50A-4398-9813-2644C2D874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6341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wrap="square" lIns="91410" tIns="45704" rIns="91410" bIns="4570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5" y="0"/>
            <a:ext cx="3024770" cy="457200"/>
          </a:xfrm>
          <a:prstGeom prst="rect">
            <a:avLst/>
          </a:prstGeom>
        </p:spPr>
        <p:txBody>
          <a:bodyPr vert="horz" wrap="square" lIns="91410" tIns="45704" rIns="91410" bIns="4570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4922031-89FB-4A13-BAC0-5AA0FE2AA709}" type="datetime1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10" tIns="45704" rIns="91410" bIns="4570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C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343402"/>
            <a:ext cx="5584190" cy="4114800"/>
          </a:xfrm>
          <a:prstGeom prst="rect">
            <a:avLst/>
          </a:prstGeom>
        </p:spPr>
        <p:txBody>
          <a:bodyPr vert="horz" wrap="square" lIns="91410" tIns="45704" rIns="91410" bIns="4570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wrap="square" lIns="91410" tIns="45704" rIns="91410" bIns="4570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5" y="8685213"/>
            <a:ext cx="3024770" cy="457200"/>
          </a:xfrm>
          <a:prstGeom prst="rect">
            <a:avLst/>
          </a:prstGeom>
        </p:spPr>
        <p:txBody>
          <a:bodyPr vert="horz" wrap="square" lIns="91410" tIns="45704" rIns="91410" bIns="4570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7EB1BE9-405D-433D-8A05-AD8D1C4D960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34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dirty="0" smtClean="0"/>
              <a:t>Verificar si en efecto Hungría es el país</a:t>
            </a:r>
            <a:r>
              <a:rPr lang="es-CO" baseline="0" dirty="0" smtClean="0"/>
              <a:t> con la tasa más alta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baseline="0" dirty="0" smtClean="0"/>
              <a:t>Verificar tasa del promedio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5B942-5055-41FF-A68A-D3E267A62F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2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FUENTES:</a:t>
            </a:r>
            <a:r>
              <a:rPr lang="es-CO" baseline="0" dirty="0" smtClean="0"/>
              <a:t> </a:t>
            </a:r>
          </a:p>
          <a:p>
            <a:r>
              <a:rPr lang="es-CO" baseline="0" dirty="0" smtClean="0"/>
              <a:t>JPAL - http://www.povertyactionlab.org/policy-lessons/education/teacher-attendance-incentives</a:t>
            </a:r>
          </a:p>
          <a:p>
            <a:endParaRPr lang="es-CO" baseline="0" dirty="0" smtClean="0"/>
          </a:p>
          <a:p>
            <a:r>
              <a:rPr lang="es-CO" baseline="0" dirty="0" smtClean="0"/>
              <a:t>TT = Tratamiento</a:t>
            </a:r>
          </a:p>
          <a:p>
            <a:r>
              <a:rPr lang="es-CO" baseline="0" dirty="0" smtClean="0"/>
              <a:t>CC = Control</a:t>
            </a:r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3E778-84A0-48A5-82C1-E67C64B4018E}" type="slidenum">
              <a:rPr lang="es-CO" smtClean="0"/>
              <a:t>13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1922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0"/>
            <a:ext cx="944245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10/12/2012</a:t>
            </a: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s-CO"/>
              <a:t>Pie de pagina</a:t>
            </a: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N°</a:t>
            </a:r>
            <a:endParaRPr lang="en-US" dirty="0"/>
          </a:p>
        </p:txBody>
      </p:sp>
      <p:sp>
        <p:nvSpPr>
          <p:cNvPr id="2" name="Rectángulo 1"/>
          <p:cNvSpPr/>
          <p:nvPr userDrawn="1"/>
        </p:nvSpPr>
        <p:spPr>
          <a:xfrm>
            <a:off x="179512" y="1196752"/>
            <a:ext cx="5616624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8" name="7 Grupo"/>
          <p:cNvGrpSpPr/>
          <p:nvPr userDrawn="1"/>
        </p:nvGrpSpPr>
        <p:grpSpPr>
          <a:xfrm>
            <a:off x="611560" y="1048338"/>
            <a:ext cx="4431415" cy="1155112"/>
            <a:chOff x="6189257" y="6093296"/>
            <a:chExt cx="2919247" cy="757382"/>
          </a:xfrm>
        </p:grpSpPr>
        <p:pic>
          <p:nvPicPr>
            <p:cNvPr id="9" name="8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0" name="9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488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5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D2CC8-FE56-4D5E-96BD-433F91CFDC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28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82550"/>
            <a:ext cx="9393238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87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0"/>
            <a:ext cx="944245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CO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CO">
              <a:solidFill>
                <a:prstClr val="white"/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BCCCC51-E53B-4788-AFF1-8838BB58CA9F}" type="slidenum">
              <a:rPr lang="en-US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024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F9A1E-3AF4-48A6-B756-89B07BABF7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08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C8D88-DCF9-472D-AC10-8621C998B9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15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5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3A952-124E-4514-9111-AC0295F62A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29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82550"/>
            <a:ext cx="9393238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35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5732C-C66C-4F32-9EC4-C6626580EAE1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E244B-07BB-476F-856C-67C6AEAE9A7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Rectángulo 6"/>
          <p:cNvSpPr/>
          <p:nvPr userDrawn="1"/>
        </p:nvSpPr>
        <p:spPr>
          <a:xfrm>
            <a:off x="0" y="262453"/>
            <a:ext cx="5616624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8" name="7 Grupo"/>
          <p:cNvGrpSpPr/>
          <p:nvPr userDrawn="1"/>
        </p:nvGrpSpPr>
        <p:grpSpPr>
          <a:xfrm>
            <a:off x="432048" y="114039"/>
            <a:ext cx="4431415" cy="1155112"/>
            <a:chOff x="6189257" y="6093296"/>
            <a:chExt cx="2919247" cy="757382"/>
          </a:xfrm>
        </p:grpSpPr>
        <p:pic>
          <p:nvPicPr>
            <p:cNvPr id="9" name="8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0" name="9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018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1E5D-8D43-4C82-8B9C-41639D359809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9CE0B-1E22-4814-AA6D-10295583A45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6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5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DA8E9-0B57-4AE6-81F6-69EAFCD04354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005BA-C5E6-4904-8EA8-476CFDD06F5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8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82550"/>
            <a:ext cx="9393238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6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262453"/>
            <a:ext cx="5616624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3" name="7 Grupo"/>
          <p:cNvGrpSpPr/>
          <p:nvPr userDrawn="1"/>
        </p:nvGrpSpPr>
        <p:grpSpPr>
          <a:xfrm>
            <a:off x="432048" y="114039"/>
            <a:ext cx="4431415" cy="1155112"/>
            <a:chOff x="6189257" y="6093296"/>
            <a:chExt cx="2919247" cy="757382"/>
          </a:xfrm>
        </p:grpSpPr>
        <p:pic>
          <p:nvPicPr>
            <p:cNvPr id="4" name="8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5" name="9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5157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0"/>
            <a:ext cx="944245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CO">
              <a:solidFill>
                <a:prstClr val="white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CO">
              <a:solidFill>
                <a:prstClr val="white"/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CD8B40D-B0CD-450B-80FD-7766C17A1823}" type="slidenum">
              <a:rPr lang="en-US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35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7F0EC-D5FE-49F2-9D3D-A1B1D85CC5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5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478ED-76B0-4AF3-9239-1C203504BD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3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FB37B2C-6D6F-405C-8362-A50319C434F8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AD77D26-9335-4788-B318-01EF03F9711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1031" name="1 Imagen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00" r:id="rId1"/>
    <p:sldLayoutId id="2147484490" r:id="rId2"/>
    <p:sldLayoutId id="2147484491" r:id="rId3"/>
    <p:sldLayoutId id="2147484492" r:id="rId4"/>
    <p:sldLayoutId id="2147484501" r:id="rId5"/>
    <p:sldLayoutId id="2147484520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n-US" altLang="es-CO" smtClean="0"/>
          </a:p>
        </p:txBody>
      </p:sp>
      <p:sp>
        <p:nvSpPr>
          <p:cNvPr id="409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n-US" alt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1AF578B-9808-48D1-A947-730BBD81547B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0623A69-265B-40BE-A1DC-D0747E38072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03" name="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0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9" r:id="rId1"/>
    <p:sldLayoutId id="2147484510" r:id="rId2"/>
    <p:sldLayoutId id="2147484511" r:id="rId3"/>
    <p:sldLayoutId id="2147484512" r:id="rId4"/>
    <p:sldLayoutId id="2147484513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n-US" altLang="es-CO" smtClean="0"/>
          </a:p>
        </p:txBody>
      </p:sp>
      <p:sp>
        <p:nvSpPr>
          <p:cNvPr id="409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n-US" alt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5926FEC-8D25-4F8B-A80C-032D45C19C3E}" type="datetime1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03/03/2015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F84865F-A059-4670-AD03-AB3FA82F815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03" name="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62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5" r:id="rId1"/>
    <p:sldLayoutId id="2147484516" r:id="rId2"/>
    <p:sldLayoutId id="2147484517" r:id="rId3"/>
    <p:sldLayoutId id="2147484518" r:id="rId4"/>
    <p:sldLayoutId id="2147484519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11" Type="http://schemas.openxmlformats.org/officeDocument/2006/relationships/package" Target="../embeddings/Microsoft_Word_Document1.docx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15766" y="2185875"/>
            <a:ext cx="9159766" cy="180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13285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¿QUÉ QUIERE DECIR COLOMBIA LA MÁS </a:t>
            </a:r>
            <a:r>
              <a:rPr lang="en-US" sz="4000" dirty="0" smtClean="0">
                <a:solidFill>
                  <a:schemeClr val="bg1"/>
                </a:solidFill>
              </a:rPr>
              <a:t>EDUCADA DE LATINOAMÉRICA 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2 CuadroTexto"/>
          <p:cNvSpPr txBox="1"/>
          <p:nvPr/>
        </p:nvSpPr>
        <p:spPr>
          <a:xfrm>
            <a:off x="4788024" y="5775647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400" b="1" dirty="0" smtClean="0">
                <a:solidFill>
                  <a:srgbClr val="800000"/>
                </a:solidFill>
              </a:rPr>
              <a:t>Febrero 2015</a:t>
            </a:r>
            <a:endParaRPr lang="es-CO" sz="2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85936" y="226437"/>
            <a:ext cx="457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solidFill>
                  <a:srgbClr val="800000"/>
                </a:solidFill>
              </a:rPr>
              <a:t>2. IMPLEMENTACIÓN DE JORNADA ÚNICA</a:t>
            </a:r>
            <a:endParaRPr lang="en-US" sz="2600" dirty="0">
              <a:solidFill>
                <a:srgbClr val="800000"/>
              </a:solidFill>
            </a:endParaRPr>
          </a:p>
        </p:txBody>
      </p:sp>
      <p:sp>
        <p:nvSpPr>
          <p:cNvPr id="7" name="Rectángulo 1"/>
          <p:cNvSpPr/>
          <p:nvPr/>
        </p:nvSpPr>
        <p:spPr>
          <a:xfrm>
            <a:off x="3635896" y="1484784"/>
            <a:ext cx="2520280" cy="7920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800000"/>
                </a:solidFill>
              </a:rPr>
              <a:t>Efecto </a:t>
            </a:r>
          </a:p>
          <a:p>
            <a:pPr algn="ctr"/>
            <a:r>
              <a:rPr lang="es-ES" dirty="0" smtClean="0">
                <a:solidFill>
                  <a:srgbClr val="800000"/>
                </a:solidFill>
              </a:rPr>
              <a:t>Jornada Única</a:t>
            </a:r>
            <a:endParaRPr lang="es-ES" dirty="0">
              <a:solidFill>
                <a:srgbClr val="800000"/>
              </a:solidFill>
            </a:endParaRPr>
          </a:p>
        </p:txBody>
      </p:sp>
      <p:cxnSp>
        <p:nvCxnSpPr>
          <p:cNvPr id="8" name="Conector recto de flecha 3"/>
          <p:cNvCxnSpPr>
            <a:stCxn id="7" idx="2"/>
            <a:endCxn id="9" idx="0"/>
          </p:cNvCxnSpPr>
          <p:nvPr/>
        </p:nvCxnSpPr>
        <p:spPr>
          <a:xfrm flipH="1">
            <a:off x="2231740" y="2276872"/>
            <a:ext cx="2664296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ángulo redondeado 4"/>
          <p:cNvSpPr/>
          <p:nvPr/>
        </p:nvSpPr>
        <p:spPr>
          <a:xfrm>
            <a:off x="179512" y="2564904"/>
            <a:ext cx="4104456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smtClean="0">
                <a:solidFill>
                  <a:schemeClr val="tx1"/>
                </a:solidFill>
              </a:rPr>
              <a:t>Aumento de horas de enseñanza en matemáticas, ciencias y lenguaje 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10" name="Rectángulo redondeado 5"/>
          <p:cNvSpPr/>
          <p:nvPr/>
        </p:nvSpPr>
        <p:spPr>
          <a:xfrm>
            <a:off x="5039544" y="2564904"/>
            <a:ext cx="4104456" cy="914400"/>
          </a:xfrm>
          <a:prstGeom prst="roundRect">
            <a:avLst/>
          </a:prstGeom>
          <a:solidFill>
            <a:srgbClr val="B9CDE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 smtClean="0">
                <a:solidFill>
                  <a:srgbClr val="000000"/>
                </a:solidFill>
              </a:rPr>
              <a:t>Traslado de estudiantes de la jornada de la tarde a la jornada de la mañana</a:t>
            </a:r>
            <a:endParaRPr lang="es-ES" sz="1800" dirty="0">
              <a:solidFill>
                <a:srgbClr val="000000"/>
              </a:solidFill>
            </a:endParaRPr>
          </a:p>
        </p:txBody>
      </p:sp>
      <p:cxnSp>
        <p:nvCxnSpPr>
          <p:cNvPr id="11" name="Conector recto de flecha 6"/>
          <p:cNvCxnSpPr>
            <a:stCxn id="7" idx="2"/>
            <a:endCxn id="10" idx="0"/>
          </p:cNvCxnSpPr>
          <p:nvPr/>
        </p:nvCxnSpPr>
        <p:spPr>
          <a:xfrm>
            <a:off x="4896036" y="2276872"/>
            <a:ext cx="2195736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179512" y="3645024"/>
            <a:ext cx="424847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0" dirty="0" smtClean="0">
                <a:solidFill>
                  <a:srgbClr val="000000"/>
                </a:solidFill>
              </a:rPr>
              <a:t>0,43 puntos en SABER 11 </a:t>
            </a:r>
            <a:endParaRPr lang="es-ES" sz="2000" b="0" dirty="0">
              <a:solidFill>
                <a:srgbClr val="000000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716016" y="3645024"/>
            <a:ext cx="424847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0" dirty="0" smtClean="0">
                <a:solidFill>
                  <a:srgbClr val="000000"/>
                </a:solidFill>
              </a:rPr>
              <a:t>0,9 puntos en SABER11 </a:t>
            </a:r>
            <a:endParaRPr lang="es-ES" sz="2000" b="0" dirty="0">
              <a:solidFill>
                <a:srgbClr val="0000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07504" y="4365104"/>
            <a:ext cx="88284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β=</a:t>
            </a:r>
            <a:r>
              <a:rPr lang="es-CO" sz="2000" dirty="0" smtClean="0"/>
              <a:t>1.33</a:t>
            </a:r>
            <a:endParaRPr lang="es-ES" sz="2000" dirty="0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s-ES" sz="2000" b="0" dirty="0" smtClean="0"/>
              <a:t>Vamos a implementar la jornada única en el 30% de los colegios del país con lo que mejoraremos= </a:t>
            </a:r>
            <a:r>
              <a:rPr lang="es-ES" sz="2000" dirty="0" smtClean="0">
                <a:solidFill>
                  <a:srgbClr val="FF0000"/>
                </a:solidFill>
              </a:rPr>
              <a:t>8 </a:t>
            </a:r>
            <a:r>
              <a:rPr lang="es-ES" sz="2000" dirty="0">
                <a:solidFill>
                  <a:srgbClr val="FF0000"/>
                </a:solidFill>
              </a:rPr>
              <a:t>puntos</a:t>
            </a:r>
            <a:r>
              <a:rPr lang="es-ES" sz="2000" dirty="0"/>
              <a:t> </a:t>
            </a:r>
            <a:r>
              <a:rPr lang="es-ES" sz="2000" dirty="0" smtClean="0"/>
              <a:t>en 2018 </a:t>
            </a:r>
            <a:r>
              <a:rPr lang="es-ES" sz="2000" b="0" dirty="0" smtClean="0"/>
              <a:t>en </a:t>
            </a:r>
            <a:r>
              <a:rPr lang="es-ES" sz="2000" b="0" dirty="0"/>
              <a:t>PISA</a:t>
            </a:r>
            <a:r>
              <a:rPr lang="es-ES" sz="2000" b="0" dirty="0" smtClean="0"/>
              <a:t>= </a:t>
            </a:r>
            <a:r>
              <a:rPr lang="es-ES" sz="2000" dirty="0" smtClean="0">
                <a:solidFill>
                  <a:srgbClr val="FF0000"/>
                </a:solidFill>
              </a:rPr>
              <a:t>1 punto</a:t>
            </a:r>
            <a:r>
              <a:rPr lang="es-ES" sz="2000" dirty="0" smtClean="0"/>
              <a:t> </a:t>
            </a:r>
            <a:r>
              <a:rPr lang="es-ES" sz="2000" b="0" dirty="0" smtClean="0"/>
              <a:t>en </a:t>
            </a:r>
            <a:r>
              <a:rPr lang="es-ES" sz="2000" b="0" dirty="0"/>
              <a:t>las pruebas SABER 11</a:t>
            </a:r>
          </a:p>
          <a:p>
            <a:pPr marL="342900" indent="-342900">
              <a:buFont typeface="Arial"/>
              <a:buChar char="•"/>
            </a:pPr>
            <a:r>
              <a:rPr lang="es-ES" sz="2000" b="0" dirty="0"/>
              <a:t>Ya empezamos </a:t>
            </a:r>
            <a:r>
              <a:rPr lang="es-ES" sz="2000" b="0" dirty="0" smtClean="0"/>
              <a:t>con </a:t>
            </a:r>
            <a:r>
              <a:rPr lang="es-ES" sz="2000" b="0" dirty="0" smtClean="0"/>
              <a:t>212 </a:t>
            </a:r>
            <a:r>
              <a:rPr lang="es-ES" sz="2000" b="0" dirty="0" smtClean="0"/>
              <a:t>colegios en jornada única, beneficiando a 123.000 niños.</a:t>
            </a:r>
            <a:endParaRPr lang="es-ES" sz="2000" b="0" dirty="0"/>
          </a:p>
        </p:txBody>
      </p:sp>
    </p:spTree>
    <p:extLst>
      <p:ext uri="{BB962C8B-B14F-4D97-AF65-F5344CB8AC3E}">
        <p14:creationId xmlns:p14="http://schemas.microsoft.com/office/powerpoint/2010/main" val="268914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85936" y="226437"/>
            <a:ext cx="457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solidFill>
                  <a:srgbClr val="800000"/>
                </a:solidFill>
              </a:rPr>
              <a:t>2. IMPLEMENTACIÓN DE JORNADA ÚNICA</a:t>
            </a:r>
            <a:endParaRPr lang="en-US" sz="2600" dirty="0">
              <a:solidFill>
                <a:srgbClr val="800000"/>
              </a:solidFill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649817" y="1484784"/>
            <a:ext cx="7234551" cy="4607617"/>
            <a:chOff x="0" y="0"/>
            <a:chExt cx="7844366" cy="5326803"/>
          </a:xfrm>
        </p:grpSpPr>
        <p:grpSp>
          <p:nvGrpSpPr>
            <p:cNvPr id="9" name="Agrupar 8"/>
            <p:cNvGrpSpPr/>
            <p:nvPr/>
          </p:nvGrpSpPr>
          <p:grpSpPr>
            <a:xfrm>
              <a:off x="0" y="0"/>
              <a:ext cx="7844366" cy="5326803"/>
              <a:chOff x="0" y="0"/>
              <a:chExt cx="7844366" cy="5326803"/>
            </a:xfrm>
          </p:grpSpPr>
          <p:graphicFrame>
            <p:nvGraphicFramePr>
              <p:cNvPr id="11" name="Chart 1"/>
              <p:cNvGraphicFramePr>
                <a:graphicFrameLocks/>
              </p:cNvGraphicFramePr>
              <p:nvPr/>
            </p:nvGraphicFramePr>
            <p:xfrm>
              <a:off x="0" y="0"/>
              <a:ext cx="7844366" cy="532680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12" name="Conector recto 11"/>
              <p:cNvCxnSpPr/>
              <p:nvPr/>
            </p:nvCxnSpPr>
            <p:spPr>
              <a:xfrm flipV="1">
                <a:off x="5056293" y="2377440"/>
                <a:ext cx="2269066" cy="508002"/>
              </a:xfrm>
              <a:prstGeom prst="line">
                <a:avLst/>
              </a:prstGeom>
              <a:ln w="38100" cap="flat" cmpd="sng">
                <a:solidFill>
                  <a:srgbClr val="000090"/>
                </a:solidFill>
                <a:prstDash val="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Elipse 12"/>
              <p:cNvSpPr/>
              <p:nvPr/>
            </p:nvSpPr>
            <p:spPr>
              <a:xfrm>
                <a:off x="5770879" y="2682240"/>
                <a:ext cx="81280" cy="711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ES"/>
              </a:p>
            </p:txBody>
          </p:sp>
        </p:grp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5456" y="2330929"/>
              <a:ext cx="318463" cy="263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33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004048" y="188640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3. ACUERDOS DE CALIDAD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79512" y="4653136"/>
            <a:ext cx="90730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 smtClean="0"/>
              <a:t>β= 0.733</a:t>
            </a:r>
            <a:endParaRPr lang="es-ES" sz="1800" dirty="0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s-ES" sz="1800" b="0" dirty="0"/>
              <a:t>Vamos </a:t>
            </a:r>
            <a:r>
              <a:rPr lang="es-ES" sz="1800" b="0" dirty="0" smtClean="0"/>
              <a:t>afirmar acuerdos de desempeño beneficiando a 122 mil docentes, directivos y administrativos = </a:t>
            </a:r>
            <a:r>
              <a:rPr lang="es-ES" sz="1800" dirty="0" smtClean="0">
                <a:solidFill>
                  <a:srgbClr val="FF0000"/>
                </a:solidFill>
              </a:rPr>
              <a:t>8.1 </a:t>
            </a:r>
            <a:r>
              <a:rPr lang="es-ES" sz="1800" dirty="0">
                <a:solidFill>
                  <a:srgbClr val="FF0000"/>
                </a:solidFill>
              </a:rPr>
              <a:t>puntos</a:t>
            </a:r>
            <a:r>
              <a:rPr lang="es-ES" sz="1800" dirty="0"/>
              <a:t> </a:t>
            </a:r>
            <a:r>
              <a:rPr lang="es-ES" sz="1800" b="0" dirty="0"/>
              <a:t>en PISA</a:t>
            </a:r>
            <a:r>
              <a:rPr lang="es-ES" sz="1800" b="0" dirty="0" smtClean="0"/>
              <a:t>=</a:t>
            </a:r>
            <a:r>
              <a:rPr lang="es-ES" sz="1800" dirty="0" smtClean="0">
                <a:solidFill>
                  <a:srgbClr val="FF0000"/>
                </a:solidFill>
              </a:rPr>
              <a:t>1 punto </a:t>
            </a:r>
            <a:r>
              <a:rPr lang="es-ES" sz="1800" b="0" dirty="0" smtClean="0"/>
              <a:t>en </a:t>
            </a:r>
            <a:r>
              <a:rPr lang="es-ES" sz="1800" b="0" dirty="0"/>
              <a:t>las pruebas SABER </a:t>
            </a:r>
            <a:r>
              <a:rPr lang="es-ES" sz="1800" b="0" dirty="0" smtClean="0"/>
              <a:t>11</a:t>
            </a:r>
          </a:p>
          <a:p>
            <a:pPr marL="342900" indent="-342900">
              <a:buFont typeface="Arial"/>
              <a:buChar char="•"/>
            </a:pPr>
            <a:r>
              <a:rPr lang="es-ES" sz="1800" b="0" dirty="0" smtClean="0"/>
              <a:t>La primera </a:t>
            </a:r>
            <a:r>
              <a:rPr lang="es-ES" sz="1800" b="0" smtClean="0"/>
              <a:t>convocatoria </a:t>
            </a:r>
            <a:r>
              <a:rPr lang="es-ES" sz="1800" b="0" smtClean="0"/>
              <a:t>: </a:t>
            </a:r>
            <a:r>
              <a:rPr lang="es-ES" sz="1800" b="0" dirty="0" smtClean="0"/>
              <a:t>fase 2 JU +acuerdos de desempeño</a:t>
            </a:r>
          </a:p>
          <a:p>
            <a:endParaRPr lang="es-ES" sz="2000" dirty="0"/>
          </a:p>
        </p:txBody>
      </p:sp>
      <p:grpSp>
        <p:nvGrpSpPr>
          <p:cNvPr id="9" name="Agrupar 8"/>
          <p:cNvGrpSpPr/>
          <p:nvPr/>
        </p:nvGrpSpPr>
        <p:grpSpPr>
          <a:xfrm>
            <a:off x="683568" y="1268760"/>
            <a:ext cx="7200800" cy="3600400"/>
            <a:chOff x="0" y="0"/>
            <a:chExt cx="7844366" cy="5326803"/>
          </a:xfrm>
        </p:grpSpPr>
        <p:grpSp>
          <p:nvGrpSpPr>
            <p:cNvPr id="10" name="Agrupar 9"/>
            <p:cNvGrpSpPr/>
            <p:nvPr/>
          </p:nvGrpSpPr>
          <p:grpSpPr>
            <a:xfrm>
              <a:off x="0" y="0"/>
              <a:ext cx="7844366" cy="5326803"/>
              <a:chOff x="0" y="0"/>
              <a:chExt cx="7844366" cy="5326803"/>
            </a:xfrm>
          </p:grpSpPr>
          <p:graphicFrame>
            <p:nvGraphicFramePr>
              <p:cNvPr id="13" name="Chart 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93932785"/>
                  </p:ext>
                </p:extLst>
              </p:nvPr>
            </p:nvGraphicFramePr>
            <p:xfrm>
              <a:off x="0" y="0"/>
              <a:ext cx="7844366" cy="532680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14" name="Conector recto 13"/>
              <p:cNvCxnSpPr/>
              <p:nvPr/>
            </p:nvCxnSpPr>
            <p:spPr>
              <a:xfrm flipV="1">
                <a:off x="5056293" y="2377440"/>
                <a:ext cx="2269066" cy="508002"/>
              </a:xfrm>
              <a:prstGeom prst="line">
                <a:avLst/>
              </a:prstGeom>
              <a:ln w="38100" cap="flat" cmpd="sng">
                <a:solidFill>
                  <a:srgbClr val="000090"/>
                </a:solidFill>
                <a:prstDash val="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Elipse 14"/>
              <p:cNvSpPr/>
              <p:nvPr/>
            </p:nvSpPr>
            <p:spPr>
              <a:xfrm>
                <a:off x="5770879" y="2682240"/>
                <a:ext cx="81280" cy="711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ES"/>
              </a:p>
            </p:txBody>
          </p:sp>
        </p:grp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8640" y="2387600"/>
              <a:ext cx="416559" cy="221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005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CuadroTexto"/>
          <p:cNvSpPr txBox="1"/>
          <p:nvPr/>
        </p:nvSpPr>
        <p:spPr>
          <a:xfrm>
            <a:off x="4918693" y="404664"/>
            <a:ext cx="422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800000"/>
                </a:solidFill>
              </a:rPr>
              <a:t>EL MODELO</a:t>
            </a:r>
            <a:endParaRPr lang="es-CO" sz="2800" b="1" dirty="0">
              <a:solidFill>
                <a:srgbClr val="800000"/>
              </a:solidFill>
            </a:endParaRPr>
          </a:p>
        </p:txBody>
      </p:sp>
      <p:graphicFrame>
        <p:nvGraphicFramePr>
          <p:cNvPr id="7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759093"/>
              </p:ext>
            </p:extLst>
          </p:nvPr>
        </p:nvGraphicFramePr>
        <p:xfrm>
          <a:off x="525610" y="2996952"/>
          <a:ext cx="8222854" cy="28072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70126"/>
                <a:gridCol w="1656184"/>
                <a:gridCol w="48965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/>
                          <a:cs typeface="Arial"/>
                        </a:rPr>
                        <a:t>Efecto en</a:t>
                      </a:r>
                      <a:r>
                        <a:rPr lang="es-ES" sz="12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s-ES" sz="1200" dirty="0" smtClean="0">
                          <a:latin typeface="Arial"/>
                          <a:cs typeface="Arial"/>
                        </a:rPr>
                        <a:t>puntajes promedio Saber</a:t>
                      </a:r>
                      <a:r>
                        <a:rPr lang="es-ES" sz="1200" baseline="0" dirty="0" smtClean="0">
                          <a:latin typeface="Arial"/>
                          <a:cs typeface="Arial"/>
                        </a:rPr>
                        <a:t> 11</a:t>
                      </a:r>
                    </a:p>
                    <a:p>
                      <a:pPr algn="ctr"/>
                      <a:r>
                        <a:rPr lang="es-ES" sz="1200" baseline="0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es-ES" sz="1200" dirty="0" smtClean="0">
                          <a:latin typeface="Arial"/>
                          <a:cs typeface="Arial"/>
                        </a:rPr>
                        <a:t>Coeficiente)</a:t>
                      </a:r>
                      <a:endParaRPr lang="es-ES" sz="12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aseline="0" dirty="0" smtClean="0">
                          <a:latin typeface="Arial"/>
                          <a:cs typeface="Arial"/>
                        </a:rPr>
                        <a:t>Valor Estimado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aseline="0" dirty="0" smtClean="0">
                          <a:latin typeface="Arial"/>
                          <a:cs typeface="Arial"/>
                        </a:rPr>
                        <a:t>(puntos sobre la prueba SABER 11)</a:t>
                      </a:r>
                      <a:endParaRPr lang="es-ES" sz="1200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Arial"/>
                          <a:cs typeface="Arial"/>
                        </a:rPr>
                        <a:t>Variable</a:t>
                      </a:r>
                    </a:p>
                    <a:p>
                      <a:pPr algn="ctr"/>
                      <a:r>
                        <a:rPr lang="es-ES" sz="1200" dirty="0" smtClean="0">
                          <a:latin typeface="Arial"/>
                          <a:cs typeface="Arial"/>
                        </a:rPr>
                        <a:t>Explicativa</a:t>
                      </a:r>
                      <a:endParaRPr lang="es-ES" sz="12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204584">
                <a:tc>
                  <a:txBody>
                    <a:bodyPr/>
                    <a:lstStyle/>
                    <a:p>
                      <a:endParaRPr lang="es-ES" sz="11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/>
                          <a:cs typeface="Arial"/>
                        </a:rPr>
                        <a:t>0,139</a:t>
                      </a:r>
                      <a:endParaRPr lang="es-ES" sz="11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100" dirty="0" smtClean="0">
                          <a:latin typeface="Arial"/>
                          <a:cs typeface="Arial"/>
                        </a:rPr>
                        <a:t>%</a:t>
                      </a:r>
                      <a:r>
                        <a:rPr lang="es-ES" sz="1100" baseline="0" dirty="0" smtClean="0">
                          <a:latin typeface="Arial"/>
                          <a:cs typeface="Arial"/>
                        </a:rPr>
                        <a:t> de Docentes con posgrado</a:t>
                      </a:r>
                      <a:endParaRPr lang="es-ES" sz="11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75848">
                <a:tc>
                  <a:txBody>
                    <a:bodyPr/>
                    <a:lstStyle/>
                    <a:p>
                      <a:endParaRPr lang="es-ES" sz="11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/>
                          <a:cs typeface="Arial"/>
                        </a:rPr>
                        <a:t>0,256</a:t>
                      </a:r>
                      <a:endParaRPr lang="es-ES" sz="11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100" dirty="0" smtClean="0">
                          <a:latin typeface="Arial"/>
                          <a:cs typeface="Arial"/>
                        </a:rPr>
                        <a:t>Diferencia</a:t>
                      </a:r>
                      <a:r>
                        <a:rPr lang="es-ES" sz="1100" baseline="0" dirty="0" smtClean="0">
                          <a:latin typeface="Arial"/>
                          <a:cs typeface="Arial"/>
                        </a:rPr>
                        <a:t> de los resultados SABER 11 jornada de la mañana vs. jornada de la tarde </a:t>
                      </a:r>
                      <a:endParaRPr lang="es-ES" sz="11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245720">
                <a:tc>
                  <a:txBody>
                    <a:bodyPr/>
                    <a:lstStyle/>
                    <a:p>
                      <a:endParaRPr lang="es-ES" sz="11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/>
                          <a:cs typeface="Arial"/>
                        </a:rPr>
                        <a:t>0,623</a:t>
                      </a:r>
                      <a:endParaRPr lang="es-ES" sz="11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100" dirty="0" smtClean="0">
                          <a:latin typeface="Arial"/>
                          <a:cs typeface="Arial"/>
                        </a:rPr>
                        <a:t>Monitoreo</a:t>
                      </a:r>
                      <a:r>
                        <a:rPr lang="es-ES" sz="1100" baseline="0" dirty="0" smtClean="0">
                          <a:latin typeface="Arial"/>
                          <a:cs typeface="Arial"/>
                        </a:rPr>
                        <a:t> Biométrico de la asistencia docente</a:t>
                      </a:r>
                      <a:endParaRPr lang="es-ES" sz="11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228952">
                <a:tc>
                  <a:txBody>
                    <a:bodyPr/>
                    <a:lstStyle/>
                    <a:p>
                      <a:endParaRPr lang="es-ES" sz="11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/>
                          <a:cs typeface="Arial"/>
                        </a:rPr>
                        <a:t>0,366</a:t>
                      </a:r>
                      <a:endParaRPr lang="es-ES" sz="11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100" dirty="0" smtClean="0">
                          <a:latin typeface="Arial"/>
                          <a:cs typeface="Arial"/>
                        </a:rPr>
                        <a:t>Calorías almuerzo PAE*</a:t>
                      </a:r>
                      <a:endParaRPr lang="es-ES" sz="11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284192">
                <a:tc>
                  <a:txBody>
                    <a:bodyPr/>
                    <a:lstStyle/>
                    <a:p>
                      <a:endParaRPr lang="es-ES" sz="11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/>
                          <a:cs typeface="Arial"/>
                        </a:rPr>
                        <a:t>0,293</a:t>
                      </a:r>
                      <a:endParaRPr lang="es-ES" sz="11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100" dirty="0" smtClean="0">
                          <a:latin typeface="Arial"/>
                          <a:cs typeface="Arial"/>
                        </a:rPr>
                        <a:t>Materiales pedagógicos</a:t>
                      </a:r>
                      <a:r>
                        <a:rPr lang="es-ES" sz="1100" baseline="0" dirty="0" smtClean="0">
                          <a:latin typeface="Arial"/>
                          <a:cs typeface="Arial"/>
                        </a:rPr>
                        <a:t> y unificación del currículo</a:t>
                      </a:r>
                      <a:endParaRPr lang="es-ES" sz="11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123408">
                <a:tc>
                  <a:txBody>
                    <a:bodyPr/>
                    <a:lstStyle/>
                    <a:p>
                      <a:endParaRPr lang="es-ES" sz="11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/>
                          <a:cs typeface="Arial"/>
                        </a:rPr>
                        <a:t>0,733</a:t>
                      </a:r>
                      <a:endParaRPr lang="es-ES" sz="11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100" dirty="0" smtClean="0">
                          <a:latin typeface="Arial"/>
                          <a:cs typeface="Arial"/>
                        </a:rPr>
                        <a:t>Reducción de la brecha salarial</a:t>
                      </a:r>
                      <a:r>
                        <a:rPr lang="es-ES" sz="1100" baseline="0" dirty="0" smtClean="0">
                          <a:latin typeface="Arial"/>
                          <a:cs typeface="Arial"/>
                        </a:rPr>
                        <a:t> docentes vs. otros profesionales</a:t>
                      </a:r>
                      <a:endParaRPr lang="es-ES" sz="11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s-ES" sz="11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"/>
                          <a:cs typeface="Arial"/>
                        </a:rPr>
                        <a:t>0,733</a:t>
                      </a:r>
                      <a:endParaRPr lang="es-ES" sz="11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100" dirty="0" smtClean="0">
                          <a:latin typeface="Arial"/>
                          <a:cs typeface="Arial"/>
                        </a:rPr>
                        <a:t>Acuerdos de desempeño (docentes, rectores</a:t>
                      </a:r>
                      <a:r>
                        <a:rPr lang="es-ES" sz="1100" baseline="0" dirty="0" smtClean="0">
                          <a:latin typeface="Arial"/>
                          <a:cs typeface="Arial"/>
                        </a:rPr>
                        <a:t> y establecimientos)</a:t>
                      </a:r>
                      <a:endParaRPr lang="es-ES" sz="11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Imagen 10"/>
          <p:cNvPicPr>
            <a:picLocks noChangeAspect="1"/>
          </p:cNvPicPr>
          <p:nvPr/>
        </p:nvPicPr>
        <p:blipFill rotWithShape="1">
          <a:blip r:embed="rId4"/>
          <a:srcRect l="48086" t="-4943" r="48085" b="548"/>
          <a:stretch/>
        </p:blipFill>
        <p:spPr>
          <a:xfrm>
            <a:off x="1131456" y="3645024"/>
            <a:ext cx="261505" cy="22584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48086" r="47992" b="-1684"/>
          <a:stretch/>
        </p:blipFill>
        <p:spPr>
          <a:xfrm>
            <a:off x="1104929" y="3995672"/>
            <a:ext cx="298719" cy="24533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/>
          <a:srcRect l="47912" t="16810" r="48117" b="-4945"/>
          <a:stretch/>
        </p:blipFill>
        <p:spPr>
          <a:xfrm>
            <a:off x="1104962" y="4404553"/>
            <a:ext cx="287999" cy="20246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7"/>
          <a:srcRect l="47738" t="-2" r="47911" b="-10438"/>
          <a:stretch/>
        </p:blipFill>
        <p:spPr>
          <a:xfrm>
            <a:off x="1049202" y="4629638"/>
            <a:ext cx="326727" cy="26269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8"/>
          <a:srcRect l="47389" t="-2" r="48260" b="552"/>
          <a:stretch/>
        </p:blipFill>
        <p:spPr>
          <a:xfrm>
            <a:off x="1013234" y="4924888"/>
            <a:ext cx="324000" cy="23457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9"/>
          <a:srcRect l="48085" t="-15934" r="48086" b="-10440"/>
          <a:stretch/>
        </p:blipFill>
        <p:spPr>
          <a:xfrm>
            <a:off x="1049202" y="5164080"/>
            <a:ext cx="288032" cy="30112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0"/>
          <a:srcRect l="47912" t="-4942" r="48434" b="-10441"/>
          <a:stretch/>
        </p:blipFill>
        <p:spPr>
          <a:xfrm>
            <a:off x="1032921" y="5513616"/>
            <a:ext cx="288032" cy="288030"/>
          </a:xfrm>
          <a:prstGeom prst="rect">
            <a:avLst/>
          </a:prstGeom>
        </p:spPr>
      </p:pic>
      <p:sp>
        <p:nvSpPr>
          <p:cNvPr id="18" name="CuadroTexto 5"/>
          <p:cNvSpPr txBox="1"/>
          <p:nvPr/>
        </p:nvSpPr>
        <p:spPr>
          <a:xfrm>
            <a:off x="0" y="6382489"/>
            <a:ext cx="6012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0" dirty="0" smtClean="0">
                <a:solidFill>
                  <a:srgbClr val="FFFFFF"/>
                </a:solidFill>
                <a:latin typeface="Arial"/>
                <a:cs typeface="Arial"/>
              </a:rPr>
              <a:t>* El efecto de las calorías del almuerzo del Plan de Alimentación Escolar (PAE) está correlacionado con el efecto de mejorar el nivel educativo y la asistencia docente.</a:t>
            </a:r>
            <a:endParaRPr lang="es-ES" sz="1050" b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aphicFrame>
        <p:nvGraphicFramePr>
          <p:cNvPr id="19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588046"/>
              </p:ext>
            </p:extLst>
          </p:nvPr>
        </p:nvGraphicFramePr>
        <p:xfrm>
          <a:off x="925140" y="1340768"/>
          <a:ext cx="7607300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o" r:id="rId11" imgW="5614367" imgH="1429828" progId="Word.Document.12">
                  <p:embed/>
                </p:oleObj>
              </mc:Choice>
              <mc:Fallback>
                <p:oleObj name="Documento" r:id="rId11" imgW="5614367" imgH="14298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25140" y="1340768"/>
                        <a:ext cx="7607300" cy="193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40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60032" y="116632"/>
            <a:ext cx="4283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3600" dirty="0" smtClean="0">
                <a:solidFill>
                  <a:srgbClr val="800000"/>
                </a:solidFill>
              </a:rPr>
              <a:t>Conclusión No.1</a:t>
            </a:r>
            <a:endParaRPr lang="es-CO" sz="3600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0312" y="19168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3528" y="5157192"/>
            <a:ext cx="8317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CO" sz="1800" b="0" dirty="0" smtClean="0">
                <a:solidFill>
                  <a:srgbClr val="000000"/>
                </a:solidFill>
              </a:rPr>
              <a:t>Sin la intervencion propuesta la brecha de Colombia vs. Chile en 2025 sería de 86 puntos. Con la intervención podemos superar a Chile</a:t>
            </a:r>
          </a:p>
          <a:p>
            <a:pPr marL="342900" indent="-342900">
              <a:buFont typeface="Arial"/>
              <a:buChar char="•"/>
            </a:pPr>
            <a:r>
              <a:rPr lang="es-CO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 la intervención reduciríamos en </a:t>
            </a:r>
            <a:r>
              <a:rPr lang="es-CO" sz="1800" b="0" dirty="0">
                <a:solidFill>
                  <a:srgbClr val="FF0000"/>
                </a:solidFill>
              </a:rPr>
              <a:t>2018 </a:t>
            </a:r>
            <a:r>
              <a:rPr lang="es-CO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</a:t>
            </a:r>
            <a:r>
              <a:rPr lang="es-CO" sz="1800" b="0" dirty="0">
                <a:solidFill>
                  <a:srgbClr val="FF0000"/>
                </a:solidFill>
              </a:rPr>
              <a:t>brecha con Chile</a:t>
            </a:r>
            <a:r>
              <a:rPr lang="es-CO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60 a 31 puntos</a:t>
            </a:r>
          </a:p>
          <a:p>
            <a:pPr marL="342900" indent="-342900">
              <a:buFont typeface="Arial"/>
              <a:buChar char="•"/>
            </a:pPr>
            <a:endParaRPr lang="es-CO" sz="2000" b="0" dirty="0" smtClean="0">
              <a:solidFill>
                <a:srgbClr val="000000"/>
              </a:solidFill>
            </a:endParaRPr>
          </a:p>
          <a:p>
            <a:endParaRPr lang="es-ES" sz="2000" dirty="0"/>
          </a:p>
        </p:txBody>
      </p:sp>
      <p:grpSp>
        <p:nvGrpSpPr>
          <p:cNvPr id="12" name="Agrupar 11"/>
          <p:cNvGrpSpPr/>
          <p:nvPr/>
        </p:nvGrpSpPr>
        <p:grpSpPr>
          <a:xfrm>
            <a:off x="467544" y="1052736"/>
            <a:ext cx="7164288" cy="4104456"/>
            <a:chOff x="649817" y="1340768"/>
            <a:chExt cx="7522583" cy="4751633"/>
          </a:xfrm>
        </p:grpSpPr>
        <p:grpSp>
          <p:nvGrpSpPr>
            <p:cNvPr id="13" name="Agrupar 12"/>
            <p:cNvGrpSpPr/>
            <p:nvPr/>
          </p:nvGrpSpPr>
          <p:grpSpPr>
            <a:xfrm>
              <a:off x="649817" y="1340768"/>
              <a:ext cx="7522583" cy="4751633"/>
              <a:chOff x="0" y="0"/>
              <a:chExt cx="7844366" cy="5326803"/>
            </a:xfrm>
          </p:grpSpPr>
          <p:graphicFrame>
            <p:nvGraphicFramePr>
              <p:cNvPr id="15" name="Chart 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5150020"/>
                  </p:ext>
                </p:extLst>
              </p:nvPr>
            </p:nvGraphicFramePr>
            <p:xfrm>
              <a:off x="0" y="0"/>
              <a:ext cx="7844366" cy="532680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16" name="Conector recto 15"/>
              <p:cNvCxnSpPr/>
              <p:nvPr/>
            </p:nvCxnSpPr>
            <p:spPr>
              <a:xfrm flipV="1">
                <a:off x="5029199" y="680720"/>
                <a:ext cx="2316480" cy="2245360"/>
              </a:xfrm>
              <a:prstGeom prst="line">
                <a:avLst/>
              </a:prstGeom>
              <a:ln w="38100" cap="flat" cmpd="sng">
                <a:solidFill>
                  <a:srgbClr val="000090"/>
                </a:solidFill>
                <a:prstDash val="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Elipse 16"/>
              <p:cNvSpPr/>
              <p:nvPr/>
            </p:nvSpPr>
            <p:spPr>
              <a:xfrm>
                <a:off x="5770879" y="2164080"/>
                <a:ext cx="81280" cy="711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ES"/>
              </a:p>
            </p:txBody>
          </p:sp>
        </p:grp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4484" y="3343682"/>
              <a:ext cx="253323" cy="187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97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15766" y="2185875"/>
            <a:ext cx="9159766" cy="180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42088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Verdana" panose="020B0604030504040204" pitchFamily="34" charset="0"/>
                <a:cs typeface="Arial"/>
              </a:rPr>
              <a:t>2</a:t>
            </a:r>
            <a:r>
              <a:rPr lang="es-CO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Verdana" panose="020B0604030504040204" pitchFamily="34" charset="0"/>
                <a:cs typeface="Arial"/>
              </a:rPr>
              <a:t>. ¿Cómo lo lograremos en educación superior?</a:t>
            </a:r>
            <a:endParaRPr lang="es-CO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93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412776"/>
            <a:ext cx="1907704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/>
          <p:cNvSpPr txBox="1"/>
          <p:nvPr/>
        </p:nvSpPr>
        <p:spPr>
          <a:xfrm>
            <a:off x="179512" y="508518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dirty="0" smtClean="0"/>
              <a:t>Subsidios a la oferta: 270.000 nuevos cupos</a:t>
            </a:r>
          </a:p>
          <a:p>
            <a:r>
              <a:rPr lang="es-ES" sz="1800" b="0" dirty="0" smtClean="0"/>
              <a:t>Se dividen en: </a:t>
            </a:r>
          </a:p>
          <a:p>
            <a:pPr marL="342900" indent="-342900">
              <a:buFont typeface="Arial"/>
              <a:buChar char="•"/>
            </a:pPr>
            <a:r>
              <a:rPr lang="es-ES" sz="1800" b="0" dirty="0" smtClean="0"/>
              <a:t>170.000 cupos en IES públicas de alta calidad</a:t>
            </a:r>
          </a:p>
          <a:p>
            <a:pPr marL="342900" indent="-342900">
              <a:buFont typeface="Arial"/>
              <a:buChar char="•"/>
            </a:pPr>
            <a:r>
              <a:rPr lang="es-ES" sz="1800" b="0" dirty="0" smtClean="0"/>
              <a:t>100.000 cupos  SENA</a:t>
            </a:r>
            <a:endParaRPr lang="es-ES" sz="1800" b="0" dirty="0"/>
          </a:p>
        </p:txBody>
      </p:sp>
      <p:sp>
        <p:nvSpPr>
          <p:cNvPr id="4" name="CuadroTexto 3"/>
          <p:cNvSpPr txBox="1"/>
          <p:nvPr/>
        </p:nvSpPr>
        <p:spPr>
          <a:xfrm>
            <a:off x="4860032" y="116632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1. ACUERDOS </a:t>
            </a:r>
            <a:r>
              <a:rPr lang="en-US" sz="2000" dirty="0">
                <a:solidFill>
                  <a:srgbClr val="800000"/>
                </a:solidFill>
              </a:rPr>
              <a:t>DE </a:t>
            </a:r>
            <a:r>
              <a:rPr lang="en-US" sz="2000" dirty="0" smtClean="0">
                <a:solidFill>
                  <a:srgbClr val="800000"/>
                </a:solidFill>
              </a:rPr>
              <a:t>CALIDAD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CON IES PÚBLICAS DE ALTA CALIDAD-</a:t>
            </a:r>
            <a:r>
              <a:rPr lang="en-US" sz="2000" dirty="0">
                <a:solidFill>
                  <a:srgbClr val="800000"/>
                </a:solidFill>
              </a:rPr>
              <a:t>SUBSIDIO</a:t>
            </a:r>
            <a:r>
              <a:rPr lang="en-US" sz="2000" dirty="0" smtClean="0">
                <a:solidFill>
                  <a:srgbClr val="800000"/>
                </a:solidFill>
              </a:rPr>
              <a:t> A LA OFERTA</a:t>
            </a:r>
            <a:endParaRPr lang="en-US" sz="2000" dirty="0">
              <a:solidFill>
                <a:srgbClr val="800000"/>
              </a:solidFill>
            </a:endParaRPr>
          </a:p>
          <a:p>
            <a:endParaRPr lang="es-ES" dirty="0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138648"/>
              </p:ext>
            </p:extLst>
          </p:nvPr>
        </p:nvGraphicFramePr>
        <p:xfrm>
          <a:off x="971600" y="1268760"/>
          <a:ext cx="698477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47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412776"/>
            <a:ext cx="1907704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5445190" y="188640"/>
            <a:ext cx="3698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800000"/>
                </a:solidFill>
              </a:rPr>
              <a:t>2. BECAS: SUBSIDIO A LA DEMANDA</a:t>
            </a:r>
            <a:endParaRPr lang="es-ES" dirty="0">
              <a:solidFill>
                <a:srgbClr val="8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5229200"/>
            <a:ext cx="78123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dirty="0"/>
              <a:t>Subsidios a la </a:t>
            </a:r>
            <a:r>
              <a:rPr lang="es-ES" sz="1400" b="0" dirty="0" smtClean="0"/>
              <a:t>demanda: 130.000 </a:t>
            </a:r>
            <a:r>
              <a:rPr lang="es-ES" sz="1400" b="0" dirty="0"/>
              <a:t>nuevos cupos</a:t>
            </a:r>
          </a:p>
          <a:p>
            <a:r>
              <a:rPr lang="es-ES" sz="1400" b="0" dirty="0"/>
              <a:t>Se dividen en: </a:t>
            </a:r>
          </a:p>
          <a:p>
            <a:pPr marL="342900" indent="-342900">
              <a:buFont typeface="Arial"/>
              <a:buChar char="•"/>
            </a:pPr>
            <a:r>
              <a:rPr lang="es-ES" sz="1400" b="0" dirty="0" smtClean="0"/>
              <a:t>40.000 Pilo Paga</a:t>
            </a:r>
            <a:endParaRPr lang="es-ES" sz="1400" b="0" dirty="0"/>
          </a:p>
          <a:p>
            <a:pPr marL="342900" indent="-342900">
              <a:buFont typeface="Arial"/>
              <a:buChar char="•"/>
            </a:pPr>
            <a:r>
              <a:rPr lang="es-ES" sz="1400" b="0" dirty="0" smtClean="0"/>
              <a:t>39.000 becas docentes</a:t>
            </a:r>
          </a:p>
          <a:p>
            <a:pPr marL="342900" indent="-342900">
              <a:buFont typeface="Arial"/>
              <a:buChar char="•"/>
            </a:pPr>
            <a:r>
              <a:rPr lang="es-ES" sz="1400" b="0" dirty="0" smtClean="0"/>
              <a:t>51.000 becas TYT</a:t>
            </a:r>
            <a:endParaRPr lang="es-ES" sz="1400" b="0" dirty="0"/>
          </a:p>
          <a:p>
            <a:endParaRPr lang="es-ES" dirty="0"/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113601"/>
              </p:ext>
            </p:extLst>
          </p:nvPr>
        </p:nvGraphicFramePr>
        <p:xfrm>
          <a:off x="755576" y="1268760"/>
          <a:ext cx="669674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33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60032" y="116632"/>
            <a:ext cx="4283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3600" dirty="0" smtClean="0">
                <a:solidFill>
                  <a:srgbClr val="800000"/>
                </a:solidFill>
              </a:rPr>
              <a:t>Conclusión</a:t>
            </a:r>
            <a:r>
              <a:rPr lang="en-US" sz="3600" dirty="0" smtClean="0">
                <a:solidFill>
                  <a:srgbClr val="800000"/>
                </a:solidFill>
              </a:rPr>
              <a:t> No.2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29698" y="5517232"/>
            <a:ext cx="8914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0" dirty="0" smtClean="0"/>
              <a:t>Con las 2 estrategias propuestas la brecha de cobertura en educación superior frente al promedio de la OECD pasaría de 26 puntos a 16,9 en 2018.</a:t>
            </a:r>
            <a:endParaRPr lang="es-ES" sz="1800" b="0" dirty="0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852096"/>
              </p:ext>
            </p:extLst>
          </p:nvPr>
        </p:nvGraphicFramePr>
        <p:xfrm>
          <a:off x="899592" y="1412776"/>
          <a:ext cx="676875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2250911"/>
            <a:ext cx="360040" cy="24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5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1840" y="35490"/>
            <a:ext cx="7632848" cy="1143000"/>
          </a:xfrm>
        </p:spPr>
        <p:txBody>
          <a:bodyPr/>
          <a:lstStyle/>
          <a:p>
            <a:r>
              <a:rPr lang="es-CO" sz="2800" b="1" dirty="0" smtClean="0"/>
              <a:t>Región</a:t>
            </a:r>
            <a:br>
              <a:rPr lang="es-CO" sz="2800" b="1" dirty="0" smtClean="0"/>
            </a:br>
            <a:r>
              <a:rPr lang="es-CO" sz="2800" b="1" dirty="0" smtClean="0"/>
              <a:t>Eje </a:t>
            </a:r>
            <a:r>
              <a:rPr lang="es-CO" sz="2800" b="1" dirty="0"/>
              <a:t>Cafetero y Antioquia </a:t>
            </a:r>
            <a:endParaRPr lang="es-ES" sz="2800" b="1" dirty="0"/>
          </a:p>
        </p:txBody>
      </p:sp>
      <p:sp>
        <p:nvSpPr>
          <p:cNvPr id="4" name="Rectángulo 3"/>
          <p:cNvSpPr/>
          <p:nvPr/>
        </p:nvSpPr>
        <p:spPr>
          <a:xfrm>
            <a:off x="323528" y="1268760"/>
            <a:ext cx="8244408" cy="5478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 smtClean="0"/>
              <a:t>Jornada </a:t>
            </a:r>
            <a:r>
              <a:rPr lang="es-CO" sz="1400" dirty="0"/>
              <a:t>Única: </a:t>
            </a:r>
            <a:r>
              <a:rPr lang="es-CO" sz="1400" b="0" dirty="0" smtClean="0"/>
              <a:t>81 colegios </a:t>
            </a:r>
            <a:r>
              <a:rPr lang="es-CO" sz="1400" b="0" dirty="0"/>
              <a:t>en la primera fase beneficiando a 48.000 estudiantes. </a:t>
            </a:r>
            <a:r>
              <a:rPr lang="es-CO" sz="1400" b="0" dirty="0" smtClean="0"/>
              <a:t>En </a:t>
            </a:r>
            <a:r>
              <a:rPr lang="es-CO" sz="1400" b="0" dirty="0"/>
              <a:t>2018 se llegará a 763 colegios con JU cubriendo a 439.248 </a:t>
            </a:r>
            <a:r>
              <a:rPr lang="es-CO" sz="1400" b="0" dirty="0" smtClean="0"/>
              <a:t>estudiantes. La </a:t>
            </a:r>
            <a:r>
              <a:rPr lang="es-CO" sz="1400" b="0" dirty="0"/>
              <a:t>inversión será de $227.000 millones de pesos.</a:t>
            </a:r>
          </a:p>
          <a:p>
            <a:r>
              <a:rPr lang="es-CO" sz="1400" b="0" dirty="0"/>
              <a:t> </a:t>
            </a:r>
          </a:p>
          <a:p>
            <a:r>
              <a:rPr lang="es-CO" sz="1400" dirty="0"/>
              <a:t>Infraestructura:</a:t>
            </a:r>
            <a:r>
              <a:rPr lang="es-CO" sz="1400" b="0" dirty="0"/>
              <a:t> 47 obras se encuentran aún en ejecución. El déficit actual de aulas alcanza las 6.672, a 2018 se proyecta construir 4.162 aulas con una inversión de $781.000 millones.</a:t>
            </a:r>
          </a:p>
          <a:p>
            <a:r>
              <a:rPr lang="es-CO" sz="1400" b="0" dirty="0"/>
              <a:t> </a:t>
            </a:r>
          </a:p>
          <a:p>
            <a:r>
              <a:rPr lang="es-CO" sz="1400" dirty="0"/>
              <a:t>Programa Todos a Aprender (PTA):</a:t>
            </a:r>
            <a:r>
              <a:rPr lang="es-CO" sz="1400" b="0" dirty="0"/>
              <a:t> Se focalizan en la región 567 colegios en la región y 322.560 estudiantes.  Durante el periodo 2012-2014  se realizó una inversión cercana a los $23.000 millones. Para el periodo 2015-2018 la inversión será mayor a los  $96.000 millones.</a:t>
            </a:r>
          </a:p>
          <a:p>
            <a:r>
              <a:rPr lang="es-CO" sz="1400" dirty="0"/>
              <a:t> </a:t>
            </a:r>
          </a:p>
          <a:p>
            <a:r>
              <a:rPr lang="es-CO" sz="1400" dirty="0"/>
              <a:t>Becas Docentes: </a:t>
            </a:r>
            <a:r>
              <a:rPr lang="es-CO" sz="1400" b="0" dirty="0" smtClean="0"/>
              <a:t>En </a:t>
            </a:r>
            <a:r>
              <a:rPr lang="es-CO" sz="1400" b="0" dirty="0"/>
              <a:t>el eje cafetero 350 docentes se benefician con becas  en la primera cohorte.  Son 5 Universidades de la región las que participan en este programa. </a:t>
            </a:r>
          </a:p>
          <a:p>
            <a:r>
              <a:rPr lang="es-CO" sz="1400" b="0" dirty="0"/>
              <a:t> </a:t>
            </a:r>
          </a:p>
          <a:p>
            <a:r>
              <a:rPr lang="es-CO" sz="1400" dirty="0">
                <a:solidFill>
                  <a:srgbClr val="000000"/>
                </a:solidFill>
              </a:rPr>
              <a:t>Alfabetización: </a:t>
            </a:r>
            <a:r>
              <a:rPr lang="es-CO" sz="1400" b="0" dirty="0"/>
              <a:t>En 2018 se espera alfabetizar más de </a:t>
            </a:r>
            <a:r>
              <a:rPr lang="es-CO" sz="1400" b="0" dirty="0" smtClean="0"/>
              <a:t>165.300 </a:t>
            </a:r>
            <a:r>
              <a:rPr lang="es-CO" sz="1400" b="0" dirty="0"/>
              <a:t>adultos mayores de 15 años.  La inversión para este proyecto alcanza los </a:t>
            </a:r>
            <a:r>
              <a:rPr lang="es-CO" sz="1400" b="0" dirty="0" smtClean="0"/>
              <a:t>$46.303 </a:t>
            </a:r>
            <a:r>
              <a:rPr lang="es-CO" sz="1400" b="0" dirty="0"/>
              <a:t>millones</a:t>
            </a:r>
            <a:r>
              <a:rPr lang="es-CO" sz="1400" b="0" dirty="0" smtClean="0"/>
              <a:t>.</a:t>
            </a:r>
            <a:endParaRPr lang="es-CO" sz="1400" b="0" dirty="0"/>
          </a:p>
          <a:p>
            <a:endParaRPr lang="es-CO" sz="1400" b="0" dirty="0"/>
          </a:p>
          <a:p>
            <a:r>
              <a:rPr lang="es-CO" sz="1400" dirty="0"/>
              <a:t>Becas Ser Pilo </a:t>
            </a:r>
            <a:r>
              <a:rPr lang="es-CO" sz="1400" dirty="0" smtClean="0"/>
              <a:t>Paga:</a:t>
            </a:r>
            <a:r>
              <a:rPr lang="es-CO" sz="1400" dirty="0"/>
              <a:t> </a:t>
            </a:r>
            <a:r>
              <a:rPr lang="es-CO" sz="1400" b="0" dirty="0" smtClean="0"/>
              <a:t>2.242 </a:t>
            </a:r>
            <a:r>
              <a:rPr lang="es-CO" sz="1400" b="0" dirty="0"/>
              <a:t>estudiantes pilos de bajos recursos de la región fueron becados y actualmente cursan estudios universitarios en las mejores universidades del país.  </a:t>
            </a:r>
            <a:endParaRPr lang="es-CO" sz="1400" b="0" dirty="0" smtClean="0"/>
          </a:p>
          <a:p>
            <a:endParaRPr lang="es-CO" sz="1400" b="0" dirty="0"/>
          </a:p>
          <a:p>
            <a:r>
              <a:rPr lang="es-CO" sz="1400" dirty="0"/>
              <a:t>Bilinguismo: </a:t>
            </a:r>
            <a:r>
              <a:rPr lang="es-CO" sz="1400" b="0" dirty="0" smtClean="0"/>
              <a:t>La región cuenta </a:t>
            </a:r>
            <a:r>
              <a:rPr lang="es-CO" sz="1400" b="0" dirty="0"/>
              <a:t>con </a:t>
            </a:r>
            <a:r>
              <a:rPr lang="es-CO" sz="1400" b="0" dirty="0" smtClean="0"/>
              <a:t>166 </a:t>
            </a:r>
            <a:r>
              <a:rPr lang="es-CO" sz="1400" b="0" dirty="0"/>
              <a:t>formadores nativos extranjeros que mejorarán las habilidades en el idioma inglés de </a:t>
            </a:r>
            <a:r>
              <a:rPr lang="es-CO" sz="1400" b="0" dirty="0" smtClean="0"/>
              <a:t>82.320  </a:t>
            </a:r>
            <a:r>
              <a:rPr lang="es-CO" sz="1400" b="0" dirty="0"/>
              <a:t>estudiantes </a:t>
            </a:r>
            <a:r>
              <a:rPr lang="es-CO" sz="1400" b="0" dirty="0" smtClean="0"/>
              <a:t>en 191 colegios.</a:t>
            </a:r>
            <a:r>
              <a:rPr lang="es-CO" sz="1400" b="0" dirty="0"/>
              <a:t> La inversión para este proyecto alcanza los </a:t>
            </a:r>
            <a:r>
              <a:rPr lang="es-CO" sz="1400" b="0" dirty="0" smtClean="0"/>
              <a:t>$9.450 </a:t>
            </a:r>
            <a:r>
              <a:rPr lang="es-CO" sz="1400" b="0" dirty="0"/>
              <a:t>millones.</a:t>
            </a:r>
          </a:p>
          <a:p>
            <a:endParaRPr lang="es-CO" sz="1400" b="0" dirty="0"/>
          </a:p>
          <a:p>
            <a:endParaRPr lang="es-CO" sz="1400" b="0" dirty="0"/>
          </a:p>
        </p:txBody>
      </p:sp>
    </p:spTree>
    <p:extLst>
      <p:ext uri="{BB962C8B-B14F-4D97-AF65-F5344CB8AC3E}">
        <p14:creationId xmlns:p14="http://schemas.microsoft.com/office/powerpoint/2010/main" val="48572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98280" y="1669570"/>
            <a:ext cx="2605968" cy="3879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147287"/>
              </p:ext>
            </p:extLst>
          </p:nvPr>
        </p:nvGraphicFramePr>
        <p:xfrm>
          <a:off x="539552" y="1340768"/>
          <a:ext cx="633670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04048" y="8552"/>
            <a:ext cx="4139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800000"/>
                </a:solidFill>
              </a:rPr>
              <a:t>Cerrar la brecha en los resultados de las pruebas PISA</a:t>
            </a:r>
            <a:endParaRPr lang="es-CO" sz="28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6512" y="162880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PROYECCIÓN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6804248" y="1772816"/>
            <a:ext cx="360040" cy="1584176"/>
          </a:xfrm>
          <a:prstGeom prst="righ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08304" y="1957602"/>
            <a:ext cx="2016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 seguimos al ritmo de mejora actual  en </a:t>
            </a:r>
            <a:r>
              <a:rPr lang="es-CO" sz="2000" b="0" dirty="0" smtClean="0">
                <a:solidFill>
                  <a:srgbClr val="FF0000"/>
                </a:solidFill>
              </a:rPr>
              <a:t>2024</a:t>
            </a:r>
            <a:r>
              <a:rPr lang="es-CO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tendríamos una </a:t>
            </a:r>
            <a:r>
              <a:rPr lang="es-CO" sz="2000" b="0" dirty="0" smtClean="0">
                <a:solidFill>
                  <a:srgbClr val="FF0000"/>
                </a:solidFill>
              </a:rPr>
              <a:t>brecha de 86 puntos vs Chile</a:t>
            </a:r>
            <a:r>
              <a:rPr lang="es-CO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es decir, 2 años de educación.</a:t>
            </a:r>
            <a:endParaRPr lang="es-CO" sz="20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51520" y="5517232"/>
            <a:ext cx="8090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La brecha </a:t>
            </a:r>
            <a:r>
              <a:rPr lang="es-ES" sz="2000" dirty="0"/>
              <a:t>C</a:t>
            </a:r>
            <a:r>
              <a:rPr lang="es-ES" sz="2000" dirty="0" smtClean="0"/>
              <a:t>olombia vs Chile 2014= 47 puntos (aprox. 1año de escolaridad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07504" y="2780928"/>
            <a:ext cx="430887" cy="165816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S" sz="1600" dirty="0" smtClean="0"/>
              <a:t>Puntaje de PISA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03654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23528" y="6350264"/>
            <a:ext cx="8424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>
                <a:solidFill>
                  <a:schemeClr val="bg1"/>
                </a:solidFill>
              </a:rPr>
              <a:t>Fuente: Ministerio de Educación Nacional - MEN. Sistema Nacional  de Información de la Educación Superior - SNIES. </a:t>
            </a:r>
          </a:p>
          <a:p>
            <a:r>
              <a:rPr lang="es-CO" sz="1100" dirty="0" smtClean="0">
                <a:solidFill>
                  <a:schemeClr val="bg1"/>
                </a:solidFill>
              </a:rPr>
              <a:t>* Cifras Preliminares, corte mayo de 2014</a:t>
            </a:r>
            <a:endParaRPr lang="es-CO" sz="1100" dirty="0">
              <a:solidFill>
                <a:schemeClr val="bg1"/>
              </a:solidFill>
            </a:endParaRPr>
          </a:p>
        </p:txBody>
      </p:sp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627653"/>
              </p:ext>
            </p:extLst>
          </p:nvPr>
        </p:nvGraphicFramePr>
        <p:xfrm>
          <a:off x="107504" y="1484784"/>
          <a:ext cx="813690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Elipse"/>
          <p:cNvSpPr/>
          <p:nvPr/>
        </p:nvSpPr>
        <p:spPr>
          <a:xfrm>
            <a:off x="6084168" y="1700808"/>
            <a:ext cx="2448272" cy="194421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9" name="42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10" name="39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1" name="4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3" name="2 CuadroTexto"/>
          <p:cNvSpPr txBox="1"/>
          <p:nvPr/>
        </p:nvSpPr>
        <p:spPr>
          <a:xfrm>
            <a:off x="4788024" y="-14010"/>
            <a:ext cx="43824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800000"/>
                </a:solidFill>
              </a:rPr>
              <a:t>Cerrar la  brecha en cobertura en la educación superior </a:t>
            </a:r>
            <a:endParaRPr lang="es-CO" sz="2000" b="1" dirty="0">
              <a:solidFill>
                <a:srgbClr val="80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83568" y="5589240"/>
            <a:ext cx="6477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Brecha en cobertura </a:t>
            </a:r>
            <a:r>
              <a:rPr lang="es-ES" sz="2000" dirty="0"/>
              <a:t>C</a:t>
            </a:r>
            <a:r>
              <a:rPr lang="es-ES" sz="2000" dirty="0" smtClean="0"/>
              <a:t>olombia vs Chile = 26 puntos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65934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CuadroTexto"/>
          <p:cNvSpPr txBox="1"/>
          <p:nvPr/>
        </p:nvSpPr>
        <p:spPr>
          <a:xfrm>
            <a:off x="5012327" y="0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800000"/>
                </a:solidFill>
              </a:rPr>
              <a:t>Mejorar en los  rankings internacionales</a:t>
            </a:r>
            <a:endParaRPr lang="es-CO" sz="2000" dirty="0">
              <a:solidFill>
                <a:srgbClr val="800000"/>
              </a:solidFill>
            </a:endParaRPr>
          </a:p>
        </p:txBody>
      </p:sp>
      <p:pic>
        <p:nvPicPr>
          <p:cNvPr id="7" name="Imagen 11" descr="qs latinoamerica-2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" r="8425" b="1252"/>
          <a:stretch/>
        </p:blipFill>
        <p:spPr>
          <a:xfrm>
            <a:off x="202036" y="1268760"/>
            <a:ext cx="5180819" cy="4835257"/>
          </a:xfrm>
          <a:prstGeom prst="rect">
            <a:avLst/>
          </a:prstGeom>
        </p:spPr>
      </p:pic>
      <p:sp>
        <p:nvSpPr>
          <p:cNvPr id="8" name="CuadroTexto 5"/>
          <p:cNvSpPr txBox="1"/>
          <p:nvPr/>
        </p:nvSpPr>
        <p:spPr>
          <a:xfrm>
            <a:off x="2915816" y="1628800"/>
            <a:ext cx="32635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0" dirty="0" smtClean="0"/>
              <a:t>La mayoría de las </a:t>
            </a:r>
            <a:r>
              <a:rPr lang="es-ES" sz="1200" dirty="0" smtClean="0"/>
              <a:t>universidades </a:t>
            </a:r>
          </a:p>
          <a:p>
            <a:r>
              <a:rPr lang="es-ES" sz="1200" dirty="0" smtClean="0"/>
              <a:t>brasileñas</a:t>
            </a:r>
            <a:r>
              <a:rPr lang="es-ES" sz="1200" b="0" dirty="0" smtClean="0"/>
              <a:t> se encuentran en los </a:t>
            </a:r>
            <a:r>
              <a:rPr lang="es-ES" sz="1200" dirty="0" smtClean="0"/>
              <a:t>primeros</a:t>
            </a:r>
          </a:p>
          <a:p>
            <a:r>
              <a:rPr lang="es-ES" sz="1200" dirty="0" smtClean="0"/>
              <a:t>puestos del ranking </a:t>
            </a:r>
            <a:r>
              <a:rPr lang="es-ES" sz="1200" b="0" dirty="0" smtClean="0"/>
              <a:t>QS para Latinoamérica</a:t>
            </a:r>
          </a:p>
          <a:p>
            <a:endParaRPr lang="es-ES" sz="1200" b="0" dirty="0"/>
          </a:p>
          <a:p>
            <a:r>
              <a:rPr lang="es-ES" sz="1200" b="0" dirty="0" smtClean="0"/>
              <a:t>Sólo la </a:t>
            </a:r>
            <a:r>
              <a:rPr lang="es-ES" sz="1200" dirty="0" smtClean="0"/>
              <a:t>Universidad de los Andes </a:t>
            </a:r>
            <a:r>
              <a:rPr lang="es-ES" sz="1200" b="0" dirty="0" smtClean="0"/>
              <a:t>y </a:t>
            </a:r>
          </a:p>
          <a:p>
            <a:r>
              <a:rPr lang="es-ES" sz="1200" b="0" dirty="0" smtClean="0"/>
              <a:t>la </a:t>
            </a:r>
            <a:r>
              <a:rPr lang="es-ES" sz="1200" dirty="0" smtClean="0"/>
              <a:t>Universidad Nacional </a:t>
            </a:r>
            <a:r>
              <a:rPr lang="es-ES" sz="1200" b="0" dirty="0" smtClean="0"/>
              <a:t>entran dentro de </a:t>
            </a:r>
          </a:p>
          <a:p>
            <a:r>
              <a:rPr lang="es-ES" sz="1200" b="0" dirty="0" smtClean="0"/>
              <a:t>los primeros 20 puestos</a:t>
            </a:r>
            <a:endParaRPr lang="es-ES" sz="1200" b="0" dirty="0"/>
          </a:p>
        </p:txBody>
      </p:sp>
      <p:sp>
        <p:nvSpPr>
          <p:cNvPr id="9" name="CuadroTexto 6"/>
          <p:cNvSpPr txBox="1"/>
          <p:nvPr/>
        </p:nvSpPr>
        <p:spPr>
          <a:xfrm>
            <a:off x="5940152" y="4293096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La mayoría de las universidades colombianas</a:t>
            </a:r>
            <a:r>
              <a:rPr lang="es-ES" sz="1200" b="0" dirty="0" smtClean="0"/>
              <a:t> se encuentran en </a:t>
            </a:r>
            <a:r>
              <a:rPr lang="es-ES" sz="1200" dirty="0" smtClean="0"/>
              <a:t>los últimos puestos del ranking</a:t>
            </a:r>
            <a:r>
              <a:rPr lang="es-ES" sz="1200" b="0" dirty="0" smtClean="0"/>
              <a:t> QS para Latinoamérica</a:t>
            </a:r>
            <a:endParaRPr lang="es-ES" sz="1200" b="0" dirty="0"/>
          </a:p>
        </p:txBody>
      </p:sp>
      <p:sp>
        <p:nvSpPr>
          <p:cNvPr id="10" name="Cerrar llave 7"/>
          <p:cNvSpPr/>
          <p:nvPr/>
        </p:nvSpPr>
        <p:spPr>
          <a:xfrm>
            <a:off x="6372200" y="1844824"/>
            <a:ext cx="792088" cy="2520280"/>
          </a:xfrm>
          <a:prstGeom prst="rightBrace">
            <a:avLst>
              <a:gd name="adj1" fmla="val 8333"/>
              <a:gd name="adj2" fmla="val 4830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inta hacia arriba 10"/>
          <p:cNvSpPr/>
          <p:nvPr/>
        </p:nvSpPr>
        <p:spPr>
          <a:xfrm>
            <a:off x="5407234" y="5574668"/>
            <a:ext cx="1080120" cy="396624"/>
          </a:xfrm>
          <a:prstGeom prst="ribbon2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134</a:t>
            </a:r>
            <a:endParaRPr lang="es-ES" sz="1600" dirty="0"/>
          </a:p>
        </p:txBody>
      </p:sp>
      <p:pic>
        <p:nvPicPr>
          <p:cNvPr id="13" name="Picture 12" descr="Screen Shot 2015-02-06 at 3.28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2" y="4653136"/>
            <a:ext cx="1028700" cy="12319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 rot="20416987">
            <a:off x="351389" y="1240509"/>
            <a:ext cx="1881627" cy="2470742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  <a:alpha val="10000"/>
                </a:schemeClr>
              </a:gs>
              <a:gs pos="80000">
                <a:schemeClr val="accent3">
                  <a:shade val="93000"/>
                  <a:satMod val="130000"/>
                  <a:alpha val="10000"/>
                </a:schemeClr>
              </a:gs>
              <a:gs pos="100000">
                <a:schemeClr val="accent3">
                  <a:shade val="94000"/>
                  <a:satMod val="135000"/>
                  <a:alpha val="1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18392648">
            <a:off x="2558595" y="2585546"/>
            <a:ext cx="2055574" cy="4336036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  <a:alpha val="7000"/>
                </a:schemeClr>
              </a:gs>
              <a:gs pos="80000">
                <a:schemeClr val="accent2">
                  <a:shade val="93000"/>
                  <a:satMod val="130000"/>
                  <a:alpha val="7000"/>
                </a:schemeClr>
              </a:gs>
              <a:gs pos="100000">
                <a:schemeClr val="accent2">
                  <a:shade val="94000"/>
                  <a:satMod val="135000"/>
                  <a:alpha val="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221865" y="2499775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rgbClr val="FF0000"/>
                </a:solidFill>
              </a:rPr>
              <a:t>Debemos cerrar esta brecha</a:t>
            </a:r>
            <a:endParaRPr lang="es-CO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9712" y="6021430"/>
            <a:ext cx="1980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Ranking QS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888376" y="3531925"/>
            <a:ext cx="1980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Puntaje</a:t>
            </a:r>
            <a:r>
              <a:rPr lang="en-US" sz="1200" dirty="0" smtClean="0"/>
              <a:t> QS</a:t>
            </a:r>
            <a:endParaRPr lang="en-US" sz="1200" dirty="0"/>
          </a:p>
        </p:txBody>
      </p:sp>
      <p:sp>
        <p:nvSpPr>
          <p:cNvPr id="11" name="Cinta hacia arriba 9"/>
          <p:cNvSpPr/>
          <p:nvPr/>
        </p:nvSpPr>
        <p:spPr>
          <a:xfrm>
            <a:off x="323528" y="1124744"/>
            <a:ext cx="720080" cy="324616"/>
          </a:xfrm>
          <a:prstGeom prst="ribbon2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1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5738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27448" y="1196752"/>
            <a:ext cx="927996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04048" y="260648"/>
            <a:ext cx="370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OBJETIVO 1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 bwMode="auto">
          <a:xfrm>
            <a:off x="467544" y="2420888"/>
            <a:ext cx="8229600" cy="341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¿QUÉ QUIERE DECIR COLOMBIA LA MÁS EDUCADA?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965" t="20585" r="3883" b="3463"/>
          <a:stretch/>
        </p:blipFill>
        <p:spPr>
          <a:xfrm>
            <a:off x="1403648" y="1844824"/>
            <a:ext cx="6120680" cy="347206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51520" y="5301208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En 2018: </a:t>
            </a:r>
          </a:p>
          <a:p>
            <a:pPr marL="342900" indent="-342900">
              <a:buFont typeface="Arial"/>
              <a:buChar char="•"/>
            </a:pPr>
            <a:r>
              <a:rPr lang="es-ES" sz="2000" dirty="0" smtClean="0"/>
              <a:t>Pasar de 42,7 a 46,6 puntos en las pruebas SABER 11 .</a:t>
            </a:r>
          </a:p>
          <a:p>
            <a:pPr marL="342900" indent="-342900">
              <a:buFont typeface="Arial"/>
              <a:buChar char="•"/>
            </a:pPr>
            <a:r>
              <a:rPr lang="es-ES" sz="2000" dirty="0" smtClean="0"/>
              <a:t>Subir 36,1 puntos en las pruebas PISA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50571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27448" y="1196752"/>
            <a:ext cx="927996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04048" y="260648"/>
            <a:ext cx="370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OBJETIVO 2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 bwMode="auto">
          <a:xfrm>
            <a:off x="467544" y="2420888"/>
            <a:ext cx="8229600" cy="341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¿QUÉ QUIERE DECIR COLOMBIA LA MÁS EDUCADA?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11560" y="5445224"/>
            <a:ext cx="7596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000" dirty="0" smtClean="0"/>
              <a:t>Crear 260.000 cupos de alta calidad (20% en 2018)</a:t>
            </a:r>
          </a:p>
          <a:p>
            <a:pPr marL="342900" indent="-342900">
              <a:buFont typeface="Arial"/>
              <a:buChar char="•"/>
            </a:pPr>
            <a:r>
              <a:rPr lang="es-ES" sz="2000" dirty="0" smtClean="0"/>
              <a:t>Crear 400.000 cupos en educación superior (57% en 2018) </a:t>
            </a:r>
            <a:endParaRPr lang="es-ES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844824"/>
            <a:ext cx="662473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15766" y="2185875"/>
            <a:ext cx="9159766" cy="180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13285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 smtClean="0">
                <a:solidFill>
                  <a:schemeClr val="bg1"/>
                </a:solidFill>
              </a:rPr>
              <a:t>¿Cómo lo vamos a lograr en primaria y bachillerato?</a:t>
            </a:r>
            <a:endParaRPr lang="es-CO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1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23528" y="1340768"/>
            <a:ext cx="4211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800000"/>
                </a:solidFill>
              </a:rPr>
              <a:t>1.1 </a:t>
            </a:r>
            <a:r>
              <a:rPr lang="es-ES" sz="2800" dirty="0">
                <a:solidFill>
                  <a:srgbClr val="800000"/>
                </a:solidFill>
              </a:rPr>
              <a:t>Becas docentes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67544" y="4797152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800" dirty="0"/>
              <a:t>β</a:t>
            </a:r>
            <a:r>
              <a:rPr lang="es-CO" sz="1800" dirty="0" smtClean="0"/>
              <a:t>= 0.139</a:t>
            </a:r>
            <a:endParaRPr lang="es-ES" sz="1800" dirty="0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s-ES" sz="1800" b="0" dirty="0" smtClean="0"/>
              <a:t>Como vamos a hacer 39.000 becas docentes mejoraremos (</a:t>
            </a:r>
            <a:r>
              <a:rPr lang="es-ES" sz="1800" b="0" dirty="0"/>
              <a:t>12 % de docentes</a:t>
            </a:r>
            <a:r>
              <a:rPr lang="es-ES" sz="1800" b="0" dirty="0" smtClean="0"/>
              <a:t>)= </a:t>
            </a:r>
            <a:r>
              <a:rPr lang="es-ES" sz="1800" dirty="0" smtClean="0">
                <a:solidFill>
                  <a:srgbClr val="FF0000"/>
                </a:solidFill>
              </a:rPr>
              <a:t>10,5 puntos en 2018</a:t>
            </a:r>
            <a:r>
              <a:rPr lang="es-ES" sz="1800" dirty="0" smtClean="0"/>
              <a:t> </a:t>
            </a:r>
            <a:r>
              <a:rPr lang="es-ES" sz="1800" b="0" dirty="0"/>
              <a:t>en </a:t>
            </a:r>
            <a:r>
              <a:rPr lang="es-ES" sz="1800" b="0" dirty="0" smtClean="0"/>
              <a:t>PISA  =</a:t>
            </a:r>
            <a:r>
              <a:rPr lang="es-ES" sz="1800" dirty="0" smtClean="0">
                <a:solidFill>
                  <a:srgbClr val="FF0000"/>
                </a:solidFill>
              </a:rPr>
              <a:t>1,3 </a:t>
            </a:r>
            <a:r>
              <a:rPr lang="es-ES" sz="1800" b="0" dirty="0" smtClean="0"/>
              <a:t>en </a:t>
            </a:r>
            <a:r>
              <a:rPr lang="es-ES" sz="1800" b="0" dirty="0"/>
              <a:t>las pruebas </a:t>
            </a:r>
            <a:r>
              <a:rPr lang="es-ES" sz="1800" b="0" dirty="0" smtClean="0"/>
              <a:t>SABER 11</a:t>
            </a:r>
          </a:p>
          <a:p>
            <a:pPr marL="342900" indent="-342900">
              <a:buFont typeface="Arial"/>
              <a:buChar char="•"/>
            </a:pPr>
            <a:r>
              <a:rPr lang="es-ES" sz="1800" b="0" dirty="0" smtClean="0"/>
              <a:t>Ya empezamos con 3.000 docentes becados en universidades de alta calidad.</a:t>
            </a:r>
            <a:endParaRPr lang="es-ES" sz="1800" b="0" dirty="0"/>
          </a:p>
        </p:txBody>
      </p:sp>
      <p:sp>
        <p:nvSpPr>
          <p:cNvPr id="4" name="CuadroTexto 3"/>
          <p:cNvSpPr txBox="1"/>
          <p:nvPr/>
        </p:nvSpPr>
        <p:spPr>
          <a:xfrm>
            <a:off x="5499236" y="190490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7571292"/>
              </p:ext>
            </p:extLst>
          </p:nvPr>
        </p:nvGraphicFramePr>
        <p:xfrm>
          <a:off x="755576" y="1628800"/>
          <a:ext cx="774048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788024" y="548680"/>
            <a:ext cx="435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800000"/>
                </a:solidFill>
              </a:rPr>
              <a:t>1. </a:t>
            </a:r>
            <a:r>
              <a:rPr lang="es-ES" dirty="0" smtClean="0">
                <a:solidFill>
                  <a:srgbClr val="800000"/>
                </a:solidFill>
              </a:rPr>
              <a:t>EXCELENCIA DOCENTE</a:t>
            </a:r>
            <a:endParaRPr lang="es-E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7"/>
          <p:cNvSpPr txBox="1"/>
          <p:nvPr/>
        </p:nvSpPr>
        <p:spPr>
          <a:xfrm>
            <a:off x="4860032" y="404664"/>
            <a:ext cx="428396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800000"/>
                </a:solidFill>
              </a:rPr>
              <a:t>1.2 </a:t>
            </a:r>
            <a:r>
              <a:rPr lang="es-ES" sz="2800" dirty="0">
                <a:solidFill>
                  <a:srgbClr val="800000"/>
                </a:solidFill>
              </a:rPr>
              <a:t>Programa TODOS A </a:t>
            </a:r>
            <a:r>
              <a:rPr lang="es-ES" sz="2800" dirty="0" smtClean="0">
                <a:solidFill>
                  <a:srgbClr val="800000"/>
                </a:solidFill>
              </a:rPr>
              <a:t>APRENDER</a:t>
            </a:r>
            <a:endParaRPr lang="es-ES" sz="2800" dirty="0">
              <a:solidFill>
                <a:srgbClr val="8000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51520" y="5013176"/>
            <a:ext cx="8892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β= 0.62</a:t>
            </a:r>
            <a:endParaRPr lang="es-ES" sz="1600" dirty="0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s-ES" sz="1600" b="0" dirty="0"/>
              <a:t>Como vamos a </a:t>
            </a:r>
            <a:r>
              <a:rPr lang="es-ES" sz="1600" b="0" dirty="0" smtClean="0"/>
              <a:t>incrementar en 61% el número de tutores mejoraremos = </a:t>
            </a:r>
            <a:r>
              <a:rPr lang="es-ES" sz="1600" dirty="0" smtClean="0">
                <a:solidFill>
                  <a:srgbClr val="FF0000"/>
                </a:solidFill>
              </a:rPr>
              <a:t>4,9 puntos </a:t>
            </a:r>
            <a:r>
              <a:rPr lang="es-ES" sz="1600" b="0" dirty="0" smtClean="0"/>
              <a:t>en PISA en 2018=</a:t>
            </a:r>
            <a:r>
              <a:rPr lang="es-ES" sz="1600" dirty="0" smtClean="0">
                <a:solidFill>
                  <a:srgbClr val="FF0000"/>
                </a:solidFill>
              </a:rPr>
              <a:t> 0,6 puntos</a:t>
            </a:r>
            <a:r>
              <a:rPr lang="es-ES" sz="1600" b="0" dirty="0" smtClean="0"/>
              <a:t> </a:t>
            </a:r>
            <a:r>
              <a:rPr lang="es-ES" sz="1600" b="0" dirty="0"/>
              <a:t>en las pruebas SABER </a:t>
            </a:r>
            <a:r>
              <a:rPr lang="es-ES" sz="1600" b="0" dirty="0" smtClean="0"/>
              <a:t>11</a:t>
            </a:r>
            <a:endParaRPr lang="es-ES" sz="1600" b="0" dirty="0"/>
          </a:p>
          <a:p>
            <a:pPr marL="342900" indent="-342900">
              <a:buFont typeface="Arial"/>
              <a:buChar char="•"/>
            </a:pPr>
            <a:r>
              <a:rPr lang="es-ES" sz="1600" b="0" dirty="0" smtClean="0"/>
              <a:t>Desde el 2013 empezamos con </a:t>
            </a:r>
            <a:r>
              <a:rPr lang="es-ES" sz="1600" dirty="0" smtClean="0"/>
              <a:t>2.695 </a:t>
            </a:r>
            <a:r>
              <a:rPr lang="es-ES" sz="1600" dirty="0"/>
              <a:t>tutores que apoyan a los docentes del país en matemáticas y </a:t>
            </a:r>
            <a:r>
              <a:rPr lang="es-ES" sz="1600" dirty="0" smtClean="0"/>
              <a:t>lenguaje</a:t>
            </a:r>
            <a:r>
              <a:rPr lang="es-ES" sz="1600" b="0" dirty="0" smtClean="0"/>
              <a:t>. La meta son 4,363</a:t>
            </a:r>
            <a:endParaRPr lang="es-ES" sz="1600" b="0" dirty="0"/>
          </a:p>
        </p:txBody>
      </p:sp>
      <p:grpSp>
        <p:nvGrpSpPr>
          <p:cNvPr id="13" name="Agrupar 12"/>
          <p:cNvGrpSpPr/>
          <p:nvPr/>
        </p:nvGrpSpPr>
        <p:grpSpPr>
          <a:xfrm>
            <a:off x="649817" y="1196752"/>
            <a:ext cx="7594591" cy="4248472"/>
            <a:chOff x="649817" y="1412776"/>
            <a:chExt cx="7522583" cy="4824536"/>
          </a:xfrm>
        </p:grpSpPr>
        <p:graphicFrame>
          <p:nvGraphicFramePr>
            <p:cNvPr id="14" name="Chart 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77481201"/>
                </p:ext>
              </p:extLst>
            </p:nvPr>
          </p:nvGraphicFramePr>
          <p:xfrm>
            <a:off x="649817" y="1412776"/>
            <a:ext cx="7522583" cy="48245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5" name="Conector recto 14"/>
            <p:cNvCxnSpPr/>
            <p:nvPr/>
          </p:nvCxnSpPr>
          <p:spPr>
            <a:xfrm flipV="1">
              <a:off x="5462040" y="3457071"/>
              <a:ext cx="2211083" cy="490631"/>
            </a:xfrm>
            <a:prstGeom prst="line">
              <a:avLst/>
            </a:prstGeom>
            <a:ln w="38100" cap="flat" cmpd="sng">
              <a:solidFill>
                <a:srgbClr val="000090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5600" y="3510835"/>
              <a:ext cx="417567" cy="190175"/>
            </a:xfrm>
            <a:prstGeom prst="rect">
              <a:avLst/>
            </a:prstGeom>
          </p:spPr>
        </p:pic>
        <p:sp>
          <p:nvSpPr>
            <p:cNvPr id="17" name="Elipse 16"/>
            <p:cNvSpPr/>
            <p:nvPr/>
          </p:nvSpPr>
          <p:spPr>
            <a:xfrm>
              <a:off x="6175293" y="3784158"/>
              <a:ext cx="77946" cy="6441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8194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ción Ofiicial M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esentación Ofiicial M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F633887F102C643A1C1EC6573341BEB" ma:contentTypeVersion="0" ma:contentTypeDescription="Crear nuevo documento." ma:contentTypeScope="" ma:versionID="728de8a5e371a84624f93a462b5c8aa9">
  <xsd:schema xmlns:xsd="http://www.w3.org/2001/XMLSchema" xmlns:p="http://schemas.microsoft.com/office/2006/metadata/properties" targetNamespace="http://schemas.microsoft.com/office/2006/metadata/properties" ma:root="true" ma:fieldsID="27f9851a2d8c981023976182fd07483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A2D12A-1CB4-47E8-BAF5-4834DA9426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45FB696-2A74-4195-BFA0-0FD4994C9277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DF9D68F9-BA00-49F1-ACE2-2E417B33302F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3EC003F9-0E03-466B-AC3F-DA2B841072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37137</TotalTime>
  <Words>986</Words>
  <Application>Microsoft Office PowerPoint</Application>
  <PresentationFormat>Presentación en pantalla (4:3)</PresentationFormat>
  <Paragraphs>199</Paragraphs>
  <Slides>19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Diseño personalizado</vt:lpstr>
      <vt:lpstr>Presentación Ofiicial MEN</vt:lpstr>
      <vt:lpstr>1_Presentación Ofiicial MEN</vt:lpstr>
      <vt:lpstr>Documento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Región Eje Cafetero y Antioquia </vt:lpstr>
    </vt:vector>
  </TitlesOfParts>
  <Company>EMAC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EMAC</dc:creator>
  <cp:lastModifiedBy>Andrea Gaviria Barreto</cp:lastModifiedBy>
  <cp:revision>1026</cp:revision>
  <cp:lastPrinted>2015-01-31T00:17:09Z</cp:lastPrinted>
  <dcterms:created xsi:type="dcterms:W3CDTF">2010-11-03T23:49:45Z</dcterms:created>
  <dcterms:modified xsi:type="dcterms:W3CDTF">2015-03-03T22:25:40Z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Documento</vt:lpwstr>
  </property>
</Properties>
</file>