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04" r:id="rId3"/>
    <p:sldId id="377" r:id="rId4"/>
    <p:sldId id="428" r:id="rId5"/>
    <p:sldId id="396" r:id="rId6"/>
    <p:sldId id="478" r:id="rId7"/>
    <p:sldId id="476" r:id="rId8"/>
    <p:sldId id="397" r:id="rId9"/>
    <p:sldId id="479" r:id="rId10"/>
    <p:sldId id="477" r:id="rId11"/>
    <p:sldId id="433" r:id="rId12"/>
    <p:sldId id="424" r:id="rId13"/>
    <p:sldId id="406" r:id="rId14"/>
    <p:sldId id="434" r:id="rId15"/>
    <p:sldId id="407" r:id="rId16"/>
    <p:sldId id="468" r:id="rId17"/>
    <p:sldId id="435" r:id="rId18"/>
    <p:sldId id="439" r:id="rId19"/>
    <p:sldId id="469" r:id="rId20"/>
    <p:sldId id="444" r:id="rId21"/>
    <p:sldId id="470" r:id="rId22"/>
    <p:sldId id="445" r:id="rId23"/>
    <p:sldId id="446" r:id="rId24"/>
    <p:sldId id="438" r:id="rId25"/>
    <p:sldId id="409" r:id="rId26"/>
    <p:sldId id="447" r:id="rId27"/>
    <p:sldId id="450" r:id="rId28"/>
    <p:sldId id="452" r:id="rId29"/>
    <p:sldId id="471" r:id="rId30"/>
    <p:sldId id="472" r:id="rId31"/>
    <p:sldId id="454" r:id="rId32"/>
    <p:sldId id="457" r:id="rId33"/>
    <p:sldId id="458" r:id="rId34"/>
    <p:sldId id="473" r:id="rId35"/>
    <p:sldId id="456" r:id="rId36"/>
    <p:sldId id="475" r:id="rId37"/>
    <p:sldId id="455" r:id="rId38"/>
    <p:sldId id="480" r:id="rId39"/>
    <p:sldId id="481" r:id="rId40"/>
    <p:sldId id="482" r:id="rId41"/>
    <p:sldId id="483" r:id="rId42"/>
    <p:sldId id="350" r:id="rId43"/>
  </p:sldIdLst>
  <p:sldSz cx="9144000" cy="6858000" type="letter"/>
  <p:notesSz cx="7315200" cy="96012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 Fernandes" initials="IF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64" autoAdjust="0"/>
    <p:restoredTop sz="98929" autoAdjust="0"/>
  </p:normalViewPr>
  <p:slideViewPr>
    <p:cSldViewPr>
      <p:cViewPr>
        <p:scale>
          <a:sx n="75" d="100"/>
          <a:sy n="75" d="100"/>
        </p:scale>
        <p:origin x="-209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5.7306590257879771E-2"/>
          <c:y val="2.1696252465483262E-2"/>
          <c:w val="0.91595033428844363"/>
          <c:h val="0.95660749506903364"/>
        </c:manualLayout>
      </c:layout>
      <c:barChart>
        <c:barDir val="col"/>
        <c:grouping val="percentStacked"/>
        <c:ser>
          <c:idx val="0"/>
          <c:order val="0"/>
          <c:tx>
            <c:strRef>
              <c:f>Hoja1!$B$2</c:f>
              <c:strCache>
                <c:ptCount val="1"/>
                <c:pt idx="0">
                  <c:v>Insuficiente </c:v>
                </c:pt>
              </c:strCache>
            </c:strRef>
          </c:tx>
          <c:spPr>
            <a:solidFill>
              <a:srgbClr val="B4CBE4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s-CO"/>
              </a:p>
            </c:txPr>
            <c:dLblPos val="ctr"/>
            <c:showVal val="1"/>
          </c:dLbls>
          <c:cat>
            <c:strRef>
              <c:f>Hoja1!$C$1</c:f>
              <c:strCache>
                <c:ptCount val="1"/>
                <c:pt idx="0">
                  <c:v>Quinto</c:v>
                </c:pt>
              </c:strCache>
            </c:strRef>
          </c:cat>
          <c:val>
            <c:numRef>
              <c:f>Hoja1!$C$2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Mínimo </c:v>
                </c:pt>
              </c:strCache>
            </c:strRef>
          </c:tx>
          <c:spPr>
            <a:solidFill>
              <a:srgbClr val="7A9FCC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s-CO"/>
              </a:p>
            </c:txPr>
            <c:dLblPos val="ctr"/>
            <c:showVal val="1"/>
          </c:dLbls>
          <c:cat>
            <c:strRef>
              <c:f>Hoja1!$C$1</c:f>
              <c:strCache>
                <c:ptCount val="1"/>
                <c:pt idx="0">
                  <c:v>Quinto</c:v>
                </c:pt>
              </c:strCache>
            </c:strRef>
          </c:cat>
          <c:val>
            <c:numRef>
              <c:f>Hoja1!$C$3</c:f>
              <c:numCache>
                <c:formatCode>0.0%</c:formatCode>
                <c:ptCount val="1"/>
                <c:pt idx="0">
                  <c:v>0.32900000000000035</c:v>
                </c:pt>
              </c:numCache>
            </c:numRef>
          </c:val>
        </c:ser>
        <c:ser>
          <c:idx val="2"/>
          <c:order val="2"/>
          <c:tx>
            <c:strRef>
              <c:f>Hoja1!$B$4</c:f>
              <c:strCache>
                <c:ptCount val="1"/>
                <c:pt idx="0">
                  <c:v>Satisfactorio</c:v>
                </c:pt>
              </c:strCache>
            </c:strRef>
          </c:tx>
          <c:spPr>
            <a:solidFill>
              <a:srgbClr val="4478B6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s-CO"/>
              </a:p>
            </c:txPr>
            <c:dLblPos val="ctr"/>
            <c:showVal val="1"/>
          </c:dLbls>
          <c:cat>
            <c:strRef>
              <c:f>Hoja1!$C$1</c:f>
              <c:strCache>
                <c:ptCount val="1"/>
                <c:pt idx="0">
                  <c:v>Quinto</c:v>
                </c:pt>
              </c:strCache>
            </c:strRef>
          </c:cat>
          <c:val>
            <c:numRef>
              <c:f>Hoja1!$C$4</c:f>
              <c:numCache>
                <c:formatCode>0.0%</c:formatCode>
                <c:ptCount val="1"/>
                <c:pt idx="0">
                  <c:v>0.28300000000000008</c:v>
                </c:pt>
              </c:numCache>
            </c:numRef>
          </c:val>
        </c:ser>
        <c:ser>
          <c:idx val="3"/>
          <c:order val="3"/>
          <c:tx>
            <c:strRef>
              <c:f>Hoja1!$B$5</c:f>
              <c:strCache>
                <c:ptCount val="1"/>
                <c:pt idx="0">
                  <c:v>Avanzado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175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s-CO"/>
              </a:p>
            </c:txPr>
            <c:dLblPos val="ctr"/>
            <c:showVal val="1"/>
          </c:dLbls>
          <c:cat>
            <c:strRef>
              <c:f>Hoja1!$C$1</c:f>
              <c:strCache>
                <c:ptCount val="1"/>
                <c:pt idx="0">
                  <c:v>Quinto</c:v>
                </c:pt>
              </c:strCache>
            </c:strRef>
          </c:cat>
          <c:val>
            <c:numRef>
              <c:f>Hoja1!$C$5</c:f>
              <c:numCache>
                <c:formatCode>0.0%</c:formatCode>
                <c:ptCount val="1"/>
                <c:pt idx="0">
                  <c:v>0.10800000000000005</c:v>
                </c:pt>
              </c:numCache>
            </c:numRef>
          </c:val>
        </c:ser>
        <c:dLbls>
          <c:showVal val="1"/>
        </c:dLbls>
        <c:overlap val="100"/>
        <c:axId val="182907648"/>
        <c:axId val="182909184"/>
      </c:barChart>
      <c:catAx>
        <c:axId val="182907648"/>
        <c:scaling>
          <c:orientation val="minMax"/>
        </c:scaling>
        <c:axPos val="b"/>
        <c:majorTickMark val="none"/>
        <c:tickLblPos val="none"/>
        <c:crossAx val="182909184"/>
        <c:crosses val="autoZero"/>
        <c:auto val="1"/>
        <c:lblAlgn val="ctr"/>
        <c:lblOffset val="100"/>
      </c:catAx>
      <c:valAx>
        <c:axId val="182909184"/>
        <c:scaling>
          <c:orientation val="minMax"/>
        </c:scaling>
        <c:delete val="1"/>
        <c:axPos val="l"/>
        <c:numFmt formatCode="0%" sourceLinked="1"/>
        <c:tickLblPos val="nextTo"/>
        <c:crossAx val="182907648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600"/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10"/>
  <c:chart>
    <c:autoTitleDeleted val="1"/>
    <c:plotArea>
      <c:layout>
        <c:manualLayout>
          <c:layoutTarget val="inner"/>
          <c:xMode val="edge"/>
          <c:yMode val="edge"/>
          <c:x val="7.9263380712006934E-2"/>
          <c:y val="3.0908795039054845E-2"/>
          <c:w val="0.91975750736159201"/>
          <c:h val="0.91715786715250169"/>
        </c:manualLayout>
      </c:layout>
      <c:bubbleChart>
        <c:ser>
          <c:idx val="0"/>
          <c:order val="0"/>
          <c:tx>
            <c:strRef>
              <c:f>Hoja3!$B$1</c:f>
              <c:strCache>
                <c:ptCount val="1"/>
                <c:pt idx="0">
                  <c:v>SatyAv</c:v>
                </c:pt>
              </c:strCache>
            </c:strRef>
          </c:tx>
          <c:spPr>
            <a:solidFill>
              <a:srgbClr val="7CA1CE"/>
            </a:solidFill>
          </c:spPr>
          <c:dPt>
            <c:idx val="0"/>
            <c:bubble3D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9"/>
            <c:bubble3D val="1"/>
            <c:spPr>
              <a:solidFill>
                <a:srgbClr val="69C98E"/>
              </a:solidFill>
            </c:spPr>
          </c:dPt>
          <c:dPt>
            <c:idx val="12"/>
            <c:bubble3D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5"/>
            <c:bubble3D val="1"/>
            <c:spPr>
              <a:solidFill>
                <a:schemeClr val="accent1"/>
              </a:solidFill>
            </c:spPr>
          </c:dPt>
          <c:dPt>
            <c:idx val="23"/>
            <c:bubble3D val="1"/>
            <c:spPr>
              <a:solidFill>
                <a:srgbClr val="00B050"/>
              </a:solidFill>
            </c:spPr>
          </c:dPt>
          <c:dPt>
            <c:idx val="24"/>
            <c:bubble3D val="1"/>
            <c:spPr>
              <a:solidFill>
                <a:schemeClr val="accent6"/>
              </a:solidFill>
            </c:spPr>
          </c:dPt>
          <c:dPt>
            <c:idx val="26"/>
            <c:bubble3D val="1"/>
            <c:spPr>
              <a:solidFill>
                <a:schemeClr val="accent6"/>
              </a:solidFill>
            </c:spPr>
          </c:dPt>
          <c:dPt>
            <c:idx val="28"/>
            <c:bubble3D val="1"/>
            <c:spPr>
              <a:solidFill>
                <a:schemeClr val="accent1"/>
              </a:solidFill>
            </c:spPr>
          </c:dPt>
          <c:dPt>
            <c:idx val="30"/>
            <c:bubble3D val="1"/>
            <c:spPr>
              <a:solidFill>
                <a:srgbClr val="69C98E"/>
              </a:solidFill>
            </c:spPr>
          </c:dPt>
          <c:dPt>
            <c:idx val="31"/>
            <c:bubble3D val="1"/>
            <c:spPr>
              <a:solidFill>
                <a:srgbClr val="69C98E"/>
              </a:solidFill>
            </c:spPr>
          </c:dPt>
          <c:dPt>
            <c:idx val="34"/>
            <c:bubble3D val="1"/>
            <c:spPr>
              <a:solidFill>
                <a:schemeClr val="accent1"/>
              </a:solidFill>
            </c:spPr>
          </c:dPt>
          <c:dPt>
            <c:idx val="51"/>
            <c:bubble3D val="1"/>
            <c:spPr>
              <a:solidFill>
                <a:schemeClr val="accent1"/>
              </a:solidFill>
            </c:spPr>
          </c:dPt>
          <c:dPt>
            <c:idx val="55"/>
            <c:bubble3D val="1"/>
            <c:spPr>
              <a:solidFill>
                <a:srgbClr val="69C98E"/>
              </a:solidFill>
            </c:spPr>
          </c:dPt>
          <c:dPt>
            <c:idx val="67"/>
            <c:bubble3D val="1"/>
            <c:spPr>
              <a:solidFill>
                <a:schemeClr val="accent1"/>
              </a:solidFill>
            </c:spPr>
          </c:dPt>
          <c:dPt>
            <c:idx val="70"/>
            <c:bubble3D val="1"/>
            <c:spPr>
              <a:solidFill>
                <a:schemeClr val="accent1"/>
              </a:solidFill>
            </c:spPr>
          </c:dPt>
          <c:dPt>
            <c:idx val="71"/>
            <c:bubble3D val="1"/>
            <c:spPr>
              <a:solidFill>
                <a:srgbClr val="69C98E"/>
              </a:solidFill>
            </c:spPr>
          </c:dPt>
          <c:dPt>
            <c:idx val="75"/>
            <c:bubble3D val="1"/>
            <c:spPr>
              <a:solidFill>
                <a:schemeClr val="accent1"/>
              </a:solidFill>
            </c:spPr>
          </c:dPt>
          <c:dPt>
            <c:idx val="78"/>
            <c:bubble3D val="1"/>
            <c:spPr>
              <a:solidFill>
                <a:srgbClr val="69C98E"/>
              </a:solidFill>
            </c:spPr>
          </c:dPt>
          <c:dPt>
            <c:idx val="80"/>
            <c:bubble3D val="1"/>
            <c:spPr>
              <a:solidFill>
                <a:schemeClr val="accent6"/>
              </a:solidFill>
            </c:spPr>
          </c:dPt>
          <c:dPt>
            <c:idx val="83"/>
            <c:bubble3D val="1"/>
            <c:spPr>
              <a:solidFill>
                <a:schemeClr val="accent6"/>
              </a:solidFill>
            </c:spPr>
          </c:dPt>
          <c:dPt>
            <c:idx val="84"/>
            <c:bubble3D val="1"/>
            <c:spPr>
              <a:solidFill>
                <a:srgbClr val="69C98E"/>
              </a:solidFill>
            </c:spPr>
          </c:dPt>
          <c:dPt>
            <c:idx val="85"/>
            <c:bubble3D val="1"/>
            <c:spPr>
              <a:solidFill>
                <a:schemeClr val="accent6"/>
              </a:solidFill>
            </c:spPr>
          </c:dPt>
          <c:dPt>
            <c:idx val="86"/>
            <c:bubble3D val="1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0"/>
                  <c:y val="3.6110858366695593E-2"/>
                </c:manualLayout>
              </c:layout>
              <c:dLblPos val="ctr"/>
              <c:showCatName val="1"/>
              <c:separator>. </c:separator>
            </c:dLbl>
            <c:dLbl>
              <c:idx val="9"/>
              <c:layout>
                <c:manualLayout>
                  <c:x val="-1.0821180299852606E-2"/>
                  <c:y val="-4.16663750384949E-2"/>
                </c:manualLayout>
              </c:layout>
              <c:dLblPos val="ctr"/>
              <c:showCatName val="1"/>
              <c:separator>. </c:separator>
            </c:dLbl>
            <c:dLbl>
              <c:idx val="12"/>
              <c:layout>
                <c:manualLayout>
                  <c:x val="0"/>
                  <c:y val="1.9444308351297637E-2"/>
                </c:manualLayout>
              </c:layout>
              <c:dLblPos val="ctr"/>
              <c:showCatName val="1"/>
              <c:separator>. </c:separator>
            </c:dLbl>
            <c:dLbl>
              <c:idx val="14"/>
              <c:layout>
                <c:manualLayout>
                  <c:x val="7.7294144998947415E-3"/>
                  <c:y val="6.3888441725692219E-2"/>
                </c:manualLayout>
              </c:layout>
              <c:dLblPos val="ctr"/>
              <c:showCatName val="1"/>
              <c:separator>. </c:separator>
            </c:dLbl>
            <c:dLbl>
              <c:idx val="15"/>
              <c:layout>
                <c:manualLayout>
                  <c:x val="2.9371775099599911E-2"/>
                  <c:y val="4.9999650046193923E-2"/>
                </c:manualLayout>
              </c:layout>
              <c:dLblPos val="ctr"/>
              <c:showCatName val="1"/>
              <c:separator>. </c:separator>
            </c:dLbl>
            <c:dLbl>
              <c:idx val="23"/>
              <c:layout>
                <c:manualLayout>
                  <c:x val="-3.091765799957884E-3"/>
                  <c:y val="-3.333310003079594E-2"/>
                </c:manualLayout>
              </c:layout>
              <c:dLblPos val="ctr"/>
              <c:showCatName val="1"/>
              <c:separator>. </c:separator>
            </c:dLbl>
            <c:dLbl>
              <c:idx val="24"/>
              <c:layout>
                <c:manualLayout>
                  <c:x val="-6.183531599915768E-3"/>
                  <c:y val="3.3333100030795933E-2"/>
                </c:manualLayout>
              </c:layout>
              <c:dLblPos val="ctr"/>
              <c:showCatName val="1"/>
              <c:separator>. </c:separator>
            </c:dLbl>
            <c:dLbl>
              <c:idx val="30"/>
              <c:layout>
                <c:manualLayout>
                  <c:x val="3.050524003560556E-2"/>
                  <c:y val="1.4791336502905438E-2"/>
                </c:manualLayout>
              </c:layout>
              <c:dLblPos val="ctr"/>
              <c:showCatName val="1"/>
              <c:separator>. </c:separator>
            </c:dLbl>
            <c:dLbl>
              <c:idx val="31"/>
              <c:layout>
                <c:manualLayout>
                  <c:x val="3.5589446708206414E-2"/>
                  <c:y val="-1.2678288431061804E-2"/>
                </c:manualLayout>
              </c:layout>
              <c:dLblPos val="ctr"/>
              <c:showCatName val="1"/>
              <c:separator>. </c:separator>
            </c:dLbl>
            <c:dLbl>
              <c:idx val="34"/>
              <c:layout>
                <c:manualLayout>
                  <c:x val="4.6376486999368293E-3"/>
                  <c:y val="-3.333310003079594E-2"/>
                </c:manualLayout>
              </c:layout>
              <c:dLblPos val="ctr"/>
              <c:showCatName val="1"/>
              <c:separator>. </c:separator>
            </c:dLbl>
            <c:dLbl>
              <c:idx val="48"/>
              <c:layout>
                <c:manualLayout>
                  <c:x val="-8.2050697951376664E-2"/>
                  <c:y val="-0.34904904747695253"/>
                </c:manualLayout>
              </c:layout>
              <c:dLblPos val="ctr"/>
              <c:showCatName val="1"/>
              <c:separator>. </c:separator>
            </c:dLbl>
            <c:dLbl>
              <c:idx val="51"/>
              <c:layout>
                <c:manualLayout>
                  <c:x val="-7.7294144998947111E-3"/>
                  <c:y val="4.16663750384949E-2"/>
                </c:manualLayout>
              </c:layout>
              <c:dLblPos val="ctr"/>
              <c:showCatName val="1"/>
              <c:separator>. </c:separator>
            </c:dLbl>
            <c:dLbl>
              <c:idx val="55"/>
              <c:layout>
                <c:manualLayout>
                  <c:x val="0"/>
                  <c:y val="-1.690438457474908E-2"/>
                </c:manualLayout>
              </c:layout>
              <c:dLblPos val="ctr"/>
              <c:showCatName val="1"/>
              <c:separator>. </c:separator>
            </c:dLbl>
            <c:dLbl>
              <c:idx val="67"/>
              <c:layout>
                <c:manualLayout>
                  <c:x val="1.700471189976837E-2"/>
                  <c:y val="3.8888616702595274E-2"/>
                </c:manualLayout>
              </c:layout>
              <c:dLblPos val="ctr"/>
              <c:showCatName val="1"/>
              <c:separator>. </c:separator>
            </c:dLbl>
            <c:dLbl>
              <c:idx val="70"/>
              <c:layout>
                <c:manualLayout>
                  <c:x val="3.091765799957884E-3"/>
                  <c:y val="-2.7777583358996608E-2"/>
                </c:manualLayout>
              </c:layout>
              <c:dLblPos val="ctr"/>
              <c:showCatName val="1"/>
              <c:separator>. </c:separator>
            </c:dLbl>
            <c:dLbl>
              <c:idx val="71"/>
              <c:layout>
                <c:manualLayout>
                  <c:x val="-1.2710516681501342E-3"/>
                  <c:y val="-1.690438457474908E-2"/>
                </c:manualLayout>
              </c:layout>
              <c:dLblPos val="ctr"/>
              <c:showCatName val="1"/>
              <c:separator>. </c:separator>
            </c:dLbl>
            <c:dLbl>
              <c:idx val="78"/>
              <c:layout>
                <c:manualLayout>
                  <c:x val="-9.3209378901651906E-17"/>
                  <c:y val="1.2678288431061804E-2"/>
                </c:manualLayout>
              </c:layout>
              <c:dLblPos val="ctr"/>
              <c:showCatName val="1"/>
              <c:separator>. </c:separator>
            </c:dLbl>
            <c:dLbl>
              <c:idx val="80"/>
              <c:layout>
                <c:manualLayout>
                  <c:x val="-3.4009423799536725E-2"/>
                  <c:y val="0"/>
                </c:manualLayout>
              </c:layout>
              <c:dLblPos val="ctr"/>
              <c:showCatName val="1"/>
              <c:separator>. </c:separator>
            </c:dLbl>
            <c:dLbl>
              <c:idx val="83"/>
              <c:layout>
                <c:manualLayout>
                  <c:x val="-2.7825892199621068E-2"/>
                  <c:y val="3.8888616702595261E-2"/>
                </c:manualLayout>
              </c:layout>
              <c:dLblPos val="ctr"/>
              <c:showCatName val="1"/>
              <c:separator>. </c:separator>
            </c:dLbl>
            <c:dLbl>
              <c:idx val="84"/>
              <c:layout>
                <c:manualLayout>
                  <c:x val="9.3209378901651906E-17"/>
                  <c:y val="8.4521922873745242E-3"/>
                </c:manualLayout>
              </c:layout>
              <c:dLblPos val="ctr"/>
              <c:showCatName val="1"/>
              <c:separator>. </c:separator>
            </c:dLbl>
            <c:dLbl>
              <c:idx val="85"/>
              <c:layout>
                <c:manualLayout>
                  <c:x val="3.555518497645279E-2"/>
                  <c:y val="0"/>
                </c:manualLayout>
              </c:layout>
              <c:dLblPos val="ctr"/>
              <c:showCatName val="1"/>
              <c:separator>. </c:separator>
            </c:dLbl>
            <c:dLbl>
              <c:idx val="86"/>
              <c:layout>
                <c:manualLayout>
                  <c:x val="0"/>
                  <c:y val="3.6110858366695593E-2"/>
                </c:manualLayout>
              </c:layout>
              <c:dLblPos val="ctr"/>
              <c:showCatName val="1"/>
              <c:separator>. </c:separator>
            </c:dLbl>
            <c:spPr>
              <a:noFill/>
            </c:spPr>
            <c:txPr>
              <a:bodyPr rot="0" anchor="t" anchorCtr="0"/>
              <a:lstStyle/>
              <a:p>
                <a:pPr>
                  <a:defRPr sz="1000"/>
                </a:pPr>
                <a:endParaRPr lang="es-CO"/>
              </a:p>
            </c:txPr>
            <c:dLblPos val="ctr"/>
            <c:showCatName val="1"/>
            <c:separator>. </c:separator>
          </c:dLbls>
          <c:xVal>
            <c:strRef>
              <c:f>Hoja3!$A$2:$A$94</c:f>
              <c:strCache>
                <c:ptCount val="93"/>
                <c:pt idx="0">
                  <c:v>Amazonas</c:v>
                </c:pt>
                <c:pt idx="1">
                  <c:v>Antioquia</c:v>
                </c:pt>
                <c:pt idx="2">
                  <c:v>Apartadó</c:v>
                </c:pt>
                <c:pt idx="3">
                  <c:v>Arauca</c:v>
                </c:pt>
                <c:pt idx="4">
                  <c:v>Armenia</c:v>
                </c:pt>
                <c:pt idx="5">
                  <c:v>Atlántico</c:v>
                </c:pt>
                <c:pt idx="6">
                  <c:v>Barrancabermeja</c:v>
                </c:pt>
                <c:pt idx="7">
                  <c:v>Barranquilla</c:v>
                </c:pt>
                <c:pt idx="8">
                  <c:v>Bello</c:v>
                </c:pt>
                <c:pt idx="9">
                  <c:v>Bogotá, D.C.</c:v>
                </c:pt>
                <c:pt idx="10">
                  <c:v>Bolívar</c:v>
                </c:pt>
                <c:pt idx="11">
                  <c:v>Boyacá</c:v>
                </c:pt>
                <c:pt idx="12">
                  <c:v>Bucaramanga</c:v>
                </c:pt>
                <c:pt idx="13">
                  <c:v>Buenaventura</c:v>
                </c:pt>
                <c:pt idx="14">
                  <c:v>Buga</c:v>
                </c:pt>
                <c:pt idx="15">
                  <c:v>Caldas</c:v>
                </c:pt>
                <c:pt idx="16">
                  <c:v>Cali</c:v>
                </c:pt>
                <c:pt idx="17">
                  <c:v>Caquetá</c:v>
                </c:pt>
                <c:pt idx="18">
                  <c:v>Cartagena</c:v>
                </c:pt>
                <c:pt idx="19">
                  <c:v>Cartago</c:v>
                </c:pt>
                <c:pt idx="20">
                  <c:v>Casanare</c:v>
                </c:pt>
                <c:pt idx="21">
                  <c:v>Cauca</c:v>
                </c:pt>
                <c:pt idx="22">
                  <c:v>Cesar</c:v>
                </c:pt>
                <c:pt idx="23">
                  <c:v>Chía</c:v>
                </c:pt>
                <c:pt idx="24">
                  <c:v>Chocó</c:v>
                </c:pt>
                <c:pt idx="25">
                  <c:v>Ciénaga</c:v>
                </c:pt>
                <c:pt idx="26">
                  <c:v>Córdoba</c:v>
                </c:pt>
                <c:pt idx="27">
                  <c:v>Cúcuta</c:v>
                </c:pt>
                <c:pt idx="28">
                  <c:v>Cundinamarca</c:v>
                </c:pt>
                <c:pt idx="29">
                  <c:v>Dosquebradas</c:v>
                </c:pt>
                <c:pt idx="30">
                  <c:v>Duitama</c:v>
                </c:pt>
                <c:pt idx="31">
                  <c:v>Envigado</c:v>
                </c:pt>
                <c:pt idx="32">
                  <c:v>Facatativá</c:v>
                </c:pt>
                <c:pt idx="33">
                  <c:v>Florencia</c:v>
                </c:pt>
                <c:pt idx="34">
                  <c:v>Floridablanca</c:v>
                </c:pt>
                <c:pt idx="35">
                  <c:v>Fusagasugá</c:v>
                </c:pt>
                <c:pt idx="36">
                  <c:v>Girardot</c:v>
                </c:pt>
                <c:pt idx="37">
                  <c:v>Girón</c:v>
                </c:pt>
                <c:pt idx="38">
                  <c:v>Guainía</c:v>
                </c:pt>
                <c:pt idx="39">
                  <c:v>Guaviare</c:v>
                </c:pt>
                <c:pt idx="40">
                  <c:v>Huila</c:v>
                </c:pt>
                <c:pt idx="41">
                  <c:v>Ibagué</c:v>
                </c:pt>
                <c:pt idx="42">
                  <c:v>Ipiales</c:v>
                </c:pt>
                <c:pt idx="43">
                  <c:v>Itagüí</c:v>
                </c:pt>
                <c:pt idx="44">
                  <c:v>Jamundí</c:v>
                </c:pt>
                <c:pt idx="45">
                  <c:v>La Guajira</c:v>
                </c:pt>
                <c:pt idx="46">
                  <c:v>Lorica</c:v>
                </c:pt>
                <c:pt idx="47">
                  <c:v>Magangué</c:v>
                </c:pt>
                <c:pt idx="48">
                  <c:v>Magdalena</c:v>
                </c:pt>
                <c:pt idx="49">
                  <c:v>Maicao</c:v>
                </c:pt>
                <c:pt idx="50">
                  <c:v>Malambo</c:v>
                </c:pt>
                <c:pt idx="51">
                  <c:v>Manizales</c:v>
                </c:pt>
                <c:pt idx="52">
                  <c:v>Medellín</c:v>
                </c:pt>
                <c:pt idx="53">
                  <c:v>Meta</c:v>
                </c:pt>
                <c:pt idx="54">
                  <c:v>Montería</c:v>
                </c:pt>
                <c:pt idx="55">
                  <c:v>Mosquera</c:v>
                </c:pt>
                <c:pt idx="56">
                  <c:v>Nariño</c:v>
                </c:pt>
                <c:pt idx="57">
                  <c:v>Neiva</c:v>
                </c:pt>
                <c:pt idx="58">
                  <c:v>Norte de Santander</c:v>
                </c:pt>
                <c:pt idx="59">
                  <c:v>Palmira</c:v>
                </c:pt>
                <c:pt idx="60">
                  <c:v>Pasto</c:v>
                </c:pt>
                <c:pt idx="61">
                  <c:v>Pereira</c:v>
                </c:pt>
                <c:pt idx="62">
                  <c:v>Piedecuesta</c:v>
                </c:pt>
                <c:pt idx="63">
                  <c:v>Pitalito</c:v>
                </c:pt>
                <c:pt idx="64">
                  <c:v>Popayán</c:v>
                </c:pt>
                <c:pt idx="65">
                  <c:v>Putumayo</c:v>
                </c:pt>
                <c:pt idx="66">
                  <c:v>Quibdó</c:v>
                </c:pt>
                <c:pt idx="67">
                  <c:v>Quindío</c:v>
                </c:pt>
                <c:pt idx="68">
                  <c:v>Riohacha</c:v>
                </c:pt>
                <c:pt idx="69">
                  <c:v>Rionegro</c:v>
                </c:pt>
                <c:pt idx="70">
                  <c:v>Risaralda</c:v>
                </c:pt>
                <c:pt idx="71">
                  <c:v>Sabaneta</c:v>
                </c:pt>
                <c:pt idx="72">
                  <c:v>Sahagún</c:v>
                </c:pt>
                <c:pt idx="73">
                  <c:v>San Andrés</c:v>
                </c:pt>
                <c:pt idx="74">
                  <c:v>Santa Marta</c:v>
                </c:pt>
                <c:pt idx="75">
                  <c:v>Santander</c:v>
                </c:pt>
                <c:pt idx="76">
                  <c:v>Sincelejo</c:v>
                </c:pt>
                <c:pt idx="77">
                  <c:v>Soacha</c:v>
                </c:pt>
                <c:pt idx="78">
                  <c:v>Sogamoso</c:v>
                </c:pt>
                <c:pt idx="79">
                  <c:v>Soledad</c:v>
                </c:pt>
                <c:pt idx="80">
                  <c:v>Sucre</c:v>
                </c:pt>
                <c:pt idx="81">
                  <c:v>Tolima</c:v>
                </c:pt>
                <c:pt idx="82">
                  <c:v>Tuluá</c:v>
                </c:pt>
                <c:pt idx="83">
                  <c:v>Tumaco</c:v>
                </c:pt>
                <c:pt idx="84">
                  <c:v>Tunja</c:v>
                </c:pt>
                <c:pt idx="85">
                  <c:v>Turbo</c:v>
                </c:pt>
                <c:pt idx="86">
                  <c:v>Uribia</c:v>
                </c:pt>
                <c:pt idx="87">
                  <c:v>Valle del Cauca</c:v>
                </c:pt>
                <c:pt idx="88">
                  <c:v>Valledupar</c:v>
                </c:pt>
                <c:pt idx="89">
                  <c:v>Vichada</c:v>
                </c:pt>
                <c:pt idx="90">
                  <c:v>Villavicencio</c:v>
                </c:pt>
                <c:pt idx="91">
                  <c:v>Yopal</c:v>
                </c:pt>
                <c:pt idx="92">
                  <c:v>Zipaquirá</c:v>
                </c:pt>
              </c:strCache>
            </c:strRef>
          </c:xVal>
          <c:yVal>
            <c:numRef>
              <c:f>Hoja3!$B$2:$B$94</c:f>
              <c:numCache>
                <c:formatCode>0.0%</c:formatCode>
                <c:ptCount val="93"/>
                <c:pt idx="0">
                  <c:v>0.17400000000000004</c:v>
                </c:pt>
                <c:pt idx="1">
                  <c:v>0.36600000000000021</c:v>
                </c:pt>
                <c:pt idx="2">
                  <c:v>0.29200000000000026</c:v>
                </c:pt>
                <c:pt idx="3">
                  <c:v>0.32300000000000023</c:v>
                </c:pt>
                <c:pt idx="4">
                  <c:v>0.42700000000000027</c:v>
                </c:pt>
                <c:pt idx="5">
                  <c:v>0.19400000000000001</c:v>
                </c:pt>
                <c:pt idx="6">
                  <c:v>0.34500000000000008</c:v>
                </c:pt>
                <c:pt idx="7">
                  <c:v>0.3470000000000002</c:v>
                </c:pt>
                <c:pt idx="8">
                  <c:v>0.50800000000000001</c:v>
                </c:pt>
                <c:pt idx="9">
                  <c:v>0.56599999999999995</c:v>
                </c:pt>
                <c:pt idx="10">
                  <c:v>0.14200000000000004</c:v>
                </c:pt>
                <c:pt idx="11">
                  <c:v>0.37800000000000022</c:v>
                </c:pt>
                <c:pt idx="12">
                  <c:v>0.55400000000000005</c:v>
                </c:pt>
                <c:pt idx="13">
                  <c:v>0.22700000000000001</c:v>
                </c:pt>
                <c:pt idx="14">
                  <c:v>0.45600000000000002</c:v>
                </c:pt>
                <c:pt idx="15">
                  <c:v>0.41700000000000026</c:v>
                </c:pt>
                <c:pt idx="16">
                  <c:v>0.46100000000000002</c:v>
                </c:pt>
                <c:pt idx="17">
                  <c:v>0.26</c:v>
                </c:pt>
                <c:pt idx="18">
                  <c:v>0.30400000000000027</c:v>
                </c:pt>
                <c:pt idx="19">
                  <c:v>0.441</c:v>
                </c:pt>
                <c:pt idx="20">
                  <c:v>0.32800000000000024</c:v>
                </c:pt>
                <c:pt idx="21">
                  <c:v>0.30100000000000027</c:v>
                </c:pt>
                <c:pt idx="22">
                  <c:v>0.27300000000000002</c:v>
                </c:pt>
                <c:pt idx="23">
                  <c:v>0.57400000000000051</c:v>
                </c:pt>
                <c:pt idx="24">
                  <c:v>0.14300000000000004</c:v>
                </c:pt>
                <c:pt idx="25">
                  <c:v>0.2390000000000001</c:v>
                </c:pt>
                <c:pt idx="26">
                  <c:v>0.20300000000000001</c:v>
                </c:pt>
                <c:pt idx="27">
                  <c:v>0.4100000000000002</c:v>
                </c:pt>
                <c:pt idx="28">
                  <c:v>0.47000000000000008</c:v>
                </c:pt>
                <c:pt idx="29">
                  <c:v>0.52</c:v>
                </c:pt>
                <c:pt idx="30">
                  <c:v>0.65500000000000058</c:v>
                </c:pt>
                <c:pt idx="31">
                  <c:v>0.65900000000000059</c:v>
                </c:pt>
                <c:pt idx="32">
                  <c:v>0.52900000000000003</c:v>
                </c:pt>
                <c:pt idx="33">
                  <c:v>0.32100000000000023</c:v>
                </c:pt>
                <c:pt idx="34">
                  <c:v>0.5750000000000004</c:v>
                </c:pt>
                <c:pt idx="35">
                  <c:v>0.4730000000000002</c:v>
                </c:pt>
                <c:pt idx="36">
                  <c:v>0.35600000000000021</c:v>
                </c:pt>
                <c:pt idx="37">
                  <c:v>0.40500000000000008</c:v>
                </c:pt>
                <c:pt idx="38">
                  <c:v>0.27</c:v>
                </c:pt>
                <c:pt idx="39">
                  <c:v>0.24600000000000014</c:v>
                </c:pt>
                <c:pt idx="40">
                  <c:v>0.3550000000000002</c:v>
                </c:pt>
                <c:pt idx="41">
                  <c:v>0.48800000000000027</c:v>
                </c:pt>
                <c:pt idx="42">
                  <c:v>0.48200000000000026</c:v>
                </c:pt>
                <c:pt idx="43">
                  <c:v>0.43600000000000022</c:v>
                </c:pt>
                <c:pt idx="44">
                  <c:v>0.37700000000000022</c:v>
                </c:pt>
                <c:pt idx="45">
                  <c:v>0.19600000000000001</c:v>
                </c:pt>
                <c:pt idx="46">
                  <c:v>0.15000000000000011</c:v>
                </c:pt>
                <c:pt idx="47">
                  <c:v>0.18800000000000011</c:v>
                </c:pt>
                <c:pt idx="48">
                  <c:v>0.15700000000000011</c:v>
                </c:pt>
                <c:pt idx="49">
                  <c:v>0.17400000000000004</c:v>
                </c:pt>
                <c:pt idx="50">
                  <c:v>0.31200000000000022</c:v>
                </c:pt>
                <c:pt idx="51">
                  <c:v>0.54700000000000004</c:v>
                </c:pt>
                <c:pt idx="52">
                  <c:v>0.4160000000000002</c:v>
                </c:pt>
                <c:pt idx="53">
                  <c:v>0.32900000000000035</c:v>
                </c:pt>
                <c:pt idx="54">
                  <c:v>0.2870000000000002</c:v>
                </c:pt>
                <c:pt idx="55">
                  <c:v>0.62400000000000055</c:v>
                </c:pt>
                <c:pt idx="56">
                  <c:v>0.42000000000000021</c:v>
                </c:pt>
                <c:pt idx="57">
                  <c:v>0.38600000000000023</c:v>
                </c:pt>
                <c:pt idx="58">
                  <c:v>0.36700000000000027</c:v>
                </c:pt>
                <c:pt idx="59">
                  <c:v>0.52200000000000002</c:v>
                </c:pt>
                <c:pt idx="60">
                  <c:v>0.54799999999999993</c:v>
                </c:pt>
                <c:pt idx="61">
                  <c:v>0.51</c:v>
                </c:pt>
                <c:pt idx="62">
                  <c:v>0.4730000000000002</c:v>
                </c:pt>
                <c:pt idx="63">
                  <c:v>0.35600000000000026</c:v>
                </c:pt>
                <c:pt idx="64">
                  <c:v>0.51900000000000002</c:v>
                </c:pt>
                <c:pt idx="65">
                  <c:v>0.30200000000000027</c:v>
                </c:pt>
                <c:pt idx="66">
                  <c:v>0.18800000000000011</c:v>
                </c:pt>
                <c:pt idx="67">
                  <c:v>0.39300000000000035</c:v>
                </c:pt>
                <c:pt idx="68">
                  <c:v>0.2390000000000001</c:v>
                </c:pt>
                <c:pt idx="69">
                  <c:v>0.54500000000000004</c:v>
                </c:pt>
                <c:pt idx="70">
                  <c:v>0.4150000000000002</c:v>
                </c:pt>
                <c:pt idx="71">
                  <c:v>0.62700000000000045</c:v>
                </c:pt>
                <c:pt idx="72">
                  <c:v>0.252</c:v>
                </c:pt>
                <c:pt idx="73">
                  <c:v>0.23300000000000001</c:v>
                </c:pt>
                <c:pt idx="74">
                  <c:v>0.32300000000000023</c:v>
                </c:pt>
                <c:pt idx="75">
                  <c:v>0.44</c:v>
                </c:pt>
                <c:pt idx="76">
                  <c:v>0.32900000000000035</c:v>
                </c:pt>
                <c:pt idx="77">
                  <c:v>0.48400000000000026</c:v>
                </c:pt>
                <c:pt idx="78">
                  <c:v>0.60900000000000054</c:v>
                </c:pt>
                <c:pt idx="79">
                  <c:v>0.37300000000000022</c:v>
                </c:pt>
                <c:pt idx="80">
                  <c:v>0.18400000000000011</c:v>
                </c:pt>
                <c:pt idx="81">
                  <c:v>0.33500000000000035</c:v>
                </c:pt>
                <c:pt idx="82">
                  <c:v>0.45200000000000001</c:v>
                </c:pt>
                <c:pt idx="83">
                  <c:v>0.14800000000000013</c:v>
                </c:pt>
                <c:pt idx="84">
                  <c:v>0.55700000000000005</c:v>
                </c:pt>
                <c:pt idx="85">
                  <c:v>0.126</c:v>
                </c:pt>
                <c:pt idx="86">
                  <c:v>7.6999999999999999E-2</c:v>
                </c:pt>
                <c:pt idx="87">
                  <c:v>0.37400000000000028</c:v>
                </c:pt>
                <c:pt idx="88">
                  <c:v>0.33600000000000035</c:v>
                </c:pt>
                <c:pt idx="89">
                  <c:v>0.2430000000000001</c:v>
                </c:pt>
                <c:pt idx="90">
                  <c:v>0.44500000000000001</c:v>
                </c:pt>
                <c:pt idx="91">
                  <c:v>0.41900000000000021</c:v>
                </c:pt>
                <c:pt idx="92">
                  <c:v>0.50900000000000001</c:v>
                </c:pt>
              </c:numCache>
            </c:numRef>
          </c:yVal>
          <c:bubbleSize>
            <c:numRef>
              <c:f>Hoja3!$C$2:$C$94</c:f>
              <c:numCache>
                <c:formatCode>0</c:formatCode>
                <c:ptCount val="93"/>
                <c:pt idx="0">
                  <c:v>707</c:v>
                </c:pt>
                <c:pt idx="1">
                  <c:v>20795</c:v>
                </c:pt>
                <c:pt idx="2">
                  <c:v>1252</c:v>
                </c:pt>
                <c:pt idx="3">
                  <c:v>2254</c:v>
                </c:pt>
                <c:pt idx="4">
                  <c:v>2042</c:v>
                </c:pt>
                <c:pt idx="5">
                  <c:v>4288</c:v>
                </c:pt>
                <c:pt idx="6">
                  <c:v>1860</c:v>
                </c:pt>
                <c:pt idx="7">
                  <c:v>7791</c:v>
                </c:pt>
                <c:pt idx="8">
                  <c:v>2883</c:v>
                </c:pt>
                <c:pt idx="9">
                  <c:v>52221</c:v>
                </c:pt>
                <c:pt idx="10">
                  <c:v>7978</c:v>
                </c:pt>
                <c:pt idx="11">
                  <c:v>7524</c:v>
                </c:pt>
                <c:pt idx="12">
                  <c:v>4040</c:v>
                </c:pt>
                <c:pt idx="13">
                  <c:v>2058</c:v>
                </c:pt>
                <c:pt idx="14">
                  <c:v>764</c:v>
                </c:pt>
                <c:pt idx="15">
                  <c:v>4435</c:v>
                </c:pt>
                <c:pt idx="16">
                  <c:v>11086</c:v>
                </c:pt>
                <c:pt idx="17">
                  <c:v>2174</c:v>
                </c:pt>
                <c:pt idx="18">
                  <c:v>8181</c:v>
                </c:pt>
                <c:pt idx="19">
                  <c:v>911</c:v>
                </c:pt>
                <c:pt idx="20">
                  <c:v>2320</c:v>
                </c:pt>
                <c:pt idx="21">
                  <c:v>8652</c:v>
                </c:pt>
                <c:pt idx="22">
                  <c:v>5838</c:v>
                </c:pt>
                <c:pt idx="23">
                  <c:v>822</c:v>
                </c:pt>
                <c:pt idx="24">
                  <c:v>2597</c:v>
                </c:pt>
                <c:pt idx="25">
                  <c:v>1045</c:v>
                </c:pt>
                <c:pt idx="26">
                  <c:v>9809</c:v>
                </c:pt>
                <c:pt idx="27">
                  <c:v>5615</c:v>
                </c:pt>
                <c:pt idx="28">
                  <c:v>11836</c:v>
                </c:pt>
                <c:pt idx="29">
                  <c:v>1526</c:v>
                </c:pt>
                <c:pt idx="30">
                  <c:v>1064</c:v>
                </c:pt>
                <c:pt idx="31">
                  <c:v>1140</c:v>
                </c:pt>
                <c:pt idx="32">
                  <c:v>1138</c:v>
                </c:pt>
                <c:pt idx="33">
                  <c:v>1483</c:v>
                </c:pt>
                <c:pt idx="34">
                  <c:v>1744</c:v>
                </c:pt>
                <c:pt idx="35">
                  <c:v>1050</c:v>
                </c:pt>
                <c:pt idx="36">
                  <c:v>790</c:v>
                </c:pt>
                <c:pt idx="37">
                  <c:v>1115</c:v>
                </c:pt>
                <c:pt idx="38">
                  <c:v>334</c:v>
                </c:pt>
                <c:pt idx="39">
                  <c:v>638</c:v>
                </c:pt>
                <c:pt idx="40">
                  <c:v>6427</c:v>
                </c:pt>
                <c:pt idx="41">
                  <c:v>4302</c:v>
                </c:pt>
                <c:pt idx="42">
                  <c:v>1040</c:v>
                </c:pt>
                <c:pt idx="43">
                  <c:v>1402</c:v>
                </c:pt>
                <c:pt idx="44">
                  <c:v>804</c:v>
                </c:pt>
                <c:pt idx="45">
                  <c:v>2245</c:v>
                </c:pt>
                <c:pt idx="46">
                  <c:v>1151</c:v>
                </c:pt>
                <c:pt idx="47">
                  <c:v>1218</c:v>
                </c:pt>
                <c:pt idx="48">
                  <c:v>6248</c:v>
                </c:pt>
                <c:pt idx="49">
                  <c:v>1349</c:v>
                </c:pt>
                <c:pt idx="50">
                  <c:v>937</c:v>
                </c:pt>
                <c:pt idx="51">
                  <c:v>2377</c:v>
                </c:pt>
                <c:pt idx="52">
                  <c:v>15423</c:v>
                </c:pt>
                <c:pt idx="53">
                  <c:v>4298</c:v>
                </c:pt>
                <c:pt idx="54">
                  <c:v>3961</c:v>
                </c:pt>
                <c:pt idx="55">
                  <c:v>892</c:v>
                </c:pt>
                <c:pt idx="56">
                  <c:v>6701</c:v>
                </c:pt>
                <c:pt idx="57">
                  <c:v>2870</c:v>
                </c:pt>
                <c:pt idx="58">
                  <c:v>5710</c:v>
                </c:pt>
                <c:pt idx="59">
                  <c:v>1994</c:v>
                </c:pt>
                <c:pt idx="60">
                  <c:v>3106</c:v>
                </c:pt>
                <c:pt idx="61">
                  <c:v>3588</c:v>
                </c:pt>
                <c:pt idx="62">
                  <c:v>1163</c:v>
                </c:pt>
                <c:pt idx="63">
                  <c:v>1341</c:v>
                </c:pt>
                <c:pt idx="64">
                  <c:v>1899</c:v>
                </c:pt>
                <c:pt idx="65">
                  <c:v>3220</c:v>
                </c:pt>
                <c:pt idx="66">
                  <c:v>1158</c:v>
                </c:pt>
                <c:pt idx="67">
                  <c:v>1881</c:v>
                </c:pt>
                <c:pt idx="68">
                  <c:v>1701</c:v>
                </c:pt>
                <c:pt idx="69">
                  <c:v>833</c:v>
                </c:pt>
                <c:pt idx="70">
                  <c:v>2194</c:v>
                </c:pt>
                <c:pt idx="71">
                  <c:v>400</c:v>
                </c:pt>
                <c:pt idx="72">
                  <c:v>944</c:v>
                </c:pt>
                <c:pt idx="73">
                  <c:v>471</c:v>
                </c:pt>
                <c:pt idx="74">
                  <c:v>4313</c:v>
                </c:pt>
                <c:pt idx="75">
                  <c:v>6637</c:v>
                </c:pt>
                <c:pt idx="76">
                  <c:v>2604</c:v>
                </c:pt>
                <c:pt idx="77">
                  <c:v>3949</c:v>
                </c:pt>
                <c:pt idx="78">
                  <c:v>1092</c:v>
                </c:pt>
                <c:pt idx="79">
                  <c:v>3893</c:v>
                </c:pt>
                <c:pt idx="80">
                  <c:v>5543</c:v>
                </c:pt>
                <c:pt idx="81">
                  <c:v>7750</c:v>
                </c:pt>
                <c:pt idx="82">
                  <c:v>1425</c:v>
                </c:pt>
                <c:pt idx="83">
                  <c:v>1670</c:v>
                </c:pt>
                <c:pt idx="84">
                  <c:v>1432</c:v>
                </c:pt>
                <c:pt idx="85">
                  <c:v>1569</c:v>
                </c:pt>
                <c:pt idx="86">
                  <c:v>322</c:v>
                </c:pt>
                <c:pt idx="87">
                  <c:v>7148</c:v>
                </c:pt>
                <c:pt idx="88">
                  <c:v>3715</c:v>
                </c:pt>
                <c:pt idx="89">
                  <c:v>494</c:v>
                </c:pt>
                <c:pt idx="90">
                  <c:v>4072</c:v>
                </c:pt>
                <c:pt idx="91">
                  <c:v>1406</c:v>
                </c:pt>
                <c:pt idx="92">
                  <c:v>968</c:v>
                </c:pt>
              </c:numCache>
            </c:numRef>
          </c:bubbleSize>
          <c:bubble3D val="1"/>
        </c:ser>
        <c:dLbls>
          <c:showVal val="1"/>
          <c:showCatName val="1"/>
        </c:dLbls>
        <c:bubbleScale val="100"/>
        <c:axId val="207994880"/>
        <c:axId val="208032512"/>
      </c:bubbleChart>
      <c:valAx>
        <c:axId val="207994880"/>
        <c:scaling>
          <c:orientation val="minMax"/>
          <c:max val="100"/>
          <c:min val="-4"/>
        </c:scaling>
        <c:delete val="1"/>
        <c:axPos val="b"/>
        <c:tickLblPos val="nextTo"/>
        <c:crossAx val="208032512"/>
        <c:crosses val="autoZero"/>
        <c:crossBetween val="midCat"/>
      </c:valAx>
      <c:valAx>
        <c:axId val="208032512"/>
        <c:scaling>
          <c:orientation val="minMax"/>
          <c:max val="0.8"/>
          <c:min val="0"/>
        </c:scaling>
        <c:axPos val="l"/>
        <c:numFmt formatCode="0.0%" sourceLinked="1"/>
        <c:tickLblPos val="low"/>
        <c:crossAx val="207994880"/>
        <c:crosses val="autoZero"/>
        <c:crossBetween val="midCat"/>
        <c:minorUnit val="2.0000000000000011E-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5.7306590257879805E-2"/>
          <c:y val="2.1696252465483276E-2"/>
          <c:w val="0.91595033428844363"/>
          <c:h val="0.95660749506903364"/>
        </c:manualLayout>
      </c:layout>
      <c:barChart>
        <c:barDir val="col"/>
        <c:grouping val="percentStacked"/>
        <c:ser>
          <c:idx val="0"/>
          <c:order val="0"/>
          <c:tx>
            <c:strRef>
              <c:f>Hoja1!$B$2</c:f>
              <c:strCache>
                <c:ptCount val="1"/>
                <c:pt idx="0">
                  <c:v>Insuficiente </c:v>
                </c:pt>
              </c:strCache>
            </c:strRef>
          </c:tx>
          <c:spPr>
            <a:solidFill>
              <a:srgbClr val="B4CBE4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s-CO"/>
              </a:p>
            </c:txPr>
            <c:dLblPos val="ctr"/>
            <c:showVal val="1"/>
          </c:dLbls>
          <c:cat>
            <c:strRef>
              <c:f>Hoja1!$E$1</c:f>
              <c:strCache>
                <c:ptCount val="1"/>
                <c:pt idx="0">
                  <c:v>Noveno </c:v>
                </c:pt>
              </c:strCache>
            </c:strRef>
          </c:cat>
          <c:val>
            <c:numRef>
              <c:f>Hoja1!$E$2</c:f>
              <c:numCache>
                <c:formatCode>0.0%</c:formatCode>
                <c:ptCount val="1"/>
                <c:pt idx="0">
                  <c:v>0.13200000000000001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Mínimo </c:v>
                </c:pt>
              </c:strCache>
            </c:strRef>
          </c:tx>
          <c:spPr>
            <a:solidFill>
              <a:srgbClr val="7A9FCC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s-CO"/>
              </a:p>
            </c:txPr>
            <c:dLblPos val="ctr"/>
            <c:showVal val="1"/>
          </c:dLbls>
          <c:cat>
            <c:strRef>
              <c:f>Hoja1!$E$1</c:f>
              <c:strCache>
                <c:ptCount val="1"/>
                <c:pt idx="0">
                  <c:v>Noveno </c:v>
                </c:pt>
              </c:strCache>
            </c:strRef>
          </c:cat>
          <c:val>
            <c:numRef>
              <c:f>Hoja1!$E$3</c:f>
              <c:numCache>
                <c:formatCode>0.0%</c:formatCode>
                <c:ptCount val="1"/>
                <c:pt idx="0">
                  <c:v>0.32400000000000023</c:v>
                </c:pt>
              </c:numCache>
            </c:numRef>
          </c:val>
        </c:ser>
        <c:ser>
          <c:idx val="2"/>
          <c:order val="2"/>
          <c:tx>
            <c:strRef>
              <c:f>Hoja1!$B$4</c:f>
              <c:strCache>
                <c:ptCount val="1"/>
                <c:pt idx="0">
                  <c:v>Satisfactorio</c:v>
                </c:pt>
              </c:strCache>
            </c:strRef>
          </c:tx>
          <c:spPr>
            <a:solidFill>
              <a:srgbClr val="4478B6"/>
            </a:solidFill>
            <a:ln w="3175">
              <a:solidFill>
                <a:sysClr val="windowText" lastClr="000000">
                  <a:lumMod val="85000"/>
                  <a:lumOff val="15000"/>
                </a:sys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s-CO"/>
              </a:p>
            </c:txPr>
            <c:dLblPos val="ctr"/>
            <c:showVal val="1"/>
          </c:dLbls>
          <c:cat>
            <c:strRef>
              <c:f>Hoja1!$E$1</c:f>
              <c:strCache>
                <c:ptCount val="1"/>
                <c:pt idx="0">
                  <c:v>Noveno </c:v>
                </c:pt>
              </c:strCache>
            </c:strRef>
          </c:cat>
          <c:val>
            <c:numRef>
              <c:f>Hoja1!$E$4</c:f>
              <c:numCache>
                <c:formatCode>0.0%</c:formatCode>
                <c:ptCount val="1"/>
                <c:pt idx="0">
                  <c:v>0.45100000000000001</c:v>
                </c:pt>
              </c:numCache>
            </c:numRef>
          </c:val>
        </c:ser>
        <c:ser>
          <c:idx val="3"/>
          <c:order val="3"/>
          <c:tx>
            <c:strRef>
              <c:f>Hoja1!$B$5</c:f>
              <c:strCache>
                <c:ptCount val="1"/>
                <c:pt idx="0">
                  <c:v>Avanzado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175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s-CO"/>
              </a:p>
            </c:txPr>
            <c:dLblPos val="ctr"/>
            <c:showVal val="1"/>
          </c:dLbls>
          <c:cat>
            <c:strRef>
              <c:f>Hoja1!$E$1</c:f>
              <c:strCache>
                <c:ptCount val="1"/>
                <c:pt idx="0">
                  <c:v>Noveno </c:v>
                </c:pt>
              </c:strCache>
            </c:strRef>
          </c:cat>
          <c:val>
            <c:numRef>
              <c:f>Hoja1!$E$5</c:f>
              <c:numCache>
                <c:formatCode>0.0%</c:formatCode>
                <c:ptCount val="1"/>
                <c:pt idx="0">
                  <c:v>9.3000000000000083E-2</c:v>
                </c:pt>
              </c:numCache>
            </c:numRef>
          </c:val>
        </c:ser>
        <c:dLbls>
          <c:showVal val="1"/>
        </c:dLbls>
        <c:overlap val="100"/>
        <c:axId val="186845056"/>
        <c:axId val="186846592"/>
      </c:barChart>
      <c:catAx>
        <c:axId val="186845056"/>
        <c:scaling>
          <c:orientation val="minMax"/>
        </c:scaling>
        <c:axPos val="b"/>
        <c:majorTickMark val="none"/>
        <c:tickLblPos val="none"/>
        <c:crossAx val="186846592"/>
        <c:crosses val="autoZero"/>
        <c:auto val="1"/>
        <c:lblAlgn val="ctr"/>
        <c:lblOffset val="100"/>
      </c:catAx>
      <c:valAx>
        <c:axId val="186846592"/>
        <c:scaling>
          <c:orientation val="minMax"/>
        </c:scaling>
        <c:delete val="1"/>
        <c:axPos val="l"/>
        <c:numFmt formatCode="0%" sourceLinked="1"/>
        <c:tickLblPos val="nextTo"/>
        <c:crossAx val="186845056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600"/>
      </a:pPr>
      <a:endParaRPr lang="es-C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10"/>
  <c:chart>
    <c:autoTitleDeleted val="1"/>
    <c:plotArea>
      <c:layout>
        <c:manualLayout>
          <c:layoutTarget val="inner"/>
          <c:xMode val="edge"/>
          <c:yMode val="edge"/>
          <c:x val="6.0977027955386877E-2"/>
          <c:y val="5.7905759424830554E-2"/>
          <c:w val="0.91975750736159201"/>
          <c:h val="0.91715786715250169"/>
        </c:manualLayout>
      </c:layout>
      <c:bubbleChart>
        <c:ser>
          <c:idx val="0"/>
          <c:order val="0"/>
          <c:tx>
            <c:strRef>
              <c:f>Hoja3!$E$1</c:f>
              <c:strCache>
                <c:ptCount val="1"/>
                <c:pt idx="0">
                  <c:v>SatyAv</c:v>
                </c:pt>
              </c:strCache>
            </c:strRef>
          </c:tx>
          <c:spPr>
            <a:solidFill>
              <a:srgbClr val="7CA1CE"/>
            </a:solidFill>
          </c:spPr>
          <c:dPt>
            <c:idx val="0"/>
            <c:bubble3D val="1"/>
            <c:spPr>
              <a:solidFill>
                <a:schemeClr val="accent6"/>
              </a:solidFill>
            </c:spPr>
          </c:dPt>
          <c:dPt>
            <c:idx val="5"/>
            <c:bubble3D val="1"/>
            <c:spPr>
              <a:solidFill>
                <a:schemeClr val="accent6"/>
              </a:solidFill>
            </c:spPr>
          </c:dPt>
          <c:dPt>
            <c:idx val="9"/>
            <c:bubble3D val="1"/>
            <c:spPr>
              <a:solidFill>
                <a:srgbClr val="69C98E"/>
              </a:solidFill>
            </c:spPr>
          </c:dPt>
          <c:dPt>
            <c:idx val="10"/>
            <c:bubble3D val="1"/>
            <c:spPr>
              <a:solidFill>
                <a:schemeClr val="accent6"/>
              </a:solidFill>
            </c:spPr>
          </c:dPt>
          <c:dPt>
            <c:idx val="11"/>
            <c:bubble3D val="1"/>
            <c:spPr>
              <a:solidFill>
                <a:schemeClr val="accent1"/>
              </a:solidFill>
            </c:spPr>
          </c:dPt>
          <c:dPt>
            <c:idx val="12"/>
            <c:bubble3D val="1"/>
            <c:spPr>
              <a:solidFill>
                <a:srgbClr val="69C98E"/>
              </a:solidFill>
            </c:spPr>
          </c:dPt>
          <c:dPt>
            <c:idx val="13"/>
            <c:bubble3D val="1"/>
            <c:spPr>
              <a:solidFill>
                <a:schemeClr val="accent6"/>
              </a:solidFill>
            </c:spPr>
          </c:dPt>
          <c:dPt>
            <c:idx val="15"/>
            <c:bubble3D val="1"/>
            <c:spPr>
              <a:solidFill>
                <a:srgbClr val="7A9FCC"/>
              </a:solidFill>
            </c:spPr>
          </c:dPt>
          <c:dPt>
            <c:idx val="23"/>
            <c:bubble3D val="1"/>
            <c:spPr>
              <a:solidFill>
                <a:srgbClr val="69C98E"/>
              </a:solidFill>
            </c:spPr>
          </c:dPt>
          <c:dPt>
            <c:idx val="24"/>
            <c:bubble3D val="1"/>
            <c:spPr>
              <a:solidFill>
                <a:schemeClr val="accent6"/>
              </a:solidFill>
            </c:spPr>
          </c:dPt>
          <c:dPt>
            <c:idx val="25"/>
            <c:bubble3D val="1"/>
            <c:spPr>
              <a:solidFill>
                <a:schemeClr val="accent6"/>
              </a:solidFill>
            </c:spPr>
          </c:dPt>
          <c:dPt>
            <c:idx val="28"/>
            <c:bubble3D val="1"/>
            <c:spPr>
              <a:solidFill>
                <a:srgbClr val="69C98E"/>
              </a:solidFill>
            </c:spPr>
          </c:dPt>
          <c:dPt>
            <c:idx val="30"/>
            <c:bubble3D val="1"/>
            <c:spPr>
              <a:solidFill>
                <a:srgbClr val="69C98E"/>
              </a:solidFill>
            </c:spPr>
          </c:dPt>
          <c:dPt>
            <c:idx val="31"/>
            <c:bubble3D val="1"/>
            <c:spPr>
              <a:solidFill>
                <a:srgbClr val="69C98E"/>
              </a:solidFill>
            </c:spPr>
          </c:dPt>
          <c:dPt>
            <c:idx val="34"/>
            <c:bubble3D val="1"/>
            <c:spPr>
              <a:solidFill>
                <a:schemeClr val="accent1"/>
              </a:solidFill>
            </c:spPr>
          </c:dPt>
          <c:dPt>
            <c:idx val="46"/>
            <c:bubble3D val="1"/>
            <c:spPr>
              <a:solidFill>
                <a:schemeClr val="accent6"/>
              </a:solidFill>
            </c:spPr>
          </c:dPt>
          <c:dPt>
            <c:idx val="48"/>
            <c:bubble3D val="1"/>
            <c:spPr>
              <a:solidFill>
                <a:schemeClr val="accent6"/>
              </a:solidFill>
            </c:spPr>
          </c:dPt>
          <c:dPt>
            <c:idx val="51"/>
            <c:bubble3D val="1"/>
            <c:spPr>
              <a:solidFill>
                <a:srgbClr val="69C98E"/>
              </a:solidFill>
            </c:spPr>
          </c:dPt>
          <c:dPt>
            <c:idx val="55"/>
            <c:bubble3D val="1"/>
            <c:spPr>
              <a:solidFill>
                <a:srgbClr val="7A9FCC"/>
              </a:solidFill>
            </c:spPr>
          </c:dPt>
          <c:dPt>
            <c:idx val="56"/>
            <c:bubble3D val="1"/>
            <c:spPr>
              <a:solidFill>
                <a:schemeClr val="accent1"/>
              </a:solidFill>
            </c:spPr>
          </c:dPt>
          <c:dPt>
            <c:idx val="60"/>
            <c:bubble3D val="1"/>
            <c:spPr>
              <a:solidFill>
                <a:schemeClr val="accent1"/>
              </a:solidFill>
            </c:spPr>
          </c:dPt>
          <c:dPt>
            <c:idx val="66"/>
            <c:bubble3D val="1"/>
            <c:spPr>
              <a:solidFill>
                <a:schemeClr val="accent6"/>
              </a:solidFill>
            </c:spPr>
          </c:dPt>
          <c:dPt>
            <c:idx val="67"/>
            <c:bubble3D val="1"/>
            <c:spPr>
              <a:solidFill>
                <a:srgbClr val="7A9FCC"/>
              </a:solidFill>
            </c:spPr>
          </c:dPt>
          <c:dPt>
            <c:idx val="70"/>
            <c:bubble3D val="1"/>
            <c:spPr>
              <a:solidFill>
                <a:schemeClr val="accent1"/>
              </a:solidFill>
            </c:spPr>
          </c:dPt>
          <c:dPt>
            <c:idx val="71"/>
            <c:bubble3D val="1"/>
            <c:spPr>
              <a:solidFill>
                <a:srgbClr val="69C98E"/>
              </a:solidFill>
            </c:spPr>
          </c:dPt>
          <c:dPt>
            <c:idx val="75"/>
            <c:bubble3D val="1"/>
            <c:spPr>
              <a:solidFill>
                <a:schemeClr val="accent1"/>
              </a:solidFill>
            </c:spPr>
          </c:dPt>
          <c:dPt>
            <c:idx val="78"/>
            <c:bubble3D val="1"/>
            <c:spPr>
              <a:solidFill>
                <a:srgbClr val="69C98E"/>
              </a:solidFill>
            </c:spPr>
          </c:dPt>
          <c:dPt>
            <c:idx val="84"/>
            <c:bubble3D val="1"/>
            <c:spPr>
              <a:solidFill>
                <a:srgbClr val="69C98E"/>
              </a:solidFill>
            </c:spPr>
          </c:dPt>
          <c:dPt>
            <c:idx val="85"/>
            <c:bubble3D val="1"/>
            <c:spPr>
              <a:solidFill>
                <a:schemeClr val="accent6"/>
              </a:solidFill>
            </c:spPr>
          </c:dPt>
          <c:dPt>
            <c:idx val="86"/>
            <c:bubble3D val="1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7.5972877563067658E-3"/>
                  <c:y val="3.1840573163745368E-2"/>
                </c:manualLayout>
              </c:layout>
              <c:dLblPos val="ctr"/>
              <c:showCatName val="1"/>
              <c:separator>. </c:separator>
            </c:dLbl>
            <c:dLbl>
              <c:idx val="5"/>
              <c:layout>
                <c:manualLayout>
                  <c:x val="1.5194575512613672E-3"/>
                  <c:y val="-3.4493954260724151E-2"/>
                </c:manualLayout>
              </c:layout>
              <c:dLblPos val="ctr"/>
              <c:showCatName val="1"/>
              <c:separator>. </c:separator>
            </c:dLbl>
            <c:dLbl>
              <c:idx val="13"/>
              <c:layout>
                <c:manualLayout>
                  <c:x val="0"/>
                  <c:y val="-2.1227048775830246E-2"/>
                </c:manualLayout>
              </c:layout>
              <c:dLblPos val="ctr"/>
              <c:showCatName val="1"/>
              <c:separator>. </c:separator>
            </c:dLbl>
            <c:dLbl>
              <c:idx val="23"/>
              <c:layout>
                <c:manualLayout>
                  <c:x val="1.3888887369981721E-3"/>
                  <c:y val="2.3310023310023308E-2"/>
                </c:manualLayout>
              </c:layout>
              <c:dLblPos val="ctr"/>
              <c:showCatName val="1"/>
              <c:separator>. </c:separator>
            </c:dLbl>
            <c:dLbl>
              <c:idx val="24"/>
              <c:layout>
                <c:manualLayout>
                  <c:x val="4.5583726537840596E-3"/>
                  <c:y val="3.1840573163745368E-2"/>
                </c:manualLayout>
              </c:layout>
              <c:dLblPos val="ctr"/>
              <c:showCatName val="1"/>
              <c:separator>. </c:separator>
            </c:dLbl>
            <c:dLbl>
              <c:idx val="25"/>
              <c:layout>
                <c:manualLayout>
                  <c:x val="9.1167453075681193E-3"/>
                  <c:y val="3.4493954260724151E-2"/>
                </c:manualLayout>
              </c:layout>
              <c:dLblPos val="ctr"/>
              <c:showCatName val="1"/>
              <c:separator>. </c:separator>
            </c:dLbl>
            <c:dLbl>
              <c:idx val="30"/>
              <c:layout>
                <c:manualLayout>
                  <c:x val="3.050524003560556E-2"/>
                  <c:y val="1.4791336502905438E-2"/>
                </c:manualLayout>
              </c:layout>
              <c:dLblPos val="ctr"/>
              <c:showCatName val="1"/>
              <c:separator>. </c:separator>
            </c:dLbl>
            <c:dLbl>
              <c:idx val="31"/>
              <c:layout>
                <c:manualLayout>
                  <c:x val="3.5589446708206414E-2"/>
                  <c:y val="-1.2678288431061804E-2"/>
                </c:manualLayout>
              </c:layout>
              <c:dLblPos val="ctr"/>
              <c:showCatName val="1"/>
              <c:separator>. </c:separator>
            </c:dLbl>
            <c:dLbl>
              <c:idx val="34"/>
              <c:layout>
                <c:manualLayout>
                  <c:x val="1.6714033063874884E-2"/>
                  <c:y val="1.8573667678851467E-2"/>
                </c:manualLayout>
              </c:layout>
              <c:dLblPos val="ctr"/>
              <c:showCatName val="1"/>
              <c:separator>. </c:separator>
            </c:dLbl>
            <c:dLbl>
              <c:idx val="45"/>
              <c:layout>
                <c:manualLayout>
                  <c:x val="2.5421033363004588E-3"/>
                  <c:y val="-1.9017432646592721E-2"/>
                </c:manualLayout>
              </c:layout>
              <c:dLblPos val="ctr"/>
              <c:showCatName val="1"/>
              <c:separator>. </c:separator>
            </c:dLbl>
            <c:dLbl>
              <c:idx val="46"/>
              <c:layout>
                <c:manualLayout>
                  <c:x val="-1.1439481441441184E-2"/>
                  <c:y val="3.1252023986565118E-2"/>
                </c:manualLayout>
              </c:layout>
              <c:dLblPos val="ctr"/>
              <c:showCatName val="1"/>
              <c:separator>. </c:separator>
            </c:dLbl>
            <c:dLbl>
              <c:idx val="47"/>
              <c:layout>
                <c:manualLayout>
                  <c:x val="3.9402601712657054E-2"/>
                  <c:y val="-1.2678288431061804E-2"/>
                </c:manualLayout>
              </c:layout>
              <c:dLblPos val="ctr"/>
              <c:showCatName val="1"/>
              <c:separator>. </c:separator>
            </c:dLbl>
            <c:dLbl>
              <c:idx val="48"/>
              <c:layout>
                <c:manualLayout>
                  <c:x val="1.6523671685953006E-2"/>
                  <c:y val="8.4521922873745589E-3"/>
                </c:manualLayout>
              </c:layout>
              <c:dLblPos val="ctr"/>
              <c:showCatName val="1"/>
              <c:separator>. </c:separator>
            </c:dLbl>
            <c:dLbl>
              <c:idx val="55"/>
              <c:layout>
                <c:manualLayout>
                  <c:x val="0"/>
                  <c:y val="-1.690438457474908E-2"/>
                </c:manualLayout>
              </c:layout>
              <c:dLblPos val="ctr"/>
              <c:showCatName val="1"/>
              <c:separator>. </c:separator>
            </c:dLbl>
            <c:dLbl>
              <c:idx val="56"/>
              <c:layout>
                <c:manualLayout>
                  <c:x val="4.0194557566264479E-2"/>
                  <c:y val="-6.6706418633337436E-3"/>
                </c:manualLayout>
              </c:layout>
              <c:dLblPos val="ctr"/>
              <c:showCatName val="1"/>
              <c:separator>. </c:separator>
            </c:dLbl>
            <c:dLbl>
              <c:idx val="60"/>
              <c:layout>
                <c:manualLayout>
                  <c:x val="0"/>
                  <c:y val="2.9187192066766621E-2"/>
                </c:manualLayout>
              </c:layout>
              <c:dLblPos val="ctr"/>
              <c:showCatName val="1"/>
              <c:separator>. </c:separator>
            </c:dLbl>
            <c:dLbl>
              <c:idx val="65"/>
              <c:layout>
                <c:manualLayout>
                  <c:x val="2.4999997265967078E-2"/>
                  <c:y val="9.3240093240093361E-3"/>
                </c:manualLayout>
              </c:layout>
              <c:dLblPos val="ctr"/>
              <c:showCatName val="1"/>
              <c:separator>. </c:separator>
            </c:dLbl>
            <c:dLbl>
              <c:idx val="66"/>
              <c:layout>
                <c:manualLayout>
                  <c:x val="4.5583726537840596E-3"/>
                  <c:y val="2.3880429872809028E-2"/>
                </c:manualLayout>
              </c:layout>
              <c:dLblPos val="ctr"/>
              <c:showCatName val="1"/>
              <c:separator>. </c:separator>
            </c:dLbl>
            <c:dLbl>
              <c:idx val="67"/>
              <c:layout>
                <c:manualLayout>
                  <c:x val="-1.5277776106979866E-2"/>
                  <c:y val="1.3986013986013989E-2"/>
                </c:manualLayout>
              </c:layout>
              <c:dLblPos val="ctr"/>
              <c:showCatName val="1"/>
              <c:separator>. </c:separator>
            </c:dLbl>
            <c:dLbl>
              <c:idx val="70"/>
              <c:layout>
                <c:manualLayout>
                  <c:x val="0"/>
                  <c:y val="2.91871920667666E-2"/>
                </c:manualLayout>
              </c:layout>
              <c:dLblPos val="ctr"/>
              <c:showCatName val="1"/>
              <c:separator>. </c:separator>
            </c:dLbl>
            <c:dLbl>
              <c:idx val="71"/>
              <c:layout>
                <c:manualLayout>
                  <c:x val="-1.2710516681501342E-3"/>
                  <c:y val="-1.690438457474908E-2"/>
                </c:manualLayout>
              </c:layout>
              <c:dLblPos val="ctr"/>
              <c:showCatName val="1"/>
              <c:separator>. </c:separator>
            </c:dLbl>
            <c:dLbl>
              <c:idx val="78"/>
              <c:layout>
                <c:manualLayout>
                  <c:x val="-9.3209378901651906E-17"/>
                  <c:y val="1.2678288431061804E-2"/>
                </c:manualLayout>
              </c:layout>
              <c:dLblPos val="ctr"/>
              <c:showCatName val="1"/>
              <c:separator>. </c:separator>
            </c:dLbl>
            <c:dLbl>
              <c:idx val="84"/>
              <c:layout>
                <c:manualLayout>
                  <c:x val="9.3209378901651906E-17"/>
                  <c:y val="8.4521922873745242E-3"/>
                </c:manualLayout>
              </c:layout>
              <c:dLblPos val="ctr"/>
              <c:showCatName val="1"/>
              <c:separator>. </c:separator>
            </c:dLbl>
            <c:dLbl>
              <c:idx val="85"/>
              <c:layout>
                <c:manualLayout>
                  <c:x val="-4.5583726537840596E-3"/>
                  <c:y val="2.9187192066766589E-2"/>
                </c:manualLayout>
              </c:layout>
              <c:dLblPos val="ctr"/>
              <c:showCatName val="1"/>
              <c:separator>. </c:separator>
            </c:dLbl>
            <c:dLbl>
              <c:idx val="86"/>
              <c:layout>
                <c:manualLayout>
                  <c:x val="3.0389151025227061E-3"/>
                  <c:y val="3.7147335357702933E-2"/>
                </c:manualLayout>
              </c:layout>
              <c:dLblPos val="ctr"/>
              <c:showCatName val="1"/>
              <c:separator>. </c:separator>
            </c:dLbl>
            <c:spPr>
              <a:noFill/>
            </c:spPr>
            <c:txPr>
              <a:bodyPr rot="0" anchor="t" anchorCtr="0"/>
              <a:lstStyle/>
              <a:p>
                <a:pPr>
                  <a:defRPr sz="1000"/>
                </a:pPr>
                <a:endParaRPr lang="es-CO"/>
              </a:p>
            </c:txPr>
            <c:dLblPos val="ctr"/>
            <c:showCatName val="1"/>
            <c:separator>. </c:separator>
          </c:dLbls>
          <c:xVal>
            <c:strRef>
              <c:f>Hoja3!$A$2:$A$94</c:f>
              <c:strCache>
                <c:ptCount val="93"/>
                <c:pt idx="0">
                  <c:v>Amazonas</c:v>
                </c:pt>
                <c:pt idx="1">
                  <c:v>Antioquia</c:v>
                </c:pt>
                <c:pt idx="2">
                  <c:v>Apartadó</c:v>
                </c:pt>
                <c:pt idx="3">
                  <c:v>Arauca</c:v>
                </c:pt>
                <c:pt idx="4">
                  <c:v>Armenia</c:v>
                </c:pt>
                <c:pt idx="5">
                  <c:v>Atlántico</c:v>
                </c:pt>
                <c:pt idx="6">
                  <c:v>Barrancabermeja</c:v>
                </c:pt>
                <c:pt idx="7">
                  <c:v>Barranquilla</c:v>
                </c:pt>
                <c:pt idx="8">
                  <c:v>Bello</c:v>
                </c:pt>
                <c:pt idx="9">
                  <c:v>Bogotá, D.C.</c:v>
                </c:pt>
                <c:pt idx="10">
                  <c:v>Bolívar</c:v>
                </c:pt>
                <c:pt idx="11">
                  <c:v>Boyacá</c:v>
                </c:pt>
                <c:pt idx="12">
                  <c:v>Bucaramanga</c:v>
                </c:pt>
                <c:pt idx="13">
                  <c:v>Buenaventura</c:v>
                </c:pt>
                <c:pt idx="14">
                  <c:v>Buga</c:v>
                </c:pt>
                <c:pt idx="15">
                  <c:v>Caldas</c:v>
                </c:pt>
                <c:pt idx="16">
                  <c:v>Cali</c:v>
                </c:pt>
                <c:pt idx="17">
                  <c:v>Caquetá</c:v>
                </c:pt>
                <c:pt idx="18">
                  <c:v>Cartagena</c:v>
                </c:pt>
                <c:pt idx="19">
                  <c:v>Cartago</c:v>
                </c:pt>
                <c:pt idx="20">
                  <c:v>Casanare</c:v>
                </c:pt>
                <c:pt idx="21">
                  <c:v>Cauca</c:v>
                </c:pt>
                <c:pt idx="22">
                  <c:v>Cesar</c:v>
                </c:pt>
                <c:pt idx="23">
                  <c:v>Chía</c:v>
                </c:pt>
                <c:pt idx="24">
                  <c:v>Chocó</c:v>
                </c:pt>
                <c:pt idx="25">
                  <c:v>Ciénaga</c:v>
                </c:pt>
                <c:pt idx="26">
                  <c:v>Córdoba</c:v>
                </c:pt>
                <c:pt idx="27">
                  <c:v>Cúcuta</c:v>
                </c:pt>
                <c:pt idx="28">
                  <c:v>Cundinamarca</c:v>
                </c:pt>
                <c:pt idx="29">
                  <c:v>Dosquebradas</c:v>
                </c:pt>
                <c:pt idx="30">
                  <c:v>Duitama</c:v>
                </c:pt>
                <c:pt idx="31">
                  <c:v>Envigado</c:v>
                </c:pt>
                <c:pt idx="32">
                  <c:v>Facatativá</c:v>
                </c:pt>
                <c:pt idx="33">
                  <c:v>Florencia</c:v>
                </c:pt>
                <c:pt idx="34">
                  <c:v>Floridablanca</c:v>
                </c:pt>
                <c:pt idx="35">
                  <c:v>Fusagasugá</c:v>
                </c:pt>
                <c:pt idx="36">
                  <c:v>Girardot</c:v>
                </c:pt>
                <c:pt idx="37">
                  <c:v>Girón</c:v>
                </c:pt>
                <c:pt idx="38">
                  <c:v>Guainía</c:v>
                </c:pt>
                <c:pt idx="39">
                  <c:v>Guaviare</c:v>
                </c:pt>
                <c:pt idx="40">
                  <c:v>Huila</c:v>
                </c:pt>
                <c:pt idx="41">
                  <c:v>Ibagué</c:v>
                </c:pt>
                <c:pt idx="42">
                  <c:v>Ipiales</c:v>
                </c:pt>
                <c:pt idx="43">
                  <c:v>Itagüí</c:v>
                </c:pt>
                <c:pt idx="44">
                  <c:v>Jamundí</c:v>
                </c:pt>
                <c:pt idx="45">
                  <c:v>La Guajira</c:v>
                </c:pt>
                <c:pt idx="46">
                  <c:v>Lorica</c:v>
                </c:pt>
                <c:pt idx="47">
                  <c:v>Magangué</c:v>
                </c:pt>
                <c:pt idx="48">
                  <c:v>Magdalena</c:v>
                </c:pt>
                <c:pt idx="49">
                  <c:v>Maicao</c:v>
                </c:pt>
                <c:pt idx="50">
                  <c:v>Malambo</c:v>
                </c:pt>
                <c:pt idx="51">
                  <c:v>Manizales</c:v>
                </c:pt>
                <c:pt idx="52">
                  <c:v>Medellín</c:v>
                </c:pt>
                <c:pt idx="53">
                  <c:v>Meta</c:v>
                </c:pt>
                <c:pt idx="54">
                  <c:v>Montería</c:v>
                </c:pt>
                <c:pt idx="55">
                  <c:v>Mosquera</c:v>
                </c:pt>
                <c:pt idx="56">
                  <c:v>Nariño</c:v>
                </c:pt>
                <c:pt idx="57">
                  <c:v>Neiva</c:v>
                </c:pt>
                <c:pt idx="58">
                  <c:v>Norte de Santander</c:v>
                </c:pt>
                <c:pt idx="59">
                  <c:v>Palmira</c:v>
                </c:pt>
                <c:pt idx="60">
                  <c:v>Pasto</c:v>
                </c:pt>
                <c:pt idx="61">
                  <c:v>Pereira</c:v>
                </c:pt>
                <c:pt idx="62">
                  <c:v>Piedecuesta</c:v>
                </c:pt>
                <c:pt idx="63">
                  <c:v>Pitalito</c:v>
                </c:pt>
                <c:pt idx="64">
                  <c:v>Popayán</c:v>
                </c:pt>
                <c:pt idx="65">
                  <c:v>Putumayo</c:v>
                </c:pt>
                <c:pt idx="66">
                  <c:v>Quibdó</c:v>
                </c:pt>
                <c:pt idx="67">
                  <c:v>Quindío</c:v>
                </c:pt>
                <c:pt idx="68">
                  <c:v>Riohacha</c:v>
                </c:pt>
                <c:pt idx="69">
                  <c:v>Rionegro</c:v>
                </c:pt>
                <c:pt idx="70">
                  <c:v>Risaralda</c:v>
                </c:pt>
                <c:pt idx="71">
                  <c:v>Sabaneta</c:v>
                </c:pt>
                <c:pt idx="72">
                  <c:v>Sahagún</c:v>
                </c:pt>
                <c:pt idx="73">
                  <c:v>San Andrés</c:v>
                </c:pt>
                <c:pt idx="74">
                  <c:v>Santa Marta</c:v>
                </c:pt>
                <c:pt idx="75">
                  <c:v>Santander</c:v>
                </c:pt>
                <c:pt idx="76">
                  <c:v>Sincelejo</c:v>
                </c:pt>
                <c:pt idx="77">
                  <c:v>Soacha</c:v>
                </c:pt>
                <c:pt idx="78">
                  <c:v>Sogamoso</c:v>
                </c:pt>
                <c:pt idx="79">
                  <c:v>Soledad</c:v>
                </c:pt>
                <c:pt idx="80">
                  <c:v>Sucre</c:v>
                </c:pt>
                <c:pt idx="81">
                  <c:v>Tolima</c:v>
                </c:pt>
                <c:pt idx="82">
                  <c:v>Tuluá</c:v>
                </c:pt>
                <c:pt idx="83">
                  <c:v>Tumaco</c:v>
                </c:pt>
                <c:pt idx="84">
                  <c:v>Tunja</c:v>
                </c:pt>
                <c:pt idx="85">
                  <c:v>Turbo</c:v>
                </c:pt>
                <c:pt idx="86">
                  <c:v>Uribia</c:v>
                </c:pt>
                <c:pt idx="87">
                  <c:v>Valle del Cauca</c:v>
                </c:pt>
                <c:pt idx="88">
                  <c:v>Valledupar</c:v>
                </c:pt>
                <c:pt idx="89">
                  <c:v>Vichada</c:v>
                </c:pt>
                <c:pt idx="90">
                  <c:v>Villavicencio</c:v>
                </c:pt>
                <c:pt idx="91">
                  <c:v>Yopal</c:v>
                </c:pt>
                <c:pt idx="92">
                  <c:v>Zipaquirá</c:v>
                </c:pt>
              </c:strCache>
            </c:strRef>
          </c:xVal>
          <c:yVal>
            <c:numRef>
              <c:f>Hoja3!$E$2:$E$94</c:f>
              <c:numCache>
                <c:formatCode>0.0%</c:formatCode>
                <c:ptCount val="93"/>
                <c:pt idx="0">
                  <c:v>0.27600000000000002</c:v>
                </c:pt>
                <c:pt idx="1">
                  <c:v>0.52300000000000002</c:v>
                </c:pt>
                <c:pt idx="2">
                  <c:v>0.42800000000000027</c:v>
                </c:pt>
                <c:pt idx="3">
                  <c:v>0.53500000000000003</c:v>
                </c:pt>
                <c:pt idx="4">
                  <c:v>0.59499999999999997</c:v>
                </c:pt>
                <c:pt idx="5">
                  <c:v>0.32000000000000023</c:v>
                </c:pt>
                <c:pt idx="6">
                  <c:v>0.5169999999999999</c:v>
                </c:pt>
                <c:pt idx="7">
                  <c:v>0.47700000000000026</c:v>
                </c:pt>
                <c:pt idx="8">
                  <c:v>0.60900000000000054</c:v>
                </c:pt>
                <c:pt idx="9">
                  <c:v>0.6910000000000005</c:v>
                </c:pt>
                <c:pt idx="10">
                  <c:v>0.26600000000000001</c:v>
                </c:pt>
                <c:pt idx="11">
                  <c:v>0.56499999999999995</c:v>
                </c:pt>
                <c:pt idx="12">
                  <c:v>0.71100000000000041</c:v>
                </c:pt>
                <c:pt idx="13">
                  <c:v>0.30600000000000027</c:v>
                </c:pt>
                <c:pt idx="14">
                  <c:v>0.55899999999999994</c:v>
                </c:pt>
                <c:pt idx="15">
                  <c:v>0.505</c:v>
                </c:pt>
                <c:pt idx="16">
                  <c:v>0.55299999999999994</c:v>
                </c:pt>
                <c:pt idx="17">
                  <c:v>0.43800000000000022</c:v>
                </c:pt>
                <c:pt idx="18">
                  <c:v>0.43000000000000022</c:v>
                </c:pt>
                <c:pt idx="19">
                  <c:v>0.61000000000000043</c:v>
                </c:pt>
                <c:pt idx="20">
                  <c:v>0.54</c:v>
                </c:pt>
                <c:pt idx="21">
                  <c:v>0.39600000000000035</c:v>
                </c:pt>
                <c:pt idx="22">
                  <c:v>0.37300000000000022</c:v>
                </c:pt>
                <c:pt idx="23">
                  <c:v>0.77200000000000046</c:v>
                </c:pt>
                <c:pt idx="24">
                  <c:v>0.223</c:v>
                </c:pt>
                <c:pt idx="25">
                  <c:v>0.2910000000000002</c:v>
                </c:pt>
                <c:pt idx="26">
                  <c:v>0.32900000000000035</c:v>
                </c:pt>
                <c:pt idx="27">
                  <c:v>0.53400000000000003</c:v>
                </c:pt>
                <c:pt idx="28">
                  <c:v>0.62500000000000044</c:v>
                </c:pt>
                <c:pt idx="29">
                  <c:v>0.67300000000000049</c:v>
                </c:pt>
                <c:pt idx="30">
                  <c:v>0.76200000000000045</c:v>
                </c:pt>
                <c:pt idx="31">
                  <c:v>0.75100000000000033</c:v>
                </c:pt>
                <c:pt idx="32">
                  <c:v>0.67200000000000071</c:v>
                </c:pt>
                <c:pt idx="33">
                  <c:v>0.60200000000000042</c:v>
                </c:pt>
                <c:pt idx="34">
                  <c:v>0.70699999999999985</c:v>
                </c:pt>
                <c:pt idx="35">
                  <c:v>0.67400000000000071</c:v>
                </c:pt>
                <c:pt idx="36">
                  <c:v>0.47600000000000015</c:v>
                </c:pt>
                <c:pt idx="37">
                  <c:v>0.60500000000000043</c:v>
                </c:pt>
                <c:pt idx="38">
                  <c:v>0.46200000000000002</c:v>
                </c:pt>
                <c:pt idx="39">
                  <c:v>0.46</c:v>
                </c:pt>
                <c:pt idx="40">
                  <c:v>0.52200000000000002</c:v>
                </c:pt>
                <c:pt idx="41">
                  <c:v>0.61300000000000043</c:v>
                </c:pt>
                <c:pt idx="42">
                  <c:v>0.64000000000000046</c:v>
                </c:pt>
                <c:pt idx="43">
                  <c:v>0.58700000000000008</c:v>
                </c:pt>
                <c:pt idx="44">
                  <c:v>0.50800000000000001</c:v>
                </c:pt>
                <c:pt idx="45">
                  <c:v>0.36000000000000021</c:v>
                </c:pt>
                <c:pt idx="46">
                  <c:v>0.26200000000000001</c:v>
                </c:pt>
                <c:pt idx="47">
                  <c:v>0.36300000000000027</c:v>
                </c:pt>
                <c:pt idx="48">
                  <c:v>0.26400000000000001</c:v>
                </c:pt>
                <c:pt idx="49">
                  <c:v>0.32600000000000023</c:v>
                </c:pt>
                <c:pt idx="50">
                  <c:v>0.38400000000000023</c:v>
                </c:pt>
                <c:pt idx="51">
                  <c:v>0.57199999999999995</c:v>
                </c:pt>
                <c:pt idx="52">
                  <c:v>0.59799999999999998</c:v>
                </c:pt>
                <c:pt idx="53">
                  <c:v>0.54500000000000004</c:v>
                </c:pt>
                <c:pt idx="54">
                  <c:v>0.49400000000000027</c:v>
                </c:pt>
                <c:pt idx="55">
                  <c:v>0.7030000000000004</c:v>
                </c:pt>
                <c:pt idx="56">
                  <c:v>0.55500000000000005</c:v>
                </c:pt>
                <c:pt idx="57">
                  <c:v>0.59900000000000009</c:v>
                </c:pt>
                <c:pt idx="58">
                  <c:v>0.51800000000000002</c:v>
                </c:pt>
                <c:pt idx="59">
                  <c:v>0.63600000000000045</c:v>
                </c:pt>
                <c:pt idx="60">
                  <c:v>0.70400000000000051</c:v>
                </c:pt>
                <c:pt idx="61">
                  <c:v>0.64000000000000046</c:v>
                </c:pt>
                <c:pt idx="62">
                  <c:v>0.64400000000000046</c:v>
                </c:pt>
                <c:pt idx="63">
                  <c:v>0.60300000000000042</c:v>
                </c:pt>
                <c:pt idx="64">
                  <c:v>0.65600000000000036</c:v>
                </c:pt>
                <c:pt idx="65">
                  <c:v>0.52600000000000002</c:v>
                </c:pt>
                <c:pt idx="66">
                  <c:v>0.30700000000000022</c:v>
                </c:pt>
                <c:pt idx="67">
                  <c:v>0.54899999999999993</c:v>
                </c:pt>
                <c:pt idx="68">
                  <c:v>0.4120000000000002</c:v>
                </c:pt>
                <c:pt idx="69">
                  <c:v>0.68299999999999994</c:v>
                </c:pt>
                <c:pt idx="70">
                  <c:v>0.56000000000000005</c:v>
                </c:pt>
                <c:pt idx="71">
                  <c:v>0.76600000000000035</c:v>
                </c:pt>
                <c:pt idx="72">
                  <c:v>0.42600000000000027</c:v>
                </c:pt>
                <c:pt idx="73">
                  <c:v>0.37900000000000023</c:v>
                </c:pt>
                <c:pt idx="74">
                  <c:v>0.43500000000000022</c:v>
                </c:pt>
                <c:pt idx="75">
                  <c:v>0.62300000000000044</c:v>
                </c:pt>
                <c:pt idx="76">
                  <c:v>0.49100000000000021</c:v>
                </c:pt>
                <c:pt idx="77">
                  <c:v>0.5760000000000004</c:v>
                </c:pt>
                <c:pt idx="78">
                  <c:v>0.72700000000000042</c:v>
                </c:pt>
                <c:pt idx="79">
                  <c:v>0.47200000000000025</c:v>
                </c:pt>
                <c:pt idx="80">
                  <c:v>0.32600000000000023</c:v>
                </c:pt>
                <c:pt idx="81">
                  <c:v>0.45600000000000002</c:v>
                </c:pt>
                <c:pt idx="82">
                  <c:v>0.54900000000000004</c:v>
                </c:pt>
                <c:pt idx="83">
                  <c:v>0.34300000000000008</c:v>
                </c:pt>
                <c:pt idx="84">
                  <c:v>0.73700000000000043</c:v>
                </c:pt>
                <c:pt idx="85">
                  <c:v>0.2870000000000002</c:v>
                </c:pt>
                <c:pt idx="86">
                  <c:v>0.22800000000000001</c:v>
                </c:pt>
                <c:pt idx="87">
                  <c:v>0.48200000000000021</c:v>
                </c:pt>
                <c:pt idx="88">
                  <c:v>0.44700000000000001</c:v>
                </c:pt>
                <c:pt idx="89">
                  <c:v>0.36300000000000027</c:v>
                </c:pt>
                <c:pt idx="90">
                  <c:v>0.64400000000000046</c:v>
                </c:pt>
                <c:pt idx="91">
                  <c:v>0.69099999999999995</c:v>
                </c:pt>
                <c:pt idx="92">
                  <c:v>0.71100000000000041</c:v>
                </c:pt>
              </c:numCache>
            </c:numRef>
          </c:yVal>
          <c:bubbleSize>
            <c:numRef>
              <c:f>Hoja3!$F$2:$F$94</c:f>
              <c:numCache>
                <c:formatCode>General</c:formatCode>
                <c:ptCount val="93"/>
                <c:pt idx="0">
                  <c:v>432</c:v>
                </c:pt>
                <c:pt idx="1">
                  <c:v>12923</c:v>
                </c:pt>
                <c:pt idx="2">
                  <c:v>755</c:v>
                </c:pt>
                <c:pt idx="3">
                  <c:v>1382</c:v>
                </c:pt>
                <c:pt idx="4">
                  <c:v>1880</c:v>
                </c:pt>
                <c:pt idx="5">
                  <c:v>3402</c:v>
                </c:pt>
                <c:pt idx="6">
                  <c:v>1407</c:v>
                </c:pt>
                <c:pt idx="7">
                  <c:v>6409</c:v>
                </c:pt>
                <c:pt idx="8">
                  <c:v>2295</c:v>
                </c:pt>
                <c:pt idx="9">
                  <c:v>46080</c:v>
                </c:pt>
                <c:pt idx="10">
                  <c:v>5552</c:v>
                </c:pt>
                <c:pt idx="11">
                  <c:v>5988</c:v>
                </c:pt>
                <c:pt idx="12">
                  <c:v>3398</c:v>
                </c:pt>
                <c:pt idx="13">
                  <c:v>1704</c:v>
                </c:pt>
                <c:pt idx="14">
                  <c:v>612</c:v>
                </c:pt>
                <c:pt idx="15">
                  <c:v>3497</c:v>
                </c:pt>
                <c:pt idx="16">
                  <c:v>9473</c:v>
                </c:pt>
                <c:pt idx="17">
                  <c:v>1158</c:v>
                </c:pt>
                <c:pt idx="18">
                  <c:v>6782</c:v>
                </c:pt>
                <c:pt idx="19">
                  <c:v>654</c:v>
                </c:pt>
                <c:pt idx="20">
                  <c:v>1600</c:v>
                </c:pt>
                <c:pt idx="21">
                  <c:v>5434</c:v>
                </c:pt>
                <c:pt idx="22">
                  <c:v>3819</c:v>
                </c:pt>
                <c:pt idx="23">
                  <c:v>811</c:v>
                </c:pt>
                <c:pt idx="24">
                  <c:v>1446</c:v>
                </c:pt>
                <c:pt idx="25">
                  <c:v>733</c:v>
                </c:pt>
                <c:pt idx="26">
                  <c:v>6527</c:v>
                </c:pt>
                <c:pt idx="27">
                  <c:v>4498</c:v>
                </c:pt>
                <c:pt idx="28">
                  <c:v>9689</c:v>
                </c:pt>
                <c:pt idx="29">
                  <c:v>1069</c:v>
                </c:pt>
                <c:pt idx="30">
                  <c:v>966</c:v>
                </c:pt>
                <c:pt idx="31">
                  <c:v>1231</c:v>
                </c:pt>
                <c:pt idx="32">
                  <c:v>827</c:v>
                </c:pt>
                <c:pt idx="33">
                  <c:v>996</c:v>
                </c:pt>
                <c:pt idx="34">
                  <c:v>1537</c:v>
                </c:pt>
                <c:pt idx="35">
                  <c:v>839</c:v>
                </c:pt>
                <c:pt idx="36">
                  <c:v>763</c:v>
                </c:pt>
                <c:pt idx="37">
                  <c:v>778</c:v>
                </c:pt>
                <c:pt idx="38">
                  <c:v>150</c:v>
                </c:pt>
                <c:pt idx="39">
                  <c:v>478</c:v>
                </c:pt>
                <c:pt idx="40">
                  <c:v>4085</c:v>
                </c:pt>
                <c:pt idx="41">
                  <c:v>3549</c:v>
                </c:pt>
                <c:pt idx="42">
                  <c:v>750</c:v>
                </c:pt>
                <c:pt idx="43">
                  <c:v>1341</c:v>
                </c:pt>
                <c:pt idx="44">
                  <c:v>667</c:v>
                </c:pt>
                <c:pt idx="45">
                  <c:v>1396</c:v>
                </c:pt>
                <c:pt idx="46">
                  <c:v>893</c:v>
                </c:pt>
                <c:pt idx="47">
                  <c:v>819</c:v>
                </c:pt>
                <c:pt idx="48">
                  <c:v>4125</c:v>
                </c:pt>
                <c:pt idx="49">
                  <c:v>857</c:v>
                </c:pt>
                <c:pt idx="50">
                  <c:v>586</c:v>
                </c:pt>
                <c:pt idx="51">
                  <c:v>2447</c:v>
                </c:pt>
                <c:pt idx="52">
                  <c:v>13744</c:v>
                </c:pt>
                <c:pt idx="53">
                  <c:v>2770</c:v>
                </c:pt>
                <c:pt idx="54">
                  <c:v>3015</c:v>
                </c:pt>
                <c:pt idx="55">
                  <c:v>679</c:v>
                </c:pt>
                <c:pt idx="56">
                  <c:v>4432</c:v>
                </c:pt>
                <c:pt idx="57">
                  <c:v>2449</c:v>
                </c:pt>
                <c:pt idx="58">
                  <c:v>3845</c:v>
                </c:pt>
                <c:pt idx="59">
                  <c:v>1549</c:v>
                </c:pt>
                <c:pt idx="60">
                  <c:v>2657</c:v>
                </c:pt>
                <c:pt idx="61">
                  <c:v>2851</c:v>
                </c:pt>
                <c:pt idx="62">
                  <c:v>922</c:v>
                </c:pt>
                <c:pt idx="63">
                  <c:v>785</c:v>
                </c:pt>
                <c:pt idx="64">
                  <c:v>1613</c:v>
                </c:pt>
                <c:pt idx="65">
                  <c:v>2005</c:v>
                </c:pt>
                <c:pt idx="66">
                  <c:v>862</c:v>
                </c:pt>
                <c:pt idx="67">
                  <c:v>1471</c:v>
                </c:pt>
                <c:pt idx="68">
                  <c:v>977</c:v>
                </c:pt>
                <c:pt idx="69">
                  <c:v>663</c:v>
                </c:pt>
                <c:pt idx="70">
                  <c:v>1477</c:v>
                </c:pt>
                <c:pt idx="71">
                  <c:v>386</c:v>
                </c:pt>
                <c:pt idx="72">
                  <c:v>788</c:v>
                </c:pt>
                <c:pt idx="73">
                  <c:v>370</c:v>
                </c:pt>
                <c:pt idx="74">
                  <c:v>3130</c:v>
                </c:pt>
                <c:pt idx="75">
                  <c:v>4906</c:v>
                </c:pt>
                <c:pt idx="76">
                  <c:v>2147</c:v>
                </c:pt>
                <c:pt idx="77">
                  <c:v>3251</c:v>
                </c:pt>
                <c:pt idx="78">
                  <c:v>965</c:v>
                </c:pt>
                <c:pt idx="79">
                  <c:v>2649</c:v>
                </c:pt>
                <c:pt idx="80">
                  <c:v>3922</c:v>
                </c:pt>
                <c:pt idx="81">
                  <c:v>5376</c:v>
                </c:pt>
                <c:pt idx="82">
                  <c:v>1229</c:v>
                </c:pt>
                <c:pt idx="83">
                  <c:v>836</c:v>
                </c:pt>
                <c:pt idx="84">
                  <c:v>1332</c:v>
                </c:pt>
                <c:pt idx="85">
                  <c:v>892</c:v>
                </c:pt>
                <c:pt idx="86">
                  <c:v>149</c:v>
                </c:pt>
                <c:pt idx="87">
                  <c:v>5410</c:v>
                </c:pt>
                <c:pt idx="88">
                  <c:v>2806</c:v>
                </c:pt>
                <c:pt idx="89">
                  <c:v>262</c:v>
                </c:pt>
                <c:pt idx="90">
                  <c:v>3182</c:v>
                </c:pt>
                <c:pt idx="91">
                  <c:v>1079</c:v>
                </c:pt>
                <c:pt idx="92">
                  <c:v>859</c:v>
                </c:pt>
              </c:numCache>
            </c:numRef>
          </c:bubbleSize>
          <c:bubble3D val="1"/>
        </c:ser>
        <c:dLbls>
          <c:showVal val="1"/>
          <c:showCatName val="1"/>
        </c:dLbls>
        <c:bubbleScale val="100"/>
        <c:axId val="200261632"/>
        <c:axId val="200263552"/>
      </c:bubbleChart>
      <c:valAx>
        <c:axId val="200261632"/>
        <c:scaling>
          <c:orientation val="minMax"/>
          <c:max val="100"/>
          <c:min val="-4"/>
        </c:scaling>
        <c:delete val="1"/>
        <c:axPos val="b"/>
        <c:tickLblPos val="nextTo"/>
        <c:crossAx val="200263552"/>
        <c:crosses val="autoZero"/>
        <c:crossBetween val="midCat"/>
      </c:valAx>
      <c:valAx>
        <c:axId val="200263552"/>
        <c:scaling>
          <c:orientation val="minMax"/>
          <c:max val="0.8"/>
          <c:min val="0"/>
        </c:scaling>
        <c:axPos val="l"/>
        <c:numFmt formatCode="0.0%" sourceLinked="1"/>
        <c:tickLblPos val="low"/>
        <c:crossAx val="200261632"/>
        <c:crosses val="autoZero"/>
        <c:crossBetween val="midCat"/>
        <c:minorUnit val="2.0000000000000011E-2"/>
      </c:valAx>
      <c:spPr>
        <a:noFill/>
        <a:ln>
          <a:noFill/>
        </a:ln>
      </c:spPr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E47E7B-8D87-4D02-9821-678C79566923}" type="datetimeFigureOut">
              <a:rPr lang="es-CO" smtClean="0"/>
              <a:pPr/>
              <a:t>11/07/2014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DE37C0-193C-47F8-8E94-3D38E332A0E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77887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CO" sz="1300" i="1" dirty="0" smtClean="0"/>
              <a:t>El que me la hace, me la paga</a:t>
            </a:r>
            <a:endParaRPr lang="es-CO" sz="1300" dirty="0" smtClean="0"/>
          </a:p>
          <a:p>
            <a:pPr lvl="0"/>
            <a:r>
              <a:rPr lang="es-CO" sz="1300" i="1" dirty="0" smtClean="0"/>
              <a:t>Si no se puede por las buenas, toca por las malas</a:t>
            </a:r>
            <a:endParaRPr lang="es-CO" sz="1300" dirty="0" smtClean="0"/>
          </a:p>
          <a:p>
            <a:pPr lvl="0"/>
            <a:r>
              <a:rPr lang="es-CO" sz="1300" i="1" dirty="0" smtClean="0"/>
              <a:t>Hay que pelear para que la gente no piense que uno es un cobarde</a:t>
            </a:r>
            <a:endParaRPr lang="es-CO" sz="1300" dirty="0" smtClean="0"/>
          </a:p>
          <a:p>
            <a:pPr lvl="0"/>
            <a:r>
              <a:rPr lang="es-CO" sz="1300" i="1" dirty="0" smtClean="0"/>
              <a:t>La agresión sirve para conseguir lo que uno quiere</a:t>
            </a:r>
            <a:endParaRPr lang="es-CO" sz="1300" dirty="0" smtClean="0"/>
          </a:p>
          <a:p>
            <a:pPr lvl="0"/>
            <a:r>
              <a:rPr lang="es-CO" sz="1300" i="1" dirty="0" smtClean="0"/>
              <a:t>La venganza es dulce</a:t>
            </a:r>
            <a:endParaRPr lang="es-CO" sz="13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6288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lnSpc>
                <a:spcPct val="115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/>
              <a:t>37% y 32% de los estudiantes de quinto y noveno grado, respectivamente, afirmaron haber sido víctimas de agresión física o verbal de manera repetida y sistemática.</a:t>
            </a:r>
          </a:p>
          <a:p>
            <a:pPr marL="342900" indent="-342900" algn="just">
              <a:lnSpc>
                <a:spcPct val="115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/>
              <a:t>22% aseguraron que fueron </a:t>
            </a:r>
            <a:r>
              <a:rPr lang="es-CO" sz="1400" dirty="0" err="1" smtClean="0"/>
              <a:t>intimidadores</a:t>
            </a:r>
            <a:r>
              <a:rPr lang="es-CO" sz="1400" dirty="0" smtClean="0"/>
              <a:t>.</a:t>
            </a:r>
          </a:p>
          <a:p>
            <a:pPr marL="342900" indent="-342900" algn="just">
              <a:lnSpc>
                <a:spcPct val="115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/>
              <a:t>53% y 65% de los estudiantes de quinto y noveno grados fueron observadores de una situación de intimidación en la escuela. </a:t>
            </a:r>
          </a:p>
          <a:p>
            <a:endParaRPr lang="es-CO" sz="1300" dirty="0" smtClean="0"/>
          </a:p>
          <a:p>
            <a:endParaRPr lang="es-CO" sz="1300" dirty="0" smtClean="0"/>
          </a:p>
          <a:p>
            <a:r>
              <a:rPr lang="es-CO" sz="1300" dirty="0" smtClean="0"/>
              <a:t>Los porcentajes de las diferentes entidades territoriales del país, oscilaron, en quinto grado, entre el 27% (Nariño, Pasto e Ipiales) y el 48% (Tumaco, Apartadó, Turbo). En noveno grado, entre el 25% (Itagüí, Buga, Ipiales y Envigado) y el 44% (Guaviare, Guainía, Chocó y Amazonas).</a:t>
            </a:r>
          </a:p>
          <a:p>
            <a:r>
              <a:rPr lang="es-CO" sz="1300" dirty="0" smtClean="0"/>
              <a:t>Entre las entidades territoriales, los menores porcentajes de auto-reporte de intimidación, en quinto grado, se presentaron en Ipiales (12%), Pasto (15%), Popayán y los departamentos de Nariño y Norte de Santander (16%), mientras que en el departamento del Chocó, y los municipios de Buenaventura y Turbo estos porcentajes ascienden a cerca del 34%.</a:t>
            </a:r>
          </a:p>
          <a:p>
            <a:r>
              <a:rPr lang="es-CO" sz="1300" dirty="0" smtClean="0"/>
              <a:t>En noveno grado, en los departamentos de Nariño y Putumayo, se observaron los menores porcentajes de estudiantes que reportaron ser intimidadores (14%), mientras que en Zipaquirá, Facatativá. Guaviare y Chocó, estos corresponden a un poco más del 28%.</a:t>
            </a:r>
          </a:p>
          <a:p>
            <a:r>
              <a:rPr lang="es-CO" sz="1300" dirty="0" smtClean="0"/>
              <a:t>En quinto grado, los mayores porcentajes de observadores se presentaron en el departamento de San Andrés y en los municipios de Bello, Medellín, Apartadó y Sabaneta con más del 60%. En noveno grado, en los municipios de Bello, Bucaramanga, Soacha, Sabaneta, Sogamoso y Zipaquirá, más del 70% de los estudiantes afirmaron ser observadores. 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18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8532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66612">
              <a:defRPr/>
            </a:pPr>
            <a:r>
              <a:rPr lang="es-CO" sz="2100" dirty="0" smtClean="0">
                <a:solidFill>
                  <a:schemeClr val="accent1"/>
                </a:solidFill>
              </a:rPr>
              <a:t>Oscilaron, en quinto grado, entre el 22% (Ipiales, Norte de Santander y Cauca) y el 39% (Amazonas). En noveno grado, entre el 12% (Buenaventura, Florencia y Sahagún) y el 28% (Amazonas y Guaviare).</a:t>
            </a:r>
          </a:p>
          <a:p>
            <a:pPr defTabSz="966612">
              <a:defRPr/>
            </a:pPr>
            <a:r>
              <a:rPr lang="es-CO" sz="1300" dirty="0" smtClean="0"/>
              <a:t>En los departamentos de Amazonas, Chocó, Guaviare y Vichada cerca de la mitad de sus estudiantes, en ambos grados, reportaron ser víctimas de este tipo de agresión. 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/>
              <a:t>En promedio, a nivel nacional, el 27% y 19% de los estudiantes de quinto y noveno grados, respectivamente, reportó haber recibido algún tipo de agresión física en el colegio.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>
                <a:solidFill>
                  <a:schemeClr val="accent1"/>
                </a:solidFill>
              </a:rPr>
              <a:t>La agresión verbal, por su parte, es el tipo de agresión más frecuente entre los estudiantes colombianos: 47% y 34% de los alumnos de quinto y noveno grados reportaron ser victimas de esta agresión en su colegio.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es-CO" sz="1400" dirty="0" smtClean="0"/>
              <a:t>El 33% y 15% de los estudiantes en quinto y noveno grado a nivel nacional, respectivamente, fueron víctimas de agresión relacional.</a:t>
            </a:r>
          </a:p>
          <a:p>
            <a:pPr defTabSz="966612">
              <a:defRPr/>
            </a:pPr>
            <a:endParaRPr lang="es-CO" sz="1300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20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18654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s-CO" sz="1300" dirty="0" smtClean="0"/>
              <a:t>Frente a los resultados de las entidades territoriales, los departamentos con los mayores porcentajes de estudiantes ubicados en el nivel alto se observan en Cauca y Norte de Santander (cerca del 59%), seguidos por Tolima, Nariño y Cundinamarca (58%). Mientras que Duitama e Ipiales (64%), Popayán y Sogamoso (63%),  Pasto y Fusagasugá (62%) se destacan porque un mayor porcentaje de estudiantes demuestran más capacidad para controlar sus emociones en situaciones en las que se presentan niveles altos de rabia o ira. Por el contrario, en el departamentos del Chocó y en municipios como Buenaventura, Tumaco, Quibdó, </a:t>
            </a:r>
            <a:r>
              <a:rPr lang="es-CO" sz="1300" dirty="0" err="1" smtClean="0"/>
              <a:t>Uribia</a:t>
            </a:r>
            <a:r>
              <a:rPr lang="es-CO" sz="1300" dirty="0" smtClean="0"/>
              <a:t>, Maicao, Turbo, Apartadó y Lorica más de la mitad de sus estudiantes se ubican en el nivel bajo, es decir, demuestran menor habilidad para reaccionar de manera controlada ante la rabia.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23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57284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CO" sz="1300" i="1" dirty="0" smtClean="0"/>
              <a:t>El(la) profesor(a) con quién tienes más clases toma en cuenta las opiniones de los estudiantes (quinto grado) o Tus profesores tienen en cuenta las opiniones de los estudiantes (noveno grado)</a:t>
            </a:r>
            <a:endParaRPr lang="es-CO" sz="1500" dirty="0" smtClean="0"/>
          </a:p>
          <a:p>
            <a:pPr lvl="0"/>
            <a:r>
              <a:rPr lang="es-CO" sz="1300" i="1" dirty="0" smtClean="0"/>
              <a:t>Se habla en clase con el(la) profesor(a) sobre las cosas que afectan al grupo (quinto grado) o Se habla en clase con tus profesores sobre las cosas que afectan al grupo (noveno grado)</a:t>
            </a:r>
            <a:endParaRPr lang="es-CO" sz="1500" dirty="0" smtClean="0"/>
          </a:p>
          <a:p>
            <a:pPr lvl="0"/>
            <a:r>
              <a:rPr lang="es-CO" sz="1300" i="1" dirty="0" smtClean="0"/>
              <a:t>A los estudiantes se les pide su opinión sobre las normas del salón de clases</a:t>
            </a:r>
            <a:endParaRPr lang="es-CO" sz="1500" dirty="0" smtClean="0"/>
          </a:p>
          <a:p>
            <a:pPr lvl="0"/>
            <a:r>
              <a:rPr lang="es-CO" sz="1300" i="1" dirty="0" smtClean="0"/>
              <a:t>En el colegio se toman decisiones teniendo en cuenta las opiniones de los estudiantes</a:t>
            </a:r>
            <a:endParaRPr lang="es-CO" sz="1500" dirty="0" smtClean="0"/>
          </a:p>
          <a:p>
            <a:pPr lvl="0"/>
            <a:r>
              <a:rPr lang="es-CO" sz="1300" i="1" dirty="0" smtClean="0"/>
              <a:t>A los estudiantes se les tiene en cuenta para tomar decisiones sobre actividades del colegio (por ejemplo, salidas escolares o deportes que se practican)</a:t>
            </a:r>
            <a:endParaRPr lang="es-CO" sz="1500" dirty="0" smtClean="0"/>
          </a:p>
          <a:p>
            <a:pPr lvl="0"/>
            <a:r>
              <a:rPr lang="es-CO" sz="1300" i="1" dirty="0" smtClean="0"/>
              <a:t>Se discuten problemas o inquietudes del grupo en actividades como dirección de grupo o reuniones por grados (solamente en noveno grado)</a:t>
            </a:r>
            <a:endParaRPr lang="es-CO" sz="15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27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186545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s-CO" sz="1300" dirty="0" smtClean="0"/>
              <a:t>Frente a los resultados de las entidades territoriales, los departamentos con los mayores porcentajes de estudiantes ubicados en el nivel alto se observan en Cauca y Norte de Santander (cerca del 59%), seguidos por Tolima, Nariño y Cundinamarca (58%). Mientras que Duitama e Ipiales (64%), Popayán y Sogamoso (63%),  Pasto y Fusagasugá (62%) se destacan porque un mayor porcentaje de estudiantes demuestran más capacidad para controlar sus emociones en situaciones en las que se presentan niveles altos de rabia o ira. Por el contrario, en el departamentos del Chocó y en municipios como Buenaventura, Tumaco, Quibdó, </a:t>
            </a:r>
            <a:r>
              <a:rPr lang="es-CO" sz="1300" dirty="0" err="1" smtClean="0"/>
              <a:t>Uribia</a:t>
            </a:r>
            <a:r>
              <a:rPr lang="es-CO" sz="1300" dirty="0" smtClean="0"/>
              <a:t>, Maicao, Turbo, Apartadó y Lorica más de la mitad de sus estudiantes se ubican en el nivel bajo, es decir, demuestran menor habilidad para reaccionar de manera controlada ante la rabia.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28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57284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CO" sz="1300" i="1" dirty="0" smtClean="0"/>
              <a:t>El(la) profesor(a) con quién tienes más clases toma en cuenta las opiniones de los estudiantes (quinto grado) o Tus profesores tienen en cuenta las opiniones de los estudiantes (noveno grado)</a:t>
            </a:r>
            <a:endParaRPr lang="es-CO" sz="1500" dirty="0" smtClean="0"/>
          </a:p>
          <a:p>
            <a:pPr lvl="0"/>
            <a:r>
              <a:rPr lang="es-CO" sz="1300" i="1" dirty="0" smtClean="0"/>
              <a:t>Se habla en clase con el(la) profesor(a) sobre las cosas que afectan al grupo (quinto grado) o Se habla en clase con tus profesores sobre las cosas que afectan al grupo (noveno grado)</a:t>
            </a:r>
            <a:endParaRPr lang="es-CO" sz="1500" dirty="0" smtClean="0"/>
          </a:p>
          <a:p>
            <a:pPr lvl="0"/>
            <a:r>
              <a:rPr lang="es-CO" sz="1300" i="1" dirty="0" smtClean="0"/>
              <a:t>A los estudiantes se les pide su opinión sobre las normas del salón de clases</a:t>
            </a:r>
            <a:endParaRPr lang="es-CO" sz="1500" dirty="0" smtClean="0"/>
          </a:p>
          <a:p>
            <a:pPr lvl="0"/>
            <a:r>
              <a:rPr lang="es-CO" sz="1300" i="1" dirty="0" smtClean="0"/>
              <a:t>En el colegio se toman decisiones teniendo en cuenta las opiniones de los estudiantes</a:t>
            </a:r>
            <a:endParaRPr lang="es-CO" sz="1500" dirty="0" smtClean="0"/>
          </a:p>
          <a:p>
            <a:pPr lvl="0"/>
            <a:r>
              <a:rPr lang="es-CO" sz="1300" i="1" dirty="0" smtClean="0"/>
              <a:t>A los estudiantes se les tiene en cuenta para tomar decisiones sobre actividades del colegio (por ejemplo, salidas escolares o deportes que se practican)</a:t>
            </a:r>
            <a:endParaRPr lang="es-CO" sz="1500" dirty="0" smtClean="0"/>
          </a:p>
          <a:p>
            <a:pPr lvl="0"/>
            <a:r>
              <a:rPr lang="es-CO" sz="1300" i="1" dirty="0" smtClean="0"/>
              <a:t>Se discuten problemas o inquietudes del grupo en actividades como dirección de grupo o reuniones por grados (solamente en noveno grado)</a:t>
            </a:r>
            <a:endParaRPr lang="es-CO" sz="15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37C0-193C-47F8-8E94-3D38E332A0E0}" type="slidenum">
              <a:rPr lang="es-CO" smtClean="0"/>
              <a:pPr/>
              <a:t>31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18654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 userDrawn="1"/>
        </p:nvGrpSpPr>
        <p:grpSpPr>
          <a:xfrm>
            <a:off x="428596" y="142852"/>
            <a:ext cx="8429684" cy="714380"/>
            <a:chOff x="428596" y="142852"/>
            <a:chExt cx="8429684" cy="714380"/>
          </a:xfrm>
        </p:grpSpPr>
        <p:pic>
          <p:nvPicPr>
            <p:cNvPr id="8" name="Picture 2" descr="LOGOS_MEN_Y_PROSPERIDAD_PROCESS_-01_j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2387" y="142852"/>
              <a:ext cx="3995893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LOGO ICFES MEJOR SABER leg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243408"/>
              <a:ext cx="1533746" cy="547967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0D9F-105D-4CD4-8A24-ECB04633E50D}" type="datetimeFigureOut">
              <a:rPr lang="es-ES"/>
              <a:pPr>
                <a:defRPr/>
              </a:pPr>
              <a:t>11/07/2014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97F3-29D7-482E-9E26-45D99BAEC5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264C-D5E8-4EBE-86E0-993B86282D4B}" type="datetimeFigureOut">
              <a:rPr lang="es-CO" smtClean="0"/>
              <a:pPr/>
              <a:t>11/07/2014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5C38-A5EF-4D7B-A879-36CBD67A329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428596" y="142852"/>
            <a:ext cx="8429684" cy="714380"/>
            <a:chOff x="428596" y="142852"/>
            <a:chExt cx="8429684" cy="714380"/>
          </a:xfrm>
        </p:grpSpPr>
        <p:pic>
          <p:nvPicPr>
            <p:cNvPr id="8" name="Picture 2" descr="LOGOS_MEN_Y_PROSPERIDAD_PROCESS_-01_j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62387" y="142852"/>
              <a:ext cx="3995893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LOGO ICFES MEJOR SABER legis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596" y="243408"/>
              <a:ext cx="1533746" cy="54796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icfesinteractivo.gov.co/ReportesSaber35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7" y="1268760"/>
            <a:ext cx="5639605" cy="482453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893198" y="1556792"/>
            <a:ext cx="62646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002060"/>
                </a:solidFill>
              </a:rPr>
              <a:t>Estudio de Competencias </a:t>
            </a:r>
            <a:r>
              <a:rPr lang="es-CO" sz="4000" b="1" dirty="0">
                <a:solidFill>
                  <a:srgbClr val="002060"/>
                </a:solidFill>
              </a:rPr>
              <a:t>Ciudadanas</a:t>
            </a:r>
            <a:br>
              <a:rPr lang="es-CO" sz="4000" b="1" dirty="0">
                <a:solidFill>
                  <a:srgbClr val="002060"/>
                </a:solidFill>
              </a:rPr>
            </a:br>
            <a:r>
              <a:rPr lang="es-CO" sz="2800" b="1" dirty="0">
                <a:solidFill>
                  <a:srgbClr val="002060"/>
                </a:solidFill>
              </a:rPr>
              <a:t>SABER 3°, 5° y </a:t>
            </a:r>
            <a:r>
              <a:rPr lang="es-CO" sz="2800" b="1" dirty="0" smtClean="0">
                <a:solidFill>
                  <a:srgbClr val="002060"/>
                </a:solidFill>
              </a:rPr>
              <a:t>9°</a:t>
            </a:r>
            <a:endParaRPr lang="es-CO" sz="2800" b="1" dirty="0">
              <a:solidFill>
                <a:srgbClr val="002060"/>
              </a:solidFill>
            </a:endParaRPr>
          </a:p>
          <a:p>
            <a:pPr algn="ctr"/>
            <a:endParaRPr lang="es-CO" sz="2800" b="1" dirty="0" smtClean="0">
              <a:solidFill>
                <a:srgbClr val="002060"/>
              </a:solidFill>
            </a:endParaRPr>
          </a:p>
          <a:p>
            <a:pPr algn="ctr"/>
            <a:endParaRPr lang="es-CO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s-CO" sz="4400" b="1" dirty="0" smtClean="0">
                <a:solidFill>
                  <a:srgbClr val="002060"/>
                </a:solidFill>
              </a:rPr>
              <a:t>Resultados </a:t>
            </a:r>
            <a:br>
              <a:rPr lang="es-CO" sz="4400" b="1" dirty="0" smtClean="0">
                <a:solidFill>
                  <a:srgbClr val="002060"/>
                </a:solidFill>
              </a:rPr>
            </a:br>
            <a:r>
              <a:rPr lang="es-CO" sz="4400" b="1" dirty="0" smtClean="0">
                <a:solidFill>
                  <a:srgbClr val="002060"/>
                </a:solidFill>
              </a:rPr>
              <a:t>Censales, 2012-2013</a:t>
            </a:r>
          </a:p>
          <a:p>
            <a:pPr algn="ctr"/>
            <a:endParaRPr lang="es-CO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lecha arriba"/>
          <p:cNvSpPr/>
          <p:nvPr/>
        </p:nvSpPr>
        <p:spPr>
          <a:xfrm>
            <a:off x="1142976" y="1500174"/>
            <a:ext cx="928694" cy="2143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MEJORAN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0800000">
            <a:off x="1142976" y="4286256"/>
            <a:ext cx="928694" cy="214314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EMPEORAN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55576" y="740615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/>
                </a:solidFill>
              </a:rPr>
              <a:t>Pensamiento ciudadano, noveno grado</a:t>
            </a:r>
            <a:br>
              <a:rPr lang="es-MX" sz="2400" b="1" dirty="0" smtClean="0">
                <a:solidFill>
                  <a:schemeClr val="accent1"/>
                </a:solidFill>
              </a:rPr>
            </a:br>
            <a:r>
              <a:rPr lang="es-MX" sz="2400" b="1" dirty="0" smtClean="0">
                <a:solidFill>
                  <a:schemeClr val="accent1"/>
                </a:solidFill>
              </a:rPr>
              <a:t>Variaciones 2012-2013</a:t>
            </a:r>
            <a:endParaRPr lang="es-CO" sz="2400" dirty="0">
              <a:solidFill>
                <a:schemeClr val="accent1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714612" y="4572008"/>
          <a:ext cx="5286411" cy="1581150"/>
        </p:xfrm>
        <a:graphic>
          <a:graphicData uri="http://schemas.openxmlformats.org/drawingml/2006/table">
            <a:tbl>
              <a:tblPr/>
              <a:tblGrid>
                <a:gridCol w="1762137"/>
                <a:gridCol w="1762137"/>
                <a:gridCol w="1762137"/>
              </a:tblGrid>
              <a:tr h="214314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Tumaco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Chocó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Girardot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Uribia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Cartago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Maicao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Guaviare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Caquetá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Bolívar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Ciénaga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Putumayo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La Guajira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San Andrés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Lorica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Magdalena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Turbo</a:t>
                      </a:r>
                    </a:p>
                    <a:p>
                      <a:pPr algn="l" fontAlgn="b"/>
                      <a:endParaRPr lang="es-CO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714612" y="1857364"/>
          <a:ext cx="5429289" cy="1357320"/>
        </p:xfrm>
        <a:graphic>
          <a:graphicData uri="http://schemas.openxmlformats.org/drawingml/2006/table">
            <a:tbl>
              <a:tblPr/>
              <a:tblGrid>
                <a:gridCol w="1809763"/>
                <a:gridCol w="1809763"/>
                <a:gridCol w="1809763"/>
              </a:tblGrid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err="1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Facatativá</a:t>
                      </a:r>
                      <a:endParaRPr lang="es-CO" sz="1400" b="1" i="0" u="none" strike="noStrike" kern="1200" dirty="0">
                        <a:solidFill>
                          <a:srgbClr val="00B05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Sabaneta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Magangué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Girón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Tunja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Caldas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Rionegro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Sogamoso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Popayán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Malambo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Palmira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Bogotá, D.C.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Duitama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Cúcuta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Manizales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Quindío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Valle del Cauca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s-CO" sz="3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s-CO" sz="4000" b="1" dirty="0">
                <a:solidFill>
                  <a:schemeClr val="accent1"/>
                </a:solidFill>
              </a:rPr>
              <a:t>¿Qué es la </a:t>
            </a:r>
            <a:r>
              <a:rPr lang="es-CO" sz="4000" b="1" dirty="0" smtClean="0">
                <a:solidFill>
                  <a:schemeClr val="accent1"/>
                </a:solidFill>
              </a:rPr>
              <a:t>prueba </a:t>
            </a:r>
            <a:r>
              <a:rPr lang="es-CO" sz="4000" b="1" dirty="0">
                <a:solidFill>
                  <a:schemeClr val="accent1"/>
                </a:solidFill>
              </a:rPr>
              <a:t>de acciones y actitudes ciudadanas?</a:t>
            </a:r>
          </a:p>
        </p:txBody>
      </p:sp>
    </p:spTree>
    <p:extLst>
      <p:ext uri="{BB962C8B-B14F-4D97-AF65-F5344CB8AC3E}">
        <p14:creationId xmlns="" xmlns:p14="http://schemas.microsoft.com/office/powerpoint/2010/main" val="36950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 txBox="1">
            <a:spLocks/>
          </p:cNvSpPr>
          <p:nvPr/>
        </p:nvSpPr>
        <p:spPr>
          <a:xfrm>
            <a:off x="468312" y="1485454"/>
            <a:ext cx="8424167" cy="5255914"/>
          </a:xfrm>
          <a:prstGeom prst="rect">
            <a:avLst/>
          </a:prstGeom>
        </p:spPr>
        <p:txBody>
          <a:bodyPr/>
          <a:lstStyle/>
          <a:p>
            <a:pPr marL="57150" algn="just">
              <a:buSzPct val="80000"/>
              <a:defRPr/>
            </a:pPr>
            <a:r>
              <a:rPr lang="es-CO" sz="2400" dirty="0" smtClean="0"/>
              <a:t>Conjunto de indicadores contextuales, que indagan </a:t>
            </a:r>
            <a:r>
              <a:rPr lang="es-CO" sz="2400" dirty="0"/>
              <a:t>por las creencias, percepciones, actitudes y acciones de los estudiantes en torno a diferentes aspectos de la </a:t>
            </a:r>
            <a:r>
              <a:rPr lang="es-CO" sz="2400" dirty="0" smtClean="0"/>
              <a:t>ciudadanía.</a:t>
            </a:r>
          </a:p>
          <a:p>
            <a:pPr marL="57150" algn="just">
              <a:buSzPct val="80000"/>
              <a:defRPr/>
            </a:pPr>
            <a:endParaRPr lang="es-CO" sz="2400" dirty="0"/>
          </a:p>
          <a:p>
            <a:pPr marL="57150" algn="just">
              <a:buSzPct val="80000"/>
              <a:defRPr/>
            </a:pPr>
            <a:r>
              <a:rPr lang="es-CO" sz="2400" dirty="0" smtClean="0"/>
              <a:t>Estos indicadores dan información relevante sobre la puesta </a:t>
            </a:r>
            <a:r>
              <a:rPr lang="es-CO" sz="2400" dirty="0"/>
              <a:t>en práctica de las competencias emocionales e integradoras en </a:t>
            </a:r>
            <a:r>
              <a:rPr lang="es-CO" sz="2400" dirty="0" smtClean="0"/>
              <a:t>diferentes </a:t>
            </a:r>
            <a:r>
              <a:rPr lang="es-CO" sz="2400" dirty="0"/>
              <a:t>ámbitos de la </a:t>
            </a:r>
            <a:r>
              <a:rPr lang="es-CO" sz="2400" dirty="0" smtClean="0"/>
              <a:t>ciudadanía :</a:t>
            </a:r>
          </a:p>
          <a:p>
            <a:pPr marL="400050" indent="-342900" algn="just">
              <a:buSzPct val="80000"/>
              <a:buFont typeface="Arial" panose="020B0604020202020204" pitchFamily="34" charset="0"/>
              <a:buChar char="•"/>
              <a:defRPr/>
            </a:pPr>
            <a:endParaRPr lang="es-CO" sz="2400" dirty="0"/>
          </a:p>
          <a:p>
            <a:pPr marL="400050" indent="-342900" algn="just"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s-CO" sz="2400" dirty="0" smtClean="0"/>
              <a:t>Las </a:t>
            </a:r>
            <a:r>
              <a:rPr lang="es-CO" sz="2400" dirty="0"/>
              <a:t>relaciones con los demás </a:t>
            </a:r>
            <a:r>
              <a:rPr lang="es-CO" sz="2400" dirty="0" smtClean="0"/>
              <a:t>(</a:t>
            </a:r>
            <a:r>
              <a:rPr lang="es-CO" sz="2400" i="1" dirty="0"/>
              <a:t>C</a:t>
            </a:r>
            <a:r>
              <a:rPr lang="es-CO" sz="2400" i="1" dirty="0" smtClean="0"/>
              <a:t>onvivencia </a:t>
            </a:r>
            <a:r>
              <a:rPr lang="es-CO" sz="2400" i="1" dirty="0"/>
              <a:t>y paz; y Pluralidad, identidad y valoración de las diferencias</a:t>
            </a:r>
            <a:r>
              <a:rPr lang="es-CO" sz="2400" dirty="0"/>
              <a:t>.) </a:t>
            </a:r>
            <a:endParaRPr lang="es-CO" sz="2400" dirty="0" smtClean="0"/>
          </a:p>
          <a:p>
            <a:pPr marL="400050" indent="-342900" algn="just"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s-CO" sz="2400" dirty="0" smtClean="0"/>
              <a:t>Las relaciones con </a:t>
            </a:r>
            <a:r>
              <a:rPr lang="es-CO" sz="2400" dirty="0"/>
              <a:t>las instituciones (</a:t>
            </a:r>
            <a:r>
              <a:rPr lang="es-CO" sz="2400" i="1" dirty="0"/>
              <a:t>Participación y responsabilidad democrática</a:t>
            </a:r>
            <a:r>
              <a:rPr lang="es-CO" sz="2400" i="1" dirty="0" smtClean="0"/>
              <a:t>)</a:t>
            </a: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3872797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3462338"/>
          </a:xfrm>
        </p:spPr>
        <p:txBody>
          <a:bodyPr lIns="91435" tIns="45718" rIns="91435" bIns="45718">
            <a:normAutofit/>
          </a:bodyPr>
          <a:lstStyle/>
          <a:p>
            <a:pPr algn="ctr" eaLnBrk="1" hangingPunct="1">
              <a:buFontTx/>
              <a:buNone/>
            </a:pPr>
            <a:endParaRPr lang="es-MX" sz="4400" b="1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s-MX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Resultados</a:t>
            </a:r>
            <a:endParaRPr lang="es-CO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buFontTx/>
              <a:buNone/>
            </a:pPr>
            <a:r>
              <a:rPr lang="es-CO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Convivencia y Paz</a:t>
            </a:r>
            <a:endParaRPr lang="es-ES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7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1"/>
                </a:solidFill>
              </a:rPr>
              <a:t>Incongruencia entre </a:t>
            </a:r>
            <a:r>
              <a:rPr lang="es-CO" dirty="0">
                <a:solidFill>
                  <a:schemeClr val="accent1"/>
                </a:solidFill>
              </a:rPr>
              <a:t>las disposiciones cognitivas y afectivas bajo las cuales los estudiantes aprueban o desaprueban comportamientos o situaciones sociales y la manera cómo actúan cotidianamente, en sus relaciones con los demás y con la sociedad en general. </a:t>
            </a:r>
          </a:p>
        </p:txBody>
      </p:sp>
    </p:spTree>
    <p:extLst>
      <p:ext uri="{BB962C8B-B14F-4D97-AF65-F5344CB8AC3E}">
        <p14:creationId xmlns="" xmlns:p14="http://schemas.microsoft.com/office/powerpoint/2010/main" val="36117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023119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>
                <a:solidFill>
                  <a:schemeClr val="accent1"/>
                </a:solidFill>
              </a:rPr>
              <a:t>Actitudes hacia las justificaciones para el uso de la agresión</a:t>
            </a:r>
            <a:endParaRPr lang="es-CO" sz="2400" dirty="0">
              <a:solidFill>
                <a:schemeClr val="accen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596" y="5643578"/>
            <a:ext cx="8286776" cy="80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Clr>
                <a:schemeClr val="tx2"/>
              </a:buClr>
              <a:buSzPct val="80000"/>
              <a:defRPr/>
            </a:pPr>
            <a:r>
              <a:rPr lang="es-CO" sz="2000" dirty="0" smtClean="0"/>
              <a:t>Se destacan Cundinamarca, Caldas y Santander, </a:t>
            </a:r>
            <a:r>
              <a:rPr lang="es-CO" sz="2000" dirty="0" err="1" smtClean="0"/>
              <a:t>Duitama</a:t>
            </a:r>
            <a:r>
              <a:rPr lang="es-CO" sz="2000" dirty="0" smtClean="0"/>
              <a:t> y </a:t>
            </a:r>
            <a:r>
              <a:rPr lang="es-CO" sz="2000" dirty="0" err="1" smtClean="0"/>
              <a:t>Rionegro</a:t>
            </a:r>
            <a:r>
              <a:rPr lang="es-CO" sz="2000" dirty="0" smtClean="0"/>
              <a:t> en quinto grado y Huila, Nariño, Sucre, </a:t>
            </a:r>
            <a:r>
              <a:rPr lang="es-CO" sz="2000" dirty="0" err="1" smtClean="0"/>
              <a:t>Facatativá</a:t>
            </a:r>
            <a:r>
              <a:rPr lang="es-CO" sz="2000" dirty="0" smtClean="0"/>
              <a:t>, </a:t>
            </a:r>
            <a:r>
              <a:rPr lang="es-CO" sz="2000" dirty="0" err="1" smtClean="0"/>
              <a:t>Duitama</a:t>
            </a:r>
            <a:r>
              <a:rPr lang="es-CO" sz="2000" dirty="0" smtClean="0"/>
              <a:t> (más del 90%)</a:t>
            </a:r>
            <a:endParaRPr lang="es-C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85926"/>
            <a:ext cx="6256394" cy="366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4026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857232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>
                <a:solidFill>
                  <a:schemeClr val="accent1"/>
                </a:solidFill>
              </a:rPr>
              <a:t>Actitudes hacia las justificaciones para el uso de la </a:t>
            </a:r>
            <a:r>
              <a:rPr lang="es-MX" sz="2400" b="1" dirty="0" smtClean="0">
                <a:solidFill>
                  <a:schemeClr val="accent1"/>
                </a:solidFill>
              </a:rPr>
              <a:t>agresión</a:t>
            </a:r>
            <a:br>
              <a:rPr lang="es-MX" sz="2400" b="1" dirty="0" smtClean="0">
                <a:solidFill>
                  <a:schemeClr val="accent1"/>
                </a:solidFill>
              </a:rPr>
            </a:br>
            <a:r>
              <a:rPr lang="es-MX" sz="2400" b="1" dirty="0" smtClean="0">
                <a:solidFill>
                  <a:schemeClr val="accent1"/>
                </a:solidFill>
              </a:rPr>
              <a:t>Variaciones 2012-2013</a:t>
            </a:r>
            <a:endParaRPr lang="es-CO" sz="2400" dirty="0">
              <a:solidFill>
                <a:schemeClr val="accent1"/>
              </a:solidFill>
            </a:endParaRPr>
          </a:p>
        </p:txBody>
      </p:sp>
      <p:sp>
        <p:nvSpPr>
          <p:cNvPr id="5" name="4 Flecha arriba"/>
          <p:cNvSpPr/>
          <p:nvPr/>
        </p:nvSpPr>
        <p:spPr>
          <a:xfrm>
            <a:off x="1142976" y="1785926"/>
            <a:ext cx="928694" cy="2143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MEJORAN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0800000">
            <a:off x="1142976" y="4286256"/>
            <a:ext cx="928694" cy="214314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EMPEORAN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714612" y="2071678"/>
          <a:ext cx="514353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059"/>
                <a:gridCol w="1866239"/>
                <a:gridCol w="1866239"/>
              </a:tblGrid>
              <a:tr h="1703064">
                <a:tc>
                  <a:txBody>
                    <a:bodyPr/>
                    <a:lstStyle/>
                    <a:p>
                      <a:pPr marL="261938" indent="-261938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Caldas</a:t>
                      </a:r>
                    </a:p>
                    <a:p>
                      <a:pPr marL="261938" indent="-261938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Risaralda</a:t>
                      </a:r>
                    </a:p>
                    <a:p>
                      <a:pPr marL="261938" indent="-261938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Boyacá</a:t>
                      </a:r>
                    </a:p>
                    <a:p>
                      <a:pPr marL="261938" indent="-261938" algn="l" fontAlgn="b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Meta</a:t>
                      </a:r>
                    </a:p>
                    <a:p>
                      <a:pPr marL="261938" indent="-261938" algn="l" fontAlgn="b">
                        <a:buFont typeface="Arial" pitchFamily="34" charset="0"/>
                        <a:buChar char="•"/>
                      </a:pPr>
                      <a:r>
                        <a:rPr lang="es-CO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Medellín</a:t>
                      </a:r>
                    </a:p>
                    <a:p>
                      <a:pPr marL="261938" indent="-261938" algn="l" fontAlgn="b">
                        <a:buFont typeface="Arial" pitchFamily="34" charset="0"/>
                        <a:buChar char="•"/>
                      </a:pPr>
                      <a:r>
                        <a:rPr lang="es-CO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Cúcuta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Santa  Marta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Palmira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Bogotá, D.C.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Ipiales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Cartago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Itagüí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Envigado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Malambo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Sabaneta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Soacha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Pasto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000364" y="4572008"/>
          <a:ext cx="5143537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059"/>
                <a:gridCol w="1866239"/>
                <a:gridCol w="1866239"/>
              </a:tblGrid>
              <a:tr h="1500198">
                <a:tc>
                  <a:txBody>
                    <a:bodyPr/>
                    <a:lstStyle/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Tumaco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Amazonas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Bolívar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Guainía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Magdalena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Chocó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Sucre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Maicao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Turbo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Buenaventura</a:t>
                      </a:r>
                    </a:p>
                    <a:p>
                      <a:pPr marL="261938" indent="-261938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Cesar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3934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s-CO" dirty="0" smtClean="0"/>
          </a:p>
          <a:p>
            <a:pPr marL="0" lvl="0" indent="0" algn="ctr">
              <a:lnSpc>
                <a:spcPct val="115000"/>
              </a:lnSpc>
              <a:buNone/>
              <a:defRPr/>
            </a:pPr>
            <a:r>
              <a:rPr lang="es-CO" dirty="0" smtClean="0">
                <a:solidFill>
                  <a:schemeClr val="accent1"/>
                </a:solidFill>
              </a:rPr>
              <a:t>Esto </a:t>
            </a:r>
            <a:r>
              <a:rPr lang="es-CO" dirty="0">
                <a:solidFill>
                  <a:schemeClr val="accent1"/>
                </a:solidFill>
              </a:rPr>
              <a:t>es positivo para el desarrollo de las competencias ciudadanas, pues sugiere que es menos probable que recurran a la agresión o violencia para conseguir sus objetivos, resolver conflictos o defenderse</a:t>
            </a:r>
            <a:r>
              <a:rPr lang="es-CO" dirty="0" smtClean="0">
                <a:solidFill>
                  <a:schemeClr val="accent1"/>
                </a:solidFill>
              </a:rPr>
              <a:t>.</a:t>
            </a:r>
          </a:p>
          <a:p>
            <a:pPr marL="0" lvl="0" indent="0" algn="ctr">
              <a:lnSpc>
                <a:spcPct val="115000"/>
              </a:lnSpc>
              <a:buNone/>
              <a:defRPr/>
            </a:pPr>
            <a:endParaRPr lang="es-CO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15000"/>
              </a:lnSpc>
              <a:buNone/>
              <a:defRPr/>
            </a:pPr>
            <a:r>
              <a:rPr lang="es-CO" dirty="0">
                <a:solidFill>
                  <a:schemeClr val="accent1"/>
                </a:solidFill>
              </a:rPr>
              <a:t>Sin embargo, frente a las </a:t>
            </a:r>
            <a:r>
              <a:rPr lang="es-CO" b="1" dirty="0">
                <a:solidFill>
                  <a:schemeClr val="accent1"/>
                </a:solidFill>
              </a:rPr>
              <a:t>acciones</a:t>
            </a:r>
            <a:r>
              <a:rPr lang="es-CO" dirty="0">
                <a:solidFill>
                  <a:schemeClr val="accent1"/>
                </a:solidFill>
              </a:rPr>
              <a:t> </a:t>
            </a:r>
            <a:r>
              <a:rPr lang="es-CO" dirty="0" smtClean="0">
                <a:solidFill>
                  <a:schemeClr val="accent1"/>
                </a:solidFill>
              </a:rPr>
              <a:t>observamos que…</a:t>
            </a:r>
            <a:endParaRPr lang="es-CO" dirty="0">
              <a:solidFill>
                <a:schemeClr val="accent1"/>
              </a:solidFill>
            </a:endParaRPr>
          </a:p>
          <a:p>
            <a:pPr marL="0" lvl="0" indent="0" algn="ctr">
              <a:lnSpc>
                <a:spcPct val="115000"/>
              </a:lnSpc>
              <a:buNone/>
              <a:defRPr/>
            </a:pPr>
            <a:endParaRPr lang="es-CO" dirty="0" smtClean="0">
              <a:solidFill>
                <a:schemeClr val="accent1"/>
              </a:solidFill>
            </a:endParaRPr>
          </a:p>
          <a:p>
            <a:pPr marL="0" lvl="0" indent="0" algn="ctr">
              <a:lnSpc>
                <a:spcPct val="115000"/>
              </a:lnSpc>
              <a:buNone/>
              <a:defRPr/>
            </a:pPr>
            <a:endParaRPr lang="es-CO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67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3196" y="928670"/>
            <a:ext cx="815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Roles  de la intimidación escolar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596" y="1571612"/>
            <a:ext cx="5786478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ct val="80000"/>
              <a:defRPr/>
            </a:pPr>
            <a:r>
              <a:rPr lang="es-CO" sz="2000" b="1" dirty="0" smtClean="0">
                <a:solidFill>
                  <a:schemeClr val="accent1"/>
                </a:solidFill>
              </a:rPr>
              <a:t>Porcentajes considerables de agresión en el colegio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855" y="1928802"/>
            <a:ext cx="794267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8629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428596" y="1428736"/>
            <a:ext cx="1143008" cy="492922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ALTOS NIVELES DE VICTIMIZACIÓN ESCOLAR QUINTO GRADO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14480" y="1714488"/>
          <a:ext cx="692948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/>
                <a:gridCol w="2309829"/>
                <a:gridCol w="2309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solidFill>
                            <a:schemeClr val="tx1"/>
                          </a:solidFill>
                        </a:rPr>
                        <a:t>Departamentos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solidFill>
                            <a:schemeClr val="tx1"/>
                          </a:solidFill>
                        </a:rPr>
                        <a:t>Municipios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Antioquia</a:t>
                      </a:r>
                    </a:p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Casanare</a:t>
                      </a:r>
                    </a:p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Cesar</a:t>
                      </a:r>
                    </a:p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Chocó (48%)</a:t>
                      </a: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Guaviare</a:t>
                      </a:r>
                      <a:r>
                        <a:rPr lang="es-CO" sz="2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(47%)</a:t>
                      </a: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Vichada</a:t>
                      </a:r>
                      <a:r>
                        <a:rPr lang="es-CO" sz="2000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(8 puntos)</a:t>
                      </a: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E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Valledupar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Soacha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Neiva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Tumaco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Pereira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Marta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Barrancabermeja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Sincelejo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Buenaventura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Quibdó (48%)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marR="0" indent="-17462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Yopal (45%)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Turbo (50%)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Girardot (45%)</a:t>
                      </a:r>
                      <a:r>
                        <a:rPr lang="es-CO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</a:t>
                      </a:r>
                      <a:endParaRPr lang="es-CO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Cartago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Sabaneta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Apartadó (48%)</a:t>
                      </a:r>
                      <a:r>
                        <a:rPr lang="es-CO" sz="20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</a:t>
                      </a:r>
                      <a:endParaRPr lang="es-CO" sz="20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Chía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Malambo </a:t>
                      </a:r>
                      <a:r>
                        <a:rPr lang="es-CO" sz="2000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(6 puntos)</a:t>
                      </a:r>
                      <a:r>
                        <a:rPr lang="es-CO" sz="20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</a:p>
                    <a:p>
                      <a:pPr marL="174625" indent="-174625" algn="ctr" defTabSz="914400" rtl="0" eaLnBrk="1" latinLnBrk="0" hangingPunct="1">
                        <a:buFont typeface="Arial" pitchFamily="34" charset="0"/>
                        <a:buNone/>
                      </a:pP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 txBox="1">
            <a:spLocks/>
          </p:cNvSpPr>
          <p:nvPr/>
        </p:nvSpPr>
        <p:spPr>
          <a:xfrm>
            <a:off x="539750" y="1484313"/>
            <a:ext cx="8124825" cy="4897437"/>
          </a:xfrm>
          <a:prstGeom prst="rect">
            <a:avLst/>
          </a:prstGeom>
        </p:spPr>
        <p:txBody>
          <a:bodyPr/>
          <a:lstStyle/>
          <a:p>
            <a:pPr marL="514350" indent="-457200" algn="just">
              <a:lnSpc>
                <a:spcPct val="115000"/>
              </a:lnSpc>
              <a:spcBef>
                <a:spcPts val="0"/>
              </a:spcBef>
              <a:buSzPct val="80000"/>
              <a:buFont typeface="Wingdings" pitchFamily="2" charset="2"/>
              <a:buChar char="§"/>
              <a:defRPr/>
            </a:pPr>
            <a:endParaRPr lang="es-CO" sz="2400" dirty="0"/>
          </a:p>
          <a:p>
            <a:pPr marL="514350" indent="-457200" algn="just">
              <a:lnSpc>
                <a:spcPct val="115000"/>
              </a:lnSpc>
              <a:spcBef>
                <a:spcPts val="0"/>
              </a:spcBef>
              <a:buSzPct val="80000"/>
              <a:buFont typeface="Wingdings" pitchFamily="2" charset="2"/>
              <a:buChar char="§"/>
              <a:defRPr/>
            </a:pPr>
            <a:r>
              <a:rPr lang="es-CO" sz="2400" dirty="0"/>
              <a:t>Indagar sobre los </a:t>
            </a:r>
            <a:r>
              <a:rPr lang="es-CO" sz="2400" b="1" dirty="0"/>
              <a:t>procesos de pensamiento, acciones, actitudes, percepciones y emociones</a:t>
            </a:r>
            <a:r>
              <a:rPr lang="es-CO" sz="2400" dirty="0"/>
              <a:t> de los estudiantes que hacen posible que actúen de manera </a:t>
            </a:r>
            <a:r>
              <a:rPr lang="es-ES" sz="2400" dirty="0"/>
              <a:t>constructiva </a:t>
            </a:r>
            <a:r>
              <a:rPr lang="es-CO" sz="2400" dirty="0"/>
              <a:t>como ciudadanos </a:t>
            </a:r>
            <a:r>
              <a:rPr lang="es-ES" sz="2400" dirty="0"/>
              <a:t>en la sociedad.</a:t>
            </a:r>
          </a:p>
          <a:p>
            <a:pPr marL="57150" algn="just">
              <a:lnSpc>
                <a:spcPct val="115000"/>
              </a:lnSpc>
              <a:spcBef>
                <a:spcPts val="0"/>
              </a:spcBef>
              <a:buSzPct val="80000"/>
              <a:defRPr/>
            </a:pPr>
            <a:endParaRPr lang="es-CO" sz="2400" dirty="0"/>
          </a:p>
          <a:p>
            <a:pPr marL="514350" indent="-457200" algn="just">
              <a:lnSpc>
                <a:spcPct val="115000"/>
              </a:lnSpc>
              <a:spcBef>
                <a:spcPts val="0"/>
              </a:spcBef>
              <a:buSzPct val="80000"/>
              <a:buFont typeface="Wingdings" pitchFamily="2" charset="2"/>
              <a:buChar char="§"/>
              <a:defRPr/>
            </a:pPr>
            <a:r>
              <a:rPr lang="es-CO" sz="2400" dirty="0"/>
              <a:t>Brindar información objetiva sobre el </a:t>
            </a:r>
            <a:r>
              <a:rPr lang="es-CO" sz="2400" b="1" dirty="0"/>
              <a:t>estado actual de las competencias ciudadanas</a:t>
            </a:r>
            <a:r>
              <a:rPr lang="es-CO" sz="2400" dirty="0"/>
              <a:t> de los estudiantes de 5° y 9° grados, como apoyo para sustentar la formulación de políticas educativas sobre el tema.</a:t>
            </a:r>
          </a:p>
          <a:p>
            <a:pPr marL="57150" algn="just">
              <a:spcBef>
                <a:spcPts val="0"/>
              </a:spcBef>
              <a:buSzPct val="80000"/>
              <a:defRPr/>
            </a:pPr>
            <a:endParaRPr lang="es-ES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2339974" y="936625"/>
            <a:ext cx="6192466" cy="547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s-ES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Objetivos</a:t>
            </a:r>
          </a:p>
        </p:txBody>
      </p:sp>
    </p:spTree>
    <p:extLst>
      <p:ext uri="{BB962C8B-B14F-4D97-AF65-F5344CB8AC3E}">
        <p14:creationId xmlns="" xmlns:p14="http://schemas.microsoft.com/office/powerpoint/2010/main" val="45996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5" y="944539"/>
            <a:ext cx="815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Tipos de agresión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516" y="1571612"/>
            <a:ext cx="8002326" cy="453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86772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357158" y="1285860"/>
            <a:ext cx="1143008" cy="492922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ALTOS NIVELES DE AGRESIÓN FÍSICA </a:t>
            </a:r>
            <a:br>
              <a:rPr lang="es-CO" dirty="0" smtClean="0">
                <a:solidFill>
                  <a:schemeClr val="tx1"/>
                </a:solidFill>
              </a:rPr>
            </a:br>
            <a:r>
              <a:rPr lang="es-CO" dirty="0" smtClean="0">
                <a:solidFill>
                  <a:schemeClr val="tx1"/>
                </a:solidFill>
              </a:rPr>
              <a:t>QUINTO GRADO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85918" y="1857364"/>
          <a:ext cx="6929487" cy="339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4143405"/>
              </a:tblGrid>
              <a:tr h="260318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solidFill>
                            <a:schemeClr val="tx1"/>
                          </a:solidFill>
                        </a:rPr>
                        <a:t>Departamentos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solidFill>
                            <a:schemeClr val="tx1"/>
                          </a:solidFill>
                        </a:rPr>
                        <a:t>Municipios</a:t>
                      </a:r>
                      <a:endParaRPr lang="es-E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14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Amazonas (38%)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</a:t>
                      </a:r>
                      <a:endParaRPr lang="es-CO" sz="2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Casanare 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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Guaviare 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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Vaupés (36%)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endParaRPr lang="es-CO" sz="2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Vichada  (2 puntos)</a:t>
                      </a:r>
                      <a:r>
                        <a:rPr lang="es-CO" sz="24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Turbo</a:t>
                      </a: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Fusagasugá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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Girardot</a:t>
                      </a: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Girón (34%)</a:t>
                      </a:r>
                      <a:r>
                        <a:rPr lang="es-CO" sz="2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</a:t>
                      </a:r>
                      <a:endParaRPr lang="es-CO" sz="2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Zipaquirá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s-CO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Mosquera (33%)</a:t>
                      </a:r>
                      <a:r>
                        <a:rPr lang="es-CO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</a:t>
                      </a:r>
                      <a:endParaRPr lang="es-CO" sz="2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Apartadó</a:t>
                      </a:r>
                      <a:r>
                        <a:rPr lang="es-CO" sz="24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Chía </a:t>
                      </a:r>
                      <a:r>
                        <a:rPr lang="es-CO" sz="240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166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5000"/>
              </a:lnSpc>
              <a:spcBef>
                <a:spcPts val="1200"/>
              </a:spcBef>
              <a:buClr>
                <a:schemeClr val="tx2"/>
              </a:buClr>
              <a:buNone/>
              <a:defRPr/>
            </a:pPr>
            <a:r>
              <a:rPr lang="es-CO" b="1" dirty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Niveles de moderados </a:t>
            </a:r>
            <a:r>
              <a:rPr lang="es-CO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y bajos de </a:t>
            </a:r>
            <a:r>
              <a:rPr lang="es-CO" b="1" dirty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empatía frente a personas en situación de agresión o </a:t>
            </a:r>
            <a:r>
              <a:rPr lang="es-CO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maltrato</a:t>
            </a:r>
            <a:endParaRPr lang="es-CO" b="1" dirty="0">
              <a:solidFill>
                <a:schemeClr val="accent1"/>
              </a:solidFill>
              <a:latin typeface="Calibri" pitchFamily="34" charset="0"/>
              <a:ea typeface="Geneva" charset="-128"/>
            </a:endParaRP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552" y="2643182"/>
            <a:ext cx="7681553" cy="366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944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65921" y="155679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2"/>
              </a:buClr>
              <a:buNone/>
              <a:defRPr/>
            </a:pPr>
            <a:r>
              <a:rPr lang="es-CO" sz="2600" b="1" dirty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En educación básica, el 45% de los estudiantes aseguran que cuando sienten rabia, tienen dificultades para tener control sobre su comportamiento y reaccionar de manera impulsiva sin hacerle daño a los demás. 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defRPr/>
            </a:pPr>
            <a:r>
              <a:rPr lang="es-CO" sz="2000" dirty="0"/>
              <a:t>Las reacciones o comportamientos más </a:t>
            </a:r>
            <a:r>
              <a:rPr lang="es-CO" sz="2000" dirty="0" smtClean="0"/>
              <a:t>frecuentes, ante una situación de rabia, entre los estudiantes de quinto grado son: </a:t>
            </a:r>
            <a:r>
              <a:rPr lang="es-CO" sz="2000" dirty="0"/>
              <a:t>hacer cosas sin pensar (50%) y </a:t>
            </a:r>
            <a:r>
              <a:rPr lang="es-CO" sz="2000" dirty="0" smtClean="0"/>
              <a:t> tratar </a:t>
            </a:r>
            <a:r>
              <a:rPr lang="es-CO" sz="2000" dirty="0"/>
              <a:t>mal a otras personas (47</a:t>
            </a:r>
            <a:r>
              <a:rPr lang="es-CO" sz="2000" dirty="0" smtClean="0"/>
              <a:t>%)</a:t>
            </a:r>
            <a:endParaRPr lang="es-CO" sz="2000" dirty="0"/>
          </a:p>
          <a:p>
            <a:pPr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defRPr/>
            </a:pPr>
            <a:r>
              <a:rPr lang="es-CO" sz="2000" dirty="0"/>
              <a:t>Hay diferencias significativas a favor de las niñas: el 60% de estas se ubican en el nivel alto, mientras solo el 40% de los niños lo </a:t>
            </a:r>
            <a:r>
              <a:rPr lang="es-CO" sz="2000" dirty="0" smtClean="0"/>
              <a:t>hacen</a:t>
            </a:r>
          </a:p>
          <a:p>
            <a:pPr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defRPr/>
            </a:pPr>
            <a:r>
              <a:rPr lang="es-CO" sz="2000" dirty="0" smtClean="0"/>
              <a:t>No </a:t>
            </a:r>
            <a:r>
              <a:rPr lang="es-CO" sz="2000" dirty="0"/>
              <a:t>se observan diferencias sustanciales en entre los resultados por tipos de establecimientos. </a:t>
            </a:r>
          </a:p>
          <a:p>
            <a:endParaRPr lang="es-CO" sz="2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53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2000240"/>
            <a:ext cx="784887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buSzPct val="80000"/>
              <a:defRPr/>
            </a:pPr>
            <a:r>
              <a:rPr lang="es-CO" sz="2800" dirty="0">
                <a:solidFill>
                  <a:schemeClr val="accent1"/>
                </a:solidFill>
              </a:rPr>
              <a:t>Estos resultados evidencian que aún cuando los estudiantes dicen rechazar el uso de la agresión, actúan de manera agresiva, probablemente por la ausencia de herramientas o habilidades de resolución de conflictos para enfrentarlas. </a:t>
            </a:r>
          </a:p>
        </p:txBody>
      </p:sp>
    </p:spTree>
    <p:extLst>
      <p:ext uri="{BB962C8B-B14F-4D97-AF65-F5344CB8AC3E}">
        <p14:creationId xmlns="" xmlns:p14="http://schemas.microsoft.com/office/powerpoint/2010/main" val="1920062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contenido"/>
          <p:cNvSpPr>
            <a:spLocks noGrp="1"/>
          </p:cNvSpPr>
          <p:nvPr>
            <p:ph idx="1"/>
          </p:nvPr>
        </p:nvSpPr>
        <p:spPr>
          <a:xfrm>
            <a:off x="683568" y="2204864"/>
            <a:ext cx="7848872" cy="3462338"/>
          </a:xfrm>
        </p:spPr>
        <p:txBody>
          <a:bodyPr lIns="91435" tIns="45718" rIns="91435" bIns="45718">
            <a:normAutofit/>
          </a:bodyPr>
          <a:lstStyle/>
          <a:p>
            <a:pPr algn="ctr" eaLnBrk="1" hangingPunct="1">
              <a:buFontTx/>
              <a:buNone/>
            </a:pPr>
            <a:r>
              <a:rPr lang="es-MX" sz="4400" b="1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Resultados</a:t>
            </a:r>
            <a:endParaRPr lang="es-CO" sz="4400" b="1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s-CO" sz="4400" b="1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Participación y Responsabilidad democrática</a:t>
            </a:r>
            <a:endParaRPr lang="es-ES" sz="4400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6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1"/>
                </a:solidFill>
              </a:rPr>
              <a:t>La </a:t>
            </a:r>
            <a:r>
              <a:rPr lang="es-CO" dirty="0">
                <a:solidFill>
                  <a:schemeClr val="accent1"/>
                </a:solidFill>
              </a:rPr>
              <a:t>mayoría de los estudiantes colombianos, en promedio, perciben que pueden para participar democráticamente en la toma de decisiones relacionadas con asuntos que afectan su vida escolar y están en desacuerdo con las creencia negativas hacia el gobierno escolar y la participación estudiantil. </a:t>
            </a:r>
          </a:p>
        </p:txBody>
      </p:sp>
    </p:spTree>
    <p:extLst>
      <p:ext uri="{BB962C8B-B14F-4D97-AF65-F5344CB8AC3E}">
        <p14:creationId xmlns="" xmlns:p14="http://schemas.microsoft.com/office/powerpoint/2010/main" val="31684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5" y="944539"/>
            <a:ext cx="815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Oportunidades de participación en el colegio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23758" y="1467759"/>
            <a:ext cx="8100391" cy="498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endParaRPr lang="es-CO" sz="2000" dirty="0"/>
          </a:p>
          <a:p>
            <a:pPr marL="342900" indent="-342900"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2400" dirty="0" smtClean="0"/>
              <a:t>Para </a:t>
            </a:r>
            <a:r>
              <a:rPr lang="es-CO" sz="2400" dirty="0"/>
              <a:t>los estudiantes de quinto grado las situaciones que se </a:t>
            </a:r>
            <a:r>
              <a:rPr lang="es-CO" sz="2400" dirty="0" smtClean="0"/>
              <a:t>presentan </a:t>
            </a:r>
            <a:r>
              <a:rPr lang="es-CO" sz="2400" dirty="0"/>
              <a:t>con mayor </a:t>
            </a:r>
            <a:r>
              <a:rPr lang="es-CO" sz="2400" dirty="0" smtClean="0"/>
              <a:t>frecuencia, relacionadas con las oportunidades de participación en su colegio, </a:t>
            </a:r>
            <a:r>
              <a:rPr lang="es-CO" sz="2400" dirty="0"/>
              <a:t>oscilaron entre </a:t>
            </a:r>
            <a:r>
              <a:rPr lang="es-CO" sz="2400" dirty="0" smtClean="0"/>
              <a:t>47% (hablar </a:t>
            </a:r>
            <a:r>
              <a:rPr lang="es-CO" sz="2400" dirty="0"/>
              <a:t>en clase con los profesores sobre las cosas que afectan al </a:t>
            </a:r>
            <a:r>
              <a:rPr lang="es-CO" sz="2400" dirty="0" smtClean="0"/>
              <a:t>grupo) </a:t>
            </a:r>
            <a:r>
              <a:rPr lang="es-CO" sz="2400" dirty="0"/>
              <a:t>y 60</a:t>
            </a:r>
            <a:r>
              <a:rPr lang="es-CO" sz="2400" dirty="0" smtClean="0"/>
              <a:t>% (sus </a:t>
            </a:r>
            <a:r>
              <a:rPr lang="es-CO" sz="2400" dirty="0"/>
              <a:t>profesores toman en cuenta sus  </a:t>
            </a:r>
            <a:r>
              <a:rPr lang="es-CO" sz="2400" dirty="0" smtClean="0"/>
              <a:t>opiniones). </a:t>
            </a:r>
            <a:endParaRPr lang="es-CO" sz="2400" dirty="0"/>
          </a:p>
          <a:p>
            <a:pPr marL="342900" indent="-342900" algn="just">
              <a:lnSpc>
                <a:spcPct val="10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2400" dirty="0"/>
              <a:t>En noveno </a:t>
            </a:r>
            <a:r>
              <a:rPr lang="es-CO" sz="2400" dirty="0" smtClean="0"/>
              <a:t>grado, </a:t>
            </a:r>
            <a:r>
              <a:rPr lang="es-CO" sz="2400" dirty="0"/>
              <a:t>estos porcentajes variaron entre 39% </a:t>
            </a:r>
            <a:r>
              <a:rPr lang="es-CO" sz="2400" dirty="0" smtClean="0"/>
              <a:t>(en </a:t>
            </a:r>
            <a:r>
              <a:rPr lang="es-CO" sz="2400" dirty="0"/>
              <a:t>el colegio se toman decisiones teniendo en cuenta las opiniones de los </a:t>
            </a:r>
            <a:r>
              <a:rPr lang="es-CO" sz="2400" dirty="0" smtClean="0"/>
              <a:t>estudiantes) </a:t>
            </a:r>
            <a:r>
              <a:rPr lang="es-CO" sz="2400" dirty="0"/>
              <a:t>y 59% (se discuten problemas o inquietudes del grupo en actividades como dirección de grupo o reuniones por grados).</a:t>
            </a:r>
          </a:p>
        </p:txBody>
      </p:sp>
    </p:spTree>
    <p:extLst>
      <p:ext uri="{BB962C8B-B14F-4D97-AF65-F5344CB8AC3E}">
        <p14:creationId xmlns="" xmlns:p14="http://schemas.microsoft.com/office/powerpoint/2010/main" val="108189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5" y="944539"/>
            <a:ext cx="815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Oportunidades de participación en el colegio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1857364"/>
            <a:ext cx="7786742" cy="371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285720" y="5572140"/>
            <a:ext cx="8786842" cy="12018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s-CO" dirty="0" smtClean="0"/>
              <a:t>No se observan diferencias entre las percepciones de los estudiantes por género.</a:t>
            </a:r>
          </a:p>
          <a:p>
            <a:pPr marL="177800" indent="-177800" algn="just">
              <a:lnSpc>
                <a:spcPct val="115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s-CO" dirty="0" smtClean="0"/>
              <a:t>Los colegios oficiales de zonas rurales tienen percepciones más favorables en esta escala que la de los estudiantes de establecimientos oficiales urbanos.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06323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857232"/>
            <a:ext cx="7812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20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Actitudes hacia el gobierno escolar y la participación estudiantil</a:t>
            </a:r>
          </a:p>
          <a:p>
            <a:pPr algn="r"/>
            <a:r>
              <a:rPr lang="es-MX" sz="2400" b="1" dirty="0" smtClean="0">
                <a:solidFill>
                  <a:schemeClr val="accent1"/>
                </a:solidFill>
              </a:rPr>
              <a:t>Variaciones 2012-2013</a:t>
            </a:r>
            <a:endParaRPr lang="es-CO" sz="2400" dirty="0">
              <a:solidFill>
                <a:schemeClr val="accent1"/>
              </a:solidFill>
            </a:endParaRPr>
          </a:p>
        </p:txBody>
      </p:sp>
      <p:sp>
        <p:nvSpPr>
          <p:cNvPr id="5" name="4 Flecha arriba"/>
          <p:cNvSpPr/>
          <p:nvPr/>
        </p:nvSpPr>
        <p:spPr>
          <a:xfrm>
            <a:off x="1142976" y="1785926"/>
            <a:ext cx="928694" cy="2143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MEJORAN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0800000">
            <a:off x="1142976" y="4286256"/>
            <a:ext cx="928694" cy="214314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EMPEORAN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714612" y="2071678"/>
          <a:ext cx="5143537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059"/>
                <a:gridCol w="1866239"/>
                <a:gridCol w="1866239"/>
              </a:tblGrid>
              <a:tr h="1071570"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Caquetá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Florencia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Tumaco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San Andrés</a:t>
                      </a: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18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Floridablanca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Buga</a:t>
                      </a:r>
                      <a:endParaRPr lang="es-CO" sz="18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Palmira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Tuluá</a:t>
                      </a: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Ipiales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Chía</a:t>
                      </a: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</a:t>
                      </a:r>
                      <a:endParaRPr lang="es-CO" sz="18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000364" y="4572008"/>
          <a:ext cx="5143537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059"/>
                <a:gridCol w="1866239"/>
                <a:gridCol w="1866239"/>
              </a:tblGrid>
              <a:tr h="1500198"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Quibdó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Girón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Envigado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Maicao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Bolívar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Guainía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Vichada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Guaviare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Cartago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Sabaneta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Dosquebradas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12776"/>
            <a:ext cx="7920037" cy="432048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Tx/>
              <a:buNone/>
              <a:defRPr/>
            </a:pPr>
            <a:r>
              <a:rPr lang="es-CO" sz="3600" dirty="0" smtClean="0">
                <a:cs typeface="Calibri" pitchFamily="34" charset="0"/>
              </a:rPr>
              <a:t>	La prueba de competencias ciudadanas aplicada a los estudiantes de 5° y 9° grados evalúa dos aspectos: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s-CO" sz="3600" dirty="0" smtClean="0">
              <a:cs typeface="Calibri" pitchFamily="34" charset="0"/>
            </a:endParaRPr>
          </a:p>
          <a:p>
            <a:pPr marL="857227" lvl="1" indent="-457177">
              <a:spcBef>
                <a:spcPts val="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3600" dirty="0" smtClean="0">
                <a:cs typeface="Calibri" pitchFamily="34" charset="0"/>
              </a:rPr>
              <a:t>Pensamiento ciudadano</a:t>
            </a:r>
          </a:p>
          <a:p>
            <a:pPr marL="400050" lvl="1" indent="0">
              <a:spcBef>
                <a:spcPts val="0"/>
              </a:spcBef>
              <a:buClr>
                <a:schemeClr val="tx2"/>
              </a:buClr>
              <a:buSzPct val="80000"/>
              <a:buNone/>
              <a:defRPr/>
            </a:pPr>
            <a:endParaRPr lang="es-CO" sz="3600" dirty="0" smtClean="0">
              <a:cs typeface="Calibri" pitchFamily="34" charset="0"/>
            </a:endParaRPr>
          </a:p>
          <a:p>
            <a:pPr marL="857227" lvl="1" indent="-457177">
              <a:spcBef>
                <a:spcPts val="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3600" dirty="0" smtClean="0">
                <a:cs typeface="Calibri" pitchFamily="34" charset="0"/>
              </a:rPr>
              <a:t>Acciones y actitudes ciudadanas</a:t>
            </a:r>
            <a:endParaRPr lang="es-CO" sz="36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03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300696" cy="39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467545" y="944539"/>
            <a:ext cx="8156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hangingPunct="0"/>
            <a:r>
              <a:rPr lang="es-ES" sz="2800" b="1" dirty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Actitudes hacia el gobierno escolar y la participación </a:t>
            </a:r>
            <a:r>
              <a:rPr lang="es-ES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estudiantil</a:t>
            </a:r>
            <a:endParaRPr lang="es-ES" sz="2800" b="1" dirty="0">
              <a:solidFill>
                <a:schemeClr val="accent1"/>
              </a:solidFill>
              <a:latin typeface="Calibri" pitchFamily="34" charset="0"/>
              <a:ea typeface="Geneva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5" y="944539"/>
            <a:ext cx="8156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hangingPunct="0"/>
            <a:r>
              <a:rPr lang="es-ES" sz="2800" b="1" dirty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Actitudes hacia el gobierno escolar y la participación </a:t>
            </a:r>
            <a:r>
              <a:rPr lang="es-ES" sz="2800" b="1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>estudiantil</a:t>
            </a:r>
            <a:endParaRPr lang="es-ES" sz="2800" b="1" dirty="0">
              <a:solidFill>
                <a:schemeClr val="accent1"/>
              </a:solidFill>
              <a:latin typeface="Calibri" pitchFamily="34" charset="0"/>
              <a:ea typeface="Geneva" charset="-12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5" y="2132856"/>
            <a:ext cx="7992888" cy="3704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Bef>
                <a:spcPts val="1200"/>
              </a:spcBef>
              <a:buClr>
                <a:schemeClr val="tx2"/>
              </a:buClr>
              <a:buSzPct val="80000"/>
              <a:defRPr/>
            </a:pPr>
            <a:r>
              <a:rPr lang="es-CO" sz="2400" dirty="0" smtClean="0">
                <a:solidFill>
                  <a:schemeClr val="accent1"/>
                </a:solidFill>
              </a:rPr>
              <a:t>Se presento un incremento (4 puntos porcentuales) en el porcentaje de </a:t>
            </a:r>
            <a:r>
              <a:rPr lang="es-CO" sz="2400" dirty="0">
                <a:solidFill>
                  <a:schemeClr val="accent1"/>
                </a:solidFill>
              </a:rPr>
              <a:t>estudiantes </a:t>
            </a:r>
            <a:r>
              <a:rPr lang="es-CO" sz="2400" dirty="0" smtClean="0">
                <a:solidFill>
                  <a:schemeClr val="accent1"/>
                </a:solidFill>
              </a:rPr>
              <a:t>que tienen </a:t>
            </a:r>
            <a:r>
              <a:rPr lang="es-CO" sz="2400" dirty="0">
                <a:solidFill>
                  <a:schemeClr val="accent1"/>
                </a:solidFill>
              </a:rPr>
              <a:t>percepciones favorables sobre la participación en el colegio. Sin embargo…</a:t>
            </a:r>
          </a:p>
          <a:p>
            <a:pPr marL="342900" indent="-342900" algn="just">
              <a:lnSpc>
                <a:spcPct val="9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2200" dirty="0" smtClean="0"/>
              <a:t>Las </a:t>
            </a:r>
            <a:r>
              <a:rPr lang="es-CO" sz="2200" dirty="0"/>
              <a:t>percepciones de los estudiantes colombianos sobre las creencias negativas </a:t>
            </a:r>
            <a:r>
              <a:rPr lang="es-CO" sz="2200" dirty="0" smtClean="0"/>
              <a:t>oscilaron </a:t>
            </a:r>
            <a:r>
              <a:rPr lang="es-CO" sz="2200" dirty="0"/>
              <a:t>entre el 24% (El gobierno escolar es una pérdida de tiempo) y el 60% (Los estudiantes elegidos al gobierno escolar siempre incumplen sus promesas)</a:t>
            </a:r>
          </a:p>
          <a:p>
            <a:pPr marL="342900" indent="-342900" algn="just">
              <a:lnSpc>
                <a:spcPct val="95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/>
            </a:pPr>
            <a:r>
              <a:rPr lang="es-CO" sz="2200" dirty="0" smtClean="0"/>
              <a:t>Un </a:t>
            </a:r>
            <a:r>
              <a:rPr lang="es-CO" sz="2200" dirty="0"/>
              <a:t>tercio de los estudiantes </a:t>
            </a:r>
            <a:r>
              <a:rPr lang="es-CO" sz="2200" dirty="0" smtClean="0"/>
              <a:t>cree </a:t>
            </a:r>
            <a:r>
              <a:rPr lang="es-CO" sz="2200" dirty="0"/>
              <a:t>que la participación estudiantil no cambia nada en el colegio y que votar en las elecciones de representantes estudiantes no sirve para nada. </a:t>
            </a:r>
          </a:p>
        </p:txBody>
      </p:sp>
    </p:spTree>
    <p:extLst>
      <p:ext uri="{BB962C8B-B14F-4D97-AF65-F5344CB8AC3E}">
        <p14:creationId xmlns="" xmlns:p14="http://schemas.microsoft.com/office/powerpoint/2010/main" val="1078235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2636912"/>
            <a:ext cx="8229600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200" dirty="0" smtClean="0">
                <a:solidFill>
                  <a:schemeClr val="accent1"/>
                </a:solidFill>
              </a:rPr>
              <a:t>Los estudiantes rechazan la violación de los derechos fundamentales de los ciudadanos por parte de los gobernantes y justifican las dictaduras y el autoritarismo </a:t>
            </a:r>
            <a:endParaRPr lang="es-CO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4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2132856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dirty="0">
                <a:solidFill>
                  <a:schemeClr val="accent1"/>
                </a:solidFill>
              </a:rPr>
              <a:t>Sin embargo, presentan algún grado de acuerdo con afirmaciones que presentan situaciones y razones que justifican el incumplimiento de la ley y con situaciones y argumentos que justifican actos de corrupción, haciéndolos parecer como algo aceptable bajo ciertas circunstancias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57158" y="57148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  <a:t/>
            </a:r>
            <a:b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</a:b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  <a:t>Actitudes hacia la corrupción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Geneva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0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192620" cy="39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57158" y="71435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  <a:t/>
            </a:r>
            <a:b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</a:b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Geneva" charset="-128"/>
                <a:cs typeface="+mn-cs"/>
              </a:rPr>
              <a:t>Actitudes hacia la corrupción, noveno grado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Geneva" charset="-128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143372" y="5357826"/>
            <a:ext cx="928694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r"/>
            <a:r>
              <a:rPr lang="es-MX" sz="28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  <a:cs typeface="+mn-cs"/>
              </a:rPr>
              <a:t/>
            </a:r>
            <a:br>
              <a:rPr lang="es-MX" sz="28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  <a:cs typeface="+mn-cs"/>
              </a:rPr>
            </a:br>
            <a:r>
              <a:rPr lang="es-MX" sz="28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  <a:cs typeface="+mn-cs"/>
              </a:rPr>
              <a:t>Actitudes </a:t>
            </a:r>
            <a:r>
              <a:rPr lang="es-MX" sz="2800" dirty="0">
                <a:solidFill>
                  <a:schemeClr val="accent1"/>
                </a:solidFill>
                <a:latin typeface="Calibri" pitchFamily="34" charset="0"/>
                <a:ea typeface="Geneva" charset="-128"/>
                <a:cs typeface="+mn-cs"/>
              </a:rPr>
              <a:t>hacia la </a:t>
            </a:r>
            <a:r>
              <a:rPr lang="es-MX" sz="28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  <a:cs typeface="+mn-cs"/>
              </a:rPr>
              <a:t>corrupción</a:t>
            </a:r>
            <a:endParaRPr lang="es-CO" sz="2800" dirty="0">
              <a:solidFill>
                <a:schemeClr val="accent1"/>
              </a:solidFill>
              <a:latin typeface="Calibri" pitchFamily="34" charset="0"/>
              <a:ea typeface="Geneva" charset="-128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s-CO" dirty="0" smtClean="0"/>
              <a:t>En </a:t>
            </a:r>
            <a:r>
              <a:rPr lang="es-CO" dirty="0"/>
              <a:t>los departamentos </a:t>
            </a:r>
            <a:r>
              <a:rPr lang="es-CO" dirty="0" smtClean="0"/>
              <a:t>de Vichada</a:t>
            </a:r>
            <a:r>
              <a:rPr lang="es-CO" dirty="0"/>
              <a:t>, Chocó, Amazonas, Guainía, San Andrés y los municipios de Buenaventura y Quibdó, menos del 50% de sus estudiantes se </a:t>
            </a:r>
            <a:r>
              <a:rPr lang="es-CO" dirty="0" smtClean="0"/>
              <a:t>ubica </a:t>
            </a:r>
            <a:r>
              <a:rPr lang="es-CO" dirty="0"/>
              <a:t>en el nivel alto de esta </a:t>
            </a:r>
            <a:r>
              <a:rPr lang="es-CO" dirty="0" smtClean="0"/>
              <a:t>escala.</a:t>
            </a:r>
          </a:p>
          <a:p>
            <a:pPr>
              <a:buClr>
                <a:schemeClr val="tx2"/>
              </a:buClr>
            </a:pPr>
            <a:endParaRPr lang="es-CO" dirty="0" smtClean="0"/>
          </a:p>
          <a:p>
            <a:pPr>
              <a:buClr>
                <a:schemeClr val="tx2"/>
              </a:buClr>
            </a:pPr>
            <a:r>
              <a:rPr lang="es-CO" dirty="0" smtClean="0"/>
              <a:t>En </a:t>
            </a:r>
            <a:r>
              <a:rPr lang="es-CO" dirty="0"/>
              <a:t>departamento de Santander y los municipios de Sogamoso, Chía, Pasto, Zipaquirá, Facatativá y </a:t>
            </a:r>
            <a:r>
              <a:rPr lang="es-CO" dirty="0" err="1"/>
              <a:t>Duitama</a:t>
            </a:r>
            <a:r>
              <a:rPr lang="es-CO" dirty="0"/>
              <a:t> </a:t>
            </a:r>
            <a:r>
              <a:rPr lang="es-CO" dirty="0" smtClean="0"/>
              <a:t>un </a:t>
            </a:r>
            <a:r>
              <a:rPr lang="es-CO" dirty="0"/>
              <a:t>poco más del 66% de los </a:t>
            </a:r>
            <a:r>
              <a:rPr lang="es-CO" dirty="0" smtClean="0"/>
              <a:t>estudiantes se ubica en el nivel alto. </a:t>
            </a:r>
            <a:endParaRPr lang="es-CO" dirty="0"/>
          </a:p>
          <a:p>
            <a:endParaRPr lang="es-CO" sz="2200" dirty="0"/>
          </a:p>
        </p:txBody>
      </p:sp>
    </p:spTree>
    <p:extLst>
      <p:ext uri="{BB962C8B-B14F-4D97-AF65-F5344CB8AC3E}">
        <p14:creationId xmlns="" xmlns:p14="http://schemas.microsoft.com/office/powerpoint/2010/main" val="37712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857232"/>
            <a:ext cx="78123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b="1" dirty="0" smtClean="0">
                <a:solidFill>
                  <a:schemeClr val="accent1"/>
                </a:solidFill>
              </a:rPr>
              <a:t>Actitudes hacia la corrupción</a:t>
            </a:r>
            <a:r>
              <a:rPr lang="es-MX" sz="24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  <a:t/>
            </a:r>
            <a:br>
              <a:rPr lang="es-MX" sz="2400" dirty="0" smtClean="0">
                <a:solidFill>
                  <a:schemeClr val="accent1"/>
                </a:solidFill>
                <a:latin typeface="Calibri" pitchFamily="34" charset="0"/>
                <a:ea typeface="Geneva" charset="-128"/>
              </a:rPr>
            </a:br>
            <a:r>
              <a:rPr lang="es-MX" sz="2400" b="1" dirty="0" smtClean="0">
                <a:solidFill>
                  <a:schemeClr val="accent1"/>
                </a:solidFill>
              </a:rPr>
              <a:t>Variaciones 2012-2013</a:t>
            </a:r>
            <a:endParaRPr lang="es-CO" sz="2400" dirty="0">
              <a:solidFill>
                <a:schemeClr val="accent1"/>
              </a:solidFill>
            </a:endParaRPr>
          </a:p>
        </p:txBody>
      </p:sp>
      <p:sp>
        <p:nvSpPr>
          <p:cNvPr id="5" name="4 Flecha arriba"/>
          <p:cNvSpPr/>
          <p:nvPr/>
        </p:nvSpPr>
        <p:spPr>
          <a:xfrm>
            <a:off x="1142976" y="1785926"/>
            <a:ext cx="928694" cy="2143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MEJORAN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0800000">
            <a:off x="1142976" y="4286256"/>
            <a:ext cx="928694" cy="214314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EMPEORAN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714612" y="2071678"/>
          <a:ext cx="514353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059"/>
                <a:gridCol w="1866239"/>
                <a:gridCol w="1866239"/>
              </a:tblGrid>
              <a:tr h="2000264"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Caquetá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Casanare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Guainía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 Andrés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Palmira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Vichada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Manizales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Cúcuta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Bucaramanga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Ibagué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Buga</a:t>
                      </a:r>
                      <a:endParaRPr lang="es-CO" sz="18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Tuluá</a:t>
                      </a: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Jamundí</a:t>
                      </a:r>
                      <a:endParaRPr lang="es-CO" sz="18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Sabaneta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Apartadó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928926" y="4500570"/>
          <a:ext cx="5143537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857521"/>
              </a:tblGrid>
              <a:tr h="1500198"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Duitama</a:t>
                      </a:r>
                      <a:endParaRPr lang="es-CO" sz="1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Florencia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Chocó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Lorica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Guaviare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Dosquebradas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Barrancabermeja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Uribia</a:t>
                      </a:r>
                      <a:endParaRPr lang="es-CO" sz="1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Ipiales</a:t>
                      </a:r>
                    </a:p>
                    <a:p>
                      <a:pPr marL="261938" marR="0" indent="-2619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Facatativá</a:t>
                      </a:r>
                      <a:endParaRPr lang="es-CO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O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s-CO" dirty="0" smtClean="0">
                <a:solidFill>
                  <a:schemeClr val="accent1"/>
                </a:solidFill>
              </a:rPr>
              <a:t>Es </a:t>
            </a:r>
            <a:r>
              <a:rPr lang="es-CO" dirty="0">
                <a:solidFill>
                  <a:schemeClr val="accent1"/>
                </a:solidFill>
              </a:rPr>
              <a:t>necesario promover acciones </a:t>
            </a:r>
            <a:r>
              <a:rPr lang="es-CO" dirty="0" smtClean="0">
                <a:solidFill>
                  <a:schemeClr val="accent1"/>
                </a:solidFill>
              </a:rPr>
              <a:t>que </a:t>
            </a:r>
            <a:r>
              <a:rPr lang="es-CO" dirty="0">
                <a:solidFill>
                  <a:schemeClr val="accent1"/>
                </a:solidFill>
              </a:rPr>
              <a:t>incentiven en los estudiantes posturas más </a:t>
            </a:r>
            <a:r>
              <a:rPr lang="es-CO" dirty="0" smtClean="0">
                <a:solidFill>
                  <a:schemeClr val="accent1"/>
                </a:solidFill>
              </a:rPr>
              <a:t>críticas </a:t>
            </a:r>
            <a:r>
              <a:rPr lang="es-CO" dirty="0">
                <a:solidFill>
                  <a:schemeClr val="accent1"/>
                </a:solidFill>
              </a:rPr>
              <a:t>frente a los actos de corrupción y el respeto a la ley, de tal </a:t>
            </a:r>
            <a:r>
              <a:rPr lang="es-CO" dirty="0" smtClean="0">
                <a:solidFill>
                  <a:schemeClr val="accent1"/>
                </a:solidFill>
              </a:rPr>
              <a:t>manera que </a:t>
            </a:r>
            <a:r>
              <a:rPr lang="es-CO" dirty="0">
                <a:solidFill>
                  <a:schemeClr val="accent1"/>
                </a:solidFill>
              </a:rPr>
              <a:t>aumente </a:t>
            </a:r>
            <a:r>
              <a:rPr lang="es-CO" dirty="0" smtClean="0">
                <a:solidFill>
                  <a:schemeClr val="accent1"/>
                </a:solidFill>
              </a:rPr>
              <a:t>su </a:t>
            </a:r>
            <a:r>
              <a:rPr lang="es-CO" dirty="0">
                <a:solidFill>
                  <a:schemeClr val="accent1"/>
                </a:solidFill>
              </a:rPr>
              <a:t>disposición a actuar en contra de las prácticas que puede traer consecuencias negativas para los ambientes democráticos.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8160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4848" y="2564904"/>
            <a:ext cx="8229600" cy="17281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¿Qué </a:t>
            </a:r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información se encuentra dis</a:t>
            </a:r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ponible</a:t>
            </a:r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? </a:t>
            </a:r>
            <a:endParaRPr lang="es-CO" sz="4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s-CO" dirty="0" smtClean="0"/>
              <a:t>Reporte de resultados para las instituciones educativas (uso restringido)</a:t>
            </a:r>
          </a:p>
          <a:p>
            <a:pPr>
              <a:buClr>
                <a:schemeClr val="tx2"/>
              </a:buClr>
            </a:pPr>
            <a:r>
              <a:rPr lang="es-CO" dirty="0" smtClean="0"/>
              <a:t>Guías para la interpretación y lectura de los resultados</a:t>
            </a:r>
          </a:p>
          <a:p>
            <a:pPr>
              <a:buClr>
                <a:schemeClr val="tx2"/>
              </a:buClr>
            </a:pPr>
            <a:r>
              <a:rPr lang="es-CO" dirty="0" smtClean="0"/>
              <a:t>Reporte de resultados a nivel territorial, departamental y municipal</a:t>
            </a:r>
          </a:p>
          <a:p>
            <a:pPr lvl="1" algn="ctr">
              <a:buNone/>
            </a:pPr>
            <a:r>
              <a:rPr lang="es-CO" dirty="0" smtClean="0"/>
              <a:t>Disponibles a partir del 14 de julio en </a:t>
            </a:r>
            <a:r>
              <a:rPr lang="es-ES" dirty="0" smtClean="0">
                <a:hlinkClick r:id="rId2"/>
              </a:rPr>
              <a:t>http</a:t>
            </a:r>
            <a:r>
              <a:rPr lang="es-ES" dirty="0" smtClean="0">
                <a:hlinkClick r:id="rId2"/>
              </a:rPr>
              <a:t>://www2.icfesinteractivo.gov.co/ReportesSaber359</a:t>
            </a:r>
            <a:r>
              <a:rPr lang="es-ES" dirty="0" smtClean="0">
                <a:hlinkClick r:id="rId2"/>
              </a:rPr>
              <a:t>/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4848" y="2564904"/>
            <a:ext cx="8229600" cy="17281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¿Qué saben y qué saben hacer los estudiantes colombianos en pensamiento ciudadano? </a:t>
            </a:r>
          </a:p>
        </p:txBody>
      </p:sp>
    </p:spTree>
    <p:extLst>
      <p:ext uri="{BB962C8B-B14F-4D97-AF65-F5344CB8AC3E}">
        <p14:creationId xmlns="" xmlns:p14="http://schemas.microsoft.com/office/powerpoint/2010/main" val="27304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00034" y="2714620"/>
            <a:ext cx="8229600" cy="17281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¿Para qué sirve est</a:t>
            </a:r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 información</a:t>
            </a:r>
            <a:r>
              <a:rPr lang="es-CO" sz="4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? </a:t>
            </a:r>
            <a:endParaRPr lang="es-CO" sz="4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</a:pPr>
            <a:r>
              <a:rPr lang="es-CO" sz="2000" dirty="0" smtClean="0"/>
              <a:t>Sirven como insumo confiable para la realización de </a:t>
            </a:r>
            <a:r>
              <a:rPr lang="es-CO" sz="2000" b="1" dirty="0" smtClean="0"/>
              <a:t>diagnósticos o lecturas de contexto</a:t>
            </a:r>
            <a:r>
              <a:rPr lang="es-CO" sz="2000" dirty="0" smtClean="0"/>
              <a:t> que permitan identificar y definir acciones para formar en ciudadanía, usando como herramienta el desarrollo de competencias ciudadanas.</a:t>
            </a:r>
          </a:p>
          <a:p>
            <a:pPr>
              <a:buClr>
                <a:schemeClr val="tx2"/>
              </a:buClr>
            </a:pPr>
            <a:r>
              <a:rPr lang="es-CO" sz="2000" dirty="0" smtClean="0"/>
              <a:t>Orientan el mejoramiento de </a:t>
            </a:r>
            <a:r>
              <a:rPr lang="es-CO" sz="2000" b="1" dirty="0" smtClean="0"/>
              <a:t>estrategias pedagógicas</a:t>
            </a:r>
            <a:r>
              <a:rPr lang="es-CO" sz="2000" dirty="0" smtClean="0"/>
              <a:t> de formación ciudadana que promuevan la construcción de ambientes democráticos de aprendizaje y que permitan la puesta en práctica de las competencias ciudadanas por parte de los estudiantes.</a:t>
            </a:r>
          </a:p>
          <a:p>
            <a:pPr>
              <a:buClr>
                <a:schemeClr val="tx2"/>
              </a:buClr>
            </a:pPr>
            <a:r>
              <a:rPr lang="es-CO" sz="2000" dirty="0" smtClean="0"/>
              <a:t>Insumo </a:t>
            </a:r>
            <a:r>
              <a:rPr lang="es-CO" sz="2000" dirty="0" smtClean="0"/>
              <a:t>para apoyar  </a:t>
            </a:r>
            <a:r>
              <a:rPr lang="es-CO" sz="2000" dirty="0" smtClean="0"/>
              <a:t>la reflexión pedagógica </a:t>
            </a:r>
            <a:r>
              <a:rPr lang="es-CO" sz="2000" dirty="0" smtClean="0"/>
              <a:t>de las instituciones educativas sobre </a:t>
            </a:r>
            <a:r>
              <a:rPr lang="es-CO" sz="2000" dirty="0" smtClean="0"/>
              <a:t>cuáles son las fortalezas y retos para la formación en ciudadanía </a:t>
            </a:r>
          </a:p>
          <a:p>
            <a:pPr>
              <a:buClr>
                <a:schemeClr val="tx2"/>
              </a:buClr>
            </a:pPr>
            <a:r>
              <a:rPr lang="es-CO" sz="2000" dirty="0" smtClean="0"/>
              <a:t>Sirven para adelantar un ejercicio de discusión y toma de decisiones </a:t>
            </a:r>
            <a:r>
              <a:rPr lang="es-CO" sz="2000" dirty="0" smtClean="0"/>
              <a:t>con la comunidad educativa sobre </a:t>
            </a:r>
            <a:r>
              <a:rPr lang="es-CO" sz="2000" dirty="0" smtClean="0"/>
              <a:t>la creación o consolidación de programas y acciones para la formación en ciudadanía.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contenido"/>
          <p:cNvSpPr>
            <a:spLocks noGrp="1"/>
          </p:cNvSpPr>
          <p:nvPr>
            <p:ph idx="1"/>
          </p:nvPr>
        </p:nvSpPr>
        <p:spPr>
          <a:xfrm>
            <a:off x="4549634" y="1772816"/>
            <a:ext cx="4130692" cy="3744416"/>
          </a:xfrm>
        </p:spPr>
        <p:txBody>
          <a:bodyPr lIns="91435" tIns="45718" rIns="91435" bIns="45718"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es-CO" sz="4400" b="1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¡GRACIAS POR SU ATENCIÓN!</a:t>
            </a:r>
          </a:p>
          <a:p>
            <a:pPr algn="ctr" eaLnBrk="1" hangingPunct="1">
              <a:buFontTx/>
              <a:buNone/>
            </a:pPr>
            <a:endParaRPr lang="es-CO" sz="4400" b="1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s-CO" sz="4400" b="1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s-CO" sz="4400" b="1" u="sng" dirty="0" smtClean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www.icfes.gov.co</a:t>
            </a:r>
          </a:p>
          <a:p>
            <a:pPr algn="ctr" eaLnBrk="1" hangingPunct="1">
              <a:buFontTx/>
              <a:buNone/>
            </a:pPr>
            <a:endParaRPr lang="es-ES" sz="4400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3" y="1761531"/>
            <a:ext cx="4370122" cy="3738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06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71504"/>
          </a:xfrm>
        </p:spPr>
        <p:txBody>
          <a:bodyPr/>
          <a:lstStyle/>
          <a:p>
            <a:r>
              <a:rPr lang="es-CO" sz="2400" dirty="0" smtClean="0"/>
              <a:t>Resultados niveles de desempeño, 5º grado</a:t>
            </a:r>
            <a:endParaRPr lang="es-CO" sz="2400" dirty="0"/>
          </a:p>
        </p:txBody>
      </p:sp>
      <p:graphicFrame>
        <p:nvGraphicFramePr>
          <p:cNvPr id="4" name="11 Gráfico"/>
          <p:cNvGraphicFramePr/>
          <p:nvPr>
            <p:extLst>
              <p:ext uri="{D42A27DB-BD31-4B8C-83A1-F6EECF244321}">
                <p14:modId xmlns="" xmlns:p14="http://schemas.microsoft.com/office/powerpoint/2010/main" val="3307839053"/>
              </p:ext>
            </p:extLst>
          </p:nvPr>
        </p:nvGraphicFramePr>
        <p:xfrm>
          <a:off x="2857488" y="1357298"/>
          <a:ext cx="3376625" cy="529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85720" y="1357298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i="1" dirty="0">
                <a:solidFill>
                  <a:schemeClr val="tx2"/>
                </a:solidFill>
              </a:rPr>
              <a:t>Nivel </a:t>
            </a:r>
            <a:r>
              <a:rPr lang="es-CO" sz="1400" b="1" i="1" dirty="0" smtClean="0">
                <a:solidFill>
                  <a:schemeClr val="tx2"/>
                </a:solidFill>
              </a:rPr>
              <a:t>Avanzado</a:t>
            </a:r>
            <a:r>
              <a:rPr lang="es-CO" sz="1400" b="1" i="1" dirty="0">
                <a:solidFill>
                  <a:schemeClr val="tx2"/>
                </a:solidFill>
              </a:rPr>
              <a:t> </a:t>
            </a:r>
            <a:r>
              <a:rPr lang="es-CO" sz="1400" b="1" i="1" dirty="0" smtClean="0">
                <a:solidFill>
                  <a:schemeClr val="tx2"/>
                </a:solidFill>
              </a:rPr>
              <a:t>(Superiores a </a:t>
            </a:r>
            <a:r>
              <a:rPr lang="es-CO" sz="1400" b="1" i="1" dirty="0">
                <a:solidFill>
                  <a:schemeClr val="tx2"/>
                </a:solidFill>
              </a:rPr>
              <a:t>405 </a:t>
            </a:r>
            <a:r>
              <a:rPr lang="es-CO" sz="1400" b="1" i="1" dirty="0" smtClean="0">
                <a:solidFill>
                  <a:schemeClr val="tx2"/>
                </a:solidFill>
              </a:rPr>
              <a:t>puntos</a:t>
            </a:r>
            <a:r>
              <a:rPr lang="es-CO" sz="1200" i="1" dirty="0" smtClean="0"/>
              <a:t>)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3643306" y="1571612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5614882" y="15001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>
                <a:solidFill>
                  <a:schemeClr val="tx2"/>
                </a:solidFill>
              </a:rPr>
              <a:t>Nivel Satisfactorio: </a:t>
            </a:r>
            <a:r>
              <a:rPr lang="es-CO" sz="1400" b="1" i="1" dirty="0" smtClean="0">
                <a:solidFill>
                  <a:schemeClr val="tx2"/>
                </a:solidFill>
              </a:rPr>
              <a:t> (Entre 312 y 404 puntos)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 rot="10800000">
            <a:off x="5072066" y="2714620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428596" y="4273351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>
                <a:solidFill>
                  <a:schemeClr val="tx2"/>
                </a:solidFill>
              </a:rPr>
              <a:t>Nivel </a:t>
            </a:r>
            <a:r>
              <a:rPr lang="es-CO" sz="1400" b="1" i="1" dirty="0" smtClean="0">
                <a:solidFill>
                  <a:schemeClr val="tx2"/>
                </a:solidFill>
              </a:rPr>
              <a:t>Mínimo  (Entre </a:t>
            </a:r>
            <a:r>
              <a:rPr lang="es-CO" sz="1400" b="1" i="1" dirty="0">
                <a:solidFill>
                  <a:schemeClr val="tx2"/>
                </a:solidFill>
              </a:rPr>
              <a:t>248 y 311 </a:t>
            </a:r>
            <a:r>
              <a:rPr lang="es-CO" sz="1400" b="1" i="1" dirty="0" smtClean="0">
                <a:solidFill>
                  <a:schemeClr val="tx2"/>
                </a:solidFill>
              </a:rPr>
              <a:t>puntos)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503089" y="4322965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5593080" y="5503502"/>
            <a:ext cx="357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Nivel Insuficiente (Entre 100 y  247 puntos)</a:t>
            </a:r>
            <a:br>
              <a:rPr lang="es-CO" sz="1400" b="1" i="1" dirty="0" smtClean="0">
                <a:solidFill>
                  <a:schemeClr val="tx2"/>
                </a:solidFill>
              </a:rPr>
            </a:br>
            <a:endParaRPr lang="es-CO" sz="1400" i="1" dirty="0" smtClean="0"/>
          </a:p>
        </p:txBody>
      </p:sp>
      <p:sp>
        <p:nvSpPr>
          <p:cNvPr id="15" name="14 Flecha derecha"/>
          <p:cNvSpPr/>
          <p:nvPr/>
        </p:nvSpPr>
        <p:spPr>
          <a:xfrm rot="10800000">
            <a:off x="5093014" y="5729958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5614882" y="5771487"/>
            <a:ext cx="3314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No supera las preguntas de menor complejidad de la prueba.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4607257"/>
            <a:ext cx="33575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Conocen algunos principios fundamentales de la Constitución política de Colombia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Identifican algunos estamentos del gobierno escolar y sus funciones.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 Reconocen, en </a:t>
            </a:r>
            <a:r>
              <a:rPr lang="es-CO" sz="1600" dirty="0" smtClean="0"/>
              <a:t>situaciones cotidianas </a:t>
            </a:r>
            <a:r>
              <a:rPr lang="es-CO" sz="1600" dirty="0"/>
              <a:t>de conflicto, los actores presentes y sus intereses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526586" y="2031323"/>
            <a:ext cx="344588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Reconocen y relacionan diferentes  argumentos y puntos de </a:t>
            </a:r>
            <a:r>
              <a:rPr lang="es-CO" sz="1500" dirty="0" smtClean="0"/>
              <a:t>vista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 smtClean="0"/>
              <a:t>Identifican </a:t>
            </a:r>
            <a:r>
              <a:rPr lang="es-CO" sz="1500" dirty="0"/>
              <a:t>enunciados que implican rechazo o discriminación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Conocen los derechos consagrados en la Constitución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 Reconocen los mecanismos de </a:t>
            </a:r>
            <a:r>
              <a:rPr lang="es-CO" sz="1500" dirty="0" smtClean="0"/>
              <a:t>participación y regulación</a:t>
            </a:r>
            <a:endParaRPr lang="es-CO" sz="1500" dirty="0"/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Identifican cuándo se presenta un conflicto en situaciones de interacción </a:t>
            </a:r>
            <a:r>
              <a:rPr lang="es-CO" sz="1500" dirty="0" smtClean="0"/>
              <a:t>social.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08493" y="1714488"/>
            <a:ext cx="333481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Reconocen la validez y consistencia de los argumentos, discursos y enunciados 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 el funcionamiento del estado en diferentes instancias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Reconocen los derechos de las comunidades étnicas y culturales. 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 Pueden plantear soluciones y analizar los efectos o consecuencias que estas soluciones pueden generar. </a:t>
            </a:r>
          </a:p>
        </p:txBody>
      </p:sp>
    </p:spTree>
    <p:extLst>
      <p:ext uri="{BB962C8B-B14F-4D97-AF65-F5344CB8AC3E}">
        <p14:creationId xmlns="" xmlns:p14="http://schemas.microsoft.com/office/powerpoint/2010/main" val="306606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  <p:bldP spid="5" grpId="0"/>
      <p:bldP spid="6" grpId="0" animBg="1"/>
      <p:bldP spid="8" grpId="0"/>
      <p:bldP spid="9" grpId="0" animBg="1"/>
      <p:bldP spid="9" grpId="1" animBg="1"/>
      <p:bldP spid="10" grpId="0"/>
      <p:bldP spid="12" grpId="0" animBg="1"/>
      <p:bldP spid="12" grpId="1" animBg="1"/>
      <p:bldP spid="13" grpId="0" uiExpand="1"/>
      <p:bldP spid="15" grpId="0" uiExpand="1" animBg="1"/>
      <p:bldP spid="15" grpId="1" animBg="1"/>
      <p:bldP spid="3" grpId="0" uiExpand="1"/>
      <p:bldP spid="3" grpId="1"/>
      <p:bldP spid="7" grpId="0"/>
      <p:bldP spid="7" grpId="1"/>
      <p:bldP spid="11" grpId="0"/>
      <p:bldP spid="11" grpId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0 Gráfico"/>
          <p:cNvGraphicFramePr/>
          <p:nvPr>
            <p:extLst>
              <p:ext uri="{D42A27DB-BD31-4B8C-83A1-F6EECF244321}">
                <p14:modId xmlns="" xmlns:p14="http://schemas.microsoft.com/office/powerpoint/2010/main" val="325454958"/>
              </p:ext>
            </p:extLst>
          </p:nvPr>
        </p:nvGraphicFramePr>
        <p:xfrm>
          <a:off x="500034" y="1500174"/>
          <a:ext cx="821537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428596" y="5929330"/>
            <a:ext cx="1952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i="1" dirty="0" smtClean="0">
                <a:solidFill>
                  <a:schemeClr val="accent1">
                    <a:lumMod val="75000"/>
                  </a:schemeClr>
                </a:solidFill>
              </a:rPr>
              <a:t>5º grado   </a:t>
            </a:r>
            <a:endParaRPr lang="es-CO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857232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accent1"/>
                </a:solidFill>
              </a:rPr>
              <a:t>8 </a:t>
            </a:r>
            <a:r>
              <a:rPr lang="es-CO" sz="1400" b="1" dirty="0" smtClean="0">
                <a:solidFill>
                  <a:schemeClr val="accent1"/>
                </a:solidFill>
              </a:rPr>
              <a:t>de las 94 entidades del país, </a:t>
            </a:r>
            <a:r>
              <a:rPr lang="es-CO" sz="1400" b="1" dirty="0" smtClean="0">
                <a:solidFill>
                  <a:schemeClr val="accent1"/>
                </a:solidFill>
              </a:rPr>
              <a:t>tienen </a:t>
            </a:r>
            <a:r>
              <a:rPr lang="es-CO" sz="1400" b="1" dirty="0" smtClean="0">
                <a:solidFill>
                  <a:schemeClr val="accent1"/>
                </a:solidFill>
              </a:rPr>
              <a:t>puntajes promedio estadísticamente superiores al nacional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66230" y="1000108"/>
            <a:ext cx="2910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r>
              <a:rPr lang="es-CO" dirty="0"/>
              <a:t>La brecha entre las entidad territorial con el desempeño más alto y aquella con el desempeño más bajo es de </a:t>
            </a:r>
            <a:r>
              <a:rPr lang="es-CO" dirty="0" smtClean="0"/>
              <a:t>128 </a:t>
            </a:r>
            <a:r>
              <a:rPr lang="es-CO" dirty="0"/>
              <a:t>puntos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2357422" y="607220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accent1"/>
                </a:solidFill>
              </a:rPr>
              <a:t>En la prueba de pensamiento ciudadano el puntaje promedio, nacional censal fue 298 con una desviación estándar de 65 puntos.</a:t>
            </a:r>
            <a:endParaRPr lang="en-U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4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71736" y="4214818"/>
          <a:ext cx="5929356" cy="2228850"/>
        </p:xfrm>
        <a:graphic>
          <a:graphicData uri="http://schemas.openxmlformats.org/drawingml/2006/table">
            <a:tbl>
              <a:tblPr/>
              <a:tblGrid>
                <a:gridCol w="1976452"/>
                <a:gridCol w="1976452"/>
                <a:gridCol w="1976452"/>
              </a:tblGrid>
              <a:tr h="214314">
                <a:tc>
                  <a:txBody>
                    <a:bodyPr/>
                    <a:lstStyle/>
                    <a:p>
                      <a:pPr marL="180975" indent="-180975" algn="l" fontAlgn="b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Girardot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Cartago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Caldas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Guainía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Tuluá</a:t>
                      </a:r>
                      <a:endParaRPr lang="es-CO" sz="1400" b="0" i="0" u="none" strike="noStrike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Ibagué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Palmira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Apartadó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Riohacha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Itagüí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Guaviare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Córdoba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Uribia</a:t>
                      </a:r>
                      <a:endParaRPr lang="es-CO" sz="1400" b="0" i="0" u="none" strike="noStrike" kern="1200" dirty="0" smtClean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Envigado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Pasto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Sogamoso</a:t>
                      </a:r>
                      <a:endParaRPr lang="es-CO" sz="1400" b="0" i="0" u="none" strike="noStrike" kern="1200" dirty="0" smtClean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Montería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Tolima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Cesar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Casanare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Medellín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Mosquera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Popayán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Cauca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Yopal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La Guajira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Cali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Buga</a:t>
                      </a:r>
                      <a:endParaRPr lang="es-CO" sz="1400" b="0" i="0" u="none" strike="noStrike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Ciénaga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endParaRPr lang="es-CO" sz="1400" b="0" i="0" u="none" strike="noStrike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Flecha arriba"/>
          <p:cNvSpPr/>
          <p:nvPr/>
        </p:nvSpPr>
        <p:spPr>
          <a:xfrm>
            <a:off x="1142976" y="1500174"/>
            <a:ext cx="928694" cy="214314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MEJORAN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0800000">
            <a:off x="1142976" y="4286256"/>
            <a:ext cx="928694" cy="214314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EMPEORAN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71737" y="1714488"/>
          <a:ext cx="5715039" cy="2005965"/>
        </p:xfrm>
        <a:graphic>
          <a:graphicData uri="http://schemas.openxmlformats.org/drawingml/2006/table">
            <a:tbl>
              <a:tblPr/>
              <a:tblGrid>
                <a:gridCol w="1905013"/>
                <a:gridCol w="1905013"/>
                <a:gridCol w="1905013"/>
              </a:tblGrid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err="1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Rionegro</a:t>
                      </a:r>
                      <a:endParaRPr lang="es-CO" sz="1400" b="1" i="0" u="none" strike="noStrike" kern="1200" dirty="0" smtClean="0">
                        <a:solidFill>
                          <a:srgbClr val="00B05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Fusagasugá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Manizales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Atlántico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Girón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Valledupar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Tunja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Zipaquirá</a:t>
                      </a:r>
                      <a:endParaRPr lang="es-CO" sz="1400" b="0" i="0" u="none" strike="noStrike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Barrancabermeja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1" i="0" u="none" strike="noStrike" kern="1200" dirty="0" err="1" smtClean="0">
                          <a:solidFill>
                            <a:srgbClr val="00B050"/>
                          </a:solidFill>
                          <a:latin typeface="Calibri"/>
                          <a:ea typeface="+mn-ea"/>
                          <a:cs typeface="+mn-cs"/>
                        </a:rPr>
                        <a:t>Quibdó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Boyacá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Soledad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Sahagún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Meta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Vichada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Nariño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Villavicencio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Pitalito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Buenaventura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Bogotá, D.C.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Magangué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Bello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Bolívar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endParaRPr lang="es-CO" sz="1400" b="0" i="0" u="none" strike="noStrike" kern="1200" dirty="0" err="1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endParaRPr lang="es-CO" sz="1400" b="0" i="0" u="none" strike="noStrike" kern="1200" dirty="0" err="1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Magdalena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755576" y="740615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/>
                </a:solidFill>
              </a:rPr>
              <a:t>Pensamiento ciudadano, quinto grado</a:t>
            </a:r>
            <a:br>
              <a:rPr lang="es-MX" sz="2400" b="1" dirty="0" smtClean="0">
                <a:solidFill>
                  <a:schemeClr val="accent1"/>
                </a:solidFill>
              </a:rPr>
            </a:br>
            <a:r>
              <a:rPr lang="es-MX" sz="2400" b="1" dirty="0" smtClean="0">
                <a:solidFill>
                  <a:schemeClr val="accent1"/>
                </a:solidFill>
              </a:rPr>
              <a:t>Variaciones 2012-2013</a:t>
            </a:r>
            <a:endParaRPr lang="es-CO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757604"/>
            <a:ext cx="8229600" cy="511156"/>
          </a:xfrm>
        </p:spPr>
        <p:txBody>
          <a:bodyPr/>
          <a:lstStyle/>
          <a:p>
            <a:r>
              <a:rPr lang="es-CO" sz="2400" dirty="0" smtClean="0"/>
              <a:t>Resultados niveles de desempeño, 9º grado</a:t>
            </a:r>
            <a:endParaRPr lang="en-US" sz="2400" dirty="0"/>
          </a:p>
        </p:txBody>
      </p:sp>
      <p:graphicFrame>
        <p:nvGraphicFramePr>
          <p:cNvPr id="4" name="13 Gráfico"/>
          <p:cNvGraphicFramePr/>
          <p:nvPr>
            <p:extLst>
              <p:ext uri="{D42A27DB-BD31-4B8C-83A1-F6EECF244321}">
                <p14:modId xmlns="" xmlns:p14="http://schemas.microsoft.com/office/powerpoint/2010/main" val="4010500647"/>
              </p:ext>
            </p:extLst>
          </p:nvPr>
        </p:nvGraphicFramePr>
        <p:xfrm>
          <a:off x="3000364" y="1285860"/>
          <a:ext cx="3162311" cy="529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85720" y="1357298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i="1" dirty="0">
                <a:solidFill>
                  <a:schemeClr val="tx2"/>
                </a:solidFill>
              </a:rPr>
              <a:t>Nivel </a:t>
            </a:r>
            <a:r>
              <a:rPr lang="es-CO" sz="1400" b="1" i="1" dirty="0" smtClean="0">
                <a:solidFill>
                  <a:schemeClr val="tx2"/>
                </a:solidFill>
              </a:rPr>
              <a:t>Avanzado</a:t>
            </a:r>
            <a:r>
              <a:rPr lang="es-CO" sz="1400" b="1" i="1" dirty="0">
                <a:solidFill>
                  <a:schemeClr val="tx2"/>
                </a:solidFill>
              </a:rPr>
              <a:t> </a:t>
            </a:r>
            <a:r>
              <a:rPr lang="es-CO" sz="1400" b="1" i="1" dirty="0" smtClean="0">
                <a:solidFill>
                  <a:schemeClr val="tx2"/>
                </a:solidFill>
              </a:rPr>
              <a:t>( Superiores </a:t>
            </a:r>
            <a:r>
              <a:rPr lang="es-CO" sz="1400" b="1" i="1" dirty="0">
                <a:solidFill>
                  <a:schemeClr val="tx2"/>
                </a:solidFill>
              </a:rPr>
              <a:t>a 405 </a:t>
            </a:r>
            <a:r>
              <a:rPr lang="es-CO" sz="1400" b="1" i="1" dirty="0" smtClean="0">
                <a:solidFill>
                  <a:schemeClr val="tx2"/>
                </a:solidFill>
              </a:rPr>
              <a:t>puntos)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643306" y="1571612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323528" y="4437112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>
                <a:solidFill>
                  <a:schemeClr val="tx2"/>
                </a:solidFill>
              </a:rPr>
              <a:t>Nivel </a:t>
            </a:r>
            <a:r>
              <a:rPr lang="es-CO" sz="1400" b="1" i="1" dirty="0" smtClean="0">
                <a:solidFill>
                  <a:schemeClr val="tx2"/>
                </a:solidFill>
              </a:rPr>
              <a:t>Mínimo (Entre 248 y 311 puntos)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3643306" y="4572008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5597708" y="1571612"/>
            <a:ext cx="3546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>
                <a:solidFill>
                  <a:schemeClr val="tx2"/>
                </a:solidFill>
              </a:rPr>
              <a:t>Nivel </a:t>
            </a:r>
            <a:r>
              <a:rPr lang="es-CO" sz="1400" b="1" i="1" dirty="0" smtClean="0">
                <a:solidFill>
                  <a:schemeClr val="tx2"/>
                </a:solidFill>
              </a:rPr>
              <a:t>Satisfactorio  </a:t>
            </a:r>
            <a:r>
              <a:rPr lang="es-CO" sz="1400" b="1" i="1" dirty="0">
                <a:solidFill>
                  <a:schemeClr val="tx2"/>
                </a:solidFill>
              </a:rPr>
              <a:t>(Entre 312 y  404 puntos</a:t>
            </a:r>
            <a:r>
              <a:rPr lang="es-CO" sz="1400" b="1" i="1" dirty="0" smtClean="0">
                <a:solidFill>
                  <a:schemeClr val="tx2"/>
                </a:solidFill>
              </a:rPr>
              <a:t>)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 rot="10800000">
            <a:off x="5072066" y="2714620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Flecha derecha"/>
          <p:cNvSpPr/>
          <p:nvPr/>
        </p:nvSpPr>
        <p:spPr>
          <a:xfrm rot="10800000">
            <a:off x="5232958" y="5920998"/>
            <a:ext cx="500066" cy="2857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5824668" y="5498068"/>
            <a:ext cx="357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Nivel Insuficiente (Entre 100 y  247 puntos)</a:t>
            </a:r>
            <a:br>
              <a:rPr lang="es-CO" sz="1400" b="1" i="1" dirty="0" smtClean="0">
                <a:solidFill>
                  <a:schemeClr val="tx2"/>
                </a:solidFill>
              </a:rPr>
            </a:br>
            <a:endParaRPr lang="es-CO" sz="1400" i="1" dirty="0" smtClean="0"/>
          </a:p>
        </p:txBody>
      </p:sp>
      <p:sp>
        <p:nvSpPr>
          <p:cNvPr id="15" name="14 Rectángulo"/>
          <p:cNvSpPr/>
          <p:nvPr/>
        </p:nvSpPr>
        <p:spPr>
          <a:xfrm>
            <a:off x="5803588" y="5771487"/>
            <a:ext cx="3314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No supera las preguntas de menor complejidad de la prueba.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70900" y="4725144"/>
            <a:ext cx="34370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Comprenden la organización y sus normas básicas  de su </a:t>
            </a:r>
            <a:r>
              <a:rPr lang="es-CO" sz="1600" dirty="0" smtClean="0"/>
              <a:t>entorno.</a:t>
            </a:r>
            <a:endParaRPr lang="es-CO" sz="1600" dirty="0"/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En situaciones cotidianas, son capaces de analizar conflictos y propuestas de solución.  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Identifican los derechos fundamentales consagrados en la Constitución.</a:t>
            </a:r>
            <a:endParaRPr lang="es-CO" sz="1600" i="1" dirty="0"/>
          </a:p>
        </p:txBody>
      </p:sp>
      <p:sp>
        <p:nvSpPr>
          <p:cNvPr id="5" name="4 Rectángulo"/>
          <p:cNvSpPr/>
          <p:nvPr/>
        </p:nvSpPr>
        <p:spPr>
          <a:xfrm>
            <a:off x="5508104" y="1962413"/>
            <a:ext cx="344702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Reconocen a los estudiantes como miembros activos de la sociedad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Identifican mecanismos para la resolución de conflictos en situaciones que impliquen exclusión o discriminación.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Reconocen el ordenamiento y funcionamiento de las instituciones del </a:t>
            </a:r>
            <a:r>
              <a:rPr lang="es-CO" sz="1500" dirty="0" smtClean="0"/>
              <a:t>Estado.</a:t>
            </a:r>
            <a:endParaRPr lang="es-CO" sz="1500" dirty="0"/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Conoce estamentos de regular los mecanismos de participación y protegen la diversidad cultural y a las minorías.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500" dirty="0"/>
              <a:t>Anticipan las consecuencias a nivel individual y </a:t>
            </a:r>
            <a:r>
              <a:rPr lang="es-CO" sz="1500" dirty="0" smtClean="0"/>
              <a:t>colectivo.</a:t>
            </a:r>
            <a:endParaRPr lang="es-CO" sz="1500" dirty="0"/>
          </a:p>
        </p:txBody>
      </p:sp>
      <p:sp>
        <p:nvSpPr>
          <p:cNvPr id="16" name="15 Rectángulo"/>
          <p:cNvSpPr/>
          <p:nvPr/>
        </p:nvSpPr>
        <p:spPr>
          <a:xfrm>
            <a:off x="323528" y="1628800"/>
            <a:ext cx="35698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Analizan críticamente los contextos en los que se desenvuelven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Identifican prejuicios y establece argumentos que justifican una posición. 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Reconoce la influencia que tienen elementos culturales</a:t>
            </a:r>
          </a:p>
          <a:p>
            <a:pPr marL="177800" indent="-177800" algn="just">
              <a:buFont typeface="Wingdings" pitchFamily="2" charset="2"/>
              <a:buChar char="ü"/>
            </a:pPr>
            <a:r>
              <a:rPr lang="es-CO" sz="1600" dirty="0"/>
              <a:t>Reflexionan acerca de los mecanismos de participación ciudadana y determina en qué circunstancias se aplican. </a:t>
            </a:r>
          </a:p>
        </p:txBody>
      </p:sp>
    </p:spTree>
    <p:extLst>
      <p:ext uri="{BB962C8B-B14F-4D97-AF65-F5344CB8AC3E}">
        <p14:creationId xmlns="" xmlns:p14="http://schemas.microsoft.com/office/powerpoint/2010/main" val="35277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  <p:bldP spid="6" grpId="0"/>
      <p:bldP spid="7" grpId="0" animBg="1"/>
      <p:bldP spid="8" grpId="0"/>
      <p:bldP spid="9" grpId="0" animBg="1"/>
      <p:bldP spid="9" grpId="1" animBg="1"/>
      <p:bldP spid="10" grpId="0"/>
      <p:bldP spid="11" grpId="0" animBg="1"/>
      <p:bldP spid="11" grpId="1" animBg="1"/>
      <p:bldP spid="13" grpId="0" animBg="1"/>
      <p:bldP spid="13" grpId="1" animBg="1"/>
      <p:bldP spid="14" grpId="0"/>
      <p:bldP spid="15" grpId="0"/>
      <p:bldP spid="15" grpId="1"/>
      <p:bldP spid="3" grpId="0"/>
      <p:bldP spid="3" grpId="1"/>
      <p:bldP spid="5" grpId="0"/>
      <p:bldP spid="5" grpId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7498408"/>
              </p:ext>
            </p:extLst>
          </p:nvPr>
        </p:nvGraphicFramePr>
        <p:xfrm>
          <a:off x="285720" y="1500174"/>
          <a:ext cx="835824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14414" y="5733256"/>
            <a:ext cx="6215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accent1"/>
                </a:solidFill>
              </a:rPr>
              <a:t>La brecha entre la entidad territorial con el desempeño más alto y aquella con el desempeño más bajo es de </a:t>
            </a:r>
            <a:r>
              <a:rPr lang="es-CO" sz="1400" b="1" dirty="0" smtClean="0">
                <a:solidFill>
                  <a:schemeClr val="accent1"/>
                </a:solidFill>
              </a:rPr>
              <a:t>133 </a:t>
            </a:r>
            <a:r>
              <a:rPr lang="es-CO" sz="1400" b="1" dirty="0">
                <a:solidFill>
                  <a:schemeClr val="accent1"/>
                </a:solidFill>
              </a:rPr>
              <a:t>puntos.</a:t>
            </a:r>
          </a:p>
          <a:p>
            <a:endParaRPr lang="es-CO" sz="14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6858016" y="928670"/>
            <a:ext cx="1952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i="1" dirty="0" smtClean="0">
                <a:solidFill>
                  <a:schemeClr val="accent1">
                    <a:lumMod val="75000"/>
                  </a:schemeClr>
                </a:solidFill>
              </a:rPr>
              <a:t>9º grado   </a:t>
            </a:r>
            <a:endParaRPr lang="es-CO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7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EVA PLANTILLA ICF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NUEVA PLANTILLA ICFES</Template>
  <TotalTime>10112</TotalTime>
  <Words>3091</Words>
  <Application>Microsoft Office PowerPoint</Application>
  <PresentationFormat>Carta (216 x 279 mm)</PresentationFormat>
  <Paragraphs>443</Paragraphs>
  <Slides>42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NUEVA PLANTILLA ICFES</vt:lpstr>
      <vt:lpstr>Diapositiva 1</vt:lpstr>
      <vt:lpstr>Diapositiva 2</vt:lpstr>
      <vt:lpstr>Diapositiva 3</vt:lpstr>
      <vt:lpstr>Diapositiva 4</vt:lpstr>
      <vt:lpstr>Resultados niveles de desempeño, 5º grado</vt:lpstr>
      <vt:lpstr>Diapositiva 6</vt:lpstr>
      <vt:lpstr>Diapositiva 7</vt:lpstr>
      <vt:lpstr>Resultados niveles de desempeño, 9º grado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 Actitudes hacia la corrupción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 Fernandes</dc:creator>
  <cp:lastModifiedBy>clopera</cp:lastModifiedBy>
  <cp:revision>441</cp:revision>
  <dcterms:created xsi:type="dcterms:W3CDTF">2012-12-03T14:49:18Z</dcterms:created>
  <dcterms:modified xsi:type="dcterms:W3CDTF">2014-07-11T20:05:09Z</dcterms:modified>
</cp:coreProperties>
</file>