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1"/>
    <p:sldMasterId id="2147483671" r:id="rId2"/>
  </p:sldMasterIdLst>
  <p:notesMasterIdLst>
    <p:notesMasterId r:id="rId46"/>
  </p:notesMasterIdLst>
  <p:sldIdLst>
    <p:sldId id="256" r:id="rId3"/>
    <p:sldId id="305" r:id="rId4"/>
    <p:sldId id="258" r:id="rId5"/>
    <p:sldId id="259" r:id="rId6"/>
    <p:sldId id="260" r:id="rId7"/>
    <p:sldId id="306" r:id="rId8"/>
    <p:sldId id="261" r:id="rId9"/>
    <p:sldId id="264" r:id="rId10"/>
    <p:sldId id="265" r:id="rId11"/>
    <p:sldId id="266" r:id="rId12"/>
    <p:sldId id="267" r:id="rId13"/>
    <p:sldId id="268" r:id="rId14"/>
    <p:sldId id="269" r:id="rId15"/>
    <p:sldId id="270" r:id="rId16"/>
    <p:sldId id="271"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299" r:id="rId40"/>
    <p:sldId id="301" r:id="rId41"/>
    <p:sldId id="300" r:id="rId42"/>
    <p:sldId id="302" r:id="rId43"/>
    <p:sldId id="303" r:id="rId44"/>
    <p:sldId id="304" r:id="rId45"/>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175A"/>
    <a:srgbClr val="88AFD8"/>
    <a:srgbClr val="E490C4"/>
    <a:srgbClr val="F8B3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4F04EC85-99EE-4B5E-A45F-F09A4C660B9C}">
  <a:tblStyle styleId="{4F04EC85-99EE-4B5E-A45F-F09A4C660B9C}" styleName="Table_0">
    <a:wholeTbl>
      <a:tcTxStyle b="off" i="off">
        <a:font>
          <a:latin typeface="Calibri"/>
          <a:ea typeface="Calibri"/>
          <a:cs typeface="Calibri"/>
        </a:font>
        <a:schemeClr val="dk1"/>
      </a:tcTxStyle>
      <a:tcStyle>
        <a:tcBdr>
          <a:left>
            <a:ln w="12700" cap="flat">
              <a:solidFill>
                <a:schemeClr val="accent3"/>
              </a:solidFill>
              <a:prstDash val="solid"/>
              <a:round/>
              <a:headEnd type="none" w="med" len="med"/>
              <a:tailEnd type="none" w="med" len="med"/>
            </a:ln>
          </a:left>
          <a:right>
            <a:ln w="12700" cap="flat">
              <a:solidFill>
                <a:schemeClr val="accent3"/>
              </a:solidFill>
              <a:prstDash val="solid"/>
              <a:round/>
              <a:headEnd type="none" w="med" len="med"/>
              <a:tailEnd type="none" w="med" len="med"/>
            </a:ln>
          </a:right>
          <a:top>
            <a:ln w="12700" cap="flat">
              <a:solidFill>
                <a:schemeClr val="accent3"/>
              </a:solidFill>
              <a:prstDash val="solid"/>
              <a:round/>
              <a:headEnd type="none" w="med" len="med"/>
              <a:tailEnd type="none" w="med" len="med"/>
            </a:ln>
          </a:top>
          <a:bottom>
            <a:ln w="12700" cap="flat">
              <a:solidFill>
                <a:schemeClr val="accent3"/>
              </a:solidFill>
              <a:prstDash val="solid"/>
              <a:round/>
              <a:headEnd type="none" w="med" len="med"/>
              <a:tailEnd type="none" w="med" len="med"/>
            </a:ln>
          </a:bottom>
          <a:insideH>
            <a:ln w="12700" cap="flat">
              <a:solidFill>
                <a:schemeClr val="accent3"/>
              </a:solidFill>
              <a:prstDash val="solid"/>
              <a:round/>
              <a:headEnd type="none" w="med" len="med"/>
              <a:tailEnd type="none" w="med" len="med"/>
            </a:ln>
          </a:insideH>
          <a:insideV>
            <a:ln w="9525" cap="flat">
              <a:solidFill>
                <a:srgbClr val="000000">
                  <a:alpha val="0"/>
                </a:srgbClr>
              </a:solidFill>
              <a:prstDash val="solid"/>
              <a:round/>
              <a:headEnd type="none" w="med" len="med"/>
              <a:tailEnd type="none" w="med" len="med"/>
            </a:ln>
          </a:insideV>
        </a:tcBdr>
        <a:fill>
          <a:solidFill>
            <a:schemeClr val="lt1"/>
          </a:solidFill>
        </a:fill>
      </a:tcStyle>
    </a:wholeTbl>
    <a:band1H>
      <a:tcStyle>
        <a:tcBdr/>
        <a:fill>
          <a:solidFill>
            <a:srgbClr val="F6F6F6"/>
          </a:solidFill>
        </a:fill>
      </a:tcStyle>
    </a:band1H>
    <a:band1V>
      <a:tcStyle>
        <a:tcBdr/>
        <a:fill>
          <a:solidFill>
            <a:srgbClr val="F6F6F6"/>
          </a:solidFill>
        </a:fill>
      </a:tcStyle>
    </a:band1V>
    <a:lastCol>
      <a:tcTxStyle b="on" i="off"/>
      <a:tcStyle>
        <a:tcBdr/>
      </a:tcStyle>
    </a:lastCol>
    <a:firstCol>
      <a:tcTxStyle b="on" i="off"/>
      <a:tcStyle>
        <a:tcBdr/>
      </a:tcStyle>
    </a:firstCol>
    <a:lastRow>
      <a:tcTxStyle b="on" i="off"/>
      <a:tcStyle>
        <a:tcBdr>
          <a:top>
            <a:ln w="50800" cap="flat">
              <a:solidFill>
                <a:schemeClr val="accent3"/>
              </a:solidFill>
              <a:prstDash val="solid"/>
              <a:round/>
              <a:headEnd type="none" w="med" len="med"/>
              <a:tailEnd type="none" w="med" len="med"/>
            </a:ln>
          </a:top>
        </a:tcBdr>
        <a:fill>
          <a:solidFill>
            <a:schemeClr val="lt1"/>
          </a:solidFill>
        </a:fill>
      </a:tcStyle>
    </a:lastRow>
    <a:firstRow>
      <a:tcTxStyle b="on" i="off">
        <a:font>
          <a:latin typeface="Calibri"/>
          <a:ea typeface="Calibri"/>
          <a:cs typeface="Calibri"/>
        </a:font>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52" autoAdjust="0"/>
    <p:restoredTop sz="94660"/>
  </p:normalViewPr>
  <p:slideViewPr>
    <p:cSldViewPr snapToGrid="0" snapToObjects="1">
      <p:cViewPr varScale="1">
        <p:scale>
          <a:sx n="92" d="100"/>
          <a:sy n="92" d="100"/>
        </p:scale>
        <p:origin x="-137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indent="0" algn="l" rtl="0">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3" name="Shape 3"/>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indent="0" algn="r" rtl="0">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4" name="Shape 4"/>
          <p:cNvSpPr>
            <a:spLocks noGrp="1" noRot="1" noChangeAspect="1"/>
          </p:cNvSpPr>
          <p:nvPr>
            <p:ph type="sldImg" idx="3"/>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 name="Shape 6"/>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indent="0" algn="l" rtl="0">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7" name="Shape 7"/>
          <p:cNvSpPr txBox="1">
            <a:spLocks noGrp="1"/>
          </p:cNvSpPr>
          <p:nvPr>
            <p:ph type="sldNum" idx="12"/>
          </p:nvPr>
        </p:nvSpPr>
        <p:spPr>
          <a:xfrm>
            <a:off x="3884612" y="8685213"/>
            <a:ext cx="2971799" cy="458786"/>
          </a:xfrm>
          <a:prstGeom prst="rect">
            <a:avLst/>
          </a:prstGeom>
          <a:noFill/>
          <a:ln>
            <a:noFill/>
          </a:ln>
        </p:spPr>
        <p:txBody>
          <a:bodyPr lIns="91425" tIns="91425" rIns="91425" bIns="91425" anchor="b" anchorCtr="0"/>
          <a:lstStyle>
            <a:lvl1pPr marL="0" marR="0" indent="0" algn="r" rtl="0">
              <a:spcBef>
                <a:spcPts val="0"/>
              </a:spcBef>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Tree>
    <p:extLst>
      <p:ext uri="{BB962C8B-B14F-4D97-AF65-F5344CB8AC3E}">
        <p14:creationId xmlns:p14="http://schemas.microsoft.com/office/powerpoint/2010/main" val="3546694743"/>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Font typeface="Arial"/>
              <a:buNone/>
            </a:pPr>
            <a:endParaRPr sz="1800" b="0" i="0" u="none" strike="noStrike" cap="none" baseline="0"/>
          </a:p>
        </p:txBody>
      </p:sp>
      <p:sp>
        <p:nvSpPr>
          <p:cNvPr id="163" name="Shape 1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22588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298" name="Shape 29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9186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Shape 303"/>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304" name="Shape 30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2530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Shape 314"/>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315" name="Shape 3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0295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Shape 323"/>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324" name="Shape 32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8600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Shape 329"/>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330" name="Shape 33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8954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Shape 351"/>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352" name="Shape 35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5353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Shape 404"/>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405" name="Shape 40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0217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Shape 418"/>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419" name="Shape 41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65989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Shape 432"/>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433" name="Shape 43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6959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9887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82" name="Shape 18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a:spcBef>
                <a:spcPts val="0"/>
              </a:spcBef>
              <a:buNone/>
            </a:pPr>
            <a:endParaRPr sz="1800" b="0" i="0" u="none" strike="noStrike" cap="none" baseline="0"/>
          </a:p>
        </p:txBody>
      </p:sp>
      <p:sp>
        <p:nvSpPr>
          <p:cNvPr id="183" name="Shape 18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s-ES"/>
              <a:t> </a:t>
            </a:r>
          </a:p>
        </p:txBody>
      </p:sp>
    </p:spTree>
    <p:extLst>
      <p:ext uri="{BB962C8B-B14F-4D97-AF65-F5344CB8AC3E}">
        <p14:creationId xmlns:p14="http://schemas.microsoft.com/office/powerpoint/2010/main" val="4024058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Shape 462"/>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463" name="Shape 46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5808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Shape 47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479" name="Shape 47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buSzPct val="25000"/>
              <a:buNone/>
            </a:pPr>
            <a:r>
              <a:rPr lang="es-ES" sz="400" b="0" i="1" u="none" strike="noStrike" cap="none" baseline="0" dirty="0"/>
              <a:t>El Juego en la Educación inicial</a:t>
            </a:r>
          </a:p>
          <a:p>
            <a:pPr marL="0" marR="0" lvl="0" indent="0" algn="l" rtl="0">
              <a:lnSpc>
                <a:spcPct val="80000"/>
              </a:lnSpc>
              <a:spcBef>
                <a:spcPts val="0"/>
              </a:spcBef>
              <a:buSzPct val="25000"/>
              <a:buNone/>
            </a:pPr>
            <a:r>
              <a:rPr lang="es-ES" sz="400" b="0" i="0" u="none" strike="noStrike" cap="none" baseline="0" dirty="0"/>
              <a:t> </a:t>
            </a:r>
          </a:p>
          <a:p>
            <a:pPr marL="0" marR="0" lvl="0" indent="0" algn="l" rtl="0">
              <a:lnSpc>
                <a:spcPct val="80000"/>
              </a:lnSpc>
              <a:spcBef>
                <a:spcPts val="0"/>
              </a:spcBef>
              <a:buSzPct val="25000"/>
              <a:buNone/>
            </a:pPr>
            <a:r>
              <a:rPr lang="es-ES" sz="400" b="0" i="0" u="none" strike="noStrike" cap="none" baseline="0" dirty="0"/>
              <a:t>Al concebir el juego  como un fenómeno cultural y una práctica social que informa sobre la organización ideológica, cultural y mental de las sociedades, es posible abrir  un nuevo camino en el escenario de la educación inicial en el que se le reconoce y comprende más allá de lo instrumental, en tanto las variaciones culturales llevan a cambios en los modos de pensar y representarse la realidad. De esta manera, </a:t>
            </a:r>
            <a:r>
              <a:rPr lang="es-ES" sz="400" b="0" i="0" u="none" strike="noStrike" cap="none" baseline="0" dirty="0" err="1"/>
              <a:t>Huizinga</a:t>
            </a:r>
            <a:r>
              <a:rPr lang="es-ES" sz="400" b="0" i="0" u="none" strike="noStrike" cap="none" baseline="0" dirty="0"/>
              <a:t> (1954/1987) reconoce el juego como un reflejo de la cultura y la sociedad, pues en él se representan las construcciones y desarrollos de un contexto. </a:t>
            </a:r>
          </a:p>
          <a:p>
            <a:pPr marL="0" marR="0" lvl="0" indent="0" algn="l" rtl="0">
              <a:lnSpc>
                <a:spcPct val="80000"/>
              </a:lnSpc>
              <a:spcBef>
                <a:spcPts val="0"/>
              </a:spcBef>
              <a:buSzPct val="25000"/>
              <a:buNone/>
            </a:pPr>
            <a:r>
              <a:rPr lang="es-ES" sz="400" b="0" i="0" u="none" strike="noStrike" cap="none" baseline="0" dirty="0"/>
              <a:t> </a:t>
            </a:r>
          </a:p>
          <a:p>
            <a:pPr marL="0" marR="0" lvl="0" indent="0" algn="l" rtl="0">
              <a:lnSpc>
                <a:spcPct val="80000"/>
              </a:lnSpc>
              <a:spcBef>
                <a:spcPts val="0"/>
              </a:spcBef>
              <a:buSzPct val="25000"/>
              <a:buNone/>
            </a:pPr>
            <a:r>
              <a:rPr lang="es-ES" sz="400" b="0" i="0" u="none" strike="noStrike" cap="none" baseline="0" dirty="0"/>
              <a:t>En el juego se construye identidad y subjetividad puesto que es la condición de posibilidad, para “producir” cuerpo; en los primeros meses el cuerpo del bebé y el de su madre son uno solo y es precisamente en aquellos primeros juegos, como el del espejo, el de aparecer y desaparecer, el de lanzar… que el bebé reconoce su cuerpo como distinto al de su madre y como unidad, es en el juego que construye subjetividad, identidad, colectividad, comunidad, en definitiva cultura</a:t>
            </a:r>
          </a:p>
          <a:p>
            <a:pPr marL="0" marR="0" lvl="0" indent="0" algn="l" rtl="0">
              <a:lnSpc>
                <a:spcPct val="80000"/>
              </a:lnSpc>
              <a:spcBef>
                <a:spcPts val="0"/>
              </a:spcBef>
              <a:buSzPct val="25000"/>
              <a:buNone/>
            </a:pPr>
            <a:r>
              <a:rPr lang="es-ES" sz="400" b="0" i="0" u="none" strike="noStrike" cap="none" baseline="0" dirty="0"/>
              <a:t> </a:t>
            </a:r>
          </a:p>
          <a:p>
            <a:pPr marL="0" marR="0" lvl="0" indent="0" algn="l" rtl="0">
              <a:lnSpc>
                <a:spcPct val="80000"/>
              </a:lnSpc>
              <a:spcBef>
                <a:spcPts val="0"/>
              </a:spcBef>
              <a:buSzPct val="25000"/>
              <a:buNone/>
            </a:pPr>
            <a:r>
              <a:rPr lang="es-ES" sz="400" b="0" i="0" u="none" strike="noStrike" cap="none" baseline="0" dirty="0"/>
              <a:t>El juego es un lenguaje natural, porque es precisamente en esos momentos lúdicos en donde el niño o la niña, siente mayor necesidad de expresar al otro sus intenciones, sus deseos, sus emociones, sus sentimientos, es en el juego en donde el cuerpo dialoga con otros cuerpos, para manifestar el placer que le provocan algunas acciones, para proponer nuevas maneras de jugar y para esperar el turno, esperar lo que el otro va a hacer con su cuerpo y preparar el propio, para dar respuesta a ese cuerpo que sin lugar a dudas merece ser escuchado, interpretado, comprendido, cuestionado. </a:t>
            </a:r>
          </a:p>
          <a:p>
            <a:pPr marL="0" marR="0" lvl="0" indent="0" algn="l" rtl="0">
              <a:lnSpc>
                <a:spcPct val="80000"/>
              </a:lnSpc>
              <a:spcBef>
                <a:spcPts val="0"/>
              </a:spcBef>
              <a:buSzPct val="25000"/>
              <a:buNone/>
            </a:pPr>
            <a:r>
              <a:rPr lang="es-ES" sz="400" b="0" i="0" u="none" strike="noStrike" cap="none" baseline="0" dirty="0"/>
              <a:t> </a:t>
            </a:r>
          </a:p>
          <a:p>
            <a:pPr marL="0" marR="0" lvl="0" indent="0" algn="l" rtl="0">
              <a:lnSpc>
                <a:spcPct val="80000"/>
              </a:lnSpc>
              <a:spcBef>
                <a:spcPts val="0"/>
              </a:spcBef>
              <a:buSzPct val="25000"/>
              <a:buNone/>
            </a:pPr>
            <a:r>
              <a:rPr lang="es-ES" sz="400" b="0" i="0" u="none" strike="noStrike" cap="none" baseline="0" dirty="0"/>
              <a:t>Así mismo, el juego conlleva la posibilidad de movilizar estructuras de pensamiento al permitir la pregunta “¿qué puedo hacer con este objeto?”. A partir de ella, la niña y el niño desarrollan su capacidad de observar, de investigar, de asombrarse, de resignificar los objetos y los ambientes, de crear estrategias, entre otros. </a:t>
            </a:r>
          </a:p>
          <a:p>
            <a:pPr marL="0" marR="0" lvl="0" indent="0" algn="l" rtl="0">
              <a:lnSpc>
                <a:spcPct val="80000"/>
              </a:lnSpc>
              <a:spcBef>
                <a:spcPts val="0"/>
              </a:spcBef>
              <a:buSzPct val="25000"/>
              <a:buNone/>
            </a:pPr>
            <a:r>
              <a:rPr lang="es-ES" sz="400" b="0" i="0" u="none" strike="noStrike" cap="none" baseline="0" dirty="0"/>
              <a:t>Además de lo anterior, el juego brinda a la persona adulta una oportunidad inigualable para compartir con la niña y el niño, construir vínculo y reconocer a través de los gestos, sus expresiones de alegría, tristeza, inconformidad, asombro o aburrimiento (Durán, 2012).</a:t>
            </a:r>
          </a:p>
          <a:p>
            <a:pPr marL="0" marR="0" lvl="0" indent="0" algn="l" rtl="0">
              <a:lnSpc>
                <a:spcPct val="80000"/>
              </a:lnSpc>
              <a:spcBef>
                <a:spcPts val="0"/>
              </a:spcBef>
              <a:buSzPct val="25000"/>
              <a:buNone/>
            </a:pPr>
            <a:r>
              <a:rPr lang="es-ES" sz="400" b="0" i="0" u="none" strike="noStrike" cap="none" baseline="0" dirty="0"/>
              <a:t> </a:t>
            </a:r>
          </a:p>
          <a:p>
            <a:pPr marL="0" marR="0" lvl="0" indent="0" algn="l" rtl="0">
              <a:lnSpc>
                <a:spcPct val="80000"/>
              </a:lnSpc>
              <a:spcBef>
                <a:spcPts val="0"/>
              </a:spcBef>
              <a:buSzPct val="25000"/>
              <a:buNone/>
            </a:pPr>
            <a:r>
              <a:rPr lang="es-ES" sz="400" b="0" i="0" u="none" strike="noStrike" cap="none" baseline="0" dirty="0"/>
              <a:t>En ese sentido es importante reconocer a qué y cómo juegan las niñas y los niños de 0 a 6 años.</a:t>
            </a:r>
          </a:p>
          <a:p>
            <a:pPr marL="0" marR="0" lvl="0" indent="0" algn="l" rtl="0">
              <a:lnSpc>
                <a:spcPct val="80000"/>
              </a:lnSpc>
              <a:spcBef>
                <a:spcPts val="0"/>
              </a:spcBef>
              <a:buSzPct val="25000"/>
              <a:buNone/>
            </a:pPr>
            <a:r>
              <a:rPr lang="es-ES" sz="400" b="0" i="0" u="none" strike="noStrike" cap="none" baseline="0" dirty="0"/>
              <a:t>Juegan con su cuerpo</a:t>
            </a:r>
          </a:p>
          <a:p>
            <a:pPr marL="0" marR="0" lvl="0" indent="0" algn="l" rtl="0">
              <a:lnSpc>
                <a:spcPct val="80000"/>
              </a:lnSpc>
              <a:spcBef>
                <a:spcPts val="0"/>
              </a:spcBef>
              <a:buSzPct val="25000"/>
              <a:buNone/>
            </a:pPr>
            <a:r>
              <a:rPr lang="es-ES" sz="400" b="0" i="0" u="none" strike="noStrike" cap="none" baseline="0" dirty="0"/>
              <a:t> </a:t>
            </a:r>
          </a:p>
          <a:p>
            <a:pPr marL="0" marR="0" lvl="0" indent="0" algn="l" rtl="0">
              <a:lnSpc>
                <a:spcPct val="80000"/>
              </a:lnSpc>
              <a:spcBef>
                <a:spcPts val="0"/>
              </a:spcBef>
              <a:buSzPct val="25000"/>
              <a:buNone/>
            </a:pPr>
            <a:r>
              <a:rPr lang="es-ES" sz="400" b="0" i="0" u="none" strike="noStrike" cap="none" baseline="0" dirty="0"/>
              <a:t>Cuando un bebé juega, hay un intercambio comunicativo en donde los cuerpos hablan y las disposiciones corporales de cada sujeto implicado: los gestos, las caricias, los balbuceos, las miradas, las sonrisas y todas las manifestaciones corporales, son evidentes y recíprocas. Esto es justamente lo que  transforma a quienes juegan, pues en medio de este proceso dialéctico se </a:t>
            </a:r>
            <a:r>
              <a:rPr lang="es-ES" sz="400" b="0" i="0" u="none" strike="noStrike" cap="none" baseline="0" dirty="0" err="1"/>
              <a:t>resignifican</a:t>
            </a:r>
            <a:r>
              <a:rPr lang="es-ES" sz="400" b="0" i="0" u="none" strike="noStrike" cap="none" baseline="0" dirty="0"/>
              <a:t> las experiencias vividas</a:t>
            </a:r>
          </a:p>
          <a:p>
            <a:pPr marL="0" marR="0" lvl="0" indent="0" algn="l" rtl="0">
              <a:lnSpc>
                <a:spcPct val="80000"/>
              </a:lnSpc>
              <a:spcBef>
                <a:spcPts val="0"/>
              </a:spcBef>
              <a:buSzPct val="25000"/>
              <a:buNone/>
            </a:pPr>
            <a:r>
              <a:rPr lang="es-ES" sz="400" b="0" i="0" u="none" strike="noStrike" cap="none" baseline="0" dirty="0"/>
              <a:t> </a:t>
            </a:r>
          </a:p>
          <a:p>
            <a:pPr marL="0" marR="0" lvl="0" indent="0" algn="l" rtl="0">
              <a:lnSpc>
                <a:spcPct val="80000"/>
              </a:lnSpc>
              <a:spcBef>
                <a:spcPts val="0"/>
              </a:spcBef>
              <a:buSzPct val="25000"/>
              <a:buNone/>
            </a:pPr>
            <a:r>
              <a:rPr lang="es-ES" sz="400" b="0" i="0" u="none" strike="noStrike" cap="none" baseline="0" dirty="0"/>
              <a:t>Juegan juegos tradicionales.  </a:t>
            </a:r>
          </a:p>
          <a:p>
            <a:pPr marL="0" marR="0" lvl="0" indent="0" algn="l" rtl="0">
              <a:lnSpc>
                <a:spcPct val="80000"/>
              </a:lnSpc>
              <a:spcBef>
                <a:spcPts val="0"/>
              </a:spcBef>
              <a:buSzPct val="25000"/>
              <a:buNone/>
            </a:pPr>
            <a:r>
              <a:rPr lang="es-ES" sz="400" b="0" i="0" u="none" strike="noStrike" cap="none" baseline="0" dirty="0"/>
              <a:t> </a:t>
            </a:r>
          </a:p>
          <a:p>
            <a:pPr marL="0" marR="0" lvl="0" indent="0" algn="l" rtl="0">
              <a:lnSpc>
                <a:spcPct val="80000"/>
              </a:lnSpc>
              <a:spcBef>
                <a:spcPts val="0"/>
              </a:spcBef>
              <a:buSzPct val="25000"/>
              <a:buNone/>
            </a:pPr>
            <a:r>
              <a:rPr lang="es-ES" sz="400" b="0" i="0" u="none" strike="noStrike" cap="none" baseline="0" dirty="0"/>
              <a:t>A través de ellos las niñas  y niños conocen historias, costumbres y características de sus comunidades, se aproximan a sus tradiciones, formas de vida, a aquello que tiene valor. </a:t>
            </a:r>
          </a:p>
          <a:p>
            <a:pPr marL="0" marR="0" lvl="0" indent="0" algn="l" rtl="0">
              <a:lnSpc>
                <a:spcPct val="80000"/>
              </a:lnSpc>
              <a:spcBef>
                <a:spcPts val="0"/>
              </a:spcBef>
              <a:buSzPct val="25000"/>
              <a:buNone/>
            </a:pPr>
            <a:r>
              <a:rPr lang="es-ES" sz="400" b="0" i="0" u="none" strike="noStrike" cap="none" baseline="0" dirty="0"/>
              <a:t> </a:t>
            </a:r>
          </a:p>
          <a:p>
            <a:pPr marL="0" marR="0" lvl="0" indent="0" algn="l" rtl="0">
              <a:lnSpc>
                <a:spcPct val="80000"/>
              </a:lnSpc>
              <a:spcBef>
                <a:spcPts val="0"/>
              </a:spcBef>
              <a:buSzPct val="25000"/>
              <a:buNone/>
            </a:pPr>
            <a:r>
              <a:rPr lang="es-ES" sz="400" b="0" i="0" u="none" strike="noStrike" cap="none" baseline="0" dirty="0"/>
              <a:t>Juegan explorando</a:t>
            </a:r>
          </a:p>
          <a:p>
            <a:pPr marL="0" marR="0" lvl="0" indent="0" algn="l" rtl="0">
              <a:lnSpc>
                <a:spcPct val="80000"/>
              </a:lnSpc>
              <a:spcBef>
                <a:spcPts val="0"/>
              </a:spcBef>
              <a:buSzPct val="25000"/>
              <a:buNone/>
            </a:pPr>
            <a:r>
              <a:rPr lang="es-ES" sz="400" b="0" i="0" u="none" strike="noStrike" cap="none" baseline="0" dirty="0"/>
              <a:t> </a:t>
            </a:r>
          </a:p>
          <a:p>
            <a:pPr marL="0" marR="0" lvl="0" indent="0" algn="l" rtl="0">
              <a:lnSpc>
                <a:spcPct val="80000"/>
              </a:lnSpc>
              <a:spcBef>
                <a:spcPts val="0"/>
              </a:spcBef>
              <a:buSzPct val="25000"/>
              <a:buNone/>
            </a:pPr>
            <a:r>
              <a:rPr lang="es-ES" sz="400" b="0" i="0" u="none" strike="noStrike" cap="none" baseline="0" dirty="0"/>
              <a:t>De esta manera, conocen el entorno, a los otros y a sí mismos. La exploración a profundidad de los objetos les permite llegar a otorgarles otros significados, lo cual es primordial dentro del juego. </a:t>
            </a:r>
          </a:p>
          <a:p>
            <a:pPr marL="0" marR="0" lvl="0" indent="0" algn="l" rtl="0">
              <a:lnSpc>
                <a:spcPct val="80000"/>
              </a:lnSpc>
              <a:spcBef>
                <a:spcPts val="0"/>
              </a:spcBef>
              <a:buSzPct val="25000"/>
              <a:buNone/>
            </a:pPr>
            <a:r>
              <a:rPr lang="es-ES" sz="400" b="0" i="0" u="none" strike="noStrike" cap="none" baseline="0" dirty="0"/>
              <a:t> </a:t>
            </a:r>
          </a:p>
          <a:p>
            <a:pPr marL="0" marR="0" lvl="0" indent="0" algn="l" rtl="0">
              <a:lnSpc>
                <a:spcPct val="80000"/>
              </a:lnSpc>
              <a:spcBef>
                <a:spcPts val="0"/>
              </a:spcBef>
              <a:buSzPct val="25000"/>
              <a:buNone/>
            </a:pPr>
            <a:r>
              <a:rPr lang="es-ES" sz="400" b="0" i="0" u="none" strike="noStrike" cap="none" baseline="0" dirty="0"/>
              <a:t>Juegan a través de la imitación </a:t>
            </a:r>
          </a:p>
          <a:p>
            <a:pPr marL="0" marR="0" lvl="0" indent="0" algn="l" rtl="0">
              <a:lnSpc>
                <a:spcPct val="80000"/>
              </a:lnSpc>
              <a:spcBef>
                <a:spcPts val="0"/>
              </a:spcBef>
              <a:buSzPct val="25000"/>
              <a:buNone/>
            </a:pPr>
            <a:r>
              <a:rPr lang="es-ES" sz="400" b="0" i="0" u="none" strike="noStrike" cap="none" baseline="0" dirty="0"/>
              <a:t> </a:t>
            </a:r>
          </a:p>
          <a:p>
            <a:pPr marL="0" marR="0" lvl="0" indent="0" algn="l" rtl="0">
              <a:lnSpc>
                <a:spcPct val="80000"/>
              </a:lnSpc>
              <a:spcBef>
                <a:spcPts val="0"/>
              </a:spcBef>
              <a:buSzPct val="25000"/>
              <a:buNone/>
            </a:pPr>
            <a:r>
              <a:rPr lang="es-ES" sz="400" b="0" i="0" u="none" strike="noStrike" cap="none" baseline="0" dirty="0"/>
              <a:t>Mediante ésta llegan a conocer a fondo ciertos fenómenos de la vida cotidiana y a </a:t>
            </a:r>
            <a:r>
              <a:rPr lang="es-ES" sz="400" b="0" i="0" u="none" strike="noStrike" cap="none" baseline="0" dirty="0" err="1"/>
              <a:t>resignificarlos</a:t>
            </a:r>
            <a:r>
              <a:rPr lang="es-ES" sz="400" b="0" i="0" u="none" strike="noStrike" cap="none" baseline="0" dirty="0"/>
              <a:t> (ser madre, profesor, médica, chofer). La imitación es la base del juego simbólico: ayuda a reinventar los objetos y a elaborar nuevos significados. </a:t>
            </a:r>
            <a:r>
              <a:rPr lang="es-ES" sz="400" b="0" i="0" u="none" strike="noStrike" cap="none" baseline="0" dirty="0" err="1"/>
              <a:t>Vigotsky</a:t>
            </a:r>
            <a:r>
              <a:rPr lang="es-ES" sz="400" b="0" i="0" u="none" strike="noStrike" cap="none" baseline="0" dirty="0"/>
              <a:t> (1933), manifiesta que la imitación es una regla interna de todo juego de representación. </a:t>
            </a:r>
          </a:p>
          <a:p>
            <a:pPr marL="0" marR="0" lvl="0" indent="0" algn="l" rtl="0">
              <a:lnSpc>
                <a:spcPct val="80000"/>
              </a:lnSpc>
              <a:spcBef>
                <a:spcPts val="0"/>
              </a:spcBef>
              <a:buSzPct val="25000"/>
              <a:buNone/>
            </a:pPr>
            <a:r>
              <a:rPr lang="es-ES" sz="400" b="0" i="0" u="none" strike="noStrike" cap="none" baseline="0" dirty="0"/>
              <a:t> </a:t>
            </a:r>
          </a:p>
          <a:p>
            <a:pPr marL="0" marR="0" lvl="0" indent="0" algn="l" rtl="0">
              <a:lnSpc>
                <a:spcPct val="80000"/>
              </a:lnSpc>
              <a:spcBef>
                <a:spcPts val="0"/>
              </a:spcBef>
              <a:buSzPct val="25000"/>
              <a:buNone/>
            </a:pPr>
            <a:r>
              <a:rPr lang="es-ES" sz="400" b="0" i="0" u="none" strike="noStrike" cap="none" baseline="0" dirty="0"/>
              <a:t>Juegan construyendo</a:t>
            </a:r>
          </a:p>
          <a:p>
            <a:pPr marL="0" marR="0" lvl="0" indent="0" algn="l" rtl="0">
              <a:lnSpc>
                <a:spcPct val="80000"/>
              </a:lnSpc>
              <a:spcBef>
                <a:spcPts val="0"/>
              </a:spcBef>
              <a:buSzPct val="25000"/>
              <a:buNone/>
            </a:pPr>
            <a:r>
              <a:rPr lang="es-ES" sz="400" b="0" i="0" u="none" strike="noStrike" cap="none" baseline="0" dirty="0"/>
              <a:t> </a:t>
            </a:r>
          </a:p>
          <a:p>
            <a:pPr marL="0" marR="0" lvl="0" indent="0" algn="l" rtl="0">
              <a:lnSpc>
                <a:spcPct val="80000"/>
              </a:lnSpc>
              <a:spcBef>
                <a:spcPts val="0"/>
              </a:spcBef>
              <a:buSzPct val="25000"/>
              <a:buNone/>
            </a:pPr>
            <a:r>
              <a:rPr lang="es-ES" sz="400" b="0" i="0" u="none" strike="noStrike" cap="none" baseline="0" dirty="0"/>
              <a:t>Si bien algunos juegos de construcción pueden considerarse de imitación, estos tienen unas características particulares, en tanto posibilitan creaciones, resolución de problemas y conocimiento de las cualidades físicas de los objetos. Asimismo, cuando  las construcciones se hacen en grupo, implican compartir, llegar a acuerdos, respetar la producción de los demás y enriquecerse con ellas. Estos juegos muestran una evolución en las diferentes edades, pasando de la manipulación a la elaboración, combinación y nominación de las construcciones.</a:t>
            </a:r>
          </a:p>
          <a:p>
            <a:pPr marL="0" marR="0" lvl="0" indent="0" algn="l" rtl="0">
              <a:lnSpc>
                <a:spcPct val="80000"/>
              </a:lnSpc>
              <a:spcBef>
                <a:spcPts val="0"/>
              </a:spcBef>
              <a:buSzPct val="25000"/>
              <a:buNone/>
            </a:pPr>
            <a:r>
              <a:rPr lang="es-ES" sz="400" b="0" i="0" u="none" strike="noStrike" cap="none" baseline="0" dirty="0"/>
              <a:t> </a:t>
            </a:r>
          </a:p>
          <a:p>
            <a:pPr marL="0" marR="0" lvl="0" indent="0" algn="l" rtl="0">
              <a:lnSpc>
                <a:spcPct val="80000"/>
              </a:lnSpc>
              <a:spcBef>
                <a:spcPts val="0"/>
              </a:spcBef>
              <a:buSzPct val="25000"/>
              <a:buNone/>
            </a:pPr>
            <a:r>
              <a:rPr lang="es-ES" sz="400" b="0" i="0" u="none" strike="noStrike" cap="none" baseline="0" dirty="0"/>
              <a:t>Estas formas de jugar, requieren un acompañamiento por parte del adulto, en tanto que éste da la seguridad necesaria para entrar en ese mundo imprevisto y lleno de desafíos que constituye al juego. Este acompañamiento se da prioritariamente desde, </a:t>
            </a:r>
            <a:r>
              <a:rPr lang="es-ES" sz="400" b="0" i="1" u="none" strike="noStrike" cap="none" baseline="0" dirty="0"/>
              <a:t>la observación</a:t>
            </a:r>
            <a:r>
              <a:rPr lang="es-ES" sz="400" b="0" i="0" u="none" strike="noStrike" cap="none" baseline="0" dirty="0"/>
              <a:t> puesto que permite a la maestra, maestro y agente educativo, además de conocer a las niñas y los niños, reconocer el momento preciso para interactuar, para proponer o para mantenerse a distancia. También el acompañamiento se da </a:t>
            </a:r>
            <a:r>
              <a:rPr lang="es-ES" sz="400" b="0" i="1" u="none" strike="noStrike" cap="none" baseline="0" dirty="0"/>
              <a:t>a través de la interacción</a:t>
            </a:r>
            <a:r>
              <a:rPr lang="es-ES" sz="400" b="0" i="0" u="none" strike="noStrike" cap="none" baseline="0" dirty="0"/>
              <a:t>, lo que lleva a asumir un rol dentro del juego lo que implica compromisos, pues el hecho de que el adulto se asuma como par en el juego, contribuye a hacer eco en los juegos propuestos por ellos y ellas y a potenciarlos con nuevas ideas que contribuyen a construir el universo lúdico.</a:t>
            </a:r>
          </a:p>
          <a:p>
            <a:pPr marL="0" marR="0" lvl="0" indent="0" algn="l" rtl="0">
              <a:lnSpc>
                <a:spcPct val="80000"/>
              </a:lnSpc>
              <a:spcBef>
                <a:spcPts val="0"/>
              </a:spcBef>
              <a:buSzPct val="25000"/>
              <a:buNone/>
            </a:pPr>
            <a:r>
              <a:rPr lang="es-ES" sz="400" b="0" i="0" u="none" strike="noStrike" cap="none" baseline="0" dirty="0"/>
              <a:t> </a:t>
            </a:r>
          </a:p>
          <a:p>
            <a:pPr marL="0" marR="0" lvl="0" indent="0" algn="l" rtl="0">
              <a:lnSpc>
                <a:spcPct val="80000"/>
              </a:lnSpc>
              <a:spcBef>
                <a:spcPts val="0"/>
              </a:spcBef>
              <a:buSzPct val="25000"/>
              <a:buNone/>
            </a:pPr>
            <a:r>
              <a:rPr lang="es-ES" sz="400" b="0" i="0" u="none" strike="noStrike" cap="none" baseline="0" dirty="0"/>
              <a:t>	Duran S. (2012) Los rostros y las Huellas del juego, Tesis Doctoral, Facultad de ciencias de la educación, Universidad de Granada, España.</a:t>
            </a:r>
          </a:p>
          <a:p>
            <a:pPr marL="0" marR="0" lvl="0" indent="0" algn="l" rtl="0">
              <a:lnSpc>
                <a:spcPct val="80000"/>
              </a:lnSpc>
              <a:spcBef>
                <a:spcPts val="0"/>
              </a:spcBef>
              <a:buSzPct val="25000"/>
              <a:buNone/>
            </a:pPr>
            <a:r>
              <a:rPr lang="es-ES" sz="400" b="0" i="0" u="none" strike="noStrike" cap="none" baseline="0" dirty="0"/>
              <a:t> </a:t>
            </a:r>
          </a:p>
          <a:p>
            <a:pPr marL="0" marR="0" lvl="0" indent="0" algn="l" rtl="0">
              <a:lnSpc>
                <a:spcPct val="80000"/>
              </a:lnSpc>
              <a:spcBef>
                <a:spcPts val="0"/>
              </a:spcBef>
              <a:buSzPct val="25000"/>
              <a:buNone/>
            </a:pPr>
            <a:r>
              <a:rPr lang="es-ES" sz="400" b="0" i="0" u="none" strike="noStrike" cap="none" baseline="0" dirty="0"/>
              <a:t>	</a:t>
            </a:r>
            <a:r>
              <a:rPr lang="es-ES" sz="400" b="0" i="0" u="none" strike="noStrike" cap="none" baseline="0" dirty="0" err="1"/>
              <a:t>Vigotsky</a:t>
            </a:r>
            <a:r>
              <a:rPr lang="es-ES" sz="400" b="0" i="0" u="none" strike="noStrike" cap="none" baseline="0" dirty="0"/>
              <a:t>, L.S. (1933/1979). El desarrollo de los procesos Psicológicos superiores. Barcelona: Grijalbo.</a:t>
            </a:r>
          </a:p>
          <a:p>
            <a:pPr marL="0" marR="0" lvl="0" indent="0" algn="l" rtl="0">
              <a:lnSpc>
                <a:spcPct val="80000"/>
              </a:lnSpc>
              <a:spcBef>
                <a:spcPts val="0"/>
              </a:spcBef>
              <a:buSzPct val="25000"/>
              <a:buNone/>
            </a:pPr>
            <a:r>
              <a:rPr lang="es-ES" sz="400" b="0" i="0" u="none" strike="noStrike" cap="none" baseline="0" dirty="0"/>
              <a:t> </a:t>
            </a:r>
          </a:p>
          <a:p>
            <a:pPr marL="0" marR="0" lvl="0" indent="0" algn="l" rtl="0">
              <a:lnSpc>
                <a:spcPct val="80000"/>
              </a:lnSpc>
              <a:spcBef>
                <a:spcPts val="0"/>
              </a:spcBef>
              <a:buNone/>
            </a:pPr>
            <a:endParaRPr sz="400" b="0" i="0" u="none" strike="noStrike" cap="none" baseline="0" dirty="0"/>
          </a:p>
        </p:txBody>
      </p:sp>
      <p:sp>
        <p:nvSpPr>
          <p:cNvPr id="480" name="Shape 48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s-ES"/>
              <a:t> </a:t>
            </a:r>
          </a:p>
        </p:txBody>
      </p:sp>
    </p:spTree>
    <p:extLst>
      <p:ext uri="{BB962C8B-B14F-4D97-AF65-F5344CB8AC3E}">
        <p14:creationId xmlns:p14="http://schemas.microsoft.com/office/powerpoint/2010/main" val="11431850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Shape 49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493" name="Shape 49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buSzPct val="25000"/>
              <a:buNone/>
            </a:pPr>
            <a:r>
              <a:rPr lang="es-ES" sz="600" b="0" i="1" u="none" strike="noStrike" cap="none" baseline="0"/>
              <a:t>El arte en la educación inicial</a:t>
            </a:r>
          </a:p>
          <a:p>
            <a:pPr marL="0" marR="0" lvl="0" indent="0" algn="l" rtl="0">
              <a:lnSpc>
                <a:spcPct val="80000"/>
              </a:lnSpc>
              <a:spcBef>
                <a:spcPts val="0"/>
              </a:spcBef>
              <a:buSzPct val="25000"/>
              <a:buNone/>
            </a:pPr>
            <a:r>
              <a:rPr lang="es-ES" sz="600" b="0" i="0" u="none" strike="noStrike" cap="none" baseline="0"/>
              <a:t> </a:t>
            </a:r>
          </a:p>
          <a:p>
            <a:pPr marL="0" marR="0" lvl="0" indent="0" algn="l" rtl="0">
              <a:lnSpc>
                <a:spcPct val="80000"/>
              </a:lnSpc>
              <a:spcBef>
                <a:spcPts val="0"/>
              </a:spcBef>
              <a:buSzPct val="25000"/>
              <a:buNone/>
            </a:pPr>
            <a:r>
              <a:rPr lang="es-ES" sz="600" b="0" i="0" u="none" strike="noStrike" cap="none" baseline="0"/>
              <a:t>En educación inicial “hacer arte” significa hacer sonar, bailar, cantar, pintar y fijarse en la materialidad de los objetos es una tarea que los niños y las niñas disfrutan y consagran mucho tiempo. Sin embargo también es importante matizar una diferencia entre su manera de “hacer arte” y el desarrollo de un trabajo artístico, en el sentido adulto de consagrarse a un campo de la actividad, cuyo resultado es, por ejemplo, una escultura, una novela o una sinfonía. Si bien el niño o la niña y el artista pueden partir de la misma exploración, el artista adulto lleva a cabo un trabajo riguroso que involucra un manejo formal y un dominio en su campo para hacerlo significativo a los otros. </a:t>
            </a:r>
          </a:p>
          <a:p>
            <a:pPr marL="0" marR="0" lvl="0" indent="0" algn="l" rtl="0">
              <a:lnSpc>
                <a:spcPct val="80000"/>
              </a:lnSpc>
              <a:spcBef>
                <a:spcPts val="0"/>
              </a:spcBef>
              <a:buSzPct val="25000"/>
              <a:buNone/>
            </a:pPr>
            <a:r>
              <a:rPr lang="es-ES" sz="600" b="0" i="0" u="none" strike="noStrike" cap="none" baseline="0"/>
              <a:t> </a:t>
            </a:r>
          </a:p>
          <a:p>
            <a:pPr marL="0" marR="0" lvl="0" indent="0" algn="l" rtl="0">
              <a:lnSpc>
                <a:spcPct val="80000"/>
              </a:lnSpc>
              <a:spcBef>
                <a:spcPts val="0"/>
              </a:spcBef>
              <a:buSzPct val="25000"/>
              <a:buNone/>
            </a:pPr>
            <a:r>
              <a:rPr lang="es-ES" sz="600" b="0" i="0" u="none" strike="noStrike" cap="none" baseline="0"/>
              <a:t>Ese proceso de elaboración que implica una formación previa, continuada y rigurosa, una toma de distancia y, seguramente, una serie de correcciones y versiones sucesivas, es diferente a la actividad artística de los niños y las niñas; pues para ellos no importa el resultado sino el proceso vivido en ese presente en el que ocurre la exploración artística. De ahí que hablar de arte en la educación inicial es hablar del impulso vital de exploración sonora, plástica o dramática que se traduce en el disfrute del momento y que, más allá de buscar la ejecución formal o el reconocimiento del público, se sustenta en una necesidad expresiva y creativa.</a:t>
            </a:r>
          </a:p>
          <a:p>
            <a:pPr marL="0" marR="0" lvl="0" indent="0" algn="l" rtl="0">
              <a:lnSpc>
                <a:spcPct val="80000"/>
              </a:lnSpc>
              <a:spcBef>
                <a:spcPts val="0"/>
              </a:spcBef>
              <a:buSzPct val="25000"/>
              <a:buNone/>
            </a:pPr>
            <a:r>
              <a:rPr lang="es-ES" sz="600" b="0" i="0" u="none" strike="noStrike" cap="none" baseline="0"/>
              <a:t> </a:t>
            </a:r>
          </a:p>
          <a:p>
            <a:pPr marL="0" marR="0" lvl="0" indent="0" algn="l" rtl="0">
              <a:lnSpc>
                <a:spcPct val="80000"/>
              </a:lnSpc>
              <a:spcBef>
                <a:spcPts val="0"/>
              </a:spcBef>
              <a:buSzPct val="25000"/>
              <a:buNone/>
            </a:pPr>
            <a:r>
              <a:rPr lang="es-ES" sz="600" b="0" i="0" u="none" strike="noStrike" cap="none" baseline="0"/>
              <a:t>Esta diferencia es importante para liberar a la expresión artística en la educación inicial de cualquier presión por los resultados y centrarla en la magia del momento, que es la que las niñas y niños disfrutan y asumen con una seriedad y un compromiso emocional que merece todo respeto. En ese sentido, no se trata de entrenarlos, gastando muchas horas para ensayar presentaciones musicales o teatrales que les resten su espontaneidad y su deseo por compartir lo que han creado, ni de esperar que trabajen una pintura hasta que les quede “bonita”, según parámetros adultos, sino de potenciar sus formas de expresión, de acompañarlos, mientras dura su interés, a comprometerse en el proceso expresivo y creativo, y de valorar esos instantes en los que cada uno se reconoce y aprende sobre sí mismo.</a:t>
            </a:r>
          </a:p>
          <a:p>
            <a:pPr marL="0" marR="0" lvl="0" indent="0" algn="l" rtl="0">
              <a:lnSpc>
                <a:spcPct val="80000"/>
              </a:lnSpc>
              <a:spcBef>
                <a:spcPts val="0"/>
              </a:spcBef>
              <a:buSzPct val="25000"/>
              <a:buNone/>
            </a:pPr>
            <a:r>
              <a:rPr lang="es-ES" sz="600" b="0" i="0" u="none" strike="noStrike" cap="none" baseline="0"/>
              <a:t> </a:t>
            </a:r>
          </a:p>
          <a:p>
            <a:pPr marL="0" marR="0" lvl="0" indent="0" algn="l" rtl="0">
              <a:lnSpc>
                <a:spcPct val="80000"/>
              </a:lnSpc>
              <a:spcBef>
                <a:spcPts val="0"/>
              </a:spcBef>
              <a:buSzPct val="25000"/>
              <a:buNone/>
            </a:pPr>
            <a:r>
              <a:rPr lang="es-ES" sz="600" b="0" i="0" u="none" strike="noStrike" cap="none" baseline="0"/>
              <a:t>Más que enseñar arte, la propuesta es crear un entorno propicio en la educación inicial donde la expresión artística tenga cabida, sin llenar el tiempo de actividades dirigidas, pues el arte requiere de un tiempo especial –el tiempo que toma una pintura de las niñas y los niños hasta que dicen ya acabé-,  y también de libertad y gratuidad. Olvidarse de la presión por enseñar prematuramente técnicas como el manejo del color y evitar los estereotipos adultos como el sol con rayos simétricos, las casas con techo triangular, la uniformidad, la copia de modelos y, sobre todo, despojar el arte de los juicios de valor. </a:t>
            </a:r>
          </a:p>
          <a:p>
            <a:pPr marL="0" marR="0" lvl="0" indent="0" algn="l" rtl="0">
              <a:lnSpc>
                <a:spcPct val="80000"/>
              </a:lnSpc>
              <a:spcBef>
                <a:spcPts val="0"/>
              </a:spcBef>
              <a:buSzPct val="25000"/>
              <a:buNone/>
            </a:pPr>
            <a:r>
              <a:rPr lang="es-ES" sz="600" b="0" i="0" u="none" strike="noStrike" cap="none" baseline="0"/>
              <a:t> </a:t>
            </a:r>
          </a:p>
          <a:p>
            <a:pPr marL="0" marR="0" lvl="0" indent="0" algn="l" rtl="0">
              <a:lnSpc>
                <a:spcPct val="80000"/>
              </a:lnSpc>
              <a:spcBef>
                <a:spcPts val="0"/>
              </a:spcBef>
              <a:buSzPct val="25000"/>
              <a:buNone/>
            </a:pPr>
            <a:r>
              <a:rPr lang="es-ES" sz="600" b="0" i="0" u="none" strike="noStrike" cap="none" baseline="0"/>
              <a:t>Eso no significa dejar de acompañar con sensibilidad y disponibilidad todo lo que las niñas y niños expresan a través de sus pinturas y de su cuerpo, sino estar ahí, escuchando lo que cuentan, cantan, garabatean o representan, respetando sus tiempos y su sentido compositivo y nutriendo su sensibilidad con materiales y obras artísticas, experiencias, preguntas y propuestas que estimulen su creatividad. </a:t>
            </a:r>
          </a:p>
          <a:p>
            <a:pPr marL="0" marR="0" lvl="0" indent="0" algn="l" rtl="0">
              <a:lnSpc>
                <a:spcPct val="80000"/>
              </a:lnSpc>
              <a:spcBef>
                <a:spcPts val="0"/>
              </a:spcBef>
              <a:buSzPct val="25000"/>
              <a:buNone/>
            </a:pPr>
            <a:r>
              <a:rPr lang="es-ES" sz="600" b="0" i="0" u="none" strike="noStrike" cap="none" baseline="0"/>
              <a:t>Las propuestas artísticas en la educación inicial, se orientan en dos direcciones: de una parte, apuntan a nutrir y enriquecer la sensibilidad, la percepción y el disfrute, poniendo al alcance obras de arte -plásticas, visuales, musicales y dramáticas, entre otras- que amplíen el repertorio. En ese sentido, una función de la educación inicial es vincular a los niños y las niñas con experiencias culturales, que les propongan un diálogo con lo inventado por otras personas, en diversos tiempos y latitudes, para enriquecer sus formas de escuchar, mirar y sentir. </a:t>
            </a:r>
          </a:p>
          <a:p>
            <a:pPr marL="0" marR="0" lvl="0" indent="0" algn="l" rtl="0">
              <a:lnSpc>
                <a:spcPct val="80000"/>
              </a:lnSpc>
              <a:spcBef>
                <a:spcPts val="0"/>
              </a:spcBef>
              <a:buSzPct val="25000"/>
              <a:buNone/>
            </a:pPr>
            <a:r>
              <a:rPr lang="es-ES" sz="600" b="0" i="0" u="none" strike="noStrike" cap="none" baseline="0"/>
              <a:t> </a:t>
            </a:r>
          </a:p>
          <a:p>
            <a:pPr marL="0" marR="0" lvl="0" indent="0" algn="l" rtl="0">
              <a:lnSpc>
                <a:spcPct val="80000"/>
              </a:lnSpc>
              <a:spcBef>
                <a:spcPts val="0"/>
              </a:spcBef>
              <a:buSzPct val="25000"/>
              <a:buNone/>
            </a:pPr>
            <a:r>
              <a:rPr lang="es-ES" sz="600" b="0" i="0" u="none" strike="noStrike" cap="none" baseline="0"/>
              <a:t>De otra parte, pero estrechamente ligada a esa nutrición, el arte se orienta a favorecer la experimentación, la expresión y la creatividad, mediante la construcción de espacios en donde sea posible “hacer arte”.</a:t>
            </a:r>
          </a:p>
          <a:p>
            <a:pPr marL="0" marR="0" lvl="0" indent="0" algn="l" rtl="0">
              <a:lnSpc>
                <a:spcPct val="80000"/>
              </a:lnSpc>
              <a:spcBef>
                <a:spcPts val="0"/>
              </a:spcBef>
              <a:buSzPct val="25000"/>
              <a:buNone/>
            </a:pPr>
            <a:r>
              <a:rPr lang="es-ES" sz="600" b="0" i="0" u="none" strike="noStrike" cap="none" baseline="0"/>
              <a:t> </a:t>
            </a:r>
          </a:p>
          <a:p>
            <a:pPr marL="0" marR="0" lvl="0" indent="0" algn="l" rtl="0">
              <a:lnSpc>
                <a:spcPct val="80000"/>
              </a:lnSpc>
              <a:spcBef>
                <a:spcPts val="0"/>
              </a:spcBef>
              <a:buSzPct val="25000"/>
              <a:buNone/>
            </a:pPr>
            <a:r>
              <a:rPr lang="es-ES" sz="600" b="0" i="0" u="none" strike="noStrike" cap="none" baseline="0"/>
              <a:t>Desde esta perspectiva, la música, las artes plásticas y la expresión dramática son los múltiples lenguajes con los que se expresan los niños y las niñas para conectarse, en primera instancia, con su cuerpo y sus sentidos, para hablar de muchas formas, para comprender y reelaborar su realidad y para comenzar esa tarea inacabable, de toda la vida, de representar y compartir sus experiencias. Pero además son espacios para el encuentro, la exploración y el reconocimiento de lo que los hace únicos, para vincularlos con los demás y, sobre todo, son canales para experimentar el gozo, la alegría, la risa y el humor, como bien lo dicen las palabras de una profesora de música: </a:t>
            </a:r>
          </a:p>
          <a:p>
            <a:pPr marL="0" marR="0" lvl="0" indent="0" algn="l" rtl="0">
              <a:lnSpc>
                <a:spcPct val="80000"/>
              </a:lnSpc>
              <a:spcBef>
                <a:spcPts val="0"/>
              </a:spcBef>
              <a:buSzPct val="25000"/>
              <a:buNone/>
            </a:pPr>
            <a:r>
              <a:rPr lang="es-ES" sz="600" b="0" i="0" u="none" strike="noStrike" cap="none" baseline="0"/>
              <a:t> </a:t>
            </a:r>
          </a:p>
          <a:p>
            <a:pPr marL="0" marR="0" lvl="0" indent="0" algn="l" rtl="0">
              <a:lnSpc>
                <a:spcPct val="80000"/>
              </a:lnSpc>
              <a:spcBef>
                <a:spcPts val="0"/>
              </a:spcBef>
              <a:buSzPct val="25000"/>
              <a:buNone/>
            </a:pPr>
            <a:r>
              <a:rPr lang="es-ES" sz="600" b="0" i="0" u="none" strike="noStrike" cap="none" baseline="0"/>
              <a:t>“Divertirse y ser feliz con la música debería ser el primer lineamiento de trabajo de cualquier maestro de primera infancia. ¿En qué jardín o casa no se escucha una canción…, una canción para cocinar, una canción para sanar o una canción para hacer cosquillas?... ¿Conocen algo mejor para curar que la canción de sana que sana?” (Ríos, 2009, p. 4)</a:t>
            </a:r>
          </a:p>
          <a:p>
            <a:pPr marL="0" marR="0" lvl="0" indent="0" algn="l" rtl="0">
              <a:lnSpc>
                <a:spcPct val="80000"/>
              </a:lnSpc>
              <a:spcBef>
                <a:spcPts val="0"/>
              </a:spcBef>
              <a:buNone/>
            </a:pPr>
            <a:endParaRPr sz="600" b="0" i="0" u="none" strike="noStrike" cap="none" baseline="0"/>
          </a:p>
        </p:txBody>
      </p:sp>
      <p:sp>
        <p:nvSpPr>
          <p:cNvPr id="494" name="Shape 49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s-ES"/>
              <a:t> </a:t>
            </a:r>
          </a:p>
        </p:txBody>
      </p:sp>
    </p:spTree>
    <p:extLst>
      <p:ext uri="{BB962C8B-B14F-4D97-AF65-F5344CB8AC3E}">
        <p14:creationId xmlns:p14="http://schemas.microsoft.com/office/powerpoint/2010/main" val="39904835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Shape 50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509" name="Shape 50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buSzPct val="25000"/>
              <a:buNone/>
            </a:pPr>
            <a:r>
              <a:rPr lang="es-ES" sz="600" b="0" i="1" u="none" strike="noStrike" cap="none" baseline="0"/>
              <a:t>- La literatura en la educación inicial</a:t>
            </a:r>
          </a:p>
          <a:p>
            <a:pPr marL="0" marR="0" lvl="0" indent="0" algn="l" rtl="0">
              <a:lnSpc>
                <a:spcPct val="80000"/>
              </a:lnSpc>
              <a:spcBef>
                <a:spcPts val="0"/>
              </a:spcBef>
              <a:buSzPct val="25000"/>
              <a:buNone/>
            </a:pPr>
            <a:r>
              <a:rPr lang="es-ES" sz="600" b="0" i="0" u="none" strike="noStrike" cap="none" baseline="0"/>
              <a:t> </a:t>
            </a:r>
          </a:p>
          <a:p>
            <a:pPr marL="0" marR="0" lvl="0" indent="0" algn="l" rtl="0">
              <a:lnSpc>
                <a:spcPct val="80000"/>
              </a:lnSpc>
              <a:spcBef>
                <a:spcPts val="0"/>
              </a:spcBef>
              <a:buSzPct val="25000"/>
              <a:buNone/>
            </a:pPr>
            <a:r>
              <a:rPr lang="es-ES" sz="600" b="0" i="0" u="none" strike="noStrike" cap="none" baseline="0"/>
              <a:t>Los niños y las niñas se expresan con múltiples lenguajes y, al comienzo de la vida, estos están íntimamente relacionados. La literatura, entendida como el arte de trabajar con las palabras para labrarlas con la experiencia particular y subjetiva y explorar otros significados que trascienden el uso convencional de la lengua, hace parte de las expresiones artísticas, la importancia del acercamiento al lenguaje verbal que se da durante la primera infancia la hace fundamental en la educación inicial. </a:t>
            </a:r>
          </a:p>
          <a:p>
            <a:pPr marL="0" marR="0" lvl="0" indent="0" algn="l" rtl="0">
              <a:lnSpc>
                <a:spcPct val="80000"/>
              </a:lnSpc>
              <a:spcBef>
                <a:spcPts val="0"/>
              </a:spcBef>
              <a:buSzPct val="25000"/>
              <a:buNone/>
            </a:pPr>
            <a:r>
              <a:rPr lang="es-ES" sz="600" b="0" i="0" u="none" strike="noStrike" cap="none" baseline="0"/>
              <a:t> </a:t>
            </a:r>
          </a:p>
          <a:p>
            <a:pPr marL="0" marR="0" lvl="0" indent="0" algn="l" rtl="0">
              <a:lnSpc>
                <a:spcPct val="80000"/>
              </a:lnSpc>
              <a:spcBef>
                <a:spcPts val="0"/>
              </a:spcBef>
              <a:buSzPct val="25000"/>
              <a:buNone/>
            </a:pPr>
            <a:r>
              <a:rPr lang="es-ES" sz="600" b="0" i="0" u="none" strike="noStrike" cap="none" baseline="0"/>
              <a:t>La literatura en la educación inicial significa en primer lugar, contar con un acervo literario que incluya diversos géneros: poesía de tradición oral y de autores; narrativa oral y escrita, libros de imágenes, desde los más sencillos para que los bebés puedan tocar, manipular e incluso morder, hasta los libros-álbum que conjugan el texto con la ilustración y que suscitan lecturas cada vez más complejas. A ello se suman los libros informativos sobre temas de interés, cercanos o lejanos, que estimulan el deseo de saber y que inspiran y proponen proyectos dentro y fuera del aula. </a:t>
            </a:r>
          </a:p>
          <a:p>
            <a:pPr marL="0" marR="0" lvl="0" indent="0" algn="l" rtl="0">
              <a:lnSpc>
                <a:spcPct val="80000"/>
              </a:lnSpc>
              <a:spcBef>
                <a:spcPts val="0"/>
              </a:spcBef>
              <a:buSzPct val="25000"/>
              <a:buNone/>
            </a:pPr>
            <a:r>
              <a:rPr lang="es-ES" sz="600" b="0" i="0" u="none" strike="noStrike" cap="none" baseline="0"/>
              <a:t> </a:t>
            </a:r>
          </a:p>
          <a:p>
            <a:pPr marL="0" marR="0" lvl="0" indent="0" algn="l" rtl="0">
              <a:lnSpc>
                <a:spcPct val="80000"/>
              </a:lnSpc>
              <a:spcBef>
                <a:spcPts val="0"/>
              </a:spcBef>
              <a:buSzPct val="25000"/>
              <a:buNone/>
            </a:pPr>
            <a:r>
              <a:rPr lang="es-ES" sz="600" b="0" i="0" u="none" strike="noStrike" cap="none" baseline="0"/>
              <a:t>En segundo lugar, la literatura está estrechamente ligada a la música, no solo a la grabada en discos, sino también a la que está grabada en la memoria colectiva y se actualiza en la voz de los padres, las madres, los abuelos y, por supuesto, en la de las maestras, maestros y agentes educativos. </a:t>
            </a:r>
          </a:p>
          <a:p>
            <a:pPr marL="0" marR="0" lvl="0" indent="0" algn="l" rtl="0">
              <a:lnSpc>
                <a:spcPct val="80000"/>
              </a:lnSpc>
              <a:spcBef>
                <a:spcPts val="0"/>
              </a:spcBef>
              <a:buSzPct val="25000"/>
              <a:buNone/>
            </a:pPr>
            <a:r>
              <a:rPr lang="es-ES" sz="600" b="0" i="0" u="none" strike="noStrike" cap="none" baseline="0"/>
              <a:t> </a:t>
            </a:r>
          </a:p>
          <a:p>
            <a:pPr marL="0" marR="0" lvl="0" indent="0" algn="l" rtl="0">
              <a:lnSpc>
                <a:spcPct val="80000"/>
              </a:lnSpc>
              <a:spcBef>
                <a:spcPts val="0"/>
              </a:spcBef>
              <a:buSzPct val="25000"/>
              <a:buNone/>
            </a:pPr>
            <a:r>
              <a:rPr lang="es-ES" sz="600" b="0" i="0" u="none" strike="noStrike" cap="none" baseline="0"/>
              <a:t>En tercer lugar, la literatura en la educación inicial  significa disponibilidad. Conviene que los libros estén cerca de los niños y las niñas y que hagan parte de su vida cotidiana. Desde las pequeñas colecciones en canastos para que los bebés puedan tocar o mirar, hasta los que se ofrecen en estanterías al alcance de su estatura, para que puedan elegirlos, hojearlos libremente y compartirlos, los libros dan forma a las preguntas existenciales e inspiran y enriquecen el deseo de aprender. Respetar las elecciones infantiles, otorgarles importancia y conversar espontáneamente sobre lo leído, sin obligar a contestar preguntas dirigidas por los adultos, es una fuente de conocimiento acerca de quiénes son esos primeros lectores y suscita esas conversaciones profundas sobre la vida, que tanto necesitan las personas a lo largo de la vida, para conocerse y conocer a las demás, para nombrar las propias emociones, para imaginar con empatía y sensibilidad las de los demás, para pensar críticamente y para conectarse con la común humanidad. </a:t>
            </a:r>
          </a:p>
          <a:p>
            <a:pPr marL="0" marR="0" lvl="0" indent="0" algn="l" rtl="0">
              <a:lnSpc>
                <a:spcPct val="80000"/>
              </a:lnSpc>
              <a:spcBef>
                <a:spcPts val="0"/>
              </a:spcBef>
              <a:buSzPct val="25000"/>
              <a:buNone/>
            </a:pPr>
            <a:r>
              <a:rPr lang="es-ES" sz="600" b="0" i="0" u="none" strike="noStrike" cap="none" baseline="0"/>
              <a:t> </a:t>
            </a:r>
          </a:p>
          <a:p>
            <a:pPr marL="0" marR="0" lvl="0" indent="0" algn="l" rtl="0">
              <a:lnSpc>
                <a:spcPct val="80000"/>
              </a:lnSpc>
              <a:spcBef>
                <a:spcPts val="0"/>
              </a:spcBef>
              <a:buSzPct val="25000"/>
              <a:buNone/>
            </a:pPr>
            <a:r>
              <a:rPr lang="es-ES" sz="600" b="0" i="0" u="none" strike="noStrike" cap="none" baseline="0"/>
              <a:t>Si bien la experiencia literaria resulta fundamental para el acercamiento a la lengua escrita, es importante aclarar que leer, en la educación inicial, se entiende en el sentido amplio de desciframiento vital, de exploración de mundos simbólicos y de posibilidades interpretativas, lo cual no significa enseñar letras descontextualizadas, hacer planas o alfabetizar prematuramente. </a:t>
            </a:r>
          </a:p>
          <a:p>
            <a:pPr marL="0" marR="0" lvl="0" indent="0" algn="l" rtl="0">
              <a:lnSpc>
                <a:spcPct val="80000"/>
              </a:lnSpc>
              <a:spcBef>
                <a:spcPts val="0"/>
              </a:spcBef>
              <a:buSzPct val="25000"/>
              <a:buNone/>
            </a:pPr>
            <a:r>
              <a:rPr lang="es-ES" sz="600" b="0" i="0" u="none" strike="noStrike" cap="none" baseline="0"/>
              <a:t>Así mismo, aprender a comunicarse por escrito no es simplemente trasponer el lenguaje oral a unos signos en el papel o en otro soporte, sino aprender a pensar de otra forma y, debido a ello, la literatura en la educación inicial ofrece un campo fértil para adquirir progresivamente una familiaridad con esa otra lengua: la lengua escrita. </a:t>
            </a:r>
          </a:p>
          <a:p>
            <a:pPr marL="0" marR="0" lvl="0" indent="0" algn="l" rtl="0">
              <a:lnSpc>
                <a:spcPct val="80000"/>
              </a:lnSpc>
              <a:spcBef>
                <a:spcPts val="0"/>
              </a:spcBef>
              <a:buSzPct val="25000"/>
              <a:buNone/>
            </a:pPr>
            <a:r>
              <a:rPr lang="es-ES" sz="600" b="0" i="0" u="none" strike="noStrike" cap="none" baseline="0"/>
              <a:t> </a:t>
            </a:r>
          </a:p>
          <a:p>
            <a:pPr marL="0" marR="0" lvl="0" indent="0" algn="l" rtl="0">
              <a:lnSpc>
                <a:spcPct val="80000"/>
              </a:lnSpc>
              <a:spcBef>
                <a:spcPts val="0"/>
              </a:spcBef>
              <a:buSzPct val="25000"/>
              <a:buNone/>
            </a:pPr>
            <a:r>
              <a:rPr lang="es-ES" sz="600" b="0" i="0" u="none" strike="noStrike" cap="none" baseline="0"/>
              <a:t>En ese sentido, la experiencia literaria en la educación inicial no solo les permite a los niños y las niñas incorporar nuevas palabras a su diccionario mental, sino también explorar, a través de la voz de otros, las convenciones de la escritura: sus tonos, sus ritmos, sus pausas y sus silencios. Un relato, afirma Cabrejo, (2007) es como una frase completa que tiene un sentido completo, que empieza, se desarrolla y se cierra. </a:t>
            </a:r>
          </a:p>
          <a:p>
            <a:pPr marL="0" marR="0" lvl="0" indent="0" algn="l" rtl="0">
              <a:lnSpc>
                <a:spcPct val="80000"/>
              </a:lnSpc>
              <a:spcBef>
                <a:spcPts val="0"/>
              </a:spcBef>
              <a:buSzPct val="25000"/>
              <a:buNone/>
            </a:pPr>
            <a:r>
              <a:rPr lang="es-ES" sz="600" b="0" i="0" u="none" strike="noStrike" cap="none" baseline="0"/>
              <a:t> </a:t>
            </a:r>
          </a:p>
          <a:p>
            <a:pPr marL="0" marR="0" lvl="0" indent="0" algn="l" rtl="0">
              <a:lnSpc>
                <a:spcPct val="80000"/>
              </a:lnSpc>
              <a:spcBef>
                <a:spcPts val="0"/>
              </a:spcBef>
              <a:buSzPct val="25000"/>
              <a:buNone/>
            </a:pPr>
            <a:r>
              <a:rPr lang="es-ES" sz="600" b="0" i="0" u="none" strike="noStrike" cap="none" baseline="0"/>
              <a:t>Según el autor, si bien no se le puede explicar a nadie teóricamente cómo construir un hilo del pensamiento, la lengua del relato puede enseñar cómo funciona la lengua escrita, cómo se estructura y se organiza. </a:t>
            </a:r>
          </a:p>
          <a:p>
            <a:pPr marL="0" marR="0" lvl="0" indent="0" algn="l" rtl="0">
              <a:lnSpc>
                <a:spcPct val="80000"/>
              </a:lnSpc>
              <a:spcBef>
                <a:spcPts val="0"/>
              </a:spcBef>
              <a:buSzPct val="25000"/>
              <a:buNone/>
            </a:pPr>
            <a:r>
              <a:rPr lang="es-ES" sz="600" b="0" i="0" u="none" strike="noStrike" cap="none" baseline="0"/>
              <a:t> </a:t>
            </a:r>
          </a:p>
          <a:p>
            <a:pPr marL="0" marR="0" lvl="0" indent="0" algn="l" rtl="0">
              <a:lnSpc>
                <a:spcPct val="80000"/>
              </a:lnSpc>
              <a:spcBef>
                <a:spcPts val="0"/>
              </a:spcBef>
              <a:buSzPct val="25000"/>
              <a:buNone/>
            </a:pPr>
            <a:r>
              <a:rPr lang="es-ES" sz="600" b="0" i="0" u="none" strike="noStrike" cap="none" baseline="0"/>
              <a:t>Para las niñas y niños, la maestra, el maestro y el agente educativo son el modelo para apropiarse de las complejidades de la lengua materna: sus tonos, sus encadenamientos y las rimas que cantan y leen, suscitan múltiples interpretaciones y les proporcionan un entrenamiento auditivo, que les ayuda a sentir y pensar en el funcionamiento de su lengua, mediante la posibilidad de desbaratar, recomponer y jugar con las palabras (Reyes, 2007). </a:t>
            </a:r>
          </a:p>
          <a:p>
            <a:pPr marL="0" marR="0" lvl="0" indent="0" algn="l" rtl="0">
              <a:lnSpc>
                <a:spcPct val="80000"/>
              </a:lnSpc>
              <a:spcBef>
                <a:spcPts val="0"/>
              </a:spcBef>
              <a:buSzPct val="25000"/>
              <a:buNone/>
            </a:pPr>
            <a:r>
              <a:rPr lang="es-ES" sz="600" b="0" i="0" u="none" strike="noStrike" cap="none" baseline="0"/>
              <a:t> </a:t>
            </a:r>
          </a:p>
          <a:p>
            <a:pPr marL="0" marR="0" lvl="0" indent="0" algn="l" rtl="0">
              <a:lnSpc>
                <a:spcPct val="80000"/>
              </a:lnSpc>
              <a:spcBef>
                <a:spcPts val="0"/>
              </a:spcBef>
              <a:buSzPct val="25000"/>
              <a:buNone/>
            </a:pPr>
            <a:r>
              <a:rPr lang="es-ES" sz="600" b="0" i="0" u="none" strike="noStrike" cap="none" baseline="0"/>
              <a:t>Lo mismo sucede con las historias narradas o leídas que permiten descubrir cómo se organiza el tiempo en un relato, cómo se estructuran los acontecimientos y cómo existe una forma distinta de la lengua, más allá de la hablada cotidianamente: una lengua enriquecida, poética y simbólica, que es el ancestro de la lengua escrita, en la cual se organizan los sucesos para darles sentido e ilación.</a:t>
            </a:r>
          </a:p>
          <a:p>
            <a:pPr marL="0" marR="0" lvl="0" indent="0" algn="l" rtl="0">
              <a:lnSpc>
                <a:spcPct val="80000"/>
              </a:lnSpc>
              <a:spcBef>
                <a:spcPts val="0"/>
              </a:spcBef>
              <a:buSzPct val="25000"/>
              <a:buNone/>
            </a:pPr>
            <a:r>
              <a:rPr lang="es-ES" sz="600" b="0" i="0" u="none" strike="noStrike" cap="none" baseline="0"/>
              <a:t>	Cabrejo P, E. (2007) Lenguaje y construcción de la representación del otro en los niños y las niñas. En: “Lenguaje y Saberes Infantiles”. Flor Alba Santamaría V. Bogotá, Cátedra UNESCO en Desarrollo del Niño.</a:t>
            </a:r>
          </a:p>
          <a:p>
            <a:pPr marL="0" marR="0" lvl="0" indent="0" algn="l" rtl="0">
              <a:lnSpc>
                <a:spcPct val="80000"/>
              </a:lnSpc>
              <a:spcBef>
                <a:spcPts val="0"/>
              </a:spcBef>
              <a:buSzPct val="25000"/>
              <a:buNone/>
            </a:pPr>
            <a:r>
              <a:rPr lang="es-ES" sz="600" b="0" i="0" u="none" strike="noStrike" cap="none" baseline="0"/>
              <a:t> </a:t>
            </a:r>
          </a:p>
          <a:p>
            <a:pPr marL="0" marR="0" lvl="0" indent="0" algn="l" rtl="0">
              <a:lnSpc>
                <a:spcPct val="80000"/>
              </a:lnSpc>
              <a:spcBef>
                <a:spcPts val="0"/>
              </a:spcBef>
              <a:buSzPct val="25000"/>
              <a:buNone/>
            </a:pPr>
            <a:r>
              <a:rPr lang="es-ES" sz="600" b="0" i="0" u="none" strike="noStrike" cap="none" baseline="0"/>
              <a:t>	Reyes, Y. (2007) La casa imaginaria. Lectura y literatura en la primera infancia. Bogotá: Norma. </a:t>
            </a:r>
          </a:p>
          <a:p>
            <a:pPr marL="0" marR="0" lvl="0" indent="0" algn="l" rtl="0">
              <a:lnSpc>
                <a:spcPct val="80000"/>
              </a:lnSpc>
              <a:spcBef>
                <a:spcPts val="0"/>
              </a:spcBef>
              <a:buNone/>
            </a:pPr>
            <a:endParaRPr sz="600" b="0" i="0" u="none" strike="noStrike" cap="none" baseline="0"/>
          </a:p>
        </p:txBody>
      </p:sp>
      <p:sp>
        <p:nvSpPr>
          <p:cNvPr id="510" name="Shape 51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s-ES"/>
              <a:t> </a:t>
            </a:r>
          </a:p>
        </p:txBody>
      </p:sp>
    </p:spTree>
    <p:extLst>
      <p:ext uri="{BB962C8B-B14F-4D97-AF65-F5344CB8AC3E}">
        <p14:creationId xmlns:p14="http://schemas.microsoft.com/office/powerpoint/2010/main" val="5686102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Shape 52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522" name="Shape 52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buSzPct val="25000"/>
              <a:buNone/>
            </a:pPr>
            <a:r>
              <a:rPr lang="es-ES" sz="600" b="0" i="1" u="none" strike="noStrike" cap="none" baseline="0"/>
              <a:t>- La exploración del medio en la educación inicial</a:t>
            </a:r>
          </a:p>
          <a:p>
            <a:pPr marL="0" marR="0" lvl="0" indent="0" algn="l" rtl="0">
              <a:lnSpc>
                <a:spcPct val="80000"/>
              </a:lnSpc>
              <a:spcBef>
                <a:spcPts val="0"/>
              </a:spcBef>
              <a:buSzPct val="25000"/>
              <a:buNone/>
            </a:pPr>
            <a:r>
              <a:rPr lang="es-ES" sz="600" b="0" i="0" u="none" strike="noStrike" cap="none" baseline="0"/>
              <a:t>La exploración del medio en la educación inicial, se piensa desde el aprendizaje de la vida y todo lo que está a su alrededor; es un proceso que incita y fundamenta el aprender a conocer los objetos físicos naturales y los construidos por el hombre; los fenómenos naturales; las personas, las relaciones entre ellas; es empezar a entender que lo social y lo natural están en permanente interacción.</a:t>
            </a:r>
          </a:p>
          <a:p>
            <a:pPr marL="0" marR="0" lvl="0" indent="0" algn="l" rtl="0">
              <a:lnSpc>
                <a:spcPct val="80000"/>
              </a:lnSpc>
              <a:spcBef>
                <a:spcPts val="0"/>
              </a:spcBef>
              <a:buSzPct val="25000"/>
              <a:buNone/>
            </a:pPr>
            <a:r>
              <a:rPr lang="es-ES" sz="600" b="0" i="0" u="none" strike="noStrike" cap="none" baseline="0"/>
              <a:t> </a:t>
            </a:r>
          </a:p>
          <a:p>
            <a:pPr marL="0" marR="0" lvl="0" indent="0" algn="l" rtl="0">
              <a:lnSpc>
                <a:spcPct val="80000"/>
              </a:lnSpc>
              <a:spcBef>
                <a:spcPts val="0"/>
              </a:spcBef>
              <a:buSzPct val="25000"/>
              <a:buNone/>
            </a:pPr>
            <a:r>
              <a:rPr lang="es-ES" sz="600" b="0" i="0" u="none" strike="noStrike" cap="none" baseline="0"/>
              <a:t>En sus primeros años, el niño y la niña exploran los elementos que los rodean a través de sus sentidos, es decir, de lo sensorial y perceptivo. Con ello inician el reconocimiento de los objetos y sus propiedades: los tocan, los huelen, los prueban, es decir, los perciben. Posteriormente, los comparan y les encuentran semejanzas y diferencias, los clasifican, los ordenan, los cuentan, etc., pasando así de la manipulación al conocimiento experiencial, con lo que alcanzarán la representación y, a través de ella, irán llegando a la abstracción a partir de la creación de estructuras mentales que les posibilitan el proceso de conceptualización (Domínguez, 1997). </a:t>
            </a:r>
          </a:p>
          <a:p>
            <a:pPr marL="0" marR="0" lvl="0" indent="0" algn="l" rtl="0">
              <a:lnSpc>
                <a:spcPct val="80000"/>
              </a:lnSpc>
              <a:spcBef>
                <a:spcPts val="0"/>
              </a:spcBef>
              <a:buSzPct val="25000"/>
              <a:buNone/>
            </a:pPr>
            <a:r>
              <a:rPr lang="es-ES" sz="600" b="0" i="0" u="none" strike="noStrike" cap="none" baseline="0"/>
              <a:t> </a:t>
            </a:r>
          </a:p>
          <a:p>
            <a:pPr marL="0" marR="0" lvl="0" indent="0" algn="l" rtl="0">
              <a:lnSpc>
                <a:spcPct val="80000"/>
              </a:lnSpc>
              <a:spcBef>
                <a:spcPts val="0"/>
              </a:spcBef>
              <a:buSzPct val="25000"/>
              <a:buNone/>
            </a:pPr>
            <a:r>
              <a:rPr lang="es-ES" sz="600" b="0" i="0" u="none" strike="noStrike" cap="none" baseline="0"/>
              <a:t>Este reconocimiento del mundo les permite ir comprendiendo que los objetos están en el ambiente físico, pero a su vez, en un ambiente social construido por la cultura de la cual hacen parte.</a:t>
            </a:r>
          </a:p>
          <a:p>
            <a:pPr marL="0" marR="0" lvl="0" indent="0" algn="l" rtl="0">
              <a:lnSpc>
                <a:spcPct val="80000"/>
              </a:lnSpc>
              <a:spcBef>
                <a:spcPts val="0"/>
              </a:spcBef>
              <a:buSzPct val="25000"/>
              <a:buNone/>
            </a:pPr>
            <a:r>
              <a:rPr lang="es-ES" sz="600" b="0" i="0" u="none" strike="noStrike" cap="none" baseline="0"/>
              <a:t> </a:t>
            </a:r>
          </a:p>
          <a:p>
            <a:pPr marL="0" marR="0" lvl="0" indent="0" algn="l" rtl="0">
              <a:lnSpc>
                <a:spcPct val="80000"/>
              </a:lnSpc>
              <a:spcBef>
                <a:spcPts val="0"/>
              </a:spcBef>
              <a:buSzPct val="25000"/>
              <a:buNone/>
            </a:pPr>
            <a:r>
              <a:rPr lang="es-ES" sz="600" b="0" i="0" u="none" strike="noStrike" cap="none" baseline="0"/>
              <a:t>“El niño aprende interaccionando con su ambiente, transformando activamente sus relaciones con el mundo de los adultos, de las cosas, de los acontecimientos y, de manera original, de los coetáneos. En este sentido participa en la construcción de su yo y en la construcción del de los otros.” (Malaguzzi. 2001, p. 58)</a:t>
            </a:r>
          </a:p>
          <a:p>
            <a:pPr marL="0" marR="0" lvl="0" indent="0" algn="l" rtl="0">
              <a:lnSpc>
                <a:spcPct val="80000"/>
              </a:lnSpc>
              <a:spcBef>
                <a:spcPts val="0"/>
              </a:spcBef>
              <a:buSzPct val="25000"/>
              <a:buNone/>
            </a:pPr>
            <a:r>
              <a:rPr lang="es-ES" sz="600" b="0" i="0" u="none" strike="noStrike" cap="none" baseline="0"/>
              <a:t> </a:t>
            </a:r>
          </a:p>
          <a:p>
            <a:pPr marL="0" marR="0" lvl="0" indent="0" algn="l" rtl="0">
              <a:lnSpc>
                <a:spcPct val="80000"/>
              </a:lnSpc>
              <a:spcBef>
                <a:spcPts val="0"/>
              </a:spcBef>
              <a:buSzPct val="25000"/>
              <a:buNone/>
            </a:pPr>
            <a:r>
              <a:rPr lang="es-ES" sz="600" b="0" i="0" u="none" strike="noStrike" cap="none" baseline="0"/>
              <a:t>Para que la niña y el niño construyan el sentido del mundo se hace indispensable acompañar y potenciar su curiosidad e iniciativa.  De ahí la importancia de que la maestra, el maestro y el agente educativo propicien experiencias en las que se observa, se organiza la realidad, se incentiva ese afán de búsqueda, de ser capaz de comprobar y comparar sus acciones con la de los otros, lo que les permite participar en la construcción del mundo físico, social y cultural del que hace parte.</a:t>
            </a:r>
          </a:p>
          <a:p>
            <a:pPr marL="0" marR="0" lvl="0" indent="0" algn="l" rtl="0">
              <a:lnSpc>
                <a:spcPct val="80000"/>
              </a:lnSpc>
              <a:spcBef>
                <a:spcPts val="0"/>
              </a:spcBef>
              <a:buSzPct val="25000"/>
              <a:buNone/>
            </a:pPr>
            <a:r>
              <a:rPr lang="es-ES" sz="600" b="0" i="0" u="none" strike="noStrike" cap="none" baseline="0"/>
              <a:t>La exploración en los primeros años pasa por los afectos, y la exploración, como ya decíamos, posibilita reconocerse como sujetos diferentes al mundo. Posibilita la identidad. Asimismo, la exploración de las niñas y niños se da en un medio social, con las personas.  En un principio con sus familias y posteriormente con sus pares y otros adultos. Las exploraciones son individuales y grupales, particularmente la exploración con otros los lleva a intercambiar ideas, opiniones, tanto con sus compañeros y compañeras como con sus maestras, maestros y agentes educativos. </a:t>
            </a:r>
          </a:p>
          <a:p>
            <a:pPr marL="0" marR="0" lvl="0" indent="0" algn="l" rtl="0">
              <a:lnSpc>
                <a:spcPct val="80000"/>
              </a:lnSpc>
              <a:spcBef>
                <a:spcPts val="0"/>
              </a:spcBef>
              <a:buSzPct val="25000"/>
              <a:buNone/>
            </a:pPr>
            <a:r>
              <a:rPr lang="es-ES" sz="600" b="0" i="0" u="none" strike="noStrike" cap="none" baseline="0"/>
              <a:t> </a:t>
            </a:r>
          </a:p>
          <a:p>
            <a:pPr marL="0" marR="0" lvl="0" indent="0" algn="l" rtl="0">
              <a:lnSpc>
                <a:spcPct val="80000"/>
              </a:lnSpc>
              <a:spcBef>
                <a:spcPts val="0"/>
              </a:spcBef>
              <a:buSzPct val="25000"/>
              <a:buNone/>
            </a:pPr>
            <a:r>
              <a:rPr lang="es-ES" sz="600" b="0" i="0" u="none" strike="noStrike" cap="none" baseline="0"/>
              <a:t>Las niñas y los niños exploran a través de la manipulación, la cual es entendida como la capacidad de conocimiento de los objetos a través de todos los sentidos: mirarlos, cogerlos, chuparlos, tirarlos, oírlos, sentirlos, entre otros;  son acciones directas  que permiten descubrir las propiedades de los objetos y su uso.</a:t>
            </a:r>
          </a:p>
          <a:p>
            <a:pPr marL="0" marR="0" lvl="0" indent="0" algn="l" rtl="0">
              <a:lnSpc>
                <a:spcPct val="80000"/>
              </a:lnSpc>
              <a:spcBef>
                <a:spcPts val="0"/>
              </a:spcBef>
              <a:buSzPct val="25000"/>
              <a:buNone/>
            </a:pPr>
            <a:r>
              <a:rPr lang="es-ES" sz="600" b="0" i="0" u="none" strike="noStrike" cap="none" baseline="0"/>
              <a:t> </a:t>
            </a:r>
          </a:p>
          <a:p>
            <a:pPr marL="0" marR="0" lvl="0" indent="0" algn="l" rtl="0">
              <a:lnSpc>
                <a:spcPct val="80000"/>
              </a:lnSpc>
              <a:spcBef>
                <a:spcPts val="0"/>
              </a:spcBef>
              <a:buSzPct val="25000"/>
              <a:buNone/>
            </a:pPr>
            <a:r>
              <a:rPr lang="es-ES" sz="600" b="0" i="0" u="none" strike="noStrike" cap="none" baseline="0"/>
              <a:t>Asimismo, exploran observando, miran de manera más profunda para comprender cómo y cuáles son las posibilidades de los objetos, cómo se relacionan los seres humanos, y cómo acontecen los fenómenos naturales, esto los lleva a hacer comparaciones, establecer diferencias y semejanzas, a hacerse una idea de cómo funciona el mundo que les rodea desde lo físico, lo social y lo natural.</a:t>
            </a:r>
          </a:p>
          <a:p>
            <a:pPr marL="0" marR="0" lvl="0" indent="0" algn="l" rtl="0">
              <a:lnSpc>
                <a:spcPct val="80000"/>
              </a:lnSpc>
              <a:spcBef>
                <a:spcPts val="0"/>
              </a:spcBef>
              <a:buSzPct val="25000"/>
              <a:buNone/>
            </a:pPr>
            <a:r>
              <a:rPr lang="es-ES" sz="600" b="0" i="0" u="none" strike="noStrike" cap="none" baseline="0"/>
              <a:t> </a:t>
            </a:r>
          </a:p>
          <a:p>
            <a:pPr marL="0" marR="0" lvl="0" indent="0" algn="l" rtl="0">
              <a:lnSpc>
                <a:spcPct val="80000"/>
              </a:lnSpc>
              <a:spcBef>
                <a:spcPts val="0"/>
              </a:spcBef>
              <a:buSzPct val="25000"/>
              <a:buNone/>
            </a:pPr>
            <a:r>
              <a:rPr lang="es-ES" sz="600" b="0" i="0" u="none" strike="noStrike" cap="none" baseline="0"/>
              <a:t>También exploran experimentando, en donde se conjugan la manipulación y la observación, acciones guiadas por una intención de los niños y las niñas para poner a prueba sus ideas e hipótesis sobre los objetos. </a:t>
            </a:r>
          </a:p>
          <a:p>
            <a:pPr marL="0" marR="0" lvl="0" indent="0" algn="l" rtl="0">
              <a:lnSpc>
                <a:spcPct val="80000"/>
              </a:lnSpc>
              <a:spcBef>
                <a:spcPts val="0"/>
              </a:spcBef>
              <a:buSzPct val="25000"/>
              <a:buNone/>
            </a:pPr>
            <a:r>
              <a:rPr lang="es-ES" sz="600" b="0" i="0" u="none" strike="noStrike" cap="none" baseline="0"/>
              <a:t> </a:t>
            </a:r>
          </a:p>
          <a:p>
            <a:pPr marL="0" marR="0" lvl="0" indent="0" algn="l" rtl="0">
              <a:lnSpc>
                <a:spcPct val="80000"/>
              </a:lnSpc>
              <a:spcBef>
                <a:spcPts val="0"/>
              </a:spcBef>
              <a:buSzPct val="25000"/>
              <a:buNone/>
            </a:pPr>
            <a:r>
              <a:rPr lang="es-ES" sz="600" b="0" i="0" u="none" strike="noStrike" cap="none" baseline="0"/>
              <a:t>La maestra, el maestro y agente educativo organizan y planean el ambiente, seleccionan los materiales, planifican experiencias. Son unos observadores participantes en la exploración de los niños y las niñas, intervienen con prudencia, realizan preguntas que complejizan sus experimentaciones, así como también generan condiciones de seguridad en las que puedan explorar con tranquilidad. </a:t>
            </a:r>
          </a:p>
          <a:p>
            <a:pPr marL="0" marR="0" lvl="0" indent="0" algn="l" rtl="0">
              <a:lnSpc>
                <a:spcPct val="80000"/>
              </a:lnSpc>
              <a:spcBef>
                <a:spcPts val="0"/>
              </a:spcBef>
              <a:buSzPct val="25000"/>
              <a:buNone/>
            </a:pPr>
            <a:r>
              <a:rPr lang="es-ES" sz="600" b="0" i="0" u="none" strike="noStrike" cap="none" baseline="0"/>
              <a:t> </a:t>
            </a:r>
          </a:p>
          <a:p>
            <a:pPr marL="0" marR="0" lvl="0" indent="0" algn="l" rtl="0">
              <a:lnSpc>
                <a:spcPct val="80000"/>
              </a:lnSpc>
              <a:spcBef>
                <a:spcPts val="0"/>
              </a:spcBef>
              <a:buSzPct val="25000"/>
              <a:buNone/>
            </a:pPr>
            <a:r>
              <a:rPr lang="es-ES" sz="600" b="0" i="0" u="none" strike="noStrike" cap="none" baseline="0"/>
              <a:t>Estas orientaciones invitan a reflexionar y enriquecer las propuestas en la educación inicial para que el juego, el arte, la literatura y la exploración del medio, hagan parte de las prácticas pedagógicas de los maestros, las maestras y los agentes educativos. Es fundamental reconocer que estas propuestas serán siempre recontextualizadas, reelaboradas y enriquecidas según los intereses, necesidades y expectativas de los niños y las niñas, sus familias y comunidades.</a:t>
            </a:r>
          </a:p>
          <a:p>
            <a:pPr marL="0" marR="0" lvl="0" indent="0" algn="l" rtl="0">
              <a:lnSpc>
                <a:spcPct val="80000"/>
              </a:lnSpc>
              <a:spcBef>
                <a:spcPts val="0"/>
              </a:spcBef>
              <a:buSzPct val="25000"/>
              <a:buNone/>
            </a:pPr>
            <a:r>
              <a:rPr lang="es-ES" sz="600" b="0" i="0" u="none" strike="noStrike" cap="none" baseline="0"/>
              <a:t>	Malaguzzi, L. (2001). La Educación Infantil en Reggio Emilia. Barcelona: Editorial Octaedro.</a:t>
            </a:r>
          </a:p>
          <a:p>
            <a:pPr marL="0" marR="0" lvl="0" indent="0" algn="l" rtl="0">
              <a:lnSpc>
                <a:spcPct val="80000"/>
              </a:lnSpc>
              <a:spcBef>
                <a:spcPts val="0"/>
              </a:spcBef>
              <a:buSzPct val="25000"/>
              <a:buNone/>
            </a:pPr>
            <a:r>
              <a:rPr lang="es-ES" sz="600" b="0" i="0" u="none" strike="noStrike" cap="none" baseline="0"/>
              <a:t> </a:t>
            </a:r>
          </a:p>
          <a:p>
            <a:pPr marL="0" marR="0" lvl="0" indent="0" algn="l" rtl="0">
              <a:lnSpc>
                <a:spcPct val="80000"/>
              </a:lnSpc>
              <a:spcBef>
                <a:spcPts val="0"/>
              </a:spcBef>
              <a:buNone/>
            </a:pPr>
            <a:endParaRPr sz="600" b="0" i="0" u="none" strike="noStrike" cap="none" baseline="0"/>
          </a:p>
        </p:txBody>
      </p:sp>
      <p:sp>
        <p:nvSpPr>
          <p:cNvPr id="523" name="Shape 52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s-ES"/>
              <a:t> </a:t>
            </a:r>
          </a:p>
        </p:txBody>
      </p:sp>
    </p:spTree>
    <p:extLst>
      <p:ext uri="{BB962C8B-B14F-4D97-AF65-F5344CB8AC3E}">
        <p14:creationId xmlns:p14="http://schemas.microsoft.com/office/powerpoint/2010/main" val="27478260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Shape 528"/>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529" name="Shape 52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43500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Shape 541"/>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542" name="Shape 54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06285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Shape 553"/>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554" name="Shape 55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27166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Shape 569"/>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570" name="Shape 57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90860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Shape 575"/>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576" name="Shape 57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6738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Font typeface="Arial"/>
              <a:buNone/>
            </a:pPr>
            <a:endParaRPr sz="1800" b="0" i="0" u="none" strike="noStrike" cap="none" baseline="0"/>
          </a:p>
        </p:txBody>
      </p:sp>
      <p:sp>
        <p:nvSpPr>
          <p:cNvPr id="192" name="Shape 1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3774850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Shape 587"/>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588" name="Shape 58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76444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Shape 597"/>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598" name="Shape 59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15343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Shape 609"/>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610" name="Shape 61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78609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Shape 630"/>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631" name="Shape 63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9854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Shape 639"/>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640" name="Shape 64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51247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Shape 648"/>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649" name="Shape 64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71130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Shape 654"/>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655" name="Shape 65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99830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Shape 664"/>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665" name="Shape 66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983738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Shape 675"/>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676" name="Shape 67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26232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Shape 703"/>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704" name="Shape 70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8604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214" name="Shape 21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73266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Shape 696"/>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697" name="Shape 69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34552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Shape 709"/>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710" name="Shape 710"/>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02126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Shape 71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Font typeface="Arial"/>
              <a:buNone/>
            </a:pPr>
            <a:endParaRPr sz="1800" b="0" i="0" u="none" strike="noStrike" cap="none" baseline="0"/>
          </a:p>
        </p:txBody>
      </p:sp>
      <p:sp>
        <p:nvSpPr>
          <p:cNvPr id="718" name="Shape 7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2364074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Shape 72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Font typeface="Arial"/>
              <a:buNone/>
            </a:pPr>
            <a:endParaRPr sz="1800" b="0" i="0" u="none" strike="noStrike" cap="none" baseline="0"/>
          </a:p>
        </p:txBody>
      </p:sp>
      <p:sp>
        <p:nvSpPr>
          <p:cNvPr id="725" name="Shape 7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562043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241" name="Shape 24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0025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Font typeface="Arial"/>
              <a:buNone/>
            </a:pPr>
            <a:endParaRPr sz="1800" b="0" i="0" u="none" strike="noStrike" cap="none" baseline="0"/>
          </a:p>
        </p:txBody>
      </p:sp>
      <p:sp>
        <p:nvSpPr>
          <p:cNvPr id="163" name="Shape 1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22588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249" name="Shape 24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9384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273" name="Shape 27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452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283" name="Shape 28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9200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Shape 14"/>
        <p:cNvGrpSpPr/>
        <p:nvPr/>
      </p:nvGrpSpPr>
      <p:grpSpPr>
        <a:xfrm>
          <a:off x="0" y="0"/>
          <a:ext cx="0" cy="0"/>
          <a:chOff x="0" y="0"/>
          <a:chExt cx="0" cy="0"/>
        </a:xfrm>
      </p:grpSpPr>
      <p:sp>
        <p:nvSpPr>
          <p:cNvPr id="15" name="Shape 15"/>
          <p:cNvSpPr txBox="1">
            <a:spLocks noGrp="1"/>
          </p:cNvSpPr>
          <p:nvPr>
            <p:ph type="ctrTitle"/>
          </p:nvPr>
        </p:nvSpPr>
        <p:spPr>
          <a:xfrm>
            <a:off x="685800" y="1122362"/>
            <a:ext cx="7772400" cy="2387600"/>
          </a:xfrm>
          <a:prstGeom prst="rect">
            <a:avLst/>
          </a:prstGeom>
          <a:noFill/>
          <a:ln>
            <a:noFill/>
          </a:ln>
        </p:spPr>
        <p:txBody>
          <a:bodyPr lIns="91425" tIns="91425" rIns="91425" bIns="91425" anchor="b" anchorCtr="0"/>
          <a:lstStyle>
            <a:lvl1pPr marL="0" marR="0" indent="0" algn="ctr" rtl="0">
              <a:lnSpc>
                <a:spcPct val="90000"/>
              </a:lnSpc>
              <a:spcBef>
                <a:spcPts val="0"/>
              </a:spcBef>
              <a:buClr>
                <a:schemeClr val="dk1"/>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6" name="Shape 16"/>
          <p:cNvSpPr txBox="1">
            <a:spLocks noGrp="1"/>
          </p:cNvSpPr>
          <p:nvPr>
            <p:ph type="subTitle" idx="1"/>
          </p:nvPr>
        </p:nvSpPr>
        <p:spPr>
          <a:xfrm>
            <a:off x="1143000" y="3602037"/>
            <a:ext cx="6858000" cy="1655761"/>
          </a:xfrm>
          <a:prstGeom prst="rect">
            <a:avLst/>
          </a:prstGeom>
          <a:noFill/>
          <a:ln>
            <a:noFill/>
          </a:ln>
        </p:spPr>
        <p:txBody>
          <a:bodyPr lIns="91425" tIns="91425" rIns="91425" bIns="91425" anchor="t" anchorCtr="0"/>
          <a:lstStyle>
            <a:lvl1pPr marL="0" marR="0" indent="0" algn="ctr" rtl="0">
              <a:lnSpc>
                <a:spcPct val="90000"/>
              </a:lnSpc>
              <a:spcBef>
                <a:spcPts val="1000"/>
              </a:spcBef>
              <a:buClr>
                <a:schemeClr val="dk1"/>
              </a:buClr>
              <a:buFont typeface="Calibri"/>
              <a:buNone/>
              <a:defRPr/>
            </a:lvl1pPr>
            <a:lvl2pPr marL="457200" marR="0" indent="0" algn="ctr" rtl="0">
              <a:lnSpc>
                <a:spcPct val="90000"/>
              </a:lnSpc>
              <a:spcBef>
                <a:spcPts val="500"/>
              </a:spcBef>
              <a:buClr>
                <a:schemeClr val="dk1"/>
              </a:buClr>
              <a:buFont typeface="Calibri"/>
              <a:buNone/>
              <a:defRPr/>
            </a:lvl2pPr>
            <a:lvl3pPr marL="914400" marR="0" indent="0" algn="ctr" rtl="0">
              <a:lnSpc>
                <a:spcPct val="90000"/>
              </a:lnSpc>
              <a:spcBef>
                <a:spcPts val="500"/>
              </a:spcBef>
              <a:buClr>
                <a:schemeClr val="dk1"/>
              </a:buClr>
              <a:buFont typeface="Calibri"/>
              <a:buNone/>
              <a:defRPr/>
            </a:lvl3pPr>
            <a:lvl4pPr marL="1371600" marR="0" indent="0" algn="ctr" rtl="0">
              <a:lnSpc>
                <a:spcPct val="90000"/>
              </a:lnSpc>
              <a:spcBef>
                <a:spcPts val="500"/>
              </a:spcBef>
              <a:buClr>
                <a:schemeClr val="dk1"/>
              </a:buClr>
              <a:buFont typeface="Calibri"/>
              <a:buNone/>
              <a:defRPr/>
            </a:lvl4pPr>
            <a:lvl5pPr marL="1828800" marR="0" indent="0" algn="ctr" rtl="0">
              <a:lnSpc>
                <a:spcPct val="90000"/>
              </a:lnSpc>
              <a:spcBef>
                <a:spcPts val="500"/>
              </a:spcBef>
              <a:buClr>
                <a:schemeClr val="dk1"/>
              </a:buClr>
              <a:buFont typeface="Calibri"/>
              <a:buNone/>
              <a:defRPr/>
            </a:lvl5pPr>
            <a:lvl6pPr marL="2286000" marR="0" indent="0" algn="ctr" rtl="0">
              <a:lnSpc>
                <a:spcPct val="90000"/>
              </a:lnSpc>
              <a:spcBef>
                <a:spcPts val="500"/>
              </a:spcBef>
              <a:buClr>
                <a:schemeClr val="dk1"/>
              </a:buClr>
              <a:buFont typeface="Calibri"/>
              <a:buNone/>
              <a:defRPr/>
            </a:lvl6pPr>
            <a:lvl7pPr marL="2743200" marR="0" indent="0" algn="ctr" rtl="0">
              <a:lnSpc>
                <a:spcPct val="90000"/>
              </a:lnSpc>
              <a:spcBef>
                <a:spcPts val="500"/>
              </a:spcBef>
              <a:buClr>
                <a:schemeClr val="dk1"/>
              </a:buClr>
              <a:buFont typeface="Calibri"/>
              <a:buNone/>
              <a:defRPr/>
            </a:lvl7pPr>
            <a:lvl8pPr marL="3200400" marR="0" indent="0" algn="ctr" rtl="0">
              <a:lnSpc>
                <a:spcPct val="90000"/>
              </a:lnSpc>
              <a:spcBef>
                <a:spcPts val="500"/>
              </a:spcBef>
              <a:buClr>
                <a:schemeClr val="dk1"/>
              </a:buClr>
              <a:buFont typeface="Calibri"/>
              <a:buNone/>
              <a:defRPr/>
            </a:lvl8pPr>
            <a:lvl9pPr marL="3657600" marR="0" indent="0" algn="ctr" rtl="0">
              <a:lnSpc>
                <a:spcPct val="90000"/>
              </a:lnSpc>
              <a:spcBef>
                <a:spcPts val="500"/>
              </a:spcBef>
              <a:buClr>
                <a:schemeClr val="dk1"/>
              </a:buClr>
              <a:buFont typeface="Calibri"/>
              <a:buNone/>
              <a:defRPr/>
            </a:lvl9pPr>
          </a:lstStyle>
          <a:p>
            <a:endParaRPr/>
          </a:p>
        </p:txBody>
      </p:sp>
      <p:sp>
        <p:nvSpPr>
          <p:cNvPr id="17" name="Shape 17"/>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8" name="Shape 18"/>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9" name="Shape 19"/>
          <p:cNvSpPr txBox="1">
            <a:spLocks noGrp="1"/>
          </p:cNvSpPr>
          <p:nvPr>
            <p:ph type="sldNum" idx="12"/>
          </p:nvPr>
        </p:nvSpPr>
        <p:spPr>
          <a:xfrm>
            <a:off x="6457950" y="6356351"/>
            <a:ext cx="2057400"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ítulo y texto vertical">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algn="l" rtl="0">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3" name="Shape 73"/>
          <p:cNvSpPr txBox="1">
            <a:spLocks noGrp="1"/>
          </p:cNvSpPr>
          <p:nvPr>
            <p:ph type="body" idx="1"/>
          </p:nvPr>
        </p:nvSpPr>
        <p:spPr>
          <a:xfrm rot="5400000">
            <a:off x="2396330" y="57943"/>
            <a:ext cx="4351338" cy="7886700"/>
          </a:xfrm>
          <a:prstGeom prst="rect">
            <a:avLst/>
          </a:prstGeom>
          <a:noFill/>
          <a:ln>
            <a:noFill/>
          </a:ln>
        </p:spPr>
        <p:txBody>
          <a:bodyPr lIns="91425" tIns="91425" rIns="91425" bIns="91425" anchor="t" anchorCtr="0"/>
          <a:lstStyle>
            <a:lvl1pPr marL="228600" indent="-50800" algn="l" rtl="0">
              <a:lnSpc>
                <a:spcPct val="90000"/>
              </a:lnSpc>
              <a:spcBef>
                <a:spcPts val="1000"/>
              </a:spcBef>
              <a:buClr>
                <a:schemeClr val="dk1"/>
              </a:buClr>
              <a:buFont typeface="Calibri"/>
              <a:buChar char="•"/>
              <a:defRPr/>
            </a:lvl1pPr>
            <a:lvl2pPr marL="685800" indent="-76200" algn="l" rtl="0">
              <a:lnSpc>
                <a:spcPct val="90000"/>
              </a:lnSpc>
              <a:spcBef>
                <a:spcPts val="500"/>
              </a:spcBef>
              <a:buClr>
                <a:schemeClr val="dk1"/>
              </a:buClr>
              <a:buFont typeface="Calibri"/>
              <a:buChar char="•"/>
              <a:defRPr/>
            </a:lvl2pPr>
            <a:lvl3pPr marL="1143000" indent="-101600" algn="l" rtl="0">
              <a:lnSpc>
                <a:spcPct val="90000"/>
              </a:lnSpc>
              <a:spcBef>
                <a:spcPts val="500"/>
              </a:spcBef>
              <a:buClr>
                <a:schemeClr val="dk1"/>
              </a:buClr>
              <a:buFont typeface="Calibri"/>
              <a:buChar char="•"/>
              <a:defRPr/>
            </a:lvl3pPr>
            <a:lvl4pPr marL="1600200" indent="-114300" algn="l" rtl="0">
              <a:lnSpc>
                <a:spcPct val="90000"/>
              </a:lnSpc>
              <a:spcBef>
                <a:spcPts val="500"/>
              </a:spcBef>
              <a:buClr>
                <a:schemeClr val="dk1"/>
              </a:buClr>
              <a:buFont typeface="Calibri"/>
              <a:buChar char="•"/>
              <a:defRPr/>
            </a:lvl4pPr>
            <a:lvl5pPr marL="2057400" indent="-114300" algn="l" rtl="0">
              <a:lnSpc>
                <a:spcPct val="90000"/>
              </a:lnSpc>
              <a:spcBef>
                <a:spcPts val="500"/>
              </a:spcBef>
              <a:buClr>
                <a:schemeClr val="dk1"/>
              </a:buClr>
              <a:buFont typeface="Calibri"/>
              <a:buChar char="•"/>
              <a:defRPr/>
            </a:lvl5pPr>
            <a:lvl6pPr marL="2514600" indent="-114300" algn="l" rtl="0">
              <a:lnSpc>
                <a:spcPct val="90000"/>
              </a:lnSpc>
              <a:spcBef>
                <a:spcPts val="500"/>
              </a:spcBef>
              <a:buClr>
                <a:schemeClr val="dk1"/>
              </a:buClr>
              <a:buFont typeface="Calibri"/>
              <a:buChar char="•"/>
              <a:defRPr/>
            </a:lvl6pPr>
            <a:lvl7pPr marL="2971800" indent="-114300" algn="l" rtl="0">
              <a:lnSpc>
                <a:spcPct val="90000"/>
              </a:lnSpc>
              <a:spcBef>
                <a:spcPts val="500"/>
              </a:spcBef>
              <a:buClr>
                <a:schemeClr val="dk1"/>
              </a:buClr>
              <a:buFont typeface="Calibri"/>
              <a:buChar char="•"/>
              <a:defRPr/>
            </a:lvl7pPr>
            <a:lvl8pPr marL="3429000" indent="-114300" algn="l" rtl="0">
              <a:lnSpc>
                <a:spcPct val="90000"/>
              </a:lnSpc>
              <a:spcBef>
                <a:spcPts val="500"/>
              </a:spcBef>
              <a:buClr>
                <a:schemeClr val="dk1"/>
              </a:buClr>
              <a:buFont typeface="Calibri"/>
              <a:buChar char="•"/>
              <a:defRPr/>
            </a:lvl8pPr>
            <a:lvl9pPr marL="3886200" indent="-114300" algn="l" rtl="0">
              <a:lnSpc>
                <a:spcPct val="90000"/>
              </a:lnSpc>
              <a:spcBef>
                <a:spcPts val="500"/>
              </a:spcBef>
              <a:buClr>
                <a:schemeClr val="dk1"/>
              </a:buClr>
              <a:buFont typeface="Calibri"/>
              <a:buChar char="•"/>
              <a:defRPr/>
            </a:lvl9pPr>
          </a:lstStyle>
          <a:p>
            <a:endParaRPr/>
          </a:p>
        </p:txBody>
      </p:sp>
      <p:sp>
        <p:nvSpPr>
          <p:cNvPr id="74" name="Shape 74"/>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5" name="Shape 75"/>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6" name="Shape 76"/>
          <p:cNvSpPr txBox="1">
            <a:spLocks noGrp="1"/>
          </p:cNvSpPr>
          <p:nvPr>
            <p:ph type="sldNum" idx="12"/>
          </p:nvPr>
        </p:nvSpPr>
        <p:spPr>
          <a:xfrm>
            <a:off x="6457950" y="6356351"/>
            <a:ext cx="2057400"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Título vertical y texto">
    <p:spTree>
      <p:nvGrpSpPr>
        <p:cNvPr id="1" name="Shape 77"/>
        <p:cNvGrpSpPr/>
        <p:nvPr/>
      </p:nvGrpSpPr>
      <p:grpSpPr>
        <a:xfrm>
          <a:off x="0" y="0"/>
          <a:ext cx="0" cy="0"/>
          <a:chOff x="0" y="0"/>
          <a:chExt cx="0" cy="0"/>
        </a:xfrm>
      </p:grpSpPr>
      <p:sp>
        <p:nvSpPr>
          <p:cNvPr id="78" name="Shape 78"/>
          <p:cNvSpPr txBox="1">
            <a:spLocks noGrp="1"/>
          </p:cNvSpPr>
          <p:nvPr>
            <p:ph type="title"/>
          </p:nvPr>
        </p:nvSpPr>
        <p:spPr>
          <a:xfrm rot="5400000">
            <a:off x="4623593" y="2285206"/>
            <a:ext cx="5811838" cy="1971675"/>
          </a:xfrm>
          <a:prstGeom prst="rect">
            <a:avLst/>
          </a:prstGeom>
          <a:noFill/>
          <a:ln>
            <a:noFill/>
          </a:ln>
        </p:spPr>
        <p:txBody>
          <a:bodyPr lIns="91425" tIns="91425" rIns="91425" bIns="91425" anchor="ctr" anchorCtr="0"/>
          <a:lstStyle>
            <a:lvl1pPr algn="l" rtl="0">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9" name="Shape 79"/>
          <p:cNvSpPr txBox="1">
            <a:spLocks noGrp="1"/>
          </p:cNvSpPr>
          <p:nvPr>
            <p:ph type="body" idx="1"/>
          </p:nvPr>
        </p:nvSpPr>
        <p:spPr>
          <a:xfrm rot="5400000">
            <a:off x="623093" y="370681"/>
            <a:ext cx="5811838" cy="5800725"/>
          </a:xfrm>
          <a:prstGeom prst="rect">
            <a:avLst/>
          </a:prstGeom>
          <a:noFill/>
          <a:ln>
            <a:noFill/>
          </a:ln>
        </p:spPr>
        <p:txBody>
          <a:bodyPr lIns="91425" tIns="91425" rIns="91425" bIns="91425" anchor="t" anchorCtr="0"/>
          <a:lstStyle>
            <a:lvl1pPr marL="228600" indent="-50800" algn="l" rtl="0">
              <a:lnSpc>
                <a:spcPct val="90000"/>
              </a:lnSpc>
              <a:spcBef>
                <a:spcPts val="1000"/>
              </a:spcBef>
              <a:buClr>
                <a:schemeClr val="dk1"/>
              </a:buClr>
              <a:buFont typeface="Calibri"/>
              <a:buChar char="•"/>
              <a:defRPr/>
            </a:lvl1pPr>
            <a:lvl2pPr marL="685800" indent="-76200" algn="l" rtl="0">
              <a:lnSpc>
                <a:spcPct val="90000"/>
              </a:lnSpc>
              <a:spcBef>
                <a:spcPts val="500"/>
              </a:spcBef>
              <a:buClr>
                <a:schemeClr val="dk1"/>
              </a:buClr>
              <a:buFont typeface="Calibri"/>
              <a:buChar char="•"/>
              <a:defRPr/>
            </a:lvl2pPr>
            <a:lvl3pPr marL="1143000" indent="-101600" algn="l" rtl="0">
              <a:lnSpc>
                <a:spcPct val="90000"/>
              </a:lnSpc>
              <a:spcBef>
                <a:spcPts val="500"/>
              </a:spcBef>
              <a:buClr>
                <a:schemeClr val="dk1"/>
              </a:buClr>
              <a:buFont typeface="Calibri"/>
              <a:buChar char="•"/>
              <a:defRPr/>
            </a:lvl3pPr>
            <a:lvl4pPr marL="1600200" indent="-114300" algn="l" rtl="0">
              <a:lnSpc>
                <a:spcPct val="90000"/>
              </a:lnSpc>
              <a:spcBef>
                <a:spcPts val="500"/>
              </a:spcBef>
              <a:buClr>
                <a:schemeClr val="dk1"/>
              </a:buClr>
              <a:buFont typeface="Calibri"/>
              <a:buChar char="•"/>
              <a:defRPr/>
            </a:lvl4pPr>
            <a:lvl5pPr marL="2057400" indent="-114300" algn="l" rtl="0">
              <a:lnSpc>
                <a:spcPct val="90000"/>
              </a:lnSpc>
              <a:spcBef>
                <a:spcPts val="500"/>
              </a:spcBef>
              <a:buClr>
                <a:schemeClr val="dk1"/>
              </a:buClr>
              <a:buFont typeface="Calibri"/>
              <a:buChar char="•"/>
              <a:defRPr/>
            </a:lvl5pPr>
            <a:lvl6pPr marL="2514600" indent="-114300" algn="l" rtl="0">
              <a:lnSpc>
                <a:spcPct val="90000"/>
              </a:lnSpc>
              <a:spcBef>
                <a:spcPts val="500"/>
              </a:spcBef>
              <a:buClr>
                <a:schemeClr val="dk1"/>
              </a:buClr>
              <a:buFont typeface="Calibri"/>
              <a:buChar char="•"/>
              <a:defRPr/>
            </a:lvl6pPr>
            <a:lvl7pPr marL="2971800" indent="-114300" algn="l" rtl="0">
              <a:lnSpc>
                <a:spcPct val="90000"/>
              </a:lnSpc>
              <a:spcBef>
                <a:spcPts val="500"/>
              </a:spcBef>
              <a:buClr>
                <a:schemeClr val="dk1"/>
              </a:buClr>
              <a:buFont typeface="Calibri"/>
              <a:buChar char="•"/>
              <a:defRPr/>
            </a:lvl7pPr>
            <a:lvl8pPr marL="3429000" indent="-114300" algn="l" rtl="0">
              <a:lnSpc>
                <a:spcPct val="90000"/>
              </a:lnSpc>
              <a:spcBef>
                <a:spcPts val="500"/>
              </a:spcBef>
              <a:buClr>
                <a:schemeClr val="dk1"/>
              </a:buClr>
              <a:buFont typeface="Calibri"/>
              <a:buChar char="•"/>
              <a:defRPr/>
            </a:lvl8pPr>
            <a:lvl9pPr marL="3886200" indent="-114300" algn="l" rtl="0">
              <a:lnSpc>
                <a:spcPct val="90000"/>
              </a:lnSpc>
              <a:spcBef>
                <a:spcPts val="500"/>
              </a:spcBef>
              <a:buClr>
                <a:schemeClr val="dk1"/>
              </a:buClr>
              <a:buFont typeface="Calibri"/>
              <a:buChar char="•"/>
              <a:defRPr/>
            </a:lvl9pPr>
          </a:lstStyle>
          <a:p>
            <a:endParaRPr/>
          </a:p>
        </p:txBody>
      </p:sp>
      <p:sp>
        <p:nvSpPr>
          <p:cNvPr id="80" name="Shape 80"/>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1" name="Shape 81"/>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2" name="Shape 82"/>
          <p:cNvSpPr txBox="1">
            <a:spLocks noGrp="1"/>
          </p:cNvSpPr>
          <p:nvPr>
            <p:ph type="sldNum" idx="12"/>
          </p:nvPr>
        </p:nvSpPr>
        <p:spPr>
          <a:xfrm>
            <a:off x="6457950" y="6356351"/>
            <a:ext cx="2057400"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9"/>
        <p:cNvGrpSpPr/>
        <p:nvPr/>
      </p:nvGrpSpPr>
      <p:grpSpPr>
        <a:xfrm>
          <a:off x="0" y="0"/>
          <a:ext cx="0" cy="0"/>
          <a:chOff x="0" y="0"/>
          <a:chExt cx="0" cy="0"/>
        </a:xfrm>
      </p:grpSpPr>
      <p:sp>
        <p:nvSpPr>
          <p:cNvPr id="90" name="Shape 90"/>
          <p:cNvSpPr txBox="1">
            <a:spLocks noGrp="1"/>
          </p:cNvSpPr>
          <p:nvPr>
            <p:ph type="ctrTitle"/>
          </p:nvPr>
        </p:nvSpPr>
        <p:spPr>
          <a:xfrm>
            <a:off x="685800" y="2130425"/>
            <a:ext cx="7772400" cy="1470023"/>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chemeClr val="dk1"/>
              </a:buClr>
              <a:buFont typeface="A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91" name="Shape 91"/>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indent="0" algn="ctr" rtl="0">
              <a:lnSpc>
                <a:spcPct val="100000"/>
              </a:lnSpc>
              <a:spcBef>
                <a:spcPts val="640"/>
              </a:spcBef>
              <a:spcAft>
                <a:spcPts val="0"/>
              </a:spcAft>
              <a:buClr>
                <a:srgbClr val="888888"/>
              </a:buClr>
              <a:buFont typeface="Arial"/>
              <a:buNone/>
              <a:defRPr/>
            </a:lvl1pPr>
            <a:lvl2pPr marL="457200" marR="0" indent="0" algn="ctr" rtl="0">
              <a:lnSpc>
                <a:spcPct val="100000"/>
              </a:lnSpc>
              <a:spcBef>
                <a:spcPts val="560"/>
              </a:spcBef>
              <a:spcAft>
                <a:spcPts val="0"/>
              </a:spcAft>
              <a:buClr>
                <a:srgbClr val="888888"/>
              </a:buClr>
              <a:buFont typeface="Arial"/>
              <a:buNone/>
              <a:defRPr/>
            </a:lvl2pPr>
            <a:lvl3pPr marL="914400" marR="0" indent="0" algn="ctr" rtl="0">
              <a:lnSpc>
                <a:spcPct val="100000"/>
              </a:lnSpc>
              <a:spcBef>
                <a:spcPts val="480"/>
              </a:spcBef>
              <a:spcAft>
                <a:spcPts val="0"/>
              </a:spcAft>
              <a:buClr>
                <a:srgbClr val="888888"/>
              </a:buClr>
              <a:buFont typeface="Arial"/>
              <a:buNone/>
              <a:defRPr/>
            </a:lvl3pPr>
            <a:lvl4pPr marL="1371600" marR="0" indent="0" algn="ctr" rtl="0">
              <a:lnSpc>
                <a:spcPct val="100000"/>
              </a:lnSpc>
              <a:spcBef>
                <a:spcPts val="400"/>
              </a:spcBef>
              <a:spcAft>
                <a:spcPts val="0"/>
              </a:spcAft>
              <a:buClr>
                <a:srgbClr val="888888"/>
              </a:buClr>
              <a:buFont typeface="Arial"/>
              <a:buNone/>
              <a:defRPr/>
            </a:lvl4pPr>
            <a:lvl5pPr marL="1828800" marR="0" indent="0" algn="ctr" rtl="0">
              <a:lnSpc>
                <a:spcPct val="100000"/>
              </a:lnSpc>
              <a:spcBef>
                <a:spcPts val="400"/>
              </a:spcBef>
              <a:spcAft>
                <a:spcPts val="0"/>
              </a:spcAft>
              <a:buClr>
                <a:srgbClr val="888888"/>
              </a:buClr>
              <a:buFont typeface="Arial"/>
              <a:buNone/>
              <a:defRPr/>
            </a:lvl5pPr>
            <a:lvl6pPr marL="2286000" marR="0" indent="0" algn="ctr" rtl="0">
              <a:lnSpc>
                <a:spcPct val="100000"/>
              </a:lnSpc>
              <a:spcBef>
                <a:spcPts val="400"/>
              </a:spcBef>
              <a:spcAft>
                <a:spcPts val="0"/>
              </a:spcAft>
              <a:buClr>
                <a:srgbClr val="888888"/>
              </a:buClr>
              <a:buFont typeface="Arial"/>
              <a:buNone/>
              <a:defRPr/>
            </a:lvl6pPr>
            <a:lvl7pPr marL="2743200" marR="0" indent="0" algn="ctr" rtl="0">
              <a:lnSpc>
                <a:spcPct val="100000"/>
              </a:lnSpc>
              <a:spcBef>
                <a:spcPts val="400"/>
              </a:spcBef>
              <a:spcAft>
                <a:spcPts val="0"/>
              </a:spcAft>
              <a:buClr>
                <a:srgbClr val="888888"/>
              </a:buClr>
              <a:buFont typeface="Arial"/>
              <a:buNone/>
              <a:defRPr/>
            </a:lvl7pPr>
            <a:lvl8pPr marL="3200400" marR="0" indent="0" algn="ctr" rtl="0">
              <a:lnSpc>
                <a:spcPct val="100000"/>
              </a:lnSpc>
              <a:spcBef>
                <a:spcPts val="400"/>
              </a:spcBef>
              <a:spcAft>
                <a:spcPts val="0"/>
              </a:spcAft>
              <a:buClr>
                <a:srgbClr val="888888"/>
              </a:buClr>
              <a:buFont typeface="Arial"/>
              <a:buNone/>
              <a:defRPr/>
            </a:lvl8pPr>
            <a:lvl9pPr marL="3657600" marR="0" indent="0" algn="ctr" rtl="0">
              <a:lnSpc>
                <a:spcPct val="100000"/>
              </a:lnSpc>
              <a:spcBef>
                <a:spcPts val="400"/>
              </a:spcBef>
              <a:spcAft>
                <a:spcPts val="0"/>
              </a:spcAft>
              <a:buClr>
                <a:srgbClr val="888888"/>
              </a:buClr>
              <a:buFont typeface="Arial"/>
              <a:buNone/>
              <a:defRPr/>
            </a:lvl9pPr>
          </a:lstStyle>
          <a:p>
            <a:endParaRPr/>
          </a:p>
        </p:txBody>
      </p:sp>
      <p:sp>
        <p:nvSpPr>
          <p:cNvPr id="92" name="Shape 92"/>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93" name="Shape 9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94" name="Shape 94"/>
          <p:cNvSpPr txBox="1">
            <a:spLocks noGrp="1"/>
          </p:cNvSpPr>
          <p:nvPr>
            <p:ph type="sldNum" idx="12"/>
          </p:nvPr>
        </p:nvSpPr>
        <p:spPr>
          <a:xfrm>
            <a:off x="6553200" y="6356350"/>
            <a:ext cx="2133598" cy="365125"/>
          </a:xfrm>
          <a:prstGeom prst="rect">
            <a:avLst/>
          </a:prstGeom>
          <a:noFill/>
          <a:ln>
            <a:noFill/>
          </a:ln>
        </p:spPr>
        <p:txBody>
          <a:bodyPr lIns="91425" tIns="91425" rIns="91425" bIns="91425" anchor="ctr" anchorCtr="0"/>
          <a:lstStyle>
            <a:lvl1pPr marL="0" marR="0" indent="0" algn="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A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7" name="Shape 97"/>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indent="-50800" algn="l" rtl="0">
              <a:spcBef>
                <a:spcPts val="640"/>
              </a:spcBef>
              <a:buClr>
                <a:schemeClr val="dk1"/>
              </a:buClr>
              <a:buFont typeface="Arial"/>
              <a:buChar char="•"/>
              <a:defRPr/>
            </a:lvl1pPr>
            <a:lvl2pPr marL="742950" indent="-19050" algn="l" rtl="0">
              <a:spcBef>
                <a:spcPts val="560"/>
              </a:spcBef>
              <a:buClr>
                <a:schemeClr val="dk1"/>
              </a:buClr>
              <a:buFont typeface="Arial"/>
              <a:buChar char="–"/>
              <a:defRPr/>
            </a:lvl2pPr>
            <a:lvl3pPr marL="1143000" indent="12700" algn="l" rtl="0">
              <a:spcBef>
                <a:spcPts val="480"/>
              </a:spcBef>
              <a:buClr>
                <a:schemeClr val="dk1"/>
              </a:buClr>
              <a:buFont typeface="Arial"/>
              <a:buChar char="•"/>
              <a:defRPr/>
            </a:lvl3pPr>
            <a:lvl4pPr marL="1600200" indent="-12700" algn="l" rtl="0">
              <a:spcBef>
                <a:spcPts val="400"/>
              </a:spcBef>
              <a:buClr>
                <a:schemeClr val="dk1"/>
              </a:buClr>
              <a:buFont typeface="Arial"/>
              <a:buChar char="–"/>
              <a:defRPr/>
            </a:lvl4pPr>
            <a:lvl5pPr marL="2057400" indent="-12700" algn="l" rtl="0">
              <a:spcBef>
                <a:spcPts val="400"/>
              </a:spcBef>
              <a:buClr>
                <a:schemeClr val="dk1"/>
              </a:buClr>
              <a:buFont typeface="Arial"/>
              <a:buChar char="»"/>
              <a:defRPr/>
            </a:lvl5pPr>
            <a:lvl6pPr marL="2514600" indent="-12700" algn="l" rtl="0">
              <a:spcBef>
                <a:spcPts val="400"/>
              </a:spcBef>
              <a:buClr>
                <a:schemeClr val="dk1"/>
              </a:buClr>
              <a:buFont typeface="Arial"/>
              <a:buChar char="•"/>
              <a:defRPr/>
            </a:lvl6pPr>
            <a:lvl7pPr marL="2971800" indent="-12700" algn="l" rtl="0">
              <a:spcBef>
                <a:spcPts val="400"/>
              </a:spcBef>
              <a:buClr>
                <a:schemeClr val="dk1"/>
              </a:buClr>
              <a:buFont typeface="Arial"/>
              <a:buChar char="•"/>
              <a:defRPr/>
            </a:lvl7pPr>
            <a:lvl8pPr marL="3429000" indent="-12700" algn="l" rtl="0">
              <a:spcBef>
                <a:spcPts val="400"/>
              </a:spcBef>
              <a:buClr>
                <a:schemeClr val="dk1"/>
              </a:buClr>
              <a:buFont typeface="Arial"/>
              <a:buChar char="•"/>
              <a:defRPr/>
            </a:lvl8pPr>
            <a:lvl9pPr marL="3886200" indent="-12700" algn="l" rtl="0">
              <a:spcBef>
                <a:spcPts val="400"/>
              </a:spcBef>
              <a:buClr>
                <a:schemeClr val="dk1"/>
              </a:buClr>
              <a:buFont typeface="Arial"/>
              <a:buChar char="•"/>
              <a:defRPr/>
            </a:lvl9pPr>
          </a:lstStyle>
          <a:p>
            <a:endParaRPr/>
          </a:p>
        </p:txBody>
      </p:sp>
      <p:sp>
        <p:nvSpPr>
          <p:cNvPr id="98" name="Shape 98"/>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99" name="Shape 9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00" name="Shape 100"/>
          <p:cNvSpPr txBox="1">
            <a:spLocks noGrp="1"/>
          </p:cNvSpPr>
          <p:nvPr>
            <p:ph type="sldNum" idx="12"/>
          </p:nvPr>
        </p:nvSpPr>
        <p:spPr>
          <a:xfrm>
            <a:off x="6553200" y="6356350"/>
            <a:ext cx="2133598" cy="365125"/>
          </a:xfrm>
          <a:prstGeom prst="rect">
            <a:avLst/>
          </a:prstGeom>
          <a:noFill/>
          <a:ln>
            <a:noFill/>
          </a:ln>
        </p:spPr>
        <p:txBody>
          <a:bodyPr lIns="91425" tIns="91425" rIns="91425" bIns="91425" anchor="ctr" anchorCtr="0"/>
          <a:lstStyle>
            <a:lvl1pPr marL="0" marR="0" indent="0" algn="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3" name="Shape 103"/>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spcBef>
                <a:spcPts val="0"/>
              </a:spcBef>
              <a:buClr>
                <a:srgbClr val="888888"/>
              </a:buClr>
              <a:buFont typeface="Arial"/>
              <a:buNone/>
              <a:defRPr/>
            </a:lvl1pPr>
            <a:lvl2pPr marL="457200" indent="0" rtl="0">
              <a:spcBef>
                <a:spcPts val="0"/>
              </a:spcBef>
              <a:buClr>
                <a:srgbClr val="888888"/>
              </a:buClr>
              <a:buFont typeface="Arial"/>
              <a:buNone/>
              <a:defRPr/>
            </a:lvl2pPr>
            <a:lvl3pPr marL="914400" indent="0" rtl="0">
              <a:spcBef>
                <a:spcPts val="0"/>
              </a:spcBef>
              <a:buClr>
                <a:srgbClr val="888888"/>
              </a:buClr>
              <a:buFont typeface="Arial"/>
              <a:buNone/>
              <a:defRPr/>
            </a:lvl3pPr>
            <a:lvl4pPr marL="1371600" indent="0" rtl="0">
              <a:spcBef>
                <a:spcPts val="0"/>
              </a:spcBef>
              <a:buClr>
                <a:srgbClr val="888888"/>
              </a:buClr>
              <a:buFont typeface="Arial"/>
              <a:buNone/>
              <a:defRPr/>
            </a:lvl4pPr>
            <a:lvl5pPr marL="1828800" indent="0" rtl="0">
              <a:spcBef>
                <a:spcPts val="0"/>
              </a:spcBef>
              <a:buClr>
                <a:srgbClr val="888888"/>
              </a:buClr>
              <a:buFont typeface="Arial"/>
              <a:buNone/>
              <a:defRPr/>
            </a:lvl5pPr>
            <a:lvl6pPr marL="2286000" indent="0" rtl="0">
              <a:spcBef>
                <a:spcPts val="0"/>
              </a:spcBef>
              <a:buClr>
                <a:srgbClr val="888888"/>
              </a:buClr>
              <a:buFont typeface="Arial"/>
              <a:buNone/>
              <a:defRPr/>
            </a:lvl6pPr>
            <a:lvl7pPr marL="2743200" indent="0" rtl="0">
              <a:spcBef>
                <a:spcPts val="0"/>
              </a:spcBef>
              <a:buClr>
                <a:srgbClr val="888888"/>
              </a:buClr>
              <a:buFont typeface="Arial"/>
              <a:buNone/>
              <a:defRPr/>
            </a:lvl7pPr>
            <a:lvl8pPr marL="3200400" indent="0" rtl="0">
              <a:spcBef>
                <a:spcPts val="0"/>
              </a:spcBef>
              <a:buClr>
                <a:srgbClr val="888888"/>
              </a:buClr>
              <a:buFont typeface="Arial"/>
              <a:buNone/>
              <a:defRPr/>
            </a:lvl8pPr>
            <a:lvl9pPr marL="3657600" indent="0" rtl="0">
              <a:spcBef>
                <a:spcPts val="0"/>
              </a:spcBef>
              <a:buClr>
                <a:srgbClr val="888888"/>
              </a:buClr>
              <a:buFont typeface="Arial"/>
              <a:buNone/>
              <a:defRPr/>
            </a:lvl9pPr>
          </a:lstStyle>
          <a:p>
            <a:endParaRPr/>
          </a:p>
        </p:txBody>
      </p:sp>
      <p:sp>
        <p:nvSpPr>
          <p:cNvPr id="104" name="Shape 104"/>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05" name="Shape 10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06" name="Shape 106"/>
          <p:cNvSpPr txBox="1">
            <a:spLocks noGrp="1"/>
          </p:cNvSpPr>
          <p:nvPr>
            <p:ph type="sldNum" idx="12"/>
          </p:nvPr>
        </p:nvSpPr>
        <p:spPr>
          <a:xfrm>
            <a:off x="6553200" y="6356350"/>
            <a:ext cx="2133598" cy="365125"/>
          </a:xfrm>
          <a:prstGeom prst="rect">
            <a:avLst/>
          </a:prstGeom>
          <a:noFill/>
          <a:ln>
            <a:noFill/>
          </a:ln>
        </p:spPr>
        <p:txBody>
          <a:bodyPr lIns="91425" tIns="91425" rIns="91425" bIns="91425" anchor="ctr" anchorCtr="0"/>
          <a:lstStyle>
            <a:lvl1pPr marL="0" marR="0" indent="0" algn="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A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9" name="Shape 109"/>
          <p:cNvSpPr txBox="1">
            <a:spLocks noGrp="1"/>
          </p:cNvSpPr>
          <p:nvPr>
            <p:ph type="body" idx="1"/>
          </p:nvPr>
        </p:nvSpPr>
        <p:spPr>
          <a:xfrm>
            <a:off x="457200" y="1600200"/>
            <a:ext cx="4038598"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10" name="Shape 110"/>
          <p:cNvSpPr txBox="1">
            <a:spLocks noGrp="1"/>
          </p:cNvSpPr>
          <p:nvPr>
            <p:ph type="body" idx="2"/>
          </p:nvPr>
        </p:nvSpPr>
        <p:spPr>
          <a:xfrm>
            <a:off x="4648200" y="1600200"/>
            <a:ext cx="4038598"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11" name="Shape 111"/>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12" name="Shape 11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13" name="Shape 113"/>
          <p:cNvSpPr txBox="1">
            <a:spLocks noGrp="1"/>
          </p:cNvSpPr>
          <p:nvPr>
            <p:ph type="sldNum" idx="12"/>
          </p:nvPr>
        </p:nvSpPr>
        <p:spPr>
          <a:xfrm>
            <a:off x="6553200" y="6356350"/>
            <a:ext cx="2133598" cy="365125"/>
          </a:xfrm>
          <a:prstGeom prst="rect">
            <a:avLst/>
          </a:prstGeom>
          <a:noFill/>
          <a:ln>
            <a:noFill/>
          </a:ln>
        </p:spPr>
        <p:txBody>
          <a:bodyPr lIns="91425" tIns="91425" rIns="91425" bIns="91425" anchor="ctr" anchorCtr="0"/>
          <a:lstStyle>
            <a:lvl1pPr marL="0" marR="0" indent="0" algn="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16" name="Shape 116"/>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
        <p:nvSpPr>
          <p:cNvPr id="117" name="Shape 117"/>
          <p:cNvSpPr txBox="1">
            <a:spLocks noGrp="1"/>
          </p:cNvSpPr>
          <p:nvPr>
            <p:ph type="body" idx="2"/>
          </p:nvPr>
        </p:nvSpPr>
        <p:spPr>
          <a:xfrm>
            <a:off x="457200" y="2174875"/>
            <a:ext cx="4040187" cy="3951286"/>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18" name="Shape 118"/>
          <p:cNvSpPr txBox="1">
            <a:spLocks noGrp="1"/>
          </p:cNvSpPr>
          <p:nvPr>
            <p:ph type="body" idx="3"/>
          </p:nvPr>
        </p:nvSpPr>
        <p:spPr>
          <a:xfrm>
            <a:off x="4645025" y="1535112"/>
            <a:ext cx="4041773" cy="639762"/>
          </a:xfrm>
          <a:prstGeom prst="rect">
            <a:avLst/>
          </a:prstGeom>
          <a:noFill/>
          <a:ln>
            <a:noFill/>
          </a:ln>
        </p:spPr>
        <p:txBody>
          <a:bodyPr lIns="91425" tIns="91425" rIns="91425" bIns="91425" anchor="b"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
        <p:nvSpPr>
          <p:cNvPr id="119" name="Shape 119"/>
          <p:cNvSpPr txBox="1">
            <a:spLocks noGrp="1"/>
          </p:cNvSpPr>
          <p:nvPr>
            <p:ph type="body" idx="4"/>
          </p:nvPr>
        </p:nvSpPr>
        <p:spPr>
          <a:xfrm>
            <a:off x="4645025" y="2174875"/>
            <a:ext cx="4041773" cy="3951286"/>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0" name="Shape 120"/>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21" name="Shape 12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22" name="Shape 122"/>
          <p:cNvSpPr txBox="1">
            <a:spLocks noGrp="1"/>
          </p:cNvSpPr>
          <p:nvPr>
            <p:ph type="sldNum" idx="12"/>
          </p:nvPr>
        </p:nvSpPr>
        <p:spPr>
          <a:xfrm>
            <a:off x="6553200" y="6356350"/>
            <a:ext cx="2133598" cy="365125"/>
          </a:xfrm>
          <a:prstGeom prst="rect">
            <a:avLst/>
          </a:prstGeom>
          <a:noFill/>
          <a:ln>
            <a:noFill/>
          </a:ln>
        </p:spPr>
        <p:txBody>
          <a:bodyPr lIns="91425" tIns="91425" rIns="91425" bIns="91425" anchor="ctr" anchorCtr="0"/>
          <a:lstStyle>
            <a:lvl1pPr marL="0" marR="0" indent="0" algn="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A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5" name="Shape 125"/>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26" name="Shape 12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27" name="Shape 127"/>
          <p:cNvSpPr txBox="1">
            <a:spLocks noGrp="1"/>
          </p:cNvSpPr>
          <p:nvPr>
            <p:ph type="sldNum" idx="12"/>
          </p:nvPr>
        </p:nvSpPr>
        <p:spPr>
          <a:xfrm>
            <a:off x="6553200" y="6356350"/>
            <a:ext cx="2133598" cy="365125"/>
          </a:xfrm>
          <a:prstGeom prst="rect">
            <a:avLst/>
          </a:prstGeom>
          <a:noFill/>
          <a:ln>
            <a:noFill/>
          </a:ln>
        </p:spPr>
        <p:txBody>
          <a:bodyPr lIns="91425" tIns="91425" rIns="91425" bIns="91425" anchor="ctr" anchorCtr="0"/>
          <a:lstStyle>
            <a:lvl1pPr marL="0" marR="0" indent="0" algn="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28"/>
        <p:cNvGrpSpPr/>
        <p:nvPr/>
      </p:nvGrpSpPr>
      <p:grpSpPr>
        <a:xfrm>
          <a:off x="0" y="0"/>
          <a:ext cx="0" cy="0"/>
          <a:chOff x="0" y="0"/>
          <a:chExt cx="0" cy="0"/>
        </a:xfrm>
      </p:grpSpPr>
      <p:sp>
        <p:nvSpPr>
          <p:cNvPr id="129" name="Shape 129"/>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30" name="Shape 13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31" name="Shape 131"/>
          <p:cNvSpPr txBox="1">
            <a:spLocks noGrp="1"/>
          </p:cNvSpPr>
          <p:nvPr>
            <p:ph type="sldNum" idx="12"/>
          </p:nvPr>
        </p:nvSpPr>
        <p:spPr>
          <a:xfrm>
            <a:off x="6553200" y="6356350"/>
            <a:ext cx="2133598" cy="365125"/>
          </a:xfrm>
          <a:prstGeom prst="rect">
            <a:avLst/>
          </a:prstGeom>
          <a:noFill/>
          <a:ln>
            <a:noFill/>
          </a:ln>
        </p:spPr>
        <p:txBody>
          <a:bodyPr lIns="91425" tIns="91425" rIns="91425" bIns="91425" anchor="ctr" anchorCtr="0"/>
          <a:lstStyle>
            <a:lvl1pPr marL="0" marR="0" indent="0" algn="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457200" y="273050"/>
            <a:ext cx="3008313" cy="1162048"/>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4" name="Shape 134"/>
          <p:cNvSpPr txBox="1">
            <a:spLocks noGrp="1"/>
          </p:cNvSpPr>
          <p:nvPr>
            <p:ph type="body" idx="1"/>
          </p:nvPr>
        </p:nvSpPr>
        <p:spPr>
          <a:xfrm>
            <a:off x="3575050" y="273050"/>
            <a:ext cx="5111750" cy="5853111"/>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5" name="Shape 135"/>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
        <p:nvSpPr>
          <p:cNvPr id="136" name="Shape 136"/>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37" name="Shape 13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38" name="Shape 138"/>
          <p:cNvSpPr txBox="1">
            <a:spLocks noGrp="1"/>
          </p:cNvSpPr>
          <p:nvPr>
            <p:ph type="sldNum" idx="12"/>
          </p:nvPr>
        </p:nvSpPr>
        <p:spPr>
          <a:xfrm>
            <a:off x="6553200" y="6356350"/>
            <a:ext cx="2133598" cy="365125"/>
          </a:xfrm>
          <a:prstGeom prst="rect">
            <a:avLst/>
          </a:prstGeom>
          <a:noFill/>
          <a:ln>
            <a:noFill/>
          </a:ln>
        </p:spPr>
        <p:txBody>
          <a:bodyPr lIns="91425" tIns="91425" rIns="91425" bIns="91425" anchor="ctr" anchorCtr="0"/>
          <a:lstStyle>
            <a:lvl1pPr marL="0" marR="0" indent="0" algn="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algn="l" rtl="0">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indent="-50800" algn="l" rtl="0">
              <a:lnSpc>
                <a:spcPct val="90000"/>
              </a:lnSpc>
              <a:spcBef>
                <a:spcPts val="1000"/>
              </a:spcBef>
              <a:buClr>
                <a:schemeClr val="dk1"/>
              </a:buClr>
              <a:buFont typeface="Calibri"/>
              <a:buChar char="•"/>
              <a:defRPr/>
            </a:lvl1pPr>
            <a:lvl2pPr marL="685800" indent="-76200" algn="l" rtl="0">
              <a:lnSpc>
                <a:spcPct val="90000"/>
              </a:lnSpc>
              <a:spcBef>
                <a:spcPts val="500"/>
              </a:spcBef>
              <a:buClr>
                <a:schemeClr val="dk1"/>
              </a:buClr>
              <a:buFont typeface="Calibri"/>
              <a:buChar char="•"/>
              <a:defRPr/>
            </a:lvl2pPr>
            <a:lvl3pPr marL="1143000" indent="-101600" algn="l" rtl="0">
              <a:lnSpc>
                <a:spcPct val="90000"/>
              </a:lnSpc>
              <a:spcBef>
                <a:spcPts val="500"/>
              </a:spcBef>
              <a:buClr>
                <a:schemeClr val="dk1"/>
              </a:buClr>
              <a:buFont typeface="Calibri"/>
              <a:buChar char="•"/>
              <a:defRPr/>
            </a:lvl3pPr>
            <a:lvl4pPr marL="1600200" indent="-114300" algn="l" rtl="0">
              <a:lnSpc>
                <a:spcPct val="90000"/>
              </a:lnSpc>
              <a:spcBef>
                <a:spcPts val="500"/>
              </a:spcBef>
              <a:buClr>
                <a:schemeClr val="dk1"/>
              </a:buClr>
              <a:buFont typeface="Calibri"/>
              <a:buChar char="•"/>
              <a:defRPr/>
            </a:lvl4pPr>
            <a:lvl5pPr marL="2057400" indent="-114300" algn="l" rtl="0">
              <a:lnSpc>
                <a:spcPct val="90000"/>
              </a:lnSpc>
              <a:spcBef>
                <a:spcPts val="500"/>
              </a:spcBef>
              <a:buClr>
                <a:schemeClr val="dk1"/>
              </a:buClr>
              <a:buFont typeface="Calibri"/>
              <a:buChar char="•"/>
              <a:defRPr/>
            </a:lvl5pPr>
            <a:lvl6pPr marL="2514600" indent="-114300" algn="l" rtl="0">
              <a:lnSpc>
                <a:spcPct val="90000"/>
              </a:lnSpc>
              <a:spcBef>
                <a:spcPts val="500"/>
              </a:spcBef>
              <a:buClr>
                <a:schemeClr val="dk1"/>
              </a:buClr>
              <a:buFont typeface="Calibri"/>
              <a:buChar char="•"/>
              <a:defRPr/>
            </a:lvl6pPr>
            <a:lvl7pPr marL="2971800" indent="-114300" algn="l" rtl="0">
              <a:lnSpc>
                <a:spcPct val="90000"/>
              </a:lnSpc>
              <a:spcBef>
                <a:spcPts val="500"/>
              </a:spcBef>
              <a:buClr>
                <a:schemeClr val="dk1"/>
              </a:buClr>
              <a:buFont typeface="Calibri"/>
              <a:buChar char="•"/>
              <a:defRPr/>
            </a:lvl7pPr>
            <a:lvl8pPr marL="3429000" indent="-114300" algn="l" rtl="0">
              <a:lnSpc>
                <a:spcPct val="90000"/>
              </a:lnSpc>
              <a:spcBef>
                <a:spcPts val="500"/>
              </a:spcBef>
              <a:buClr>
                <a:schemeClr val="dk1"/>
              </a:buClr>
              <a:buFont typeface="Calibri"/>
              <a:buChar char="•"/>
              <a:defRPr/>
            </a:lvl8pPr>
            <a:lvl9pPr marL="3886200" indent="-114300" algn="l" rtl="0">
              <a:lnSpc>
                <a:spcPct val="90000"/>
              </a:lnSpc>
              <a:spcBef>
                <a:spcPts val="500"/>
              </a:spcBef>
              <a:buClr>
                <a:schemeClr val="dk1"/>
              </a:buClr>
              <a:buFont typeface="Calibri"/>
              <a:buChar char="•"/>
              <a:defRPr/>
            </a:lvl9pPr>
          </a:lstStyle>
          <a:p>
            <a:endParaRPr/>
          </a:p>
        </p:txBody>
      </p:sp>
      <p:sp>
        <p:nvSpPr>
          <p:cNvPr id="23" name="Shape 23"/>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4" name="Shape 24"/>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5" name="Shape 25"/>
          <p:cNvSpPr txBox="1">
            <a:spLocks noGrp="1"/>
          </p:cNvSpPr>
          <p:nvPr>
            <p:ph type="sldNum" idx="12"/>
          </p:nvPr>
        </p:nvSpPr>
        <p:spPr>
          <a:xfrm>
            <a:off x="6457950" y="6356351"/>
            <a:ext cx="2057400"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1792288" y="4800600"/>
            <a:ext cx="5486399" cy="566736"/>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41" name="Shape 141"/>
          <p:cNvSpPr>
            <a:spLocks noGrp="1"/>
          </p:cNvSpPr>
          <p:nvPr>
            <p:ph type="pic" idx="2"/>
          </p:nvPr>
        </p:nvSpPr>
        <p:spPr>
          <a:xfrm>
            <a:off x="1792288" y="612775"/>
            <a:ext cx="5486399" cy="4114800"/>
          </a:xfrm>
          <a:prstGeom prst="rect">
            <a:avLst/>
          </a:prstGeom>
          <a:noFill/>
          <a:ln>
            <a:noFill/>
          </a:ln>
        </p:spPr>
      </p:sp>
      <p:sp>
        <p:nvSpPr>
          <p:cNvPr id="142" name="Shape 142"/>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
        <p:nvSpPr>
          <p:cNvPr id="143" name="Shape 143"/>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44" name="Shape 14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45" name="Shape 145"/>
          <p:cNvSpPr txBox="1">
            <a:spLocks noGrp="1"/>
          </p:cNvSpPr>
          <p:nvPr>
            <p:ph type="sldNum" idx="12"/>
          </p:nvPr>
        </p:nvSpPr>
        <p:spPr>
          <a:xfrm>
            <a:off x="6553200" y="6356350"/>
            <a:ext cx="2133598" cy="365125"/>
          </a:xfrm>
          <a:prstGeom prst="rect">
            <a:avLst/>
          </a:prstGeom>
          <a:noFill/>
          <a:ln>
            <a:noFill/>
          </a:ln>
        </p:spPr>
        <p:txBody>
          <a:bodyPr lIns="91425" tIns="91425" rIns="91425" bIns="91425" anchor="ctr" anchorCtr="0"/>
          <a:lstStyle>
            <a:lvl1pPr marL="0" marR="0" indent="0" algn="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A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48" name="Shape 148"/>
          <p:cNvSpPr txBox="1">
            <a:spLocks noGrp="1"/>
          </p:cNvSpPr>
          <p:nvPr>
            <p:ph type="body" idx="1"/>
          </p:nvPr>
        </p:nvSpPr>
        <p:spPr>
          <a:xfrm rot="5400000">
            <a:off x="2309017" y="-251618"/>
            <a:ext cx="4525963" cy="8229600"/>
          </a:xfrm>
          <a:prstGeom prst="rect">
            <a:avLst/>
          </a:prstGeom>
          <a:noFill/>
          <a:ln>
            <a:noFill/>
          </a:ln>
        </p:spPr>
        <p:txBody>
          <a:bodyPr lIns="91425" tIns="91425" rIns="91425" bIns="91425" anchor="t" anchorCtr="0"/>
          <a:lstStyle>
            <a:lvl1pPr marL="342900" indent="-50800" algn="l" rtl="0">
              <a:spcBef>
                <a:spcPts val="640"/>
              </a:spcBef>
              <a:buClr>
                <a:schemeClr val="dk1"/>
              </a:buClr>
              <a:buFont typeface="Arial"/>
              <a:buChar char="•"/>
              <a:defRPr/>
            </a:lvl1pPr>
            <a:lvl2pPr marL="742950" indent="-19050" algn="l" rtl="0">
              <a:spcBef>
                <a:spcPts val="560"/>
              </a:spcBef>
              <a:buClr>
                <a:schemeClr val="dk1"/>
              </a:buClr>
              <a:buFont typeface="Arial"/>
              <a:buChar char="–"/>
              <a:defRPr/>
            </a:lvl2pPr>
            <a:lvl3pPr marL="1143000" indent="12700" algn="l" rtl="0">
              <a:spcBef>
                <a:spcPts val="480"/>
              </a:spcBef>
              <a:buClr>
                <a:schemeClr val="dk1"/>
              </a:buClr>
              <a:buFont typeface="Arial"/>
              <a:buChar char="•"/>
              <a:defRPr/>
            </a:lvl3pPr>
            <a:lvl4pPr marL="1600200" indent="-12700" algn="l" rtl="0">
              <a:spcBef>
                <a:spcPts val="400"/>
              </a:spcBef>
              <a:buClr>
                <a:schemeClr val="dk1"/>
              </a:buClr>
              <a:buFont typeface="Arial"/>
              <a:buChar char="–"/>
              <a:defRPr/>
            </a:lvl4pPr>
            <a:lvl5pPr marL="2057400" indent="-12700" algn="l" rtl="0">
              <a:spcBef>
                <a:spcPts val="400"/>
              </a:spcBef>
              <a:buClr>
                <a:schemeClr val="dk1"/>
              </a:buClr>
              <a:buFont typeface="Arial"/>
              <a:buChar char="»"/>
              <a:defRPr/>
            </a:lvl5pPr>
            <a:lvl6pPr marL="2514600" indent="-12700" algn="l" rtl="0">
              <a:spcBef>
                <a:spcPts val="400"/>
              </a:spcBef>
              <a:buClr>
                <a:schemeClr val="dk1"/>
              </a:buClr>
              <a:buFont typeface="Arial"/>
              <a:buChar char="•"/>
              <a:defRPr/>
            </a:lvl6pPr>
            <a:lvl7pPr marL="2971800" indent="-12700" algn="l" rtl="0">
              <a:spcBef>
                <a:spcPts val="400"/>
              </a:spcBef>
              <a:buClr>
                <a:schemeClr val="dk1"/>
              </a:buClr>
              <a:buFont typeface="Arial"/>
              <a:buChar char="•"/>
              <a:defRPr/>
            </a:lvl7pPr>
            <a:lvl8pPr marL="3429000" indent="-12700" algn="l" rtl="0">
              <a:spcBef>
                <a:spcPts val="400"/>
              </a:spcBef>
              <a:buClr>
                <a:schemeClr val="dk1"/>
              </a:buClr>
              <a:buFont typeface="Arial"/>
              <a:buChar char="•"/>
              <a:defRPr/>
            </a:lvl8pPr>
            <a:lvl9pPr marL="3886200" indent="-12700" algn="l" rtl="0">
              <a:spcBef>
                <a:spcPts val="400"/>
              </a:spcBef>
              <a:buClr>
                <a:schemeClr val="dk1"/>
              </a:buClr>
              <a:buFont typeface="Arial"/>
              <a:buChar char="•"/>
              <a:defRPr/>
            </a:lvl9pPr>
          </a:lstStyle>
          <a:p>
            <a:endParaRPr/>
          </a:p>
        </p:txBody>
      </p:sp>
      <p:sp>
        <p:nvSpPr>
          <p:cNvPr id="149" name="Shape 149"/>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50" name="Shape 15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51" name="Shape 151"/>
          <p:cNvSpPr txBox="1">
            <a:spLocks noGrp="1"/>
          </p:cNvSpPr>
          <p:nvPr>
            <p:ph type="sldNum" idx="12"/>
          </p:nvPr>
        </p:nvSpPr>
        <p:spPr>
          <a:xfrm>
            <a:off x="6553200" y="6356350"/>
            <a:ext cx="2133598" cy="365125"/>
          </a:xfrm>
          <a:prstGeom prst="rect">
            <a:avLst/>
          </a:prstGeom>
          <a:noFill/>
          <a:ln>
            <a:noFill/>
          </a:ln>
        </p:spPr>
        <p:txBody>
          <a:bodyPr lIns="91425" tIns="91425" rIns="91425" bIns="91425" anchor="ctr" anchorCtr="0"/>
          <a:lstStyle>
            <a:lvl1pPr marL="0" marR="0" indent="0" algn="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rot="5400000">
            <a:off x="4732336" y="2171700"/>
            <a:ext cx="5851525" cy="2057400"/>
          </a:xfrm>
          <a:prstGeom prst="rect">
            <a:avLst/>
          </a:prstGeom>
          <a:noFill/>
          <a:ln>
            <a:noFill/>
          </a:ln>
        </p:spPr>
        <p:txBody>
          <a:bodyPr lIns="91425" tIns="91425" rIns="91425" bIns="91425" anchor="ctr" anchorCtr="0"/>
          <a:lstStyle>
            <a:lvl1pPr algn="ctr" rtl="0">
              <a:spcBef>
                <a:spcPts val="0"/>
              </a:spcBef>
              <a:buClr>
                <a:schemeClr val="dk1"/>
              </a:buClr>
              <a:buFont typeface="A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54" name="Shape 154"/>
          <p:cNvSpPr txBox="1">
            <a:spLocks noGrp="1"/>
          </p:cNvSpPr>
          <p:nvPr>
            <p:ph type="body" idx="1"/>
          </p:nvPr>
        </p:nvSpPr>
        <p:spPr>
          <a:xfrm rot="5400000">
            <a:off x="541336" y="190500"/>
            <a:ext cx="5851525" cy="6019798"/>
          </a:xfrm>
          <a:prstGeom prst="rect">
            <a:avLst/>
          </a:prstGeom>
          <a:noFill/>
          <a:ln>
            <a:noFill/>
          </a:ln>
        </p:spPr>
        <p:txBody>
          <a:bodyPr lIns="91425" tIns="91425" rIns="91425" bIns="91425" anchor="t" anchorCtr="0"/>
          <a:lstStyle>
            <a:lvl1pPr marL="342900" indent="-50800" algn="l" rtl="0">
              <a:spcBef>
                <a:spcPts val="640"/>
              </a:spcBef>
              <a:buClr>
                <a:schemeClr val="dk1"/>
              </a:buClr>
              <a:buFont typeface="Arial"/>
              <a:buChar char="•"/>
              <a:defRPr/>
            </a:lvl1pPr>
            <a:lvl2pPr marL="742950" indent="-19050" algn="l" rtl="0">
              <a:spcBef>
                <a:spcPts val="560"/>
              </a:spcBef>
              <a:buClr>
                <a:schemeClr val="dk1"/>
              </a:buClr>
              <a:buFont typeface="Arial"/>
              <a:buChar char="–"/>
              <a:defRPr/>
            </a:lvl2pPr>
            <a:lvl3pPr marL="1143000" indent="12700" algn="l" rtl="0">
              <a:spcBef>
                <a:spcPts val="480"/>
              </a:spcBef>
              <a:buClr>
                <a:schemeClr val="dk1"/>
              </a:buClr>
              <a:buFont typeface="Arial"/>
              <a:buChar char="•"/>
              <a:defRPr/>
            </a:lvl3pPr>
            <a:lvl4pPr marL="1600200" indent="-12700" algn="l" rtl="0">
              <a:spcBef>
                <a:spcPts val="400"/>
              </a:spcBef>
              <a:buClr>
                <a:schemeClr val="dk1"/>
              </a:buClr>
              <a:buFont typeface="Arial"/>
              <a:buChar char="–"/>
              <a:defRPr/>
            </a:lvl4pPr>
            <a:lvl5pPr marL="2057400" indent="-12700" algn="l" rtl="0">
              <a:spcBef>
                <a:spcPts val="400"/>
              </a:spcBef>
              <a:buClr>
                <a:schemeClr val="dk1"/>
              </a:buClr>
              <a:buFont typeface="Arial"/>
              <a:buChar char="»"/>
              <a:defRPr/>
            </a:lvl5pPr>
            <a:lvl6pPr marL="2514600" indent="-12700" algn="l" rtl="0">
              <a:spcBef>
                <a:spcPts val="400"/>
              </a:spcBef>
              <a:buClr>
                <a:schemeClr val="dk1"/>
              </a:buClr>
              <a:buFont typeface="Arial"/>
              <a:buChar char="•"/>
              <a:defRPr/>
            </a:lvl6pPr>
            <a:lvl7pPr marL="2971800" indent="-12700" algn="l" rtl="0">
              <a:spcBef>
                <a:spcPts val="400"/>
              </a:spcBef>
              <a:buClr>
                <a:schemeClr val="dk1"/>
              </a:buClr>
              <a:buFont typeface="Arial"/>
              <a:buChar char="•"/>
              <a:defRPr/>
            </a:lvl7pPr>
            <a:lvl8pPr marL="3429000" indent="-12700" algn="l" rtl="0">
              <a:spcBef>
                <a:spcPts val="400"/>
              </a:spcBef>
              <a:buClr>
                <a:schemeClr val="dk1"/>
              </a:buClr>
              <a:buFont typeface="Arial"/>
              <a:buChar char="•"/>
              <a:defRPr/>
            </a:lvl8pPr>
            <a:lvl9pPr marL="3886200" indent="-12700" algn="l" rtl="0">
              <a:spcBef>
                <a:spcPts val="400"/>
              </a:spcBef>
              <a:buClr>
                <a:schemeClr val="dk1"/>
              </a:buClr>
              <a:buFont typeface="Arial"/>
              <a:buChar char="•"/>
              <a:defRPr/>
            </a:lvl9pPr>
          </a:lstStyle>
          <a:p>
            <a:endParaRPr/>
          </a:p>
        </p:txBody>
      </p:sp>
      <p:sp>
        <p:nvSpPr>
          <p:cNvPr id="155" name="Shape 155"/>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56" name="Shape 15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57" name="Shape 157"/>
          <p:cNvSpPr txBox="1">
            <a:spLocks noGrp="1"/>
          </p:cNvSpPr>
          <p:nvPr>
            <p:ph type="sldNum" idx="12"/>
          </p:nvPr>
        </p:nvSpPr>
        <p:spPr>
          <a:xfrm>
            <a:off x="6553200" y="6356350"/>
            <a:ext cx="2133598" cy="365125"/>
          </a:xfrm>
          <a:prstGeom prst="rect">
            <a:avLst/>
          </a:prstGeom>
          <a:noFill/>
          <a:ln>
            <a:noFill/>
          </a:ln>
        </p:spPr>
        <p:txBody>
          <a:bodyPr lIns="91425" tIns="91425" rIns="91425" bIns="91425" anchor="ctr" anchorCtr="0"/>
          <a:lstStyle>
            <a:lvl1pPr marL="0" marR="0" indent="0" algn="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Encabezado de sección">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623887" y="1709739"/>
            <a:ext cx="7886700" cy="2852737"/>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1"/>
          </p:nvPr>
        </p:nvSpPr>
        <p:spPr>
          <a:xfrm>
            <a:off x="623887" y="4589464"/>
            <a:ext cx="7886700" cy="1500187"/>
          </a:xfrm>
          <a:prstGeom prst="rect">
            <a:avLst/>
          </a:prstGeom>
          <a:noFill/>
          <a:ln>
            <a:noFill/>
          </a:ln>
        </p:spPr>
        <p:txBody>
          <a:bodyPr lIns="91425" tIns="91425" rIns="91425" bIns="91425" anchor="t" anchorCtr="0"/>
          <a:lstStyle>
            <a:lvl1pPr marL="0" indent="0" rtl="0">
              <a:spcBef>
                <a:spcPts val="0"/>
              </a:spcBef>
              <a:buClr>
                <a:schemeClr val="dk1"/>
              </a:buClr>
              <a:buFont typeface="Calibri"/>
              <a:buNone/>
              <a:defRPr/>
            </a:lvl1pPr>
            <a:lvl2pPr marL="457200" indent="0" rtl="0">
              <a:spcBef>
                <a:spcPts val="0"/>
              </a:spcBef>
              <a:buClr>
                <a:srgbClr val="888888"/>
              </a:buClr>
              <a:buFont typeface="Calibri"/>
              <a:buNone/>
              <a:defRPr/>
            </a:lvl2pPr>
            <a:lvl3pPr marL="914400" indent="0" rtl="0">
              <a:spcBef>
                <a:spcPts val="0"/>
              </a:spcBef>
              <a:buClr>
                <a:srgbClr val="888888"/>
              </a:buClr>
              <a:buFont typeface="Calibri"/>
              <a:buNone/>
              <a:defRPr/>
            </a:lvl3pPr>
            <a:lvl4pPr marL="1371600" indent="0" rtl="0">
              <a:spcBef>
                <a:spcPts val="0"/>
              </a:spcBef>
              <a:buClr>
                <a:srgbClr val="888888"/>
              </a:buClr>
              <a:buFont typeface="Calibri"/>
              <a:buNone/>
              <a:defRPr/>
            </a:lvl4pPr>
            <a:lvl5pPr marL="1828800" indent="0" rtl="0">
              <a:spcBef>
                <a:spcPts val="0"/>
              </a:spcBef>
              <a:buClr>
                <a:srgbClr val="888888"/>
              </a:buClr>
              <a:buFont typeface="Calibri"/>
              <a:buNone/>
              <a:defRPr/>
            </a:lvl5pPr>
            <a:lvl6pPr marL="2286000" indent="0" rtl="0">
              <a:spcBef>
                <a:spcPts val="0"/>
              </a:spcBef>
              <a:buClr>
                <a:srgbClr val="888888"/>
              </a:buClr>
              <a:buFont typeface="Calibri"/>
              <a:buNone/>
              <a:defRPr/>
            </a:lvl6pPr>
            <a:lvl7pPr marL="2743200" indent="0" rtl="0">
              <a:spcBef>
                <a:spcPts val="0"/>
              </a:spcBef>
              <a:buClr>
                <a:srgbClr val="888888"/>
              </a:buClr>
              <a:buFont typeface="Calibri"/>
              <a:buNone/>
              <a:defRPr/>
            </a:lvl7pPr>
            <a:lvl8pPr marL="3200400" indent="0" rtl="0">
              <a:spcBef>
                <a:spcPts val="0"/>
              </a:spcBef>
              <a:buClr>
                <a:srgbClr val="888888"/>
              </a:buClr>
              <a:buFont typeface="Calibri"/>
              <a:buNone/>
              <a:defRPr/>
            </a:lvl8pPr>
            <a:lvl9pPr marL="3657600" indent="0" rtl="0">
              <a:spcBef>
                <a:spcPts val="0"/>
              </a:spcBef>
              <a:buClr>
                <a:srgbClr val="888888"/>
              </a:buClr>
              <a:buFont typeface="Calibri"/>
              <a:buNone/>
              <a:defRPr/>
            </a:lvl9pPr>
          </a:lstStyle>
          <a:p>
            <a:endParaRPr/>
          </a:p>
        </p:txBody>
      </p:sp>
      <p:sp>
        <p:nvSpPr>
          <p:cNvPr id="29" name="Shape 29"/>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0" name="Shape 30"/>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1" name="Shape 31"/>
          <p:cNvSpPr txBox="1">
            <a:spLocks noGrp="1"/>
          </p:cNvSpPr>
          <p:nvPr>
            <p:ph type="sldNum" idx="12"/>
          </p:nvPr>
        </p:nvSpPr>
        <p:spPr>
          <a:xfrm>
            <a:off x="6457950" y="6356351"/>
            <a:ext cx="2057400"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Dos objetos">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algn="l" rtl="0">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1"/>
          </p:nvPr>
        </p:nvSpPr>
        <p:spPr>
          <a:xfrm>
            <a:off x="628650" y="1825625"/>
            <a:ext cx="3886200" cy="4351338"/>
          </a:xfrm>
          <a:prstGeom prst="rect">
            <a:avLst/>
          </a:prstGeom>
          <a:noFill/>
          <a:ln>
            <a:noFill/>
          </a:ln>
        </p:spPr>
        <p:txBody>
          <a:bodyPr lIns="91425" tIns="91425" rIns="91425" bIns="91425" anchor="t" anchorCtr="0"/>
          <a:lstStyle>
            <a:lvl1pPr marL="228600" indent="-50800" algn="l" rtl="0">
              <a:lnSpc>
                <a:spcPct val="90000"/>
              </a:lnSpc>
              <a:spcBef>
                <a:spcPts val="1000"/>
              </a:spcBef>
              <a:buClr>
                <a:schemeClr val="dk1"/>
              </a:buClr>
              <a:buFont typeface="Calibri"/>
              <a:buChar char="•"/>
              <a:defRPr/>
            </a:lvl1pPr>
            <a:lvl2pPr marL="685800" indent="-76200" algn="l" rtl="0">
              <a:lnSpc>
                <a:spcPct val="90000"/>
              </a:lnSpc>
              <a:spcBef>
                <a:spcPts val="500"/>
              </a:spcBef>
              <a:buClr>
                <a:schemeClr val="dk1"/>
              </a:buClr>
              <a:buFont typeface="Calibri"/>
              <a:buChar char="•"/>
              <a:defRPr/>
            </a:lvl2pPr>
            <a:lvl3pPr marL="1143000" indent="-101600" algn="l" rtl="0">
              <a:lnSpc>
                <a:spcPct val="90000"/>
              </a:lnSpc>
              <a:spcBef>
                <a:spcPts val="500"/>
              </a:spcBef>
              <a:buClr>
                <a:schemeClr val="dk1"/>
              </a:buClr>
              <a:buFont typeface="Calibri"/>
              <a:buChar char="•"/>
              <a:defRPr/>
            </a:lvl3pPr>
            <a:lvl4pPr marL="1600200" indent="-114300" algn="l" rtl="0">
              <a:lnSpc>
                <a:spcPct val="90000"/>
              </a:lnSpc>
              <a:spcBef>
                <a:spcPts val="500"/>
              </a:spcBef>
              <a:buClr>
                <a:schemeClr val="dk1"/>
              </a:buClr>
              <a:buFont typeface="Calibri"/>
              <a:buChar char="•"/>
              <a:defRPr/>
            </a:lvl4pPr>
            <a:lvl5pPr marL="2057400" indent="-114300" algn="l" rtl="0">
              <a:lnSpc>
                <a:spcPct val="90000"/>
              </a:lnSpc>
              <a:spcBef>
                <a:spcPts val="500"/>
              </a:spcBef>
              <a:buClr>
                <a:schemeClr val="dk1"/>
              </a:buClr>
              <a:buFont typeface="Calibri"/>
              <a:buChar char="•"/>
              <a:defRPr/>
            </a:lvl5pPr>
            <a:lvl6pPr marL="2514600" indent="-114300" algn="l" rtl="0">
              <a:lnSpc>
                <a:spcPct val="90000"/>
              </a:lnSpc>
              <a:spcBef>
                <a:spcPts val="500"/>
              </a:spcBef>
              <a:buClr>
                <a:schemeClr val="dk1"/>
              </a:buClr>
              <a:buFont typeface="Calibri"/>
              <a:buChar char="•"/>
              <a:defRPr/>
            </a:lvl6pPr>
            <a:lvl7pPr marL="2971800" indent="-114300" algn="l" rtl="0">
              <a:lnSpc>
                <a:spcPct val="90000"/>
              </a:lnSpc>
              <a:spcBef>
                <a:spcPts val="500"/>
              </a:spcBef>
              <a:buClr>
                <a:schemeClr val="dk1"/>
              </a:buClr>
              <a:buFont typeface="Calibri"/>
              <a:buChar char="•"/>
              <a:defRPr/>
            </a:lvl7pPr>
            <a:lvl8pPr marL="3429000" indent="-114300" algn="l" rtl="0">
              <a:lnSpc>
                <a:spcPct val="90000"/>
              </a:lnSpc>
              <a:spcBef>
                <a:spcPts val="500"/>
              </a:spcBef>
              <a:buClr>
                <a:schemeClr val="dk1"/>
              </a:buClr>
              <a:buFont typeface="Calibri"/>
              <a:buChar char="•"/>
              <a:defRPr/>
            </a:lvl8pPr>
            <a:lvl9pPr marL="3886200" indent="-114300" algn="l" rtl="0">
              <a:lnSpc>
                <a:spcPct val="90000"/>
              </a:lnSpc>
              <a:spcBef>
                <a:spcPts val="500"/>
              </a:spcBef>
              <a:buClr>
                <a:schemeClr val="dk1"/>
              </a:buClr>
              <a:buFont typeface="Calibri"/>
              <a:buChar char="•"/>
              <a:defRPr/>
            </a:lvl9pPr>
          </a:lstStyle>
          <a:p>
            <a:endParaRPr/>
          </a:p>
        </p:txBody>
      </p:sp>
      <p:sp>
        <p:nvSpPr>
          <p:cNvPr id="35" name="Shape 35"/>
          <p:cNvSpPr txBox="1">
            <a:spLocks noGrp="1"/>
          </p:cNvSpPr>
          <p:nvPr>
            <p:ph type="body" idx="2"/>
          </p:nvPr>
        </p:nvSpPr>
        <p:spPr>
          <a:xfrm>
            <a:off x="4629150" y="1825625"/>
            <a:ext cx="3886200" cy="4351338"/>
          </a:xfrm>
          <a:prstGeom prst="rect">
            <a:avLst/>
          </a:prstGeom>
          <a:noFill/>
          <a:ln>
            <a:noFill/>
          </a:ln>
        </p:spPr>
        <p:txBody>
          <a:bodyPr lIns="91425" tIns="91425" rIns="91425" bIns="91425" anchor="t" anchorCtr="0"/>
          <a:lstStyle>
            <a:lvl1pPr marL="228600" indent="-50800" algn="l" rtl="0">
              <a:lnSpc>
                <a:spcPct val="90000"/>
              </a:lnSpc>
              <a:spcBef>
                <a:spcPts val="1000"/>
              </a:spcBef>
              <a:buClr>
                <a:schemeClr val="dk1"/>
              </a:buClr>
              <a:buFont typeface="Calibri"/>
              <a:buChar char="•"/>
              <a:defRPr/>
            </a:lvl1pPr>
            <a:lvl2pPr marL="685800" indent="-76200" algn="l" rtl="0">
              <a:lnSpc>
                <a:spcPct val="90000"/>
              </a:lnSpc>
              <a:spcBef>
                <a:spcPts val="500"/>
              </a:spcBef>
              <a:buClr>
                <a:schemeClr val="dk1"/>
              </a:buClr>
              <a:buFont typeface="Calibri"/>
              <a:buChar char="•"/>
              <a:defRPr/>
            </a:lvl2pPr>
            <a:lvl3pPr marL="1143000" indent="-101600" algn="l" rtl="0">
              <a:lnSpc>
                <a:spcPct val="90000"/>
              </a:lnSpc>
              <a:spcBef>
                <a:spcPts val="500"/>
              </a:spcBef>
              <a:buClr>
                <a:schemeClr val="dk1"/>
              </a:buClr>
              <a:buFont typeface="Calibri"/>
              <a:buChar char="•"/>
              <a:defRPr/>
            </a:lvl3pPr>
            <a:lvl4pPr marL="1600200" indent="-114300" algn="l" rtl="0">
              <a:lnSpc>
                <a:spcPct val="90000"/>
              </a:lnSpc>
              <a:spcBef>
                <a:spcPts val="500"/>
              </a:spcBef>
              <a:buClr>
                <a:schemeClr val="dk1"/>
              </a:buClr>
              <a:buFont typeface="Calibri"/>
              <a:buChar char="•"/>
              <a:defRPr/>
            </a:lvl4pPr>
            <a:lvl5pPr marL="2057400" indent="-114300" algn="l" rtl="0">
              <a:lnSpc>
                <a:spcPct val="90000"/>
              </a:lnSpc>
              <a:spcBef>
                <a:spcPts val="500"/>
              </a:spcBef>
              <a:buClr>
                <a:schemeClr val="dk1"/>
              </a:buClr>
              <a:buFont typeface="Calibri"/>
              <a:buChar char="•"/>
              <a:defRPr/>
            </a:lvl5pPr>
            <a:lvl6pPr marL="2514600" indent="-114300" algn="l" rtl="0">
              <a:lnSpc>
                <a:spcPct val="90000"/>
              </a:lnSpc>
              <a:spcBef>
                <a:spcPts val="500"/>
              </a:spcBef>
              <a:buClr>
                <a:schemeClr val="dk1"/>
              </a:buClr>
              <a:buFont typeface="Calibri"/>
              <a:buChar char="•"/>
              <a:defRPr/>
            </a:lvl6pPr>
            <a:lvl7pPr marL="2971800" indent="-114300" algn="l" rtl="0">
              <a:lnSpc>
                <a:spcPct val="90000"/>
              </a:lnSpc>
              <a:spcBef>
                <a:spcPts val="500"/>
              </a:spcBef>
              <a:buClr>
                <a:schemeClr val="dk1"/>
              </a:buClr>
              <a:buFont typeface="Calibri"/>
              <a:buChar char="•"/>
              <a:defRPr/>
            </a:lvl7pPr>
            <a:lvl8pPr marL="3429000" indent="-114300" algn="l" rtl="0">
              <a:lnSpc>
                <a:spcPct val="90000"/>
              </a:lnSpc>
              <a:spcBef>
                <a:spcPts val="500"/>
              </a:spcBef>
              <a:buClr>
                <a:schemeClr val="dk1"/>
              </a:buClr>
              <a:buFont typeface="Calibri"/>
              <a:buChar char="•"/>
              <a:defRPr/>
            </a:lvl8pPr>
            <a:lvl9pPr marL="3886200" indent="-114300" algn="l" rtl="0">
              <a:lnSpc>
                <a:spcPct val="90000"/>
              </a:lnSpc>
              <a:spcBef>
                <a:spcPts val="500"/>
              </a:spcBef>
              <a:buClr>
                <a:schemeClr val="dk1"/>
              </a:buClr>
              <a:buFont typeface="Calibri"/>
              <a:buChar char="•"/>
              <a:defRPr/>
            </a:lvl9pPr>
          </a:lstStyle>
          <a:p>
            <a:endParaRPr/>
          </a:p>
        </p:txBody>
      </p:sp>
      <p:sp>
        <p:nvSpPr>
          <p:cNvPr id="36" name="Shape 36"/>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7" name="Shape 37"/>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8" name="Shape 38"/>
          <p:cNvSpPr txBox="1">
            <a:spLocks noGrp="1"/>
          </p:cNvSpPr>
          <p:nvPr>
            <p:ph type="sldNum" idx="12"/>
          </p:nvPr>
        </p:nvSpPr>
        <p:spPr>
          <a:xfrm>
            <a:off x="6457950" y="6356351"/>
            <a:ext cx="2057400"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ación">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629841" y="365126"/>
            <a:ext cx="7886700" cy="1325562"/>
          </a:xfrm>
          <a:prstGeom prst="rect">
            <a:avLst/>
          </a:prstGeom>
          <a:noFill/>
          <a:ln>
            <a:noFill/>
          </a:ln>
        </p:spPr>
        <p:txBody>
          <a:bodyPr lIns="91425" tIns="91425" rIns="91425" bIns="91425" anchor="ctr" anchorCtr="0"/>
          <a:lstStyle>
            <a:lvl1pPr algn="l" rtl="0">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1"/>
          </p:nvPr>
        </p:nvSpPr>
        <p:spPr>
          <a:xfrm>
            <a:off x="629841" y="1681163"/>
            <a:ext cx="3868340" cy="82391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42" name="Shape 42"/>
          <p:cNvSpPr txBox="1">
            <a:spLocks noGrp="1"/>
          </p:cNvSpPr>
          <p:nvPr>
            <p:ph type="body" idx="2"/>
          </p:nvPr>
        </p:nvSpPr>
        <p:spPr>
          <a:xfrm>
            <a:off x="629841" y="2505075"/>
            <a:ext cx="3868340" cy="3684588"/>
          </a:xfrm>
          <a:prstGeom prst="rect">
            <a:avLst/>
          </a:prstGeom>
          <a:noFill/>
          <a:ln>
            <a:noFill/>
          </a:ln>
        </p:spPr>
        <p:txBody>
          <a:bodyPr lIns="91425" tIns="91425" rIns="91425" bIns="91425" anchor="t" anchorCtr="0"/>
          <a:lstStyle>
            <a:lvl1pPr marL="228600" indent="-50800" algn="l" rtl="0">
              <a:lnSpc>
                <a:spcPct val="90000"/>
              </a:lnSpc>
              <a:spcBef>
                <a:spcPts val="1000"/>
              </a:spcBef>
              <a:buClr>
                <a:schemeClr val="dk1"/>
              </a:buClr>
              <a:buFont typeface="Calibri"/>
              <a:buChar char="•"/>
              <a:defRPr/>
            </a:lvl1pPr>
            <a:lvl2pPr marL="685800" indent="-76200" algn="l" rtl="0">
              <a:lnSpc>
                <a:spcPct val="90000"/>
              </a:lnSpc>
              <a:spcBef>
                <a:spcPts val="500"/>
              </a:spcBef>
              <a:buClr>
                <a:schemeClr val="dk1"/>
              </a:buClr>
              <a:buFont typeface="Calibri"/>
              <a:buChar char="•"/>
              <a:defRPr/>
            </a:lvl2pPr>
            <a:lvl3pPr marL="1143000" indent="-101600" algn="l" rtl="0">
              <a:lnSpc>
                <a:spcPct val="90000"/>
              </a:lnSpc>
              <a:spcBef>
                <a:spcPts val="500"/>
              </a:spcBef>
              <a:buClr>
                <a:schemeClr val="dk1"/>
              </a:buClr>
              <a:buFont typeface="Calibri"/>
              <a:buChar char="•"/>
              <a:defRPr/>
            </a:lvl3pPr>
            <a:lvl4pPr marL="1600200" indent="-114300" algn="l" rtl="0">
              <a:lnSpc>
                <a:spcPct val="90000"/>
              </a:lnSpc>
              <a:spcBef>
                <a:spcPts val="500"/>
              </a:spcBef>
              <a:buClr>
                <a:schemeClr val="dk1"/>
              </a:buClr>
              <a:buFont typeface="Calibri"/>
              <a:buChar char="•"/>
              <a:defRPr/>
            </a:lvl4pPr>
            <a:lvl5pPr marL="2057400" indent="-114300" algn="l" rtl="0">
              <a:lnSpc>
                <a:spcPct val="90000"/>
              </a:lnSpc>
              <a:spcBef>
                <a:spcPts val="500"/>
              </a:spcBef>
              <a:buClr>
                <a:schemeClr val="dk1"/>
              </a:buClr>
              <a:buFont typeface="Calibri"/>
              <a:buChar char="•"/>
              <a:defRPr/>
            </a:lvl5pPr>
            <a:lvl6pPr marL="2514600" indent="-114300" algn="l" rtl="0">
              <a:lnSpc>
                <a:spcPct val="90000"/>
              </a:lnSpc>
              <a:spcBef>
                <a:spcPts val="500"/>
              </a:spcBef>
              <a:buClr>
                <a:schemeClr val="dk1"/>
              </a:buClr>
              <a:buFont typeface="Calibri"/>
              <a:buChar char="•"/>
              <a:defRPr/>
            </a:lvl6pPr>
            <a:lvl7pPr marL="2971800" indent="-114300" algn="l" rtl="0">
              <a:lnSpc>
                <a:spcPct val="90000"/>
              </a:lnSpc>
              <a:spcBef>
                <a:spcPts val="500"/>
              </a:spcBef>
              <a:buClr>
                <a:schemeClr val="dk1"/>
              </a:buClr>
              <a:buFont typeface="Calibri"/>
              <a:buChar char="•"/>
              <a:defRPr/>
            </a:lvl7pPr>
            <a:lvl8pPr marL="3429000" indent="-114300" algn="l" rtl="0">
              <a:lnSpc>
                <a:spcPct val="90000"/>
              </a:lnSpc>
              <a:spcBef>
                <a:spcPts val="500"/>
              </a:spcBef>
              <a:buClr>
                <a:schemeClr val="dk1"/>
              </a:buClr>
              <a:buFont typeface="Calibri"/>
              <a:buChar char="•"/>
              <a:defRPr/>
            </a:lvl8pPr>
            <a:lvl9pPr marL="3886200" indent="-114300" algn="l" rtl="0">
              <a:lnSpc>
                <a:spcPct val="90000"/>
              </a:lnSpc>
              <a:spcBef>
                <a:spcPts val="500"/>
              </a:spcBef>
              <a:buClr>
                <a:schemeClr val="dk1"/>
              </a:buClr>
              <a:buFont typeface="Calibri"/>
              <a:buChar char="•"/>
              <a:defRPr/>
            </a:lvl9pPr>
          </a:lstStyle>
          <a:p>
            <a:endParaRPr/>
          </a:p>
        </p:txBody>
      </p:sp>
      <p:sp>
        <p:nvSpPr>
          <p:cNvPr id="43" name="Shape 43"/>
          <p:cNvSpPr txBox="1">
            <a:spLocks noGrp="1"/>
          </p:cNvSpPr>
          <p:nvPr>
            <p:ph type="body" idx="3"/>
          </p:nvPr>
        </p:nvSpPr>
        <p:spPr>
          <a:xfrm>
            <a:off x="4629150" y="1681163"/>
            <a:ext cx="3887390" cy="82391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44" name="Shape 44"/>
          <p:cNvSpPr txBox="1">
            <a:spLocks noGrp="1"/>
          </p:cNvSpPr>
          <p:nvPr>
            <p:ph type="body" idx="4"/>
          </p:nvPr>
        </p:nvSpPr>
        <p:spPr>
          <a:xfrm>
            <a:off x="4629150" y="2505075"/>
            <a:ext cx="3887390" cy="3684588"/>
          </a:xfrm>
          <a:prstGeom prst="rect">
            <a:avLst/>
          </a:prstGeom>
          <a:noFill/>
          <a:ln>
            <a:noFill/>
          </a:ln>
        </p:spPr>
        <p:txBody>
          <a:bodyPr lIns="91425" tIns="91425" rIns="91425" bIns="91425" anchor="t" anchorCtr="0"/>
          <a:lstStyle>
            <a:lvl1pPr marL="228600" indent="-50800" algn="l" rtl="0">
              <a:lnSpc>
                <a:spcPct val="90000"/>
              </a:lnSpc>
              <a:spcBef>
                <a:spcPts val="1000"/>
              </a:spcBef>
              <a:buClr>
                <a:schemeClr val="dk1"/>
              </a:buClr>
              <a:buFont typeface="Calibri"/>
              <a:buChar char="•"/>
              <a:defRPr/>
            </a:lvl1pPr>
            <a:lvl2pPr marL="685800" indent="-76200" algn="l" rtl="0">
              <a:lnSpc>
                <a:spcPct val="90000"/>
              </a:lnSpc>
              <a:spcBef>
                <a:spcPts val="500"/>
              </a:spcBef>
              <a:buClr>
                <a:schemeClr val="dk1"/>
              </a:buClr>
              <a:buFont typeface="Calibri"/>
              <a:buChar char="•"/>
              <a:defRPr/>
            </a:lvl2pPr>
            <a:lvl3pPr marL="1143000" indent="-101600" algn="l" rtl="0">
              <a:lnSpc>
                <a:spcPct val="90000"/>
              </a:lnSpc>
              <a:spcBef>
                <a:spcPts val="500"/>
              </a:spcBef>
              <a:buClr>
                <a:schemeClr val="dk1"/>
              </a:buClr>
              <a:buFont typeface="Calibri"/>
              <a:buChar char="•"/>
              <a:defRPr/>
            </a:lvl3pPr>
            <a:lvl4pPr marL="1600200" indent="-114300" algn="l" rtl="0">
              <a:lnSpc>
                <a:spcPct val="90000"/>
              </a:lnSpc>
              <a:spcBef>
                <a:spcPts val="500"/>
              </a:spcBef>
              <a:buClr>
                <a:schemeClr val="dk1"/>
              </a:buClr>
              <a:buFont typeface="Calibri"/>
              <a:buChar char="•"/>
              <a:defRPr/>
            </a:lvl4pPr>
            <a:lvl5pPr marL="2057400" indent="-114300" algn="l" rtl="0">
              <a:lnSpc>
                <a:spcPct val="90000"/>
              </a:lnSpc>
              <a:spcBef>
                <a:spcPts val="500"/>
              </a:spcBef>
              <a:buClr>
                <a:schemeClr val="dk1"/>
              </a:buClr>
              <a:buFont typeface="Calibri"/>
              <a:buChar char="•"/>
              <a:defRPr/>
            </a:lvl5pPr>
            <a:lvl6pPr marL="2514600" indent="-114300" algn="l" rtl="0">
              <a:lnSpc>
                <a:spcPct val="90000"/>
              </a:lnSpc>
              <a:spcBef>
                <a:spcPts val="500"/>
              </a:spcBef>
              <a:buClr>
                <a:schemeClr val="dk1"/>
              </a:buClr>
              <a:buFont typeface="Calibri"/>
              <a:buChar char="•"/>
              <a:defRPr/>
            </a:lvl6pPr>
            <a:lvl7pPr marL="2971800" indent="-114300" algn="l" rtl="0">
              <a:lnSpc>
                <a:spcPct val="90000"/>
              </a:lnSpc>
              <a:spcBef>
                <a:spcPts val="500"/>
              </a:spcBef>
              <a:buClr>
                <a:schemeClr val="dk1"/>
              </a:buClr>
              <a:buFont typeface="Calibri"/>
              <a:buChar char="•"/>
              <a:defRPr/>
            </a:lvl7pPr>
            <a:lvl8pPr marL="3429000" indent="-114300" algn="l" rtl="0">
              <a:lnSpc>
                <a:spcPct val="90000"/>
              </a:lnSpc>
              <a:spcBef>
                <a:spcPts val="500"/>
              </a:spcBef>
              <a:buClr>
                <a:schemeClr val="dk1"/>
              </a:buClr>
              <a:buFont typeface="Calibri"/>
              <a:buChar char="•"/>
              <a:defRPr/>
            </a:lvl8pPr>
            <a:lvl9pPr marL="3886200" indent="-114300" algn="l" rtl="0">
              <a:lnSpc>
                <a:spcPct val="90000"/>
              </a:lnSpc>
              <a:spcBef>
                <a:spcPts val="500"/>
              </a:spcBef>
              <a:buClr>
                <a:schemeClr val="dk1"/>
              </a:buClr>
              <a:buFont typeface="Calibri"/>
              <a:buChar char="•"/>
              <a:defRPr/>
            </a:lvl9pPr>
          </a:lstStyle>
          <a:p>
            <a:endParaRPr/>
          </a:p>
        </p:txBody>
      </p:sp>
      <p:sp>
        <p:nvSpPr>
          <p:cNvPr id="45" name="Shape 45"/>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6" name="Shape 46"/>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7" name="Shape 47"/>
          <p:cNvSpPr txBox="1">
            <a:spLocks noGrp="1"/>
          </p:cNvSpPr>
          <p:nvPr>
            <p:ph type="sldNum" idx="12"/>
          </p:nvPr>
        </p:nvSpPr>
        <p:spPr>
          <a:xfrm>
            <a:off x="6457950" y="6356351"/>
            <a:ext cx="2057400"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algn="l" rtl="0">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0" name="Shape 50"/>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1" name="Shape 51"/>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2" name="Shape 52"/>
          <p:cNvSpPr txBox="1">
            <a:spLocks noGrp="1"/>
          </p:cNvSpPr>
          <p:nvPr>
            <p:ph type="sldNum" idx="12"/>
          </p:nvPr>
        </p:nvSpPr>
        <p:spPr>
          <a:xfrm>
            <a:off x="6457950" y="6356351"/>
            <a:ext cx="2057400"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Shape 53"/>
        <p:cNvGrpSpPr/>
        <p:nvPr/>
      </p:nvGrpSpPr>
      <p:grpSpPr>
        <a:xfrm>
          <a:off x="0" y="0"/>
          <a:ext cx="0" cy="0"/>
          <a:chOff x="0" y="0"/>
          <a:chExt cx="0" cy="0"/>
        </a:xfrm>
      </p:grpSpPr>
      <p:sp>
        <p:nvSpPr>
          <p:cNvPr id="54" name="Shape 54"/>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5" name="Shape 55"/>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6" name="Shape 56"/>
          <p:cNvSpPr txBox="1">
            <a:spLocks noGrp="1"/>
          </p:cNvSpPr>
          <p:nvPr>
            <p:ph type="sldNum" idx="12"/>
          </p:nvPr>
        </p:nvSpPr>
        <p:spPr>
          <a:xfrm>
            <a:off x="6457950" y="6356351"/>
            <a:ext cx="2057400"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ido con título">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629841" y="457200"/>
            <a:ext cx="2949178" cy="1600199"/>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 name="Shape 59"/>
          <p:cNvSpPr txBox="1">
            <a:spLocks noGrp="1"/>
          </p:cNvSpPr>
          <p:nvPr>
            <p:ph type="body" idx="1"/>
          </p:nvPr>
        </p:nvSpPr>
        <p:spPr>
          <a:xfrm>
            <a:off x="3887391" y="987425"/>
            <a:ext cx="4629150" cy="4873624"/>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0" name="Shape 60"/>
          <p:cNvSpPr txBox="1">
            <a:spLocks noGrp="1"/>
          </p:cNvSpPr>
          <p:nvPr>
            <p:ph type="body" idx="2"/>
          </p:nvPr>
        </p:nvSpPr>
        <p:spPr>
          <a:xfrm>
            <a:off x="629841" y="2057400"/>
            <a:ext cx="2949178" cy="3811588"/>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61" name="Shape 61"/>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2" name="Shape 62"/>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3" name="Shape 63"/>
          <p:cNvSpPr txBox="1">
            <a:spLocks noGrp="1"/>
          </p:cNvSpPr>
          <p:nvPr>
            <p:ph type="sldNum" idx="12"/>
          </p:nvPr>
        </p:nvSpPr>
        <p:spPr>
          <a:xfrm>
            <a:off x="6457950" y="6356351"/>
            <a:ext cx="2057400"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Imagen con título">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629841" y="457200"/>
            <a:ext cx="2949178" cy="1600199"/>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6" name="Shape 66"/>
          <p:cNvSpPr>
            <a:spLocks noGrp="1"/>
          </p:cNvSpPr>
          <p:nvPr>
            <p:ph type="pic" idx="2"/>
          </p:nvPr>
        </p:nvSpPr>
        <p:spPr>
          <a:xfrm>
            <a:off x="3887391" y="987425"/>
            <a:ext cx="4629150" cy="4873624"/>
          </a:xfrm>
          <a:prstGeom prst="rect">
            <a:avLst/>
          </a:prstGeom>
          <a:noFill/>
          <a:ln>
            <a:noFill/>
          </a:ln>
        </p:spPr>
      </p:sp>
      <p:sp>
        <p:nvSpPr>
          <p:cNvPr id="67" name="Shape 67"/>
          <p:cNvSpPr txBox="1">
            <a:spLocks noGrp="1"/>
          </p:cNvSpPr>
          <p:nvPr>
            <p:ph type="body" idx="1"/>
          </p:nvPr>
        </p:nvSpPr>
        <p:spPr>
          <a:xfrm>
            <a:off x="629841" y="2057400"/>
            <a:ext cx="2949178" cy="3811588"/>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68" name="Shape 68"/>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9" name="Shape 69"/>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0" name="Shape 70"/>
          <p:cNvSpPr txBox="1">
            <a:spLocks noGrp="1"/>
          </p:cNvSpPr>
          <p:nvPr>
            <p:ph type="sldNum" idx="12"/>
          </p:nvPr>
        </p:nvSpPr>
        <p:spPr>
          <a:xfrm>
            <a:off x="6457950" y="6356351"/>
            <a:ext cx="2057400"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indent="0" algn="l" rtl="0">
              <a:lnSpc>
                <a:spcPct val="90000"/>
              </a:lnSpc>
              <a:spcBef>
                <a:spcPts val="0"/>
              </a:spcBef>
              <a:buClr>
                <a:schemeClr val="dk1"/>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indent="-50800" algn="l" rtl="0">
              <a:lnSpc>
                <a:spcPct val="90000"/>
              </a:lnSpc>
              <a:spcBef>
                <a:spcPts val="1000"/>
              </a:spcBef>
              <a:buClr>
                <a:schemeClr val="dk1"/>
              </a:buClr>
              <a:buFont typeface="Calibri"/>
              <a:buChar char="•"/>
              <a:defRPr/>
            </a:lvl1pPr>
            <a:lvl2pPr marL="685800" marR="0" indent="-76200" algn="l" rtl="0">
              <a:lnSpc>
                <a:spcPct val="90000"/>
              </a:lnSpc>
              <a:spcBef>
                <a:spcPts val="500"/>
              </a:spcBef>
              <a:buClr>
                <a:schemeClr val="dk1"/>
              </a:buClr>
              <a:buFont typeface="Calibri"/>
              <a:buChar char="•"/>
              <a:defRPr/>
            </a:lvl2pPr>
            <a:lvl3pPr marL="1143000" marR="0" indent="-101600" algn="l" rtl="0">
              <a:lnSpc>
                <a:spcPct val="90000"/>
              </a:lnSpc>
              <a:spcBef>
                <a:spcPts val="500"/>
              </a:spcBef>
              <a:buClr>
                <a:schemeClr val="dk1"/>
              </a:buClr>
              <a:buFont typeface="Calibri"/>
              <a:buChar char="•"/>
              <a:defRPr/>
            </a:lvl3pPr>
            <a:lvl4pPr marL="1600200" marR="0" indent="-114300" algn="l" rtl="0">
              <a:lnSpc>
                <a:spcPct val="90000"/>
              </a:lnSpc>
              <a:spcBef>
                <a:spcPts val="500"/>
              </a:spcBef>
              <a:buClr>
                <a:schemeClr val="dk1"/>
              </a:buClr>
              <a:buFont typeface="Calibri"/>
              <a:buChar char="•"/>
              <a:defRPr/>
            </a:lvl4pPr>
            <a:lvl5pPr marL="2057400" marR="0" indent="-114300" algn="l" rtl="0">
              <a:lnSpc>
                <a:spcPct val="90000"/>
              </a:lnSpc>
              <a:spcBef>
                <a:spcPts val="500"/>
              </a:spcBef>
              <a:buClr>
                <a:schemeClr val="dk1"/>
              </a:buClr>
              <a:buFont typeface="Calibri"/>
              <a:buChar char="•"/>
              <a:defRPr/>
            </a:lvl5pPr>
            <a:lvl6pPr marL="2514600" marR="0" indent="-114300" algn="l" rtl="0">
              <a:lnSpc>
                <a:spcPct val="90000"/>
              </a:lnSpc>
              <a:spcBef>
                <a:spcPts val="500"/>
              </a:spcBef>
              <a:buClr>
                <a:schemeClr val="dk1"/>
              </a:buClr>
              <a:buFont typeface="Calibri"/>
              <a:buChar char="•"/>
              <a:defRPr/>
            </a:lvl6pPr>
            <a:lvl7pPr marL="2971800" marR="0" indent="-114300" algn="l" rtl="0">
              <a:lnSpc>
                <a:spcPct val="90000"/>
              </a:lnSpc>
              <a:spcBef>
                <a:spcPts val="500"/>
              </a:spcBef>
              <a:buClr>
                <a:schemeClr val="dk1"/>
              </a:buClr>
              <a:buFont typeface="Calibri"/>
              <a:buChar char="•"/>
              <a:defRPr/>
            </a:lvl7pPr>
            <a:lvl8pPr marL="3429000" marR="0" indent="-114300" algn="l" rtl="0">
              <a:lnSpc>
                <a:spcPct val="90000"/>
              </a:lnSpc>
              <a:spcBef>
                <a:spcPts val="500"/>
              </a:spcBef>
              <a:buClr>
                <a:schemeClr val="dk1"/>
              </a:buClr>
              <a:buFont typeface="Calibri"/>
              <a:buChar char="•"/>
              <a:defRPr/>
            </a:lvl8pPr>
            <a:lvl9pPr marL="3886200" marR="0" indent="-114300" algn="l" rtl="0">
              <a:lnSpc>
                <a:spcPct val="90000"/>
              </a:lnSpc>
              <a:spcBef>
                <a:spcPts val="500"/>
              </a:spcBef>
              <a:buClr>
                <a:schemeClr val="dk1"/>
              </a:buClr>
              <a:buFont typeface="Calibri"/>
              <a:buChar char="•"/>
              <a:defRPr/>
            </a:lvl9pPr>
          </a:lstStyle>
          <a:p>
            <a:endParaRPr/>
          </a:p>
        </p:txBody>
      </p:sp>
      <p:sp>
        <p:nvSpPr>
          <p:cNvPr id="11" name="Shape 11"/>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2" name="Shape 12"/>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3" name="Shape 13"/>
          <p:cNvSpPr txBox="1">
            <a:spLocks noGrp="1"/>
          </p:cNvSpPr>
          <p:nvPr>
            <p:ph type="sldNum" idx="12"/>
          </p:nvPr>
        </p:nvSpPr>
        <p:spPr>
          <a:xfrm>
            <a:off x="6457950" y="6356351"/>
            <a:ext cx="2057400"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chemeClr val="dk1"/>
              </a:buClr>
              <a:buFont typeface="A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85" name="Shape 85"/>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indent="-50800" algn="l" rtl="0">
              <a:lnSpc>
                <a:spcPct val="100000"/>
              </a:lnSpc>
              <a:spcBef>
                <a:spcPts val="640"/>
              </a:spcBef>
              <a:spcAft>
                <a:spcPts val="0"/>
              </a:spcAft>
              <a:buClr>
                <a:schemeClr val="dk1"/>
              </a:buClr>
              <a:buFont typeface="Arial"/>
              <a:buChar char="•"/>
              <a:defRPr/>
            </a:lvl1pPr>
            <a:lvl2pPr marL="742950" marR="0" indent="-19050" algn="l" rtl="0">
              <a:lnSpc>
                <a:spcPct val="100000"/>
              </a:lnSpc>
              <a:spcBef>
                <a:spcPts val="560"/>
              </a:spcBef>
              <a:spcAft>
                <a:spcPts val="0"/>
              </a:spcAft>
              <a:buClr>
                <a:schemeClr val="dk1"/>
              </a:buClr>
              <a:buFont typeface="Arial"/>
              <a:buChar char="–"/>
              <a:defRPr/>
            </a:lvl2pPr>
            <a:lvl3pPr marL="1143000" marR="0" indent="12700" algn="l" rtl="0">
              <a:lnSpc>
                <a:spcPct val="100000"/>
              </a:lnSpc>
              <a:spcBef>
                <a:spcPts val="480"/>
              </a:spcBef>
              <a:spcAft>
                <a:spcPts val="0"/>
              </a:spcAft>
              <a:buClr>
                <a:schemeClr val="dk1"/>
              </a:buClr>
              <a:buFont typeface="Arial"/>
              <a:buChar char="•"/>
              <a:defRPr/>
            </a:lvl3pPr>
            <a:lvl4pPr marL="1600200" marR="0" indent="-12700" algn="l" rtl="0">
              <a:lnSpc>
                <a:spcPct val="100000"/>
              </a:lnSpc>
              <a:spcBef>
                <a:spcPts val="400"/>
              </a:spcBef>
              <a:spcAft>
                <a:spcPts val="0"/>
              </a:spcAft>
              <a:buClr>
                <a:schemeClr val="dk1"/>
              </a:buClr>
              <a:buFont typeface="Arial"/>
              <a:buChar char="–"/>
              <a:defRPr/>
            </a:lvl4pPr>
            <a:lvl5pPr marL="2057400" marR="0" indent="-12700" algn="l" rtl="0">
              <a:lnSpc>
                <a:spcPct val="100000"/>
              </a:lnSpc>
              <a:spcBef>
                <a:spcPts val="400"/>
              </a:spcBef>
              <a:spcAft>
                <a:spcPts val="0"/>
              </a:spcAft>
              <a:buClr>
                <a:schemeClr val="dk1"/>
              </a:buClr>
              <a:buFont typeface="Arial"/>
              <a:buChar char="»"/>
              <a:defRPr/>
            </a:lvl5pPr>
            <a:lvl6pPr marL="2514600" marR="0" indent="-12700" algn="l" rtl="0">
              <a:lnSpc>
                <a:spcPct val="100000"/>
              </a:lnSpc>
              <a:spcBef>
                <a:spcPts val="400"/>
              </a:spcBef>
              <a:spcAft>
                <a:spcPts val="0"/>
              </a:spcAft>
              <a:buClr>
                <a:schemeClr val="dk1"/>
              </a:buClr>
              <a:buFont typeface="Arial"/>
              <a:buChar char="•"/>
              <a:defRPr/>
            </a:lvl6pPr>
            <a:lvl7pPr marL="2971800" marR="0" indent="-12700" algn="l" rtl="0">
              <a:lnSpc>
                <a:spcPct val="100000"/>
              </a:lnSpc>
              <a:spcBef>
                <a:spcPts val="400"/>
              </a:spcBef>
              <a:spcAft>
                <a:spcPts val="0"/>
              </a:spcAft>
              <a:buClr>
                <a:schemeClr val="dk1"/>
              </a:buClr>
              <a:buFont typeface="Arial"/>
              <a:buChar char="•"/>
              <a:defRPr/>
            </a:lvl7pPr>
            <a:lvl8pPr marL="3429000" marR="0" indent="-12700" algn="l" rtl="0">
              <a:lnSpc>
                <a:spcPct val="100000"/>
              </a:lnSpc>
              <a:spcBef>
                <a:spcPts val="400"/>
              </a:spcBef>
              <a:spcAft>
                <a:spcPts val="0"/>
              </a:spcAft>
              <a:buClr>
                <a:schemeClr val="dk1"/>
              </a:buClr>
              <a:buFont typeface="Arial"/>
              <a:buChar char="•"/>
              <a:defRPr/>
            </a:lvl8pPr>
            <a:lvl9pPr marL="3886200" marR="0" indent="-12700" algn="l" rtl="0">
              <a:lnSpc>
                <a:spcPct val="100000"/>
              </a:lnSpc>
              <a:spcBef>
                <a:spcPts val="400"/>
              </a:spcBef>
              <a:spcAft>
                <a:spcPts val="0"/>
              </a:spcAft>
              <a:buClr>
                <a:schemeClr val="dk1"/>
              </a:buClr>
              <a:buFont typeface="Arial"/>
              <a:buChar char="•"/>
              <a:defRPr/>
            </a:lvl9pPr>
          </a:lstStyle>
          <a:p>
            <a:endParaRPr/>
          </a:p>
        </p:txBody>
      </p:sp>
      <p:sp>
        <p:nvSpPr>
          <p:cNvPr id="86" name="Shape 86"/>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87" name="Shape 8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88" name="Shape 88"/>
          <p:cNvSpPr txBox="1">
            <a:spLocks noGrp="1"/>
          </p:cNvSpPr>
          <p:nvPr>
            <p:ph type="sldNum" idx="12"/>
          </p:nvPr>
        </p:nvSpPr>
        <p:spPr>
          <a:xfrm>
            <a:off x="6553200" y="6356350"/>
            <a:ext cx="2133598" cy="365125"/>
          </a:xfrm>
          <a:prstGeom prst="rect">
            <a:avLst/>
          </a:prstGeom>
          <a:noFill/>
          <a:ln>
            <a:noFill/>
          </a:ln>
        </p:spPr>
        <p:txBody>
          <a:bodyPr lIns="91425" tIns="91425" rIns="91425" bIns="91425" anchor="ctr" anchorCtr="0"/>
          <a:lstStyle>
            <a:lvl1pPr marL="0" marR="0" indent="0" algn="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0.gif"/><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jpg"/><Relationship Id="rId7"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34.jpg"/></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2.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2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2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2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20.gif"/><Relationship Id="rId4" Type="http://schemas.openxmlformats.org/officeDocument/2006/relationships/image" Target="../media/image54.jpg"/></Relationships>
</file>

<file path=ppt/slides/_rels/slide2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56.jp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64.gif"/><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3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3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70.jpg"/><Relationship Id="rId4" Type="http://schemas.openxmlformats.org/officeDocument/2006/relationships/image" Target="../media/image53.jpg"/></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jpg"/><Relationship Id="rId3" Type="http://schemas.openxmlformats.org/officeDocument/2006/relationships/image" Target="../media/image2.jp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7.jpg"/><Relationship Id="rId5" Type="http://schemas.openxmlformats.org/officeDocument/2006/relationships/image" Target="../media/image86.pn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64.gif"/><Relationship Id="rId4" Type="http://schemas.openxmlformats.org/officeDocument/2006/relationships/image" Target="../media/image88.JP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gif"/><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Shape 159"/>
          <p:cNvPicPr preferRelativeResize="0"/>
          <p:nvPr/>
        </p:nvPicPr>
        <p:blipFill rotWithShape="1">
          <a:blip r:embed="rId3"/>
          <a:srcRect/>
          <a:stretch/>
        </p:blipFill>
        <p:spPr>
          <a:xfrm>
            <a:off x="0" y="0"/>
            <a:ext cx="9144000" cy="6858000"/>
          </a:xfrm>
          <a:prstGeom prst="rect">
            <a:avLst/>
          </a:prstGeom>
          <a:noFill/>
          <a:ln>
            <a:noFill/>
          </a:ln>
        </p:spPr>
      </p:pic>
      <p:sp>
        <p:nvSpPr>
          <p:cNvPr id="160" name="Shape 160"/>
          <p:cNvSpPr txBox="1"/>
          <p:nvPr/>
        </p:nvSpPr>
        <p:spPr>
          <a:xfrm>
            <a:off x="1543628" y="2887519"/>
            <a:ext cx="6242244" cy="2820067"/>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s-ES" sz="4000" b="1" dirty="0" smtClean="0">
                <a:solidFill>
                  <a:srgbClr val="FFFFFF"/>
                </a:solidFill>
                <a:latin typeface="Calibri"/>
                <a:cs typeface="Calibri"/>
              </a:rPr>
              <a:t>EDUCACIÓN INICIAL DE CALIDAD EN EL MARCO DE LA ATENCIÓN INTEGRAL </a:t>
            </a:r>
            <a:endParaRPr lang="es-ES" sz="4000" b="1" i="0" u="none" strike="noStrike" cap="none" baseline="0" dirty="0">
              <a:solidFill>
                <a:srgbClr val="FFFFFF"/>
              </a:solidFill>
              <a:latin typeface="Calibri"/>
              <a:ea typeface="Arial"/>
              <a:cs typeface="Calibri"/>
              <a:sym typeface="Arial"/>
              <a:rtl val="0"/>
            </a:endParaRPr>
          </a:p>
          <a:p>
            <a:pPr marL="0" marR="0" lvl="0" indent="0" algn="r" rtl="0">
              <a:spcBef>
                <a:spcPts val="0"/>
              </a:spcBef>
              <a:buSzPct val="25000"/>
              <a:buNone/>
            </a:pPr>
            <a:r>
              <a:rPr lang="es-ES" sz="4000" b="1" i="0" u="none" strike="noStrike" cap="none" baseline="0" dirty="0">
                <a:solidFill>
                  <a:srgbClr val="FFFFFF"/>
                </a:solidFill>
                <a:latin typeface="Calibri"/>
                <a:ea typeface="Arial"/>
                <a:cs typeface="Calibri"/>
                <a:sym typeface="Arial"/>
                <a:rtl val="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Shape 285"/>
          <p:cNvPicPr preferRelativeResize="0"/>
          <p:nvPr/>
        </p:nvPicPr>
        <p:blipFill rotWithShape="1">
          <a:blip r:embed="rId3"/>
          <a:srcRect/>
          <a:stretch/>
        </p:blipFill>
        <p:spPr>
          <a:xfrm>
            <a:off x="0" y="0"/>
            <a:ext cx="9144000" cy="6858000"/>
          </a:xfrm>
          <a:prstGeom prst="rect">
            <a:avLst/>
          </a:prstGeom>
          <a:noFill/>
          <a:ln>
            <a:noFill/>
          </a:ln>
        </p:spPr>
      </p:pic>
      <p:sp>
        <p:nvSpPr>
          <p:cNvPr id="287" name="Shape 287"/>
          <p:cNvSpPr txBox="1">
            <a:spLocks noGrp="1"/>
          </p:cNvSpPr>
          <p:nvPr>
            <p:ph type="body" idx="1"/>
          </p:nvPr>
        </p:nvSpPr>
        <p:spPr>
          <a:xfrm>
            <a:off x="4690255" y="3055651"/>
            <a:ext cx="3771900" cy="1073985"/>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7F7F7F"/>
              </a:buClr>
              <a:buSzPct val="100000"/>
              <a:buNone/>
            </a:pPr>
            <a:r>
              <a:rPr lang="es-ES" sz="2000" i="1" dirty="0" smtClean="0">
                <a:solidFill>
                  <a:srgbClr val="7F7F7F"/>
                </a:solidFill>
                <a:latin typeface="Calibri"/>
                <a:ea typeface="Calibri"/>
                <a:cs typeface="Calibri"/>
                <a:sym typeface="Calibri"/>
              </a:rPr>
              <a:t>R</a:t>
            </a:r>
            <a:r>
              <a:rPr lang="es-ES" sz="2000" b="0" i="1" u="none" strike="noStrike" cap="none" baseline="0" dirty="0" smtClean="0">
                <a:solidFill>
                  <a:srgbClr val="7F7F7F"/>
                </a:solidFill>
                <a:latin typeface="Calibri"/>
                <a:ea typeface="Calibri"/>
                <a:cs typeface="Calibri"/>
                <a:sym typeface="Calibri"/>
              </a:rPr>
              <a:t>econoce las diferencias:</a:t>
            </a:r>
          </a:p>
          <a:p>
            <a:pPr marL="685800" marR="0" lvl="1" indent="-228600" algn="l" rtl="0">
              <a:lnSpc>
                <a:spcPct val="90000"/>
              </a:lnSpc>
              <a:spcBef>
                <a:spcPts val="500"/>
              </a:spcBef>
              <a:buClr>
                <a:srgbClr val="C00000"/>
              </a:buClr>
              <a:buSzPct val="100000"/>
              <a:buFont typeface="Calibri"/>
              <a:buChar char="•"/>
            </a:pPr>
            <a:r>
              <a:rPr lang="es-ES" sz="2000" b="0" i="1" u="none" strike="noStrike" cap="none" baseline="0" dirty="0" smtClean="0">
                <a:solidFill>
                  <a:srgbClr val="7F7F7F"/>
                </a:solidFill>
                <a:latin typeface="Calibri"/>
                <a:ea typeface="Calibri"/>
                <a:cs typeface="Calibri"/>
                <a:sym typeface="Calibri"/>
              </a:rPr>
              <a:t>De género  </a:t>
            </a:r>
          </a:p>
          <a:p>
            <a:pPr marL="685800" marR="0" lvl="1" indent="-228600" algn="l" rtl="0">
              <a:lnSpc>
                <a:spcPct val="90000"/>
              </a:lnSpc>
              <a:spcBef>
                <a:spcPts val="500"/>
              </a:spcBef>
              <a:buClr>
                <a:srgbClr val="C00000"/>
              </a:buClr>
              <a:buSzPct val="100000"/>
              <a:buFont typeface="Calibri"/>
              <a:buChar char="•"/>
            </a:pPr>
            <a:r>
              <a:rPr lang="es-ES" sz="2000" b="0" i="1" u="none" strike="noStrike" cap="none" baseline="0" dirty="0" smtClean="0">
                <a:solidFill>
                  <a:srgbClr val="7F7F7F"/>
                </a:solidFill>
                <a:latin typeface="Calibri"/>
                <a:ea typeface="Calibri"/>
                <a:cs typeface="Calibri"/>
                <a:sym typeface="Calibri"/>
              </a:rPr>
              <a:t>Culturales y étnicas.</a:t>
            </a:r>
          </a:p>
          <a:p>
            <a:pPr marL="685800" marR="0" lvl="1" indent="-228600" algn="l" rtl="0">
              <a:lnSpc>
                <a:spcPct val="90000"/>
              </a:lnSpc>
              <a:spcBef>
                <a:spcPts val="500"/>
              </a:spcBef>
              <a:buClr>
                <a:srgbClr val="C00000"/>
              </a:buClr>
              <a:buSzPct val="100000"/>
              <a:buFont typeface="Calibri"/>
              <a:buChar char="•"/>
            </a:pPr>
            <a:r>
              <a:rPr lang="es-ES" sz="2000" b="0" i="1" u="none" strike="noStrike" cap="none" baseline="0" dirty="0" smtClean="0">
                <a:solidFill>
                  <a:srgbClr val="7F7F7F"/>
                </a:solidFill>
                <a:latin typeface="Calibri"/>
                <a:ea typeface="Calibri"/>
                <a:cs typeface="Calibri"/>
                <a:sym typeface="Calibri"/>
              </a:rPr>
              <a:t>Sociales</a:t>
            </a:r>
          </a:p>
        </p:txBody>
      </p:sp>
      <p:sp>
        <p:nvSpPr>
          <p:cNvPr id="288" name="Shape 288"/>
          <p:cNvSpPr txBox="1"/>
          <p:nvPr/>
        </p:nvSpPr>
        <p:spPr>
          <a:xfrm>
            <a:off x="4693442" y="2579315"/>
            <a:ext cx="3886200" cy="2732940"/>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s-ES" sz="1800" b="0" u="none" strike="noStrike" cap="none" baseline="0" dirty="0" smtClean="0">
                <a:solidFill>
                  <a:srgbClr val="7F7F7F"/>
                </a:solidFill>
                <a:latin typeface="Calibri"/>
                <a:cs typeface="Calibri"/>
                <a:sym typeface="Arial"/>
              </a:rPr>
              <a:t>Reconoce los </a:t>
            </a:r>
            <a:r>
              <a:rPr lang="es-ES" sz="1800" b="0" u="none" strike="noStrike" cap="none" baseline="0" dirty="0">
                <a:solidFill>
                  <a:srgbClr val="7F7F7F"/>
                </a:solidFill>
                <a:latin typeface="Calibri"/>
                <a:cs typeface="Calibri"/>
                <a:sym typeface="Arial"/>
              </a:rPr>
              <a:t>intereses de las </a:t>
            </a:r>
            <a:r>
              <a:rPr lang="es-ES" sz="1800" b="0" u="none" strike="noStrike" cap="none" baseline="0" dirty="0" smtClean="0">
                <a:solidFill>
                  <a:srgbClr val="7F7F7F"/>
                </a:solidFill>
                <a:latin typeface="Calibri"/>
                <a:cs typeface="Calibri"/>
                <a:sym typeface="Arial"/>
              </a:rPr>
              <a:t>niñas</a:t>
            </a:r>
          </a:p>
          <a:p>
            <a:pPr marL="0" marR="0" lvl="0" indent="0" rtl="0">
              <a:spcBef>
                <a:spcPts val="0"/>
              </a:spcBef>
              <a:buSzPct val="25000"/>
              <a:buNone/>
            </a:pPr>
            <a:r>
              <a:rPr lang="es-ES" sz="1800" b="0" u="none" strike="noStrike" cap="none" baseline="0" dirty="0" smtClean="0">
                <a:solidFill>
                  <a:srgbClr val="7F7F7F"/>
                </a:solidFill>
                <a:latin typeface="Calibri"/>
                <a:cs typeface="Calibri"/>
                <a:sym typeface="Arial"/>
              </a:rPr>
              <a:t>y </a:t>
            </a:r>
            <a:r>
              <a:rPr lang="es-ES" sz="1800" b="0" u="none" strike="noStrike" cap="none" baseline="0" dirty="0">
                <a:solidFill>
                  <a:srgbClr val="7F7F7F"/>
                </a:solidFill>
                <a:latin typeface="Calibri"/>
                <a:cs typeface="Calibri"/>
                <a:sym typeface="Arial"/>
              </a:rPr>
              <a:t>de los niños, se fundamenta en las interacciones afectivas, fomenta escenarios, contextos y experiencias que favorecen el desarrollo </a:t>
            </a:r>
            <a:r>
              <a:rPr lang="es-ES" sz="1800" b="0" u="none" strike="noStrike" cap="none" baseline="0" dirty="0" smtClean="0">
                <a:solidFill>
                  <a:srgbClr val="7F7F7F"/>
                </a:solidFill>
                <a:latin typeface="Calibri"/>
                <a:cs typeface="Calibri"/>
                <a:sym typeface="Arial"/>
              </a:rPr>
              <a:t>integral</a:t>
            </a:r>
          </a:p>
          <a:p>
            <a:pPr marL="0" marR="0" lvl="0" indent="0" rtl="0">
              <a:spcBef>
                <a:spcPts val="0"/>
              </a:spcBef>
              <a:buSzPct val="25000"/>
              <a:buNone/>
            </a:pPr>
            <a:r>
              <a:rPr lang="es-ES" sz="1800" b="0" u="none" strike="noStrike" cap="none" baseline="0" dirty="0" smtClean="0">
                <a:solidFill>
                  <a:srgbClr val="7F7F7F"/>
                </a:solidFill>
                <a:latin typeface="Calibri"/>
                <a:cs typeface="Calibri"/>
                <a:sym typeface="Arial"/>
              </a:rPr>
              <a:t>y </a:t>
            </a:r>
            <a:r>
              <a:rPr lang="es-ES" sz="1800" b="0" u="none" strike="noStrike" cap="none" baseline="0" dirty="0">
                <a:solidFill>
                  <a:srgbClr val="7F7F7F"/>
                </a:solidFill>
                <a:latin typeface="Calibri"/>
                <a:cs typeface="Calibri"/>
                <a:sym typeface="Arial"/>
              </a:rPr>
              <a:t>le otorga un lugar importante a las actividades rectoras de la primera infancia: juego, exploración del medio, literatura y arte.</a:t>
            </a:r>
          </a:p>
        </p:txBody>
      </p:sp>
      <p:pic>
        <p:nvPicPr>
          <p:cNvPr id="289" name="Shape 289"/>
          <p:cNvPicPr preferRelativeResize="0"/>
          <p:nvPr/>
        </p:nvPicPr>
        <p:blipFill rotWithShape="1">
          <a:blip r:embed="rId4"/>
          <a:srcRect r="9110" b="11806"/>
          <a:stretch/>
        </p:blipFill>
        <p:spPr>
          <a:xfrm>
            <a:off x="586877" y="1474762"/>
            <a:ext cx="1505106" cy="1944714"/>
          </a:xfrm>
          <a:prstGeom prst="snip2DiagRect">
            <a:avLst>
              <a:gd name="adj1" fmla="val 0"/>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90" name="Shape 290"/>
          <p:cNvPicPr preferRelativeResize="0"/>
          <p:nvPr/>
        </p:nvPicPr>
        <p:blipFill rotWithShape="1">
          <a:blip r:embed="rId5"/>
          <a:srcRect/>
          <a:stretch/>
        </p:blipFill>
        <p:spPr>
          <a:xfrm>
            <a:off x="2344544" y="1743075"/>
            <a:ext cx="1498813" cy="1997103"/>
          </a:xfrm>
          <a:prstGeom prst="snip2DiagRect">
            <a:avLst>
              <a:gd name="adj1" fmla="val 0"/>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91" name="Shape 291"/>
          <p:cNvPicPr preferRelativeResize="0"/>
          <p:nvPr/>
        </p:nvPicPr>
        <p:blipFill rotWithShape="1">
          <a:blip r:embed="rId6"/>
          <a:srcRect t="3239" b="13603"/>
          <a:stretch/>
        </p:blipFill>
        <p:spPr>
          <a:xfrm>
            <a:off x="892225" y="3677873"/>
            <a:ext cx="1459601" cy="1827068"/>
          </a:xfrm>
          <a:prstGeom prst="snip2DiagRect">
            <a:avLst>
              <a:gd name="adj1" fmla="val 0"/>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92" name="Shape 292"/>
          <p:cNvPicPr preferRelativeResize="0"/>
          <p:nvPr/>
        </p:nvPicPr>
        <p:blipFill rotWithShape="1">
          <a:blip r:embed="rId7"/>
          <a:srcRect t="3517" b="7816"/>
          <a:stretch/>
        </p:blipFill>
        <p:spPr>
          <a:xfrm>
            <a:off x="2588746" y="3945785"/>
            <a:ext cx="1554629" cy="1836642"/>
          </a:xfrm>
          <a:prstGeom prst="snip2DiagRect">
            <a:avLst>
              <a:gd name="adj1" fmla="val 0"/>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93" name="Shape 293"/>
          <p:cNvSpPr/>
          <p:nvPr/>
        </p:nvSpPr>
        <p:spPr>
          <a:xfrm>
            <a:off x="0" y="330198"/>
            <a:ext cx="4536687" cy="740953"/>
          </a:xfrm>
          <a:prstGeom prst="rect">
            <a:avLst/>
          </a:prstGeom>
          <a:solidFill>
            <a:srgbClr val="F2F2F2">
              <a:alpha val="69803"/>
            </a:srgb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294" name="Shape 294"/>
          <p:cNvSpPr/>
          <p:nvPr/>
        </p:nvSpPr>
        <p:spPr>
          <a:xfrm flipH="1">
            <a:off x="4536688" y="330198"/>
            <a:ext cx="156753" cy="740953"/>
          </a:xfrm>
          <a:prstGeom prst="rect">
            <a:avLst/>
          </a:prstGeom>
          <a:solidFill>
            <a:srgbClr val="C00000"/>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295" name="Shape 295"/>
          <p:cNvSpPr txBox="1"/>
          <p:nvPr/>
        </p:nvSpPr>
        <p:spPr>
          <a:xfrm>
            <a:off x="355996" y="413264"/>
            <a:ext cx="3981449" cy="57482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C00000"/>
              </a:buClr>
              <a:buSzPct val="25000"/>
              <a:buFont typeface="Arial"/>
              <a:buNone/>
            </a:pPr>
            <a:r>
              <a:rPr lang="es-ES" sz="2400" b="0" i="0" u="none" strike="noStrike" cap="none" baseline="0" dirty="0">
                <a:solidFill>
                  <a:srgbClr val="C00000"/>
                </a:solidFill>
                <a:latin typeface="Omnes Medium" pitchFamily="50" charset="0"/>
                <a:sym typeface="Arial"/>
              </a:rPr>
              <a:t>¿Qué </a:t>
            </a:r>
            <a:r>
              <a:rPr lang="es-ES" sz="2400" b="0" i="0" u="none" strike="noStrike" cap="none" baseline="0" dirty="0">
                <a:solidFill>
                  <a:srgbClr val="C00000"/>
                </a:solidFill>
                <a:latin typeface="Calibri"/>
                <a:cs typeface="Calibri"/>
                <a:sym typeface="Arial"/>
              </a:rPr>
              <a:t>es</a:t>
            </a:r>
            <a:r>
              <a:rPr lang="es-ES" sz="2400" b="0" i="0" u="none" strike="noStrike" cap="none" baseline="0" dirty="0">
                <a:solidFill>
                  <a:srgbClr val="C00000"/>
                </a:solidFill>
                <a:latin typeface="Omnes Medium" pitchFamily="50" charset="0"/>
                <a:sym typeface="Arial"/>
              </a:rPr>
              <a:t> la educación inicial?</a:t>
            </a:r>
          </a:p>
        </p:txBody>
      </p:sp>
      <p:sp>
        <p:nvSpPr>
          <p:cNvPr id="2" name="Rectángulo 1"/>
          <p:cNvSpPr/>
          <p:nvPr/>
        </p:nvSpPr>
        <p:spPr>
          <a:xfrm>
            <a:off x="4693442" y="3452683"/>
            <a:ext cx="3886200" cy="646331"/>
          </a:xfrm>
          <a:prstGeom prst="rect">
            <a:avLst/>
          </a:prstGeom>
        </p:spPr>
        <p:txBody>
          <a:bodyPr wrap="square">
            <a:spAutoFit/>
          </a:bodyPr>
          <a:lstStyle/>
          <a:p>
            <a:pPr lvl="1">
              <a:lnSpc>
                <a:spcPct val="90000"/>
              </a:lnSpc>
              <a:spcBef>
                <a:spcPts val="500"/>
              </a:spcBef>
              <a:buClr>
                <a:srgbClr val="7F7F7F"/>
              </a:buClr>
              <a:buSzPct val="100000"/>
            </a:pPr>
            <a:r>
              <a:rPr lang="es-ES" sz="2000" i="1" dirty="0" smtClean="0">
                <a:solidFill>
                  <a:srgbClr val="7F7F7F"/>
                </a:solidFill>
                <a:latin typeface="Calibri"/>
                <a:ea typeface="Calibri"/>
                <a:cs typeface="Calibri"/>
                <a:sym typeface="Calibri"/>
              </a:rPr>
              <a:t>Es </a:t>
            </a:r>
            <a:r>
              <a:rPr lang="es-ES" sz="2000" i="1" dirty="0">
                <a:solidFill>
                  <a:srgbClr val="7F7F7F"/>
                </a:solidFill>
                <a:latin typeface="Calibri"/>
                <a:ea typeface="Calibri"/>
                <a:cs typeface="Calibri"/>
                <a:sym typeface="Calibri"/>
              </a:rPr>
              <a:t>diferencial e inclusiva frente a la discapacidad</a:t>
            </a:r>
            <a:r>
              <a:rPr lang="es-ES" sz="2000" i="1" dirty="0" smtClean="0">
                <a:solidFill>
                  <a:srgbClr val="7F7F7F"/>
                </a:solidFill>
                <a:latin typeface="Calibri"/>
                <a:ea typeface="Calibri"/>
                <a:cs typeface="Calibri"/>
                <a:sym typeface="Calibri"/>
              </a:rPr>
              <a:t>.</a:t>
            </a:r>
            <a:endParaRPr lang="es-ES" sz="2000" i="1" dirty="0">
              <a:solidFill>
                <a:srgbClr val="7F7F7F"/>
              </a:solidFill>
              <a:latin typeface="Calibri"/>
              <a:ea typeface="Calibri"/>
              <a:cs typeface="Calibri"/>
              <a:sym typeface="Calibri"/>
            </a:endParaRPr>
          </a:p>
        </p:txBody>
      </p:sp>
      <p:sp>
        <p:nvSpPr>
          <p:cNvPr id="15" name="Rectángulo 14"/>
          <p:cNvSpPr/>
          <p:nvPr/>
        </p:nvSpPr>
        <p:spPr>
          <a:xfrm>
            <a:off x="4693442" y="3467994"/>
            <a:ext cx="3768713" cy="646331"/>
          </a:xfrm>
          <a:prstGeom prst="rect">
            <a:avLst/>
          </a:prstGeom>
        </p:spPr>
        <p:txBody>
          <a:bodyPr wrap="square">
            <a:spAutoFit/>
          </a:bodyPr>
          <a:lstStyle/>
          <a:p>
            <a:pPr lvl="0">
              <a:lnSpc>
                <a:spcPct val="90000"/>
              </a:lnSpc>
              <a:spcBef>
                <a:spcPts val="1000"/>
              </a:spcBef>
              <a:buClr>
                <a:srgbClr val="7F7F7F"/>
              </a:buClr>
              <a:buSzPct val="100000"/>
            </a:pPr>
            <a:r>
              <a:rPr lang="es-ES" sz="2000" i="1" dirty="0" smtClean="0">
                <a:solidFill>
                  <a:srgbClr val="7F7F7F"/>
                </a:solidFill>
                <a:latin typeface="Calibri"/>
                <a:ea typeface="Calibri"/>
                <a:cs typeface="Calibri"/>
                <a:sym typeface="Calibri"/>
              </a:rPr>
              <a:t>Es </a:t>
            </a:r>
            <a:r>
              <a:rPr lang="es-ES" sz="2000" i="1" dirty="0">
                <a:solidFill>
                  <a:srgbClr val="7F7F7F"/>
                </a:solidFill>
                <a:latin typeface="Calibri"/>
                <a:ea typeface="Calibri"/>
                <a:cs typeface="Calibri"/>
                <a:sym typeface="Calibri"/>
              </a:rPr>
              <a:t>sensible ante las afectaciones de la violencia</a:t>
            </a:r>
            <a:r>
              <a:rPr lang="es-ES" i="1" dirty="0">
                <a:solidFill>
                  <a:srgbClr val="7F7F7F"/>
                </a:solidFill>
                <a:latin typeface="Calibri"/>
                <a:ea typeface="Calibri"/>
                <a:cs typeface="Calibri"/>
                <a:sym typeface="Calibri"/>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7">
                                            <p:txEl>
                                              <p:pRg st="0" end="0"/>
                                            </p:txEl>
                                          </p:spTgt>
                                        </p:tgtEl>
                                        <p:attrNameLst>
                                          <p:attrName>style.visibility</p:attrName>
                                        </p:attrNameLst>
                                      </p:cBhvr>
                                      <p:to>
                                        <p:strVal val="visible"/>
                                      </p:to>
                                    </p:set>
                                    <p:animEffect transition="in" filter="fade">
                                      <p:cBhvr>
                                        <p:cTn id="7" dur="500"/>
                                        <p:tgtEl>
                                          <p:spTgt spid="287">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87">
                                            <p:txEl>
                                              <p:pRg st="1" end="1"/>
                                            </p:txEl>
                                          </p:spTgt>
                                        </p:tgtEl>
                                        <p:attrNameLst>
                                          <p:attrName>style.visibility</p:attrName>
                                        </p:attrNameLst>
                                      </p:cBhvr>
                                      <p:to>
                                        <p:strVal val="visible"/>
                                      </p:to>
                                    </p:set>
                                    <p:animEffect transition="in" filter="fade">
                                      <p:cBhvr>
                                        <p:cTn id="11" dur="500"/>
                                        <p:tgtEl>
                                          <p:spTgt spid="287">
                                            <p:txEl>
                                              <p:pRg st="1" end="1"/>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87">
                                            <p:txEl>
                                              <p:pRg st="2" end="2"/>
                                            </p:txEl>
                                          </p:spTgt>
                                        </p:tgtEl>
                                        <p:attrNameLst>
                                          <p:attrName>style.visibility</p:attrName>
                                        </p:attrNameLst>
                                      </p:cBhvr>
                                      <p:to>
                                        <p:strVal val="visible"/>
                                      </p:to>
                                    </p:set>
                                    <p:animEffect transition="in" filter="fade">
                                      <p:cBhvr>
                                        <p:cTn id="14" dur="500"/>
                                        <p:tgtEl>
                                          <p:spTgt spid="287">
                                            <p:txEl>
                                              <p:pRg st="2" end="2"/>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87">
                                            <p:txEl>
                                              <p:pRg st="3" end="3"/>
                                            </p:txEl>
                                          </p:spTgt>
                                        </p:tgtEl>
                                        <p:attrNameLst>
                                          <p:attrName>style.visibility</p:attrName>
                                        </p:attrNameLst>
                                      </p:cBhvr>
                                      <p:to>
                                        <p:strVal val="visible"/>
                                      </p:to>
                                    </p:set>
                                    <p:animEffect transition="in" filter="fade">
                                      <p:cBhvr>
                                        <p:cTn id="17" dur="500"/>
                                        <p:tgtEl>
                                          <p:spTgt spid="28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287">
                                            <p:txEl>
                                              <p:pRg st="0" end="0"/>
                                            </p:txEl>
                                          </p:spTgt>
                                        </p:tgtEl>
                                      </p:cBhvr>
                                    </p:animEffect>
                                    <p:set>
                                      <p:cBhvr>
                                        <p:cTn id="22" dur="1" fill="hold">
                                          <p:stCondLst>
                                            <p:cond delay="499"/>
                                          </p:stCondLst>
                                        </p:cTn>
                                        <p:tgtEl>
                                          <p:spTgt spid="287">
                                            <p:txEl>
                                              <p:pRg st="0" end="0"/>
                                            </p:txEl>
                                          </p:spTgt>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287">
                                            <p:txEl>
                                              <p:pRg st="1" end="1"/>
                                            </p:txEl>
                                          </p:spTgt>
                                        </p:tgtEl>
                                      </p:cBhvr>
                                    </p:animEffect>
                                    <p:set>
                                      <p:cBhvr>
                                        <p:cTn id="25" dur="1" fill="hold">
                                          <p:stCondLst>
                                            <p:cond delay="499"/>
                                          </p:stCondLst>
                                        </p:cTn>
                                        <p:tgtEl>
                                          <p:spTgt spid="287">
                                            <p:txEl>
                                              <p:pRg st="1" end="1"/>
                                            </p:txEl>
                                          </p:spTgt>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287">
                                            <p:txEl>
                                              <p:pRg st="2" end="2"/>
                                            </p:txEl>
                                          </p:spTgt>
                                        </p:tgtEl>
                                      </p:cBhvr>
                                    </p:animEffect>
                                    <p:set>
                                      <p:cBhvr>
                                        <p:cTn id="28" dur="1" fill="hold">
                                          <p:stCondLst>
                                            <p:cond delay="499"/>
                                          </p:stCondLst>
                                        </p:cTn>
                                        <p:tgtEl>
                                          <p:spTgt spid="287">
                                            <p:txEl>
                                              <p:pRg st="2" end="2"/>
                                            </p:txEl>
                                          </p:spTgt>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287">
                                            <p:txEl>
                                              <p:pRg st="3" end="3"/>
                                            </p:txEl>
                                          </p:spTgt>
                                        </p:tgtEl>
                                      </p:cBhvr>
                                    </p:animEffect>
                                    <p:set>
                                      <p:cBhvr>
                                        <p:cTn id="31" dur="1" fill="hold">
                                          <p:stCondLst>
                                            <p:cond delay="499"/>
                                          </p:stCondLst>
                                        </p:cTn>
                                        <p:tgtEl>
                                          <p:spTgt spid="287">
                                            <p:txEl>
                                              <p:pRg st="3" end="3"/>
                                            </p:txEl>
                                          </p:spTgt>
                                        </p:tgtEl>
                                        <p:attrNameLst>
                                          <p:attrName>style.visibility</p:attrName>
                                        </p:attrNameLst>
                                      </p:cBhvr>
                                      <p:to>
                                        <p:strVal val="hidden"/>
                                      </p:to>
                                    </p:se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2"/>
                                        </p:tgtEl>
                                      </p:cBhvr>
                                    </p:animEffect>
                                    <p:set>
                                      <p:cBhvr>
                                        <p:cTn id="40" dur="1" fill="hold">
                                          <p:stCondLst>
                                            <p:cond delay="499"/>
                                          </p:stCondLst>
                                        </p:cTn>
                                        <p:tgtEl>
                                          <p:spTgt spid="2"/>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15"/>
                                        </p:tgtEl>
                                      </p:cBhvr>
                                    </p:animEffect>
                                    <p:set>
                                      <p:cBhvr>
                                        <p:cTn id="49" dur="1" fill="hold">
                                          <p:stCondLst>
                                            <p:cond delay="499"/>
                                          </p:stCondLst>
                                        </p:cTn>
                                        <p:tgtEl>
                                          <p:spTgt spid="15"/>
                                        </p:tgtEl>
                                        <p:attrNameLst>
                                          <p:attrName>style.visibility</p:attrName>
                                        </p:attrNameLst>
                                      </p:cBhvr>
                                      <p:to>
                                        <p:strVal val="hidden"/>
                                      </p:to>
                                    </p:se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288"/>
                                        </p:tgtEl>
                                        <p:attrNameLst>
                                          <p:attrName>style.visibility</p:attrName>
                                        </p:attrNameLst>
                                      </p:cBhvr>
                                      <p:to>
                                        <p:strVal val="visible"/>
                                      </p:to>
                                    </p:set>
                                    <p:animEffect transition="in" filter="fade">
                                      <p:cBhvr>
                                        <p:cTn id="53" dur="5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 grpId="0" build="p"/>
      <p:bldP spid="287" grpId="1" uiExpand="1" build="p"/>
      <p:bldP spid="288" grpId="0"/>
      <p:bldP spid="2" grpId="0"/>
      <p:bldP spid="2" grpId="1"/>
      <p:bldP spid="15" grpId="0"/>
      <p:bldP spid="1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1" name="Shape 301"/>
          <p:cNvSpPr txBox="1">
            <a:spLocks noGrp="1"/>
          </p:cNvSpPr>
          <p:nvPr>
            <p:ph type="title"/>
          </p:nvPr>
        </p:nvSpPr>
        <p:spPr>
          <a:xfrm>
            <a:off x="352458" y="2751975"/>
            <a:ext cx="5290353" cy="1354046"/>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Arial"/>
              <a:buNone/>
            </a:pPr>
            <a:r>
              <a:rPr lang="es-ES" sz="3200" b="0" i="0" u="none" strike="noStrike" cap="none" baseline="0" dirty="0">
                <a:solidFill>
                  <a:schemeClr val="lt1"/>
                </a:solidFill>
                <a:latin typeface="Omnes Medium" pitchFamily="50" charset="0"/>
                <a:sym typeface="Arial"/>
              </a:rPr>
              <a:t>¿Para qué educar en </a:t>
            </a:r>
            <a:r>
              <a:rPr lang="es-ES" sz="3200" b="0" i="0" u="none" strike="noStrike" cap="none" baseline="0" dirty="0" smtClean="0">
                <a:solidFill>
                  <a:schemeClr val="lt1"/>
                </a:solidFill>
                <a:latin typeface="Omnes Medium" pitchFamily="50" charset="0"/>
                <a:sym typeface="Arial"/>
              </a:rPr>
              <a:t/>
            </a:r>
            <a:br>
              <a:rPr lang="es-ES" sz="3200" b="0" i="0" u="none" strike="noStrike" cap="none" baseline="0" dirty="0" smtClean="0">
                <a:solidFill>
                  <a:schemeClr val="lt1"/>
                </a:solidFill>
                <a:latin typeface="Omnes Medium" pitchFamily="50" charset="0"/>
                <a:sym typeface="Arial"/>
              </a:rPr>
            </a:br>
            <a:r>
              <a:rPr lang="es-ES" sz="3200" b="0" i="0" u="none" strike="noStrike" cap="none" baseline="0" dirty="0" smtClean="0">
                <a:solidFill>
                  <a:schemeClr val="lt1"/>
                </a:solidFill>
                <a:latin typeface="Omnes Medium" pitchFamily="50" charset="0"/>
                <a:sym typeface="Arial"/>
              </a:rPr>
              <a:t>la </a:t>
            </a:r>
            <a:r>
              <a:rPr lang="es-ES" sz="3200" b="0" i="0" u="none" strike="noStrike" cap="none" baseline="0" dirty="0">
                <a:solidFill>
                  <a:schemeClr val="lt1"/>
                </a:solidFill>
                <a:latin typeface="Omnes Medium" pitchFamily="50" charset="0"/>
                <a:sym typeface="Arial"/>
              </a:rPr>
              <a:t>primera infancia?</a:t>
            </a: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86451">
            <a:off x="4558421" y="1970601"/>
            <a:ext cx="4712365" cy="31303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Shape 306"/>
          <p:cNvPicPr preferRelativeResize="0"/>
          <p:nvPr/>
        </p:nvPicPr>
        <p:blipFill rotWithShape="1">
          <a:blip r:embed="rId3"/>
          <a:srcRect/>
          <a:stretch/>
        </p:blipFill>
        <p:spPr>
          <a:xfrm>
            <a:off x="0" y="0"/>
            <a:ext cx="9144000" cy="6858000"/>
          </a:xfrm>
          <a:prstGeom prst="rect">
            <a:avLst/>
          </a:prstGeom>
          <a:noFill/>
          <a:ln>
            <a:noFill/>
          </a:ln>
        </p:spPr>
      </p:pic>
      <p:sp>
        <p:nvSpPr>
          <p:cNvPr id="307" name="Shape 307"/>
          <p:cNvSpPr txBox="1"/>
          <p:nvPr/>
        </p:nvSpPr>
        <p:spPr>
          <a:xfrm>
            <a:off x="355995" y="2763585"/>
            <a:ext cx="5298847" cy="1218964"/>
          </a:xfrm>
          <a:prstGeom prst="rect">
            <a:avLst/>
          </a:prstGeom>
          <a:noFill/>
          <a:ln>
            <a:noFill/>
          </a:ln>
        </p:spPr>
        <p:txBody>
          <a:bodyPr lIns="91425" tIns="45700" rIns="91425" bIns="45700" anchor="t" anchorCtr="0">
            <a:noAutofit/>
          </a:bodyPr>
          <a:lstStyle/>
          <a:p>
            <a:pPr marL="285750" marR="0" lvl="0" indent="-285750" rtl="0">
              <a:spcBef>
                <a:spcPts val="0"/>
              </a:spcBef>
              <a:spcAft>
                <a:spcPts val="800"/>
              </a:spcAft>
              <a:buClr>
                <a:srgbClr val="92D050"/>
              </a:buClr>
              <a:buSzPct val="100000"/>
              <a:buFont typeface="Wingdings" panose="05000000000000000000" pitchFamily="2" charset="2"/>
              <a:buChar char="§"/>
            </a:pPr>
            <a:r>
              <a:rPr lang="es-ES" sz="2000" b="0" i="0" u="none" strike="noStrike" cap="none" baseline="0" dirty="0" smtClean="0">
                <a:solidFill>
                  <a:srgbClr val="7F7F7F"/>
                </a:solidFill>
                <a:latin typeface="Omnes Medium" pitchFamily="50" charset="0"/>
                <a:sym typeface="Arial"/>
              </a:rPr>
              <a:t>Contribuye a la disminución de la desigualdad e inequidad a través del mejoramiento de la calidad y las posibilidades de acceso y permanencia de niñas y niños en el sistema educativo.</a:t>
            </a:r>
          </a:p>
        </p:txBody>
      </p:sp>
      <p:sp>
        <p:nvSpPr>
          <p:cNvPr id="308" name="Shape 308"/>
          <p:cNvSpPr/>
          <p:nvPr/>
        </p:nvSpPr>
        <p:spPr>
          <a:xfrm>
            <a:off x="0" y="330198"/>
            <a:ext cx="5848348" cy="740953"/>
          </a:xfrm>
          <a:prstGeom prst="rect">
            <a:avLst/>
          </a:prstGeom>
          <a:solidFill>
            <a:srgbClr val="F2F2F2">
              <a:alpha val="69803"/>
            </a:srgb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309" name="Shape 309"/>
          <p:cNvSpPr/>
          <p:nvPr/>
        </p:nvSpPr>
        <p:spPr>
          <a:xfrm flipH="1">
            <a:off x="5848349" y="330198"/>
            <a:ext cx="156753" cy="740953"/>
          </a:xfrm>
          <a:prstGeom prst="rect">
            <a:avLst/>
          </a:prstGeom>
          <a:solidFill>
            <a:srgbClr val="2CB34C"/>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310" name="Shape 310"/>
          <p:cNvSpPr txBox="1">
            <a:spLocks noGrp="1"/>
          </p:cNvSpPr>
          <p:nvPr>
            <p:ph type="title"/>
          </p:nvPr>
        </p:nvSpPr>
        <p:spPr>
          <a:xfrm>
            <a:off x="355995" y="394214"/>
            <a:ext cx="5492352" cy="57482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2CB34C"/>
              </a:buClr>
              <a:buSzPct val="25000"/>
              <a:buFont typeface="Arial"/>
              <a:buNone/>
            </a:pPr>
            <a:r>
              <a:rPr lang="es-ES" sz="2300" b="0" i="0" u="none" strike="noStrike" cap="none" baseline="0" dirty="0">
                <a:solidFill>
                  <a:srgbClr val="2CB34C"/>
                </a:solidFill>
                <a:latin typeface="Calibri"/>
                <a:cs typeface="Calibri"/>
                <a:sym typeface="Arial"/>
              </a:rPr>
              <a:t>¿Para qué educar en la primera infancia?</a:t>
            </a:r>
          </a:p>
        </p:txBody>
      </p:sp>
      <p:pic>
        <p:nvPicPr>
          <p:cNvPr id="311" name="Shape 311"/>
          <p:cNvPicPr preferRelativeResize="0"/>
          <p:nvPr/>
        </p:nvPicPr>
        <p:blipFill rotWithShape="1">
          <a:blip r:embed="rId4"/>
          <a:srcRect/>
          <a:stretch/>
        </p:blipFill>
        <p:spPr>
          <a:xfrm>
            <a:off x="6361013" y="1660358"/>
            <a:ext cx="2244790" cy="39905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Rectángulo 1"/>
          <p:cNvSpPr/>
          <p:nvPr/>
        </p:nvSpPr>
        <p:spPr>
          <a:xfrm>
            <a:off x="355995" y="2763585"/>
            <a:ext cx="4572000" cy="1631216"/>
          </a:xfrm>
          <a:prstGeom prst="rect">
            <a:avLst/>
          </a:prstGeom>
        </p:spPr>
        <p:txBody>
          <a:bodyPr>
            <a:spAutoFit/>
          </a:bodyPr>
          <a:lstStyle/>
          <a:p>
            <a:pPr marL="285750" lvl="0" indent="-285750">
              <a:spcAft>
                <a:spcPts val="800"/>
              </a:spcAft>
              <a:buClr>
                <a:srgbClr val="92D050"/>
              </a:buClr>
              <a:buSzPct val="100000"/>
              <a:buFont typeface="Wingdings" panose="05000000000000000000" pitchFamily="2" charset="2"/>
              <a:buChar char="§"/>
            </a:pPr>
            <a:r>
              <a:rPr lang="es-ES" sz="2000" dirty="0">
                <a:solidFill>
                  <a:srgbClr val="7F7F7F"/>
                </a:solidFill>
                <a:latin typeface="Calibri"/>
                <a:cs typeface="Calibri"/>
              </a:rPr>
              <a:t>Garantiza relaciones y experiencias que favorecen la construcción de la identidad de niñas y niños en relación con su comunidad, cultura,  territorio y país. </a:t>
            </a:r>
          </a:p>
        </p:txBody>
      </p:sp>
      <p:sp>
        <p:nvSpPr>
          <p:cNvPr id="3" name="Rectángulo 2"/>
          <p:cNvSpPr/>
          <p:nvPr/>
        </p:nvSpPr>
        <p:spPr>
          <a:xfrm>
            <a:off x="355995" y="2763585"/>
            <a:ext cx="4572000" cy="1631216"/>
          </a:xfrm>
          <a:prstGeom prst="rect">
            <a:avLst/>
          </a:prstGeom>
        </p:spPr>
        <p:txBody>
          <a:bodyPr>
            <a:spAutoFit/>
          </a:bodyPr>
          <a:lstStyle/>
          <a:p>
            <a:pPr marL="285750" lvl="0" indent="-285750">
              <a:spcAft>
                <a:spcPts val="800"/>
              </a:spcAft>
              <a:buClr>
                <a:srgbClr val="92D050"/>
              </a:buClr>
              <a:buSzPct val="100000"/>
              <a:buFont typeface="Wingdings" panose="05000000000000000000" pitchFamily="2" charset="2"/>
              <a:buChar char="§"/>
            </a:pPr>
            <a:r>
              <a:rPr lang="es-ES" sz="2000" dirty="0">
                <a:solidFill>
                  <a:srgbClr val="7F7F7F"/>
                </a:solidFill>
                <a:latin typeface="Calibri"/>
                <a:cs typeface="Calibri"/>
              </a:rPr>
              <a:t>Promueve la participación de niñas y niños: proceso fundamental en la formación de sujetos críticos, reflexivos, reconocedores, propositivos, innovadores y transformadores. </a:t>
            </a:r>
          </a:p>
        </p:txBody>
      </p:sp>
      <p:pic>
        <p:nvPicPr>
          <p:cNvPr id="11"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9728" y="4277390"/>
            <a:ext cx="1622643" cy="16226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7"/>
                                        </p:tgtEl>
                                        <p:attrNameLst>
                                          <p:attrName>style.visibility</p:attrName>
                                        </p:attrNameLst>
                                      </p:cBhvr>
                                      <p:to>
                                        <p:strVal val="visible"/>
                                      </p:to>
                                    </p:set>
                                    <p:animEffect transition="in" filter="fade">
                                      <p:cBhvr>
                                        <p:cTn id="7" dur="500"/>
                                        <p:tgtEl>
                                          <p:spTgt spid="3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07"/>
                                        </p:tgtEl>
                                      </p:cBhvr>
                                    </p:animEffect>
                                    <p:set>
                                      <p:cBhvr>
                                        <p:cTn id="12" dur="1" fill="hold">
                                          <p:stCondLst>
                                            <p:cond delay="499"/>
                                          </p:stCondLst>
                                        </p:cTn>
                                        <p:tgtEl>
                                          <p:spTgt spid="307"/>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 grpId="0"/>
      <p:bldP spid="307" grpId="1"/>
      <p:bldP spid="2" grpId="0"/>
      <p:bldP spid="2" grpId="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Shape 317"/>
          <p:cNvPicPr preferRelativeResize="0"/>
          <p:nvPr/>
        </p:nvPicPr>
        <p:blipFill rotWithShape="1">
          <a:blip r:embed="rId3"/>
          <a:srcRect/>
          <a:stretch/>
        </p:blipFill>
        <p:spPr>
          <a:xfrm>
            <a:off x="0" y="0"/>
            <a:ext cx="9144000" cy="6858000"/>
          </a:xfrm>
          <a:prstGeom prst="rect">
            <a:avLst/>
          </a:prstGeom>
          <a:noFill/>
          <a:ln>
            <a:noFill/>
          </a:ln>
        </p:spPr>
      </p:pic>
      <p:sp>
        <p:nvSpPr>
          <p:cNvPr id="318" name="Shape 318"/>
          <p:cNvSpPr/>
          <p:nvPr/>
        </p:nvSpPr>
        <p:spPr>
          <a:xfrm>
            <a:off x="355995" y="2794633"/>
            <a:ext cx="5238689" cy="1380325"/>
          </a:xfrm>
          <a:prstGeom prst="rect">
            <a:avLst/>
          </a:prstGeom>
          <a:noFill/>
          <a:ln>
            <a:noFill/>
          </a:ln>
        </p:spPr>
        <p:txBody>
          <a:bodyPr lIns="91425" tIns="45700" rIns="91425" bIns="45700" anchor="t" anchorCtr="0">
            <a:noAutofit/>
          </a:bodyPr>
          <a:lstStyle/>
          <a:p>
            <a:pPr marL="285750" marR="0" lvl="0" indent="-285750" algn="just" rtl="0">
              <a:spcBef>
                <a:spcPts val="0"/>
              </a:spcBef>
              <a:spcAft>
                <a:spcPts val="800"/>
              </a:spcAft>
              <a:buClr>
                <a:srgbClr val="00B050"/>
              </a:buClr>
              <a:buSzPct val="100000"/>
              <a:buFont typeface="Wingdings" panose="05000000000000000000" pitchFamily="2" charset="2"/>
              <a:buChar char="§"/>
            </a:pPr>
            <a:r>
              <a:rPr lang="es-ES" sz="1800" b="0" i="0" u="none" strike="noStrike" cap="none" baseline="0" dirty="0">
                <a:solidFill>
                  <a:srgbClr val="7F7F7F"/>
                </a:solidFill>
                <a:latin typeface="Calibri"/>
                <a:cs typeface="Calibri"/>
                <a:sym typeface="Arial"/>
              </a:rPr>
              <a:t>Potencia el desarrollo de la autonomía como proceso que permite el desenvolvimiento libre, espontáneo y seguro de niñas y niños en los entornos en los que trascurre su </a:t>
            </a:r>
            <a:r>
              <a:rPr lang="es-ES" sz="1800" b="0" i="0" u="none" strike="noStrike" cap="none" baseline="0" dirty="0" smtClean="0">
                <a:solidFill>
                  <a:srgbClr val="7F7F7F"/>
                </a:solidFill>
                <a:latin typeface="Calibri"/>
                <a:cs typeface="Calibri"/>
                <a:sym typeface="Arial"/>
              </a:rPr>
              <a:t>vida</a:t>
            </a:r>
            <a:r>
              <a:rPr lang="es-ES" sz="1800" dirty="0" smtClean="0">
                <a:solidFill>
                  <a:srgbClr val="7F7F7F"/>
                </a:solidFill>
                <a:latin typeface="Calibri"/>
                <a:cs typeface="Calibri"/>
              </a:rPr>
              <a:t>.</a:t>
            </a:r>
          </a:p>
        </p:txBody>
      </p:sp>
      <p:sp>
        <p:nvSpPr>
          <p:cNvPr id="319" name="Shape 319"/>
          <p:cNvSpPr/>
          <p:nvPr/>
        </p:nvSpPr>
        <p:spPr>
          <a:xfrm>
            <a:off x="0" y="330198"/>
            <a:ext cx="5848348" cy="740953"/>
          </a:xfrm>
          <a:prstGeom prst="rect">
            <a:avLst/>
          </a:prstGeom>
          <a:solidFill>
            <a:srgbClr val="F2F2F2">
              <a:alpha val="69803"/>
            </a:srgb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320" name="Shape 320"/>
          <p:cNvSpPr/>
          <p:nvPr/>
        </p:nvSpPr>
        <p:spPr>
          <a:xfrm flipH="1">
            <a:off x="5848349" y="330198"/>
            <a:ext cx="156753" cy="740953"/>
          </a:xfrm>
          <a:prstGeom prst="rect">
            <a:avLst/>
          </a:prstGeom>
          <a:solidFill>
            <a:srgbClr val="2CB34C"/>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321" name="Shape 321"/>
          <p:cNvSpPr txBox="1">
            <a:spLocks noGrp="1"/>
          </p:cNvSpPr>
          <p:nvPr>
            <p:ph type="title"/>
          </p:nvPr>
        </p:nvSpPr>
        <p:spPr>
          <a:xfrm>
            <a:off x="355995" y="394214"/>
            <a:ext cx="5492352" cy="57482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2CB34C"/>
              </a:buClr>
              <a:buSzPct val="25000"/>
              <a:buFont typeface="Arial"/>
              <a:buNone/>
            </a:pPr>
            <a:r>
              <a:rPr lang="es-ES" sz="2300" b="0" i="0" u="none" strike="noStrike" cap="none" baseline="0" dirty="0">
                <a:solidFill>
                  <a:srgbClr val="2CB34C"/>
                </a:solidFill>
                <a:latin typeface="Calibri"/>
                <a:cs typeface="Calibri"/>
                <a:sym typeface="Arial"/>
              </a:rPr>
              <a:t>¿Para qué educar en la primera infancia?</a:t>
            </a:r>
          </a:p>
        </p:txBody>
      </p:sp>
      <p:pic>
        <p:nvPicPr>
          <p:cNvPr id="2" name="Imagen 1"/>
          <p:cNvPicPr>
            <a:picLocks noChangeAspect="1"/>
          </p:cNvPicPr>
          <p:nvPr/>
        </p:nvPicPr>
        <p:blipFill rotWithShape="1">
          <a:blip r:embed="rId4">
            <a:extLst>
              <a:ext uri="{28A0092B-C50C-407E-A947-70E740481C1C}">
                <a14:useLocalDpi xmlns:a14="http://schemas.microsoft.com/office/drawing/2010/main" val="0"/>
              </a:ext>
            </a:extLst>
          </a:blip>
          <a:srcRect l="9191" r="6732"/>
          <a:stretch/>
        </p:blipFill>
        <p:spPr>
          <a:xfrm>
            <a:off x="6005102" y="2103520"/>
            <a:ext cx="2971800" cy="2650958"/>
          </a:xfrm>
          <a:prstGeom prst="round2DiagRect">
            <a:avLst>
              <a:gd name="adj1" fmla="val 13490"/>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Rectángulo 2"/>
          <p:cNvSpPr/>
          <p:nvPr/>
        </p:nvSpPr>
        <p:spPr>
          <a:xfrm>
            <a:off x="355995" y="2794633"/>
            <a:ext cx="4572000" cy="1754326"/>
          </a:xfrm>
          <a:prstGeom prst="rect">
            <a:avLst/>
          </a:prstGeom>
        </p:spPr>
        <p:txBody>
          <a:bodyPr>
            <a:spAutoFit/>
          </a:bodyPr>
          <a:lstStyle/>
          <a:p>
            <a:pPr marL="285750" lvl="0" indent="-285750">
              <a:spcAft>
                <a:spcPts val="800"/>
              </a:spcAft>
              <a:buClr>
                <a:srgbClr val="00B050"/>
              </a:buClr>
              <a:buSzPct val="100000"/>
              <a:buFont typeface="Wingdings" panose="05000000000000000000" pitchFamily="2" charset="2"/>
              <a:buChar char="§"/>
            </a:pPr>
            <a:r>
              <a:rPr lang="es-ES" sz="1800" dirty="0">
                <a:solidFill>
                  <a:srgbClr val="7F7F7F"/>
                </a:solidFill>
                <a:latin typeface="Calibri"/>
                <a:cs typeface="Calibri"/>
              </a:rPr>
              <a:t>Favorece el desarrollo de la creatividad para resolver los problemas que se puedan presentar en su cotidianidad, para definir diferentes alternativas y actuar ante las situaciones, para crear y resignificar su propia realidad.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500"/>
                                        <p:tgtEl>
                                          <p:spTgt spid="3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18"/>
                                        </p:tgtEl>
                                      </p:cBhvr>
                                    </p:animEffect>
                                    <p:set>
                                      <p:cBhvr>
                                        <p:cTn id="12" dur="1" fill="hold">
                                          <p:stCondLst>
                                            <p:cond delay="499"/>
                                          </p:stCondLst>
                                        </p:cTn>
                                        <p:tgtEl>
                                          <p:spTgt spid="318"/>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 grpId="0"/>
      <p:bldP spid="318" grpId="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27" name="Shape 327"/>
          <p:cNvSpPr txBox="1">
            <a:spLocks noGrp="1"/>
          </p:cNvSpPr>
          <p:nvPr>
            <p:ph type="title"/>
          </p:nvPr>
        </p:nvSpPr>
        <p:spPr>
          <a:xfrm>
            <a:off x="376521" y="2667754"/>
            <a:ext cx="5864329" cy="1354046"/>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Arial"/>
              <a:buNone/>
            </a:pPr>
            <a:r>
              <a:rPr lang="es-ES" sz="3200" b="0" i="0" u="none" strike="noStrike" cap="none" baseline="0" dirty="0">
                <a:solidFill>
                  <a:schemeClr val="lt1"/>
                </a:solidFill>
                <a:latin typeface="Calibri"/>
                <a:cs typeface="Calibri"/>
                <a:sym typeface="Arial"/>
              </a:rPr>
              <a:t>¿Quiénes participan en la educación inicial?</a:t>
            </a:r>
          </a:p>
        </p:txBody>
      </p:sp>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97641">
            <a:off x="5538474" y="2141621"/>
            <a:ext cx="3876217" cy="26738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Shape 332"/>
          <p:cNvPicPr preferRelativeResize="0"/>
          <p:nvPr/>
        </p:nvPicPr>
        <p:blipFill rotWithShape="1">
          <a:blip r:embed="rId3"/>
          <a:srcRect/>
          <a:stretch/>
        </p:blipFill>
        <p:spPr>
          <a:xfrm>
            <a:off x="0" y="0"/>
            <a:ext cx="9144000" cy="6858000"/>
          </a:xfrm>
          <a:prstGeom prst="rect">
            <a:avLst/>
          </a:prstGeom>
          <a:noFill/>
          <a:ln>
            <a:noFill/>
          </a:ln>
        </p:spPr>
      </p:pic>
      <p:sp>
        <p:nvSpPr>
          <p:cNvPr id="333" name="Shape 333"/>
          <p:cNvSpPr/>
          <p:nvPr/>
        </p:nvSpPr>
        <p:spPr>
          <a:xfrm>
            <a:off x="6284094" y="1278286"/>
            <a:ext cx="2319644" cy="1774116"/>
          </a:xfrm>
          <a:prstGeom prst="rect">
            <a:avLst/>
          </a:prstGeom>
          <a:solidFill>
            <a:srgbClr val="4380C3"/>
          </a:solidFill>
          <a:ln w="9525" cap="flat">
            <a:solidFill>
              <a:schemeClr val="accent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334" name="Shape 334"/>
          <p:cNvSpPr/>
          <p:nvPr/>
        </p:nvSpPr>
        <p:spPr>
          <a:xfrm>
            <a:off x="402459" y="3666973"/>
            <a:ext cx="2319644" cy="1774116"/>
          </a:xfrm>
          <a:prstGeom prst="rect">
            <a:avLst/>
          </a:prstGeom>
          <a:solidFill>
            <a:srgbClr val="4380C3"/>
          </a:solidFill>
          <a:ln w="9525" cap="flat">
            <a:solidFill>
              <a:schemeClr val="accent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335" name="Shape 335"/>
          <p:cNvSpPr/>
          <p:nvPr/>
        </p:nvSpPr>
        <p:spPr>
          <a:xfrm>
            <a:off x="6285721" y="3645171"/>
            <a:ext cx="2319644" cy="1803020"/>
          </a:xfrm>
          <a:prstGeom prst="rect">
            <a:avLst/>
          </a:prstGeom>
          <a:solidFill>
            <a:srgbClr val="F48746"/>
          </a:solidFill>
          <a:ln w="9525" cap="flat">
            <a:no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336" name="Shape 336"/>
          <p:cNvSpPr/>
          <p:nvPr/>
        </p:nvSpPr>
        <p:spPr>
          <a:xfrm>
            <a:off x="402459" y="1238304"/>
            <a:ext cx="2319644" cy="1858202"/>
          </a:xfrm>
          <a:prstGeom prst="rect">
            <a:avLst/>
          </a:prstGeom>
          <a:solidFill>
            <a:srgbClr val="F48746"/>
          </a:solidFill>
          <a:ln w="9525" cap="flat">
            <a:no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337" name="Shape 337"/>
          <p:cNvSpPr/>
          <p:nvPr/>
        </p:nvSpPr>
        <p:spPr>
          <a:xfrm>
            <a:off x="2939655" y="330198"/>
            <a:ext cx="6204344" cy="740953"/>
          </a:xfrm>
          <a:prstGeom prst="rect">
            <a:avLst/>
          </a:prstGeom>
          <a:solidFill>
            <a:srgbClr val="F2F2F2">
              <a:alpha val="69803"/>
            </a:srgb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338" name="Shape 338"/>
          <p:cNvSpPr/>
          <p:nvPr/>
        </p:nvSpPr>
        <p:spPr>
          <a:xfrm flipH="1">
            <a:off x="2800865" y="330198"/>
            <a:ext cx="156753" cy="740953"/>
          </a:xfrm>
          <a:prstGeom prst="rect">
            <a:avLst/>
          </a:prstGeom>
          <a:solidFill>
            <a:schemeClr val="accent2"/>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339" name="Shape 339"/>
          <p:cNvSpPr txBox="1">
            <a:spLocks noGrp="1"/>
          </p:cNvSpPr>
          <p:nvPr>
            <p:ph type="title"/>
          </p:nvPr>
        </p:nvSpPr>
        <p:spPr>
          <a:xfrm>
            <a:off x="3096408" y="394214"/>
            <a:ext cx="5752487" cy="57482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F48746"/>
              </a:buClr>
              <a:buSzPct val="25000"/>
              <a:buFont typeface="Arial"/>
              <a:buNone/>
            </a:pPr>
            <a:r>
              <a:rPr lang="es-ES" sz="2300" b="0" i="0" u="none" strike="noStrike" cap="none" baseline="0" dirty="0">
                <a:solidFill>
                  <a:srgbClr val="F48746"/>
                </a:solidFill>
                <a:latin typeface="Calibri"/>
                <a:cs typeface="Calibri"/>
                <a:sym typeface="Arial"/>
              </a:rPr>
              <a:t>¿Quiénes participan en la educación inicial?</a:t>
            </a:r>
          </a:p>
        </p:txBody>
      </p:sp>
      <p:pic>
        <p:nvPicPr>
          <p:cNvPr id="340" name="Shape 340"/>
          <p:cNvPicPr preferRelativeResize="0"/>
          <p:nvPr/>
        </p:nvPicPr>
        <p:blipFill rotWithShape="1">
          <a:blip r:embed="rId4"/>
          <a:srcRect/>
          <a:stretch/>
        </p:blipFill>
        <p:spPr>
          <a:xfrm>
            <a:off x="3184609" y="2287693"/>
            <a:ext cx="2627312" cy="21589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41" name="Shape 341"/>
          <p:cNvSpPr txBox="1"/>
          <p:nvPr/>
        </p:nvSpPr>
        <p:spPr>
          <a:xfrm>
            <a:off x="3180533" y="4637519"/>
            <a:ext cx="2627145" cy="40010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s-ES" sz="2000" b="1" i="0" u="none" strike="noStrike" cap="none" baseline="0" dirty="0">
                <a:solidFill>
                  <a:schemeClr val="accent2"/>
                </a:solidFill>
                <a:latin typeface="Calibri"/>
                <a:cs typeface="Calibri"/>
                <a:sym typeface="Arial"/>
              </a:rPr>
              <a:t>Las niñas y los niños</a:t>
            </a:r>
          </a:p>
        </p:txBody>
      </p:sp>
      <p:pic>
        <p:nvPicPr>
          <p:cNvPr id="342" name="Shape 342"/>
          <p:cNvPicPr preferRelativeResize="0"/>
          <p:nvPr/>
        </p:nvPicPr>
        <p:blipFill rotWithShape="1">
          <a:blip r:embed="rId5"/>
          <a:srcRect/>
          <a:stretch/>
        </p:blipFill>
        <p:spPr>
          <a:xfrm rot="199946">
            <a:off x="481221" y="3735427"/>
            <a:ext cx="2172068" cy="1628264"/>
          </a:xfrm>
          <a:prstGeom prst="rect">
            <a:avLst/>
          </a:prstGeom>
          <a:noFill/>
          <a:ln w="28575" cap="flat">
            <a:solidFill>
              <a:schemeClr val="lt1"/>
            </a:solidFill>
            <a:prstDash val="solid"/>
            <a:miter/>
            <a:headEnd type="none" w="med" len="med"/>
            <a:tailEnd type="none" w="med" len="med"/>
          </a:ln>
        </p:spPr>
      </p:pic>
      <p:pic>
        <p:nvPicPr>
          <p:cNvPr id="343" name="Shape 343"/>
          <p:cNvPicPr preferRelativeResize="0"/>
          <p:nvPr/>
        </p:nvPicPr>
        <p:blipFill rotWithShape="1">
          <a:blip r:embed="rId6"/>
          <a:srcRect/>
          <a:stretch/>
        </p:blipFill>
        <p:spPr>
          <a:xfrm rot="-155364">
            <a:off x="487748" y="1306486"/>
            <a:ext cx="2159160" cy="1742136"/>
          </a:xfrm>
          <a:prstGeom prst="rect">
            <a:avLst/>
          </a:prstGeom>
          <a:noFill/>
          <a:ln w="28575" cap="flat">
            <a:solidFill>
              <a:schemeClr val="lt1"/>
            </a:solidFill>
            <a:prstDash val="solid"/>
            <a:miter/>
            <a:headEnd type="none" w="med" len="med"/>
            <a:tailEnd type="none" w="med" len="med"/>
          </a:ln>
        </p:spPr>
      </p:pic>
      <p:pic>
        <p:nvPicPr>
          <p:cNvPr id="344" name="Shape 344"/>
          <p:cNvPicPr preferRelativeResize="0"/>
          <p:nvPr/>
        </p:nvPicPr>
        <p:blipFill rotWithShape="1">
          <a:blip r:embed="rId7"/>
          <a:srcRect l="4909" r="1210"/>
          <a:stretch/>
        </p:blipFill>
        <p:spPr>
          <a:xfrm rot="191808">
            <a:off x="6359613" y="1309814"/>
            <a:ext cx="2171862" cy="1734356"/>
          </a:xfrm>
          <a:prstGeom prst="rect">
            <a:avLst/>
          </a:prstGeom>
          <a:noFill/>
          <a:ln w="28575" cap="flat">
            <a:solidFill>
              <a:schemeClr val="lt1"/>
            </a:solidFill>
            <a:prstDash val="solid"/>
            <a:round/>
            <a:headEnd type="none" w="med" len="med"/>
            <a:tailEnd type="none" w="med" len="med"/>
          </a:ln>
        </p:spPr>
      </p:pic>
      <p:pic>
        <p:nvPicPr>
          <p:cNvPr id="345" name="Shape 345"/>
          <p:cNvPicPr preferRelativeResize="0"/>
          <p:nvPr/>
        </p:nvPicPr>
        <p:blipFill rotWithShape="1">
          <a:blip r:embed="rId8"/>
          <a:srcRect/>
          <a:stretch/>
        </p:blipFill>
        <p:spPr>
          <a:xfrm rot="-209546">
            <a:off x="6360941" y="3735600"/>
            <a:ext cx="2175128" cy="1631696"/>
          </a:xfrm>
          <a:prstGeom prst="rect">
            <a:avLst/>
          </a:prstGeom>
          <a:noFill/>
          <a:ln w="28575" cap="flat">
            <a:solidFill>
              <a:schemeClr val="lt1"/>
            </a:solidFill>
            <a:prstDash val="solid"/>
            <a:miter/>
            <a:headEnd type="none" w="med" len="med"/>
            <a:tailEnd type="none" w="med" len="med"/>
          </a:ln>
        </p:spPr>
      </p:pic>
      <p:sp>
        <p:nvSpPr>
          <p:cNvPr id="346" name="Shape 346"/>
          <p:cNvSpPr txBox="1"/>
          <p:nvPr/>
        </p:nvSpPr>
        <p:spPr>
          <a:xfrm>
            <a:off x="471272" y="3048622"/>
            <a:ext cx="2182017" cy="52387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s-ES" sz="1400" b="0" i="0" u="none" strike="noStrike" cap="none" baseline="0" dirty="0">
                <a:solidFill>
                  <a:srgbClr val="7F7F7F"/>
                </a:solidFill>
                <a:latin typeface="Calibri"/>
                <a:cs typeface="Calibri"/>
                <a:sym typeface="Arial"/>
              </a:rPr>
              <a:t>Las maestras, maestros </a:t>
            </a:r>
          </a:p>
          <a:p>
            <a:pPr marL="0" marR="0" lvl="0" indent="0" algn="ctr" rtl="0">
              <a:spcBef>
                <a:spcPts val="0"/>
              </a:spcBef>
              <a:buSzPct val="25000"/>
              <a:buNone/>
            </a:pPr>
            <a:r>
              <a:rPr lang="es-ES" sz="1400" b="0" i="0" u="none" strike="noStrike" cap="none" baseline="0" dirty="0">
                <a:solidFill>
                  <a:srgbClr val="7F7F7F"/>
                </a:solidFill>
                <a:latin typeface="Calibri"/>
                <a:cs typeface="Calibri"/>
                <a:sym typeface="Arial"/>
              </a:rPr>
              <a:t>y agentes educativos</a:t>
            </a:r>
          </a:p>
        </p:txBody>
      </p:sp>
      <p:sp>
        <p:nvSpPr>
          <p:cNvPr id="347" name="Shape 347"/>
          <p:cNvSpPr txBox="1"/>
          <p:nvPr/>
        </p:nvSpPr>
        <p:spPr>
          <a:xfrm>
            <a:off x="237994" y="5397626"/>
            <a:ext cx="2562870"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s-ES" sz="1200" b="0" i="0" u="none" strike="noStrike" cap="none" baseline="0" dirty="0">
                <a:solidFill>
                  <a:srgbClr val="7F7F7F"/>
                </a:solidFill>
                <a:latin typeface="Calibri"/>
                <a:cs typeface="Calibri"/>
                <a:sym typeface="Arial"/>
              </a:rPr>
              <a:t>Talento humano, profesional psicosocial, nutricionista, administrativo y servicios generales</a:t>
            </a:r>
          </a:p>
        </p:txBody>
      </p:sp>
      <p:sp>
        <p:nvSpPr>
          <p:cNvPr id="348" name="Shape 348"/>
          <p:cNvSpPr txBox="1"/>
          <p:nvPr/>
        </p:nvSpPr>
        <p:spPr>
          <a:xfrm>
            <a:off x="6355578" y="3101094"/>
            <a:ext cx="2175895" cy="307777"/>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s-ES" sz="1400" b="0" i="0" u="none" strike="noStrike" cap="none" baseline="0" dirty="0">
                <a:solidFill>
                  <a:srgbClr val="7F7F7F"/>
                </a:solidFill>
                <a:latin typeface="Calibri"/>
                <a:cs typeface="Calibri"/>
                <a:sym typeface="Arial"/>
              </a:rPr>
              <a:t>Las familias</a:t>
            </a:r>
          </a:p>
        </p:txBody>
      </p:sp>
      <p:sp>
        <p:nvSpPr>
          <p:cNvPr id="349" name="Shape 349"/>
          <p:cNvSpPr txBox="1"/>
          <p:nvPr/>
        </p:nvSpPr>
        <p:spPr>
          <a:xfrm>
            <a:off x="6343137" y="5423476"/>
            <a:ext cx="2188337" cy="307777"/>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s-ES" sz="1400" b="0" i="0" u="none" strike="noStrike" cap="none" baseline="0" dirty="0">
                <a:solidFill>
                  <a:srgbClr val="7F7F7F"/>
                </a:solidFill>
                <a:latin typeface="Calibri"/>
                <a:cs typeface="Calibri"/>
                <a:sym typeface="Arial"/>
              </a:rPr>
              <a:t>La comunidad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40"/>
                                        </p:tgtEl>
                                        <p:attrNameLst>
                                          <p:attrName>style.visibility</p:attrName>
                                        </p:attrNameLst>
                                      </p:cBhvr>
                                      <p:to>
                                        <p:strVal val="visible"/>
                                      </p:to>
                                    </p:set>
                                    <p:anim calcmode="lin" valueType="num">
                                      <p:cBhvr>
                                        <p:cTn id="7" dur="1000" fill="hold"/>
                                        <p:tgtEl>
                                          <p:spTgt spid="340"/>
                                        </p:tgtEl>
                                        <p:attrNameLst>
                                          <p:attrName>ppt_w</p:attrName>
                                        </p:attrNameLst>
                                      </p:cBhvr>
                                      <p:tavLst>
                                        <p:tav tm="0">
                                          <p:val>
                                            <p:fltVal val="0"/>
                                          </p:val>
                                        </p:tav>
                                        <p:tav tm="100000">
                                          <p:val>
                                            <p:strVal val="#ppt_w"/>
                                          </p:val>
                                        </p:tav>
                                      </p:tavLst>
                                    </p:anim>
                                    <p:anim calcmode="lin" valueType="num">
                                      <p:cBhvr>
                                        <p:cTn id="8" dur="1000" fill="hold"/>
                                        <p:tgtEl>
                                          <p:spTgt spid="340"/>
                                        </p:tgtEl>
                                        <p:attrNameLst>
                                          <p:attrName>ppt_h</p:attrName>
                                        </p:attrNameLst>
                                      </p:cBhvr>
                                      <p:tavLst>
                                        <p:tav tm="0">
                                          <p:val>
                                            <p:fltVal val="0"/>
                                          </p:val>
                                        </p:tav>
                                        <p:tav tm="100000">
                                          <p:val>
                                            <p:strVal val="#ppt_h"/>
                                          </p:val>
                                        </p:tav>
                                      </p:tavLst>
                                    </p:anim>
                                    <p:anim calcmode="lin" valueType="num">
                                      <p:cBhvr>
                                        <p:cTn id="9" dur="1000" fill="hold"/>
                                        <p:tgtEl>
                                          <p:spTgt spid="340"/>
                                        </p:tgtEl>
                                        <p:attrNameLst>
                                          <p:attrName>style.rotation</p:attrName>
                                        </p:attrNameLst>
                                      </p:cBhvr>
                                      <p:tavLst>
                                        <p:tav tm="0">
                                          <p:val>
                                            <p:fltVal val="90"/>
                                          </p:val>
                                        </p:tav>
                                        <p:tav tm="100000">
                                          <p:val>
                                            <p:fltVal val="0"/>
                                          </p:val>
                                        </p:tav>
                                      </p:tavLst>
                                    </p:anim>
                                    <p:animEffect transition="in" filter="fade">
                                      <p:cBhvr>
                                        <p:cTn id="10" dur="1000"/>
                                        <p:tgtEl>
                                          <p:spTgt spid="340"/>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41"/>
                                        </p:tgtEl>
                                        <p:attrNameLst>
                                          <p:attrName>style.visibility</p:attrName>
                                        </p:attrNameLst>
                                      </p:cBhvr>
                                      <p:to>
                                        <p:strVal val="visible"/>
                                      </p:to>
                                    </p:set>
                                    <p:animEffect transition="in" filter="fade">
                                      <p:cBhvr>
                                        <p:cTn id="14" dur="500"/>
                                        <p:tgtEl>
                                          <p:spTgt spid="341"/>
                                        </p:tgtEl>
                                      </p:cBhvr>
                                    </p:animEffect>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344"/>
                                        </p:tgtEl>
                                        <p:attrNameLst>
                                          <p:attrName>style.visibility</p:attrName>
                                        </p:attrNameLst>
                                      </p:cBhvr>
                                      <p:to>
                                        <p:strVal val="visible"/>
                                      </p:to>
                                    </p:set>
                                    <p:anim calcmode="lin" valueType="num">
                                      <p:cBhvr>
                                        <p:cTn id="18" dur="750" fill="hold"/>
                                        <p:tgtEl>
                                          <p:spTgt spid="344"/>
                                        </p:tgtEl>
                                        <p:attrNameLst>
                                          <p:attrName>ppt_w</p:attrName>
                                        </p:attrNameLst>
                                      </p:cBhvr>
                                      <p:tavLst>
                                        <p:tav tm="0">
                                          <p:val>
                                            <p:fltVal val="0"/>
                                          </p:val>
                                        </p:tav>
                                        <p:tav tm="100000">
                                          <p:val>
                                            <p:strVal val="#ppt_w"/>
                                          </p:val>
                                        </p:tav>
                                      </p:tavLst>
                                    </p:anim>
                                    <p:anim calcmode="lin" valueType="num">
                                      <p:cBhvr>
                                        <p:cTn id="19" dur="750" fill="hold"/>
                                        <p:tgtEl>
                                          <p:spTgt spid="344"/>
                                        </p:tgtEl>
                                        <p:attrNameLst>
                                          <p:attrName>ppt_h</p:attrName>
                                        </p:attrNameLst>
                                      </p:cBhvr>
                                      <p:tavLst>
                                        <p:tav tm="0">
                                          <p:val>
                                            <p:fltVal val="0"/>
                                          </p:val>
                                        </p:tav>
                                        <p:tav tm="100000">
                                          <p:val>
                                            <p:strVal val="#ppt_h"/>
                                          </p:val>
                                        </p:tav>
                                      </p:tavLst>
                                    </p:anim>
                                    <p:animEffect transition="in" filter="fade">
                                      <p:cBhvr>
                                        <p:cTn id="20" dur="750"/>
                                        <p:tgtEl>
                                          <p:spTgt spid="344"/>
                                        </p:tgtEl>
                                      </p:cBhvr>
                                    </p:animEffect>
                                  </p:childTnLst>
                                </p:cTn>
                              </p:par>
                            </p:childTnLst>
                          </p:cTn>
                        </p:par>
                        <p:par>
                          <p:cTn id="21" fill="hold">
                            <p:stCondLst>
                              <p:cond delay="2250"/>
                            </p:stCondLst>
                            <p:childTnLst>
                              <p:par>
                                <p:cTn id="22" presetID="10" presetClass="entr" presetSubtype="0" fill="hold" grpId="0" nodeType="afterEffect">
                                  <p:stCondLst>
                                    <p:cond delay="0"/>
                                  </p:stCondLst>
                                  <p:childTnLst>
                                    <p:set>
                                      <p:cBhvr>
                                        <p:cTn id="23" dur="1" fill="hold">
                                          <p:stCondLst>
                                            <p:cond delay="0"/>
                                          </p:stCondLst>
                                        </p:cTn>
                                        <p:tgtEl>
                                          <p:spTgt spid="348"/>
                                        </p:tgtEl>
                                        <p:attrNameLst>
                                          <p:attrName>style.visibility</p:attrName>
                                        </p:attrNameLst>
                                      </p:cBhvr>
                                      <p:to>
                                        <p:strVal val="visible"/>
                                      </p:to>
                                    </p:set>
                                    <p:animEffect transition="in" filter="fade">
                                      <p:cBhvr>
                                        <p:cTn id="24" dur="500"/>
                                        <p:tgtEl>
                                          <p:spTgt spid="34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33"/>
                                        </p:tgtEl>
                                        <p:attrNameLst>
                                          <p:attrName>style.visibility</p:attrName>
                                        </p:attrNameLst>
                                      </p:cBhvr>
                                      <p:to>
                                        <p:strVal val="visible"/>
                                      </p:to>
                                    </p:set>
                                    <p:animEffect transition="in" filter="fade">
                                      <p:cBhvr>
                                        <p:cTn id="27" dur="500"/>
                                        <p:tgtEl>
                                          <p:spTgt spid="333"/>
                                        </p:tgtEl>
                                      </p:cBhvr>
                                    </p:animEffect>
                                  </p:childTnLst>
                                </p:cTn>
                              </p:par>
                            </p:childTnLst>
                          </p:cTn>
                        </p:par>
                        <p:par>
                          <p:cTn id="28" fill="hold">
                            <p:stCondLst>
                              <p:cond delay="2750"/>
                            </p:stCondLst>
                            <p:childTnLst>
                              <p:par>
                                <p:cTn id="29" presetID="53" presetClass="entr" presetSubtype="16" fill="hold" nodeType="afterEffect">
                                  <p:stCondLst>
                                    <p:cond delay="0"/>
                                  </p:stCondLst>
                                  <p:childTnLst>
                                    <p:set>
                                      <p:cBhvr>
                                        <p:cTn id="30" dur="1" fill="hold">
                                          <p:stCondLst>
                                            <p:cond delay="0"/>
                                          </p:stCondLst>
                                        </p:cTn>
                                        <p:tgtEl>
                                          <p:spTgt spid="343"/>
                                        </p:tgtEl>
                                        <p:attrNameLst>
                                          <p:attrName>style.visibility</p:attrName>
                                        </p:attrNameLst>
                                      </p:cBhvr>
                                      <p:to>
                                        <p:strVal val="visible"/>
                                      </p:to>
                                    </p:set>
                                    <p:anim calcmode="lin" valueType="num">
                                      <p:cBhvr>
                                        <p:cTn id="31" dur="750" fill="hold"/>
                                        <p:tgtEl>
                                          <p:spTgt spid="343"/>
                                        </p:tgtEl>
                                        <p:attrNameLst>
                                          <p:attrName>ppt_w</p:attrName>
                                        </p:attrNameLst>
                                      </p:cBhvr>
                                      <p:tavLst>
                                        <p:tav tm="0">
                                          <p:val>
                                            <p:fltVal val="0"/>
                                          </p:val>
                                        </p:tav>
                                        <p:tav tm="100000">
                                          <p:val>
                                            <p:strVal val="#ppt_w"/>
                                          </p:val>
                                        </p:tav>
                                      </p:tavLst>
                                    </p:anim>
                                    <p:anim calcmode="lin" valueType="num">
                                      <p:cBhvr>
                                        <p:cTn id="32" dur="750" fill="hold"/>
                                        <p:tgtEl>
                                          <p:spTgt spid="343"/>
                                        </p:tgtEl>
                                        <p:attrNameLst>
                                          <p:attrName>ppt_h</p:attrName>
                                        </p:attrNameLst>
                                      </p:cBhvr>
                                      <p:tavLst>
                                        <p:tav tm="0">
                                          <p:val>
                                            <p:fltVal val="0"/>
                                          </p:val>
                                        </p:tav>
                                        <p:tav tm="100000">
                                          <p:val>
                                            <p:strVal val="#ppt_h"/>
                                          </p:val>
                                        </p:tav>
                                      </p:tavLst>
                                    </p:anim>
                                    <p:animEffect transition="in" filter="fade">
                                      <p:cBhvr>
                                        <p:cTn id="33" dur="750"/>
                                        <p:tgtEl>
                                          <p:spTgt spid="343"/>
                                        </p:tgtEl>
                                      </p:cBhvr>
                                    </p:animEffect>
                                  </p:childTnLst>
                                </p:cTn>
                              </p:par>
                            </p:childTnLst>
                          </p:cTn>
                        </p:par>
                        <p:par>
                          <p:cTn id="34" fill="hold">
                            <p:stCondLst>
                              <p:cond delay="3500"/>
                            </p:stCondLst>
                            <p:childTnLst>
                              <p:par>
                                <p:cTn id="35" presetID="10" presetClass="entr" presetSubtype="0" fill="hold" grpId="0" nodeType="afterEffect">
                                  <p:stCondLst>
                                    <p:cond delay="0"/>
                                  </p:stCondLst>
                                  <p:childTnLst>
                                    <p:set>
                                      <p:cBhvr>
                                        <p:cTn id="36" dur="1" fill="hold">
                                          <p:stCondLst>
                                            <p:cond delay="0"/>
                                          </p:stCondLst>
                                        </p:cTn>
                                        <p:tgtEl>
                                          <p:spTgt spid="346"/>
                                        </p:tgtEl>
                                        <p:attrNameLst>
                                          <p:attrName>style.visibility</p:attrName>
                                        </p:attrNameLst>
                                      </p:cBhvr>
                                      <p:to>
                                        <p:strVal val="visible"/>
                                      </p:to>
                                    </p:set>
                                    <p:animEffect transition="in" filter="fade">
                                      <p:cBhvr>
                                        <p:cTn id="37" dur="500"/>
                                        <p:tgtEl>
                                          <p:spTgt spid="34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36"/>
                                        </p:tgtEl>
                                        <p:attrNameLst>
                                          <p:attrName>style.visibility</p:attrName>
                                        </p:attrNameLst>
                                      </p:cBhvr>
                                      <p:to>
                                        <p:strVal val="visible"/>
                                      </p:to>
                                    </p:set>
                                    <p:animEffect transition="in" filter="fade">
                                      <p:cBhvr>
                                        <p:cTn id="40" dur="500"/>
                                        <p:tgtEl>
                                          <p:spTgt spid="336"/>
                                        </p:tgtEl>
                                      </p:cBhvr>
                                    </p:animEffect>
                                  </p:childTnLst>
                                </p:cTn>
                              </p:par>
                            </p:childTnLst>
                          </p:cTn>
                        </p:par>
                        <p:par>
                          <p:cTn id="41" fill="hold">
                            <p:stCondLst>
                              <p:cond delay="4000"/>
                            </p:stCondLst>
                            <p:childTnLst>
                              <p:par>
                                <p:cTn id="42" presetID="53" presetClass="entr" presetSubtype="16" fill="hold" nodeType="afterEffect">
                                  <p:stCondLst>
                                    <p:cond delay="0"/>
                                  </p:stCondLst>
                                  <p:childTnLst>
                                    <p:set>
                                      <p:cBhvr>
                                        <p:cTn id="43" dur="1" fill="hold">
                                          <p:stCondLst>
                                            <p:cond delay="0"/>
                                          </p:stCondLst>
                                        </p:cTn>
                                        <p:tgtEl>
                                          <p:spTgt spid="342"/>
                                        </p:tgtEl>
                                        <p:attrNameLst>
                                          <p:attrName>style.visibility</p:attrName>
                                        </p:attrNameLst>
                                      </p:cBhvr>
                                      <p:to>
                                        <p:strVal val="visible"/>
                                      </p:to>
                                    </p:set>
                                    <p:anim calcmode="lin" valueType="num">
                                      <p:cBhvr>
                                        <p:cTn id="44" dur="750" fill="hold"/>
                                        <p:tgtEl>
                                          <p:spTgt spid="342"/>
                                        </p:tgtEl>
                                        <p:attrNameLst>
                                          <p:attrName>ppt_w</p:attrName>
                                        </p:attrNameLst>
                                      </p:cBhvr>
                                      <p:tavLst>
                                        <p:tav tm="0">
                                          <p:val>
                                            <p:fltVal val="0"/>
                                          </p:val>
                                        </p:tav>
                                        <p:tav tm="100000">
                                          <p:val>
                                            <p:strVal val="#ppt_w"/>
                                          </p:val>
                                        </p:tav>
                                      </p:tavLst>
                                    </p:anim>
                                    <p:anim calcmode="lin" valueType="num">
                                      <p:cBhvr>
                                        <p:cTn id="45" dur="750" fill="hold"/>
                                        <p:tgtEl>
                                          <p:spTgt spid="342"/>
                                        </p:tgtEl>
                                        <p:attrNameLst>
                                          <p:attrName>ppt_h</p:attrName>
                                        </p:attrNameLst>
                                      </p:cBhvr>
                                      <p:tavLst>
                                        <p:tav tm="0">
                                          <p:val>
                                            <p:fltVal val="0"/>
                                          </p:val>
                                        </p:tav>
                                        <p:tav tm="100000">
                                          <p:val>
                                            <p:strVal val="#ppt_h"/>
                                          </p:val>
                                        </p:tav>
                                      </p:tavLst>
                                    </p:anim>
                                    <p:animEffect transition="in" filter="fade">
                                      <p:cBhvr>
                                        <p:cTn id="46" dur="750"/>
                                        <p:tgtEl>
                                          <p:spTgt spid="342"/>
                                        </p:tgtEl>
                                      </p:cBhvr>
                                    </p:animEffect>
                                  </p:childTnLst>
                                </p:cTn>
                              </p:par>
                            </p:childTnLst>
                          </p:cTn>
                        </p:par>
                        <p:par>
                          <p:cTn id="47" fill="hold">
                            <p:stCondLst>
                              <p:cond delay="4750"/>
                            </p:stCondLst>
                            <p:childTnLst>
                              <p:par>
                                <p:cTn id="48" presetID="10" presetClass="entr" presetSubtype="0" fill="hold" grpId="0" nodeType="afterEffect">
                                  <p:stCondLst>
                                    <p:cond delay="0"/>
                                  </p:stCondLst>
                                  <p:childTnLst>
                                    <p:set>
                                      <p:cBhvr>
                                        <p:cTn id="49" dur="1" fill="hold">
                                          <p:stCondLst>
                                            <p:cond delay="0"/>
                                          </p:stCondLst>
                                        </p:cTn>
                                        <p:tgtEl>
                                          <p:spTgt spid="347"/>
                                        </p:tgtEl>
                                        <p:attrNameLst>
                                          <p:attrName>style.visibility</p:attrName>
                                        </p:attrNameLst>
                                      </p:cBhvr>
                                      <p:to>
                                        <p:strVal val="visible"/>
                                      </p:to>
                                    </p:set>
                                    <p:animEffect transition="in" filter="fade">
                                      <p:cBhvr>
                                        <p:cTn id="50" dur="500"/>
                                        <p:tgtEl>
                                          <p:spTgt spid="34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34"/>
                                        </p:tgtEl>
                                        <p:attrNameLst>
                                          <p:attrName>style.visibility</p:attrName>
                                        </p:attrNameLst>
                                      </p:cBhvr>
                                      <p:to>
                                        <p:strVal val="visible"/>
                                      </p:to>
                                    </p:set>
                                    <p:animEffect transition="in" filter="fade">
                                      <p:cBhvr>
                                        <p:cTn id="53" dur="500"/>
                                        <p:tgtEl>
                                          <p:spTgt spid="334"/>
                                        </p:tgtEl>
                                      </p:cBhvr>
                                    </p:animEffect>
                                  </p:childTnLst>
                                </p:cTn>
                              </p:par>
                            </p:childTnLst>
                          </p:cTn>
                        </p:par>
                        <p:par>
                          <p:cTn id="54" fill="hold">
                            <p:stCondLst>
                              <p:cond delay="5250"/>
                            </p:stCondLst>
                            <p:childTnLst>
                              <p:par>
                                <p:cTn id="55" presetID="53" presetClass="entr" presetSubtype="16" fill="hold" nodeType="afterEffect">
                                  <p:stCondLst>
                                    <p:cond delay="0"/>
                                  </p:stCondLst>
                                  <p:childTnLst>
                                    <p:set>
                                      <p:cBhvr>
                                        <p:cTn id="56" dur="1" fill="hold">
                                          <p:stCondLst>
                                            <p:cond delay="0"/>
                                          </p:stCondLst>
                                        </p:cTn>
                                        <p:tgtEl>
                                          <p:spTgt spid="345"/>
                                        </p:tgtEl>
                                        <p:attrNameLst>
                                          <p:attrName>style.visibility</p:attrName>
                                        </p:attrNameLst>
                                      </p:cBhvr>
                                      <p:to>
                                        <p:strVal val="visible"/>
                                      </p:to>
                                    </p:set>
                                    <p:anim calcmode="lin" valueType="num">
                                      <p:cBhvr>
                                        <p:cTn id="57" dur="750" fill="hold"/>
                                        <p:tgtEl>
                                          <p:spTgt spid="345"/>
                                        </p:tgtEl>
                                        <p:attrNameLst>
                                          <p:attrName>ppt_w</p:attrName>
                                        </p:attrNameLst>
                                      </p:cBhvr>
                                      <p:tavLst>
                                        <p:tav tm="0">
                                          <p:val>
                                            <p:fltVal val="0"/>
                                          </p:val>
                                        </p:tav>
                                        <p:tav tm="100000">
                                          <p:val>
                                            <p:strVal val="#ppt_w"/>
                                          </p:val>
                                        </p:tav>
                                      </p:tavLst>
                                    </p:anim>
                                    <p:anim calcmode="lin" valueType="num">
                                      <p:cBhvr>
                                        <p:cTn id="58" dur="750" fill="hold"/>
                                        <p:tgtEl>
                                          <p:spTgt spid="345"/>
                                        </p:tgtEl>
                                        <p:attrNameLst>
                                          <p:attrName>ppt_h</p:attrName>
                                        </p:attrNameLst>
                                      </p:cBhvr>
                                      <p:tavLst>
                                        <p:tav tm="0">
                                          <p:val>
                                            <p:fltVal val="0"/>
                                          </p:val>
                                        </p:tav>
                                        <p:tav tm="100000">
                                          <p:val>
                                            <p:strVal val="#ppt_h"/>
                                          </p:val>
                                        </p:tav>
                                      </p:tavLst>
                                    </p:anim>
                                    <p:animEffect transition="in" filter="fade">
                                      <p:cBhvr>
                                        <p:cTn id="59" dur="750"/>
                                        <p:tgtEl>
                                          <p:spTgt spid="345"/>
                                        </p:tgtEl>
                                      </p:cBhvr>
                                    </p:animEffect>
                                  </p:childTnLst>
                                </p:cTn>
                              </p:par>
                            </p:childTnLst>
                          </p:cTn>
                        </p:par>
                        <p:par>
                          <p:cTn id="60" fill="hold">
                            <p:stCondLst>
                              <p:cond delay="6000"/>
                            </p:stCondLst>
                            <p:childTnLst>
                              <p:par>
                                <p:cTn id="61" presetID="10" presetClass="entr" presetSubtype="0" fill="hold" grpId="0" nodeType="afterEffect">
                                  <p:stCondLst>
                                    <p:cond delay="0"/>
                                  </p:stCondLst>
                                  <p:childTnLst>
                                    <p:set>
                                      <p:cBhvr>
                                        <p:cTn id="62" dur="1" fill="hold">
                                          <p:stCondLst>
                                            <p:cond delay="0"/>
                                          </p:stCondLst>
                                        </p:cTn>
                                        <p:tgtEl>
                                          <p:spTgt spid="349"/>
                                        </p:tgtEl>
                                        <p:attrNameLst>
                                          <p:attrName>style.visibility</p:attrName>
                                        </p:attrNameLst>
                                      </p:cBhvr>
                                      <p:to>
                                        <p:strVal val="visible"/>
                                      </p:to>
                                    </p:set>
                                    <p:animEffect transition="in" filter="fade">
                                      <p:cBhvr>
                                        <p:cTn id="63" dur="500"/>
                                        <p:tgtEl>
                                          <p:spTgt spid="34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35"/>
                                        </p:tgtEl>
                                        <p:attrNameLst>
                                          <p:attrName>style.visibility</p:attrName>
                                        </p:attrNameLst>
                                      </p:cBhvr>
                                      <p:to>
                                        <p:strVal val="visible"/>
                                      </p:to>
                                    </p:set>
                                    <p:animEffect transition="in" filter="fade">
                                      <p:cBhvr>
                                        <p:cTn id="66" dur="500"/>
                                        <p:tgtEl>
                                          <p:spTgt spid="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 grpId="0" animBg="1"/>
      <p:bldP spid="334" grpId="0" animBg="1"/>
      <p:bldP spid="335" grpId="0" animBg="1"/>
      <p:bldP spid="336" grpId="0" animBg="1"/>
      <p:bldP spid="341" grpId="0"/>
      <p:bldP spid="346" grpId="0"/>
      <p:bldP spid="347" grpId="0"/>
      <p:bldP spid="348" grpId="0"/>
      <p:bldP spid="34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02" name="Shape 402"/>
          <p:cNvSpPr txBox="1">
            <a:spLocks noGrp="1"/>
          </p:cNvSpPr>
          <p:nvPr>
            <p:ph type="title"/>
          </p:nvPr>
        </p:nvSpPr>
        <p:spPr>
          <a:xfrm>
            <a:off x="314873" y="2494367"/>
            <a:ext cx="5352002" cy="1354046"/>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Arial"/>
              <a:buNone/>
            </a:pPr>
            <a:r>
              <a:rPr lang="es-ES" sz="3200" b="0" i="0" u="none" strike="noStrike" cap="none" baseline="0" dirty="0">
                <a:solidFill>
                  <a:schemeClr val="lt1"/>
                </a:solidFill>
                <a:latin typeface="Calibri"/>
                <a:cs typeface="Calibri"/>
                <a:sym typeface="Arial"/>
              </a:rPr>
              <a:t>¿Qué se enseña y qué se aprende en la educación inicial?</a:t>
            </a:r>
          </a:p>
        </p:txBody>
      </p:sp>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53121">
            <a:off x="5741064" y="1050822"/>
            <a:ext cx="3328747" cy="44360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Shape 407"/>
          <p:cNvPicPr preferRelativeResize="0"/>
          <p:nvPr/>
        </p:nvPicPr>
        <p:blipFill rotWithShape="1">
          <a:blip r:embed="rId3"/>
          <a:srcRect/>
          <a:stretch/>
        </p:blipFill>
        <p:spPr>
          <a:xfrm>
            <a:off x="0" y="0"/>
            <a:ext cx="9144000" cy="6858000"/>
          </a:xfrm>
          <a:prstGeom prst="rect">
            <a:avLst/>
          </a:prstGeom>
          <a:noFill/>
          <a:ln>
            <a:noFill/>
          </a:ln>
        </p:spPr>
      </p:pic>
      <p:sp>
        <p:nvSpPr>
          <p:cNvPr id="408" name="Shape 408"/>
          <p:cNvSpPr/>
          <p:nvPr/>
        </p:nvSpPr>
        <p:spPr>
          <a:xfrm>
            <a:off x="0" y="330198"/>
            <a:ext cx="7908142" cy="740953"/>
          </a:xfrm>
          <a:prstGeom prst="rect">
            <a:avLst/>
          </a:prstGeom>
          <a:solidFill>
            <a:srgbClr val="F2F2F2">
              <a:alpha val="69803"/>
            </a:srgb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409" name="Shape 409"/>
          <p:cNvSpPr/>
          <p:nvPr/>
        </p:nvSpPr>
        <p:spPr>
          <a:xfrm flipH="1">
            <a:off x="7908142" y="330198"/>
            <a:ext cx="156753" cy="740953"/>
          </a:xfrm>
          <a:prstGeom prst="rect">
            <a:avLst/>
          </a:prstGeom>
          <a:solidFill>
            <a:srgbClr val="F48646"/>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410" name="Shape 410"/>
          <p:cNvSpPr txBox="1"/>
          <p:nvPr/>
        </p:nvSpPr>
        <p:spPr>
          <a:xfrm>
            <a:off x="355995" y="470414"/>
            <a:ext cx="7352904" cy="57482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F48646"/>
              </a:buClr>
              <a:buSzPct val="25000"/>
              <a:buFont typeface="Arial"/>
              <a:buNone/>
            </a:pPr>
            <a:r>
              <a:rPr lang="es-ES" sz="2300" b="0" i="0" u="none" strike="noStrike" cap="none" baseline="0" dirty="0">
                <a:solidFill>
                  <a:srgbClr val="F48646"/>
                </a:solidFill>
                <a:latin typeface="Calibri"/>
                <a:cs typeface="Calibri"/>
                <a:sym typeface="Arial"/>
              </a:rPr>
              <a:t>¿Qué se enseña y qué se aprende en la educación inicial?</a:t>
            </a:r>
          </a:p>
        </p:txBody>
      </p:sp>
      <p:pic>
        <p:nvPicPr>
          <p:cNvPr id="411" name="Shape 411"/>
          <p:cNvPicPr preferRelativeResize="0"/>
          <p:nvPr/>
        </p:nvPicPr>
        <p:blipFill rotWithShape="1">
          <a:blip r:embed="rId4"/>
          <a:srcRect l="5047" r="6254"/>
          <a:stretch/>
        </p:blipFill>
        <p:spPr>
          <a:xfrm>
            <a:off x="5071537" y="2052199"/>
            <a:ext cx="3615531" cy="27054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12" name="Shape 412"/>
          <p:cNvSpPr/>
          <p:nvPr/>
        </p:nvSpPr>
        <p:spPr>
          <a:xfrm>
            <a:off x="355994" y="1750027"/>
            <a:ext cx="4282678" cy="433975"/>
          </a:xfrm>
          <a:prstGeom prst="rect">
            <a:avLst/>
          </a:prstGeom>
          <a:solidFill>
            <a:srgbClr val="F48646">
              <a:alpha val="9803"/>
            </a:srgbClr>
          </a:solidFill>
          <a:ln w="9525" cap="flat">
            <a:solidFill>
              <a:schemeClr val="lt1"/>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s-ES" sz="1600" b="0" i="0" u="none" strike="noStrike" cap="none" baseline="0" dirty="0" smtClean="0">
                <a:solidFill>
                  <a:schemeClr val="tx1">
                    <a:lumMod val="65000"/>
                    <a:lumOff val="35000"/>
                  </a:schemeClr>
                </a:solidFill>
                <a:latin typeface="Calibri"/>
                <a:cs typeface="Calibri"/>
                <a:sym typeface="Arial"/>
              </a:rPr>
              <a:t>Aprenden a </a:t>
            </a:r>
            <a:r>
              <a:rPr lang="es-ES" sz="1600" b="0" i="0" u="none" strike="noStrike" cap="none" baseline="0" dirty="0">
                <a:solidFill>
                  <a:schemeClr val="tx1">
                    <a:lumMod val="65000"/>
                    <a:lumOff val="35000"/>
                  </a:schemeClr>
                </a:solidFill>
                <a:latin typeface="Calibri"/>
                <a:cs typeface="Calibri"/>
                <a:sym typeface="Arial"/>
              </a:rPr>
              <a:t>convivir con otros seres </a:t>
            </a:r>
            <a:r>
              <a:rPr lang="es-ES" sz="1600" b="0" i="0" u="none" strike="noStrike" cap="none" baseline="0" dirty="0" smtClean="0">
                <a:solidFill>
                  <a:schemeClr val="tx1">
                    <a:lumMod val="65000"/>
                    <a:lumOff val="35000"/>
                  </a:schemeClr>
                </a:solidFill>
                <a:latin typeface="Calibri"/>
                <a:cs typeface="Calibri"/>
                <a:sym typeface="Arial"/>
              </a:rPr>
              <a:t>humanos.</a:t>
            </a:r>
            <a:endParaRPr lang="es-ES" sz="1600" b="0" i="0" u="none" strike="noStrike" cap="none" baseline="0" dirty="0">
              <a:solidFill>
                <a:schemeClr val="tx1">
                  <a:lumMod val="65000"/>
                  <a:lumOff val="35000"/>
                </a:schemeClr>
              </a:solidFill>
              <a:latin typeface="Calibri"/>
              <a:cs typeface="Calibri"/>
              <a:sym typeface="Arial"/>
            </a:endParaRPr>
          </a:p>
        </p:txBody>
      </p:sp>
      <p:sp>
        <p:nvSpPr>
          <p:cNvPr id="413" name="Shape 413"/>
          <p:cNvSpPr/>
          <p:nvPr/>
        </p:nvSpPr>
        <p:spPr>
          <a:xfrm>
            <a:off x="355994" y="3315143"/>
            <a:ext cx="4282678" cy="859813"/>
          </a:xfrm>
          <a:prstGeom prst="rect">
            <a:avLst/>
          </a:prstGeom>
          <a:solidFill>
            <a:srgbClr val="CC3294">
              <a:alpha val="9803"/>
            </a:srgbClr>
          </a:solidFill>
          <a:ln w="9525" cap="flat">
            <a:solidFill>
              <a:schemeClr val="lt1"/>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s-ES" sz="1600" b="0" i="0" u="none" strike="noStrike" cap="none" baseline="0" dirty="0">
                <a:solidFill>
                  <a:schemeClr val="tx1">
                    <a:lumMod val="65000"/>
                    <a:lumOff val="35000"/>
                  </a:schemeClr>
                </a:solidFill>
                <a:latin typeface="Calibri"/>
                <a:cs typeface="Calibri"/>
                <a:sym typeface="Arial"/>
              </a:rPr>
              <a:t>A establecer vínculos afectivos con pares y adultos significativos diferentes a los de su </a:t>
            </a:r>
            <a:r>
              <a:rPr lang="es-ES" sz="1600" b="0" i="0" u="none" strike="noStrike" cap="none" baseline="0" dirty="0" smtClean="0">
                <a:solidFill>
                  <a:schemeClr val="tx1">
                    <a:lumMod val="65000"/>
                    <a:lumOff val="35000"/>
                  </a:schemeClr>
                </a:solidFill>
                <a:latin typeface="Calibri"/>
                <a:cs typeface="Calibri"/>
                <a:sym typeface="Arial"/>
              </a:rPr>
              <a:t>familia.</a:t>
            </a:r>
            <a:endParaRPr lang="es-ES" sz="1600" b="0" i="0" u="none" strike="noStrike" cap="none" baseline="0" dirty="0">
              <a:solidFill>
                <a:schemeClr val="tx1">
                  <a:lumMod val="65000"/>
                  <a:lumOff val="35000"/>
                </a:schemeClr>
              </a:solidFill>
              <a:latin typeface="Calibri"/>
              <a:cs typeface="Calibri"/>
              <a:sym typeface="Arial"/>
            </a:endParaRPr>
          </a:p>
        </p:txBody>
      </p:sp>
      <p:sp>
        <p:nvSpPr>
          <p:cNvPr id="414" name="Shape 414"/>
          <p:cNvSpPr/>
          <p:nvPr/>
        </p:nvSpPr>
        <p:spPr>
          <a:xfrm>
            <a:off x="355993" y="4366039"/>
            <a:ext cx="4282678" cy="891759"/>
          </a:xfrm>
          <a:prstGeom prst="rect">
            <a:avLst/>
          </a:prstGeom>
          <a:solidFill>
            <a:srgbClr val="2CB34C">
              <a:alpha val="9803"/>
            </a:srgbClr>
          </a:solidFill>
          <a:ln w="9525" cap="flat">
            <a:solidFill>
              <a:schemeClr val="lt1"/>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s-ES" sz="1600" b="0" i="0" u="none" strike="noStrike" cap="none" baseline="0" dirty="0">
                <a:solidFill>
                  <a:schemeClr val="tx1">
                    <a:lumMod val="65000"/>
                    <a:lumOff val="35000"/>
                  </a:schemeClr>
                </a:solidFill>
                <a:latin typeface="Calibri"/>
                <a:cs typeface="Calibri"/>
                <a:sym typeface="Arial"/>
              </a:rPr>
              <a:t>A ser más autónomos, a </a:t>
            </a:r>
            <a:r>
              <a:rPr lang="es-ES" sz="1600" b="0" i="0" u="none" strike="noStrike" cap="none" baseline="0" dirty="0" smtClean="0">
                <a:solidFill>
                  <a:schemeClr val="tx1">
                    <a:lumMod val="65000"/>
                    <a:lumOff val="35000"/>
                  </a:schemeClr>
                </a:solidFill>
                <a:latin typeface="Calibri"/>
                <a:cs typeface="Calibri"/>
                <a:sym typeface="Arial"/>
              </a:rPr>
              <a:t>desarrollar </a:t>
            </a:r>
            <a:r>
              <a:rPr lang="es-ES" sz="1600" b="0" i="0" u="none" strike="noStrike" cap="none" baseline="0" dirty="0">
                <a:solidFill>
                  <a:schemeClr val="tx1">
                    <a:lumMod val="65000"/>
                    <a:lumOff val="35000"/>
                  </a:schemeClr>
                </a:solidFill>
                <a:latin typeface="Calibri"/>
                <a:cs typeface="Calibri"/>
                <a:sym typeface="Arial"/>
              </a:rPr>
              <a:t>confianza en sí mismos, a ser cuidados y cuidar a los </a:t>
            </a:r>
            <a:r>
              <a:rPr lang="es-ES" sz="1600" b="0" i="0" u="none" strike="noStrike" cap="none" baseline="0" dirty="0" smtClean="0">
                <a:solidFill>
                  <a:schemeClr val="tx1">
                    <a:lumMod val="65000"/>
                    <a:lumOff val="35000"/>
                  </a:schemeClr>
                </a:solidFill>
                <a:latin typeface="Calibri"/>
                <a:cs typeface="Calibri"/>
                <a:sym typeface="Arial"/>
              </a:rPr>
              <a:t>demás.</a:t>
            </a:r>
            <a:endParaRPr lang="es-ES" sz="1600" b="0" i="0" u="none" strike="noStrike" cap="none" baseline="0" dirty="0">
              <a:solidFill>
                <a:schemeClr val="tx1">
                  <a:lumMod val="65000"/>
                  <a:lumOff val="35000"/>
                </a:schemeClr>
              </a:solidFill>
              <a:latin typeface="Calibri"/>
              <a:cs typeface="Calibri"/>
              <a:sym typeface="Arial"/>
            </a:endParaRPr>
          </a:p>
        </p:txBody>
      </p:sp>
      <p:sp>
        <p:nvSpPr>
          <p:cNvPr id="415" name="Shape 415"/>
          <p:cNvSpPr/>
          <p:nvPr/>
        </p:nvSpPr>
        <p:spPr>
          <a:xfrm>
            <a:off x="355994" y="2375085"/>
            <a:ext cx="4282678" cy="748975"/>
          </a:xfrm>
          <a:prstGeom prst="rect">
            <a:avLst/>
          </a:prstGeom>
          <a:solidFill>
            <a:srgbClr val="14BFEA">
              <a:alpha val="9803"/>
            </a:srgbClr>
          </a:solidFill>
          <a:ln w="9525" cap="flat">
            <a:solidFill>
              <a:schemeClr val="lt1"/>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s-ES" sz="1600" dirty="0" smtClean="0">
                <a:solidFill>
                  <a:schemeClr val="tx1">
                    <a:lumMod val="65000"/>
                    <a:lumOff val="35000"/>
                  </a:schemeClr>
                </a:solidFill>
                <a:latin typeface="Calibri"/>
                <a:cs typeface="Calibri"/>
              </a:rPr>
              <a:t>A h</a:t>
            </a:r>
            <a:r>
              <a:rPr lang="es-ES" sz="1600" b="0" i="0" u="none" strike="noStrike" cap="none" baseline="0" dirty="0" smtClean="0">
                <a:solidFill>
                  <a:schemeClr val="tx1">
                    <a:lumMod val="65000"/>
                    <a:lumOff val="35000"/>
                  </a:schemeClr>
                </a:solidFill>
                <a:latin typeface="Calibri"/>
                <a:cs typeface="Calibri"/>
                <a:sym typeface="Arial"/>
              </a:rPr>
              <a:t>acer </a:t>
            </a:r>
            <a:r>
              <a:rPr lang="es-ES" sz="1600" b="0" i="0" u="none" strike="noStrike" cap="none" baseline="0" dirty="0">
                <a:solidFill>
                  <a:schemeClr val="tx1">
                    <a:lumMod val="65000"/>
                    <a:lumOff val="35000"/>
                  </a:schemeClr>
                </a:solidFill>
                <a:latin typeface="Calibri"/>
                <a:cs typeface="Calibri"/>
                <a:sym typeface="Arial"/>
              </a:rPr>
              <a:t>y hacerse preguntas, a indagar y a formular explicaciones propias sobre el mundo en el que </a:t>
            </a:r>
            <a:r>
              <a:rPr lang="es-ES" sz="1600" b="0" i="0" u="none" strike="noStrike" cap="none" baseline="0" dirty="0" smtClean="0">
                <a:solidFill>
                  <a:schemeClr val="tx1">
                    <a:lumMod val="65000"/>
                    <a:lumOff val="35000"/>
                  </a:schemeClr>
                </a:solidFill>
                <a:latin typeface="Calibri"/>
                <a:cs typeface="Calibri"/>
                <a:sym typeface="Arial"/>
              </a:rPr>
              <a:t>viven.</a:t>
            </a:r>
            <a:endParaRPr lang="es-ES" sz="1600" b="0" i="0" u="none" strike="noStrike" cap="none" baseline="0" dirty="0">
              <a:solidFill>
                <a:schemeClr val="tx1">
                  <a:lumMod val="65000"/>
                  <a:lumOff val="35000"/>
                </a:schemeClr>
              </a:solidFill>
              <a:latin typeface="Calibri"/>
              <a:cs typeface="Calibri"/>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2"/>
                                        </p:tgtEl>
                                        <p:attrNameLst>
                                          <p:attrName>style.visibility</p:attrName>
                                        </p:attrNameLst>
                                      </p:cBhvr>
                                      <p:to>
                                        <p:strVal val="visible"/>
                                      </p:to>
                                    </p:set>
                                    <p:animEffect transition="in" filter="fade">
                                      <p:cBhvr>
                                        <p:cTn id="7" dur="500"/>
                                        <p:tgtEl>
                                          <p:spTgt spid="4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5"/>
                                        </p:tgtEl>
                                        <p:attrNameLst>
                                          <p:attrName>style.visibility</p:attrName>
                                        </p:attrNameLst>
                                      </p:cBhvr>
                                      <p:to>
                                        <p:strVal val="visible"/>
                                      </p:to>
                                    </p:set>
                                    <p:animEffect transition="in" filter="fade">
                                      <p:cBhvr>
                                        <p:cTn id="11" dur="500"/>
                                        <p:tgtEl>
                                          <p:spTgt spid="4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13"/>
                                        </p:tgtEl>
                                        <p:attrNameLst>
                                          <p:attrName>style.visibility</p:attrName>
                                        </p:attrNameLst>
                                      </p:cBhvr>
                                      <p:to>
                                        <p:strVal val="visible"/>
                                      </p:to>
                                    </p:set>
                                    <p:animEffect transition="in" filter="fade">
                                      <p:cBhvr>
                                        <p:cTn id="15" dur="500"/>
                                        <p:tgtEl>
                                          <p:spTgt spid="41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14"/>
                                        </p:tgtEl>
                                        <p:attrNameLst>
                                          <p:attrName>style.visibility</p:attrName>
                                        </p:attrNameLst>
                                      </p:cBhvr>
                                      <p:to>
                                        <p:strVal val="visible"/>
                                      </p:to>
                                    </p:set>
                                    <p:animEffect transition="in" filter="fade">
                                      <p:cBhvr>
                                        <p:cTn id="19" dur="500"/>
                                        <p:tgtEl>
                                          <p:spTgt spid="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Shape 421"/>
          <p:cNvPicPr preferRelativeResize="0"/>
          <p:nvPr/>
        </p:nvPicPr>
        <p:blipFill rotWithShape="1">
          <a:blip r:embed="rId3"/>
          <a:srcRect/>
          <a:stretch/>
        </p:blipFill>
        <p:spPr>
          <a:xfrm>
            <a:off x="0" y="0"/>
            <a:ext cx="9144000" cy="6858000"/>
          </a:xfrm>
          <a:prstGeom prst="rect">
            <a:avLst/>
          </a:prstGeom>
          <a:noFill/>
          <a:ln>
            <a:noFill/>
          </a:ln>
        </p:spPr>
      </p:pic>
      <p:sp>
        <p:nvSpPr>
          <p:cNvPr id="422" name="Shape 422"/>
          <p:cNvSpPr/>
          <p:nvPr/>
        </p:nvSpPr>
        <p:spPr>
          <a:xfrm>
            <a:off x="0" y="330198"/>
            <a:ext cx="7908142" cy="740953"/>
          </a:xfrm>
          <a:prstGeom prst="rect">
            <a:avLst/>
          </a:prstGeom>
          <a:solidFill>
            <a:srgbClr val="F2F2F2">
              <a:alpha val="69803"/>
            </a:srgb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423" name="Shape 423"/>
          <p:cNvSpPr/>
          <p:nvPr/>
        </p:nvSpPr>
        <p:spPr>
          <a:xfrm flipH="1">
            <a:off x="7908142" y="330198"/>
            <a:ext cx="156753" cy="740953"/>
          </a:xfrm>
          <a:prstGeom prst="rect">
            <a:avLst/>
          </a:prstGeom>
          <a:solidFill>
            <a:srgbClr val="F48646"/>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424" name="Shape 424"/>
          <p:cNvSpPr txBox="1"/>
          <p:nvPr/>
        </p:nvSpPr>
        <p:spPr>
          <a:xfrm>
            <a:off x="355995" y="470414"/>
            <a:ext cx="7352904" cy="57482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F48646"/>
              </a:buClr>
              <a:buSzPct val="25000"/>
              <a:buFont typeface="Arial"/>
              <a:buNone/>
            </a:pPr>
            <a:r>
              <a:rPr lang="es-ES" sz="2300" b="0" i="0" u="none" strike="noStrike" cap="none" baseline="0" dirty="0">
                <a:solidFill>
                  <a:srgbClr val="F48646"/>
                </a:solidFill>
                <a:latin typeface="Calibri"/>
                <a:cs typeface="Calibri"/>
                <a:sym typeface="Arial"/>
              </a:rPr>
              <a:t>¿Qué se enseña y qué se aprende en la educación inicial?</a:t>
            </a:r>
          </a:p>
        </p:txBody>
      </p:sp>
      <p:sp>
        <p:nvSpPr>
          <p:cNvPr id="426" name="Shape 426"/>
          <p:cNvSpPr/>
          <p:nvPr/>
        </p:nvSpPr>
        <p:spPr>
          <a:xfrm>
            <a:off x="355992" y="2939404"/>
            <a:ext cx="4282678" cy="405372"/>
          </a:xfrm>
          <a:prstGeom prst="rect">
            <a:avLst/>
          </a:prstGeom>
          <a:solidFill>
            <a:srgbClr val="F48746">
              <a:alpha val="9803"/>
            </a:srgbClr>
          </a:solidFill>
          <a:ln w="9525" cap="flat">
            <a:solidFill>
              <a:schemeClr val="lt1"/>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s-ES" sz="1600" b="0" i="0" u="none" strike="noStrike" cap="none" baseline="0" dirty="0">
                <a:solidFill>
                  <a:schemeClr val="tx1">
                    <a:lumMod val="65000"/>
                    <a:lumOff val="35000"/>
                  </a:schemeClr>
                </a:solidFill>
                <a:latin typeface="Calibri"/>
                <a:cs typeface="Calibri"/>
                <a:sym typeface="Arial"/>
              </a:rPr>
              <a:t>A descubrir diferentes formas de </a:t>
            </a:r>
            <a:r>
              <a:rPr lang="es-ES" sz="1600" b="0" i="0" u="none" strike="noStrike" cap="none" baseline="0" dirty="0" smtClean="0">
                <a:solidFill>
                  <a:schemeClr val="tx1">
                    <a:lumMod val="65000"/>
                    <a:lumOff val="35000"/>
                  </a:schemeClr>
                </a:solidFill>
                <a:latin typeface="Calibri"/>
                <a:cs typeface="Calibri"/>
                <a:sym typeface="Arial"/>
              </a:rPr>
              <a:t>expresión.</a:t>
            </a:r>
            <a:endParaRPr lang="es-ES" sz="1600" b="0" i="0" u="none" strike="noStrike" cap="none" baseline="0" dirty="0">
              <a:solidFill>
                <a:schemeClr val="tx1">
                  <a:lumMod val="65000"/>
                  <a:lumOff val="35000"/>
                </a:schemeClr>
              </a:solidFill>
              <a:latin typeface="Calibri"/>
              <a:cs typeface="Calibri"/>
              <a:sym typeface="Arial"/>
            </a:endParaRPr>
          </a:p>
        </p:txBody>
      </p:sp>
      <p:sp>
        <p:nvSpPr>
          <p:cNvPr id="427" name="Shape 427"/>
          <p:cNvSpPr/>
          <p:nvPr/>
        </p:nvSpPr>
        <p:spPr>
          <a:xfrm>
            <a:off x="355995" y="4561083"/>
            <a:ext cx="4282678" cy="648587"/>
          </a:xfrm>
          <a:prstGeom prst="rect">
            <a:avLst/>
          </a:prstGeom>
          <a:solidFill>
            <a:srgbClr val="C3CA3E">
              <a:alpha val="9803"/>
            </a:srgbClr>
          </a:solidFill>
          <a:ln w="9525" cap="flat">
            <a:solidFill>
              <a:schemeClr val="lt1"/>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s-ES" sz="1600" b="0" i="0" u="none" strike="noStrike" cap="none" baseline="0" dirty="0">
                <a:solidFill>
                  <a:schemeClr val="tx1">
                    <a:lumMod val="65000"/>
                    <a:lumOff val="35000"/>
                  </a:schemeClr>
                </a:solidFill>
                <a:latin typeface="Calibri"/>
                <a:cs typeface="Calibri"/>
                <a:sym typeface="Arial"/>
              </a:rPr>
              <a:t>A descifrar las lógicas en las que se mueve la vida</a:t>
            </a:r>
          </a:p>
        </p:txBody>
      </p:sp>
      <p:sp>
        <p:nvSpPr>
          <p:cNvPr id="428" name="Shape 428"/>
          <p:cNvSpPr/>
          <p:nvPr/>
        </p:nvSpPr>
        <p:spPr>
          <a:xfrm>
            <a:off x="355992" y="1911978"/>
            <a:ext cx="4282678" cy="862027"/>
          </a:xfrm>
          <a:prstGeom prst="rect">
            <a:avLst/>
          </a:prstGeom>
          <a:solidFill>
            <a:srgbClr val="4180C3">
              <a:alpha val="9803"/>
            </a:srgbClr>
          </a:solidFill>
          <a:ln w="9525" cap="flat">
            <a:solidFill>
              <a:schemeClr val="lt1"/>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s-ES" sz="1600" b="0" i="0" u="none" strike="noStrike" cap="none" baseline="0" dirty="0">
                <a:solidFill>
                  <a:schemeClr val="tx1">
                    <a:lumMod val="65000"/>
                    <a:lumOff val="35000"/>
                  </a:schemeClr>
                </a:solidFill>
                <a:latin typeface="Calibri"/>
                <a:cs typeface="Calibri"/>
                <a:sym typeface="Arial"/>
              </a:rPr>
              <a:t>A solucionar problemas cotidianos; a sorprenderse con las posibilidades de movimiento que ofrece su </a:t>
            </a:r>
            <a:r>
              <a:rPr lang="es-ES" sz="1600" b="0" i="0" u="none" strike="noStrike" cap="none" baseline="0" dirty="0" smtClean="0">
                <a:solidFill>
                  <a:schemeClr val="tx1">
                    <a:lumMod val="65000"/>
                    <a:lumOff val="35000"/>
                  </a:schemeClr>
                </a:solidFill>
                <a:latin typeface="Calibri"/>
                <a:cs typeface="Calibri"/>
                <a:sym typeface="Arial"/>
              </a:rPr>
              <a:t>cuerpo.</a:t>
            </a:r>
            <a:endParaRPr lang="es-ES" sz="1600" b="0" i="0" u="none" strike="noStrike" cap="none" baseline="0" dirty="0">
              <a:solidFill>
                <a:schemeClr val="tx1">
                  <a:lumMod val="65000"/>
                  <a:lumOff val="35000"/>
                </a:schemeClr>
              </a:solidFill>
              <a:latin typeface="Calibri"/>
              <a:cs typeface="Calibri"/>
              <a:sym typeface="Arial"/>
            </a:endParaRPr>
          </a:p>
        </p:txBody>
      </p:sp>
      <p:sp>
        <p:nvSpPr>
          <p:cNvPr id="429" name="Shape 429"/>
          <p:cNvSpPr/>
          <p:nvPr/>
        </p:nvSpPr>
        <p:spPr>
          <a:xfrm>
            <a:off x="355992" y="3504841"/>
            <a:ext cx="4282678" cy="896177"/>
          </a:xfrm>
          <a:prstGeom prst="rect">
            <a:avLst/>
          </a:prstGeom>
          <a:solidFill>
            <a:srgbClr val="CC3294">
              <a:alpha val="9803"/>
            </a:srgbClr>
          </a:solidFill>
          <a:ln w="9525" cap="flat">
            <a:solidFill>
              <a:schemeClr val="lt1"/>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s-ES" sz="1600" b="0" i="0" u="none" strike="noStrike" cap="none" baseline="0" dirty="0">
                <a:solidFill>
                  <a:schemeClr val="tx1">
                    <a:lumMod val="65000"/>
                    <a:lumOff val="35000"/>
                  </a:schemeClr>
                </a:solidFill>
                <a:latin typeface="Calibri"/>
                <a:cs typeface="Calibri"/>
                <a:sym typeface="Arial"/>
              </a:rPr>
              <a:t>A enriquecer su lenguaje y a construir su identidad en relación </a:t>
            </a:r>
            <a:r>
              <a:rPr lang="es-ES" sz="1600" b="0" i="0" u="none" strike="noStrike" cap="none" baseline="0" dirty="0" smtClean="0">
                <a:solidFill>
                  <a:schemeClr val="tx1">
                    <a:lumMod val="65000"/>
                    <a:lumOff val="35000"/>
                  </a:schemeClr>
                </a:solidFill>
                <a:latin typeface="Calibri"/>
                <a:cs typeface="Calibri"/>
                <a:sym typeface="Arial"/>
              </a:rPr>
              <a:t>con </a:t>
            </a:r>
            <a:r>
              <a:rPr lang="es-ES" sz="1600" b="0" i="0" u="none" strike="noStrike" cap="none" baseline="0" dirty="0">
                <a:solidFill>
                  <a:schemeClr val="tx1">
                    <a:lumMod val="65000"/>
                    <a:lumOff val="35000"/>
                  </a:schemeClr>
                </a:solidFill>
                <a:latin typeface="Calibri"/>
                <a:cs typeface="Calibri"/>
                <a:sym typeface="Arial"/>
              </a:rPr>
              <a:t>familia</a:t>
            </a:r>
            <a:r>
              <a:rPr lang="es-ES" sz="1600" b="0" i="0" u="none" strike="noStrike" cap="none" baseline="0" dirty="0" smtClean="0">
                <a:solidFill>
                  <a:schemeClr val="tx1">
                    <a:lumMod val="65000"/>
                    <a:lumOff val="35000"/>
                  </a:schemeClr>
                </a:solidFill>
                <a:latin typeface="Calibri"/>
                <a:cs typeface="Calibri"/>
                <a:sym typeface="Arial"/>
              </a:rPr>
              <a:t>, </a:t>
            </a:r>
            <a:r>
              <a:rPr lang="es-ES" sz="1600" b="0" i="0" u="none" strike="noStrike" cap="none" baseline="0" dirty="0">
                <a:solidFill>
                  <a:schemeClr val="tx1">
                    <a:lumMod val="65000"/>
                    <a:lumOff val="35000"/>
                  </a:schemeClr>
                </a:solidFill>
                <a:latin typeface="Calibri"/>
                <a:cs typeface="Calibri"/>
                <a:sym typeface="Arial"/>
              </a:rPr>
              <a:t>comunidad</a:t>
            </a:r>
            <a:r>
              <a:rPr lang="es-ES" sz="1600" b="0" i="0" u="none" strike="noStrike" cap="none" baseline="0" dirty="0" smtClean="0">
                <a:solidFill>
                  <a:schemeClr val="tx1">
                    <a:lumMod val="65000"/>
                    <a:lumOff val="35000"/>
                  </a:schemeClr>
                </a:solidFill>
                <a:latin typeface="Calibri"/>
                <a:cs typeface="Calibri"/>
                <a:sym typeface="Arial"/>
              </a:rPr>
              <a:t>, </a:t>
            </a:r>
            <a:r>
              <a:rPr lang="es-ES" sz="1600" b="0" i="0" u="none" strike="noStrike" cap="none" baseline="0" dirty="0">
                <a:solidFill>
                  <a:schemeClr val="tx1">
                    <a:lumMod val="65000"/>
                    <a:lumOff val="35000"/>
                  </a:schemeClr>
                </a:solidFill>
                <a:latin typeface="Calibri"/>
                <a:cs typeface="Calibri"/>
                <a:sym typeface="Arial"/>
              </a:rPr>
              <a:t>cultura</a:t>
            </a:r>
            <a:r>
              <a:rPr lang="es-ES" sz="1600" b="0" i="0" u="none" strike="noStrike" cap="none" baseline="0" dirty="0" smtClean="0">
                <a:solidFill>
                  <a:schemeClr val="tx1">
                    <a:lumMod val="65000"/>
                    <a:lumOff val="35000"/>
                  </a:schemeClr>
                </a:solidFill>
                <a:latin typeface="Calibri"/>
                <a:cs typeface="Calibri"/>
                <a:sym typeface="Arial"/>
              </a:rPr>
              <a:t>, </a:t>
            </a:r>
            <a:r>
              <a:rPr lang="es-ES" sz="1600" b="0" i="0" u="none" strike="noStrike" cap="none" baseline="0" dirty="0">
                <a:solidFill>
                  <a:schemeClr val="tx1">
                    <a:lumMod val="65000"/>
                    <a:lumOff val="35000"/>
                  </a:schemeClr>
                </a:solidFill>
                <a:latin typeface="Calibri"/>
                <a:cs typeface="Calibri"/>
                <a:sym typeface="Arial"/>
              </a:rPr>
              <a:t>territorio </a:t>
            </a:r>
            <a:r>
              <a:rPr lang="es-ES" sz="1600" b="0" i="0" u="none" strike="noStrike" cap="none" baseline="0" dirty="0" smtClean="0">
                <a:solidFill>
                  <a:schemeClr val="tx1">
                    <a:lumMod val="65000"/>
                    <a:lumOff val="35000"/>
                  </a:schemeClr>
                </a:solidFill>
                <a:latin typeface="Calibri"/>
                <a:cs typeface="Calibri"/>
                <a:sym typeface="Arial"/>
              </a:rPr>
              <a:t>y </a:t>
            </a:r>
            <a:r>
              <a:rPr lang="es-ES" sz="1600" b="0" i="0" u="none" strike="noStrike" cap="none" baseline="0" dirty="0">
                <a:solidFill>
                  <a:schemeClr val="tx1">
                    <a:lumMod val="65000"/>
                    <a:lumOff val="35000"/>
                  </a:schemeClr>
                </a:solidFill>
                <a:latin typeface="Calibri"/>
                <a:cs typeface="Calibri"/>
                <a:sym typeface="Arial"/>
              </a:rPr>
              <a:t>país.</a:t>
            </a:r>
          </a:p>
        </p:txBody>
      </p:sp>
      <p:pic>
        <p:nvPicPr>
          <p:cNvPr id="2" name="Imagen 1"/>
          <p:cNvPicPr>
            <a:picLocks noChangeAspect="1"/>
          </p:cNvPicPr>
          <p:nvPr/>
        </p:nvPicPr>
        <p:blipFill rotWithShape="1">
          <a:blip r:embed="rId4">
            <a:extLst>
              <a:ext uri="{28A0092B-C50C-407E-A947-70E740481C1C}">
                <a14:useLocalDpi xmlns:a14="http://schemas.microsoft.com/office/drawing/2010/main" val="0"/>
              </a:ext>
            </a:extLst>
          </a:blip>
          <a:srcRect l="7389"/>
          <a:stretch/>
        </p:blipFill>
        <p:spPr>
          <a:xfrm>
            <a:off x="4855299" y="1911978"/>
            <a:ext cx="4072069" cy="32976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8"/>
                                        </p:tgtEl>
                                        <p:attrNameLst>
                                          <p:attrName>style.visibility</p:attrName>
                                        </p:attrNameLst>
                                      </p:cBhvr>
                                      <p:to>
                                        <p:strVal val="visible"/>
                                      </p:to>
                                    </p:set>
                                    <p:animEffect transition="in" filter="fade">
                                      <p:cBhvr>
                                        <p:cTn id="7" dur="500"/>
                                        <p:tgtEl>
                                          <p:spTgt spid="42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26"/>
                                        </p:tgtEl>
                                        <p:attrNameLst>
                                          <p:attrName>style.visibility</p:attrName>
                                        </p:attrNameLst>
                                      </p:cBhvr>
                                      <p:to>
                                        <p:strVal val="visible"/>
                                      </p:to>
                                    </p:set>
                                    <p:animEffect transition="in" filter="fade">
                                      <p:cBhvr>
                                        <p:cTn id="11" dur="500"/>
                                        <p:tgtEl>
                                          <p:spTgt spid="42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29"/>
                                        </p:tgtEl>
                                        <p:attrNameLst>
                                          <p:attrName>style.visibility</p:attrName>
                                        </p:attrNameLst>
                                      </p:cBhvr>
                                      <p:to>
                                        <p:strVal val="visible"/>
                                      </p:to>
                                    </p:set>
                                    <p:animEffect transition="in" filter="fade">
                                      <p:cBhvr>
                                        <p:cTn id="15" dur="500"/>
                                        <p:tgtEl>
                                          <p:spTgt spid="42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27"/>
                                        </p:tgtEl>
                                        <p:attrNameLst>
                                          <p:attrName>style.visibility</p:attrName>
                                        </p:attrNameLst>
                                      </p:cBhvr>
                                      <p:to>
                                        <p:strVal val="visible"/>
                                      </p:to>
                                    </p:set>
                                    <p:animEffect transition="in" filter="fade">
                                      <p:cBhvr>
                                        <p:cTn id="19" dur="500"/>
                                        <p:tgtEl>
                                          <p:spTgt spid="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pic>
        <p:nvPicPr>
          <p:cNvPr id="435" name="Shape 435"/>
          <p:cNvPicPr preferRelativeResize="0"/>
          <p:nvPr/>
        </p:nvPicPr>
        <p:blipFill rotWithShape="1">
          <a:blip r:embed="rId3"/>
          <a:srcRect/>
          <a:stretch/>
        </p:blipFill>
        <p:spPr>
          <a:xfrm>
            <a:off x="0" y="0"/>
            <a:ext cx="9144000" cy="6858000"/>
          </a:xfrm>
          <a:prstGeom prst="rect">
            <a:avLst/>
          </a:prstGeom>
          <a:noFill/>
          <a:ln>
            <a:noFill/>
          </a:ln>
        </p:spPr>
      </p:pic>
      <p:sp>
        <p:nvSpPr>
          <p:cNvPr id="436" name="Shape 436"/>
          <p:cNvSpPr/>
          <p:nvPr/>
        </p:nvSpPr>
        <p:spPr>
          <a:xfrm>
            <a:off x="0" y="330198"/>
            <a:ext cx="7908142" cy="740953"/>
          </a:xfrm>
          <a:prstGeom prst="rect">
            <a:avLst/>
          </a:prstGeom>
          <a:solidFill>
            <a:srgbClr val="F2F2F2">
              <a:alpha val="69803"/>
            </a:srgb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437" name="Shape 437"/>
          <p:cNvSpPr/>
          <p:nvPr/>
        </p:nvSpPr>
        <p:spPr>
          <a:xfrm flipH="1">
            <a:off x="7908142" y="330198"/>
            <a:ext cx="156753" cy="740953"/>
          </a:xfrm>
          <a:prstGeom prst="rect">
            <a:avLst/>
          </a:prstGeom>
          <a:solidFill>
            <a:srgbClr val="F48646"/>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438" name="Shape 438"/>
          <p:cNvSpPr txBox="1"/>
          <p:nvPr/>
        </p:nvSpPr>
        <p:spPr>
          <a:xfrm>
            <a:off x="355995" y="470414"/>
            <a:ext cx="7352904" cy="57482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F48646"/>
              </a:buClr>
              <a:buSzPct val="25000"/>
              <a:buFont typeface="Arial"/>
              <a:buNone/>
            </a:pPr>
            <a:r>
              <a:rPr lang="es-ES" sz="2300" b="0" i="0" u="none" strike="noStrike" cap="none" baseline="0" dirty="0">
                <a:solidFill>
                  <a:srgbClr val="F48646"/>
                </a:solidFill>
                <a:latin typeface="Calibri"/>
                <a:cs typeface="Calibri"/>
                <a:sym typeface="Arial"/>
              </a:rPr>
              <a:t>¿Qué se enseña y qué se aprende en la educación inicial?</a:t>
            </a:r>
          </a:p>
        </p:txBody>
      </p:sp>
      <p:sp>
        <p:nvSpPr>
          <p:cNvPr id="439" name="Shape 439"/>
          <p:cNvSpPr/>
          <p:nvPr/>
        </p:nvSpPr>
        <p:spPr>
          <a:xfrm>
            <a:off x="355992" y="4563847"/>
            <a:ext cx="8427060" cy="1122970"/>
          </a:xfrm>
          <a:prstGeom prst="rect">
            <a:avLst/>
          </a:prstGeom>
          <a:solidFill>
            <a:srgbClr val="14BFEA">
              <a:alpha val="9803"/>
            </a:srgbClr>
          </a:solidFill>
          <a:ln w="9525" cap="flat">
            <a:solidFill>
              <a:schemeClr val="lt1"/>
            </a:solidFill>
            <a:prstDash val="solid"/>
            <a:miter/>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s-ES" sz="2000" b="0" i="0" u="none" strike="noStrike" cap="none" baseline="0" dirty="0">
                <a:solidFill>
                  <a:schemeClr val="bg1">
                    <a:lumMod val="50000"/>
                  </a:schemeClr>
                </a:solidFill>
                <a:latin typeface="Calibri"/>
                <a:cs typeface="Calibri"/>
                <a:sym typeface="Arial"/>
              </a:rPr>
              <a:t>Aprenden a encontrar múltiples y diversas maneras de </a:t>
            </a:r>
            <a:r>
              <a:rPr lang="es-ES" sz="2000" b="0" i="0" u="none" strike="noStrike" cap="none" baseline="0" dirty="0" smtClean="0">
                <a:solidFill>
                  <a:schemeClr val="bg1">
                    <a:lumMod val="50000"/>
                  </a:schemeClr>
                </a:solidFill>
                <a:latin typeface="Calibri"/>
                <a:cs typeface="Calibri"/>
                <a:sym typeface="Arial"/>
              </a:rPr>
              <a:t>ser niñas y niños,</a:t>
            </a:r>
            <a:r>
              <a:rPr lang="es-ES" sz="2000" b="0" i="0" u="none" strike="noStrike" cap="none" dirty="0" smtClean="0">
                <a:solidFill>
                  <a:schemeClr val="bg1">
                    <a:lumMod val="50000"/>
                  </a:schemeClr>
                </a:solidFill>
                <a:latin typeface="Calibri"/>
                <a:cs typeface="Calibri"/>
                <a:sym typeface="Arial"/>
              </a:rPr>
              <a:t> </a:t>
            </a:r>
            <a:r>
              <a:rPr lang="es-ES" sz="2000" b="0" i="0" u="none" strike="noStrike" cap="none" baseline="0" dirty="0" smtClean="0">
                <a:solidFill>
                  <a:schemeClr val="bg1">
                    <a:lumMod val="50000"/>
                  </a:schemeClr>
                </a:solidFill>
                <a:latin typeface="Calibri"/>
                <a:cs typeface="Calibri"/>
                <a:sym typeface="Arial"/>
              </a:rPr>
              <a:t>mientras disfrutan</a:t>
            </a:r>
            <a:r>
              <a:rPr lang="es-ES" sz="2000" b="0" i="0" u="none" strike="noStrike" cap="none" dirty="0" smtClean="0">
                <a:solidFill>
                  <a:schemeClr val="bg1">
                    <a:lumMod val="50000"/>
                  </a:schemeClr>
                </a:solidFill>
                <a:latin typeface="Calibri"/>
                <a:cs typeface="Calibri"/>
                <a:sym typeface="Arial"/>
              </a:rPr>
              <a:t> </a:t>
            </a:r>
            <a:r>
              <a:rPr lang="es-ES" sz="2000" b="0" i="0" u="none" strike="noStrike" cap="none" baseline="0" dirty="0" smtClean="0">
                <a:solidFill>
                  <a:schemeClr val="bg1">
                    <a:lumMod val="50000"/>
                  </a:schemeClr>
                </a:solidFill>
                <a:latin typeface="Calibri"/>
                <a:cs typeface="Calibri"/>
                <a:sym typeface="Arial"/>
              </a:rPr>
              <a:t>experiencias </a:t>
            </a:r>
            <a:r>
              <a:rPr lang="es-ES" sz="2000" b="0" i="1" u="none" strike="noStrike" cap="none" baseline="0" dirty="0">
                <a:solidFill>
                  <a:schemeClr val="bg1">
                    <a:lumMod val="50000"/>
                  </a:schemeClr>
                </a:solidFill>
                <a:latin typeface="Calibri"/>
                <a:cs typeface="Calibri"/>
                <a:sym typeface="Arial"/>
              </a:rPr>
              <a:t>de juego</a:t>
            </a:r>
            <a:r>
              <a:rPr lang="es-ES" sz="2000" b="0" i="1" u="none" strike="noStrike" cap="none" baseline="0" dirty="0" smtClean="0">
                <a:solidFill>
                  <a:schemeClr val="bg1">
                    <a:lumMod val="50000"/>
                  </a:schemeClr>
                </a:solidFill>
                <a:latin typeface="Calibri"/>
                <a:cs typeface="Calibri"/>
                <a:sym typeface="Arial"/>
              </a:rPr>
              <a:t>, </a:t>
            </a:r>
            <a:r>
              <a:rPr lang="es-ES" sz="2000" b="0" i="1" u="none" strike="noStrike" cap="none" baseline="0" dirty="0">
                <a:solidFill>
                  <a:schemeClr val="bg1">
                    <a:lumMod val="50000"/>
                  </a:schemeClr>
                </a:solidFill>
                <a:latin typeface="Calibri"/>
                <a:cs typeface="Calibri"/>
                <a:sym typeface="Arial"/>
              </a:rPr>
              <a:t>arte</a:t>
            </a:r>
            <a:r>
              <a:rPr lang="es-ES" sz="2000" b="0" i="1" u="none" strike="noStrike" cap="none" baseline="0" dirty="0" smtClean="0">
                <a:solidFill>
                  <a:schemeClr val="bg1">
                    <a:lumMod val="50000"/>
                  </a:schemeClr>
                </a:solidFill>
                <a:latin typeface="Calibri"/>
                <a:cs typeface="Calibri"/>
                <a:sym typeface="Arial"/>
              </a:rPr>
              <a:t>, </a:t>
            </a:r>
            <a:r>
              <a:rPr lang="es-ES" sz="2000" b="0" i="1" u="none" strike="noStrike" cap="none" baseline="0" dirty="0">
                <a:solidFill>
                  <a:schemeClr val="bg1">
                    <a:lumMod val="50000"/>
                  </a:schemeClr>
                </a:solidFill>
                <a:latin typeface="Calibri"/>
                <a:cs typeface="Calibri"/>
                <a:sym typeface="Arial"/>
              </a:rPr>
              <a:t>literatura y </a:t>
            </a:r>
            <a:r>
              <a:rPr lang="es-ES" sz="2000" b="0" i="1" u="none" strike="noStrike" cap="none" baseline="0" dirty="0" smtClean="0">
                <a:solidFill>
                  <a:schemeClr val="bg1">
                    <a:lumMod val="50000"/>
                  </a:schemeClr>
                </a:solidFill>
                <a:latin typeface="Calibri"/>
                <a:cs typeface="Calibri"/>
                <a:sym typeface="Arial"/>
              </a:rPr>
              <a:t>exploración </a:t>
            </a:r>
            <a:r>
              <a:rPr lang="es-ES" sz="2000" b="0" i="1" u="none" strike="noStrike" cap="none" baseline="0" dirty="0">
                <a:solidFill>
                  <a:schemeClr val="bg1">
                    <a:lumMod val="50000"/>
                  </a:schemeClr>
                </a:solidFill>
                <a:latin typeface="Calibri"/>
                <a:cs typeface="Calibri"/>
                <a:sym typeface="Arial"/>
              </a:rPr>
              <a:t>del medio.</a:t>
            </a:r>
          </a:p>
        </p:txBody>
      </p:sp>
      <p:sp>
        <p:nvSpPr>
          <p:cNvPr id="441" name="Shape 441"/>
          <p:cNvSpPr/>
          <p:nvPr/>
        </p:nvSpPr>
        <p:spPr>
          <a:xfrm>
            <a:off x="355995" y="1879397"/>
            <a:ext cx="4282678" cy="674183"/>
          </a:xfrm>
          <a:prstGeom prst="rect">
            <a:avLst/>
          </a:prstGeom>
          <a:solidFill>
            <a:srgbClr val="2CB34C">
              <a:alpha val="9803"/>
            </a:srgbClr>
          </a:solidFill>
          <a:ln w="9525" cap="flat">
            <a:solidFill>
              <a:schemeClr val="lt1"/>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s-ES" sz="1600" b="0" i="0" u="none" strike="noStrike" cap="none" baseline="0" dirty="0">
                <a:solidFill>
                  <a:schemeClr val="tx1">
                    <a:lumMod val="65000"/>
                    <a:lumOff val="35000"/>
                  </a:schemeClr>
                </a:solidFill>
                <a:latin typeface="Calibri"/>
                <a:cs typeface="Calibri"/>
                <a:sym typeface="Arial"/>
              </a:rPr>
              <a:t>A construir normas; a relacionarse con el ambiente natural, social y </a:t>
            </a:r>
            <a:r>
              <a:rPr lang="es-ES" sz="1600" b="0" i="0" u="none" strike="noStrike" cap="none" baseline="0" dirty="0" smtClean="0">
                <a:solidFill>
                  <a:schemeClr val="tx1">
                    <a:lumMod val="65000"/>
                    <a:lumOff val="35000"/>
                  </a:schemeClr>
                </a:solidFill>
                <a:latin typeface="Calibri"/>
                <a:cs typeface="Calibri"/>
                <a:sym typeface="Arial"/>
              </a:rPr>
              <a:t>cultural.</a:t>
            </a:r>
            <a:endParaRPr lang="es-ES" sz="1600" b="0" i="0" u="none" strike="noStrike" cap="none" baseline="0" dirty="0">
              <a:solidFill>
                <a:schemeClr val="tx1">
                  <a:lumMod val="65000"/>
                  <a:lumOff val="35000"/>
                </a:schemeClr>
              </a:solidFill>
              <a:latin typeface="Calibri"/>
              <a:cs typeface="Calibri"/>
              <a:sym typeface="Arial"/>
            </a:endParaRPr>
          </a:p>
        </p:txBody>
      </p:sp>
      <p:sp>
        <p:nvSpPr>
          <p:cNvPr id="442" name="Shape 442"/>
          <p:cNvSpPr/>
          <p:nvPr/>
        </p:nvSpPr>
        <p:spPr>
          <a:xfrm>
            <a:off x="355995" y="2687834"/>
            <a:ext cx="4282678" cy="673992"/>
          </a:xfrm>
          <a:prstGeom prst="rect">
            <a:avLst/>
          </a:prstGeom>
          <a:solidFill>
            <a:srgbClr val="EE5B64">
              <a:alpha val="9803"/>
            </a:srgbClr>
          </a:solidFill>
          <a:ln w="9525" cap="flat">
            <a:solidFill>
              <a:schemeClr val="lt1"/>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s-ES" sz="1600" b="0" i="0" u="none" strike="noStrike" cap="none" baseline="0" dirty="0">
                <a:solidFill>
                  <a:schemeClr val="tx1">
                    <a:lumMod val="65000"/>
                    <a:lumOff val="35000"/>
                  </a:schemeClr>
                </a:solidFill>
                <a:latin typeface="Calibri"/>
                <a:cs typeface="Calibri"/>
                <a:sym typeface="Arial"/>
              </a:rPr>
              <a:t>A sentirse acogidos, seguros, partícipes, escuchados, </a:t>
            </a:r>
            <a:r>
              <a:rPr lang="es-ES" sz="1600" b="0" i="0" u="none" strike="noStrike" cap="none" baseline="0" dirty="0" smtClean="0">
                <a:solidFill>
                  <a:schemeClr val="tx1">
                    <a:lumMod val="65000"/>
                    <a:lumOff val="35000"/>
                  </a:schemeClr>
                </a:solidFill>
                <a:latin typeface="Calibri"/>
                <a:cs typeface="Calibri"/>
                <a:sym typeface="Arial"/>
              </a:rPr>
              <a:t>reconocidos.</a:t>
            </a:r>
            <a:endParaRPr lang="es-ES" sz="1600" b="0" i="0" u="none" strike="noStrike" cap="none" baseline="0" dirty="0">
              <a:solidFill>
                <a:schemeClr val="tx1">
                  <a:lumMod val="65000"/>
                  <a:lumOff val="35000"/>
                </a:schemeClr>
              </a:solidFill>
              <a:latin typeface="Calibri"/>
              <a:cs typeface="Calibri"/>
              <a:sym typeface="Arial"/>
            </a:endParaRPr>
          </a:p>
        </p:txBody>
      </p:sp>
      <p:sp>
        <p:nvSpPr>
          <p:cNvPr id="443" name="Shape 443"/>
          <p:cNvSpPr/>
          <p:nvPr/>
        </p:nvSpPr>
        <p:spPr>
          <a:xfrm>
            <a:off x="355995" y="3424278"/>
            <a:ext cx="4282678" cy="641262"/>
          </a:xfrm>
          <a:prstGeom prst="rect">
            <a:avLst/>
          </a:prstGeom>
          <a:solidFill>
            <a:srgbClr val="F48646">
              <a:alpha val="9803"/>
            </a:srgbClr>
          </a:solidFill>
          <a:ln w="9525" cap="flat">
            <a:solidFill>
              <a:schemeClr val="lt1"/>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s-ES" sz="1600" b="0" i="0" u="none" strike="noStrike" cap="none" baseline="0" dirty="0">
                <a:solidFill>
                  <a:schemeClr val="tx1">
                    <a:lumMod val="65000"/>
                    <a:lumOff val="35000"/>
                  </a:schemeClr>
                </a:solidFill>
                <a:latin typeface="Calibri"/>
                <a:cs typeface="Calibri"/>
                <a:sym typeface="Arial"/>
              </a:rPr>
              <a:t>A apropiarse y hacer suyos hábitos de vida </a:t>
            </a:r>
            <a:r>
              <a:rPr lang="es-ES" sz="1600" b="0" i="0" u="none" strike="noStrike" cap="none" baseline="0" dirty="0" smtClean="0">
                <a:solidFill>
                  <a:schemeClr val="tx1">
                    <a:lumMod val="65000"/>
                    <a:lumOff val="35000"/>
                  </a:schemeClr>
                </a:solidFill>
                <a:latin typeface="Calibri"/>
                <a:cs typeface="Calibri"/>
                <a:sym typeface="Arial"/>
              </a:rPr>
              <a:t>saludable.</a:t>
            </a:r>
            <a:endParaRPr lang="es-ES" sz="1600" b="0" i="0" u="none" strike="noStrike" cap="none" baseline="0" dirty="0">
              <a:solidFill>
                <a:schemeClr val="tx1">
                  <a:lumMod val="65000"/>
                  <a:lumOff val="35000"/>
                </a:schemeClr>
              </a:solidFill>
              <a:latin typeface="Calibri"/>
              <a:cs typeface="Calibri"/>
              <a:sym typeface="Arial"/>
            </a:endParaRP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8729" y="1662014"/>
            <a:ext cx="3753853" cy="25025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nodeType="afterEffect">
                                  <p:stCondLst>
                                    <p:cond delay="0"/>
                                  </p:stCondLst>
                                  <p:childTnLst>
                                    <p:set>
                                      <p:cBhvr>
                                        <p:cTn id="6" dur="1" fill="hold">
                                          <p:stCondLst>
                                            <p:cond delay="0"/>
                                          </p:stCondLst>
                                        </p:cTn>
                                        <p:tgtEl>
                                          <p:spTgt spid="441"/>
                                        </p:tgtEl>
                                        <p:attrNameLst>
                                          <p:attrName>style.visibility</p:attrName>
                                        </p:attrNameLst>
                                      </p:cBhvr>
                                      <p:to>
                                        <p:strVal val="visible"/>
                                      </p:to>
                                    </p:set>
                                    <p:animEffect transition="in" filter="fade">
                                      <p:cBhvr>
                                        <p:cTn id="7" dur="500"/>
                                        <p:tgtEl>
                                          <p:spTgt spid="44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42"/>
                                        </p:tgtEl>
                                        <p:attrNameLst>
                                          <p:attrName>style.visibility</p:attrName>
                                        </p:attrNameLst>
                                      </p:cBhvr>
                                      <p:to>
                                        <p:strVal val="visible"/>
                                      </p:to>
                                    </p:set>
                                    <p:animEffect transition="in" filter="fade">
                                      <p:cBhvr>
                                        <p:cTn id="11" dur="500"/>
                                        <p:tgtEl>
                                          <p:spTgt spid="442"/>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443"/>
                                        </p:tgtEl>
                                        <p:attrNameLst>
                                          <p:attrName>style.visibility</p:attrName>
                                        </p:attrNameLst>
                                      </p:cBhvr>
                                      <p:to>
                                        <p:strVal val="visible"/>
                                      </p:to>
                                    </p:set>
                                    <p:animEffect transition="in" filter="fade">
                                      <p:cBhvr>
                                        <p:cTn id="15" dur="500"/>
                                        <p:tgtEl>
                                          <p:spTgt spid="4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39"/>
                                        </p:tgtEl>
                                        <p:attrNameLst>
                                          <p:attrName>style.visibility</p:attrName>
                                        </p:attrNameLst>
                                      </p:cBhvr>
                                      <p:to>
                                        <p:strVal val="visible"/>
                                      </p:to>
                                    </p:set>
                                    <p:animEffect transition="in" filter="fade">
                                      <p:cBhvr>
                                        <p:cTn id="19" dur="500"/>
                                        <p:tgtEl>
                                          <p:spTgt spid="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Shape 165"/>
          <p:cNvPicPr preferRelativeResize="0"/>
          <p:nvPr/>
        </p:nvPicPr>
        <p:blipFill rotWithShape="1">
          <a:blip r:embed="rId3"/>
          <a:srcRect/>
          <a:stretch/>
        </p:blipFill>
        <p:spPr>
          <a:xfrm>
            <a:off x="0" y="0"/>
            <a:ext cx="9144000" cy="6858000"/>
          </a:xfrm>
          <a:prstGeom prst="rect">
            <a:avLst/>
          </a:prstGeom>
          <a:noFill/>
          <a:ln>
            <a:noFill/>
          </a:ln>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9569" y="912766"/>
            <a:ext cx="6066474" cy="5778316"/>
          </a:xfrm>
          <a:prstGeom prst="rect">
            <a:avLst/>
          </a:prstGeom>
        </p:spPr>
      </p:pic>
      <p:sp>
        <p:nvSpPr>
          <p:cNvPr id="166" name="Shape 166"/>
          <p:cNvSpPr txBox="1">
            <a:spLocks noGrp="1"/>
          </p:cNvSpPr>
          <p:nvPr>
            <p:ph type="title"/>
          </p:nvPr>
        </p:nvSpPr>
        <p:spPr>
          <a:xfrm>
            <a:off x="431800" y="930441"/>
            <a:ext cx="8280399" cy="649288"/>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s-ES" sz="2800" b="1" i="0" u="none" strike="noStrike" cap="none" baseline="0" dirty="0">
                <a:solidFill>
                  <a:schemeClr val="tx1">
                    <a:lumMod val="50000"/>
                    <a:lumOff val="50000"/>
                  </a:schemeClr>
                </a:solidFill>
                <a:latin typeface="Calibri"/>
                <a:cs typeface="Calibri"/>
                <a:sym typeface="Arial"/>
                <a:rtl val="0"/>
              </a:rPr>
              <a:t>Líneas estratégicas de educación inicial</a:t>
            </a:r>
          </a:p>
        </p:txBody>
      </p:sp>
      <p:sp>
        <p:nvSpPr>
          <p:cNvPr id="169" name="Shape 169"/>
          <p:cNvSpPr txBox="1"/>
          <p:nvPr/>
        </p:nvSpPr>
        <p:spPr>
          <a:xfrm>
            <a:off x="2955335" y="2102617"/>
            <a:ext cx="1565950" cy="1427624"/>
          </a:xfrm>
          <a:prstGeom prst="rect">
            <a:avLst/>
          </a:prstGeom>
        </p:spPr>
        <p:txBody>
          <a:bodyPr lIns="85325" tIns="85325" rIns="85325" bIns="85325" anchor="ctr" anchorCtr="0">
            <a:noAutofit/>
          </a:bodyPr>
          <a:lstStyle/>
          <a:p>
            <a:pPr marL="0" marR="0" lvl="0" indent="0" algn="ctr" rtl="0">
              <a:lnSpc>
                <a:spcPct val="90000"/>
              </a:lnSpc>
              <a:spcBef>
                <a:spcPts val="0"/>
              </a:spcBef>
              <a:spcAft>
                <a:spcPts val="420"/>
              </a:spcAft>
              <a:buSzPct val="25000"/>
              <a:buNone/>
            </a:pPr>
            <a:r>
              <a:rPr lang="es-ES" sz="1600" b="1" i="0" u="none" strike="noStrike" cap="none" baseline="0" dirty="0">
                <a:solidFill>
                  <a:srgbClr val="6C8D01"/>
                </a:solidFill>
                <a:latin typeface="Calibri"/>
                <a:ea typeface="Arial"/>
                <a:cs typeface="Calibri"/>
                <a:sym typeface="Arial"/>
              </a:rPr>
              <a:t>Referentes de educación inicial </a:t>
            </a:r>
          </a:p>
        </p:txBody>
      </p:sp>
      <p:sp>
        <p:nvSpPr>
          <p:cNvPr id="171" name="Shape 171"/>
          <p:cNvSpPr txBox="1"/>
          <p:nvPr/>
        </p:nvSpPr>
        <p:spPr>
          <a:xfrm>
            <a:off x="5002315" y="2046092"/>
            <a:ext cx="1427624" cy="1427624"/>
          </a:xfrm>
          <a:prstGeom prst="rect">
            <a:avLst/>
          </a:prstGeom>
        </p:spPr>
        <p:txBody>
          <a:bodyPr lIns="85325" tIns="85325" rIns="85325" bIns="85325" anchor="ctr" anchorCtr="0">
            <a:noAutofit/>
          </a:bodyPr>
          <a:lstStyle/>
          <a:p>
            <a:pPr marL="0" marR="0" lvl="0" indent="0" algn="ctr" rtl="0">
              <a:lnSpc>
                <a:spcPct val="90000"/>
              </a:lnSpc>
              <a:spcBef>
                <a:spcPts val="0"/>
              </a:spcBef>
              <a:spcAft>
                <a:spcPts val="420"/>
              </a:spcAft>
              <a:buSzPct val="25000"/>
              <a:buNone/>
            </a:pPr>
            <a:r>
              <a:rPr lang="es-ES" sz="1600" b="1" i="0" u="none" strike="noStrike" cap="none" baseline="0" dirty="0">
                <a:solidFill>
                  <a:schemeClr val="lt1"/>
                </a:solidFill>
                <a:latin typeface="Calibri"/>
                <a:ea typeface="Arial"/>
                <a:cs typeface="Calibri"/>
                <a:sym typeface="Arial"/>
              </a:rPr>
              <a:t>Cualificación de agentes educativos</a:t>
            </a:r>
          </a:p>
        </p:txBody>
      </p:sp>
      <p:sp>
        <p:nvSpPr>
          <p:cNvPr id="173" name="Shape 173"/>
          <p:cNvSpPr txBox="1"/>
          <p:nvPr/>
        </p:nvSpPr>
        <p:spPr>
          <a:xfrm>
            <a:off x="4806364" y="3944600"/>
            <a:ext cx="1708963" cy="1427624"/>
          </a:xfrm>
          <a:prstGeom prst="rect">
            <a:avLst/>
          </a:prstGeom>
        </p:spPr>
        <p:txBody>
          <a:bodyPr lIns="85325" tIns="85325" rIns="85325" bIns="85325" anchor="ctr" anchorCtr="0">
            <a:noAutofit/>
          </a:bodyPr>
          <a:lstStyle/>
          <a:p>
            <a:pPr marL="0" marR="0" lvl="0" indent="0" algn="ctr" rtl="0">
              <a:lnSpc>
                <a:spcPct val="90000"/>
              </a:lnSpc>
              <a:spcBef>
                <a:spcPts val="0"/>
              </a:spcBef>
              <a:spcAft>
                <a:spcPts val="420"/>
              </a:spcAft>
              <a:buSzPct val="25000"/>
              <a:buNone/>
            </a:pPr>
            <a:r>
              <a:rPr lang="es-ES" sz="1600" b="1" i="0" u="none" strike="noStrike" cap="none" baseline="0" dirty="0" smtClean="0">
                <a:solidFill>
                  <a:schemeClr val="lt1"/>
                </a:solidFill>
                <a:latin typeface="Calibri"/>
                <a:ea typeface="Arial"/>
                <a:cs typeface="Calibri"/>
                <a:sym typeface="Arial"/>
              </a:rPr>
              <a:t>Fortalecimiento </a:t>
            </a:r>
            <a:r>
              <a:rPr lang="es-ES" sz="1600" b="1" i="0" u="none" strike="noStrike" cap="none" baseline="0" dirty="0">
                <a:solidFill>
                  <a:schemeClr val="lt1"/>
                </a:solidFill>
                <a:latin typeface="Calibri"/>
                <a:ea typeface="Arial"/>
                <a:cs typeface="Calibri"/>
                <a:sym typeface="Arial"/>
              </a:rPr>
              <a:t>territorial </a:t>
            </a:r>
          </a:p>
        </p:txBody>
      </p:sp>
      <p:sp>
        <p:nvSpPr>
          <p:cNvPr id="175" name="Shape 175"/>
          <p:cNvSpPr txBox="1"/>
          <p:nvPr/>
        </p:nvSpPr>
        <p:spPr>
          <a:xfrm>
            <a:off x="3062836" y="3970418"/>
            <a:ext cx="1427624" cy="1427624"/>
          </a:xfrm>
          <a:prstGeom prst="rect">
            <a:avLst/>
          </a:prstGeom>
        </p:spPr>
        <p:txBody>
          <a:bodyPr lIns="85325" tIns="85325" rIns="85325" bIns="85325" anchor="ctr" anchorCtr="0">
            <a:noAutofit/>
          </a:bodyPr>
          <a:lstStyle/>
          <a:p>
            <a:pPr marL="0" marR="0" lvl="0" indent="0" algn="ctr" rtl="0">
              <a:lnSpc>
                <a:spcPct val="90000"/>
              </a:lnSpc>
              <a:spcBef>
                <a:spcPts val="0"/>
              </a:spcBef>
              <a:spcAft>
                <a:spcPts val="420"/>
              </a:spcAft>
              <a:buSzPct val="25000"/>
              <a:buNone/>
            </a:pPr>
            <a:r>
              <a:rPr lang="es-ES" sz="1600" b="1" i="0" u="none" strike="noStrike" cap="none" baseline="0" dirty="0">
                <a:solidFill>
                  <a:schemeClr val="bg1"/>
                </a:solidFill>
                <a:latin typeface="Calibri"/>
                <a:ea typeface="Arial"/>
                <a:cs typeface="Calibri"/>
                <a:sym typeface="Arial"/>
              </a:rPr>
              <a:t>Sistema de gestión de la calidad</a:t>
            </a:r>
          </a:p>
        </p:txBody>
      </p:sp>
      <p:sp>
        <p:nvSpPr>
          <p:cNvPr id="176" name="Shape 176"/>
          <p:cNvSpPr/>
          <p:nvPr/>
        </p:nvSpPr>
        <p:spPr>
          <a:xfrm>
            <a:off x="4287472" y="3033779"/>
            <a:ext cx="923947" cy="803431"/>
          </a:xfrm>
          <a:custGeom>
            <a:avLst/>
            <a:gdLst/>
            <a:ahLst/>
            <a:cxnLst/>
            <a:rect l="0" t="0" r="0" b="0"/>
            <a:pathLst>
              <a:path w="120000" h="120000" extrusionOk="0">
                <a:moveTo>
                  <a:pt x="6521" y="60000"/>
                </a:moveTo>
                <a:lnTo>
                  <a:pt x="6521" y="60000"/>
                </a:lnTo>
                <a:cubicBezTo>
                  <a:pt x="6521" y="34373"/>
                  <a:pt x="25367" y="12492"/>
                  <a:pt x="51107" y="8230"/>
                </a:cubicBezTo>
                <a:cubicBezTo>
                  <a:pt x="76847" y="3969"/>
                  <a:pt x="101960" y="18574"/>
                  <a:pt x="110520" y="42783"/>
                </a:cubicBezTo>
                <a:lnTo>
                  <a:pt x="116427" y="42783"/>
                </a:lnTo>
                <a:lnTo>
                  <a:pt x="106956" y="59999"/>
                </a:lnTo>
                <a:lnTo>
                  <a:pt x="90340" y="42783"/>
                </a:lnTo>
                <a:lnTo>
                  <a:pt x="95921" y="42783"/>
                </a:lnTo>
                <a:lnTo>
                  <a:pt x="95921" y="42783"/>
                </a:lnTo>
                <a:cubicBezTo>
                  <a:pt x="87358" y="27415"/>
                  <a:pt x="68571" y="19474"/>
                  <a:pt x="50447" y="23561"/>
                </a:cubicBezTo>
                <a:cubicBezTo>
                  <a:pt x="32323" y="27648"/>
                  <a:pt x="19565" y="42701"/>
                  <a:pt x="19565" y="60000"/>
                </a:cubicBezTo>
                <a:close/>
              </a:path>
            </a:pathLst>
          </a:custGeom>
          <a:solidFill>
            <a:schemeClr val="bg1">
              <a:lumMod val="95000"/>
            </a:schemeClr>
          </a:solidFill>
          <a:ln w="12700" cap="flat">
            <a:noFill/>
            <a:prstDash val="solid"/>
            <a:round/>
            <a:headEnd type="none" w="med" len="med"/>
            <a:tailEnd type="none" w="med" len="med"/>
          </a:ln>
          <a:effectLst>
            <a:outerShdw blurRad="63500" sx="102000" sy="102000" algn="ctr" rotWithShape="0">
              <a:prstClr val="black">
                <a:alpha val="40000"/>
              </a:prstClr>
            </a:outerShdw>
          </a:effectLst>
        </p:spPr>
        <p:txBody>
          <a:bodyPr lIns="91425" tIns="91425" rIns="91425" bIns="91425" anchor="ctr" anchorCtr="0">
            <a:noAutofit/>
          </a:bodyPr>
          <a:lstStyle/>
          <a:p>
            <a:pPr>
              <a:spcBef>
                <a:spcPts val="0"/>
              </a:spcBef>
              <a:buNone/>
            </a:pPr>
            <a:endParaRPr/>
          </a:p>
        </p:txBody>
      </p:sp>
      <p:sp>
        <p:nvSpPr>
          <p:cNvPr id="177" name="Shape 177"/>
          <p:cNvSpPr/>
          <p:nvPr/>
        </p:nvSpPr>
        <p:spPr>
          <a:xfrm rot="10800000">
            <a:off x="4280491" y="3632814"/>
            <a:ext cx="923947" cy="803431"/>
          </a:xfrm>
          <a:custGeom>
            <a:avLst/>
            <a:gdLst/>
            <a:ahLst/>
            <a:cxnLst/>
            <a:rect l="0" t="0" r="0" b="0"/>
            <a:pathLst>
              <a:path w="120000" h="120000" extrusionOk="0">
                <a:moveTo>
                  <a:pt x="6521" y="60000"/>
                </a:moveTo>
                <a:lnTo>
                  <a:pt x="6521" y="60000"/>
                </a:lnTo>
                <a:cubicBezTo>
                  <a:pt x="6521" y="34373"/>
                  <a:pt x="25367" y="12492"/>
                  <a:pt x="51107" y="8230"/>
                </a:cubicBezTo>
                <a:cubicBezTo>
                  <a:pt x="76847" y="3969"/>
                  <a:pt x="101960" y="18574"/>
                  <a:pt x="110520" y="42783"/>
                </a:cubicBezTo>
                <a:lnTo>
                  <a:pt x="116427" y="42783"/>
                </a:lnTo>
                <a:lnTo>
                  <a:pt x="106956" y="59999"/>
                </a:lnTo>
                <a:lnTo>
                  <a:pt x="90340" y="42783"/>
                </a:lnTo>
                <a:lnTo>
                  <a:pt x="95921" y="42783"/>
                </a:lnTo>
                <a:lnTo>
                  <a:pt x="95921" y="42783"/>
                </a:lnTo>
                <a:cubicBezTo>
                  <a:pt x="87358" y="27415"/>
                  <a:pt x="68571" y="19474"/>
                  <a:pt x="50447" y="23561"/>
                </a:cubicBezTo>
                <a:cubicBezTo>
                  <a:pt x="32323" y="27648"/>
                  <a:pt x="19565" y="42701"/>
                  <a:pt x="19565" y="60000"/>
                </a:cubicBezTo>
                <a:close/>
              </a:path>
            </a:pathLst>
          </a:custGeom>
          <a:solidFill>
            <a:schemeClr val="bg1">
              <a:lumMod val="95000"/>
            </a:schemeClr>
          </a:solidFill>
          <a:ln w="12700" cap="flat">
            <a:noFill/>
            <a:prstDash val="solid"/>
            <a:round/>
            <a:headEnd type="none" w="med" len="med"/>
            <a:tailEnd type="none" w="med" len="med"/>
          </a:ln>
          <a:effectLst>
            <a:outerShdw blurRad="63500" sx="102000" sy="102000" algn="ctr" rotWithShape="0">
              <a:prstClr val="black">
                <a:alpha val="40000"/>
              </a:prstClr>
            </a:outerShdw>
          </a:effectLst>
        </p:spPr>
        <p:txBody>
          <a:bodyPr lIns="91425" tIns="91425" rIns="91425" bIns="91425" anchor="ctr" anchorCtr="0">
            <a:noAutofit/>
          </a:bodyPr>
          <a:lstStyle/>
          <a:p>
            <a:pPr>
              <a:spcBef>
                <a:spcPts val="0"/>
              </a:spcBef>
              <a:buNone/>
            </a:pPr>
            <a:endParaRPr/>
          </a:p>
        </p:txBody>
      </p:sp>
      <p:sp>
        <p:nvSpPr>
          <p:cNvPr id="178" name="Shape 178"/>
          <p:cNvSpPr txBox="1"/>
          <p:nvPr/>
        </p:nvSpPr>
        <p:spPr>
          <a:xfrm>
            <a:off x="3094203" y="3535309"/>
            <a:ext cx="3241570" cy="395647"/>
          </a:xfrm>
          <a:prstGeom prst="rect">
            <a:avLst/>
          </a:prstGeom>
          <a:solidFill>
            <a:schemeClr val="bg2">
              <a:lumMod val="20000"/>
              <a:lumOff val="80000"/>
              <a:alpha val="72000"/>
            </a:schemeClr>
          </a:solidFill>
          <a:ln/>
        </p:spPr>
        <p:style>
          <a:lnRef idx="3">
            <a:schemeClr val="lt1"/>
          </a:lnRef>
          <a:fillRef idx="1">
            <a:schemeClr val="accent1"/>
          </a:fillRef>
          <a:effectRef idx="1">
            <a:schemeClr val="accent1"/>
          </a:effectRef>
          <a:fontRef idx="minor">
            <a:schemeClr val="lt1"/>
          </a:fontRef>
        </p:style>
        <p:txBody>
          <a:bodyPr lIns="91425" tIns="45700" rIns="91425" bIns="45700" anchor="t" anchorCtr="0">
            <a:noAutofit/>
          </a:bodyPr>
          <a:lstStyle/>
          <a:p>
            <a:pPr marL="0" marR="0" lvl="0" indent="0" algn="ctr" rtl="0">
              <a:spcBef>
                <a:spcPts val="0"/>
              </a:spcBef>
              <a:buSzPct val="25000"/>
              <a:buNone/>
            </a:pPr>
            <a:r>
              <a:rPr lang="es-ES" sz="1800" b="1" i="0" u="none" strike="noStrike" cap="none" baseline="0" dirty="0">
                <a:solidFill>
                  <a:schemeClr val="tx1">
                    <a:lumMod val="85000"/>
                    <a:lumOff val="15000"/>
                  </a:schemeClr>
                </a:solidFill>
                <a:latin typeface="Calibri"/>
                <a:ea typeface="Arial"/>
                <a:cs typeface="Calibri"/>
                <a:sym typeface="Arial"/>
              </a:rPr>
              <a:t>Educación inicial de calidad</a:t>
            </a:r>
          </a:p>
        </p:txBody>
      </p:sp>
      <p:sp>
        <p:nvSpPr>
          <p:cNvPr id="179" name="Shape 179"/>
          <p:cNvSpPr txBox="1"/>
          <p:nvPr/>
        </p:nvSpPr>
        <p:spPr>
          <a:xfrm>
            <a:off x="527300" y="605797"/>
            <a:ext cx="8280399" cy="649288"/>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s-ES" sz="2000" b="1" i="0" u="none" strike="noStrike" cap="none" baseline="0" dirty="0">
                <a:solidFill>
                  <a:schemeClr val="tx1">
                    <a:lumMod val="50000"/>
                    <a:lumOff val="50000"/>
                  </a:schemeClr>
                </a:solidFill>
                <a:latin typeface="Calibri"/>
                <a:ea typeface="Arial"/>
                <a:cs typeface="Calibri"/>
                <a:sym typeface="Arial"/>
                <a:rtl val="0"/>
              </a:rPr>
              <a:t>Ministerio de Educación Nacional </a:t>
            </a:r>
          </a:p>
        </p:txBody>
      </p:sp>
    </p:spTree>
    <p:extLst>
      <p:ext uri="{BB962C8B-B14F-4D97-AF65-F5344CB8AC3E}">
        <p14:creationId xmlns:p14="http://schemas.microsoft.com/office/powerpoint/2010/main" val="256027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fade">
                                      <p:cBhvr>
                                        <p:cTn id="7" dur="10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pic>
        <p:nvPicPr>
          <p:cNvPr id="450" name="Shape 450"/>
          <p:cNvPicPr preferRelativeResize="0"/>
          <p:nvPr/>
        </p:nvPicPr>
        <p:blipFill rotWithShape="1">
          <a:blip r:embed="rId3"/>
          <a:srcRect/>
          <a:stretch/>
        </p:blipFill>
        <p:spPr>
          <a:xfrm>
            <a:off x="0" y="0"/>
            <a:ext cx="9144000" cy="6858000"/>
          </a:xfrm>
          <a:prstGeom prst="rect">
            <a:avLst/>
          </a:prstGeom>
          <a:noFill/>
          <a:ln>
            <a:noFill/>
          </a:ln>
        </p:spPr>
      </p:pic>
      <p:sp>
        <p:nvSpPr>
          <p:cNvPr id="451" name="Shape 451"/>
          <p:cNvSpPr/>
          <p:nvPr/>
        </p:nvSpPr>
        <p:spPr>
          <a:xfrm>
            <a:off x="4981903" y="2314207"/>
            <a:ext cx="3503069" cy="2521403"/>
          </a:xfrm>
          <a:prstGeom prst="rect">
            <a:avLst/>
          </a:prstGeom>
          <a:solidFill>
            <a:schemeClr val="lt1">
              <a:alpha val="80000"/>
            </a:scheme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452" name="Shape 452"/>
          <p:cNvSpPr/>
          <p:nvPr/>
        </p:nvSpPr>
        <p:spPr>
          <a:xfrm>
            <a:off x="0" y="330198"/>
            <a:ext cx="6598824" cy="740953"/>
          </a:xfrm>
          <a:prstGeom prst="rect">
            <a:avLst/>
          </a:prstGeom>
          <a:solidFill>
            <a:srgbClr val="F2F2F2">
              <a:alpha val="69803"/>
            </a:srgb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453" name="Shape 453"/>
          <p:cNvSpPr/>
          <p:nvPr/>
        </p:nvSpPr>
        <p:spPr>
          <a:xfrm flipH="1">
            <a:off x="6598824" y="311147"/>
            <a:ext cx="156753" cy="740953"/>
          </a:xfrm>
          <a:prstGeom prst="rect">
            <a:avLst/>
          </a:prstGeom>
          <a:solidFill>
            <a:srgbClr val="CC3294"/>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454" name="Shape 454"/>
          <p:cNvSpPr txBox="1">
            <a:spLocks noGrp="1"/>
          </p:cNvSpPr>
          <p:nvPr>
            <p:ph type="title"/>
          </p:nvPr>
        </p:nvSpPr>
        <p:spPr>
          <a:xfrm>
            <a:off x="471325" y="394214"/>
            <a:ext cx="6025754" cy="57482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CC3294"/>
              </a:buClr>
              <a:buSzPct val="25000"/>
              <a:buFont typeface="Arial"/>
              <a:buNone/>
            </a:pPr>
            <a:r>
              <a:rPr lang="es-ES" sz="2300" b="0" i="0" u="none" strike="noStrike" cap="none" baseline="0" dirty="0">
                <a:solidFill>
                  <a:srgbClr val="CC3294"/>
                </a:solidFill>
                <a:latin typeface="Calibri"/>
                <a:cs typeface="Calibri"/>
                <a:sym typeface="Arial"/>
              </a:rPr>
              <a:t>Arte, juego, literatura y exploración del medio</a:t>
            </a:r>
          </a:p>
        </p:txBody>
      </p:sp>
      <p:sp>
        <p:nvSpPr>
          <p:cNvPr id="455" name="Shape 455"/>
          <p:cNvSpPr/>
          <p:nvPr/>
        </p:nvSpPr>
        <p:spPr>
          <a:xfrm>
            <a:off x="5004043" y="1557131"/>
            <a:ext cx="3810773" cy="3743737"/>
          </a:xfrm>
          <a:prstGeom prst="rect">
            <a:avLst/>
          </a:prstGeom>
          <a:noFill/>
          <a:ln>
            <a:noFill/>
          </a:ln>
        </p:spPr>
        <p:txBody>
          <a:bodyPr lIns="91425" tIns="45700" rIns="91425" bIns="45700" anchor="t" anchorCtr="0">
            <a:noAutofit/>
          </a:bodyPr>
          <a:lstStyle/>
          <a:p>
            <a:pPr marL="0" marR="0" lvl="0" indent="0" rtl="0">
              <a:spcBef>
                <a:spcPts val="0"/>
              </a:spcBef>
              <a:spcAft>
                <a:spcPts val="600"/>
              </a:spcAft>
              <a:buSzPct val="25000"/>
              <a:buNone/>
            </a:pPr>
            <a:r>
              <a:rPr lang="es-ES" sz="1700" b="0" i="0" u="none" strike="noStrike" cap="none" baseline="0" dirty="0">
                <a:solidFill>
                  <a:srgbClr val="7F7F7F"/>
                </a:solidFill>
                <a:latin typeface="Calibri"/>
                <a:cs typeface="Calibri"/>
                <a:sym typeface="Arial"/>
              </a:rPr>
              <a:t>El juego, la exploración del medio, las expresiones artísticas y la </a:t>
            </a:r>
            <a:r>
              <a:rPr lang="es-ES" sz="1700" b="0" i="0" u="none" strike="noStrike" cap="none" baseline="0" dirty="0" smtClean="0">
                <a:solidFill>
                  <a:srgbClr val="7F7F7F"/>
                </a:solidFill>
                <a:latin typeface="Calibri"/>
                <a:cs typeface="Calibri"/>
                <a:sym typeface="Arial"/>
              </a:rPr>
              <a:t>literatura, </a:t>
            </a:r>
            <a:r>
              <a:rPr lang="es-ES" sz="1700" b="0" i="0" u="none" strike="noStrike" cap="none" baseline="0" dirty="0">
                <a:solidFill>
                  <a:srgbClr val="7F7F7F"/>
                </a:solidFill>
                <a:latin typeface="Calibri"/>
                <a:cs typeface="Calibri"/>
                <a:sym typeface="Arial"/>
              </a:rPr>
              <a:t>inundan la educación inicial, la llenan de fuerza y vitalidad para permitir a niñas </a:t>
            </a:r>
            <a:r>
              <a:rPr lang="es-ES" sz="1700" b="0" i="0" u="none" strike="noStrike" cap="none" baseline="0" dirty="0" smtClean="0">
                <a:solidFill>
                  <a:srgbClr val="7F7F7F"/>
                </a:solidFill>
                <a:latin typeface="Calibri"/>
                <a:cs typeface="Calibri"/>
                <a:sym typeface="Arial"/>
              </a:rPr>
              <a:t>y </a:t>
            </a:r>
            <a:r>
              <a:rPr lang="es-ES" sz="1700" b="0" i="0" u="none" strike="noStrike" cap="none" baseline="0" dirty="0">
                <a:solidFill>
                  <a:srgbClr val="7F7F7F"/>
                </a:solidFill>
                <a:latin typeface="Calibri"/>
                <a:cs typeface="Calibri"/>
                <a:sym typeface="Arial"/>
              </a:rPr>
              <a:t>niños vivirlos, experimentarlos, hacer parte de </a:t>
            </a:r>
            <a:r>
              <a:rPr lang="es-ES" sz="1700" b="0" i="0" u="none" strike="noStrike" cap="none" baseline="0" dirty="0" smtClean="0">
                <a:solidFill>
                  <a:srgbClr val="7F7F7F"/>
                </a:solidFill>
                <a:latin typeface="Calibri"/>
                <a:cs typeface="Calibri"/>
                <a:sym typeface="Arial"/>
              </a:rPr>
              <a:t>ellos,</a:t>
            </a:r>
            <a:r>
              <a:rPr lang="es-ES" sz="1700" b="0" i="0" u="none" strike="noStrike" cap="none" dirty="0" smtClean="0">
                <a:solidFill>
                  <a:srgbClr val="7F7F7F"/>
                </a:solidFill>
                <a:latin typeface="Calibri"/>
                <a:cs typeface="Calibri"/>
                <a:sym typeface="Arial"/>
              </a:rPr>
              <a:t> </a:t>
            </a:r>
            <a:r>
              <a:rPr lang="es-ES" sz="1700" b="0" i="0" u="none" strike="noStrike" cap="none" baseline="0" dirty="0" smtClean="0">
                <a:solidFill>
                  <a:srgbClr val="7F7F7F"/>
                </a:solidFill>
                <a:latin typeface="Calibri"/>
                <a:cs typeface="Calibri"/>
                <a:sym typeface="Arial"/>
              </a:rPr>
              <a:t>como </a:t>
            </a:r>
            <a:r>
              <a:rPr lang="es-ES" sz="1700" b="0" i="0" u="none" strike="noStrike" cap="none" baseline="0" dirty="0">
                <a:solidFill>
                  <a:srgbClr val="7F7F7F"/>
                </a:solidFill>
                <a:latin typeface="Calibri"/>
                <a:cs typeface="Calibri"/>
                <a:sym typeface="Arial"/>
              </a:rPr>
              <a:t>corresponde a su naturaleza infantil, a sus características, intereses y necesidades para su desarrollo. </a:t>
            </a:r>
            <a:endParaRPr lang="es-ES" sz="1700" b="0" i="0" u="none" strike="noStrike" cap="none" baseline="0" dirty="0" smtClean="0">
              <a:solidFill>
                <a:srgbClr val="7F7F7F"/>
              </a:solidFill>
              <a:latin typeface="Calibri"/>
              <a:cs typeface="Calibri"/>
              <a:sym typeface="Arial"/>
            </a:endParaRPr>
          </a:p>
          <a:p>
            <a:pPr marL="0" marR="0" lvl="0" indent="0" rtl="0">
              <a:spcBef>
                <a:spcPts val="0"/>
              </a:spcBef>
              <a:spcAft>
                <a:spcPts val="600"/>
              </a:spcAft>
              <a:buSzPct val="25000"/>
              <a:buNone/>
            </a:pPr>
            <a:endParaRPr lang="es-ES" sz="1700" b="0" i="0" u="none" strike="noStrike" cap="none" baseline="0" dirty="0" smtClean="0">
              <a:solidFill>
                <a:srgbClr val="7F7F7F"/>
              </a:solidFill>
              <a:latin typeface="Calibri"/>
              <a:cs typeface="Calibri"/>
              <a:sym typeface="Arial"/>
            </a:endParaRPr>
          </a:p>
          <a:p>
            <a:pPr marL="0" marR="0" lvl="0" indent="0" rtl="0">
              <a:spcBef>
                <a:spcPts val="0"/>
              </a:spcBef>
              <a:spcAft>
                <a:spcPts val="600"/>
              </a:spcAft>
              <a:buSzPct val="25000"/>
              <a:buNone/>
            </a:pPr>
            <a:r>
              <a:rPr lang="es-ES" sz="1700" b="0" i="0" u="none" strike="noStrike" cap="none" baseline="0" dirty="0" smtClean="0">
                <a:solidFill>
                  <a:srgbClr val="7F7F7F"/>
                </a:solidFill>
                <a:latin typeface="Calibri"/>
                <a:cs typeface="Calibri"/>
                <a:sym typeface="Arial"/>
              </a:rPr>
              <a:t>Las actividades </a:t>
            </a:r>
            <a:r>
              <a:rPr lang="es-ES" sz="1700" b="0" i="0" u="none" strike="noStrike" cap="none" baseline="0" dirty="0">
                <a:solidFill>
                  <a:srgbClr val="7F7F7F"/>
                </a:solidFill>
                <a:latin typeface="Calibri"/>
                <a:cs typeface="Calibri"/>
                <a:sym typeface="Arial"/>
              </a:rPr>
              <a:t>rectoras de la primera infancia se constituyen en el sentido del trabajo pedagógico de la educación inicial</a:t>
            </a:r>
          </a:p>
        </p:txBody>
      </p:sp>
      <p:pic>
        <p:nvPicPr>
          <p:cNvPr id="456" name="Shape 456"/>
          <p:cNvPicPr preferRelativeResize="0"/>
          <p:nvPr/>
        </p:nvPicPr>
        <p:blipFill rotWithShape="1">
          <a:blip r:embed="rId4"/>
          <a:srcRect/>
          <a:stretch/>
        </p:blipFill>
        <p:spPr>
          <a:xfrm>
            <a:off x="559874" y="1622855"/>
            <a:ext cx="3948283" cy="3575446"/>
          </a:xfrm>
          <a:prstGeom prst="rect">
            <a:avLst/>
          </a:prstGeom>
          <a:noFill/>
          <a:ln w="38100">
            <a:solidFill>
              <a:schemeClr val="bg1"/>
            </a:solidFill>
          </a:ln>
          <a:effectLst>
            <a:outerShdw blurRad="63500" sx="102000" sy="102000" algn="ctr" rotWithShape="0">
              <a:prstClr val="black">
                <a:alpha val="40000"/>
              </a:prstClr>
            </a:outerShdw>
          </a:effectLst>
        </p:spPr>
      </p:pic>
      <p:pic>
        <p:nvPicPr>
          <p:cNvPr id="457" name="Shape 457"/>
          <p:cNvPicPr preferRelativeResize="0"/>
          <p:nvPr/>
        </p:nvPicPr>
        <p:blipFill rotWithShape="1">
          <a:blip r:embed="rId5"/>
          <a:srcRect/>
          <a:stretch/>
        </p:blipFill>
        <p:spPr>
          <a:xfrm>
            <a:off x="559875" y="1620833"/>
            <a:ext cx="3948282" cy="3489786"/>
          </a:xfrm>
          <a:prstGeom prst="rect">
            <a:avLst/>
          </a:prstGeom>
          <a:noFill/>
          <a:ln w="38100">
            <a:solidFill>
              <a:schemeClr val="bg1"/>
            </a:solidFill>
          </a:ln>
          <a:effectLst>
            <a:outerShdw blurRad="63500" sx="102000" sy="102000" algn="ctr" rotWithShape="0">
              <a:prstClr val="black">
                <a:alpha val="40000"/>
              </a:prstClr>
            </a:outerShdw>
          </a:effectLst>
        </p:spPr>
      </p:pic>
      <p:pic>
        <p:nvPicPr>
          <p:cNvPr id="458" name="Shape 458"/>
          <p:cNvPicPr preferRelativeResize="0"/>
          <p:nvPr/>
        </p:nvPicPr>
        <p:blipFill rotWithShape="1">
          <a:blip r:embed="rId6"/>
          <a:srcRect/>
          <a:stretch/>
        </p:blipFill>
        <p:spPr>
          <a:xfrm>
            <a:off x="1283175" y="1620833"/>
            <a:ext cx="2624946" cy="3577468"/>
          </a:xfrm>
          <a:prstGeom prst="rect">
            <a:avLst/>
          </a:prstGeom>
          <a:noFill/>
          <a:ln w="38100">
            <a:solidFill>
              <a:schemeClr val="bg1"/>
            </a:solidFill>
          </a:ln>
          <a:effectLst>
            <a:outerShdw blurRad="63500" sx="102000" sy="102000" algn="ctr" rotWithShape="0">
              <a:prstClr val="black">
                <a:alpha val="40000"/>
              </a:prstClr>
            </a:outerShdw>
          </a:effectLst>
        </p:spPr>
      </p:pic>
      <p:pic>
        <p:nvPicPr>
          <p:cNvPr id="459" name="Shape 459"/>
          <p:cNvPicPr preferRelativeResize="0"/>
          <p:nvPr/>
        </p:nvPicPr>
        <p:blipFill rotWithShape="1">
          <a:blip r:embed="rId7"/>
          <a:srcRect/>
          <a:stretch/>
        </p:blipFill>
        <p:spPr>
          <a:xfrm>
            <a:off x="965915" y="1604655"/>
            <a:ext cx="3259465" cy="3609824"/>
          </a:xfrm>
          <a:prstGeom prst="rect">
            <a:avLst/>
          </a:prstGeom>
          <a:noFill/>
          <a:ln w="38100">
            <a:solidFill>
              <a:schemeClr val="bg1"/>
            </a:solidFill>
          </a:ln>
          <a:effectLst>
            <a:outerShdw blurRad="63500" sx="102000" sy="102000" algn="ctr"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57"/>
                                        </p:tgtEl>
                                        <p:attrNameLst>
                                          <p:attrName>style.visibility</p:attrName>
                                        </p:attrNameLst>
                                      </p:cBhvr>
                                      <p:to>
                                        <p:strVal val="visible"/>
                                      </p:to>
                                    </p:set>
                                    <p:animEffect transition="in" filter="fade">
                                      <p:cBhvr>
                                        <p:cTn id="7" dur="1000"/>
                                        <p:tgtEl>
                                          <p:spTgt spid="457"/>
                                        </p:tgtEl>
                                      </p:cBhvr>
                                    </p:animEffect>
                                  </p:childTnLst>
                                </p:cTn>
                              </p:par>
                            </p:childTnLst>
                          </p:cTn>
                        </p:par>
                        <p:par>
                          <p:cTn id="8" fill="hold">
                            <p:stCondLst>
                              <p:cond delay="1000"/>
                            </p:stCondLst>
                            <p:childTnLst>
                              <p:par>
                                <p:cTn id="9" presetID="10" presetClass="exit" presetSubtype="0" fill="hold" nodeType="afterEffect">
                                  <p:stCondLst>
                                    <p:cond delay="3000"/>
                                  </p:stCondLst>
                                  <p:childTnLst>
                                    <p:animEffect transition="out" filter="fade">
                                      <p:cBhvr>
                                        <p:cTn id="10" dur="500"/>
                                        <p:tgtEl>
                                          <p:spTgt spid="457"/>
                                        </p:tgtEl>
                                      </p:cBhvr>
                                    </p:animEffect>
                                    <p:set>
                                      <p:cBhvr>
                                        <p:cTn id="11" dur="1" fill="hold">
                                          <p:stCondLst>
                                            <p:cond delay="499"/>
                                          </p:stCondLst>
                                        </p:cTn>
                                        <p:tgtEl>
                                          <p:spTgt spid="457"/>
                                        </p:tgtEl>
                                        <p:attrNameLst>
                                          <p:attrName>style.visibility</p:attrName>
                                        </p:attrNameLst>
                                      </p:cBhvr>
                                      <p:to>
                                        <p:strVal val="hidden"/>
                                      </p:to>
                                    </p:set>
                                  </p:childTnLst>
                                </p:cTn>
                              </p:par>
                            </p:childTnLst>
                          </p:cTn>
                        </p:par>
                        <p:par>
                          <p:cTn id="12" fill="hold">
                            <p:stCondLst>
                              <p:cond delay="4500"/>
                            </p:stCondLst>
                            <p:childTnLst>
                              <p:par>
                                <p:cTn id="13" presetID="10" presetClass="entr" presetSubtype="0" fill="hold" nodeType="afterEffect">
                                  <p:stCondLst>
                                    <p:cond delay="0"/>
                                  </p:stCondLst>
                                  <p:childTnLst>
                                    <p:set>
                                      <p:cBhvr>
                                        <p:cTn id="14" dur="1" fill="hold">
                                          <p:stCondLst>
                                            <p:cond delay="0"/>
                                          </p:stCondLst>
                                        </p:cTn>
                                        <p:tgtEl>
                                          <p:spTgt spid="459"/>
                                        </p:tgtEl>
                                        <p:attrNameLst>
                                          <p:attrName>style.visibility</p:attrName>
                                        </p:attrNameLst>
                                      </p:cBhvr>
                                      <p:to>
                                        <p:strVal val="visible"/>
                                      </p:to>
                                    </p:set>
                                    <p:animEffect transition="in" filter="fade">
                                      <p:cBhvr>
                                        <p:cTn id="15" dur="1000"/>
                                        <p:tgtEl>
                                          <p:spTgt spid="459"/>
                                        </p:tgtEl>
                                      </p:cBhvr>
                                    </p:animEffect>
                                  </p:childTnLst>
                                </p:cTn>
                              </p:par>
                            </p:childTnLst>
                          </p:cTn>
                        </p:par>
                        <p:par>
                          <p:cTn id="16" fill="hold">
                            <p:stCondLst>
                              <p:cond delay="5500"/>
                            </p:stCondLst>
                            <p:childTnLst>
                              <p:par>
                                <p:cTn id="17" presetID="10" presetClass="exit" presetSubtype="0" fill="hold" nodeType="afterEffect">
                                  <p:stCondLst>
                                    <p:cond delay="3000"/>
                                  </p:stCondLst>
                                  <p:childTnLst>
                                    <p:animEffect transition="out" filter="fade">
                                      <p:cBhvr>
                                        <p:cTn id="18" dur="500"/>
                                        <p:tgtEl>
                                          <p:spTgt spid="459"/>
                                        </p:tgtEl>
                                      </p:cBhvr>
                                    </p:animEffect>
                                    <p:set>
                                      <p:cBhvr>
                                        <p:cTn id="19" dur="1" fill="hold">
                                          <p:stCondLst>
                                            <p:cond delay="499"/>
                                          </p:stCondLst>
                                        </p:cTn>
                                        <p:tgtEl>
                                          <p:spTgt spid="459"/>
                                        </p:tgtEl>
                                        <p:attrNameLst>
                                          <p:attrName>style.visibility</p:attrName>
                                        </p:attrNameLst>
                                      </p:cBhvr>
                                      <p:to>
                                        <p:strVal val="hidden"/>
                                      </p:to>
                                    </p:set>
                                  </p:childTnLst>
                                </p:cTn>
                              </p:par>
                            </p:childTnLst>
                          </p:cTn>
                        </p:par>
                        <p:par>
                          <p:cTn id="20" fill="hold">
                            <p:stCondLst>
                              <p:cond delay="9000"/>
                            </p:stCondLst>
                            <p:childTnLst>
                              <p:par>
                                <p:cTn id="21" presetID="10" presetClass="entr" presetSubtype="0" fill="hold" nodeType="afterEffect">
                                  <p:stCondLst>
                                    <p:cond delay="0"/>
                                  </p:stCondLst>
                                  <p:childTnLst>
                                    <p:set>
                                      <p:cBhvr>
                                        <p:cTn id="22" dur="1" fill="hold">
                                          <p:stCondLst>
                                            <p:cond delay="0"/>
                                          </p:stCondLst>
                                        </p:cTn>
                                        <p:tgtEl>
                                          <p:spTgt spid="456"/>
                                        </p:tgtEl>
                                        <p:attrNameLst>
                                          <p:attrName>style.visibility</p:attrName>
                                        </p:attrNameLst>
                                      </p:cBhvr>
                                      <p:to>
                                        <p:strVal val="visible"/>
                                      </p:to>
                                    </p:set>
                                    <p:animEffect transition="in" filter="fade">
                                      <p:cBhvr>
                                        <p:cTn id="23" dur="1000"/>
                                        <p:tgtEl>
                                          <p:spTgt spid="456"/>
                                        </p:tgtEl>
                                      </p:cBhvr>
                                    </p:animEffect>
                                  </p:childTnLst>
                                </p:cTn>
                              </p:par>
                            </p:childTnLst>
                          </p:cTn>
                        </p:par>
                        <p:par>
                          <p:cTn id="24" fill="hold">
                            <p:stCondLst>
                              <p:cond delay="10000"/>
                            </p:stCondLst>
                            <p:childTnLst>
                              <p:par>
                                <p:cTn id="25" presetID="10" presetClass="exit" presetSubtype="0" fill="hold" nodeType="afterEffect">
                                  <p:stCondLst>
                                    <p:cond delay="3000"/>
                                  </p:stCondLst>
                                  <p:childTnLst>
                                    <p:animEffect transition="out" filter="fade">
                                      <p:cBhvr>
                                        <p:cTn id="26" dur="500"/>
                                        <p:tgtEl>
                                          <p:spTgt spid="456"/>
                                        </p:tgtEl>
                                      </p:cBhvr>
                                    </p:animEffect>
                                    <p:set>
                                      <p:cBhvr>
                                        <p:cTn id="27" dur="1" fill="hold">
                                          <p:stCondLst>
                                            <p:cond delay="499"/>
                                          </p:stCondLst>
                                        </p:cTn>
                                        <p:tgtEl>
                                          <p:spTgt spid="456"/>
                                        </p:tgtEl>
                                        <p:attrNameLst>
                                          <p:attrName>style.visibility</p:attrName>
                                        </p:attrNameLst>
                                      </p:cBhvr>
                                      <p:to>
                                        <p:strVal val="hidden"/>
                                      </p:to>
                                    </p:set>
                                  </p:childTnLst>
                                </p:cTn>
                              </p:par>
                            </p:childTnLst>
                          </p:cTn>
                        </p:par>
                        <p:par>
                          <p:cTn id="28" fill="hold">
                            <p:stCondLst>
                              <p:cond delay="13500"/>
                            </p:stCondLst>
                            <p:childTnLst>
                              <p:par>
                                <p:cTn id="29" presetID="10" presetClass="entr" presetSubtype="0" fill="hold" nodeType="afterEffect">
                                  <p:stCondLst>
                                    <p:cond delay="0"/>
                                  </p:stCondLst>
                                  <p:childTnLst>
                                    <p:set>
                                      <p:cBhvr>
                                        <p:cTn id="30" dur="1" fill="hold">
                                          <p:stCondLst>
                                            <p:cond delay="0"/>
                                          </p:stCondLst>
                                        </p:cTn>
                                        <p:tgtEl>
                                          <p:spTgt spid="458"/>
                                        </p:tgtEl>
                                        <p:attrNameLst>
                                          <p:attrName>style.visibility</p:attrName>
                                        </p:attrNameLst>
                                      </p:cBhvr>
                                      <p:to>
                                        <p:strVal val="visible"/>
                                      </p:to>
                                    </p:set>
                                    <p:animEffect transition="in" filter="fade">
                                      <p:cBhvr>
                                        <p:cTn id="31" dur="1000"/>
                                        <p:tgtEl>
                                          <p:spTgt spid="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66" name="Shape 466"/>
          <p:cNvPicPr preferRelativeResize="0"/>
          <p:nvPr/>
        </p:nvPicPr>
        <p:blipFill rotWithShape="1">
          <a:blip r:embed="rId4"/>
          <a:srcRect/>
          <a:stretch/>
        </p:blipFill>
        <p:spPr>
          <a:xfrm>
            <a:off x="473632" y="2103659"/>
            <a:ext cx="2423381" cy="16361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67" name="Shape 467"/>
          <p:cNvPicPr preferRelativeResize="0"/>
          <p:nvPr/>
        </p:nvPicPr>
        <p:blipFill rotWithShape="1">
          <a:blip r:embed="rId5"/>
          <a:srcRect/>
          <a:stretch/>
        </p:blipFill>
        <p:spPr>
          <a:xfrm>
            <a:off x="467543" y="4037952"/>
            <a:ext cx="2429470" cy="16196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68" name="Shape 468"/>
          <p:cNvPicPr preferRelativeResize="0"/>
          <p:nvPr/>
        </p:nvPicPr>
        <p:blipFill rotWithShape="1">
          <a:blip r:embed="rId6"/>
          <a:srcRect/>
          <a:stretch/>
        </p:blipFill>
        <p:spPr>
          <a:xfrm>
            <a:off x="6119517" y="4037952"/>
            <a:ext cx="2641895" cy="16196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70" name="Shape 470"/>
          <p:cNvSpPr txBox="1"/>
          <p:nvPr/>
        </p:nvSpPr>
        <p:spPr>
          <a:xfrm>
            <a:off x="806450" y="1652640"/>
            <a:ext cx="1728787" cy="46196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s-ES" sz="1200" b="0" i="0" u="none" strike="noStrike" cap="none" baseline="0" dirty="0">
                <a:solidFill>
                  <a:schemeClr val="tx1">
                    <a:lumMod val="50000"/>
                    <a:lumOff val="50000"/>
                  </a:schemeClr>
                </a:solidFill>
                <a:latin typeface="Calibri"/>
                <a:cs typeface="Calibri"/>
                <a:sym typeface="Arial"/>
              </a:rPr>
              <a:t>Juegos corporales y de movimiento </a:t>
            </a:r>
          </a:p>
        </p:txBody>
      </p:sp>
      <p:sp>
        <p:nvSpPr>
          <p:cNvPr id="471" name="Shape 471"/>
          <p:cNvSpPr txBox="1"/>
          <p:nvPr/>
        </p:nvSpPr>
        <p:spPr>
          <a:xfrm>
            <a:off x="817884" y="5683662"/>
            <a:ext cx="1728787" cy="27781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s-ES" sz="1200" b="0" i="0" u="none" strike="noStrike" cap="none" baseline="0" dirty="0">
                <a:solidFill>
                  <a:schemeClr val="tx1">
                    <a:lumMod val="50000"/>
                    <a:lumOff val="50000"/>
                  </a:schemeClr>
                </a:solidFill>
                <a:latin typeface="Calibri"/>
                <a:cs typeface="Calibri"/>
                <a:sym typeface="Arial"/>
              </a:rPr>
              <a:t>Juegos tradicionales</a:t>
            </a:r>
          </a:p>
        </p:txBody>
      </p:sp>
      <p:sp>
        <p:nvSpPr>
          <p:cNvPr id="472" name="Shape 472"/>
          <p:cNvSpPr txBox="1"/>
          <p:nvPr/>
        </p:nvSpPr>
        <p:spPr>
          <a:xfrm>
            <a:off x="6799262" y="1660293"/>
            <a:ext cx="1331912" cy="46196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s-ES" sz="1200" b="0" i="0" u="none" strike="noStrike" cap="none" baseline="0" dirty="0">
                <a:solidFill>
                  <a:schemeClr val="tx1">
                    <a:lumMod val="50000"/>
                    <a:lumOff val="50000"/>
                  </a:schemeClr>
                </a:solidFill>
                <a:latin typeface="Calibri"/>
                <a:cs typeface="Calibri"/>
                <a:sym typeface="Arial"/>
              </a:rPr>
              <a:t>Juego de construcción </a:t>
            </a:r>
          </a:p>
        </p:txBody>
      </p:sp>
      <p:sp>
        <p:nvSpPr>
          <p:cNvPr id="474" name="Shape 474"/>
          <p:cNvSpPr txBox="1"/>
          <p:nvPr/>
        </p:nvSpPr>
        <p:spPr>
          <a:xfrm>
            <a:off x="6169025" y="5684413"/>
            <a:ext cx="2592387" cy="27622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s-ES" sz="1200" b="0" i="0" u="none" strike="noStrike" cap="none" baseline="0" dirty="0">
                <a:solidFill>
                  <a:schemeClr val="tx1">
                    <a:lumMod val="50000"/>
                    <a:lumOff val="50000"/>
                  </a:schemeClr>
                </a:solidFill>
                <a:latin typeface="Calibri"/>
                <a:cs typeface="Calibri"/>
                <a:sym typeface="Arial"/>
              </a:rPr>
              <a:t>Juego de exploración </a:t>
            </a:r>
          </a:p>
        </p:txBody>
      </p:sp>
      <p:sp>
        <p:nvSpPr>
          <p:cNvPr id="475" name="Shape 475"/>
          <p:cNvSpPr txBox="1"/>
          <p:nvPr/>
        </p:nvSpPr>
        <p:spPr>
          <a:xfrm>
            <a:off x="793750" y="6378575"/>
            <a:ext cx="7777163" cy="479425"/>
          </a:xfrm>
          <a:prstGeom prst="rect">
            <a:avLst/>
          </a:prstGeom>
          <a:noFill/>
          <a:ln>
            <a:noFill/>
          </a:ln>
        </p:spPr>
        <p:txBody>
          <a:bodyPr lIns="91425" tIns="45700" rIns="91425" bIns="45700" anchor="t" anchorCtr="0">
            <a:noAutofit/>
          </a:bodyPr>
          <a:lstStyle/>
          <a:p>
            <a:pPr marL="0" marR="0" lvl="0" indent="0" algn="ctr" rtl="0">
              <a:lnSpc>
                <a:spcPct val="75000"/>
              </a:lnSpc>
              <a:spcBef>
                <a:spcPts val="0"/>
              </a:spcBef>
              <a:buSzPct val="25000"/>
              <a:buNone/>
            </a:pPr>
            <a:r>
              <a:rPr lang="es-ES" sz="1800" b="1" i="0" u="none" strike="noStrike" cap="none" baseline="0">
                <a:solidFill>
                  <a:schemeClr val="lt1"/>
                </a:solidFill>
                <a:latin typeface="Arial"/>
                <a:ea typeface="Arial"/>
                <a:cs typeface="Arial"/>
                <a:sym typeface="Arial"/>
              </a:rPr>
              <a:t>A m b i e n t e enriquecido – Experiencias Pedagógicas </a:t>
            </a:r>
          </a:p>
          <a:p>
            <a:pPr marL="0" marR="0" lvl="0" indent="0" algn="ctr" rtl="0">
              <a:lnSpc>
                <a:spcPct val="75000"/>
              </a:lnSpc>
              <a:spcBef>
                <a:spcPts val="0"/>
              </a:spcBef>
              <a:buSzPct val="25000"/>
              <a:buNone/>
            </a:pPr>
            <a:r>
              <a:rPr lang="es-ES" sz="1800" b="1" i="0" u="none" strike="noStrike" cap="none" baseline="0">
                <a:solidFill>
                  <a:schemeClr val="lt1"/>
                </a:solidFill>
                <a:latin typeface="Arial"/>
                <a:ea typeface="Arial"/>
                <a:cs typeface="Arial"/>
                <a:sym typeface="Arial"/>
              </a:rPr>
              <a:t>M a e s t r a – M a e s t r o</a:t>
            </a:r>
          </a:p>
        </p:txBody>
      </p:sp>
      <p:sp>
        <p:nvSpPr>
          <p:cNvPr id="3" name="Rectángulo redondeado 2"/>
          <p:cNvSpPr/>
          <p:nvPr/>
        </p:nvSpPr>
        <p:spPr>
          <a:xfrm>
            <a:off x="3284621" y="2788889"/>
            <a:ext cx="2610853" cy="2298031"/>
          </a:xfrm>
          <a:prstGeom prst="roundRect">
            <a:avLst>
              <a:gd name="adj" fmla="val 17128"/>
            </a:avLst>
          </a:prstGeom>
          <a:solidFill>
            <a:srgbClr val="88AFD8">
              <a:alpha val="28000"/>
            </a:srgbClr>
          </a:solidFill>
        </p:spPr>
        <p:style>
          <a:lnRef idx="3">
            <a:schemeClr val="lt1"/>
          </a:lnRef>
          <a:fillRef idx="1">
            <a:schemeClr val="accent3"/>
          </a:fillRef>
          <a:effectRef idx="1">
            <a:schemeClr val="accent3"/>
          </a:effectRef>
          <a:fontRef idx="minor">
            <a:schemeClr val="lt1"/>
          </a:fontRef>
        </p:style>
        <p:txBody>
          <a:bodyPr rtlCol="0" anchor="ctr"/>
          <a:lstStyle/>
          <a:p>
            <a:pPr lvl="0" algn="ctr">
              <a:spcAft>
                <a:spcPts val="490"/>
              </a:spcAft>
              <a:buSzPct val="25000"/>
            </a:pPr>
            <a:r>
              <a:rPr lang="es-ES" dirty="0">
                <a:solidFill>
                  <a:schemeClr val="tx1">
                    <a:lumMod val="65000"/>
                    <a:lumOff val="35000"/>
                  </a:schemeClr>
                </a:solidFill>
                <a:latin typeface="Calibri"/>
                <a:ea typeface="Arial"/>
                <a:cs typeface="Calibri"/>
              </a:rPr>
              <a:t>-Perspectiva sociocultural</a:t>
            </a:r>
          </a:p>
          <a:p>
            <a:pPr lvl="0" algn="ctr">
              <a:spcAft>
                <a:spcPts val="490"/>
              </a:spcAft>
              <a:buSzPct val="25000"/>
            </a:pPr>
            <a:r>
              <a:rPr lang="es-ES" dirty="0">
                <a:solidFill>
                  <a:schemeClr val="tx1">
                    <a:lumMod val="65000"/>
                    <a:lumOff val="35000"/>
                  </a:schemeClr>
                </a:solidFill>
                <a:latin typeface="Calibri"/>
                <a:ea typeface="Arial"/>
                <a:cs typeface="Calibri"/>
              </a:rPr>
              <a:t>-Moviliza estructura del pensamiento</a:t>
            </a:r>
          </a:p>
          <a:p>
            <a:pPr lvl="0" algn="ctr">
              <a:spcAft>
                <a:spcPts val="490"/>
              </a:spcAft>
              <a:buSzPct val="25000"/>
            </a:pPr>
            <a:r>
              <a:rPr lang="es-ES" dirty="0" smtClean="0">
                <a:solidFill>
                  <a:schemeClr val="tx1">
                    <a:lumMod val="65000"/>
                    <a:lumOff val="35000"/>
                  </a:schemeClr>
                </a:solidFill>
                <a:latin typeface="Calibri"/>
                <a:ea typeface="Arial"/>
                <a:cs typeface="Calibri"/>
              </a:rPr>
              <a:t>-Construye </a:t>
            </a:r>
            <a:r>
              <a:rPr lang="es-ES" dirty="0">
                <a:solidFill>
                  <a:schemeClr val="tx1">
                    <a:lumMod val="65000"/>
                    <a:lumOff val="35000"/>
                  </a:schemeClr>
                </a:solidFill>
                <a:latin typeface="Calibri"/>
                <a:ea typeface="Arial"/>
                <a:cs typeface="Calibri"/>
              </a:rPr>
              <a:t>identidad y subjetividad</a:t>
            </a:r>
          </a:p>
          <a:p>
            <a:pPr lvl="0" algn="ctr">
              <a:spcAft>
                <a:spcPts val="490"/>
              </a:spcAft>
              <a:buSzPct val="25000"/>
            </a:pPr>
            <a:r>
              <a:rPr lang="es-ES" dirty="0">
                <a:solidFill>
                  <a:schemeClr val="tx1">
                    <a:lumMod val="65000"/>
                    <a:lumOff val="35000"/>
                  </a:schemeClr>
                </a:solidFill>
                <a:latin typeface="Calibri"/>
                <a:ea typeface="Arial"/>
                <a:cs typeface="Calibri"/>
              </a:rPr>
              <a:t>-Oportunidad de </a:t>
            </a:r>
            <a:r>
              <a:rPr lang="es-ES" dirty="0" smtClean="0">
                <a:solidFill>
                  <a:schemeClr val="tx1">
                    <a:lumMod val="65000"/>
                    <a:lumOff val="35000"/>
                  </a:schemeClr>
                </a:solidFill>
                <a:latin typeface="Calibri"/>
                <a:ea typeface="Arial"/>
                <a:cs typeface="Calibri"/>
              </a:rPr>
              <a:t>relacionarse-vínculo</a:t>
            </a:r>
            <a:endParaRPr lang="es-ES" dirty="0">
              <a:solidFill>
                <a:schemeClr val="tx1">
                  <a:lumMod val="65000"/>
                  <a:lumOff val="35000"/>
                </a:schemeClr>
              </a:solidFill>
              <a:latin typeface="Calibri"/>
              <a:ea typeface="Arial"/>
              <a:cs typeface="Calibri"/>
            </a:endParaRPr>
          </a:p>
        </p:txBody>
      </p:sp>
      <p:sp>
        <p:nvSpPr>
          <p:cNvPr id="17" name="Shape 293"/>
          <p:cNvSpPr/>
          <p:nvPr/>
        </p:nvSpPr>
        <p:spPr>
          <a:xfrm>
            <a:off x="0" y="330198"/>
            <a:ext cx="4860758" cy="740953"/>
          </a:xfrm>
          <a:prstGeom prst="rect">
            <a:avLst/>
          </a:prstGeom>
          <a:solidFill>
            <a:srgbClr val="F2F2F2">
              <a:alpha val="69803"/>
            </a:srgb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18" name="Shape 294"/>
          <p:cNvSpPr/>
          <p:nvPr/>
        </p:nvSpPr>
        <p:spPr>
          <a:xfrm flipH="1">
            <a:off x="4715440" y="330198"/>
            <a:ext cx="156753" cy="740953"/>
          </a:xfrm>
          <a:prstGeom prst="rect">
            <a:avLst/>
          </a:prstGeom>
          <a:solidFill>
            <a:srgbClr val="88AFD8"/>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19" name="Shape 295"/>
          <p:cNvSpPr txBox="1"/>
          <p:nvPr/>
        </p:nvSpPr>
        <p:spPr>
          <a:xfrm>
            <a:off x="355997" y="413264"/>
            <a:ext cx="4359444" cy="574820"/>
          </a:xfrm>
          <a:prstGeom prst="rect">
            <a:avLst/>
          </a:prstGeom>
          <a:noFill/>
          <a:ln>
            <a:noFill/>
          </a:ln>
        </p:spPr>
        <p:txBody>
          <a:bodyPr lIns="91425" tIns="45700" rIns="91425" bIns="45700" anchor="ctr" anchorCtr="0">
            <a:noAutofit/>
          </a:bodyPr>
          <a:lstStyle/>
          <a:p>
            <a:pPr lvl="0">
              <a:lnSpc>
                <a:spcPct val="90000"/>
              </a:lnSpc>
              <a:buClr>
                <a:srgbClr val="C00000"/>
              </a:buClr>
              <a:buSzPct val="25000"/>
            </a:pPr>
            <a:r>
              <a:rPr lang="es-ES" sz="2400" dirty="0">
                <a:solidFill>
                  <a:srgbClr val="88AFD8"/>
                </a:solidFill>
                <a:latin typeface="Calibri"/>
                <a:cs typeface="Calibri"/>
              </a:rPr>
              <a:t>El juego en la educación inicial </a:t>
            </a:r>
            <a:endParaRPr lang="es-ES" sz="2400" b="0" i="0" u="none" strike="noStrike" cap="none" baseline="0" dirty="0">
              <a:solidFill>
                <a:srgbClr val="88AFD8"/>
              </a:solidFill>
              <a:latin typeface="Calibri"/>
              <a:cs typeface="Calibri"/>
              <a:sym typeface="Arial"/>
            </a:endParaRPr>
          </a:p>
        </p:txBody>
      </p:sp>
      <p:pic>
        <p:nvPicPr>
          <p:cNvPr id="5" name="Imagen 4"/>
          <p:cNvPicPr>
            <a:picLocks noChangeAspect="1"/>
          </p:cNvPicPr>
          <p:nvPr/>
        </p:nvPicPr>
        <p:blipFill rotWithShape="1">
          <a:blip r:embed="rId7">
            <a:extLst>
              <a:ext uri="{28A0092B-C50C-407E-A947-70E740481C1C}">
                <a14:useLocalDpi xmlns:a14="http://schemas.microsoft.com/office/drawing/2010/main" val="0"/>
              </a:ext>
            </a:extLst>
          </a:blip>
          <a:srcRect l="1507" t="7594"/>
          <a:stretch/>
        </p:blipFill>
        <p:spPr>
          <a:xfrm>
            <a:off x="6103927" y="2122254"/>
            <a:ext cx="2657485" cy="16175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66"/>
                                        </p:tgtEl>
                                        <p:attrNameLst>
                                          <p:attrName>style.visibility</p:attrName>
                                        </p:attrNameLst>
                                      </p:cBhvr>
                                      <p:to>
                                        <p:strVal val="visible"/>
                                      </p:to>
                                    </p:set>
                                    <p:animEffect transition="in" filter="wipe(down)">
                                      <p:cBhvr>
                                        <p:cTn id="11" dur="1000"/>
                                        <p:tgtEl>
                                          <p:spTgt spid="466"/>
                                        </p:tgtEl>
                                      </p:cBhvr>
                                    </p:animEffect>
                                  </p:childTnLst>
                                </p:cTn>
                              </p:par>
                              <p:par>
                                <p:cTn id="12" presetID="10" presetClass="entr" presetSubtype="0" fill="hold" nodeType="withEffect">
                                  <p:stCondLst>
                                    <p:cond delay="0"/>
                                  </p:stCondLst>
                                  <p:childTnLst>
                                    <p:set>
                                      <p:cBhvr>
                                        <p:cTn id="13" dur="1" fill="hold">
                                          <p:stCondLst>
                                            <p:cond delay="999"/>
                                          </p:stCondLst>
                                        </p:cTn>
                                        <p:tgtEl>
                                          <p:spTgt spid="470"/>
                                        </p:tgtEl>
                                        <p:attrNameLst>
                                          <p:attrName>style.visibility</p:attrName>
                                        </p:attrNameLst>
                                      </p:cBhvr>
                                      <p:to>
                                        <p:strVal val="visible"/>
                                      </p:to>
                                    </p:set>
                                    <p:animEffect transition="in" filter="fade">
                                      <p:cBhvr>
                                        <p:cTn id="14" dur="1"/>
                                        <p:tgtEl>
                                          <p:spTgt spid="470"/>
                                        </p:tgtEl>
                                      </p:cBhvr>
                                    </p:animEffect>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467"/>
                                        </p:tgtEl>
                                        <p:attrNameLst>
                                          <p:attrName>style.visibility</p:attrName>
                                        </p:attrNameLst>
                                      </p:cBhvr>
                                      <p:to>
                                        <p:strVal val="visible"/>
                                      </p:to>
                                    </p:set>
                                    <p:animEffect transition="in" filter="wipe(up)">
                                      <p:cBhvr>
                                        <p:cTn id="18" dur="1000"/>
                                        <p:tgtEl>
                                          <p:spTgt spid="467"/>
                                        </p:tgtEl>
                                      </p:cBhvr>
                                    </p:animEffect>
                                  </p:childTnLst>
                                </p:cTn>
                              </p:par>
                              <p:par>
                                <p:cTn id="19" presetID="10" presetClass="entr" presetSubtype="0" fill="hold" nodeType="withEffect">
                                  <p:stCondLst>
                                    <p:cond delay="0"/>
                                  </p:stCondLst>
                                  <p:childTnLst>
                                    <p:set>
                                      <p:cBhvr>
                                        <p:cTn id="20" dur="1" fill="hold">
                                          <p:stCondLst>
                                            <p:cond delay="999"/>
                                          </p:stCondLst>
                                        </p:cTn>
                                        <p:tgtEl>
                                          <p:spTgt spid="471"/>
                                        </p:tgtEl>
                                        <p:attrNameLst>
                                          <p:attrName>style.visibility</p:attrName>
                                        </p:attrNameLst>
                                      </p:cBhvr>
                                      <p:to>
                                        <p:strVal val="visible"/>
                                      </p:to>
                                    </p:set>
                                    <p:animEffect transition="in" filter="fade">
                                      <p:cBhvr>
                                        <p:cTn id="21" dur="1"/>
                                        <p:tgtEl>
                                          <p:spTgt spid="471"/>
                                        </p:tgtEl>
                                      </p:cBhvr>
                                    </p:animEffect>
                                  </p:childTnLst>
                                </p:cTn>
                              </p:par>
                            </p:childTnLst>
                          </p:cTn>
                        </p:par>
                        <p:par>
                          <p:cTn id="22" fill="hold">
                            <p:stCondLst>
                              <p:cond delay="2500"/>
                            </p:stCondLst>
                            <p:childTnLst>
                              <p:par>
                                <p:cTn id="23" presetID="22" presetClass="entr" presetSubtype="4"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1000"/>
                                        <p:tgtEl>
                                          <p:spTgt spid="5"/>
                                        </p:tgtEl>
                                      </p:cBhvr>
                                    </p:animEffect>
                                  </p:childTnLst>
                                </p:cTn>
                              </p:par>
                              <p:par>
                                <p:cTn id="26" presetID="10" presetClass="entr" presetSubtype="0" fill="hold" nodeType="withEffect">
                                  <p:stCondLst>
                                    <p:cond delay="0"/>
                                  </p:stCondLst>
                                  <p:childTnLst>
                                    <p:set>
                                      <p:cBhvr>
                                        <p:cTn id="27" dur="1" fill="hold">
                                          <p:stCondLst>
                                            <p:cond delay="999"/>
                                          </p:stCondLst>
                                        </p:cTn>
                                        <p:tgtEl>
                                          <p:spTgt spid="472"/>
                                        </p:tgtEl>
                                        <p:attrNameLst>
                                          <p:attrName>style.visibility</p:attrName>
                                        </p:attrNameLst>
                                      </p:cBhvr>
                                      <p:to>
                                        <p:strVal val="visible"/>
                                      </p:to>
                                    </p:set>
                                    <p:animEffect transition="in" filter="fade">
                                      <p:cBhvr>
                                        <p:cTn id="28" dur="1"/>
                                        <p:tgtEl>
                                          <p:spTgt spid="472"/>
                                        </p:tgtEl>
                                      </p:cBhvr>
                                    </p:animEffect>
                                  </p:childTnLst>
                                </p:cTn>
                              </p:par>
                            </p:childTnLst>
                          </p:cTn>
                        </p:par>
                        <p:par>
                          <p:cTn id="29" fill="hold">
                            <p:stCondLst>
                              <p:cond delay="3500"/>
                            </p:stCondLst>
                            <p:childTnLst>
                              <p:par>
                                <p:cTn id="30" presetID="22" presetClass="entr" presetSubtype="1" fill="hold" nodeType="afterEffect">
                                  <p:stCondLst>
                                    <p:cond delay="0"/>
                                  </p:stCondLst>
                                  <p:childTnLst>
                                    <p:set>
                                      <p:cBhvr>
                                        <p:cTn id="31" dur="1" fill="hold">
                                          <p:stCondLst>
                                            <p:cond delay="0"/>
                                          </p:stCondLst>
                                        </p:cTn>
                                        <p:tgtEl>
                                          <p:spTgt spid="468"/>
                                        </p:tgtEl>
                                        <p:attrNameLst>
                                          <p:attrName>style.visibility</p:attrName>
                                        </p:attrNameLst>
                                      </p:cBhvr>
                                      <p:to>
                                        <p:strVal val="visible"/>
                                      </p:to>
                                    </p:set>
                                    <p:animEffect transition="in" filter="wipe(up)">
                                      <p:cBhvr>
                                        <p:cTn id="32" dur="1000"/>
                                        <p:tgtEl>
                                          <p:spTgt spid="468"/>
                                        </p:tgtEl>
                                      </p:cBhvr>
                                    </p:animEffect>
                                  </p:childTnLst>
                                </p:cTn>
                              </p:par>
                              <p:par>
                                <p:cTn id="33" presetID="10" presetClass="entr" presetSubtype="0" fill="hold" nodeType="withEffect">
                                  <p:stCondLst>
                                    <p:cond delay="0"/>
                                  </p:stCondLst>
                                  <p:childTnLst>
                                    <p:set>
                                      <p:cBhvr>
                                        <p:cTn id="34" dur="1" fill="hold">
                                          <p:stCondLst>
                                            <p:cond delay="999"/>
                                          </p:stCondLst>
                                        </p:cTn>
                                        <p:tgtEl>
                                          <p:spTgt spid="474"/>
                                        </p:tgtEl>
                                        <p:attrNameLst>
                                          <p:attrName>style.visibility</p:attrName>
                                        </p:attrNameLst>
                                      </p:cBhvr>
                                      <p:to>
                                        <p:strVal val="visible"/>
                                      </p:to>
                                    </p:set>
                                    <p:animEffect transition="in" filter="fade">
                                      <p:cBhvr>
                                        <p:cTn id="35" dur="1"/>
                                        <p:tgtEl>
                                          <p:spTgt spid="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15" name="Shape 450"/>
          <p:cNvPicPr preferRelativeResize="0"/>
          <p:nvPr/>
        </p:nvPicPr>
        <p:blipFill rotWithShape="1">
          <a:blip r:embed="rId3"/>
          <a:srcRect/>
          <a:stretch/>
        </p:blipFill>
        <p:spPr>
          <a:xfrm>
            <a:off x="0" y="0"/>
            <a:ext cx="9144000" cy="6858000"/>
          </a:xfrm>
          <a:prstGeom prst="rect">
            <a:avLst/>
          </a:prstGeom>
          <a:noFill/>
          <a:ln>
            <a:noFill/>
          </a:ln>
        </p:spPr>
      </p:pic>
      <p:sp>
        <p:nvSpPr>
          <p:cNvPr id="12" name="Shape 293"/>
          <p:cNvSpPr/>
          <p:nvPr/>
        </p:nvSpPr>
        <p:spPr>
          <a:xfrm>
            <a:off x="0" y="330198"/>
            <a:ext cx="4860758" cy="740953"/>
          </a:xfrm>
          <a:prstGeom prst="rect">
            <a:avLst/>
          </a:prstGeom>
          <a:solidFill>
            <a:srgbClr val="F2F2F2">
              <a:alpha val="69803"/>
            </a:srgb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13" name="Shape 294"/>
          <p:cNvSpPr/>
          <p:nvPr/>
        </p:nvSpPr>
        <p:spPr>
          <a:xfrm flipH="1">
            <a:off x="4715440" y="330198"/>
            <a:ext cx="156753" cy="740953"/>
          </a:xfrm>
          <a:prstGeom prst="rect">
            <a:avLst/>
          </a:prstGeom>
          <a:solidFill>
            <a:srgbClr val="E490C4"/>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14" name="Shape 295"/>
          <p:cNvSpPr txBox="1"/>
          <p:nvPr/>
        </p:nvSpPr>
        <p:spPr>
          <a:xfrm>
            <a:off x="355997" y="413264"/>
            <a:ext cx="4359444" cy="574820"/>
          </a:xfrm>
          <a:prstGeom prst="rect">
            <a:avLst/>
          </a:prstGeom>
          <a:noFill/>
          <a:ln>
            <a:noFill/>
          </a:ln>
        </p:spPr>
        <p:txBody>
          <a:bodyPr lIns="91425" tIns="45700" rIns="91425" bIns="45700" anchor="ctr" anchorCtr="0">
            <a:noAutofit/>
          </a:bodyPr>
          <a:lstStyle/>
          <a:p>
            <a:pPr lvl="0">
              <a:lnSpc>
                <a:spcPct val="90000"/>
              </a:lnSpc>
              <a:buClr>
                <a:srgbClr val="C00000"/>
              </a:buClr>
              <a:buSzPct val="25000"/>
            </a:pPr>
            <a:r>
              <a:rPr lang="es-ES" sz="2400" dirty="0">
                <a:solidFill>
                  <a:srgbClr val="E490C4"/>
                </a:solidFill>
                <a:latin typeface="Calibri"/>
                <a:cs typeface="Calibri"/>
              </a:rPr>
              <a:t>El arte en la educación inicial </a:t>
            </a:r>
          </a:p>
        </p:txBody>
      </p:sp>
      <p:sp>
        <p:nvSpPr>
          <p:cNvPr id="482" name="Shape 482"/>
          <p:cNvSpPr txBox="1"/>
          <p:nvPr/>
        </p:nvSpPr>
        <p:spPr>
          <a:xfrm>
            <a:off x="5508625" y="404812"/>
            <a:ext cx="3635374" cy="792162"/>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endParaRPr lang="es-ES" sz="2400" b="1" i="0" u="none" strike="noStrike" cap="none" baseline="0" dirty="0">
              <a:solidFill>
                <a:srgbClr val="800000"/>
              </a:solidFill>
              <a:latin typeface="Arial"/>
              <a:ea typeface="Arial"/>
              <a:cs typeface="Arial"/>
              <a:sym typeface="Arial"/>
            </a:endParaRPr>
          </a:p>
        </p:txBody>
      </p:sp>
      <p:sp>
        <p:nvSpPr>
          <p:cNvPr id="490" name="Shape 490"/>
          <p:cNvSpPr txBox="1"/>
          <p:nvPr/>
        </p:nvSpPr>
        <p:spPr>
          <a:xfrm>
            <a:off x="793750" y="6378575"/>
            <a:ext cx="7777163" cy="479425"/>
          </a:xfrm>
          <a:prstGeom prst="rect">
            <a:avLst/>
          </a:prstGeom>
          <a:noFill/>
          <a:ln>
            <a:noFill/>
          </a:ln>
        </p:spPr>
        <p:txBody>
          <a:bodyPr lIns="91425" tIns="45700" rIns="91425" bIns="45700" anchor="t" anchorCtr="0">
            <a:noAutofit/>
          </a:bodyPr>
          <a:lstStyle/>
          <a:p>
            <a:pPr marL="0" marR="0" lvl="0" indent="0" algn="ctr" rtl="0">
              <a:lnSpc>
                <a:spcPct val="75000"/>
              </a:lnSpc>
              <a:spcBef>
                <a:spcPts val="0"/>
              </a:spcBef>
              <a:buSzPct val="25000"/>
              <a:buNone/>
            </a:pPr>
            <a:r>
              <a:rPr lang="es-ES" sz="1800" b="1" i="0" u="none" strike="noStrike" cap="none" baseline="0">
                <a:solidFill>
                  <a:schemeClr val="lt1"/>
                </a:solidFill>
                <a:latin typeface="Arial"/>
                <a:ea typeface="Arial"/>
                <a:cs typeface="Arial"/>
                <a:sym typeface="Arial"/>
              </a:rPr>
              <a:t>A m b i e n t e enriquecido – Experiencias Pedagógicas </a:t>
            </a:r>
          </a:p>
          <a:p>
            <a:pPr marL="0" marR="0" lvl="0" indent="0" algn="ctr" rtl="0">
              <a:lnSpc>
                <a:spcPct val="75000"/>
              </a:lnSpc>
              <a:spcBef>
                <a:spcPts val="0"/>
              </a:spcBef>
              <a:buSzPct val="25000"/>
              <a:buNone/>
            </a:pPr>
            <a:r>
              <a:rPr lang="es-ES" sz="1800" b="1" i="0" u="none" strike="noStrike" cap="none" baseline="0">
                <a:solidFill>
                  <a:schemeClr val="lt1"/>
                </a:solidFill>
                <a:latin typeface="Arial"/>
                <a:ea typeface="Arial"/>
                <a:cs typeface="Arial"/>
                <a:sym typeface="Arial"/>
              </a:rPr>
              <a:t>M a e s t r a – M a e s t r o</a:t>
            </a:r>
          </a:p>
        </p:txBody>
      </p:sp>
      <p:sp>
        <p:nvSpPr>
          <p:cNvPr id="2" name="CuadroTexto 1"/>
          <p:cNvSpPr txBox="1"/>
          <p:nvPr/>
        </p:nvSpPr>
        <p:spPr>
          <a:xfrm>
            <a:off x="4343400" y="1686215"/>
            <a:ext cx="4343400" cy="3485570"/>
          </a:xfrm>
          <a:prstGeom prst="rect">
            <a:avLst/>
          </a:prstGeom>
          <a:noFill/>
        </p:spPr>
        <p:txBody>
          <a:bodyPr wrap="square" rtlCol="0">
            <a:spAutoFit/>
          </a:bodyPr>
          <a:lstStyle/>
          <a:p>
            <a:pPr marL="285750" lvl="0" indent="-285750">
              <a:spcAft>
                <a:spcPts val="630"/>
              </a:spcAft>
              <a:buClr>
                <a:srgbClr val="E490C4"/>
              </a:buClr>
              <a:buSzPct val="100000"/>
              <a:buFont typeface="Wingdings" panose="05000000000000000000" pitchFamily="2" charset="2"/>
              <a:buChar char="§"/>
            </a:pPr>
            <a:r>
              <a:rPr lang="es-ES" sz="1800" dirty="0" smtClean="0">
                <a:solidFill>
                  <a:schemeClr val="tx1">
                    <a:lumMod val="50000"/>
                    <a:lumOff val="50000"/>
                  </a:schemeClr>
                </a:solidFill>
                <a:latin typeface="Calibri"/>
                <a:cs typeface="Calibri"/>
              </a:rPr>
              <a:t>Formas </a:t>
            </a:r>
            <a:r>
              <a:rPr lang="es-ES" sz="1800" dirty="0">
                <a:solidFill>
                  <a:schemeClr val="tx1">
                    <a:lumMod val="50000"/>
                    <a:lumOff val="50000"/>
                  </a:schemeClr>
                </a:solidFill>
                <a:latin typeface="Calibri"/>
                <a:cs typeface="Calibri"/>
              </a:rPr>
              <a:t>de habitar el mundo</a:t>
            </a:r>
            <a:r>
              <a:rPr lang="es-ES" sz="1800" dirty="0" smtClean="0">
                <a:solidFill>
                  <a:schemeClr val="tx1">
                    <a:lumMod val="50000"/>
                    <a:lumOff val="50000"/>
                  </a:schemeClr>
                </a:solidFill>
                <a:latin typeface="Calibri"/>
                <a:cs typeface="Calibri"/>
              </a:rPr>
              <a:t>.</a:t>
            </a:r>
          </a:p>
          <a:p>
            <a:pPr marL="285750" lvl="0" indent="-285750">
              <a:spcAft>
                <a:spcPts val="630"/>
              </a:spcAft>
              <a:buClr>
                <a:srgbClr val="E490C4"/>
              </a:buClr>
              <a:buSzPct val="100000"/>
              <a:buFont typeface="Wingdings" panose="05000000000000000000" pitchFamily="2" charset="2"/>
              <a:buChar char="§"/>
            </a:pPr>
            <a:endParaRPr lang="es-ES" sz="1800" dirty="0">
              <a:solidFill>
                <a:schemeClr val="tx1">
                  <a:lumMod val="50000"/>
                  <a:lumOff val="50000"/>
                </a:schemeClr>
              </a:solidFill>
              <a:latin typeface="Calibri"/>
              <a:cs typeface="Calibri"/>
            </a:endParaRPr>
          </a:p>
          <a:p>
            <a:pPr marL="285750" lvl="0" indent="-285750">
              <a:spcAft>
                <a:spcPts val="490"/>
              </a:spcAft>
              <a:buClr>
                <a:srgbClr val="E490C4"/>
              </a:buClr>
              <a:buSzPct val="100000"/>
              <a:buFont typeface="Wingdings" panose="05000000000000000000" pitchFamily="2" charset="2"/>
              <a:buChar char="§"/>
            </a:pPr>
            <a:r>
              <a:rPr lang="es-ES" sz="1800" dirty="0" smtClean="0">
                <a:solidFill>
                  <a:schemeClr val="tx1">
                    <a:lumMod val="50000"/>
                    <a:lumOff val="50000"/>
                  </a:schemeClr>
                </a:solidFill>
                <a:latin typeface="Calibri"/>
                <a:cs typeface="Calibri"/>
              </a:rPr>
              <a:t>Posibilidad </a:t>
            </a:r>
            <a:r>
              <a:rPr lang="es-ES" sz="1800" dirty="0">
                <a:solidFill>
                  <a:schemeClr val="tx1">
                    <a:lumMod val="50000"/>
                    <a:lumOff val="50000"/>
                  </a:schemeClr>
                </a:solidFill>
                <a:latin typeface="Calibri"/>
                <a:cs typeface="Calibri"/>
              </a:rPr>
              <a:t>de transformación</a:t>
            </a:r>
            <a:r>
              <a:rPr lang="es-ES" sz="1800" dirty="0" smtClean="0">
                <a:solidFill>
                  <a:schemeClr val="tx1">
                    <a:lumMod val="50000"/>
                    <a:lumOff val="50000"/>
                  </a:schemeClr>
                </a:solidFill>
                <a:latin typeface="Calibri"/>
                <a:cs typeface="Calibri"/>
              </a:rPr>
              <a:t>.</a:t>
            </a:r>
          </a:p>
          <a:p>
            <a:pPr marL="285750" lvl="0" indent="-285750">
              <a:spcAft>
                <a:spcPts val="490"/>
              </a:spcAft>
              <a:buClr>
                <a:srgbClr val="E490C4"/>
              </a:buClr>
              <a:buSzPct val="100000"/>
              <a:buFont typeface="Wingdings" panose="05000000000000000000" pitchFamily="2" charset="2"/>
              <a:buChar char="§"/>
            </a:pPr>
            <a:endParaRPr lang="es-ES" sz="1800" dirty="0">
              <a:solidFill>
                <a:schemeClr val="tx1">
                  <a:lumMod val="50000"/>
                  <a:lumOff val="50000"/>
                </a:schemeClr>
              </a:solidFill>
              <a:latin typeface="Calibri"/>
              <a:cs typeface="Calibri"/>
            </a:endParaRPr>
          </a:p>
          <a:p>
            <a:pPr marL="285750" lvl="0" indent="-285750">
              <a:spcAft>
                <a:spcPts val="490"/>
              </a:spcAft>
              <a:buClr>
                <a:srgbClr val="E490C4"/>
              </a:buClr>
              <a:buSzPct val="100000"/>
              <a:buFont typeface="Wingdings" panose="05000000000000000000" pitchFamily="2" charset="2"/>
              <a:buChar char="§"/>
            </a:pPr>
            <a:r>
              <a:rPr lang="es-ES" sz="1800" dirty="0" smtClean="0">
                <a:solidFill>
                  <a:schemeClr val="tx1">
                    <a:lumMod val="50000"/>
                    <a:lumOff val="50000"/>
                  </a:schemeClr>
                </a:solidFill>
                <a:latin typeface="Calibri"/>
                <a:cs typeface="Calibri"/>
              </a:rPr>
              <a:t> Significa </a:t>
            </a:r>
            <a:r>
              <a:rPr lang="es-ES" sz="1800" dirty="0">
                <a:solidFill>
                  <a:schemeClr val="tx1">
                    <a:lumMod val="50000"/>
                    <a:lumOff val="50000"/>
                  </a:schemeClr>
                </a:solidFill>
                <a:latin typeface="Calibri"/>
                <a:cs typeface="Calibri"/>
              </a:rPr>
              <a:t>bailar, cantar, pintar , disfrazarse, animar objetos, jugar a ser otro,  mezclar, hacer magia con los colores y materiales, hacer hablar a los </a:t>
            </a:r>
            <a:r>
              <a:rPr lang="es-ES" sz="1800" dirty="0" smtClean="0">
                <a:solidFill>
                  <a:schemeClr val="tx1">
                    <a:lumMod val="50000"/>
                    <a:lumOff val="50000"/>
                  </a:schemeClr>
                </a:solidFill>
                <a:latin typeface="Calibri"/>
                <a:cs typeface="Calibri"/>
              </a:rPr>
              <a:t>títeres, en fin disfrutar de las diferentes expresiones artísticas.</a:t>
            </a:r>
            <a:endParaRPr lang="es-ES" sz="1800" dirty="0">
              <a:solidFill>
                <a:schemeClr val="tx1">
                  <a:lumMod val="50000"/>
                  <a:lumOff val="50000"/>
                </a:schemeClr>
              </a:solidFill>
              <a:latin typeface="Calibri"/>
              <a:cs typeface="Calibri"/>
            </a:endParaRPr>
          </a:p>
          <a:p>
            <a:pPr marL="285750" indent="-285750">
              <a:buClr>
                <a:srgbClr val="E490C4"/>
              </a:buClr>
              <a:buFont typeface="Wingdings" panose="05000000000000000000" pitchFamily="2" charset="2"/>
              <a:buChar char="§"/>
            </a:pPr>
            <a:endParaRPr lang="en-US" sz="1800" dirty="0">
              <a:latin typeface="Calibri"/>
              <a:cs typeface="Calibri"/>
            </a:endParaRPr>
          </a:p>
        </p:txBody>
      </p:sp>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107" y="1595187"/>
            <a:ext cx="2610493" cy="391783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96" name="Shape 496"/>
          <p:cNvSpPr txBox="1"/>
          <p:nvPr/>
        </p:nvSpPr>
        <p:spPr>
          <a:xfrm>
            <a:off x="5508625" y="404812"/>
            <a:ext cx="3635374" cy="792162"/>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endParaRPr lang="es-ES" sz="2400" b="1" i="0" u="none" strike="noStrike" cap="none" baseline="0" dirty="0">
              <a:solidFill>
                <a:srgbClr val="800000"/>
              </a:solidFill>
              <a:latin typeface="Arial"/>
              <a:ea typeface="Arial"/>
              <a:cs typeface="Arial"/>
              <a:sym typeface="Arial"/>
            </a:endParaRPr>
          </a:p>
        </p:txBody>
      </p:sp>
      <p:sp>
        <p:nvSpPr>
          <p:cNvPr id="13" name="Shape 293"/>
          <p:cNvSpPr/>
          <p:nvPr/>
        </p:nvSpPr>
        <p:spPr>
          <a:xfrm>
            <a:off x="0" y="330198"/>
            <a:ext cx="5386192" cy="740953"/>
          </a:xfrm>
          <a:prstGeom prst="rect">
            <a:avLst/>
          </a:prstGeom>
          <a:solidFill>
            <a:srgbClr val="F2F2F2">
              <a:alpha val="69803"/>
            </a:srgb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14" name="Shape 294"/>
          <p:cNvSpPr/>
          <p:nvPr/>
        </p:nvSpPr>
        <p:spPr>
          <a:xfrm flipH="1">
            <a:off x="5351439" y="330198"/>
            <a:ext cx="156753" cy="740953"/>
          </a:xfrm>
          <a:prstGeom prst="rect">
            <a:avLst/>
          </a:prstGeom>
          <a:solidFill>
            <a:srgbClr val="88AFD8"/>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15" name="Shape 295"/>
          <p:cNvSpPr txBox="1"/>
          <p:nvPr/>
        </p:nvSpPr>
        <p:spPr>
          <a:xfrm>
            <a:off x="355996" y="413264"/>
            <a:ext cx="4929987" cy="574820"/>
          </a:xfrm>
          <a:prstGeom prst="rect">
            <a:avLst/>
          </a:prstGeom>
          <a:noFill/>
          <a:ln>
            <a:noFill/>
          </a:ln>
        </p:spPr>
        <p:txBody>
          <a:bodyPr lIns="91425" tIns="45700" rIns="91425" bIns="45700" anchor="ctr" anchorCtr="0">
            <a:noAutofit/>
          </a:bodyPr>
          <a:lstStyle/>
          <a:p>
            <a:pPr lvl="0">
              <a:lnSpc>
                <a:spcPct val="90000"/>
              </a:lnSpc>
              <a:buClr>
                <a:srgbClr val="C00000"/>
              </a:buClr>
              <a:buSzPct val="25000"/>
            </a:pPr>
            <a:r>
              <a:rPr lang="es-ES" sz="2400" dirty="0">
                <a:solidFill>
                  <a:srgbClr val="88AFD8"/>
                </a:solidFill>
                <a:latin typeface="Calibri"/>
                <a:cs typeface="Calibri"/>
              </a:rPr>
              <a:t>La literatura en la educación inicial </a:t>
            </a:r>
          </a:p>
        </p:txBody>
      </p:sp>
      <p:sp>
        <p:nvSpPr>
          <p:cNvPr id="2" name="CuadroTexto 1"/>
          <p:cNvSpPr txBox="1"/>
          <p:nvPr/>
        </p:nvSpPr>
        <p:spPr>
          <a:xfrm>
            <a:off x="659093" y="1743315"/>
            <a:ext cx="3662889" cy="3524042"/>
          </a:xfrm>
          <a:prstGeom prst="rect">
            <a:avLst/>
          </a:prstGeom>
          <a:noFill/>
        </p:spPr>
        <p:txBody>
          <a:bodyPr wrap="square" rtlCol="0">
            <a:spAutoFit/>
          </a:bodyPr>
          <a:lstStyle/>
          <a:p>
            <a:pPr marL="285750" lvl="0" indent="-285750">
              <a:spcAft>
                <a:spcPts val="600"/>
              </a:spcAft>
              <a:buClr>
                <a:srgbClr val="88AFD8"/>
              </a:buClr>
              <a:buSzPct val="100000"/>
              <a:buFont typeface="Wingdings" panose="05000000000000000000" pitchFamily="2" charset="2"/>
              <a:buChar char="§"/>
            </a:pPr>
            <a:r>
              <a:rPr lang="es-ES" sz="1800" dirty="0" smtClean="0">
                <a:solidFill>
                  <a:schemeClr val="tx1">
                    <a:lumMod val="50000"/>
                    <a:lumOff val="50000"/>
                  </a:schemeClr>
                </a:solidFill>
                <a:latin typeface="Calibri"/>
                <a:cs typeface="Calibri"/>
              </a:rPr>
              <a:t>Representación </a:t>
            </a:r>
            <a:r>
              <a:rPr lang="es-ES" sz="1800" dirty="0">
                <a:solidFill>
                  <a:schemeClr val="tx1">
                    <a:lumMod val="50000"/>
                    <a:lumOff val="50000"/>
                  </a:schemeClr>
                </a:solidFill>
                <a:latin typeface="Calibri"/>
                <a:cs typeface="Calibri"/>
              </a:rPr>
              <a:t>de la experiencia a través de símbolos</a:t>
            </a:r>
            <a:r>
              <a:rPr lang="es-ES" sz="1800" dirty="0" smtClean="0">
                <a:solidFill>
                  <a:schemeClr val="tx1">
                    <a:lumMod val="50000"/>
                    <a:lumOff val="50000"/>
                  </a:schemeClr>
                </a:solidFill>
                <a:latin typeface="Calibri"/>
                <a:cs typeface="Calibri"/>
              </a:rPr>
              <a:t>.</a:t>
            </a:r>
            <a:endParaRPr lang="es-ES" sz="1800" dirty="0">
              <a:solidFill>
                <a:schemeClr val="tx1">
                  <a:lumMod val="50000"/>
                  <a:lumOff val="50000"/>
                </a:schemeClr>
              </a:solidFill>
              <a:latin typeface="Calibri"/>
              <a:cs typeface="Calibri"/>
            </a:endParaRPr>
          </a:p>
          <a:p>
            <a:pPr marL="285750" lvl="0" indent="-285750">
              <a:spcAft>
                <a:spcPts val="600"/>
              </a:spcAft>
              <a:buClr>
                <a:srgbClr val="88AFD8"/>
              </a:buClr>
              <a:buSzPct val="100000"/>
              <a:buFont typeface="Wingdings" panose="05000000000000000000" pitchFamily="2" charset="2"/>
              <a:buChar char="§"/>
            </a:pPr>
            <a:r>
              <a:rPr lang="es-ES" sz="1800" dirty="0" smtClean="0">
                <a:solidFill>
                  <a:schemeClr val="tx1">
                    <a:lumMod val="50000"/>
                    <a:lumOff val="50000"/>
                  </a:schemeClr>
                </a:solidFill>
                <a:latin typeface="Calibri"/>
                <a:cs typeface="Calibri"/>
              </a:rPr>
              <a:t>Jugar </a:t>
            </a:r>
            <a:r>
              <a:rPr lang="es-ES" sz="1800" dirty="0">
                <a:solidFill>
                  <a:schemeClr val="tx1">
                    <a:lumMod val="50000"/>
                    <a:lumOff val="50000"/>
                  </a:schemeClr>
                </a:solidFill>
                <a:latin typeface="Calibri"/>
                <a:cs typeface="Calibri"/>
              </a:rPr>
              <a:t>con las </a:t>
            </a:r>
            <a:r>
              <a:rPr lang="es-ES" sz="1800" dirty="0" smtClean="0">
                <a:solidFill>
                  <a:schemeClr val="tx1">
                    <a:lumMod val="50000"/>
                    <a:lumOff val="50000"/>
                  </a:schemeClr>
                </a:solidFill>
                <a:latin typeface="Calibri"/>
                <a:cs typeface="Calibri"/>
              </a:rPr>
              <a:t>palabras</a:t>
            </a:r>
          </a:p>
          <a:p>
            <a:pPr marL="285750" lvl="0" indent="-285750">
              <a:spcAft>
                <a:spcPts val="600"/>
              </a:spcAft>
              <a:buClr>
                <a:srgbClr val="88AFD8"/>
              </a:buClr>
              <a:buSzPct val="100000"/>
              <a:buFont typeface="Wingdings" panose="05000000000000000000" pitchFamily="2" charset="2"/>
              <a:buChar char="§"/>
            </a:pPr>
            <a:r>
              <a:rPr lang="es-ES" sz="1800" dirty="0" smtClean="0">
                <a:solidFill>
                  <a:schemeClr val="tx1">
                    <a:lumMod val="50000"/>
                    <a:lumOff val="50000"/>
                  </a:schemeClr>
                </a:solidFill>
                <a:latin typeface="Calibri"/>
                <a:cs typeface="Calibri"/>
              </a:rPr>
              <a:t>Riqueza-acervo literario</a:t>
            </a:r>
            <a:endParaRPr lang="es-ES" sz="1800" dirty="0">
              <a:solidFill>
                <a:schemeClr val="tx1">
                  <a:lumMod val="50000"/>
                  <a:lumOff val="50000"/>
                </a:schemeClr>
              </a:solidFill>
              <a:latin typeface="Calibri"/>
              <a:cs typeface="Calibri"/>
            </a:endParaRPr>
          </a:p>
          <a:p>
            <a:pPr marL="285750" lvl="0" indent="-285750">
              <a:spcAft>
                <a:spcPts val="600"/>
              </a:spcAft>
              <a:buClr>
                <a:srgbClr val="88AFD8"/>
              </a:buClr>
              <a:buSzPct val="100000"/>
              <a:buFont typeface="Wingdings" panose="05000000000000000000" pitchFamily="2" charset="2"/>
              <a:buChar char="§"/>
            </a:pPr>
            <a:r>
              <a:rPr lang="es-ES" sz="1800" dirty="0" smtClean="0">
                <a:solidFill>
                  <a:schemeClr val="tx1">
                    <a:lumMod val="50000"/>
                    <a:lumOff val="50000"/>
                  </a:schemeClr>
                </a:solidFill>
                <a:latin typeface="Calibri"/>
                <a:cs typeface="Calibri"/>
              </a:rPr>
              <a:t>Creación </a:t>
            </a:r>
            <a:r>
              <a:rPr lang="es-ES" sz="1800" dirty="0">
                <a:solidFill>
                  <a:schemeClr val="tx1">
                    <a:lumMod val="50000"/>
                    <a:lumOff val="50000"/>
                  </a:schemeClr>
                </a:solidFill>
                <a:latin typeface="Calibri"/>
                <a:cs typeface="Calibri"/>
              </a:rPr>
              <a:t>de </a:t>
            </a:r>
            <a:r>
              <a:rPr lang="es-ES" sz="1800" dirty="0" smtClean="0">
                <a:solidFill>
                  <a:schemeClr val="tx1">
                    <a:lumMod val="50000"/>
                    <a:lumOff val="50000"/>
                  </a:schemeClr>
                </a:solidFill>
                <a:latin typeface="Calibri"/>
                <a:cs typeface="Calibri"/>
              </a:rPr>
              <a:t>historias</a:t>
            </a:r>
            <a:endParaRPr lang="es-ES" sz="1800" dirty="0">
              <a:solidFill>
                <a:schemeClr val="tx1">
                  <a:lumMod val="50000"/>
                  <a:lumOff val="50000"/>
                </a:schemeClr>
              </a:solidFill>
              <a:latin typeface="Calibri"/>
              <a:cs typeface="Calibri"/>
            </a:endParaRPr>
          </a:p>
          <a:p>
            <a:pPr marL="285750" lvl="0" indent="-285750">
              <a:spcAft>
                <a:spcPts val="600"/>
              </a:spcAft>
              <a:buClr>
                <a:srgbClr val="88AFD8"/>
              </a:buClr>
              <a:buSzPct val="100000"/>
              <a:buFont typeface="Wingdings" panose="05000000000000000000" pitchFamily="2" charset="2"/>
              <a:buChar char="§"/>
            </a:pPr>
            <a:r>
              <a:rPr lang="es-ES" sz="1800" dirty="0" smtClean="0">
                <a:solidFill>
                  <a:schemeClr val="tx1">
                    <a:lumMod val="50000"/>
                    <a:lumOff val="50000"/>
                  </a:schemeClr>
                </a:solidFill>
                <a:latin typeface="Calibri"/>
                <a:cs typeface="Calibri"/>
              </a:rPr>
              <a:t>Disfrute </a:t>
            </a:r>
            <a:r>
              <a:rPr lang="es-ES" sz="1800" dirty="0">
                <a:solidFill>
                  <a:schemeClr val="tx1">
                    <a:lumMod val="50000"/>
                    <a:lumOff val="50000"/>
                  </a:schemeClr>
                </a:solidFill>
                <a:latin typeface="Calibri"/>
                <a:cs typeface="Calibri"/>
              </a:rPr>
              <a:t>de narraciones</a:t>
            </a:r>
            <a:r>
              <a:rPr lang="es-ES" sz="1800" dirty="0" smtClean="0">
                <a:solidFill>
                  <a:schemeClr val="tx1">
                    <a:lumMod val="50000"/>
                    <a:lumOff val="50000"/>
                  </a:schemeClr>
                </a:solidFill>
                <a:latin typeface="Calibri"/>
                <a:cs typeface="Calibri"/>
              </a:rPr>
              <a:t>, nanas,  </a:t>
            </a:r>
            <a:r>
              <a:rPr lang="es-ES" sz="1800" dirty="0">
                <a:solidFill>
                  <a:schemeClr val="tx1">
                    <a:lumMod val="50000"/>
                    <a:lumOff val="50000"/>
                  </a:schemeClr>
                </a:solidFill>
                <a:latin typeface="Calibri"/>
                <a:cs typeface="Calibri"/>
              </a:rPr>
              <a:t>trabalenguas, rimas, </a:t>
            </a:r>
            <a:r>
              <a:rPr lang="es-ES" sz="1800" dirty="0" smtClean="0">
                <a:solidFill>
                  <a:schemeClr val="tx1">
                    <a:lumMod val="50000"/>
                    <a:lumOff val="50000"/>
                  </a:schemeClr>
                </a:solidFill>
                <a:latin typeface="Calibri"/>
                <a:cs typeface="Calibri"/>
              </a:rPr>
              <a:t>adivinanzas, etc.</a:t>
            </a:r>
          </a:p>
          <a:p>
            <a:pPr marL="285750" indent="-285750">
              <a:spcAft>
                <a:spcPts val="600"/>
              </a:spcAft>
              <a:buClr>
                <a:srgbClr val="88AFD8"/>
              </a:buClr>
              <a:buSzPct val="100000"/>
              <a:buFont typeface="Wingdings" panose="05000000000000000000" pitchFamily="2" charset="2"/>
              <a:buChar char="§"/>
            </a:pPr>
            <a:r>
              <a:rPr lang="es-ES" sz="1800" dirty="0">
                <a:solidFill>
                  <a:schemeClr val="tx1">
                    <a:lumMod val="50000"/>
                    <a:lumOff val="50000"/>
                  </a:schemeClr>
                </a:solidFill>
                <a:latin typeface="Calibri"/>
                <a:cs typeface="Calibri"/>
              </a:rPr>
              <a:t>Volar con </a:t>
            </a:r>
            <a:r>
              <a:rPr lang="es-ES" sz="1800" dirty="0" smtClean="0">
                <a:solidFill>
                  <a:schemeClr val="tx1">
                    <a:lumMod val="50000"/>
                    <a:lumOff val="50000"/>
                  </a:schemeClr>
                </a:solidFill>
                <a:latin typeface="Calibri"/>
                <a:cs typeface="Calibri"/>
              </a:rPr>
              <a:t>la </a:t>
            </a:r>
            <a:r>
              <a:rPr lang="es-ES" sz="1800" dirty="0">
                <a:solidFill>
                  <a:schemeClr val="tx1">
                    <a:lumMod val="50000"/>
                    <a:lumOff val="50000"/>
                  </a:schemeClr>
                </a:solidFill>
                <a:latin typeface="Calibri"/>
                <a:cs typeface="Calibri"/>
              </a:rPr>
              <a:t>imaginación a diferentes mundos, cambiar finales, crear personajes</a:t>
            </a:r>
            <a:r>
              <a:rPr lang="es-ES" sz="1800" dirty="0" smtClean="0">
                <a:solidFill>
                  <a:schemeClr val="tx1">
                    <a:lumMod val="50000"/>
                    <a:lumOff val="50000"/>
                  </a:schemeClr>
                </a:solidFill>
                <a:latin typeface="Calibri"/>
                <a:cs typeface="Calibri"/>
              </a:rPr>
              <a:t>.</a:t>
            </a:r>
            <a:endParaRPr lang="en-US" sz="1800" dirty="0">
              <a:latin typeface="Calibri"/>
              <a:cs typeface="Calibri"/>
            </a:endParaRPr>
          </a:p>
        </p:txBody>
      </p:sp>
      <p:pic>
        <p:nvPicPr>
          <p:cNvPr id="16" name="Imagen 15"/>
          <p:cNvPicPr>
            <a:picLocks noChangeAspect="1"/>
          </p:cNvPicPr>
          <p:nvPr/>
        </p:nvPicPr>
        <p:blipFill rotWithShape="1">
          <a:blip r:embed="rId4">
            <a:extLst>
              <a:ext uri="{28A0092B-C50C-407E-A947-70E740481C1C}">
                <a14:useLocalDpi xmlns:a14="http://schemas.microsoft.com/office/drawing/2010/main" val="0"/>
              </a:ext>
            </a:extLst>
          </a:blip>
          <a:srcRect l="26765" r="8236"/>
          <a:stretch/>
        </p:blipFill>
        <p:spPr>
          <a:xfrm>
            <a:off x="4981075" y="1757638"/>
            <a:ext cx="3393240" cy="39152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pic>
        <p:nvPicPr>
          <p:cNvPr id="10" name="Shape 450"/>
          <p:cNvPicPr preferRelativeResize="0"/>
          <p:nvPr/>
        </p:nvPicPr>
        <p:blipFill rotWithShape="1">
          <a:blip r:embed="rId3"/>
          <a:srcRect/>
          <a:stretch/>
        </p:blipFill>
        <p:spPr>
          <a:xfrm>
            <a:off x="0" y="0"/>
            <a:ext cx="9144000" cy="6858000"/>
          </a:xfrm>
          <a:prstGeom prst="rect">
            <a:avLst/>
          </a:prstGeom>
          <a:noFill/>
          <a:ln>
            <a:noFill/>
          </a:ln>
        </p:spPr>
      </p:pic>
      <p:sp>
        <p:nvSpPr>
          <p:cNvPr id="512" name="Shape 512"/>
          <p:cNvSpPr txBox="1"/>
          <p:nvPr/>
        </p:nvSpPr>
        <p:spPr>
          <a:xfrm>
            <a:off x="5219700" y="188913"/>
            <a:ext cx="3924299" cy="1008062"/>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endParaRPr lang="es-ES" sz="2400" b="1" i="0" u="none" strike="noStrike" cap="none" baseline="0" dirty="0">
              <a:solidFill>
                <a:srgbClr val="800000"/>
              </a:solidFill>
              <a:latin typeface="Arial"/>
              <a:ea typeface="Arial"/>
              <a:cs typeface="Arial"/>
              <a:sym typeface="Arial"/>
            </a:endParaRPr>
          </a:p>
        </p:txBody>
      </p:sp>
      <p:sp>
        <p:nvSpPr>
          <p:cNvPr id="519" name="Shape 519"/>
          <p:cNvSpPr txBox="1"/>
          <p:nvPr/>
        </p:nvSpPr>
        <p:spPr>
          <a:xfrm>
            <a:off x="793750" y="6378575"/>
            <a:ext cx="7777163" cy="479425"/>
          </a:xfrm>
          <a:prstGeom prst="rect">
            <a:avLst/>
          </a:prstGeom>
          <a:noFill/>
          <a:ln>
            <a:noFill/>
          </a:ln>
        </p:spPr>
        <p:txBody>
          <a:bodyPr lIns="91425" tIns="45700" rIns="91425" bIns="45700" anchor="t" anchorCtr="0">
            <a:noAutofit/>
          </a:bodyPr>
          <a:lstStyle/>
          <a:p>
            <a:pPr marL="0" marR="0" lvl="0" indent="0" algn="ctr" rtl="0">
              <a:lnSpc>
                <a:spcPct val="75000"/>
              </a:lnSpc>
              <a:spcBef>
                <a:spcPts val="0"/>
              </a:spcBef>
              <a:buSzPct val="25000"/>
              <a:buNone/>
            </a:pPr>
            <a:r>
              <a:rPr lang="es-ES" sz="1800" b="1" i="0" u="none" strike="noStrike" cap="none" baseline="0">
                <a:solidFill>
                  <a:schemeClr val="lt1"/>
                </a:solidFill>
                <a:latin typeface="Arial"/>
                <a:ea typeface="Arial"/>
                <a:cs typeface="Arial"/>
                <a:sym typeface="Arial"/>
              </a:rPr>
              <a:t>A m b i e n t e enriquecido – Experiencias Pedagógicas </a:t>
            </a:r>
          </a:p>
          <a:p>
            <a:pPr marL="0" marR="0" lvl="0" indent="0" algn="ctr" rtl="0">
              <a:lnSpc>
                <a:spcPct val="75000"/>
              </a:lnSpc>
              <a:spcBef>
                <a:spcPts val="0"/>
              </a:spcBef>
              <a:buSzPct val="25000"/>
              <a:buNone/>
            </a:pPr>
            <a:r>
              <a:rPr lang="es-ES" sz="1800" b="1" i="0" u="none" strike="noStrike" cap="none" baseline="0">
                <a:solidFill>
                  <a:schemeClr val="lt1"/>
                </a:solidFill>
                <a:latin typeface="Arial"/>
                <a:ea typeface="Arial"/>
                <a:cs typeface="Arial"/>
                <a:sym typeface="Arial"/>
              </a:rPr>
              <a:t>M a e s t r a – M a e s t r o</a:t>
            </a:r>
          </a:p>
        </p:txBody>
      </p:sp>
      <p:sp>
        <p:nvSpPr>
          <p:cNvPr id="2" name="Rectángulo 1"/>
          <p:cNvSpPr/>
          <p:nvPr/>
        </p:nvSpPr>
        <p:spPr>
          <a:xfrm>
            <a:off x="603018" y="2375749"/>
            <a:ext cx="4187324" cy="3046988"/>
          </a:xfrm>
          <a:prstGeom prst="rect">
            <a:avLst/>
          </a:prstGeom>
        </p:spPr>
        <p:txBody>
          <a:bodyPr wrap="square">
            <a:spAutoFit/>
          </a:bodyPr>
          <a:lstStyle/>
          <a:p>
            <a:pPr marL="285750" lvl="0" indent="-285750">
              <a:buClr>
                <a:srgbClr val="88AFD8"/>
              </a:buClr>
              <a:buSzPct val="100000"/>
              <a:buFont typeface="Wingdings" panose="05000000000000000000" pitchFamily="2" charset="2"/>
              <a:buChar char="§"/>
            </a:pPr>
            <a:r>
              <a:rPr lang="es-ES" sz="1600" dirty="0" smtClean="0">
                <a:solidFill>
                  <a:schemeClr val="tx1">
                    <a:lumMod val="50000"/>
                    <a:lumOff val="50000"/>
                  </a:schemeClr>
                </a:solidFill>
                <a:latin typeface="Calibri"/>
                <a:cs typeface="Calibri"/>
              </a:rPr>
              <a:t>Conocen el mundo que les rodea a través de sus sentidos, de sus acciones, intenciones, observación y experimentación. </a:t>
            </a:r>
          </a:p>
          <a:p>
            <a:pPr marL="285750" lvl="0" indent="-285750">
              <a:buClr>
                <a:srgbClr val="88AFD8"/>
              </a:buClr>
              <a:buSzPct val="100000"/>
              <a:buFont typeface="Wingdings" panose="05000000000000000000" pitchFamily="2" charset="2"/>
              <a:buChar char="§"/>
            </a:pPr>
            <a:endParaRPr lang="es-ES" sz="1600" dirty="0" smtClean="0">
              <a:solidFill>
                <a:schemeClr val="tx1">
                  <a:lumMod val="50000"/>
                  <a:lumOff val="50000"/>
                </a:schemeClr>
              </a:solidFill>
              <a:latin typeface="Calibri"/>
              <a:cs typeface="Calibri"/>
            </a:endParaRPr>
          </a:p>
          <a:p>
            <a:pPr marL="285750" lvl="0" indent="-285750">
              <a:buClr>
                <a:srgbClr val="88AFD8"/>
              </a:buClr>
              <a:buSzPct val="100000"/>
              <a:buFont typeface="Wingdings" panose="05000000000000000000" pitchFamily="2" charset="2"/>
              <a:buChar char="§"/>
            </a:pPr>
            <a:r>
              <a:rPr lang="es-ES" sz="1600" dirty="0" smtClean="0">
                <a:solidFill>
                  <a:schemeClr val="tx1">
                    <a:lumMod val="50000"/>
                    <a:lumOff val="50000"/>
                  </a:schemeClr>
                </a:solidFill>
                <a:latin typeface="Calibri"/>
                <a:cs typeface="Calibri"/>
              </a:rPr>
              <a:t>Construyen sentido y conocimiento. </a:t>
            </a:r>
          </a:p>
          <a:p>
            <a:pPr marL="285750" lvl="0" indent="-285750">
              <a:buClr>
                <a:srgbClr val="88AFD8"/>
              </a:buClr>
              <a:buSzPct val="100000"/>
              <a:buFont typeface="Wingdings" panose="05000000000000000000" pitchFamily="2" charset="2"/>
              <a:buChar char="§"/>
            </a:pPr>
            <a:endParaRPr lang="es-ES" sz="1600" dirty="0" smtClean="0">
              <a:solidFill>
                <a:schemeClr val="tx1">
                  <a:lumMod val="50000"/>
                  <a:lumOff val="50000"/>
                </a:schemeClr>
              </a:solidFill>
              <a:latin typeface="Calibri"/>
              <a:cs typeface="Calibri"/>
            </a:endParaRPr>
          </a:p>
          <a:p>
            <a:pPr marL="285750" lvl="0" indent="-285750">
              <a:buClr>
                <a:srgbClr val="88AFD8"/>
              </a:buClr>
              <a:buSzPct val="100000"/>
              <a:buFont typeface="Wingdings" panose="05000000000000000000" pitchFamily="2" charset="2"/>
              <a:buChar char="§"/>
            </a:pPr>
            <a:r>
              <a:rPr lang="es-ES" sz="1600" dirty="0" smtClean="0">
                <a:solidFill>
                  <a:schemeClr val="tx1">
                    <a:lumMod val="50000"/>
                    <a:lumOff val="50000"/>
                  </a:schemeClr>
                </a:solidFill>
                <a:latin typeface="Calibri"/>
                <a:cs typeface="Calibri"/>
              </a:rPr>
              <a:t>Elaboran hipótesis</a:t>
            </a:r>
          </a:p>
          <a:p>
            <a:pPr marL="285750" lvl="0" indent="-285750">
              <a:buClr>
                <a:srgbClr val="88AFD8"/>
              </a:buClr>
              <a:buSzPct val="100000"/>
              <a:buFont typeface="Wingdings" panose="05000000000000000000" pitchFamily="2" charset="2"/>
              <a:buChar char="§"/>
            </a:pPr>
            <a:endParaRPr lang="es-ES" sz="1600" dirty="0" smtClean="0">
              <a:solidFill>
                <a:schemeClr val="tx1">
                  <a:lumMod val="50000"/>
                  <a:lumOff val="50000"/>
                </a:schemeClr>
              </a:solidFill>
              <a:latin typeface="Calibri"/>
              <a:cs typeface="Calibri"/>
            </a:endParaRPr>
          </a:p>
          <a:p>
            <a:pPr marL="285750" lvl="0" indent="-285750">
              <a:buClr>
                <a:srgbClr val="88AFD8"/>
              </a:buClr>
              <a:buSzPct val="100000"/>
              <a:buFont typeface="Wingdings" panose="05000000000000000000" pitchFamily="2" charset="2"/>
              <a:buChar char="§"/>
            </a:pPr>
            <a:r>
              <a:rPr lang="es-ES" sz="1600" dirty="0" smtClean="0">
                <a:solidFill>
                  <a:schemeClr val="tx1">
                    <a:lumMod val="50000"/>
                    <a:lumOff val="50000"/>
                  </a:schemeClr>
                </a:solidFill>
                <a:latin typeface="Calibri"/>
                <a:cs typeface="Calibri"/>
              </a:rPr>
              <a:t>Plantean explicaciones frente a los fenómenos físicos, naturales y situaciones de la vida cotidiana. </a:t>
            </a:r>
          </a:p>
          <a:p>
            <a:pPr lvl="0">
              <a:buClr>
                <a:srgbClr val="88AFD8"/>
              </a:buClr>
              <a:buSzPct val="100000"/>
            </a:pPr>
            <a:endParaRPr lang="es-ES" sz="1600" dirty="0" smtClean="0">
              <a:solidFill>
                <a:schemeClr val="tx1">
                  <a:lumMod val="50000"/>
                  <a:lumOff val="50000"/>
                </a:schemeClr>
              </a:solidFill>
              <a:latin typeface="Calibri"/>
              <a:cs typeface="Calibri"/>
            </a:endParaRPr>
          </a:p>
        </p:txBody>
      </p:sp>
      <p:sp>
        <p:nvSpPr>
          <p:cNvPr id="12" name="Shape 293"/>
          <p:cNvSpPr/>
          <p:nvPr/>
        </p:nvSpPr>
        <p:spPr>
          <a:xfrm>
            <a:off x="-1" y="330198"/>
            <a:ext cx="6930189" cy="740953"/>
          </a:xfrm>
          <a:prstGeom prst="rect">
            <a:avLst/>
          </a:prstGeom>
          <a:solidFill>
            <a:srgbClr val="F2F2F2">
              <a:alpha val="69803"/>
            </a:srgb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13" name="Shape 294"/>
          <p:cNvSpPr/>
          <p:nvPr/>
        </p:nvSpPr>
        <p:spPr>
          <a:xfrm flipH="1">
            <a:off x="6893923" y="326246"/>
            <a:ext cx="156753" cy="740953"/>
          </a:xfrm>
          <a:prstGeom prst="rect">
            <a:avLst/>
          </a:prstGeom>
          <a:solidFill>
            <a:srgbClr val="88AFD8"/>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14" name="Shape 295"/>
          <p:cNvSpPr txBox="1"/>
          <p:nvPr/>
        </p:nvSpPr>
        <p:spPr>
          <a:xfrm>
            <a:off x="355995" y="413264"/>
            <a:ext cx="6658415" cy="574820"/>
          </a:xfrm>
          <a:prstGeom prst="rect">
            <a:avLst/>
          </a:prstGeom>
          <a:noFill/>
          <a:ln>
            <a:noFill/>
          </a:ln>
        </p:spPr>
        <p:txBody>
          <a:bodyPr lIns="91425" tIns="45700" rIns="91425" bIns="45700" anchor="ctr" anchorCtr="0">
            <a:noAutofit/>
          </a:bodyPr>
          <a:lstStyle/>
          <a:p>
            <a:pPr lvl="0">
              <a:lnSpc>
                <a:spcPct val="90000"/>
              </a:lnSpc>
              <a:buClr>
                <a:srgbClr val="C00000"/>
              </a:buClr>
              <a:buSzPct val="25000"/>
            </a:pPr>
            <a:r>
              <a:rPr lang="es-ES" sz="2400" dirty="0">
                <a:solidFill>
                  <a:srgbClr val="88AFD8"/>
                </a:solidFill>
                <a:latin typeface="Calibri"/>
                <a:cs typeface="Calibri"/>
              </a:rPr>
              <a:t>La exploración del medio en la educación inicial </a:t>
            </a:r>
          </a:p>
        </p:txBody>
      </p:sp>
      <p:pic>
        <p:nvPicPr>
          <p:cNvPr id="3" name="Imagen 2"/>
          <p:cNvPicPr>
            <a:picLocks noChangeAspect="1"/>
          </p:cNvPicPr>
          <p:nvPr/>
        </p:nvPicPr>
        <p:blipFill rotWithShape="1">
          <a:blip r:embed="rId4">
            <a:extLst>
              <a:ext uri="{28A0092B-C50C-407E-A947-70E740481C1C}">
                <a14:useLocalDpi xmlns:a14="http://schemas.microsoft.com/office/drawing/2010/main" val="0"/>
              </a:ext>
            </a:extLst>
          </a:blip>
          <a:srcRect l="27369" r="18158" b="14035"/>
          <a:stretch/>
        </p:blipFill>
        <p:spPr>
          <a:xfrm>
            <a:off x="5393359" y="1704975"/>
            <a:ext cx="3242102" cy="38372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Rectángulo 3"/>
          <p:cNvSpPr/>
          <p:nvPr/>
        </p:nvSpPr>
        <p:spPr>
          <a:xfrm>
            <a:off x="623961" y="1721860"/>
            <a:ext cx="4216619" cy="338554"/>
          </a:xfrm>
          <a:prstGeom prst="rect">
            <a:avLst/>
          </a:prstGeom>
        </p:spPr>
        <p:txBody>
          <a:bodyPr wrap="none">
            <a:spAutoFit/>
          </a:bodyPr>
          <a:lstStyle/>
          <a:p>
            <a:r>
              <a:rPr lang="es-ES" sz="1600" dirty="0" smtClean="0">
                <a:solidFill>
                  <a:schemeClr val="tx1">
                    <a:lumMod val="50000"/>
                    <a:lumOff val="50000"/>
                  </a:schemeClr>
                </a:solidFill>
                <a:latin typeface="Calibri"/>
                <a:cs typeface="Calibri"/>
              </a:rPr>
              <a:t>En la exploración del medio las </a:t>
            </a:r>
            <a:r>
              <a:rPr lang="es-ES" sz="1600" dirty="0">
                <a:solidFill>
                  <a:schemeClr val="tx1">
                    <a:lumMod val="50000"/>
                    <a:lumOff val="50000"/>
                  </a:schemeClr>
                </a:solidFill>
                <a:latin typeface="Calibri"/>
                <a:cs typeface="Calibri"/>
              </a:rPr>
              <a:t>niñas y los </a:t>
            </a:r>
            <a:r>
              <a:rPr lang="es-ES" sz="1600" dirty="0" smtClean="0">
                <a:solidFill>
                  <a:schemeClr val="tx1">
                    <a:lumMod val="50000"/>
                    <a:lumOff val="50000"/>
                  </a:schemeClr>
                </a:solidFill>
                <a:latin typeface="Calibri"/>
                <a:cs typeface="Calibri"/>
              </a:rPr>
              <a:t>niños: </a:t>
            </a:r>
            <a:endParaRPr lang="en-US" sz="1600" dirty="0">
              <a:latin typeface="Calibri"/>
              <a:cs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26" name="Shape 526"/>
          <p:cNvSpPr txBox="1">
            <a:spLocks noGrp="1"/>
          </p:cNvSpPr>
          <p:nvPr>
            <p:ph type="title"/>
          </p:nvPr>
        </p:nvSpPr>
        <p:spPr>
          <a:xfrm>
            <a:off x="364490" y="2294775"/>
            <a:ext cx="5097847" cy="1354046"/>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Arial"/>
              <a:buNone/>
            </a:pPr>
            <a:r>
              <a:rPr lang="es-ES" sz="3200" b="0" i="0" u="none" strike="noStrike" cap="none" baseline="0" dirty="0">
                <a:solidFill>
                  <a:schemeClr val="lt1"/>
                </a:solidFill>
                <a:latin typeface="Calibri"/>
                <a:cs typeface="Calibri"/>
                <a:sym typeface="Arial"/>
              </a:rPr>
              <a:t>¿Cómo se organiza el trabajo pedagógico en la educación inicial?</a:t>
            </a:r>
          </a:p>
        </p:txBody>
      </p:sp>
      <p:pic>
        <p:nvPicPr>
          <p:cNvPr id="3" name="Imagen 2"/>
          <p:cNvPicPr>
            <a:picLocks noChangeAspect="1"/>
          </p:cNvPicPr>
          <p:nvPr/>
        </p:nvPicPr>
        <p:blipFill rotWithShape="1">
          <a:blip r:embed="rId4">
            <a:extLst>
              <a:ext uri="{28A0092B-C50C-407E-A947-70E740481C1C}">
                <a14:useLocalDpi xmlns:a14="http://schemas.microsoft.com/office/drawing/2010/main" val="0"/>
              </a:ext>
            </a:extLst>
          </a:blip>
          <a:srcRect l="5911" t="4745" r="3513" b="12777"/>
          <a:stretch/>
        </p:blipFill>
        <p:spPr>
          <a:xfrm rot="221679">
            <a:off x="5450305" y="2195763"/>
            <a:ext cx="4030579" cy="246647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31" name="Shape 531"/>
          <p:cNvPicPr preferRelativeResize="0"/>
          <p:nvPr/>
        </p:nvPicPr>
        <p:blipFill rotWithShape="1">
          <a:blip r:embed="rId3"/>
          <a:srcRect/>
          <a:stretch/>
        </p:blipFill>
        <p:spPr>
          <a:xfrm>
            <a:off x="0" y="0"/>
            <a:ext cx="9144000" cy="6858000"/>
          </a:xfrm>
          <a:prstGeom prst="rect">
            <a:avLst/>
          </a:prstGeom>
          <a:noFill/>
          <a:ln>
            <a:noFill/>
          </a:ln>
        </p:spPr>
      </p:pic>
      <p:sp>
        <p:nvSpPr>
          <p:cNvPr id="532" name="Shape 532"/>
          <p:cNvSpPr/>
          <p:nvPr/>
        </p:nvSpPr>
        <p:spPr>
          <a:xfrm>
            <a:off x="2514600" y="330198"/>
            <a:ext cx="6629400" cy="740953"/>
          </a:xfrm>
          <a:prstGeom prst="rect">
            <a:avLst/>
          </a:prstGeom>
          <a:solidFill>
            <a:srgbClr val="F2F2F2">
              <a:alpha val="69803"/>
            </a:srgb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533" name="Shape 533"/>
          <p:cNvSpPr/>
          <p:nvPr/>
        </p:nvSpPr>
        <p:spPr>
          <a:xfrm flipH="1">
            <a:off x="2367370" y="330198"/>
            <a:ext cx="156753" cy="740953"/>
          </a:xfrm>
          <a:prstGeom prst="rect">
            <a:avLst/>
          </a:prstGeom>
          <a:solidFill>
            <a:srgbClr val="00AB99"/>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534" name="Shape 534"/>
          <p:cNvSpPr txBox="1">
            <a:spLocks noGrp="1"/>
          </p:cNvSpPr>
          <p:nvPr>
            <p:ph type="title"/>
          </p:nvPr>
        </p:nvSpPr>
        <p:spPr>
          <a:xfrm>
            <a:off x="2616200" y="394214"/>
            <a:ext cx="7289403" cy="57482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00AB99"/>
              </a:buClr>
              <a:buSzPct val="25000"/>
              <a:buFont typeface="Arial"/>
              <a:buNone/>
            </a:pPr>
            <a:r>
              <a:rPr lang="es-ES" sz="2300" b="0" i="0" u="none" strike="noStrike" cap="none" baseline="0" dirty="0">
                <a:solidFill>
                  <a:srgbClr val="00AB99"/>
                </a:solidFill>
                <a:latin typeface="Calibri"/>
                <a:cs typeface="Calibri"/>
                <a:sym typeface="Arial"/>
              </a:rPr>
              <a:t>¿Cómo se organiza el trabajo pedagógico en la </a:t>
            </a:r>
            <a:r>
              <a:rPr lang="es-ES" sz="2300" b="0" i="0" u="none" strike="noStrike" cap="none" baseline="0" dirty="0" smtClean="0">
                <a:solidFill>
                  <a:srgbClr val="00AB99"/>
                </a:solidFill>
                <a:latin typeface="Calibri"/>
                <a:cs typeface="Calibri"/>
                <a:sym typeface="Arial"/>
              </a:rPr>
              <a:t/>
            </a:r>
            <a:br>
              <a:rPr lang="es-ES" sz="2300" b="0" i="0" u="none" strike="noStrike" cap="none" baseline="0" dirty="0" smtClean="0">
                <a:solidFill>
                  <a:srgbClr val="00AB99"/>
                </a:solidFill>
                <a:latin typeface="Calibri"/>
                <a:cs typeface="Calibri"/>
                <a:sym typeface="Arial"/>
              </a:rPr>
            </a:br>
            <a:r>
              <a:rPr lang="es-ES" sz="2300" b="0" i="0" u="none" strike="noStrike" cap="none" baseline="0" dirty="0" smtClean="0">
                <a:solidFill>
                  <a:srgbClr val="00AB99"/>
                </a:solidFill>
                <a:latin typeface="Calibri"/>
                <a:cs typeface="Calibri"/>
                <a:sym typeface="Arial"/>
              </a:rPr>
              <a:t>educación </a:t>
            </a:r>
            <a:r>
              <a:rPr lang="es-ES" sz="2300" b="0" i="0" u="none" strike="noStrike" cap="none" baseline="0" dirty="0">
                <a:solidFill>
                  <a:srgbClr val="00AB99"/>
                </a:solidFill>
                <a:latin typeface="Calibri"/>
                <a:cs typeface="Calibri"/>
                <a:sym typeface="Arial"/>
              </a:rPr>
              <a:t>inicial?</a:t>
            </a:r>
          </a:p>
        </p:txBody>
      </p:sp>
      <p:sp>
        <p:nvSpPr>
          <p:cNvPr id="535" name="Shape 535"/>
          <p:cNvSpPr txBox="1"/>
          <p:nvPr/>
        </p:nvSpPr>
        <p:spPr>
          <a:xfrm>
            <a:off x="2616200" y="1150417"/>
            <a:ext cx="6134099" cy="2076348"/>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s-ES" sz="1600" b="0" i="0" u="none" strike="noStrike" cap="none" baseline="0" dirty="0">
                <a:solidFill>
                  <a:srgbClr val="7F7F7F"/>
                </a:solidFill>
                <a:latin typeface="Calibri"/>
                <a:cs typeface="Calibri"/>
                <a:sym typeface="Arial"/>
              </a:rPr>
              <a:t>Las estrategias pedagógicas orientan y organizan el trabajo pedagógico, en </a:t>
            </a:r>
            <a:r>
              <a:rPr lang="es-ES" sz="1600" b="0" i="0" u="none" strike="noStrike" cap="none" baseline="0" dirty="0" smtClean="0">
                <a:solidFill>
                  <a:srgbClr val="7F7F7F"/>
                </a:solidFill>
                <a:latin typeface="Calibri"/>
                <a:cs typeface="Calibri"/>
                <a:sym typeface="Arial"/>
              </a:rPr>
              <a:t>tanto estructuran y definen </a:t>
            </a:r>
            <a:r>
              <a:rPr lang="es-ES" sz="1600" dirty="0" smtClean="0">
                <a:solidFill>
                  <a:srgbClr val="7F7F7F"/>
                </a:solidFill>
                <a:latin typeface="Calibri"/>
                <a:cs typeface="Calibri"/>
              </a:rPr>
              <a:t>sus</a:t>
            </a:r>
            <a:r>
              <a:rPr lang="es-ES" sz="1600" b="0" i="0" u="none" strike="noStrike" cap="none" baseline="0" dirty="0" smtClean="0">
                <a:solidFill>
                  <a:srgbClr val="7F7F7F"/>
                </a:solidFill>
                <a:latin typeface="Calibri"/>
                <a:cs typeface="Calibri"/>
                <a:sym typeface="Arial"/>
              </a:rPr>
              <a:t> c</a:t>
            </a:r>
            <a:r>
              <a:rPr lang="es-ES" sz="1600" dirty="0" smtClean="0">
                <a:solidFill>
                  <a:srgbClr val="7F7F7F"/>
                </a:solidFill>
                <a:latin typeface="Calibri"/>
                <a:cs typeface="Calibri"/>
              </a:rPr>
              <a:t>ómos. </a:t>
            </a:r>
            <a:endParaRPr lang="es-ES" sz="1600" b="0" i="0" u="none" strike="noStrike" cap="none" baseline="0" dirty="0" smtClean="0">
              <a:solidFill>
                <a:srgbClr val="7F7F7F"/>
              </a:solidFill>
              <a:latin typeface="Calibri"/>
              <a:cs typeface="Calibri"/>
              <a:sym typeface="Arial"/>
            </a:endParaRPr>
          </a:p>
          <a:p>
            <a:pPr marL="0" marR="0" lvl="0" indent="0" rtl="0">
              <a:spcBef>
                <a:spcPts val="0"/>
              </a:spcBef>
              <a:buSzPct val="25000"/>
              <a:buNone/>
            </a:pPr>
            <a:endParaRPr lang="es-ES" sz="1600" dirty="0">
              <a:solidFill>
                <a:srgbClr val="7F7F7F"/>
              </a:solidFill>
              <a:latin typeface="Calibri"/>
              <a:cs typeface="Calibri"/>
            </a:endParaRPr>
          </a:p>
          <a:p>
            <a:pPr marL="0" marR="0" lvl="0" indent="0" rtl="0">
              <a:spcBef>
                <a:spcPts val="0"/>
              </a:spcBef>
              <a:buSzPct val="25000"/>
              <a:buNone/>
            </a:pPr>
            <a:r>
              <a:rPr lang="es-ES" sz="1600" b="0" i="0" u="none" strike="noStrike" cap="none" baseline="0" dirty="0" smtClean="0">
                <a:solidFill>
                  <a:srgbClr val="7F7F7F"/>
                </a:solidFill>
                <a:latin typeface="Calibri"/>
                <a:cs typeface="Calibri"/>
                <a:sym typeface="Arial"/>
              </a:rPr>
              <a:t>Son las maestras, maestros</a:t>
            </a:r>
            <a:r>
              <a:rPr lang="es-ES" sz="1600" b="0" i="0" u="none" strike="noStrike" cap="none" dirty="0" smtClean="0">
                <a:solidFill>
                  <a:srgbClr val="7F7F7F"/>
                </a:solidFill>
                <a:latin typeface="Calibri"/>
                <a:cs typeface="Calibri"/>
                <a:sym typeface="Arial"/>
              </a:rPr>
              <a:t> y</a:t>
            </a:r>
            <a:r>
              <a:rPr lang="es-ES" sz="1600" b="0" i="0" u="none" strike="noStrike" cap="none" baseline="0" dirty="0" smtClean="0">
                <a:solidFill>
                  <a:srgbClr val="7F7F7F"/>
                </a:solidFill>
                <a:latin typeface="Calibri"/>
                <a:cs typeface="Calibri"/>
                <a:sym typeface="Arial"/>
              </a:rPr>
              <a:t> agentes educativos </a:t>
            </a:r>
            <a:r>
              <a:rPr lang="es-ES" sz="1600" b="0" i="0" u="none" strike="noStrike" cap="none" baseline="0" dirty="0">
                <a:solidFill>
                  <a:srgbClr val="7F7F7F"/>
                </a:solidFill>
                <a:latin typeface="Calibri"/>
                <a:cs typeface="Calibri"/>
                <a:sym typeface="Arial"/>
              </a:rPr>
              <a:t>quienes eligen y disponen </a:t>
            </a:r>
            <a:r>
              <a:rPr lang="es-ES" sz="1600" dirty="0" smtClean="0">
                <a:solidFill>
                  <a:srgbClr val="7F7F7F"/>
                </a:solidFill>
                <a:latin typeface="Calibri"/>
                <a:cs typeface="Calibri"/>
              </a:rPr>
              <a:t>las</a:t>
            </a:r>
            <a:r>
              <a:rPr lang="es-ES" sz="1600" b="0" i="0" u="none" strike="noStrike" cap="none" baseline="0" dirty="0" smtClean="0">
                <a:solidFill>
                  <a:srgbClr val="7F7F7F"/>
                </a:solidFill>
                <a:latin typeface="Calibri"/>
                <a:cs typeface="Calibri"/>
                <a:sym typeface="Arial"/>
              </a:rPr>
              <a:t> </a:t>
            </a:r>
            <a:r>
              <a:rPr lang="es-ES" sz="1600" b="0" i="0" u="none" strike="noStrike" cap="none" baseline="0" dirty="0">
                <a:solidFill>
                  <a:srgbClr val="7F7F7F"/>
                </a:solidFill>
                <a:latin typeface="Calibri"/>
                <a:cs typeface="Calibri"/>
                <a:sym typeface="Arial"/>
              </a:rPr>
              <a:t>estrategias para ofrecer </a:t>
            </a:r>
            <a:r>
              <a:rPr lang="es-ES" sz="1600" b="0" i="0" u="none" strike="noStrike" cap="none" baseline="0" dirty="0" smtClean="0">
                <a:solidFill>
                  <a:srgbClr val="7F7F7F"/>
                </a:solidFill>
                <a:latin typeface="Calibri"/>
                <a:cs typeface="Calibri"/>
                <a:sym typeface="Arial"/>
              </a:rPr>
              <a:t>a</a:t>
            </a:r>
            <a:r>
              <a:rPr lang="es-ES" sz="1600" b="0" i="0" u="none" strike="noStrike" cap="none" dirty="0" smtClean="0">
                <a:solidFill>
                  <a:srgbClr val="7F7F7F"/>
                </a:solidFill>
                <a:latin typeface="Calibri"/>
                <a:cs typeface="Calibri"/>
                <a:sym typeface="Arial"/>
              </a:rPr>
              <a:t> </a:t>
            </a:r>
            <a:r>
              <a:rPr lang="es-ES" sz="1600" b="0" i="0" u="none" strike="noStrike" cap="none" baseline="0" dirty="0" smtClean="0">
                <a:solidFill>
                  <a:srgbClr val="7F7F7F"/>
                </a:solidFill>
                <a:latin typeface="Calibri"/>
                <a:cs typeface="Calibri"/>
                <a:sym typeface="Arial"/>
              </a:rPr>
              <a:t>niñas y a </a:t>
            </a:r>
            <a:r>
              <a:rPr lang="es-ES" sz="1600" b="0" i="0" u="none" strike="noStrike" cap="none" baseline="0" dirty="0">
                <a:solidFill>
                  <a:srgbClr val="7F7F7F"/>
                </a:solidFill>
                <a:latin typeface="Calibri"/>
                <a:cs typeface="Calibri"/>
                <a:sym typeface="Arial"/>
              </a:rPr>
              <a:t>niños las posibilidades </a:t>
            </a:r>
            <a:r>
              <a:rPr lang="es-ES" sz="1600" b="0" i="0" u="none" strike="noStrike" cap="none" baseline="0" dirty="0" smtClean="0">
                <a:solidFill>
                  <a:srgbClr val="7F7F7F"/>
                </a:solidFill>
                <a:latin typeface="Calibri"/>
                <a:cs typeface="Calibri"/>
                <a:sym typeface="Arial"/>
              </a:rPr>
              <a:t>de su </a:t>
            </a:r>
            <a:r>
              <a:rPr lang="es-ES" sz="1600" b="0" i="0" u="none" strike="noStrike" cap="none" baseline="0" dirty="0">
                <a:solidFill>
                  <a:srgbClr val="7F7F7F"/>
                </a:solidFill>
                <a:latin typeface="Calibri"/>
                <a:cs typeface="Calibri"/>
                <a:sym typeface="Arial"/>
              </a:rPr>
              <a:t>desarrollo, organizando los recursos, tiempos, ambientes e intencionalidades.</a:t>
            </a:r>
          </a:p>
          <a:p>
            <a:pPr marL="0" marR="0" lvl="0" indent="0" rtl="0">
              <a:spcBef>
                <a:spcPts val="0"/>
              </a:spcBef>
              <a:buNone/>
            </a:pPr>
            <a:endParaRPr sz="2400" b="0" i="0" u="none" strike="noStrike" cap="none" baseline="0" dirty="0">
              <a:solidFill>
                <a:schemeClr val="dk1"/>
              </a:solidFill>
              <a:latin typeface="Calibri"/>
              <a:ea typeface="Calibri"/>
              <a:cs typeface="Calibri"/>
              <a:sym typeface="Calibri"/>
            </a:endParaRPr>
          </a:p>
        </p:txBody>
      </p:sp>
      <p:pic>
        <p:nvPicPr>
          <p:cNvPr id="536" name="Shape 536"/>
          <p:cNvPicPr preferRelativeResize="0"/>
          <p:nvPr/>
        </p:nvPicPr>
        <p:blipFill rotWithShape="1">
          <a:blip r:embed="rId4"/>
          <a:srcRect/>
          <a:stretch/>
        </p:blipFill>
        <p:spPr>
          <a:xfrm>
            <a:off x="4388656" y="3043351"/>
            <a:ext cx="3110888" cy="2652987"/>
          </a:xfrm>
          <a:prstGeom prst="rect">
            <a:avLst/>
          </a:prstGeom>
          <a:ln>
            <a:noFill/>
          </a:ln>
          <a:effectLst>
            <a:outerShdw blurRad="292100" dist="139700" dir="2700000" algn="tl" rotWithShape="0">
              <a:srgbClr val="333333">
                <a:alpha val="65000"/>
              </a:srgbClr>
            </a:outerShdw>
          </a:effectLst>
        </p:spPr>
      </p:pic>
      <p:pic>
        <p:nvPicPr>
          <p:cNvPr id="537" name="Shape 537"/>
          <p:cNvPicPr preferRelativeResize="0"/>
          <p:nvPr/>
        </p:nvPicPr>
        <p:blipFill rotWithShape="1">
          <a:blip r:embed="rId5"/>
          <a:srcRect/>
          <a:stretch/>
        </p:blipFill>
        <p:spPr>
          <a:xfrm>
            <a:off x="4228514" y="3170316"/>
            <a:ext cx="3409473" cy="2318016"/>
          </a:xfrm>
          <a:prstGeom prst="rect">
            <a:avLst/>
          </a:prstGeom>
          <a:ln>
            <a:noFill/>
          </a:ln>
          <a:effectLst>
            <a:outerShdw blurRad="292100" dist="139700" dir="2700000" algn="tl" rotWithShape="0">
              <a:srgbClr val="333333">
                <a:alpha val="65000"/>
              </a:srgbClr>
            </a:outerShdw>
          </a:effectLst>
        </p:spPr>
      </p:pic>
      <p:pic>
        <p:nvPicPr>
          <p:cNvPr id="538" name="Shape 538"/>
          <p:cNvPicPr preferRelativeResize="0"/>
          <p:nvPr/>
        </p:nvPicPr>
        <p:blipFill rotWithShape="1">
          <a:blip r:embed="rId6"/>
          <a:srcRect/>
          <a:stretch/>
        </p:blipFill>
        <p:spPr>
          <a:xfrm>
            <a:off x="4127179" y="3176050"/>
            <a:ext cx="3598415" cy="239509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6"/>
                                        </p:tgtEl>
                                        <p:attrNameLst>
                                          <p:attrName>style.visibility</p:attrName>
                                        </p:attrNameLst>
                                      </p:cBhvr>
                                      <p:to>
                                        <p:strVal val="visible"/>
                                      </p:to>
                                    </p:set>
                                    <p:animEffect transition="in" filter="fade">
                                      <p:cBhvr>
                                        <p:cTn id="7" dur="500"/>
                                        <p:tgtEl>
                                          <p:spTgt spid="536"/>
                                        </p:tgtEl>
                                      </p:cBhvr>
                                    </p:animEffect>
                                  </p:childTnLst>
                                </p:cTn>
                              </p:par>
                            </p:childTnLst>
                          </p:cTn>
                        </p:par>
                        <p:par>
                          <p:cTn id="8" fill="hold">
                            <p:stCondLst>
                              <p:cond delay="500"/>
                            </p:stCondLst>
                            <p:childTnLst>
                              <p:par>
                                <p:cTn id="9" presetID="10" presetClass="exit" presetSubtype="0" fill="hold" nodeType="afterEffect">
                                  <p:stCondLst>
                                    <p:cond delay="3000"/>
                                  </p:stCondLst>
                                  <p:childTnLst>
                                    <p:animEffect transition="out" filter="fade">
                                      <p:cBhvr>
                                        <p:cTn id="10" dur="500"/>
                                        <p:tgtEl>
                                          <p:spTgt spid="536"/>
                                        </p:tgtEl>
                                      </p:cBhvr>
                                    </p:animEffect>
                                    <p:set>
                                      <p:cBhvr>
                                        <p:cTn id="11" dur="1" fill="hold">
                                          <p:stCondLst>
                                            <p:cond delay="499"/>
                                          </p:stCondLst>
                                        </p:cTn>
                                        <p:tgtEl>
                                          <p:spTgt spid="536"/>
                                        </p:tgtEl>
                                        <p:attrNameLst>
                                          <p:attrName>style.visibility</p:attrName>
                                        </p:attrNameLst>
                                      </p:cBhvr>
                                      <p:to>
                                        <p:strVal val="hidden"/>
                                      </p:to>
                                    </p:se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537"/>
                                        </p:tgtEl>
                                        <p:attrNameLst>
                                          <p:attrName>style.visibility</p:attrName>
                                        </p:attrNameLst>
                                      </p:cBhvr>
                                      <p:to>
                                        <p:strVal val="visible"/>
                                      </p:to>
                                    </p:set>
                                    <p:animEffect transition="in" filter="fade">
                                      <p:cBhvr>
                                        <p:cTn id="15" dur="500"/>
                                        <p:tgtEl>
                                          <p:spTgt spid="537"/>
                                        </p:tgtEl>
                                      </p:cBhvr>
                                    </p:animEffect>
                                  </p:childTnLst>
                                </p:cTn>
                              </p:par>
                              <p:par>
                                <p:cTn id="16" presetID="10" presetClass="exit" presetSubtype="0" fill="hold" nodeType="withEffect">
                                  <p:stCondLst>
                                    <p:cond delay="3000"/>
                                  </p:stCondLst>
                                  <p:childTnLst>
                                    <p:animEffect transition="out" filter="fade">
                                      <p:cBhvr>
                                        <p:cTn id="17" dur="500"/>
                                        <p:tgtEl>
                                          <p:spTgt spid="537"/>
                                        </p:tgtEl>
                                      </p:cBhvr>
                                    </p:animEffect>
                                    <p:set>
                                      <p:cBhvr>
                                        <p:cTn id="18" dur="1" fill="hold">
                                          <p:stCondLst>
                                            <p:cond delay="499"/>
                                          </p:stCondLst>
                                        </p:cTn>
                                        <p:tgtEl>
                                          <p:spTgt spid="537"/>
                                        </p:tgtEl>
                                        <p:attrNameLst>
                                          <p:attrName>style.visibility</p:attrName>
                                        </p:attrNameLst>
                                      </p:cBhvr>
                                      <p:to>
                                        <p:strVal val="hidden"/>
                                      </p:to>
                                    </p:set>
                                  </p:childTnLst>
                                </p:cTn>
                              </p:par>
                            </p:childTnLst>
                          </p:cTn>
                        </p:par>
                        <p:par>
                          <p:cTn id="19" fill="hold">
                            <p:stCondLst>
                              <p:cond delay="7500"/>
                            </p:stCondLst>
                            <p:childTnLst>
                              <p:par>
                                <p:cTn id="20" presetID="10" presetClass="entr" presetSubtype="0" fill="hold" nodeType="afterEffect">
                                  <p:stCondLst>
                                    <p:cond delay="0"/>
                                  </p:stCondLst>
                                  <p:childTnLst>
                                    <p:set>
                                      <p:cBhvr>
                                        <p:cTn id="21" dur="1" fill="hold">
                                          <p:stCondLst>
                                            <p:cond delay="0"/>
                                          </p:stCondLst>
                                        </p:cTn>
                                        <p:tgtEl>
                                          <p:spTgt spid="538"/>
                                        </p:tgtEl>
                                        <p:attrNameLst>
                                          <p:attrName>style.visibility</p:attrName>
                                        </p:attrNameLst>
                                      </p:cBhvr>
                                      <p:to>
                                        <p:strVal val="visible"/>
                                      </p:to>
                                    </p:set>
                                    <p:animEffect transition="in" filter="fade">
                                      <p:cBhvr>
                                        <p:cTn id="22" dur="500"/>
                                        <p:tgtEl>
                                          <p:spTgt spid="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pic>
        <p:nvPicPr>
          <p:cNvPr id="544" name="Shape 544"/>
          <p:cNvPicPr preferRelativeResize="0"/>
          <p:nvPr/>
        </p:nvPicPr>
        <p:blipFill rotWithShape="1">
          <a:blip r:embed="rId3"/>
          <a:srcRect/>
          <a:stretch/>
        </p:blipFill>
        <p:spPr>
          <a:xfrm>
            <a:off x="0" y="0"/>
            <a:ext cx="9144000" cy="6858000"/>
          </a:xfrm>
          <a:prstGeom prst="rect">
            <a:avLst/>
          </a:prstGeom>
          <a:noFill/>
          <a:ln>
            <a:noFill/>
          </a:ln>
        </p:spPr>
      </p:pic>
      <p:sp>
        <p:nvSpPr>
          <p:cNvPr id="545" name="Shape 545"/>
          <p:cNvSpPr/>
          <p:nvPr/>
        </p:nvSpPr>
        <p:spPr>
          <a:xfrm>
            <a:off x="0" y="330198"/>
            <a:ext cx="7708899" cy="740953"/>
          </a:xfrm>
          <a:prstGeom prst="rect">
            <a:avLst/>
          </a:prstGeom>
          <a:solidFill>
            <a:srgbClr val="F2F2F2">
              <a:alpha val="69803"/>
            </a:srgb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546" name="Shape 546"/>
          <p:cNvSpPr/>
          <p:nvPr/>
        </p:nvSpPr>
        <p:spPr>
          <a:xfrm flipH="1">
            <a:off x="7708899" y="330198"/>
            <a:ext cx="156753" cy="740953"/>
          </a:xfrm>
          <a:prstGeom prst="rect">
            <a:avLst/>
          </a:prstGeom>
          <a:solidFill>
            <a:srgbClr val="14BFEA"/>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547" name="Shape 547"/>
          <p:cNvSpPr txBox="1"/>
          <p:nvPr/>
        </p:nvSpPr>
        <p:spPr>
          <a:xfrm>
            <a:off x="355995" y="470414"/>
            <a:ext cx="7352904" cy="57482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14BFEA"/>
              </a:buClr>
              <a:buSzPct val="25000"/>
              <a:buFont typeface="Arial"/>
              <a:buNone/>
            </a:pPr>
            <a:r>
              <a:rPr lang="es-ES" sz="2300" b="0" i="0" u="none" strike="noStrike" cap="none" baseline="0" dirty="0">
                <a:solidFill>
                  <a:srgbClr val="14BFEA"/>
                </a:solidFill>
                <a:latin typeface="Calibri"/>
                <a:cs typeface="Calibri"/>
                <a:sym typeface="Arial"/>
              </a:rPr>
              <a:t>Seguimiento al desarrollo integral en la educación inicial</a:t>
            </a:r>
          </a:p>
        </p:txBody>
      </p:sp>
      <p:sp>
        <p:nvSpPr>
          <p:cNvPr id="548" name="Shape 548"/>
          <p:cNvSpPr/>
          <p:nvPr/>
        </p:nvSpPr>
        <p:spPr>
          <a:xfrm>
            <a:off x="373542" y="2483768"/>
            <a:ext cx="4536907" cy="1823538"/>
          </a:xfrm>
          <a:prstGeom prst="rect">
            <a:avLst/>
          </a:prstGeom>
          <a:noFill/>
          <a:ln>
            <a:noFill/>
          </a:ln>
        </p:spPr>
        <p:txBody>
          <a:bodyPr lIns="91425" tIns="45700" rIns="91425" bIns="45700" anchor="t" anchorCtr="0">
            <a:noAutofit/>
          </a:bodyPr>
          <a:lstStyle/>
          <a:p>
            <a:pPr marL="285750" marR="0" lvl="0" indent="-285750" algn="l" rtl="0">
              <a:lnSpc>
                <a:spcPct val="110000"/>
              </a:lnSpc>
              <a:spcBef>
                <a:spcPts val="0"/>
              </a:spcBef>
              <a:spcAft>
                <a:spcPts val="600"/>
              </a:spcAft>
              <a:buClr>
                <a:srgbClr val="00B0F0"/>
              </a:buClr>
              <a:buSzPct val="100000"/>
              <a:buFont typeface="Arial"/>
              <a:buChar char="•"/>
            </a:pPr>
            <a:r>
              <a:rPr lang="es-ES" sz="1800" b="0" i="0" u="none" strike="noStrike" cap="none" baseline="0" dirty="0">
                <a:solidFill>
                  <a:srgbClr val="7F7F7F"/>
                </a:solidFill>
                <a:latin typeface="Calibri"/>
                <a:cs typeface="Calibri"/>
                <a:sym typeface="Arial"/>
              </a:rPr>
              <a:t>Observar a las niñas </a:t>
            </a:r>
            <a:r>
              <a:rPr lang="es-ES" sz="1800" b="0" i="0" u="none" strike="noStrike" cap="none" baseline="0" dirty="0" smtClean="0">
                <a:solidFill>
                  <a:srgbClr val="7F7F7F"/>
                </a:solidFill>
                <a:latin typeface="Calibri"/>
                <a:cs typeface="Calibri"/>
                <a:sym typeface="Arial"/>
              </a:rPr>
              <a:t>y </a:t>
            </a:r>
            <a:r>
              <a:rPr lang="es-ES" sz="1800" b="0" i="0" u="none" strike="noStrike" cap="none" baseline="0" dirty="0">
                <a:solidFill>
                  <a:srgbClr val="7F7F7F"/>
                </a:solidFill>
                <a:latin typeface="Calibri"/>
                <a:cs typeface="Calibri"/>
                <a:sym typeface="Arial"/>
              </a:rPr>
              <a:t>niños para valorar sus capacidades, identificar dificultades y acompañar sensible e intencionalmente su proceso de crecimiento, aprendizaje y desarrollo, es una tarea que implica documentar la cotidianidad</a:t>
            </a:r>
            <a:r>
              <a:rPr lang="es-ES" sz="1800" b="0" i="0" u="none" strike="noStrike" cap="none" baseline="0" dirty="0" smtClean="0">
                <a:solidFill>
                  <a:srgbClr val="7F7F7F"/>
                </a:solidFill>
                <a:latin typeface="Calibri"/>
                <a:cs typeface="Calibri"/>
                <a:sym typeface="Arial"/>
              </a:rPr>
              <a:t>.</a:t>
            </a:r>
            <a:endParaRPr lang="es-ES" sz="1800" b="0" i="0" u="none" strike="noStrike" cap="none" baseline="0" dirty="0">
              <a:solidFill>
                <a:srgbClr val="7F7F7F"/>
              </a:solidFill>
              <a:latin typeface="Calibri"/>
              <a:cs typeface="Calibri"/>
              <a:sym typeface="Arial"/>
            </a:endParaRPr>
          </a:p>
        </p:txBody>
      </p:sp>
      <p:pic>
        <p:nvPicPr>
          <p:cNvPr id="549" name="Shape 549"/>
          <p:cNvPicPr preferRelativeResize="0"/>
          <p:nvPr/>
        </p:nvPicPr>
        <p:blipFill rotWithShape="1">
          <a:blip r:embed="rId4"/>
          <a:srcRect/>
          <a:stretch/>
        </p:blipFill>
        <p:spPr>
          <a:xfrm>
            <a:off x="5095876" y="2219325"/>
            <a:ext cx="3402400" cy="2552699"/>
          </a:xfrm>
          <a:prstGeom prst="round2DiagRect">
            <a:avLst>
              <a:gd name="adj1" fmla="val 16667"/>
              <a:gd name="adj2" fmla="val 0"/>
            </a:avLst>
          </a:prstGeom>
          <a:noFill/>
          <a:ln w="88900" cap="sq">
            <a:solidFill>
              <a:srgbClr val="FFFFFF"/>
            </a:solidFill>
            <a:prstDash val="solid"/>
            <a:miter/>
            <a:headEnd type="none" w="med" len="med"/>
            <a:tailEnd type="none" w="med" len="med"/>
          </a:ln>
        </p:spPr>
      </p:pic>
      <p:sp>
        <p:nvSpPr>
          <p:cNvPr id="2" name="Rectángulo 1"/>
          <p:cNvSpPr/>
          <p:nvPr/>
        </p:nvSpPr>
        <p:spPr>
          <a:xfrm>
            <a:off x="355995" y="2483768"/>
            <a:ext cx="4572000" cy="1001813"/>
          </a:xfrm>
          <a:prstGeom prst="rect">
            <a:avLst/>
          </a:prstGeom>
        </p:spPr>
        <p:txBody>
          <a:bodyPr>
            <a:spAutoFit/>
          </a:bodyPr>
          <a:lstStyle/>
          <a:p>
            <a:pPr marL="285750" lvl="0" indent="-285750">
              <a:lnSpc>
                <a:spcPct val="110000"/>
              </a:lnSpc>
              <a:spcAft>
                <a:spcPts val="600"/>
              </a:spcAft>
              <a:buClr>
                <a:srgbClr val="00B0F0"/>
              </a:buClr>
              <a:buSzPct val="100000"/>
              <a:buFont typeface="Arial"/>
              <a:buChar char="•"/>
            </a:pPr>
            <a:r>
              <a:rPr lang="es-ES" sz="1800" dirty="0">
                <a:solidFill>
                  <a:srgbClr val="7F7F7F"/>
                </a:solidFill>
                <a:latin typeface="Calibri"/>
                <a:cs typeface="Calibri"/>
              </a:rPr>
              <a:t>Registrar en diferentes medios los procesos de crecimiento, aprendizaje y desarrollo de cada una de las niñas y niños</a:t>
            </a:r>
            <a:r>
              <a:rPr lang="es-ES" sz="1800" dirty="0" smtClean="0">
                <a:solidFill>
                  <a:srgbClr val="7F7F7F"/>
                </a:solidFill>
                <a:latin typeface="Calibri"/>
                <a:cs typeface="Calibri"/>
              </a:rPr>
              <a:t>.</a:t>
            </a:r>
            <a:endParaRPr lang="es-ES" sz="1800" dirty="0">
              <a:solidFill>
                <a:srgbClr val="7F7F7F"/>
              </a:solidFill>
              <a:latin typeface="Calibri"/>
              <a:cs typeface="Calibri"/>
            </a:endParaRPr>
          </a:p>
        </p:txBody>
      </p:sp>
      <p:sp>
        <p:nvSpPr>
          <p:cNvPr id="3" name="Rectángulo 2"/>
          <p:cNvSpPr/>
          <p:nvPr/>
        </p:nvSpPr>
        <p:spPr>
          <a:xfrm>
            <a:off x="373542" y="2490674"/>
            <a:ext cx="4572000" cy="1001813"/>
          </a:xfrm>
          <a:prstGeom prst="rect">
            <a:avLst/>
          </a:prstGeom>
        </p:spPr>
        <p:txBody>
          <a:bodyPr>
            <a:spAutoFit/>
          </a:bodyPr>
          <a:lstStyle/>
          <a:p>
            <a:pPr marL="285750" lvl="0" indent="-285750">
              <a:lnSpc>
                <a:spcPct val="110000"/>
              </a:lnSpc>
              <a:spcAft>
                <a:spcPts val="600"/>
              </a:spcAft>
              <a:buClr>
                <a:srgbClr val="00B0F0"/>
              </a:buClr>
              <a:buSzPct val="100000"/>
              <a:buFont typeface="Arial"/>
              <a:buChar char="•"/>
            </a:pPr>
            <a:r>
              <a:rPr lang="es-ES" sz="1800" dirty="0">
                <a:solidFill>
                  <a:srgbClr val="7F7F7F"/>
                </a:solidFill>
                <a:latin typeface="Calibri"/>
                <a:cs typeface="Calibri"/>
              </a:rPr>
              <a:t>Observar y escuchar atentamente a niñas y </a:t>
            </a:r>
            <a:r>
              <a:rPr lang="es-ES" sz="1800" dirty="0" smtClean="0">
                <a:solidFill>
                  <a:srgbClr val="7F7F7F"/>
                </a:solidFill>
                <a:latin typeface="Calibri"/>
                <a:cs typeface="Calibri"/>
              </a:rPr>
              <a:t>a niños</a:t>
            </a:r>
            <a:r>
              <a:rPr lang="es-ES" sz="1800" dirty="0">
                <a:solidFill>
                  <a:srgbClr val="7F7F7F"/>
                </a:solidFill>
                <a:latin typeface="Calibri"/>
                <a:cs typeface="Calibri"/>
              </a:rPr>
              <a:t>, son los mecanismos para realizar el seguimiento a su desarrollo</a:t>
            </a:r>
            <a:r>
              <a:rPr lang="es-ES" sz="1800" dirty="0" smtClean="0">
                <a:solidFill>
                  <a:srgbClr val="7F7F7F"/>
                </a:solidFill>
                <a:latin typeface="Calibri"/>
                <a:cs typeface="Calibri"/>
              </a:rPr>
              <a:t>.</a:t>
            </a:r>
            <a:endParaRPr lang="es-ES" sz="1800" dirty="0">
              <a:solidFill>
                <a:srgbClr val="7F7F7F"/>
              </a:solidFill>
              <a:latin typeface="Calibri"/>
              <a:cs typeface="Calibri"/>
            </a:endParaRPr>
          </a:p>
        </p:txBody>
      </p:sp>
      <p:sp>
        <p:nvSpPr>
          <p:cNvPr id="4" name="Rectángulo 3"/>
          <p:cNvSpPr/>
          <p:nvPr/>
        </p:nvSpPr>
        <p:spPr>
          <a:xfrm>
            <a:off x="373542" y="2490674"/>
            <a:ext cx="4572000" cy="1001813"/>
          </a:xfrm>
          <a:prstGeom prst="rect">
            <a:avLst/>
          </a:prstGeom>
        </p:spPr>
        <p:txBody>
          <a:bodyPr>
            <a:spAutoFit/>
          </a:bodyPr>
          <a:lstStyle/>
          <a:p>
            <a:pPr marL="285750" lvl="0" indent="-285750">
              <a:lnSpc>
                <a:spcPct val="110000"/>
              </a:lnSpc>
              <a:spcAft>
                <a:spcPts val="600"/>
              </a:spcAft>
              <a:buClr>
                <a:srgbClr val="00B0F0"/>
              </a:buClr>
              <a:buSzPct val="100000"/>
              <a:buFont typeface="Arial"/>
              <a:buChar char="•"/>
            </a:pPr>
            <a:r>
              <a:rPr lang="es-ES" sz="1800" dirty="0" smtClean="0">
                <a:solidFill>
                  <a:srgbClr val="7F7F7F"/>
                </a:solidFill>
                <a:latin typeface="Calibri"/>
                <a:cs typeface="Calibri"/>
              </a:rPr>
              <a:t>El seguimiento es </a:t>
            </a:r>
            <a:r>
              <a:rPr lang="es-ES" sz="1800" dirty="0">
                <a:solidFill>
                  <a:srgbClr val="7F7F7F"/>
                </a:solidFill>
                <a:latin typeface="Calibri"/>
                <a:cs typeface="Calibri"/>
              </a:rPr>
              <a:t>una tarea que se comparte </a:t>
            </a:r>
            <a:r>
              <a:rPr lang="es-ES" sz="1800" dirty="0" smtClean="0">
                <a:solidFill>
                  <a:srgbClr val="7F7F7F"/>
                </a:solidFill>
                <a:latin typeface="Calibri"/>
                <a:cs typeface="Calibri"/>
              </a:rPr>
              <a:t>con la </a:t>
            </a:r>
            <a:r>
              <a:rPr lang="es-ES" sz="1800" dirty="0">
                <a:solidFill>
                  <a:srgbClr val="7F7F7F"/>
                </a:solidFill>
                <a:latin typeface="Calibri"/>
                <a:cs typeface="Calibri"/>
              </a:rPr>
              <a:t>familia y los demás actores que intervienen en la atención integral. </a:t>
            </a:r>
          </a:p>
        </p:txBody>
      </p:sp>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0044" y="3466069"/>
            <a:ext cx="1622643" cy="16226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8"/>
                                        </p:tgtEl>
                                        <p:attrNameLst>
                                          <p:attrName>style.visibility</p:attrName>
                                        </p:attrNameLst>
                                      </p:cBhvr>
                                      <p:to>
                                        <p:strVal val="visible"/>
                                      </p:to>
                                    </p:set>
                                    <p:animEffect transition="in" filter="fade">
                                      <p:cBhvr>
                                        <p:cTn id="7" dur="500"/>
                                        <p:tgtEl>
                                          <p:spTgt spid="5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48"/>
                                        </p:tgtEl>
                                      </p:cBhvr>
                                    </p:animEffect>
                                    <p:set>
                                      <p:cBhvr>
                                        <p:cTn id="12" dur="1" fill="hold">
                                          <p:stCondLst>
                                            <p:cond delay="499"/>
                                          </p:stCondLst>
                                        </p:cTn>
                                        <p:tgtEl>
                                          <p:spTgt spid="548"/>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8" grpId="0"/>
      <p:bldP spid="548" grpId="1"/>
      <p:bldP spid="2" grpId="0"/>
      <p:bldP spid="2" grpId="1"/>
      <p:bldP spid="3" grpId="0"/>
      <p:bldP spid="3" grpId="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pic>
        <p:nvPicPr>
          <p:cNvPr id="556" name="Shape 556"/>
          <p:cNvPicPr preferRelativeResize="0"/>
          <p:nvPr/>
        </p:nvPicPr>
        <p:blipFill rotWithShape="1">
          <a:blip r:embed="rId3"/>
          <a:srcRect/>
          <a:stretch/>
        </p:blipFill>
        <p:spPr>
          <a:xfrm>
            <a:off x="0" y="0"/>
            <a:ext cx="9144000" cy="6858000"/>
          </a:xfrm>
          <a:prstGeom prst="rect">
            <a:avLst/>
          </a:prstGeom>
          <a:noFill/>
          <a:ln>
            <a:noFill/>
          </a:ln>
        </p:spPr>
      </p:pic>
      <p:sp>
        <p:nvSpPr>
          <p:cNvPr id="557" name="Shape 557"/>
          <p:cNvSpPr/>
          <p:nvPr/>
        </p:nvSpPr>
        <p:spPr>
          <a:xfrm>
            <a:off x="0" y="330198"/>
            <a:ext cx="5429657" cy="740953"/>
          </a:xfrm>
          <a:prstGeom prst="rect">
            <a:avLst/>
          </a:prstGeom>
          <a:solidFill>
            <a:srgbClr val="F2F2F2">
              <a:alpha val="69803"/>
            </a:srgb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558" name="Shape 558"/>
          <p:cNvSpPr/>
          <p:nvPr/>
        </p:nvSpPr>
        <p:spPr>
          <a:xfrm flipH="1">
            <a:off x="5429658" y="330197"/>
            <a:ext cx="156753" cy="740953"/>
          </a:xfrm>
          <a:prstGeom prst="rect">
            <a:avLst/>
          </a:prstGeom>
          <a:solidFill>
            <a:srgbClr val="E37485"/>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560" name="Shape 560"/>
          <p:cNvSpPr/>
          <p:nvPr/>
        </p:nvSpPr>
        <p:spPr>
          <a:xfrm>
            <a:off x="227593" y="2680269"/>
            <a:ext cx="5105809" cy="646331"/>
          </a:xfrm>
          <a:prstGeom prst="rect">
            <a:avLst/>
          </a:prstGeom>
          <a:noFill/>
          <a:ln>
            <a:noFill/>
          </a:ln>
        </p:spPr>
        <p:txBody>
          <a:bodyPr lIns="91425" tIns="45700" rIns="91425" bIns="45700" anchor="t" anchorCtr="0">
            <a:noAutofit/>
          </a:bodyPr>
          <a:lstStyle/>
          <a:p>
            <a:pPr marL="285750" marR="0" lvl="0" indent="-285750" algn="just" rtl="0">
              <a:spcBef>
                <a:spcPts val="0"/>
              </a:spcBef>
              <a:buClr>
                <a:srgbClr val="FF5050"/>
              </a:buClr>
              <a:buSzPct val="100000"/>
              <a:buFont typeface="Wingdings" panose="05000000000000000000" pitchFamily="2" charset="2"/>
              <a:buChar char="§"/>
            </a:pPr>
            <a:r>
              <a:rPr lang="es-ES" sz="1800" b="0" i="0" u="none" strike="noStrike" cap="none" baseline="0" dirty="0" smtClean="0">
                <a:solidFill>
                  <a:srgbClr val="7F7F7F"/>
                </a:solidFill>
                <a:latin typeface="Calibri"/>
                <a:cs typeface="Calibri"/>
                <a:sym typeface="Arial"/>
              </a:rPr>
              <a:t>Constructor</a:t>
            </a:r>
            <a:r>
              <a:rPr lang="es-ES" sz="1800" dirty="0">
                <a:solidFill>
                  <a:srgbClr val="7F7F7F"/>
                </a:solidFill>
                <a:latin typeface="Calibri"/>
                <a:cs typeface="Calibri"/>
              </a:rPr>
              <a:t> </a:t>
            </a:r>
            <a:r>
              <a:rPr lang="es-ES" sz="1800" dirty="0" smtClean="0">
                <a:solidFill>
                  <a:srgbClr val="7F7F7F"/>
                </a:solidFill>
                <a:latin typeface="Calibri"/>
                <a:cs typeface="Calibri"/>
              </a:rPr>
              <a:t>de</a:t>
            </a:r>
            <a:r>
              <a:rPr lang="es-ES" sz="1800" b="0" i="0" u="none" strike="noStrike" cap="none" baseline="0" dirty="0" smtClean="0">
                <a:solidFill>
                  <a:srgbClr val="7F7F7F"/>
                </a:solidFill>
                <a:latin typeface="Calibri"/>
                <a:cs typeface="Calibri"/>
                <a:sym typeface="Arial"/>
              </a:rPr>
              <a:t> </a:t>
            </a:r>
            <a:r>
              <a:rPr lang="es-ES" sz="1800" b="0" i="0" u="none" strike="noStrike" cap="none" baseline="0" dirty="0">
                <a:solidFill>
                  <a:srgbClr val="7F7F7F"/>
                </a:solidFill>
                <a:latin typeface="Calibri"/>
                <a:cs typeface="Calibri"/>
                <a:sym typeface="Arial"/>
              </a:rPr>
              <a:t>saber pedagógico en educación inicial, desde la reflexión de la experiencia cotidiana y el </a:t>
            </a:r>
            <a:r>
              <a:rPr lang="es-ES" sz="1800" b="0" i="0" u="none" strike="noStrike" cap="none" baseline="0" dirty="0" smtClean="0">
                <a:solidFill>
                  <a:srgbClr val="7F7F7F"/>
                </a:solidFill>
                <a:latin typeface="Calibri"/>
                <a:cs typeface="Calibri"/>
                <a:sym typeface="Arial"/>
              </a:rPr>
              <a:t>diálogo </a:t>
            </a:r>
            <a:r>
              <a:rPr lang="es-ES" sz="1800" b="0" i="0" u="none" strike="noStrike" cap="none" baseline="0" dirty="0">
                <a:solidFill>
                  <a:srgbClr val="7F7F7F"/>
                </a:solidFill>
                <a:latin typeface="Calibri"/>
                <a:cs typeface="Calibri"/>
                <a:sym typeface="Arial"/>
              </a:rPr>
              <a:t>con el saber académico.</a:t>
            </a:r>
          </a:p>
        </p:txBody>
      </p:sp>
      <p:sp>
        <p:nvSpPr>
          <p:cNvPr id="561" name="Shape 561"/>
          <p:cNvSpPr/>
          <p:nvPr/>
        </p:nvSpPr>
        <p:spPr>
          <a:xfrm>
            <a:off x="227593" y="2680268"/>
            <a:ext cx="5105809" cy="646331"/>
          </a:xfrm>
          <a:prstGeom prst="rect">
            <a:avLst/>
          </a:prstGeom>
          <a:noFill/>
          <a:ln>
            <a:noFill/>
          </a:ln>
        </p:spPr>
        <p:txBody>
          <a:bodyPr lIns="91425" tIns="45700" rIns="91425" bIns="45700" anchor="t" anchorCtr="0">
            <a:noAutofit/>
          </a:bodyPr>
          <a:lstStyle/>
          <a:p>
            <a:pPr marL="285750" marR="0" lvl="0" indent="-285750" algn="just" rtl="0">
              <a:spcBef>
                <a:spcPts val="0"/>
              </a:spcBef>
              <a:buClr>
                <a:srgbClr val="FF5050"/>
              </a:buClr>
              <a:buSzPct val="100000"/>
              <a:buFont typeface="Wingdings" panose="05000000000000000000" pitchFamily="2" charset="2"/>
              <a:buChar char="§"/>
            </a:pPr>
            <a:r>
              <a:rPr lang="es-ES" sz="1800" b="0" i="0" u="none" strike="noStrike" cap="none" baseline="0" dirty="0">
                <a:solidFill>
                  <a:srgbClr val="7F7F7F"/>
                </a:solidFill>
                <a:latin typeface="Calibri"/>
                <a:cs typeface="Calibri"/>
                <a:sym typeface="Arial"/>
              </a:rPr>
              <a:t>Constructor de vínculos afectivos que </a:t>
            </a:r>
            <a:r>
              <a:rPr lang="es-ES" sz="1800" b="0" i="0" u="none" strike="noStrike" cap="none" baseline="0" dirty="0" smtClean="0">
                <a:solidFill>
                  <a:srgbClr val="7F7F7F"/>
                </a:solidFill>
                <a:latin typeface="Calibri"/>
                <a:cs typeface="Calibri"/>
                <a:sym typeface="Arial"/>
              </a:rPr>
              <a:t>posibilitan </a:t>
            </a:r>
            <a:r>
              <a:rPr lang="es-ES" sz="1800" b="0" i="0" u="none" strike="noStrike" cap="none" baseline="0" dirty="0">
                <a:solidFill>
                  <a:srgbClr val="7F7F7F"/>
                </a:solidFill>
                <a:latin typeface="Calibri"/>
                <a:cs typeface="Calibri"/>
                <a:sym typeface="Arial"/>
              </a:rPr>
              <a:t>la comunicación (no verbal y verbal) </a:t>
            </a:r>
            <a:r>
              <a:rPr lang="es-ES" sz="1800" dirty="0">
                <a:solidFill>
                  <a:srgbClr val="7F7F7F"/>
                </a:solidFill>
                <a:latin typeface="Calibri"/>
                <a:cs typeface="Calibri"/>
              </a:rPr>
              <a:t>e</a:t>
            </a:r>
            <a:r>
              <a:rPr lang="es-ES" sz="1800" b="0" i="0" u="none" strike="noStrike" cap="none" baseline="0" dirty="0" smtClean="0">
                <a:solidFill>
                  <a:srgbClr val="7F7F7F"/>
                </a:solidFill>
                <a:latin typeface="Calibri"/>
                <a:cs typeface="Calibri"/>
                <a:sym typeface="Arial"/>
              </a:rPr>
              <a:t> </a:t>
            </a:r>
            <a:r>
              <a:rPr lang="es-ES" sz="1800" b="0" i="0" u="none" strike="noStrike" cap="none" baseline="0" dirty="0">
                <a:solidFill>
                  <a:srgbClr val="7F7F7F"/>
                </a:solidFill>
                <a:latin typeface="Calibri"/>
                <a:cs typeface="Calibri"/>
                <a:sym typeface="Arial"/>
              </a:rPr>
              <a:t>interacción </a:t>
            </a:r>
            <a:r>
              <a:rPr lang="es-ES" sz="1800" b="0" i="0" u="none" strike="noStrike" cap="none" baseline="0" dirty="0" smtClean="0">
                <a:solidFill>
                  <a:srgbClr val="7F7F7F"/>
                </a:solidFill>
                <a:latin typeface="Calibri"/>
                <a:cs typeface="Calibri"/>
                <a:sym typeface="Arial"/>
              </a:rPr>
              <a:t>con niñas </a:t>
            </a:r>
            <a:r>
              <a:rPr lang="es-ES" sz="1800" b="0" i="0" u="none" strike="noStrike" cap="none" baseline="0" dirty="0">
                <a:solidFill>
                  <a:srgbClr val="7F7F7F"/>
                </a:solidFill>
                <a:latin typeface="Calibri"/>
                <a:cs typeface="Calibri"/>
                <a:sym typeface="Arial"/>
              </a:rPr>
              <a:t>y </a:t>
            </a:r>
            <a:r>
              <a:rPr lang="es-ES" sz="1800" b="0" i="0" u="none" strike="noStrike" cap="none" baseline="0" dirty="0" smtClean="0">
                <a:solidFill>
                  <a:srgbClr val="7F7F7F"/>
                </a:solidFill>
                <a:latin typeface="Calibri"/>
                <a:cs typeface="Calibri"/>
                <a:sym typeface="Arial"/>
              </a:rPr>
              <a:t>niños. </a:t>
            </a:r>
            <a:r>
              <a:rPr lang="es-ES" sz="1800" b="0" i="0" u="none" strike="noStrike" cap="none" baseline="0" dirty="0">
                <a:solidFill>
                  <a:srgbClr val="7F7F7F"/>
                </a:solidFill>
                <a:latin typeface="Calibri"/>
                <a:cs typeface="Calibri"/>
                <a:sym typeface="Arial"/>
              </a:rPr>
              <a:t>Brinda seguridad y confianza.</a:t>
            </a:r>
          </a:p>
        </p:txBody>
      </p:sp>
      <p:sp>
        <p:nvSpPr>
          <p:cNvPr id="562" name="Shape 562"/>
          <p:cNvSpPr/>
          <p:nvPr/>
        </p:nvSpPr>
        <p:spPr>
          <a:xfrm>
            <a:off x="227591" y="2680267"/>
            <a:ext cx="5105809" cy="830996"/>
          </a:xfrm>
          <a:prstGeom prst="rect">
            <a:avLst/>
          </a:prstGeom>
          <a:noFill/>
          <a:ln>
            <a:noFill/>
          </a:ln>
        </p:spPr>
        <p:txBody>
          <a:bodyPr lIns="91425" tIns="45700" rIns="91425" bIns="45700" anchor="t" anchorCtr="0">
            <a:noAutofit/>
          </a:bodyPr>
          <a:lstStyle/>
          <a:p>
            <a:pPr marL="285750" marR="0" lvl="0" indent="-285750" algn="just" rtl="0">
              <a:spcBef>
                <a:spcPts val="0"/>
              </a:spcBef>
              <a:buClr>
                <a:srgbClr val="FF5050"/>
              </a:buClr>
              <a:buSzPct val="100000"/>
              <a:buFont typeface="Wingdings" panose="05000000000000000000" pitchFamily="2" charset="2"/>
              <a:buChar char="§"/>
            </a:pPr>
            <a:r>
              <a:rPr lang="es-ES" sz="1800" b="0" i="0" u="none" strike="noStrike" cap="none" baseline="0" dirty="0">
                <a:solidFill>
                  <a:srgbClr val="7F7F7F"/>
                </a:solidFill>
                <a:latin typeface="Calibri"/>
                <a:cs typeface="Calibri"/>
                <a:sym typeface="Arial"/>
              </a:rPr>
              <a:t>Diseñador de ambientes y planeador de experiencias pedagógicas significativas, </a:t>
            </a:r>
            <a:r>
              <a:rPr lang="es-ES" sz="1800" b="0" i="0" u="none" strike="noStrike" cap="none" baseline="0" dirty="0" smtClean="0">
                <a:solidFill>
                  <a:srgbClr val="7F7F7F"/>
                </a:solidFill>
                <a:latin typeface="Calibri"/>
                <a:cs typeface="Calibri"/>
                <a:sym typeface="Arial"/>
              </a:rPr>
              <a:t>según intereses </a:t>
            </a:r>
            <a:r>
              <a:rPr lang="es-ES" sz="1800" b="0" i="0" u="none" strike="noStrike" cap="none" baseline="0" dirty="0">
                <a:solidFill>
                  <a:srgbClr val="7F7F7F"/>
                </a:solidFill>
                <a:latin typeface="Calibri"/>
                <a:cs typeface="Calibri"/>
                <a:sym typeface="Arial"/>
              </a:rPr>
              <a:t>y características de </a:t>
            </a:r>
            <a:r>
              <a:rPr lang="es-ES" sz="1800" b="0" i="0" u="none" strike="noStrike" cap="none" baseline="0" dirty="0" smtClean="0">
                <a:solidFill>
                  <a:srgbClr val="7F7F7F"/>
                </a:solidFill>
                <a:latin typeface="Calibri"/>
                <a:cs typeface="Calibri"/>
                <a:sym typeface="Arial"/>
              </a:rPr>
              <a:t>niñas y niños</a:t>
            </a:r>
            <a:r>
              <a:rPr lang="es-ES" sz="1800" b="0" i="0" u="none" strike="noStrike" cap="none" baseline="0" dirty="0">
                <a:solidFill>
                  <a:srgbClr val="7F7F7F"/>
                </a:solidFill>
                <a:latin typeface="Calibri"/>
                <a:cs typeface="Calibri"/>
                <a:sym typeface="Arial"/>
              </a:rPr>
              <a:t>, </a:t>
            </a:r>
            <a:r>
              <a:rPr lang="es-ES" sz="1800" b="0" i="0" u="none" strike="noStrike" cap="none" baseline="0" dirty="0" smtClean="0">
                <a:solidFill>
                  <a:srgbClr val="7F7F7F"/>
                </a:solidFill>
                <a:latin typeface="Calibri"/>
                <a:cs typeface="Calibri"/>
                <a:sym typeface="Arial"/>
              </a:rPr>
              <a:t>con </a:t>
            </a:r>
            <a:r>
              <a:rPr lang="es-ES" sz="1800" b="0" i="0" u="none" strike="noStrike" cap="none" baseline="0" dirty="0">
                <a:solidFill>
                  <a:srgbClr val="7F7F7F"/>
                </a:solidFill>
                <a:latin typeface="Calibri"/>
                <a:cs typeface="Calibri"/>
                <a:sym typeface="Arial"/>
              </a:rPr>
              <a:t>criterios de flexibilidad y apertura para aceptar lo inesperado.</a:t>
            </a:r>
          </a:p>
        </p:txBody>
      </p:sp>
      <p:sp>
        <p:nvSpPr>
          <p:cNvPr id="563" name="Shape 563"/>
          <p:cNvSpPr/>
          <p:nvPr/>
        </p:nvSpPr>
        <p:spPr>
          <a:xfrm>
            <a:off x="227589" y="2680266"/>
            <a:ext cx="5105809" cy="461664"/>
          </a:xfrm>
          <a:prstGeom prst="rect">
            <a:avLst/>
          </a:prstGeom>
          <a:noFill/>
          <a:ln>
            <a:noFill/>
          </a:ln>
        </p:spPr>
        <p:txBody>
          <a:bodyPr lIns="91425" tIns="45700" rIns="91425" bIns="45700" anchor="t" anchorCtr="0">
            <a:noAutofit/>
          </a:bodyPr>
          <a:lstStyle/>
          <a:p>
            <a:pPr marL="285750" marR="0" lvl="0" indent="-285750" algn="just" rtl="0">
              <a:spcBef>
                <a:spcPts val="0"/>
              </a:spcBef>
              <a:buClr>
                <a:srgbClr val="FF5050"/>
              </a:buClr>
              <a:buSzPct val="100000"/>
              <a:buFont typeface="Wingdings" panose="05000000000000000000" pitchFamily="2" charset="2"/>
              <a:buChar char="§"/>
            </a:pPr>
            <a:r>
              <a:rPr lang="es-ES" sz="1800" b="0" i="0" u="none" strike="noStrike" cap="none" baseline="0" dirty="0">
                <a:solidFill>
                  <a:srgbClr val="7F7F7F"/>
                </a:solidFill>
                <a:latin typeface="Calibri"/>
                <a:cs typeface="Calibri"/>
                <a:sym typeface="Arial"/>
              </a:rPr>
              <a:t>Participativo en ejercicios de acción-reflexión, en trabajo individual y grupal con </a:t>
            </a:r>
            <a:r>
              <a:rPr lang="es-ES" sz="1800" dirty="0" smtClean="0">
                <a:solidFill>
                  <a:srgbClr val="7F7F7F"/>
                </a:solidFill>
                <a:latin typeface="Calibri"/>
                <a:cs typeface="Calibri"/>
              </a:rPr>
              <a:t>más</a:t>
            </a:r>
            <a:r>
              <a:rPr lang="es-ES" sz="1800" b="0" i="0" u="none" strike="noStrike" cap="none" baseline="0" dirty="0" smtClean="0">
                <a:solidFill>
                  <a:srgbClr val="7F7F7F"/>
                </a:solidFill>
                <a:latin typeface="Calibri"/>
                <a:cs typeface="Calibri"/>
                <a:sym typeface="Arial"/>
              </a:rPr>
              <a:t> maestros, </a:t>
            </a:r>
            <a:r>
              <a:rPr lang="es-ES" sz="1800" b="0" i="0" u="none" strike="noStrike" cap="none" baseline="0" dirty="0">
                <a:solidFill>
                  <a:srgbClr val="7F7F7F"/>
                </a:solidFill>
                <a:latin typeface="Calibri"/>
                <a:cs typeface="Calibri"/>
                <a:sym typeface="Arial"/>
              </a:rPr>
              <a:t>u otros profesionales. </a:t>
            </a:r>
          </a:p>
        </p:txBody>
      </p:sp>
      <p:pic>
        <p:nvPicPr>
          <p:cNvPr id="564" name="Shape 564"/>
          <p:cNvPicPr preferRelativeResize="0"/>
          <p:nvPr/>
        </p:nvPicPr>
        <p:blipFill rotWithShape="1">
          <a:blip r:embed="rId4"/>
          <a:srcRect/>
          <a:stretch/>
        </p:blipFill>
        <p:spPr>
          <a:xfrm>
            <a:off x="5753510" y="1522744"/>
            <a:ext cx="2635531" cy="1782431"/>
          </a:xfrm>
          <a:prstGeom prst="round2DiagRect">
            <a:avLst>
              <a:gd name="adj1" fmla="val 16667"/>
              <a:gd name="adj2" fmla="val 0"/>
            </a:avLst>
          </a:prstGeom>
          <a:noFill/>
          <a:ln w="88900" cap="sq">
            <a:solidFill>
              <a:srgbClr val="FFFFFF"/>
            </a:solidFill>
            <a:prstDash val="solid"/>
            <a:miter/>
            <a:headEnd type="none" w="med" len="med"/>
            <a:tailEnd type="none" w="med" len="med"/>
          </a:ln>
        </p:spPr>
      </p:pic>
      <p:sp>
        <p:nvSpPr>
          <p:cNvPr id="565" name="Shape 565"/>
          <p:cNvSpPr txBox="1"/>
          <p:nvPr/>
        </p:nvSpPr>
        <p:spPr>
          <a:xfrm>
            <a:off x="355995" y="346589"/>
            <a:ext cx="4825604" cy="676936"/>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EE5B64"/>
              </a:buClr>
              <a:buSzPct val="25000"/>
              <a:buFont typeface="Arial"/>
              <a:buNone/>
            </a:pPr>
            <a:r>
              <a:rPr lang="es-ES" sz="2300" b="0" i="0" u="none" strike="noStrike" cap="none" baseline="0" dirty="0">
                <a:solidFill>
                  <a:srgbClr val="EE5B64"/>
                </a:solidFill>
                <a:latin typeface="Calibri"/>
                <a:cs typeface="Calibri"/>
                <a:sym typeface="Arial"/>
              </a:rPr>
              <a:t>Rol de la maestra, maestro y agentes educativos</a:t>
            </a:r>
          </a:p>
        </p:txBody>
      </p:sp>
      <p:pic>
        <p:nvPicPr>
          <p:cNvPr id="566" name="Shape 566"/>
          <p:cNvPicPr preferRelativeResize="0"/>
          <p:nvPr/>
        </p:nvPicPr>
        <p:blipFill rotWithShape="1">
          <a:blip r:embed="rId5"/>
          <a:srcRect/>
          <a:stretch/>
        </p:blipFill>
        <p:spPr>
          <a:xfrm>
            <a:off x="5749728" y="3638551"/>
            <a:ext cx="2717997" cy="1824512"/>
          </a:xfrm>
          <a:prstGeom prst="round2DiagRect">
            <a:avLst>
              <a:gd name="adj1" fmla="val 0"/>
              <a:gd name="adj2" fmla="val 17143"/>
            </a:avLst>
          </a:prstGeom>
          <a:noFill/>
          <a:ln w="88900" cap="sq">
            <a:solidFill>
              <a:srgbClr val="FFFFFF"/>
            </a:solidFill>
            <a:prstDash val="solid"/>
            <a:miter/>
            <a:headEnd type="none" w="med" len="med"/>
            <a:tailEnd type="none" w="med" len="me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60"/>
                                        </p:tgtEl>
                                        <p:attrNameLst>
                                          <p:attrName>style.visibility</p:attrName>
                                        </p:attrNameLst>
                                      </p:cBhvr>
                                      <p:to>
                                        <p:strVal val="visible"/>
                                      </p:to>
                                    </p:set>
                                    <p:animEffect transition="in" filter="fade">
                                      <p:cBhvr>
                                        <p:cTn id="7" dur="500"/>
                                        <p:tgtEl>
                                          <p:spTgt spid="5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60"/>
                                        </p:tgtEl>
                                      </p:cBhvr>
                                    </p:animEffect>
                                    <p:set>
                                      <p:cBhvr>
                                        <p:cTn id="12" dur="1" fill="hold">
                                          <p:stCondLst>
                                            <p:cond delay="499"/>
                                          </p:stCondLst>
                                        </p:cTn>
                                        <p:tgtEl>
                                          <p:spTgt spid="560"/>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61"/>
                                        </p:tgtEl>
                                        <p:attrNameLst>
                                          <p:attrName>style.visibility</p:attrName>
                                        </p:attrNameLst>
                                      </p:cBhvr>
                                      <p:to>
                                        <p:strVal val="visible"/>
                                      </p:to>
                                    </p:set>
                                    <p:animEffect transition="in" filter="fade">
                                      <p:cBhvr>
                                        <p:cTn id="16" dur="500"/>
                                        <p:tgtEl>
                                          <p:spTgt spid="56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561"/>
                                        </p:tgtEl>
                                      </p:cBhvr>
                                    </p:animEffect>
                                    <p:set>
                                      <p:cBhvr>
                                        <p:cTn id="21" dur="1" fill="hold">
                                          <p:stCondLst>
                                            <p:cond delay="499"/>
                                          </p:stCondLst>
                                        </p:cTn>
                                        <p:tgtEl>
                                          <p:spTgt spid="561"/>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562"/>
                                        </p:tgtEl>
                                        <p:attrNameLst>
                                          <p:attrName>style.visibility</p:attrName>
                                        </p:attrNameLst>
                                      </p:cBhvr>
                                      <p:to>
                                        <p:strVal val="visible"/>
                                      </p:to>
                                    </p:set>
                                    <p:animEffect transition="in" filter="fade">
                                      <p:cBhvr>
                                        <p:cTn id="25" dur="500"/>
                                        <p:tgtEl>
                                          <p:spTgt spid="56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562"/>
                                        </p:tgtEl>
                                      </p:cBhvr>
                                    </p:animEffect>
                                    <p:set>
                                      <p:cBhvr>
                                        <p:cTn id="30" dur="1" fill="hold">
                                          <p:stCondLst>
                                            <p:cond delay="499"/>
                                          </p:stCondLst>
                                        </p:cTn>
                                        <p:tgtEl>
                                          <p:spTgt spid="562"/>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563"/>
                                        </p:tgtEl>
                                        <p:attrNameLst>
                                          <p:attrName>style.visibility</p:attrName>
                                        </p:attrNameLst>
                                      </p:cBhvr>
                                      <p:to>
                                        <p:strVal val="visible"/>
                                      </p:to>
                                    </p:set>
                                    <p:animEffect transition="in" filter="fade">
                                      <p:cBhvr>
                                        <p:cTn id="34" dur="500"/>
                                        <p:tgtEl>
                                          <p:spTgt spid="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 grpId="0"/>
      <p:bldP spid="560" grpId="1"/>
      <p:bldP spid="561" grpId="0"/>
      <p:bldP spid="561" grpId="1"/>
      <p:bldP spid="562" grpId="0"/>
      <p:bldP spid="562" grpId="1"/>
      <p:bldP spid="56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73" name="Shape 573"/>
          <p:cNvSpPr txBox="1">
            <a:spLocks noGrp="1"/>
          </p:cNvSpPr>
          <p:nvPr>
            <p:ph type="title"/>
          </p:nvPr>
        </p:nvSpPr>
        <p:spPr>
          <a:xfrm>
            <a:off x="364490" y="2234617"/>
            <a:ext cx="4649688" cy="1354046"/>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Arial"/>
              <a:buNone/>
            </a:pPr>
            <a:r>
              <a:rPr lang="es-ES" sz="3200" b="0" i="0" u="none" strike="noStrike" cap="none" baseline="0" dirty="0">
                <a:solidFill>
                  <a:schemeClr val="lt1"/>
                </a:solidFill>
                <a:latin typeface="Calibri"/>
                <a:cs typeface="Calibri"/>
                <a:sym typeface="Arial"/>
              </a:rPr>
              <a:t>¿Cuáles son los espacios en los que acontece la educación inicial?</a:t>
            </a:r>
          </a:p>
        </p:txBody>
      </p:sp>
      <p:pic>
        <p:nvPicPr>
          <p:cNvPr id="3" name="Imagen 2"/>
          <p:cNvPicPr>
            <a:picLocks noChangeAspect="1"/>
          </p:cNvPicPr>
          <p:nvPr/>
        </p:nvPicPr>
        <p:blipFill rotWithShape="1">
          <a:blip r:embed="rId4">
            <a:extLst>
              <a:ext uri="{28A0092B-C50C-407E-A947-70E740481C1C}">
                <a14:useLocalDpi xmlns:a14="http://schemas.microsoft.com/office/drawing/2010/main" val="0"/>
              </a:ext>
            </a:extLst>
          </a:blip>
          <a:srcRect l="12671" t="18151"/>
          <a:stretch/>
        </p:blipFill>
        <p:spPr>
          <a:xfrm rot="489898">
            <a:off x="5197642" y="1991226"/>
            <a:ext cx="4090736" cy="287554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Shape 185"/>
          <p:cNvPicPr preferRelativeResize="0"/>
          <p:nvPr/>
        </p:nvPicPr>
        <p:blipFill rotWithShape="1">
          <a:blip r:embed="rId3"/>
          <a:srcRect/>
          <a:stretch/>
        </p:blipFill>
        <p:spPr>
          <a:xfrm>
            <a:off x="0" y="0"/>
            <a:ext cx="9144000" cy="6858000"/>
          </a:xfrm>
          <a:prstGeom prst="rect">
            <a:avLst/>
          </a:prstGeom>
          <a:noFill/>
          <a:ln>
            <a:noFill/>
          </a:ln>
        </p:spPr>
      </p:pic>
      <p:sp>
        <p:nvSpPr>
          <p:cNvPr id="186" name="Shape 186"/>
          <p:cNvSpPr txBox="1">
            <a:spLocks noGrp="1"/>
          </p:cNvSpPr>
          <p:nvPr>
            <p:ph type="title"/>
          </p:nvPr>
        </p:nvSpPr>
        <p:spPr>
          <a:xfrm>
            <a:off x="4730932" y="2521123"/>
            <a:ext cx="4077243" cy="1670255"/>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dk1"/>
              </a:buClr>
              <a:buSzPct val="25000"/>
              <a:buFont typeface="Arial"/>
              <a:buNone/>
            </a:pPr>
            <a:r>
              <a:rPr lang="es-ES" sz="3600" b="0" i="0" u="none" strike="noStrike" cap="none" baseline="0" dirty="0">
                <a:solidFill>
                  <a:srgbClr val="00AB99"/>
                </a:solidFill>
                <a:latin typeface="Calibri"/>
                <a:cs typeface="Calibri"/>
                <a:sym typeface="Arial"/>
                <a:rtl val="0"/>
              </a:rPr>
              <a:t>MARCO POLÍTICO, </a:t>
            </a:r>
            <a:r>
              <a:rPr lang="es-ES" sz="3600" b="0" i="0" u="none" strike="noStrike" cap="none" baseline="0" dirty="0" smtClean="0">
                <a:solidFill>
                  <a:srgbClr val="4380C3"/>
                </a:solidFill>
                <a:latin typeface="Calibri"/>
                <a:cs typeface="Calibri"/>
                <a:sym typeface="Arial"/>
                <a:rtl val="0"/>
              </a:rPr>
              <a:t>TÉCNICO</a:t>
            </a:r>
            <a:br>
              <a:rPr lang="es-ES" sz="3600" b="0" i="0" u="none" strike="noStrike" cap="none" baseline="0" dirty="0" smtClean="0">
                <a:solidFill>
                  <a:srgbClr val="4380C3"/>
                </a:solidFill>
                <a:latin typeface="Calibri"/>
                <a:cs typeface="Calibri"/>
                <a:sym typeface="Arial"/>
                <a:rtl val="0"/>
              </a:rPr>
            </a:br>
            <a:r>
              <a:rPr lang="es-ES" sz="3600" b="0" i="0" u="none" strike="noStrike" cap="none" baseline="0" dirty="0" smtClean="0">
                <a:solidFill>
                  <a:srgbClr val="E37485"/>
                </a:solidFill>
                <a:latin typeface="Calibri"/>
                <a:cs typeface="Calibri"/>
                <a:sym typeface="Arial"/>
                <a:rtl val="0"/>
              </a:rPr>
              <a:t>Y </a:t>
            </a:r>
            <a:r>
              <a:rPr lang="es-ES" sz="3600" b="0" i="0" u="none" strike="noStrike" cap="none" baseline="0" dirty="0">
                <a:solidFill>
                  <a:srgbClr val="E37485"/>
                </a:solidFill>
                <a:latin typeface="Calibri"/>
                <a:cs typeface="Calibri"/>
                <a:sym typeface="Arial"/>
                <a:rtl val="0"/>
              </a:rPr>
              <a:t>DE GESTIÓN </a:t>
            </a:r>
          </a:p>
        </p:txBody>
      </p:sp>
      <p:pic>
        <p:nvPicPr>
          <p:cNvPr id="187" name="Shape 187"/>
          <p:cNvPicPr preferRelativeResize="0"/>
          <p:nvPr/>
        </p:nvPicPr>
        <p:blipFill rotWithShape="1">
          <a:blip r:embed="rId4"/>
          <a:srcRect/>
          <a:stretch/>
        </p:blipFill>
        <p:spPr>
          <a:xfrm>
            <a:off x="781543" y="2481933"/>
            <a:ext cx="3398570" cy="1601116"/>
          </a:xfrm>
          <a:prstGeom prst="rect">
            <a:avLst/>
          </a:prstGeom>
          <a:noFill/>
          <a:ln>
            <a:noFill/>
          </a:ln>
        </p:spPr>
      </p:pic>
      <p:pic>
        <p:nvPicPr>
          <p:cNvPr id="188" name="Shape 188"/>
          <p:cNvPicPr preferRelativeResize="0"/>
          <p:nvPr/>
        </p:nvPicPr>
        <p:blipFill rotWithShape="1">
          <a:blip r:embed="rId5"/>
          <a:srcRect/>
          <a:stretch/>
        </p:blipFill>
        <p:spPr>
          <a:xfrm>
            <a:off x="1044253" y="4194967"/>
            <a:ext cx="2885488" cy="141642"/>
          </a:xfrm>
          <a:prstGeom prst="rect">
            <a:avLst/>
          </a:prstGeom>
          <a:noFill/>
          <a:ln>
            <a:noFill/>
          </a:ln>
        </p:spPr>
      </p:pic>
      <p:cxnSp>
        <p:nvCxnSpPr>
          <p:cNvPr id="189" name="Shape 189"/>
          <p:cNvCxnSpPr/>
          <p:nvPr/>
        </p:nvCxnSpPr>
        <p:spPr>
          <a:xfrm>
            <a:off x="4480560" y="2481933"/>
            <a:ext cx="0" cy="1854677"/>
          </a:xfrm>
          <a:prstGeom prst="straightConnector1">
            <a:avLst/>
          </a:prstGeom>
          <a:noFill/>
          <a:ln w="25400" cap="flat">
            <a:solidFill>
              <a:srgbClr val="7F7F7F"/>
            </a:solidFill>
            <a:prstDash val="solid"/>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fade">
                                      <p:cBhvr>
                                        <p:cTn id="7" dur="500"/>
                                        <p:tgtEl>
                                          <p:spTgt spid="18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8"/>
                                        </p:tgtEl>
                                        <p:attrNameLst>
                                          <p:attrName>style.visibility</p:attrName>
                                        </p:attrNameLst>
                                      </p:cBhvr>
                                      <p:to>
                                        <p:strVal val="visible"/>
                                      </p:to>
                                    </p:set>
                                    <p:animEffect transition="in" filter="fade">
                                      <p:cBhvr>
                                        <p:cTn id="11" dur="500"/>
                                        <p:tgtEl>
                                          <p:spTgt spid="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pic>
        <p:nvPicPr>
          <p:cNvPr id="578" name="Shape 578"/>
          <p:cNvPicPr preferRelativeResize="0"/>
          <p:nvPr/>
        </p:nvPicPr>
        <p:blipFill rotWithShape="1">
          <a:blip r:embed="rId3"/>
          <a:srcRect/>
          <a:stretch/>
        </p:blipFill>
        <p:spPr>
          <a:xfrm>
            <a:off x="0" y="0"/>
            <a:ext cx="9144000" cy="6858000"/>
          </a:xfrm>
          <a:prstGeom prst="rect">
            <a:avLst/>
          </a:prstGeom>
          <a:noFill/>
          <a:ln>
            <a:noFill/>
          </a:ln>
        </p:spPr>
      </p:pic>
      <p:sp>
        <p:nvSpPr>
          <p:cNvPr id="579" name="Shape 579"/>
          <p:cNvSpPr/>
          <p:nvPr/>
        </p:nvSpPr>
        <p:spPr>
          <a:xfrm>
            <a:off x="0" y="245976"/>
            <a:ext cx="6113042" cy="897021"/>
          </a:xfrm>
          <a:prstGeom prst="rect">
            <a:avLst/>
          </a:prstGeom>
          <a:solidFill>
            <a:srgbClr val="F2F2F2">
              <a:alpha val="69803"/>
            </a:srgb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580" name="Shape 580"/>
          <p:cNvSpPr/>
          <p:nvPr/>
        </p:nvSpPr>
        <p:spPr>
          <a:xfrm flipH="1">
            <a:off x="6113042" y="245976"/>
            <a:ext cx="107282" cy="897021"/>
          </a:xfrm>
          <a:prstGeom prst="rect">
            <a:avLst/>
          </a:prstGeom>
          <a:solidFill>
            <a:srgbClr val="CC3294"/>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581" name="Shape 581"/>
          <p:cNvSpPr txBox="1">
            <a:spLocks noGrp="1"/>
          </p:cNvSpPr>
          <p:nvPr>
            <p:ph type="title"/>
          </p:nvPr>
        </p:nvSpPr>
        <p:spPr>
          <a:xfrm>
            <a:off x="355995" y="394214"/>
            <a:ext cx="5864329" cy="57482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CC3294"/>
              </a:buClr>
              <a:buSzPct val="25000"/>
              <a:buFont typeface="Arial"/>
              <a:buNone/>
            </a:pPr>
            <a:r>
              <a:rPr lang="es-ES" sz="2300" b="0" i="0" u="none" strike="noStrike" cap="none" baseline="0" dirty="0">
                <a:solidFill>
                  <a:srgbClr val="CC3294"/>
                </a:solidFill>
                <a:latin typeface="Calibri"/>
                <a:cs typeface="Calibri"/>
                <a:sym typeface="Arial"/>
              </a:rPr>
              <a:t>¿Cuáles son los espacios en los que acontece la educación inicial?</a:t>
            </a:r>
          </a:p>
        </p:txBody>
      </p:sp>
      <p:sp>
        <p:nvSpPr>
          <p:cNvPr id="582" name="Shape 582"/>
          <p:cNvSpPr/>
          <p:nvPr/>
        </p:nvSpPr>
        <p:spPr>
          <a:xfrm>
            <a:off x="454819" y="1325351"/>
            <a:ext cx="8234360" cy="2370888"/>
          </a:xfrm>
          <a:prstGeom prst="rect">
            <a:avLst/>
          </a:prstGeom>
          <a:noFill/>
          <a:ln>
            <a:noFill/>
          </a:ln>
        </p:spPr>
        <p:txBody>
          <a:bodyPr lIns="91425" tIns="45700" rIns="91425" bIns="45700" anchor="t" anchorCtr="0">
            <a:noAutofit/>
          </a:bodyPr>
          <a:lstStyle/>
          <a:p>
            <a:pPr marL="0" marR="0" lvl="0" indent="0" algn="just" rtl="0">
              <a:spcBef>
                <a:spcPts val="0"/>
              </a:spcBef>
              <a:buSzPct val="25000"/>
              <a:buNone/>
            </a:pPr>
            <a:r>
              <a:rPr lang="es-ES" sz="1600" b="0" i="0" u="none" strike="noStrike" cap="none" baseline="0" dirty="0" smtClean="0">
                <a:solidFill>
                  <a:srgbClr val="7F7F7F"/>
                </a:solidFill>
                <a:latin typeface="Calibri"/>
                <a:cs typeface="Calibri"/>
                <a:sym typeface="Arial"/>
              </a:rPr>
              <a:t>Ocurre en </a:t>
            </a:r>
            <a:r>
              <a:rPr lang="es-ES" sz="1600" b="0" i="0" u="none" strike="noStrike" cap="none" baseline="0" dirty="0">
                <a:solidFill>
                  <a:srgbClr val="7F7F7F"/>
                </a:solidFill>
                <a:latin typeface="Calibri"/>
                <a:cs typeface="Calibri"/>
                <a:sym typeface="Arial"/>
              </a:rPr>
              <a:t>las modalidades que se enmarcan en la atención integral a la primera </a:t>
            </a:r>
            <a:r>
              <a:rPr lang="es-ES" sz="1600" b="0" i="0" u="none" strike="noStrike" cap="none" baseline="0" dirty="0" smtClean="0">
                <a:solidFill>
                  <a:srgbClr val="7F7F7F"/>
                </a:solidFill>
                <a:latin typeface="Calibri"/>
                <a:cs typeface="Calibri"/>
                <a:sym typeface="Arial"/>
              </a:rPr>
              <a:t>infancia. </a:t>
            </a:r>
            <a:r>
              <a:rPr lang="es-ES" sz="1600" dirty="0" smtClean="0">
                <a:solidFill>
                  <a:srgbClr val="7F7F7F"/>
                </a:solidFill>
                <a:latin typeface="Calibri"/>
                <a:cs typeface="Calibri"/>
              </a:rPr>
              <a:t>Se ha </a:t>
            </a:r>
            <a:r>
              <a:rPr lang="es-ES" sz="1600" b="0" i="0" u="none" strike="noStrike" cap="none" baseline="0" dirty="0" smtClean="0">
                <a:solidFill>
                  <a:srgbClr val="7F7F7F"/>
                </a:solidFill>
                <a:latin typeface="Calibri"/>
                <a:cs typeface="Calibri"/>
                <a:sym typeface="Arial"/>
              </a:rPr>
              <a:t>avanzando </a:t>
            </a:r>
            <a:r>
              <a:rPr lang="es-ES" sz="1600" b="0" i="0" u="none" strike="noStrike" cap="none" baseline="0" dirty="0">
                <a:solidFill>
                  <a:srgbClr val="7F7F7F"/>
                </a:solidFill>
                <a:latin typeface="Calibri"/>
                <a:cs typeface="Calibri"/>
                <a:sym typeface="Arial"/>
              </a:rPr>
              <a:t>en la descripción y definición de </a:t>
            </a:r>
            <a:r>
              <a:rPr lang="es-ES" sz="1600" b="1" i="0" u="none" strike="noStrike" cap="none" baseline="0" dirty="0">
                <a:solidFill>
                  <a:srgbClr val="7F7F7F"/>
                </a:solidFill>
                <a:latin typeface="Calibri"/>
                <a:cs typeface="Calibri"/>
                <a:sym typeface="Arial"/>
              </a:rPr>
              <a:t>la institucional</a:t>
            </a:r>
            <a:r>
              <a:rPr lang="es-ES" sz="1600" b="0" i="0" u="none" strike="noStrike" cap="none" baseline="0" dirty="0">
                <a:solidFill>
                  <a:srgbClr val="7F7F7F"/>
                </a:solidFill>
                <a:latin typeface="Calibri"/>
                <a:cs typeface="Calibri"/>
                <a:sym typeface="Arial"/>
              </a:rPr>
              <a:t> y </a:t>
            </a:r>
            <a:r>
              <a:rPr lang="es-ES" sz="1600" b="1" i="0" u="none" strike="noStrike" cap="none" baseline="0" dirty="0">
                <a:solidFill>
                  <a:srgbClr val="7F7F7F"/>
                </a:solidFill>
                <a:latin typeface="Calibri"/>
                <a:cs typeface="Calibri"/>
                <a:sym typeface="Arial"/>
              </a:rPr>
              <a:t>la familiar</a:t>
            </a:r>
            <a:r>
              <a:rPr lang="es-ES" sz="1600" b="0" i="0" u="none" strike="noStrike" cap="none" baseline="0" dirty="0">
                <a:solidFill>
                  <a:srgbClr val="7F7F7F"/>
                </a:solidFill>
                <a:latin typeface="Calibri"/>
                <a:cs typeface="Calibri"/>
                <a:sym typeface="Arial"/>
              </a:rPr>
              <a:t>. </a:t>
            </a:r>
            <a:endParaRPr lang="es-ES" sz="1600" b="0" i="0" u="none" strike="noStrike" cap="none" baseline="0" dirty="0" smtClean="0">
              <a:solidFill>
                <a:srgbClr val="7F7F7F"/>
              </a:solidFill>
              <a:latin typeface="Calibri"/>
              <a:cs typeface="Calibri"/>
              <a:sym typeface="Arial"/>
            </a:endParaRPr>
          </a:p>
          <a:p>
            <a:pPr marL="0" marR="0" lvl="0" indent="0" algn="just" rtl="0">
              <a:spcBef>
                <a:spcPts val="0"/>
              </a:spcBef>
              <a:buSzPct val="25000"/>
              <a:buNone/>
            </a:pPr>
            <a:endParaRPr lang="es-ES" sz="1600" dirty="0">
              <a:solidFill>
                <a:srgbClr val="7F7F7F"/>
              </a:solidFill>
              <a:latin typeface="Calibri"/>
              <a:cs typeface="Calibri"/>
            </a:endParaRPr>
          </a:p>
          <a:p>
            <a:pPr marL="0" marR="0" lvl="0" indent="0" algn="just" rtl="0">
              <a:spcBef>
                <a:spcPts val="0"/>
              </a:spcBef>
              <a:buSzPct val="25000"/>
              <a:buNone/>
            </a:pPr>
            <a:r>
              <a:rPr lang="es-ES" sz="1600" b="0" i="0" u="none" strike="noStrike" cap="none" baseline="0" dirty="0" smtClean="0">
                <a:solidFill>
                  <a:srgbClr val="7F7F7F"/>
                </a:solidFill>
                <a:latin typeface="Calibri"/>
                <a:cs typeface="Calibri"/>
                <a:sym typeface="Arial"/>
              </a:rPr>
              <a:t>La</a:t>
            </a:r>
            <a:r>
              <a:rPr lang="es-ES" sz="1600" b="0" i="0" u="none" strike="noStrike" cap="none" dirty="0" smtClean="0">
                <a:solidFill>
                  <a:srgbClr val="7F7F7F"/>
                </a:solidFill>
                <a:latin typeface="Calibri"/>
                <a:cs typeface="Calibri"/>
                <a:sym typeface="Arial"/>
              </a:rPr>
              <a:t> finalidad de las </a:t>
            </a:r>
            <a:r>
              <a:rPr lang="es-ES" sz="1600" b="0" i="0" u="none" strike="noStrike" cap="none" baseline="0" dirty="0" smtClean="0">
                <a:solidFill>
                  <a:srgbClr val="7F7F7F"/>
                </a:solidFill>
                <a:latin typeface="Calibri"/>
                <a:cs typeface="Calibri"/>
                <a:sym typeface="Arial"/>
              </a:rPr>
              <a:t>modalidades es </a:t>
            </a:r>
            <a:r>
              <a:rPr lang="es-ES" sz="1600" b="0" i="0" u="none" strike="noStrike" cap="none" baseline="0" dirty="0">
                <a:solidFill>
                  <a:srgbClr val="7F7F7F"/>
                </a:solidFill>
                <a:latin typeface="Calibri"/>
                <a:cs typeface="Calibri"/>
                <a:sym typeface="Arial"/>
              </a:rPr>
              <a:t>atender y promover de manera intencionada el desarrollo integral de la primera </a:t>
            </a:r>
            <a:r>
              <a:rPr lang="es-ES" sz="1600" b="0" i="0" u="none" strike="noStrike" cap="none" baseline="0" dirty="0" smtClean="0">
                <a:solidFill>
                  <a:srgbClr val="7F7F7F"/>
                </a:solidFill>
                <a:latin typeface="Calibri"/>
                <a:cs typeface="Calibri"/>
                <a:sym typeface="Arial"/>
              </a:rPr>
              <a:t>infancia, </a:t>
            </a:r>
            <a:r>
              <a:rPr lang="es-ES" sz="1600" b="0" i="0" u="none" strike="noStrike" cap="none" baseline="0" dirty="0">
                <a:solidFill>
                  <a:srgbClr val="7F7F7F"/>
                </a:solidFill>
                <a:latin typeface="Calibri"/>
                <a:cs typeface="Calibri"/>
                <a:sym typeface="Arial"/>
              </a:rPr>
              <a:t>a través de una educación inicial de calidad. </a:t>
            </a:r>
            <a:endParaRPr lang="es-ES" sz="1600" b="0" i="0" u="none" strike="noStrike" cap="none" baseline="0" dirty="0" smtClean="0">
              <a:solidFill>
                <a:srgbClr val="7F7F7F"/>
              </a:solidFill>
              <a:latin typeface="Calibri"/>
              <a:cs typeface="Calibri"/>
              <a:sym typeface="Arial"/>
            </a:endParaRPr>
          </a:p>
          <a:p>
            <a:pPr marL="0" marR="0" lvl="0" indent="0" algn="just" rtl="0">
              <a:spcBef>
                <a:spcPts val="0"/>
              </a:spcBef>
              <a:buSzPct val="25000"/>
              <a:buNone/>
            </a:pPr>
            <a:endParaRPr lang="es-ES" sz="1600" dirty="0">
              <a:solidFill>
                <a:srgbClr val="7F7F7F"/>
              </a:solidFill>
              <a:latin typeface="Calibri"/>
              <a:cs typeface="Calibri"/>
            </a:endParaRPr>
          </a:p>
          <a:p>
            <a:pPr marL="0" marR="0" lvl="0" indent="0" algn="just" rtl="0">
              <a:spcBef>
                <a:spcPts val="0"/>
              </a:spcBef>
              <a:buSzPct val="25000"/>
              <a:buNone/>
            </a:pPr>
            <a:r>
              <a:rPr lang="es-ES" sz="1600" b="0" i="0" u="none" strike="noStrike" cap="none" baseline="0" dirty="0" smtClean="0">
                <a:solidFill>
                  <a:srgbClr val="7F7F7F"/>
                </a:solidFill>
                <a:latin typeface="Calibri"/>
                <a:cs typeface="Calibri"/>
                <a:sym typeface="Arial"/>
              </a:rPr>
              <a:t>Esto </a:t>
            </a:r>
            <a:r>
              <a:rPr lang="es-ES" sz="1600" b="0" i="0" u="none" strike="noStrike" cap="none" baseline="0" dirty="0">
                <a:solidFill>
                  <a:srgbClr val="7F7F7F"/>
                </a:solidFill>
                <a:latin typeface="Calibri"/>
                <a:cs typeface="Calibri"/>
                <a:sym typeface="Arial"/>
              </a:rPr>
              <a:t>se lleva a cabo con la participación de </a:t>
            </a:r>
            <a:r>
              <a:rPr lang="es-ES" sz="1600" b="0" i="0" u="none" strike="noStrike" cap="none" baseline="0" dirty="0" smtClean="0">
                <a:solidFill>
                  <a:srgbClr val="7F7F7F"/>
                </a:solidFill>
                <a:latin typeface="Calibri"/>
                <a:cs typeface="Calibri"/>
                <a:sym typeface="Arial"/>
              </a:rPr>
              <a:t>un talento </a:t>
            </a:r>
            <a:r>
              <a:rPr lang="es-ES" sz="1600" b="0" i="0" u="none" strike="noStrike" cap="none" baseline="0" dirty="0">
                <a:solidFill>
                  <a:srgbClr val="7F7F7F"/>
                </a:solidFill>
                <a:latin typeface="Calibri"/>
                <a:cs typeface="Calibri"/>
                <a:sym typeface="Arial"/>
              </a:rPr>
              <a:t>humano idóneo y pertinente, de acuerdo con lo establecido en las condiciones de calidad.</a:t>
            </a:r>
          </a:p>
        </p:txBody>
      </p:sp>
      <p:pic>
        <p:nvPicPr>
          <p:cNvPr id="583" name="Shape 583"/>
          <p:cNvPicPr preferRelativeResize="0"/>
          <p:nvPr/>
        </p:nvPicPr>
        <p:blipFill rotWithShape="1">
          <a:blip r:embed="rId4"/>
          <a:srcRect/>
          <a:stretch/>
        </p:blipFill>
        <p:spPr>
          <a:xfrm>
            <a:off x="5003407" y="4056320"/>
            <a:ext cx="2614821" cy="1959469"/>
          </a:xfrm>
          <a:prstGeom prst="round2DiagRect">
            <a:avLst>
              <a:gd name="adj1" fmla="val 16667"/>
              <a:gd name="adj2" fmla="val 0"/>
            </a:avLst>
          </a:prstGeom>
          <a:noFill/>
          <a:ln w="88900" cap="sq">
            <a:solidFill>
              <a:srgbClr val="FFFFFF"/>
            </a:solidFill>
            <a:prstDash val="solid"/>
            <a:miter/>
            <a:headEnd type="none" w="med" len="med"/>
            <a:tailEnd type="none" w="med" len="med"/>
          </a:ln>
        </p:spPr>
      </p:pic>
      <p:pic>
        <p:nvPicPr>
          <p:cNvPr id="584" name="Shape 584"/>
          <p:cNvPicPr preferRelativeResize="0"/>
          <p:nvPr/>
        </p:nvPicPr>
        <p:blipFill rotWithShape="1">
          <a:blip r:embed="rId5"/>
          <a:srcRect/>
          <a:stretch/>
        </p:blipFill>
        <p:spPr>
          <a:xfrm>
            <a:off x="1364188" y="4052556"/>
            <a:ext cx="2944387" cy="1962924"/>
          </a:xfrm>
          <a:prstGeom prst="round2DiagRect">
            <a:avLst>
              <a:gd name="adj1" fmla="val 16667"/>
              <a:gd name="adj2" fmla="val 0"/>
            </a:avLst>
          </a:prstGeom>
          <a:noFill/>
          <a:ln w="88900" cap="sq">
            <a:solidFill>
              <a:srgbClr val="FFFFFF"/>
            </a:solidFill>
            <a:prstDash val="solid"/>
            <a:miter/>
            <a:headEnd type="none" w="med" len="med"/>
            <a:tailEnd type="none" w="med" len="me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pic>
        <p:nvPicPr>
          <p:cNvPr id="590" name="Shape 590"/>
          <p:cNvPicPr preferRelativeResize="0"/>
          <p:nvPr/>
        </p:nvPicPr>
        <p:blipFill rotWithShape="1">
          <a:blip r:embed="rId3"/>
          <a:srcRect/>
          <a:stretch/>
        </p:blipFill>
        <p:spPr>
          <a:xfrm>
            <a:off x="0" y="0"/>
            <a:ext cx="9144000" cy="6858000"/>
          </a:xfrm>
          <a:prstGeom prst="rect">
            <a:avLst/>
          </a:prstGeom>
          <a:noFill/>
          <a:ln>
            <a:noFill/>
          </a:ln>
        </p:spPr>
      </p:pic>
      <p:sp>
        <p:nvSpPr>
          <p:cNvPr id="591" name="Shape 591"/>
          <p:cNvSpPr/>
          <p:nvPr/>
        </p:nvSpPr>
        <p:spPr>
          <a:xfrm>
            <a:off x="0" y="330198"/>
            <a:ext cx="7708899" cy="740953"/>
          </a:xfrm>
          <a:prstGeom prst="rect">
            <a:avLst/>
          </a:prstGeom>
          <a:solidFill>
            <a:srgbClr val="F2F2F2">
              <a:alpha val="69803"/>
            </a:srgb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592" name="Shape 592"/>
          <p:cNvSpPr txBox="1"/>
          <p:nvPr/>
        </p:nvSpPr>
        <p:spPr>
          <a:xfrm>
            <a:off x="332955" y="2091761"/>
            <a:ext cx="4576525" cy="2640306"/>
          </a:xfrm>
          <a:prstGeom prst="rect">
            <a:avLst/>
          </a:prstGeom>
          <a:noFill/>
          <a:ln>
            <a:noFill/>
          </a:ln>
        </p:spPr>
        <p:txBody>
          <a:bodyPr lIns="91425" tIns="45700" rIns="91425" bIns="45700" anchor="t" anchorCtr="0">
            <a:noAutofit/>
          </a:bodyPr>
          <a:lstStyle/>
          <a:p>
            <a:pPr marL="0" marR="0" lvl="0" indent="0" rtl="0">
              <a:lnSpc>
                <a:spcPct val="110000"/>
              </a:lnSpc>
              <a:spcBef>
                <a:spcPts val="0"/>
              </a:spcBef>
              <a:buClr>
                <a:srgbClr val="7F7F7F"/>
              </a:buClr>
              <a:buSzPct val="25000"/>
              <a:buFont typeface="Arial"/>
              <a:buNone/>
            </a:pPr>
            <a:r>
              <a:rPr lang="es-ES" sz="2000" b="0" i="0" u="none" strike="noStrike" cap="none" baseline="0" dirty="0">
                <a:solidFill>
                  <a:srgbClr val="7F7F7F"/>
                </a:solidFill>
                <a:latin typeface="Calibri"/>
                <a:cs typeface="Calibri"/>
                <a:sym typeface="Arial"/>
              </a:rPr>
              <a:t>Escenarios institucionales que atienden de forma </a:t>
            </a:r>
            <a:r>
              <a:rPr lang="es-ES" sz="2000" b="0" i="0" u="none" strike="noStrike" cap="none" baseline="0" dirty="0" smtClean="0">
                <a:solidFill>
                  <a:srgbClr val="7F7F7F"/>
                </a:solidFill>
                <a:latin typeface="Calibri"/>
                <a:cs typeface="Calibri"/>
                <a:sym typeface="Arial"/>
              </a:rPr>
              <a:t>directa a niñas </a:t>
            </a:r>
            <a:r>
              <a:rPr lang="es-ES" sz="2000" b="0" i="0" u="none" strike="noStrike" cap="none" baseline="0" dirty="0">
                <a:solidFill>
                  <a:srgbClr val="7F7F7F"/>
                </a:solidFill>
                <a:latin typeface="Calibri"/>
                <a:cs typeface="Calibri"/>
                <a:sym typeface="Arial"/>
              </a:rPr>
              <a:t>y </a:t>
            </a:r>
            <a:r>
              <a:rPr lang="es-ES" sz="2000" b="0" i="0" u="none" strike="noStrike" cap="none" baseline="0" dirty="0" smtClean="0">
                <a:solidFill>
                  <a:srgbClr val="7F7F7F"/>
                </a:solidFill>
                <a:latin typeface="Calibri"/>
                <a:cs typeface="Calibri"/>
                <a:sym typeface="Arial"/>
              </a:rPr>
              <a:t>a niños </a:t>
            </a:r>
            <a:r>
              <a:rPr lang="es-ES" sz="2000" b="0" i="0" u="none" strike="noStrike" cap="none" baseline="0" dirty="0">
                <a:solidFill>
                  <a:srgbClr val="7F7F7F"/>
                </a:solidFill>
                <a:latin typeface="Calibri"/>
                <a:cs typeface="Calibri"/>
                <a:sym typeface="Arial"/>
              </a:rPr>
              <a:t>de </a:t>
            </a:r>
            <a:r>
              <a:rPr lang="es-ES" sz="2000" b="0" i="0" u="none" strike="noStrike" cap="none" baseline="0" dirty="0" smtClean="0">
                <a:solidFill>
                  <a:srgbClr val="7F7F7F"/>
                </a:solidFill>
                <a:latin typeface="Calibri"/>
                <a:cs typeface="Calibri"/>
                <a:sym typeface="Arial"/>
              </a:rPr>
              <a:t>primera infancia</a:t>
            </a:r>
            <a:r>
              <a:rPr lang="es-ES" sz="2000" b="0" i="0" u="none" strike="noStrike" cap="none" dirty="0" smtClean="0">
                <a:solidFill>
                  <a:srgbClr val="7F7F7F"/>
                </a:solidFill>
                <a:latin typeface="Calibri"/>
                <a:cs typeface="Calibri"/>
                <a:sym typeface="Arial"/>
              </a:rPr>
              <a:t> </a:t>
            </a:r>
            <a:r>
              <a:rPr lang="es-ES" sz="2000" b="0" i="0" u="none" strike="noStrike" cap="none" baseline="0" dirty="0" smtClean="0">
                <a:solidFill>
                  <a:srgbClr val="7F7F7F"/>
                </a:solidFill>
                <a:latin typeface="Calibri"/>
                <a:cs typeface="Calibri"/>
                <a:sym typeface="Arial"/>
              </a:rPr>
              <a:t>y </a:t>
            </a:r>
            <a:r>
              <a:rPr lang="es-ES" sz="2000" b="0" i="0" u="none" strike="noStrike" cap="none" baseline="0" dirty="0">
                <a:solidFill>
                  <a:srgbClr val="7F7F7F"/>
                </a:solidFill>
                <a:latin typeface="Calibri"/>
                <a:cs typeface="Calibri"/>
                <a:sym typeface="Arial"/>
              </a:rPr>
              <a:t>con la participación de un equipo </a:t>
            </a:r>
            <a:r>
              <a:rPr lang="es-ES" sz="2000" b="0" i="0" u="none" strike="noStrike" cap="none" baseline="0" dirty="0" smtClean="0">
                <a:solidFill>
                  <a:srgbClr val="7F7F7F"/>
                </a:solidFill>
                <a:latin typeface="Calibri"/>
                <a:cs typeface="Calibri"/>
                <a:sym typeface="Arial"/>
              </a:rPr>
              <a:t>interdisciplinario, </a:t>
            </a:r>
            <a:r>
              <a:rPr lang="es-ES" sz="2000" b="0" i="0" u="none" strike="noStrike" cap="none" baseline="0" dirty="0">
                <a:solidFill>
                  <a:srgbClr val="7F7F7F"/>
                </a:solidFill>
                <a:latin typeface="Calibri"/>
                <a:cs typeface="Calibri"/>
                <a:sym typeface="Arial"/>
              </a:rPr>
              <a:t>que </a:t>
            </a:r>
            <a:r>
              <a:rPr lang="es-ES" sz="2000" b="0" i="0" u="none" strike="noStrike" cap="none" baseline="0" dirty="0" smtClean="0">
                <a:solidFill>
                  <a:srgbClr val="7F7F7F"/>
                </a:solidFill>
                <a:latin typeface="Calibri"/>
                <a:cs typeface="Calibri"/>
                <a:sym typeface="Arial"/>
              </a:rPr>
              <a:t>promueve </a:t>
            </a:r>
            <a:r>
              <a:rPr lang="es-ES" sz="2000" b="0" i="0" u="none" strike="noStrike" cap="none" baseline="0" dirty="0">
                <a:solidFill>
                  <a:srgbClr val="7F7F7F"/>
                </a:solidFill>
                <a:latin typeface="Calibri"/>
                <a:cs typeface="Calibri"/>
                <a:sym typeface="Arial"/>
              </a:rPr>
              <a:t>acciones de planeación, desarrollo, gestión, seguimiento y </a:t>
            </a:r>
            <a:r>
              <a:rPr lang="es-ES" sz="2000" b="0" i="0" u="none" strike="noStrike" cap="none" baseline="0" dirty="0" smtClean="0">
                <a:solidFill>
                  <a:srgbClr val="7F7F7F"/>
                </a:solidFill>
                <a:latin typeface="Calibri"/>
                <a:cs typeface="Calibri"/>
                <a:sym typeface="Arial"/>
              </a:rPr>
              <a:t>evaluación.</a:t>
            </a:r>
            <a:endParaRPr lang="es-ES" sz="2000" b="0" i="0" u="none" strike="noStrike" cap="none" baseline="0" dirty="0">
              <a:solidFill>
                <a:srgbClr val="7F7F7F"/>
              </a:solidFill>
              <a:latin typeface="Calibri"/>
              <a:cs typeface="Calibri"/>
              <a:sym typeface="Arial"/>
            </a:endParaRPr>
          </a:p>
        </p:txBody>
      </p:sp>
      <p:pic>
        <p:nvPicPr>
          <p:cNvPr id="593" name="Shape 593"/>
          <p:cNvPicPr preferRelativeResize="0"/>
          <p:nvPr/>
        </p:nvPicPr>
        <p:blipFill rotWithShape="1">
          <a:blip r:embed="rId4"/>
          <a:srcRect t="12474" b="11632"/>
          <a:stretch/>
        </p:blipFill>
        <p:spPr>
          <a:xfrm>
            <a:off x="5335371" y="1910938"/>
            <a:ext cx="3405779" cy="3264722"/>
          </a:xfrm>
          <a:prstGeom prst="rect">
            <a:avLst/>
          </a:prstGeom>
          <a:noFill/>
          <a:ln w="76200" cap="flat">
            <a:solidFill>
              <a:schemeClr val="lt1"/>
            </a:solidFill>
            <a:prstDash val="solid"/>
            <a:miter/>
            <a:headEnd type="none" w="med" len="med"/>
            <a:tailEnd type="none" w="med" len="med"/>
          </a:ln>
        </p:spPr>
      </p:pic>
      <p:sp>
        <p:nvSpPr>
          <p:cNvPr id="594" name="Shape 594"/>
          <p:cNvSpPr/>
          <p:nvPr/>
        </p:nvSpPr>
        <p:spPr>
          <a:xfrm flipH="1">
            <a:off x="7708899" y="330198"/>
            <a:ext cx="156753" cy="740953"/>
          </a:xfrm>
          <a:prstGeom prst="rect">
            <a:avLst/>
          </a:prstGeom>
          <a:solidFill>
            <a:srgbClr val="14BFEA"/>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595" name="Shape 595"/>
          <p:cNvSpPr txBox="1"/>
          <p:nvPr/>
        </p:nvSpPr>
        <p:spPr>
          <a:xfrm>
            <a:off x="309527" y="558291"/>
            <a:ext cx="7352904" cy="57482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14BFEA"/>
              </a:buClr>
              <a:buSzPct val="25000"/>
              <a:buFont typeface="Arial"/>
              <a:buNone/>
            </a:pPr>
            <a:r>
              <a:rPr lang="es-ES" sz="2300" b="0" i="0" u="none" strike="noStrike" cap="none" baseline="0" dirty="0">
                <a:solidFill>
                  <a:srgbClr val="14BFEA"/>
                </a:solidFill>
                <a:latin typeface="Calibri"/>
                <a:cs typeface="Calibri"/>
                <a:sym typeface="Arial"/>
              </a:rPr>
              <a:t>Modalidad institucional - Centros de Desarrollo Infantil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pic>
        <p:nvPicPr>
          <p:cNvPr id="600" name="Shape 600"/>
          <p:cNvPicPr preferRelativeResize="0"/>
          <p:nvPr/>
        </p:nvPicPr>
        <p:blipFill rotWithShape="1">
          <a:blip r:embed="rId3"/>
          <a:srcRect/>
          <a:stretch/>
        </p:blipFill>
        <p:spPr>
          <a:xfrm>
            <a:off x="0" y="0"/>
            <a:ext cx="9144000" cy="6858000"/>
          </a:xfrm>
          <a:prstGeom prst="rect">
            <a:avLst/>
          </a:prstGeom>
          <a:noFill/>
          <a:ln>
            <a:noFill/>
          </a:ln>
        </p:spPr>
      </p:pic>
      <p:sp>
        <p:nvSpPr>
          <p:cNvPr id="601" name="Shape 601"/>
          <p:cNvSpPr txBox="1"/>
          <p:nvPr/>
        </p:nvSpPr>
        <p:spPr>
          <a:xfrm>
            <a:off x="437518" y="1434016"/>
            <a:ext cx="4134482" cy="3865562"/>
          </a:xfrm>
          <a:prstGeom prst="rect">
            <a:avLst/>
          </a:prstGeom>
          <a:noFill/>
          <a:ln>
            <a:noFill/>
          </a:ln>
        </p:spPr>
        <p:txBody>
          <a:bodyPr lIns="91425" tIns="45700" rIns="91425" bIns="45700" anchor="t" anchorCtr="0">
            <a:noAutofit/>
          </a:bodyPr>
          <a:lstStyle/>
          <a:p>
            <a:pPr marL="0" marR="0" lvl="0" indent="0" rtl="0">
              <a:lnSpc>
                <a:spcPct val="110000"/>
              </a:lnSpc>
              <a:spcBef>
                <a:spcPts val="0"/>
              </a:spcBef>
              <a:buClr>
                <a:srgbClr val="7F7F7F"/>
              </a:buClr>
              <a:buSzPct val="25000"/>
              <a:buFont typeface="Arial"/>
              <a:buNone/>
            </a:pPr>
            <a:r>
              <a:rPr lang="es-ES" sz="1800" b="0" i="0" u="none" strike="noStrike" cap="none" baseline="0" dirty="0">
                <a:solidFill>
                  <a:srgbClr val="7F7F7F"/>
                </a:solidFill>
                <a:latin typeface="Calibri"/>
                <a:cs typeface="Calibri"/>
                <a:sym typeface="Arial"/>
              </a:rPr>
              <a:t>Esta opción </a:t>
            </a:r>
            <a:r>
              <a:rPr lang="es-ES" sz="1800" b="0" i="0" u="none" strike="noStrike" cap="none" baseline="0" dirty="0" smtClean="0">
                <a:solidFill>
                  <a:srgbClr val="7F7F7F"/>
                </a:solidFill>
                <a:latin typeface="Calibri"/>
                <a:cs typeface="Calibri"/>
                <a:sym typeface="Arial"/>
              </a:rPr>
              <a:t>se </a:t>
            </a:r>
            <a:r>
              <a:rPr lang="es-ES" sz="1800" b="0" i="0" u="none" strike="noStrike" cap="none" baseline="0" dirty="0">
                <a:solidFill>
                  <a:srgbClr val="7F7F7F"/>
                </a:solidFill>
                <a:latin typeface="Calibri"/>
                <a:cs typeface="Calibri"/>
                <a:sym typeface="Arial"/>
              </a:rPr>
              <a:t>dirige a mujeres gestantes, madres lactantes, niñas y niños hasta los dos años de edad –prioritariamente-, </a:t>
            </a:r>
            <a:r>
              <a:rPr lang="es-ES" sz="1800" b="0" i="0" u="none" strike="noStrike" cap="none" baseline="0" dirty="0" smtClean="0">
                <a:solidFill>
                  <a:srgbClr val="7F7F7F"/>
                </a:solidFill>
                <a:latin typeface="Calibri"/>
                <a:cs typeface="Calibri"/>
                <a:sym typeface="Arial"/>
              </a:rPr>
              <a:t>y </a:t>
            </a:r>
            <a:r>
              <a:rPr lang="es-ES" sz="1800" b="0" i="0" u="none" strike="noStrike" cap="none" baseline="0" dirty="0">
                <a:solidFill>
                  <a:srgbClr val="7F7F7F"/>
                </a:solidFill>
                <a:latin typeface="Calibri"/>
                <a:cs typeface="Calibri"/>
                <a:sym typeface="Arial"/>
              </a:rPr>
              <a:t>sus familias. </a:t>
            </a:r>
            <a:endParaRPr lang="es-ES" sz="1800" b="0" i="0" u="none" strike="noStrike" cap="none" baseline="0" dirty="0" smtClean="0">
              <a:solidFill>
                <a:srgbClr val="7F7F7F"/>
              </a:solidFill>
              <a:latin typeface="Calibri"/>
              <a:cs typeface="Calibri"/>
              <a:sym typeface="Arial"/>
            </a:endParaRPr>
          </a:p>
          <a:p>
            <a:pPr marL="0" marR="0" lvl="0" indent="0" rtl="0">
              <a:lnSpc>
                <a:spcPct val="110000"/>
              </a:lnSpc>
              <a:spcBef>
                <a:spcPts val="0"/>
              </a:spcBef>
              <a:buClr>
                <a:srgbClr val="7F7F7F"/>
              </a:buClr>
              <a:buSzPct val="25000"/>
              <a:buFont typeface="Arial"/>
              <a:buNone/>
            </a:pPr>
            <a:endParaRPr lang="es-ES" sz="1800" dirty="0">
              <a:solidFill>
                <a:srgbClr val="7F7F7F"/>
              </a:solidFill>
              <a:latin typeface="Calibri"/>
              <a:cs typeface="Calibri"/>
            </a:endParaRPr>
          </a:p>
          <a:p>
            <a:pPr marL="0" marR="0" lvl="0" indent="0" rtl="0">
              <a:lnSpc>
                <a:spcPct val="110000"/>
              </a:lnSpc>
              <a:spcBef>
                <a:spcPts val="0"/>
              </a:spcBef>
              <a:buClr>
                <a:srgbClr val="7F7F7F"/>
              </a:buClr>
              <a:buSzPct val="25000"/>
              <a:buFont typeface="Arial"/>
              <a:buNone/>
            </a:pPr>
            <a:r>
              <a:rPr lang="es-ES" sz="1800" dirty="0">
                <a:solidFill>
                  <a:srgbClr val="7F7F7F"/>
                </a:solidFill>
                <a:latin typeface="Calibri"/>
                <a:cs typeface="Calibri"/>
              </a:rPr>
              <a:t>F</a:t>
            </a:r>
            <a:r>
              <a:rPr lang="es-ES" sz="1800" b="0" i="0" u="none" strike="noStrike" cap="none" baseline="0" dirty="0" smtClean="0">
                <a:solidFill>
                  <a:srgbClr val="7F7F7F"/>
                </a:solidFill>
                <a:latin typeface="Calibri"/>
                <a:cs typeface="Calibri"/>
                <a:sym typeface="Arial"/>
              </a:rPr>
              <a:t>ocaliza </a:t>
            </a:r>
            <a:r>
              <a:rPr lang="es-ES" sz="1800" b="0" i="0" u="none" strike="noStrike" cap="none" baseline="0" dirty="0">
                <a:solidFill>
                  <a:srgbClr val="7F7F7F"/>
                </a:solidFill>
                <a:latin typeface="Calibri"/>
                <a:cs typeface="Calibri"/>
                <a:sym typeface="Arial"/>
              </a:rPr>
              <a:t>la atención a niñas, niños y familias que habitan en zonas rurales o dispersas, o que por su ubicación se les dificulte acceder a escenarios de atención institucional, lo cual le da apertura para atender niñas y niños en primera infancia o hasta su ingreso al sistema educativo, en el grado de transición.</a:t>
            </a:r>
          </a:p>
        </p:txBody>
      </p:sp>
      <p:sp>
        <p:nvSpPr>
          <p:cNvPr id="602" name="Shape 602"/>
          <p:cNvSpPr/>
          <p:nvPr/>
        </p:nvSpPr>
        <p:spPr>
          <a:xfrm>
            <a:off x="4559968" y="4911337"/>
            <a:ext cx="4323681" cy="904862"/>
          </a:xfrm>
          <a:prstGeom prst="rect">
            <a:avLst/>
          </a:prstGeom>
          <a:noFill/>
          <a:ln>
            <a:noFill/>
          </a:ln>
        </p:spPr>
        <p:txBody>
          <a:bodyPr lIns="91425" tIns="45700" rIns="91425" bIns="45700" anchor="t" anchorCtr="0">
            <a:noAutofit/>
          </a:bodyPr>
          <a:lstStyle/>
          <a:p>
            <a:pPr marL="0" marR="0" lvl="0" indent="0" algn="just" rtl="0">
              <a:lnSpc>
                <a:spcPct val="110000"/>
              </a:lnSpc>
              <a:spcBef>
                <a:spcPts val="0"/>
              </a:spcBef>
              <a:buClr>
                <a:srgbClr val="E37485"/>
              </a:buClr>
              <a:buSzPct val="25000"/>
              <a:buFont typeface="Arial"/>
              <a:buNone/>
            </a:pPr>
            <a:r>
              <a:rPr lang="es-ES" sz="1600" b="0" i="0" u="none" strike="noStrike" cap="none" baseline="0" dirty="0">
                <a:solidFill>
                  <a:srgbClr val="E37485"/>
                </a:solidFill>
                <a:latin typeface="Calibri"/>
                <a:cs typeface="Calibri"/>
                <a:sym typeface="Arial"/>
              </a:rPr>
              <a:t>Esta modalidad se centra en el fortalecimiento de vínculos afectivos de las niñas y los niños con sus familias o cuidadores.</a:t>
            </a:r>
          </a:p>
        </p:txBody>
      </p:sp>
      <p:sp>
        <p:nvSpPr>
          <p:cNvPr id="603" name="Shape 603"/>
          <p:cNvSpPr/>
          <p:nvPr/>
        </p:nvSpPr>
        <p:spPr>
          <a:xfrm>
            <a:off x="0" y="330198"/>
            <a:ext cx="4013199" cy="740953"/>
          </a:xfrm>
          <a:prstGeom prst="rect">
            <a:avLst/>
          </a:prstGeom>
          <a:solidFill>
            <a:srgbClr val="F2F2F2">
              <a:alpha val="69803"/>
            </a:srgb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604" name="Shape 604"/>
          <p:cNvSpPr/>
          <p:nvPr/>
        </p:nvSpPr>
        <p:spPr>
          <a:xfrm flipH="1">
            <a:off x="4018569" y="330197"/>
            <a:ext cx="156753" cy="740953"/>
          </a:xfrm>
          <a:prstGeom prst="rect">
            <a:avLst/>
          </a:prstGeom>
          <a:solidFill>
            <a:srgbClr val="E37485"/>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605" name="Shape 605"/>
          <p:cNvSpPr txBox="1"/>
          <p:nvPr/>
        </p:nvSpPr>
        <p:spPr>
          <a:xfrm>
            <a:off x="355996" y="413264"/>
            <a:ext cx="3981449" cy="57482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E37485"/>
              </a:buClr>
              <a:buSzPct val="25000"/>
              <a:buFont typeface="Arial"/>
              <a:buNone/>
            </a:pPr>
            <a:r>
              <a:rPr lang="es-ES" sz="2400" b="0" i="0" u="none" strike="noStrike" cap="none" baseline="0" dirty="0">
                <a:solidFill>
                  <a:srgbClr val="E37485"/>
                </a:solidFill>
                <a:latin typeface="Calibri"/>
                <a:cs typeface="Calibri"/>
                <a:sym typeface="Arial"/>
              </a:rPr>
              <a:t>Modalidad Familiar</a:t>
            </a:r>
          </a:p>
        </p:txBody>
      </p:sp>
      <p:pic>
        <p:nvPicPr>
          <p:cNvPr id="606" name="Shape 606"/>
          <p:cNvPicPr preferRelativeResize="0"/>
          <p:nvPr/>
        </p:nvPicPr>
        <p:blipFill rotWithShape="1">
          <a:blip r:embed="rId4"/>
          <a:srcRect/>
          <a:stretch/>
        </p:blipFill>
        <p:spPr>
          <a:xfrm rot="238780">
            <a:off x="5229952" y="984373"/>
            <a:ext cx="2792939" cy="3625289"/>
          </a:xfrm>
          <a:prstGeom prst="rect">
            <a:avLst/>
          </a:prstGeom>
          <a:noFill/>
          <a:ln w="57150" cap="flat">
            <a:solidFill>
              <a:schemeClr val="lt1"/>
            </a:solidFill>
            <a:prstDash val="solid"/>
            <a:miter/>
            <a:headEnd type="none" w="med" len="med"/>
            <a:tailEnd type="none" w="med" len="med"/>
          </a:ln>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9677" y="3031958"/>
            <a:ext cx="1070500" cy="1070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pic>
        <p:nvPicPr>
          <p:cNvPr id="612" name="Shape 612"/>
          <p:cNvPicPr preferRelativeResize="0"/>
          <p:nvPr/>
        </p:nvPicPr>
        <p:blipFill rotWithShape="1">
          <a:blip r:embed="rId3"/>
          <a:srcRect/>
          <a:stretch/>
        </p:blipFill>
        <p:spPr>
          <a:xfrm>
            <a:off x="0" y="0"/>
            <a:ext cx="9144000" cy="6858000"/>
          </a:xfrm>
          <a:prstGeom prst="rect">
            <a:avLst/>
          </a:prstGeom>
          <a:noFill/>
          <a:ln>
            <a:noFill/>
          </a:ln>
        </p:spPr>
      </p:pic>
      <p:pic>
        <p:nvPicPr>
          <p:cNvPr id="613" name="Shape 613"/>
          <p:cNvPicPr preferRelativeResize="0"/>
          <p:nvPr/>
        </p:nvPicPr>
        <p:blipFill rotWithShape="1">
          <a:blip r:embed="rId4">
            <a:duotone>
              <a:prstClr val="black"/>
              <a:schemeClr val="accent2">
                <a:tint val="45000"/>
                <a:satMod val="400000"/>
              </a:schemeClr>
            </a:duotone>
          </a:blip>
          <a:srcRect/>
          <a:stretch/>
        </p:blipFill>
        <p:spPr>
          <a:xfrm rot="-2018060">
            <a:off x="4102831" y="1264015"/>
            <a:ext cx="1763838" cy="1851404"/>
          </a:xfrm>
          <a:prstGeom prst="rect">
            <a:avLst/>
          </a:prstGeom>
          <a:noFill/>
          <a:ln>
            <a:noFill/>
          </a:ln>
        </p:spPr>
      </p:pic>
      <p:sp>
        <p:nvSpPr>
          <p:cNvPr id="614" name="Shape 614"/>
          <p:cNvSpPr/>
          <p:nvPr/>
        </p:nvSpPr>
        <p:spPr>
          <a:xfrm>
            <a:off x="358850" y="2333838"/>
            <a:ext cx="3561442" cy="2147126"/>
          </a:xfrm>
          <a:prstGeom prst="rect">
            <a:avLst/>
          </a:prstGeom>
          <a:noFill/>
          <a:ln>
            <a:noFill/>
          </a:ln>
        </p:spPr>
        <p:txBody>
          <a:bodyPr lIns="91425" tIns="45700" rIns="91425" bIns="45700" anchor="t" anchorCtr="0">
            <a:noAutofit/>
          </a:bodyPr>
          <a:lstStyle/>
          <a:p>
            <a:pPr marL="0" marR="0" lvl="0" indent="0" algn="l" rtl="0">
              <a:spcBef>
                <a:spcPts val="0"/>
              </a:spcBef>
              <a:buClr>
                <a:schemeClr val="accent2"/>
              </a:buClr>
              <a:buSzPct val="25000"/>
              <a:buFont typeface="Arial"/>
              <a:buNone/>
            </a:pPr>
            <a:r>
              <a:rPr lang="es-ES" sz="1800" b="0" i="0" u="none" strike="noStrike" cap="none" baseline="0" dirty="0">
                <a:solidFill>
                  <a:schemeClr val="bg1">
                    <a:lumMod val="50000"/>
                  </a:schemeClr>
                </a:solidFill>
                <a:latin typeface="Calibri"/>
                <a:cs typeface="Calibri"/>
                <a:sym typeface="Arial"/>
              </a:rPr>
              <a:t>Seis componentes organizan el servicio de educación inicial y enfocan la gestión de la calidad en las modalidades de educación inicial para promover el derecho al desarrollo integral de la primera infancia.</a:t>
            </a:r>
          </a:p>
        </p:txBody>
      </p:sp>
      <p:sp>
        <p:nvSpPr>
          <p:cNvPr id="615" name="Shape 615"/>
          <p:cNvSpPr/>
          <p:nvPr/>
        </p:nvSpPr>
        <p:spPr>
          <a:xfrm>
            <a:off x="5638800" y="2171700"/>
            <a:ext cx="1816099" cy="1816099"/>
          </a:xfrm>
          <a:prstGeom prst="ellipse">
            <a:avLst/>
          </a:prstGeom>
          <a:solidFill>
            <a:schemeClr val="lt1"/>
          </a:solidFill>
          <a:ln>
            <a:noFill/>
          </a:ln>
        </p:spPr>
        <p:txBody>
          <a:bodyPr lIns="0" tIns="0" rIns="0" bIns="0" anchor="ctr" anchorCtr="0">
            <a:noAutofit/>
          </a:bodyPr>
          <a:lstStyle/>
          <a:p>
            <a:pPr marL="0" marR="0" lvl="0" indent="0" algn="ctr" rtl="0">
              <a:spcBef>
                <a:spcPts val="0"/>
              </a:spcBef>
              <a:buSzPct val="25000"/>
              <a:buNone/>
            </a:pPr>
            <a:r>
              <a:rPr lang="es-ES" sz="1400" b="0" i="0" u="none" strike="noStrike" cap="none" baseline="0">
                <a:solidFill>
                  <a:srgbClr val="F05A65"/>
                </a:solidFill>
                <a:latin typeface="Calibri"/>
                <a:cs typeface="Calibri"/>
                <a:sym typeface="Arial"/>
              </a:rPr>
              <a:t>EDUCACIÓN INICIAL EN EL MARCO DE UNA ATENCIÓN INTEGRAL</a:t>
            </a:r>
          </a:p>
        </p:txBody>
      </p:sp>
      <p:sp>
        <p:nvSpPr>
          <p:cNvPr id="616" name="Shape 616"/>
          <p:cNvSpPr/>
          <p:nvPr/>
        </p:nvSpPr>
        <p:spPr>
          <a:xfrm>
            <a:off x="5956300" y="698500"/>
            <a:ext cx="1181100" cy="1181100"/>
          </a:xfrm>
          <a:prstGeom prst="ellipse">
            <a:avLst/>
          </a:prstGeom>
          <a:solidFill>
            <a:srgbClr val="14BFEA"/>
          </a:solidFill>
          <a:ln>
            <a:noFill/>
          </a:ln>
        </p:spPr>
        <p:txBody>
          <a:bodyPr lIns="0" tIns="0" rIns="0" bIns="0" anchor="ctr" anchorCtr="0">
            <a:noAutofit/>
          </a:bodyPr>
          <a:lstStyle/>
          <a:p>
            <a:pPr marL="0" marR="0" lvl="0" indent="0" algn="ctr" rtl="0">
              <a:spcBef>
                <a:spcPts val="0"/>
              </a:spcBef>
              <a:buSzPct val="25000"/>
              <a:buNone/>
            </a:pPr>
            <a:r>
              <a:rPr lang="es-ES" sz="1400" b="0" i="0" u="none" strike="noStrike" cap="none" baseline="0">
                <a:solidFill>
                  <a:schemeClr val="lt1"/>
                </a:solidFill>
                <a:latin typeface="Omnes Medium" pitchFamily="50" charset="0"/>
                <a:sym typeface="Arial"/>
              </a:rPr>
              <a:t>Salud y Nutrición</a:t>
            </a:r>
          </a:p>
        </p:txBody>
      </p:sp>
      <p:sp>
        <p:nvSpPr>
          <p:cNvPr id="617" name="Shape 617"/>
          <p:cNvSpPr/>
          <p:nvPr/>
        </p:nvSpPr>
        <p:spPr>
          <a:xfrm>
            <a:off x="7442200" y="1599167"/>
            <a:ext cx="1181100" cy="1181100"/>
          </a:xfrm>
          <a:prstGeom prst="ellipse">
            <a:avLst/>
          </a:prstGeom>
          <a:solidFill>
            <a:srgbClr val="2CB34C"/>
          </a:solidFill>
          <a:ln>
            <a:noFill/>
          </a:ln>
        </p:spPr>
        <p:txBody>
          <a:bodyPr lIns="0" tIns="0" rIns="0" bIns="0" anchor="ctr" anchorCtr="0">
            <a:noAutofit/>
          </a:bodyPr>
          <a:lstStyle/>
          <a:p>
            <a:pPr marL="0" marR="0" lvl="0" indent="0" algn="ctr" rtl="0">
              <a:spcBef>
                <a:spcPts val="0"/>
              </a:spcBef>
              <a:buSzPct val="25000"/>
              <a:buNone/>
            </a:pPr>
            <a:r>
              <a:rPr lang="es-ES" sz="1200" b="0" i="0" u="none" strike="noStrike" cap="none" baseline="0">
                <a:solidFill>
                  <a:schemeClr val="lt1"/>
                </a:solidFill>
                <a:latin typeface="Omnes Medium" pitchFamily="50" charset="0"/>
                <a:sym typeface="Arial"/>
              </a:rPr>
              <a:t>Proceso Pedagógico</a:t>
            </a:r>
          </a:p>
        </p:txBody>
      </p:sp>
      <p:sp>
        <p:nvSpPr>
          <p:cNvPr id="618" name="Shape 618"/>
          <p:cNvSpPr/>
          <p:nvPr/>
        </p:nvSpPr>
        <p:spPr>
          <a:xfrm>
            <a:off x="4394200" y="1599167"/>
            <a:ext cx="1181100" cy="1181100"/>
          </a:xfrm>
          <a:prstGeom prst="ellipse">
            <a:avLst/>
          </a:prstGeom>
          <a:solidFill>
            <a:srgbClr val="F48746"/>
          </a:solidFill>
          <a:ln>
            <a:noFill/>
          </a:ln>
        </p:spPr>
        <p:txBody>
          <a:bodyPr lIns="0" tIns="0" rIns="0" bIns="0" anchor="ctr" anchorCtr="0">
            <a:noAutofit/>
          </a:bodyPr>
          <a:lstStyle/>
          <a:p>
            <a:pPr marL="0" marR="0" lvl="0" indent="0" algn="ctr" rtl="0">
              <a:spcBef>
                <a:spcPts val="0"/>
              </a:spcBef>
              <a:buSzPct val="25000"/>
              <a:buNone/>
            </a:pPr>
            <a:r>
              <a:rPr lang="es-ES" sz="1200" b="0" i="0" u="none" strike="noStrike" cap="none" baseline="0" dirty="0">
                <a:solidFill>
                  <a:schemeClr val="lt1"/>
                </a:solidFill>
                <a:latin typeface="Calibri"/>
                <a:cs typeface="Calibri"/>
                <a:sym typeface="Arial"/>
              </a:rPr>
              <a:t>Familia, Comunidad y Redes Sociales</a:t>
            </a:r>
          </a:p>
        </p:txBody>
      </p:sp>
      <p:sp>
        <p:nvSpPr>
          <p:cNvPr id="619" name="Shape 619"/>
          <p:cNvSpPr/>
          <p:nvPr/>
        </p:nvSpPr>
        <p:spPr>
          <a:xfrm>
            <a:off x="7442200" y="3422480"/>
            <a:ext cx="1181100" cy="1181100"/>
          </a:xfrm>
          <a:prstGeom prst="ellipse">
            <a:avLst/>
          </a:prstGeom>
          <a:solidFill>
            <a:srgbClr val="CC3294"/>
          </a:solidFill>
          <a:ln>
            <a:noFill/>
          </a:ln>
        </p:spPr>
        <p:txBody>
          <a:bodyPr lIns="0" tIns="0" rIns="0" bIns="0" anchor="ctr" anchorCtr="0">
            <a:noAutofit/>
          </a:bodyPr>
          <a:lstStyle/>
          <a:p>
            <a:pPr marL="0" marR="0" lvl="0" indent="0" algn="ctr" rtl="0">
              <a:spcBef>
                <a:spcPts val="0"/>
              </a:spcBef>
              <a:buSzPct val="25000"/>
              <a:buNone/>
            </a:pPr>
            <a:r>
              <a:rPr lang="es-ES" sz="1400" b="0" i="0" u="none" strike="noStrike" cap="none" baseline="0">
                <a:solidFill>
                  <a:schemeClr val="lt1"/>
                </a:solidFill>
                <a:latin typeface="Omnes Medium" pitchFamily="50" charset="0"/>
                <a:sym typeface="Arial"/>
              </a:rPr>
              <a:t>Talento Humano</a:t>
            </a:r>
          </a:p>
        </p:txBody>
      </p:sp>
      <p:sp>
        <p:nvSpPr>
          <p:cNvPr id="620" name="Shape 620"/>
          <p:cNvSpPr/>
          <p:nvPr/>
        </p:nvSpPr>
        <p:spPr>
          <a:xfrm>
            <a:off x="4394200" y="3422480"/>
            <a:ext cx="1181100" cy="1181100"/>
          </a:xfrm>
          <a:prstGeom prst="ellipse">
            <a:avLst/>
          </a:prstGeom>
          <a:solidFill>
            <a:srgbClr val="92944B"/>
          </a:solidFill>
          <a:ln>
            <a:noFill/>
          </a:ln>
        </p:spPr>
        <p:txBody>
          <a:bodyPr lIns="0" tIns="0" rIns="0" bIns="0" anchor="ctr" anchorCtr="0">
            <a:noAutofit/>
          </a:bodyPr>
          <a:lstStyle/>
          <a:p>
            <a:pPr marL="0" marR="0" lvl="0" indent="0" algn="ctr" rtl="0">
              <a:spcBef>
                <a:spcPts val="0"/>
              </a:spcBef>
              <a:buSzPct val="25000"/>
              <a:buNone/>
            </a:pPr>
            <a:r>
              <a:rPr lang="es-ES" sz="1000" b="0" i="0" u="none" strike="noStrike" cap="none" baseline="0">
                <a:solidFill>
                  <a:schemeClr val="lt1"/>
                </a:solidFill>
                <a:latin typeface="Omnes Medium" pitchFamily="50" charset="0"/>
                <a:sym typeface="Arial"/>
              </a:rPr>
              <a:t>Administrativo</a:t>
            </a:r>
            <a:r>
              <a:rPr lang="es-ES" sz="1200" b="0" i="0" u="none" strike="noStrike" cap="none" baseline="0">
                <a:solidFill>
                  <a:schemeClr val="lt1"/>
                </a:solidFill>
                <a:latin typeface="Omnes Medium" pitchFamily="50" charset="0"/>
                <a:sym typeface="Arial"/>
              </a:rPr>
              <a:t> y de Gestión</a:t>
            </a:r>
          </a:p>
        </p:txBody>
      </p:sp>
      <p:sp>
        <p:nvSpPr>
          <p:cNvPr id="621" name="Shape 621"/>
          <p:cNvSpPr/>
          <p:nvPr/>
        </p:nvSpPr>
        <p:spPr>
          <a:xfrm>
            <a:off x="5956300" y="4267200"/>
            <a:ext cx="1181100" cy="1181100"/>
          </a:xfrm>
          <a:prstGeom prst="ellipse">
            <a:avLst/>
          </a:prstGeom>
          <a:solidFill>
            <a:srgbClr val="4180C3"/>
          </a:solidFill>
          <a:ln>
            <a:noFill/>
          </a:ln>
        </p:spPr>
        <p:txBody>
          <a:bodyPr lIns="0" tIns="0" rIns="0" bIns="0" anchor="ctr" anchorCtr="0">
            <a:noAutofit/>
          </a:bodyPr>
          <a:lstStyle/>
          <a:p>
            <a:pPr marL="0" marR="0" lvl="0" indent="0" algn="ctr" rtl="0">
              <a:spcBef>
                <a:spcPts val="0"/>
              </a:spcBef>
              <a:buSzPct val="25000"/>
              <a:buNone/>
            </a:pPr>
            <a:r>
              <a:rPr lang="es-ES" sz="1100" b="0" i="0" u="none" strike="noStrike" cap="none" baseline="0">
                <a:solidFill>
                  <a:schemeClr val="lt1"/>
                </a:solidFill>
                <a:latin typeface="Omnes Medium" pitchFamily="50" charset="0"/>
                <a:sym typeface="Arial"/>
              </a:rPr>
              <a:t>Ambientes Educativos y Protectores</a:t>
            </a:r>
          </a:p>
        </p:txBody>
      </p:sp>
      <p:pic>
        <p:nvPicPr>
          <p:cNvPr id="622" name="Shape 622"/>
          <p:cNvPicPr preferRelativeResize="0"/>
          <p:nvPr/>
        </p:nvPicPr>
        <p:blipFill rotWithShape="1">
          <a:blip r:embed="rId4">
            <a:duotone>
              <a:prstClr val="black"/>
              <a:schemeClr val="accent5">
                <a:tint val="45000"/>
                <a:satMod val="400000"/>
              </a:schemeClr>
            </a:duotone>
          </a:blip>
          <a:srcRect/>
          <a:stretch/>
        </p:blipFill>
        <p:spPr>
          <a:xfrm>
            <a:off x="5678362" y="335001"/>
            <a:ext cx="1763837" cy="1851404"/>
          </a:xfrm>
          <a:prstGeom prst="rect">
            <a:avLst/>
          </a:prstGeom>
          <a:noFill/>
          <a:ln>
            <a:noFill/>
          </a:ln>
        </p:spPr>
      </p:pic>
      <p:pic>
        <p:nvPicPr>
          <p:cNvPr id="623" name="Shape 623"/>
          <p:cNvPicPr preferRelativeResize="0"/>
          <p:nvPr/>
        </p:nvPicPr>
        <p:blipFill rotWithShape="1">
          <a:blip r:embed="rId4">
            <a:duotone>
              <a:prstClr val="black"/>
              <a:schemeClr val="accent6">
                <a:tint val="45000"/>
                <a:satMod val="400000"/>
              </a:schemeClr>
            </a:duotone>
          </a:blip>
          <a:srcRect/>
          <a:stretch/>
        </p:blipFill>
        <p:spPr>
          <a:xfrm rot="-1631256">
            <a:off x="7137400" y="1261370"/>
            <a:ext cx="1763838" cy="1851403"/>
          </a:xfrm>
          <a:prstGeom prst="rect">
            <a:avLst/>
          </a:prstGeom>
          <a:noFill/>
          <a:ln>
            <a:noFill/>
          </a:ln>
        </p:spPr>
      </p:pic>
      <p:pic>
        <p:nvPicPr>
          <p:cNvPr id="624" name="Shape 624"/>
          <p:cNvPicPr preferRelativeResize="0"/>
          <p:nvPr/>
        </p:nvPicPr>
        <p:blipFill rotWithShape="1">
          <a:blip r:embed="rId4">
            <a:duotone>
              <a:prstClr val="black"/>
              <a:schemeClr val="accent2">
                <a:tint val="45000"/>
                <a:satMod val="400000"/>
              </a:schemeClr>
            </a:duotone>
          </a:blip>
          <a:srcRect/>
          <a:stretch/>
        </p:blipFill>
        <p:spPr>
          <a:xfrm rot="-357216">
            <a:off x="7157180" y="3087327"/>
            <a:ext cx="1763837" cy="1851403"/>
          </a:xfrm>
          <a:prstGeom prst="rect">
            <a:avLst/>
          </a:prstGeom>
          <a:noFill/>
          <a:ln>
            <a:noFill/>
          </a:ln>
        </p:spPr>
      </p:pic>
      <p:pic>
        <p:nvPicPr>
          <p:cNvPr id="625" name="Shape 625"/>
          <p:cNvPicPr preferRelativeResize="0"/>
          <p:nvPr/>
        </p:nvPicPr>
        <p:blipFill rotWithShape="1">
          <a:blip r:embed="rId4">
            <a:duotone>
              <a:prstClr val="black"/>
              <a:schemeClr val="accent1">
                <a:tint val="45000"/>
                <a:satMod val="400000"/>
              </a:schemeClr>
            </a:duotone>
          </a:blip>
          <a:srcRect/>
          <a:stretch/>
        </p:blipFill>
        <p:spPr>
          <a:xfrm rot="-1607454">
            <a:off x="5664597" y="3912442"/>
            <a:ext cx="1763837" cy="1851404"/>
          </a:xfrm>
          <a:prstGeom prst="rect">
            <a:avLst/>
          </a:prstGeom>
          <a:noFill/>
          <a:ln>
            <a:noFill/>
          </a:ln>
        </p:spPr>
      </p:pic>
      <p:pic>
        <p:nvPicPr>
          <p:cNvPr id="626" name="Shape 626"/>
          <p:cNvPicPr preferRelativeResize="0"/>
          <p:nvPr/>
        </p:nvPicPr>
        <p:blipFill rotWithShape="1">
          <a:blip r:embed="rId4">
            <a:duotone>
              <a:prstClr val="black"/>
              <a:schemeClr val="accent4">
                <a:tint val="45000"/>
                <a:satMod val="400000"/>
              </a:schemeClr>
            </a:duotone>
          </a:blip>
          <a:srcRect/>
          <a:stretch/>
        </p:blipFill>
        <p:spPr>
          <a:xfrm rot="-3202299">
            <a:off x="4121538" y="3087327"/>
            <a:ext cx="1763837" cy="185140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30000" fill="hold"/>
                                        <p:tgtEl>
                                          <p:spTgt spid="622"/>
                                        </p:tgtEl>
                                        <p:attrNameLst>
                                          <p:attrName>r</p:attrName>
                                        </p:attrNameLst>
                                      </p:cBhvr>
                                    </p:animRot>
                                  </p:childTnLst>
                                </p:cTn>
                              </p:par>
                              <p:par>
                                <p:cTn id="7" presetID="8" presetClass="emph" presetSubtype="0" fill="hold" nodeType="withEffect">
                                  <p:stCondLst>
                                    <p:cond delay="0"/>
                                  </p:stCondLst>
                                  <p:childTnLst>
                                    <p:animRot by="21600000">
                                      <p:cBhvr>
                                        <p:cTn id="8" dur="30000" fill="hold"/>
                                        <p:tgtEl>
                                          <p:spTgt spid="623"/>
                                        </p:tgtEl>
                                        <p:attrNameLst>
                                          <p:attrName>r</p:attrName>
                                        </p:attrNameLst>
                                      </p:cBhvr>
                                    </p:animRot>
                                  </p:childTnLst>
                                </p:cTn>
                              </p:par>
                              <p:par>
                                <p:cTn id="9" presetID="8" presetClass="emph" presetSubtype="0" fill="hold" nodeType="withEffect">
                                  <p:stCondLst>
                                    <p:cond delay="0"/>
                                  </p:stCondLst>
                                  <p:childTnLst>
                                    <p:animRot by="21600000">
                                      <p:cBhvr>
                                        <p:cTn id="10" dur="30000" fill="hold"/>
                                        <p:tgtEl>
                                          <p:spTgt spid="624"/>
                                        </p:tgtEl>
                                        <p:attrNameLst>
                                          <p:attrName>r</p:attrName>
                                        </p:attrNameLst>
                                      </p:cBhvr>
                                    </p:animRot>
                                  </p:childTnLst>
                                </p:cTn>
                              </p:par>
                              <p:par>
                                <p:cTn id="11" presetID="8" presetClass="emph" presetSubtype="0" fill="hold" nodeType="withEffect">
                                  <p:stCondLst>
                                    <p:cond delay="0"/>
                                  </p:stCondLst>
                                  <p:childTnLst>
                                    <p:animRot by="21600000">
                                      <p:cBhvr>
                                        <p:cTn id="12" dur="30000" fill="hold"/>
                                        <p:tgtEl>
                                          <p:spTgt spid="625"/>
                                        </p:tgtEl>
                                        <p:attrNameLst>
                                          <p:attrName>r</p:attrName>
                                        </p:attrNameLst>
                                      </p:cBhvr>
                                    </p:animRot>
                                  </p:childTnLst>
                                </p:cTn>
                              </p:par>
                              <p:par>
                                <p:cTn id="13" presetID="8" presetClass="emph" presetSubtype="0" fill="hold" nodeType="withEffect">
                                  <p:stCondLst>
                                    <p:cond delay="0"/>
                                  </p:stCondLst>
                                  <p:childTnLst>
                                    <p:animRot by="21600000">
                                      <p:cBhvr>
                                        <p:cTn id="14" dur="30000" fill="hold"/>
                                        <p:tgtEl>
                                          <p:spTgt spid="626"/>
                                        </p:tgtEl>
                                        <p:attrNameLst>
                                          <p:attrName>r</p:attrName>
                                        </p:attrNameLst>
                                      </p:cBhvr>
                                    </p:animRot>
                                  </p:childTnLst>
                                </p:cTn>
                              </p:par>
                              <p:par>
                                <p:cTn id="15" presetID="8" presetClass="emph" presetSubtype="0" fill="hold" nodeType="withEffect">
                                  <p:stCondLst>
                                    <p:cond delay="0"/>
                                  </p:stCondLst>
                                  <p:childTnLst>
                                    <p:animRot by="21600000">
                                      <p:cBhvr>
                                        <p:cTn id="16" dur="30000" fill="hold"/>
                                        <p:tgtEl>
                                          <p:spTgt spid="6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pic>
        <p:nvPicPr>
          <p:cNvPr id="633" name="Shape 633"/>
          <p:cNvPicPr preferRelativeResize="0"/>
          <p:nvPr/>
        </p:nvPicPr>
        <p:blipFill rotWithShape="1">
          <a:blip r:embed="rId3"/>
          <a:srcRect/>
          <a:stretch/>
        </p:blipFill>
        <p:spPr>
          <a:xfrm>
            <a:off x="0" y="0"/>
            <a:ext cx="9144000" cy="6858000"/>
          </a:xfrm>
          <a:prstGeom prst="rect">
            <a:avLst/>
          </a:prstGeom>
          <a:noFill/>
          <a:ln>
            <a:noFill/>
          </a:ln>
        </p:spPr>
      </p:pic>
      <p:graphicFrame>
        <p:nvGraphicFramePr>
          <p:cNvPr id="634" name="Shape 634"/>
          <p:cNvGraphicFramePr/>
          <p:nvPr>
            <p:extLst>
              <p:ext uri="{D42A27DB-BD31-4B8C-83A1-F6EECF244321}">
                <p14:modId xmlns:p14="http://schemas.microsoft.com/office/powerpoint/2010/main" val="4071726904"/>
              </p:ext>
            </p:extLst>
          </p:nvPr>
        </p:nvGraphicFramePr>
        <p:xfrm>
          <a:off x="544512" y="1676400"/>
          <a:ext cx="8207125" cy="3733875"/>
        </p:xfrm>
        <a:graphic>
          <a:graphicData uri="http://schemas.openxmlformats.org/drawingml/2006/table">
            <a:tbl>
              <a:tblPr firstRow="1" firstCol="1" bandRow="1">
                <a:noFill/>
                <a:tableStyleId>{4F04EC85-99EE-4B5E-A45F-F09A4C660B9C}</a:tableStyleId>
              </a:tblPr>
              <a:tblGrid>
                <a:gridCol w="3781950"/>
                <a:gridCol w="2137550"/>
                <a:gridCol w="2287625"/>
              </a:tblGrid>
              <a:tr h="1051375">
                <a:tc>
                  <a:txBody>
                    <a:bodyPr/>
                    <a:lstStyle/>
                    <a:p>
                      <a:pPr lvl="0" algn="ctr" rtl="0">
                        <a:lnSpc>
                          <a:spcPct val="115000"/>
                        </a:lnSpc>
                        <a:spcBef>
                          <a:spcPts val="0"/>
                        </a:spcBef>
                        <a:spcAft>
                          <a:spcPts val="1000"/>
                        </a:spcAft>
                        <a:buSzPct val="25000"/>
                        <a:buNone/>
                      </a:pPr>
                      <a:r>
                        <a:rPr lang="es-ES" sz="1800" dirty="0">
                          <a:latin typeface="Calibri"/>
                          <a:cs typeface="Calibri"/>
                        </a:rPr>
                        <a:t>COMPONENTE</a:t>
                      </a:r>
                    </a:p>
                  </a:txBody>
                  <a:tcPr marL="68575" marR="68575" marT="0" marB="0" anchor="ctr">
                    <a:solidFill>
                      <a:schemeClr val="accent1"/>
                    </a:solidFill>
                  </a:tcPr>
                </a:tc>
                <a:tc>
                  <a:txBody>
                    <a:bodyPr/>
                    <a:lstStyle/>
                    <a:p>
                      <a:pPr lvl="0" algn="ctr" rtl="0">
                        <a:lnSpc>
                          <a:spcPct val="115000"/>
                        </a:lnSpc>
                        <a:spcBef>
                          <a:spcPts val="0"/>
                        </a:spcBef>
                        <a:spcAft>
                          <a:spcPts val="0"/>
                        </a:spcAft>
                        <a:buSzPct val="25000"/>
                        <a:buNone/>
                      </a:pPr>
                      <a:r>
                        <a:rPr lang="es-ES" sz="1800" dirty="0">
                          <a:latin typeface="Calibri"/>
                          <a:cs typeface="Calibri"/>
                        </a:rPr>
                        <a:t>Estándares</a:t>
                      </a:r>
                      <a:r>
                        <a:rPr lang="es-ES" sz="1800" baseline="0" dirty="0">
                          <a:latin typeface="Calibri"/>
                          <a:cs typeface="Calibri"/>
                        </a:rPr>
                        <a:t> </a:t>
                      </a:r>
                      <a:r>
                        <a:rPr lang="es-ES" sz="1800" dirty="0">
                          <a:latin typeface="Calibri"/>
                          <a:cs typeface="Calibri"/>
                        </a:rPr>
                        <a:t>Modalidad Institucional - CDI</a:t>
                      </a:r>
                    </a:p>
                  </a:txBody>
                  <a:tcPr marL="68575" marR="68575" marT="0" marB="0" anchor="ctr">
                    <a:solidFill>
                      <a:srgbClr val="F8B38A"/>
                    </a:solidFill>
                  </a:tcPr>
                </a:tc>
                <a:tc>
                  <a:txBody>
                    <a:bodyPr/>
                    <a:lstStyle/>
                    <a:p>
                      <a:pPr lvl="0" algn="ctr" rtl="0">
                        <a:lnSpc>
                          <a:spcPct val="115000"/>
                        </a:lnSpc>
                        <a:spcBef>
                          <a:spcPts val="0"/>
                        </a:spcBef>
                        <a:spcAft>
                          <a:spcPts val="0"/>
                        </a:spcAft>
                        <a:buSzPct val="25000"/>
                        <a:buNone/>
                      </a:pPr>
                      <a:r>
                        <a:rPr lang="es-ES" sz="1800" dirty="0">
                          <a:latin typeface="Calibri"/>
                          <a:cs typeface="Calibri"/>
                        </a:rPr>
                        <a:t>Estándares</a:t>
                      </a:r>
                      <a:r>
                        <a:rPr lang="es-ES" sz="1800" baseline="0" dirty="0">
                          <a:latin typeface="Calibri"/>
                          <a:cs typeface="Calibri"/>
                        </a:rPr>
                        <a:t> </a:t>
                      </a:r>
                      <a:r>
                        <a:rPr lang="es-ES" sz="1800" dirty="0">
                          <a:latin typeface="Calibri"/>
                          <a:cs typeface="Calibri"/>
                        </a:rPr>
                        <a:t>Modalidad Familiar </a:t>
                      </a:r>
                    </a:p>
                  </a:txBody>
                  <a:tcPr marL="68575" marR="68575" marT="0" marB="0" anchor="ctr">
                    <a:solidFill>
                      <a:srgbClr val="E490C4"/>
                    </a:solidFill>
                  </a:tcPr>
                </a:tc>
              </a:tr>
              <a:tr h="430700">
                <a:tc>
                  <a:txBody>
                    <a:bodyPr/>
                    <a:lstStyle/>
                    <a:p>
                      <a:pPr lvl="0" algn="l" rtl="0">
                        <a:lnSpc>
                          <a:spcPct val="115000"/>
                        </a:lnSpc>
                        <a:spcBef>
                          <a:spcPts val="0"/>
                        </a:spcBef>
                        <a:spcAft>
                          <a:spcPts val="1000"/>
                        </a:spcAft>
                        <a:buSzPct val="25000"/>
                        <a:buNone/>
                      </a:pPr>
                      <a:r>
                        <a:rPr lang="es-ES" sz="1400" dirty="0">
                          <a:solidFill>
                            <a:srgbClr val="7F7F7F"/>
                          </a:solidFill>
                          <a:latin typeface="Calibri"/>
                          <a:cs typeface="Calibri"/>
                        </a:rPr>
                        <a:t>Familia, Comunidad y Redes sociales</a:t>
                      </a:r>
                    </a:p>
                  </a:txBody>
                  <a:tcPr marL="68575" marR="68575" marT="0" marB="0" anchor="ctr">
                    <a:solidFill>
                      <a:schemeClr val="bg1"/>
                    </a:solidFill>
                  </a:tcPr>
                </a:tc>
                <a:tc>
                  <a:txBody>
                    <a:bodyPr/>
                    <a:lstStyle/>
                    <a:p>
                      <a:pPr lvl="0" algn="ctr" rtl="0">
                        <a:lnSpc>
                          <a:spcPct val="115000"/>
                        </a:lnSpc>
                        <a:spcBef>
                          <a:spcPts val="0"/>
                        </a:spcBef>
                        <a:spcAft>
                          <a:spcPts val="1000"/>
                        </a:spcAft>
                        <a:buSzPct val="25000"/>
                        <a:buNone/>
                      </a:pPr>
                      <a:r>
                        <a:rPr lang="es-ES" sz="1400" dirty="0">
                          <a:solidFill>
                            <a:srgbClr val="7F7F7F"/>
                          </a:solidFill>
                          <a:latin typeface="Calibri"/>
                          <a:cs typeface="Calibri"/>
                        </a:rPr>
                        <a:t>6</a:t>
                      </a:r>
                    </a:p>
                  </a:txBody>
                  <a:tcPr marL="68575" marR="68575" marT="0" marB="0" anchor="ctr">
                    <a:solidFill>
                      <a:schemeClr val="bg1"/>
                    </a:solidFill>
                  </a:tcPr>
                </a:tc>
                <a:tc>
                  <a:txBody>
                    <a:bodyPr/>
                    <a:lstStyle/>
                    <a:p>
                      <a:pPr lvl="0" algn="ctr" rtl="0">
                        <a:lnSpc>
                          <a:spcPct val="115000"/>
                        </a:lnSpc>
                        <a:spcBef>
                          <a:spcPts val="0"/>
                        </a:spcBef>
                        <a:spcAft>
                          <a:spcPts val="1000"/>
                        </a:spcAft>
                        <a:buSzPct val="25000"/>
                        <a:buNone/>
                      </a:pPr>
                      <a:r>
                        <a:rPr lang="es-ES" sz="1400" dirty="0">
                          <a:solidFill>
                            <a:srgbClr val="7F7F7F"/>
                          </a:solidFill>
                          <a:latin typeface="Calibri"/>
                          <a:cs typeface="Calibri"/>
                        </a:rPr>
                        <a:t>7</a:t>
                      </a:r>
                    </a:p>
                  </a:txBody>
                  <a:tcPr marL="68575" marR="68575" marT="0" marB="0" anchor="ctr">
                    <a:solidFill>
                      <a:schemeClr val="bg1"/>
                    </a:solidFill>
                  </a:tcPr>
                </a:tc>
              </a:tr>
              <a:tr h="375300">
                <a:tc>
                  <a:txBody>
                    <a:bodyPr/>
                    <a:lstStyle/>
                    <a:p>
                      <a:pPr lvl="0" algn="l" rtl="0">
                        <a:lnSpc>
                          <a:spcPct val="115000"/>
                        </a:lnSpc>
                        <a:spcBef>
                          <a:spcPts val="0"/>
                        </a:spcBef>
                        <a:spcAft>
                          <a:spcPts val="1000"/>
                        </a:spcAft>
                        <a:buSzPct val="25000"/>
                        <a:buNone/>
                      </a:pPr>
                      <a:r>
                        <a:rPr lang="es-ES" sz="1400" dirty="0">
                          <a:solidFill>
                            <a:srgbClr val="7F7F7F"/>
                          </a:solidFill>
                          <a:latin typeface="Calibri"/>
                          <a:cs typeface="Calibri"/>
                        </a:rPr>
                        <a:t>Salud y Nutrición</a:t>
                      </a:r>
                    </a:p>
                  </a:txBody>
                  <a:tcPr marL="68575" marR="68575" marT="0" marB="0" anchor="ctr">
                    <a:solidFill>
                      <a:schemeClr val="bg1"/>
                    </a:solidFill>
                  </a:tcPr>
                </a:tc>
                <a:tc>
                  <a:txBody>
                    <a:bodyPr/>
                    <a:lstStyle/>
                    <a:p>
                      <a:pPr lvl="0" algn="ctr" rtl="0">
                        <a:lnSpc>
                          <a:spcPct val="115000"/>
                        </a:lnSpc>
                        <a:spcBef>
                          <a:spcPts val="0"/>
                        </a:spcBef>
                        <a:spcAft>
                          <a:spcPts val="1000"/>
                        </a:spcAft>
                        <a:buSzPct val="25000"/>
                        <a:buNone/>
                      </a:pPr>
                      <a:r>
                        <a:rPr lang="es-ES" sz="1400" dirty="0">
                          <a:solidFill>
                            <a:srgbClr val="7F7F7F"/>
                          </a:solidFill>
                          <a:latin typeface="Calibri"/>
                          <a:cs typeface="Calibri"/>
                        </a:rPr>
                        <a:t>15</a:t>
                      </a:r>
                    </a:p>
                  </a:txBody>
                  <a:tcPr marL="68575" marR="68575" marT="0" marB="0" anchor="ctr">
                    <a:solidFill>
                      <a:schemeClr val="bg1"/>
                    </a:solidFill>
                  </a:tcPr>
                </a:tc>
                <a:tc>
                  <a:txBody>
                    <a:bodyPr/>
                    <a:lstStyle/>
                    <a:p>
                      <a:pPr lvl="0" algn="ctr" rtl="0">
                        <a:lnSpc>
                          <a:spcPct val="115000"/>
                        </a:lnSpc>
                        <a:spcBef>
                          <a:spcPts val="0"/>
                        </a:spcBef>
                        <a:spcAft>
                          <a:spcPts val="1000"/>
                        </a:spcAft>
                        <a:buSzPct val="25000"/>
                        <a:buNone/>
                      </a:pPr>
                      <a:r>
                        <a:rPr lang="es-ES" sz="1400">
                          <a:solidFill>
                            <a:srgbClr val="7F7F7F"/>
                          </a:solidFill>
                          <a:latin typeface="Calibri"/>
                          <a:cs typeface="Calibri"/>
                        </a:rPr>
                        <a:t>13</a:t>
                      </a:r>
                    </a:p>
                  </a:txBody>
                  <a:tcPr marL="68575" marR="68575" marT="0" marB="0" anchor="ctr">
                    <a:solidFill>
                      <a:schemeClr val="bg1"/>
                    </a:solidFill>
                  </a:tcPr>
                </a:tc>
              </a:tr>
              <a:tr h="375300">
                <a:tc>
                  <a:txBody>
                    <a:bodyPr/>
                    <a:lstStyle/>
                    <a:p>
                      <a:pPr lvl="0" algn="l" rtl="0">
                        <a:lnSpc>
                          <a:spcPct val="115000"/>
                        </a:lnSpc>
                        <a:spcBef>
                          <a:spcPts val="0"/>
                        </a:spcBef>
                        <a:spcAft>
                          <a:spcPts val="1000"/>
                        </a:spcAft>
                        <a:buSzPct val="25000"/>
                        <a:buNone/>
                      </a:pPr>
                      <a:r>
                        <a:rPr lang="es-ES" sz="1400">
                          <a:solidFill>
                            <a:srgbClr val="7F7F7F"/>
                          </a:solidFill>
                          <a:latin typeface="Calibri"/>
                          <a:cs typeface="Calibri"/>
                        </a:rPr>
                        <a:t>Proceso Pedagógico</a:t>
                      </a:r>
                    </a:p>
                  </a:txBody>
                  <a:tcPr marL="68575" marR="68575" marT="0" marB="0" anchor="ctr">
                    <a:solidFill>
                      <a:schemeClr val="bg1"/>
                    </a:solidFill>
                  </a:tcPr>
                </a:tc>
                <a:tc>
                  <a:txBody>
                    <a:bodyPr/>
                    <a:lstStyle/>
                    <a:p>
                      <a:pPr lvl="0" algn="ctr" rtl="0">
                        <a:lnSpc>
                          <a:spcPct val="115000"/>
                        </a:lnSpc>
                        <a:spcBef>
                          <a:spcPts val="0"/>
                        </a:spcBef>
                        <a:spcAft>
                          <a:spcPts val="1000"/>
                        </a:spcAft>
                        <a:buSzPct val="25000"/>
                        <a:buNone/>
                      </a:pPr>
                      <a:r>
                        <a:rPr lang="es-ES" sz="1400" dirty="0">
                          <a:solidFill>
                            <a:srgbClr val="7F7F7F"/>
                          </a:solidFill>
                          <a:latin typeface="Calibri"/>
                          <a:cs typeface="Calibri"/>
                        </a:rPr>
                        <a:t>6</a:t>
                      </a:r>
                    </a:p>
                  </a:txBody>
                  <a:tcPr marL="68575" marR="68575" marT="0" marB="0" anchor="ctr">
                    <a:solidFill>
                      <a:schemeClr val="bg1"/>
                    </a:solidFill>
                  </a:tcPr>
                </a:tc>
                <a:tc>
                  <a:txBody>
                    <a:bodyPr/>
                    <a:lstStyle/>
                    <a:p>
                      <a:pPr lvl="0" algn="ctr" rtl="0">
                        <a:lnSpc>
                          <a:spcPct val="115000"/>
                        </a:lnSpc>
                        <a:spcBef>
                          <a:spcPts val="0"/>
                        </a:spcBef>
                        <a:spcAft>
                          <a:spcPts val="1000"/>
                        </a:spcAft>
                        <a:buSzPct val="25000"/>
                        <a:buNone/>
                      </a:pPr>
                      <a:r>
                        <a:rPr lang="es-ES" sz="1400">
                          <a:solidFill>
                            <a:srgbClr val="7F7F7F"/>
                          </a:solidFill>
                          <a:latin typeface="Calibri"/>
                          <a:cs typeface="Calibri"/>
                        </a:rPr>
                        <a:t>6</a:t>
                      </a:r>
                    </a:p>
                  </a:txBody>
                  <a:tcPr marL="68575" marR="68575" marT="0" marB="0" anchor="ctr">
                    <a:solidFill>
                      <a:schemeClr val="bg1"/>
                    </a:solidFill>
                  </a:tcPr>
                </a:tc>
              </a:tr>
              <a:tr h="375300">
                <a:tc>
                  <a:txBody>
                    <a:bodyPr/>
                    <a:lstStyle/>
                    <a:p>
                      <a:pPr lvl="0" algn="l" rtl="0">
                        <a:lnSpc>
                          <a:spcPct val="115000"/>
                        </a:lnSpc>
                        <a:spcBef>
                          <a:spcPts val="0"/>
                        </a:spcBef>
                        <a:spcAft>
                          <a:spcPts val="1000"/>
                        </a:spcAft>
                        <a:buSzPct val="25000"/>
                        <a:buNone/>
                      </a:pPr>
                      <a:r>
                        <a:rPr lang="es-ES" sz="1400">
                          <a:solidFill>
                            <a:srgbClr val="7F7F7F"/>
                          </a:solidFill>
                          <a:latin typeface="Calibri"/>
                          <a:cs typeface="Calibri"/>
                        </a:rPr>
                        <a:t>Talento Humano</a:t>
                      </a:r>
                    </a:p>
                  </a:txBody>
                  <a:tcPr marL="68575" marR="68575" marT="0" marB="0" anchor="ctr">
                    <a:solidFill>
                      <a:schemeClr val="bg1"/>
                    </a:solidFill>
                  </a:tcPr>
                </a:tc>
                <a:tc>
                  <a:txBody>
                    <a:bodyPr/>
                    <a:lstStyle/>
                    <a:p>
                      <a:pPr lvl="0" algn="ctr" rtl="0">
                        <a:lnSpc>
                          <a:spcPct val="115000"/>
                        </a:lnSpc>
                        <a:spcBef>
                          <a:spcPts val="0"/>
                        </a:spcBef>
                        <a:spcAft>
                          <a:spcPts val="1000"/>
                        </a:spcAft>
                        <a:buSzPct val="25000"/>
                        <a:buNone/>
                      </a:pPr>
                      <a:r>
                        <a:rPr lang="es-ES" sz="1400" dirty="0">
                          <a:solidFill>
                            <a:srgbClr val="7F7F7F"/>
                          </a:solidFill>
                          <a:latin typeface="Calibri"/>
                          <a:cs typeface="Calibri"/>
                        </a:rPr>
                        <a:t>4</a:t>
                      </a:r>
                    </a:p>
                  </a:txBody>
                  <a:tcPr marL="68575" marR="68575" marT="0" marB="0" anchor="ctr">
                    <a:solidFill>
                      <a:schemeClr val="bg1"/>
                    </a:solidFill>
                  </a:tcPr>
                </a:tc>
                <a:tc>
                  <a:txBody>
                    <a:bodyPr/>
                    <a:lstStyle/>
                    <a:p>
                      <a:pPr lvl="0" algn="ctr" rtl="0">
                        <a:lnSpc>
                          <a:spcPct val="115000"/>
                        </a:lnSpc>
                        <a:spcBef>
                          <a:spcPts val="0"/>
                        </a:spcBef>
                        <a:spcAft>
                          <a:spcPts val="1000"/>
                        </a:spcAft>
                        <a:buSzPct val="25000"/>
                        <a:buNone/>
                      </a:pPr>
                      <a:r>
                        <a:rPr lang="es-ES" sz="1400">
                          <a:solidFill>
                            <a:srgbClr val="7F7F7F"/>
                          </a:solidFill>
                          <a:latin typeface="Calibri"/>
                          <a:cs typeface="Calibri"/>
                        </a:rPr>
                        <a:t>4</a:t>
                      </a:r>
                    </a:p>
                  </a:txBody>
                  <a:tcPr marL="68575" marR="68575" marT="0" marB="0" anchor="ctr">
                    <a:solidFill>
                      <a:schemeClr val="bg1"/>
                    </a:solidFill>
                  </a:tcPr>
                </a:tc>
              </a:tr>
              <a:tr h="375300">
                <a:tc>
                  <a:txBody>
                    <a:bodyPr/>
                    <a:lstStyle/>
                    <a:p>
                      <a:pPr lvl="0" algn="l" rtl="0">
                        <a:lnSpc>
                          <a:spcPct val="115000"/>
                        </a:lnSpc>
                        <a:spcBef>
                          <a:spcPts val="0"/>
                        </a:spcBef>
                        <a:spcAft>
                          <a:spcPts val="1000"/>
                        </a:spcAft>
                        <a:buSzPct val="25000"/>
                        <a:buNone/>
                      </a:pPr>
                      <a:r>
                        <a:rPr lang="es-ES" sz="1400">
                          <a:solidFill>
                            <a:srgbClr val="7F7F7F"/>
                          </a:solidFill>
                          <a:latin typeface="Calibri"/>
                          <a:cs typeface="Calibri"/>
                        </a:rPr>
                        <a:t>Ambientes Educativos y Protectores</a:t>
                      </a:r>
                    </a:p>
                  </a:txBody>
                  <a:tcPr marL="68575" marR="68575" marT="0" marB="0" anchor="ctr">
                    <a:solidFill>
                      <a:schemeClr val="bg1"/>
                    </a:solidFill>
                  </a:tcPr>
                </a:tc>
                <a:tc>
                  <a:txBody>
                    <a:bodyPr/>
                    <a:lstStyle/>
                    <a:p>
                      <a:pPr lvl="0" algn="ctr" rtl="0">
                        <a:lnSpc>
                          <a:spcPct val="115000"/>
                        </a:lnSpc>
                        <a:spcBef>
                          <a:spcPts val="0"/>
                        </a:spcBef>
                        <a:spcAft>
                          <a:spcPts val="1000"/>
                        </a:spcAft>
                        <a:buSzPct val="25000"/>
                        <a:buNone/>
                      </a:pPr>
                      <a:r>
                        <a:rPr lang="es-ES" sz="1400" dirty="0">
                          <a:solidFill>
                            <a:srgbClr val="7F7F7F"/>
                          </a:solidFill>
                          <a:latin typeface="Calibri"/>
                          <a:cs typeface="Calibri"/>
                        </a:rPr>
                        <a:t>17</a:t>
                      </a:r>
                    </a:p>
                  </a:txBody>
                  <a:tcPr marL="68575" marR="68575" marT="0" marB="0" anchor="ctr">
                    <a:solidFill>
                      <a:schemeClr val="bg1"/>
                    </a:solidFill>
                  </a:tcPr>
                </a:tc>
                <a:tc>
                  <a:txBody>
                    <a:bodyPr/>
                    <a:lstStyle/>
                    <a:p>
                      <a:pPr lvl="0" algn="ctr" rtl="0">
                        <a:lnSpc>
                          <a:spcPct val="115000"/>
                        </a:lnSpc>
                        <a:spcBef>
                          <a:spcPts val="0"/>
                        </a:spcBef>
                        <a:spcAft>
                          <a:spcPts val="1000"/>
                        </a:spcAft>
                        <a:buSzPct val="25000"/>
                        <a:buNone/>
                      </a:pPr>
                      <a:r>
                        <a:rPr lang="es-ES" sz="1400">
                          <a:solidFill>
                            <a:srgbClr val="7F7F7F"/>
                          </a:solidFill>
                          <a:latin typeface="Calibri"/>
                          <a:cs typeface="Calibri"/>
                        </a:rPr>
                        <a:t>12</a:t>
                      </a:r>
                    </a:p>
                  </a:txBody>
                  <a:tcPr marL="68575" marR="68575" marT="0" marB="0" anchor="ctr">
                    <a:solidFill>
                      <a:schemeClr val="bg1"/>
                    </a:solidFill>
                  </a:tcPr>
                </a:tc>
              </a:tr>
              <a:tr h="375300">
                <a:tc>
                  <a:txBody>
                    <a:bodyPr/>
                    <a:lstStyle/>
                    <a:p>
                      <a:pPr lvl="0" algn="l" rtl="0">
                        <a:lnSpc>
                          <a:spcPct val="115000"/>
                        </a:lnSpc>
                        <a:spcBef>
                          <a:spcPts val="0"/>
                        </a:spcBef>
                        <a:spcAft>
                          <a:spcPts val="1000"/>
                        </a:spcAft>
                        <a:buSzPct val="25000"/>
                        <a:buNone/>
                      </a:pPr>
                      <a:r>
                        <a:rPr lang="es-ES" sz="1400">
                          <a:solidFill>
                            <a:srgbClr val="7F7F7F"/>
                          </a:solidFill>
                          <a:latin typeface="Calibri"/>
                          <a:cs typeface="Calibri"/>
                        </a:rPr>
                        <a:t>Administrativo y de Gestión </a:t>
                      </a:r>
                    </a:p>
                  </a:txBody>
                  <a:tcPr marL="68575" marR="68575" marT="0" marB="0" anchor="ctr">
                    <a:solidFill>
                      <a:schemeClr val="bg1"/>
                    </a:solidFill>
                  </a:tcPr>
                </a:tc>
                <a:tc>
                  <a:txBody>
                    <a:bodyPr/>
                    <a:lstStyle/>
                    <a:p>
                      <a:pPr lvl="0" algn="ctr" rtl="0">
                        <a:lnSpc>
                          <a:spcPct val="115000"/>
                        </a:lnSpc>
                        <a:spcBef>
                          <a:spcPts val="0"/>
                        </a:spcBef>
                        <a:spcAft>
                          <a:spcPts val="1000"/>
                        </a:spcAft>
                        <a:buSzPct val="25000"/>
                        <a:buNone/>
                      </a:pPr>
                      <a:r>
                        <a:rPr lang="es-ES" sz="1400" dirty="0">
                          <a:solidFill>
                            <a:srgbClr val="7F7F7F"/>
                          </a:solidFill>
                          <a:latin typeface="Calibri"/>
                          <a:cs typeface="Calibri"/>
                        </a:rPr>
                        <a:t>9</a:t>
                      </a:r>
                    </a:p>
                  </a:txBody>
                  <a:tcPr marL="68575" marR="68575" marT="0" marB="0" anchor="ctr">
                    <a:solidFill>
                      <a:schemeClr val="bg1"/>
                    </a:solidFill>
                  </a:tcPr>
                </a:tc>
                <a:tc>
                  <a:txBody>
                    <a:bodyPr/>
                    <a:lstStyle/>
                    <a:p>
                      <a:pPr lvl="0" algn="ctr" rtl="0">
                        <a:lnSpc>
                          <a:spcPct val="115000"/>
                        </a:lnSpc>
                        <a:spcBef>
                          <a:spcPts val="0"/>
                        </a:spcBef>
                        <a:spcAft>
                          <a:spcPts val="1000"/>
                        </a:spcAft>
                        <a:buSzPct val="25000"/>
                        <a:buNone/>
                      </a:pPr>
                      <a:r>
                        <a:rPr lang="es-ES" sz="1400" dirty="0">
                          <a:solidFill>
                            <a:srgbClr val="7F7F7F"/>
                          </a:solidFill>
                          <a:latin typeface="Calibri"/>
                          <a:cs typeface="Calibri"/>
                        </a:rPr>
                        <a:t>9</a:t>
                      </a:r>
                    </a:p>
                  </a:txBody>
                  <a:tcPr marL="68575" marR="68575" marT="0" marB="0" anchor="ctr">
                    <a:solidFill>
                      <a:schemeClr val="bg1"/>
                    </a:solidFill>
                  </a:tcPr>
                </a:tc>
              </a:tr>
              <a:tr h="375300">
                <a:tc>
                  <a:txBody>
                    <a:bodyPr/>
                    <a:lstStyle/>
                    <a:p>
                      <a:pPr lvl="0" algn="l" rtl="0">
                        <a:lnSpc>
                          <a:spcPct val="115000"/>
                        </a:lnSpc>
                        <a:spcBef>
                          <a:spcPts val="0"/>
                        </a:spcBef>
                        <a:spcAft>
                          <a:spcPts val="1000"/>
                        </a:spcAft>
                        <a:buSzPct val="25000"/>
                        <a:buNone/>
                      </a:pPr>
                      <a:r>
                        <a:rPr lang="es-ES" sz="1400">
                          <a:solidFill>
                            <a:srgbClr val="7F7F7F"/>
                          </a:solidFill>
                          <a:latin typeface="Calibri"/>
                          <a:cs typeface="Calibri"/>
                        </a:rPr>
                        <a:t>Total estándares </a:t>
                      </a:r>
                    </a:p>
                  </a:txBody>
                  <a:tcPr marL="68575" marR="68575" marT="0" marB="0" anchor="ctr">
                    <a:solidFill>
                      <a:schemeClr val="bg1"/>
                    </a:solidFill>
                  </a:tcPr>
                </a:tc>
                <a:tc>
                  <a:txBody>
                    <a:bodyPr/>
                    <a:lstStyle/>
                    <a:p>
                      <a:pPr lvl="0" algn="ctr" rtl="0">
                        <a:lnSpc>
                          <a:spcPct val="115000"/>
                        </a:lnSpc>
                        <a:spcBef>
                          <a:spcPts val="0"/>
                        </a:spcBef>
                        <a:spcAft>
                          <a:spcPts val="1000"/>
                        </a:spcAft>
                        <a:buSzPct val="25000"/>
                        <a:buNone/>
                      </a:pPr>
                      <a:r>
                        <a:rPr lang="es-ES" sz="1400" dirty="0">
                          <a:solidFill>
                            <a:srgbClr val="7F7F7F"/>
                          </a:solidFill>
                          <a:latin typeface="Calibri"/>
                          <a:cs typeface="Calibri"/>
                        </a:rPr>
                        <a:t>57</a:t>
                      </a:r>
                    </a:p>
                  </a:txBody>
                  <a:tcPr marL="68575" marR="68575" marT="0" marB="0" anchor="ctr">
                    <a:solidFill>
                      <a:schemeClr val="bg1"/>
                    </a:solidFill>
                  </a:tcPr>
                </a:tc>
                <a:tc>
                  <a:txBody>
                    <a:bodyPr/>
                    <a:lstStyle/>
                    <a:p>
                      <a:pPr lvl="0" algn="ctr" rtl="0">
                        <a:lnSpc>
                          <a:spcPct val="115000"/>
                        </a:lnSpc>
                        <a:spcBef>
                          <a:spcPts val="0"/>
                        </a:spcBef>
                        <a:spcAft>
                          <a:spcPts val="1000"/>
                        </a:spcAft>
                        <a:buSzPct val="25000"/>
                        <a:buNone/>
                      </a:pPr>
                      <a:r>
                        <a:rPr lang="es-ES" sz="1400" dirty="0">
                          <a:solidFill>
                            <a:srgbClr val="7F7F7F"/>
                          </a:solidFill>
                          <a:latin typeface="Calibri"/>
                          <a:cs typeface="Calibri"/>
                        </a:rPr>
                        <a:t>51</a:t>
                      </a:r>
                    </a:p>
                  </a:txBody>
                  <a:tcPr marL="68575" marR="68575" marT="0" marB="0" anchor="ctr">
                    <a:solidFill>
                      <a:schemeClr val="bg1"/>
                    </a:solidFill>
                  </a:tcPr>
                </a:tc>
              </a:tr>
            </a:tbl>
          </a:graphicData>
        </a:graphic>
      </p:graphicFrame>
      <p:sp>
        <p:nvSpPr>
          <p:cNvPr id="635" name="Shape 635"/>
          <p:cNvSpPr/>
          <p:nvPr/>
        </p:nvSpPr>
        <p:spPr>
          <a:xfrm>
            <a:off x="2857500" y="330198"/>
            <a:ext cx="6286500" cy="740953"/>
          </a:xfrm>
          <a:prstGeom prst="rect">
            <a:avLst/>
          </a:prstGeom>
          <a:solidFill>
            <a:srgbClr val="F2F2F2">
              <a:alpha val="69803"/>
            </a:srgb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Omnes Medium" pitchFamily="50" charset="0"/>
              <a:ea typeface="Calibri"/>
              <a:cs typeface="Calibri"/>
              <a:sym typeface="Calibri"/>
            </a:endParaRPr>
          </a:p>
        </p:txBody>
      </p:sp>
      <p:sp>
        <p:nvSpPr>
          <p:cNvPr id="636" name="Shape 636"/>
          <p:cNvSpPr/>
          <p:nvPr/>
        </p:nvSpPr>
        <p:spPr>
          <a:xfrm flipH="1">
            <a:off x="2732694" y="330198"/>
            <a:ext cx="156753" cy="740953"/>
          </a:xfrm>
          <a:prstGeom prst="rect">
            <a:avLst/>
          </a:prstGeom>
          <a:solidFill>
            <a:srgbClr val="88AFD8"/>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Omnes Medium" pitchFamily="50" charset="0"/>
              <a:ea typeface="Calibri"/>
              <a:cs typeface="Calibri"/>
              <a:sym typeface="Calibri"/>
            </a:endParaRPr>
          </a:p>
        </p:txBody>
      </p:sp>
      <p:sp>
        <p:nvSpPr>
          <p:cNvPr id="637" name="Shape 637"/>
          <p:cNvSpPr txBox="1"/>
          <p:nvPr/>
        </p:nvSpPr>
        <p:spPr>
          <a:xfrm>
            <a:off x="3124199" y="318014"/>
            <a:ext cx="6019801" cy="786885"/>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92944B"/>
              </a:buClr>
              <a:buSzPct val="25000"/>
              <a:buFont typeface="Arial"/>
              <a:buNone/>
            </a:pPr>
            <a:r>
              <a:rPr lang="es-ES" sz="2300" b="0" i="0" u="none" strike="noStrike" cap="none" baseline="0" dirty="0">
                <a:solidFill>
                  <a:srgbClr val="88AFD8"/>
                </a:solidFill>
                <a:latin typeface="Calibri"/>
                <a:cs typeface="Calibri"/>
                <a:sym typeface="Arial"/>
              </a:rPr>
              <a:t>Condiciones de calidad para las modalidades de educación inicial</a:t>
            </a:r>
          </a:p>
        </p:txBody>
      </p:sp>
      <p:cxnSp>
        <p:nvCxnSpPr>
          <p:cNvPr id="3" name="Conector recto 2"/>
          <p:cNvCxnSpPr/>
          <p:nvPr/>
        </p:nvCxnSpPr>
        <p:spPr>
          <a:xfrm>
            <a:off x="4331368" y="1676400"/>
            <a:ext cx="0" cy="3733875"/>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11" name="Conector recto 10"/>
          <p:cNvCxnSpPr/>
          <p:nvPr/>
        </p:nvCxnSpPr>
        <p:spPr>
          <a:xfrm>
            <a:off x="6468979" y="1676400"/>
            <a:ext cx="0" cy="3733875"/>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pic>
        <p:nvPicPr>
          <p:cNvPr id="642" name="Shape 642"/>
          <p:cNvPicPr preferRelativeResize="0"/>
          <p:nvPr/>
        </p:nvPicPr>
        <p:blipFill rotWithShape="1">
          <a:blip r:embed="rId3"/>
          <a:srcRect/>
          <a:stretch/>
        </p:blipFill>
        <p:spPr>
          <a:xfrm>
            <a:off x="0" y="0"/>
            <a:ext cx="9144000" cy="6858000"/>
          </a:xfrm>
          <a:prstGeom prst="rect">
            <a:avLst/>
          </a:prstGeom>
          <a:noFill/>
          <a:ln>
            <a:noFill/>
          </a:ln>
        </p:spPr>
      </p:pic>
      <p:sp>
        <p:nvSpPr>
          <p:cNvPr id="643" name="Shape 643"/>
          <p:cNvSpPr/>
          <p:nvPr/>
        </p:nvSpPr>
        <p:spPr>
          <a:xfrm>
            <a:off x="929898" y="1979524"/>
            <a:ext cx="3642102" cy="2802400"/>
          </a:xfrm>
          <a:prstGeom prst="rect">
            <a:avLst/>
          </a:prstGeom>
          <a:noFill/>
          <a:ln>
            <a:noFill/>
          </a:ln>
        </p:spPr>
        <p:txBody>
          <a:bodyPr lIns="91425" tIns="45700" rIns="91425" bIns="45700" anchor="t" anchorCtr="0">
            <a:noAutofit/>
          </a:bodyPr>
          <a:lstStyle/>
          <a:p>
            <a:pPr marL="0" marR="0" lvl="0" indent="0" rtl="0">
              <a:spcBef>
                <a:spcPts val="0"/>
              </a:spcBef>
              <a:buClr>
                <a:srgbClr val="7F7F7F"/>
              </a:buClr>
              <a:buSzPct val="25000"/>
              <a:buFont typeface="Arial"/>
              <a:buNone/>
            </a:pPr>
            <a:r>
              <a:rPr lang="es-ES" sz="2400" b="0" i="0" u="none" strike="noStrike" cap="none" baseline="0" dirty="0">
                <a:solidFill>
                  <a:srgbClr val="7F7F7F"/>
                </a:solidFill>
                <a:latin typeface="Calibri"/>
                <a:cs typeface="Calibri"/>
                <a:sym typeface="Arial"/>
              </a:rPr>
              <a:t>Los referentes de calidad permiten establecer y unificar las condiciones para asegurar la calidad en la prestación del servicio de educación inicial.</a:t>
            </a:r>
          </a:p>
        </p:txBody>
      </p:sp>
      <p:pic>
        <p:nvPicPr>
          <p:cNvPr id="644" name="Shape 644"/>
          <p:cNvPicPr preferRelativeResize="0"/>
          <p:nvPr/>
        </p:nvPicPr>
        <p:blipFill rotWithShape="1">
          <a:blip r:embed="rId4"/>
          <a:srcRect/>
          <a:stretch/>
        </p:blipFill>
        <p:spPr>
          <a:xfrm>
            <a:off x="5161588" y="1190829"/>
            <a:ext cx="3344738" cy="4379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52" name="Shape 652"/>
          <p:cNvSpPr txBox="1">
            <a:spLocks noGrp="1"/>
          </p:cNvSpPr>
          <p:nvPr>
            <p:ph type="title"/>
          </p:nvPr>
        </p:nvSpPr>
        <p:spPr>
          <a:xfrm>
            <a:off x="436679" y="2074954"/>
            <a:ext cx="4532364" cy="1354046"/>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Arial"/>
              <a:buNone/>
            </a:pPr>
            <a:r>
              <a:rPr lang="es-ES" sz="3200" b="0" i="0" u="none" strike="noStrike" cap="none" baseline="0" dirty="0">
                <a:solidFill>
                  <a:schemeClr val="lt1"/>
                </a:solidFill>
                <a:latin typeface="Calibri"/>
                <a:cs typeface="Calibri"/>
                <a:sym typeface="Arial"/>
              </a:rPr>
              <a:t>Referentes para la cualificación del talento humano que trabaja con primera infancia </a:t>
            </a:r>
          </a:p>
        </p:txBody>
      </p:sp>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56295">
            <a:off x="5405720" y="1752601"/>
            <a:ext cx="4355432" cy="290362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pic>
        <p:nvPicPr>
          <p:cNvPr id="657" name="Shape 657"/>
          <p:cNvPicPr preferRelativeResize="0"/>
          <p:nvPr/>
        </p:nvPicPr>
        <p:blipFill rotWithShape="1">
          <a:blip r:embed="rId3"/>
          <a:srcRect/>
          <a:stretch/>
        </p:blipFill>
        <p:spPr>
          <a:xfrm>
            <a:off x="0" y="0"/>
            <a:ext cx="9144000" cy="6858000"/>
          </a:xfrm>
          <a:prstGeom prst="rect">
            <a:avLst/>
          </a:prstGeom>
          <a:noFill/>
          <a:ln>
            <a:noFill/>
          </a:ln>
        </p:spPr>
      </p:pic>
      <p:sp>
        <p:nvSpPr>
          <p:cNvPr id="658" name="Shape 658"/>
          <p:cNvSpPr/>
          <p:nvPr/>
        </p:nvSpPr>
        <p:spPr>
          <a:xfrm>
            <a:off x="2514600" y="330198"/>
            <a:ext cx="6629400" cy="740953"/>
          </a:xfrm>
          <a:prstGeom prst="rect">
            <a:avLst/>
          </a:prstGeom>
          <a:solidFill>
            <a:srgbClr val="F2F2F2">
              <a:alpha val="69803"/>
            </a:srgb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659" name="Shape 659"/>
          <p:cNvSpPr/>
          <p:nvPr/>
        </p:nvSpPr>
        <p:spPr>
          <a:xfrm flipH="1">
            <a:off x="2367370" y="330198"/>
            <a:ext cx="156753" cy="740953"/>
          </a:xfrm>
          <a:prstGeom prst="rect">
            <a:avLst/>
          </a:prstGeom>
          <a:solidFill>
            <a:srgbClr val="CC3294"/>
          </a:solidFill>
          <a:ln>
            <a:noFill/>
          </a:ln>
        </p:spPr>
        <p:txBody>
          <a:bodyPr lIns="91425" tIns="45700" rIns="91425" bIns="45700" anchor="ctr" anchorCtr="0">
            <a:noAutofit/>
          </a:bodyPr>
          <a:lstStyle/>
          <a:p>
            <a:pPr marL="0" marR="0" lvl="0" indent="0" rtl="0">
              <a:spcBef>
                <a:spcPts val="0"/>
              </a:spcBef>
              <a:buNone/>
            </a:pPr>
            <a:endParaRPr sz="1800" b="0" i="0" u="none" strike="noStrike" cap="none" baseline="0">
              <a:solidFill>
                <a:schemeClr val="lt1"/>
              </a:solidFill>
              <a:latin typeface="Omnes Medium" pitchFamily="50" charset="0"/>
              <a:ea typeface="Calibri"/>
              <a:cs typeface="Calibri"/>
              <a:sym typeface="Calibri"/>
            </a:endParaRPr>
          </a:p>
        </p:txBody>
      </p:sp>
      <p:sp>
        <p:nvSpPr>
          <p:cNvPr id="660" name="Shape 660"/>
          <p:cNvSpPr txBox="1">
            <a:spLocks noGrp="1"/>
          </p:cNvSpPr>
          <p:nvPr>
            <p:ph type="title"/>
          </p:nvPr>
        </p:nvSpPr>
        <p:spPr>
          <a:xfrm>
            <a:off x="2616200" y="394214"/>
            <a:ext cx="6198286" cy="574820"/>
          </a:xfrm>
          <a:prstGeom prst="rect">
            <a:avLst/>
          </a:prstGeom>
          <a:noFill/>
          <a:ln>
            <a:noFill/>
          </a:ln>
        </p:spPr>
        <p:txBody>
          <a:bodyPr lIns="91425" tIns="45700" rIns="91425" bIns="45700" anchor="ctr" anchorCtr="0">
            <a:noAutofit/>
          </a:bodyPr>
          <a:lstStyle/>
          <a:p>
            <a:pPr marL="0" marR="0" lvl="0" indent="0" rtl="0">
              <a:lnSpc>
                <a:spcPct val="90000"/>
              </a:lnSpc>
              <a:spcBef>
                <a:spcPts val="0"/>
              </a:spcBef>
              <a:buClr>
                <a:srgbClr val="CC3294"/>
              </a:buClr>
              <a:buSzPct val="25000"/>
              <a:buFont typeface="Arial"/>
              <a:buNone/>
            </a:pPr>
            <a:r>
              <a:rPr lang="es-ES" sz="2300" b="0" i="0" u="none" strike="noStrike" cap="none" baseline="0" dirty="0">
                <a:solidFill>
                  <a:srgbClr val="CC3294"/>
                </a:solidFill>
                <a:latin typeface="Calibri"/>
                <a:cs typeface="Calibri"/>
                <a:sym typeface="Arial"/>
              </a:rPr>
              <a:t>Referentes para la cualificación del talento humano que trabaja con primera infancia</a:t>
            </a:r>
          </a:p>
        </p:txBody>
      </p:sp>
      <p:sp>
        <p:nvSpPr>
          <p:cNvPr id="661" name="Shape 661"/>
          <p:cNvSpPr txBox="1"/>
          <p:nvPr/>
        </p:nvSpPr>
        <p:spPr>
          <a:xfrm>
            <a:off x="5412691" y="2214900"/>
            <a:ext cx="3174999" cy="2428200"/>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s-ES" sz="2000" b="0" i="0" u="none" strike="noStrike" cap="none" baseline="0" dirty="0">
                <a:solidFill>
                  <a:srgbClr val="7F7F7F"/>
                </a:solidFill>
                <a:latin typeface="Calibri"/>
                <a:cs typeface="Calibri"/>
                <a:sym typeface="Arial"/>
              </a:rPr>
              <a:t>La cualificación del talento humano </a:t>
            </a:r>
            <a:r>
              <a:rPr lang="es-ES" sz="2000" b="0" i="0" u="none" strike="noStrike" cap="none" baseline="0" dirty="0" smtClean="0">
                <a:solidFill>
                  <a:srgbClr val="7F7F7F"/>
                </a:solidFill>
                <a:latin typeface="Calibri"/>
                <a:cs typeface="Calibri"/>
                <a:sym typeface="Arial"/>
              </a:rPr>
              <a:t>es un </a:t>
            </a:r>
            <a:r>
              <a:rPr lang="es-ES" sz="2000" b="0" i="0" u="none" strike="noStrike" cap="none" baseline="0" dirty="0">
                <a:solidFill>
                  <a:srgbClr val="7F7F7F"/>
                </a:solidFill>
                <a:latin typeface="Calibri"/>
                <a:cs typeface="Calibri"/>
                <a:sym typeface="Arial"/>
              </a:rPr>
              <a:t>proceso </a:t>
            </a:r>
            <a:r>
              <a:rPr lang="es-ES" sz="2000" b="0" i="0" u="none" strike="noStrike" cap="none" baseline="0" dirty="0" smtClean="0">
                <a:solidFill>
                  <a:srgbClr val="7F7F7F"/>
                </a:solidFill>
                <a:latin typeface="Calibri"/>
                <a:cs typeface="Calibri"/>
                <a:sym typeface="Arial"/>
              </a:rPr>
              <a:t>permanente, </a:t>
            </a:r>
            <a:r>
              <a:rPr lang="es-ES" sz="2000" b="0" i="0" u="none" strike="noStrike" cap="none" baseline="0" dirty="0">
                <a:solidFill>
                  <a:srgbClr val="7F7F7F"/>
                </a:solidFill>
                <a:latin typeface="Calibri"/>
                <a:cs typeface="Calibri"/>
                <a:sym typeface="Arial"/>
              </a:rPr>
              <a:t>de largo </a:t>
            </a:r>
            <a:r>
              <a:rPr lang="es-ES" sz="2000" b="0" i="0" u="none" strike="noStrike" cap="none" baseline="0" dirty="0" smtClean="0">
                <a:solidFill>
                  <a:srgbClr val="7F7F7F"/>
                </a:solidFill>
                <a:latin typeface="Calibri"/>
                <a:cs typeface="Calibri"/>
                <a:sym typeface="Arial"/>
              </a:rPr>
              <a:t>plazo, orientado a incrementar </a:t>
            </a:r>
            <a:r>
              <a:rPr lang="es-ES" sz="2000" b="0" i="0" u="none" strike="noStrike" cap="none" baseline="0" dirty="0">
                <a:solidFill>
                  <a:srgbClr val="7F7F7F"/>
                </a:solidFill>
                <a:latin typeface="Calibri"/>
                <a:cs typeface="Calibri"/>
                <a:sym typeface="Arial"/>
              </a:rPr>
              <a:t>la calidad de las acciones que llevan a cabo los diferentes actores que trabajan con la primera </a:t>
            </a:r>
            <a:r>
              <a:rPr lang="es-ES" sz="2000" b="0" i="0" u="none" strike="noStrike" cap="none" baseline="0" dirty="0" smtClean="0">
                <a:solidFill>
                  <a:srgbClr val="7F7F7F"/>
                </a:solidFill>
                <a:latin typeface="Calibri"/>
                <a:cs typeface="Calibri"/>
                <a:sym typeface="Arial"/>
              </a:rPr>
              <a:t>infancia.</a:t>
            </a:r>
          </a:p>
        </p:txBody>
      </p:sp>
      <p:pic>
        <p:nvPicPr>
          <p:cNvPr id="2" name="Imagen 1"/>
          <p:cNvPicPr>
            <a:picLocks noChangeAspect="1"/>
          </p:cNvPicPr>
          <p:nvPr/>
        </p:nvPicPr>
        <p:blipFill rotWithShape="1">
          <a:blip r:embed="rId4">
            <a:extLst>
              <a:ext uri="{28A0092B-C50C-407E-A947-70E740481C1C}">
                <a14:useLocalDpi xmlns:a14="http://schemas.microsoft.com/office/drawing/2010/main" val="0"/>
              </a:ext>
            </a:extLst>
          </a:blip>
          <a:srcRect l="29342" t="12302" r="17500" b="9540"/>
          <a:stretch/>
        </p:blipFill>
        <p:spPr>
          <a:xfrm>
            <a:off x="1112616" y="1897153"/>
            <a:ext cx="3743765" cy="36696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pic>
        <p:nvPicPr>
          <p:cNvPr id="667" name="Shape 667"/>
          <p:cNvPicPr preferRelativeResize="0"/>
          <p:nvPr/>
        </p:nvPicPr>
        <p:blipFill rotWithShape="1">
          <a:blip r:embed="rId3"/>
          <a:srcRect/>
          <a:stretch/>
        </p:blipFill>
        <p:spPr>
          <a:xfrm>
            <a:off x="0" y="0"/>
            <a:ext cx="9144000" cy="6858000"/>
          </a:xfrm>
          <a:prstGeom prst="rect">
            <a:avLst/>
          </a:prstGeom>
          <a:noFill/>
          <a:ln>
            <a:noFill/>
          </a:ln>
        </p:spPr>
      </p:pic>
      <p:pic>
        <p:nvPicPr>
          <p:cNvPr id="668" name="Shape 668"/>
          <p:cNvPicPr preferRelativeResize="0"/>
          <p:nvPr/>
        </p:nvPicPr>
        <p:blipFill rotWithShape="1">
          <a:blip r:embed="rId4"/>
          <a:srcRect/>
          <a:stretch/>
        </p:blipFill>
        <p:spPr>
          <a:xfrm>
            <a:off x="0" y="0"/>
            <a:ext cx="9144000" cy="6858000"/>
          </a:xfrm>
          <a:prstGeom prst="rect">
            <a:avLst/>
          </a:prstGeom>
          <a:noFill/>
          <a:ln>
            <a:noFill/>
          </a:ln>
        </p:spPr>
      </p:pic>
      <p:sp>
        <p:nvSpPr>
          <p:cNvPr id="669" name="Shape 669"/>
          <p:cNvSpPr/>
          <p:nvPr/>
        </p:nvSpPr>
        <p:spPr>
          <a:xfrm>
            <a:off x="2514600" y="330198"/>
            <a:ext cx="6629400" cy="740953"/>
          </a:xfrm>
          <a:prstGeom prst="rect">
            <a:avLst/>
          </a:prstGeom>
          <a:solidFill>
            <a:srgbClr val="F2F2F2">
              <a:alpha val="69803"/>
            </a:srgbClr>
          </a:solidFill>
          <a:ln>
            <a:noFill/>
          </a:ln>
        </p:spPr>
        <p:txBody>
          <a:bodyPr lIns="91425" tIns="45700" rIns="91425" bIns="45700" anchor="ctr" anchorCtr="0">
            <a:noAutofit/>
          </a:bodyPr>
          <a:lstStyle/>
          <a:p>
            <a:pPr marL="0" marR="0" lvl="0" indent="0" rtl="0">
              <a:spcBef>
                <a:spcPts val="0"/>
              </a:spcBef>
              <a:buNone/>
            </a:pPr>
            <a:endParaRPr sz="1800" b="0" i="0" u="none" strike="noStrike" cap="none" baseline="0">
              <a:solidFill>
                <a:schemeClr val="lt1"/>
              </a:solidFill>
              <a:latin typeface="Omnes Medium" pitchFamily="50" charset="0"/>
              <a:ea typeface="Calibri"/>
              <a:cs typeface="Calibri"/>
              <a:sym typeface="Calibri"/>
            </a:endParaRPr>
          </a:p>
        </p:txBody>
      </p:sp>
      <p:sp>
        <p:nvSpPr>
          <p:cNvPr id="670" name="Shape 670"/>
          <p:cNvSpPr/>
          <p:nvPr/>
        </p:nvSpPr>
        <p:spPr>
          <a:xfrm flipH="1">
            <a:off x="2367370" y="330198"/>
            <a:ext cx="156753" cy="740953"/>
          </a:xfrm>
          <a:prstGeom prst="rect">
            <a:avLst/>
          </a:prstGeom>
          <a:solidFill>
            <a:srgbClr val="CC3294"/>
          </a:solidFill>
          <a:ln>
            <a:noFill/>
          </a:ln>
        </p:spPr>
        <p:txBody>
          <a:bodyPr lIns="91425" tIns="45700" rIns="91425" bIns="45700" anchor="ctr" anchorCtr="0">
            <a:noAutofit/>
          </a:bodyPr>
          <a:lstStyle/>
          <a:p>
            <a:pPr marL="0" marR="0" lvl="0" indent="0" rtl="0">
              <a:spcBef>
                <a:spcPts val="0"/>
              </a:spcBef>
              <a:buNone/>
            </a:pPr>
            <a:endParaRPr sz="1800" b="0" i="0" u="none" strike="noStrike" cap="none" baseline="0">
              <a:solidFill>
                <a:schemeClr val="lt1"/>
              </a:solidFill>
              <a:latin typeface="Omnes Medium" pitchFamily="50" charset="0"/>
              <a:ea typeface="Calibri"/>
              <a:cs typeface="Calibri"/>
              <a:sym typeface="Calibri"/>
            </a:endParaRPr>
          </a:p>
        </p:txBody>
      </p:sp>
      <p:sp>
        <p:nvSpPr>
          <p:cNvPr id="671" name="Shape 671"/>
          <p:cNvSpPr txBox="1">
            <a:spLocks noGrp="1"/>
          </p:cNvSpPr>
          <p:nvPr>
            <p:ph type="title"/>
          </p:nvPr>
        </p:nvSpPr>
        <p:spPr>
          <a:xfrm>
            <a:off x="2616200" y="394214"/>
            <a:ext cx="6198286" cy="574820"/>
          </a:xfrm>
          <a:prstGeom prst="rect">
            <a:avLst/>
          </a:prstGeom>
          <a:noFill/>
          <a:ln>
            <a:noFill/>
          </a:ln>
        </p:spPr>
        <p:txBody>
          <a:bodyPr lIns="91425" tIns="45700" rIns="91425" bIns="45700" anchor="ctr" anchorCtr="0">
            <a:noAutofit/>
          </a:bodyPr>
          <a:lstStyle/>
          <a:p>
            <a:pPr marL="0" marR="0" lvl="0" indent="0" rtl="0">
              <a:lnSpc>
                <a:spcPct val="90000"/>
              </a:lnSpc>
              <a:spcBef>
                <a:spcPts val="0"/>
              </a:spcBef>
              <a:buClr>
                <a:srgbClr val="CC3294"/>
              </a:buClr>
              <a:buSzPct val="25000"/>
              <a:buFont typeface="Arial"/>
              <a:buNone/>
            </a:pPr>
            <a:r>
              <a:rPr lang="es-ES" sz="2300" b="0" i="0" u="none" strike="noStrike" cap="none" baseline="0" dirty="0">
                <a:solidFill>
                  <a:srgbClr val="CC3294"/>
                </a:solidFill>
                <a:latin typeface="Calibri"/>
                <a:cs typeface="Calibri"/>
                <a:sym typeface="Arial"/>
              </a:rPr>
              <a:t>Referentes para la cualificación del talento humano que trabaja con primera infancia</a:t>
            </a:r>
          </a:p>
        </p:txBody>
      </p:sp>
      <p:sp>
        <p:nvSpPr>
          <p:cNvPr id="672" name="Shape 672"/>
          <p:cNvSpPr txBox="1"/>
          <p:nvPr/>
        </p:nvSpPr>
        <p:spPr>
          <a:xfrm>
            <a:off x="507064" y="2224253"/>
            <a:ext cx="3451325" cy="2600410"/>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s-ES" sz="1800" b="0" i="0" u="none" strike="noStrike" cap="none" baseline="0" dirty="0">
                <a:solidFill>
                  <a:srgbClr val="7F7F7F"/>
                </a:solidFill>
                <a:latin typeface="Calibri"/>
                <a:cs typeface="Calibri"/>
                <a:sym typeface="Arial"/>
              </a:rPr>
              <a:t>Los procesos de cualificación de los agentes vinculados a la atención </a:t>
            </a:r>
            <a:r>
              <a:rPr lang="es-ES" sz="1800" b="0" i="0" u="none" strike="noStrike" cap="none" baseline="0" dirty="0" smtClean="0">
                <a:solidFill>
                  <a:srgbClr val="7F7F7F"/>
                </a:solidFill>
                <a:latin typeface="Calibri"/>
                <a:cs typeface="Calibri"/>
                <a:sym typeface="Arial"/>
              </a:rPr>
              <a:t>integral, </a:t>
            </a:r>
            <a:r>
              <a:rPr lang="es-ES" sz="1800" b="0" i="0" u="none" strike="noStrike" cap="none" baseline="0" dirty="0">
                <a:solidFill>
                  <a:srgbClr val="7F7F7F"/>
                </a:solidFill>
                <a:latin typeface="Calibri"/>
                <a:cs typeface="Calibri"/>
                <a:sym typeface="Arial"/>
              </a:rPr>
              <a:t>responden a la necesidad de armonizar las prácticas de gestión </a:t>
            </a:r>
            <a:r>
              <a:rPr lang="es-ES" sz="1800" b="0" i="0" u="none" strike="noStrike" cap="none" baseline="0" dirty="0" smtClean="0">
                <a:solidFill>
                  <a:srgbClr val="7F7F7F"/>
                </a:solidFill>
                <a:latin typeface="Calibri"/>
                <a:cs typeface="Calibri"/>
                <a:sym typeface="Arial"/>
              </a:rPr>
              <a:t>y atención, </a:t>
            </a:r>
            <a:r>
              <a:rPr lang="es-ES" sz="1800" b="0" i="0" u="none" strike="noStrike" cap="none" baseline="0" dirty="0">
                <a:solidFill>
                  <a:srgbClr val="7F7F7F"/>
                </a:solidFill>
                <a:latin typeface="Calibri"/>
                <a:cs typeface="Calibri"/>
                <a:sym typeface="Arial"/>
              </a:rPr>
              <a:t>con los marcos de política y los horizontes de comprensión con los cuales cuenta el país sobre el desarrollo infantil, concepción de niño y niña, entre </a:t>
            </a:r>
            <a:r>
              <a:rPr lang="es-ES" sz="1800" b="0" i="0" u="none" strike="noStrike" cap="none" baseline="0" dirty="0" smtClean="0">
                <a:solidFill>
                  <a:srgbClr val="7F7F7F"/>
                </a:solidFill>
                <a:latin typeface="Calibri"/>
                <a:cs typeface="Calibri"/>
                <a:sym typeface="Arial"/>
              </a:rPr>
              <a:t>otros</a:t>
            </a:r>
            <a:r>
              <a:rPr lang="es-ES" sz="1800" dirty="0" smtClean="0">
                <a:solidFill>
                  <a:srgbClr val="7F7F7F"/>
                </a:solidFill>
                <a:latin typeface="Calibri"/>
                <a:cs typeface="Calibri"/>
              </a:rPr>
              <a:t>.</a:t>
            </a:r>
            <a:endParaRPr lang="es-ES" sz="1800" b="0" i="0" u="none" strike="noStrike" cap="none" baseline="0" dirty="0">
              <a:solidFill>
                <a:srgbClr val="7F7F7F"/>
              </a:solidFill>
              <a:latin typeface="Calibri"/>
              <a:cs typeface="Calibri"/>
              <a:sym typeface="Arial"/>
            </a:endParaRPr>
          </a:p>
        </p:txBody>
      </p:sp>
      <p:pic>
        <p:nvPicPr>
          <p:cNvPr id="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9881" y="2355278"/>
            <a:ext cx="4026301" cy="2684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0464"/>
            <a:ext cx="9144000" cy="6858000"/>
          </a:xfrm>
          <a:prstGeom prst="rect">
            <a:avLst/>
          </a:prstGeom>
        </p:spPr>
      </p:pic>
      <p:pic>
        <p:nvPicPr>
          <p:cNvPr id="700" name="Shape 700"/>
          <p:cNvPicPr preferRelativeResize="0"/>
          <p:nvPr/>
        </p:nvPicPr>
        <p:blipFill rotWithShape="1">
          <a:blip r:embed="rId4"/>
          <a:srcRect l="886" t="421" b="935"/>
          <a:stretch/>
        </p:blipFill>
        <p:spPr>
          <a:xfrm>
            <a:off x="5465012" y="2817768"/>
            <a:ext cx="2349499" cy="30956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ángulo 5"/>
          <p:cNvSpPr/>
          <p:nvPr/>
        </p:nvSpPr>
        <p:spPr>
          <a:xfrm>
            <a:off x="0" y="6617368"/>
            <a:ext cx="1413709" cy="240632"/>
          </a:xfrm>
          <a:prstGeom prst="rect">
            <a:avLst/>
          </a:prstGeom>
          <a:solidFill>
            <a:srgbClr val="C0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ángulo 6"/>
          <p:cNvSpPr/>
          <p:nvPr/>
        </p:nvSpPr>
        <p:spPr>
          <a:xfrm>
            <a:off x="1413710" y="6617368"/>
            <a:ext cx="1263316" cy="240632"/>
          </a:xfrm>
          <a:prstGeom prst="rect">
            <a:avLst/>
          </a:prstGeom>
          <a:solidFill>
            <a:srgbClr val="57A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ángulo 7"/>
          <p:cNvSpPr/>
          <p:nvPr/>
        </p:nvSpPr>
        <p:spPr>
          <a:xfrm>
            <a:off x="2677026" y="6617368"/>
            <a:ext cx="1263316" cy="240632"/>
          </a:xfrm>
          <a:prstGeom prst="rect">
            <a:avLst/>
          </a:prstGeom>
          <a:solidFill>
            <a:srgbClr val="089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ángulo 8"/>
          <p:cNvSpPr/>
          <p:nvPr/>
        </p:nvSpPr>
        <p:spPr>
          <a:xfrm>
            <a:off x="3940342" y="6617368"/>
            <a:ext cx="1263316" cy="240632"/>
          </a:xfrm>
          <a:prstGeom prst="rect">
            <a:avLst/>
          </a:prstGeom>
          <a:solidFill>
            <a:srgbClr val="AE2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ángulo 9"/>
          <p:cNvSpPr/>
          <p:nvPr/>
        </p:nvSpPr>
        <p:spPr>
          <a:xfrm>
            <a:off x="5203658" y="6617368"/>
            <a:ext cx="1263316" cy="240632"/>
          </a:xfrm>
          <a:prstGeom prst="rect">
            <a:avLst/>
          </a:prstGeom>
          <a:solidFill>
            <a:srgbClr val="A0B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ángulo 10"/>
          <p:cNvSpPr/>
          <p:nvPr/>
        </p:nvSpPr>
        <p:spPr>
          <a:xfrm>
            <a:off x="6466974" y="6617368"/>
            <a:ext cx="1263316" cy="240632"/>
          </a:xfrm>
          <a:prstGeom prst="rect">
            <a:avLst/>
          </a:prstGeom>
          <a:solidFill>
            <a:srgbClr val="CA7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ángulo 11"/>
          <p:cNvSpPr/>
          <p:nvPr/>
        </p:nvSpPr>
        <p:spPr>
          <a:xfrm>
            <a:off x="7730290" y="6617368"/>
            <a:ext cx="1413710" cy="240632"/>
          </a:xfrm>
          <a:prstGeom prst="rect">
            <a:avLst/>
          </a:prstGeom>
          <a:solidFill>
            <a:srgbClr val="4E6C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6622" t="89181" r="26404" b="3450"/>
          <a:stretch/>
        </p:blipFill>
        <p:spPr>
          <a:xfrm>
            <a:off x="1696454" y="397041"/>
            <a:ext cx="6033836" cy="7098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Shape 194"/>
          <p:cNvPicPr preferRelativeResize="0"/>
          <p:nvPr/>
        </p:nvPicPr>
        <p:blipFill rotWithShape="1">
          <a:blip r:embed="rId3"/>
          <a:srcRect/>
          <a:stretch/>
        </p:blipFill>
        <p:spPr>
          <a:xfrm>
            <a:off x="0" y="-153441"/>
            <a:ext cx="9144000" cy="6858000"/>
          </a:xfrm>
          <a:prstGeom prst="rect">
            <a:avLst/>
          </a:prstGeom>
          <a:noFill/>
          <a:ln>
            <a:noFill/>
          </a:ln>
        </p:spPr>
      </p:pic>
      <p:grpSp>
        <p:nvGrpSpPr>
          <p:cNvPr id="197" name="Shape 197"/>
          <p:cNvGrpSpPr/>
          <p:nvPr/>
        </p:nvGrpSpPr>
        <p:grpSpPr>
          <a:xfrm>
            <a:off x="2861215" y="1196220"/>
            <a:ext cx="3482331" cy="3312275"/>
            <a:chOff x="2336800" y="1047750"/>
            <a:chExt cx="4889499" cy="4650723"/>
          </a:xfrm>
        </p:grpSpPr>
        <p:sp>
          <p:nvSpPr>
            <p:cNvPr id="198" name="Shape 198"/>
            <p:cNvSpPr/>
            <p:nvPr/>
          </p:nvSpPr>
          <p:spPr>
            <a:xfrm>
              <a:off x="4572000" y="1054100"/>
              <a:ext cx="2654299" cy="2654299"/>
            </a:xfrm>
            <a:prstGeom prst="ellipse">
              <a:avLst/>
            </a:prstGeom>
            <a:solidFill>
              <a:schemeClr val="accent6">
                <a:alpha val="80000"/>
              </a:schemeClr>
            </a:solidFill>
            <a:ln>
              <a:noFill/>
            </a:ln>
          </p:spPr>
          <p:txBody>
            <a:bodyPr lIns="91425" tIns="45700" rIns="91425" bIns="45700" anchor="ctr" anchorCtr="0">
              <a:noAutofit/>
            </a:bodyPr>
            <a:lstStyle/>
            <a:p>
              <a:pPr marL="0" marR="0" lvl="0" indent="0" algn="ctr" rtl="0">
                <a:spcBef>
                  <a:spcPts val="0"/>
                </a:spcBef>
                <a:buNone/>
              </a:pPr>
              <a:endParaRPr sz="1400" b="0" i="0" u="none" strike="noStrike" cap="none" baseline="0">
                <a:solidFill>
                  <a:srgbClr val="FFFFFF"/>
                </a:solidFill>
                <a:latin typeface="Calibri"/>
                <a:ea typeface="Arial"/>
                <a:cs typeface="Calibri"/>
                <a:sym typeface="Arial"/>
                <a:rtl val="0"/>
              </a:endParaRPr>
            </a:p>
          </p:txBody>
        </p:sp>
        <p:sp>
          <p:nvSpPr>
            <p:cNvPr id="199" name="Shape 199"/>
            <p:cNvSpPr/>
            <p:nvPr/>
          </p:nvSpPr>
          <p:spPr>
            <a:xfrm>
              <a:off x="2336800" y="3044174"/>
              <a:ext cx="2654299" cy="2654299"/>
            </a:xfrm>
            <a:prstGeom prst="ellipse">
              <a:avLst/>
            </a:prstGeom>
            <a:solidFill>
              <a:srgbClr val="C2CA3E">
                <a:alpha val="80000"/>
              </a:srgbClr>
            </a:solidFill>
            <a:ln>
              <a:noFill/>
            </a:ln>
          </p:spPr>
          <p:txBody>
            <a:bodyPr lIns="91425" tIns="45700" rIns="91425" bIns="45700" anchor="ctr" anchorCtr="0">
              <a:noAutofit/>
            </a:bodyPr>
            <a:lstStyle/>
            <a:p>
              <a:pPr marL="0" marR="0" lvl="0" indent="0" algn="ctr" rtl="0">
                <a:spcBef>
                  <a:spcPts val="0"/>
                </a:spcBef>
                <a:buNone/>
              </a:pPr>
              <a:endParaRPr sz="1400" b="0" i="0" u="none" strike="noStrike" cap="none" baseline="0">
                <a:solidFill>
                  <a:srgbClr val="FFFFFF"/>
                </a:solidFill>
                <a:latin typeface="Calibri"/>
                <a:ea typeface="Arial"/>
                <a:cs typeface="Calibri"/>
                <a:sym typeface="Arial"/>
                <a:rtl val="0"/>
              </a:endParaRPr>
            </a:p>
          </p:txBody>
        </p:sp>
        <p:sp>
          <p:nvSpPr>
            <p:cNvPr id="200" name="Shape 200"/>
            <p:cNvSpPr/>
            <p:nvPr/>
          </p:nvSpPr>
          <p:spPr>
            <a:xfrm>
              <a:off x="2336800" y="1047750"/>
              <a:ext cx="2654299" cy="2654299"/>
            </a:xfrm>
            <a:prstGeom prst="ellipse">
              <a:avLst/>
            </a:prstGeom>
            <a:solidFill>
              <a:srgbClr val="14BFEA">
                <a:alpha val="80000"/>
              </a:srgbClr>
            </a:solidFill>
            <a:ln>
              <a:noFill/>
            </a:ln>
          </p:spPr>
          <p:txBody>
            <a:bodyPr lIns="91425" tIns="45700" rIns="91425" bIns="45700" anchor="ctr" anchorCtr="0">
              <a:noAutofit/>
            </a:bodyPr>
            <a:lstStyle/>
            <a:p>
              <a:pPr marL="0" marR="0" lvl="0" indent="0" algn="ctr" rtl="0">
                <a:spcBef>
                  <a:spcPts val="0"/>
                </a:spcBef>
                <a:buNone/>
              </a:pPr>
              <a:endParaRPr sz="1400" b="0" i="0" u="none" strike="noStrike" cap="none" baseline="0">
                <a:solidFill>
                  <a:srgbClr val="FFFFFF"/>
                </a:solidFill>
                <a:latin typeface="Calibri"/>
                <a:ea typeface="Arial"/>
                <a:cs typeface="Calibri"/>
                <a:sym typeface="Arial"/>
                <a:rtl val="0"/>
              </a:endParaRPr>
            </a:p>
          </p:txBody>
        </p:sp>
        <p:sp>
          <p:nvSpPr>
            <p:cNvPr id="201" name="Shape 201"/>
            <p:cNvSpPr/>
            <p:nvPr/>
          </p:nvSpPr>
          <p:spPr>
            <a:xfrm>
              <a:off x="2746222" y="1449854"/>
              <a:ext cx="1810056" cy="168536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s-ES" sz="2400" b="0" i="0" u="none" strike="noStrike" cap="none" baseline="0" dirty="0">
                  <a:solidFill>
                    <a:srgbClr val="FFFFFF"/>
                  </a:solidFill>
                  <a:latin typeface="Calibri"/>
                  <a:cs typeface="Calibri"/>
                  <a:sym typeface="Arial"/>
                  <a:rtl val="0"/>
                </a:rPr>
                <a:t>Entorno</a:t>
              </a:r>
            </a:p>
            <a:p>
              <a:pPr marL="0" marR="0" lvl="0" indent="0" algn="ctr" rtl="0">
                <a:spcBef>
                  <a:spcPts val="0"/>
                </a:spcBef>
                <a:buSzPct val="25000"/>
                <a:buNone/>
              </a:pPr>
              <a:r>
                <a:rPr lang="es-ES" sz="2400" b="0" i="0" u="none" strike="noStrike" cap="none" baseline="0" dirty="0">
                  <a:solidFill>
                    <a:srgbClr val="FFFFFF"/>
                  </a:solidFill>
                  <a:latin typeface="Calibri"/>
                  <a:cs typeface="Calibri"/>
                  <a:sym typeface="Arial"/>
                  <a:rtl val="0"/>
                </a:rPr>
                <a:t>Espacio</a:t>
              </a:r>
            </a:p>
            <a:p>
              <a:pPr marL="0" marR="0" lvl="0" indent="0" algn="ctr" rtl="0">
                <a:spcBef>
                  <a:spcPts val="0"/>
                </a:spcBef>
                <a:buSzPct val="25000"/>
                <a:buNone/>
              </a:pPr>
              <a:r>
                <a:rPr lang="es-ES" sz="2400" b="0" i="0" u="none" strike="noStrike" cap="none" baseline="0" dirty="0">
                  <a:solidFill>
                    <a:srgbClr val="FFFFFF"/>
                  </a:solidFill>
                  <a:latin typeface="Calibri"/>
                  <a:cs typeface="Calibri"/>
                  <a:sym typeface="Arial"/>
                  <a:rtl val="0"/>
                </a:rPr>
                <a:t>Público</a:t>
              </a:r>
            </a:p>
          </p:txBody>
        </p:sp>
        <p:sp>
          <p:nvSpPr>
            <p:cNvPr id="202" name="Shape 202"/>
            <p:cNvSpPr/>
            <p:nvPr/>
          </p:nvSpPr>
          <p:spPr>
            <a:xfrm>
              <a:off x="4572000" y="3044174"/>
              <a:ext cx="2654299" cy="2654299"/>
            </a:xfrm>
            <a:prstGeom prst="ellipse">
              <a:avLst/>
            </a:prstGeom>
            <a:solidFill>
              <a:srgbClr val="DA65B3">
                <a:alpha val="80000"/>
              </a:srgbClr>
            </a:solidFill>
            <a:ln>
              <a:noFill/>
            </a:ln>
          </p:spPr>
          <p:txBody>
            <a:bodyPr lIns="91425" tIns="45700" rIns="91425" bIns="45700" anchor="ctr" anchorCtr="0">
              <a:noAutofit/>
            </a:bodyPr>
            <a:lstStyle/>
            <a:p>
              <a:pPr marL="0" marR="0" lvl="0" indent="0" algn="ctr" rtl="0">
                <a:spcBef>
                  <a:spcPts val="0"/>
                </a:spcBef>
                <a:buNone/>
              </a:pPr>
              <a:endParaRPr sz="1400" b="0" i="0" u="none" strike="noStrike" cap="none" baseline="0">
                <a:solidFill>
                  <a:srgbClr val="FFFFFF"/>
                </a:solidFill>
                <a:latin typeface="Calibri"/>
                <a:ea typeface="Arial"/>
                <a:cs typeface="Calibri"/>
                <a:sym typeface="Arial"/>
                <a:rtl val="0"/>
              </a:endParaRPr>
            </a:p>
          </p:txBody>
        </p:sp>
        <p:sp>
          <p:nvSpPr>
            <p:cNvPr id="203" name="Shape 203"/>
            <p:cNvSpPr/>
            <p:nvPr/>
          </p:nvSpPr>
          <p:spPr>
            <a:xfrm>
              <a:off x="4755541" y="3482155"/>
              <a:ext cx="2287217" cy="168536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s-ES" sz="2400" b="0" i="0" u="none" strike="noStrike" cap="none" baseline="0" dirty="0">
                  <a:solidFill>
                    <a:srgbClr val="FFFFFF"/>
                  </a:solidFill>
                  <a:latin typeface="Calibri"/>
                  <a:cs typeface="Calibri"/>
                  <a:sym typeface="Arial"/>
                  <a:rtl val="0"/>
                </a:rPr>
                <a:t>Entorno</a:t>
              </a:r>
            </a:p>
            <a:p>
              <a:pPr marL="0" marR="0" lvl="0" indent="0" algn="ctr" rtl="0">
                <a:spcBef>
                  <a:spcPts val="0"/>
                </a:spcBef>
                <a:buSzPct val="25000"/>
                <a:buNone/>
              </a:pPr>
              <a:r>
                <a:rPr lang="es-ES" sz="2400" b="0" i="0" u="none" strike="noStrike" cap="none" baseline="0" dirty="0">
                  <a:solidFill>
                    <a:srgbClr val="FFFFFF"/>
                  </a:solidFill>
                  <a:latin typeface="Calibri"/>
                  <a:cs typeface="Calibri"/>
                  <a:sym typeface="Arial"/>
                  <a:rtl val="0"/>
                </a:rPr>
                <a:t>Institución</a:t>
              </a:r>
            </a:p>
            <a:p>
              <a:pPr marL="0" marR="0" lvl="0" indent="0" algn="ctr" rtl="0">
                <a:spcBef>
                  <a:spcPts val="0"/>
                </a:spcBef>
                <a:buSzPct val="25000"/>
                <a:buNone/>
              </a:pPr>
              <a:r>
                <a:rPr lang="es-ES" sz="2400" b="0" i="0" u="none" strike="noStrike" cap="none" baseline="0" dirty="0">
                  <a:solidFill>
                    <a:srgbClr val="FFFFFF"/>
                  </a:solidFill>
                  <a:latin typeface="Calibri"/>
                  <a:cs typeface="Calibri"/>
                  <a:sym typeface="Arial"/>
                  <a:rtl val="0"/>
                </a:rPr>
                <a:t>de Salud</a:t>
              </a:r>
            </a:p>
          </p:txBody>
        </p:sp>
        <p:sp>
          <p:nvSpPr>
            <p:cNvPr id="204" name="Shape 204"/>
            <p:cNvSpPr/>
            <p:nvPr/>
          </p:nvSpPr>
          <p:spPr>
            <a:xfrm>
              <a:off x="2539091" y="3771158"/>
              <a:ext cx="2176931" cy="1166793"/>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s-ES" sz="2400" b="0" i="0" u="none" strike="noStrike" cap="none" baseline="0" dirty="0">
                  <a:solidFill>
                    <a:srgbClr val="FFFFFF"/>
                  </a:solidFill>
                  <a:latin typeface="Calibri"/>
                  <a:cs typeface="Calibri"/>
                  <a:sym typeface="Arial"/>
                  <a:rtl val="0"/>
                </a:rPr>
                <a:t>Entorno</a:t>
              </a:r>
            </a:p>
            <a:p>
              <a:pPr marL="0" marR="0" lvl="0" indent="0" algn="ctr" rtl="0">
                <a:spcBef>
                  <a:spcPts val="0"/>
                </a:spcBef>
                <a:buSzPct val="25000"/>
                <a:buNone/>
              </a:pPr>
              <a:r>
                <a:rPr lang="es-ES" sz="2400" b="0" i="0" u="none" strike="noStrike" cap="none" baseline="0" dirty="0">
                  <a:solidFill>
                    <a:srgbClr val="FFFFFF"/>
                  </a:solidFill>
                  <a:latin typeface="Calibri"/>
                  <a:cs typeface="Calibri"/>
                  <a:sym typeface="Arial"/>
                  <a:rtl val="0"/>
                </a:rPr>
                <a:t>Educativo</a:t>
              </a:r>
            </a:p>
          </p:txBody>
        </p:sp>
        <p:sp>
          <p:nvSpPr>
            <p:cNvPr id="205" name="Shape 205"/>
            <p:cNvSpPr/>
            <p:nvPr/>
          </p:nvSpPr>
          <p:spPr>
            <a:xfrm>
              <a:off x="4994119" y="1726851"/>
              <a:ext cx="1810057" cy="1166793"/>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s-ES" sz="2400" b="0" i="0" u="none" strike="noStrike" cap="none" baseline="0" dirty="0">
                  <a:solidFill>
                    <a:srgbClr val="FFFFFF"/>
                  </a:solidFill>
                  <a:latin typeface="Calibri"/>
                  <a:cs typeface="Calibri"/>
                  <a:sym typeface="Arial"/>
                  <a:rtl val="0"/>
                </a:rPr>
                <a:t>Entorno</a:t>
              </a:r>
            </a:p>
            <a:p>
              <a:pPr marL="0" marR="0" lvl="0" indent="0" algn="ctr" rtl="0">
                <a:spcBef>
                  <a:spcPts val="0"/>
                </a:spcBef>
                <a:buSzPct val="25000"/>
                <a:buNone/>
              </a:pPr>
              <a:r>
                <a:rPr lang="es-ES" sz="2400" b="0" i="0" u="none" strike="noStrike" cap="none" baseline="0" dirty="0">
                  <a:solidFill>
                    <a:srgbClr val="FFFFFF"/>
                  </a:solidFill>
                  <a:latin typeface="Calibri"/>
                  <a:cs typeface="Calibri"/>
                  <a:sym typeface="Arial"/>
                  <a:rtl val="0"/>
                </a:rPr>
                <a:t>Hogar</a:t>
              </a:r>
            </a:p>
          </p:txBody>
        </p:sp>
      </p:grpSp>
      <p:sp>
        <p:nvSpPr>
          <p:cNvPr id="206" name="Shape 206"/>
          <p:cNvSpPr/>
          <p:nvPr/>
        </p:nvSpPr>
        <p:spPr>
          <a:xfrm rot="19689189">
            <a:off x="2435798" y="229226"/>
            <a:ext cx="4247748" cy="4127804"/>
          </a:xfrm>
          <a:custGeom>
            <a:avLst/>
            <a:gdLst/>
            <a:ahLst/>
            <a:cxnLst/>
            <a:rect l="0" t="0" r="0" b="0"/>
            <a:pathLst>
              <a:path w="120000" h="120000" extrusionOk="0">
                <a:moveTo>
                  <a:pt x="52759" y="4776"/>
                </a:moveTo>
                <a:lnTo>
                  <a:pt x="52759" y="4776"/>
                </a:lnTo>
                <a:cubicBezTo>
                  <a:pt x="78875" y="1367"/>
                  <a:pt x="103825" y="16638"/>
                  <a:pt x="112615" y="41413"/>
                </a:cubicBezTo>
                <a:lnTo>
                  <a:pt x="116664" y="40757"/>
                </a:lnTo>
                <a:lnTo>
                  <a:pt x="110986" y="51744"/>
                </a:lnTo>
                <a:lnTo>
                  <a:pt x="100179" y="43427"/>
                </a:lnTo>
                <a:lnTo>
                  <a:pt x="104211" y="42774"/>
                </a:lnTo>
                <a:cubicBezTo>
                  <a:pt x="96245" y="22638"/>
                  <a:pt x="75488" y="10468"/>
                  <a:pt x="53871" y="13259"/>
                </a:cubicBezTo>
                <a:close/>
              </a:path>
            </a:pathLst>
          </a:custGeom>
          <a:solidFill>
            <a:srgbClr val="00AB99"/>
          </a:solidFill>
          <a:ln>
            <a:noFill/>
          </a:ln>
        </p:spPr>
        <p:txBody>
          <a:bodyPr lIns="91425" tIns="45700" rIns="91425" bIns="45700" anchor="ctr" anchorCtr="0">
            <a:noAutofit/>
          </a:bodyPr>
          <a:lstStyle/>
          <a:p>
            <a:pPr marL="0" marR="0" lvl="0" indent="0" algn="ctr" rtl="0">
              <a:spcBef>
                <a:spcPts val="0"/>
              </a:spcBef>
              <a:buNone/>
            </a:pPr>
            <a:endParaRPr sz="1400" b="0" i="0" u="none" strike="noStrike" cap="none" baseline="0">
              <a:solidFill>
                <a:srgbClr val="000000"/>
              </a:solidFill>
              <a:latin typeface="Arial"/>
              <a:ea typeface="Arial"/>
              <a:cs typeface="Arial"/>
              <a:sym typeface="Arial"/>
              <a:rtl val="0"/>
            </a:endParaRPr>
          </a:p>
        </p:txBody>
      </p:sp>
      <p:sp>
        <p:nvSpPr>
          <p:cNvPr id="207" name="Shape 207"/>
          <p:cNvSpPr/>
          <p:nvPr/>
        </p:nvSpPr>
        <p:spPr>
          <a:xfrm rot="4192315">
            <a:off x="3274466" y="1350703"/>
            <a:ext cx="4247749" cy="4127803"/>
          </a:xfrm>
          <a:custGeom>
            <a:avLst/>
            <a:gdLst/>
            <a:ahLst/>
            <a:cxnLst/>
            <a:rect l="0" t="0" r="0" b="0"/>
            <a:pathLst>
              <a:path w="120000" h="120000" extrusionOk="0">
                <a:moveTo>
                  <a:pt x="73489" y="5957"/>
                </a:moveTo>
                <a:lnTo>
                  <a:pt x="73489" y="5957"/>
                </a:lnTo>
                <a:cubicBezTo>
                  <a:pt x="91668" y="10474"/>
                  <a:pt x="106363" y="23791"/>
                  <a:pt x="112615" y="41413"/>
                </a:cubicBezTo>
                <a:lnTo>
                  <a:pt x="116664" y="40757"/>
                </a:lnTo>
                <a:lnTo>
                  <a:pt x="110986" y="51744"/>
                </a:lnTo>
                <a:lnTo>
                  <a:pt x="100179" y="43427"/>
                </a:lnTo>
                <a:lnTo>
                  <a:pt x="104211" y="42774"/>
                </a:lnTo>
                <a:cubicBezTo>
                  <a:pt x="98585" y="28553"/>
                  <a:pt x="86362" y="17921"/>
                  <a:pt x="71419" y="14248"/>
                </a:cubicBezTo>
                <a:close/>
              </a:path>
            </a:pathLst>
          </a:custGeom>
          <a:solidFill>
            <a:srgbClr val="00AB99"/>
          </a:solidFill>
          <a:ln>
            <a:noFill/>
          </a:ln>
        </p:spPr>
        <p:txBody>
          <a:bodyPr lIns="91425" tIns="45700" rIns="91425" bIns="45700" anchor="ctr" anchorCtr="0">
            <a:noAutofit/>
          </a:bodyPr>
          <a:lstStyle/>
          <a:p>
            <a:pPr marL="0" marR="0" lvl="0" indent="0" algn="ctr" rtl="0">
              <a:spcBef>
                <a:spcPts val="0"/>
              </a:spcBef>
              <a:buNone/>
            </a:pPr>
            <a:endParaRPr sz="1400" b="0" i="0" u="none" strike="noStrike" cap="none" baseline="0">
              <a:solidFill>
                <a:srgbClr val="000000"/>
              </a:solidFill>
              <a:latin typeface="Arial"/>
              <a:ea typeface="Arial"/>
              <a:cs typeface="Arial"/>
              <a:sym typeface="Arial"/>
              <a:rtl val="0"/>
            </a:endParaRPr>
          </a:p>
        </p:txBody>
      </p:sp>
      <p:sp>
        <p:nvSpPr>
          <p:cNvPr id="208" name="Shape 208"/>
          <p:cNvSpPr/>
          <p:nvPr/>
        </p:nvSpPr>
        <p:spPr>
          <a:xfrm>
            <a:off x="571785" y="1790376"/>
            <a:ext cx="2066591" cy="58477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s-ES" sz="3200" b="0" i="0" u="none" strike="noStrike" cap="none" baseline="0" dirty="0">
                <a:solidFill>
                  <a:srgbClr val="00AB99"/>
                </a:solidFill>
                <a:latin typeface="Calibri"/>
                <a:cs typeface="Calibri"/>
                <a:sym typeface="Arial"/>
                <a:rtl val="0"/>
              </a:rPr>
              <a:t>Contextos</a:t>
            </a:r>
          </a:p>
        </p:txBody>
      </p:sp>
      <p:sp>
        <p:nvSpPr>
          <p:cNvPr id="209" name="Shape 209"/>
          <p:cNvSpPr/>
          <p:nvPr/>
        </p:nvSpPr>
        <p:spPr>
          <a:xfrm>
            <a:off x="6782771" y="1849035"/>
            <a:ext cx="1603324" cy="58477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s-ES" sz="3200" b="0" i="0" u="none" strike="noStrike" cap="none" baseline="0" dirty="0">
                <a:solidFill>
                  <a:srgbClr val="00AB99"/>
                </a:solidFill>
                <a:latin typeface="Calibri"/>
                <a:cs typeface="Calibri"/>
                <a:sym typeface="Arial"/>
                <a:rtl val="0"/>
              </a:rPr>
              <a:t>Actores</a:t>
            </a:r>
          </a:p>
        </p:txBody>
      </p:sp>
      <p:sp>
        <p:nvSpPr>
          <p:cNvPr id="210" name="Shape 210"/>
          <p:cNvSpPr/>
          <p:nvPr/>
        </p:nvSpPr>
        <p:spPr>
          <a:xfrm>
            <a:off x="3297541" y="4946419"/>
            <a:ext cx="2908167" cy="58477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s-ES" sz="3200" b="0" i="0" u="none" strike="noStrike" cap="none" baseline="0" dirty="0" err="1">
                <a:solidFill>
                  <a:srgbClr val="00AB99"/>
                </a:solidFill>
                <a:latin typeface="Calibri"/>
                <a:cs typeface="Calibri"/>
                <a:sym typeface="Arial"/>
                <a:rtl val="0"/>
              </a:rPr>
              <a:t>Estructurantes</a:t>
            </a:r>
            <a:endParaRPr lang="es-ES" sz="3200" b="0" i="0" u="none" strike="noStrike" cap="none" baseline="0" dirty="0">
              <a:solidFill>
                <a:srgbClr val="00AB99"/>
              </a:solidFill>
              <a:latin typeface="Calibri"/>
              <a:cs typeface="Calibri"/>
              <a:sym typeface="Arial"/>
              <a:rtl val="0"/>
            </a:endParaRPr>
          </a:p>
        </p:txBody>
      </p:sp>
      <p:sp>
        <p:nvSpPr>
          <p:cNvPr id="211" name="Shape 211"/>
          <p:cNvSpPr/>
          <p:nvPr/>
        </p:nvSpPr>
        <p:spPr>
          <a:xfrm rot="-9852185">
            <a:off x="1804226" y="1350703"/>
            <a:ext cx="4247749" cy="4127802"/>
          </a:xfrm>
          <a:custGeom>
            <a:avLst/>
            <a:gdLst/>
            <a:ahLst/>
            <a:cxnLst/>
            <a:rect l="0" t="0" r="0" b="0"/>
            <a:pathLst>
              <a:path w="120000" h="120000" extrusionOk="0">
                <a:moveTo>
                  <a:pt x="73489" y="5957"/>
                </a:moveTo>
                <a:lnTo>
                  <a:pt x="73489" y="5957"/>
                </a:lnTo>
                <a:cubicBezTo>
                  <a:pt x="91668" y="10474"/>
                  <a:pt x="106363" y="23791"/>
                  <a:pt x="112615" y="41413"/>
                </a:cubicBezTo>
                <a:lnTo>
                  <a:pt x="116664" y="40757"/>
                </a:lnTo>
                <a:lnTo>
                  <a:pt x="110986" y="51744"/>
                </a:lnTo>
                <a:lnTo>
                  <a:pt x="100179" y="43427"/>
                </a:lnTo>
                <a:lnTo>
                  <a:pt x="104211" y="42774"/>
                </a:lnTo>
                <a:cubicBezTo>
                  <a:pt x="98585" y="28553"/>
                  <a:pt x="86362" y="17921"/>
                  <a:pt x="71419" y="14248"/>
                </a:cubicBezTo>
                <a:close/>
              </a:path>
            </a:pathLst>
          </a:custGeom>
          <a:solidFill>
            <a:srgbClr val="00AB99"/>
          </a:solidFill>
          <a:ln>
            <a:noFill/>
          </a:ln>
        </p:spPr>
        <p:txBody>
          <a:bodyPr lIns="91425" tIns="45700" rIns="91425" bIns="45700" anchor="ctr" anchorCtr="0">
            <a:noAutofit/>
          </a:bodyPr>
          <a:lstStyle/>
          <a:p>
            <a:pPr marL="0" marR="0" lvl="0" indent="0" algn="ctr" rtl="0">
              <a:spcBef>
                <a:spcPts val="0"/>
              </a:spcBef>
              <a:buNone/>
            </a:pPr>
            <a:endParaRPr sz="1400" b="0" i="0" u="none" strike="noStrike" cap="none" baseline="0">
              <a:solidFill>
                <a:srgbClr val="000000"/>
              </a:solidFill>
              <a:latin typeface="Arial"/>
              <a:ea typeface="Arial"/>
              <a:cs typeface="Arial"/>
              <a:sym typeface="Arial"/>
              <a:rtl val="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6"/>
                                        </p:tgtEl>
                                        <p:attrNameLst>
                                          <p:attrName>style.visibility</p:attrName>
                                        </p:attrNameLst>
                                      </p:cBhvr>
                                      <p:to>
                                        <p:strVal val="visible"/>
                                      </p:to>
                                    </p:set>
                                    <p:animEffect transition="in" filter="wipe(left)">
                                      <p:cBhvr>
                                        <p:cTn id="7" dur="500"/>
                                        <p:tgtEl>
                                          <p:spTgt spid="20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07"/>
                                        </p:tgtEl>
                                        <p:attrNameLst>
                                          <p:attrName>style.visibility</p:attrName>
                                        </p:attrNameLst>
                                      </p:cBhvr>
                                      <p:to>
                                        <p:strVal val="visible"/>
                                      </p:to>
                                    </p:set>
                                    <p:animEffect transition="in" filter="wipe(up)">
                                      <p:cBhvr>
                                        <p:cTn id="11" dur="500"/>
                                        <p:tgtEl>
                                          <p:spTgt spid="207"/>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11"/>
                                        </p:tgtEl>
                                        <p:attrNameLst>
                                          <p:attrName>style.visibility</p:attrName>
                                        </p:attrNameLst>
                                      </p:cBhvr>
                                      <p:to>
                                        <p:strVal val="visible"/>
                                      </p:to>
                                    </p:set>
                                    <p:animEffect transition="in" filter="wipe(down)">
                                      <p:cBhvr>
                                        <p:cTn id="15" dur="500"/>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0" animBg="1"/>
      <p:bldP spid="207" grpId="0" animBg="1"/>
      <p:bldP spid="2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pic>
        <p:nvPicPr>
          <p:cNvPr id="678" name="Shape 678"/>
          <p:cNvPicPr preferRelativeResize="0"/>
          <p:nvPr/>
        </p:nvPicPr>
        <p:blipFill rotWithShape="1">
          <a:blip r:embed="rId3"/>
          <a:srcRect/>
          <a:stretch/>
        </p:blipFill>
        <p:spPr>
          <a:xfrm>
            <a:off x="0" y="0"/>
            <a:ext cx="9144000" cy="6858000"/>
          </a:xfrm>
          <a:prstGeom prst="rect">
            <a:avLst/>
          </a:prstGeom>
          <a:noFill/>
          <a:ln>
            <a:noFill/>
          </a:ln>
        </p:spPr>
      </p:pic>
      <p:sp>
        <p:nvSpPr>
          <p:cNvPr id="679" name="Shape 679"/>
          <p:cNvSpPr/>
          <p:nvPr/>
        </p:nvSpPr>
        <p:spPr>
          <a:xfrm>
            <a:off x="2939655" y="330198"/>
            <a:ext cx="6204344" cy="740953"/>
          </a:xfrm>
          <a:prstGeom prst="rect">
            <a:avLst/>
          </a:prstGeom>
          <a:solidFill>
            <a:srgbClr val="F2F2F2">
              <a:alpha val="69803"/>
            </a:srgb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Omnes Medium" pitchFamily="50" charset="0"/>
              <a:ea typeface="Calibri"/>
              <a:cs typeface="Calibri"/>
              <a:sym typeface="Calibri"/>
            </a:endParaRPr>
          </a:p>
        </p:txBody>
      </p:sp>
      <p:sp>
        <p:nvSpPr>
          <p:cNvPr id="680" name="Shape 680"/>
          <p:cNvSpPr/>
          <p:nvPr/>
        </p:nvSpPr>
        <p:spPr>
          <a:xfrm flipH="1">
            <a:off x="2800865" y="330198"/>
            <a:ext cx="156753" cy="740953"/>
          </a:xfrm>
          <a:prstGeom prst="rect">
            <a:avLst/>
          </a:prstGeom>
          <a:solidFill>
            <a:schemeClr val="accent2"/>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Omnes Medium" pitchFamily="50" charset="0"/>
              <a:ea typeface="Calibri"/>
              <a:cs typeface="Calibri"/>
              <a:sym typeface="Calibri"/>
            </a:endParaRPr>
          </a:p>
        </p:txBody>
      </p:sp>
      <p:sp>
        <p:nvSpPr>
          <p:cNvPr id="681" name="Shape 681"/>
          <p:cNvSpPr txBox="1">
            <a:spLocks noGrp="1"/>
          </p:cNvSpPr>
          <p:nvPr>
            <p:ph type="title"/>
          </p:nvPr>
        </p:nvSpPr>
        <p:spPr>
          <a:xfrm>
            <a:off x="3096408" y="394214"/>
            <a:ext cx="5752487" cy="57482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F48746"/>
              </a:buClr>
              <a:buSzPct val="25000"/>
              <a:buFont typeface="Arial"/>
              <a:buNone/>
            </a:pPr>
            <a:r>
              <a:rPr lang="es-ES" sz="2300" b="0" i="0" u="none" strike="noStrike" cap="none" baseline="0">
                <a:solidFill>
                  <a:srgbClr val="F48746"/>
                </a:solidFill>
                <a:latin typeface="Calibri"/>
                <a:cs typeface="Calibri"/>
                <a:sym typeface="Arial"/>
              </a:rPr>
              <a:t>Referentes técnicos de educación Inicial en el marco de la atención integral </a:t>
            </a:r>
          </a:p>
        </p:txBody>
      </p:sp>
      <p:sp>
        <p:nvSpPr>
          <p:cNvPr id="682" name="Shape 682"/>
          <p:cNvSpPr txBox="1"/>
          <p:nvPr/>
        </p:nvSpPr>
        <p:spPr>
          <a:xfrm>
            <a:off x="648027" y="1369249"/>
            <a:ext cx="3529013" cy="782825"/>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s-ES" sz="1600" b="1" i="0" u="none" strike="noStrike" cap="none" baseline="0" dirty="0">
                <a:solidFill>
                  <a:srgbClr val="7F7F7F"/>
                </a:solidFill>
                <a:latin typeface="Calibri"/>
                <a:cs typeface="Calibri"/>
                <a:sym typeface="Arial"/>
              </a:rPr>
              <a:t>Serie de orientaciones pedagógicas de educación inicial en el marco de la atención </a:t>
            </a:r>
          </a:p>
        </p:txBody>
      </p:sp>
      <p:sp>
        <p:nvSpPr>
          <p:cNvPr id="683" name="Shape 683"/>
          <p:cNvSpPr txBox="1"/>
          <p:nvPr/>
        </p:nvSpPr>
        <p:spPr>
          <a:xfrm>
            <a:off x="5002846" y="1357078"/>
            <a:ext cx="3783013" cy="109487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s-ES" sz="1600" b="1" i="0" u="none" strike="noStrike" cap="none" baseline="0" dirty="0">
                <a:solidFill>
                  <a:srgbClr val="7F7F7F"/>
                </a:solidFill>
                <a:latin typeface="Calibri"/>
                <a:cs typeface="Calibri"/>
                <a:sym typeface="Arial"/>
              </a:rPr>
              <a:t>Serie de orientaciones para favorecer la calidad de la educación inicial  en el marco de la atención integral </a:t>
            </a:r>
          </a:p>
        </p:txBody>
      </p:sp>
      <p:pic>
        <p:nvPicPr>
          <p:cNvPr id="684" name="Shape 684"/>
          <p:cNvPicPr preferRelativeResize="0"/>
          <p:nvPr/>
        </p:nvPicPr>
        <p:blipFill rotWithShape="1">
          <a:blip r:embed="rId4"/>
          <a:srcRect/>
          <a:stretch/>
        </p:blipFill>
        <p:spPr>
          <a:xfrm>
            <a:off x="6295487" y="2328231"/>
            <a:ext cx="1197733" cy="1581084"/>
          </a:xfrm>
          <a:prstGeom prst="rect">
            <a:avLst/>
          </a:prstGeom>
          <a:noFill/>
          <a:ln>
            <a:noFill/>
          </a:ln>
        </p:spPr>
      </p:pic>
      <p:pic>
        <p:nvPicPr>
          <p:cNvPr id="685" name="Shape 685"/>
          <p:cNvPicPr preferRelativeResize="0"/>
          <p:nvPr/>
        </p:nvPicPr>
        <p:blipFill rotWithShape="1">
          <a:blip r:embed="rId5"/>
          <a:srcRect/>
          <a:stretch/>
        </p:blipFill>
        <p:spPr>
          <a:xfrm>
            <a:off x="7614332" y="2335550"/>
            <a:ext cx="1211084" cy="1592529"/>
          </a:xfrm>
          <a:prstGeom prst="rect">
            <a:avLst/>
          </a:prstGeom>
          <a:noFill/>
          <a:ln>
            <a:noFill/>
          </a:ln>
        </p:spPr>
      </p:pic>
      <p:pic>
        <p:nvPicPr>
          <p:cNvPr id="686" name="Shape 686"/>
          <p:cNvPicPr preferRelativeResize="0"/>
          <p:nvPr/>
        </p:nvPicPr>
        <p:blipFill rotWithShape="1">
          <a:blip r:embed="rId6"/>
          <a:srcRect/>
          <a:stretch/>
        </p:blipFill>
        <p:spPr>
          <a:xfrm>
            <a:off x="5596901" y="4015823"/>
            <a:ext cx="1202892" cy="1569938"/>
          </a:xfrm>
          <a:prstGeom prst="rect">
            <a:avLst/>
          </a:prstGeom>
          <a:noFill/>
          <a:ln>
            <a:noFill/>
          </a:ln>
        </p:spPr>
      </p:pic>
      <p:pic>
        <p:nvPicPr>
          <p:cNvPr id="687" name="Shape 687"/>
          <p:cNvPicPr preferRelativeResize="0"/>
          <p:nvPr/>
        </p:nvPicPr>
        <p:blipFill rotWithShape="1">
          <a:blip r:embed="rId7"/>
          <a:srcRect/>
          <a:stretch/>
        </p:blipFill>
        <p:spPr>
          <a:xfrm>
            <a:off x="6959543" y="4007885"/>
            <a:ext cx="1194243" cy="1569938"/>
          </a:xfrm>
          <a:prstGeom prst="rect">
            <a:avLst/>
          </a:prstGeom>
          <a:noFill/>
          <a:ln>
            <a:noFill/>
          </a:ln>
        </p:spPr>
      </p:pic>
      <p:pic>
        <p:nvPicPr>
          <p:cNvPr id="688" name="Shape 688"/>
          <p:cNvPicPr preferRelativeResize="0"/>
          <p:nvPr/>
        </p:nvPicPr>
        <p:blipFill rotWithShape="1">
          <a:blip r:embed="rId8"/>
          <a:srcRect/>
          <a:stretch/>
        </p:blipFill>
        <p:spPr>
          <a:xfrm>
            <a:off x="4943294" y="2328231"/>
            <a:ext cx="1184384" cy="1563922"/>
          </a:xfrm>
          <a:prstGeom prst="rect">
            <a:avLst/>
          </a:prstGeom>
          <a:noFill/>
          <a:ln>
            <a:noFill/>
          </a:ln>
        </p:spPr>
      </p:pic>
      <p:pic>
        <p:nvPicPr>
          <p:cNvPr id="689" name="Shape 689"/>
          <p:cNvPicPr preferRelativeResize="0"/>
          <p:nvPr/>
        </p:nvPicPr>
        <p:blipFill rotWithShape="1">
          <a:blip r:embed="rId9"/>
          <a:srcRect/>
          <a:stretch/>
        </p:blipFill>
        <p:spPr>
          <a:xfrm>
            <a:off x="1783168" y="2328231"/>
            <a:ext cx="1225778" cy="1544584"/>
          </a:xfrm>
          <a:prstGeom prst="rect">
            <a:avLst/>
          </a:prstGeom>
          <a:noFill/>
          <a:ln>
            <a:noFill/>
          </a:ln>
        </p:spPr>
      </p:pic>
      <p:pic>
        <p:nvPicPr>
          <p:cNvPr id="690" name="Shape 690"/>
          <p:cNvPicPr preferRelativeResize="0"/>
          <p:nvPr/>
        </p:nvPicPr>
        <p:blipFill rotWithShape="1">
          <a:blip r:embed="rId10"/>
          <a:srcRect/>
          <a:stretch/>
        </p:blipFill>
        <p:spPr>
          <a:xfrm flipH="1">
            <a:off x="3154074" y="2320319"/>
            <a:ext cx="1240018" cy="1560406"/>
          </a:xfrm>
          <a:prstGeom prst="rect">
            <a:avLst/>
          </a:prstGeom>
          <a:noFill/>
          <a:ln>
            <a:noFill/>
          </a:ln>
        </p:spPr>
      </p:pic>
      <p:pic>
        <p:nvPicPr>
          <p:cNvPr id="691" name="Shape 691"/>
          <p:cNvPicPr preferRelativeResize="0"/>
          <p:nvPr/>
        </p:nvPicPr>
        <p:blipFill rotWithShape="1">
          <a:blip r:embed="rId11"/>
          <a:srcRect/>
          <a:stretch/>
        </p:blipFill>
        <p:spPr>
          <a:xfrm flipH="1">
            <a:off x="601088" y="4015823"/>
            <a:ext cx="1217467" cy="1538652"/>
          </a:xfrm>
          <a:prstGeom prst="rect">
            <a:avLst/>
          </a:prstGeom>
          <a:noFill/>
          <a:ln>
            <a:noFill/>
          </a:ln>
        </p:spPr>
      </p:pic>
      <p:pic>
        <p:nvPicPr>
          <p:cNvPr id="692" name="Shape 692"/>
          <p:cNvPicPr preferRelativeResize="0"/>
          <p:nvPr/>
        </p:nvPicPr>
        <p:blipFill rotWithShape="1">
          <a:blip r:embed="rId12"/>
          <a:srcRect/>
          <a:stretch/>
        </p:blipFill>
        <p:spPr>
          <a:xfrm flipH="1">
            <a:off x="1960843" y="4015823"/>
            <a:ext cx="1196229" cy="1538650"/>
          </a:xfrm>
          <a:prstGeom prst="rect">
            <a:avLst/>
          </a:prstGeom>
          <a:noFill/>
          <a:ln>
            <a:noFill/>
          </a:ln>
        </p:spPr>
      </p:pic>
      <p:pic>
        <p:nvPicPr>
          <p:cNvPr id="693" name="Shape 693"/>
          <p:cNvPicPr preferRelativeResize="0"/>
          <p:nvPr/>
        </p:nvPicPr>
        <p:blipFill rotWithShape="1">
          <a:blip r:embed="rId13"/>
          <a:srcRect/>
          <a:stretch/>
        </p:blipFill>
        <p:spPr>
          <a:xfrm>
            <a:off x="398654" y="2335550"/>
            <a:ext cx="1240018" cy="1535467"/>
          </a:xfrm>
          <a:prstGeom prst="rect">
            <a:avLst/>
          </a:prstGeom>
          <a:noFill/>
          <a:ln>
            <a:noFill/>
          </a:ln>
        </p:spPr>
      </p:pic>
      <p:pic>
        <p:nvPicPr>
          <p:cNvPr id="694" name="Shape 694"/>
          <p:cNvPicPr preferRelativeResize="0"/>
          <p:nvPr/>
        </p:nvPicPr>
        <p:blipFill rotWithShape="1">
          <a:blip r:embed="rId14"/>
          <a:srcRect/>
          <a:stretch/>
        </p:blipFill>
        <p:spPr>
          <a:xfrm>
            <a:off x="3307598" y="4007885"/>
            <a:ext cx="1153000" cy="154854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pic>
        <p:nvPicPr>
          <p:cNvPr id="706" name="Shape 706"/>
          <p:cNvPicPr preferRelativeResize="0"/>
          <p:nvPr/>
        </p:nvPicPr>
        <p:blipFill rotWithShape="1">
          <a:blip r:embed="rId3"/>
          <a:srcRect/>
          <a:stretch/>
        </p:blipFill>
        <p:spPr>
          <a:xfrm>
            <a:off x="0" y="0"/>
            <a:ext cx="9144000" cy="6858000"/>
          </a:xfrm>
          <a:prstGeom prst="rect">
            <a:avLst/>
          </a:prstGeom>
          <a:noFill/>
          <a:ln>
            <a:noFill/>
          </a:ln>
        </p:spPr>
      </p:pic>
      <p:pic>
        <p:nvPicPr>
          <p:cNvPr id="707" name="Shape 707"/>
          <p:cNvPicPr preferRelativeResize="0"/>
          <p:nvPr/>
        </p:nvPicPr>
        <p:blipFill rotWithShape="1">
          <a:blip r:embed="rId4"/>
          <a:srcRect/>
          <a:stretch/>
        </p:blipFill>
        <p:spPr>
          <a:xfrm>
            <a:off x="1341437" y="596900"/>
            <a:ext cx="6959599" cy="48323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07"/>
                                        </p:tgtEl>
                                        <p:attrNameLst>
                                          <p:attrName>style.visibility</p:attrName>
                                        </p:attrNameLst>
                                      </p:cBhvr>
                                      <p:to>
                                        <p:strVal val="visible"/>
                                      </p:to>
                                    </p:set>
                                    <p:animEffect transition="in" filter="fade">
                                      <p:cBhvr>
                                        <p:cTn id="7" dur="500"/>
                                        <p:tgtEl>
                                          <p:spTgt spid="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pic>
        <p:nvPicPr>
          <p:cNvPr id="712" name="Shape 712"/>
          <p:cNvPicPr preferRelativeResize="0"/>
          <p:nvPr/>
        </p:nvPicPr>
        <p:blipFill rotWithShape="1">
          <a:blip r:embed="rId3"/>
          <a:srcRect r="10526" b="13509"/>
          <a:stretch/>
        </p:blipFill>
        <p:spPr>
          <a:xfrm>
            <a:off x="0" y="0"/>
            <a:ext cx="9160597" cy="6858000"/>
          </a:xfrm>
          <a:prstGeom prst="rect">
            <a:avLst/>
          </a:prstGeom>
          <a:noFill/>
          <a:ln>
            <a:noFill/>
          </a:ln>
        </p:spPr>
      </p:pic>
      <p:grpSp>
        <p:nvGrpSpPr>
          <p:cNvPr id="3" name="Grupo 2"/>
          <p:cNvGrpSpPr/>
          <p:nvPr/>
        </p:nvGrpSpPr>
        <p:grpSpPr>
          <a:xfrm>
            <a:off x="622808" y="2720290"/>
            <a:ext cx="7971519" cy="1493949"/>
            <a:chOff x="622808" y="2720290"/>
            <a:chExt cx="7971519" cy="1493949"/>
          </a:xfrm>
        </p:grpSpPr>
        <p:pic>
          <p:nvPicPr>
            <p:cNvPr id="714" name="Shape 714"/>
            <p:cNvPicPr preferRelativeResize="0"/>
            <p:nvPr/>
          </p:nvPicPr>
          <p:blipFill rotWithShape="1">
            <a:blip r:embed="rId4"/>
            <a:srcRect/>
            <a:stretch/>
          </p:blipFill>
          <p:spPr>
            <a:xfrm>
              <a:off x="622808" y="3962732"/>
              <a:ext cx="2083958" cy="102297"/>
            </a:xfrm>
            <a:prstGeom prst="rect">
              <a:avLst/>
            </a:prstGeom>
            <a:noFill/>
            <a:ln>
              <a:noFill/>
            </a:ln>
          </p:spPr>
        </p:pic>
        <p:grpSp>
          <p:nvGrpSpPr>
            <p:cNvPr id="2" name="Grupo 1"/>
            <p:cNvGrpSpPr/>
            <p:nvPr/>
          </p:nvGrpSpPr>
          <p:grpSpPr>
            <a:xfrm>
              <a:off x="814979" y="2720290"/>
              <a:ext cx="7779348" cy="1493949"/>
              <a:chOff x="814979" y="2720290"/>
              <a:chExt cx="7779348" cy="1493949"/>
            </a:xfrm>
          </p:grpSpPr>
          <p:pic>
            <p:nvPicPr>
              <p:cNvPr id="713" name="Shape 713"/>
              <p:cNvPicPr preferRelativeResize="0"/>
              <p:nvPr/>
            </p:nvPicPr>
            <p:blipFill rotWithShape="1">
              <a:blip r:embed="rId5"/>
              <a:srcRect/>
              <a:stretch/>
            </p:blipFill>
            <p:spPr>
              <a:xfrm>
                <a:off x="814979" y="3066908"/>
                <a:ext cx="1699616" cy="800713"/>
              </a:xfrm>
              <a:prstGeom prst="rect">
                <a:avLst/>
              </a:prstGeom>
              <a:noFill/>
              <a:ln>
                <a:noFill/>
              </a:ln>
            </p:spPr>
          </p:pic>
          <p:pic>
            <p:nvPicPr>
              <p:cNvPr id="715" name="Shape 715"/>
              <p:cNvPicPr preferRelativeResize="0"/>
              <p:nvPr/>
            </p:nvPicPr>
            <p:blipFill rotWithShape="1">
              <a:blip r:embed="rId6"/>
              <a:srcRect/>
              <a:stretch/>
            </p:blipFill>
            <p:spPr>
              <a:xfrm>
                <a:off x="2847691" y="2720290"/>
                <a:ext cx="5746636" cy="1493949"/>
              </a:xfrm>
              <a:prstGeom prst="rect">
                <a:avLst/>
              </a:prstGeom>
              <a:noFill/>
              <a:ln>
                <a:noFill/>
              </a:ln>
            </p:spPr>
          </p:pic>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pic>
        <p:nvPicPr>
          <p:cNvPr id="720" name="Shape 720"/>
          <p:cNvPicPr preferRelativeResize="0"/>
          <p:nvPr/>
        </p:nvPicPr>
        <p:blipFill rotWithShape="1">
          <a:blip r:embed="rId3"/>
          <a:srcRect/>
          <a:stretch/>
        </p:blipFill>
        <p:spPr>
          <a:xfrm>
            <a:off x="0" y="0"/>
            <a:ext cx="9144000" cy="6858000"/>
          </a:xfrm>
          <a:prstGeom prst="rect">
            <a:avLst/>
          </a:prstGeom>
          <a:noFill/>
          <a:ln>
            <a:noFill/>
          </a:ln>
        </p:spPr>
      </p:pic>
      <p:grpSp>
        <p:nvGrpSpPr>
          <p:cNvPr id="4" name="Grupo 3"/>
          <p:cNvGrpSpPr/>
          <p:nvPr/>
        </p:nvGrpSpPr>
        <p:grpSpPr>
          <a:xfrm>
            <a:off x="2619623" y="1558086"/>
            <a:ext cx="4162927" cy="3435016"/>
            <a:chOff x="2619623" y="1558086"/>
            <a:chExt cx="4162927" cy="3435016"/>
          </a:xfrm>
        </p:grpSpPr>
        <p:pic>
          <p:nvPicPr>
            <p:cNvPr id="2" name="Imagen 1"/>
            <p:cNvPicPr>
              <a:picLocks noChangeAspect="1"/>
            </p:cNvPicPr>
            <p:nvPr/>
          </p:nvPicPr>
          <p:blipFill rotWithShape="1">
            <a:blip r:embed="rId4">
              <a:extLst>
                <a:ext uri="{28A0092B-C50C-407E-A947-70E740481C1C}">
                  <a14:useLocalDpi xmlns:a14="http://schemas.microsoft.com/office/drawing/2010/main" val="0"/>
                </a:ext>
              </a:extLst>
            </a:blip>
            <a:srcRect l="13041" t="4562" b="33509"/>
            <a:stretch/>
          </p:blipFill>
          <p:spPr>
            <a:xfrm>
              <a:off x="3025393" y="1558086"/>
              <a:ext cx="3351386" cy="318235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721" name="Shape 721"/>
            <p:cNvSpPr txBox="1"/>
            <p:nvPr/>
          </p:nvSpPr>
          <p:spPr>
            <a:xfrm>
              <a:off x="2619623" y="4069773"/>
              <a:ext cx="4162927" cy="92332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s-ES" sz="6600" i="0" u="none" strike="noStrike" baseline="0" dirty="0">
                  <a:ln w="0">
                    <a:solidFill>
                      <a:schemeClr val="bg1">
                        <a:lumMod val="75000"/>
                      </a:schemeClr>
                    </a:solidFill>
                  </a:ln>
                  <a:gradFill>
                    <a:gsLst>
                      <a:gs pos="0">
                        <a:schemeClr val="accent1">
                          <a:lumMod val="5000"/>
                          <a:lumOff val="95000"/>
                        </a:schemeClr>
                      </a:gs>
                      <a:gs pos="100000">
                        <a:schemeClr val="bg1">
                          <a:lumMod val="85000"/>
                        </a:schemeClr>
                      </a:gs>
                    </a:gsLst>
                    <a:lin ang="5400000" scaled="1"/>
                  </a:gradFill>
                  <a:effectLst>
                    <a:outerShdw blurRad="63500" sx="102000" sy="102000" algn="ctr" rotWithShape="0">
                      <a:prstClr val="black">
                        <a:alpha val="40000"/>
                      </a:prstClr>
                    </a:outerShdw>
                  </a:effectLst>
                  <a:latin typeface="Calibri"/>
                  <a:cs typeface="Calibri"/>
                  <a:sym typeface="Arial"/>
                </a:rPr>
                <a:t>GRACIAS</a:t>
              </a:r>
            </a:p>
          </p:txBody>
        </p:sp>
      </p:grpSp>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710150">
            <a:off x="2463213" y="1925051"/>
            <a:ext cx="1503947" cy="15039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Shape 216"/>
          <p:cNvPicPr preferRelativeResize="0"/>
          <p:nvPr/>
        </p:nvPicPr>
        <p:blipFill rotWithShape="1">
          <a:blip r:embed="rId3"/>
          <a:srcRect/>
          <a:stretch/>
        </p:blipFill>
        <p:spPr>
          <a:xfrm>
            <a:off x="0" y="0"/>
            <a:ext cx="9144000" cy="6858000"/>
          </a:xfrm>
          <a:prstGeom prst="rect">
            <a:avLst/>
          </a:prstGeom>
          <a:noFill/>
          <a:ln>
            <a:noFill/>
          </a:ln>
        </p:spPr>
      </p:pic>
      <p:sp>
        <p:nvSpPr>
          <p:cNvPr id="217" name="Shape 217"/>
          <p:cNvSpPr/>
          <p:nvPr/>
        </p:nvSpPr>
        <p:spPr>
          <a:xfrm>
            <a:off x="3621087" y="2621542"/>
            <a:ext cx="2051885" cy="2051885"/>
          </a:xfrm>
          <a:prstGeom prst="ellipse">
            <a:avLst/>
          </a:prstGeom>
          <a:solidFill>
            <a:schemeClr val="lt1"/>
          </a:solidFill>
          <a:ln w="57150" cap="flat">
            <a:solidFill>
              <a:srgbClr val="D8D8D8"/>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pic>
        <p:nvPicPr>
          <p:cNvPr id="218" name="Shape 218"/>
          <p:cNvPicPr preferRelativeResize="0"/>
          <p:nvPr/>
        </p:nvPicPr>
        <p:blipFill rotWithShape="1">
          <a:blip r:embed="rId4"/>
          <a:srcRect/>
          <a:stretch/>
        </p:blipFill>
        <p:spPr>
          <a:xfrm>
            <a:off x="3658758" y="2539775"/>
            <a:ext cx="1776417" cy="2039701"/>
          </a:xfrm>
          <a:prstGeom prst="rect">
            <a:avLst/>
          </a:prstGeom>
          <a:noFill/>
          <a:ln>
            <a:noFill/>
          </a:ln>
        </p:spPr>
      </p:pic>
      <p:sp>
        <p:nvSpPr>
          <p:cNvPr id="219" name="Shape 219"/>
          <p:cNvSpPr/>
          <p:nvPr/>
        </p:nvSpPr>
        <p:spPr>
          <a:xfrm>
            <a:off x="1057807" y="2858193"/>
            <a:ext cx="1845275" cy="871090"/>
          </a:xfrm>
          <a:prstGeom prst="roundRect">
            <a:avLst>
              <a:gd name="adj" fmla="val 16667"/>
            </a:avLst>
          </a:prstGeom>
          <a:solidFill>
            <a:srgbClr val="2CB34C">
              <a:alpha val="84705"/>
            </a:srgbClr>
          </a:solidFill>
          <a:ln>
            <a:noFill/>
          </a:ln>
        </p:spPr>
        <p:txBody>
          <a:bodyPr lIns="91425" tIns="45700" rIns="91425" bIns="45700" anchor="ctr" anchorCtr="0">
            <a:noAutofit/>
          </a:bodyPr>
          <a:lstStyle/>
          <a:p>
            <a:pPr marL="0" marR="0" lvl="0" indent="0" algn="ctr" rtl="0">
              <a:spcBef>
                <a:spcPts val="0"/>
              </a:spcBef>
              <a:buSzPct val="25000"/>
              <a:buNone/>
            </a:pPr>
            <a:r>
              <a:rPr lang="es-ES" sz="1600" b="0" i="0" u="none" strike="noStrike" cap="none" baseline="0" dirty="0">
                <a:solidFill>
                  <a:schemeClr val="lt1"/>
                </a:solidFill>
                <a:latin typeface="Calibri"/>
                <a:cs typeface="Calibri"/>
                <a:sym typeface="Arial"/>
              </a:rPr>
              <a:t>Salud, Alimentación</a:t>
            </a:r>
          </a:p>
          <a:p>
            <a:pPr marL="0" marR="0" lvl="0" indent="0" algn="ctr" rtl="0">
              <a:spcBef>
                <a:spcPts val="0"/>
              </a:spcBef>
              <a:buSzPct val="25000"/>
              <a:buNone/>
            </a:pPr>
            <a:r>
              <a:rPr lang="es-ES" sz="1600" b="0" i="0" u="none" strike="noStrike" cap="none" baseline="0" dirty="0">
                <a:solidFill>
                  <a:schemeClr val="lt1"/>
                </a:solidFill>
                <a:latin typeface="Calibri"/>
                <a:cs typeface="Calibri"/>
                <a:sym typeface="Arial"/>
              </a:rPr>
              <a:t>y Nutrición</a:t>
            </a:r>
          </a:p>
        </p:txBody>
      </p:sp>
      <p:sp>
        <p:nvSpPr>
          <p:cNvPr id="220" name="Shape 220"/>
          <p:cNvSpPr/>
          <p:nvPr/>
        </p:nvSpPr>
        <p:spPr>
          <a:xfrm>
            <a:off x="3716337" y="1546224"/>
            <a:ext cx="1845275" cy="580467"/>
          </a:xfrm>
          <a:prstGeom prst="roundRect">
            <a:avLst>
              <a:gd name="adj" fmla="val 16667"/>
            </a:avLst>
          </a:prstGeom>
          <a:solidFill>
            <a:srgbClr val="92944B">
              <a:alpha val="84705"/>
            </a:srgbClr>
          </a:solid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es-ES" sz="1600" b="0" i="0" u="none" strike="noStrike" cap="none" baseline="0" dirty="0">
                <a:solidFill>
                  <a:schemeClr val="lt1"/>
                </a:solidFill>
                <a:latin typeface="Calibri"/>
                <a:cs typeface="Calibri"/>
                <a:sym typeface="Arial"/>
              </a:rPr>
              <a:t>Cuidado y Crianza</a:t>
            </a:r>
          </a:p>
        </p:txBody>
      </p:sp>
      <p:sp>
        <p:nvSpPr>
          <p:cNvPr id="221" name="Shape 221"/>
          <p:cNvSpPr/>
          <p:nvPr/>
        </p:nvSpPr>
        <p:spPr>
          <a:xfrm>
            <a:off x="6234242" y="2992694"/>
            <a:ext cx="1845275" cy="580467"/>
          </a:xfrm>
          <a:prstGeom prst="roundRect">
            <a:avLst>
              <a:gd name="adj" fmla="val 16667"/>
            </a:avLst>
          </a:prstGeom>
          <a:solidFill>
            <a:srgbClr val="4380C3">
              <a:alpha val="84705"/>
            </a:srgbClr>
          </a:solid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es-ES" sz="1600" b="0" i="0" u="none" strike="noStrike" cap="none" baseline="0" dirty="0">
                <a:solidFill>
                  <a:schemeClr val="lt1"/>
                </a:solidFill>
                <a:latin typeface="Calibri"/>
                <a:cs typeface="Calibri"/>
                <a:sym typeface="Arial"/>
              </a:rPr>
              <a:t>Recreación</a:t>
            </a:r>
          </a:p>
        </p:txBody>
      </p:sp>
      <p:sp>
        <p:nvSpPr>
          <p:cNvPr id="222" name="Shape 222"/>
          <p:cNvSpPr/>
          <p:nvPr/>
        </p:nvSpPr>
        <p:spPr>
          <a:xfrm>
            <a:off x="2471866" y="4805062"/>
            <a:ext cx="1845275" cy="580467"/>
          </a:xfrm>
          <a:prstGeom prst="roundRect">
            <a:avLst>
              <a:gd name="adj" fmla="val 16667"/>
            </a:avLst>
          </a:prstGeom>
          <a:solidFill>
            <a:srgbClr val="CC3294">
              <a:alpha val="84705"/>
            </a:srgbClr>
          </a:solid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es-ES" sz="1600" b="0" i="0" u="none" strike="noStrike" cap="none" baseline="0" dirty="0">
                <a:solidFill>
                  <a:schemeClr val="lt1"/>
                </a:solidFill>
                <a:latin typeface="Calibri"/>
                <a:cs typeface="Calibri"/>
                <a:sym typeface="Arial"/>
              </a:rPr>
              <a:t>Educación Inicial </a:t>
            </a:r>
          </a:p>
        </p:txBody>
      </p:sp>
      <p:sp>
        <p:nvSpPr>
          <p:cNvPr id="223" name="Shape 223"/>
          <p:cNvSpPr/>
          <p:nvPr/>
        </p:nvSpPr>
        <p:spPr>
          <a:xfrm>
            <a:off x="5067301" y="4805062"/>
            <a:ext cx="1845275" cy="580467"/>
          </a:xfrm>
          <a:prstGeom prst="roundRect">
            <a:avLst>
              <a:gd name="adj" fmla="val 16667"/>
            </a:avLst>
          </a:prstGeom>
          <a:solidFill>
            <a:srgbClr val="F48746">
              <a:alpha val="84705"/>
            </a:srgbClr>
          </a:solid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es-ES" sz="1600" b="0" i="0" u="none" strike="noStrike" cap="none" baseline="0" dirty="0">
                <a:solidFill>
                  <a:schemeClr val="lt1"/>
                </a:solidFill>
                <a:latin typeface="Calibri"/>
                <a:cs typeface="Calibri"/>
                <a:sym typeface="Arial"/>
              </a:rPr>
              <a:t>Ejercicio de la Ciudadanía</a:t>
            </a:r>
          </a:p>
        </p:txBody>
      </p:sp>
      <p:sp>
        <p:nvSpPr>
          <p:cNvPr id="224" name="Shape 224"/>
          <p:cNvSpPr/>
          <p:nvPr/>
        </p:nvSpPr>
        <p:spPr>
          <a:xfrm>
            <a:off x="4555192" y="2541373"/>
            <a:ext cx="167566" cy="167566"/>
          </a:xfrm>
          <a:prstGeom prst="ellipse">
            <a:avLst/>
          </a:prstGeom>
          <a:solidFill>
            <a:schemeClr val="lt1"/>
          </a:solidFill>
          <a:ln w="28575" cap="flat">
            <a:solidFill>
              <a:srgbClr val="D8D8D8"/>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cxnSp>
        <p:nvCxnSpPr>
          <p:cNvPr id="225" name="Shape 225"/>
          <p:cNvCxnSpPr/>
          <p:nvPr/>
        </p:nvCxnSpPr>
        <p:spPr>
          <a:xfrm rot="10800000">
            <a:off x="4638975" y="2183840"/>
            <a:ext cx="0" cy="439135"/>
          </a:xfrm>
          <a:prstGeom prst="straightConnector1">
            <a:avLst/>
          </a:prstGeom>
          <a:noFill/>
          <a:ln w="47625" cap="flat">
            <a:solidFill>
              <a:srgbClr val="92944B"/>
            </a:solidFill>
            <a:prstDash val="solid"/>
            <a:miter/>
            <a:headEnd type="oval" w="med" len="med"/>
            <a:tailEnd type="triangle" w="med" len="med"/>
          </a:ln>
        </p:spPr>
      </p:cxnSp>
      <p:sp>
        <p:nvSpPr>
          <p:cNvPr id="226" name="Shape 226"/>
          <p:cNvSpPr/>
          <p:nvPr/>
        </p:nvSpPr>
        <p:spPr>
          <a:xfrm>
            <a:off x="5580107" y="3441242"/>
            <a:ext cx="167566" cy="167566"/>
          </a:xfrm>
          <a:prstGeom prst="ellipse">
            <a:avLst/>
          </a:prstGeom>
          <a:solidFill>
            <a:schemeClr val="lt1"/>
          </a:solidFill>
          <a:ln w="28575" cap="flat">
            <a:solidFill>
              <a:srgbClr val="D8D8D8"/>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cxnSp>
        <p:nvCxnSpPr>
          <p:cNvPr id="227" name="Shape 227"/>
          <p:cNvCxnSpPr/>
          <p:nvPr/>
        </p:nvCxnSpPr>
        <p:spPr>
          <a:xfrm rot="10800000" flipH="1">
            <a:off x="5667350" y="3299319"/>
            <a:ext cx="526235" cy="225275"/>
          </a:xfrm>
          <a:prstGeom prst="straightConnector1">
            <a:avLst/>
          </a:prstGeom>
          <a:noFill/>
          <a:ln w="47625" cap="flat">
            <a:solidFill>
              <a:srgbClr val="4380C3"/>
            </a:solidFill>
            <a:prstDash val="solid"/>
            <a:miter/>
            <a:headEnd type="oval" w="med" len="med"/>
            <a:tailEnd type="triangle" w="med" len="med"/>
          </a:ln>
        </p:spPr>
      </p:cxnSp>
      <p:sp>
        <p:nvSpPr>
          <p:cNvPr id="228" name="Shape 228"/>
          <p:cNvSpPr/>
          <p:nvPr/>
        </p:nvSpPr>
        <p:spPr>
          <a:xfrm>
            <a:off x="5323842" y="4267958"/>
            <a:ext cx="167566" cy="167566"/>
          </a:xfrm>
          <a:prstGeom prst="ellipse">
            <a:avLst/>
          </a:prstGeom>
          <a:solidFill>
            <a:schemeClr val="lt1"/>
          </a:solidFill>
          <a:ln w="28575" cap="flat">
            <a:solidFill>
              <a:srgbClr val="D8D8D8"/>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cxnSp>
        <p:nvCxnSpPr>
          <p:cNvPr id="229" name="Shape 229"/>
          <p:cNvCxnSpPr/>
          <p:nvPr/>
        </p:nvCxnSpPr>
        <p:spPr>
          <a:xfrm>
            <a:off x="5406039" y="4354448"/>
            <a:ext cx="583900" cy="366402"/>
          </a:xfrm>
          <a:prstGeom prst="straightConnector1">
            <a:avLst/>
          </a:prstGeom>
          <a:noFill/>
          <a:ln w="47625" cap="flat">
            <a:solidFill>
              <a:srgbClr val="F48746"/>
            </a:solidFill>
            <a:prstDash val="solid"/>
            <a:miter/>
            <a:headEnd type="oval" w="med" len="med"/>
            <a:tailEnd type="triangle" w="med" len="med"/>
          </a:ln>
        </p:spPr>
      </p:cxnSp>
      <p:sp>
        <p:nvSpPr>
          <p:cNvPr id="230" name="Shape 230"/>
          <p:cNvSpPr/>
          <p:nvPr/>
        </p:nvSpPr>
        <p:spPr>
          <a:xfrm>
            <a:off x="3807223" y="4267137"/>
            <a:ext cx="167566" cy="167566"/>
          </a:xfrm>
          <a:prstGeom prst="ellipse">
            <a:avLst/>
          </a:prstGeom>
          <a:solidFill>
            <a:schemeClr val="lt1"/>
          </a:solidFill>
          <a:ln w="28575" cap="flat">
            <a:solidFill>
              <a:srgbClr val="D8D8D8"/>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cxnSp>
        <p:nvCxnSpPr>
          <p:cNvPr id="231" name="Shape 231"/>
          <p:cNvCxnSpPr/>
          <p:nvPr/>
        </p:nvCxnSpPr>
        <p:spPr>
          <a:xfrm flipH="1">
            <a:off x="3393282" y="4354448"/>
            <a:ext cx="494505" cy="366402"/>
          </a:xfrm>
          <a:prstGeom prst="straightConnector1">
            <a:avLst/>
          </a:prstGeom>
          <a:noFill/>
          <a:ln w="47625" cap="flat">
            <a:solidFill>
              <a:srgbClr val="CC3294"/>
            </a:solidFill>
            <a:prstDash val="solid"/>
            <a:miter/>
            <a:headEnd type="oval" w="med" len="med"/>
            <a:tailEnd type="triangle" w="med" len="med"/>
          </a:ln>
        </p:spPr>
      </p:cxnSp>
      <p:sp>
        <p:nvSpPr>
          <p:cNvPr id="232" name="Shape 232"/>
          <p:cNvSpPr/>
          <p:nvPr/>
        </p:nvSpPr>
        <p:spPr>
          <a:xfrm>
            <a:off x="3541621" y="3440812"/>
            <a:ext cx="167566" cy="167566"/>
          </a:xfrm>
          <a:prstGeom prst="ellipse">
            <a:avLst/>
          </a:prstGeom>
          <a:solidFill>
            <a:schemeClr val="lt1"/>
          </a:solidFill>
          <a:ln w="28575" cap="flat">
            <a:solidFill>
              <a:srgbClr val="D8D8D8"/>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cxnSp>
        <p:nvCxnSpPr>
          <p:cNvPr id="233" name="Shape 233"/>
          <p:cNvCxnSpPr/>
          <p:nvPr/>
        </p:nvCxnSpPr>
        <p:spPr>
          <a:xfrm rot="10800000">
            <a:off x="3045426" y="3299319"/>
            <a:ext cx="575661" cy="225275"/>
          </a:xfrm>
          <a:prstGeom prst="straightConnector1">
            <a:avLst/>
          </a:prstGeom>
          <a:noFill/>
          <a:ln w="47625" cap="flat">
            <a:solidFill>
              <a:srgbClr val="2CB34C"/>
            </a:solidFill>
            <a:prstDash val="solid"/>
            <a:miter/>
            <a:headEnd type="oval" w="med" len="med"/>
            <a:tailEnd type="triangle" w="med" len="med"/>
          </a:ln>
        </p:spPr>
      </p:cxnSp>
      <p:sp>
        <p:nvSpPr>
          <p:cNvPr id="234" name="Shape 234"/>
          <p:cNvSpPr/>
          <p:nvPr/>
        </p:nvSpPr>
        <p:spPr>
          <a:xfrm>
            <a:off x="5042262" y="330198"/>
            <a:ext cx="4104458" cy="740953"/>
          </a:xfrm>
          <a:prstGeom prst="rect">
            <a:avLst/>
          </a:prstGeom>
          <a:solidFill>
            <a:srgbClr val="F2F2F2">
              <a:alpha val="69803"/>
            </a:srgb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235" name="Shape 235"/>
          <p:cNvSpPr/>
          <p:nvPr/>
        </p:nvSpPr>
        <p:spPr>
          <a:xfrm flipH="1">
            <a:off x="4885508" y="343519"/>
            <a:ext cx="156753" cy="740953"/>
          </a:xfrm>
          <a:prstGeom prst="rect">
            <a:avLst/>
          </a:prstGeom>
          <a:solidFill>
            <a:srgbClr val="F05A65"/>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236" name="Shape 236"/>
          <p:cNvSpPr txBox="1">
            <a:spLocks noGrp="1"/>
          </p:cNvSpPr>
          <p:nvPr>
            <p:ph type="subTitle" idx="1"/>
          </p:nvPr>
        </p:nvSpPr>
        <p:spPr>
          <a:xfrm>
            <a:off x="5084594" y="485129"/>
            <a:ext cx="3827462" cy="665161"/>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rgbClr val="F05A65"/>
              </a:buClr>
              <a:buSzPct val="25000"/>
              <a:buFont typeface="Arial"/>
              <a:buNone/>
            </a:pPr>
            <a:r>
              <a:rPr lang="es-ES" sz="2400" b="0" i="0" u="none" strike="noStrike" cap="none" baseline="0" dirty="0">
                <a:solidFill>
                  <a:srgbClr val="F05A65"/>
                </a:solidFill>
                <a:latin typeface="Calibri"/>
                <a:cs typeface="Calibri"/>
                <a:sym typeface="Arial"/>
              </a:rPr>
              <a:t>Ruta integral de atenciones</a:t>
            </a:r>
          </a:p>
          <a:p>
            <a:pPr marL="0" marR="0" lvl="0" indent="0" algn="ctr" rtl="0">
              <a:lnSpc>
                <a:spcPct val="90000"/>
              </a:lnSpc>
              <a:spcBef>
                <a:spcPts val="1000"/>
              </a:spcBef>
              <a:buClr>
                <a:schemeClr val="dk1"/>
              </a:buClr>
              <a:buFont typeface="Calibri"/>
              <a:buNone/>
            </a:pPr>
            <a:endParaRPr sz="2400" b="0" i="0" u="none" strike="noStrike" cap="none" baseline="0" dirty="0">
              <a:solidFill>
                <a:srgbClr val="7F7F7F"/>
              </a:solidFill>
              <a:latin typeface="Calibri"/>
              <a:ea typeface="Calibri"/>
              <a:cs typeface="Calibri"/>
              <a:sym typeface="Calibri"/>
            </a:endParaRPr>
          </a:p>
        </p:txBody>
      </p:sp>
      <p:pic>
        <p:nvPicPr>
          <p:cNvPr id="237" name="Shape 237"/>
          <p:cNvPicPr preferRelativeResize="0"/>
          <p:nvPr/>
        </p:nvPicPr>
        <p:blipFill rotWithShape="1">
          <a:blip r:embed="rId5"/>
          <a:srcRect/>
          <a:stretch/>
        </p:blipFill>
        <p:spPr>
          <a:xfrm>
            <a:off x="3974789" y="1756938"/>
            <a:ext cx="2780118" cy="1668070"/>
          </a:xfrm>
          <a:prstGeom prst="rect">
            <a:avLst/>
          </a:prstGeom>
          <a:noFill/>
          <a:ln>
            <a:noFill/>
          </a:ln>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2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Shape 159"/>
          <p:cNvPicPr preferRelativeResize="0"/>
          <p:nvPr/>
        </p:nvPicPr>
        <p:blipFill rotWithShape="1">
          <a:blip r:embed="rId3"/>
          <a:srcRect/>
          <a:stretch/>
        </p:blipFill>
        <p:spPr>
          <a:xfrm>
            <a:off x="0" y="0"/>
            <a:ext cx="9144000" cy="6858000"/>
          </a:xfrm>
          <a:prstGeom prst="rect">
            <a:avLst/>
          </a:prstGeom>
          <a:noFill/>
          <a:ln>
            <a:noFill/>
          </a:ln>
        </p:spPr>
      </p:pic>
      <p:sp>
        <p:nvSpPr>
          <p:cNvPr id="160" name="Shape 160"/>
          <p:cNvSpPr txBox="1"/>
          <p:nvPr/>
        </p:nvSpPr>
        <p:spPr>
          <a:xfrm>
            <a:off x="2374900" y="2654300"/>
            <a:ext cx="6242244" cy="2820067"/>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s-ES" sz="4000" b="1" i="0" u="none" strike="noStrike" cap="none" baseline="0" dirty="0">
                <a:solidFill>
                  <a:srgbClr val="FFFFFF"/>
                </a:solidFill>
                <a:latin typeface="Calibri"/>
                <a:ea typeface="Arial"/>
                <a:cs typeface="Calibri"/>
                <a:sym typeface="Arial"/>
                <a:rtl val="0"/>
              </a:rPr>
              <a:t>Referentes técnicos de educación inicial y de cualificación del talento</a:t>
            </a:r>
          </a:p>
          <a:p>
            <a:pPr marL="0" marR="0" lvl="0" indent="0" algn="r" rtl="0">
              <a:spcBef>
                <a:spcPts val="0"/>
              </a:spcBef>
              <a:buSzPct val="25000"/>
              <a:buNone/>
            </a:pPr>
            <a:r>
              <a:rPr lang="es-ES" sz="4000" b="1" i="0" u="none" strike="noStrike" cap="none" baseline="0" dirty="0">
                <a:solidFill>
                  <a:srgbClr val="FFFFFF"/>
                </a:solidFill>
                <a:latin typeface="Calibri"/>
                <a:ea typeface="Arial"/>
                <a:cs typeface="Calibri"/>
                <a:sym typeface="Arial"/>
                <a:rtl val="0"/>
              </a:rPr>
              <a:t>humano </a:t>
            </a:r>
          </a:p>
          <a:p>
            <a:pPr marL="0" marR="0" lvl="0" indent="0" algn="r" rtl="0">
              <a:spcBef>
                <a:spcPts val="0"/>
              </a:spcBef>
              <a:buSzPct val="25000"/>
              <a:buNone/>
            </a:pPr>
            <a:r>
              <a:rPr lang="es-ES" sz="4000" b="1" i="0" u="none" strike="noStrike" cap="none" baseline="0" dirty="0">
                <a:solidFill>
                  <a:srgbClr val="FFFFFF"/>
                </a:solidFill>
                <a:latin typeface="Calibri"/>
                <a:ea typeface="Arial"/>
                <a:cs typeface="Calibri"/>
                <a:sym typeface="Arial"/>
                <a:rtl val="0"/>
              </a:rPr>
              <a:t> </a:t>
            </a:r>
          </a:p>
        </p:txBody>
      </p:sp>
    </p:spTree>
    <p:extLst>
      <p:ext uri="{BB962C8B-B14F-4D97-AF65-F5344CB8AC3E}">
        <p14:creationId xmlns:p14="http://schemas.microsoft.com/office/powerpoint/2010/main" val="609171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Shape 243"/>
          <p:cNvPicPr preferRelativeResize="0"/>
          <p:nvPr/>
        </p:nvPicPr>
        <p:blipFill rotWithShape="1">
          <a:blip r:embed="rId3"/>
          <a:srcRect/>
          <a:stretch/>
        </p:blipFill>
        <p:spPr>
          <a:xfrm>
            <a:off x="0" y="0"/>
            <a:ext cx="9144000" cy="6858000"/>
          </a:xfrm>
          <a:prstGeom prst="rect">
            <a:avLst/>
          </a:prstGeom>
          <a:noFill/>
          <a:ln>
            <a:noFill/>
          </a:ln>
        </p:spPr>
      </p:pic>
      <p:sp>
        <p:nvSpPr>
          <p:cNvPr id="244" name="Shape 244"/>
          <p:cNvSpPr txBox="1"/>
          <p:nvPr/>
        </p:nvSpPr>
        <p:spPr>
          <a:xfrm>
            <a:off x="297912" y="2624239"/>
            <a:ext cx="8020244" cy="75510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s-ES" sz="4000" b="1" dirty="0" smtClean="0">
                <a:solidFill>
                  <a:srgbClr val="FFFFFF"/>
                </a:solidFill>
                <a:latin typeface="Calibri"/>
                <a:cs typeface="Calibri"/>
              </a:rPr>
              <a:t>¿Qué  es la </a:t>
            </a:r>
          </a:p>
          <a:p>
            <a:pPr marL="0" marR="0" lvl="0" indent="0" algn="l" rtl="0">
              <a:spcBef>
                <a:spcPts val="0"/>
              </a:spcBef>
              <a:buSzPct val="25000"/>
              <a:buNone/>
            </a:pPr>
            <a:r>
              <a:rPr lang="es-ES" sz="4000" b="1" i="0" u="none" strike="noStrike" cap="none" baseline="0" dirty="0" smtClean="0">
                <a:solidFill>
                  <a:srgbClr val="FFFFFF"/>
                </a:solidFill>
                <a:latin typeface="Calibri"/>
                <a:cs typeface="Calibri"/>
                <a:sym typeface="Arial"/>
                <a:rtl val="0"/>
              </a:rPr>
              <a:t>Educación</a:t>
            </a:r>
            <a:r>
              <a:rPr lang="es-ES" sz="4000" b="1" i="0" u="none" strike="noStrike" cap="none" dirty="0" smtClean="0">
                <a:solidFill>
                  <a:srgbClr val="FFFFFF"/>
                </a:solidFill>
                <a:latin typeface="Calibri"/>
                <a:cs typeface="Calibri"/>
                <a:sym typeface="Arial"/>
                <a:rtl val="0"/>
              </a:rPr>
              <a:t> inicial </a:t>
            </a:r>
            <a:endParaRPr lang="es-ES" sz="4000" b="1" i="0" u="none" strike="noStrike" cap="none" baseline="0" dirty="0">
              <a:solidFill>
                <a:srgbClr val="FFFFFF"/>
              </a:solidFill>
              <a:latin typeface="Calibri"/>
              <a:cs typeface="Calibri"/>
              <a:sym typeface="Arial"/>
              <a:rtl val="0"/>
            </a:endParaRPr>
          </a:p>
        </p:txBody>
      </p:sp>
      <p:pic>
        <p:nvPicPr>
          <p:cNvPr id="246" name="Shape 246"/>
          <p:cNvPicPr preferRelativeResize="0"/>
          <p:nvPr/>
        </p:nvPicPr>
        <p:blipFill rotWithShape="1">
          <a:blip r:embed="rId4"/>
          <a:srcRect t="24344" b="24345"/>
          <a:stretch/>
        </p:blipFill>
        <p:spPr>
          <a:xfrm>
            <a:off x="4515580" y="2213041"/>
            <a:ext cx="5267374" cy="2026963"/>
          </a:xfrm>
          <a:prstGeom prst="rect">
            <a:avLst/>
          </a:prstGeom>
          <a:solidFill>
            <a:srgbClr val="EEEEEE"/>
          </a:solidFill>
          <a:ln w="190500" cap="sq">
            <a:solidFill>
              <a:srgbClr val="FFFFFF"/>
            </a:solidFill>
            <a:prstDash val="solid"/>
            <a:miter/>
            <a:headEnd type="none" w="med" len="med"/>
            <a:tailEnd type="none" w="med" len="me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Shape 265"/>
          <p:cNvPicPr preferRelativeResize="0"/>
          <p:nvPr/>
        </p:nvPicPr>
        <p:blipFill rotWithShape="1">
          <a:blip r:embed="rId3"/>
          <a:srcRect/>
          <a:stretch/>
        </p:blipFill>
        <p:spPr>
          <a:xfrm>
            <a:off x="0" y="0"/>
            <a:ext cx="9144000" cy="6858000"/>
          </a:xfrm>
          <a:prstGeom prst="rect">
            <a:avLst/>
          </a:prstGeom>
          <a:noFill/>
          <a:ln>
            <a:noFill/>
          </a:ln>
        </p:spPr>
      </p:pic>
      <p:sp>
        <p:nvSpPr>
          <p:cNvPr id="266" name="Shape 266"/>
          <p:cNvSpPr txBox="1">
            <a:spLocks noGrp="1"/>
          </p:cNvSpPr>
          <p:nvPr>
            <p:ph type="body" idx="1"/>
          </p:nvPr>
        </p:nvSpPr>
        <p:spPr>
          <a:xfrm>
            <a:off x="689372" y="2666662"/>
            <a:ext cx="3847316" cy="131848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7F7F7F"/>
              </a:buClr>
              <a:buSzPct val="96153"/>
              <a:buNone/>
            </a:pPr>
            <a:r>
              <a:rPr lang="es-ES" sz="2000" b="0" i="0" u="none" strike="noStrike" cap="none" baseline="0" dirty="0" smtClean="0">
                <a:solidFill>
                  <a:srgbClr val="7F7F7F"/>
                </a:solidFill>
                <a:latin typeface="Calibri"/>
                <a:cs typeface="Calibri"/>
                <a:sym typeface="Arial"/>
              </a:rPr>
              <a:t>Es un </a:t>
            </a:r>
            <a:r>
              <a:rPr lang="es-ES" sz="2000" b="0" i="0" u="none" strike="noStrike" cap="none" baseline="0" dirty="0">
                <a:solidFill>
                  <a:srgbClr val="7F7F7F"/>
                </a:solidFill>
                <a:latin typeface="Calibri"/>
                <a:cs typeface="Calibri"/>
                <a:sym typeface="Arial"/>
              </a:rPr>
              <a:t>derecho impostergable de la primera </a:t>
            </a:r>
            <a:r>
              <a:rPr lang="es-ES" sz="2000" b="0" i="0" u="none" strike="noStrike" cap="none" baseline="0" dirty="0" smtClean="0">
                <a:solidFill>
                  <a:srgbClr val="7F7F7F"/>
                </a:solidFill>
                <a:latin typeface="Calibri"/>
                <a:cs typeface="Calibri"/>
                <a:sym typeface="Arial"/>
              </a:rPr>
              <a:t>infancia, hace</a:t>
            </a:r>
            <a:r>
              <a:rPr lang="es-ES" sz="2000" b="0" i="0" u="none" strike="noStrike" cap="none" dirty="0" smtClean="0">
                <a:solidFill>
                  <a:srgbClr val="7F7F7F"/>
                </a:solidFill>
                <a:latin typeface="Calibri"/>
                <a:cs typeface="Calibri"/>
                <a:sym typeface="Arial"/>
              </a:rPr>
              <a:t> parte del </a:t>
            </a:r>
            <a:r>
              <a:rPr lang="es-ES" sz="2000" b="0" i="0" u="none" strike="noStrike" cap="none" baseline="0" dirty="0" smtClean="0">
                <a:solidFill>
                  <a:srgbClr val="7F7F7F"/>
                </a:solidFill>
                <a:latin typeface="Calibri"/>
                <a:cs typeface="Calibri"/>
                <a:sym typeface="Arial"/>
              </a:rPr>
              <a:t>sistema </a:t>
            </a:r>
            <a:r>
              <a:rPr lang="es-ES" sz="2000" b="0" i="0" u="none" strike="noStrike" cap="none" baseline="0" dirty="0">
                <a:solidFill>
                  <a:srgbClr val="7F7F7F"/>
                </a:solidFill>
                <a:latin typeface="Calibri"/>
                <a:cs typeface="Calibri"/>
                <a:sym typeface="Arial"/>
              </a:rPr>
              <a:t>educativo colombiano.  </a:t>
            </a:r>
          </a:p>
          <a:p>
            <a:pPr marL="228600" marR="0" lvl="0" indent="-117475" algn="l" rtl="0">
              <a:lnSpc>
                <a:spcPct val="75000"/>
              </a:lnSpc>
              <a:spcBef>
                <a:spcPts val="1200"/>
              </a:spcBef>
              <a:buClr>
                <a:schemeClr val="dk1"/>
              </a:buClr>
              <a:buFont typeface="Calibri"/>
              <a:buNone/>
            </a:pPr>
            <a:endParaRPr sz="1750" b="0" i="0" u="none" strike="noStrike" cap="none" baseline="0" dirty="0">
              <a:solidFill>
                <a:schemeClr val="dk1"/>
              </a:solidFill>
              <a:latin typeface="Calibri"/>
              <a:ea typeface="Calibri"/>
              <a:cs typeface="Calibri"/>
              <a:sym typeface="Calibri"/>
            </a:endParaRPr>
          </a:p>
        </p:txBody>
      </p:sp>
      <p:pic>
        <p:nvPicPr>
          <p:cNvPr id="267" name="Shape 267"/>
          <p:cNvPicPr preferRelativeResize="0"/>
          <p:nvPr/>
        </p:nvPicPr>
        <p:blipFill rotWithShape="1">
          <a:blip r:embed="rId4"/>
          <a:srcRect/>
          <a:stretch/>
        </p:blipFill>
        <p:spPr>
          <a:xfrm>
            <a:off x="4874419" y="2028343"/>
            <a:ext cx="3559196" cy="2669797"/>
          </a:xfrm>
          <a:prstGeom prst="round2DiagRect">
            <a:avLst>
              <a:gd name="adj1" fmla="val 16667"/>
              <a:gd name="adj2" fmla="val 0"/>
            </a:avLst>
          </a:prstGeom>
          <a:noFill/>
          <a:ln w="88900" cap="sq">
            <a:solidFill>
              <a:srgbClr val="FFFFFF"/>
            </a:solidFill>
            <a:prstDash val="solid"/>
            <a:miter/>
            <a:headEnd type="none" w="med" len="med"/>
            <a:tailEnd type="none" w="med" len="med"/>
          </a:ln>
        </p:spPr>
      </p:pic>
      <p:sp>
        <p:nvSpPr>
          <p:cNvPr id="268" name="Shape 268"/>
          <p:cNvSpPr/>
          <p:nvPr/>
        </p:nvSpPr>
        <p:spPr>
          <a:xfrm>
            <a:off x="0" y="330198"/>
            <a:ext cx="4536687" cy="740953"/>
          </a:xfrm>
          <a:prstGeom prst="rect">
            <a:avLst/>
          </a:prstGeom>
          <a:solidFill>
            <a:srgbClr val="F2F2F2">
              <a:alpha val="69803"/>
            </a:srgb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269" name="Shape 269"/>
          <p:cNvSpPr/>
          <p:nvPr/>
        </p:nvSpPr>
        <p:spPr>
          <a:xfrm flipH="1">
            <a:off x="4536688" y="330198"/>
            <a:ext cx="156753" cy="740953"/>
          </a:xfrm>
          <a:prstGeom prst="rect">
            <a:avLst/>
          </a:prstGeom>
          <a:solidFill>
            <a:srgbClr val="C00000"/>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270" name="Shape 270"/>
          <p:cNvSpPr txBox="1">
            <a:spLocks noGrp="1"/>
          </p:cNvSpPr>
          <p:nvPr>
            <p:ph type="title"/>
          </p:nvPr>
        </p:nvSpPr>
        <p:spPr>
          <a:xfrm>
            <a:off x="355996" y="413264"/>
            <a:ext cx="3981449" cy="57482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C00000"/>
              </a:buClr>
              <a:buSzPct val="25000"/>
              <a:buFont typeface="Arial"/>
              <a:buNone/>
            </a:pPr>
            <a:r>
              <a:rPr lang="es-ES" sz="2400" b="0" i="0" u="none" strike="noStrike" cap="none" baseline="0" dirty="0">
                <a:solidFill>
                  <a:srgbClr val="C00000"/>
                </a:solidFill>
                <a:latin typeface="Omnes Medium" pitchFamily="50" charset="0"/>
                <a:sym typeface="Arial"/>
              </a:rPr>
              <a:t>¿Qué es la educación inicial?</a:t>
            </a:r>
          </a:p>
        </p:txBody>
      </p:sp>
      <p:sp>
        <p:nvSpPr>
          <p:cNvPr id="13" name="Shape 266"/>
          <p:cNvSpPr txBox="1">
            <a:spLocks/>
          </p:cNvSpPr>
          <p:nvPr/>
        </p:nvSpPr>
        <p:spPr>
          <a:xfrm>
            <a:off x="764788" y="2669120"/>
            <a:ext cx="3771900" cy="1581624"/>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L="228600" marR="0" indent="-50800" algn="l" rtl="0">
              <a:lnSpc>
                <a:spcPct val="90000"/>
              </a:lnSpc>
              <a:spcBef>
                <a:spcPts val="10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1pPr>
            <a:lvl2pPr marL="685800" marR="0" indent="-76200" algn="l" rtl="0">
              <a:lnSpc>
                <a:spcPct val="90000"/>
              </a:lnSpc>
              <a:spcBef>
                <a:spcPts val="5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2pPr>
            <a:lvl3pPr marL="1143000" marR="0" indent="-101600" algn="l" rtl="0">
              <a:lnSpc>
                <a:spcPct val="90000"/>
              </a:lnSpc>
              <a:spcBef>
                <a:spcPts val="5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3pPr>
            <a:lvl4pPr marL="1600200" marR="0" indent="-114300" algn="l" rtl="0">
              <a:lnSpc>
                <a:spcPct val="90000"/>
              </a:lnSpc>
              <a:spcBef>
                <a:spcPts val="5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4pPr>
            <a:lvl5pPr marL="2057400" marR="0" indent="-114300" algn="l" rtl="0">
              <a:lnSpc>
                <a:spcPct val="90000"/>
              </a:lnSpc>
              <a:spcBef>
                <a:spcPts val="5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5pPr>
            <a:lvl6pPr marL="2514600" marR="0" indent="-114300" algn="l" rtl="0">
              <a:lnSpc>
                <a:spcPct val="90000"/>
              </a:lnSpc>
              <a:spcBef>
                <a:spcPts val="5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6pPr>
            <a:lvl7pPr marL="2971800" marR="0" indent="-114300" algn="l" rtl="0">
              <a:lnSpc>
                <a:spcPct val="90000"/>
              </a:lnSpc>
              <a:spcBef>
                <a:spcPts val="5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7pPr>
            <a:lvl8pPr marL="3429000" marR="0" indent="-114300" algn="l" rtl="0">
              <a:lnSpc>
                <a:spcPct val="90000"/>
              </a:lnSpc>
              <a:spcBef>
                <a:spcPts val="5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8pPr>
            <a:lvl9pPr marL="3886200" marR="0" indent="-114300" algn="l" rtl="0">
              <a:lnSpc>
                <a:spcPct val="90000"/>
              </a:lnSpc>
              <a:spcBef>
                <a:spcPts val="5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9pPr>
          </a:lstStyle>
          <a:p>
            <a:pPr marL="0" indent="0">
              <a:lnSpc>
                <a:spcPct val="100000"/>
              </a:lnSpc>
              <a:spcBef>
                <a:spcPts val="1200"/>
              </a:spcBef>
              <a:buClr>
                <a:srgbClr val="7F7F7F"/>
              </a:buClr>
              <a:buSzPct val="96153"/>
              <a:buNone/>
            </a:pPr>
            <a:r>
              <a:rPr lang="es-ES" sz="2000" dirty="0" smtClean="0">
                <a:solidFill>
                  <a:srgbClr val="7F7F7F"/>
                </a:solidFill>
                <a:latin typeface="Calibri"/>
                <a:cs typeface="Calibri"/>
              </a:rPr>
              <a:t>Un acto intencional, en el que se especifican: finalidades, espacios, tiempos, actores, reglas y roles para realizarla.</a:t>
            </a:r>
          </a:p>
        </p:txBody>
      </p:sp>
      <p:sp>
        <p:nvSpPr>
          <p:cNvPr id="14" name="Shape 266"/>
          <p:cNvSpPr txBox="1">
            <a:spLocks/>
          </p:cNvSpPr>
          <p:nvPr/>
        </p:nvSpPr>
        <p:spPr>
          <a:xfrm>
            <a:off x="764788" y="2662325"/>
            <a:ext cx="3771900" cy="1168721"/>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L="228600" marR="0" indent="-50800" algn="l" rtl="0">
              <a:lnSpc>
                <a:spcPct val="90000"/>
              </a:lnSpc>
              <a:spcBef>
                <a:spcPts val="10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1pPr>
            <a:lvl2pPr marL="685800" marR="0" indent="-76200" algn="l" rtl="0">
              <a:lnSpc>
                <a:spcPct val="90000"/>
              </a:lnSpc>
              <a:spcBef>
                <a:spcPts val="5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2pPr>
            <a:lvl3pPr marL="1143000" marR="0" indent="-101600" algn="l" rtl="0">
              <a:lnSpc>
                <a:spcPct val="90000"/>
              </a:lnSpc>
              <a:spcBef>
                <a:spcPts val="5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3pPr>
            <a:lvl4pPr marL="1600200" marR="0" indent="-114300" algn="l" rtl="0">
              <a:lnSpc>
                <a:spcPct val="90000"/>
              </a:lnSpc>
              <a:spcBef>
                <a:spcPts val="5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4pPr>
            <a:lvl5pPr marL="2057400" marR="0" indent="-114300" algn="l" rtl="0">
              <a:lnSpc>
                <a:spcPct val="90000"/>
              </a:lnSpc>
              <a:spcBef>
                <a:spcPts val="5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5pPr>
            <a:lvl6pPr marL="2514600" marR="0" indent="-114300" algn="l" rtl="0">
              <a:lnSpc>
                <a:spcPct val="90000"/>
              </a:lnSpc>
              <a:spcBef>
                <a:spcPts val="5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6pPr>
            <a:lvl7pPr marL="2971800" marR="0" indent="-114300" algn="l" rtl="0">
              <a:lnSpc>
                <a:spcPct val="90000"/>
              </a:lnSpc>
              <a:spcBef>
                <a:spcPts val="5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7pPr>
            <a:lvl8pPr marL="3429000" marR="0" indent="-114300" algn="l" rtl="0">
              <a:lnSpc>
                <a:spcPct val="90000"/>
              </a:lnSpc>
              <a:spcBef>
                <a:spcPts val="5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8pPr>
            <a:lvl9pPr marL="3886200" marR="0" indent="-114300" algn="l" rtl="0">
              <a:lnSpc>
                <a:spcPct val="90000"/>
              </a:lnSpc>
              <a:spcBef>
                <a:spcPts val="5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9pPr>
          </a:lstStyle>
          <a:p>
            <a:pPr marL="0" indent="0">
              <a:lnSpc>
                <a:spcPct val="100000"/>
              </a:lnSpc>
              <a:spcBef>
                <a:spcPts val="1200"/>
              </a:spcBef>
              <a:buClr>
                <a:srgbClr val="7F7F7F"/>
              </a:buClr>
              <a:buSzPct val="96153"/>
              <a:buNone/>
            </a:pPr>
            <a:r>
              <a:rPr lang="es-ES" sz="2000" dirty="0" smtClean="0">
                <a:solidFill>
                  <a:srgbClr val="7F7F7F"/>
                </a:solidFill>
                <a:latin typeface="Calibri"/>
                <a:cs typeface="Calibri"/>
              </a:rPr>
              <a:t>Complementa y potencia la educación que se inicia en el hogar.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6">
                                            <p:txEl>
                                              <p:pRg st="0" end="0"/>
                                            </p:txEl>
                                          </p:spTgt>
                                        </p:tgtEl>
                                        <p:attrNameLst>
                                          <p:attrName>style.visibility</p:attrName>
                                        </p:attrNameLst>
                                      </p:cBhvr>
                                      <p:to>
                                        <p:strVal val="visible"/>
                                      </p:to>
                                    </p:set>
                                    <p:animEffect transition="in" filter="fade">
                                      <p:cBhvr>
                                        <p:cTn id="7" dur="500"/>
                                        <p:tgtEl>
                                          <p:spTgt spid="2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66">
                                            <p:txEl>
                                              <p:pRg st="0" end="0"/>
                                            </p:txEl>
                                          </p:spTgt>
                                        </p:tgtEl>
                                      </p:cBhvr>
                                    </p:animEffect>
                                    <p:set>
                                      <p:cBhvr>
                                        <p:cTn id="12" dur="1" fill="hold">
                                          <p:stCondLst>
                                            <p:cond delay="499"/>
                                          </p:stCondLst>
                                        </p:cTn>
                                        <p:tgtEl>
                                          <p:spTgt spid="266">
                                            <p:txEl>
                                              <p:pRg st="0" end="0"/>
                                            </p:txEl>
                                          </p:spTgt>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 grpId="0" build="p"/>
      <p:bldP spid="266" grpId="1" build="p"/>
      <p:bldP spid="13" grpId="0"/>
      <p:bldP spid="13" grpId="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Shape 275"/>
          <p:cNvPicPr preferRelativeResize="0"/>
          <p:nvPr/>
        </p:nvPicPr>
        <p:blipFill rotWithShape="1">
          <a:blip r:embed="rId3"/>
          <a:srcRect/>
          <a:stretch/>
        </p:blipFill>
        <p:spPr>
          <a:xfrm>
            <a:off x="0" y="0"/>
            <a:ext cx="9144000" cy="6858000"/>
          </a:xfrm>
          <a:prstGeom prst="rect">
            <a:avLst/>
          </a:prstGeom>
          <a:noFill/>
          <a:ln>
            <a:noFill/>
          </a:ln>
        </p:spPr>
      </p:pic>
      <p:sp>
        <p:nvSpPr>
          <p:cNvPr id="276" name="Shape 276"/>
          <p:cNvSpPr txBox="1"/>
          <p:nvPr/>
        </p:nvSpPr>
        <p:spPr>
          <a:xfrm>
            <a:off x="539942" y="2253852"/>
            <a:ext cx="4153500" cy="2970044"/>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s-ES" sz="1700" b="0" i="0" u="none" strike="noStrike" cap="none" baseline="0" dirty="0" smtClean="0">
                <a:solidFill>
                  <a:srgbClr val="7F7F7F"/>
                </a:solidFill>
                <a:latin typeface="Calibri"/>
                <a:cs typeface="Calibri"/>
                <a:sym typeface="Arial"/>
              </a:rPr>
              <a:t>Busca potenciar intencionalmente, </a:t>
            </a:r>
            <a:r>
              <a:rPr lang="es-ES" sz="1700" b="0" i="0" u="none" strike="noStrike" cap="none" baseline="0" dirty="0">
                <a:solidFill>
                  <a:srgbClr val="7F7F7F"/>
                </a:solidFill>
                <a:latin typeface="Calibri"/>
                <a:cs typeface="Calibri"/>
                <a:sym typeface="Arial"/>
              </a:rPr>
              <a:t>el desarrollo integral de las niñas y los niños, partiendo del reconocimiento de sus características y de las particularidades de los contextos en que </a:t>
            </a:r>
            <a:r>
              <a:rPr lang="es-ES" sz="1700" b="0" i="0" u="none" strike="noStrike" cap="none" baseline="0" dirty="0" smtClean="0">
                <a:solidFill>
                  <a:srgbClr val="7F7F7F"/>
                </a:solidFill>
                <a:latin typeface="Calibri"/>
                <a:cs typeface="Calibri"/>
                <a:sym typeface="Arial"/>
              </a:rPr>
              <a:t>viven, </a:t>
            </a:r>
            <a:r>
              <a:rPr lang="es-ES" sz="1700" b="0" i="0" u="none" strike="noStrike" cap="none" baseline="0" dirty="0">
                <a:solidFill>
                  <a:srgbClr val="7F7F7F"/>
                </a:solidFill>
                <a:latin typeface="Calibri"/>
                <a:cs typeface="Calibri"/>
                <a:sym typeface="Arial"/>
              </a:rPr>
              <a:t>favoreciendo interacciones </a:t>
            </a:r>
            <a:r>
              <a:rPr lang="es-ES" sz="1700" b="0" i="0" u="none" strike="noStrike" cap="none" baseline="0" dirty="0" smtClean="0">
                <a:solidFill>
                  <a:srgbClr val="7F7F7F"/>
                </a:solidFill>
                <a:latin typeface="Calibri"/>
                <a:cs typeface="Calibri"/>
                <a:sym typeface="Arial"/>
              </a:rPr>
              <a:t>en </a:t>
            </a:r>
            <a:r>
              <a:rPr lang="es-ES" sz="1700" b="0" i="0" u="none" strike="noStrike" cap="none" baseline="0" dirty="0">
                <a:solidFill>
                  <a:srgbClr val="7F7F7F"/>
                </a:solidFill>
                <a:latin typeface="Calibri"/>
                <a:cs typeface="Calibri"/>
                <a:sym typeface="Arial"/>
              </a:rPr>
              <a:t>ambientes enriquecidos a través de experiencias pedagógicas y prácticas de cuidado.</a:t>
            </a:r>
          </a:p>
          <a:p>
            <a:pPr marL="0" marR="0" lvl="0" indent="0" algn="l" rtl="0">
              <a:spcBef>
                <a:spcPts val="0"/>
              </a:spcBef>
              <a:buNone/>
            </a:pPr>
            <a:endParaRPr sz="1700" b="0" i="0" u="none" strike="noStrike" cap="none" baseline="0" dirty="0">
              <a:solidFill>
                <a:schemeClr val="dk1"/>
              </a:solidFill>
              <a:latin typeface="Calibri"/>
              <a:ea typeface="Calibri"/>
              <a:cs typeface="Calibri"/>
              <a:sym typeface="Calibri"/>
            </a:endParaRPr>
          </a:p>
        </p:txBody>
      </p:sp>
      <p:sp>
        <p:nvSpPr>
          <p:cNvPr id="277" name="Shape 277"/>
          <p:cNvSpPr/>
          <p:nvPr/>
        </p:nvSpPr>
        <p:spPr>
          <a:xfrm>
            <a:off x="0" y="330198"/>
            <a:ext cx="4536687" cy="740953"/>
          </a:xfrm>
          <a:prstGeom prst="rect">
            <a:avLst/>
          </a:prstGeom>
          <a:solidFill>
            <a:srgbClr val="F2F2F2">
              <a:alpha val="69803"/>
            </a:srgb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278" name="Shape 278"/>
          <p:cNvSpPr/>
          <p:nvPr/>
        </p:nvSpPr>
        <p:spPr>
          <a:xfrm flipH="1">
            <a:off x="4536688" y="330198"/>
            <a:ext cx="156753" cy="740953"/>
          </a:xfrm>
          <a:prstGeom prst="rect">
            <a:avLst/>
          </a:prstGeom>
          <a:solidFill>
            <a:srgbClr val="C00000"/>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279" name="Shape 279"/>
          <p:cNvSpPr txBox="1">
            <a:spLocks noGrp="1"/>
          </p:cNvSpPr>
          <p:nvPr>
            <p:ph type="title"/>
          </p:nvPr>
        </p:nvSpPr>
        <p:spPr>
          <a:xfrm>
            <a:off x="355996" y="413264"/>
            <a:ext cx="3981449" cy="57482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C00000"/>
              </a:buClr>
              <a:buSzPct val="25000"/>
              <a:buFont typeface="Arial"/>
              <a:buNone/>
            </a:pPr>
            <a:r>
              <a:rPr lang="es-ES" sz="2400" b="0" i="0" u="none" strike="noStrike" cap="none" baseline="0" dirty="0">
                <a:solidFill>
                  <a:srgbClr val="C00000"/>
                </a:solidFill>
                <a:latin typeface="Calibri"/>
                <a:cs typeface="Calibri"/>
                <a:sym typeface="Arial"/>
              </a:rPr>
              <a:t>¿Qué es la educación inicial?</a:t>
            </a:r>
          </a:p>
        </p:txBody>
      </p:sp>
      <p:pic>
        <p:nvPicPr>
          <p:cNvPr id="2" name="Imagen 1"/>
          <p:cNvPicPr>
            <a:picLocks noChangeAspect="1"/>
          </p:cNvPicPr>
          <p:nvPr/>
        </p:nvPicPr>
        <p:blipFill rotWithShape="1">
          <a:blip r:embed="rId4">
            <a:extLst>
              <a:ext uri="{28A0092B-C50C-407E-A947-70E740481C1C}">
                <a14:useLocalDpi xmlns:a14="http://schemas.microsoft.com/office/drawing/2010/main" val="0"/>
              </a:ext>
            </a:extLst>
          </a:blip>
          <a:srcRect l="11974" r="31974" b="5904"/>
          <a:stretch/>
        </p:blipFill>
        <p:spPr>
          <a:xfrm rot="453337">
            <a:off x="4876342" y="1461379"/>
            <a:ext cx="3781299" cy="42238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Tema de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406</TotalTime>
  <Words>2116</Words>
  <Application>Microsoft Office PowerPoint</Application>
  <PresentationFormat>Presentación en pantalla (4:3)</PresentationFormat>
  <Paragraphs>303</Paragraphs>
  <Slides>43</Slides>
  <Notes>43</Notes>
  <HiddenSlides>0</HiddenSlides>
  <MMClips>0</MMClips>
  <ScaleCrop>false</ScaleCrop>
  <HeadingPairs>
    <vt:vector size="4" baseType="variant">
      <vt:variant>
        <vt:lpstr>Tema</vt:lpstr>
      </vt:variant>
      <vt:variant>
        <vt:i4>2</vt:i4>
      </vt:variant>
      <vt:variant>
        <vt:lpstr>Títulos de diapositiva</vt:lpstr>
      </vt:variant>
      <vt:variant>
        <vt:i4>43</vt:i4>
      </vt:variant>
    </vt:vector>
  </HeadingPairs>
  <TitlesOfParts>
    <vt:vector size="45" baseType="lpstr">
      <vt:lpstr>Tema de Office</vt:lpstr>
      <vt:lpstr>Office Theme</vt:lpstr>
      <vt:lpstr>Presentación de PowerPoint</vt:lpstr>
      <vt:lpstr>Líneas estratégicas de educación inicial</vt:lpstr>
      <vt:lpstr>MARCO POLÍTICO, TÉCNICO Y DE GESTIÓN </vt:lpstr>
      <vt:lpstr>Presentación de PowerPoint</vt:lpstr>
      <vt:lpstr>Presentación de PowerPoint</vt:lpstr>
      <vt:lpstr>Presentación de PowerPoint</vt:lpstr>
      <vt:lpstr>Presentación de PowerPoint</vt:lpstr>
      <vt:lpstr>¿Qué es la educación inicial?</vt:lpstr>
      <vt:lpstr>¿Qué es la educación inicial?</vt:lpstr>
      <vt:lpstr>Presentación de PowerPoint</vt:lpstr>
      <vt:lpstr>¿Para qué educar en  la primera infancia?</vt:lpstr>
      <vt:lpstr>¿Para qué educar en la primera infancia?</vt:lpstr>
      <vt:lpstr>¿Para qué educar en la primera infancia?</vt:lpstr>
      <vt:lpstr>¿Quiénes participan en la educación inicial?</vt:lpstr>
      <vt:lpstr>¿Quiénes participan en la educación inicial?</vt:lpstr>
      <vt:lpstr>¿Qué se enseña y qué se aprende en la educación inicial?</vt:lpstr>
      <vt:lpstr>Presentación de PowerPoint</vt:lpstr>
      <vt:lpstr>Presentación de PowerPoint</vt:lpstr>
      <vt:lpstr>Presentación de PowerPoint</vt:lpstr>
      <vt:lpstr>Arte, juego, literatura y exploración del medio</vt:lpstr>
      <vt:lpstr>Presentación de PowerPoint</vt:lpstr>
      <vt:lpstr>Presentación de PowerPoint</vt:lpstr>
      <vt:lpstr>Presentación de PowerPoint</vt:lpstr>
      <vt:lpstr>Presentación de PowerPoint</vt:lpstr>
      <vt:lpstr>¿Cómo se organiza el trabajo pedagógico en la educación inicial?</vt:lpstr>
      <vt:lpstr>¿Cómo se organiza el trabajo pedagógico en la  educación inicial?</vt:lpstr>
      <vt:lpstr>Presentación de PowerPoint</vt:lpstr>
      <vt:lpstr>Presentación de PowerPoint</vt:lpstr>
      <vt:lpstr>¿Cuáles son los espacios en los que acontece la educación inicial?</vt:lpstr>
      <vt:lpstr>¿Cuáles son los espacios en los que acontece la educación inicial?</vt:lpstr>
      <vt:lpstr>Presentación de PowerPoint</vt:lpstr>
      <vt:lpstr>Presentación de PowerPoint</vt:lpstr>
      <vt:lpstr>Presentación de PowerPoint</vt:lpstr>
      <vt:lpstr>Presentación de PowerPoint</vt:lpstr>
      <vt:lpstr>Presentación de PowerPoint</vt:lpstr>
      <vt:lpstr>Referentes para la cualificación del talento humano que trabaja con primera infancia </vt:lpstr>
      <vt:lpstr>Referentes para la cualificación del talento humano que trabaja con primera infancia</vt:lpstr>
      <vt:lpstr>Referentes para la cualificación del talento humano que trabaja con primera infancia</vt:lpstr>
      <vt:lpstr>Presentación de PowerPoint</vt:lpstr>
      <vt:lpstr>Referentes técnicos de educación Inicial en el marco de la atención integral </vt:lpstr>
      <vt:lpstr>Presentación de PowerPoint</vt:lpstr>
      <vt:lpstr>Presentación de PowerPoint</vt:lpstr>
      <vt:lpstr>Presentación de PowerPoint</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Andrés Soler Quiroga</dc:creator>
  <cp:keywords/>
  <dc:description/>
  <cp:lastModifiedBy>Ana Beatriz Cardenas Restrepo</cp:lastModifiedBy>
  <cp:revision>74</cp:revision>
  <dcterms:modified xsi:type="dcterms:W3CDTF">2014-07-08T23:55:07Z</dcterms:modified>
  <cp:category/>
</cp:coreProperties>
</file>