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1"/>
  </p:notesMasterIdLst>
  <p:sldIdLst>
    <p:sldId id="419" r:id="rId2"/>
    <p:sldId id="421" r:id="rId3"/>
    <p:sldId id="425" r:id="rId4"/>
    <p:sldId id="428" r:id="rId5"/>
    <p:sldId id="423" r:id="rId6"/>
    <p:sldId id="424" r:id="rId7"/>
    <p:sldId id="422" r:id="rId8"/>
    <p:sldId id="426" r:id="rId9"/>
    <p:sldId id="427" r:id="rId10"/>
  </p:sldIdLst>
  <p:sldSz cx="9144000" cy="6858000" type="screen4x3"/>
  <p:notesSz cx="6858000" cy="9144000"/>
  <p:defaultTextStyle>
    <a:defPPr>
      <a:defRPr lang="es-C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57B4"/>
    <a:srgbClr val="603A66"/>
    <a:srgbClr val="6A1F4E"/>
    <a:srgbClr val="2B376A"/>
    <a:srgbClr val="6B2462"/>
    <a:srgbClr val="355D20"/>
    <a:srgbClr val="9DFF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2592" y="64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7AF291-33AF-4803-BE69-7612200FEEC3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893EF86A-E7AF-48C8-BD1C-6FA49FE02CD9}">
      <dgm:prSet phldrT="[Texto]" custT="1"/>
      <dgm:spPr/>
      <dgm:t>
        <a:bodyPr/>
        <a:lstStyle/>
        <a:p>
          <a:pPr algn="ctr"/>
          <a:r>
            <a:rPr lang="es-CO" sz="1800" b="1" dirty="0" smtClean="0">
              <a:solidFill>
                <a:schemeClr val="tx1"/>
              </a:solidFill>
              <a:latin typeface="Arial Narrow" panose="020B0606020202030204" pitchFamily="34" charset="0"/>
            </a:rPr>
            <a:t>IMPLEMENTACIÓN DE LA ESTRATEGIA DE FORMACIÓN A MEDIADORES (CERLALC)</a:t>
          </a:r>
          <a:endParaRPr lang="es-CO" sz="18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053FD343-8889-4E9D-9365-1C75F238AC41}" type="parTrans" cxnId="{3824C9AC-C13A-4727-A883-1DC24F43383A}">
      <dgm:prSet/>
      <dgm:spPr/>
      <dgm:t>
        <a:bodyPr/>
        <a:lstStyle/>
        <a:p>
          <a:endParaRPr lang="es-CO" sz="2400"/>
        </a:p>
      </dgm:t>
    </dgm:pt>
    <dgm:pt modelId="{464B6DE1-ECFF-48D4-9E71-1645F1CE53A6}" type="sibTrans" cxnId="{3824C9AC-C13A-4727-A883-1DC24F43383A}">
      <dgm:prSet/>
      <dgm:spPr/>
      <dgm:t>
        <a:bodyPr/>
        <a:lstStyle/>
        <a:p>
          <a:endParaRPr lang="es-CO" sz="2400"/>
        </a:p>
      </dgm:t>
    </dgm:pt>
    <dgm:pt modelId="{2D3B5DC7-992F-45DF-9F1A-73FFBEDE641A}">
      <dgm:prSet phldrT="[Texto]" custT="1"/>
      <dgm:spPr/>
      <dgm:t>
        <a:bodyPr/>
        <a:lstStyle/>
        <a:p>
          <a:endParaRPr lang="es-CO" sz="1800" dirty="0" smtClean="0">
            <a:latin typeface="Arial Narrow" panose="020B0606020202030204" pitchFamily="34" charset="0"/>
          </a:endParaRPr>
        </a:p>
        <a:p>
          <a:r>
            <a:rPr lang="es-CO" sz="1800" dirty="0" smtClean="0">
              <a:latin typeface="Arial Narrow" panose="020B0606020202030204" pitchFamily="34" charset="0"/>
            </a:rPr>
            <a:t>Formación a docentes </a:t>
          </a:r>
          <a:br>
            <a:rPr lang="es-CO" sz="1800" dirty="0" smtClean="0">
              <a:latin typeface="Arial Narrow" panose="020B0606020202030204" pitchFamily="34" charset="0"/>
            </a:rPr>
          </a:br>
          <a:r>
            <a:rPr lang="es-CO" sz="1800" dirty="0" smtClean="0">
              <a:latin typeface="Arial Narrow" panose="020B0606020202030204" pitchFamily="34" charset="0"/>
            </a:rPr>
            <a:t>Meta 2014 850</a:t>
          </a:r>
        </a:p>
        <a:p>
          <a:endParaRPr lang="es-CO" sz="1800" dirty="0" smtClean="0">
            <a:latin typeface="Arial Narrow" panose="020B0606020202030204" pitchFamily="34" charset="0"/>
          </a:endParaRPr>
        </a:p>
        <a:p>
          <a:r>
            <a:rPr lang="es-CO" sz="1800" dirty="0" smtClean="0">
              <a:latin typeface="Arial Narrow" panose="020B0606020202030204" pitchFamily="34" charset="0"/>
            </a:rPr>
            <a:t>Producción de contenidos para formación como mediadores a padres de familia</a:t>
          </a:r>
        </a:p>
        <a:p>
          <a:endParaRPr lang="es-CO" sz="1800" dirty="0" smtClean="0">
            <a:latin typeface="Arial Narrow" panose="020B0606020202030204" pitchFamily="34" charset="0"/>
          </a:endParaRPr>
        </a:p>
      </dgm:t>
    </dgm:pt>
    <dgm:pt modelId="{DF1C9352-E845-475C-884A-47F6FF4B2D2B}" type="parTrans" cxnId="{F0595B2F-1F96-47B0-BDBA-C746E5037C5F}">
      <dgm:prSet/>
      <dgm:spPr/>
      <dgm:t>
        <a:bodyPr/>
        <a:lstStyle/>
        <a:p>
          <a:endParaRPr lang="es-CO" sz="2400"/>
        </a:p>
      </dgm:t>
    </dgm:pt>
    <dgm:pt modelId="{D0511563-D83E-4378-B3A6-A34D044EF175}" type="sibTrans" cxnId="{F0595B2F-1F96-47B0-BDBA-C746E5037C5F}">
      <dgm:prSet/>
      <dgm:spPr/>
      <dgm:t>
        <a:bodyPr/>
        <a:lstStyle/>
        <a:p>
          <a:endParaRPr lang="es-CO" sz="2400"/>
        </a:p>
      </dgm:t>
    </dgm:pt>
    <dgm:pt modelId="{14350BEA-1E73-4BE2-B36C-D79B1511ECEC}">
      <dgm:prSet phldrT="[Texto]" custT="1"/>
      <dgm:spPr/>
      <dgm:t>
        <a:bodyPr/>
        <a:lstStyle/>
        <a:p>
          <a:pPr algn="l"/>
          <a:r>
            <a:rPr lang="es-CO" sz="1600" b="1" dirty="0" smtClean="0">
              <a:solidFill>
                <a:schemeClr val="tx1"/>
              </a:solidFill>
              <a:latin typeface="Arial Narrow" panose="020B0606020202030204" pitchFamily="34" charset="0"/>
            </a:rPr>
            <a:t>INSTITUCIONALIZACIÓN DE PROYECTOS DE LECTURA Y ESCRITURA Y BIBLIOTECAS ESCOLARES</a:t>
          </a:r>
          <a:endParaRPr lang="es-CO" sz="16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DF41D9D2-502E-4F58-90E0-779C17127A67}" type="parTrans" cxnId="{EF123AF2-2DEE-482D-BE6E-3CB354432F84}">
      <dgm:prSet/>
      <dgm:spPr/>
      <dgm:t>
        <a:bodyPr/>
        <a:lstStyle/>
        <a:p>
          <a:endParaRPr lang="es-CO" sz="2400"/>
        </a:p>
      </dgm:t>
    </dgm:pt>
    <dgm:pt modelId="{DAC43502-A8B2-4DE3-8BE9-ABC4F2ED7607}" type="sibTrans" cxnId="{EF123AF2-2DEE-482D-BE6E-3CB354432F84}">
      <dgm:prSet/>
      <dgm:spPr/>
      <dgm:t>
        <a:bodyPr/>
        <a:lstStyle/>
        <a:p>
          <a:endParaRPr lang="es-CO" sz="2400"/>
        </a:p>
      </dgm:t>
    </dgm:pt>
    <dgm:pt modelId="{984ED31F-E512-44C3-A653-47CCC92427E6}">
      <dgm:prSet phldrT="[Texto]" custT="1"/>
      <dgm:spPr/>
      <dgm:t>
        <a:bodyPr/>
        <a:lstStyle/>
        <a:p>
          <a:endParaRPr lang="es-CO" sz="1800" dirty="0" smtClean="0"/>
        </a:p>
        <a:p>
          <a:r>
            <a:rPr lang="es-CO" sz="1800" dirty="0" smtClean="0">
              <a:latin typeface="Arial Narrow" panose="020B0606020202030204" pitchFamily="34" charset="0"/>
            </a:rPr>
            <a:t>21 Encuentros de bibliotecarios escolares </a:t>
          </a:r>
        </a:p>
        <a:p>
          <a:endParaRPr lang="es-CO" sz="1800" dirty="0" smtClean="0">
            <a:latin typeface="Arial Narrow" panose="020B0606020202030204" pitchFamily="34" charset="0"/>
          </a:endParaRPr>
        </a:p>
        <a:p>
          <a:r>
            <a:rPr lang="es-CO" sz="1800" dirty="0" smtClean="0">
              <a:latin typeface="Arial Narrow" panose="020B0606020202030204" pitchFamily="34" charset="0"/>
            </a:rPr>
            <a:t>II Encuentro Internacional de Bibliotecas Escolares</a:t>
          </a:r>
        </a:p>
        <a:p>
          <a:endParaRPr lang="es-CO" sz="1800" dirty="0" smtClean="0">
            <a:latin typeface="Arial Narrow" panose="020B0606020202030204" pitchFamily="34" charset="0"/>
          </a:endParaRPr>
        </a:p>
        <a:p>
          <a:endParaRPr lang="es-CO" sz="1800" dirty="0" smtClean="0">
            <a:latin typeface="Arial Narrow" panose="020B0606020202030204" pitchFamily="34" charset="0"/>
          </a:endParaRPr>
        </a:p>
        <a:p>
          <a:endParaRPr lang="es-CO" sz="1800" dirty="0">
            <a:latin typeface="Arial Narrow" panose="020B0606020202030204" pitchFamily="34" charset="0"/>
          </a:endParaRPr>
        </a:p>
      </dgm:t>
    </dgm:pt>
    <dgm:pt modelId="{8D33C0BB-71A6-419C-A545-51115EA92227}" type="parTrans" cxnId="{96F8C454-E0CF-4177-B5B2-AF965BFE7A1E}">
      <dgm:prSet/>
      <dgm:spPr/>
      <dgm:t>
        <a:bodyPr/>
        <a:lstStyle/>
        <a:p>
          <a:endParaRPr lang="es-CO" sz="2400"/>
        </a:p>
      </dgm:t>
    </dgm:pt>
    <dgm:pt modelId="{63137137-B492-42BD-8FFB-0FA677A25B09}" type="sibTrans" cxnId="{96F8C454-E0CF-4177-B5B2-AF965BFE7A1E}">
      <dgm:prSet/>
      <dgm:spPr/>
      <dgm:t>
        <a:bodyPr/>
        <a:lstStyle/>
        <a:p>
          <a:endParaRPr lang="es-CO" sz="2400"/>
        </a:p>
      </dgm:t>
    </dgm:pt>
    <dgm:pt modelId="{528B8A23-E458-4986-8B3D-DC36F2637434}">
      <dgm:prSet phldrT="[Texto]" custT="1"/>
      <dgm:spPr/>
      <dgm:t>
        <a:bodyPr/>
        <a:lstStyle/>
        <a:p>
          <a:pPr algn="ctr"/>
          <a:r>
            <a:rPr lang="es-CO" sz="1600" b="1" dirty="0" smtClean="0">
              <a:solidFill>
                <a:schemeClr val="tx1"/>
              </a:solidFill>
              <a:latin typeface="Arial Narrow" panose="020B0606020202030204" pitchFamily="34" charset="0"/>
            </a:rPr>
            <a:t>FORTALECIMIENTO ARTICULACIÓN PTA</a:t>
          </a:r>
          <a:endParaRPr lang="es-CO" sz="16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DF3081FD-931A-4122-A2A2-58DBC0CF1002}" type="parTrans" cxnId="{8C9E4146-706F-4EC6-99CE-88B11B30C9B0}">
      <dgm:prSet/>
      <dgm:spPr/>
      <dgm:t>
        <a:bodyPr/>
        <a:lstStyle/>
        <a:p>
          <a:endParaRPr lang="es-CO" sz="2400"/>
        </a:p>
      </dgm:t>
    </dgm:pt>
    <dgm:pt modelId="{95B64BC3-F7E1-4DBB-8D6D-1966EFA3BBF5}" type="sibTrans" cxnId="{8C9E4146-706F-4EC6-99CE-88B11B30C9B0}">
      <dgm:prSet/>
      <dgm:spPr/>
      <dgm:t>
        <a:bodyPr/>
        <a:lstStyle/>
        <a:p>
          <a:endParaRPr lang="es-CO" sz="2400"/>
        </a:p>
      </dgm:t>
    </dgm:pt>
    <dgm:pt modelId="{12E50208-D070-4E44-B42C-8692AEBC12F5}">
      <dgm:prSet phldrT="[Texto]" custT="1"/>
      <dgm:spPr/>
      <dgm:t>
        <a:bodyPr/>
        <a:lstStyle/>
        <a:p>
          <a:r>
            <a:rPr lang="es-CO" sz="1800" dirty="0" smtClean="0">
              <a:latin typeface="Arial Narrow" panose="020B0606020202030204" pitchFamily="34" charset="0"/>
            </a:rPr>
            <a:t/>
          </a:r>
          <a:br>
            <a:rPr lang="es-CO" sz="1800" dirty="0" smtClean="0">
              <a:latin typeface="Arial Narrow" panose="020B0606020202030204" pitchFamily="34" charset="0"/>
            </a:rPr>
          </a:br>
          <a:r>
            <a:rPr lang="es-CO" sz="1800" dirty="0" smtClean="0">
              <a:latin typeface="Arial Narrow" panose="020B0606020202030204" pitchFamily="34" charset="0"/>
            </a:rPr>
            <a:t>Fortalecimiento del uso pedagógico de la Colección Semilla.</a:t>
          </a:r>
          <a:endParaRPr lang="es-CO" sz="1800" dirty="0"/>
        </a:p>
      </dgm:t>
    </dgm:pt>
    <dgm:pt modelId="{94C5FC26-1F7B-46B7-977C-C288B98D861B}" type="parTrans" cxnId="{0E72A19A-E4D8-4373-ADBA-CB21B26AE57B}">
      <dgm:prSet/>
      <dgm:spPr/>
      <dgm:t>
        <a:bodyPr/>
        <a:lstStyle/>
        <a:p>
          <a:endParaRPr lang="es-CO" sz="2400"/>
        </a:p>
      </dgm:t>
    </dgm:pt>
    <dgm:pt modelId="{22D829C4-D6A8-4798-9825-93B3D096EF58}" type="sibTrans" cxnId="{0E72A19A-E4D8-4373-ADBA-CB21B26AE57B}">
      <dgm:prSet/>
      <dgm:spPr/>
      <dgm:t>
        <a:bodyPr/>
        <a:lstStyle/>
        <a:p>
          <a:endParaRPr lang="es-CO" sz="2400"/>
        </a:p>
      </dgm:t>
    </dgm:pt>
    <dgm:pt modelId="{6E9C0929-A54C-4BC1-A352-562B445A3CF3}">
      <dgm:prSet custT="1"/>
      <dgm:spPr/>
      <dgm:t>
        <a:bodyPr/>
        <a:lstStyle/>
        <a:p>
          <a:r>
            <a:rPr lang="es-CO" sz="1800" dirty="0" smtClean="0">
              <a:latin typeface="Arial Narrow" panose="020B0606020202030204" pitchFamily="34" charset="0"/>
            </a:rPr>
            <a:t>Institucionalización de los proyectos de lectura y escritura.</a:t>
          </a:r>
        </a:p>
      </dgm:t>
    </dgm:pt>
    <dgm:pt modelId="{44B8B180-4DEF-47BB-AB31-1DE752672A3C}" type="parTrans" cxnId="{2ABBAF43-9228-4798-959F-CAA3FCAA31E2}">
      <dgm:prSet/>
      <dgm:spPr/>
      <dgm:t>
        <a:bodyPr/>
        <a:lstStyle/>
        <a:p>
          <a:endParaRPr lang="es-CO" sz="2400"/>
        </a:p>
      </dgm:t>
    </dgm:pt>
    <dgm:pt modelId="{4F8D6FD1-6273-4B02-B269-41460F29D368}" type="sibTrans" cxnId="{2ABBAF43-9228-4798-959F-CAA3FCAA31E2}">
      <dgm:prSet/>
      <dgm:spPr/>
      <dgm:t>
        <a:bodyPr/>
        <a:lstStyle/>
        <a:p>
          <a:endParaRPr lang="es-CO" sz="2400"/>
        </a:p>
      </dgm:t>
    </dgm:pt>
    <dgm:pt modelId="{67EF31D5-F623-4087-937B-F06C6CBCEE38}">
      <dgm:prSet custT="1"/>
      <dgm:spPr/>
      <dgm:t>
        <a:bodyPr/>
        <a:lstStyle/>
        <a:p>
          <a:r>
            <a:rPr lang="es-CO" sz="1800" dirty="0" smtClean="0">
              <a:latin typeface="Arial Narrow" panose="020B0606020202030204" pitchFamily="34" charset="0"/>
            </a:rPr>
            <a:t>Desarrollo, uso e institucionalización de la Biblioteca Escolar</a:t>
          </a:r>
        </a:p>
        <a:p>
          <a:r>
            <a:rPr lang="es-CO" sz="1800" b="1" dirty="0" smtClean="0">
              <a:solidFill>
                <a:srgbClr val="FF0000"/>
              </a:solidFill>
              <a:latin typeface="Arial Narrow" panose="020B0606020202030204" pitchFamily="34" charset="0"/>
            </a:rPr>
            <a:t>4.303 EE Acompañados</a:t>
          </a:r>
        </a:p>
        <a:p>
          <a:endParaRPr lang="es-CO" sz="1800" dirty="0" smtClean="0">
            <a:latin typeface="Arial Narrow" panose="020B0606020202030204" pitchFamily="34" charset="0"/>
          </a:endParaRPr>
        </a:p>
        <a:p>
          <a:endParaRPr lang="es-CO" sz="1800" dirty="0">
            <a:latin typeface="Arial Narrow" panose="020B0606020202030204" pitchFamily="34" charset="0"/>
          </a:endParaRPr>
        </a:p>
      </dgm:t>
    </dgm:pt>
    <dgm:pt modelId="{747075DE-4F42-4EC6-8EAE-0AAAA4E0EF61}" type="parTrans" cxnId="{4752349D-C846-4534-B22C-9C23E8A382B4}">
      <dgm:prSet/>
      <dgm:spPr/>
      <dgm:t>
        <a:bodyPr/>
        <a:lstStyle/>
        <a:p>
          <a:endParaRPr lang="es-CO" sz="2400"/>
        </a:p>
      </dgm:t>
    </dgm:pt>
    <dgm:pt modelId="{04C56027-13E4-4990-9468-419EBA7CA31A}" type="sibTrans" cxnId="{4752349D-C846-4534-B22C-9C23E8A382B4}">
      <dgm:prSet/>
      <dgm:spPr/>
      <dgm:t>
        <a:bodyPr/>
        <a:lstStyle/>
        <a:p>
          <a:endParaRPr lang="es-CO" sz="2400"/>
        </a:p>
      </dgm:t>
    </dgm:pt>
    <dgm:pt modelId="{C96AF818-2AA7-45CB-AC15-5699D914A0E8}" type="pres">
      <dgm:prSet presAssocID="{E47AF291-33AF-4803-BE69-7612200FEEC3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36F036E3-7F39-40B0-A3CF-0A72AC94BFD7}" type="pres">
      <dgm:prSet presAssocID="{893EF86A-E7AF-48C8-BD1C-6FA49FE02CD9}" presName="parentText1" presStyleLbl="node1" presStyleIdx="0" presStyleCnt="3" custLinFactNeighborY="-2391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39D8534-9BD2-4BB4-9A95-3009989EDE4C}" type="pres">
      <dgm:prSet presAssocID="{893EF86A-E7AF-48C8-BD1C-6FA49FE02CD9}" presName="childText1" presStyleLbl="solidAlignAcc1" presStyleIdx="0" presStyleCnt="3" custLinFactNeighborX="1826" custLinFactNeighborY="-124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9340263-380D-4A7D-8FEF-2494F2049F20}" type="pres">
      <dgm:prSet presAssocID="{14350BEA-1E73-4BE2-B36C-D79B1511ECEC}" presName="parentText2" presStyleLbl="node1" presStyleIdx="1" presStyleCnt="3" custLinFactNeighborX="419" custLinFactNeighborY="-992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8CD95E2-0904-4D6A-B40D-9A5E33B55610}" type="pres">
      <dgm:prSet presAssocID="{14350BEA-1E73-4BE2-B36C-D79B1511ECEC}" presName="childText2" presStyleLbl="solidAlignAcc1" presStyleIdx="1" presStyleCnt="3" custLinFactNeighborX="1082" custLinFactNeighborY="-56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DB2571F-F643-4F0C-9B91-26C1A280A2B3}" type="pres">
      <dgm:prSet presAssocID="{528B8A23-E458-4986-8B3D-DC36F2637434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324035E-DF1C-42B8-8A95-FA71A781FD5B}" type="pres">
      <dgm:prSet presAssocID="{528B8A23-E458-4986-8B3D-DC36F2637434}" presName="childText3" presStyleLbl="solidAlignAcc1" presStyleIdx="2" presStyleCnt="3" custScaleX="114441" custScaleY="130835" custLinFactNeighborX="8302" custLinFactNeighborY="123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2ABBAF43-9228-4798-959F-CAA3FCAA31E2}" srcId="{528B8A23-E458-4986-8B3D-DC36F2637434}" destId="{6E9C0929-A54C-4BC1-A352-562B445A3CF3}" srcOrd="1" destOrd="0" parTransId="{44B8B180-4DEF-47BB-AB31-1DE752672A3C}" sibTransId="{4F8D6FD1-6273-4B02-B269-41460F29D368}"/>
    <dgm:cxn modelId="{96F8C454-E0CF-4177-B5B2-AF965BFE7A1E}" srcId="{14350BEA-1E73-4BE2-B36C-D79B1511ECEC}" destId="{984ED31F-E512-44C3-A653-47CCC92427E6}" srcOrd="0" destOrd="0" parTransId="{8D33C0BB-71A6-419C-A545-51115EA92227}" sibTransId="{63137137-B492-42BD-8FFB-0FA677A25B09}"/>
    <dgm:cxn modelId="{393051D7-C25B-438A-813A-EE9C33611151}" type="presOf" srcId="{E47AF291-33AF-4803-BE69-7612200FEEC3}" destId="{C96AF818-2AA7-45CB-AC15-5699D914A0E8}" srcOrd="0" destOrd="0" presId="urn:microsoft.com/office/officeart/2009/3/layout/IncreasingArrowsProcess"/>
    <dgm:cxn modelId="{0E72A19A-E4D8-4373-ADBA-CB21B26AE57B}" srcId="{528B8A23-E458-4986-8B3D-DC36F2637434}" destId="{12E50208-D070-4E44-B42C-8692AEBC12F5}" srcOrd="0" destOrd="0" parTransId="{94C5FC26-1F7B-46B7-977C-C288B98D861B}" sibTransId="{22D829C4-D6A8-4798-9825-93B3D096EF58}"/>
    <dgm:cxn modelId="{078E72C3-D961-49EF-9A55-6885F2A92B1B}" type="presOf" srcId="{14350BEA-1E73-4BE2-B36C-D79B1511ECEC}" destId="{19340263-380D-4A7D-8FEF-2494F2049F20}" srcOrd="0" destOrd="0" presId="urn:microsoft.com/office/officeart/2009/3/layout/IncreasingArrowsProcess"/>
    <dgm:cxn modelId="{EF123AF2-2DEE-482D-BE6E-3CB354432F84}" srcId="{E47AF291-33AF-4803-BE69-7612200FEEC3}" destId="{14350BEA-1E73-4BE2-B36C-D79B1511ECEC}" srcOrd="1" destOrd="0" parTransId="{DF41D9D2-502E-4F58-90E0-779C17127A67}" sibTransId="{DAC43502-A8B2-4DE3-8BE9-ABC4F2ED7607}"/>
    <dgm:cxn modelId="{C350096B-3415-45B8-B419-A18483841865}" type="presOf" srcId="{2D3B5DC7-992F-45DF-9F1A-73FFBEDE641A}" destId="{439D8534-9BD2-4BB4-9A95-3009989EDE4C}" srcOrd="0" destOrd="0" presId="urn:microsoft.com/office/officeart/2009/3/layout/IncreasingArrowsProcess"/>
    <dgm:cxn modelId="{5FECF464-E223-4A15-BDD9-EC428787D499}" type="presOf" srcId="{67EF31D5-F623-4087-937B-F06C6CBCEE38}" destId="{B324035E-DF1C-42B8-8A95-FA71A781FD5B}" srcOrd="0" destOrd="2" presId="urn:microsoft.com/office/officeart/2009/3/layout/IncreasingArrowsProcess"/>
    <dgm:cxn modelId="{8C9E4146-706F-4EC6-99CE-88B11B30C9B0}" srcId="{E47AF291-33AF-4803-BE69-7612200FEEC3}" destId="{528B8A23-E458-4986-8B3D-DC36F2637434}" srcOrd="2" destOrd="0" parTransId="{DF3081FD-931A-4122-A2A2-58DBC0CF1002}" sibTransId="{95B64BC3-F7E1-4DBB-8D6D-1966EFA3BBF5}"/>
    <dgm:cxn modelId="{5E42F2D7-5602-4937-9107-28844B1285D5}" type="presOf" srcId="{12E50208-D070-4E44-B42C-8692AEBC12F5}" destId="{B324035E-DF1C-42B8-8A95-FA71A781FD5B}" srcOrd="0" destOrd="0" presId="urn:microsoft.com/office/officeart/2009/3/layout/IncreasingArrowsProcess"/>
    <dgm:cxn modelId="{F0595B2F-1F96-47B0-BDBA-C746E5037C5F}" srcId="{893EF86A-E7AF-48C8-BD1C-6FA49FE02CD9}" destId="{2D3B5DC7-992F-45DF-9F1A-73FFBEDE641A}" srcOrd="0" destOrd="0" parTransId="{DF1C9352-E845-475C-884A-47F6FF4B2D2B}" sibTransId="{D0511563-D83E-4378-B3A6-A34D044EF175}"/>
    <dgm:cxn modelId="{251071DF-2CD3-41C6-900E-A66389FEFEB9}" type="presOf" srcId="{6E9C0929-A54C-4BC1-A352-562B445A3CF3}" destId="{B324035E-DF1C-42B8-8A95-FA71A781FD5B}" srcOrd="0" destOrd="1" presId="urn:microsoft.com/office/officeart/2009/3/layout/IncreasingArrowsProcess"/>
    <dgm:cxn modelId="{3824C9AC-C13A-4727-A883-1DC24F43383A}" srcId="{E47AF291-33AF-4803-BE69-7612200FEEC3}" destId="{893EF86A-E7AF-48C8-BD1C-6FA49FE02CD9}" srcOrd="0" destOrd="0" parTransId="{053FD343-8889-4E9D-9365-1C75F238AC41}" sibTransId="{464B6DE1-ECFF-48D4-9E71-1645F1CE53A6}"/>
    <dgm:cxn modelId="{05BBC5E4-E34A-471C-ABE8-674B6CE51A86}" type="presOf" srcId="{893EF86A-E7AF-48C8-BD1C-6FA49FE02CD9}" destId="{36F036E3-7F39-40B0-A3CF-0A72AC94BFD7}" srcOrd="0" destOrd="0" presId="urn:microsoft.com/office/officeart/2009/3/layout/IncreasingArrowsProcess"/>
    <dgm:cxn modelId="{CE8C5E38-DD65-4F57-BD31-F5D59CD640FA}" type="presOf" srcId="{984ED31F-E512-44C3-A653-47CCC92427E6}" destId="{08CD95E2-0904-4D6A-B40D-9A5E33B55610}" srcOrd="0" destOrd="0" presId="urn:microsoft.com/office/officeart/2009/3/layout/IncreasingArrowsProcess"/>
    <dgm:cxn modelId="{4752349D-C846-4534-B22C-9C23E8A382B4}" srcId="{528B8A23-E458-4986-8B3D-DC36F2637434}" destId="{67EF31D5-F623-4087-937B-F06C6CBCEE38}" srcOrd="2" destOrd="0" parTransId="{747075DE-4F42-4EC6-8EAE-0AAAA4E0EF61}" sibTransId="{04C56027-13E4-4990-9468-419EBA7CA31A}"/>
    <dgm:cxn modelId="{A30D85D6-A28E-41D5-B7CC-6BCD148877D5}" type="presOf" srcId="{528B8A23-E458-4986-8B3D-DC36F2637434}" destId="{0DB2571F-F643-4F0C-9B91-26C1A280A2B3}" srcOrd="0" destOrd="0" presId="urn:microsoft.com/office/officeart/2009/3/layout/IncreasingArrowsProcess"/>
    <dgm:cxn modelId="{13FBB829-E198-4A50-99A1-2AC9BEDF2085}" type="presParOf" srcId="{C96AF818-2AA7-45CB-AC15-5699D914A0E8}" destId="{36F036E3-7F39-40B0-A3CF-0A72AC94BFD7}" srcOrd="0" destOrd="0" presId="urn:microsoft.com/office/officeart/2009/3/layout/IncreasingArrowsProcess"/>
    <dgm:cxn modelId="{A673D624-AD3B-4A3A-B35E-7AFCC1A551D1}" type="presParOf" srcId="{C96AF818-2AA7-45CB-AC15-5699D914A0E8}" destId="{439D8534-9BD2-4BB4-9A95-3009989EDE4C}" srcOrd="1" destOrd="0" presId="urn:microsoft.com/office/officeart/2009/3/layout/IncreasingArrowsProcess"/>
    <dgm:cxn modelId="{1054E713-0A0D-469F-84E7-41F15DB1D5B0}" type="presParOf" srcId="{C96AF818-2AA7-45CB-AC15-5699D914A0E8}" destId="{19340263-380D-4A7D-8FEF-2494F2049F20}" srcOrd="2" destOrd="0" presId="urn:microsoft.com/office/officeart/2009/3/layout/IncreasingArrowsProcess"/>
    <dgm:cxn modelId="{427B278D-75B9-4B55-A50A-521684706B9D}" type="presParOf" srcId="{C96AF818-2AA7-45CB-AC15-5699D914A0E8}" destId="{08CD95E2-0904-4D6A-B40D-9A5E33B55610}" srcOrd="3" destOrd="0" presId="urn:microsoft.com/office/officeart/2009/3/layout/IncreasingArrowsProcess"/>
    <dgm:cxn modelId="{F001920C-90FD-47F2-9984-CE63D7E8E4B3}" type="presParOf" srcId="{C96AF818-2AA7-45CB-AC15-5699D914A0E8}" destId="{0DB2571F-F643-4F0C-9B91-26C1A280A2B3}" srcOrd="4" destOrd="0" presId="urn:microsoft.com/office/officeart/2009/3/layout/IncreasingArrowsProcess"/>
    <dgm:cxn modelId="{58D3064A-615D-4AB0-987A-E0C70C3B897A}" type="presParOf" srcId="{C96AF818-2AA7-45CB-AC15-5699D914A0E8}" destId="{B324035E-DF1C-42B8-8A95-FA71A781FD5B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F036E3-7F39-40B0-A3CF-0A72AC94BFD7}">
      <dsp:nvSpPr>
        <dsp:cNvPr id="0" name=""/>
        <dsp:cNvSpPr/>
      </dsp:nvSpPr>
      <dsp:spPr>
        <a:xfrm>
          <a:off x="24499" y="65804"/>
          <a:ext cx="8447945" cy="1230342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95317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IMPLEMENTACIÓN DE LA ESTRATEGIA DE FORMACIÓN A MEDIADORES (CERLALC)</a:t>
          </a:r>
          <a:endParaRPr lang="es-CO" sz="18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24499" y="373390"/>
        <a:ext cx="8140360" cy="615171"/>
      </dsp:txXfrm>
    </dsp:sp>
    <dsp:sp modelId="{439D8534-9BD2-4BB4-9A95-3009989EDE4C}">
      <dsp:nvSpPr>
        <dsp:cNvPr id="0" name=""/>
        <dsp:cNvSpPr/>
      </dsp:nvSpPr>
      <dsp:spPr>
        <a:xfrm>
          <a:off x="72010" y="1014294"/>
          <a:ext cx="2601967" cy="23700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800" kern="1200" dirty="0" smtClean="0">
            <a:latin typeface="Arial Narrow" panose="020B0606020202030204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>
              <a:latin typeface="Arial Narrow" panose="020B0606020202030204" pitchFamily="34" charset="0"/>
            </a:rPr>
            <a:t>Formación a docentes </a:t>
          </a:r>
          <a:br>
            <a:rPr lang="es-CO" sz="1800" kern="1200" dirty="0" smtClean="0">
              <a:latin typeface="Arial Narrow" panose="020B0606020202030204" pitchFamily="34" charset="0"/>
            </a:rPr>
          </a:br>
          <a:r>
            <a:rPr lang="es-CO" sz="1800" kern="1200" dirty="0" smtClean="0">
              <a:latin typeface="Arial Narrow" panose="020B0606020202030204" pitchFamily="34" charset="0"/>
            </a:rPr>
            <a:t>Meta 2014 850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800" kern="1200" dirty="0" smtClean="0">
            <a:latin typeface="Arial Narrow" panose="020B0606020202030204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>
              <a:latin typeface="Arial Narrow" panose="020B0606020202030204" pitchFamily="34" charset="0"/>
            </a:rPr>
            <a:t>Producción de contenidos para formación como mediadores a padres de familia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800" kern="1200" dirty="0" smtClean="0">
            <a:latin typeface="Arial Narrow" panose="020B0606020202030204" pitchFamily="34" charset="0"/>
          </a:endParaRPr>
        </a:p>
      </dsp:txBody>
      <dsp:txXfrm>
        <a:off x="72010" y="1014294"/>
        <a:ext cx="2601967" cy="2370093"/>
      </dsp:txXfrm>
    </dsp:sp>
    <dsp:sp modelId="{19340263-380D-4A7D-8FEF-2494F2049F20}">
      <dsp:nvSpPr>
        <dsp:cNvPr id="0" name=""/>
        <dsp:cNvSpPr/>
      </dsp:nvSpPr>
      <dsp:spPr>
        <a:xfrm>
          <a:off x="2650961" y="648068"/>
          <a:ext cx="5845978" cy="1230342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95317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INSTITUCIONALIZACIÓN DE PROYECTOS DE LECTURA Y ESCRITURA Y BIBLIOTECAS ESCOLARES</a:t>
          </a:r>
          <a:endParaRPr lang="es-CO" sz="16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2650961" y="955654"/>
        <a:ext cx="5538393" cy="615171"/>
      </dsp:txXfrm>
    </dsp:sp>
    <dsp:sp modelId="{08CD95E2-0904-4D6A-B40D-9A5E33B55610}">
      <dsp:nvSpPr>
        <dsp:cNvPr id="0" name=""/>
        <dsp:cNvSpPr/>
      </dsp:nvSpPr>
      <dsp:spPr>
        <a:xfrm>
          <a:off x="2654619" y="1584176"/>
          <a:ext cx="2601967" cy="23700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8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>
              <a:latin typeface="Arial Narrow" panose="020B0606020202030204" pitchFamily="34" charset="0"/>
            </a:rPr>
            <a:t>21 Encuentros de bibliotecarios escolares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800" kern="1200" dirty="0" smtClean="0">
            <a:latin typeface="Arial Narrow" panose="020B0606020202030204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>
              <a:latin typeface="Arial Narrow" panose="020B0606020202030204" pitchFamily="34" charset="0"/>
            </a:rPr>
            <a:t>II Encuentro Internacional de Bibliotecas Escolares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800" kern="1200" dirty="0" smtClean="0">
            <a:latin typeface="Arial Narrow" panose="020B0606020202030204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800" kern="1200" dirty="0" smtClean="0">
            <a:latin typeface="Arial Narrow" panose="020B0606020202030204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800" kern="1200" dirty="0">
            <a:latin typeface="Arial Narrow" panose="020B0606020202030204" pitchFamily="34" charset="0"/>
          </a:endParaRPr>
        </a:p>
      </dsp:txBody>
      <dsp:txXfrm>
        <a:off x="2654619" y="1584176"/>
        <a:ext cx="2601967" cy="2370093"/>
      </dsp:txXfrm>
    </dsp:sp>
    <dsp:sp modelId="{0DB2571F-F643-4F0C-9B91-26C1A280A2B3}">
      <dsp:nvSpPr>
        <dsp:cNvPr id="0" name=""/>
        <dsp:cNvSpPr/>
      </dsp:nvSpPr>
      <dsp:spPr>
        <a:xfrm>
          <a:off x="5228433" y="1180282"/>
          <a:ext cx="3244011" cy="1230342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95317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FORTALECIMIENTO ARTICULACIÓN PTA</a:t>
          </a:r>
          <a:endParaRPr lang="es-CO" sz="16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5228433" y="1487868"/>
        <a:ext cx="2936426" cy="615171"/>
      </dsp:txXfrm>
    </dsp:sp>
    <dsp:sp modelId="{B324035E-DF1C-42B8-8A95-FA71A781FD5B}">
      <dsp:nvSpPr>
        <dsp:cNvPr id="0" name=""/>
        <dsp:cNvSpPr/>
      </dsp:nvSpPr>
      <dsp:spPr>
        <a:xfrm>
          <a:off x="5256574" y="2057041"/>
          <a:ext cx="2977717" cy="30555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>
              <a:latin typeface="Arial Narrow" panose="020B0606020202030204" pitchFamily="34" charset="0"/>
            </a:rPr>
            <a:t/>
          </a:r>
          <a:br>
            <a:rPr lang="es-CO" sz="1800" kern="1200" dirty="0" smtClean="0">
              <a:latin typeface="Arial Narrow" panose="020B0606020202030204" pitchFamily="34" charset="0"/>
            </a:rPr>
          </a:br>
          <a:r>
            <a:rPr lang="es-CO" sz="1800" kern="1200" dirty="0" smtClean="0">
              <a:latin typeface="Arial Narrow" panose="020B0606020202030204" pitchFamily="34" charset="0"/>
            </a:rPr>
            <a:t>Fortalecimiento del uso pedagógico de la Colección Semilla.</a:t>
          </a:r>
          <a:endParaRPr lang="es-CO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>
              <a:latin typeface="Arial Narrow" panose="020B0606020202030204" pitchFamily="34" charset="0"/>
            </a:rPr>
            <a:t>Institucionalización de los proyectos de lectura y escritura.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>
              <a:latin typeface="Arial Narrow" panose="020B0606020202030204" pitchFamily="34" charset="0"/>
            </a:rPr>
            <a:t>Desarrollo, uso e institucionalización de la Biblioteca Escolar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>
              <a:solidFill>
                <a:srgbClr val="FF0000"/>
              </a:solidFill>
              <a:latin typeface="Arial Narrow" panose="020B0606020202030204" pitchFamily="34" charset="0"/>
            </a:rPr>
            <a:t>4.303 EE Acompañados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800" kern="1200" dirty="0" smtClean="0">
            <a:latin typeface="Arial Narrow" panose="020B0606020202030204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800" kern="1200" dirty="0">
            <a:latin typeface="Arial Narrow" panose="020B0606020202030204" pitchFamily="34" charset="0"/>
          </a:endParaRPr>
        </a:p>
      </dsp:txBody>
      <dsp:txXfrm>
        <a:off x="5256574" y="2057041"/>
        <a:ext cx="2977717" cy="30555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7573C368-D5B5-4E93-8FD5-7D56065D08B4}" type="datetimeFigureOut">
              <a:rPr lang="es-CO" altLang="es-CO"/>
              <a:pPr>
                <a:defRPr/>
              </a:pPr>
              <a:t>11/07/2014</a:t>
            </a:fld>
            <a:endParaRPr lang="es-CO" alt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O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noProof="0" smtClean="0"/>
              <a:t>Haga clic para modificar el estilo de texto del patrón</a:t>
            </a:r>
          </a:p>
          <a:p>
            <a:pPr lvl="1"/>
            <a:r>
              <a:rPr lang="es-ES" altLang="es-CO" noProof="0" smtClean="0"/>
              <a:t>Segundo nivel</a:t>
            </a:r>
          </a:p>
          <a:p>
            <a:pPr lvl="2"/>
            <a:r>
              <a:rPr lang="es-ES" altLang="es-CO" noProof="0" smtClean="0"/>
              <a:t>Tercer nivel</a:t>
            </a:r>
          </a:p>
          <a:p>
            <a:pPr lvl="3"/>
            <a:r>
              <a:rPr lang="es-ES" altLang="es-CO" noProof="0" smtClean="0"/>
              <a:t>Cuarto nivel</a:t>
            </a:r>
          </a:p>
          <a:p>
            <a:pPr lvl="4"/>
            <a:r>
              <a:rPr lang="es-ES" altLang="es-CO" noProof="0" smtClean="0"/>
              <a:t>Quinto nivel</a:t>
            </a:r>
            <a:endParaRPr lang="es-CO" altLang="es-CO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743BF2E4-C6CC-4FA1-B882-8BB3BE1C5753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3016212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altLang="es-CO" smtClean="0">
              <a:ea typeface="ＭＳ Ｐゴシック" pitchFamily="34" charset="-128"/>
            </a:endParaRPr>
          </a:p>
        </p:txBody>
      </p:sp>
      <p:sp>
        <p:nvSpPr>
          <p:cNvPr id="256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0F27310-1673-4BF9-A9FA-9AE47CCF871E}" type="slidenum">
              <a:rPr lang="es-CO" altLang="es-CO">
                <a:solidFill>
                  <a:srgbClr val="000000"/>
                </a:solidFill>
              </a:rPr>
              <a:pPr/>
              <a:t>1</a:t>
            </a:fld>
            <a:endParaRPr lang="es-CO" altLang="es-CO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s-CO" dirty="0" smtClean="0"/>
              <a:t>Acta de cooperación con más de 10 empresas privadas del país para implementar conjuntamente el plan en las distintas regiones del país. </a:t>
            </a:r>
          </a:p>
          <a:p>
            <a:pPr>
              <a:defRPr/>
            </a:pPr>
            <a:endParaRPr lang="es-CO" dirty="0" smtClean="0"/>
          </a:p>
          <a:p>
            <a:pPr>
              <a:defRPr/>
            </a:pPr>
            <a:r>
              <a:rPr lang="es-CO" b="1" dirty="0" smtClean="0"/>
              <a:t>Meta: 6.900 en el cuatrienio</a:t>
            </a:r>
          </a:p>
          <a:p>
            <a:pPr marL="176521" indent="-176521">
              <a:buFont typeface="Arial" pitchFamily="34" charset="0"/>
              <a:buChar char="•"/>
              <a:defRPr/>
            </a:pPr>
            <a:r>
              <a:rPr lang="es-CO" dirty="0" smtClean="0"/>
              <a:t>A diciembre de 2012, adquirimos las 6.900 y logramos –a través de alianzas- recursos adicionales para para beneficiar –en total- a 19.400 establecimientos educativos</a:t>
            </a:r>
          </a:p>
          <a:p>
            <a:pPr marL="176521" indent="-176521">
              <a:buFont typeface="Arial" pitchFamily="34" charset="0"/>
              <a:buChar char="•"/>
              <a:defRPr/>
            </a:pPr>
            <a:r>
              <a:rPr lang="es-CO" dirty="0" smtClean="0"/>
              <a:t>Triplicamos la meta</a:t>
            </a:r>
          </a:p>
          <a:p>
            <a:pPr marL="176521" indent="-176521">
              <a:buFont typeface="Arial" pitchFamily="34" charset="0"/>
              <a:buChar char="•"/>
              <a:defRPr/>
            </a:pPr>
            <a:r>
              <a:rPr lang="es-CO" dirty="0" smtClean="0"/>
              <a:t>Ya entregamos 3.000</a:t>
            </a:r>
          </a:p>
          <a:p>
            <a:pPr marL="176521" indent="-176521">
              <a:buFont typeface="Arial" pitchFamily="34" charset="0"/>
              <a:buChar char="•"/>
              <a:defRPr/>
            </a:pPr>
            <a:r>
              <a:rPr lang="es-CO" dirty="0" smtClean="0"/>
              <a:t>Las otras 16.400 llegaran en el transcurso de 2013</a:t>
            </a:r>
            <a:endParaRPr lang="es-CO" b="1" dirty="0" smtClean="0"/>
          </a:p>
          <a:p>
            <a:pPr>
              <a:defRPr/>
            </a:pPr>
            <a:endParaRPr lang="es-CO" b="1" dirty="0" smtClean="0"/>
          </a:p>
          <a:p>
            <a:pPr>
              <a:defRPr/>
            </a:pPr>
            <a:r>
              <a:rPr lang="es-CO" b="1" dirty="0" smtClean="0"/>
              <a:t>El reto: </a:t>
            </a:r>
          </a:p>
          <a:p>
            <a:pPr marL="176521" indent="-176521">
              <a:buFont typeface="Arial" pitchFamily="34" charset="0"/>
              <a:buChar char="•"/>
              <a:defRPr/>
            </a:pPr>
            <a:r>
              <a:rPr lang="es-CO" dirty="0" smtClean="0"/>
              <a:t>es conseguir más aliados porque queremos llegar a las 44 mil sedes educativas del país</a:t>
            </a:r>
          </a:p>
          <a:p>
            <a:pPr>
              <a:defRPr/>
            </a:pPr>
            <a:endParaRPr lang="es-CO" b="1" dirty="0" smtClean="0"/>
          </a:p>
          <a:p>
            <a:pPr>
              <a:defRPr/>
            </a:pPr>
            <a:r>
              <a:rPr lang="es-CO" b="1" dirty="0" smtClean="0"/>
              <a:t>Aliados:</a:t>
            </a:r>
          </a:p>
          <a:p>
            <a:pPr>
              <a:defRPr/>
            </a:pPr>
            <a:r>
              <a:rPr lang="es-CO" dirty="0" smtClean="0"/>
              <a:t>20 ET con 8.600 mm</a:t>
            </a:r>
          </a:p>
          <a:p>
            <a:pPr>
              <a:defRPr/>
            </a:pPr>
            <a:r>
              <a:rPr lang="es-CO" dirty="0" smtClean="0"/>
              <a:t>Ecopetrol con 1.600</a:t>
            </a:r>
          </a:p>
        </p:txBody>
      </p:sp>
      <p:sp>
        <p:nvSpPr>
          <p:cNvPr id="450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29057" indent="-280406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21626" indent="-224325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70276" indent="-224325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18927" indent="-224325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D4C82BC-2C0E-462C-A0BA-658255E9931C}" type="slidenum">
              <a:rPr lang="en-US" altLang="es-CO" sz="1300"/>
              <a:pPr/>
              <a:t>2</a:t>
            </a:fld>
            <a:endParaRPr lang="en-US" altLang="es-CO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7 Imagen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17475" y="0"/>
            <a:ext cx="9442450" cy="690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1" hangingPunct="1">
              <a:defRPr b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10/12/2012</a:t>
            </a:r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s-CO"/>
              <a:t>Pie de pagina</a:t>
            </a:r>
            <a:endParaRPr lang="en-U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altLang="es-CO"/>
              <a:t>N°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28744"/>
            <a:ext cx="8229600" cy="1143000"/>
          </a:xfrm>
        </p:spPr>
        <p:txBody>
          <a:bodyPr/>
          <a:lstStyle>
            <a:lvl1pPr>
              <a:defRPr sz="4000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41154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0" smtClean="0"/>
            </a:lvl1pPr>
          </a:lstStyle>
          <a:p>
            <a:pPr>
              <a:defRPr/>
            </a:pPr>
            <a:fld id="{2C2DF1C7-35F8-4129-99C8-50DD5B809850}" type="datetimeFigureOut">
              <a:rPr lang="en-US" altLang="es-CO"/>
              <a:pPr>
                <a:defRPr/>
              </a:pPr>
              <a:t>7/11/2014</a:t>
            </a:fld>
            <a:endParaRPr lang="en-US" alt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0" smtClean="0"/>
            </a:lvl1pPr>
          </a:lstStyle>
          <a:p>
            <a:pPr>
              <a:defRPr/>
            </a:pPr>
            <a:fld id="{7A004C68-DF96-4712-90A1-5F9C246774E3}" type="slidenum">
              <a:rPr lang="en-US" altLang="es-CO"/>
              <a:pPr>
                <a:defRPr/>
              </a:pPr>
              <a:t>‹Nº›</a:t>
            </a:fld>
            <a:endParaRPr lang="en-US" alt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0" smtClean="0"/>
            </a:lvl1pPr>
          </a:lstStyle>
          <a:p>
            <a:pPr>
              <a:defRPr/>
            </a:pPr>
            <a:fld id="{71E91549-1C23-40A3-9E99-7CD187B56B45}" type="datetimeFigureOut">
              <a:rPr lang="en-US" altLang="es-CO"/>
              <a:pPr>
                <a:defRPr/>
              </a:pPr>
              <a:t>7/11/2014</a:t>
            </a:fld>
            <a:endParaRPr lang="en-US" alt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0" smtClean="0"/>
            </a:lvl1pPr>
          </a:lstStyle>
          <a:p>
            <a:pPr>
              <a:defRPr/>
            </a:pPr>
            <a:fld id="{09C64BAD-FE34-40BD-8C8A-01076D20F9C6}" type="slidenum">
              <a:rPr lang="en-US" altLang="es-CO"/>
              <a:pPr>
                <a:defRPr/>
              </a:pPr>
              <a:t>‹Nº›</a:t>
            </a:fld>
            <a:endParaRPr lang="en-US" alt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4800600"/>
            <a:ext cx="8572560" cy="566738"/>
          </a:xfrm>
        </p:spPr>
        <p:txBody>
          <a:bodyPr anchor="b"/>
          <a:lstStyle>
            <a:lvl1pPr algn="ctr">
              <a:defRPr sz="2400" b="1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85720" y="1428735"/>
            <a:ext cx="8572560" cy="3298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85720" y="5367338"/>
            <a:ext cx="8572560" cy="490554"/>
          </a:xfrm>
        </p:spPr>
        <p:txBody>
          <a:bodyPr/>
          <a:lstStyle>
            <a:lvl1pPr marL="0" indent="0" algn="ctr">
              <a:buNone/>
              <a:defRPr sz="2000" u="none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0" smtClean="0"/>
            </a:lvl1pPr>
          </a:lstStyle>
          <a:p>
            <a:pPr>
              <a:defRPr/>
            </a:pPr>
            <a:fld id="{C05D773C-E0EC-440E-AB52-C2226A486226}" type="datetimeFigureOut">
              <a:rPr lang="en-US" altLang="es-CO"/>
              <a:pPr>
                <a:defRPr/>
              </a:pPr>
              <a:t>7/11/2014</a:t>
            </a:fld>
            <a:endParaRPr lang="en-US" alt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0" smtClean="0"/>
            </a:lvl1pPr>
          </a:lstStyle>
          <a:p>
            <a:pPr>
              <a:defRPr/>
            </a:pPr>
            <a:fld id="{95489951-A994-4830-926A-A9A1C88890C3}" type="slidenum">
              <a:rPr lang="en-US" altLang="es-CO"/>
              <a:pPr>
                <a:defRPr/>
              </a:pPr>
              <a:t>‹Nº›</a:t>
            </a:fld>
            <a:endParaRPr lang="en-US" alt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cier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7 Imagen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68263" y="-82550"/>
            <a:ext cx="9393238" cy="694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0" smtClean="0"/>
            </a:lvl1pPr>
          </a:lstStyle>
          <a:p>
            <a:pPr>
              <a:defRPr/>
            </a:pPr>
            <a:fld id="{C46E7ED1-A4B1-4679-829F-9270B6EBD2BB}" type="datetimeFigureOut">
              <a:rPr lang="en-US" altLang="es-CO"/>
              <a:pPr>
                <a:defRPr/>
              </a:pPr>
              <a:t>7/11/2014</a:t>
            </a:fld>
            <a:endParaRPr lang="en-US" alt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0" smtClean="0"/>
            </a:lvl1pPr>
          </a:lstStyle>
          <a:p>
            <a:pPr>
              <a:defRPr/>
            </a:pPr>
            <a:fld id="{E2630202-1006-42F6-89FB-A1089A17FC18}" type="slidenum">
              <a:rPr lang="en-US" altLang="es-CO"/>
              <a:pPr>
                <a:defRPr/>
              </a:pPr>
              <a:t>‹Nº›</a:t>
            </a:fld>
            <a:endParaRPr lang="en-US" altLang="es-CO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Haga clic para modificar el estilo de título del patrón</a:t>
            </a:r>
            <a:endParaRPr lang="en-US" altLang="es-CO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Haga clic para modificar el estilo de texto del patrón</a:t>
            </a:r>
          </a:p>
          <a:p>
            <a:pPr lvl="1"/>
            <a:r>
              <a:rPr lang="es-ES" altLang="es-CO" smtClean="0"/>
              <a:t>Segundo nivel</a:t>
            </a:r>
          </a:p>
          <a:p>
            <a:pPr lvl="2"/>
            <a:r>
              <a:rPr lang="es-ES" altLang="es-CO" smtClean="0"/>
              <a:t>Tercer nivel</a:t>
            </a:r>
          </a:p>
          <a:p>
            <a:pPr lvl="3"/>
            <a:r>
              <a:rPr lang="es-ES" altLang="es-CO" smtClean="0"/>
              <a:t>Cuarto nivel</a:t>
            </a:r>
          </a:p>
          <a:p>
            <a:pPr lvl="4"/>
            <a:r>
              <a:rPr lang="es-ES" altLang="es-CO" smtClean="0"/>
              <a:t>Quinto nivel</a:t>
            </a:r>
            <a:endParaRPr lang="en-US" altLang="es-CO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 b="1"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0C77D5E-FF5A-426C-8A22-E00FC3520F86}" type="datetimeFigureOut">
              <a:rPr lang="en-US" altLang="es-CO"/>
              <a:pPr>
                <a:defRPr/>
              </a:pPr>
              <a:t>7/11/2014</a:t>
            </a:fld>
            <a:endParaRPr lang="en-US" alt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 b="1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 b="1"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98A9F40-04B7-4103-955C-AFAB4117289F}" type="slidenum">
              <a:rPr lang="en-US" altLang="es-CO"/>
              <a:pPr>
                <a:defRPr/>
              </a:pPr>
              <a:t>‹Nº›</a:t>
            </a:fld>
            <a:endParaRPr lang="en-US" altLang="es-CO"/>
          </a:p>
        </p:txBody>
      </p:sp>
      <p:pic>
        <p:nvPicPr>
          <p:cNvPr id="1031" name="1 Imagen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-26988" y="0"/>
            <a:ext cx="9282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hyperlink" Target="file:///\\localhost\Users\juanpablomojica\Desktop\PRES_RDL\Libros\LCET_Digital.pdf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file:///\\localhost\Users\juanpablomojica\Desktop\PRES_RDL\Libros\Cartilla%20MEN%20Lectura__Completo_Definitiva%203%20de%20marzo_7.am-spread.pdf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Video%20Bibliotecas%20Escolares%20PNLE_ref-FINAL.mp4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n 5" descr="logo PNLE poli sin MEN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648" y="960437"/>
            <a:ext cx="6480720" cy="7261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93" name="21 Grupo"/>
          <p:cNvGrpSpPr>
            <a:grpSpLocks/>
          </p:cNvGrpSpPr>
          <p:nvPr/>
        </p:nvGrpSpPr>
        <p:grpSpPr bwMode="auto">
          <a:xfrm>
            <a:off x="179512" y="2257823"/>
            <a:ext cx="4536504" cy="1099169"/>
            <a:chOff x="2339752" y="3485082"/>
            <a:chExt cx="3917137" cy="1418003"/>
          </a:xfrm>
        </p:grpSpPr>
        <p:sp>
          <p:nvSpPr>
            <p:cNvPr id="23" name="22 Llamada rectangular redondeada"/>
            <p:cNvSpPr/>
            <p:nvPr/>
          </p:nvSpPr>
          <p:spPr>
            <a:xfrm>
              <a:off x="2339752" y="3485082"/>
              <a:ext cx="3863620" cy="1207637"/>
            </a:xfrm>
            <a:prstGeom prst="wedgeRoundRectCallout">
              <a:avLst>
                <a:gd name="adj1" fmla="val 42948"/>
                <a:gd name="adj2" fmla="val 14343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O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5" name="14 Llamada rectangular redondeada"/>
            <p:cNvSpPr/>
            <p:nvPr/>
          </p:nvSpPr>
          <p:spPr bwMode="auto">
            <a:xfrm>
              <a:off x="2411760" y="3893248"/>
              <a:ext cx="3845129" cy="1009837"/>
            </a:xfrm>
            <a:prstGeom prst="wedgeRoundRectCallout">
              <a:avLst>
                <a:gd name="adj1" fmla="val 36590"/>
                <a:gd name="adj2" fmla="val 28778"/>
                <a:gd name="adj3" fmla="val 16667"/>
              </a:avLst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r>
                <a:rPr lang="es-CO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Conformación de una </a:t>
              </a:r>
            </a:p>
            <a:p>
              <a:pPr algn="ctr">
                <a:defRPr/>
              </a:pPr>
              <a:r>
                <a:rPr lang="es-CO" sz="20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colección bilingüe.</a:t>
              </a:r>
              <a:r>
                <a:rPr lang="es-MX" sz="20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MX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defRPr/>
              </a:pPr>
              <a:r>
                <a:rPr lang="es-CO" sz="20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CO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20 Rectángulo"/>
          <p:cNvSpPr/>
          <p:nvPr/>
        </p:nvSpPr>
        <p:spPr>
          <a:xfrm>
            <a:off x="3419153" y="190962"/>
            <a:ext cx="5689351" cy="86177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4" algn="ctr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s-CO" sz="3200" b="1" dirty="0" smtClean="0">
                <a:solidFill>
                  <a:schemeClr val="accent2">
                    <a:lumMod val="75000"/>
                  </a:schemeClr>
                </a:solidFill>
              </a:rPr>
              <a:t>Materiales </a:t>
            </a:r>
            <a:r>
              <a:rPr lang="es-CO" sz="3200" b="1" dirty="0">
                <a:solidFill>
                  <a:schemeClr val="accent2">
                    <a:lumMod val="75000"/>
                  </a:schemeClr>
                </a:solidFill>
              </a:rPr>
              <a:t>de lectura y escritura</a:t>
            </a:r>
          </a:p>
        </p:txBody>
      </p:sp>
      <p:pic>
        <p:nvPicPr>
          <p:cNvPr id="18" name="Picture 2" descr="https://fbcdn-sphotos-c-a.akamaihd.net/hphotos-ak-ash3/1376427_595642247166366_728432354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13970">
            <a:off x="4692303" y="1833198"/>
            <a:ext cx="4530403" cy="2887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23 Grupo"/>
          <p:cNvGrpSpPr>
            <a:grpSpLocks/>
          </p:cNvGrpSpPr>
          <p:nvPr/>
        </p:nvGrpSpPr>
        <p:grpSpPr bwMode="auto">
          <a:xfrm>
            <a:off x="169053" y="3784638"/>
            <a:ext cx="4474955" cy="2236650"/>
            <a:chOff x="5565139" y="4564242"/>
            <a:chExt cx="1226203" cy="1484186"/>
          </a:xfrm>
        </p:grpSpPr>
        <p:sp>
          <p:nvSpPr>
            <p:cNvPr id="14" name="13 Llamada rectangular redondeada"/>
            <p:cNvSpPr/>
            <p:nvPr/>
          </p:nvSpPr>
          <p:spPr>
            <a:xfrm>
              <a:off x="5565139" y="4564242"/>
              <a:ext cx="1226203" cy="1224136"/>
            </a:xfrm>
            <a:prstGeom prst="wedgeRoundRectCallout">
              <a:avLst>
                <a:gd name="adj1" fmla="val 42948"/>
                <a:gd name="adj2" fmla="val 14343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s-CO" dirty="0">
                <a:solidFill>
                  <a:srgbClr val="C00000"/>
                </a:solidFill>
                <a:latin typeface="Arial Rounded MT Bold" pitchFamily="34" charset="0"/>
              </a:endParaRPr>
            </a:p>
          </p:txBody>
        </p:sp>
        <p:grpSp>
          <p:nvGrpSpPr>
            <p:cNvPr id="20" name="20 Grupo"/>
            <p:cNvGrpSpPr>
              <a:grpSpLocks/>
            </p:cNvGrpSpPr>
            <p:nvPr/>
          </p:nvGrpSpPr>
          <p:grpSpPr bwMode="auto">
            <a:xfrm>
              <a:off x="5628932" y="4705477"/>
              <a:ext cx="1142429" cy="1342951"/>
              <a:chOff x="6277004" y="3867697"/>
              <a:chExt cx="1142429" cy="1342951"/>
            </a:xfrm>
          </p:grpSpPr>
          <p:sp>
            <p:nvSpPr>
              <p:cNvPr id="21" name="20 Rectángulo"/>
              <p:cNvSpPr/>
              <p:nvPr/>
            </p:nvSpPr>
            <p:spPr>
              <a:xfrm>
                <a:off x="6277004" y="3867697"/>
                <a:ext cx="1142429" cy="10466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defRPr/>
                </a:pPr>
                <a:r>
                  <a:rPr lang="es-CO" sz="2000" dirty="0">
                    <a:solidFill>
                      <a:schemeClr val="dk1"/>
                    </a:solidFill>
                  </a:rPr>
                  <a:t>Producción de una </a:t>
                </a:r>
                <a:r>
                  <a:rPr lang="es-CO" sz="2000" b="1" dirty="0">
                    <a:solidFill>
                      <a:srgbClr val="C00000"/>
                    </a:solidFill>
                  </a:rPr>
                  <a:t>colección para personas ciegas, con baja visión, sordas y con discapacidad cognitiva </a:t>
                </a:r>
                <a:r>
                  <a:rPr lang="es-CO" sz="2000" dirty="0">
                    <a:solidFill>
                      <a:schemeClr val="dk1"/>
                    </a:solidFill>
                  </a:rPr>
                  <a:t>que se destinarán a </a:t>
                </a:r>
                <a:r>
                  <a:rPr lang="es-CO" sz="2000" dirty="0" smtClean="0">
                    <a:solidFill>
                      <a:schemeClr val="dk1"/>
                    </a:solidFill>
                  </a:rPr>
                  <a:t>4.250 EE.</a:t>
                </a:r>
                <a:endParaRPr lang="es-CO" sz="2000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22" name="21 Rectángulo"/>
              <p:cNvSpPr/>
              <p:nvPr/>
            </p:nvSpPr>
            <p:spPr bwMode="auto">
              <a:xfrm>
                <a:off x="6664929" y="4102794"/>
                <a:ext cx="515858" cy="110785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r">
                  <a:defRPr/>
                </a:pPr>
                <a:endParaRPr lang="es-CO" sz="6600" spc="-15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haroni" pitchFamily="2" charset="-79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2290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426675"/>
            <a:ext cx="2930034" cy="2905658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09" y="4125698"/>
            <a:ext cx="2631804" cy="2614259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5" y="1426675"/>
            <a:ext cx="2996687" cy="3071355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3" y="1397798"/>
            <a:ext cx="2423573" cy="3145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610" y="4026583"/>
            <a:ext cx="2448273" cy="269338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277" y="4343195"/>
            <a:ext cx="2987401" cy="224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385649" y="4498030"/>
            <a:ext cx="27086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>
                <a:solidFill>
                  <a:schemeClr val="bg1"/>
                </a:solidFill>
              </a:rPr>
              <a:t>Capacitación Kit Audiovisual</a:t>
            </a:r>
            <a:endParaRPr lang="es-CO" sz="1400" dirty="0">
              <a:solidFill>
                <a:schemeClr val="bg1"/>
              </a:solidFill>
            </a:endParaRPr>
          </a:p>
        </p:txBody>
      </p:sp>
      <p:sp>
        <p:nvSpPr>
          <p:cNvPr id="11" name="20 Rectángulo"/>
          <p:cNvSpPr/>
          <p:nvPr/>
        </p:nvSpPr>
        <p:spPr>
          <a:xfrm>
            <a:off x="3419153" y="190962"/>
            <a:ext cx="5689351" cy="86177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4" algn="ctr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s-CO" sz="3200" b="1" dirty="0" smtClean="0">
                <a:solidFill>
                  <a:schemeClr val="accent2">
                    <a:lumMod val="75000"/>
                  </a:schemeClr>
                </a:solidFill>
              </a:rPr>
              <a:t>Materiales </a:t>
            </a:r>
            <a:r>
              <a:rPr lang="es-CO" sz="3200" b="1" dirty="0">
                <a:solidFill>
                  <a:schemeClr val="accent2">
                    <a:lumMod val="75000"/>
                  </a:schemeClr>
                </a:solidFill>
              </a:rPr>
              <a:t>de lectura y escritura</a:t>
            </a:r>
          </a:p>
        </p:txBody>
      </p:sp>
    </p:spTree>
    <p:extLst>
      <p:ext uri="{BB962C8B-B14F-4D97-AF65-F5344CB8AC3E}">
        <p14:creationId xmlns:p14="http://schemas.microsoft.com/office/powerpoint/2010/main" val="2765800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21904"/>
            <a:ext cx="3340836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355976" y="1484784"/>
            <a:ext cx="446449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CO" sz="2000" b="1" dirty="0" smtClean="0">
                <a:solidFill>
                  <a:srgbClr val="C00000"/>
                </a:solidFill>
              </a:rPr>
              <a:t>Reseña</a:t>
            </a:r>
            <a:r>
              <a:rPr lang="es-CO" sz="2000" dirty="0" smtClean="0"/>
              <a:t> de los títulos con toda la información necesaria para el docente</a:t>
            </a:r>
          </a:p>
          <a:p>
            <a:pPr marL="342900" indent="-342900">
              <a:buFont typeface="+mj-lt"/>
              <a:buAutoNum type="arabicPeriod"/>
            </a:pPr>
            <a:r>
              <a:rPr lang="es-CO" sz="2000" b="1" dirty="0" smtClean="0">
                <a:solidFill>
                  <a:srgbClr val="C00000"/>
                </a:solidFill>
              </a:rPr>
              <a:t>Manuales</a:t>
            </a:r>
            <a:r>
              <a:rPr lang="es-CO" sz="2000" dirty="0" smtClean="0"/>
              <a:t> de uso para organizar la colección , ubicarla y hacerla circular</a:t>
            </a:r>
          </a:p>
          <a:p>
            <a:pPr marL="342900" indent="-342900">
              <a:buFont typeface="+mj-lt"/>
              <a:buAutoNum type="arabicPeriod"/>
            </a:pPr>
            <a:r>
              <a:rPr lang="es-CO" sz="2000" b="1" dirty="0" smtClean="0">
                <a:solidFill>
                  <a:srgbClr val="C00000"/>
                </a:solidFill>
              </a:rPr>
              <a:t>Índice Temático </a:t>
            </a:r>
            <a:r>
              <a:rPr lang="es-CO" sz="2000" dirty="0" smtClean="0"/>
              <a:t>para buscar los libros según los temas que está abordando en el currículo o a su interés particular</a:t>
            </a:r>
          </a:p>
          <a:p>
            <a:pPr marL="342900" indent="-342900">
              <a:buFont typeface="+mj-lt"/>
              <a:buAutoNum type="arabicPeriod"/>
            </a:pPr>
            <a:r>
              <a:rPr lang="es-CO" sz="2000" b="1" dirty="0" smtClean="0">
                <a:solidFill>
                  <a:srgbClr val="C00000"/>
                </a:solidFill>
              </a:rPr>
              <a:t>Actividades para cosechar lectores</a:t>
            </a:r>
            <a:r>
              <a:rPr lang="es-CO" sz="2000" dirty="0" smtClean="0"/>
              <a:t> para consultar usos pedagógicos y actividades a realizad (multimedia)- En construcción</a:t>
            </a:r>
            <a:endParaRPr lang="es-CO" sz="2000" dirty="0"/>
          </a:p>
        </p:txBody>
      </p:sp>
      <p:sp>
        <p:nvSpPr>
          <p:cNvPr id="4" name="20 Rectángulo"/>
          <p:cNvSpPr/>
          <p:nvPr/>
        </p:nvSpPr>
        <p:spPr>
          <a:xfrm>
            <a:off x="3419153" y="190962"/>
            <a:ext cx="5689351" cy="86177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4" algn="ctr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s-CO" sz="3200" b="1" dirty="0" smtClean="0">
                <a:solidFill>
                  <a:schemeClr val="accent2">
                    <a:lumMod val="75000"/>
                  </a:schemeClr>
                </a:solidFill>
              </a:rPr>
              <a:t>Materiales </a:t>
            </a:r>
            <a:r>
              <a:rPr lang="es-CO" sz="3200" b="1" dirty="0">
                <a:solidFill>
                  <a:schemeClr val="accent2">
                    <a:lumMod val="75000"/>
                  </a:schemeClr>
                </a:solidFill>
              </a:rPr>
              <a:t>de lectura y escritura</a:t>
            </a:r>
          </a:p>
        </p:txBody>
      </p:sp>
    </p:spTree>
    <p:extLst>
      <p:ext uri="{BB962C8B-B14F-4D97-AF65-F5344CB8AC3E}">
        <p14:creationId xmlns:p14="http://schemas.microsoft.com/office/powerpoint/2010/main" val="2587323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71600" y="15528"/>
            <a:ext cx="7772400" cy="1470025"/>
          </a:xfrm>
        </p:spPr>
        <p:txBody>
          <a:bodyPr/>
          <a:lstStyle/>
          <a:p>
            <a:pPr algn="r"/>
            <a:r>
              <a:rPr lang="es-CO" sz="32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ＭＳ Ｐゴシック" pitchFamily="34" charset="-128"/>
                <a:cs typeface="+mn-cs"/>
              </a:rPr>
              <a:t>Materiales de apoyo </a:t>
            </a:r>
            <a:br>
              <a:rPr lang="es-CO" sz="32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ＭＳ Ｐゴシック" pitchFamily="34" charset="-128"/>
                <a:cs typeface="+mn-cs"/>
              </a:rPr>
            </a:br>
            <a:r>
              <a:rPr lang="es-CO" sz="32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ＭＳ Ｐゴシック" pitchFamily="34" charset="-128"/>
                <a:cs typeface="+mn-cs"/>
              </a:rPr>
              <a:t>a la Formación</a:t>
            </a:r>
            <a:r>
              <a:rPr lang="es-CO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O" sz="2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95536" y="2420888"/>
            <a:ext cx="4104456" cy="2736304"/>
          </a:xfrm>
        </p:spPr>
        <p:txBody>
          <a:bodyPr/>
          <a:lstStyle/>
          <a:p>
            <a:pPr algn="just"/>
            <a:r>
              <a:rPr lang="es-CO" sz="2000" b="1" dirty="0" smtClean="0">
                <a:solidFill>
                  <a:srgbClr val="000000"/>
                </a:solidFill>
                <a:latin typeface="Arial"/>
                <a:cs typeface="Arial"/>
              </a:rPr>
              <a:t>Título:						</a:t>
            </a:r>
            <a:r>
              <a:rPr lang="es-CO" sz="20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s-CO" sz="2000" i="1" dirty="0" smtClean="0">
                <a:solidFill>
                  <a:srgbClr val="000000"/>
                </a:solidFill>
                <a:latin typeface="Arial"/>
                <a:cs typeface="Arial"/>
                <a:hlinkClick r:id="rId2" action="ppaction://hlinkfile"/>
              </a:rPr>
              <a:t>Leer para comprender, escribir para transformar</a:t>
            </a:r>
            <a:endParaRPr lang="es-CO" sz="2000" i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just"/>
            <a:r>
              <a:rPr lang="es-CO" sz="2000" b="1" dirty="0" smtClean="0">
                <a:solidFill>
                  <a:srgbClr val="000000"/>
                </a:solidFill>
                <a:latin typeface="Arial"/>
                <a:cs typeface="Arial"/>
              </a:rPr>
              <a:t>Tiraje:</a:t>
            </a:r>
            <a:r>
              <a:rPr lang="es-CO" sz="2000" dirty="0" smtClean="0">
                <a:solidFill>
                  <a:srgbClr val="000000"/>
                </a:solidFill>
                <a:latin typeface="Arial"/>
                <a:cs typeface="Arial"/>
              </a:rPr>
              <a:t> 310.000 ejemplares</a:t>
            </a:r>
          </a:p>
          <a:p>
            <a:pPr algn="just"/>
            <a:r>
              <a:rPr lang="es-CO" sz="2000" b="1" dirty="0" smtClean="0">
                <a:solidFill>
                  <a:srgbClr val="000000"/>
                </a:solidFill>
                <a:latin typeface="Arial"/>
                <a:cs typeface="Arial"/>
              </a:rPr>
              <a:t>Lanzamiento:</a:t>
            </a:r>
            <a:r>
              <a:rPr lang="es-CO" sz="2000" dirty="0" smtClean="0">
                <a:solidFill>
                  <a:srgbClr val="000000"/>
                </a:solidFill>
                <a:latin typeface="Arial"/>
                <a:cs typeface="Arial"/>
              </a:rPr>
              <a:t> mayo 2013</a:t>
            </a:r>
          </a:p>
          <a:p>
            <a:pPr algn="just"/>
            <a:r>
              <a:rPr lang="es-CO" sz="2000" b="1" dirty="0" smtClean="0">
                <a:solidFill>
                  <a:srgbClr val="000000"/>
                </a:solidFill>
                <a:latin typeface="Arial"/>
                <a:cs typeface="Arial"/>
              </a:rPr>
              <a:t>Sinopsis:</a:t>
            </a:r>
            <a:r>
              <a:rPr lang="es-CO" sz="20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s-MX" sz="2000" dirty="0" smtClean="0">
                <a:solidFill>
                  <a:srgbClr val="000000"/>
                </a:solidFill>
                <a:latin typeface="Arial"/>
                <a:cs typeface="Arial"/>
              </a:rPr>
              <a:t>Quince ensayos y entrevistas </a:t>
            </a:r>
            <a:r>
              <a:rPr lang="es-MX" sz="2000" dirty="0">
                <a:solidFill>
                  <a:srgbClr val="000000"/>
                </a:solidFill>
                <a:latin typeface="Arial"/>
                <a:cs typeface="Arial"/>
              </a:rPr>
              <a:t>para inspirar, conmover y encontrar otros senderos en el aula y fuera de ella</a:t>
            </a:r>
            <a:r>
              <a:rPr lang="es-MX" sz="2000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es-MX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just"/>
            <a:r>
              <a:rPr lang="es-CO" sz="20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es-CO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40768"/>
            <a:ext cx="3995936" cy="4906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107504" y="1332056"/>
            <a:ext cx="469932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200" b="1" dirty="0">
                <a:solidFill>
                  <a:schemeClr val="accent2">
                    <a:lumMod val="75000"/>
                  </a:schemeClr>
                </a:solidFill>
              </a:rPr>
              <a:t>SERIE RÍO DE LETRAS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19737853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9512" y="1556792"/>
            <a:ext cx="4104456" cy="2736304"/>
          </a:xfrm>
        </p:spPr>
        <p:txBody>
          <a:bodyPr/>
          <a:lstStyle/>
          <a:p>
            <a:pPr algn="just"/>
            <a:r>
              <a:rPr lang="es-CO" sz="2000" b="1" dirty="0" smtClean="0">
                <a:solidFill>
                  <a:srgbClr val="000000"/>
                </a:solidFill>
                <a:latin typeface="Arial"/>
                <a:cs typeface="Arial"/>
              </a:rPr>
              <a:t>Título:</a:t>
            </a:r>
            <a:r>
              <a:rPr lang="es-CO" sz="20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  <a:p>
            <a:pPr algn="just"/>
            <a:r>
              <a:rPr lang="es-CO" sz="2000" i="1" dirty="0" smtClean="0">
                <a:solidFill>
                  <a:srgbClr val="000000"/>
                </a:solidFill>
                <a:latin typeface="Arial"/>
                <a:cs typeface="Arial"/>
                <a:hlinkClick r:id="rId2" action="ppaction://hlinkfile"/>
              </a:rPr>
              <a:t>Prácticas de lectura en el aula</a:t>
            </a:r>
            <a:endParaRPr lang="es-CO" sz="2000" i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just"/>
            <a:r>
              <a:rPr lang="es-CO" sz="2000" b="1" dirty="0" smtClean="0">
                <a:solidFill>
                  <a:srgbClr val="000000"/>
                </a:solidFill>
                <a:latin typeface="Arial"/>
                <a:cs typeface="Arial"/>
              </a:rPr>
              <a:t>Tiraje:</a:t>
            </a:r>
            <a:r>
              <a:rPr lang="es-CO" sz="2000" dirty="0" smtClean="0">
                <a:solidFill>
                  <a:srgbClr val="000000"/>
                </a:solidFill>
                <a:latin typeface="Arial"/>
                <a:cs typeface="Arial"/>
              </a:rPr>
              <a:t> 17.000 ejemplares</a:t>
            </a:r>
          </a:p>
          <a:p>
            <a:pPr algn="just"/>
            <a:r>
              <a:rPr lang="es-CO" sz="2000" b="1" dirty="0" smtClean="0">
                <a:solidFill>
                  <a:srgbClr val="000000"/>
                </a:solidFill>
                <a:latin typeface="Arial"/>
                <a:cs typeface="Arial"/>
              </a:rPr>
              <a:t>Lanzamiento:</a:t>
            </a:r>
            <a:r>
              <a:rPr lang="es-CO" sz="2000" dirty="0" smtClean="0">
                <a:solidFill>
                  <a:srgbClr val="000000"/>
                </a:solidFill>
                <a:latin typeface="Arial"/>
                <a:cs typeface="Arial"/>
              </a:rPr>
              <a:t> abril 2014</a:t>
            </a:r>
          </a:p>
          <a:p>
            <a:pPr algn="just"/>
            <a:r>
              <a:rPr lang="es-CO" sz="2000" b="1" dirty="0" smtClean="0">
                <a:solidFill>
                  <a:srgbClr val="000000"/>
                </a:solidFill>
                <a:latin typeface="Arial"/>
                <a:cs typeface="Arial"/>
              </a:rPr>
              <a:t>Sinopsis: </a:t>
            </a:r>
            <a:r>
              <a:rPr lang="es-ES" sz="2000" dirty="0">
                <a:solidFill>
                  <a:srgbClr val="000000"/>
                </a:solidFill>
                <a:latin typeface="Arial"/>
                <a:cs typeface="Arial"/>
              </a:rPr>
              <a:t>una </a:t>
            </a:r>
            <a:r>
              <a:rPr lang="es-ES" sz="2000" dirty="0" smtClean="0">
                <a:solidFill>
                  <a:srgbClr val="000000"/>
                </a:solidFill>
                <a:latin typeface="Arial"/>
                <a:cs typeface="Arial"/>
              </a:rPr>
              <a:t>reflexión </a:t>
            </a:r>
            <a:r>
              <a:rPr lang="es-ES" sz="2000" dirty="0">
                <a:solidFill>
                  <a:srgbClr val="000000"/>
                </a:solidFill>
                <a:latin typeface="Arial"/>
                <a:cs typeface="Arial"/>
              </a:rPr>
              <a:t>sobre la práctica que posiciona al maestro como un sujeto crítico, capaz de interrogar su quehacer pedagógico </a:t>
            </a:r>
            <a:r>
              <a:rPr lang="es-ES" sz="2000" dirty="0" smtClean="0">
                <a:solidFill>
                  <a:srgbClr val="000000"/>
                </a:solidFill>
                <a:latin typeface="Arial"/>
                <a:cs typeface="Arial"/>
              </a:rPr>
              <a:t>en </a:t>
            </a:r>
            <a:r>
              <a:rPr lang="es-ES" sz="2000" dirty="0">
                <a:solidFill>
                  <a:srgbClr val="000000"/>
                </a:solidFill>
                <a:latin typeface="Arial"/>
                <a:cs typeface="Arial"/>
              </a:rPr>
              <a:t>lo que tiene que ver con la lectura y la </a:t>
            </a:r>
            <a:r>
              <a:rPr lang="es-ES" sz="2000" dirty="0" smtClean="0">
                <a:solidFill>
                  <a:srgbClr val="000000"/>
                </a:solidFill>
                <a:latin typeface="Arial"/>
                <a:cs typeface="Arial"/>
              </a:rPr>
              <a:t>escritura.</a:t>
            </a:r>
            <a:r>
              <a:rPr lang="es-ES_tradnl" sz="20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es-CO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234" y="1425370"/>
            <a:ext cx="4708262" cy="4811942"/>
          </a:xfrm>
          <a:prstGeom prst="rect">
            <a:avLst/>
          </a:prstGeom>
        </p:spPr>
      </p:pic>
      <p:sp>
        <p:nvSpPr>
          <p:cNvPr id="4" name="1 Título"/>
          <p:cNvSpPr>
            <a:spLocks noGrp="1"/>
          </p:cNvSpPr>
          <p:nvPr>
            <p:ph type="ctrTitle"/>
          </p:nvPr>
        </p:nvSpPr>
        <p:spPr>
          <a:xfrm>
            <a:off x="1371600" y="15528"/>
            <a:ext cx="7772400" cy="1470025"/>
          </a:xfrm>
        </p:spPr>
        <p:txBody>
          <a:bodyPr/>
          <a:lstStyle/>
          <a:p>
            <a:pPr algn="r"/>
            <a:r>
              <a:rPr lang="es-CO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MATERIALES DE APOYO </a:t>
            </a:r>
            <a:br>
              <a:rPr lang="es-CO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LA FORMACIÓN</a:t>
            </a:r>
            <a:br>
              <a:rPr lang="es-CO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O" sz="2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8308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572000" y="293747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4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CONSOLIDAR Y AMPLIAR LOS </a:t>
            </a:r>
          </a:p>
          <a:p>
            <a:pPr algn="r"/>
            <a:r>
              <a:rPr lang="es-CO" sz="24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PROCESOS DE FORMACIÓN</a:t>
            </a: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17931901"/>
              </p:ext>
            </p:extLst>
          </p:nvPr>
        </p:nvGraphicFramePr>
        <p:xfrm>
          <a:off x="323528" y="1196752"/>
          <a:ext cx="849694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56576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BIBLIO-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12168"/>
            <a:ext cx="5916149" cy="4437112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469846" y="6381328"/>
            <a:ext cx="5838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bg1"/>
                </a:solidFill>
              </a:rPr>
              <a:t>Realizado del 2 al 4 de Julio en Bogotá</a:t>
            </a:r>
            <a:endParaRPr lang="es-CO" sz="2400" b="1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372200" y="2132856"/>
            <a:ext cx="26642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>
                <a:solidFill>
                  <a:srgbClr val="C00000"/>
                </a:solidFill>
              </a:rPr>
              <a:t>500</a:t>
            </a:r>
            <a:r>
              <a:rPr lang="es-CO" sz="2000" dirty="0" smtClean="0"/>
              <a:t> asistentes</a:t>
            </a:r>
          </a:p>
          <a:p>
            <a:endParaRPr lang="es-CO" sz="2000" dirty="0"/>
          </a:p>
          <a:p>
            <a:r>
              <a:rPr lang="es-CO" sz="2000" b="1" dirty="0">
                <a:solidFill>
                  <a:srgbClr val="C00000"/>
                </a:solidFill>
              </a:rPr>
              <a:t>400 </a:t>
            </a:r>
            <a:r>
              <a:rPr lang="es-CO" sz="2000" dirty="0" smtClean="0"/>
              <a:t>seguidores en línea</a:t>
            </a:r>
          </a:p>
          <a:p>
            <a:endParaRPr lang="es-CO" sz="2000" dirty="0"/>
          </a:p>
          <a:p>
            <a:r>
              <a:rPr lang="es-CO" sz="2000" dirty="0" smtClean="0"/>
              <a:t>Reunión Coordinadores Territoriales del PNLE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3277608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572000" y="2204864"/>
            <a:ext cx="381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/>
              <a:t>Ruta para la formulación de la </a:t>
            </a:r>
            <a:r>
              <a:rPr lang="es-CO" sz="2400" b="1" dirty="0" smtClean="0">
                <a:solidFill>
                  <a:srgbClr val="C00000"/>
                </a:solidFill>
              </a:rPr>
              <a:t>Política Pública </a:t>
            </a:r>
            <a:r>
              <a:rPr lang="es-CO" sz="2400" dirty="0" smtClean="0"/>
              <a:t>para las Bibliotecas Escolares</a:t>
            </a:r>
            <a:endParaRPr lang="es-CO" sz="2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4788024" y="4077072"/>
            <a:ext cx="1180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hlinkClick r:id="rId2" action="ppaction://hlinkfile"/>
              </a:rPr>
              <a:t>Ver Video</a:t>
            </a:r>
            <a:endParaRPr lang="es-CO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3456384" cy="4986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46197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4241</TotalTime>
  <Words>375</Words>
  <Application>Microsoft Office PowerPoint</Application>
  <PresentationFormat>Presentación en pantalla (4:3)</PresentationFormat>
  <Paragraphs>68</Paragraphs>
  <Slides>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Materiales de apoyo  a la Formación </vt:lpstr>
      <vt:lpstr>MATERIALES DE APOYO  A LA FORMACIÓN 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QUIERE A ESE PERRO</dc:title>
  <dc:creator>Jeimy Esperanza Hernandez Toscano</dc:creator>
  <cp:lastModifiedBy>EVENTOS</cp:lastModifiedBy>
  <cp:revision>325</cp:revision>
  <dcterms:created xsi:type="dcterms:W3CDTF">2013-03-06T21:50:47Z</dcterms:created>
  <dcterms:modified xsi:type="dcterms:W3CDTF">2014-07-11T17:11:44Z</dcterms:modified>
</cp:coreProperties>
</file>