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16" r:id="rId1"/>
  </p:sldMasterIdLst>
  <p:notesMasterIdLst>
    <p:notesMasterId r:id="rId15"/>
  </p:notesMasterIdLst>
  <p:handoutMasterIdLst>
    <p:handoutMasterId r:id="rId16"/>
  </p:handoutMasterIdLst>
  <p:sldIdLst>
    <p:sldId id="417" r:id="rId2"/>
    <p:sldId id="422" r:id="rId3"/>
    <p:sldId id="423" r:id="rId4"/>
    <p:sldId id="424" r:id="rId5"/>
    <p:sldId id="415" r:id="rId6"/>
    <p:sldId id="414" r:id="rId7"/>
    <p:sldId id="413" r:id="rId8"/>
    <p:sldId id="426" r:id="rId9"/>
    <p:sldId id="427" r:id="rId10"/>
    <p:sldId id="428" r:id="rId11"/>
    <p:sldId id="429" r:id="rId12"/>
    <p:sldId id="425" r:id="rId13"/>
    <p:sldId id="416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60CFE"/>
    <a:srgbClr val="990099"/>
    <a:srgbClr val="800000"/>
    <a:srgbClr val="09035D"/>
    <a:srgbClr val="0106DD"/>
    <a:srgbClr val="CC99FF"/>
    <a:srgbClr val="CCFFCC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9" autoAdjust="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manrique\Desktop\PAE\Informe%20Entidades%20Territoriales\Informes%20ETC\Copia%20de%20graficas%20para%20informe%20de%20diagnostic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manrique\Desktop\PAE\Informe%20Entidades%20Territoriales\Informes%20ETC\Copia%20de%20graficas%20para%20informe%20de%20diagnostic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atriz%20consolidada-%20Informe%20estado%20de%20avance%202511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/>
          <a:lstStyle/>
          <a:p>
            <a:pPr>
              <a:defRPr sz="1800"/>
            </a:pPr>
            <a:r>
              <a:rPr lang="es-CO" sz="1800" dirty="0"/>
              <a:t>ESTADO ACTAS DE INICIO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6935288971231541"/>
          <c:y val="0.19098143941453316"/>
          <c:w val="0.52616355308527607"/>
          <c:h val="0.75522666512231507"/>
        </c:manualLayout>
      </c:layout>
      <c:pieChart>
        <c:varyColors val="1"/>
        <c:ser>
          <c:idx val="0"/>
          <c:order val="0"/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Hoja1!$B$22:$B$24</c:f>
              <c:strCache>
                <c:ptCount val="3"/>
                <c:pt idx="0">
                  <c:v>Actas Firmadas</c:v>
                </c:pt>
                <c:pt idx="1">
                  <c:v>En trámite por ETC</c:v>
                </c:pt>
                <c:pt idx="2">
                  <c:v>En corrección</c:v>
                </c:pt>
              </c:strCache>
            </c:strRef>
          </c:cat>
          <c:val>
            <c:numRef>
              <c:f>Hoja1!$A$22:$A$24</c:f>
              <c:numCache>
                <c:formatCode>General</c:formatCode>
                <c:ptCount val="3"/>
                <c:pt idx="0">
                  <c:v>48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/>
          <a:lstStyle/>
          <a:p>
            <a:pPr>
              <a:defRPr sz="1800"/>
            </a:pPr>
            <a:r>
              <a:rPr lang="es-CO" sz="1800"/>
              <a:t>ESTADO CUENTA</a:t>
            </a:r>
            <a:r>
              <a:rPr lang="es-CO" sz="1800" baseline="0"/>
              <a:t> DE COBRO</a:t>
            </a:r>
            <a:endParaRPr lang="es-CO" sz="1800"/>
          </a:p>
        </c:rich>
      </c:tx>
      <c:layout/>
    </c:title>
    <c:plotArea>
      <c:layout>
        <c:manualLayout>
          <c:layoutTarget val="inner"/>
          <c:xMode val="edge"/>
          <c:yMode val="edge"/>
          <c:x val="0.30509584729685457"/>
          <c:y val="0.14518407807937483"/>
          <c:w val="0.4672986405167357"/>
          <c:h val="0.6965394830343798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Lbls>
            <c:dLbl>
              <c:idx val="3"/>
              <c:layout>
                <c:manualLayout>
                  <c:x val="4.1972003499562545E-2"/>
                  <c:y val="-6.8391294838145253E-2"/>
                </c:manualLayout>
              </c:layout>
              <c:showPercent val="1"/>
            </c:dLbl>
            <c:dLbl>
              <c:idx val="5"/>
              <c:layout>
                <c:manualLayout>
                  <c:x val="1.2347331583552057E-2"/>
                  <c:y val="0.10574985418489355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Hoja1!$B$42:$B$46</c:f>
              <c:strCache>
                <c:ptCount val="5"/>
                <c:pt idx="0">
                  <c:v>Pendiente de envío  por la ETC</c:v>
                </c:pt>
                <c:pt idx="1">
                  <c:v>En revisión EQUIPO PAE - MEN</c:v>
                </c:pt>
                <c:pt idx="2">
                  <c:v>En corrección ETC</c:v>
                </c:pt>
                <c:pt idx="3">
                  <c:v>Radicada en financiera MEN</c:v>
                </c:pt>
                <c:pt idx="4">
                  <c:v>Desembolso MEN</c:v>
                </c:pt>
              </c:strCache>
            </c:strRef>
          </c:cat>
          <c:val>
            <c:numRef>
              <c:f>Hoja1!$A$42:$A$46</c:f>
              <c:numCache>
                <c:formatCode>General</c:formatCode>
                <c:ptCount val="5"/>
                <c:pt idx="0">
                  <c:v>13</c:v>
                </c:pt>
                <c:pt idx="1">
                  <c:v>7</c:v>
                </c:pt>
                <c:pt idx="2">
                  <c:v>16</c:v>
                </c:pt>
                <c:pt idx="3">
                  <c:v>23</c:v>
                </c:pt>
                <c:pt idx="4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>
        <c:manualLayout>
          <c:layoutTarget val="inner"/>
          <c:xMode val="edge"/>
          <c:yMode val="edge"/>
          <c:x val="0.24663626421697291"/>
          <c:y val="0.2440180674895164"/>
          <c:w val="0.5511721347331584"/>
          <c:h val="0.584668851631368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Val val="1"/>
            <c:showLeaderLines val="1"/>
          </c:dLbls>
          <c:val>
            <c:numRef>
              <c:f>Resúmen!$M$4:$M$7</c:f>
              <c:numCache>
                <c:formatCode>0%</c:formatCode>
                <c:ptCount val="4"/>
                <c:pt idx="0">
                  <c:v>8.695652173913046E-2</c:v>
                </c:pt>
                <c:pt idx="1">
                  <c:v>0.52173913043478282</c:v>
                </c:pt>
                <c:pt idx="2">
                  <c:v>0.20652173913043481</c:v>
                </c:pt>
                <c:pt idx="3">
                  <c:v>0.18478260869565216</c:v>
                </c:pt>
              </c:numCache>
            </c:numRef>
          </c:val>
        </c:ser>
        <c:dLbls/>
        <c:firstSliceAng val="0"/>
      </c:pieChart>
      <c:spPr>
        <a:solidFill>
          <a:sysClr val="window" lastClr="FFFFFF"/>
        </a:solidFill>
      </c:spPr>
    </c:plotArea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0.26198</cdr:x>
      <cdr:y>0.07409</cdr:y>
    </cdr:from>
    <cdr:to>
      <cdr:x>0.81322</cdr:x>
      <cdr:y>0.15435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97753" y="319332"/>
          <a:ext cx="2520280" cy="345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b="1" dirty="0"/>
            <a:t>PROCESO</a:t>
          </a:r>
          <a:r>
            <a:rPr lang="es-CO" sz="1400" b="1" baseline="0" dirty="0"/>
            <a:t> CONTRACTUAL 2014</a:t>
          </a:r>
          <a:endParaRPr lang="es-CO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A9A92B5-D0FF-46EB-BA88-6719FF486F2F}" type="datetime1">
              <a:rPr lang="es-ES"/>
              <a:pPr>
                <a:defRPr/>
              </a:pPr>
              <a:t>27/11/2013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8A6D81C-8E12-49EA-8893-D2B68766EA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105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91D5D55-CAFC-437A-B19D-AEF116FC0DCB}" type="datetime1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F25EB64-6411-4BF4-81C4-A88AC33DF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14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786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795C13F7-17C1-4010-AEDE-6A6FBB3E6EC4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636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16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CO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A3CB571-1F11-4561-80D5-99EA01B2E1DF}" type="slidenum">
              <a:rPr lang="en-US" altLang="es-CO" sz="1200" smtClean="0"/>
              <a:pPr/>
              <a:t>2</a:t>
            </a:fld>
            <a:endParaRPr lang="en-US" altLang="es-CO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224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18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24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697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242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0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5EB64-6411-4BF4-81C4-A88AC33DF2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4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10/12/2012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/>
              <a:t>Pie de pagina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xmlns="" val="198715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F0895-E2F3-48F7-9520-292E4DDA7266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F497-6FEE-4D09-A122-CFDF085FD0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31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184E-E27E-4E80-B88E-233BE2F08B77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29A5-F27E-4C1A-AD28-3FD9ADBE71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6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B04F-E506-4F4D-9214-D6C3FB5B0DA0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BDF2-790B-4D95-900D-51E3291C94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921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CBA17BB-68BA-442A-8D33-AF30AD5F33DF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2A5BF17-9520-4420-9544-522B921FD6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0" r:id="rId2"/>
    <p:sldLayoutId id="2147484571" r:id="rId3"/>
    <p:sldLayoutId id="2147484572" r:id="rId4"/>
    <p:sldLayoutId id="2147484574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2550381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sz="28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PROGRAMA DE ALIMENTACIÓN           ESCOLAR - PAE -</a:t>
            </a:r>
            <a:endParaRPr lang="es-CO" altLang="es-CO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endParaRPr lang="es-CO" altLang="es-CO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</a:t>
            </a:r>
            <a:r>
              <a:rPr lang="es-CO" altLang="es-CO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oviembre </a:t>
            </a:r>
            <a:r>
              <a:rPr lang="es-CO" altLang="es-CO" sz="28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 2013 </a:t>
            </a:r>
            <a:endParaRPr lang="es-CO" sz="2800" dirty="0"/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737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1763713" y="115888"/>
            <a:ext cx="8424862" cy="1247775"/>
          </a:xfrm>
          <a:prstGeom prst="rect">
            <a:avLst/>
          </a:prstGeom>
        </p:spPr>
        <p:txBody>
          <a:bodyPr anchor="ctr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PROGRAMA DE ALIMENTACIÓN           ESCOLAR - PAE -</a:t>
            </a: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Situación actual </a:t>
            </a:r>
            <a:r>
              <a:rPr lang="es-CO" altLang="es-CO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              </a:t>
            </a:r>
            <a:endParaRPr lang="en-US" altLang="es-CO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179512" y="1608137"/>
            <a:ext cx="504825" cy="40528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196" name="2 Rectángulo"/>
          <p:cNvSpPr>
            <a:spLocks noChangeArrowheads="1"/>
          </p:cNvSpPr>
          <p:nvPr/>
        </p:nvSpPr>
        <p:spPr bwMode="auto">
          <a:xfrm>
            <a:off x="1331640" y="2090738"/>
            <a:ext cx="2286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1800" dirty="0"/>
              <a:t>-Arauca</a:t>
            </a:r>
          </a:p>
          <a:p>
            <a:r>
              <a:rPr lang="es-ES" sz="1800" dirty="0"/>
              <a:t>-Bolívar</a:t>
            </a:r>
          </a:p>
          <a:p>
            <a:r>
              <a:rPr lang="es-ES" sz="1800" dirty="0"/>
              <a:t>-Bucaramanga</a:t>
            </a:r>
          </a:p>
          <a:p>
            <a:r>
              <a:rPr lang="es-ES" sz="1800" dirty="0"/>
              <a:t>-</a:t>
            </a:r>
            <a:r>
              <a:rPr lang="es-ES" sz="1800" dirty="0" smtClean="0"/>
              <a:t>Córdoba</a:t>
            </a:r>
          </a:p>
          <a:p>
            <a:r>
              <a:rPr lang="es-ES" sz="1800" dirty="0" smtClean="0"/>
              <a:t>-Cundinamarca</a:t>
            </a:r>
            <a:endParaRPr lang="es-ES" sz="1800" dirty="0"/>
          </a:p>
          <a:p>
            <a:r>
              <a:rPr lang="es-ES" sz="1800" dirty="0"/>
              <a:t>-Ibagué</a:t>
            </a:r>
          </a:p>
          <a:p>
            <a:r>
              <a:rPr lang="es-ES" sz="1800" dirty="0"/>
              <a:t>-Malambo</a:t>
            </a:r>
          </a:p>
          <a:p>
            <a:r>
              <a:rPr lang="es-ES" sz="1800" dirty="0"/>
              <a:t>-Meta</a:t>
            </a:r>
          </a:p>
          <a:p>
            <a:r>
              <a:rPr lang="es-ES" sz="1800" dirty="0"/>
              <a:t>-</a:t>
            </a:r>
            <a:r>
              <a:rPr lang="es-ES" sz="1800" dirty="0" smtClean="0"/>
              <a:t>Nariño</a:t>
            </a:r>
            <a:endParaRPr lang="es-ES" sz="1800" dirty="0"/>
          </a:p>
        </p:txBody>
      </p:sp>
      <p:sp>
        <p:nvSpPr>
          <p:cNvPr id="8197" name="3 Rectángulo"/>
          <p:cNvSpPr>
            <a:spLocks noChangeArrowheads="1"/>
          </p:cNvSpPr>
          <p:nvPr/>
        </p:nvSpPr>
        <p:spPr bwMode="auto">
          <a:xfrm>
            <a:off x="4067944" y="1989138"/>
            <a:ext cx="4572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1800" dirty="0"/>
              <a:t>-Neiva</a:t>
            </a:r>
          </a:p>
          <a:p>
            <a:r>
              <a:rPr lang="es-ES" sz="1800" dirty="0" smtClean="0"/>
              <a:t>-Norte de Santander</a:t>
            </a:r>
          </a:p>
          <a:p>
            <a:r>
              <a:rPr lang="es-ES" sz="1800" dirty="0" smtClean="0"/>
              <a:t>-Piedecuesta</a:t>
            </a:r>
            <a:endParaRPr lang="es-ES" sz="1800" dirty="0"/>
          </a:p>
          <a:p>
            <a:r>
              <a:rPr lang="es-ES" sz="1800" dirty="0"/>
              <a:t>-Soledad</a:t>
            </a:r>
          </a:p>
          <a:p>
            <a:r>
              <a:rPr lang="es-ES" sz="1800" dirty="0"/>
              <a:t>-Tolima</a:t>
            </a:r>
          </a:p>
          <a:p>
            <a:r>
              <a:rPr lang="es-ES" sz="1800" dirty="0"/>
              <a:t>-Valle del Cauca</a:t>
            </a:r>
          </a:p>
          <a:p>
            <a:r>
              <a:rPr lang="es-ES" sz="1800" dirty="0"/>
              <a:t>-Valledupar</a:t>
            </a:r>
          </a:p>
          <a:p>
            <a:r>
              <a:rPr lang="es-ES" sz="1800" dirty="0"/>
              <a:t>-Vaupés</a:t>
            </a:r>
          </a:p>
          <a:p>
            <a:r>
              <a:rPr lang="es-ES" sz="1800" dirty="0"/>
              <a:t>-Vichada</a:t>
            </a:r>
          </a:p>
          <a:p>
            <a:r>
              <a:rPr lang="es-ES" sz="1800" dirty="0"/>
              <a:t>-Villavicencio</a:t>
            </a:r>
          </a:p>
        </p:txBody>
      </p:sp>
    </p:spTree>
    <p:extLst>
      <p:ext uri="{BB962C8B-B14F-4D97-AF65-F5344CB8AC3E}">
        <p14:creationId xmlns:p14="http://schemas.microsoft.com/office/powerpoint/2010/main" xmlns="" val="132510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1763713" y="115888"/>
            <a:ext cx="8424862" cy="1247775"/>
          </a:xfrm>
          <a:prstGeom prst="rect">
            <a:avLst/>
          </a:prstGeom>
        </p:spPr>
        <p:txBody>
          <a:bodyPr anchor="ctr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PROGRAMA DE ALIMENTACIÓN           ESCOLAR - PAE -</a:t>
            </a: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Situación actual </a:t>
            </a:r>
            <a:r>
              <a:rPr lang="es-CO" altLang="es-CO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              </a:t>
            </a:r>
            <a:endParaRPr lang="en-US" altLang="es-CO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251520" y="1622425"/>
            <a:ext cx="504825" cy="40528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220" name="1 Rectángulo"/>
          <p:cNvSpPr>
            <a:spLocks noChangeArrowheads="1"/>
          </p:cNvSpPr>
          <p:nvPr/>
        </p:nvSpPr>
        <p:spPr bwMode="auto">
          <a:xfrm>
            <a:off x="1331640" y="2340522"/>
            <a:ext cx="248443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1800" dirty="0"/>
              <a:t>-Armenia</a:t>
            </a:r>
          </a:p>
          <a:p>
            <a:r>
              <a:rPr lang="pt-BR" sz="1800" dirty="0"/>
              <a:t>-Barrancabermeja</a:t>
            </a:r>
          </a:p>
          <a:p>
            <a:r>
              <a:rPr lang="pt-BR" sz="1800" dirty="0"/>
              <a:t>-Cali</a:t>
            </a:r>
          </a:p>
          <a:p>
            <a:r>
              <a:rPr lang="pt-BR" sz="1800" dirty="0"/>
              <a:t>-Cartago</a:t>
            </a:r>
          </a:p>
          <a:p>
            <a:r>
              <a:rPr lang="pt-BR" sz="1800" dirty="0"/>
              <a:t>-Dosquebradas</a:t>
            </a:r>
          </a:p>
          <a:p>
            <a:r>
              <a:rPr lang="pt-BR" sz="1800" dirty="0"/>
              <a:t>-Jamundí</a:t>
            </a:r>
          </a:p>
          <a:p>
            <a:r>
              <a:rPr lang="pt-BR" sz="1800" dirty="0"/>
              <a:t>-La Guajira</a:t>
            </a:r>
          </a:p>
          <a:p>
            <a:r>
              <a:rPr lang="pt-BR" sz="1800" dirty="0"/>
              <a:t>-Magangué</a:t>
            </a:r>
          </a:p>
          <a:p>
            <a:endParaRPr lang="pt-BR" sz="1800" dirty="0"/>
          </a:p>
        </p:txBody>
      </p:sp>
      <p:sp>
        <p:nvSpPr>
          <p:cNvPr id="9221" name="4 Rectángulo"/>
          <p:cNvSpPr>
            <a:spLocks noChangeArrowheads="1"/>
          </p:cNvSpPr>
          <p:nvPr/>
        </p:nvSpPr>
        <p:spPr bwMode="auto">
          <a:xfrm>
            <a:off x="4607343" y="2276872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1800" dirty="0"/>
              <a:t>-Manizales</a:t>
            </a:r>
          </a:p>
          <a:p>
            <a:r>
              <a:rPr lang="pt-BR" sz="1800" dirty="0"/>
              <a:t>-Pasto</a:t>
            </a:r>
          </a:p>
          <a:p>
            <a:r>
              <a:rPr lang="pt-BR" sz="1800" dirty="0"/>
              <a:t>-</a:t>
            </a:r>
            <a:r>
              <a:rPr lang="pt-BR" sz="1800" dirty="0" smtClean="0"/>
              <a:t>Pereira </a:t>
            </a:r>
            <a:endParaRPr lang="pt-BR" sz="1800" dirty="0"/>
          </a:p>
          <a:p>
            <a:r>
              <a:rPr lang="pt-BR" sz="1800" dirty="0"/>
              <a:t>-Quindío</a:t>
            </a:r>
          </a:p>
          <a:p>
            <a:r>
              <a:rPr lang="pt-BR" sz="1800" dirty="0"/>
              <a:t>-Risaralda</a:t>
            </a:r>
          </a:p>
          <a:p>
            <a:r>
              <a:rPr lang="pt-BR" sz="1800" dirty="0"/>
              <a:t>-Soacha</a:t>
            </a:r>
          </a:p>
          <a:p>
            <a:r>
              <a:rPr lang="pt-BR" sz="1800" dirty="0"/>
              <a:t>-Sucre</a:t>
            </a:r>
          </a:p>
          <a:p>
            <a:r>
              <a:rPr lang="pt-BR" sz="1800" dirty="0"/>
              <a:t>-Tumaco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119587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texto"/>
          <p:cNvSpPr>
            <a:spLocks noGrp="1"/>
          </p:cNvSpPr>
          <p:nvPr>
            <p:ph type="body" idx="1"/>
          </p:nvPr>
        </p:nvSpPr>
        <p:spPr>
          <a:xfrm>
            <a:off x="5148263" y="514350"/>
            <a:ext cx="3887787" cy="827088"/>
          </a:xfrm>
        </p:spPr>
        <p:txBody>
          <a:bodyPr/>
          <a:lstStyle/>
          <a:p>
            <a:pPr algn="ctr" eaLnBrk="1" hangingPunct="1">
              <a:lnSpc>
                <a:spcPts val="2300"/>
              </a:lnSpc>
              <a:spcBef>
                <a:spcPct val="0"/>
              </a:spcBef>
              <a:defRPr/>
            </a:pPr>
            <a:r>
              <a:rPr lang="es-CO" altLang="es-CO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RETO</a:t>
            </a: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defRPr/>
            </a:pPr>
            <a:r>
              <a:rPr lang="es-CO" altLang="es-CO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CO" altLang="es-CO" sz="16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AutoShape 5" descr="data:image/jpeg;base64,/9j/4AAQSkZJRgABAQAAAQABAAD/2wCEAAkGBhMSERQUExQWFRQWGBcaGBgXFxobFhwWFxgXHBwVFhgaHCYfFxokGRQVHy8gIycpLCwsFx8xNTAqNSYsLCkBCQoKDgwOGg8PGiwkHyQqKSksLCwsLCwsLCwsLCwsLCwsLCwsLCwsLCwsLCwsLCwpLCwsLCksLCwsLCwsLCwsLP/AABEIALMBGQMBIgACEQEDEQH/xAAcAAACAgMBAQAAAAAAAAAAAAAEBgMFAAIHAQj/xABEEAABAgMFBQUECAUDBAMBAAABAhEAAyEEBRIxQQZRYXGREyKBobEyQsHRBxQjUmJy4fCCkqKy8RUzUyVDwtIkY3MW/8QAGgEAAgMBAQAAAAAAAAAAAAAAAwQAAQIFBv/EAC8RAAICAQQABQMDAwUAAAAAAAABAgMRBBIhMRMiMkFxM1FhgZHwFELBobHR4fH/2gAMAwEAAhEDEQA/AA0WxZCicmANNMRLeJJeCLNb0sQp2OAEDJkkO26g84CspSpDEgYlp6AKr1Meqs7BKtFO2hcM4I8RBxUsOzQrn3iyNQMIAAOWpjebKAAHcAcsa4iRR1GrB3FKZ84rSgs7UyfSPZc0pI4ENzEUXkn95jmH6jQwT2qlEAl8IOZyAD+ggWWDUnM1PMxZ2WeksFFkszNkSwKgdAzk+hiEIpNpY68eT/pB0ual8QIx6e6nUPWgPlSALSoBVEsBuU/nFh9QonErCMIYGqjmThT46tFMh7MlpWvuqFSAXo+mLx3ZvFlabOV41BmMwlzQMx355DKABaEyj3UAlqEsovodyd9OsSSrWoyziLspOfFKhXWK5LyEIs6UhRJJ7o9kUYkan5QN9YSMpYP5iT6MPKJpdq1OXd5MnSIJqkkHNSt5550Onx4RZDU2hWmAflQj5PGC3L++oci3pGyJL5DUhw+XHyjxdlZiDQh60o7esUyuQdaiS5JPHWNcUSAHcd+Wm+Ar5vOXIl41PTTVSjokafsxRSWQ0WmlYhCxzjl177Qzp6u8WTogOEj/ANjxMA2W2qQXCiORaIMKjPbOwS5rEEFjpBItigM+GQLUalKFqPCrc17lUsGYaZYjpz4RbSLwlrLImIUc2CgTzYGKTyYnXKDwWv1snFiqSABuDM1OQgmyFISBTE5IegcAAZ01UfCKtKolE2LMJhk6W6iQQR5OAHIGlX6wNOWzDKJ5Acc4HtrYmjOeS2aCYxGsEKtCFElQINWbip3J4JcNygAKj0mNlFiuxggFL1FEp7xzIBfcwc7ojn3YpCwEqD1ILsaPVhXQxBbJrkaMGAGTRBLmnEP3TUcmii+AsIKRV3OunWMtdsKgHZxqPD5esRTbTiADNXNz6RBNVELyDzixfMCISgaRJa3wsI0UpohREVtlGvaVibEDEUyXk0WWZiiKPVKZ49+rTPuGMvg0lkqEoUQ4Bwuz/vmOsFynYAklt8bWSYEu45bn3s2cETFpw90ak18KA7s+sGAkku0KwgOe7kX0OjHOJ0FBJJ9reQW6VI/SBJUoqCas4USdzZBgHyAL8eETIsswFilxvGdKeIcGsVggZKs7h3AHHLIPXmYll2MqYJYtiJIPdalSdBEFnQRUnCBmfgBqeHWJ126gSAAgabz95RDF+TNpEwTJMhaUex3lffP/AIA5czXlEEucsF3JfU18zlSNbRPxKKsnLxPalVA3Cv5jVXmW8IomTedOJZJAAFQz5EDjlwgmyJHZTHydH/kPiIgTLSQKlwAM6UevHSJrHMJOCpSpKgNwVmAz54kiIRHqJaGUQVEBgWD6VURmzuI2+pkh3oGd8mIJodcor+xOZzgpU4hIrUl2zoAztxeIUbqlFI/XxBEeG1KOdaNXc78849RPc1BJO5gDSlG04R5ZwkKGLLXlFFmItLZh8mq3s5P1jne0N4m021KJYJTLaWkb1CileKnHICOl/V0KZqHC+dAXyr4dYWxsoiTO7VBLuT4k5wGyaguR3S1ucvgQ7+siZM1SE1AJDtrwioSYvtornWhRU1CXd4oAIuEk1wHti4y5HS5QVWdSeBhTlWlUqdiQWKVOIc9jbunTUNLQWU9TQNvc5jPJ4VdoLqVImqQrNzEi03gucZJZOn3fbBNloWPeALbt4gsQqbDXogSimYsDLC5AGZBqeQh3VYKOCClnfPNqOM8/KNJ5QhbXtlwuDeUlkjk8ArS9TB1sllHp05wAUxEgbPCiPZIBVyj1omQhkE+EaZEBzQTEZSRSN1viG7WNCS5eIijyWqPFmJAikaKTEIRLiGbL7piVceShUiLSLyDswiMzDBM0RBMS7RZRvKkFakpzKlADxNfKLn/+q/8Arl/zfpFVYpmDtF/8ctah+YjCnzVFL/oat584S1EmpYTOhp61KOWWAmJJGJLcaDrhA9I8nyaYWIL6kENvBj1U2vedXNR9Y8nTQQAAzPq+fw+ZjoHMPfqqg0yoAOEHizxMmcovXRvDdHsq1AsgvQe0zsokvQ0NMPSCZsyWpasICQ9CoEggauDR88orBYRaJ4wgEF8II5qIL9OrxEualQPdAJVSpDJ38Tm8aJlKWptRnuAHLTlGGUAWxA8nz3Vi8EyTiQhwxLOWy0Ibk9c90SGzKOeZqXzckhn3nCYHlUrE8pa8xXnXKuR11jOCsm8xBzYgUZy5Y5dRG8maRkaAg+IyiLtSxB1AFdAnTyAjeyTBV8mc+GXmw8YvBMhVptz1SGBBpuUpiphzy5xiLQg0I1FKNnmW1Yt4QKZzhiPEZ9IKk2EKZjqRmDRiQdGyyMUXklkpS7sAwVrmcJb5Zax4mQkuxNNdKB35aR4ixEpJSSWAoaHXTe6TEaZSnIZz+/nFENZ6WUUh/EaHKIrwmGWl1JUrL2WKm4gkdYIly2cM5fI58o3tB7jEEZbyOmkAtjmI3pJ7bFzjIuWqQicAFhgoOHI8gCXgCZ9HctZGFSg5ry4CLmQiTjWtMtIWk4cWHC/hzpB9jtZEIp7X5TuuO5eY1uuwdhawhJ7mBAAbIDJT5ghh1I1hW+ki5cUwzvwjxYsfJodbzvlCUgUxCvGKa328TRUAg5gwPxPDfBco+J2vbBypdgmpqEKbMEB6eEM2ym1S5KkpmF5e40YjUD4Qz2WzgAYQGGgDekU+3KkIkywkALUsniyQX81CGqLndNRa/UVupjXBvP6DjNtYWAoYah+6XDmPUEYWfe+eejEeYMJWyNy2tSRMSoS5ZyK8lDeE1JHGHC0SFylIE1k4yEoUn/bUo5JxH2VHQKZ9HjoSUE9sZJnEddiW5x4CJqk6czRs9PLziRCXlgU7yqPwHzMDTAQzjPXSPSN0ZwZyRzJBzYvRmrn/AIiOXKc10qd8E/WWaoejDgl/nEa57vQB0gBuDfKJgmTVTE7g8DTKE8ILUEqAw5uX4JYVPHOBpqcSicnJMTBCCbGifagmdZdxej1oekQ9iXDA7jz/AG0aIDT5hCm0jRNTEtpRXlGsrImJgmSZMl5WEZzpyJY/KnvH1EOv+mS90Ld1Wd59mR/xy1TVfmmEt/SB1i6/1tG8Rz5yW5tnUqTUUkLC9k559hSFjQggiAZ11Tpb4kHmKiOgL2TkO6UlB3oJSfKNDck9PsWhTbpiUrHU1h3xGc90oQJaRlkYKlTgkZAneXPll1hott3TGebZ5M1yA8sqQsklhv8AWK+ddEj3kWiR/D2iOqXMb8Re4N1S9gCVOxJWl2KmOKunultK6REiWB7wPJ/iBFhLudKj9laJKz90nArlhOsZOuKejOWTyqPKNKSfuYcZLtA8qU9Op0A3mC7bgASElWBnDAVJzUS+ejNRm5jktQht9PURJiBllJORBTwJoR4hukWkZIlzMRJZn0/esZKs7lhrTwz+EG2dIHZindda+VKfypH80RzpCiMaQwOIsWdiKnk0WTBtKsxM1NKFNQ2VCD5iMs5wgP7yV9WIHnC7aNt7PKLYyspJHcDivEkA13RJZPpIs5orGkgEYinifuFxnmN0ZbRtQljoY5VoVU4i7NBKp1ADUYQD4sfJkjwivsttRMSFoIKVVcEEeDQWtLS3Aepq1BlR9IoyZNmuokOHMeTFEipMbplEJBb9HydsoI7IKSmgdyH5AZ784hFyVlquJJaYysTVwnPwhRvy/wBNmUpACitnwmgDhw5jpRyEcl+k2y4bYFaLlpPikkfKEaK422Ykd6dkq60o/AfeM5M2VLnS6YkuoO+9weIIIiGx2pTV09T+3ilua8SgICsRlkFJb3VBSi/AMoPlDDiQwKGUBkRq+cCvocJYGaLlZH8l5d0mjk9YTbztIttuRLB+zxhAP4Qe+oc2PQRJfm0pSky0HvEF/wAI+cAbDoe2Sf4v7FmHNLS64SsfeHgV1FqnJQX35Or2eWwAFAGAGgAyHRoZJV3onSVS5gxIUGIO7huILEHQgGF5KWhquhboEc2pecYuflEpUqYlSpai5lKShROoBdKuDpr/ABQYudLeoAGKvd918qa8YBv+9Ui8lpGX2aVN94JHm1IltCgSSGbh/gR25QaSb90mecbW6SXszSRJlqyAdOGrAEku40dt5ziRViLqFCwNG3lgcmgQikZMmFmBLc4xgmTRMkh8m3g0LlqdDESwNKRum1ly9SzVNG4xllI75UBQBnD1cVbk8Qh72x3vzrEQnGtHLuDugtaJbFWJtwzJ8NOukBypJKSrEAKsDmW3CLIazJgKS+dGpxqXzeBEIxEJGaiB1LRJbUsojd+/WJLpYTMZylpVMP8AAkt/U0VJ4WS4rLSLaxzwn65P0SezRyQMLDxAjPrcn7qehivUrBY5CPenTUE76rxHySYecUclrc/57nZ9KLBKFaEHmPlGzn7vQ/OMSveD4V/WJEzRv+HrD4mQTkglFCwU5puBbzMECWDG6RHvZg6RC8AdqueVMotCVfmSDAg2Xlp/2yuX+RagOhceUXBQADUxktJYV8oom0ppt1T/APlTMG6bKB80kQDOuo+/ZEnjJmN/SpvWGokgORzb/EQ2e0haAsBQSpIUHDFiHYjQ8IvODLgmJ5s9mHvzZWn2iFYaaYwCnTfHMtr7xXabSZEmZikyy2IE4VEZnkMhyjvhARLfMJSSfAOY45cmzyO0nKWpLLWau7A96uGpAJIcCrGMztcV2Ep06bzgVP8ARVTHTKDhPtLALPuB1Lv0gO2bOTJZD1cHTdHQrPPwzjKljuChPu03E1A5wDfc4FYCUqLEuQHbj6Qm75J4R0lRGS5F/Ya8lS55k+4t3G5SQS43UDHw3R0VTtQkco51stZ3vWUFBRGMkhIdTYVGg+HOOvqs1nJYT0pP3ZgMs/1NHShNY5OLqKnve0Dkzjhbl0BdvKJBaAwBBoXo3n0gxVwTGdIChvSQRAi7vUk94Ea1jbksZFlGWUieee7HK9tZqpq0SyCqYkqKSNUs5SeIwv4R1K1eweUIlls2O8Eq+4lavJv/ACjnUZVqZ3ruKpHOQSHA/QxtLvCYhOFKiAf3TdFltPd/YWqYkBkk4k/lVUNyqPCKmPRzhGcUcmE2uUaN3SdTFjcF5Cz2mVMOSVB/ykFJ8iYAXlEM0wG2KjFr8f8AOTUW85O9rVQEZQx3HOdELVnQOylj8Cf7RF5chakedjxM7E1mByvaqcU3laeE1RfwBHrDDZrZilg7wIWdvVf9StIH3w5/gRFls/aQqXh1T6R6i2G6iMvskeWn5bn+S4TOIEeKmvGpTERjnhD0ECMMyhHLyiFRrG6K5xC8kZmO0EdswwvTNo8XJArwpGlrDJppELNLTv3xkofYTiM5ipckeJxK8kiNMYYdYsrFZwV2SX/+k9XiWS/gnzgN7xDH3GNOszyR3un/AOdY5IrgClt+VOEebw7drwhCsE/tb+XulyynoA/9RMPPbndHOaxLJ0c5RcoWDqI3AiMgHOsbJDGnr8IeFTWzgKxHiQGplTTiDEwSRkT41iOXLwhhlEmI7vOKwbN1AkEUrG4VwiPG2b9IkSob4hDZMwRIDGjwOqYDuEQmSW02cKQpJ1BFOIaOZz7IJNpnS1NhQlBcBqMWHIPDxabyKVu/cCQeeIkDzHkY5dZ78KrdaTNp9phyyCR83he+PlyN6Zvdj2LNagxKSFpPupUkF9A5FdcyIq511jNWJPxzZ/AwVbpkpZxA13ih6jPxgy4LIm1FQVMwploKic1E5d0asW6gawlFNvER+bjFZkTfR5syFWxVrdOBCezSAXPaFwvFuISda94R0ez2NJxEgHEXLjdT0EQbOXSLPZ0SwnCzkjcpRKiCRmQ7Pq0WZQI6cVhJHHse6TZXK2eku6UBB3oJQeqCIBvmxrlyS01akkpGFRChUj3iMXnDAERSbUTmQlJOax5BUVY8RZKlmaF+3+z4RTbJ3ckzp8xeNgEoBSgqDlyoKw1GSesWVonuC0MWxtjCLKknOYpSz4lh/SkQGnvI1qPRtFDajYaTbktKnShOR7LljX3VpNW9I5ZtDsTbLEMU+UQh2C0kKQ5yDjLLVo+kxd6FA4kpLkkuAeGvACF3bTZdC7DaEoBB7MqCUqLFSO+O67Zp3R0a7pLCyc3Yo9HzeVRGQ8TzJYiMohqcJZ5Imju9mLy0flT/AGiLq584Wrnn4rNIO+XL/tENF0IjgJec67+mcb27nPeNqL/9wgDkAPhAdxXoULxdRv8A0gLaC1dparQt6KmzDnoVqbygSXNwl/8AEepjdGFaUusYOBbR4jeDpyrakJxEgJzfhFPadrpCaAlXIU6wj2m8lrZ1EgZDQQIqZHKlLngNChJeYfk7WylbxFpZLahYdJxRy0TCItbnv5UguA41BitzNSoi1x2dISsENGTFUIzEVl3XzLny8SM9QcwYOxUgi5E2mnhkakFZAAYUA5mGC5x9vPmqomUkSgHdhLAeutQqKu6kjtUE+yh1n+AFXwiadOMu7VE+3OJ6rNfUwrqH1+BvTLtlN9HswzrxtEw5lCj/ADF/jD+5/bwi/ROh51smbkpHUq/9YfMRhOaw/wCfYcg8xTLtKNxPrHhmEEChd94y67xA1mt+MOGI/CqNjO+0xKBAwsH5knLLSHMgUgxM3eD4V/XyiRM0funrECJyTkR1jcRCYN5CnKjx8hE5IirvO8JchGNeegHtKO4fPSKKRtoshjIbc0z5pgcrIx7CxqlPlIabTNYPAC7ThS5NSFeQeKKbtEtQbClPMk/KALVewoVL9kGgoKs/oIG9TBBFpZsYbVYjNCkDMJQH5O4bxPWEbbi6VSrwUqWhShNQhRYE1bAf7H8YuJd/ukqJmgaklYSeRyMVdl2hTMWQlBG5Sh3VcCM+Rgdt26OEhiiiUZZyV1xbMfWFnFily0+21FH8CRvqHLUHg7tYrnlY0lKSnAnChie6kHc7Eu5cvUPFTMtpBSsMCx41+6+akmo3gxdbP24TEiYCCF5MXyGXnF0vLwZ1Cljd7DHY5ikJZ8QA1zizlrCg4MUaLRimYQWYYlncHoOZL+AMSXbNViVM91TMPwafOGsYEey8BMJd/wA5cyYSQcINBw3kcYZr2tZQilFGg+J6esLqkboXveVtGdPHD3FT2IqRqIfrvk4JUtP3UJHQCFW6bv7VYYdwGp4A+zxMNy0tlmS0bqjtRm+WXg3KYFtRCAVk4UJSSo6ACr9AYJbiYVvpF2jNjsalJI7SZ9mjgVAurwSD4kQdLPAuzge1dokTLVOXZ0YJSlugcPvAaAly2jtFKQ0FT1PF/stsh9a+0W4lhVWpib3QeOp05w5ObhHMjEI7nhDlsgomwyH3N4YlN5NDvLm9nJUs+4hSv5Uk/CKqwWVIwpSkBIYAAUAGQEa7f24SLtn1YrSJY5zCx/pxRx6/PNy+51LPLBROFCZqc/jES1QZd1l7WYlAOZ9IhvCz4Jik7iRHQnPMsMRUfLuBSY1MbR4RFGTx4x4yPIhCz2ctplz0NkogEaEGkdMnS2jk9kcLSRoQekdMu7b2wTmE9M2So0JDLlu+bhlN4RalgBbW5YaDpEsplT1alKZaec1QBP8AKDGu2tpwplShkkOfAN8TFokSliUmTMRNRjMwqSXHdSyQoZg1Oe6FbaucVzVPowpv19YR1M8v9g1UMVvP2Yd9ER+ztit5QPJfzh5+tphH+iBP2dqH4k+hhjx8IHa8SD14wUVhvVUtQAUQTUtxyiyl2u0EukomcFkJV1cAwnmaSsnd8IsrLeyhAk3H4JJZ98DOm+Jif9yRMTxT3h1ygyzbUytVNwU6T1yhZlXwsB0M4NRUFuGAj0MFXZf6Z6ilaQogEkKCVGn5khQ6wSV0IRc88IqNVjeE0/kH2t2gSJ5JmOAlISCQWDP6kmKSXtMV+wCo/hBPplD1IuezKSFmRLDB6imT94F38Yop11fXO6ZiQE1TgokcAAcoRr1tFsXY21jvg6CU4eXC/crJSpy5a5ij2aE+KzQsAMq5VMA7P24mbiX3gka5AuN+rPDRJ2dmISEqV2iVqqCaAasGpnBM3ZiQiUoiXhwk0Ki7CjhQORz8Ycg65V+LVygUJ2W2SrfGMf6m83alCglDKURkEnvP0jyxSUzcRVLQKhhhcvm5XmT4xQWOZ2JOGUVB88QNOIpF9YdoQE1Q2fD1EMKSmuWBcXB8IAvGylKtakEaAnNKsWYNdf0jLsmmzEqSMAJJwH2XObV3kmC5002hX2YHdTqxJTuOnhCvfV5l+zDpw5ghq8HhW1SjLy5HqmrI4l+o8bP3j2pmkkByHJ0oQA/Jz4w1Wa0IIwpyb00jjN034uUp0nPMHI8+PGHS7tqAWKgU7yA48q+UN1WprnsSu08ovjoZbytiio4vcH6v5+UV96W4ykoZLhS8JVRhQljV6sekVe0m1koICgrET3SB7ROhYtTOsJV57TG0zJUsqVLRoMVMZyUqg0JD6PBI6aVryuvuTxo1xWe/sd2u5QVKlmhdKcsshqIJwxyzYS8DIQpKe0Wpaiad9ASBk2IlJzzSDlDfZNqFTQppapZSoh1hnA95KTUeIi54g8ZF4xcxkMcb+my39paJEhOIqQkkpAcEzGZmqSyYfJl9rSMQU/MhukUEpUuZMXOUypqiQVMMTJYBL6BhkIGr0uUF/pm+xI2d2CJZdpyzEsGv8ZHoPHdDzKkgAAAJSAwADAAaARUXrtjZ7OVArBV91PePyHiRCVe/0jzpjiUOyG/2l/JPTxjLjZc8y6CqVdKwjpd4bRybKl1HvaJHtHkNBxMcu2p2mmWxbrXhQn2UJPdHE/ePE+UUpKppKlqKidSST6xpMYaDwaOhVRGtCNlrmye6ZglzpajkFBy2mvkYZNp9m0qQqfLNWcjQjfC9ddmC8QB7wq28atvPCHG6rvJlETTiGg0Zt2/nCmp8rU17cDWmW5ODES7rv7VTHEEgEkgOfCPbzulUlTPiSag7xD/dV2JlhYZ3NPlFXel3tLSJjFWLLhX4Qt/Uvf8AgbjpIuGH39xEJjyLO9buKTiSKQBKkKUWAJPCHoyUllHOnW4SwzaUtqxC8FWiRgSHzL9IFizL+xebJ7SKss5JzQosscDqNxEX19WlyTvUT1MJdns6lKSkZqIA8YZr0BDJOjCEtQk5xQWKzXP4G/6LhhRavzyz1D/GG9k7oTPoxmEybQdSvF4BqdIb8KN8Dn2StNRXwjmYtIOke/WwN0VRtb5UESonSx7Sotw/BZdWS1E8IubJatHY/eGf+IW5U5B9nqY8nX2lJwINdTC8q3LjASKy8IfrqvAqWJUxSCljiUDhOWWdDBs3ZGWqsqYR+ZljyYjrHOJduB1i3uq+Fyi6FeByiqY1UraoJB3pZrlTb+SzvQWiyI7VXelAtilrdqkOULZg40fOK6Vt5LUMKlj+NBB6ikTX3YrTb0ACZLSlJJ7MBSRiPvEupz0FTChbdi7bKzlYx+E4vSvlDcIVNYXBnE4+/I0i3hVZa5ahSgrp1izkWmWUgKoWrQt5Ry5NjUlYExCpfNJHR4tkWScCOxmqOtTQdX9I2tO/7WZne8Ykh2s1rlOQQQTwpR9RE14WZ5ZGYO+rcicoS02m2JFRiH5XHVMZLvu0DJD8lfCkZdVi4Bwmvd5Lk7PdpV+zPCqehNIDmKmWdTGo3pqPEZiIrLtbMK0y1JKSosMZSE+KlMBzJhjMq1AtMscwbiElQP8AEgqEYcJLtB43J+4HZ7dLnJwLAOKnF98VdpuMSlCYhJnJSXWM04QRm3u6E8RDtcey6LWlf1iSuWlJZIONCsTe2khjQEjUViwsFw2ezTFo780DD7Sw6Rm1EpcZZwxTuiv8ALrIPv8AcWbqQlSROQheKgICSkHDqQCQsimr0yfNsm3BMnJBlKCZakpJxlZOIUoA9GGprF5JMhQCUgBsgAx/WDZaglID5Bq8Irbw9z4J43WxYEu+dlZqLPNWbSkYEKUB2Zbuh2JKnFBujlt5bSzMJlo+zQTVicR5qJy4COyfSDeGG7p5SXxBKKfiUH8nj59tK4LRGtrfHDA2WzfDYPNVEOByANY2WqN7GO8+6Gu2LhpUAG0EQFiYsLtuuZaF4UJc6nQDeTD3c+ysmygKIxzPvHT8o055wG/VRq77+weqiVnXQvbNbIzMaJ0z7NKSFAH2y3D3QePSGKTbUKKkg94Zh38eUbXveISBjJY+ykZq38hxis2aupdrmkJAQQCSRQJHPM+MJqq3VJ2S4S6G3bVpmodtlkstFbbLCJigXNI3vPtZC1S5ocp1Hq0Q3XaFTZuBAJPI8q7oR2TT4OhvWM5B7Vd/dZol2bugiYCiUpfJNOppD7dezUlHenHtFbsKsA8qww2adK9lKkjhQeUNV0TS8zErNTH+1ZOd319FypqFT1HAmVLJCAQSpiVVOSc+OUc3v65RZ1JAViCgTyYt4j5GPpi8LAJshcpK2UsM4q37y8Y4JM2Jtc+2rkqDYF4FTCCJaRmGOrpLgCpfxhqMZbuOhZzi4PK5yQbBXQZ1oxlJKJYcsCakEJy4uf4YZtoNm0Lcy3fc7Hoax0HZrZaTYpIlS3JzUs+0pW87twGkHWqypJAICn3pByGcScVJ5BRm48HPNg7uVZ0LStKgCMyG1i+7FO8xbruVGicP5FFPllEH+gj703qmBOnPub8X8HMp2xSSGRNU/GFi87tNmmYVlzy0joyDFJt1KSqzBTd9CxXXCdI3XJuWGzc44WRZsttlsylKA1bPrFbaEhKz2ZJTo+cCKVG4mUhhVpPgWdjYbIvIjOLeyXw2sL8ubBCLS2gMDnTGQxDVSj2OKNrDLQOzIxmjM8aWu220stS1Ma91WXMCFaz2oB2SHglN4EDukjxjMaMdFTvUuR52Z2kKlCVPONKqJKqkHcX0hsNzSD7iRyp6RyCyWpSi5od4jrdxWztJCF6kV5jOA3Rdbyi65b1hgl72NFnkrmBTBIo4epyhYX9JEhRwLsktSAaFgVv94k6lhrFrtopU1CpaVMEglmdy1BHKJ0tST3kkcxDuklGcX4jywV8NuHE6HLve7pwwq7r6LSWHIufWHO4toEypSUImImoQGT33UBolyXYZdI4QlYiZC9xaH/6eE1wxVSaZ9DyNrZZ9oFLZ1B+UV17XjKnTEqQUhhVVASdxOoEcTs96zh3RMUxo2Kkb2i9FgAKJPF4A9Mo8tmpScuFwdem2qZLqxWneAVf218vGN7LtJLzrWh4c/lAlzWwLs0pQBAwBnZ2AZ/J4Urff5VPWQXALAcE0+EJy061UJ1p+3IpfbdpkpRXOeB5vq2S5shcsKcLGEsQ4B4kFqQgz9k7OclrA3ggj0iW0SZ87skIIQJuPl3Wcvv4cIks1jMlCkqOJTlmr6E0ji0ad6OvbCWFk9LSo2xXirzY5/BWTNhJek4+KR848s2xSR/3t3u6dYthZZxFEt+YtAU6x2qWScONI1RVuYzHSD133PqX+xuWnpXaGq7JMqQgJlhvUneTqYGt1uU9ElXL5xRWW9Cc4ORbHhae/OWMRjFdFJaZC1zFLnOVEhqUSBoP3v3w3bL7U2aySWwzFTVnvlIAAAyAJNacNYCTPi0uG5k2iY60AoRU0zOiXh6GsumlXjgFLTaSL8ScX+4wT7mlW9pqkqQCAxJZZGjgOA4i5u65pVnRglICRq2ZO8nMxsmQWGg0AoPGNjPKch5w1GODlOT69ghMuPF2EKzAPMPEkiYFJiQzQACYvBgis9gTTD3FJOmXTIx5b5AUDioSCC2RG8QWmZWkBX7KnKs6+xSlU4DuBRZL8+T0jaMsFkElCTiqUg1D5iMWlTguDRt3j5CBLBOmdijtEJSsJGJOLIgZOKaRsm3Ah2UBpR/SK4KJzNbMHwr+se9unj0MCpvBB94DgaHoYl+sDeOsWQ56gxU7W2VS7MrCCWUl+HODhNOVHi02dSvAsrSVYiRRiG3Mc4BDvI3N+U43MlEFiGMa4Y6rfGxVmm1Spck7iklHgDl4FoQr1uAyFlGJKmALpLio0+RrDe9e4qq5S9JTiNxF9dux82agLfC+TiL64dmPq6yuYErDMA2sAu1UK4OXeA1OmlbNR6yJMkVibBujoVuuaRPkqEtCUrdwoDjFdYtiyCMZfwpGKNbC2G7GDWo0c6p7eyiu2zEgAByY6PdwNlsbrzAJbnpE923GiWBhSH3tFFtvebASgeKvlA52eIwlFHmwKqtqZhWorTQkmrikWFnv2Suik+hELk60qVRA8YGl2NRq9YJ4SkueC7JRhLEHkcxdljm6Jfh3TEE7YdBqhah0IhcJmppUc/wBYIst9LRv8C0RK2HokDbhLtFzNuCySglKgsrZypRKUvuDaQRZbhkFQUwYEFnUU9YHsu2BNF1/MPjBcq8rOuuHCTqgt5Qs3fH1Nv9f/AAfqlpnHDivkY5F2gSVS5ChUKwgEkB9zl2c5QlWfZSfKUcYoddOdYvpCwP8AbntwWG84MVaZ4FXWPwqfyjMNTKrO33+5U9HXc01JfHX/AEV1ntAlYUzZiWS+EMxD8Xg4XhKAJQQT4RWWiySpriYCDyY9NYFtFx4QgS1Y0pL4TQl+OuUAbjL1Pn44G3VOHsNNjnhaHEQrmFKgRmICsN7DGEGWZZP8vhFjNQ8LNSi0zPElhgNqnyZhPaylAhvtEpOEv+IBx4giK+bYGGKUsTE7nryByMW2NScoZLBsLLmATJowqLEGWSlXipJrHUqsheuVycqyuzTy8r4Ea7ZE6dM7OXLUVa0YDiTkBHU9n7p+ryUpLFeaiN53QXZLCiUGQkAD91OsSBUGhXGLyjNl0prDPFqiNao8mrzgadNYekEA5DJE5jSDQkEI5vFZY00eCZVrCQK/4jaRhs2TaGnNveLRCqQuomdpPxDIRey118IiIxYn2srM5ABxIUpJ5E0P8pjPrKQGdudPWF/aTaBFjt84KSSJglqcHJknTXOJLJtTZ5vszACdFUPyge7kPbXh8dYT/dJl2qYCNCIiwo+6P5R8oCtM0NkHJDU1Mb93j/MfnGsgMCdISG8IabqSAhIG6MjIFAZs6CJA7o5QgbTygbexFCEP0EZGRqXpN6X1v4GqVLAAAFAIy1ywUeMeRkcq76bHtP8AVRrdMsAFhFmlIpGRkVpfp/qXrfqsNmUQW3Rx/aGaVTVuX78ZGR0qxeHpn8f5IsICUgatB1zhrTJb/kR/cIyMjLDaRLbJnR9pLKgpLoSe790b4o7Bs9Z12ZClSklRxOdfbUPQR7GQaXEUcmPqZRX1cUhFUob+JXzhUnJYlo9jIJD0miSRalCgUWi9sk9ThiRyLekZGQreg9TLa7rUpdFnEOIBja9JYQ2GnLLplGRkc98T4Ovp5PgilyEmXMWQMSQCDuLxcSS4HKMjIG+3/PZBNT9QitKc4bNgp6lWcgkkJUQH0G6PIyGNH6mIav0DFOgWaqPIyOmzlIDmmsQz1VEZGRpFB1nWRhbV/SA5qy5jIyNS6MRCJKyGbUxc2c5eMeRkWQ459Kh/6gr8kv0hOeMjIE+xtdL4Ra3LeU1KkgLLPkajoYdPr69/kPlGRkAm2nwXJLCP/9k=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CO"/>
          </a:p>
        </p:txBody>
      </p:sp>
      <p:sp>
        <p:nvSpPr>
          <p:cNvPr id="5124" name="AutoShape 7" descr="data:image/jpeg;base64,/9j/4AAQSkZJRgABAQAAAQABAAD/2wCEAAkGBhMSERQUExQWFRQWGBcaGBgXFxobFhwWFxgXHBwVFhgaHCYfFxokGRQVHy8gIycpLCwsFx8xNTAqNSYsLCkBCQoKDgwOGg8PGiwkHyQqKSksLCwsLCwsLCwsLCwsLCwsLCwsLCwsLCwsLCwsLCwpLCwsLCksLCwsLCwsLCwsLP/AABEIALMBGQMBIgACEQEDEQH/xAAcAAACAgMBAQAAAAAAAAAAAAAEBgMFAAIHAQj/xABEEAABAgMFBQUECAUDBAMBAAABAhEAAyEEBRIxQQZRYXGREyKBobEyQsHRBxQjUmJy4fCCkqKy8RUzUyVDwtIkY3MW/8QAGgEAAgMBAQAAAAAAAAAAAAAAAwQAAQIFBv/EAC8RAAICAQQABQMDAwUAAAAAAAABAgMRBBIhMRMiMkFxM1FhgZHwFELBobHR4fH/2gAMAwEAAhEDEQA/AA0WxZCicmANNMRLeJJeCLNb0sQp2OAEDJkkO26g84CspSpDEgYlp6AKr1Meqs7BKtFO2hcM4I8RBxUsOzQrn3iyNQMIAAOWpjebKAAHcAcsa4iRR1GrB3FKZ84rSgs7UyfSPZc0pI4ENzEUXkn95jmH6jQwT2qlEAl8IOZyAD+ggWWDUnM1PMxZ2WeksFFkszNkSwKgdAzk+hiEIpNpY68eT/pB0ual8QIx6e6nUPWgPlSALSoBVEsBuU/nFh9QonErCMIYGqjmThT46tFMh7MlpWvuqFSAXo+mLx3ZvFlabOV41BmMwlzQMx355DKABaEyj3UAlqEsovodyd9OsSSrWoyziLspOfFKhXWK5LyEIs6UhRJJ7o9kUYkan5QN9YSMpYP5iT6MPKJpdq1OXd5MnSIJqkkHNSt5550Onx4RZDU2hWmAflQj5PGC3L++oci3pGyJL5DUhw+XHyjxdlZiDQh60o7esUyuQdaiS5JPHWNcUSAHcd+Wm+Ar5vOXIl41PTTVSjokafsxRSWQ0WmlYhCxzjl177Qzp6u8WTogOEj/ANjxMA2W2qQXCiORaIMKjPbOwS5rEEFjpBItigM+GQLUalKFqPCrc17lUsGYaZYjpz4RbSLwlrLImIUc2CgTzYGKTyYnXKDwWv1snFiqSABuDM1OQgmyFISBTE5IegcAAZ01UfCKtKolE2LMJhk6W6iQQR5OAHIGlX6wNOWzDKJ5Acc4HtrYmjOeS2aCYxGsEKtCFElQINWbip3J4JcNygAKj0mNlFiuxggFL1FEp7xzIBfcwc7ojn3YpCwEqD1ILsaPVhXQxBbJrkaMGAGTRBLmnEP3TUcmii+AsIKRV3OunWMtdsKgHZxqPD5esRTbTiADNXNz6RBNVELyDzixfMCISgaRJa3wsI0UpohREVtlGvaVibEDEUyXk0WWZiiKPVKZ49+rTPuGMvg0lkqEoUQ4Bwuz/vmOsFynYAklt8bWSYEu45bn3s2cETFpw90ak18KA7s+sGAkku0KwgOe7kX0OjHOJ0FBJJ9reQW6VI/SBJUoqCas4USdzZBgHyAL8eETIsswFilxvGdKeIcGsVggZKs7h3AHHLIPXmYll2MqYJYtiJIPdalSdBEFnQRUnCBmfgBqeHWJ126gSAAgabz95RDF+TNpEwTJMhaUex3lffP/AIA5czXlEEucsF3JfU18zlSNbRPxKKsnLxPalVA3Cv5jVXmW8IomTedOJZJAAFQz5EDjlwgmyJHZTHydH/kPiIgTLSQKlwAM6UevHSJrHMJOCpSpKgNwVmAz54kiIRHqJaGUQVEBgWD6VURmzuI2+pkh3oGd8mIJodcor+xOZzgpU4hIrUl2zoAztxeIUbqlFI/XxBEeG1KOdaNXc78849RPc1BJO5gDSlG04R5ZwkKGLLXlFFmItLZh8mq3s5P1jne0N4m021KJYJTLaWkb1CileKnHICOl/V0KZqHC+dAXyr4dYWxsoiTO7VBLuT4k5wGyaguR3S1ucvgQ7+siZM1SE1AJDtrwioSYvtornWhRU1CXd4oAIuEk1wHti4y5HS5QVWdSeBhTlWlUqdiQWKVOIc9jbunTUNLQWU9TQNvc5jPJ4VdoLqVImqQrNzEi03gucZJZOn3fbBNloWPeALbt4gsQqbDXogSimYsDLC5AGZBqeQh3VYKOCClnfPNqOM8/KNJ5QhbXtlwuDeUlkjk8ArS9TB1sllHp05wAUxEgbPCiPZIBVyj1omQhkE+EaZEBzQTEZSRSN1viG7WNCS5eIijyWqPFmJAikaKTEIRLiGbL7piVceShUiLSLyDswiMzDBM0RBMS7RZRvKkFakpzKlADxNfKLn/+q/8Arl/zfpFVYpmDtF/8ctah+YjCnzVFL/oat584S1EmpYTOhp61KOWWAmJJGJLcaDrhA9I8nyaYWIL6kENvBj1U2vedXNR9Y8nTQQAAzPq+fw+ZjoHMPfqqg0yoAOEHizxMmcovXRvDdHsq1AsgvQe0zsokvQ0NMPSCZsyWpasICQ9CoEggauDR88orBYRaJ4wgEF8II5qIL9OrxEualQPdAJVSpDJ38Tm8aJlKWptRnuAHLTlGGUAWxA8nz3Vi8EyTiQhwxLOWy0Ibk9c90SGzKOeZqXzckhn3nCYHlUrE8pa8xXnXKuR11jOCsm8xBzYgUZy5Y5dRG8maRkaAg+IyiLtSxB1AFdAnTyAjeyTBV8mc+GXmw8YvBMhVptz1SGBBpuUpiphzy5xiLQg0I1FKNnmW1Yt4QKZzhiPEZ9IKk2EKZjqRmDRiQdGyyMUXklkpS7sAwVrmcJb5Zax4mQkuxNNdKB35aR4ixEpJSSWAoaHXTe6TEaZSnIZz+/nFENZ6WUUh/EaHKIrwmGWl1JUrL2WKm4gkdYIly2cM5fI58o3tB7jEEZbyOmkAtjmI3pJ7bFzjIuWqQicAFhgoOHI8gCXgCZ9HctZGFSg5ry4CLmQiTjWtMtIWk4cWHC/hzpB9jtZEIp7X5TuuO5eY1uuwdhawhJ7mBAAbIDJT5ghh1I1hW+ki5cUwzvwjxYsfJodbzvlCUgUxCvGKa328TRUAg5gwPxPDfBco+J2vbBypdgmpqEKbMEB6eEM2ym1S5KkpmF5e40YjUD4Qz2WzgAYQGGgDekU+3KkIkywkALUsniyQX81CGqLndNRa/UVupjXBvP6DjNtYWAoYah+6XDmPUEYWfe+eejEeYMJWyNy2tSRMSoS5ZyK8lDeE1JHGHC0SFylIE1k4yEoUn/bUo5JxH2VHQKZ9HjoSUE9sZJnEddiW5x4CJqk6czRs9PLziRCXlgU7yqPwHzMDTAQzjPXSPSN0ZwZyRzJBzYvRmrn/AIiOXKc10qd8E/WWaoejDgl/nEa57vQB0gBuDfKJgmTVTE7g8DTKE8ILUEqAw5uX4JYVPHOBpqcSicnJMTBCCbGifagmdZdxej1oekQ9iXDA7jz/AG0aIDT5hCm0jRNTEtpRXlGsrImJgmSZMl5WEZzpyJY/KnvH1EOv+mS90Ld1Wd59mR/xy1TVfmmEt/SB1i6/1tG8Rz5yW5tnUqTUUkLC9k559hSFjQggiAZ11Tpb4kHmKiOgL2TkO6UlB3oJSfKNDck9PsWhTbpiUrHU1h3xGc90oQJaRlkYKlTgkZAneXPll1hott3TGebZ5M1yA8sqQsklhv8AWK+ddEj3kWiR/D2iOqXMb8Re4N1S9gCVOxJWl2KmOKunultK6REiWB7wPJ/iBFhLudKj9laJKz90nArlhOsZOuKejOWTyqPKNKSfuYcZLtA8qU9Op0A3mC7bgASElWBnDAVJzUS+ejNRm5jktQht9PURJiBllJORBTwJoR4hukWkZIlzMRJZn0/esZKs7lhrTwz+EG2dIHZindda+VKfypH80RzpCiMaQwOIsWdiKnk0WTBtKsxM1NKFNQ2VCD5iMs5wgP7yV9WIHnC7aNt7PKLYyspJHcDivEkA13RJZPpIs5orGkgEYinifuFxnmN0ZbRtQljoY5VoVU4i7NBKp1ADUYQD4sfJkjwivsttRMSFoIKVVcEEeDQWtLS3Aepq1BlR9IoyZNmuokOHMeTFEipMbplEJBb9HydsoI7IKSmgdyH5AZ784hFyVlquJJaYysTVwnPwhRvy/wBNmUpACitnwmgDhw5jpRyEcl+k2y4bYFaLlpPikkfKEaK422Ykd6dkq60o/AfeM5M2VLnS6YkuoO+9weIIIiGx2pTV09T+3ilua8SgICsRlkFJb3VBSi/AMoPlDDiQwKGUBkRq+cCvocJYGaLlZH8l5d0mjk9YTbztIttuRLB+zxhAP4Qe+oc2PQRJfm0pSky0HvEF/wAI+cAbDoe2Sf4v7FmHNLS64SsfeHgV1FqnJQX35Or2eWwAFAGAGgAyHRoZJV3onSVS5gxIUGIO7huILEHQgGF5KWhquhboEc2pecYuflEpUqYlSpai5lKShROoBdKuDpr/ABQYudLeoAGKvd918qa8YBv+9Ui8lpGX2aVN94JHm1IltCgSSGbh/gR25QaSb90mecbW6SXszSRJlqyAdOGrAEku40dt5ziRViLqFCwNG3lgcmgQikZMmFmBLc4xgmTRMkh8m3g0LlqdDESwNKRum1ly9SzVNG4xllI75UBQBnD1cVbk8Qh72x3vzrEQnGtHLuDugtaJbFWJtwzJ8NOukBypJKSrEAKsDmW3CLIazJgKS+dGpxqXzeBEIxEJGaiB1LRJbUsojd+/WJLpYTMZylpVMP8AAkt/U0VJ4WS4rLSLaxzwn65P0SezRyQMLDxAjPrcn7qehivUrBY5CPenTUE76rxHySYecUclrc/57nZ9KLBKFaEHmPlGzn7vQ/OMSveD4V/WJEzRv+HrD4mQTkglFCwU5puBbzMECWDG6RHvZg6RC8AdqueVMotCVfmSDAg2Xlp/2yuX+RagOhceUXBQADUxktJYV8oom0ppt1T/APlTMG6bKB80kQDOuo+/ZEnjJmN/SpvWGokgORzb/EQ2e0haAsBQSpIUHDFiHYjQ8IvODLgmJ5s9mHvzZWn2iFYaaYwCnTfHMtr7xXabSZEmZikyy2IE4VEZnkMhyjvhARLfMJSSfAOY45cmzyO0nKWpLLWau7A96uGpAJIcCrGMztcV2Ep06bzgVP8ARVTHTKDhPtLALPuB1Lv0gO2bOTJZD1cHTdHQrPPwzjKljuChPu03E1A5wDfc4FYCUqLEuQHbj6Qm75J4R0lRGS5F/Ya8lS55k+4t3G5SQS43UDHw3R0VTtQkco51stZ3vWUFBRGMkhIdTYVGg+HOOvqs1nJYT0pP3ZgMs/1NHShNY5OLqKnve0Dkzjhbl0BdvKJBaAwBBoXo3n0gxVwTGdIChvSQRAi7vUk94Ea1jbksZFlGWUieee7HK9tZqpq0SyCqYkqKSNUs5SeIwv4R1K1eweUIlls2O8Eq+4lavJv/ACjnUZVqZ3ruKpHOQSHA/QxtLvCYhOFKiAf3TdFltPd/YWqYkBkk4k/lVUNyqPCKmPRzhGcUcmE2uUaN3SdTFjcF5Cz2mVMOSVB/ykFJ8iYAXlEM0wG2KjFr8f8AOTUW85O9rVQEZQx3HOdELVnQOylj8Cf7RF5chakedjxM7E1mByvaqcU3laeE1RfwBHrDDZrZilg7wIWdvVf9StIH3w5/gRFls/aQqXh1T6R6i2G6iMvskeWn5bn+S4TOIEeKmvGpTERjnhD0ECMMyhHLyiFRrG6K5xC8kZmO0EdswwvTNo8XJArwpGlrDJppELNLTv3xkofYTiM5ipckeJxK8kiNMYYdYsrFZwV2SX/+k9XiWS/gnzgN7xDH3GNOszyR3un/AOdY5IrgClt+VOEebw7drwhCsE/tb+XulyynoA/9RMPPbndHOaxLJ0c5RcoWDqI3AiMgHOsbJDGnr8IeFTWzgKxHiQGplTTiDEwSRkT41iOXLwhhlEmI7vOKwbN1AkEUrG4VwiPG2b9IkSob4hDZMwRIDGjwOqYDuEQmSW02cKQpJ1BFOIaOZz7IJNpnS1NhQlBcBqMWHIPDxabyKVu/cCQeeIkDzHkY5dZ78KrdaTNp9phyyCR83he+PlyN6Zvdj2LNagxKSFpPupUkF9A5FdcyIq511jNWJPxzZ/AwVbpkpZxA13ih6jPxgy4LIm1FQVMwploKic1E5d0asW6gawlFNvER+bjFZkTfR5syFWxVrdOBCezSAXPaFwvFuISda94R0ez2NJxEgHEXLjdT0EQbOXSLPZ0SwnCzkjcpRKiCRmQ7Pq0WZQI6cVhJHHse6TZXK2eku6UBB3oJQeqCIBvmxrlyS01akkpGFRChUj3iMXnDAERSbUTmQlJOax5BUVY8RZKlmaF+3+z4RTbJ3ckzp8xeNgEoBSgqDlyoKw1GSesWVonuC0MWxtjCLKknOYpSz4lh/SkQGnvI1qPRtFDajYaTbktKnShOR7LljX3VpNW9I5ZtDsTbLEMU+UQh2C0kKQ5yDjLLVo+kxd6FA4kpLkkuAeGvACF3bTZdC7DaEoBB7MqCUqLFSO+O67Zp3R0a7pLCyc3Yo9HzeVRGQ8TzJYiMohqcJZ5Imju9mLy0flT/AGiLq584Wrnn4rNIO+XL/tENF0IjgJec67+mcb27nPeNqL/9wgDkAPhAdxXoULxdRv8A0gLaC1dparQt6KmzDnoVqbygSXNwl/8AEepjdGFaUusYOBbR4jeDpyrakJxEgJzfhFPadrpCaAlXIU6wj2m8lrZ1EgZDQQIqZHKlLngNChJeYfk7WylbxFpZLahYdJxRy0TCItbnv5UguA41BitzNSoi1x2dISsENGTFUIzEVl3XzLny8SM9QcwYOxUgi5E2mnhkakFZAAYUA5mGC5x9vPmqomUkSgHdhLAeutQqKu6kjtUE+yh1n+AFXwiadOMu7VE+3OJ6rNfUwrqH1+BvTLtlN9HswzrxtEw5lCj/ADF/jD+5/bwi/ROh51smbkpHUq/9YfMRhOaw/wCfYcg8xTLtKNxPrHhmEEChd94y67xA1mt+MOGI/CqNjO+0xKBAwsH5knLLSHMgUgxM3eD4V/XyiRM0funrECJyTkR1jcRCYN5CnKjx8hE5IirvO8JchGNeegHtKO4fPSKKRtoshjIbc0z5pgcrIx7CxqlPlIabTNYPAC7ThS5NSFeQeKKbtEtQbClPMk/KALVewoVL9kGgoKs/oIG9TBBFpZsYbVYjNCkDMJQH5O4bxPWEbbi6VSrwUqWhShNQhRYE1bAf7H8YuJd/ukqJmgaklYSeRyMVdl2hTMWQlBG5Sh3VcCM+Rgdt26OEhiiiUZZyV1xbMfWFnFily0+21FH8CRvqHLUHg7tYrnlY0lKSnAnChie6kHc7Eu5cvUPFTMtpBSsMCx41+6+akmo3gxdbP24TEiYCCF5MXyGXnF0vLwZ1Cljd7DHY5ikJZ8QA1zizlrCg4MUaLRimYQWYYlncHoOZL+AMSXbNViVM91TMPwafOGsYEey8BMJd/wA5cyYSQcINBw3kcYZr2tZQilFGg+J6esLqkboXveVtGdPHD3FT2IqRqIfrvk4JUtP3UJHQCFW6bv7VYYdwGp4A+zxMNy0tlmS0bqjtRm+WXg3KYFtRCAVk4UJSSo6ACr9AYJbiYVvpF2jNjsalJI7SZ9mjgVAurwSD4kQdLPAuzge1dokTLVOXZ0YJSlugcPvAaAly2jtFKQ0FT1PF/stsh9a+0W4lhVWpib3QeOp05w5ObhHMjEI7nhDlsgomwyH3N4YlN5NDvLm9nJUs+4hSv5Uk/CKqwWVIwpSkBIYAAUAGQEa7f24SLtn1YrSJY5zCx/pxRx6/PNy+51LPLBROFCZqc/jES1QZd1l7WYlAOZ9IhvCz4Jik7iRHQnPMsMRUfLuBSY1MbR4RFGTx4x4yPIhCz2ctplz0NkogEaEGkdMnS2jk9kcLSRoQekdMu7b2wTmE9M2So0JDLlu+bhlN4RalgBbW5YaDpEsplT1alKZaec1QBP8AKDGu2tpwplShkkOfAN8TFokSliUmTMRNRjMwqSXHdSyQoZg1Oe6FbaucVzVPowpv19YR1M8v9g1UMVvP2Yd9ER+ztit5QPJfzh5+tphH+iBP2dqH4k+hhjx8IHa8SD14wUVhvVUtQAUQTUtxyiyl2u0EukomcFkJV1cAwnmaSsnd8IsrLeyhAk3H4JJZ98DOm+Jif9yRMTxT3h1ygyzbUytVNwU6T1yhZlXwsB0M4NRUFuGAj0MFXZf6Z6ilaQogEkKCVGn5khQ6wSV0IRc88IqNVjeE0/kH2t2gSJ5JmOAlISCQWDP6kmKSXtMV+wCo/hBPplD1IuezKSFmRLDB6imT94F38Yop11fXO6ZiQE1TgokcAAcoRr1tFsXY21jvg6CU4eXC/crJSpy5a5ij2aE+KzQsAMq5VMA7P24mbiX3gka5AuN+rPDRJ2dmISEqV2iVqqCaAasGpnBM3ZiQiUoiXhwk0Ki7CjhQORz8Ycg65V+LVygUJ2W2SrfGMf6m83alCglDKURkEnvP0jyxSUzcRVLQKhhhcvm5XmT4xQWOZ2JOGUVB88QNOIpF9YdoQE1Q2fD1EMKSmuWBcXB8IAvGylKtakEaAnNKsWYNdf0jLsmmzEqSMAJJwH2XObV3kmC5002hX2YHdTqxJTuOnhCvfV5l+zDpw5ghq8HhW1SjLy5HqmrI4l+o8bP3j2pmkkByHJ0oQA/Jz4w1Wa0IIwpyb00jjN034uUp0nPMHI8+PGHS7tqAWKgU7yA48q+UN1WprnsSu08ovjoZbytiio4vcH6v5+UV96W4ykoZLhS8JVRhQljV6sekVe0m1koICgrET3SB7ROhYtTOsJV57TG0zJUsqVLRoMVMZyUqg0JD6PBI6aVryuvuTxo1xWe/sd2u5QVKlmhdKcsshqIJwxyzYS8DIQpKe0Wpaiad9ASBk2IlJzzSDlDfZNqFTQppapZSoh1hnA95KTUeIi54g8ZF4xcxkMcb+my39paJEhOIqQkkpAcEzGZmqSyYfJl9rSMQU/MhukUEpUuZMXOUypqiQVMMTJYBL6BhkIGr0uUF/pm+xI2d2CJZdpyzEsGv8ZHoPHdDzKkgAAAJSAwADAAaARUXrtjZ7OVArBV91PePyHiRCVe/0jzpjiUOyG/2l/JPTxjLjZc8y6CqVdKwjpd4bRybKl1HvaJHtHkNBxMcu2p2mmWxbrXhQn2UJPdHE/ePE+UUpKppKlqKidSST6xpMYaDwaOhVRGtCNlrmye6ZglzpajkFBy2mvkYZNp9m0qQqfLNWcjQjfC9ddmC8QB7wq28atvPCHG6rvJlETTiGg0Zt2/nCmp8rU17cDWmW5ODES7rv7VTHEEgEkgOfCPbzulUlTPiSag7xD/dV2JlhYZ3NPlFXel3tLSJjFWLLhX4Qt/Uvf8AgbjpIuGH39xEJjyLO9buKTiSKQBKkKUWAJPCHoyUllHOnW4SwzaUtqxC8FWiRgSHzL9IFizL+xebJ7SKss5JzQosscDqNxEX19WlyTvUT1MJdns6lKSkZqIA8YZr0BDJOjCEtQk5xQWKzXP4G/6LhhRavzyz1D/GG9k7oTPoxmEybQdSvF4BqdIb8KN8Dn2StNRXwjmYtIOke/WwN0VRtb5UESonSx7Sotw/BZdWS1E8IubJatHY/eGf+IW5U5B9nqY8nX2lJwINdTC8q3LjASKy8IfrqvAqWJUxSCljiUDhOWWdDBs3ZGWqsqYR+ZljyYjrHOJduB1i3uq+Fyi6FeByiqY1UraoJB3pZrlTb+SzvQWiyI7VXelAtilrdqkOULZg40fOK6Vt5LUMKlj+NBB6ikTX3YrTb0ACZLSlJJ7MBSRiPvEupz0FTChbdi7bKzlYx+E4vSvlDcIVNYXBnE4+/I0i3hVZa5ahSgrp1izkWmWUgKoWrQt5Ry5NjUlYExCpfNJHR4tkWScCOxmqOtTQdX9I2tO/7WZne8Ykh2s1rlOQQQTwpR9RE14WZ5ZGYO+rcicoS02m2JFRiH5XHVMZLvu0DJD8lfCkZdVi4Bwmvd5Lk7PdpV+zPCqehNIDmKmWdTGo3pqPEZiIrLtbMK0y1JKSosMZSE+KlMBzJhjMq1AtMscwbiElQP8AEgqEYcJLtB43J+4HZ7dLnJwLAOKnF98VdpuMSlCYhJnJSXWM04QRm3u6E8RDtcey6LWlf1iSuWlJZIONCsTe2khjQEjUViwsFw2ezTFo780DD7Sw6Rm1EpcZZwxTuiv8ALrIPv8AcWbqQlSROQheKgICSkHDqQCQsimr0yfNsm3BMnJBlKCZakpJxlZOIUoA9GGprF5JMhQCUgBsgAx/WDZaglID5Bq8Irbw9z4J43WxYEu+dlZqLPNWbSkYEKUB2Zbuh2JKnFBujlt5bSzMJlo+zQTVicR5qJy4COyfSDeGG7p5SXxBKKfiUH8nj59tK4LRGtrfHDA2WzfDYPNVEOByANY2WqN7GO8+6Gu2LhpUAG0EQFiYsLtuuZaF4UJc6nQDeTD3c+ysmygKIxzPvHT8o055wG/VRq77+weqiVnXQvbNbIzMaJ0z7NKSFAH2y3D3QePSGKTbUKKkg94Zh38eUbXveISBjJY+ykZq38hxis2aupdrmkJAQQCSRQJHPM+MJqq3VJ2S4S6G3bVpmodtlkstFbbLCJigXNI3vPtZC1S5ocp1Hq0Q3XaFTZuBAJPI8q7oR2TT4OhvWM5B7Vd/dZol2bugiYCiUpfJNOppD7dezUlHenHtFbsKsA8qww2adK9lKkjhQeUNV0TS8zErNTH+1ZOd319FypqFT1HAmVLJCAQSpiVVOSc+OUc3v65RZ1JAViCgTyYt4j5GPpi8LAJshcpK2UsM4q37y8Y4JM2Jtc+2rkqDYF4FTCCJaRmGOrpLgCpfxhqMZbuOhZzi4PK5yQbBXQZ1oxlJKJYcsCakEJy4uf4YZtoNm0Lcy3fc7Hoax0HZrZaTYpIlS3JzUs+0pW87twGkHWqypJAICn3pByGcScVJ5BRm48HPNg7uVZ0LStKgCMyG1i+7FO8xbruVGicP5FFPllEH+gj703qmBOnPub8X8HMp2xSSGRNU/GFi87tNmmYVlzy0joyDFJt1KSqzBTd9CxXXCdI3XJuWGzc44WRZsttlsylKA1bPrFbaEhKz2ZJTo+cCKVG4mUhhVpPgWdjYbIvIjOLeyXw2sL8ubBCLS2gMDnTGQxDVSj2OKNrDLQOzIxmjM8aWu220stS1Ma91WXMCFaz2oB2SHglN4EDukjxjMaMdFTvUuR52Z2kKlCVPONKqJKqkHcX0hsNzSD7iRyp6RyCyWpSi5od4jrdxWztJCF6kV5jOA3Rdbyi65b1hgl72NFnkrmBTBIo4epyhYX9JEhRwLsktSAaFgVv94k6lhrFrtopU1CpaVMEglmdy1BHKJ0tST3kkcxDuklGcX4jywV8NuHE6HLve7pwwq7r6LSWHIufWHO4toEypSUImImoQGT33UBolyXYZdI4QlYiZC9xaH/6eE1wxVSaZ9DyNrZZ9oFLZ1B+UV17XjKnTEqQUhhVVASdxOoEcTs96zh3RMUxo2Kkb2i9FgAKJPF4A9Mo8tmpScuFwdem2qZLqxWneAVf218vGN7LtJLzrWh4c/lAlzWwLs0pQBAwBnZ2AZ/J4Urff5VPWQXALAcE0+EJy061UJ1p+3IpfbdpkpRXOeB5vq2S5shcsKcLGEsQ4B4kFqQgz9k7OclrA3ggj0iW0SZ87skIIQJuPl3Wcvv4cIks1jMlCkqOJTlmr6E0ji0ad6OvbCWFk9LSo2xXirzY5/BWTNhJek4+KR848s2xSR/3t3u6dYthZZxFEt+YtAU6x2qWScONI1RVuYzHSD133PqX+xuWnpXaGq7JMqQgJlhvUneTqYGt1uU9ElXL5xRWW9Cc4ORbHhae/OWMRjFdFJaZC1zFLnOVEhqUSBoP3v3w3bL7U2aySWwzFTVnvlIAAAyAJNacNYCTPi0uG5k2iY60AoRU0zOiXh6GsumlXjgFLTaSL8ScX+4wT7mlW9pqkqQCAxJZZGjgOA4i5u65pVnRglICRq2ZO8nMxsmQWGg0AoPGNjPKch5w1GODlOT69ghMuPF2EKzAPMPEkiYFJiQzQACYvBgis9gTTD3FJOmXTIx5b5AUDioSCC2RG8QWmZWkBX7KnKs6+xSlU4DuBRZL8+T0jaMsFkElCTiqUg1D5iMWlTguDRt3j5CBLBOmdijtEJSsJGJOLIgZOKaRsm3Ah2UBpR/SK4KJzNbMHwr+se9unj0MCpvBB94DgaHoYl+sDeOsWQ56gxU7W2VS7MrCCWUl+HODhNOVHi02dSvAsrSVYiRRiG3Mc4BDvI3N+U43MlEFiGMa4Y6rfGxVmm1Spck7iklHgDl4FoQr1uAyFlGJKmALpLio0+RrDe9e4qq5S9JTiNxF9dux82agLfC+TiL64dmPq6yuYErDMA2sAu1UK4OXeA1OmlbNR6yJMkVibBujoVuuaRPkqEtCUrdwoDjFdYtiyCMZfwpGKNbC2G7GDWo0c6p7eyiu2zEgAByY6PdwNlsbrzAJbnpE923GiWBhSH3tFFtvebASgeKvlA52eIwlFHmwKqtqZhWorTQkmrikWFnv2Suik+hELk60qVRA8YGl2NRq9YJ4SkueC7JRhLEHkcxdljm6Jfh3TEE7YdBqhah0IhcJmppUc/wBYIst9LRv8C0RK2HokDbhLtFzNuCySglKgsrZypRKUvuDaQRZbhkFQUwYEFnUU9YHsu2BNF1/MPjBcq8rOuuHCTqgt5Qs3fH1Nv9f/AAfqlpnHDivkY5F2gSVS5ChUKwgEkB9zl2c5QlWfZSfKUcYoddOdYvpCwP8AbntwWG84MVaZ4FXWPwqfyjMNTKrO33+5U9HXc01JfHX/AEV1ntAlYUzZiWS+EMxD8Xg4XhKAJQQT4RWWiySpriYCDyY9NYFtFx4QgS1Y0pL4TQl+OuUAbjL1Pn44G3VOHsNNjnhaHEQrmFKgRmICsN7DGEGWZZP8vhFjNQ8LNSi0zPElhgNqnyZhPaylAhvtEpOEv+IBx4giK+bYGGKUsTE7nryByMW2NScoZLBsLLmATJowqLEGWSlXipJrHUqsheuVycqyuzTy8r4Ea7ZE6dM7OXLUVa0YDiTkBHU9n7p+ryUpLFeaiN53QXZLCiUGQkAD91OsSBUGhXGLyjNl0prDPFqiNao8mrzgadNYekEA5DJE5jSDQkEI5vFZY00eCZVrCQK/4jaRhs2TaGnNveLRCqQuomdpPxDIRey118IiIxYn2srM5ABxIUpJ5E0P8pjPrKQGdudPWF/aTaBFjt84KSSJglqcHJknTXOJLJtTZ5vszACdFUPyge7kPbXh8dYT/dJl2qYCNCIiwo+6P5R8oCtM0NkHJDU1Mb93j/MfnGsgMCdISG8IabqSAhIG6MjIFAZs6CJA7o5QgbTygbexFCEP0EZGRqXpN6X1v4GqVLAAAFAIy1ywUeMeRkcq76bHtP8AVRrdMsAFhFmlIpGRkVpfp/qXrfqsNmUQW3Rx/aGaVTVuX78ZGR0qxeHpn8f5IsICUgatB1zhrTJb/kR/cIyMjLDaRLbJnR9pLKgpLoSe790b4o7Bs9Z12ZClSklRxOdfbUPQR7GQaXEUcmPqZRX1cUhFUob+JXzhUnJYlo9jIJD0miSRalCgUWi9sk9ThiRyLekZGQreg9TLa7rUpdFnEOIBja9JYQ2GnLLplGRkc98T4Ovp5PgilyEmXMWQMSQCDuLxcSS4HKMjIG+3/PZBNT9QitKc4bNgp6lWcgkkJUQH0G6PIyGNH6mIav0DFOgWaqPIyOmzlIDmmsQz1VEZGRpFB1nWRhbV/SA5qy5jIyNS6MRCJKyGbUxc2c5eMeRkWQ459Kh/6gr8kv0hOeMjIE+xtdL4Ra3LeU1KkgLLPkajoYdPr69/kPlGRkAm2nwXJLCP/9k="/>
          <p:cNvSpPr>
            <a:spLocks noChangeAspect="1" noChangeArrowheads="1"/>
          </p:cNvSpPr>
          <p:nvPr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CO"/>
          </a:p>
        </p:txBody>
      </p:sp>
      <p:sp>
        <p:nvSpPr>
          <p:cNvPr id="43" name="42 Llamada rectangular redondeada"/>
          <p:cNvSpPr/>
          <p:nvPr/>
        </p:nvSpPr>
        <p:spPr bwMode="auto">
          <a:xfrm>
            <a:off x="2204269" y="2877631"/>
            <a:ext cx="6962874" cy="1102737"/>
          </a:xfrm>
          <a:prstGeom prst="wedgeRoundRectCallout">
            <a:avLst>
              <a:gd name="adj1" fmla="val 47223"/>
              <a:gd name="adj2" fmla="val -2920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179388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s-ES_tradnl" sz="2000" dirty="0" smtClean="0"/>
              <a:t>Lograr  la prestación del servicio de alimentación escolar desde el PRIMER DÍA DEL CALENDARIO ESCOLAR 2014</a:t>
            </a:r>
            <a:endParaRPr lang="es-ES" sz="20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67544" y="1609725"/>
            <a:ext cx="1736725" cy="1819275"/>
          </a:xfrm>
          <a:prstGeom prst="roundRect">
            <a:avLst>
              <a:gd name="adj" fmla="val 10000"/>
            </a:avLst>
          </a:prstGeom>
          <a:blipFill rotWithShape="1">
            <a:blip r:embed="rId3" cstate="print"/>
            <a:stretch>
              <a:fillRect/>
            </a:stretch>
          </a:blipFill>
          <a:ln>
            <a:solidFill>
              <a:srgbClr val="839A1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Rectángulo redondeado"/>
          <p:cNvSpPr/>
          <p:nvPr/>
        </p:nvSpPr>
        <p:spPr>
          <a:xfrm>
            <a:off x="7157343" y="4130005"/>
            <a:ext cx="1735137" cy="1819275"/>
          </a:xfrm>
          <a:prstGeom prst="roundRect">
            <a:avLst>
              <a:gd name="adj" fmla="val 10000"/>
            </a:avLst>
          </a:prstGeom>
          <a:blipFill rotWithShape="1">
            <a:blip r:embed="rId4" cstate="print"/>
            <a:stretch>
              <a:fillRect/>
            </a:stretch>
          </a:blipFill>
          <a:ln>
            <a:solidFill>
              <a:srgbClr val="659A1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27166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5776" y="2924944"/>
            <a:ext cx="4968552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5400" dirty="0" smtClean="0"/>
              <a:t>GRACIAS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xmlns="" val="2861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9575" y="980728"/>
            <a:ext cx="841057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es-CO" sz="2800" dirty="0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just">
              <a:defRPr/>
            </a:pPr>
            <a:r>
              <a:rPr lang="es-CO" sz="2800" dirty="0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Avances</a:t>
            </a:r>
            <a:endParaRPr lang="es-ES" sz="2800" dirty="0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just">
              <a:defRPr/>
            </a:pPr>
            <a:endParaRPr lang="es-ES" dirty="0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MT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b="0" dirty="0" smtClean="0"/>
              <a:t>Suscripción de 92 convenios con las ETC.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s-ES" sz="2000" b="0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b="0" dirty="0" smtClean="0"/>
              <a:t>Puesta en marcha del esquema de transición con el apoyo del ICBF para el 2013. </a:t>
            </a:r>
          </a:p>
          <a:p>
            <a:pPr algn="just">
              <a:defRPr/>
            </a:pPr>
            <a:endParaRPr lang="es-ES" sz="2000" b="0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b="0" dirty="0" smtClean="0"/>
              <a:t>Prestación del servicio de alimentación escolar hasta el último día de calendario escolar 2013, en la mayoría de ETC.</a:t>
            </a:r>
          </a:p>
          <a:p>
            <a:pPr algn="just">
              <a:defRPr/>
            </a:pPr>
            <a:endParaRPr lang="es-ES" sz="2000" b="0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b="0" dirty="0" smtClean="0"/>
              <a:t>Asistencia </a:t>
            </a:r>
            <a:r>
              <a:rPr lang="es-ES" sz="2000" b="0" dirty="0"/>
              <a:t>técnica </a:t>
            </a:r>
            <a:r>
              <a:rPr lang="es-ES" sz="2000" b="0" dirty="0" smtClean="0"/>
              <a:t>por parte de la Universidad </a:t>
            </a:r>
            <a:r>
              <a:rPr lang="es-ES" sz="2000" b="0" dirty="0"/>
              <a:t>de </a:t>
            </a:r>
            <a:r>
              <a:rPr lang="es-ES" sz="2000" b="0" dirty="0" smtClean="0"/>
              <a:t>Antioquia (2 visitas a cada ETC)</a:t>
            </a:r>
          </a:p>
          <a:p>
            <a:pPr algn="just">
              <a:defRPr/>
            </a:pPr>
            <a:endParaRPr lang="es-ES" sz="2000" b="0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S" sz="2000" b="0" dirty="0" smtClean="0"/>
              <a:t>Conformación de mesa de trabajo PAE con la Procuraduría y la Federación de Departamentos.</a:t>
            </a:r>
            <a:endParaRPr lang="es-ES" sz="2000" b="0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s-ES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7340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976664"/>
          </a:xfrm>
        </p:spPr>
        <p:txBody>
          <a:bodyPr/>
          <a:lstStyle/>
          <a:p>
            <a:pPr marL="0" indent="0" algn="just" eaLnBrk="0" hangingPunct="0">
              <a:spcBef>
                <a:spcPct val="0"/>
              </a:spcBef>
              <a:buNone/>
              <a:defRPr/>
            </a:pPr>
            <a:r>
              <a:rPr lang="es-CO" sz="2800" b="1" dirty="0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Avances</a:t>
            </a:r>
            <a:endParaRPr lang="es-ES" sz="2800" b="1" dirty="0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0" indent="0" algn="just">
              <a:buNone/>
            </a:pPr>
            <a:endParaRPr lang="es-ES_tradnl" sz="2400" dirty="0" smtClean="0"/>
          </a:p>
          <a:p>
            <a:pPr lvl="0" algn="just"/>
            <a:r>
              <a:rPr lang="es-ES_tradnl" sz="2000" dirty="0" smtClean="0"/>
              <a:t>Tres </a:t>
            </a:r>
            <a:r>
              <a:rPr lang="es-ES_tradnl" sz="2000" dirty="0"/>
              <a:t>reuniones con los secretarios de educación de las entidades territoriales certificadas que se realizaron en </a:t>
            </a:r>
            <a:r>
              <a:rPr lang="es-ES_tradnl" sz="2000" dirty="0" smtClean="0"/>
              <a:t>marzo, </a:t>
            </a:r>
            <a:r>
              <a:rPr lang="es-ES_tradnl" sz="2000" dirty="0"/>
              <a:t>agosto </a:t>
            </a:r>
            <a:r>
              <a:rPr lang="es-ES_tradnl" sz="2000" dirty="0" smtClean="0"/>
              <a:t>y noviembre de </a:t>
            </a:r>
            <a:r>
              <a:rPr lang="es-ES_tradnl" sz="2000" dirty="0"/>
              <a:t>2013. </a:t>
            </a:r>
            <a:endParaRPr lang="es-ES_tradnl" sz="2000" dirty="0" smtClean="0"/>
          </a:p>
          <a:p>
            <a:pPr lvl="0" algn="just"/>
            <a:endParaRPr lang="es-CO" sz="2000" dirty="0"/>
          </a:p>
          <a:p>
            <a:pPr lvl="0" algn="just"/>
            <a:r>
              <a:rPr lang="es-ES_tradnl" sz="2000" dirty="0"/>
              <a:t>Dos talleres de capacitación sobre el nuevo esquema de operación PAE, en los cuales participaron 3 funcionarios de cada entidad territorial certificada. Estos talleres se </a:t>
            </a:r>
            <a:r>
              <a:rPr lang="es-ES_tradnl" sz="2000" dirty="0" smtClean="0"/>
              <a:t>realizaron en junio </a:t>
            </a:r>
            <a:r>
              <a:rPr lang="es-ES_tradnl" sz="2000" dirty="0"/>
              <a:t>y julio del presente año</a:t>
            </a:r>
            <a:r>
              <a:rPr lang="es-ES_tradnl" sz="2000" dirty="0" smtClean="0"/>
              <a:t>.</a:t>
            </a:r>
          </a:p>
          <a:p>
            <a:pPr marL="0" lvl="0" indent="0" algn="just">
              <a:buNone/>
            </a:pPr>
            <a:endParaRPr lang="es-CO" sz="2000" dirty="0"/>
          </a:p>
          <a:p>
            <a:pPr lvl="0" algn="just"/>
            <a:r>
              <a:rPr lang="es-ES_tradnl" sz="2000" dirty="0"/>
              <a:t>Una reunión con los Directores de Cobertura de las entidades territoriales certificadas que se realizó en agosto.</a:t>
            </a:r>
            <a:endParaRPr lang="es-CO" sz="2000" dirty="0"/>
          </a:p>
          <a:p>
            <a:pPr marL="0" indent="0">
              <a:buNone/>
            </a:pPr>
            <a:r>
              <a:rPr lang="es-ES_tradnl" sz="1800" b="1" dirty="0"/>
              <a:t> </a:t>
            </a:r>
            <a:endParaRPr lang="es-CO" sz="1800" dirty="0"/>
          </a:p>
          <a:p>
            <a:pPr lvl="0"/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xmlns="" val="6956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 marL="0" indent="0" algn="just" eaLnBrk="0" hangingPunct="0">
              <a:spcBef>
                <a:spcPct val="0"/>
              </a:spcBef>
              <a:buNone/>
              <a:defRPr/>
            </a:pPr>
            <a:r>
              <a:rPr lang="es-CO" sz="2800" b="1" dirty="0">
                <a:solidFill>
                  <a:srgbClr val="6325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Avances</a:t>
            </a:r>
            <a:endParaRPr lang="es-ES" sz="2800" b="1" dirty="0">
              <a:solidFill>
                <a:srgbClr val="6325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algn="just"/>
            <a:r>
              <a:rPr lang="es-ES_tradnl" sz="2000" dirty="0" smtClean="0"/>
              <a:t>Un </a:t>
            </a:r>
            <a:r>
              <a:rPr lang="es-ES_tradnl" sz="2000" dirty="0"/>
              <a:t>encuentro que convocó el ICBF en el cual participaron profesionales de las regionales del ICBF, funcionarios de las secretarías de educación de las entidades territoriales certificadas y representantes de los operadores del ICBF.  Esta </a:t>
            </a:r>
            <a:r>
              <a:rPr lang="es-ES_tradnl" sz="2000" dirty="0" smtClean="0"/>
              <a:t>reunión se efectuó  </a:t>
            </a:r>
            <a:r>
              <a:rPr lang="es-ES_tradnl" sz="2000" dirty="0"/>
              <a:t>en </a:t>
            </a:r>
            <a:r>
              <a:rPr lang="es-ES_tradnl" sz="2000" dirty="0" smtClean="0"/>
              <a:t>el mes de agosto.</a:t>
            </a:r>
          </a:p>
          <a:p>
            <a:pPr marL="0" lvl="0" indent="0" algn="just">
              <a:buNone/>
            </a:pPr>
            <a:endParaRPr lang="es-ES_tradnl" sz="2000" dirty="0"/>
          </a:p>
          <a:p>
            <a:pPr lvl="0" algn="just"/>
            <a:r>
              <a:rPr lang="es-ES_tradnl" sz="2000" dirty="0"/>
              <a:t>Reunión con los secretarios de educación de los departamentos y municipios que se citan a continuación  y con representantes de comunidades indígenas de Guajira, Uribia, Maicao y Riohacha, en el mes de septiembre; con representantes de comunidades indígenas de la  Amazonía en octubre; y  con representantes de comunidades indígenas de Magdalena, Cesar, Guajira, Valledupar, en octubre.   </a:t>
            </a:r>
            <a:endParaRPr lang="es-CO" sz="20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91476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9433951"/>
              </p:ext>
            </p:extLst>
          </p:nvPr>
        </p:nvGraphicFramePr>
        <p:xfrm>
          <a:off x="4716016" y="2204864"/>
          <a:ext cx="4270569" cy="15841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82902"/>
                <a:gridCol w="3287667"/>
              </a:tblGrid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No. ETC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ESTADO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effectLst/>
                        </a:rPr>
                        <a:t>Actas firmadas 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CO" sz="16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trámite por la ETC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 smtClean="0">
                          <a:effectLst/>
                        </a:rPr>
                        <a:t>En corrección (Cesar)</a:t>
                      </a:r>
                      <a:endParaRPr lang="es-CO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6202700"/>
              </p:ext>
            </p:extLst>
          </p:nvPr>
        </p:nvGraphicFramePr>
        <p:xfrm>
          <a:off x="323528" y="4869160"/>
          <a:ext cx="8640959" cy="12241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1611"/>
                <a:gridCol w="2815233"/>
                <a:gridCol w="4894115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s-CO" sz="16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s-CO" sz="16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solidFill>
                            <a:srgbClr val="000000"/>
                          </a:solidFill>
                          <a:effectLst/>
                        </a:rPr>
                        <a:t>En 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</a:rPr>
                        <a:t>trámite por ETC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</a:rPr>
                        <a:t>Barrancabermeja, Bolívar, Boyacá, Caldas, Cartago, </a:t>
                      </a:r>
                      <a:r>
                        <a:rPr lang="es-CO" sz="1600" dirty="0" smtClean="0">
                          <a:solidFill>
                            <a:srgbClr val="000000"/>
                          </a:solidFill>
                          <a:effectLst/>
                        </a:rPr>
                        <a:t>Chocó, </a:t>
                      </a: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</a:rPr>
                        <a:t>Córdoba, Duitama, Girardot, Guainía, Jamundí, La Guajira, Lorica, Malambo, Manizales, Meta, Mosquera, Piedecuesta, Putumayo, Soacha, Tumaco.</a:t>
                      </a:r>
                      <a:endParaRPr lang="es-CO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065712" y="449426"/>
            <a:ext cx="4186808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ACTAS DE INCIO 2013</a:t>
            </a:r>
            <a:endParaRPr lang="es-CO" altLang="es-CO" sz="11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61359759"/>
              </p:ext>
            </p:extLst>
          </p:nvPr>
        </p:nvGraphicFramePr>
        <p:xfrm>
          <a:off x="-612576" y="1412776"/>
          <a:ext cx="485775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917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44008" y="3789040"/>
            <a:ext cx="4351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dirty="0"/>
              <a:t>A la fecha el MEN ha </a:t>
            </a:r>
            <a:r>
              <a:rPr lang="es-CO" sz="1400" dirty="0" smtClean="0"/>
              <a:t>desembolsado a 33 ETC la suma de  </a:t>
            </a:r>
            <a:r>
              <a:rPr lang="es-CO" sz="1400" dirty="0"/>
              <a:t>$29.016 millones de pesos del presupuesto de </a:t>
            </a:r>
            <a:r>
              <a:rPr lang="es-CO" sz="1400" dirty="0" smtClean="0"/>
              <a:t>2013. Pendiente </a:t>
            </a:r>
            <a:r>
              <a:rPr lang="es-CO" sz="1400" dirty="0"/>
              <a:t>por desembolsar $37.914 millones.</a:t>
            </a:r>
          </a:p>
        </p:txBody>
      </p:sp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0321249"/>
              </p:ext>
            </p:extLst>
          </p:nvPr>
        </p:nvGraphicFramePr>
        <p:xfrm>
          <a:off x="-972616" y="1268760"/>
          <a:ext cx="56886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4999341"/>
              </p:ext>
            </p:extLst>
          </p:nvPr>
        </p:nvGraphicFramePr>
        <p:xfrm>
          <a:off x="4716016" y="1340768"/>
          <a:ext cx="4104456" cy="23431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12613"/>
                <a:gridCol w="2891843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effectLst/>
                        </a:rPr>
                        <a:t>No.  </a:t>
                      </a:r>
                      <a:r>
                        <a:rPr lang="es-CO" sz="1600" u="none" strike="noStrike" dirty="0">
                          <a:effectLst/>
                        </a:rPr>
                        <a:t>ETC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ESTADO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33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Desembolso MEN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23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Radicada en financiera MEN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En revisión EQUIPO PAE - MEN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13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Pendiente de envío  por la ETC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16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En corrección ETC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2822065"/>
              </p:ext>
            </p:extLst>
          </p:nvPr>
        </p:nvGraphicFramePr>
        <p:xfrm>
          <a:off x="249838" y="4753212"/>
          <a:ext cx="8642642" cy="7680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95333"/>
                <a:gridCol w="707187"/>
                <a:gridCol w="58401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ESTADO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</a:rPr>
                        <a:t>CANT.</a:t>
                      </a:r>
                      <a:endParaRPr lang="es-CO" sz="14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ENTIDADES TERRITORIALES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Pendiente de envío por la ETC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Barrancabermeja, Boyacá, Bucaramanga, Cartago, </a:t>
                      </a:r>
                      <a:r>
                        <a:rPr lang="es-CO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Chocó, </a:t>
                      </a: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Girardot, Guainía, La Guajira, Malambo, Mosquera, Sogamoso, Tumaco, Valledupar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1567382"/>
              </p:ext>
            </p:extLst>
          </p:nvPr>
        </p:nvGraphicFramePr>
        <p:xfrm>
          <a:off x="253464" y="5486297"/>
          <a:ext cx="8639016" cy="7680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94454"/>
                <a:gridCol w="706890"/>
                <a:gridCol w="583767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s-CO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En </a:t>
                      </a: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corrección ETC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</a:rPr>
                        <a:t>Apartado, Armenia, Casanare, Floridablanca, Itagüí, Jamundí, Neiva, Piedecuesta, Popayán, Putumayo, Quindío, Riohacha, Sabaneta, Turbo, Uribía, Zipaquirá.</a:t>
                      </a: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es-CO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5065712" y="449426"/>
            <a:ext cx="4186808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DESEMBOLSO 2013</a:t>
            </a:r>
            <a:endParaRPr lang="es-CO" altLang="es-CO" sz="11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6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2389881"/>
              </p:ext>
            </p:extLst>
          </p:nvPr>
        </p:nvGraphicFramePr>
        <p:xfrm>
          <a:off x="3780037" y="1571602"/>
          <a:ext cx="5363963" cy="401763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10887"/>
                <a:gridCol w="775512"/>
                <a:gridCol w="3877564"/>
              </a:tblGrid>
              <a:tr h="2540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Semáforo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No. ETC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Criterio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609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* ETC que ya adjudicaron la licitación o realizaron contratación directa</a:t>
                      </a:r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b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96090">
                <a:tc>
                  <a:txBody>
                    <a:bodyPr/>
                    <a:lstStyle/>
                    <a:p>
                      <a:pPr algn="l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*</a:t>
                      </a:r>
                      <a:r>
                        <a:rPr lang="es-CO" sz="1400" b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 que informaron que ya publicaron pliegos.</a:t>
                      </a:r>
                    </a:p>
                    <a:p>
                      <a:pPr algn="l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09089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*ETC que tienen definida la modalidad de contratación pero no han publicado.</a:t>
                      </a:r>
                      <a:b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*ETC que han avanzado en el proceso de contratación pero esta en trámite la aprobación de vigencias futuras.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66232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* ETC sobre las cuales no hay claridad en relación con la modalidad de contratación  y no tienen aprobada vigencia futura.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181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92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Elipse"/>
          <p:cNvSpPr/>
          <p:nvPr/>
        </p:nvSpPr>
        <p:spPr>
          <a:xfrm>
            <a:off x="3923928" y="2097460"/>
            <a:ext cx="457200" cy="4667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  <p:sp>
        <p:nvSpPr>
          <p:cNvPr id="11" name="2 Elipse"/>
          <p:cNvSpPr/>
          <p:nvPr/>
        </p:nvSpPr>
        <p:spPr>
          <a:xfrm>
            <a:off x="3858583" y="3870882"/>
            <a:ext cx="457200" cy="4667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  <p:sp>
        <p:nvSpPr>
          <p:cNvPr id="12" name="3 Elipse"/>
          <p:cNvSpPr/>
          <p:nvPr/>
        </p:nvSpPr>
        <p:spPr>
          <a:xfrm>
            <a:off x="3858583" y="4797152"/>
            <a:ext cx="457200" cy="4667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  <p:sp>
        <p:nvSpPr>
          <p:cNvPr id="8" name="7 Rectángulo"/>
          <p:cNvSpPr/>
          <p:nvPr/>
        </p:nvSpPr>
        <p:spPr>
          <a:xfrm>
            <a:off x="5065712" y="260648"/>
            <a:ext cx="4186808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es-CO" altLang="es-CO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CONTRACTUAL </a:t>
            </a: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O" altLang="es-CO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2014</a:t>
            </a:r>
            <a:endParaRPr lang="es-CO" altLang="es-CO" sz="11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4661022"/>
              </p:ext>
            </p:extLst>
          </p:nvPr>
        </p:nvGraphicFramePr>
        <p:xfrm>
          <a:off x="77242" y="5877272"/>
          <a:ext cx="6228184" cy="21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818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u="none" strike="noStrike" dirty="0">
                          <a:effectLst/>
                        </a:rPr>
                        <a:t>NOTA: </a:t>
                      </a:r>
                      <a:r>
                        <a:rPr lang="es-ES" sz="1400" b="0" u="none" strike="noStrike" dirty="0" smtClean="0">
                          <a:effectLst/>
                        </a:rPr>
                        <a:t>El </a:t>
                      </a:r>
                      <a:r>
                        <a:rPr lang="es-ES" sz="1400" b="0" u="none" strike="noStrike" dirty="0">
                          <a:effectLst/>
                        </a:rPr>
                        <a:t>MEN </a:t>
                      </a:r>
                      <a:r>
                        <a:rPr lang="es-ES" sz="1400" b="0" u="none" strike="noStrike" dirty="0" smtClean="0">
                          <a:effectLst/>
                        </a:rPr>
                        <a:t>va a contratar el servicio 2014 para 2 ETC (Bogotá</a:t>
                      </a:r>
                      <a:r>
                        <a:rPr lang="es-ES" sz="1400" b="0" u="none" strike="noStrike" dirty="0">
                          <a:effectLst/>
                        </a:rPr>
                        <a:t>, Amazonas </a:t>
                      </a:r>
                      <a:r>
                        <a:rPr lang="es-ES" sz="1400" b="0" u="none" strike="noStrike" dirty="0" smtClean="0">
                          <a:effectLst/>
                        </a:rPr>
                        <a:t>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807817"/>
              </p:ext>
            </p:extLst>
          </p:nvPr>
        </p:nvGraphicFramePr>
        <p:xfrm>
          <a:off x="-713417" y="1236638"/>
          <a:ext cx="4572000" cy="431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Elipse"/>
          <p:cNvSpPr/>
          <p:nvPr/>
        </p:nvSpPr>
        <p:spPr>
          <a:xfrm>
            <a:off x="3896829" y="2924944"/>
            <a:ext cx="457200" cy="4667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</p:spTree>
    <p:extLst>
      <p:ext uri="{BB962C8B-B14F-4D97-AF65-F5344CB8AC3E}">
        <p14:creationId xmlns:p14="http://schemas.microsoft.com/office/powerpoint/2010/main" xmlns="" val="20457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1763713" y="115888"/>
            <a:ext cx="8424862" cy="1247775"/>
          </a:xfrm>
          <a:prstGeom prst="rect">
            <a:avLst/>
          </a:prstGeom>
        </p:spPr>
        <p:txBody>
          <a:bodyPr anchor="ctr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PROGRAMA DE ALIMENTACIÓN           ESCOLAR - PAE -</a:t>
            </a: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Situación actual </a:t>
            </a:r>
            <a:r>
              <a:rPr lang="es-CO" altLang="es-CO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              </a:t>
            </a:r>
            <a:endParaRPr lang="en-US" altLang="es-CO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7171" name="2 Rectángulo"/>
          <p:cNvSpPr>
            <a:spLocks noChangeArrowheads="1"/>
          </p:cNvSpPr>
          <p:nvPr/>
        </p:nvSpPr>
        <p:spPr bwMode="auto">
          <a:xfrm>
            <a:off x="1936709" y="1568981"/>
            <a:ext cx="22320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Antioquia</a:t>
            </a:r>
          </a:p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 smtClean="0"/>
              <a:t>Apartadó</a:t>
            </a:r>
            <a:endParaRPr lang="es-ES" sz="1800" dirty="0" smtClean="0"/>
          </a:p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Buga</a:t>
            </a:r>
          </a:p>
          <a:p>
            <a:endParaRPr lang="es-ES" sz="1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Ciénaga</a:t>
            </a:r>
          </a:p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Duitama</a:t>
            </a:r>
          </a:p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Envigado</a:t>
            </a:r>
          </a:p>
          <a:p>
            <a:endParaRPr lang="es-ES" sz="1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Medellín</a:t>
            </a:r>
          </a:p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Mosquera</a:t>
            </a:r>
          </a:p>
          <a:p>
            <a:endParaRPr lang="es-ES" sz="1800" dirty="0"/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179388" y="1556792"/>
            <a:ext cx="504825" cy="45365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981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hlinkClick r:id="rId2" action="ppaction://hlinksldjump"/>
          </p:cNvPr>
          <p:cNvSpPr/>
          <p:nvPr/>
        </p:nvSpPr>
        <p:spPr>
          <a:xfrm>
            <a:off x="179388" y="1536353"/>
            <a:ext cx="504825" cy="4052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755650" y="1646238"/>
            <a:ext cx="22320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Atlántico 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Barranquilla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Bello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Boyacá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Buenaventura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Caldas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Caquetá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Cartagena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Casanare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Cauca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Cesar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Chía</a:t>
            </a:r>
          </a:p>
        </p:txBody>
      </p:sp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771775" y="1628775"/>
            <a:ext cx="23764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Cúcuta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Facatativá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Florencia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Floridablanca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Fusagasugá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Girardot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Girón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Guainía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Guaviare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Huila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Ipiales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sz="1800" dirty="0"/>
              <a:t>Itagüí</a:t>
            </a:r>
            <a:endParaRPr lang="es-ES" sz="1800" dirty="0"/>
          </a:p>
        </p:txBody>
      </p:sp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4932363" y="1380832"/>
            <a:ext cx="24114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Lorica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Magdalena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Maicao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Montería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Palmira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Pitalito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Popayán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Putumayo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Quibdó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Riohacha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smtClean="0"/>
              <a:t>Rionegro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sz="1800" dirty="0"/>
              <a:t>Sabaneta</a:t>
            </a:r>
          </a:p>
          <a:p>
            <a:endParaRPr lang="es-ES" sz="1800" dirty="0"/>
          </a:p>
        </p:txBody>
      </p:sp>
      <p:sp>
        <p:nvSpPr>
          <p:cNvPr id="9" name="5 Rectángulo"/>
          <p:cNvSpPr>
            <a:spLocks noChangeArrowheads="1"/>
          </p:cNvSpPr>
          <p:nvPr/>
        </p:nvSpPr>
        <p:spPr bwMode="auto">
          <a:xfrm>
            <a:off x="7164388" y="1608138"/>
            <a:ext cx="19796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_tradnl" sz="1800" dirty="0" smtClean="0"/>
              <a:t>Sahagún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San Andrés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Santa Marta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Santander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Sincelejo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Sogamoso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Tuluá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Tunja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Turbo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 smtClean="0"/>
              <a:t>Uribia</a:t>
            </a:r>
            <a:endParaRPr lang="es-ES" sz="1800" dirty="0"/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Yopal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/>
              <a:t>Zipaquirá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763713" y="115888"/>
            <a:ext cx="8424862" cy="1247775"/>
          </a:xfrm>
          <a:prstGeom prst="rect">
            <a:avLst/>
          </a:prstGeom>
        </p:spPr>
        <p:txBody>
          <a:bodyPr anchor="ctr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PROGRAMA DE ALIMENTACIÓN           ESCOLAR - PAE -</a:t>
            </a:r>
          </a:p>
          <a:p>
            <a:pPr lvl="4" algn="ctr" eaLnBrk="1" hangingPunct="1">
              <a:lnSpc>
                <a:spcPts val="3000"/>
              </a:lnSpc>
              <a:buFont typeface="Arial" pitchFamily="34" charset="0"/>
              <a:buNone/>
              <a:defRPr/>
            </a:pPr>
            <a:r>
              <a:rPr lang="es-CO" altLang="es-CO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Situación actual </a:t>
            </a:r>
            <a:r>
              <a:rPr lang="es-CO" altLang="es-CO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              </a:t>
            </a:r>
            <a:endParaRPr lang="en-US" altLang="es-CO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940263"/>
      </p:ext>
    </p:extLst>
  </p:cSld>
  <p:clrMapOvr>
    <a:masterClrMapping/>
  </p:clrMapOvr>
</p:sld>
</file>

<file path=ppt/theme/theme1.xml><?xml version="1.0" encoding="utf-8"?>
<a:theme xmlns:a="http://schemas.openxmlformats.org/drawingml/2006/main" name="25 PRESENTACION COBER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25 PRESENTACION COBERTURA</Template>
  <TotalTime>215</TotalTime>
  <Words>785</Words>
  <Application>Microsoft Office PowerPoint</Application>
  <PresentationFormat>Presentación en pantalla (4:3)</PresentationFormat>
  <Paragraphs>209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25 PRESENTACION COBERTURA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EVENTOS</cp:lastModifiedBy>
  <cp:revision>46</cp:revision>
  <cp:lastPrinted>2012-11-09T02:19:00Z</cp:lastPrinted>
  <dcterms:created xsi:type="dcterms:W3CDTF">2013-11-25T22:24:47Z</dcterms:created>
  <dcterms:modified xsi:type="dcterms:W3CDTF">2013-11-27T14:31:55Z</dcterms:modified>
</cp:coreProperties>
</file>