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97" r:id="rId11"/>
    <p:sldId id="262" r:id="rId12"/>
    <p:sldId id="258" r:id="rId13"/>
    <p:sldId id="259" r:id="rId14"/>
    <p:sldId id="265" r:id="rId15"/>
    <p:sldId id="266" r:id="rId16"/>
    <p:sldId id="267" r:id="rId17"/>
    <p:sldId id="263" r:id="rId18"/>
    <p:sldId id="264" r:id="rId19"/>
    <p:sldId id="303" r:id="rId20"/>
    <p:sldId id="304" r:id="rId21"/>
    <p:sldId id="305" r:id="rId22"/>
    <p:sldId id="306" r:id="rId23"/>
    <p:sldId id="298" r:id="rId24"/>
    <p:sldId id="299" r:id="rId25"/>
    <p:sldId id="300" r:id="rId26"/>
    <p:sldId id="301" r:id="rId27"/>
    <p:sldId id="302" r:id="rId28"/>
    <p:sldId id="307" r:id="rId2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43" autoAdjust="0"/>
  </p:normalViewPr>
  <p:slideViewPr>
    <p:cSldViewPr>
      <p:cViewPr>
        <p:scale>
          <a:sx n="90" d="100"/>
          <a:sy n="90" d="100"/>
        </p:scale>
        <p:origin x="-93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A1065-BF79-4370-9A47-78734722C33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783188-F4C8-4E44-A77F-5B37BD57B249}">
      <dgm:prSet phldrT="[Texto]"/>
      <dgm:spPr/>
      <dgm:t>
        <a:bodyPr/>
        <a:lstStyle/>
        <a:p>
          <a:r>
            <a:rPr lang="es-CO" b="1" dirty="0" smtClean="0"/>
            <a:t>Educación para el ejercicio de los derechos humanos</a:t>
          </a:r>
          <a:endParaRPr lang="es-CO" dirty="0"/>
        </a:p>
      </dgm:t>
    </dgm:pt>
    <dgm:pt modelId="{52CB1ED5-CA46-444A-B884-192A2F54F25F}" type="parTrans" cxnId="{315A985F-0DAB-435C-B2FA-86FDCF923244}">
      <dgm:prSet/>
      <dgm:spPr/>
      <dgm:t>
        <a:bodyPr/>
        <a:lstStyle/>
        <a:p>
          <a:endParaRPr lang="es-CO"/>
        </a:p>
      </dgm:t>
    </dgm:pt>
    <dgm:pt modelId="{1C12386A-B8DA-43BD-BCE0-3F6F261DE531}" type="sibTrans" cxnId="{315A985F-0DAB-435C-B2FA-86FDCF923244}">
      <dgm:prSet/>
      <dgm:spPr/>
      <dgm:t>
        <a:bodyPr/>
        <a:lstStyle/>
        <a:p>
          <a:endParaRPr lang="es-CO"/>
        </a:p>
      </dgm:t>
    </dgm:pt>
    <dgm:pt modelId="{D5F720D0-2026-4AD1-B7C4-5D51FE6023FD}">
      <dgm:prSet phldrT="[Texto]"/>
      <dgm:spPr/>
      <dgm:t>
        <a:bodyPr/>
        <a:lstStyle/>
        <a:p>
          <a:r>
            <a:rPr lang="es-CO" b="1" dirty="0" smtClean="0"/>
            <a:t>Educación para la sexualidad y la construcción de ciudadanía</a:t>
          </a:r>
          <a:endParaRPr lang="es-CO" dirty="0"/>
        </a:p>
      </dgm:t>
    </dgm:pt>
    <dgm:pt modelId="{7D97C9F3-0F64-444C-9191-739438C4F1FD}" type="parTrans" cxnId="{E6679F65-CFAB-4AAE-B721-F0BC7C211B24}">
      <dgm:prSet/>
      <dgm:spPr/>
      <dgm:t>
        <a:bodyPr/>
        <a:lstStyle/>
        <a:p>
          <a:endParaRPr lang="es-CO"/>
        </a:p>
      </dgm:t>
    </dgm:pt>
    <dgm:pt modelId="{C3FF1770-FEF4-47CD-AFAD-2A06125514F3}" type="sibTrans" cxnId="{E6679F65-CFAB-4AAE-B721-F0BC7C211B24}">
      <dgm:prSet/>
      <dgm:spPr/>
      <dgm:t>
        <a:bodyPr/>
        <a:lstStyle/>
        <a:p>
          <a:endParaRPr lang="es-CO"/>
        </a:p>
      </dgm:t>
    </dgm:pt>
    <dgm:pt modelId="{8913C311-6B35-4F2F-A0C7-BBC17826F374}">
      <dgm:prSet phldrT="[Texto]"/>
      <dgm:spPr/>
      <dgm:t>
        <a:bodyPr/>
        <a:lstStyle/>
        <a:p>
          <a:r>
            <a:rPr lang="es-CO" b="1" dirty="0" smtClean="0"/>
            <a:t>Educación Ambiental</a:t>
          </a:r>
          <a:endParaRPr lang="es-CO" dirty="0"/>
        </a:p>
      </dgm:t>
    </dgm:pt>
    <dgm:pt modelId="{C53C1134-C8E4-4985-A476-69AA27DB8C46}" type="parTrans" cxnId="{C53C2151-B5C6-4AA9-AEE7-660CD90AFB14}">
      <dgm:prSet/>
      <dgm:spPr/>
      <dgm:t>
        <a:bodyPr/>
        <a:lstStyle/>
        <a:p>
          <a:endParaRPr lang="es-CO"/>
        </a:p>
      </dgm:t>
    </dgm:pt>
    <dgm:pt modelId="{AAE8C225-29BC-48D5-A072-F1882F93CCE6}" type="sibTrans" cxnId="{C53C2151-B5C6-4AA9-AEE7-660CD90AFB14}">
      <dgm:prSet/>
      <dgm:spPr/>
      <dgm:t>
        <a:bodyPr/>
        <a:lstStyle/>
        <a:p>
          <a:endParaRPr lang="es-CO"/>
        </a:p>
      </dgm:t>
    </dgm:pt>
    <dgm:pt modelId="{D55C678B-C621-403B-8B8A-792396612D45}">
      <dgm:prSet phldrT="[Texto]"/>
      <dgm:spPr/>
      <dgm:t>
        <a:bodyPr/>
        <a:lstStyle/>
        <a:p>
          <a:r>
            <a:rPr lang="es-CO" b="1" dirty="0" smtClean="0"/>
            <a:t>Educación en Seguridad Vial</a:t>
          </a:r>
          <a:endParaRPr lang="es-CO" b="1" dirty="0"/>
        </a:p>
      </dgm:t>
    </dgm:pt>
    <dgm:pt modelId="{1D3107E5-08C9-452B-992D-C89A7021D4B2}" type="parTrans" cxnId="{19CC596A-D8E7-458F-B266-EF1112951622}">
      <dgm:prSet/>
      <dgm:spPr/>
      <dgm:t>
        <a:bodyPr/>
        <a:lstStyle/>
        <a:p>
          <a:endParaRPr lang="es-CO"/>
        </a:p>
      </dgm:t>
    </dgm:pt>
    <dgm:pt modelId="{15EDDB4D-B7D3-417C-89B2-50D6C57DF869}" type="sibTrans" cxnId="{19CC596A-D8E7-458F-B266-EF1112951622}">
      <dgm:prSet/>
      <dgm:spPr/>
      <dgm:t>
        <a:bodyPr/>
        <a:lstStyle/>
        <a:p>
          <a:endParaRPr lang="es-CO"/>
        </a:p>
      </dgm:t>
    </dgm:pt>
    <dgm:pt modelId="{8B8DE7BF-6CAC-4D7E-823F-0B3C443EAC3B}">
      <dgm:prSet phldrT="[Texto]"/>
      <dgm:spPr/>
      <dgm:t>
        <a:bodyPr/>
        <a:lstStyle/>
        <a:p>
          <a:r>
            <a:rPr lang="es-CO" b="1" dirty="0" smtClean="0"/>
            <a:t>Desarrollo de Competencias Ciudadanas </a:t>
          </a:r>
          <a:endParaRPr lang="es-CO" b="1" dirty="0"/>
        </a:p>
      </dgm:t>
    </dgm:pt>
    <dgm:pt modelId="{664B98B7-A89D-490E-B2A3-25114CBBBCD1}" type="parTrans" cxnId="{EADCF171-13FC-416A-A74F-33BEE69C3FB8}">
      <dgm:prSet/>
      <dgm:spPr/>
      <dgm:t>
        <a:bodyPr/>
        <a:lstStyle/>
        <a:p>
          <a:endParaRPr lang="es-CO"/>
        </a:p>
      </dgm:t>
    </dgm:pt>
    <dgm:pt modelId="{6E773204-DE2A-4FC4-8260-B44C5D4692C2}" type="sibTrans" cxnId="{EADCF171-13FC-416A-A74F-33BEE69C3FB8}">
      <dgm:prSet/>
      <dgm:spPr/>
      <dgm:t>
        <a:bodyPr/>
        <a:lstStyle/>
        <a:p>
          <a:endParaRPr lang="es-CO"/>
        </a:p>
      </dgm:t>
    </dgm:pt>
    <dgm:pt modelId="{17BE5181-8F47-4235-B2C8-6B8486455030}">
      <dgm:prSet phldrT="[Texto]"/>
      <dgm:spPr/>
      <dgm:t>
        <a:bodyPr/>
        <a:lstStyle/>
        <a:p>
          <a:r>
            <a:rPr lang="es-CO" b="1" dirty="0" smtClean="0"/>
            <a:t>Educación Económica y Financiera</a:t>
          </a:r>
          <a:endParaRPr lang="es-CO" b="1" dirty="0"/>
        </a:p>
      </dgm:t>
    </dgm:pt>
    <dgm:pt modelId="{1F075142-D80D-42BE-80EB-09DC5AF5B1B3}" type="parTrans" cxnId="{09C9092B-8151-41B8-99FA-C5AF96C7F082}">
      <dgm:prSet/>
      <dgm:spPr/>
      <dgm:t>
        <a:bodyPr/>
        <a:lstStyle/>
        <a:p>
          <a:endParaRPr lang="es-CO"/>
        </a:p>
      </dgm:t>
    </dgm:pt>
    <dgm:pt modelId="{E5A6DDAD-5CF5-41BC-870A-BEA48999FA1D}" type="sibTrans" cxnId="{09C9092B-8151-41B8-99FA-C5AF96C7F082}">
      <dgm:prSet/>
      <dgm:spPr/>
      <dgm:t>
        <a:bodyPr/>
        <a:lstStyle/>
        <a:p>
          <a:endParaRPr lang="es-CO"/>
        </a:p>
      </dgm:t>
    </dgm:pt>
    <dgm:pt modelId="{C7E43A8D-9F98-1848-821B-54C1E7589009}">
      <dgm:prSet/>
      <dgm:spPr/>
      <dgm:t>
        <a:bodyPr/>
        <a:lstStyle/>
        <a:p>
          <a:r>
            <a:rPr lang="es-ES" dirty="0" smtClean="0"/>
            <a:t>Estilos de Vida Saludable</a:t>
          </a:r>
          <a:endParaRPr lang="es-ES" dirty="0"/>
        </a:p>
      </dgm:t>
    </dgm:pt>
    <dgm:pt modelId="{27ED0E42-5A57-3244-A6E3-14C685102225}" type="parTrans" cxnId="{D19DF272-1D43-1141-9A31-20FBF84DE7D4}">
      <dgm:prSet/>
      <dgm:spPr/>
      <dgm:t>
        <a:bodyPr/>
        <a:lstStyle/>
        <a:p>
          <a:endParaRPr lang="es-ES"/>
        </a:p>
      </dgm:t>
    </dgm:pt>
    <dgm:pt modelId="{D752CDA6-EE42-8746-ACEB-A1E52C7C037A}" type="sibTrans" cxnId="{D19DF272-1D43-1141-9A31-20FBF84DE7D4}">
      <dgm:prSet/>
      <dgm:spPr/>
      <dgm:t>
        <a:bodyPr/>
        <a:lstStyle/>
        <a:p>
          <a:endParaRPr lang="es-ES"/>
        </a:p>
      </dgm:t>
    </dgm:pt>
    <dgm:pt modelId="{12C67E1B-75CD-4C7A-848F-9D4FA2817BB0}" type="pres">
      <dgm:prSet presAssocID="{7EBA1065-BF79-4370-9A47-78734722C3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F3610E-5872-436C-A4B5-41E443506972}" type="pres">
      <dgm:prSet presAssocID="{E4783188-F4C8-4E44-A77F-5B37BD57B249}" presName="composite" presStyleCnt="0"/>
      <dgm:spPr/>
    </dgm:pt>
    <dgm:pt modelId="{F6590402-A753-4FB3-8851-5D9245BA12E4}" type="pres">
      <dgm:prSet presAssocID="{E4783188-F4C8-4E44-A77F-5B37BD57B249}" presName="rect1" presStyleLbl="trAlignAcc1" presStyleIdx="0" presStyleCnt="7" custScaleX="94843" custLinFactNeighborX="-17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AE061F-442D-4F72-947A-ABE334B75C0B}" type="pres">
      <dgm:prSet presAssocID="{E4783188-F4C8-4E44-A77F-5B37BD57B249}" presName="rect2" presStyleLbl="fgImgPlace1" presStyleIdx="0" presStyleCnt="7" custScaleX="147816" custScaleY="134846" custLinFactNeighborX="-24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20A7EDB-7A79-47FF-BEB5-F757C2926C7F}" type="pres">
      <dgm:prSet presAssocID="{1C12386A-B8DA-43BD-BCE0-3F6F261DE531}" presName="sibTrans" presStyleCnt="0"/>
      <dgm:spPr/>
    </dgm:pt>
    <dgm:pt modelId="{EF977B45-928F-4B41-A0A1-654290C72B17}" type="pres">
      <dgm:prSet presAssocID="{D5F720D0-2026-4AD1-B7C4-5D51FE6023FD}" presName="composite" presStyleCnt="0"/>
      <dgm:spPr/>
    </dgm:pt>
    <dgm:pt modelId="{D51F6C48-4AA8-466A-9D8A-791B0CCE7B1B}" type="pres">
      <dgm:prSet presAssocID="{D5F720D0-2026-4AD1-B7C4-5D51FE6023FD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AF7043-0D77-4D1D-95A4-60A869D0AF74}" type="pres">
      <dgm:prSet presAssocID="{D5F720D0-2026-4AD1-B7C4-5D51FE6023FD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F4249CA-C749-428E-9276-AD576B92CF93}" type="pres">
      <dgm:prSet presAssocID="{C3FF1770-FEF4-47CD-AFAD-2A06125514F3}" presName="sibTrans" presStyleCnt="0"/>
      <dgm:spPr/>
    </dgm:pt>
    <dgm:pt modelId="{8FD66699-3EB8-4192-B7E8-F4CB60C19A88}" type="pres">
      <dgm:prSet presAssocID="{8913C311-6B35-4F2F-A0C7-BBC17826F374}" presName="composite" presStyleCnt="0"/>
      <dgm:spPr/>
    </dgm:pt>
    <dgm:pt modelId="{B2AD1837-9F98-4ACB-A21D-0DC37BDD8EA9}" type="pres">
      <dgm:prSet presAssocID="{8913C311-6B35-4F2F-A0C7-BBC17826F374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52B842-AA69-4812-A1AE-F9828AEF57C8}" type="pres">
      <dgm:prSet presAssocID="{8913C311-6B35-4F2F-A0C7-BBC17826F374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57EEC0-BD2C-445A-9376-512F6EA40520}" type="pres">
      <dgm:prSet presAssocID="{AAE8C225-29BC-48D5-A072-F1882F93CCE6}" presName="sibTrans" presStyleCnt="0"/>
      <dgm:spPr/>
    </dgm:pt>
    <dgm:pt modelId="{A573BEDE-8590-436A-8187-16CE22778CEA}" type="pres">
      <dgm:prSet presAssocID="{8B8DE7BF-6CAC-4D7E-823F-0B3C443EAC3B}" presName="composite" presStyleCnt="0"/>
      <dgm:spPr/>
    </dgm:pt>
    <dgm:pt modelId="{58944A1C-D49D-4D23-BB13-79EB14918AFA}" type="pres">
      <dgm:prSet presAssocID="{8B8DE7BF-6CAC-4D7E-823F-0B3C443EAC3B}" presName="rect1" presStyleLbl="trAlignAcc1" presStyleIdx="3" presStyleCnt="7" custScaleX="104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DE1777-14AA-4FA4-A8E7-379B375BAF0C}" type="pres">
      <dgm:prSet presAssocID="{8B8DE7BF-6CAC-4D7E-823F-0B3C443EAC3B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DF5E10-270D-44EC-9EE2-CB2B707DCE86}" type="pres">
      <dgm:prSet presAssocID="{6E773204-DE2A-4FC4-8260-B44C5D4692C2}" presName="sibTrans" presStyleCnt="0"/>
      <dgm:spPr/>
    </dgm:pt>
    <dgm:pt modelId="{184E2CC2-3EE2-2F4C-A068-2CE0F795BD3C}" type="pres">
      <dgm:prSet presAssocID="{C7E43A8D-9F98-1848-821B-54C1E7589009}" presName="composite" presStyleCnt="0"/>
      <dgm:spPr/>
    </dgm:pt>
    <dgm:pt modelId="{16A34833-18B8-E740-8251-E328523CA46D}" type="pres">
      <dgm:prSet presAssocID="{C7E43A8D-9F98-1848-821B-54C1E7589009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DE8C9-5586-AE43-AC7A-C4767FE58656}" type="pres">
      <dgm:prSet presAssocID="{C7E43A8D-9F98-1848-821B-54C1E7589009}" presName="rect2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D6651E1B-5D61-D84E-BD44-9466D6B051A2}" type="pres">
      <dgm:prSet presAssocID="{D752CDA6-EE42-8746-ACEB-A1E52C7C037A}" presName="sibTrans" presStyleCnt="0"/>
      <dgm:spPr/>
    </dgm:pt>
    <dgm:pt modelId="{FE7AF086-EA62-42BF-AE1C-C9ECF8BF0168}" type="pres">
      <dgm:prSet presAssocID="{17BE5181-8F47-4235-B2C8-6B8486455030}" presName="composite" presStyleCnt="0"/>
      <dgm:spPr/>
    </dgm:pt>
    <dgm:pt modelId="{3A787191-D712-491E-B097-56065CD18C26}" type="pres">
      <dgm:prSet presAssocID="{17BE5181-8F47-4235-B2C8-6B8486455030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148F14-7B1F-48F7-8627-6376E522C612}" type="pres">
      <dgm:prSet presAssocID="{17BE5181-8F47-4235-B2C8-6B8486455030}" presName="rect2" presStyleLbl="fgImgPlace1" presStyleIdx="5" presStyleCnt="7" custScaleX="113430" custScaleY="8886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3474750-A49E-4C00-82AB-C90AA03B441D}" type="pres">
      <dgm:prSet presAssocID="{E5A6DDAD-5CF5-41BC-870A-BEA48999FA1D}" presName="sibTrans" presStyleCnt="0"/>
      <dgm:spPr/>
    </dgm:pt>
    <dgm:pt modelId="{F32EABFC-7267-4D52-A62B-FC9A765B8D73}" type="pres">
      <dgm:prSet presAssocID="{D55C678B-C621-403B-8B8A-792396612D45}" presName="composite" presStyleCnt="0"/>
      <dgm:spPr/>
    </dgm:pt>
    <dgm:pt modelId="{080C1F61-F9BA-4497-8942-32FDC74570F7}" type="pres">
      <dgm:prSet presAssocID="{D55C678B-C621-403B-8B8A-792396612D45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5E1771-A178-4D55-AB2B-391492C96AB6}" type="pres">
      <dgm:prSet presAssocID="{D55C678B-C621-403B-8B8A-792396612D45}" presName="rect2" presStyleLbl="fgImgPlace1" presStyleIdx="6" presStyleCnt="7" custScaleX="121889" custScaleY="7706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24EF745-30FC-5240-832D-4C1D9FC0F541}" type="presOf" srcId="{8913C311-6B35-4F2F-A0C7-BBC17826F374}" destId="{B2AD1837-9F98-4ACB-A21D-0DC37BDD8EA9}" srcOrd="0" destOrd="0" presId="urn:microsoft.com/office/officeart/2008/layout/PictureStrips"/>
    <dgm:cxn modelId="{B88910D8-FB81-B24B-9540-C72236B97595}" type="presOf" srcId="{8B8DE7BF-6CAC-4D7E-823F-0B3C443EAC3B}" destId="{58944A1C-D49D-4D23-BB13-79EB14918AFA}" srcOrd="0" destOrd="0" presId="urn:microsoft.com/office/officeart/2008/layout/PictureStrips"/>
    <dgm:cxn modelId="{D19DF272-1D43-1141-9A31-20FBF84DE7D4}" srcId="{7EBA1065-BF79-4370-9A47-78734722C334}" destId="{C7E43A8D-9F98-1848-821B-54C1E7589009}" srcOrd="4" destOrd="0" parTransId="{27ED0E42-5A57-3244-A6E3-14C685102225}" sibTransId="{D752CDA6-EE42-8746-ACEB-A1E52C7C037A}"/>
    <dgm:cxn modelId="{A8FD0D2F-D8C6-F94B-91A8-6C348F38F7E2}" type="presOf" srcId="{7EBA1065-BF79-4370-9A47-78734722C334}" destId="{12C67E1B-75CD-4C7A-848F-9D4FA2817BB0}" srcOrd="0" destOrd="0" presId="urn:microsoft.com/office/officeart/2008/layout/PictureStrips"/>
    <dgm:cxn modelId="{C53C2151-B5C6-4AA9-AEE7-660CD90AFB14}" srcId="{7EBA1065-BF79-4370-9A47-78734722C334}" destId="{8913C311-6B35-4F2F-A0C7-BBC17826F374}" srcOrd="2" destOrd="0" parTransId="{C53C1134-C8E4-4985-A476-69AA27DB8C46}" sibTransId="{AAE8C225-29BC-48D5-A072-F1882F93CCE6}"/>
    <dgm:cxn modelId="{EADCF171-13FC-416A-A74F-33BEE69C3FB8}" srcId="{7EBA1065-BF79-4370-9A47-78734722C334}" destId="{8B8DE7BF-6CAC-4D7E-823F-0B3C443EAC3B}" srcOrd="3" destOrd="0" parTransId="{664B98B7-A89D-490E-B2A3-25114CBBBCD1}" sibTransId="{6E773204-DE2A-4FC4-8260-B44C5D4692C2}"/>
    <dgm:cxn modelId="{315A985F-0DAB-435C-B2FA-86FDCF923244}" srcId="{7EBA1065-BF79-4370-9A47-78734722C334}" destId="{E4783188-F4C8-4E44-A77F-5B37BD57B249}" srcOrd="0" destOrd="0" parTransId="{52CB1ED5-CA46-444A-B884-192A2F54F25F}" sibTransId="{1C12386A-B8DA-43BD-BCE0-3F6F261DE531}"/>
    <dgm:cxn modelId="{73B16D8A-A0C6-294E-A55E-E98964F5DB6D}" type="presOf" srcId="{D5F720D0-2026-4AD1-B7C4-5D51FE6023FD}" destId="{D51F6C48-4AA8-466A-9D8A-791B0CCE7B1B}" srcOrd="0" destOrd="0" presId="urn:microsoft.com/office/officeart/2008/layout/PictureStrips"/>
    <dgm:cxn modelId="{E6679F65-CFAB-4AAE-B721-F0BC7C211B24}" srcId="{7EBA1065-BF79-4370-9A47-78734722C334}" destId="{D5F720D0-2026-4AD1-B7C4-5D51FE6023FD}" srcOrd="1" destOrd="0" parTransId="{7D97C9F3-0F64-444C-9191-739438C4F1FD}" sibTransId="{C3FF1770-FEF4-47CD-AFAD-2A06125514F3}"/>
    <dgm:cxn modelId="{19CC596A-D8E7-458F-B266-EF1112951622}" srcId="{7EBA1065-BF79-4370-9A47-78734722C334}" destId="{D55C678B-C621-403B-8B8A-792396612D45}" srcOrd="6" destOrd="0" parTransId="{1D3107E5-08C9-452B-992D-C89A7021D4B2}" sibTransId="{15EDDB4D-B7D3-417C-89B2-50D6C57DF869}"/>
    <dgm:cxn modelId="{0FD2E4D9-7532-4E42-B2A2-8A347D3DE734}" type="presOf" srcId="{17BE5181-8F47-4235-B2C8-6B8486455030}" destId="{3A787191-D712-491E-B097-56065CD18C26}" srcOrd="0" destOrd="0" presId="urn:microsoft.com/office/officeart/2008/layout/PictureStrips"/>
    <dgm:cxn modelId="{09C9092B-8151-41B8-99FA-C5AF96C7F082}" srcId="{7EBA1065-BF79-4370-9A47-78734722C334}" destId="{17BE5181-8F47-4235-B2C8-6B8486455030}" srcOrd="5" destOrd="0" parTransId="{1F075142-D80D-42BE-80EB-09DC5AF5B1B3}" sibTransId="{E5A6DDAD-5CF5-41BC-870A-BEA48999FA1D}"/>
    <dgm:cxn modelId="{9D55A4DC-7404-BE47-964D-39CB3D74438B}" type="presOf" srcId="{E4783188-F4C8-4E44-A77F-5B37BD57B249}" destId="{F6590402-A753-4FB3-8851-5D9245BA12E4}" srcOrd="0" destOrd="0" presId="urn:microsoft.com/office/officeart/2008/layout/PictureStrips"/>
    <dgm:cxn modelId="{207C9017-41C9-FE49-AC1F-502E4190B750}" type="presOf" srcId="{C7E43A8D-9F98-1848-821B-54C1E7589009}" destId="{16A34833-18B8-E740-8251-E328523CA46D}" srcOrd="0" destOrd="0" presId="urn:microsoft.com/office/officeart/2008/layout/PictureStrips"/>
    <dgm:cxn modelId="{76BCF632-3437-F947-8E75-98879DAF52AB}" type="presOf" srcId="{D55C678B-C621-403B-8B8A-792396612D45}" destId="{080C1F61-F9BA-4497-8942-32FDC74570F7}" srcOrd="0" destOrd="0" presId="urn:microsoft.com/office/officeart/2008/layout/PictureStrips"/>
    <dgm:cxn modelId="{7DF06D8D-0EA5-5144-9040-D873B7589298}" type="presParOf" srcId="{12C67E1B-75CD-4C7A-848F-9D4FA2817BB0}" destId="{30F3610E-5872-436C-A4B5-41E443506972}" srcOrd="0" destOrd="0" presId="urn:microsoft.com/office/officeart/2008/layout/PictureStrips"/>
    <dgm:cxn modelId="{FF7E1FDF-FE88-8747-8C47-15E6539D6E8D}" type="presParOf" srcId="{30F3610E-5872-436C-A4B5-41E443506972}" destId="{F6590402-A753-4FB3-8851-5D9245BA12E4}" srcOrd="0" destOrd="0" presId="urn:microsoft.com/office/officeart/2008/layout/PictureStrips"/>
    <dgm:cxn modelId="{916BBAD0-8C72-7644-9D17-926EC5E45277}" type="presParOf" srcId="{30F3610E-5872-436C-A4B5-41E443506972}" destId="{CBAE061F-442D-4F72-947A-ABE334B75C0B}" srcOrd="1" destOrd="0" presId="urn:microsoft.com/office/officeart/2008/layout/PictureStrips"/>
    <dgm:cxn modelId="{67408A90-337C-3C46-9A0B-1CAFEFEF38F0}" type="presParOf" srcId="{12C67E1B-75CD-4C7A-848F-9D4FA2817BB0}" destId="{D20A7EDB-7A79-47FF-BEB5-F757C2926C7F}" srcOrd="1" destOrd="0" presId="urn:microsoft.com/office/officeart/2008/layout/PictureStrips"/>
    <dgm:cxn modelId="{AEA75C37-762C-CD4C-BA27-2E06C4B742C2}" type="presParOf" srcId="{12C67E1B-75CD-4C7A-848F-9D4FA2817BB0}" destId="{EF977B45-928F-4B41-A0A1-654290C72B17}" srcOrd="2" destOrd="0" presId="urn:microsoft.com/office/officeart/2008/layout/PictureStrips"/>
    <dgm:cxn modelId="{93D337A8-D260-1842-9A7D-9C72846BDA5D}" type="presParOf" srcId="{EF977B45-928F-4B41-A0A1-654290C72B17}" destId="{D51F6C48-4AA8-466A-9D8A-791B0CCE7B1B}" srcOrd="0" destOrd="0" presId="urn:microsoft.com/office/officeart/2008/layout/PictureStrips"/>
    <dgm:cxn modelId="{CBEBF811-6299-C541-A689-3F90D51D05CD}" type="presParOf" srcId="{EF977B45-928F-4B41-A0A1-654290C72B17}" destId="{46AF7043-0D77-4D1D-95A4-60A869D0AF74}" srcOrd="1" destOrd="0" presId="urn:microsoft.com/office/officeart/2008/layout/PictureStrips"/>
    <dgm:cxn modelId="{AF9F2D79-EDFB-754A-AF6E-7944CBB57662}" type="presParOf" srcId="{12C67E1B-75CD-4C7A-848F-9D4FA2817BB0}" destId="{AF4249CA-C749-428E-9276-AD576B92CF93}" srcOrd="3" destOrd="0" presId="urn:microsoft.com/office/officeart/2008/layout/PictureStrips"/>
    <dgm:cxn modelId="{09029411-FD4C-3147-BCF6-5F37E7C21F77}" type="presParOf" srcId="{12C67E1B-75CD-4C7A-848F-9D4FA2817BB0}" destId="{8FD66699-3EB8-4192-B7E8-F4CB60C19A88}" srcOrd="4" destOrd="0" presId="urn:microsoft.com/office/officeart/2008/layout/PictureStrips"/>
    <dgm:cxn modelId="{1874BE2F-7FCC-E747-B70C-EAEE38ED5D70}" type="presParOf" srcId="{8FD66699-3EB8-4192-B7E8-F4CB60C19A88}" destId="{B2AD1837-9F98-4ACB-A21D-0DC37BDD8EA9}" srcOrd="0" destOrd="0" presId="urn:microsoft.com/office/officeart/2008/layout/PictureStrips"/>
    <dgm:cxn modelId="{ABB783EB-CE23-4349-B8BD-BAF58F989FA3}" type="presParOf" srcId="{8FD66699-3EB8-4192-B7E8-F4CB60C19A88}" destId="{FB52B842-AA69-4812-A1AE-F9828AEF57C8}" srcOrd="1" destOrd="0" presId="urn:microsoft.com/office/officeart/2008/layout/PictureStrips"/>
    <dgm:cxn modelId="{4AA3F9A2-D3D1-3F41-B845-12B316F0AA5E}" type="presParOf" srcId="{12C67E1B-75CD-4C7A-848F-9D4FA2817BB0}" destId="{6F57EEC0-BD2C-445A-9376-512F6EA40520}" srcOrd="5" destOrd="0" presId="urn:microsoft.com/office/officeart/2008/layout/PictureStrips"/>
    <dgm:cxn modelId="{2C235B11-0807-FA4D-BABB-DCE12DDB5AC5}" type="presParOf" srcId="{12C67E1B-75CD-4C7A-848F-9D4FA2817BB0}" destId="{A573BEDE-8590-436A-8187-16CE22778CEA}" srcOrd="6" destOrd="0" presId="urn:microsoft.com/office/officeart/2008/layout/PictureStrips"/>
    <dgm:cxn modelId="{9450C054-E43D-384F-AFCA-8B0C61D9F779}" type="presParOf" srcId="{A573BEDE-8590-436A-8187-16CE22778CEA}" destId="{58944A1C-D49D-4D23-BB13-79EB14918AFA}" srcOrd="0" destOrd="0" presId="urn:microsoft.com/office/officeart/2008/layout/PictureStrips"/>
    <dgm:cxn modelId="{233F7179-B75E-8742-9D8D-B6A17CB3513F}" type="presParOf" srcId="{A573BEDE-8590-436A-8187-16CE22778CEA}" destId="{10DE1777-14AA-4FA4-A8E7-379B375BAF0C}" srcOrd="1" destOrd="0" presId="urn:microsoft.com/office/officeart/2008/layout/PictureStrips"/>
    <dgm:cxn modelId="{3FA750BB-54E9-234E-9C02-23F41B6C0018}" type="presParOf" srcId="{12C67E1B-75CD-4C7A-848F-9D4FA2817BB0}" destId="{ACDF5E10-270D-44EC-9EE2-CB2B707DCE86}" srcOrd="7" destOrd="0" presId="urn:microsoft.com/office/officeart/2008/layout/PictureStrips"/>
    <dgm:cxn modelId="{9B4B182D-E2D0-984E-B49D-74313A4BF00B}" type="presParOf" srcId="{12C67E1B-75CD-4C7A-848F-9D4FA2817BB0}" destId="{184E2CC2-3EE2-2F4C-A068-2CE0F795BD3C}" srcOrd="8" destOrd="0" presId="urn:microsoft.com/office/officeart/2008/layout/PictureStrips"/>
    <dgm:cxn modelId="{1C52FE6D-399B-CA4E-A0CD-6EB724329D6D}" type="presParOf" srcId="{184E2CC2-3EE2-2F4C-A068-2CE0F795BD3C}" destId="{16A34833-18B8-E740-8251-E328523CA46D}" srcOrd="0" destOrd="0" presId="urn:microsoft.com/office/officeart/2008/layout/PictureStrips"/>
    <dgm:cxn modelId="{B75E1C12-3329-934B-9357-E816741A4F68}" type="presParOf" srcId="{184E2CC2-3EE2-2F4C-A068-2CE0F795BD3C}" destId="{CBDDE8C9-5586-AE43-AC7A-C4767FE58656}" srcOrd="1" destOrd="0" presId="urn:microsoft.com/office/officeart/2008/layout/PictureStrips"/>
    <dgm:cxn modelId="{76C62FE6-F215-FE4F-98A0-44F2C8351559}" type="presParOf" srcId="{12C67E1B-75CD-4C7A-848F-9D4FA2817BB0}" destId="{D6651E1B-5D61-D84E-BD44-9466D6B051A2}" srcOrd="9" destOrd="0" presId="urn:microsoft.com/office/officeart/2008/layout/PictureStrips"/>
    <dgm:cxn modelId="{E82FA556-5780-F246-81E0-11C7EAFD11D2}" type="presParOf" srcId="{12C67E1B-75CD-4C7A-848F-9D4FA2817BB0}" destId="{FE7AF086-EA62-42BF-AE1C-C9ECF8BF0168}" srcOrd="10" destOrd="0" presId="urn:microsoft.com/office/officeart/2008/layout/PictureStrips"/>
    <dgm:cxn modelId="{8FB61DA0-95D2-3243-9D8D-8A848441D623}" type="presParOf" srcId="{FE7AF086-EA62-42BF-AE1C-C9ECF8BF0168}" destId="{3A787191-D712-491E-B097-56065CD18C26}" srcOrd="0" destOrd="0" presId="urn:microsoft.com/office/officeart/2008/layout/PictureStrips"/>
    <dgm:cxn modelId="{31971362-BCD5-544D-BBF6-95B4950CF6BB}" type="presParOf" srcId="{FE7AF086-EA62-42BF-AE1C-C9ECF8BF0168}" destId="{19148F14-7B1F-48F7-8627-6376E522C612}" srcOrd="1" destOrd="0" presId="urn:microsoft.com/office/officeart/2008/layout/PictureStrips"/>
    <dgm:cxn modelId="{3B4682A6-B6CF-D441-888A-59008B667F01}" type="presParOf" srcId="{12C67E1B-75CD-4C7A-848F-9D4FA2817BB0}" destId="{53474750-A49E-4C00-82AB-C90AA03B441D}" srcOrd="11" destOrd="0" presId="urn:microsoft.com/office/officeart/2008/layout/PictureStrips"/>
    <dgm:cxn modelId="{8E1A3FB6-D9FE-FF49-AA08-26AEB17CB543}" type="presParOf" srcId="{12C67E1B-75CD-4C7A-848F-9D4FA2817BB0}" destId="{F32EABFC-7267-4D52-A62B-FC9A765B8D73}" srcOrd="12" destOrd="0" presId="urn:microsoft.com/office/officeart/2008/layout/PictureStrips"/>
    <dgm:cxn modelId="{64939F0C-475C-784D-BF5F-6F144F5F9DE7}" type="presParOf" srcId="{F32EABFC-7267-4D52-A62B-FC9A765B8D73}" destId="{080C1F61-F9BA-4497-8942-32FDC74570F7}" srcOrd="0" destOrd="0" presId="urn:microsoft.com/office/officeart/2008/layout/PictureStrips"/>
    <dgm:cxn modelId="{9EF40F82-B718-DC4E-912C-0215B902202A}" type="presParOf" srcId="{F32EABFC-7267-4D52-A62B-FC9A765B8D73}" destId="{165E1771-A178-4D55-AB2B-391492C96A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61639-CC5D-4C93-943A-399EC8C5DF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FF1F6D5-C09C-476F-844E-5C7F011DDC2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Ruta de atención integral 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29)</a:t>
          </a:r>
          <a:b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</a:br>
          <a:endParaRPr lang="es-CO" sz="1600" b="1" kern="1200" dirty="0" smtClean="0">
            <a:solidFill>
              <a:srgbClr val="800000"/>
            </a:solidFill>
            <a:latin typeface="Arial" pitchFamily="34" charset="0"/>
            <a:ea typeface="ＭＳ Ｐゴシック" pitchFamily="34" charset="-128"/>
            <a:cs typeface="Arial" pitchFamily="34" charset="0"/>
          </a:endParaRPr>
        </a:p>
        <a:p>
          <a:endParaRPr lang="es-CO" sz="100" kern="1200" dirty="0" smtClean="0">
            <a:solidFill>
              <a:srgbClr val="000000"/>
            </a:solidFill>
          </a:endParaRPr>
        </a:p>
        <a:p>
          <a:r>
            <a:rPr lang="es-CO" sz="2000" kern="1200" dirty="0" smtClean="0">
              <a:solidFill>
                <a:srgbClr val="000000"/>
              </a:solidFill>
            </a:rPr>
            <a:t>Incluye </a:t>
          </a:r>
          <a:r>
            <a:rPr lang="es-CO" sz="2000" b="1" kern="1200" dirty="0" smtClean="0">
              <a:solidFill>
                <a:srgbClr val="000000"/>
              </a:solidFill>
            </a:rPr>
            <a:t>protocolos</a:t>
          </a:r>
          <a:r>
            <a:rPr lang="es-CO" sz="2000" kern="1200" dirty="0" smtClean="0">
              <a:solidFill>
                <a:srgbClr val="000000"/>
              </a:solidFill>
            </a:rPr>
            <a:t> a seguir  al interior de la </a:t>
          </a:r>
          <a:r>
            <a:rPr lang="es-CO" sz="2000" b="1" kern="1200" dirty="0" smtClean="0">
              <a:solidFill>
                <a:srgbClr val="000000"/>
              </a:solidFill>
            </a:rPr>
            <a:t>institución educativa </a:t>
          </a:r>
          <a:r>
            <a:rPr lang="es-CO" sz="2000" kern="1200" dirty="0" smtClean="0">
              <a:solidFill>
                <a:srgbClr val="000000"/>
              </a:solidFill>
            </a:rPr>
            <a:t>y  a nivel intersectorial.</a:t>
          </a:r>
          <a:endParaRPr lang="es-CO" sz="2000" kern="1200" dirty="0">
            <a:solidFill>
              <a:srgbClr val="000000"/>
            </a:solidFill>
          </a:endParaRPr>
        </a:p>
      </dgm:t>
    </dgm:pt>
    <dgm:pt modelId="{0B71CD11-002F-4401-BFE3-C5D00215DF07}" type="parTrans" cxnId="{78B1EA76-1192-4670-900C-06577D9F3EA4}">
      <dgm:prSet/>
      <dgm:spPr/>
      <dgm:t>
        <a:bodyPr/>
        <a:lstStyle/>
        <a:p>
          <a:endParaRPr lang="es-CO"/>
        </a:p>
      </dgm:t>
    </dgm:pt>
    <dgm:pt modelId="{E6CCCA13-BB9C-45C2-A2B9-C59E527B0BEA}" type="sibTrans" cxnId="{78B1EA76-1192-4670-900C-06577D9F3EA4}">
      <dgm:prSet/>
      <dgm:spPr/>
      <dgm:t>
        <a:bodyPr/>
        <a:lstStyle/>
        <a:p>
          <a:endParaRPr lang="es-CO"/>
        </a:p>
      </dgm:t>
    </dgm:pt>
    <dgm:pt modelId="{2B7CACA7-4410-45B9-99B8-55F3C39CFF2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Sistema de Información Unificado de Convivencia Escolar 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28)</a:t>
          </a:r>
        </a:p>
        <a:p>
          <a:r>
            <a:rPr lang="es-CO" sz="2000" kern="1200" dirty="0" smtClean="0">
              <a:solidFill>
                <a:srgbClr val="000000"/>
              </a:solidFill>
            </a:rPr>
            <a:t>Para la </a:t>
          </a:r>
          <a:r>
            <a:rPr lang="es-CO" sz="2000" b="1" kern="1200" dirty="0" smtClean="0">
              <a:solidFill>
                <a:srgbClr val="000000"/>
              </a:solidFill>
            </a:rPr>
            <a:t>identificación, registro y seguimiento </a:t>
          </a:r>
          <a:r>
            <a:rPr lang="es-CO" sz="2000" kern="1200" dirty="0" smtClean="0">
              <a:solidFill>
                <a:srgbClr val="000000"/>
              </a:solidFill>
            </a:rPr>
            <a:t>de los casos de acoso, violencia escolar y de vulneración de derechos sexuales y reproductivos.</a:t>
          </a:r>
          <a:endParaRPr lang="es-CO" sz="2000" kern="1200" dirty="0">
            <a:solidFill>
              <a:srgbClr val="000000"/>
            </a:solidFill>
          </a:endParaRPr>
        </a:p>
      </dgm:t>
    </dgm:pt>
    <dgm:pt modelId="{B257313B-BC57-41AA-831A-C36183948071}" type="parTrans" cxnId="{F9A2D7C0-8399-4DCC-B124-C08E1B87C1AA}">
      <dgm:prSet/>
      <dgm:spPr/>
      <dgm:t>
        <a:bodyPr/>
        <a:lstStyle/>
        <a:p>
          <a:endParaRPr lang="es-CO"/>
        </a:p>
      </dgm:t>
    </dgm:pt>
    <dgm:pt modelId="{90FD492B-220E-4FE9-BAE7-DFB71EE1323A}" type="sibTrans" cxnId="{F9A2D7C0-8399-4DCC-B124-C08E1B87C1AA}">
      <dgm:prSet/>
      <dgm:spPr/>
      <dgm:t>
        <a:bodyPr/>
        <a:lstStyle/>
        <a:p>
          <a:endParaRPr lang="es-CO"/>
        </a:p>
      </dgm:t>
    </dgm:pt>
    <dgm:pt modelId="{42949757-1586-428C-B290-4F38E88F8B0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 anchor="t"/>
        <a:lstStyle/>
        <a:p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Alianzas para la Orientación Escolar</a:t>
          </a:r>
        </a:p>
        <a:p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32)</a:t>
          </a:r>
          <a:endParaRPr lang="es-CO" sz="1200" kern="1200" dirty="0" smtClean="0">
            <a:solidFill>
              <a:srgbClr val="000000"/>
            </a:solidFill>
          </a:endParaRPr>
        </a:p>
        <a:p>
          <a:r>
            <a:rPr lang="es-CO" sz="1800" kern="1200" dirty="0" smtClean="0">
              <a:solidFill>
                <a:srgbClr val="000000"/>
              </a:solidFill>
            </a:rPr>
            <a:t>Con las instituciones de educación superior, a través de la creación de </a:t>
          </a:r>
          <a:r>
            <a:rPr lang="es-CO" sz="1800" b="1" kern="1200" dirty="0" smtClean="0">
              <a:solidFill>
                <a:srgbClr val="000000"/>
              </a:solidFill>
            </a:rPr>
            <a:t>espacios de práctica de estudiantes de último semestre  </a:t>
          </a:r>
          <a:r>
            <a:rPr lang="es-CO" sz="1800" kern="1200" dirty="0" smtClean="0">
              <a:solidFill>
                <a:srgbClr val="000000"/>
              </a:solidFill>
            </a:rPr>
            <a:t>para participar en el proceso de orientación escolar </a:t>
          </a:r>
          <a:r>
            <a:rPr lang="es-CO" sz="1800" b="1" kern="1200" dirty="0" smtClean="0">
              <a:solidFill>
                <a:srgbClr val="000000"/>
              </a:solidFill>
            </a:rPr>
            <a:t>para</a:t>
          </a:r>
          <a:r>
            <a:rPr lang="es-CO" sz="1800" kern="1200" dirty="0" smtClean="0">
              <a:solidFill>
                <a:srgbClr val="000000"/>
              </a:solidFill>
            </a:rPr>
            <a:t> la convivencia y </a:t>
          </a:r>
          <a:r>
            <a:rPr lang="es-CO" sz="1800" b="1" kern="1200" dirty="0" smtClean="0">
              <a:solidFill>
                <a:srgbClr val="000000"/>
              </a:solidFill>
            </a:rPr>
            <a:t>apoyar al Comité Escolar de Convivencia </a:t>
          </a:r>
          <a:r>
            <a:rPr lang="es-CO" sz="1800" kern="1200" dirty="0" smtClean="0">
              <a:solidFill>
                <a:srgbClr val="000000"/>
              </a:solidFill>
            </a:rPr>
            <a:t>como enlace con las demás entidades que hacen parte del Sistema.</a:t>
          </a:r>
        </a:p>
      </dgm:t>
    </dgm:pt>
    <dgm:pt modelId="{190BA78B-0033-4D24-8C91-959EDA10CB6A}" type="parTrans" cxnId="{A0DFA5E8-20C9-4427-A317-1B2686D2AEDE}">
      <dgm:prSet/>
      <dgm:spPr/>
      <dgm:t>
        <a:bodyPr/>
        <a:lstStyle/>
        <a:p>
          <a:endParaRPr lang="es-CO"/>
        </a:p>
      </dgm:t>
    </dgm:pt>
    <dgm:pt modelId="{720CA29D-B3AA-4934-8EF4-356F98DB44F8}" type="sibTrans" cxnId="{A0DFA5E8-20C9-4427-A317-1B2686D2AEDE}">
      <dgm:prSet/>
      <dgm:spPr/>
      <dgm:t>
        <a:bodyPr/>
        <a:lstStyle/>
        <a:p>
          <a:endParaRPr lang="es-CO"/>
        </a:p>
      </dgm:t>
    </dgm:pt>
    <dgm:pt modelId="{BCB7EAAF-C4F6-4E95-A7C2-11D63036D846}">
      <dgm:prSet phldrT="[Texto]" custT="1"/>
      <dgm:spPr>
        <a:solidFill>
          <a:srgbClr val="FFFFFF"/>
        </a:solidFill>
      </dgm:spPr>
      <dgm:t>
        <a:bodyPr/>
        <a:lstStyle/>
        <a:p>
          <a:endParaRPr lang="es-CO" sz="20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Arial" pitchFamily="34" charset="0"/>
          </a:endParaRPr>
        </a:p>
      </dgm:t>
    </dgm:pt>
    <dgm:pt modelId="{8967C902-E5C2-4B81-9E35-9F13F104D3BA}" type="sibTrans" cxnId="{6A9D4054-C79A-46C4-BFDD-412473B70D6B}">
      <dgm:prSet/>
      <dgm:spPr/>
      <dgm:t>
        <a:bodyPr/>
        <a:lstStyle/>
        <a:p>
          <a:endParaRPr lang="es-CO"/>
        </a:p>
      </dgm:t>
    </dgm:pt>
    <dgm:pt modelId="{366438FD-9A6C-4DAA-9C04-0A8302AD6705}" type="parTrans" cxnId="{6A9D4054-C79A-46C4-BFDD-412473B70D6B}">
      <dgm:prSet/>
      <dgm:spPr/>
      <dgm:t>
        <a:bodyPr/>
        <a:lstStyle/>
        <a:p>
          <a:endParaRPr lang="es-CO"/>
        </a:p>
      </dgm:t>
    </dgm:pt>
    <dgm:pt modelId="{C95B9015-6376-4F80-AA6C-53FFFBC03D2C}" type="pres">
      <dgm:prSet presAssocID="{2A961639-CC5D-4C93-943A-399EC8C5DF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3A6F174-AD6F-498C-8E94-BC1BBA02473C}" type="pres">
      <dgm:prSet presAssocID="{BCB7EAAF-C4F6-4E95-A7C2-11D63036D846}" presName="roof" presStyleLbl="dkBgShp" presStyleIdx="0" presStyleCnt="2" custScaleY="33333" custLinFactNeighborX="22924" custLinFactNeighborY="-84425"/>
      <dgm:spPr/>
      <dgm:t>
        <a:bodyPr/>
        <a:lstStyle/>
        <a:p>
          <a:endParaRPr lang="es-CO"/>
        </a:p>
      </dgm:t>
    </dgm:pt>
    <dgm:pt modelId="{52D8D6E9-4608-4BD4-9A6E-CAC171623803}" type="pres">
      <dgm:prSet presAssocID="{BCB7EAAF-C4F6-4E95-A7C2-11D63036D846}" presName="pillars" presStyleCnt="0"/>
      <dgm:spPr/>
    </dgm:pt>
    <dgm:pt modelId="{FD518654-41C8-444A-87A6-1633C17A83F0}" type="pres">
      <dgm:prSet presAssocID="{BCB7EAAF-C4F6-4E95-A7C2-11D63036D846}" presName="pillar1" presStyleLbl="node1" presStyleIdx="0" presStyleCnt="3" custScaleX="62513" custScaleY="117971" custLinFactNeighborX="-3" custLinFactNeighborY="-18319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endParaRPr lang="es-CO"/>
        </a:p>
      </dgm:t>
    </dgm:pt>
    <dgm:pt modelId="{D070D939-27C9-40FA-90F1-467C6B7ED414}" type="pres">
      <dgm:prSet presAssocID="{2B7CACA7-4410-45B9-99B8-55F3C39CFF26}" presName="pillarX" presStyleLbl="node1" presStyleIdx="1" presStyleCnt="3" custScaleX="62513" custScaleY="117971" custLinFactNeighborX="-147" custLinFactNeighborY="-18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DC9AC9-E4E9-4038-9C37-D929AFE7E50D}" type="pres">
      <dgm:prSet presAssocID="{42949757-1586-428C-B290-4F38E88F8B0A}" presName="pillarX" presStyleLbl="node1" presStyleIdx="2" presStyleCnt="3" custScaleX="62513" custScaleY="117971" custLinFactNeighborX="-147" custLinFactNeighborY="-18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8D21D1-5F32-4EA1-9135-5403414A829A}" type="pres">
      <dgm:prSet presAssocID="{BCB7EAAF-C4F6-4E95-A7C2-11D63036D846}" presName="base" presStyleLbl="dkBgShp" presStyleIdx="1" presStyleCnt="2" custAng="0" custLinFactY="-100000" custLinFactNeighborX="-13600" custLinFactNeighborY="-177068"/>
      <dgm:spPr>
        <a:noFill/>
      </dgm:spPr>
      <dgm:t>
        <a:bodyPr/>
        <a:lstStyle/>
        <a:p>
          <a:endParaRPr lang="es-ES"/>
        </a:p>
      </dgm:t>
    </dgm:pt>
  </dgm:ptLst>
  <dgm:cxnLst>
    <dgm:cxn modelId="{78B1EA76-1192-4670-900C-06577D9F3EA4}" srcId="{BCB7EAAF-C4F6-4E95-A7C2-11D63036D846}" destId="{2FF1F6D5-C09C-476F-844E-5C7F011DDC25}" srcOrd="0" destOrd="0" parTransId="{0B71CD11-002F-4401-BFE3-C5D00215DF07}" sibTransId="{E6CCCA13-BB9C-45C2-A2B9-C59E527B0BEA}"/>
    <dgm:cxn modelId="{A0DFA5E8-20C9-4427-A317-1B2686D2AEDE}" srcId="{BCB7EAAF-C4F6-4E95-A7C2-11D63036D846}" destId="{42949757-1586-428C-B290-4F38E88F8B0A}" srcOrd="2" destOrd="0" parTransId="{190BA78B-0033-4D24-8C91-959EDA10CB6A}" sibTransId="{720CA29D-B3AA-4934-8EF4-356F98DB44F8}"/>
    <dgm:cxn modelId="{9B875BF8-5611-E74F-A433-0703E8933D90}" type="presOf" srcId="{2B7CACA7-4410-45B9-99B8-55F3C39CFF26}" destId="{D070D939-27C9-40FA-90F1-467C6B7ED414}" srcOrd="0" destOrd="0" presId="urn:microsoft.com/office/officeart/2005/8/layout/hList3"/>
    <dgm:cxn modelId="{4CDC91B2-E31C-284C-90B3-98E15D96584A}" type="presOf" srcId="{42949757-1586-428C-B290-4F38E88F8B0A}" destId="{48DC9AC9-E4E9-4038-9C37-D929AFE7E50D}" srcOrd="0" destOrd="0" presId="urn:microsoft.com/office/officeart/2005/8/layout/hList3"/>
    <dgm:cxn modelId="{6A9D4054-C79A-46C4-BFDD-412473B70D6B}" srcId="{2A961639-CC5D-4C93-943A-399EC8C5DF4B}" destId="{BCB7EAAF-C4F6-4E95-A7C2-11D63036D846}" srcOrd="0" destOrd="0" parTransId="{366438FD-9A6C-4DAA-9C04-0A8302AD6705}" sibTransId="{8967C902-E5C2-4B81-9E35-9F13F104D3BA}"/>
    <dgm:cxn modelId="{FB3E2F76-FAEE-4F48-91F6-CAF20DF7A82C}" type="presOf" srcId="{BCB7EAAF-C4F6-4E95-A7C2-11D63036D846}" destId="{63A6F174-AD6F-498C-8E94-BC1BBA02473C}" srcOrd="0" destOrd="0" presId="urn:microsoft.com/office/officeart/2005/8/layout/hList3"/>
    <dgm:cxn modelId="{9DAD3E8D-6006-7744-A6DA-E340F4C3621C}" type="presOf" srcId="{2FF1F6D5-C09C-476F-844E-5C7F011DDC25}" destId="{FD518654-41C8-444A-87A6-1633C17A83F0}" srcOrd="0" destOrd="0" presId="urn:microsoft.com/office/officeart/2005/8/layout/hList3"/>
    <dgm:cxn modelId="{F9A2D7C0-8399-4DCC-B124-C08E1B87C1AA}" srcId="{BCB7EAAF-C4F6-4E95-A7C2-11D63036D846}" destId="{2B7CACA7-4410-45B9-99B8-55F3C39CFF26}" srcOrd="1" destOrd="0" parTransId="{B257313B-BC57-41AA-831A-C36183948071}" sibTransId="{90FD492B-220E-4FE9-BAE7-DFB71EE1323A}"/>
    <dgm:cxn modelId="{CD2DA597-0931-9742-9596-2D5A5ECF400E}" type="presOf" srcId="{2A961639-CC5D-4C93-943A-399EC8C5DF4B}" destId="{C95B9015-6376-4F80-AA6C-53FFFBC03D2C}" srcOrd="0" destOrd="0" presId="urn:microsoft.com/office/officeart/2005/8/layout/hList3"/>
    <dgm:cxn modelId="{B3A7E3A7-72B4-5440-B7AC-4C623CDC34AB}" type="presParOf" srcId="{C95B9015-6376-4F80-AA6C-53FFFBC03D2C}" destId="{63A6F174-AD6F-498C-8E94-BC1BBA02473C}" srcOrd="0" destOrd="0" presId="urn:microsoft.com/office/officeart/2005/8/layout/hList3"/>
    <dgm:cxn modelId="{F947683B-0F95-514F-9034-A051FA4FCCBC}" type="presParOf" srcId="{C95B9015-6376-4F80-AA6C-53FFFBC03D2C}" destId="{52D8D6E9-4608-4BD4-9A6E-CAC171623803}" srcOrd="1" destOrd="0" presId="urn:microsoft.com/office/officeart/2005/8/layout/hList3"/>
    <dgm:cxn modelId="{4E5B1848-39C5-204C-B635-033E690D79B8}" type="presParOf" srcId="{52D8D6E9-4608-4BD4-9A6E-CAC171623803}" destId="{FD518654-41C8-444A-87A6-1633C17A83F0}" srcOrd="0" destOrd="0" presId="urn:microsoft.com/office/officeart/2005/8/layout/hList3"/>
    <dgm:cxn modelId="{4866652C-C3F0-8C4B-AEEF-0602A51ADB94}" type="presParOf" srcId="{52D8D6E9-4608-4BD4-9A6E-CAC171623803}" destId="{D070D939-27C9-40FA-90F1-467C6B7ED414}" srcOrd="1" destOrd="0" presId="urn:microsoft.com/office/officeart/2005/8/layout/hList3"/>
    <dgm:cxn modelId="{0F2CE1EA-19C4-874D-9DF0-635A6DCD2928}" type="presParOf" srcId="{52D8D6E9-4608-4BD4-9A6E-CAC171623803}" destId="{48DC9AC9-E4E9-4038-9C37-D929AFE7E50D}" srcOrd="2" destOrd="0" presId="urn:microsoft.com/office/officeart/2005/8/layout/hList3"/>
    <dgm:cxn modelId="{BA73C381-A810-0749-AD22-74E9B891A8F2}" type="presParOf" srcId="{C95B9015-6376-4F80-AA6C-53FFFBC03D2C}" destId="{F38D21D1-5F32-4EA1-9135-5403414A82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2FE9D-CCF6-41C3-BE0F-4AD1E7ECCC42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AEDDED62-D906-4CF2-8E5B-257C0D959679}">
      <dgm:prSet phldrT="[Texto]" custT="1"/>
      <dgm:spPr/>
      <dgm:t>
        <a:bodyPr/>
        <a:lstStyle/>
        <a:p>
          <a:r>
            <a:rPr lang="es-CO" sz="2000" dirty="0" smtClean="0"/>
            <a:t>Comité de Convivencia </a:t>
          </a:r>
          <a:r>
            <a:rPr lang="es-CO" sz="2200" b="1" dirty="0" smtClean="0"/>
            <a:t>Escolar</a:t>
          </a:r>
          <a:r>
            <a:rPr lang="es-CO" sz="2000" dirty="0" smtClean="0"/>
            <a:t> del EE</a:t>
          </a:r>
          <a:endParaRPr lang="es-CO" sz="2000" dirty="0"/>
        </a:p>
      </dgm:t>
    </dgm:pt>
    <dgm:pt modelId="{7FA4FC38-ED33-4324-9387-378B376F6F3B}" type="parTrans" cxnId="{79EA47A3-7B09-468C-9F7F-993CBE33248D}">
      <dgm:prSet/>
      <dgm:spPr/>
      <dgm:t>
        <a:bodyPr/>
        <a:lstStyle/>
        <a:p>
          <a:endParaRPr lang="es-CO"/>
        </a:p>
      </dgm:t>
    </dgm:pt>
    <dgm:pt modelId="{BCC3DD45-DF57-4E44-B1F9-BDFDA3022D18}" type="sibTrans" cxnId="{79EA47A3-7B09-468C-9F7F-993CBE33248D}">
      <dgm:prSet/>
      <dgm:spPr/>
      <dgm:t>
        <a:bodyPr/>
        <a:lstStyle/>
        <a:p>
          <a:endParaRPr lang="es-CO"/>
        </a:p>
      </dgm:t>
    </dgm:pt>
    <dgm:pt modelId="{DC2761D9-DA0E-42F3-BEA7-846634D3E18F}">
      <dgm:prSet phldrT="[Texto]" custT="1"/>
      <dgm:spPr/>
      <dgm:t>
        <a:bodyPr/>
        <a:lstStyle/>
        <a:p>
          <a:endParaRPr lang="es-CO" sz="1300" dirty="0" smtClean="0"/>
        </a:p>
        <a:p>
          <a:r>
            <a:rPr lang="es-CO" sz="1300" dirty="0" smtClean="0"/>
            <a:t>Comités </a:t>
          </a:r>
          <a:r>
            <a:rPr lang="es-CO" sz="2000" b="1" dirty="0" smtClean="0"/>
            <a:t>Territoriales</a:t>
          </a:r>
          <a:r>
            <a:rPr lang="es-CO" sz="1300" dirty="0" smtClean="0"/>
            <a:t> </a:t>
          </a:r>
          <a:r>
            <a:rPr lang="es-CO" sz="1300" dirty="0" smtClean="0"/>
            <a:t>de Convivencia Escolar</a:t>
          </a:r>
          <a:endParaRPr lang="es-CO" sz="1300" dirty="0"/>
        </a:p>
      </dgm:t>
    </dgm:pt>
    <dgm:pt modelId="{A6C3118D-8505-4329-B81D-EB72A583133D}" type="parTrans" cxnId="{AE92C313-0C85-43C4-95EC-4EF0A25A7C13}">
      <dgm:prSet/>
      <dgm:spPr/>
      <dgm:t>
        <a:bodyPr/>
        <a:lstStyle/>
        <a:p>
          <a:endParaRPr lang="es-CO"/>
        </a:p>
      </dgm:t>
    </dgm:pt>
    <dgm:pt modelId="{46638D39-5796-4856-A91F-1C94BAEBAAF6}" type="sibTrans" cxnId="{AE92C313-0C85-43C4-95EC-4EF0A25A7C13}">
      <dgm:prSet/>
      <dgm:spPr/>
      <dgm:t>
        <a:bodyPr/>
        <a:lstStyle/>
        <a:p>
          <a:endParaRPr lang="es-CO"/>
        </a:p>
      </dgm:t>
    </dgm:pt>
    <dgm:pt modelId="{B25645A4-734C-4E92-8E25-0539AF5A3C93}">
      <dgm:prSet phldrT="[Texto]" custT="1"/>
      <dgm:spPr/>
      <dgm:t>
        <a:bodyPr/>
        <a:lstStyle/>
        <a:p>
          <a:r>
            <a:rPr lang="pt-BR" sz="1600" dirty="0" smtClean="0"/>
            <a:t>Comité </a:t>
          </a:r>
          <a:r>
            <a:rPr lang="pt-BR" sz="2000" b="1" dirty="0" smtClean="0"/>
            <a:t>Nacional </a:t>
          </a:r>
          <a:r>
            <a:rPr lang="pt-BR" sz="1600" dirty="0" smtClean="0"/>
            <a:t>de </a:t>
          </a:r>
          <a:r>
            <a:rPr lang="pt-BR" sz="1600" dirty="0" err="1" smtClean="0"/>
            <a:t>Convivencia</a:t>
          </a:r>
          <a:r>
            <a:rPr lang="pt-BR" sz="1600" dirty="0" smtClean="0"/>
            <a:t> Escolar</a:t>
          </a:r>
          <a:endParaRPr lang="es-CO" sz="1600" dirty="0"/>
        </a:p>
      </dgm:t>
    </dgm:pt>
    <dgm:pt modelId="{16AD2C70-3E37-4895-880A-DE9D037133DE}" type="parTrans" cxnId="{0FD11D64-03FC-4B36-9926-081CB14BA1E6}">
      <dgm:prSet/>
      <dgm:spPr/>
      <dgm:t>
        <a:bodyPr/>
        <a:lstStyle/>
        <a:p>
          <a:endParaRPr lang="es-CO"/>
        </a:p>
      </dgm:t>
    </dgm:pt>
    <dgm:pt modelId="{4270CC0A-A0CD-45F1-A32F-BBE28E0041A1}" type="sibTrans" cxnId="{0FD11D64-03FC-4B36-9926-081CB14BA1E6}">
      <dgm:prSet/>
      <dgm:spPr/>
      <dgm:t>
        <a:bodyPr/>
        <a:lstStyle/>
        <a:p>
          <a:endParaRPr lang="es-CO"/>
        </a:p>
      </dgm:t>
    </dgm:pt>
    <dgm:pt modelId="{1F9A6269-74CD-499E-9B8F-2C0EBDF15965}" type="pres">
      <dgm:prSet presAssocID="{E732FE9D-CCF6-41C3-BE0F-4AD1E7ECCC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1BC4D0-5FE3-46D7-98FE-1FCFBBB75899}" type="pres">
      <dgm:prSet presAssocID="{AEDDED62-D906-4CF2-8E5B-257C0D9596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958ABE-4725-4D3E-8308-EEE27E469D6B}" type="pres">
      <dgm:prSet presAssocID="{AEDDED62-D906-4CF2-8E5B-257C0D959679}" presName="gear1srcNode" presStyleLbl="node1" presStyleIdx="0" presStyleCnt="3"/>
      <dgm:spPr/>
      <dgm:t>
        <a:bodyPr/>
        <a:lstStyle/>
        <a:p>
          <a:endParaRPr lang="es-CO"/>
        </a:p>
      </dgm:t>
    </dgm:pt>
    <dgm:pt modelId="{B8D733B6-CE48-48A0-A840-639CD4974B1E}" type="pres">
      <dgm:prSet presAssocID="{AEDDED62-D906-4CF2-8E5B-257C0D959679}" presName="gear1dstNode" presStyleLbl="node1" presStyleIdx="0" presStyleCnt="3"/>
      <dgm:spPr/>
      <dgm:t>
        <a:bodyPr/>
        <a:lstStyle/>
        <a:p>
          <a:endParaRPr lang="es-CO"/>
        </a:p>
      </dgm:t>
    </dgm:pt>
    <dgm:pt modelId="{59395F8A-BE3A-4C67-A508-603463E91CE8}" type="pres">
      <dgm:prSet presAssocID="{DC2761D9-DA0E-42F3-BEA7-846634D3E18F}" presName="gear2" presStyleLbl="node1" presStyleIdx="1" presStyleCnt="3" custScaleX="144455" custScaleY="12850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974882-F5A0-4F19-9BBA-AF716504EB5E}" type="pres">
      <dgm:prSet presAssocID="{DC2761D9-DA0E-42F3-BEA7-846634D3E18F}" presName="gear2srcNode" presStyleLbl="node1" presStyleIdx="1" presStyleCnt="3"/>
      <dgm:spPr/>
      <dgm:t>
        <a:bodyPr/>
        <a:lstStyle/>
        <a:p>
          <a:endParaRPr lang="es-CO"/>
        </a:p>
      </dgm:t>
    </dgm:pt>
    <dgm:pt modelId="{9D8EA0B9-E2CE-45FD-AF39-E66715AAA976}" type="pres">
      <dgm:prSet presAssocID="{DC2761D9-DA0E-42F3-BEA7-846634D3E18F}" presName="gear2dstNode" presStyleLbl="node1" presStyleIdx="1" presStyleCnt="3"/>
      <dgm:spPr/>
      <dgm:t>
        <a:bodyPr/>
        <a:lstStyle/>
        <a:p>
          <a:endParaRPr lang="es-CO"/>
        </a:p>
      </dgm:t>
    </dgm:pt>
    <dgm:pt modelId="{4EDB5A4D-6D1B-493B-9408-B58FCEB3D5F4}" type="pres">
      <dgm:prSet presAssocID="{B25645A4-734C-4E92-8E25-0539AF5A3C93}" presName="gear3" presStyleLbl="node1" presStyleIdx="2" presStyleCnt="3" custScaleX="118834" custScaleY="113900"/>
      <dgm:spPr/>
      <dgm:t>
        <a:bodyPr/>
        <a:lstStyle/>
        <a:p>
          <a:endParaRPr lang="es-CO"/>
        </a:p>
      </dgm:t>
    </dgm:pt>
    <dgm:pt modelId="{27F1AE4A-85FC-4200-B59B-D8467CEBE24B}" type="pres">
      <dgm:prSet presAssocID="{B25645A4-734C-4E92-8E25-0539AF5A3C9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4DC696-7C93-4549-A189-04F3E109A7F8}" type="pres">
      <dgm:prSet presAssocID="{B25645A4-734C-4E92-8E25-0539AF5A3C93}" presName="gear3srcNode" presStyleLbl="node1" presStyleIdx="2" presStyleCnt="3"/>
      <dgm:spPr/>
      <dgm:t>
        <a:bodyPr/>
        <a:lstStyle/>
        <a:p>
          <a:endParaRPr lang="es-CO"/>
        </a:p>
      </dgm:t>
    </dgm:pt>
    <dgm:pt modelId="{1A1C8E26-634F-482A-B3EC-A5DA024E0D0D}" type="pres">
      <dgm:prSet presAssocID="{B25645A4-734C-4E92-8E25-0539AF5A3C93}" presName="gear3dstNode" presStyleLbl="node1" presStyleIdx="2" presStyleCnt="3"/>
      <dgm:spPr/>
      <dgm:t>
        <a:bodyPr/>
        <a:lstStyle/>
        <a:p>
          <a:endParaRPr lang="es-CO"/>
        </a:p>
      </dgm:t>
    </dgm:pt>
    <dgm:pt modelId="{425253EB-682A-404D-9CA7-21DF3B79DF0F}" type="pres">
      <dgm:prSet presAssocID="{BCC3DD45-DF57-4E44-B1F9-BDFDA3022D18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15E9966E-1F95-47CD-B726-B9D54C4054AD}" type="pres">
      <dgm:prSet presAssocID="{46638D39-5796-4856-A91F-1C94BAEBAAF6}" presName="connector2" presStyleLbl="sibTrans2D1" presStyleIdx="1" presStyleCnt="3" custLinFactNeighborX="-9151" custLinFactNeighborY="-6817"/>
      <dgm:spPr/>
      <dgm:t>
        <a:bodyPr/>
        <a:lstStyle/>
        <a:p>
          <a:endParaRPr lang="es-CO"/>
        </a:p>
      </dgm:t>
    </dgm:pt>
    <dgm:pt modelId="{D4B62B98-6CCA-4A8E-B61B-33D098DC1F96}" type="pres">
      <dgm:prSet presAssocID="{4270CC0A-A0CD-45F1-A32F-BBE28E0041A1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C85D3D69-998E-1246-937A-AA5DFAAD9200}" type="presOf" srcId="{DC2761D9-DA0E-42F3-BEA7-846634D3E18F}" destId="{59395F8A-BE3A-4C67-A508-603463E91CE8}" srcOrd="0" destOrd="0" presId="urn:microsoft.com/office/officeart/2005/8/layout/gear1"/>
    <dgm:cxn modelId="{FB8535D1-FBBB-B042-BA00-5F8A05E66AD9}" type="presOf" srcId="{AEDDED62-D906-4CF2-8E5B-257C0D959679}" destId="{221BC4D0-5FE3-46D7-98FE-1FCFBBB75899}" srcOrd="0" destOrd="0" presId="urn:microsoft.com/office/officeart/2005/8/layout/gear1"/>
    <dgm:cxn modelId="{77FECAAC-57FF-3944-A40E-50DEC19051FA}" type="presOf" srcId="{DC2761D9-DA0E-42F3-BEA7-846634D3E18F}" destId="{69974882-F5A0-4F19-9BBA-AF716504EB5E}" srcOrd="1" destOrd="0" presId="urn:microsoft.com/office/officeart/2005/8/layout/gear1"/>
    <dgm:cxn modelId="{AA45BAAA-D0B3-A24D-A43D-554996128CFC}" type="presOf" srcId="{AEDDED62-D906-4CF2-8E5B-257C0D959679}" destId="{81958ABE-4725-4D3E-8308-EEE27E469D6B}" srcOrd="1" destOrd="0" presId="urn:microsoft.com/office/officeart/2005/8/layout/gear1"/>
    <dgm:cxn modelId="{DD1D17F3-8FE6-EC4A-B5C4-E3B876D3C4AE}" type="presOf" srcId="{DC2761D9-DA0E-42F3-BEA7-846634D3E18F}" destId="{9D8EA0B9-E2CE-45FD-AF39-E66715AAA976}" srcOrd="2" destOrd="0" presId="urn:microsoft.com/office/officeart/2005/8/layout/gear1"/>
    <dgm:cxn modelId="{E1FD35D5-1871-9141-B3B7-C1B482B8113A}" type="presOf" srcId="{B25645A4-734C-4E92-8E25-0539AF5A3C93}" destId="{1A1C8E26-634F-482A-B3EC-A5DA024E0D0D}" srcOrd="3" destOrd="0" presId="urn:microsoft.com/office/officeart/2005/8/layout/gear1"/>
    <dgm:cxn modelId="{0A3A62BA-59AC-8E4D-81C1-EAF0D6EA5A35}" type="presOf" srcId="{46638D39-5796-4856-A91F-1C94BAEBAAF6}" destId="{15E9966E-1F95-47CD-B726-B9D54C4054AD}" srcOrd="0" destOrd="0" presId="urn:microsoft.com/office/officeart/2005/8/layout/gear1"/>
    <dgm:cxn modelId="{58FBA0AE-398B-E342-AEA2-769AFA193EA1}" type="presOf" srcId="{E732FE9D-CCF6-41C3-BE0F-4AD1E7ECCC42}" destId="{1F9A6269-74CD-499E-9B8F-2C0EBDF15965}" srcOrd="0" destOrd="0" presId="urn:microsoft.com/office/officeart/2005/8/layout/gear1"/>
    <dgm:cxn modelId="{3D73F8A2-ACE1-504C-B772-F418421B82A1}" type="presOf" srcId="{4270CC0A-A0CD-45F1-A32F-BBE28E0041A1}" destId="{D4B62B98-6CCA-4A8E-B61B-33D098DC1F96}" srcOrd="0" destOrd="0" presId="urn:microsoft.com/office/officeart/2005/8/layout/gear1"/>
    <dgm:cxn modelId="{AE92C313-0C85-43C4-95EC-4EF0A25A7C13}" srcId="{E732FE9D-CCF6-41C3-BE0F-4AD1E7ECCC42}" destId="{DC2761D9-DA0E-42F3-BEA7-846634D3E18F}" srcOrd="1" destOrd="0" parTransId="{A6C3118D-8505-4329-B81D-EB72A583133D}" sibTransId="{46638D39-5796-4856-A91F-1C94BAEBAAF6}"/>
    <dgm:cxn modelId="{ABE89F5F-56CE-4947-A494-597374533EBE}" type="presOf" srcId="{AEDDED62-D906-4CF2-8E5B-257C0D959679}" destId="{B8D733B6-CE48-48A0-A840-639CD4974B1E}" srcOrd="2" destOrd="0" presId="urn:microsoft.com/office/officeart/2005/8/layout/gear1"/>
    <dgm:cxn modelId="{0FD11D64-03FC-4B36-9926-081CB14BA1E6}" srcId="{E732FE9D-CCF6-41C3-BE0F-4AD1E7ECCC42}" destId="{B25645A4-734C-4E92-8E25-0539AF5A3C93}" srcOrd="2" destOrd="0" parTransId="{16AD2C70-3E37-4895-880A-DE9D037133DE}" sibTransId="{4270CC0A-A0CD-45F1-A32F-BBE28E0041A1}"/>
    <dgm:cxn modelId="{D6358DB3-01B9-3140-B707-64334A78109D}" type="presOf" srcId="{B25645A4-734C-4E92-8E25-0539AF5A3C93}" destId="{4EDB5A4D-6D1B-493B-9408-B58FCEB3D5F4}" srcOrd="0" destOrd="0" presId="urn:microsoft.com/office/officeart/2005/8/layout/gear1"/>
    <dgm:cxn modelId="{26148D15-31C5-4042-B660-663E212250AF}" type="presOf" srcId="{B25645A4-734C-4E92-8E25-0539AF5A3C93}" destId="{BE4DC696-7C93-4549-A189-04F3E109A7F8}" srcOrd="2" destOrd="0" presId="urn:microsoft.com/office/officeart/2005/8/layout/gear1"/>
    <dgm:cxn modelId="{79EA47A3-7B09-468C-9F7F-993CBE33248D}" srcId="{E732FE9D-CCF6-41C3-BE0F-4AD1E7ECCC42}" destId="{AEDDED62-D906-4CF2-8E5B-257C0D959679}" srcOrd="0" destOrd="0" parTransId="{7FA4FC38-ED33-4324-9387-378B376F6F3B}" sibTransId="{BCC3DD45-DF57-4E44-B1F9-BDFDA3022D18}"/>
    <dgm:cxn modelId="{06673827-2B67-0944-8A9D-34AC9A98F5BC}" type="presOf" srcId="{B25645A4-734C-4E92-8E25-0539AF5A3C93}" destId="{27F1AE4A-85FC-4200-B59B-D8467CEBE24B}" srcOrd="1" destOrd="0" presId="urn:microsoft.com/office/officeart/2005/8/layout/gear1"/>
    <dgm:cxn modelId="{BC27E145-FD1A-174A-A929-C09EE8C20E4F}" type="presOf" srcId="{BCC3DD45-DF57-4E44-B1F9-BDFDA3022D18}" destId="{425253EB-682A-404D-9CA7-21DF3B79DF0F}" srcOrd="0" destOrd="0" presId="urn:microsoft.com/office/officeart/2005/8/layout/gear1"/>
    <dgm:cxn modelId="{67F3C690-F249-6B4C-827B-A66EF269D95A}" type="presParOf" srcId="{1F9A6269-74CD-499E-9B8F-2C0EBDF15965}" destId="{221BC4D0-5FE3-46D7-98FE-1FCFBBB75899}" srcOrd="0" destOrd="0" presId="urn:microsoft.com/office/officeart/2005/8/layout/gear1"/>
    <dgm:cxn modelId="{DA0DB4EB-0459-6C42-A9B0-F139F13124C2}" type="presParOf" srcId="{1F9A6269-74CD-499E-9B8F-2C0EBDF15965}" destId="{81958ABE-4725-4D3E-8308-EEE27E469D6B}" srcOrd="1" destOrd="0" presId="urn:microsoft.com/office/officeart/2005/8/layout/gear1"/>
    <dgm:cxn modelId="{0FADAF53-6A8B-0E4D-80A6-FE3A759E20E4}" type="presParOf" srcId="{1F9A6269-74CD-499E-9B8F-2C0EBDF15965}" destId="{B8D733B6-CE48-48A0-A840-639CD4974B1E}" srcOrd="2" destOrd="0" presId="urn:microsoft.com/office/officeart/2005/8/layout/gear1"/>
    <dgm:cxn modelId="{3BBFA29C-9456-9F4B-9E27-0952297EB76B}" type="presParOf" srcId="{1F9A6269-74CD-499E-9B8F-2C0EBDF15965}" destId="{59395F8A-BE3A-4C67-A508-603463E91CE8}" srcOrd="3" destOrd="0" presId="urn:microsoft.com/office/officeart/2005/8/layout/gear1"/>
    <dgm:cxn modelId="{C11C0A14-6491-2C48-936C-FB7D884376D3}" type="presParOf" srcId="{1F9A6269-74CD-499E-9B8F-2C0EBDF15965}" destId="{69974882-F5A0-4F19-9BBA-AF716504EB5E}" srcOrd="4" destOrd="0" presId="urn:microsoft.com/office/officeart/2005/8/layout/gear1"/>
    <dgm:cxn modelId="{00E11A96-1124-ED47-8144-80CABE78B4A3}" type="presParOf" srcId="{1F9A6269-74CD-499E-9B8F-2C0EBDF15965}" destId="{9D8EA0B9-E2CE-45FD-AF39-E66715AAA976}" srcOrd="5" destOrd="0" presId="urn:microsoft.com/office/officeart/2005/8/layout/gear1"/>
    <dgm:cxn modelId="{5FA4782C-6933-D049-922D-6D525CCEE101}" type="presParOf" srcId="{1F9A6269-74CD-499E-9B8F-2C0EBDF15965}" destId="{4EDB5A4D-6D1B-493B-9408-B58FCEB3D5F4}" srcOrd="6" destOrd="0" presId="urn:microsoft.com/office/officeart/2005/8/layout/gear1"/>
    <dgm:cxn modelId="{A95DCE23-3605-5741-A832-2C1BF72013D5}" type="presParOf" srcId="{1F9A6269-74CD-499E-9B8F-2C0EBDF15965}" destId="{27F1AE4A-85FC-4200-B59B-D8467CEBE24B}" srcOrd="7" destOrd="0" presId="urn:microsoft.com/office/officeart/2005/8/layout/gear1"/>
    <dgm:cxn modelId="{FABA0471-7C51-3446-8C64-872F72407407}" type="presParOf" srcId="{1F9A6269-74CD-499E-9B8F-2C0EBDF15965}" destId="{BE4DC696-7C93-4549-A189-04F3E109A7F8}" srcOrd="8" destOrd="0" presId="urn:microsoft.com/office/officeart/2005/8/layout/gear1"/>
    <dgm:cxn modelId="{50DB73C9-9621-6545-A81F-558C6E7DA16B}" type="presParOf" srcId="{1F9A6269-74CD-499E-9B8F-2C0EBDF15965}" destId="{1A1C8E26-634F-482A-B3EC-A5DA024E0D0D}" srcOrd="9" destOrd="0" presId="urn:microsoft.com/office/officeart/2005/8/layout/gear1"/>
    <dgm:cxn modelId="{014BAB5B-D9EA-0B43-8E85-AC2E2DCF5D64}" type="presParOf" srcId="{1F9A6269-74CD-499E-9B8F-2C0EBDF15965}" destId="{425253EB-682A-404D-9CA7-21DF3B79DF0F}" srcOrd="10" destOrd="0" presId="urn:microsoft.com/office/officeart/2005/8/layout/gear1"/>
    <dgm:cxn modelId="{C3BF08CA-5CFD-154F-8DC2-973367603538}" type="presParOf" srcId="{1F9A6269-74CD-499E-9B8F-2C0EBDF15965}" destId="{15E9966E-1F95-47CD-B726-B9D54C4054AD}" srcOrd="11" destOrd="0" presId="urn:microsoft.com/office/officeart/2005/8/layout/gear1"/>
    <dgm:cxn modelId="{FF284496-4D5C-9B4B-98B2-FA9561D16B8C}" type="presParOf" srcId="{1F9A6269-74CD-499E-9B8F-2C0EBDF15965}" destId="{D4B62B98-6CCA-4A8E-B61B-33D098DC1F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90402-A753-4FB3-8851-5D9245BA12E4}">
      <dsp:nvSpPr>
        <dsp:cNvPr id="0" name=""/>
        <dsp:cNvSpPr/>
      </dsp:nvSpPr>
      <dsp:spPr>
        <a:xfrm>
          <a:off x="1547667" y="447713"/>
          <a:ext cx="307647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Educación para el ejercicio de los derechos humanos</a:t>
          </a:r>
          <a:endParaRPr lang="es-CO" sz="1700" kern="1200" dirty="0"/>
        </a:p>
      </dsp:txBody>
      <dsp:txXfrm>
        <a:off x="1547667" y="447713"/>
        <a:ext cx="3076472" cy="1013672"/>
      </dsp:txXfrm>
    </dsp:sp>
    <dsp:sp modelId="{CBAE061F-442D-4F72-947A-ABE334B75C0B}">
      <dsp:nvSpPr>
        <dsp:cNvPr id="0" name=""/>
        <dsp:cNvSpPr/>
      </dsp:nvSpPr>
      <dsp:spPr>
        <a:xfrm>
          <a:off x="1041965" y="115851"/>
          <a:ext cx="1048859" cy="14352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F6C48-4AA8-466A-9D8A-791B0CCE7B1B}">
      <dsp:nvSpPr>
        <dsp:cNvPr id="0" name=""/>
        <dsp:cNvSpPr/>
      </dsp:nvSpPr>
      <dsp:spPr>
        <a:xfrm>
          <a:off x="5007298" y="399846"/>
          <a:ext cx="324375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Educación para la sexualidad y la construcción de ciudadanía</a:t>
          </a:r>
          <a:endParaRPr lang="es-CO" sz="1700" kern="1200" dirty="0"/>
        </a:p>
      </dsp:txBody>
      <dsp:txXfrm>
        <a:off x="5007298" y="399846"/>
        <a:ext cx="3243752" cy="1013672"/>
      </dsp:txXfrm>
    </dsp:sp>
    <dsp:sp modelId="{46AF7043-0D77-4D1D-95A4-60A869D0AF74}">
      <dsp:nvSpPr>
        <dsp:cNvPr id="0" name=""/>
        <dsp:cNvSpPr/>
      </dsp:nvSpPr>
      <dsp:spPr>
        <a:xfrm>
          <a:off x="4872142" y="253426"/>
          <a:ext cx="709570" cy="10643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D1837-9F98-4ACB-A21D-0DC37BDD8EA9}">
      <dsp:nvSpPr>
        <dsp:cNvPr id="0" name=""/>
        <dsp:cNvSpPr/>
      </dsp:nvSpPr>
      <dsp:spPr>
        <a:xfrm>
          <a:off x="1357115" y="1813522"/>
          <a:ext cx="324375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Educación Ambiental</a:t>
          </a:r>
          <a:endParaRPr lang="es-CO" sz="1700" kern="1200" dirty="0"/>
        </a:p>
      </dsp:txBody>
      <dsp:txXfrm>
        <a:off x="1357115" y="1813522"/>
        <a:ext cx="3243752" cy="1013672"/>
      </dsp:txXfrm>
    </dsp:sp>
    <dsp:sp modelId="{FB52B842-AA69-4812-A1AE-F9828AEF57C8}">
      <dsp:nvSpPr>
        <dsp:cNvPr id="0" name=""/>
        <dsp:cNvSpPr/>
      </dsp:nvSpPr>
      <dsp:spPr>
        <a:xfrm>
          <a:off x="1221958" y="1667103"/>
          <a:ext cx="709570" cy="10643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44A1C-D49D-4D23-BB13-79EB14918AFA}">
      <dsp:nvSpPr>
        <dsp:cNvPr id="0" name=""/>
        <dsp:cNvSpPr/>
      </dsp:nvSpPr>
      <dsp:spPr>
        <a:xfrm>
          <a:off x="4854844" y="1813522"/>
          <a:ext cx="3389689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Desarrollo de Competencias Ciudadanas </a:t>
          </a:r>
          <a:endParaRPr lang="es-CO" sz="1700" b="1" kern="1200" dirty="0"/>
        </a:p>
      </dsp:txBody>
      <dsp:txXfrm>
        <a:off x="4854844" y="1813522"/>
        <a:ext cx="3389689" cy="1013672"/>
      </dsp:txXfrm>
    </dsp:sp>
    <dsp:sp modelId="{10DE1777-14AA-4FA4-A8E7-379B375BAF0C}">
      <dsp:nvSpPr>
        <dsp:cNvPr id="0" name=""/>
        <dsp:cNvSpPr/>
      </dsp:nvSpPr>
      <dsp:spPr>
        <a:xfrm>
          <a:off x="4792656" y="1667103"/>
          <a:ext cx="709570" cy="10643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34833-18B8-E740-8251-E328523CA46D}">
      <dsp:nvSpPr>
        <dsp:cNvPr id="0" name=""/>
        <dsp:cNvSpPr/>
      </dsp:nvSpPr>
      <dsp:spPr>
        <a:xfrm>
          <a:off x="1369775" y="3089623"/>
          <a:ext cx="324375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Estilos de Vida Saludable</a:t>
          </a:r>
          <a:endParaRPr lang="es-ES" sz="1700" kern="1200" dirty="0"/>
        </a:p>
      </dsp:txBody>
      <dsp:txXfrm>
        <a:off x="1369775" y="3089623"/>
        <a:ext cx="3243752" cy="1013672"/>
      </dsp:txXfrm>
    </dsp:sp>
    <dsp:sp modelId="{CBDDE8C9-5586-AE43-AC7A-C4767FE58656}">
      <dsp:nvSpPr>
        <dsp:cNvPr id="0" name=""/>
        <dsp:cNvSpPr/>
      </dsp:nvSpPr>
      <dsp:spPr>
        <a:xfrm>
          <a:off x="1234619" y="2943204"/>
          <a:ext cx="709570" cy="10643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87191-D712-491E-B097-56065CD18C26}">
      <dsp:nvSpPr>
        <dsp:cNvPr id="0" name=""/>
        <dsp:cNvSpPr/>
      </dsp:nvSpPr>
      <dsp:spPr>
        <a:xfrm>
          <a:off x="4988120" y="3059986"/>
          <a:ext cx="324375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Educación Económica y Financiera</a:t>
          </a:r>
          <a:endParaRPr lang="es-CO" sz="1700" b="1" kern="1200" dirty="0"/>
        </a:p>
      </dsp:txBody>
      <dsp:txXfrm>
        <a:off x="4988120" y="3059986"/>
        <a:ext cx="3243752" cy="1013672"/>
      </dsp:txXfrm>
    </dsp:sp>
    <dsp:sp modelId="{19148F14-7B1F-48F7-8627-6376E522C612}">
      <dsp:nvSpPr>
        <dsp:cNvPr id="0" name=""/>
        <dsp:cNvSpPr/>
      </dsp:nvSpPr>
      <dsp:spPr>
        <a:xfrm>
          <a:off x="4805316" y="2972841"/>
          <a:ext cx="804866" cy="94580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C1F61-F9BA-4497-8942-32FDC74570F7}">
      <dsp:nvSpPr>
        <dsp:cNvPr id="0" name=""/>
        <dsp:cNvSpPr/>
      </dsp:nvSpPr>
      <dsp:spPr>
        <a:xfrm>
          <a:off x="3217777" y="4243691"/>
          <a:ext cx="3243752" cy="1013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59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Educación en Seguridad Vial</a:t>
          </a:r>
          <a:endParaRPr lang="es-CO" sz="1700" b="1" kern="1200" dirty="0"/>
        </a:p>
      </dsp:txBody>
      <dsp:txXfrm>
        <a:off x="3217777" y="4243691"/>
        <a:ext cx="3243752" cy="1013672"/>
      </dsp:txXfrm>
    </dsp:sp>
    <dsp:sp modelId="{165E1771-A178-4D55-AB2B-391492C96AB6}">
      <dsp:nvSpPr>
        <dsp:cNvPr id="0" name=""/>
        <dsp:cNvSpPr/>
      </dsp:nvSpPr>
      <dsp:spPr>
        <a:xfrm>
          <a:off x="3004962" y="4219305"/>
          <a:ext cx="864888" cy="82028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F174-AD6F-498C-8E94-BC1BBA02473C}">
      <dsp:nvSpPr>
        <dsp:cNvPr id="0" name=""/>
        <dsp:cNvSpPr/>
      </dsp:nvSpPr>
      <dsp:spPr>
        <a:xfrm>
          <a:off x="0" y="0"/>
          <a:ext cx="8640763" cy="532853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Arial" pitchFamily="34" charset="0"/>
          </a:endParaRPr>
        </a:p>
      </dsp:txBody>
      <dsp:txXfrm>
        <a:off x="0" y="0"/>
        <a:ext cx="8640763" cy="532853"/>
      </dsp:txXfrm>
    </dsp:sp>
    <dsp:sp modelId="{FD518654-41C8-444A-87A6-1633C17A83F0}">
      <dsp:nvSpPr>
        <dsp:cNvPr id="0" name=""/>
        <dsp:cNvSpPr/>
      </dsp:nvSpPr>
      <dsp:spPr>
        <a:xfrm>
          <a:off x="18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Ruta de atención integral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29)</a:t>
          </a:r>
          <a:b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</a:br>
          <a:endParaRPr lang="es-CO" sz="1600" b="1" kern="1200" dirty="0" smtClean="0">
            <a:solidFill>
              <a:srgbClr val="800000"/>
            </a:solidFill>
            <a:latin typeface="Arial" pitchFamily="34" charset="0"/>
            <a:ea typeface="ＭＳ Ｐゴシック" pitchFamily="34" charset="-128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</a:rPr>
            <a:t>Incluye </a:t>
          </a:r>
          <a:r>
            <a:rPr lang="es-CO" sz="2000" b="1" kern="1200" dirty="0" smtClean="0">
              <a:solidFill>
                <a:srgbClr val="000000"/>
              </a:solidFill>
            </a:rPr>
            <a:t>protocolos</a:t>
          </a:r>
          <a:r>
            <a:rPr lang="es-CO" sz="2000" kern="1200" dirty="0" smtClean="0">
              <a:solidFill>
                <a:srgbClr val="000000"/>
              </a:solidFill>
            </a:rPr>
            <a:t> a seguir  al interior de la </a:t>
          </a:r>
          <a:r>
            <a:rPr lang="es-CO" sz="2000" b="1" kern="1200" dirty="0" smtClean="0">
              <a:solidFill>
                <a:srgbClr val="000000"/>
              </a:solidFill>
            </a:rPr>
            <a:t>institución educativa </a:t>
          </a:r>
          <a:r>
            <a:rPr lang="es-CO" sz="2000" kern="1200" dirty="0" smtClean="0">
              <a:solidFill>
                <a:srgbClr val="000000"/>
              </a:solidFill>
            </a:rPr>
            <a:t>y  a nivel intersectorial.</a:t>
          </a:r>
          <a:endParaRPr lang="es-CO" sz="2000" kern="1200" dirty="0">
            <a:solidFill>
              <a:srgbClr val="000000"/>
            </a:solidFill>
          </a:endParaRPr>
        </a:p>
      </dsp:txBody>
      <dsp:txXfrm>
        <a:off x="18" y="415531"/>
        <a:ext cx="2880150" cy="3960301"/>
      </dsp:txXfrm>
    </dsp:sp>
    <dsp:sp modelId="{D070D939-27C9-40FA-90F1-467C6B7ED414}">
      <dsp:nvSpPr>
        <dsp:cNvPr id="0" name=""/>
        <dsp:cNvSpPr/>
      </dsp:nvSpPr>
      <dsp:spPr>
        <a:xfrm>
          <a:off x="2873533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Sistema de Información Unificado de Convivencia Escolar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28)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</a:rPr>
            <a:t>Para la </a:t>
          </a:r>
          <a:r>
            <a:rPr lang="es-CO" sz="2000" b="1" kern="1200" dirty="0" smtClean="0">
              <a:solidFill>
                <a:srgbClr val="000000"/>
              </a:solidFill>
            </a:rPr>
            <a:t>identificación, registro y seguimiento </a:t>
          </a:r>
          <a:r>
            <a:rPr lang="es-CO" sz="2000" kern="1200" dirty="0" smtClean="0">
              <a:solidFill>
                <a:srgbClr val="000000"/>
              </a:solidFill>
            </a:rPr>
            <a:t>de los casos de acoso, violencia escolar y de vulneración de derechos sexuales y reproductivos.</a:t>
          </a:r>
          <a:endParaRPr lang="es-CO" sz="2000" kern="1200" dirty="0">
            <a:solidFill>
              <a:srgbClr val="000000"/>
            </a:solidFill>
          </a:endParaRPr>
        </a:p>
      </dsp:txBody>
      <dsp:txXfrm>
        <a:off x="2873533" y="415531"/>
        <a:ext cx="2880150" cy="3960301"/>
      </dsp:txXfrm>
    </dsp:sp>
    <dsp:sp modelId="{48DC9AC9-E4E9-4038-9C37-D929AFE7E50D}">
      <dsp:nvSpPr>
        <dsp:cNvPr id="0" name=""/>
        <dsp:cNvSpPr/>
      </dsp:nvSpPr>
      <dsp:spPr>
        <a:xfrm>
          <a:off x="5753683" y="415531"/>
          <a:ext cx="2880150" cy="3960301"/>
        </a:xfrm>
        <a:prstGeom prst="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Alianzas para la Orientación Escolar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(Artículo 32)</a:t>
          </a:r>
          <a:endParaRPr lang="es-CO" sz="12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Con las instituciones de educación superior, a través de la creación de </a:t>
          </a:r>
          <a:r>
            <a:rPr lang="es-CO" sz="1800" b="1" kern="1200" dirty="0" smtClean="0">
              <a:solidFill>
                <a:srgbClr val="000000"/>
              </a:solidFill>
            </a:rPr>
            <a:t>espacios de práctica de estudiantes de último semestre  </a:t>
          </a:r>
          <a:r>
            <a:rPr lang="es-CO" sz="1800" kern="1200" dirty="0" smtClean="0">
              <a:solidFill>
                <a:srgbClr val="000000"/>
              </a:solidFill>
            </a:rPr>
            <a:t>para participar en el proceso de orientación escolar </a:t>
          </a:r>
          <a:r>
            <a:rPr lang="es-CO" sz="1800" b="1" kern="1200" dirty="0" smtClean="0">
              <a:solidFill>
                <a:srgbClr val="000000"/>
              </a:solidFill>
            </a:rPr>
            <a:t>para</a:t>
          </a:r>
          <a:r>
            <a:rPr lang="es-CO" sz="1800" kern="1200" dirty="0" smtClean="0">
              <a:solidFill>
                <a:srgbClr val="000000"/>
              </a:solidFill>
            </a:rPr>
            <a:t> la convivencia y </a:t>
          </a:r>
          <a:r>
            <a:rPr lang="es-CO" sz="1800" b="1" kern="1200" dirty="0" smtClean="0">
              <a:solidFill>
                <a:srgbClr val="000000"/>
              </a:solidFill>
            </a:rPr>
            <a:t>apoyar al Comité Escolar de Convivencia </a:t>
          </a:r>
          <a:r>
            <a:rPr lang="es-CO" sz="1800" kern="1200" dirty="0" smtClean="0">
              <a:solidFill>
                <a:srgbClr val="000000"/>
              </a:solidFill>
            </a:rPr>
            <a:t>como enlace con las demás entidades que hacen parte del Sistema.</a:t>
          </a:r>
        </a:p>
      </dsp:txBody>
      <dsp:txXfrm>
        <a:off x="5753683" y="415531"/>
        <a:ext cx="2880150" cy="3960301"/>
      </dsp:txXfrm>
    </dsp:sp>
    <dsp:sp modelId="{F38D21D1-5F32-4EA1-9135-5403414A829A}">
      <dsp:nvSpPr>
        <dsp:cNvPr id="0" name=""/>
        <dsp:cNvSpPr/>
      </dsp:nvSpPr>
      <dsp:spPr>
        <a:xfrm>
          <a:off x="0" y="3655691"/>
          <a:ext cx="8640763" cy="37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BC4D0-5FE3-46D7-98FE-1FCFBBB75899}">
      <dsp:nvSpPr>
        <dsp:cNvPr id="0" name=""/>
        <dsp:cNvSpPr/>
      </dsp:nvSpPr>
      <dsp:spPr>
        <a:xfrm>
          <a:off x="3218503" y="2049886"/>
          <a:ext cx="2415868" cy="241586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Comité de Convivencia </a:t>
          </a:r>
          <a:r>
            <a:rPr lang="es-CO" sz="2200" b="1" kern="1200" dirty="0" smtClean="0"/>
            <a:t>Escolar</a:t>
          </a:r>
          <a:r>
            <a:rPr lang="es-CO" sz="2000" kern="1200" dirty="0" smtClean="0"/>
            <a:t> del EE</a:t>
          </a:r>
          <a:endParaRPr lang="es-CO" sz="2000" kern="1200" dirty="0"/>
        </a:p>
      </dsp:txBody>
      <dsp:txXfrm>
        <a:off x="3704200" y="2615792"/>
        <a:ext cx="1444474" cy="1241806"/>
      </dsp:txXfrm>
    </dsp:sp>
    <dsp:sp modelId="{59395F8A-BE3A-4C67-A508-603463E91CE8}">
      <dsp:nvSpPr>
        <dsp:cNvPr id="0" name=""/>
        <dsp:cNvSpPr/>
      </dsp:nvSpPr>
      <dsp:spPr>
        <a:xfrm>
          <a:off x="1422371" y="1228464"/>
          <a:ext cx="2538067" cy="225779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Comités </a:t>
          </a:r>
          <a:r>
            <a:rPr lang="es-CO" sz="2000" b="1" kern="1200" dirty="0" smtClean="0"/>
            <a:t>Territoriales</a:t>
          </a:r>
          <a:r>
            <a:rPr lang="es-CO" sz="1300" kern="1200" dirty="0" smtClean="0"/>
            <a:t> </a:t>
          </a:r>
          <a:r>
            <a:rPr lang="es-CO" sz="1300" kern="1200" dirty="0" smtClean="0"/>
            <a:t>de Convivencia Escolar</a:t>
          </a:r>
          <a:endParaRPr lang="es-CO" sz="1300" kern="1200" dirty="0"/>
        </a:p>
      </dsp:txBody>
      <dsp:txXfrm>
        <a:off x="2031518" y="1800305"/>
        <a:ext cx="1319773" cy="1114109"/>
      </dsp:txXfrm>
    </dsp:sp>
    <dsp:sp modelId="{4EDB5A4D-6D1B-493B-9408-B58FCEB3D5F4}">
      <dsp:nvSpPr>
        <dsp:cNvPr id="0" name=""/>
        <dsp:cNvSpPr/>
      </dsp:nvSpPr>
      <dsp:spPr>
        <a:xfrm rot="20700000">
          <a:off x="2619345" y="162616"/>
          <a:ext cx="2076813" cy="192969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Comité </a:t>
          </a:r>
          <a:r>
            <a:rPr lang="pt-BR" sz="2000" b="1" kern="1200" dirty="0" smtClean="0"/>
            <a:t>Nacional </a:t>
          </a:r>
          <a:r>
            <a:rPr lang="pt-BR" sz="1600" kern="1200" dirty="0" smtClean="0"/>
            <a:t>de </a:t>
          </a:r>
          <a:r>
            <a:rPr lang="pt-BR" sz="1600" kern="1200" dirty="0" err="1" smtClean="0"/>
            <a:t>Convivencia</a:t>
          </a:r>
          <a:r>
            <a:rPr lang="pt-BR" sz="1600" kern="1200" dirty="0" smtClean="0"/>
            <a:t> Escolar</a:t>
          </a:r>
          <a:endParaRPr lang="es-CO" sz="1600" kern="1200" dirty="0"/>
        </a:p>
      </dsp:txBody>
      <dsp:txXfrm rot="-20700000">
        <a:off x="3083577" y="577128"/>
        <a:ext cx="1148349" cy="1100669"/>
      </dsp:txXfrm>
    </dsp:sp>
    <dsp:sp modelId="{425253EB-682A-404D-9CA7-21DF3B79DF0F}">
      <dsp:nvSpPr>
        <dsp:cNvPr id="0" name=""/>
        <dsp:cNvSpPr/>
      </dsp:nvSpPr>
      <dsp:spPr>
        <a:xfrm>
          <a:off x="3034917" y="1684096"/>
          <a:ext cx="3092311" cy="3092311"/>
        </a:xfrm>
        <a:prstGeom prst="circularArrow">
          <a:avLst>
            <a:gd name="adj1" fmla="val 4687"/>
            <a:gd name="adj2" fmla="val 299029"/>
            <a:gd name="adj3" fmla="val 2520740"/>
            <a:gd name="adj4" fmla="val 15851457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9966E-1F95-47CD-B726-B9D54C4054AD}">
      <dsp:nvSpPr>
        <dsp:cNvPr id="0" name=""/>
        <dsp:cNvSpPr/>
      </dsp:nvSpPr>
      <dsp:spPr>
        <a:xfrm>
          <a:off x="1296146" y="936094"/>
          <a:ext cx="2246757" cy="2246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2B98-6CCA-4A8E-B61B-33D098DC1F96}">
      <dsp:nvSpPr>
        <dsp:cNvPr id="0" name=""/>
        <dsp:cNvSpPr/>
      </dsp:nvSpPr>
      <dsp:spPr>
        <a:xfrm>
          <a:off x="2398804" y="-111207"/>
          <a:ext cx="2422457" cy="2422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D9DB8-D60C-C845-8CCD-28197B586510}" type="datetimeFigureOut">
              <a:rPr lang="es-ES" smtClean="0"/>
              <a:t>29/11/13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17C89-2836-E247-BE1E-4D9E6A12566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4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54CFFE-4571-7B4D-9DC5-67741927F65A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CO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51B0AC-5A7F-1F42-B6DD-E9D261FEAA7D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1040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DDF1-23E9-4F99-B1C8-F60B8DF855D4}" type="datetimeFigureOut">
              <a:rPr lang="en-US"/>
              <a:pPr>
                <a:defRPr/>
              </a:pPr>
              <a:t>29/11/13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43AB-3EAA-4B7F-9D10-5AD44F339D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7902-CA95-4781-B280-8A29EBBE3765}" type="datetimeFigureOut">
              <a:rPr lang="en-US"/>
              <a:pPr>
                <a:defRPr/>
              </a:pPr>
              <a:t>29/11/13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FECB-13D6-42DF-8170-ED53AE4C43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47AD-3E51-42C1-B682-4962FBA755BC}" type="datetimeFigureOut">
              <a:rPr lang="en-US"/>
              <a:pPr>
                <a:defRPr/>
              </a:pPr>
              <a:t>29/11/13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82EE-4DC2-4A92-ABA1-BF0C9CFF3E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0CC40B-5E23-4325-8935-B4E3BFBE15C6}" type="datetimeFigureOut">
              <a:rPr lang="en-US" b="1">
                <a:latin typeface="Arial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29/11/13</a:t>
            </a:fld>
            <a:endParaRPr lang="en-US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879710-A7B8-40D3-94C7-D7D3C142FE1C}" type="slidenum">
              <a:rPr lang="en-US" b="1">
                <a:latin typeface="Arial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b="1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439" y="3933056"/>
            <a:ext cx="6727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Formaci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ón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para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la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Ciudadanía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: </a:t>
            </a:r>
          </a:p>
          <a:p>
            <a:pPr>
              <a:defRPr/>
            </a:pP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Compromiso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Todos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27651" name="7 Conector recto"/>
          <p:cNvCxnSpPr>
            <a:cxnSpLocks noChangeShapeType="1"/>
          </p:cNvCxnSpPr>
          <p:nvPr/>
        </p:nvCxnSpPr>
        <p:spPr bwMode="auto">
          <a:xfrm>
            <a:off x="323850" y="5084763"/>
            <a:ext cx="85693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388" y="5270500"/>
            <a:ext cx="73199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Mónica Figueroa Dorado</a:t>
            </a:r>
          </a:p>
          <a:p>
            <a:pPr>
              <a:defRPr/>
            </a:pPr>
            <a:r>
              <a:rPr lang="es-CO" sz="2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Directora de Calidad </a:t>
            </a:r>
          </a:p>
          <a:p>
            <a:pPr>
              <a:defRPr/>
            </a:pPr>
            <a:r>
              <a:rPr lang="es-CO" sz="2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Educación Preescolar, Básica y </a:t>
            </a:r>
            <a:r>
              <a:rPr lang="es-CO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Media</a:t>
            </a:r>
          </a:p>
          <a:p>
            <a:pPr>
              <a:defRPr/>
            </a:pPr>
            <a:r>
              <a:rPr lang="es-CO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Noviembre 29 de 2013</a:t>
            </a:r>
            <a:endParaRPr lang="es-CO" sz="2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16463" y="333375"/>
            <a:ext cx="43561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¿QUÉ ESTAMOS HACIENDO?</a:t>
            </a:r>
          </a:p>
        </p:txBody>
      </p:sp>
      <p:sp>
        <p:nvSpPr>
          <p:cNvPr id="35842" name="5 Rectángulo"/>
          <p:cNvSpPr>
            <a:spLocks noChangeArrowheads="1"/>
          </p:cNvSpPr>
          <p:nvPr/>
        </p:nvSpPr>
        <p:spPr bwMode="auto">
          <a:xfrm>
            <a:off x="2630488" y="4381500"/>
            <a:ext cx="6767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-36513" y="2325688"/>
            <a:ext cx="9204326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Calibri" charset="0"/>
              </a:rPr>
              <a:t>Crédito</a:t>
            </a:r>
            <a:r>
              <a:rPr lang="en-US" sz="2000" dirty="0" smtClean="0">
                <a:latin typeface="Calibri" charset="0"/>
              </a:rPr>
              <a:t> con el BID </a:t>
            </a:r>
            <a:r>
              <a:rPr lang="en-US" sz="2000" dirty="0" err="1" smtClean="0">
                <a:latin typeface="Calibri" charset="0"/>
              </a:rPr>
              <a:t>por</a:t>
            </a:r>
            <a:r>
              <a:rPr lang="en-US" sz="2000" dirty="0" smtClean="0">
                <a:latin typeface="Calibri" charset="0"/>
              </a:rPr>
              <a:t> US$12 </a:t>
            </a:r>
            <a:r>
              <a:rPr lang="en-US" sz="2000" dirty="0" err="1" smtClean="0">
                <a:latin typeface="Calibri" charset="0"/>
              </a:rPr>
              <a:t>millones</a:t>
            </a:r>
            <a:r>
              <a:rPr lang="en-US" sz="2000" dirty="0" smtClean="0">
                <a:latin typeface="Calibri" charset="0"/>
              </a:rPr>
              <a:t>  </a:t>
            </a:r>
            <a:r>
              <a:rPr lang="en-US" sz="2000" dirty="0" err="1" smtClean="0">
                <a:latin typeface="Calibri" charset="0"/>
              </a:rPr>
              <a:t>para</a:t>
            </a:r>
            <a:r>
              <a:rPr lang="en-US" sz="2000" dirty="0" smtClean="0">
                <a:latin typeface="Calibri" charset="0"/>
              </a:rPr>
              <a:t> el </a:t>
            </a:r>
            <a:r>
              <a:rPr lang="es-ES_tradnl" sz="2000" dirty="0" smtClean="0">
                <a:latin typeface="Calibri" charset="0"/>
              </a:rPr>
              <a:t>desarrollo de competencias ciudadanas  y Derechos Humanos</a:t>
            </a:r>
            <a:endParaRPr lang="es-CO" sz="2000" dirty="0" smtClean="0">
              <a:latin typeface="Calibri" charset="0"/>
            </a:endParaRPr>
          </a:p>
        </p:txBody>
      </p:sp>
      <p:sp>
        <p:nvSpPr>
          <p:cNvPr id="35845" name="22 Rectángulo"/>
          <p:cNvSpPr>
            <a:spLocks noChangeArrowheads="1"/>
          </p:cNvSpPr>
          <p:nvPr/>
        </p:nvSpPr>
        <p:spPr bwMode="auto">
          <a:xfrm>
            <a:off x="-36513" y="1322388"/>
            <a:ext cx="92043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800000"/>
                </a:solidFill>
                <a:cs typeface="Arial" charset="0"/>
              </a:rPr>
              <a:t>Más proyectos y mayores recursos para la formación en ciudadanía en las secretarías de educación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898847" y="3285009"/>
            <a:ext cx="79216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buSzPct val="125000"/>
              <a:defRPr/>
            </a:pPr>
            <a:r>
              <a:rPr lang="es-ES" sz="2000" b="0" dirty="0" smtClean="0">
                <a:cs typeface="Arial" pitchFamily="34" charset="0"/>
              </a:rPr>
              <a:t> </a:t>
            </a:r>
          </a:p>
          <a:p>
            <a:pPr marL="0" indent="0" algn="just">
              <a:spcBef>
                <a:spcPct val="20000"/>
              </a:spcBef>
              <a:buSzPct val="125000"/>
              <a:defRPr/>
            </a:pPr>
            <a:r>
              <a:rPr lang="es-ES" sz="2000" dirty="0" smtClean="0">
                <a:cs typeface="Arial" pitchFamily="34" charset="0"/>
              </a:rPr>
              <a:t>Objetivo del Componente</a:t>
            </a:r>
            <a:r>
              <a:rPr lang="es-ES" sz="2000" b="0" dirty="0" smtClean="0">
                <a:cs typeface="Arial" pitchFamily="34" charset="0"/>
              </a:rPr>
              <a:t>: </a:t>
            </a:r>
            <a:r>
              <a:rPr lang="es-CO" b="0" i="1" dirty="0" smtClean="0">
                <a:cs typeface="Arial" pitchFamily="34" charset="0"/>
              </a:rPr>
              <a:t>fortalecer la capacidad de los establecimientos educativos de preescolar, básica y media para crear ambientes de aprendizaje democráticos que incidan en la percepción de clima escolar y favorezcan el desempeño de los estudiantes.</a:t>
            </a:r>
            <a:endParaRPr lang="es-ES" b="0" i="1" dirty="0" smtClean="0">
              <a:cs typeface="Arial" pitchFamily="34" charset="0"/>
            </a:endParaRPr>
          </a:p>
          <a:p>
            <a:pPr algn="just">
              <a:spcBef>
                <a:spcPct val="20000"/>
              </a:spcBef>
              <a:buSzPct val="125000"/>
              <a:defRPr/>
            </a:pPr>
            <a:endParaRPr lang="es-ES" sz="2000" b="0" dirty="0" smtClean="0">
              <a:cs typeface="Arial" pitchFamily="34" charset="0"/>
            </a:endParaRPr>
          </a:p>
          <a:p>
            <a:pPr algn="just">
              <a:spcBef>
                <a:spcPct val="20000"/>
              </a:spcBef>
              <a:buSzPct val="125000"/>
              <a:defRPr/>
            </a:pPr>
            <a:endParaRPr lang="es-CO" sz="2800" b="0" dirty="0" smtClean="0">
              <a:solidFill>
                <a:srgbClr val="FF0000"/>
              </a:solidFill>
              <a:latin typeface="Arial M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92375"/>
              </p:ext>
            </p:extLst>
          </p:nvPr>
        </p:nvGraphicFramePr>
        <p:xfrm>
          <a:off x="179513" y="2003421"/>
          <a:ext cx="8640638" cy="3928947"/>
        </p:xfrm>
        <a:graphic>
          <a:graphicData uri="http://schemas.openxmlformats.org/drawingml/2006/table">
            <a:tbl>
              <a:tblPr firstRow="1" firstCol="1" bandRow="1"/>
              <a:tblGrid>
                <a:gridCol w="6881784"/>
                <a:gridCol w="1758854"/>
              </a:tblGrid>
              <a:tr h="432583">
                <a:tc>
                  <a:txBody>
                    <a:bodyPr/>
                    <a:lstStyle/>
                    <a:p>
                      <a:pPr marL="457200" indent="-4572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b="1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Categorías de inversión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b="1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BID USD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2.1 </a:t>
                      </a:r>
                      <a:r>
                        <a:rPr lang="es-ES" sz="1800" b="1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Fondo </a:t>
                      </a:r>
                      <a:r>
                        <a:rPr lang="es-ES" sz="1800" b="1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</a:t>
                      </a:r>
                      <a:r>
                        <a:rPr lang="es-ES" sz="1800" b="1" dirty="0" err="1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Concursable</a:t>
                      </a:r>
                      <a:r>
                        <a:rPr lang="es-ES" sz="1800" b="1" baseline="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</a:t>
                      </a:r>
                      <a:r>
                        <a:rPr lang="es-ES" sz="1800" b="1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para </a:t>
                      </a:r>
                      <a:r>
                        <a:rPr lang="es-ES" sz="1800" b="1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SE y ENS</a:t>
                      </a:r>
                      <a:endParaRPr lang="es-CO" sz="1600" b="1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800" b="1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8.700</a:t>
                      </a:r>
                      <a:endParaRPr lang="es-CO" sz="1800" b="1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5769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2.2 Asistencia técnica a SE para </a:t>
                      </a:r>
                      <a:r>
                        <a:rPr lang="es-ES" sz="160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sinergias </a:t>
                      </a: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con otros agentes locales y regionales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250</a:t>
                      </a:r>
                      <a:endParaRPr lang="es-CO" sz="160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2.3 Proyectos de investigación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750</a:t>
                      </a:r>
                      <a:endParaRPr lang="es-CO" sz="160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2.4 Formación de docentes y </a:t>
                      </a:r>
                      <a:r>
                        <a:rPr lang="es-ES" sz="160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directivos (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Bogotá. Pasto, Cali, Facatativá, Ibagué y Quindío)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1.450</a:t>
                      </a:r>
                      <a:endParaRPr lang="es-CO" sz="160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2.5 Indicadores de clima escolar en </a:t>
                      </a:r>
                      <a:r>
                        <a:rPr lang="es-ES" sz="160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IE </a:t>
                      </a:r>
                      <a:r>
                        <a:rPr lang="es-ES" sz="140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(Todas</a:t>
                      </a:r>
                      <a:r>
                        <a:rPr lang="es-ES" sz="1400" baseline="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las que participan del Fondo)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300</a:t>
                      </a:r>
                      <a:endParaRPr lang="es-CO" sz="160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2.6 </a:t>
                      </a:r>
                      <a:r>
                        <a:rPr lang="es-ES" sz="160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Uso pedagógico</a:t>
                      </a:r>
                      <a:r>
                        <a:rPr lang="es-ES" sz="1600" baseline="0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 resultados pruebas competencias ciudadanas *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550</a:t>
                      </a:r>
                      <a:endParaRPr lang="es-CO" sz="160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3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b="1" dirty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TOTAL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600" b="1" u="dbl" dirty="0" smtClean="0">
                          <a:effectLst/>
                          <a:latin typeface="Arial" pitchFamily="34" charset="0"/>
                          <a:ea typeface="Malgun Gothic"/>
                          <a:cs typeface="Arial" pitchFamily="34" charset="0"/>
                        </a:rPr>
                        <a:t>12.000</a:t>
                      </a:r>
                      <a:endParaRPr lang="es-CO" sz="1600" dirty="0">
                        <a:effectLst/>
                        <a:latin typeface="Arial" pitchFamily="34" charset="0"/>
                        <a:ea typeface="Malgun Gothic"/>
                        <a:cs typeface="Arial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634067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* En etapa de definición con el BID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16463" y="333375"/>
            <a:ext cx="43561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EJECUCION CRÉDITO BID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COMPONENTE 2</a:t>
            </a:r>
          </a:p>
        </p:txBody>
      </p:sp>
      <p:sp>
        <p:nvSpPr>
          <p:cNvPr id="20486" name="22 Rectángulo"/>
          <p:cNvSpPr>
            <a:spLocks noChangeArrowheads="1"/>
          </p:cNvSpPr>
          <p:nvPr/>
        </p:nvSpPr>
        <p:spPr bwMode="auto">
          <a:xfrm>
            <a:off x="179512" y="1556792"/>
            <a:ext cx="92043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Fondo  </a:t>
            </a:r>
            <a:r>
              <a:rPr lang="es-CO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Concursable</a:t>
            </a:r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CO" sz="3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para Secretarías de Educación </a:t>
            </a:r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y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CO" sz="3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Escuelas Normales Superiores </a:t>
            </a:r>
            <a:r>
              <a:rPr lang="es-CO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s-CO" sz="3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2924944"/>
            <a:ext cx="3456384" cy="12003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TOTAL RECURSOS FONDO  2013-2015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US 8.700.000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$16.704.000.000 COP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92080" y="2924944"/>
            <a:ext cx="3312368" cy="12003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TOTAL RECURSOS FONDO  ASIGNADOS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US $6.034.000</a:t>
            </a:r>
          </a:p>
          <a:p>
            <a:pPr algn="ctr"/>
            <a:r>
              <a:rPr lang="es-CO" b="1" dirty="0" smtClean="0"/>
              <a:t>$ </a:t>
            </a:r>
            <a:r>
              <a:rPr lang="es-CO" b="1" dirty="0"/>
              <a:t>11.586.192.171 </a:t>
            </a:r>
            <a:r>
              <a:rPr lang="es-CO" b="1" dirty="0" smtClean="0"/>
              <a:t>COP</a:t>
            </a:r>
            <a:endParaRPr lang="es-CO" b="1" dirty="0" smtClean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83778" y="4869160"/>
            <a:ext cx="3168352" cy="12003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TOTAL COMPROMETIDO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US $4.505.413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$8.650.393.752 COP (74%) del total asignados  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2 Rectángulo"/>
          <p:cNvSpPr>
            <a:spLocks noChangeArrowheads="1"/>
          </p:cNvSpPr>
          <p:nvPr/>
        </p:nvSpPr>
        <p:spPr bwMode="auto">
          <a:xfrm>
            <a:off x="4776514" y="548680"/>
            <a:ext cx="4392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Fondo  </a:t>
            </a:r>
            <a:r>
              <a:rPr lang="es-CO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Concursable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para Secretarías de Educación 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y  </a:t>
            </a:r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Escuelas Normales Superiores 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s-CO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30677"/>
              </p:ext>
            </p:extLst>
          </p:nvPr>
        </p:nvGraphicFramePr>
        <p:xfrm>
          <a:off x="683568" y="1628800"/>
          <a:ext cx="7992889" cy="39879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88726"/>
                <a:gridCol w="1028585"/>
                <a:gridCol w="1028585"/>
                <a:gridCol w="1446993"/>
              </a:tblGrid>
              <a:tr h="783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DATOS CONVOCATORIA CRÉDITO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PROYECTOS APROBADOS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effectLst/>
                        </a:rPr>
                        <a:t>CONVENIOS FIRMADOS 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NO FIRMAN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7836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u="none" strike="noStrike" dirty="0">
                          <a:effectLst/>
                        </a:rPr>
                        <a:t>Secretarías de Educación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</a:rPr>
                        <a:t>55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b="1" u="none" strike="noStrike" dirty="0">
                          <a:effectLst/>
                        </a:rPr>
                        <a:t>42</a:t>
                      </a:r>
                      <a:endParaRPr lang="es-CO" sz="2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</a:rPr>
                        <a:t>13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7836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u="none" strike="noStrike" dirty="0">
                          <a:effectLst/>
                        </a:rPr>
                        <a:t>Escuelas Normales Superiores 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</a:rPr>
                        <a:t>72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b="1" u="none" strike="noStrike" dirty="0">
                          <a:effectLst/>
                        </a:rPr>
                        <a:t>33</a:t>
                      </a:r>
                      <a:endParaRPr lang="es-CO" sz="2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</a:rPr>
                        <a:t>39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7836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u="none" strike="noStrike" dirty="0">
                          <a:effectLst/>
                        </a:rPr>
                        <a:t>TOTALES 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</a:rPr>
                        <a:t>127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500" b="1" u="none" strike="noStrike" dirty="0">
                          <a:effectLst/>
                        </a:rPr>
                        <a:t>75</a:t>
                      </a:r>
                      <a:endParaRPr lang="es-CO" sz="2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</a:rPr>
                        <a:t>52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80911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NO FIRMARON CONVENIO  13 ENTIDADES TERRITORIALES 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Floridablanca, Santiago de Cali, Popayán Barrancabermeja, Villavicencio, Antioquia, Quibdó, Soledad, Jamundí, Arauca, Dos Quebradas, Duitama, Florencia.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Y 39  ENS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959809"/>
            <a:ext cx="2592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000" dirty="0"/>
              <a:t>SE </a:t>
            </a:r>
            <a:r>
              <a:rPr lang="es-CO" sz="2000" dirty="0" err="1"/>
              <a:t>Apartadó</a:t>
            </a:r>
            <a:r>
              <a:rPr lang="es-CO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Armenia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Atlántico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Bello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Boyacá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</a:t>
            </a:r>
            <a:r>
              <a:rPr lang="es-CO" sz="2000" dirty="0" smtClean="0"/>
              <a:t>Bucaramanga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Bogotá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Cundinamarca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/>
              <a:t>SE </a:t>
            </a:r>
            <a:r>
              <a:rPr lang="es-CO" sz="2000" dirty="0"/>
              <a:t>Caldas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</a:t>
            </a:r>
            <a:r>
              <a:rPr lang="es-CO" sz="2000" dirty="0" smtClean="0"/>
              <a:t>Caquetá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Cartagena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Cartago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Chía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SE </a:t>
            </a:r>
            <a:r>
              <a:rPr lang="es-CO" sz="2000" dirty="0" smtClean="0"/>
              <a:t>Chocó</a:t>
            </a:r>
            <a:endParaRPr lang="es-CO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75856" y="1980123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 Cauca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 smtClean="0"/>
              <a:t>SE </a:t>
            </a:r>
            <a:r>
              <a:rPr lang="es-CO" sz="2000" dirty="0"/>
              <a:t>Envigado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</a:t>
            </a:r>
            <a:r>
              <a:rPr lang="es-CO" sz="2000" dirty="0" smtClean="0"/>
              <a:t>Huila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Ibagué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 smtClean="0"/>
              <a:t>SE Itagüí</a:t>
            </a:r>
            <a:endParaRPr lang="es-CO" sz="2000" dirty="0"/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Maicao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Montería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</a:t>
            </a:r>
            <a:r>
              <a:rPr lang="es-CO" sz="2000" dirty="0" smtClean="0"/>
              <a:t>Mosquera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Palmira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Pereira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Pitalito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Putumayo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San Andrés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s-CO" sz="2000" dirty="0"/>
              <a:t>SE Santa </a:t>
            </a:r>
            <a:r>
              <a:rPr lang="es-CO" sz="2000" dirty="0" smtClean="0"/>
              <a:t>Marta</a:t>
            </a:r>
            <a:endParaRPr lang="es-CO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1888371"/>
            <a:ext cx="3168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</a:t>
            </a:r>
            <a:r>
              <a:rPr lang="es-CO" sz="2000" dirty="0"/>
              <a:t>Soacha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Sogamoso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</a:t>
            </a:r>
            <a:r>
              <a:rPr lang="es-CO" sz="2000" dirty="0" smtClean="0"/>
              <a:t>Tuluá</a:t>
            </a:r>
            <a:endParaRPr lang="es-CO" sz="2000" dirty="0"/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Tumaco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Tunja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Vichada 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/>
              <a:t>SE Zipaquirá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</a:t>
            </a:r>
            <a:r>
              <a:rPr lang="es-CO" sz="2000" dirty="0"/>
              <a:t> Turbo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Manizales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Neiva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Norte de Santander 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Pasto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Piedecuesta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es-CO" sz="2000" dirty="0" smtClean="0"/>
              <a:t>SE Sabaneta</a:t>
            </a:r>
          </a:p>
          <a:p>
            <a:pPr marL="457200" indent="-457200">
              <a:buFont typeface="+mj-lt"/>
              <a:buAutoNum type="arabicPeriod" startAt="29"/>
            </a:pPr>
            <a:endParaRPr lang="es-CO" sz="20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55984" y="1268761"/>
            <a:ext cx="8780512" cy="648072"/>
          </a:xfrm>
        </p:spPr>
        <p:txBody>
          <a:bodyPr/>
          <a:lstStyle/>
          <a:p>
            <a:pPr algn="ctr"/>
            <a:r>
              <a:rPr lang="es-CO" sz="3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ＭＳ Ｐゴシック" pitchFamily="34" charset="-128"/>
                <a:cs typeface="Calibri"/>
              </a:rPr>
              <a:t>LOS QUE ESTAN EN EJECUCIÓN</a:t>
            </a:r>
            <a:endParaRPr lang="es-CO" sz="3000" b="0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65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55984" y="1268761"/>
            <a:ext cx="87805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30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 QUE SE APLAZARON</a:t>
            </a:r>
            <a:endParaRPr lang="es-CO" sz="30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5984" y="2276872"/>
            <a:ext cx="352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SE Antioquia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SE </a:t>
            </a:r>
            <a:r>
              <a:rPr lang="es-CO" sz="2400" dirty="0"/>
              <a:t>Arauca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/>
              <a:t>SE Barrancabermeja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/>
              <a:t>SE Dos </a:t>
            </a:r>
            <a:r>
              <a:rPr lang="es-CO" sz="2400" dirty="0" smtClean="0"/>
              <a:t>Quebradas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SE </a:t>
            </a:r>
            <a:r>
              <a:rPr lang="es-CO" sz="2400" dirty="0"/>
              <a:t>Duitama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SE Florencia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SE Floridablanca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88024" y="2238937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 Soledad Atlántico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 Villavicencio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 </a:t>
            </a:r>
            <a:r>
              <a:rPr lang="es-CO" sz="2400" dirty="0" smtClean="0"/>
              <a:t>Popayán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 Jamundí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 Quibdó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s-CO" sz="2400" dirty="0"/>
              <a:t>SE Santiago de </a:t>
            </a:r>
            <a:r>
              <a:rPr lang="es-CO" sz="2400" dirty="0" smtClean="0"/>
              <a:t>Cali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16338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9895" y="1485359"/>
            <a:ext cx="41127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Señora de Fátima </a:t>
            </a:r>
            <a:r>
              <a:rPr lang="es-CO" sz="1600" dirty="0" err="1"/>
              <a:t>Sabanagrande</a:t>
            </a:r>
            <a:r>
              <a:rPr lang="es-CO" sz="1600" dirty="0"/>
              <a:t> Atlántico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Manatí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Maria Auxiliadora de Santa Marta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San Pio X </a:t>
            </a:r>
            <a:r>
              <a:rPr lang="es-CO" sz="1600" dirty="0" err="1"/>
              <a:t>Itsmina</a:t>
            </a:r>
            <a:r>
              <a:rPr lang="es-CO" sz="1600" dirty="0"/>
              <a:t> Chocó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San Pedro Alejandrino Magdalena-Santa Marta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de Villahermosa Tolima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de Pamplona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Maria Auxiliadora DE Guadalupe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San Mateo Boyacá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</a:t>
            </a:r>
            <a:r>
              <a:rPr lang="es-CO" sz="1600" dirty="0" smtClean="0"/>
              <a:t>Florencia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/>
              <a:t>ENS </a:t>
            </a:r>
            <a:r>
              <a:rPr lang="es-CO" sz="1600" dirty="0"/>
              <a:t>San Bernardo Cundinamarca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Pitalito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</a:t>
            </a:r>
            <a:r>
              <a:rPr lang="es-CO" sz="1600" dirty="0" err="1"/>
              <a:t>Charalá</a:t>
            </a:r>
            <a:r>
              <a:rPr lang="es-CO" sz="1600" dirty="0"/>
              <a:t> Santander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/>
              <a:t>ENS </a:t>
            </a:r>
            <a:r>
              <a:rPr lang="es-CO" sz="1600" dirty="0" smtClean="0"/>
              <a:t>Ubaté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/>
              <a:t>ENS </a:t>
            </a:r>
            <a:r>
              <a:rPr lang="es-CO" sz="1600" dirty="0" err="1"/>
              <a:t>Sady</a:t>
            </a:r>
            <a:r>
              <a:rPr lang="es-CO" sz="1600" dirty="0"/>
              <a:t> </a:t>
            </a:r>
            <a:r>
              <a:rPr lang="es-CO" sz="1600" dirty="0" smtClean="0"/>
              <a:t>Tobón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/>
              <a:t>ENS </a:t>
            </a:r>
            <a:r>
              <a:rPr lang="es-CO" sz="1600" dirty="0"/>
              <a:t>Juan Ladrilleros Buenaventura</a:t>
            </a:r>
          </a:p>
          <a:p>
            <a:endParaRPr lang="es-C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499992" y="1453952"/>
            <a:ext cx="48245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/>
              <a:t>Santiago de Cali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de Piedecuesta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Maria Auxiliadora Granada Meta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Señora de la </a:t>
            </a:r>
            <a:r>
              <a:rPr lang="es-CO" sz="1600" dirty="0" smtClean="0"/>
              <a:t>Encarnación </a:t>
            </a:r>
            <a:r>
              <a:rPr lang="es-CO" sz="1600" dirty="0"/>
              <a:t>Pasca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de San Roque Antioquia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del </a:t>
            </a:r>
            <a:r>
              <a:rPr lang="es-CO" sz="1600" dirty="0" err="1"/>
              <a:t>Quindio</a:t>
            </a:r>
            <a:endParaRPr lang="es-CO" sz="1600" dirty="0"/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</a:t>
            </a:r>
            <a:r>
              <a:rPr lang="es-CO" sz="1600" dirty="0" err="1"/>
              <a:t>Lacides</a:t>
            </a:r>
            <a:r>
              <a:rPr lang="es-CO" sz="1600" dirty="0"/>
              <a:t> Iriarte  </a:t>
            </a:r>
            <a:r>
              <a:rPr lang="es-CO" sz="1600" dirty="0" err="1"/>
              <a:t>Sahagun</a:t>
            </a:r>
            <a:r>
              <a:rPr lang="es-CO" sz="1600" dirty="0"/>
              <a:t>-Cordoba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Sagrado Corazón de Chita Boyacá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Sagrada Familia  </a:t>
            </a:r>
            <a:r>
              <a:rPr lang="es-CO" sz="1600" dirty="0" err="1"/>
              <a:t>Urrao</a:t>
            </a:r>
            <a:r>
              <a:rPr lang="es-CO" sz="1600" dirty="0"/>
              <a:t> Antioquia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/>
              <a:t>ENS Pedro Justo Berrio Santa Rosa de </a:t>
            </a:r>
            <a:r>
              <a:rPr lang="es-CO" sz="1600" dirty="0" smtClean="0"/>
              <a:t>Osos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 err="1" smtClean="0"/>
              <a:t>Baranoa</a:t>
            </a:r>
            <a:endParaRPr lang="es-CO" sz="1600" dirty="0" smtClean="0"/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/>
              <a:t>Valle de </a:t>
            </a:r>
            <a:r>
              <a:rPr lang="es-CO" sz="1600" dirty="0" err="1" smtClean="0"/>
              <a:t>Tenza</a:t>
            </a:r>
            <a:endParaRPr lang="es-CO" sz="1600" dirty="0" smtClean="0"/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/>
              <a:t>de </a:t>
            </a:r>
            <a:r>
              <a:rPr lang="es-CO" sz="1600" dirty="0" err="1"/>
              <a:t>Amagá</a:t>
            </a:r>
            <a:r>
              <a:rPr lang="es-CO" sz="1600" dirty="0"/>
              <a:t> </a:t>
            </a:r>
            <a:r>
              <a:rPr lang="es-CO" sz="1600" dirty="0" smtClean="0"/>
              <a:t>Antioquia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/>
              <a:t>Divina Providencia La Palma </a:t>
            </a:r>
            <a:r>
              <a:rPr lang="es-CO" sz="1600" dirty="0" smtClean="0"/>
              <a:t>Cundinamarca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Pasto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"ENS </a:t>
            </a:r>
            <a:r>
              <a:rPr lang="es-CO" sz="1600" dirty="0"/>
              <a:t>Presbítero Gómez </a:t>
            </a:r>
            <a:r>
              <a:rPr lang="es-CO" sz="1600" dirty="0" err="1"/>
              <a:t>IsazaSonsón</a:t>
            </a:r>
            <a:r>
              <a:rPr lang="es-CO" sz="1600" dirty="0"/>
              <a:t>-Antioquia </a:t>
            </a:r>
            <a:r>
              <a:rPr lang="es-CO" sz="1600" dirty="0" smtClean="0"/>
              <a:t>“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s-CO" sz="1600" dirty="0" smtClean="0"/>
              <a:t>ENS </a:t>
            </a:r>
            <a:r>
              <a:rPr lang="es-CO" sz="1600" dirty="0"/>
              <a:t>de la </a:t>
            </a:r>
            <a:r>
              <a:rPr lang="es-CO" sz="1600" dirty="0" err="1"/>
              <a:t>Mojana</a:t>
            </a:r>
            <a:r>
              <a:rPr lang="es-CO" sz="1600" dirty="0"/>
              <a:t> </a:t>
            </a:r>
            <a:r>
              <a:rPr lang="es-CO" sz="1600" dirty="0" smtClean="0"/>
              <a:t>Majagual-Sucre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0691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84" y="1340768"/>
            <a:ext cx="8780512" cy="648072"/>
          </a:xfrm>
        </p:spPr>
        <p:txBody>
          <a:bodyPr/>
          <a:lstStyle/>
          <a:p>
            <a:pPr algn="ctr"/>
            <a:r>
              <a:rPr lang="es-CO" sz="3000" b="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REQUISITOS PARA DESEMBOLSO 1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5288" y="1988840"/>
            <a:ext cx="82804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romanUcPeriod"/>
              <a:defRPr/>
            </a:pPr>
            <a:r>
              <a:rPr lang="es-CO" sz="2400" dirty="0" smtClean="0">
                <a:solidFill>
                  <a:schemeClr val="tx1"/>
                </a:solidFill>
              </a:rPr>
              <a:t>El </a:t>
            </a:r>
            <a:r>
              <a:rPr lang="es-CO" sz="2400" dirty="0">
                <a:solidFill>
                  <a:schemeClr val="tx1"/>
                </a:solidFill>
              </a:rPr>
              <a:t>flujo de caja para los primeros meses del proyecto correspondientes a la primera fase del mismo, acorde con el cronograma y plan de acción ajustado</a:t>
            </a:r>
            <a:r>
              <a:rPr lang="es-CO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es-CO" sz="24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CO" sz="2400" dirty="0" smtClean="0">
                <a:solidFill>
                  <a:schemeClr val="tx1"/>
                </a:solidFill>
              </a:rPr>
              <a:t>Documento </a:t>
            </a:r>
            <a:r>
              <a:rPr lang="es-CO" sz="2400" dirty="0">
                <a:solidFill>
                  <a:schemeClr val="tx1"/>
                </a:solidFill>
              </a:rPr>
              <a:t>con la metodología, la </a:t>
            </a:r>
            <a:r>
              <a:rPr lang="es-CO" sz="2400" dirty="0" smtClean="0">
                <a:solidFill>
                  <a:schemeClr val="tx1"/>
                </a:solidFill>
              </a:rPr>
              <a:t>agenda</a:t>
            </a:r>
            <a:r>
              <a:rPr lang="es-CO" sz="2400" dirty="0">
                <a:solidFill>
                  <a:schemeClr val="tx1"/>
                </a:solidFill>
              </a:rPr>
              <a:t>, las  evidencias de la convocatoria y los resultados de la realización de una jornada de socialización y concertación de las acciones  a desarrollar con los establecimientos educativos priorizadas por la SE para ejecutar el proyecto. </a:t>
            </a:r>
            <a:endParaRPr lang="es-C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84" y="1268761"/>
            <a:ext cx="8780512" cy="648072"/>
          </a:xfrm>
        </p:spPr>
        <p:txBody>
          <a:bodyPr/>
          <a:lstStyle/>
          <a:p>
            <a:pPr algn="ctr"/>
            <a:r>
              <a:rPr lang="es-CO" sz="3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ＭＳ Ｐゴシック" pitchFamily="34" charset="-128"/>
                <a:cs typeface="Calibri"/>
              </a:rPr>
              <a:t>REQUISITOS PARA DESEMBOLSO 2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5288" y="1844824"/>
            <a:ext cx="82804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romanUcPeriod"/>
              <a:defRPr/>
            </a:pPr>
            <a:r>
              <a:rPr lang="es-CO" sz="1800" dirty="0" smtClean="0">
                <a:solidFill>
                  <a:schemeClr val="tx1"/>
                </a:solidFill>
              </a:rPr>
              <a:t>Cumplimiento </a:t>
            </a:r>
            <a:r>
              <a:rPr lang="es-CO" sz="1800" dirty="0">
                <a:solidFill>
                  <a:schemeClr val="tx1"/>
                </a:solidFill>
              </a:rPr>
              <a:t>del plan de acción de acuerdo con lo planteado en el cronograma.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CO" sz="1800" dirty="0" smtClean="0">
                <a:solidFill>
                  <a:schemeClr val="tx1"/>
                </a:solidFill>
              </a:rPr>
              <a:t>Documento </a:t>
            </a:r>
            <a:r>
              <a:rPr lang="es-CO" sz="1800" dirty="0">
                <a:solidFill>
                  <a:schemeClr val="tx1"/>
                </a:solidFill>
              </a:rPr>
              <a:t>que contenga las alianzas locales alcanzadas.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CO" sz="1800" dirty="0" smtClean="0">
                <a:solidFill>
                  <a:schemeClr val="tx1"/>
                </a:solidFill>
              </a:rPr>
              <a:t>Documento </a:t>
            </a:r>
            <a:r>
              <a:rPr lang="es-CO" sz="1800" dirty="0">
                <a:solidFill>
                  <a:schemeClr val="tx1"/>
                </a:solidFill>
              </a:rPr>
              <a:t>que dé cuenta de la jornada de socialización y la realización de la acciones concertadas con los establecimientos educativos priorizados por la SE.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CO" sz="1800" dirty="0" smtClean="0">
                <a:solidFill>
                  <a:schemeClr val="tx1"/>
                </a:solidFill>
              </a:rPr>
              <a:t>Entrega </a:t>
            </a:r>
            <a:r>
              <a:rPr lang="es-CO" sz="1800" dirty="0">
                <a:solidFill>
                  <a:schemeClr val="tx1"/>
                </a:solidFill>
              </a:rPr>
              <a:t>del mapeo de actores, que establezca la ruta para la gestión de alianzas locales y que sirva de indicador de uno de los componentes, de acuerdo con el documento técnico del proyecto que hace parte integral del presente Convenio. 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s-CO" sz="1800" dirty="0" smtClean="0">
                <a:solidFill>
                  <a:schemeClr val="tx1"/>
                </a:solidFill>
              </a:rPr>
              <a:t>Base </a:t>
            </a:r>
            <a:r>
              <a:rPr lang="es-CO" sz="1800" dirty="0">
                <a:solidFill>
                  <a:schemeClr val="tx1"/>
                </a:solidFill>
              </a:rPr>
              <a:t>de datos en formato MINISTERIO que dé cuenta de los docentes, directivos docentes, estudiantes y establecimientos educativos beneficiados con el proyecto objeto del presente Convenio.</a:t>
            </a:r>
          </a:p>
        </p:txBody>
      </p:sp>
    </p:spTree>
    <p:extLst>
      <p:ext uri="{BB962C8B-B14F-4D97-AF65-F5344CB8AC3E}">
        <p14:creationId xmlns:p14="http://schemas.microsoft.com/office/powerpoint/2010/main" val="18895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5900" y="2420938"/>
            <a:ext cx="89233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 b="0">
                <a:effectLst>
                  <a:outerShdw blurRad="38100" dist="38100" dir="2700000" algn="tl">
                    <a:srgbClr val="DDDDDD"/>
                  </a:outerShdw>
                </a:effectLst>
                <a:ea typeface="Arial Unicode MS" charset="0"/>
                <a:cs typeface="Arial" charset="0"/>
              </a:rPr>
              <a:t>“Por la cual se crea El Sistema Nacional De Convivencia Escolar y Formación para el Ejercicio de los Derechos Humanos, la Educación para la Sexualidad y la Prevención y Mitigación de la Violencia Escolar” </a:t>
            </a:r>
            <a:endParaRPr lang="en-US" sz="2800" b="0">
              <a:effectLst>
                <a:outerShdw blurRad="38100" dist="38100" dir="2700000" algn="tl">
                  <a:srgbClr val="DDDDDD"/>
                </a:outerShdw>
              </a:effectLst>
              <a:ea typeface="Arial Unicode MS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19700" y="549275"/>
            <a:ext cx="3708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LEY 1620 DE 2013</a:t>
            </a:r>
            <a:endParaRPr lang="es-CO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1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5 Marcador de contenido"/>
          <p:cNvSpPr txBox="1">
            <a:spLocks/>
          </p:cNvSpPr>
          <p:nvPr/>
        </p:nvSpPr>
        <p:spPr bwMode="auto">
          <a:xfrm>
            <a:off x="107950" y="1628775"/>
            <a:ext cx="8856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SzPct val="120000"/>
              <a:buFont typeface="Arial" charset="0"/>
              <a:buNone/>
            </a:pPr>
            <a:r>
              <a:rPr lang="es-CO" i="1"/>
              <a:t>Una </a:t>
            </a:r>
            <a:r>
              <a:rPr lang="es-CO" i="1">
                <a:solidFill>
                  <a:srgbClr val="8D0A14"/>
                </a:solidFill>
              </a:rPr>
              <a:t>educación de calidad </a:t>
            </a:r>
            <a:r>
              <a:rPr lang="es-CO" i="1"/>
              <a:t>es aquella que forma </a:t>
            </a:r>
            <a:r>
              <a:rPr lang="es-CO" i="1">
                <a:solidFill>
                  <a:srgbClr val="8D0A14"/>
                </a:solidFill>
              </a:rPr>
              <a:t>mejores seres humanos</a:t>
            </a:r>
            <a:r>
              <a:rPr lang="es-CO" i="1"/>
              <a:t>, ciudadanos con valores éticos, respetuosos de lo público, que </a:t>
            </a:r>
            <a:r>
              <a:rPr lang="es-CO" i="1">
                <a:solidFill>
                  <a:srgbClr val="8D0A14"/>
                </a:solidFill>
              </a:rPr>
              <a:t>ejercen los derechos humanos y conviven en paz</a:t>
            </a:r>
            <a:r>
              <a:rPr lang="es-CO" i="1"/>
              <a:t>. </a:t>
            </a:r>
          </a:p>
          <a:p>
            <a:pPr algn="just">
              <a:buSzPct val="120000"/>
              <a:buFont typeface="Arial" charset="0"/>
              <a:buNone/>
            </a:pPr>
            <a:endParaRPr lang="es-CO" i="1"/>
          </a:p>
          <a:p>
            <a:pPr algn="just">
              <a:buSzPct val="120000"/>
              <a:buFont typeface="Arial" charset="0"/>
              <a:buNone/>
            </a:pPr>
            <a:r>
              <a:rPr lang="es-CO" i="1"/>
              <a:t>Una educación que genera </a:t>
            </a:r>
            <a:r>
              <a:rPr lang="es-CO" i="1">
                <a:solidFill>
                  <a:srgbClr val="8D0A14"/>
                </a:solidFill>
              </a:rPr>
              <a:t>oportunidades</a:t>
            </a:r>
            <a:r>
              <a:rPr lang="es-CO" i="1"/>
              <a:t> legítimas de </a:t>
            </a:r>
            <a:r>
              <a:rPr lang="es-CO" i="1">
                <a:solidFill>
                  <a:srgbClr val="8D0A14"/>
                </a:solidFill>
              </a:rPr>
              <a:t>progreso y prosperidad </a:t>
            </a:r>
            <a:r>
              <a:rPr lang="es-CO" i="1"/>
              <a:t>para ellos y para el país.</a:t>
            </a:r>
          </a:p>
          <a:p>
            <a:pPr algn="just">
              <a:buSzPct val="120000"/>
              <a:buFont typeface="Arial" charset="0"/>
              <a:buNone/>
            </a:pPr>
            <a:endParaRPr lang="es-CO" i="1"/>
          </a:p>
          <a:p>
            <a:pPr algn="just">
              <a:buSzPct val="120000"/>
              <a:buFont typeface="Arial" charset="0"/>
              <a:buNone/>
            </a:pPr>
            <a:r>
              <a:rPr lang="es-CO" i="1"/>
              <a:t>Una educación </a:t>
            </a:r>
            <a:r>
              <a:rPr lang="es-CO" i="1">
                <a:solidFill>
                  <a:srgbClr val="8D0A14"/>
                </a:solidFill>
              </a:rPr>
              <a:t>competitiva</a:t>
            </a:r>
            <a:r>
              <a:rPr lang="es-CO" i="1"/>
              <a:t>, que contribuye a cerrar brechas de inequidad, centrada en la institución educativa y en la que participa toda la sociedad.</a:t>
            </a:r>
            <a:r>
              <a:rPr lang="es-CO"/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932363" y="260350"/>
            <a:ext cx="4211637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POLÍTICA DE CALIDAD DE LA EDUCACIÓN 2010-2014</a:t>
            </a:r>
          </a:p>
        </p:txBody>
      </p:sp>
    </p:spTree>
    <p:extLst>
      <p:ext uri="{BB962C8B-B14F-4D97-AF65-F5344CB8AC3E}">
        <p14:creationId xmlns:p14="http://schemas.microsoft.com/office/powerpoint/2010/main" val="35975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8 Rectángulo"/>
          <p:cNvSpPr>
            <a:spLocks noChangeArrowheads="1"/>
          </p:cNvSpPr>
          <p:nvPr/>
        </p:nvSpPr>
        <p:spPr bwMode="auto">
          <a:xfrm>
            <a:off x="179388" y="1341438"/>
            <a:ext cx="8713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>
                <a:solidFill>
                  <a:srgbClr val="800000"/>
                </a:solidFill>
                <a:cs typeface="Arial" charset="0"/>
              </a:rPr>
              <a:t>Objetivos del Sistema Nacional de Convivencia Escolar </a:t>
            </a:r>
            <a:r>
              <a:rPr lang="es-CO" sz="1800">
                <a:solidFill>
                  <a:srgbClr val="800000"/>
                </a:solidFill>
                <a:cs typeface="Arial" charset="0"/>
              </a:rPr>
              <a:t>(Artículo 4)</a:t>
            </a:r>
            <a:endParaRPr lang="es-CO" sz="120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39938" name="7 Marcador de contenido"/>
          <p:cNvSpPr>
            <a:spLocks noGrp="1"/>
          </p:cNvSpPr>
          <p:nvPr>
            <p:ph idx="1"/>
          </p:nvPr>
        </p:nvSpPr>
        <p:spPr>
          <a:xfrm>
            <a:off x="500063" y="1878013"/>
            <a:ext cx="8175625" cy="41433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es-CO" sz="200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s-CO" sz="2000">
                <a:latin typeface="Arial" charset="0"/>
                <a:cs typeface="Arial" charset="0"/>
              </a:rPr>
              <a:t>Contribuir a </a:t>
            </a:r>
            <a:r>
              <a:rPr lang="es-CO" sz="2000" i="1">
                <a:latin typeface="Arial" charset="0"/>
                <a:cs typeface="Arial" charset="0"/>
              </a:rPr>
              <a:t>la </a:t>
            </a:r>
            <a:r>
              <a:rPr lang="es-CO" sz="2000" b="1" i="1">
                <a:latin typeface="Arial" charset="0"/>
                <a:cs typeface="Arial" charset="0"/>
              </a:rPr>
              <a:t>formación de ciudadanos activos </a:t>
            </a:r>
            <a:r>
              <a:rPr lang="es-CO" sz="2000">
                <a:latin typeface="Arial" charset="0"/>
                <a:cs typeface="Arial" charset="0"/>
              </a:rPr>
              <a:t>que aporten a la construcción de una sociedad democrática, participativa, pluralista e intercultural.</a:t>
            </a:r>
          </a:p>
          <a:p>
            <a:pPr marL="0" indent="0" algn="just">
              <a:buFont typeface="Arial" charset="0"/>
              <a:buNone/>
            </a:pPr>
            <a:r>
              <a:rPr lang="es-CO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Articular acciones con el Estado  </a:t>
            </a: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para garantizar la protección integral de los niños, niñas y adolescentes en los espacios educativos.</a:t>
            </a:r>
          </a:p>
          <a:p>
            <a:pPr marL="0" indent="0" algn="just">
              <a:buFont typeface="Arial" charset="0"/>
              <a:buNone/>
            </a:pP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Fomentar mecanismos de </a:t>
            </a:r>
            <a:r>
              <a:rPr lang="es-CO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prevención, protección, detección </a:t>
            </a: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temprana y </a:t>
            </a:r>
            <a:r>
              <a:rPr lang="es-CO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denuncia</a:t>
            </a: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Fomentar y fortalecer la </a:t>
            </a:r>
            <a:r>
              <a:rPr lang="es-CO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educación en y para la paz</a:t>
            </a: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</a:p>
          <a:p>
            <a:pPr marL="0" indent="0" algn="just">
              <a:buFont typeface="Arial" charset="0"/>
              <a:buNone/>
            </a:pP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Contribuir a la </a:t>
            </a:r>
            <a:r>
              <a:rPr lang="es-CO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prevención del embarazo en la adolescencia </a:t>
            </a:r>
            <a:r>
              <a:rPr lang="es-CO" sz="2000">
                <a:solidFill>
                  <a:srgbClr val="000000"/>
                </a:solidFill>
                <a:latin typeface="Arial" charset="0"/>
                <a:cs typeface="Arial" charset="0"/>
              </a:rPr>
              <a:t>y a la reducción de enfermedades de transmisión sexual.</a:t>
            </a:r>
          </a:p>
          <a:p>
            <a:pPr marL="0" indent="0" algn="just">
              <a:buFont typeface="Arial" charset="0"/>
              <a:buNone/>
            </a:pPr>
            <a:endParaRPr lang="es-CO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>
              <a:buFont typeface="Wingdings" charset="0"/>
              <a:buChar char="Ø"/>
            </a:pPr>
            <a:endParaRPr lang="es-CO" sz="200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CO" sz="200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s-CO" sz="20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4663" y="534988"/>
            <a:ext cx="4967287" cy="46037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LEY 1620 DE 2013</a:t>
            </a:r>
          </a:p>
        </p:txBody>
      </p:sp>
      <p:sp>
        <p:nvSpPr>
          <p:cNvPr id="5" name="4 Cheurón"/>
          <p:cNvSpPr>
            <a:spLocks noChangeArrowheads="1"/>
          </p:cNvSpPr>
          <p:nvPr/>
        </p:nvSpPr>
        <p:spPr bwMode="auto">
          <a:xfrm>
            <a:off x="275909" y="2348880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10 Cheurón"/>
          <p:cNvSpPr>
            <a:spLocks noChangeArrowheads="1"/>
          </p:cNvSpPr>
          <p:nvPr/>
        </p:nvSpPr>
        <p:spPr bwMode="auto">
          <a:xfrm>
            <a:off x="275909" y="3284984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11 Cheurón"/>
          <p:cNvSpPr>
            <a:spLocks noChangeArrowheads="1"/>
          </p:cNvSpPr>
          <p:nvPr/>
        </p:nvSpPr>
        <p:spPr bwMode="auto">
          <a:xfrm>
            <a:off x="251520" y="4005064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12 Cheurón"/>
          <p:cNvSpPr>
            <a:spLocks noChangeArrowheads="1"/>
          </p:cNvSpPr>
          <p:nvPr/>
        </p:nvSpPr>
        <p:spPr bwMode="auto">
          <a:xfrm>
            <a:off x="275909" y="4653136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13 Cheurón"/>
          <p:cNvSpPr>
            <a:spLocks noChangeArrowheads="1"/>
          </p:cNvSpPr>
          <p:nvPr/>
        </p:nvSpPr>
        <p:spPr bwMode="auto">
          <a:xfrm>
            <a:off x="275909" y="5013176"/>
            <a:ext cx="240413" cy="274709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5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1412776"/>
          <a:ext cx="864076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932363" y="476250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z="200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HERRAMIENTAS CREADAS </a:t>
            </a:r>
          </a:p>
          <a:p>
            <a:pPr algn="ctr">
              <a:defRPr/>
            </a:pPr>
            <a:r>
              <a:rPr lang="es-CO" sz="200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POR LA LEY </a:t>
            </a:r>
          </a:p>
        </p:txBody>
      </p:sp>
    </p:spTree>
    <p:extLst>
      <p:ext uri="{BB962C8B-B14F-4D97-AF65-F5344CB8AC3E}">
        <p14:creationId xmlns:p14="http://schemas.microsoft.com/office/powerpoint/2010/main" val="38267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323850" y="2276872"/>
            <a:ext cx="8640763" cy="2554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" algn="ctr">
              <a:defRPr/>
            </a:pPr>
            <a:r>
              <a:rPr lang="es-ES_tradnl" sz="3200" dirty="0">
                <a:latin typeface="Calibri" charset="0"/>
              </a:rPr>
              <a:t>El Ministerio de Educación Nacional </a:t>
            </a:r>
            <a:r>
              <a:rPr lang="es-ES_tradnl" sz="3200" dirty="0" smtClean="0">
                <a:latin typeface="Calibri" charset="0"/>
              </a:rPr>
              <a:t>lider</a:t>
            </a:r>
            <a:r>
              <a:rPr lang="es-ES_tradnl" sz="3200" dirty="0" smtClean="0">
                <a:latin typeface="Calibri" charset="0"/>
              </a:rPr>
              <a:t>ó</a:t>
            </a:r>
            <a:r>
              <a:rPr lang="es-ES_tradnl" sz="3200" dirty="0" smtClean="0">
                <a:latin typeface="Calibri" charset="0"/>
              </a:rPr>
              <a:t> </a:t>
            </a:r>
            <a:r>
              <a:rPr lang="es-ES_tradnl" sz="3200" dirty="0">
                <a:latin typeface="Calibri" charset="0"/>
              </a:rPr>
              <a:t>la reglamentación de la Ley de Convivencia Escolar a través de un proceso participativo que </a:t>
            </a:r>
            <a:r>
              <a:rPr lang="es-ES_tradnl" sz="3200" dirty="0" smtClean="0">
                <a:latin typeface="Calibri" charset="0"/>
              </a:rPr>
              <a:t>involucr</a:t>
            </a:r>
            <a:r>
              <a:rPr lang="es-ES_tradnl" sz="3200" dirty="0" smtClean="0">
                <a:latin typeface="Calibri" charset="0"/>
              </a:rPr>
              <a:t>ó</a:t>
            </a:r>
            <a:r>
              <a:rPr lang="es-ES_tradnl" sz="3200" dirty="0" smtClean="0">
                <a:latin typeface="Calibri" charset="0"/>
              </a:rPr>
              <a:t> </a:t>
            </a:r>
            <a:r>
              <a:rPr lang="es-ES_tradnl" sz="3200" dirty="0">
                <a:latin typeface="Calibri" charset="0"/>
              </a:rPr>
              <a:t>actores de diferentes niveles territoriales y de la comunidad educativa.  </a:t>
            </a:r>
            <a:endParaRPr lang="es-ES" sz="3200" dirty="0">
              <a:latin typeface="Calibri" charset="0"/>
            </a:endParaRPr>
          </a:p>
        </p:txBody>
      </p:sp>
      <p:sp>
        <p:nvSpPr>
          <p:cNvPr id="45058" name="23 Rectángulo"/>
          <p:cNvSpPr>
            <a:spLocks noChangeArrowheads="1"/>
          </p:cNvSpPr>
          <p:nvPr/>
        </p:nvSpPr>
        <p:spPr bwMode="auto">
          <a:xfrm>
            <a:off x="631825" y="1609725"/>
            <a:ext cx="787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 dirty="0">
                <a:solidFill>
                  <a:srgbClr val="800000"/>
                </a:solidFill>
                <a:cs typeface="Arial" charset="0"/>
              </a:rPr>
              <a:t>Proceso Reglamentación Ley 1620 de 2013</a:t>
            </a:r>
          </a:p>
        </p:txBody>
      </p:sp>
      <p:sp>
        <p:nvSpPr>
          <p:cNvPr id="4" name="23 Rectángulo"/>
          <p:cNvSpPr>
            <a:spLocks noChangeArrowheads="1"/>
          </p:cNvSpPr>
          <p:nvPr/>
        </p:nvSpPr>
        <p:spPr bwMode="auto">
          <a:xfrm>
            <a:off x="611560" y="5157192"/>
            <a:ext cx="7870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600" b="1" dirty="0" smtClean="0">
                <a:solidFill>
                  <a:srgbClr val="800000"/>
                </a:solidFill>
                <a:cs typeface="Arial" charset="0"/>
              </a:rPr>
              <a:t>Decreto1965 de 2013</a:t>
            </a:r>
            <a:endParaRPr lang="es-CO" sz="3600" b="1" dirty="0">
              <a:solidFill>
                <a:srgbClr val="8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61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78012624"/>
              </p:ext>
            </p:extLst>
          </p:nvPr>
        </p:nvGraphicFramePr>
        <p:xfrm>
          <a:off x="2267744" y="1484784"/>
          <a:ext cx="68762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48472" y="332656"/>
            <a:ext cx="4604048" cy="648072"/>
          </a:xfrm>
        </p:spPr>
        <p:txBody>
          <a:bodyPr/>
          <a:lstStyle/>
          <a:p>
            <a:pPr algn="ctr"/>
            <a:r>
              <a:rPr lang="es-CO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LEY 1620 DE 2013 RETOS COMPARTIDOS</a:t>
            </a:r>
            <a:endParaRPr lang="es-CO" sz="24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12757" y="2132856"/>
            <a:ext cx="303510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altLang="es-CO" sz="2600" b="0" dirty="0" smtClean="0">
                <a:solidFill>
                  <a:schemeClr val="tx1"/>
                </a:solidFill>
              </a:rPr>
              <a:t>Conformación del del </a:t>
            </a:r>
            <a:r>
              <a:rPr lang="es-CO" altLang="es-CO" sz="2600" u="sng" dirty="0" smtClean="0">
                <a:solidFill>
                  <a:schemeClr val="tx1"/>
                </a:solidFill>
              </a:rPr>
              <a:t>100%</a:t>
            </a:r>
            <a:r>
              <a:rPr lang="es-CO" altLang="es-CO" sz="2600" b="0" dirty="0" smtClean="0">
                <a:solidFill>
                  <a:schemeClr val="tx1"/>
                </a:solidFill>
              </a:rPr>
              <a:t> de los </a:t>
            </a:r>
            <a:r>
              <a:rPr lang="es-CO" altLang="es-CO" sz="2600" u="sng" dirty="0" smtClean="0">
                <a:solidFill>
                  <a:schemeClr val="tx1"/>
                </a:solidFill>
              </a:rPr>
              <a:t>comités</a:t>
            </a:r>
            <a:r>
              <a:rPr lang="es-CO" altLang="es-CO" sz="2600" b="0" dirty="0" smtClean="0">
                <a:solidFill>
                  <a:schemeClr val="tx1"/>
                </a:solidFill>
              </a:rPr>
              <a:t> en los distintos niveles del Sistema Nacional de Convivencia Escolar:</a:t>
            </a:r>
            <a:br>
              <a:rPr lang="es-CO" altLang="es-CO" sz="2600" b="0" dirty="0" smtClean="0">
                <a:solidFill>
                  <a:schemeClr val="tx1"/>
                </a:solidFill>
              </a:rPr>
            </a:br>
            <a:r>
              <a:rPr lang="es-CO" altLang="es-CO" sz="2600" b="0" dirty="0" smtClean="0">
                <a:solidFill>
                  <a:schemeClr val="tx1"/>
                </a:solidFill>
              </a:rPr>
              <a:t/>
            </a:r>
            <a:br>
              <a:rPr lang="es-CO" altLang="es-CO" sz="2600" b="0" dirty="0" smtClean="0">
                <a:solidFill>
                  <a:schemeClr val="tx1"/>
                </a:solidFill>
              </a:rPr>
            </a:br>
            <a:r>
              <a:rPr lang="es-CO" altLang="es-CO" sz="2600" b="0" dirty="0" smtClean="0">
                <a:solidFill>
                  <a:schemeClr val="tx1"/>
                </a:solidFill>
              </a:rPr>
              <a:t/>
            </a:r>
            <a:br>
              <a:rPr lang="es-CO" altLang="es-CO" sz="2600" b="0" dirty="0" smtClean="0">
                <a:solidFill>
                  <a:schemeClr val="tx1"/>
                </a:solidFill>
              </a:rPr>
            </a:br>
            <a:endParaRPr lang="es-CO" altLang="es-CO" sz="2600" b="0" dirty="0" smtClean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55172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" pitchFamily="34" charset="0"/>
                <a:ea typeface="ＭＳ Ｐゴシック" charset="0"/>
                <a:cs typeface="Arial" pitchFamily="34" charset="0"/>
              </a:rPr>
              <a:t>11 de marzo de 2014</a:t>
            </a:r>
          </a:p>
        </p:txBody>
      </p:sp>
    </p:spTree>
    <p:extLst>
      <p:ext uri="{BB962C8B-B14F-4D97-AF65-F5344CB8AC3E}">
        <p14:creationId xmlns:p14="http://schemas.microsoft.com/office/powerpoint/2010/main" val="22933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BC4D0-5FE3-46D7-98FE-1FCFBBB75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1BC4D0-5FE3-46D7-98FE-1FCFBBB75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253EB-682A-404D-9CA7-21DF3B79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25253EB-682A-404D-9CA7-21DF3B79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95F8A-BE3A-4C67-A508-603463E9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9395F8A-BE3A-4C67-A508-603463E91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9966E-1F95-47CD-B726-B9D54C405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5E9966E-1F95-47CD-B726-B9D54C405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B5A4D-6D1B-493B-9408-B58FCEB3D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EDB5A4D-6D1B-493B-9408-B58FCEB3D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62B98-6CCA-4A8E-B61B-33D098DC1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4B62B98-6CCA-4A8E-B61B-33D098DC1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508068"/>
            <a:ext cx="3600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Sistema de Información Unificado de Convivencia Escolar </a:t>
            </a:r>
          </a:p>
          <a:p>
            <a:pPr lvl="0" algn="ctr"/>
            <a:r>
              <a:rPr lang="es-CO" sz="2800" dirty="0">
                <a:solidFill>
                  <a:srgbClr val="000000"/>
                </a:solidFill>
              </a:rPr>
              <a:t>Para la identificación, registro y </a:t>
            </a:r>
            <a:r>
              <a:rPr lang="es-CO" sz="2800" b="1" dirty="0">
                <a:solidFill>
                  <a:srgbClr val="000000"/>
                </a:solidFill>
              </a:rPr>
              <a:t>seguimiento de los casos de acoso</a:t>
            </a:r>
            <a:r>
              <a:rPr lang="es-CO" sz="2800" dirty="0">
                <a:solidFill>
                  <a:srgbClr val="000000"/>
                </a:solidFill>
              </a:rPr>
              <a:t>, violencia escolar y de </a:t>
            </a:r>
            <a:r>
              <a:rPr lang="es-CO" sz="2800" b="1" dirty="0">
                <a:solidFill>
                  <a:srgbClr val="000000"/>
                </a:solidFill>
              </a:rPr>
              <a:t>vulneración de derechos sexuales </a:t>
            </a:r>
            <a:r>
              <a:rPr lang="es-CO" sz="2800" dirty="0">
                <a:solidFill>
                  <a:srgbClr val="000000"/>
                </a:solidFill>
              </a:rPr>
              <a:t>y reproductivos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20072" y="1461901"/>
            <a:ext cx="3923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Conformar mesa técnica intersectorial ( ICBF, Policía , Min TIC, Min Salud, Min Educación.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Revisar SIMAT,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SUIN (infancia y adolescencia)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Otros sistemas correlacionados.  (Estrategia Rio en Bogotá como referente)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Ajustar sistemas e indicadores de seguimiento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Aplicar batería indicadores clima escolar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7" name="6 Flecha derecha"/>
          <p:cNvSpPr/>
          <p:nvPr/>
        </p:nvSpPr>
        <p:spPr>
          <a:xfrm>
            <a:off x="3995936" y="3122908"/>
            <a:ext cx="1368152" cy="135618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48472" y="332656"/>
            <a:ext cx="4604048" cy="648072"/>
          </a:xfrm>
        </p:spPr>
        <p:txBody>
          <a:bodyPr/>
          <a:lstStyle/>
          <a:p>
            <a:pPr algn="ctr"/>
            <a:r>
              <a:rPr lang="es-CO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LEY 1620 DE 2013 RETOS COMPARTIDOS</a:t>
            </a:r>
            <a:endParaRPr lang="es-CO" sz="24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28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364088" y="1628800"/>
            <a:ext cx="3643313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altLang="es-CO" sz="2200" b="0" dirty="0" smtClean="0">
                <a:solidFill>
                  <a:srgbClr val="000000"/>
                </a:solidFill>
              </a:rPr>
              <a:t>Todos los establecimientos educativos deben </a:t>
            </a:r>
            <a:r>
              <a:rPr lang="es-CO" altLang="es-CO" sz="2200" u="sng" dirty="0" smtClean="0"/>
              <a:t>revisar y ajustar el manual de convivencia</a:t>
            </a:r>
            <a:r>
              <a:rPr lang="es-CO" altLang="es-CO" sz="2200" b="0" dirty="0" smtClean="0"/>
              <a:t> </a:t>
            </a:r>
            <a:r>
              <a:rPr lang="es-ES" sz="2200" b="0" dirty="0" smtClean="0">
                <a:solidFill>
                  <a:srgbClr val="000000"/>
                </a:solidFill>
              </a:rPr>
              <a:t>aplicando  </a:t>
            </a:r>
            <a:r>
              <a:rPr lang="es-ES" sz="2200" b="0" dirty="0">
                <a:solidFill>
                  <a:srgbClr val="000000"/>
                </a:solidFill>
              </a:rPr>
              <a:t>los </a:t>
            </a:r>
            <a:r>
              <a:rPr lang="es-ES" sz="2200" b="0" dirty="0" smtClean="0">
                <a:solidFill>
                  <a:srgbClr val="000000"/>
                </a:solidFill>
              </a:rPr>
              <a:t>principios </a:t>
            </a:r>
            <a:r>
              <a:rPr lang="es-ES" sz="2200" b="0" dirty="0">
                <a:solidFill>
                  <a:srgbClr val="000000"/>
                </a:solidFill>
              </a:rPr>
              <a:t>de </a:t>
            </a:r>
            <a:r>
              <a:rPr lang="es-ES" sz="2200" u="sng" dirty="0"/>
              <a:t>participación</a:t>
            </a:r>
            <a:r>
              <a:rPr lang="es-ES" sz="2200" b="0" dirty="0"/>
              <a:t>,</a:t>
            </a:r>
            <a:r>
              <a:rPr lang="es-ES" sz="2200" b="0" dirty="0">
                <a:solidFill>
                  <a:srgbClr val="000000"/>
                </a:solidFill>
              </a:rPr>
              <a:t> corresponsabilidad, autonomía, diversidad e </a:t>
            </a:r>
            <a:r>
              <a:rPr lang="es-ES" sz="2200" b="0" dirty="0" smtClean="0">
                <a:solidFill>
                  <a:srgbClr val="000000"/>
                </a:solidFill>
              </a:rPr>
              <a:t>integralidad, </a:t>
            </a:r>
            <a:r>
              <a:rPr lang="es-ES" sz="2200" u="sng" dirty="0" smtClean="0"/>
              <a:t>incluyendo los protocolos </a:t>
            </a:r>
            <a:r>
              <a:rPr lang="es-ES" sz="2200" b="0" dirty="0" smtClean="0"/>
              <a:t> y </a:t>
            </a:r>
            <a:r>
              <a:rPr lang="es-ES" sz="2200" u="sng" dirty="0" smtClean="0"/>
              <a:t>socializándolo a toda la comunidad educativa</a:t>
            </a:r>
            <a:endParaRPr lang="es-CO" sz="2200" u="sng" dirty="0"/>
          </a:p>
          <a:p>
            <a:pPr algn="ctr"/>
            <a:r>
              <a:rPr lang="es-CO" altLang="es-CO" sz="2200" b="0" dirty="0" smtClean="0">
                <a:solidFill>
                  <a:srgbClr val="000000"/>
                </a:solidFill>
              </a:rPr>
              <a:t/>
            </a:r>
            <a:br>
              <a:rPr lang="es-CO" altLang="es-CO" sz="2200" b="0" dirty="0" smtClean="0">
                <a:solidFill>
                  <a:srgbClr val="000000"/>
                </a:solidFill>
              </a:rPr>
            </a:br>
            <a:endParaRPr lang="es-CO" altLang="es-CO" sz="2200" b="0" dirty="0" smtClean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35730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itchFamily="34" charset="0"/>
                <a:ea typeface="ＭＳ Ｐゴシック" charset="0"/>
                <a:cs typeface="Arial" pitchFamily="34" charset="0"/>
              </a:rPr>
              <a:t>11 de marzo de 2014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648472" y="404664"/>
            <a:ext cx="46040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LEY 1620 DE 2013 RETOS COMPARTIDOS</a:t>
            </a:r>
            <a:endParaRPr lang="es-CO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7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31840" y="1903180"/>
            <a:ext cx="6012160" cy="447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Son herramientas que se entregaran a finales de </a:t>
            </a:r>
            <a:r>
              <a:rPr lang="es-C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 y hasta febrero de 2014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 el marco del Decreto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1965 de 2013 y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otras leyes conexas como la de Violencia contra la mujer, el CONPES 147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del embarazo en la adolescencia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Guía De </a:t>
            </a:r>
            <a:r>
              <a:rPr lang="es-C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 de  Manuales de Convivencia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  la Ruta De Atención </a:t>
            </a:r>
            <a:r>
              <a:rPr lang="es-C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lang="es-CO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de diferentes actores: ”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Que puedo hacer para </a:t>
            </a:r>
            <a:r>
              <a:rPr lang="es-C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Convivencia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 familia, estudiantes, docentes)</a:t>
            </a:r>
            <a:endParaRPr lang="es-C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Construcción de Alianzas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</a:t>
            </a:r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900" b="1" dirty="0">
                <a:latin typeface="Arial" panose="020B0604020202020204" pitchFamily="34" charset="0"/>
                <a:cs typeface="Arial" panose="020B0604020202020204" pitchFamily="34" charset="0"/>
              </a:rPr>
              <a:t>Derechos Sexuales y Reproductivos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39552" y="1412776"/>
            <a:ext cx="84249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¿CÓMO LOS VAMOS A ACOMPAÑAR TECNICAMENTE?</a:t>
            </a:r>
            <a:endParaRPr lang="es-CO" sz="20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79512" y="3190484"/>
            <a:ext cx="2736304" cy="1512168"/>
            <a:chOff x="251520" y="2132856"/>
            <a:chExt cx="2736304" cy="1512168"/>
          </a:xfrm>
          <a:solidFill>
            <a:srgbClr val="FFFFFF"/>
          </a:solidFill>
        </p:grpSpPr>
        <p:sp>
          <p:nvSpPr>
            <p:cNvPr id="3" name="2 Elipse"/>
            <p:cNvSpPr/>
            <p:nvPr/>
          </p:nvSpPr>
          <p:spPr>
            <a:xfrm>
              <a:off x="251520" y="2132856"/>
              <a:ext cx="2736304" cy="15121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7544" y="2587395"/>
              <a:ext cx="230425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/>
                <a:t>KIT HERRAMIENTAS PEDAGOGICAS  </a:t>
              </a:r>
              <a:endParaRPr lang="es-CO" sz="2000" b="1" dirty="0"/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 bwMode="auto">
          <a:xfrm>
            <a:off x="4648472" y="332656"/>
            <a:ext cx="46040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b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LEY 1620 DE 2013 RETOS COMPARTIDOS</a:t>
            </a:r>
            <a:endParaRPr lang="es-CO" sz="24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86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604048" cy="648072"/>
          </a:xfrm>
        </p:spPr>
        <p:txBody>
          <a:bodyPr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LEY 1620 DE 2013 RETOS COMPARTIDOS</a:t>
            </a:r>
            <a:endParaRPr lang="es-CO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39552" y="1274837"/>
            <a:ext cx="84249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¿CÓMO LOS VAMOS A ACOMPAÑAR TECNICAMENTE?</a:t>
            </a:r>
            <a:endParaRPr lang="es-CO" sz="20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07159" y="3068960"/>
            <a:ext cx="2636648" cy="1792043"/>
            <a:chOff x="132017" y="2076616"/>
            <a:chExt cx="2529092" cy="1399683"/>
          </a:xfrm>
        </p:grpSpPr>
        <p:sp>
          <p:nvSpPr>
            <p:cNvPr id="3" name="2 Elipse"/>
            <p:cNvSpPr/>
            <p:nvPr/>
          </p:nvSpPr>
          <p:spPr>
            <a:xfrm>
              <a:off x="132017" y="2076616"/>
              <a:ext cx="2529092" cy="1399683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06675" y="2398729"/>
              <a:ext cx="2262872" cy="93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ASISTENCIA TECNICA A LAS SECRETARIAS  LOS COMITES Y LOS RECTORES </a:t>
              </a:r>
              <a:endParaRPr lang="es-CO" b="1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059832" y="1920889"/>
            <a:ext cx="60841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equipo de Formación para la Ciudadanía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manera integral (educación para la sexualidad, educación  para los derechos humanos, estilos de vida saludable y competencias ciudadanas) hará: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jornadas de trabajo de dos días cada una 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primera entre  febrero y marzo de 2014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segunda entre mayo y junio de 2014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Talleres para apoyar el ajuste y revisión de los manuales con apoyo de los materiales entregados.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 txBox="1">
            <a:spLocks/>
          </p:cNvSpPr>
          <p:nvPr/>
        </p:nvSpPr>
        <p:spPr bwMode="auto">
          <a:xfrm>
            <a:off x="3708400" y="4797425"/>
            <a:ext cx="40624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b="0"/>
              <a:t>@mineducacion</a:t>
            </a:r>
          </a:p>
        </p:txBody>
      </p:sp>
      <p:pic>
        <p:nvPicPr>
          <p:cNvPr id="593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35538"/>
            <a:ext cx="7000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1 Título"/>
          <p:cNvSpPr txBox="1">
            <a:spLocks/>
          </p:cNvSpPr>
          <p:nvPr/>
        </p:nvSpPr>
        <p:spPr bwMode="auto">
          <a:xfrm>
            <a:off x="3635375" y="5805488"/>
            <a:ext cx="58689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b="0"/>
              <a:t>www.facebook.com/mineducolombia</a:t>
            </a:r>
            <a:endParaRPr lang="es-ES_tradnl" b="0"/>
          </a:p>
        </p:txBody>
      </p:sp>
      <p:pic>
        <p:nvPicPr>
          <p:cNvPr id="5939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69118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8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341438"/>
            <a:ext cx="5816600" cy="49672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9 CuadroTexto"/>
          <p:cNvSpPr txBox="1">
            <a:spLocks noChangeArrowheads="1"/>
          </p:cNvSpPr>
          <p:nvPr/>
        </p:nvSpPr>
        <p:spPr bwMode="auto">
          <a:xfrm>
            <a:off x="307975" y="5013325"/>
            <a:ext cx="24209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1100">
                <a:solidFill>
                  <a:srgbClr val="FF0000"/>
                </a:solidFill>
                <a:latin typeface="Arial MT" charset="0"/>
              </a:rPr>
              <a:t>%</a:t>
            </a:r>
            <a:r>
              <a:rPr lang="es-CO" sz="1000">
                <a:latin typeface="Arial MT" charset="0"/>
              </a:rPr>
              <a:t> de estudiantes de EE oficiales que se desvincularon en primero o segundo grado según razón de desvinculación</a:t>
            </a:r>
          </a:p>
        </p:txBody>
      </p:sp>
      <p:sp>
        <p:nvSpPr>
          <p:cNvPr id="30723" name="9 CuadroTexto"/>
          <p:cNvSpPr txBox="1">
            <a:spLocks noChangeArrowheads="1"/>
          </p:cNvSpPr>
          <p:nvPr/>
        </p:nvSpPr>
        <p:spPr bwMode="auto">
          <a:xfrm>
            <a:off x="2349500" y="6381750"/>
            <a:ext cx="69024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CO" sz="1000">
                <a:solidFill>
                  <a:schemeClr val="bg1"/>
                </a:solidFill>
              </a:rPr>
              <a:t>Fuente:  </a:t>
            </a:r>
            <a:r>
              <a:rPr lang="es-ES" sz="1000">
                <a:solidFill>
                  <a:schemeClr val="bg1"/>
                </a:solidFill>
              </a:rPr>
              <a:t>ENDE - Encuesta Nacional de Deserción Escolar - Ministerio de Educación Nacional (2009-2010)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57163" y="2492375"/>
            <a:ext cx="3046412" cy="20050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  <a:buSzPct val="100000"/>
              <a:defRPr/>
            </a:pPr>
            <a:r>
              <a:rPr lang="es-ES_tradnl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Factores de deserción asociados con el clima escolar</a:t>
            </a:r>
          </a:p>
        </p:txBody>
      </p:sp>
      <p:sp>
        <p:nvSpPr>
          <p:cNvPr id="8" name="7 Elipse"/>
          <p:cNvSpPr/>
          <p:nvPr/>
        </p:nvSpPr>
        <p:spPr>
          <a:xfrm>
            <a:off x="3500438" y="3386138"/>
            <a:ext cx="2727325" cy="2159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98975" y="261938"/>
            <a:ext cx="4968875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DIAGNÓSTICO A PARTIR DE LA ENCUESTA NACIONAL DE DESERCIÓN</a:t>
            </a:r>
          </a:p>
        </p:txBody>
      </p:sp>
      <p:sp>
        <p:nvSpPr>
          <p:cNvPr id="10" name="9 Elipse"/>
          <p:cNvSpPr/>
          <p:nvPr/>
        </p:nvSpPr>
        <p:spPr>
          <a:xfrm>
            <a:off x="3581400" y="4076700"/>
            <a:ext cx="2574925" cy="2159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3532188" y="4292600"/>
            <a:ext cx="2759075" cy="2159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2" name="7 Elipse"/>
          <p:cNvSpPr/>
          <p:nvPr/>
        </p:nvSpPr>
        <p:spPr>
          <a:xfrm>
            <a:off x="4427538" y="5445125"/>
            <a:ext cx="1952625" cy="28733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5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755650" y="4710113"/>
            <a:ext cx="8194675" cy="752475"/>
          </a:xfrm>
          <a:solidFill>
            <a:schemeClr val="bg1"/>
          </a:solidFill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Proteger su bienestar y el de otros</a:t>
            </a:r>
            <a:r>
              <a:rPr lang="es-CO" sz="1800">
                <a:latin typeface="Arial" charset="0"/>
                <a:cs typeface="Arial" charset="0"/>
              </a:rPr>
              <a:t>; que entiendan la dinámica de la naturaleza y valoren y defiendan los recursos naturales.</a:t>
            </a:r>
          </a:p>
          <a:p>
            <a:pPr marL="0" indent="0" algn="just">
              <a:buFontTx/>
              <a:buChar char="-"/>
              <a:defRPr/>
            </a:pPr>
            <a:endParaRPr lang="es-CO" sz="180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s-ES" sz="1800">
              <a:latin typeface="Arial" charset="0"/>
              <a:cs typeface="Arial" charset="0"/>
            </a:endParaRPr>
          </a:p>
        </p:txBody>
      </p:sp>
      <p:sp>
        <p:nvSpPr>
          <p:cNvPr id="31746" name="2 Rectángulo"/>
          <p:cNvSpPr>
            <a:spLocks noChangeArrowheads="1"/>
          </p:cNvSpPr>
          <p:nvPr/>
        </p:nvSpPr>
        <p:spPr bwMode="auto">
          <a:xfrm>
            <a:off x="525463" y="1241425"/>
            <a:ext cx="8304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600">
                <a:solidFill>
                  <a:srgbClr val="800000"/>
                </a:solidFill>
                <a:cs typeface="Arial" charset="0"/>
              </a:rPr>
              <a:t>Formar para la ciudadanía supone que los niños y jóvenes cuenten con CAPACIDADES para: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55650" y="2395538"/>
            <a:ext cx="81740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Expresar, discutir y disentir</a:t>
            </a:r>
            <a:r>
              <a:rPr lang="es-CO" sz="1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CO" sz="1800" b="0" dirty="0">
                <a:latin typeface="Arial" pitchFamily="34" charset="0"/>
                <a:ea typeface="+mj-ea"/>
                <a:cs typeface="Arial" pitchFamily="34" charset="0"/>
              </a:rPr>
              <a:t>pensamientos, ideas, sentimientos, con argumentos claros, reconociendo y respetando otras formas de pensar, sentir y actuar</a:t>
            </a:r>
            <a:r>
              <a:rPr lang="es-CO" sz="1800" dirty="0"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650" y="3582988"/>
            <a:ext cx="8194675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80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Ejercer plenamente sus derechos y cumplir con sus deberes</a:t>
            </a:r>
            <a:r>
              <a:rPr lang="es-CO" sz="1800">
                <a:cs typeface="Arial" charset="0"/>
              </a:rPr>
              <a:t>, </a:t>
            </a:r>
            <a:r>
              <a:rPr lang="es-CO" sz="1800" b="0">
                <a:cs typeface="Arial" charset="0"/>
              </a:rPr>
              <a:t>tomar decisiones autónomas, informadas y responsables frente a esos derechos en cualquier ámbito de su vida.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73113" y="5635625"/>
            <a:ext cx="8193087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Construir ambientes </a:t>
            </a:r>
            <a:r>
              <a:rPr lang="es-CO" sz="1800" b="0" dirty="0">
                <a:latin typeface="Arial" pitchFamily="34" charset="0"/>
                <a:ea typeface="+mj-ea"/>
                <a:cs typeface="Arial" pitchFamily="34" charset="0"/>
              </a:rPr>
              <a:t>propicios para su desarrollo integral</a:t>
            </a:r>
            <a:r>
              <a:rPr lang="es-CO" sz="1800" dirty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12" name="11 Cheurón"/>
          <p:cNvSpPr>
            <a:spLocks noChangeArrowheads="1"/>
          </p:cNvSpPr>
          <p:nvPr/>
        </p:nvSpPr>
        <p:spPr bwMode="auto">
          <a:xfrm>
            <a:off x="467544" y="2779172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12 Cheurón"/>
          <p:cNvSpPr>
            <a:spLocks noChangeArrowheads="1"/>
          </p:cNvSpPr>
          <p:nvPr/>
        </p:nvSpPr>
        <p:spPr bwMode="auto">
          <a:xfrm>
            <a:off x="480796" y="3949269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13 Cheurón"/>
          <p:cNvSpPr>
            <a:spLocks noChangeArrowheads="1"/>
          </p:cNvSpPr>
          <p:nvPr/>
        </p:nvSpPr>
        <p:spPr bwMode="auto">
          <a:xfrm>
            <a:off x="467544" y="4941168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14 Cheurón"/>
          <p:cNvSpPr>
            <a:spLocks noChangeArrowheads="1"/>
          </p:cNvSpPr>
          <p:nvPr/>
        </p:nvSpPr>
        <p:spPr bwMode="auto">
          <a:xfrm>
            <a:off x="467544" y="5694840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3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051" y="980728"/>
          <a:ext cx="9466493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 Rectángulo"/>
          <p:cNvSpPr/>
          <p:nvPr/>
        </p:nvSpPr>
        <p:spPr>
          <a:xfrm>
            <a:off x="6012160" y="692696"/>
            <a:ext cx="3168352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116875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AE061F-442D-4F72-947A-ABE334B75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BAE061F-442D-4F72-947A-ABE334B75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90402-A753-4FB3-8851-5D9245BA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F6590402-A753-4FB3-8851-5D9245BA1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AF7043-0D77-4D1D-95A4-60A869D0A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AF7043-0D77-4D1D-95A4-60A869D0A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F6C48-4AA8-466A-9D8A-791B0CCE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D51F6C48-4AA8-466A-9D8A-791B0CCE7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52B842-AA69-4812-A1AE-F9828AEF5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B52B842-AA69-4812-A1AE-F9828AEF5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AD1837-9F98-4ACB-A21D-0DC37BDD8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B2AD1837-9F98-4ACB-A21D-0DC37BDD8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E1777-14AA-4FA4-A8E7-379B375B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0DE1777-14AA-4FA4-A8E7-379B375BA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944A1C-D49D-4D23-BB13-79EB14918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8944A1C-D49D-4D23-BB13-79EB14918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DE8C9-5586-AE43-AC7A-C4767FE5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BDDE8C9-5586-AE43-AC7A-C4767FE5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A34833-18B8-E740-8251-E328523CA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16A34833-18B8-E740-8251-E328523CA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48F14-7B1F-48F7-8627-6376E522C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9148F14-7B1F-48F7-8627-6376E522C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787191-D712-491E-B097-56065CD18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3A787191-D712-491E-B097-56065CD18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5E1771-A178-4D55-AB2B-391492C96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165E1771-A178-4D55-AB2B-391492C96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0C1F61-F9BA-4497-8942-32FDC745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080C1F61-F9BA-4497-8942-32FDC7457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1113"/>
            <a:ext cx="91360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Marcador de contenido 2"/>
          <p:cNvSpPr txBox="1">
            <a:spLocks/>
          </p:cNvSpPr>
          <p:nvPr/>
        </p:nvSpPr>
        <p:spPr>
          <a:xfrm>
            <a:off x="228600" y="981075"/>
            <a:ext cx="8664575" cy="3752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s-CO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s-CO" sz="4000" b="0" dirty="0" smtClean="0">
                <a:latin typeface="Calibri" charset="0"/>
              </a:rPr>
              <a:t>La formación para la ciudadanía debe ocurrir en todos los espacios de la escuela de manera </a:t>
            </a:r>
            <a:r>
              <a:rPr lang="es-CO" sz="4000" dirty="0" smtClean="0">
                <a:latin typeface="Calibri" charset="0"/>
              </a:rPr>
              <a:t>transversal, permanente, intencional y sistemática</a:t>
            </a:r>
          </a:p>
          <a:p>
            <a:pPr algn="just" eaLnBrk="1" hangingPunct="1">
              <a:spcBef>
                <a:spcPct val="20000"/>
              </a:spcBef>
              <a:buFontTx/>
              <a:buChar char="-"/>
              <a:defRPr/>
            </a:pPr>
            <a:endParaRPr lang="es-CO" sz="2000" dirty="0" smtClean="0"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s-ES" sz="2000" dirty="0" smtClean="0">
              <a:cs typeface="Arial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3" t="25214" r="29369" b="59428"/>
          <a:stretch>
            <a:fillRect/>
          </a:stretch>
        </p:blipFill>
        <p:spPr bwMode="auto">
          <a:xfrm>
            <a:off x="1116013" y="4581525"/>
            <a:ext cx="71913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6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16463" y="333375"/>
            <a:ext cx="43561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¿QUÉ ESTAMOS HACIENDO?</a:t>
            </a:r>
          </a:p>
        </p:txBody>
      </p:sp>
      <p:grpSp>
        <p:nvGrpSpPr>
          <p:cNvPr id="39938" name="4 Grupo"/>
          <p:cNvGrpSpPr>
            <a:grpSpLocks/>
          </p:cNvGrpSpPr>
          <p:nvPr/>
        </p:nvGrpSpPr>
        <p:grpSpPr bwMode="auto">
          <a:xfrm>
            <a:off x="1870075" y="2035175"/>
            <a:ext cx="6769100" cy="946150"/>
            <a:chOff x="1870137" y="2489200"/>
            <a:chExt cx="6769611" cy="94555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70137" y="2489200"/>
              <a:ext cx="1994051" cy="753587"/>
            </a:xfrm>
            <a:custGeom>
              <a:avLst/>
              <a:gdLst>
                <a:gd name="T0" fmla="*/ 0 w 946"/>
                <a:gd name="T1" fmla="*/ 0 h 274"/>
                <a:gd name="T2" fmla="*/ 1762185 w 946"/>
                <a:gd name="T3" fmla="*/ 0 h 274"/>
                <a:gd name="T4" fmla="*/ 1994051 w 946"/>
                <a:gd name="T5" fmla="*/ 376794 h 274"/>
                <a:gd name="T6" fmla="*/ 1762185 w 946"/>
                <a:gd name="T7" fmla="*/ 753587 h 274"/>
                <a:gd name="T8" fmla="*/ 0 w 946"/>
                <a:gd name="T9" fmla="*/ 753587 h 274"/>
                <a:gd name="T10" fmla="*/ 231866 w 946"/>
                <a:gd name="T11" fmla="*/ 376794 h 274"/>
                <a:gd name="T12" fmla="*/ 0 w 946"/>
                <a:gd name="T13" fmla="*/ 0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274">
                  <a:moveTo>
                    <a:pt x="0" y="0"/>
                  </a:moveTo>
                  <a:lnTo>
                    <a:pt x="836" y="0"/>
                  </a:lnTo>
                  <a:lnTo>
                    <a:pt x="946" y="137"/>
                  </a:lnTo>
                  <a:lnTo>
                    <a:pt x="836" y="274"/>
                  </a:lnTo>
                  <a:lnTo>
                    <a:pt x="0" y="274"/>
                  </a:lnTo>
                  <a:lnTo>
                    <a:pt x="11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519474" y="2665302"/>
              <a:ext cx="1684464" cy="75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/>
            <a:p>
              <a:pPr algn="ctr">
                <a:defRPr/>
              </a:pPr>
              <a:r>
                <a:rPr lang="es-ES" sz="3300" dirty="0">
                  <a:latin typeface="Arial" pitchFamily="34" charset="0"/>
                  <a:ea typeface="ＭＳ Ｐゴシック" pitchFamily="34" charset="-128"/>
                  <a:cs typeface="+mn-cs"/>
                </a:rPr>
                <a:t>2014</a:t>
              </a: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6574255" y="2489200"/>
              <a:ext cx="1994051" cy="753587"/>
            </a:xfrm>
            <a:custGeom>
              <a:avLst/>
              <a:gdLst>
                <a:gd name="T0" fmla="*/ 0 w 946"/>
                <a:gd name="T1" fmla="*/ 0 h 274"/>
                <a:gd name="T2" fmla="*/ 1762185 w 946"/>
                <a:gd name="T3" fmla="*/ 0 h 274"/>
                <a:gd name="T4" fmla="*/ 1994051 w 946"/>
                <a:gd name="T5" fmla="*/ 376794 h 274"/>
                <a:gd name="T6" fmla="*/ 1762185 w 946"/>
                <a:gd name="T7" fmla="*/ 753587 h 274"/>
                <a:gd name="T8" fmla="*/ 0 w 946"/>
                <a:gd name="T9" fmla="*/ 753587 h 274"/>
                <a:gd name="T10" fmla="*/ 231866 w 946"/>
                <a:gd name="T11" fmla="*/ 376794 h 274"/>
                <a:gd name="T12" fmla="*/ 0 w 946"/>
                <a:gd name="T13" fmla="*/ 0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274">
                  <a:moveTo>
                    <a:pt x="0" y="0"/>
                  </a:moveTo>
                  <a:lnTo>
                    <a:pt x="836" y="0"/>
                  </a:lnTo>
                  <a:lnTo>
                    <a:pt x="946" y="137"/>
                  </a:lnTo>
                  <a:lnTo>
                    <a:pt x="836" y="274"/>
                  </a:lnTo>
                  <a:lnTo>
                    <a:pt x="0" y="274"/>
                  </a:lnTo>
                  <a:lnTo>
                    <a:pt x="11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130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6956871" y="2676407"/>
              <a:ext cx="1682877" cy="75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/>
            <a:p>
              <a:pPr algn="ctr">
                <a:defRPr/>
              </a:pPr>
              <a:r>
                <a:rPr lang="es-ES" sz="3300" dirty="0">
                  <a:latin typeface="Arial" pitchFamily="34" charset="0"/>
                  <a:ea typeface="ＭＳ Ｐゴシック" pitchFamily="34" charset="-128"/>
                  <a:cs typeface="+mn-cs"/>
                </a:rPr>
                <a:t>2013</a:t>
              </a:r>
            </a:p>
          </p:txBody>
        </p:sp>
      </p:grp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92125" y="3092450"/>
            <a:ext cx="5738813" cy="1031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/>
          <a:p>
            <a:pPr algn="ctr">
              <a:defRPr/>
            </a:pPr>
            <a:r>
              <a:rPr lang="es-CO" sz="2000" dirty="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rPr>
              <a:t>13.600</a:t>
            </a:r>
            <a:r>
              <a:rPr lang="es-CO" sz="2000" dirty="0">
                <a:latin typeface="+mn-lt"/>
                <a:ea typeface="+mj-ea"/>
                <a:cs typeface="Arial" pitchFamily="34" charset="0"/>
              </a:rPr>
              <a:t> establecimientos educativos implementan proyectos  y programas transversales que desarrollan competencias ciudadanas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92125" y="4591050"/>
            <a:ext cx="5738813" cy="72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z="2000" dirty="0" smtClean="0">
                <a:solidFill>
                  <a:srgbClr val="C00000"/>
                </a:solidFill>
                <a:latin typeface="Calibri" charset="0"/>
                <a:cs typeface="Arial" charset="0"/>
              </a:rPr>
              <a:t>94</a:t>
            </a:r>
            <a:r>
              <a:rPr lang="es-CO" sz="2000" dirty="0" smtClean="0">
                <a:latin typeface="Calibri" charset="0"/>
                <a:cs typeface="Arial" charset="0"/>
              </a:rPr>
              <a:t> las Secretarías de Educación fortalecidas para la implementación de proyectos y programas 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04825" y="5718175"/>
            <a:ext cx="5737225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/>
          <a:p>
            <a:pPr algn="ctr">
              <a:defRPr/>
            </a:pPr>
            <a:r>
              <a:rPr lang="es-CO" sz="2000" dirty="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rPr>
              <a:t>560.000 </a:t>
            </a:r>
            <a:r>
              <a:rPr lang="es-CO" sz="2000" dirty="0">
                <a:latin typeface="+mn-lt"/>
                <a:ea typeface="+mj-ea"/>
                <a:cs typeface="Arial" pitchFamily="34" charset="0"/>
              </a:rPr>
              <a:t>estudiantes beneficiados 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300913" y="3357563"/>
            <a:ext cx="1592262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/>
          <a:p>
            <a:pPr algn="ctr">
              <a:defRPr/>
            </a:pPr>
            <a:r>
              <a:rPr lang="es-CO" dirty="0">
                <a:latin typeface="+mj-lt"/>
                <a:ea typeface="+mj-ea"/>
                <a:cs typeface="+mj-cs"/>
              </a:rPr>
              <a:t>8.000</a:t>
            </a:r>
          </a:p>
          <a:p>
            <a:pPr algn="ctr">
              <a:defRPr/>
            </a:pPr>
            <a:r>
              <a:rPr lang="es-CO" sz="1400" dirty="0">
                <a:latin typeface="+mj-lt"/>
                <a:ea typeface="+mj-ea"/>
                <a:cs typeface="+mj-cs"/>
              </a:rPr>
              <a:t>Establecimientos </a:t>
            </a:r>
          </a:p>
        </p:txBody>
      </p:sp>
      <p:sp>
        <p:nvSpPr>
          <p:cNvPr id="14" name="13 Flecha derecha"/>
          <p:cNvSpPr>
            <a:spLocks noChangeArrowheads="1"/>
          </p:cNvSpPr>
          <p:nvPr/>
        </p:nvSpPr>
        <p:spPr bwMode="auto">
          <a:xfrm>
            <a:off x="6116638" y="3602038"/>
            <a:ext cx="981075" cy="225425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107287" tIns="53643" rIns="107287" bIns="53643"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7324725" y="4508500"/>
            <a:ext cx="1568450" cy="72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latin typeface="Calibri" charset="0"/>
                <a:cs typeface="Arial" charset="0"/>
              </a:rPr>
              <a:t>71</a:t>
            </a:r>
          </a:p>
          <a:p>
            <a:pPr algn="ctr">
              <a:defRPr/>
            </a:pPr>
            <a:r>
              <a:rPr lang="es-CO" sz="1600" smtClean="0">
                <a:latin typeface="Calibri" charset="0"/>
                <a:cs typeface="Arial" charset="0"/>
              </a:rPr>
              <a:t>Secretarías</a:t>
            </a:r>
          </a:p>
        </p:txBody>
      </p:sp>
      <p:sp>
        <p:nvSpPr>
          <p:cNvPr id="16" name="15 Flecha derecha"/>
          <p:cNvSpPr>
            <a:spLocks noChangeArrowheads="1"/>
          </p:cNvSpPr>
          <p:nvPr/>
        </p:nvSpPr>
        <p:spPr bwMode="auto">
          <a:xfrm>
            <a:off x="6116638" y="4797425"/>
            <a:ext cx="981075" cy="225425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107287" tIns="53643" rIns="107287" bIns="53643"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380288" y="5516563"/>
            <a:ext cx="1557337" cy="72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/>
          <a:p>
            <a:pPr algn="ctr">
              <a:defRPr/>
            </a:pPr>
            <a:r>
              <a:rPr lang="es-CO" dirty="0">
                <a:latin typeface="+mj-lt"/>
                <a:ea typeface="+mj-ea"/>
                <a:cs typeface="+mj-cs"/>
              </a:rPr>
              <a:t>421.402</a:t>
            </a:r>
          </a:p>
          <a:p>
            <a:pPr algn="ctr">
              <a:defRPr/>
            </a:pPr>
            <a:r>
              <a:rPr lang="es-CO" sz="1600" dirty="0">
                <a:latin typeface="+mj-lt"/>
                <a:ea typeface="+mj-ea"/>
                <a:cs typeface="+mj-cs"/>
              </a:rPr>
              <a:t>Estudiantes</a:t>
            </a:r>
          </a:p>
        </p:txBody>
      </p:sp>
      <p:sp>
        <p:nvSpPr>
          <p:cNvPr id="18" name="17 Flecha derecha"/>
          <p:cNvSpPr>
            <a:spLocks noChangeArrowheads="1"/>
          </p:cNvSpPr>
          <p:nvPr/>
        </p:nvSpPr>
        <p:spPr bwMode="auto">
          <a:xfrm>
            <a:off x="6116638" y="5845175"/>
            <a:ext cx="981075" cy="225425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107287" tIns="53643" rIns="107287" bIns="53643"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9388" y="1412875"/>
            <a:ext cx="8758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2800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Cumplimiento de Metas del Plan Sectorial</a:t>
            </a:r>
          </a:p>
        </p:txBody>
      </p:sp>
    </p:spTree>
    <p:extLst>
      <p:ext uri="{BB962C8B-B14F-4D97-AF65-F5344CB8AC3E}">
        <p14:creationId xmlns:p14="http://schemas.microsoft.com/office/powerpoint/2010/main" val="62031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8 Rectángulo"/>
          <p:cNvSpPr>
            <a:spLocks noChangeArrowheads="1"/>
          </p:cNvSpPr>
          <p:nvPr/>
        </p:nvSpPr>
        <p:spPr bwMode="auto">
          <a:xfrm>
            <a:off x="-36513" y="1322388"/>
            <a:ext cx="92043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solidFill>
                  <a:srgbClr val="800000"/>
                </a:solidFill>
                <a:cs typeface="Arial" charset="0"/>
              </a:rPr>
              <a:t>Evaluación</a:t>
            </a:r>
            <a:r>
              <a:rPr lang="en-US" sz="3000" dirty="0">
                <a:solidFill>
                  <a:srgbClr val="800000"/>
                </a:solidFill>
                <a:cs typeface="Arial" charset="0"/>
              </a:rPr>
              <a:t> y </a:t>
            </a:r>
            <a:r>
              <a:rPr lang="en-US" sz="3000" dirty="0" err="1">
                <a:solidFill>
                  <a:srgbClr val="800000"/>
                </a:solidFill>
                <a:cs typeface="Arial" charset="0"/>
              </a:rPr>
              <a:t>Seguimiento</a:t>
            </a:r>
            <a:r>
              <a:rPr lang="en-US" sz="3000" dirty="0">
                <a:solidFill>
                  <a:srgbClr val="800000"/>
                </a:solidFill>
                <a:cs typeface="Arial" charset="0"/>
              </a:rPr>
              <a:t> al </a:t>
            </a:r>
            <a:endParaRPr lang="en-US" sz="3000" dirty="0" smtClean="0">
              <a:solidFill>
                <a:srgbClr val="800000"/>
              </a:solidFill>
              <a:cs typeface="Arial" charset="0"/>
            </a:endParaRPr>
          </a:p>
          <a:p>
            <a:pPr algn="ctr"/>
            <a:r>
              <a:rPr lang="en-US" sz="3000" dirty="0" err="1" smtClean="0">
                <a:solidFill>
                  <a:srgbClr val="800000"/>
                </a:solidFill>
                <a:cs typeface="Arial" charset="0"/>
              </a:rPr>
              <a:t>Desarrollo</a:t>
            </a:r>
            <a:r>
              <a:rPr lang="en-US" sz="30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3000" dirty="0">
                <a:solidFill>
                  <a:srgbClr val="800000"/>
                </a:solidFill>
                <a:cs typeface="Arial" charset="0"/>
              </a:rPr>
              <a:t>de </a:t>
            </a:r>
            <a:r>
              <a:rPr lang="en-US" sz="3000" dirty="0" err="1">
                <a:solidFill>
                  <a:srgbClr val="800000"/>
                </a:solidFill>
                <a:cs typeface="Arial" charset="0"/>
              </a:rPr>
              <a:t>Competencias</a:t>
            </a:r>
            <a:r>
              <a:rPr lang="en-US" sz="30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rgbClr val="800000"/>
                </a:solidFill>
                <a:cs typeface="Arial" charset="0"/>
              </a:rPr>
              <a:t>Ciudadanas</a:t>
            </a:r>
            <a:r>
              <a:rPr lang="en-US" sz="3000" dirty="0">
                <a:solidFill>
                  <a:srgbClr val="800000"/>
                </a:solidFill>
                <a:cs typeface="Arial" charset="0"/>
              </a:rPr>
              <a:t> </a:t>
            </a:r>
          </a:p>
        </p:txBody>
      </p:sp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684213" y="2565400"/>
            <a:ext cx="828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Font typeface="Wingdings" charset="0"/>
              <a:buChar char="Ø"/>
            </a:pPr>
            <a:r>
              <a:rPr lang="es-CO" b="0"/>
              <a:t>A partir del año 2012, se incluye en las pruebas SABER de los grados  5º y 9º y en las pruebas SABER PRO la evaluación </a:t>
            </a:r>
            <a:r>
              <a:rPr lang="es-CO"/>
              <a:t>anual</a:t>
            </a:r>
            <a:r>
              <a:rPr lang="es-CO" b="0"/>
              <a:t> en </a:t>
            </a:r>
            <a:r>
              <a:rPr lang="es-CO"/>
              <a:t>competencias ciudadanas</a:t>
            </a:r>
            <a:r>
              <a:rPr lang="es-CO" b="0"/>
              <a:t>.</a:t>
            </a:r>
          </a:p>
          <a:p>
            <a:pPr algn="just">
              <a:buFont typeface="Wingdings" charset="0"/>
              <a:buChar char="Ø"/>
            </a:pPr>
            <a:endParaRPr lang="es-CO" b="0"/>
          </a:p>
          <a:p>
            <a:pPr algn="just">
              <a:buFont typeface="Wingdings" charset="0"/>
              <a:buChar char="Ø"/>
            </a:pPr>
            <a:r>
              <a:rPr lang="es-CO" b="0"/>
              <a:t>Colombia </a:t>
            </a:r>
            <a:r>
              <a:rPr lang="es-CO"/>
              <a:t>lidera</a:t>
            </a:r>
            <a:r>
              <a:rPr lang="es-CO" b="0"/>
              <a:t> el Sistema Regional de Evaluación y Desarrollo de Competencias Ciudadanas –</a:t>
            </a:r>
            <a:r>
              <a:rPr lang="es-CO"/>
              <a:t>SREDECC</a:t>
            </a:r>
            <a:r>
              <a:rPr lang="es-CO" b="0"/>
              <a:t>, en el que participan México y Costa Rica. </a:t>
            </a:r>
          </a:p>
          <a:p>
            <a:pPr>
              <a:buFont typeface="Wingdings" charset="0"/>
              <a:buChar char="Ø"/>
            </a:pPr>
            <a:endParaRPr lang="es-CO" b="0"/>
          </a:p>
        </p:txBody>
      </p:sp>
      <p:sp>
        <p:nvSpPr>
          <p:cNvPr id="20" name="19 Cheurón"/>
          <p:cNvSpPr>
            <a:spLocks noChangeArrowheads="1"/>
          </p:cNvSpPr>
          <p:nvPr/>
        </p:nvSpPr>
        <p:spPr bwMode="auto">
          <a:xfrm>
            <a:off x="719502" y="2636912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20 Cheurón"/>
          <p:cNvSpPr>
            <a:spLocks noChangeArrowheads="1"/>
          </p:cNvSpPr>
          <p:nvPr/>
        </p:nvSpPr>
        <p:spPr bwMode="auto">
          <a:xfrm>
            <a:off x="788039" y="4149080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463" y="333375"/>
            <a:ext cx="43561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¿QUÉ ESTAMOS HACIENDO?</a:t>
            </a:r>
          </a:p>
        </p:txBody>
      </p:sp>
    </p:spTree>
    <p:extLst>
      <p:ext uri="{BB962C8B-B14F-4D97-AF65-F5344CB8AC3E}">
        <p14:creationId xmlns:p14="http://schemas.microsoft.com/office/powerpoint/2010/main" val="405432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07504" y="1268760"/>
            <a:ext cx="8926512" cy="4176464"/>
          </a:xfrm>
          <a:prstGeom prst="wedgeRoundRectCallout">
            <a:avLst>
              <a:gd name="adj1" fmla="val -28786"/>
              <a:gd name="adj2" fmla="val 43383"/>
              <a:gd name="adj3" fmla="val 16667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MX" sz="3000" b="0" dirty="0" smtClean="0">
                <a:solidFill>
                  <a:srgbClr val="800000"/>
                </a:solidFill>
                <a:latin typeface="Calibri"/>
                <a:cs typeface="Calibri"/>
              </a:rPr>
              <a:t>Más cargos de orientadores en las instituciones educativas</a:t>
            </a:r>
          </a:p>
          <a:p>
            <a:pPr algn="ctr">
              <a:defRPr/>
            </a:pPr>
            <a:endParaRPr lang="es-MX" sz="2800" dirty="0" smtClean="0">
              <a:solidFill>
                <a:srgbClr val="800000"/>
              </a:solidFill>
              <a:latin typeface="Arial Rounded MT Bold" charset="0"/>
              <a:cs typeface="Arial" charset="0"/>
            </a:endParaRPr>
          </a:p>
          <a:p>
            <a:pPr algn="ctr">
              <a:defRPr/>
            </a:pPr>
            <a:endParaRPr lang="es-MX" sz="2800" dirty="0" smtClean="0">
              <a:solidFill>
                <a:srgbClr val="0D0D0D"/>
              </a:solidFill>
              <a:latin typeface="Arial Rounded MT Bold" charset="0"/>
            </a:endParaRPr>
          </a:p>
          <a:p>
            <a:pPr>
              <a:defRPr/>
            </a:pPr>
            <a:r>
              <a:rPr lang="es-MX" sz="2000" dirty="0" smtClean="0">
                <a:solidFill>
                  <a:srgbClr val="0D0D0D"/>
                </a:solidFill>
                <a:latin typeface="Arial Rounded MT Bold" charset="0"/>
              </a:rPr>
              <a:t>	1.818  en 2010</a:t>
            </a:r>
          </a:p>
          <a:p>
            <a:pPr>
              <a:defRPr/>
            </a:pPr>
            <a:r>
              <a:rPr lang="es-MX" sz="2000" dirty="0" smtClean="0">
                <a:solidFill>
                  <a:srgbClr val="0D0D0D"/>
                </a:solidFill>
                <a:latin typeface="Arial Rounded MT Bold" charset="0"/>
              </a:rPr>
              <a:t>	1.453  en 2012</a:t>
            </a:r>
          </a:p>
          <a:p>
            <a:pPr>
              <a:defRPr/>
            </a:pPr>
            <a:r>
              <a:rPr lang="es-MX" sz="2000" dirty="0" smtClean="0">
                <a:solidFill>
                  <a:srgbClr val="0D0D0D"/>
                </a:solidFill>
                <a:latin typeface="Arial Rounded MT Bold" charset="0"/>
              </a:rPr>
              <a:t>	2.000  en 2013</a:t>
            </a:r>
          </a:p>
          <a:p>
            <a:pPr>
              <a:defRPr/>
            </a:pPr>
            <a:r>
              <a:rPr lang="es-MX" sz="2000" dirty="0" smtClean="0">
                <a:solidFill>
                  <a:srgbClr val="0D0D0D"/>
                </a:solidFill>
                <a:latin typeface="Arial Rounded MT Bold" charset="0"/>
              </a:rPr>
              <a:t>	2.000  en 2014</a:t>
            </a:r>
          </a:p>
        </p:txBody>
      </p:sp>
      <p:sp>
        <p:nvSpPr>
          <p:cNvPr id="5" name="4 Cerrar llave"/>
          <p:cNvSpPr/>
          <p:nvPr/>
        </p:nvSpPr>
        <p:spPr>
          <a:xfrm>
            <a:off x="3165475" y="3573463"/>
            <a:ext cx="250825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463925" y="3390900"/>
            <a:ext cx="4464050" cy="830263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CO" dirty="0" smtClean="0">
                <a:solidFill>
                  <a:srgbClr val="800000"/>
                </a:solidFill>
              </a:rPr>
              <a:t>5.453 </a:t>
            </a:r>
            <a:r>
              <a:rPr lang="es-CO" dirty="0" smtClean="0"/>
              <a:t>Nuevos Cargos</a:t>
            </a:r>
          </a:p>
          <a:p>
            <a:pPr>
              <a:defRPr/>
            </a:pPr>
            <a:r>
              <a:rPr lang="es-CO" dirty="0" smtClean="0"/>
              <a:t>Un 300% más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19913" y="3521075"/>
            <a:ext cx="2017712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rgbClr val="993300"/>
                </a:solidFill>
              </a:rPr>
              <a:t>7.271</a:t>
            </a:r>
            <a:endParaRPr lang="es-ES" dirty="0">
              <a:solidFill>
                <a:srgbClr val="993300"/>
              </a:solidFill>
            </a:endParaRPr>
          </a:p>
        </p:txBody>
      </p:sp>
      <p:sp>
        <p:nvSpPr>
          <p:cNvPr id="37895" name="8 CuadroTexto"/>
          <p:cNvSpPr txBox="1">
            <a:spLocks noChangeArrowheads="1"/>
          </p:cNvSpPr>
          <p:nvPr/>
        </p:nvSpPr>
        <p:spPr bwMode="auto">
          <a:xfrm>
            <a:off x="611188" y="4797425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/>
              <a:t>A partir del 2013 un docente orientador por cada 500 estudiantes.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6463" y="333375"/>
            <a:ext cx="43561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¿QUÉ ESTAMOS HACIENDO?</a:t>
            </a:r>
          </a:p>
        </p:txBody>
      </p:sp>
    </p:spTree>
    <p:extLst>
      <p:ext uri="{BB962C8B-B14F-4D97-AF65-F5344CB8AC3E}">
        <p14:creationId xmlns:p14="http://schemas.microsoft.com/office/powerpoint/2010/main" val="26938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1785</Words>
  <Application>Microsoft Macintosh PowerPoint</Application>
  <PresentationFormat>Presentación en pantalla (4:3)</PresentationFormat>
  <Paragraphs>291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Diseño personalizado</vt:lpstr>
      <vt:lpstr>Presentación de PowerPoint</vt:lpstr>
      <vt:lpstr>Presentación de PowerPoint</vt:lpstr>
      <vt:lpstr>DIAGNÓSTICO A PARTIR DE LA ENCUESTA NACIONAL DE DESERCIÓN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QUE ESTAN EN EJECUCIÓN</vt:lpstr>
      <vt:lpstr>Presentación de PowerPoint</vt:lpstr>
      <vt:lpstr>Presentación de PowerPoint</vt:lpstr>
      <vt:lpstr>REQUISITOS PARA DESEMBOLSO 1</vt:lpstr>
      <vt:lpstr>REQUISITOS PARA DESEMBOLSO 2</vt:lpstr>
      <vt:lpstr>Presentación de PowerPoint</vt:lpstr>
      <vt:lpstr>LEY 1620 DE 2013</vt:lpstr>
      <vt:lpstr>Presentación de PowerPoint</vt:lpstr>
      <vt:lpstr>Presentación de PowerPoint</vt:lpstr>
      <vt:lpstr>LEY 1620 DE 2013 RETOS COMPARTIDOS</vt:lpstr>
      <vt:lpstr>LEY 1620 DE 2013 RETOS COMPARTIDOS</vt:lpstr>
      <vt:lpstr>Presentación de PowerPoint</vt:lpstr>
      <vt:lpstr>Presentación de PowerPoint</vt:lpstr>
      <vt:lpstr>LEY 1620 DE 2013 RETOS COMPARTIDOS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olzarate</dc:creator>
  <cp:lastModifiedBy>Monica Patricia Figueroa Dorado</cp:lastModifiedBy>
  <cp:revision>56</cp:revision>
  <cp:lastPrinted>2013-09-26T20:26:18Z</cp:lastPrinted>
  <dcterms:created xsi:type="dcterms:W3CDTF">2013-07-31T00:30:34Z</dcterms:created>
  <dcterms:modified xsi:type="dcterms:W3CDTF">2013-11-29T19:53:30Z</dcterms:modified>
</cp:coreProperties>
</file>