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sldIdLst>
    <p:sldId id="256" r:id="rId2"/>
    <p:sldId id="277" r:id="rId3"/>
    <p:sldId id="279" r:id="rId4"/>
    <p:sldId id="280" r:id="rId5"/>
    <p:sldId id="261" r:id="rId6"/>
    <p:sldId id="272" r:id="rId7"/>
    <p:sldId id="273" r:id="rId8"/>
    <p:sldId id="275" r:id="rId9"/>
    <p:sldId id="274" r:id="rId10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7" d="100"/>
          <a:sy n="77" d="100"/>
        </p:scale>
        <p:origin x="-2264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305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604A6F-B9E2-41EF-8560-41938DB06604}" type="datetimeFigureOut">
              <a:rPr lang="es-CO" smtClean="0"/>
              <a:t>27/11/13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6E451F-99A4-4936-A3E8-5E90F7AAD3A6}" type="slidenum">
              <a:rPr lang="es-CO" smtClean="0"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61443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  <a:prstGeom prst="rect">
            <a:avLst/>
          </a:prstGeo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A664C-D692-4791-ADC4-ABA22EC00576}" type="datetimeFigureOut">
              <a:rPr lang="es-CO" smtClean="0"/>
              <a:t>27/11/13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9BC56-A055-40A7-AD56-AD1388F5729A}" type="slidenum">
              <a:rPr lang="es-CO" smtClean="0"/>
              <a:t>‹Nr.›</a:t>
            </a:fld>
            <a:endParaRPr lang="es-C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A664C-D692-4791-ADC4-ABA22EC00576}" type="datetimeFigureOut">
              <a:rPr lang="es-CO" smtClean="0"/>
              <a:t>27/11/13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9BC56-A055-40A7-AD56-AD1388F5729A}" type="slidenum">
              <a:rPr lang="es-CO" smtClean="0"/>
              <a:t>‹Nr.›</a:t>
            </a:fld>
            <a:endParaRPr lang="es-C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A664C-D692-4791-ADC4-ABA22EC00576}" type="datetimeFigureOut">
              <a:rPr lang="es-CO" smtClean="0"/>
              <a:t>27/11/13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9BC56-A055-40A7-AD56-AD1388F5729A}" type="slidenum">
              <a:rPr lang="es-CO" smtClean="0"/>
              <a:t>‹Nr.›</a:t>
            </a:fld>
            <a:endParaRPr lang="es-C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A664C-D692-4791-ADC4-ABA22EC00576}" type="datetimeFigureOut">
              <a:rPr lang="es-CO" smtClean="0"/>
              <a:t>27/11/13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9BC56-A055-40A7-AD56-AD1388F5729A}" type="slidenum">
              <a:rPr lang="es-CO" smtClean="0"/>
              <a:t>‹Nr.›</a:t>
            </a:fld>
            <a:endParaRPr lang="es-C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A664C-D692-4791-ADC4-ABA22EC00576}" type="datetimeFigureOut">
              <a:rPr lang="es-CO" smtClean="0"/>
              <a:t>27/11/13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9BC56-A055-40A7-AD56-AD1388F5729A}" type="slidenum">
              <a:rPr lang="es-CO" smtClean="0"/>
              <a:t>‹Nr.›</a:t>
            </a:fld>
            <a:endParaRPr lang="es-C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A664C-D692-4791-ADC4-ABA22EC00576}" type="datetimeFigureOut">
              <a:rPr lang="es-CO" smtClean="0"/>
              <a:t>27/11/13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9BC56-A055-40A7-AD56-AD1388F5729A}" type="slidenum">
              <a:rPr lang="es-CO" smtClean="0"/>
              <a:t>‹Nr.›</a:t>
            </a:fld>
            <a:endParaRPr lang="es-C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  <a:prstGeom prst="rect">
            <a:avLst/>
          </a:prstGeo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A664C-D692-4791-ADC4-ABA22EC00576}" type="datetimeFigureOut">
              <a:rPr lang="es-CO" smtClean="0"/>
              <a:t>27/11/13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9BC56-A055-40A7-AD56-AD1388F5729A}" type="slidenum">
              <a:rPr lang="es-CO" smtClean="0"/>
              <a:t>‹Nr.›</a:t>
            </a:fld>
            <a:endParaRPr lang="es-CO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  <a:prstGeom prst="rect">
            <a:avLst/>
          </a:prstGeo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A664C-D692-4791-ADC4-ABA22EC00576}" type="datetimeFigureOut">
              <a:rPr lang="es-CO" smtClean="0"/>
              <a:t>27/11/13</a:t>
            </a:fld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BB9BC56-A055-40A7-AD56-AD1388F5729A}" type="slidenum">
              <a:rPr lang="es-CO" smtClean="0"/>
              <a:t>‹Nr.›</a:t>
            </a:fld>
            <a:endParaRPr lang="es-CO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C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.jpeg"/><Relationship Id="rId12" Type="http://schemas.openxmlformats.org/officeDocument/2006/relationships/image" Target="../media/image4.png"/><Relationship Id="rId13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40768"/>
            <a:ext cx="7620000" cy="5060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8BB9BC56-A055-40A7-AD56-AD1388F5729A}" type="slidenum">
              <a:rPr lang="es-CO" smtClean="0"/>
              <a:t>‹Nr.›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s-C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512A664C-D692-4791-ADC4-ABA22EC00576}" type="datetimeFigureOut">
              <a:rPr lang="es-CO" smtClean="0"/>
              <a:t>27/11/13</a:t>
            </a:fld>
            <a:endParaRPr lang="es-CO"/>
          </a:p>
        </p:txBody>
      </p:sp>
      <p:pic>
        <p:nvPicPr>
          <p:cNvPr id="10" name="9 Imagen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396" y="44624"/>
            <a:ext cx="2628900" cy="576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10 Imagen" descr="C:\Users\USUARIO\Desktop\ALCALDIA + ESCUDO.jpg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79" y="44624"/>
            <a:ext cx="4053205" cy="59436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12 Rectángulo"/>
          <p:cNvSpPr/>
          <p:nvPr/>
        </p:nvSpPr>
        <p:spPr>
          <a:xfrm>
            <a:off x="2627784" y="6413266"/>
            <a:ext cx="410445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050" b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Departamento Administrativo de Bienestar Social – D.A.B.S.</a:t>
            </a:r>
          </a:p>
          <a:p>
            <a:pPr algn="ctr"/>
            <a:r>
              <a:rPr lang="es-CO" sz="1050" b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Alix</a:t>
            </a:r>
            <a:r>
              <a:rPr lang="es-CO" sz="1050" b="1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Yirley Vargas Torrado</a:t>
            </a:r>
            <a:r>
              <a:rPr lang="es-CO" sz="1050" b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  <a:endParaRPr lang="es-CO" sz="105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171743"/>
            <a:ext cx="2337872" cy="55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6913" y="6237312"/>
            <a:ext cx="1731511" cy="449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paebienestarsocial@gmail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CO" dirty="0" smtClean="0"/>
              <a:t/>
            </a:r>
            <a:br>
              <a:rPr lang="es-CO" dirty="0" smtClean="0"/>
            </a:br>
            <a:r>
              <a:rPr lang="es-CO" dirty="0" smtClean="0"/>
              <a:t>PROGRAMA DE ALIMENTACIÓN ESCOLAR PAE</a:t>
            </a:r>
            <a:endParaRPr lang="es-CO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O" smtClean="0"/>
          </a:p>
          <a:p>
            <a:endParaRPr lang="es-CO" smtClean="0"/>
          </a:p>
          <a:p>
            <a:endParaRPr lang="es-CO" smtClean="0"/>
          </a:p>
          <a:p>
            <a:endParaRPr lang="es-CO" smtClean="0"/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5004398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99592" y="692696"/>
            <a:ext cx="7344816" cy="547260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s-CO" sz="3900" b="1" dirty="0" smtClean="0">
                <a:latin typeface="Arial" pitchFamily="34" charset="0"/>
                <a:cs typeface="Arial" pitchFamily="34" charset="0"/>
              </a:rPr>
              <a:t>INTRODUCCIÓN</a:t>
            </a:r>
          </a:p>
          <a:p>
            <a:pPr marL="0" indent="0" algn="just">
              <a:buNone/>
            </a:pPr>
            <a:r>
              <a:rPr lang="es-CO" dirty="0" smtClean="0">
                <a:latin typeface="Arial" pitchFamily="34" charset="0"/>
                <a:cs typeface="Arial" pitchFamily="34" charset="0"/>
              </a:rPr>
              <a:t>Con </a:t>
            </a:r>
            <a:r>
              <a:rPr lang="es-CO" dirty="0">
                <a:latin typeface="Arial" pitchFamily="34" charset="0"/>
                <a:cs typeface="Arial" pitchFamily="34" charset="0"/>
              </a:rPr>
              <a:t>el fin de alcanzar las coberturas universales en el Programa de Alimentación Escolar –PAE-, el Gobierno Nacional trasladará del Instituto Colombiano de Bienestar Familiar (ICBF) al Ministerio de Educación Nacional (MEN), la orientación, ejecución y articulación del programa, sobre la base de estándares mínimos de obligatorio cumplimiento para su prestación, de manera concurrente con las entidades territoriales” </a:t>
            </a:r>
          </a:p>
          <a:p>
            <a:pPr marL="0" indent="0" algn="just">
              <a:buNone/>
            </a:pPr>
            <a:r>
              <a:rPr lang="es-CO" dirty="0">
                <a:latin typeface="Arial" pitchFamily="34" charset="0"/>
                <a:cs typeface="Arial" pitchFamily="34" charset="0"/>
              </a:rPr>
              <a:t>Para el efecto, el MEN realizará la revisión, actualización y definición de los lineamientos técnicos-administrativos, de los estándares, y de las condiciones para la prestación del servicio para la ejecución del Programa, que serán aplicados por las entidades territoriales, los actores y operadores del programa.</a:t>
            </a:r>
          </a:p>
        </p:txBody>
      </p:sp>
    </p:spTree>
    <p:extLst>
      <p:ext uri="{BB962C8B-B14F-4D97-AF65-F5344CB8AC3E}">
        <p14:creationId xmlns:p14="http://schemas.microsoft.com/office/powerpoint/2010/main" val="11909200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99592" y="764704"/>
            <a:ext cx="7344816" cy="5328592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endParaRPr lang="es-CO" sz="3600" dirty="0" smtClean="0"/>
          </a:p>
          <a:p>
            <a:pPr marL="0" indent="0" algn="ctr">
              <a:buNone/>
            </a:pPr>
            <a:endParaRPr lang="es-CO" sz="4300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es-CO" sz="4300" b="1" dirty="0" smtClean="0">
                <a:latin typeface="Arial" pitchFamily="34" charset="0"/>
                <a:cs typeface="Arial" pitchFamily="34" charset="0"/>
              </a:rPr>
              <a:t>CONVENIO </a:t>
            </a:r>
            <a:r>
              <a:rPr lang="es-CO" sz="4300" b="1" dirty="0">
                <a:latin typeface="Arial" pitchFamily="34" charset="0"/>
                <a:cs typeface="Arial" pitchFamily="34" charset="0"/>
              </a:rPr>
              <a:t>INTERADMINISTRATIVO </a:t>
            </a:r>
            <a:r>
              <a:rPr lang="es-CO" sz="4300" b="1" dirty="0" smtClean="0">
                <a:latin typeface="Arial" pitchFamily="34" charset="0"/>
                <a:cs typeface="Arial" pitchFamily="34" charset="0"/>
              </a:rPr>
              <a:t>544 </a:t>
            </a:r>
            <a:r>
              <a:rPr lang="es-CO" sz="4300" b="1" dirty="0">
                <a:latin typeface="Arial" pitchFamily="34" charset="0"/>
                <a:cs typeface="Arial" pitchFamily="34" charset="0"/>
              </a:rPr>
              <a:t>SUSCRITO ENTRE EL MINISTERIO DE EDUCACIÓN NACIONAL Y EL MUNICIPIO </a:t>
            </a:r>
            <a:r>
              <a:rPr lang="es-CO" sz="4300" b="1" dirty="0" smtClean="0">
                <a:latin typeface="Arial" pitchFamily="34" charset="0"/>
                <a:cs typeface="Arial" pitchFamily="34" charset="0"/>
              </a:rPr>
              <a:t>DE CÚCUTA</a:t>
            </a:r>
          </a:p>
          <a:p>
            <a:pPr marL="0" indent="0" algn="just">
              <a:buNone/>
            </a:pPr>
            <a:r>
              <a:rPr lang="es-CO" sz="3600" dirty="0"/>
              <a:t/>
            </a:r>
            <a:br>
              <a:rPr lang="es-CO" sz="3600" dirty="0"/>
            </a:br>
            <a:endParaRPr lang="es-CO" sz="3600" dirty="0"/>
          </a:p>
        </p:txBody>
      </p:sp>
    </p:spTree>
    <p:extLst>
      <p:ext uri="{BB962C8B-B14F-4D97-AF65-F5344CB8AC3E}">
        <p14:creationId xmlns:p14="http://schemas.microsoft.com/office/powerpoint/2010/main" val="2370868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7393632" cy="576064"/>
          </a:xfrm>
        </p:spPr>
        <p:txBody>
          <a:bodyPr/>
          <a:lstStyle/>
          <a:p>
            <a:pPr algn="ctr"/>
            <a:r>
              <a:rPr lang="es-ES" sz="4000" dirty="0" smtClean="0"/>
              <a:t>PLANEACION PROGRAMA PAE</a:t>
            </a:r>
            <a:endParaRPr lang="es-ES" sz="40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79512" y="1412776"/>
            <a:ext cx="8064896" cy="4772000"/>
          </a:xfrm>
        </p:spPr>
        <p:txBody>
          <a:bodyPr>
            <a:normAutofit/>
          </a:bodyPr>
          <a:lstStyle/>
          <a:p>
            <a:pPr algn="just">
              <a:buFont typeface="Wingdings" charset="2"/>
              <a:buChar char="v"/>
            </a:pPr>
            <a:r>
              <a:rPr lang="es-ES" sz="2000" dirty="0" smtClean="0"/>
              <a:t>ASIGNACION A  LA SECRETARIA TECNICA DEL PROGRAMAPAE (DEPARTAMENTO DE BIENESTAR SOCIAL Y PROGRAMAS ESPECIALES)</a:t>
            </a:r>
          </a:p>
          <a:p>
            <a:pPr algn="just">
              <a:buFont typeface="Wingdings" charset="2"/>
              <a:buChar char="v"/>
            </a:pPr>
            <a:r>
              <a:rPr lang="es-ES" sz="2000" dirty="0" smtClean="0"/>
              <a:t>EQUIPO INTERDICIPLINARIO DE PLANEACION QUE LO CONFORMAN: SECRETARIA HACIENDA, OFICINA DE PLANEACION DE LA SECRETARIA EDUCACION, OFICINA JURIDICA Y DEP. DE BIENESTAR SOCIAL.</a:t>
            </a:r>
          </a:p>
          <a:p>
            <a:pPr algn="just">
              <a:buFont typeface="Wingdings" charset="2"/>
              <a:buChar char="v"/>
            </a:pPr>
            <a:r>
              <a:rPr lang="es-ES" sz="2000" dirty="0" smtClean="0"/>
              <a:t>DIAGNOSTICO E IDENTIFICACION ACTUAL DEL PROGRAMA EN CUANTO COBERTURA, INFRAESTRUCTURA Y PRESUPUPUESTO.</a:t>
            </a:r>
          </a:p>
          <a:p>
            <a:pPr algn="just">
              <a:buFont typeface="Wingdings" charset="2"/>
              <a:buChar char="v"/>
            </a:pPr>
            <a:r>
              <a:rPr lang="es-ES" sz="2000" dirty="0" smtClean="0"/>
              <a:t>CONSTRUCCION DE ESTUDIOS FINANCIEROS COMO PRIORIDAD Y PUNTO DE PARTIDA.</a:t>
            </a:r>
          </a:p>
          <a:p>
            <a:pPr algn="just">
              <a:buFont typeface="Wingdings" charset="2"/>
              <a:buChar char="v"/>
            </a:pPr>
            <a:r>
              <a:rPr lang="es-ES" sz="2000" dirty="0" smtClean="0"/>
              <a:t>PRESENTACION ANTE EL COMPOS MUNICIPAL Y SENSIBILIZACION A TODA LA COMUNIDAD EDUCATIVA.</a:t>
            </a:r>
          </a:p>
          <a:p>
            <a:pPr>
              <a:buFont typeface="Wingdings" charset="2"/>
              <a:buChar char="v"/>
            </a:pPr>
            <a:r>
              <a:rPr lang="es-ES" dirty="0" smtClean="0"/>
              <a:t>PUBLICACION DE PREPLIEGOS Y OBSERVACIONES</a:t>
            </a:r>
            <a:endParaRPr lang="es-ES" dirty="0" smtClean="0"/>
          </a:p>
          <a:p>
            <a:pPr>
              <a:buFont typeface="Wingdings" charset="2"/>
              <a:buChar char="v"/>
            </a:pPr>
            <a:endParaRPr lang="es-ES" dirty="0" smtClean="0"/>
          </a:p>
          <a:p>
            <a:pPr>
              <a:buFont typeface="Wingdings" charset="2"/>
              <a:buChar char="v"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180280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8159202"/>
              </p:ext>
            </p:extLst>
          </p:nvPr>
        </p:nvGraphicFramePr>
        <p:xfrm>
          <a:off x="251519" y="1412776"/>
          <a:ext cx="8136905" cy="45446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137"/>
                <a:gridCol w="1512168"/>
                <a:gridCol w="1440160"/>
                <a:gridCol w="864096"/>
                <a:gridCol w="864096"/>
                <a:gridCol w="720080"/>
                <a:gridCol w="1512168"/>
              </a:tblGrid>
              <a:tr h="720081"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/>
                        <a:t>MODALIDAD</a:t>
                      </a:r>
                    </a:p>
                    <a:p>
                      <a:pPr algn="ctr"/>
                      <a:r>
                        <a:rPr lang="es-CO" sz="1400" baseline="0" dirty="0" smtClean="0"/>
                        <a:t>DE ALIMENTA-</a:t>
                      </a:r>
                    </a:p>
                    <a:p>
                      <a:pPr algn="ctr"/>
                      <a:r>
                        <a:rPr lang="es-CO" sz="1400" baseline="0" dirty="0" smtClean="0"/>
                        <a:t>CIÓN</a:t>
                      </a:r>
                      <a:endParaRPr lang="es-C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/>
                        <a:t>APORTE </a:t>
                      </a:r>
                    </a:p>
                    <a:p>
                      <a:pPr algn="ctr"/>
                      <a:r>
                        <a:rPr lang="es-CO" sz="1600" dirty="0" smtClean="0"/>
                        <a:t>$</a:t>
                      </a:r>
                    </a:p>
                    <a:p>
                      <a:pPr algn="ctr"/>
                      <a:r>
                        <a:rPr lang="es-CO" sz="1600" dirty="0" smtClean="0"/>
                        <a:t>MEN</a:t>
                      </a:r>
                      <a:endParaRPr lang="es-C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/>
                        <a:t>APORTE</a:t>
                      </a:r>
                      <a:r>
                        <a:rPr lang="es-CO" sz="1600" baseline="0" dirty="0" smtClean="0"/>
                        <a:t> </a:t>
                      </a:r>
                    </a:p>
                    <a:p>
                      <a:pPr algn="ctr"/>
                      <a:r>
                        <a:rPr lang="es-CO" sz="1600" baseline="0" dirty="0" smtClean="0"/>
                        <a:t>$ </a:t>
                      </a:r>
                    </a:p>
                    <a:p>
                      <a:pPr algn="ctr"/>
                      <a:r>
                        <a:rPr lang="es-CO" sz="1600" dirty="0" smtClean="0"/>
                        <a:t>ALCALDIA</a:t>
                      </a:r>
                      <a:endParaRPr lang="es-C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/>
                        <a:t>VALOR RACIÓN</a:t>
                      </a:r>
                      <a:r>
                        <a:rPr lang="es-CO" sz="1600" baseline="0" dirty="0" smtClean="0"/>
                        <a:t> DIA/</a:t>
                      </a:r>
                    </a:p>
                    <a:p>
                      <a:pPr algn="ctr"/>
                      <a:r>
                        <a:rPr lang="es-CO" sz="1600" baseline="0" dirty="0" smtClean="0"/>
                        <a:t>NIÑO</a:t>
                      </a:r>
                      <a:endParaRPr lang="es-C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/>
                        <a:t>#</a:t>
                      </a:r>
                    </a:p>
                    <a:p>
                      <a:pPr algn="ctr"/>
                      <a:r>
                        <a:rPr lang="es-CO" sz="1600" dirty="0" smtClean="0"/>
                        <a:t>DE</a:t>
                      </a:r>
                    </a:p>
                    <a:p>
                      <a:pPr algn="ctr"/>
                      <a:r>
                        <a:rPr lang="es-CO" sz="1600" dirty="0" smtClean="0"/>
                        <a:t>CUPOS</a:t>
                      </a:r>
                      <a:endParaRPr lang="es-C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/>
                        <a:t>#</a:t>
                      </a:r>
                    </a:p>
                    <a:p>
                      <a:pPr algn="ctr"/>
                      <a:r>
                        <a:rPr lang="es-CO" sz="1600" dirty="0" smtClean="0"/>
                        <a:t>DIAS </a:t>
                      </a:r>
                      <a:r>
                        <a:rPr lang="es-CO" sz="1200" dirty="0" smtClean="0"/>
                        <a:t>ATENDI-DOS</a:t>
                      </a:r>
                      <a:endParaRPr lang="es-C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600" dirty="0" smtClean="0"/>
                    </a:p>
                    <a:p>
                      <a:pPr algn="ctr"/>
                      <a:r>
                        <a:rPr lang="es-CO" sz="1600" dirty="0" smtClean="0"/>
                        <a:t>VALOR TOTAL</a:t>
                      </a:r>
                    </a:p>
                    <a:p>
                      <a:pPr algn="ctr"/>
                      <a:endParaRPr lang="es-CO" sz="1600" dirty="0"/>
                    </a:p>
                  </a:txBody>
                  <a:tcPr/>
                </a:tc>
              </a:tr>
              <a:tr h="1050608">
                <a:tc>
                  <a:txBody>
                    <a:bodyPr/>
                    <a:lstStyle/>
                    <a:p>
                      <a:endParaRPr lang="es-CO" sz="1600" dirty="0" smtClean="0"/>
                    </a:p>
                    <a:p>
                      <a:r>
                        <a:rPr lang="es-CO" sz="1600" dirty="0" smtClean="0"/>
                        <a:t>DESAYUNO</a:t>
                      </a:r>
                    </a:p>
                    <a:p>
                      <a:endParaRPr lang="es-C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600" dirty="0" smtClean="0"/>
                    </a:p>
                    <a:p>
                      <a:pPr algn="ctr"/>
                      <a:r>
                        <a:rPr lang="es-CO" sz="1600" dirty="0" smtClean="0"/>
                        <a:t>943</a:t>
                      </a:r>
                      <a:endParaRPr lang="es-C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600" dirty="0" smtClean="0"/>
                    </a:p>
                    <a:p>
                      <a:pPr algn="ctr"/>
                      <a:r>
                        <a:rPr lang="es-CO" sz="1600" dirty="0" smtClean="0"/>
                        <a:t>410</a:t>
                      </a:r>
                      <a:endParaRPr lang="es-C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600" dirty="0" smtClean="0"/>
                    </a:p>
                    <a:p>
                      <a:pPr algn="ctr"/>
                      <a:r>
                        <a:rPr lang="es-CO" sz="1600" dirty="0" smtClean="0"/>
                        <a:t>1.353</a:t>
                      </a:r>
                      <a:endParaRPr lang="es-C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600" dirty="0" smtClean="0"/>
                    </a:p>
                    <a:p>
                      <a:pPr algn="ctr"/>
                      <a:r>
                        <a:rPr lang="es-CO" sz="1600" dirty="0" smtClean="0"/>
                        <a:t>42.631</a:t>
                      </a:r>
                      <a:endParaRPr lang="es-C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600" dirty="0" smtClean="0"/>
                    </a:p>
                    <a:p>
                      <a:pPr algn="ctr"/>
                      <a:r>
                        <a:rPr lang="es-CO" sz="1600" dirty="0" smtClean="0"/>
                        <a:t>108</a:t>
                      </a:r>
                      <a:endParaRPr lang="es-C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s-CO" sz="1600" b="1" dirty="0" smtClean="0"/>
                    </a:p>
                    <a:p>
                      <a:pPr algn="r"/>
                      <a:r>
                        <a:rPr lang="es-CO" sz="1600" b="1" dirty="0" smtClean="0"/>
                        <a:t>6.229´412.244</a:t>
                      </a:r>
                      <a:endParaRPr lang="es-CO" sz="1600" b="1" dirty="0"/>
                    </a:p>
                  </a:txBody>
                  <a:tcPr/>
                </a:tc>
              </a:tr>
              <a:tr h="426080">
                <a:tc>
                  <a:txBody>
                    <a:bodyPr/>
                    <a:lstStyle/>
                    <a:p>
                      <a:endParaRPr lang="es-C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s-CO" sz="1600" b="1" dirty="0"/>
                    </a:p>
                  </a:txBody>
                  <a:tcPr/>
                </a:tc>
              </a:tr>
              <a:tr h="735426">
                <a:tc>
                  <a:txBody>
                    <a:bodyPr/>
                    <a:lstStyle/>
                    <a:p>
                      <a:endParaRPr lang="es-CO" sz="1600" dirty="0" smtClean="0"/>
                    </a:p>
                    <a:p>
                      <a:r>
                        <a:rPr lang="es-CO" sz="1600" dirty="0" smtClean="0"/>
                        <a:t>ALMUERZO</a:t>
                      </a:r>
                    </a:p>
                    <a:p>
                      <a:endParaRPr lang="es-C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600" dirty="0" smtClean="0"/>
                    </a:p>
                    <a:p>
                      <a:pPr algn="ctr"/>
                      <a:r>
                        <a:rPr lang="es-CO" sz="1600" dirty="0" smtClean="0"/>
                        <a:t>1.282</a:t>
                      </a:r>
                      <a:endParaRPr lang="es-C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600" dirty="0" smtClean="0"/>
                    </a:p>
                    <a:p>
                      <a:pPr algn="ctr"/>
                      <a:r>
                        <a:rPr lang="es-CO" sz="1600" dirty="0" smtClean="0"/>
                        <a:t>1.913</a:t>
                      </a:r>
                      <a:endParaRPr lang="es-C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600" dirty="0" smtClean="0"/>
                    </a:p>
                    <a:p>
                      <a:pPr algn="ctr"/>
                      <a:r>
                        <a:rPr lang="es-CO" sz="1600" dirty="0" smtClean="0"/>
                        <a:t>3.195</a:t>
                      </a:r>
                      <a:endParaRPr lang="es-C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600" dirty="0" smtClean="0"/>
                    </a:p>
                    <a:p>
                      <a:pPr algn="ctr"/>
                      <a:r>
                        <a:rPr lang="es-CO" sz="1600" dirty="0" smtClean="0"/>
                        <a:t>15.390</a:t>
                      </a:r>
                      <a:endParaRPr lang="es-C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600" dirty="0" smtClean="0"/>
                    </a:p>
                    <a:p>
                      <a:pPr algn="ctr"/>
                      <a:r>
                        <a:rPr lang="es-CO" sz="1600" dirty="0" smtClean="0"/>
                        <a:t>108</a:t>
                      </a:r>
                      <a:endParaRPr lang="es-C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s-CO" sz="1600" b="1" dirty="0" smtClean="0"/>
                    </a:p>
                    <a:p>
                      <a:pPr algn="r"/>
                      <a:r>
                        <a:rPr lang="es-CO" sz="1600" b="1" dirty="0" smtClean="0"/>
                        <a:t>5.310´473.400</a:t>
                      </a:r>
                    </a:p>
                  </a:txBody>
                  <a:tcPr/>
                </a:tc>
              </a:tr>
              <a:tr h="442740">
                <a:tc>
                  <a:txBody>
                    <a:bodyPr/>
                    <a:lstStyle/>
                    <a:p>
                      <a:endParaRPr lang="es-C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s-CO" sz="1600" b="1" dirty="0"/>
                    </a:p>
                  </a:txBody>
                  <a:tcPr/>
                </a:tc>
              </a:tr>
              <a:tr h="735426">
                <a:tc>
                  <a:txBody>
                    <a:bodyPr/>
                    <a:lstStyle/>
                    <a:p>
                      <a:pPr algn="ctr"/>
                      <a:endParaRPr lang="es-CO" sz="1600" dirty="0" smtClean="0"/>
                    </a:p>
                    <a:p>
                      <a:pPr algn="ctr"/>
                      <a:r>
                        <a:rPr lang="es-CO" sz="1600" dirty="0" smtClean="0"/>
                        <a:t>TOTALES</a:t>
                      </a:r>
                      <a:endParaRPr lang="es-C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600" b="1" dirty="0" smtClean="0"/>
                    </a:p>
                    <a:p>
                      <a:pPr algn="ctr"/>
                      <a:r>
                        <a:rPr lang="es-CO" sz="1600" b="1" dirty="0" smtClean="0"/>
                        <a:t>6.472´549.404</a:t>
                      </a:r>
                      <a:endParaRPr lang="es-CO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600" b="1" dirty="0" smtClean="0"/>
                    </a:p>
                    <a:p>
                      <a:pPr algn="ctr"/>
                      <a:r>
                        <a:rPr lang="es-CO" sz="1600" b="1" dirty="0" smtClean="0"/>
                        <a:t>5.067´336.240</a:t>
                      </a:r>
                      <a:endParaRPr lang="es-CO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600" dirty="0" smtClean="0"/>
                    </a:p>
                    <a:p>
                      <a:pPr algn="ctr"/>
                      <a:r>
                        <a:rPr lang="es-CO" sz="1600" dirty="0" smtClean="0"/>
                        <a:t>4.548</a:t>
                      </a:r>
                      <a:endParaRPr lang="es-C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600" dirty="0" smtClean="0"/>
                    </a:p>
                    <a:p>
                      <a:pPr algn="ctr"/>
                      <a:r>
                        <a:rPr lang="es-CO" sz="1600" b="1" dirty="0" smtClean="0"/>
                        <a:t>58.021</a:t>
                      </a:r>
                      <a:endParaRPr lang="es-CO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600" dirty="0" smtClean="0"/>
                    </a:p>
                    <a:p>
                      <a:pPr algn="ctr"/>
                      <a:r>
                        <a:rPr lang="es-CO" sz="1600" dirty="0" smtClean="0"/>
                        <a:t>108</a:t>
                      </a:r>
                      <a:endParaRPr lang="es-C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s-CO" sz="1600" b="1" dirty="0" smtClean="0"/>
                    </a:p>
                    <a:p>
                      <a:pPr algn="r"/>
                      <a:r>
                        <a:rPr lang="es-CO" sz="1600" b="1" dirty="0" smtClean="0"/>
                        <a:t>11.539´885.644</a:t>
                      </a:r>
                      <a:endParaRPr lang="es-CO" sz="16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1691680" y="908720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/>
              <a:t>PROYECCIÓN AÑO 2014</a:t>
            </a:r>
            <a:endParaRPr lang="es-CO" b="1" dirty="0"/>
          </a:p>
        </p:txBody>
      </p:sp>
    </p:spTree>
    <p:extLst>
      <p:ext uri="{BB962C8B-B14F-4D97-AF65-F5344CB8AC3E}">
        <p14:creationId xmlns:p14="http://schemas.microsoft.com/office/powerpoint/2010/main" val="22850881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452558"/>
              </p:ext>
            </p:extLst>
          </p:nvPr>
        </p:nvGraphicFramePr>
        <p:xfrm>
          <a:off x="611560" y="1340768"/>
          <a:ext cx="3370065" cy="32105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0438"/>
                <a:gridCol w="1369627"/>
              </a:tblGrid>
              <a:tr h="319824"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PRIORIZADOS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 CUPOS</a:t>
                      </a:r>
                      <a:endParaRPr lang="es-C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VICTIMAS 100%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6.000</a:t>
                      </a:r>
                      <a:endParaRPr lang="es-C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ZONA RURAL</a:t>
                      </a:r>
                      <a:r>
                        <a:rPr lang="es-CO" baseline="0" dirty="0" smtClean="0"/>
                        <a:t> 100% PREESCOLAR Y PRIMARIA 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dirty="0" smtClean="0"/>
                    </a:p>
                    <a:p>
                      <a:pPr algn="ctr"/>
                      <a:r>
                        <a:rPr lang="es-CO" dirty="0" smtClean="0"/>
                        <a:t>5.200</a:t>
                      </a:r>
                      <a:endParaRPr lang="es-C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ZONA URBANA DE PREESCOLAR A 5TO</a:t>
                      </a:r>
                      <a:r>
                        <a:rPr lang="es-CO" baseline="0" dirty="0" smtClean="0"/>
                        <a:t> PRIMARIA CON SISBEN 48,49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dirty="0" smtClean="0"/>
                    </a:p>
                    <a:p>
                      <a:pPr algn="ctr"/>
                      <a:r>
                        <a:rPr lang="es-CO" dirty="0" smtClean="0"/>
                        <a:t>46.821</a:t>
                      </a:r>
                      <a:endParaRPr lang="es-C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TOTALES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58.021</a:t>
                      </a:r>
                      <a:endParaRPr lang="es-CO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6574799"/>
              </p:ext>
            </p:extLst>
          </p:nvPr>
        </p:nvGraphicFramePr>
        <p:xfrm>
          <a:off x="4499992" y="1412776"/>
          <a:ext cx="3384376" cy="31683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9375"/>
                <a:gridCol w="1805001"/>
              </a:tblGrid>
              <a:tr h="693077"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INSTITUCION</a:t>
                      </a:r>
                    </a:p>
                    <a:p>
                      <a:pPr algn="ctr"/>
                      <a:r>
                        <a:rPr lang="es-CO" dirty="0" smtClean="0"/>
                        <a:t>EDUCATIVA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NIÑOS</a:t>
                      </a:r>
                      <a:r>
                        <a:rPr lang="es-CO" baseline="0" dirty="0" smtClean="0"/>
                        <a:t> </a:t>
                      </a:r>
                    </a:p>
                    <a:p>
                      <a:pPr algn="ctr"/>
                      <a:r>
                        <a:rPr lang="es-CO" baseline="0" dirty="0" smtClean="0"/>
                        <a:t>MATRICULADOS</a:t>
                      </a:r>
                      <a:endParaRPr lang="es-CO" dirty="0" smtClean="0"/>
                    </a:p>
                  </a:txBody>
                  <a:tcPr/>
                </a:tc>
              </a:tr>
              <a:tr h="693077"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SECTOR</a:t>
                      </a:r>
                    </a:p>
                    <a:p>
                      <a:pPr algn="ctr"/>
                      <a:r>
                        <a:rPr lang="es-CO" dirty="0" smtClean="0"/>
                        <a:t>PUBLICO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106.500</a:t>
                      </a:r>
                      <a:endParaRPr lang="es-CO" dirty="0"/>
                    </a:p>
                  </a:txBody>
                  <a:tcPr/>
                </a:tc>
              </a:tr>
              <a:tr h="693077"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MEGA</a:t>
                      </a:r>
                    </a:p>
                    <a:p>
                      <a:pPr algn="ctr"/>
                      <a:r>
                        <a:rPr lang="es-CO" dirty="0" smtClean="0"/>
                        <a:t>COLEGIOS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3.800</a:t>
                      </a:r>
                    </a:p>
                  </a:txBody>
                  <a:tcPr/>
                </a:tc>
              </a:tr>
              <a:tr h="693077"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CENTROS</a:t>
                      </a:r>
                    </a:p>
                    <a:p>
                      <a:pPr algn="ctr"/>
                      <a:r>
                        <a:rPr lang="es-CO" dirty="0" smtClean="0"/>
                        <a:t>EDUCATIVOS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1.200</a:t>
                      </a:r>
                    </a:p>
                  </a:txBody>
                  <a:tcPr/>
                </a:tc>
              </a:tr>
              <a:tr h="396044"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TOTALES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111.500</a:t>
                      </a:r>
                      <a:endParaRPr lang="es-CO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2555776" y="836712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/>
              <a:t>COBERTURA</a:t>
            </a:r>
            <a:endParaRPr lang="es-CO" b="1" dirty="0"/>
          </a:p>
        </p:txBody>
      </p:sp>
    </p:spTree>
    <p:extLst>
      <p:ext uri="{BB962C8B-B14F-4D97-AF65-F5344CB8AC3E}">
        <p14:creationId xmlns:p14="http://schemas.microsoft.com/office/powerpoint/2010/main" val="18564622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5" descr="COMITE PAE 001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4" t="2522" r="1315" b="14560"/>
          <a:stretch/>
        </p:blipFill>
        <p:spPr>
          <a:xfrm>
            <a:off x="1187586" y="643324"/>
            <a:ext cx="5772988" cy="5492998"/>
          </a:xfrm>
        </p:spPr>
      </p:pic>
    </p:spTree>
    <p:extLst>
      <p:ext uri="{BB962C8B-B14F-4D97-AF65-F5344CB8AC3E}">
        <p14:creationId xmlns:p14="http://schemas.microsoft.com/office/powerpoint/2010/main" val="19745485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 descr="COMITE PAE 002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1" r="-2417"/>
          <a:stretch/>
        </p:blipFill>
        <p:spPr>
          <a:xfrm>
            <a:off x="1043608" y="476672"/>
            <a:ext cx="6120680" cy="6048672"/>
          </a:xfrm>
        </p:spPr>
      </p:pic>
    </p:spTree>
    <p:extLst>
      <p:ext uri="{BB962C8B-B14F-4D97-AF65-F5344CB8AC3E}">
        <p14:creationId xmlns:p14="http://schemas.microsoft.com/office/powerpoint/2010/main" val="39294158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548680"/>
            <a:ext cx="7620000" cy="5852120"/>
          </a:xfrm>
        </p:spPr>
        <p:txBody>
          <a:bodyPr/>
          <a:lstStyle/>
          <a:p>
            <a:endParaRPr lang="es-CO" dirty="0" smtClean="0"/>
          </a:p>
          <a:p>
            <a:endParaRPr lang="es-CO" dirty="0"/>
          </a:p>
          <a:p>
            <a:pPr marL="114300" indent="0" algn="ctr">
              <a:buNone/>
            </a:pPr>
            <a:r>
              <a:rPr lang="es-CO" dirty="0" smtClean="0"/>
              <a:t>COTACTENOS A TRAVES DEL CORREO:</a:t>
            </a:r>
          </a:p>
          <a:p>
            <a:pPr marL="114300" indent="0" algn="ctr">
              <a:buNone/>
            </a:pPr>
            <a:r>
              <a:rPr lang="es-CO" dirty="0" smtClean="0">
                <a:hlinkClick r:id="rId2"/>
              </a:rPr>
              <a:t>paebienestarsocial@gmail.com</a:t>
            </a:r>
            <a:endParaRPr lang="es-CO" dirty="0" smtClean="0"/>
          </a:p>
          <a:p>
            <a:pPr marL="114300" indent="0" algn="ctr">
              <a:buNone/>
            </a:pPr>
            <a:r>
              <a:rPr lang="es-CO" dirty="0" err="1" smtClean="0"/>
              <a:t>Cel</a:t>
            </a:r>
            <a:r>
              <a:rPr lang="es-CO" dirty="0" smtClean="0"/>
              <a:t>: 316-5145474</a:t>
            </a:r>
          </a:p>
          <a:p>
            <a:pPr marL="114300" indent="0">
              <a:buNone/>
            </a:pPr>
            <a:endParaRPr lang="es-CO" dirty="0" smtClean="0"/>
          </a:p>
          <a:p>
            <a:pPr marL="114300" indent="0">
              <a:buNone/>
            </a:pPr>
            <a:endParaRPr lang="es-CO" dirty="0"/>
          </a:p>
          <a:p>
            <a:pPr marL="114300" indent="0" algn="ctr">
              <a:buNone/>
            </a:pPr>
            <a:r>
              <a:rPr lang="es-CO" sz="5400" b="1" dirty="0" smtClean="0">
                <a:latin typeface="Arial" pitchFamily="34" charset="0"/>
                <a:cs typeface="Arial" pitchFamily="34" charset="0"/>
              </a:rPr>
              <a:t>GRACIAS.</a:t>
            </a:r>
            <a:endParaRPr lang="es-CO" sz="5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64561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BS_2013[1]">
  <a:themeElements>
    <a:clrScheme name="Adyacencia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yacencia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PLANTILLA</Template>
  <TotalTime>695</TotalTime>
  <Words>350</Words>
  <Application>Microsoft Macintosh PowerPoint</Application>
  <PresentationFormat>Presentación en pantalla (4:3)</PresentationFormat>
  <Paragraphs>115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DABS_2013[1]</vt:lpstr>
      <vt:lpstr> PROGRAMA DE ALIMENTACIÓN ESCOLAR PAE</vt:lpstr>
      <vt:lpstr>Presentación de PowerPoint</vt:lpstr>
      <vt:lpstr>Presentación de PowerPoint</vt:lpstr>
      <vt:lpstr>PLANEACION PROGRAMA PAE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PROGRAMA DE ALIMENTACIÓN ESCOLAR  PAE</dc:title>
  <dc:creator>Sandra Zapata</dc:creator>
  <cp:lastModifiedBy>YIRLEY VARGAS</cp:lastModifiedBy>
  <cp:revision>45</cp:revision>
  <dcterms:created xsi:type="dcterms:W3CDTF">2013-11-13T15:05:29Z</dcterms:created>
  <dcterms:modified xsi:type="dcterms:W3CDTF">2013-11-27T13:29:11Z</dcterms:modified>
</cp:coreProperties>
</file>