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16" r:id="rId5"/>
  </p:sldMasterIdLst>
  <p:notesMasterIdLst>
    <p:notesMasterId r:id="rId24"/>
  </p:notesMasterIdLst>
  <p:handoutMasterIdLst>
    <p:handoutMasterId r:id="rId25"/>
  </p:handoutMasterIdLst>
  <p:sldIdLst>
    <p:sldId id="330" r:id="rId6"/>
    <p:sldId id="669" r:id="rId7"/>
    <p:sldId id="607" r:id="rId8"/>
    <p:sldId id="608" r:id="rId9"/>
    <p:sldId id="609" r:id="rId10"/>
    <p:sldId id="672" r:id="rId11"/>
    <p:sldId id="673" r:id="rId12"/>
    <p:sldId id="674" r:id="rId13"/>
    <p:sldId id="675" r:id="rId14"/>
    <p:sldId id="678" r:id="rId15"/>
    <p:sldId id="621" r:id="rId16"/>
    <p:sldId id="671" r:id="rId17"/>
    <p:sldId id="627" r:id="rId18"/>
    <p:sldId id="628" r:id="rId19"/>
    <p:sldId id="677" r:id="rId20"/>
    <p:sldId id="626" r:id="rId21"/>
    <p:sldId id="679" r:id="rId22"/>
    <p:sldId id="648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2E83AF0-2AFB-4A37-B60E-FBCCC00F04DC}">
          <p14:sldIdLst>
            <p14:sldId id="330"/>
            <p14:sldId id="669"/>
            <p14:sldId id="607"/>
            <p14:sldId id="608"/>
            <p14:sldId id="609"/>
            <p14:sldId id="672"/>
            <p14:sldId id="673"/>
            <p14:sldId id="674"/>
            <p14:sldId id="675"/>
            <p14:sldId id="678"/>
            <p14:sldId id="621"/>
            <p14:sldId id="671"/>
            <p14:sldId id="627"/>
            <p14:sldId id="628"/>
            <p14:sldId id="677"/>
            <p14:sldId id="626"/>
            <p14:sldId id="679"/>
            <p14:sldId id="648"/>
          </p14:sldIdLst>
        </p14:section>
        <p14:section name="Sección sin título" id="{93132380-AEE8-4E11-B35D-712CF9E8330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800000"/>
    <a:srgbClr val="CC99FF"/>
    <a:srgbClr val="990099"/>
    <a:srgbClr val="CCFFCC"/>
    <a:srgbClr val="FFCC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50" autoAdjust="0"/>
    <p:restoredTop sz="94265" autoAdjust="0"/>
  </p:normalViewPr>
  <p:slideViewPr>
    <p:cSldViewPr>
      <p:cViewPr>
        <p:scale>
          <a:sx n="80" d="100"/>
          <a:sy n="80" d="100"/>
        </p:scale>
        <p:origin x="-4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56" cy="464820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551" y="0"/>
            <a:ext cx="3037255" cy="464820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A51B4D2-23FE-43BD-AD89-72FBBA72DC5E}" type="datetime1">
              <a:rPr lang="es-ES"/>
              <a:pPr>
                <a:defRPr/>
              </a:pPr>
              <a:t>12/03/2014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256" cy="464820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551" y="8829967"/>
            <a:ext cx="3037255" cy="464820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DB6CD7-5331-4B8E-8867-A02B6CF261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692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56" cy="464820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51" y="0"/>
            <a:ext cx="3037255" cy="464820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D3DD601-8DF5-4EC1-9E67-8302BC76403A}" type="datetime1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73" tIns="46237" rIns="92473" bIns="462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5790"/>
            <a:ext cx="5607363" cy="4183380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256" cy="464820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51" y="8829967"/>
            <a:ext cx="3037255" cy="464820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8B2D69-417F-4623-B7E8-0217AF384E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B14A77-8D4C-4910-AAAA-0D1A8BE266C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10/12/2012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N°</a:t>
            </a:r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D5FB-7139-4C6B-9FD1-A96031245BC1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DF13-9ED9-41CA-8BBB-D220935AA4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F2F2-E69B-4B3C-B089-A8E1571F1873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C68C-8E20-4730-B37D-7469EAEAF3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E2F4-7842-4CE2-823B-069B9A5E1992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57CF-3C98-41A6-83F8-8ACB6E61E2A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19F3-3C7E-4591-B9D2-A12574D5DF2E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FC2D-9514-4A80-BBAE-B4054B7625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777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B167-DCA4-4123-BE4B-1A72F97652E7}" type="datetime1">
              <a:rPr lang="es-ES"/>
              <a:pPr>
                <a:defRPr/>
              </a:pPr>
              <a:t>12/03/2014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F96A-6AF0-4D0F-911F-40BE73BB9A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5749085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46B9CEB-5546-4BA6-B264-1F049153912B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A7276ED-88B7-4AA5-A088-6A775BBDF4E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-26005" y="0"/>
            <a:ext cx="92801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1" r:id="rId2"/>
    <p:sldLayoutId id="2147484712" r:id="rId3"/>
    <p:sldLayoutId id="2147484713" r:id="rId4"/>
    <p:sldLayoutId id="2147484715" r:id="rId5"/>
    <p:sldLayoutId id="2147484716" r:id="rId6"/>
    <p:sldLayoutId id="2147484717" r:id="rId7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Hoja_de_c_lculo_de_Microsoft_Excel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N\00%20-%20FINDETER\AVANCE%20CONTRATOS.xlsx!AVANCE!F30C1:F43C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2.jpeg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Hoja_de_c_lculo_de_Microsoft_Excel3.xlsx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package" Target="../embeddings/Hoja_de_c_lculo_de_Microsoft_Excel4.xlsx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4.bin"/><Relationship Id="rId4" Type="http://schemas.openxmlformats.org/officeDocument/2006/relationships/package" Target="../embeddings/Hoja_de_c_lculo_de_Microsoft_Excel2.xlsx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9713" y="5087020"/>
            <a:ext cx="7572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NFRAESTRUCTURA  EDUCATIVA</a:t>
            </a:r>
            <a:endParaRPr lang="es-E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195" name="7 Conector recto"/>
          <p:cNvCxnSpPr>
            <a:cxnSpLocks noChangeShapeType="1"/>
          </p:cNvCxnSpPr>
          <p:nvPr/>
        </p:nvCxnSpPr>
        <p:spPr bwMode="auto">
          <a:xfrm>
            <a:off x="323850" y="5730875"/>
            <a:ext cx="6643688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8217" y="5877272"/>
            <a:ext cx="7572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12 de marzo de 2014</a:t>
            </a:r>
            <a:endParaRPr lang="es-E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68" y="2420888"/>
            <a:ext cx="2980124" cy="223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22917" b="14411"/>
          <a:stretch/>
        </p:blipFill>
        <p:spPr bwMode="auto">
          <a:xfrm>
            <a:off x="6453790" y="2412848"/>
            <a:ext cx="2798730" cy="224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0888"/>
            <a:ext cx="3199215" cy="223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9252520" cy="360040"/>
          </a:xfrm>
        </p:spPr>
        <p:txBody>
          <a:bodyPr/>
          <a:lstStyle/>
          <a:p>
            <a:pPr marL="0" indent="0" algn="ctr">
              <a:buNone/>
            </a:pPr>
            <a:r>
              <a:rPr lang="es-CO" sz="2400" b="1" dirty="0" smtClean="0"/>
              <a:t>PLAZOS DE EJECUCION DE OBRAS</a:t>
            </a:r>
          </a:p>
          <a:p>
            <a:pPr marL="0" indent="0" algn="ctr">
              <a:buNone/>
            </a:pPr>
            <a:r>
              <a:rPr lang="es-CO" sz="2400" b="1" dirty="0" smtClean="0"/>
              <a:t>CONVENIOS DERIVADOS</a:t>
            </a:r>
            <a:endParaRPr lang="es-CO" sz="24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5976" y="109662"/>
            <a:ext cx="46704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RETOS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INFRAESTRUCTURA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309178" y="3106523"/>
            <a:ext cx="8717248" cy="1296144"/>
          </a:xfrm>
          <a:prstGeom prst="rect">
            <a:avLst/>
          </a:prstGeom>
          <a:solidFill>
            <a:schemeClr val="tx2">
              <a:lumMod val="40000"/>
              <a:lumOff val="60000"/>
              <a:alpha val="83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CO" sz="1200" dirty="0" smtClean="0"/>
              <a:t>TENIENDO EN CUENTA QUE LOS RECURSOS DEL MEN SON DE LA VIGENCIA 2014, ESTOS SE DEBEN EJECUTAR, SIN EXCEPCION, A DICIEMBRE DEL MISMO AÑO.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CO" sz="1200" dirty="0" smtClean="0"/>
              <a:t>LOS PROYECTOS QUE NO CUMPLAN ESTOS TERMINOS DEBERAN REINTEGRAR LOS RECURSOS AL MEN.</a:t>
            </a:r>
            <a:endParaRPr lang="es-CO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51" y="1700808"/>
            <a:ext cx="1549978" cy="12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8" y="4637112"/>
            <a:ext cx="879932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7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56271"/>
              </p:ext>
            </p:extLst>
          </p:nvPr>
        </p:nvGraphicFramePr>
        <p:xfrm>
          <a:off x="467545" y="1340768"/>
          <a:ext cx="8352926" cy="5287789"/>
        </p:xfrm>
        <a:graphic>
          <a:graphicData uri="http://schemas.openxmlformats.org/drawingml/2006/table">
            <a:tbl>
              <a:tblPr/>
              <a:tblGrid>
                <a:gridCol w="3569626"/>
                <a:gridCol w="3864476"/>
                <a:gridCol w="918824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Arial"/>
                        </a:rPr>
                        <a:t>ESTADO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Arial"/>
                        </a:rPr>
                        <a:t>ENTIDAD TERRITORIAL CERTIFICADA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Arial"/>
                        </a:rPr>
                        <a:t>NÚMERO</a:t>
                      </a:r>
                      <a:br>
                        <a:rPr lang="es-CO" sz="1100" b="1" i="0" u="none" strike="noStrike" dirty="0">
                          <a:effectLst/>
                          <a:latin typeface="Arial"/>
                        </a:rPr>
                      </a:br>
                      <a:r>
                        <a:rPr lang="es-CO" sz="1100" b="1" i="0" u="none" strike="noStrike" dirty="0">
                          <a:effectLst/>
                          <a:latin typeface="Arial"/>
                        </a:rPr>
                        <a:t>DE IE 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7689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CO" sz="1100" b="1" i="0" u="none" strike="noStrike" dirty="0" smtClean="0">
                          <a:effectLst/>
                          <a:latin typeface="Arial"/>
                        </a:rPr>
                        <a:t>TERMINADAS</a:t>
                      </a:r>
                      <a:endParaRPr lang="es-CO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Cartagena - Flor del Campo (1)</a:t>
                      </a:r>
                      <a:br>
                        <a:rPr lang="es-CO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Pereira - Tokio  1)   </a:t>
                      </a:r>
                      <a:br>
                        <a:rPr lang="es-CO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Barranquilla - 20 de Julio, </a:t>
                      </a:r>
                      <a:r>
                        <a:rPr lang="es-CO" sz="800" b="0" i="0" u="none" strike="noStrike" dirty="0" err="1">
                          <a:effectLst/>
                          <a:latin typeface="Arial"/>
                        </a:rPr>
                        <a:t>Lipaya</a:t>
                      </a:r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 (2) </a:t>
                      </a:r>
                      <a:br>
                        <a:rPr lang="es-CO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Cali - Potrero  Grande (1</a:t>
                      </a: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Pereira - Ciudadela el Café (1)   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Cartagena - Vía Perimetral y Rosedal (2)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Pereira - Samaria (1)   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Barranquilla - Cayenas* (1) 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Valledupar - Francisco de Paula Santander (1)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err="1" smtClean="0">
                          <a:effectLst/>
                          <a:latin typeface="Arial"/>
                        </a:rPr>
                        <a:t>Monteria</a:t>
                      </a: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 - Los </a:t>
                      </a:r>
                      <a:r>
                        <a:rPr lang="es-CO" sz="800" b="0" i="0" u="none" strike="noStrike" dirty="0" err="1" smtClean="0">
                          <a:effectLst/>
                          <a:latin typeface="Arial"/>
                        </a:rPr>
                        <a:t>Araújos</a:t>
                      </a: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, Vereda Tropical y Los Colores (3) 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Santa Marta - </a:t>
                      </a:r>
                      <a:r>
                        <a:rPr lang="es-CO" sz="800" b="0" i="0" u="none" strike="noStrike" dirty="0" err="1" smtClean="0">
                          <a:effectLst/>
                          <a:latin typeface="Arial"/>
                        </a:rPr>
                        <a:t>Bureche</a:t>
                      </a: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  Santa Marta  La Paz y Vía </a:t>
                      </a:r>
                      <a:r>
                        <a:rPr lang="es-CO" sz="800" b="0" i="0" u="none" strike="noStrike" dirty="0" err="1" smtClean="0">
                          <a:effectLst/>
                          <a:latin typeface="Arial"/>
                        </a:rPr>
                        <a:t>Minca</a:t>
                      </a: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 (3)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Girón - Ciudadela Nuevo Girón (1)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Ibagué - La Ceibita y Mirador de </a:t>
                      </a:r>
                      <a:r>
                        <a:rPr lang="es-CO" sz="800" b="0" i="0" u="none" strike="noStrike" dirty="0" err="1" smtClean="0">
                          <a:effectLst/>
                          <a:latin typeface="Arial"/>
                        </a:rPr>
                        <a:t>Ambalá</a:t>
                      </a: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 (2) 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Cúcuta - </a:t>
                      </a:r>
                      <a:r>
                        <a:rPr lang="es-CO" sz="800" b="0" i="0" u="none" strike="noStrike" dirty="0" err="1" smtClean="0">
                          <a:effectLst/>
                          <a:latin typeface="Arial"/>
                        </a:rPr>
                        <a:t>Torcoroma</a:t>
                      </a: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 III, Valles del Rodeo y El Progreso (3)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Soacha-El Altico y Centro Cívico (2)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Popayán - Matamoros (1)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Florencia - Hacienda El Puerto (1)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Turbo-Granja Experimental (1)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Villavicencio - La Reliquia y Ciudad </a:t>
                      </a:r>
                      <a:r>
                        <a:rPr lang="es-CO" sz="800" b="0" i="0" u="none" strike="noStrike" dirty="0" err="1" smtClean="0">
                          <a:effectLst/>
                          <a:latin typeface="Arial"/>
                        </a:rPr>
                        <a:t>Porfia</a:t>
                      </a: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 (2)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Bucaramanga - Los Colorados (1) 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Soledad - Villa Estadio y Gran Abastos (2)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Cali - Isaías Duarte* (1)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Villavicencio -  Ciudadela San Antonio (1)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Tumaco - La Ciudadela (1)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Valledupar - Chiriquí (1)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Cartagena - Nelson Mandela (1)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Barrancabermeja - Antiguo IDEMA (1) </a:t>
                      </a:r>
                      <a:br>
                        <a:rPr lang="es-CO" sz="8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es-CO" sz="800" b="0" i="0" u="none" strike="noStrike" dirty="0" smtClean="0">
                          <a:effectLst/>
                          <a:latin typeface="Arial"/>
                        </a:rPr>
                        <a:t>Valledupar - La Nevada (1)</a:t>
                      </a:r>
                      <a:endParaRPr lang="es-CO" sz="800" b="0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es-CO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08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CO" sz="1100" b="1" i="0" u="none" strike="noStrike" dirty="0">
                          <a:effectLst/>
                          <a:latin typeface="Arial"/>
                        </a:rPr>
                        <a:t>EN EJECUCIÓN DE OBRA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 smtClean="0">
                          <a:effectLst/>
                          <a:latin typeface="Arial"/>
                        </a:rPr>
                        <a:t>Floridablanca</a:t>
                      </a:r>
                      <a:r>
                        <a:rPr lang="pt-BR" sz="8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pt-BR" sz="800" b="0" i="0" u="none" strike="noStrike" dirty="0">
                          <a:effectLst/>
                          <a:latin typeface="Arial"/>
                        </a:rPr>
                        <a:t>- Rio Frio (1)</a:t>
                      </a:r>
                      <a:br>
                        <a:rPr lang="pt-BR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pt-BR" sz="800" b="0" i="0" u="none" strike="noStrike" dirty="0" err="1">
                          <a:effectLst/>
                          <a:latin typeface="Arial"/>
                        </a:rPr>
                        <a:t>Galapa</a:t>
                      </a:r>
                      <a:r>
                        <a:rPr lang="pt-BR" sz="800" b="0" i="0" u="none" strike="noStrike" dirty="0">
                          <a:effectLst/>
                          <a:latin typeface="Arial"/>
                        </a:rPr>
                        <a:t> - Mundo Feliz (1)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001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CO" sz="1100" b="1" i="0" u="none" strike="noStrike" dirty="0">
                          <a:effectLst/>
                          <a:latin typeface="Arial"/>
                        </a:rPr>
                        <a:t>INFRAESTRUCTURA EN REDISEÑO 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Buenaventura - San Antonio* (1)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427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CO" sz="1100" b="1" i="0" u="none" strike="noStrike" dirty="0" smtClean="0">
                          <a:effectLst/>
                          <a:latin typeface="Arial"/>
                        </a:rPr>
                        <a:t>PROYECTO</a:t>
                      </a:r>
                      <a:r>
                        <a:rPr lang="es-CO" sz="1100" b="1" i="0" u="none" strike="noStrike" baseline="0" dirty="0" smtClean="0">
                          <a:effectLst/>
                          <a:latin typeface="Arial"/>
                        </a:rPr>
                        <a:t> EN </a:t>
                      </a:r>
                      <a:r>
                        <a:rPr lang="es-CO" sz="1100" b="1" i="0" u="none" strike="noStrike" dirty="0" smtClean="0">
                          <a:effectLst/>
                          <a:latin typeface="Arial"/>
                        </a:rPr>
                        <a:t>SOACHA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s-CO" sz="1000" b="1" i="0" u="none" strike="noStrike" dirty="0" smtClean="0">
                          <a:effectLst/>
                          <a:latin typeface="Arial"/>
                        </a:rPr>
                        <a:t>Soacha (1) </a:t>
                      </a: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mes de febrero se solicitó a FONADE la incorporación de rendimientos por valor de 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$10.945.165.234, de los cuales 3.00 se destinaran para Buenaventura y el excedente para un colegio de 960 estudiantes en Soacha.</a:t>
                      </a:r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0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effectLst/>
                          <a:latin typeface="Arial"/>
                        </a:rPr>
                        <a:t>TOTAL </a:t>
                      </a:r>
                      <a:r>
                        <a:rPr lang="es-CO" sz="1100" b="1" i="0" u="none" strike="noStrike" dirty="0" smtClean="0">
                          <a:effectLst/>
                          <a:latin typeface="Arial"/>
                        </a:rPr>
                        <a:t>PROYECTO </a:t>
                      </a:r>
                      <a:r>
                        <a:rPr lang="es-CO" sz="8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5213" marR="5213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854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 dirty="0">
                          <a:effectLst/>
                          <a:latin typeface="Arial"/>
                        </a:rPr>
                        <a:t>* Infraestructuras dobles es decir , con una capacidad para 2.880 estudiantes.</a:t>
                      </a:r>
                      <a:br>
                        <a:rPr lang="es-CO" sz="600" b="0" i="0" u="none" strike="noStrike" dirty="0">
                          <a:effectLst/>
                          <a:latin typeface="Arial"/>
                        </a:rPr>
                      </a:br>
                      <a:r>
                        <a:rPr lang="es-CO" sz="600" b="0" i="0" u="none" strike="noStrike" dirty="0">
                          <a:effectLst/>
                          <a:latin typeface="Arial"/>
                        </a:rPr>
                        <a:t>Corte 28 de febrero de 2014 </a:t>
                      </a:r>
                    </a:p>
                  </a:txBody>
                  <a:tcPr marL="5213" marR="5213" marT="5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39952" y="260648"/>
            <a:ext cx="467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MEGACOLEGIOS</a:t>
            </a: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MEN - FONADE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030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1767"/>
          <a:stretch/>
        </p:blipFill>
        <p:spPr bwMode="auto">
          <a:xfrm>
            <a:off x="107504" y="2348880"/>
            <a:ext cx="898611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70102" y="68431"/>
            <a:ext cx="40943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MATRICULA COLEGIOS EN CONCESION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323395"/>
            <a:ext cx="1800200" cy="263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8482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45516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Findeter – Frentes y Montos Contratados </a:t>
            </a:r>
            <a:endParaRPr lang="es-CO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19524"/>
              </p:ext>
            </p:extLst>
          </p:nvPr>
        </p:nvGraphicFramePr>
        <p:xfrm>
          <a:off x="235012" y="1916832"/>
          <a:ext cx="880148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Hoja de cálculo" r:id="rId4" imgW="10229985" imgH="5695860" progId="Excel.Sheet.12">
                  <p:embed/>
                </p:oleObj>
              </mc:Choice>
              <mc:Fallback>
                <p:oleObj name="Hoja de cálculo" r:id="rId4" imgW="10229985" imgH="569586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12" y="1916832"/>
                        <a:ext cx="8801484" cy="468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24128" y="332656"/>
            <a:ext cx="33022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MEGACOLEGIOS</a:t>
            </a: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MEN - FINDETER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05877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45516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Estado de Avance</a:t>
            </a:r>
            <a:endParaRPr lang="es-CO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85310"/>
              </p:ext>
            </p:extLst>
          </p:nvPr>
        </p:nvGraphicFramePr>
        <p:xfrm>
          <a:off x="179388" y="1979613"/>
          <a:ext cx="8970962" cy="448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Hoja de cálculo" r:id="rId3" imgW="15030585" imgH="6286500" progId="Excel.Sheet.12">
                  <p:link updateAutomatic="1"/>
                </p:oleObj>
              </mc:Choice>
              <mc:Fallback>
                <p:oleObj name="Hoja de cálculo" r:id="rId3" imgW="15030585" imgH="6286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979613"/>
                        <a:ext cx="8970962" cy="448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24128" y="332656"/>
            <a:ext cx="33022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MEGACOLEGIOS</a:t>
            </a: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MEN - FINDETER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4025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55976" y="365755"/>
            <a:ext cx="467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DOTACIÓN DE</a:t>
            </a: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MOBILIARIO 2013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30742"/>
              </p:ext>
            </p:extLst>
          </p:nvPr>
        </p:nvGraphicFramePr>
        <p:xfrm>
          <a:off x="317824" y="1588218"/>
          <a:ext cx="3816424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327"/>
                <a:gridCol w="968346"/>
                <a:gridCol w="1110751"/>
              </a:tblGrid>
              <a:tr h="311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Etiquetas de fila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Cuenta de No. de Sedes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Suma de Total $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5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AMAZONAS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34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$342.025.741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5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CAUCA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$1.665.461.928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5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HUILA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$613.099.045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5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LA GUAJIRA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68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$1.404.412.867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5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META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13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$475.889.702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5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NORTE DE SANTANDER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37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$582.444.251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5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PUTUMAYO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88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$842.571.129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5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Total general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354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$5.925.904.664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0424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Transporte Amazonas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       149.027.304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561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Total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 6.074.931.968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67718"/>
              </p:ext>
            </p:extLst>
          </p:nvPr>
        </p:nvGraphicFramePr>
        <p:xfrm>
          <a:off x="4674308" y="1598226"/>
          <a:ext cx="4176463" cy="1965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432"/>
                <a:gridCol w="1011086"/>
                <a:gridCol w="1464945"/>
              </a:tblGrid>
              <a:tr h="141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Etiquetas de fila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No. de Sedes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Suma de Total $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5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CHOCO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                      152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$1.717.872.175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CUNDINAMARCA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</a:t>
                      </a:r>
                      <a:r>
                        <a:rPr lang="es-CO" sz="1100" dirty="0" smtClean="0">
                          <a:effectLst/>
                        </a:rPr>
                        <a:t>                     41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$1.646.373.382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SANTANDER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 </a:t>
                      </a:r>
                      <a:r>
                        <a:rPr lang="es-CO" sz="1100" dirty="0" smtClean="0">
                          <a:effectLst/>
                        </a:rPr>
                        <a:t>                    48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$632.815.239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TOLIMA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  </a:t>
                      </a:r>
                      <a:r>
                        <a:rPr lang="es-CO" sz="1100" dirty="0" smtClean="0">
                          <a:effectLst/>
                        </a:rPr>
                        <a:t>                   21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$316.986.550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5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VALLE DEL CAUCA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  </a:t>
                      </a:r>
                      <a:r>
                        <a:rPr lang="es-CO" sz="1100" dirty="0" smtClean="0">
                          <a:effectLst/>
                        </a:rPr>
                        <a:t>                 147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$2.217.686.554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5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Total general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   </a:t>
                      </a:r>
                      <a:r>
                        <a:rPr lang="es-CO" sz="1100" dirty="0" smtClean="0">
                          <a:effectLst/>
                        </a:rPr>
                        <a:t>                409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$6.531.733.899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1891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Transporte Chocó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    </a:t>
                      </a:r>
                      <a:r>
                        <a:rPr lang="es-CO" sz="1100" dirty="0" smtClean="0">
                          <a:effectLst/>
                        </a:rPr>
                        <a:t>             </a:t>
                      </a:r>
                      <a:r>
                        <a:rPr lang="es-CO" sz="1100" dirty="0">
                          <a:effectLst/>
                        </a:rPr>
                        <a:t>783.342.508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1891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Total Contrato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</a:t>
                      </a:r>
                      <a:r>
                        <a:rPr lang="es-CO" sz="1100" dirty="0" smtClean="0">
                          <a:effectLst/>
                        </a:rPr>
                        <a:t>              </a:t>
                      </a:r>
                      <a:r>
                        <a:rPr lang="es-CO" sz="1100" dirty="0">
                          <a:effectLst/>
                        </a:rPr>
                        <a:t>7.315.076.407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1680"/>
              </p:ext>
            </p:extLst>
          </p:nvPr>
        </p:nvGraphicFramePr>
        <p:xfrm>
          <a:off x="281820" y="4077072"/>
          <a:ext cx="3888432" cy="2179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646"/>
                <a:gridCol w="715754"/>
                <a:gridCol w="1548032"/>
              </a:tblGrid>
              <a:tr h="26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Etiquetas de fila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Cuenta de NO. SEDES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Suma de Total $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ATLANTICO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19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$665.730.415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7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BOLIVAR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84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$1.740.608.571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CESAR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11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$107.883.376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GUAINIA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$78.833.832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7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NARIÑO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90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$2.577.260.589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RISARALDA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$182.720.903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SAN ANDRES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21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$518.259.522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SUCRE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$200.368.621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7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Total general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246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$6.071.665.829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7592">
                <a:tc>
                  <a:txBody>
                    <a:bodyPr/>
                    <a:lstStyle/>
                    <a:p>
                      <a:pPr indent="140335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Transporte San Andres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       332.223.183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7592">
                <a:tc>
                  <a:txBody>
                    <a:bodyPr/>
                    <a:lstStyle/>
                    <a:p>
                      <a:pPr indent="140335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Valor Total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   6.403.889.012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87548"/>
              </p:ext>
            </p:extLst>
          </p:nvPr>
        </p:nvGraphicFramePr>
        <p:xfrm>
          <a:off x="4716016" y="4077072"/>
          <a:ext cx="4176463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847"/>
                <a:gridCol w="876312"/>
                <a:gridCol w="1454304"/>
              </a:tblGrid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Etiquetas de fila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Suma de No. Sedes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Suma de Total $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ANTIOQUIA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41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$831.604.826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ARAUCA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$19.866.605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BOYACA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19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$565.263.228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CALDAS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$28.366.182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CAQUETA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127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$811.502.365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CASANARE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104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$1.332.108.999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CORDOBA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41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$1.058.619.887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GUAVIARE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15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$474.338.160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MAGDALENA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25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$734.761.734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VAUPES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$240.236.208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VICHADA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14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$160.104.071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Total general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395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$6.256.772.265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 indent="140335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Transporte Vaupés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$153.764.793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0515">
                <a:tc>
                  <a:txBody>
                    <a:bodyPr/>
                    <a:lstStyle/>
                    <a:p>
                      <a:pPr indent="140335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Total Contrato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$6.410.537.058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7" name="1 Título"/>
          <p:cNvSpPr txBox="1">
            <a:spLocks/>
          </p:cNvSpPr>
          <p:nvPr/>
        </p:nvSpPr>
        <p:spPr bwMode="auto">
          <a:xfrm>
            <a:off x="899592" y="1284251"/>
            <a:ext cx="265288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b="1" dirty="0" smtClean="0"/>
              <a:t>ZONA 1</a:t>
            </a:r>
            <a:endParaRPr lang="es-CO" sz="1800" b="1" dirty="0"/>
          </a:p>
        </p:txBody>
      </p:sp>
      <p:sp>
        <p:nvSpPr>
          <p:cNvPr id="18" name="1 Título"/>
          <p:cNvSpPr txBox="1">
            <a:spLocks/>
          </p:cNvSpPr>
          <p:nvPr/>
        </p:nvSpPr>
        <p:spPr bwMode="auto">
          <a:xfrm>
            <a:off x="966343" y="3661558"/>
            <a:ext cx="265288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b="1" dirty="0" smtClean="0"/>
              <a:t>ZONA 3</a:t>
            </a:r>
            <a:endParaRPr lang="es-CO" sz="1800" b="1" dirty="0"/>
          </a:p>
        </p:txBody>
      </p:sp>
      <p:sp>
        <p:nvSpPr>
          <p:cNvPr id="19" name="1 Título"/>
          <p:cNvSpPr txBox="1">
            <a:spLocks/>
          </p:cNvSpPr>
          <p:nvPr/>
        </p:nvSpPr>
        <p:spPr bwMode="auto">
          <a:xfrm>
            <a:off x="5436096" y="1284251"/>
            <a:ext cx="265288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b="1" dirty="0" smtClean="0"/>
              <a:t>ZONA 2</a:t>
            </a:r>
            <a:endParaRPr lang="es-CO" sz="1800" b="1" dirty="0"/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5508104" y="3653408"/>
            <a:ext cx="265288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b="1" dirty="0" smtClean="0"/>
              <a:t>ZONA 4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2511087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650502"/>
          </a:xfrm>
        </p:spPr>
        <p:txBody>
          <a:bodyPr/>
          <a:lstStyle/>
          <a:p>
            <a:r>
              <a:rPr lang="es-CO" sz="2000" b="1" dirty="0" smtClean="0"/>
              <a:t>DOTACION DE MOBILIARIO ESCOLAR</a:t>
            </a:r>
            <a:br>
              <a:rPr lang="es-CO" sz="2000" b="1" dirty="0" smtClean="0"/>
            </a:br>
            <a:r>
              <a:rPr lang="es-CO" sz="2000" b="1" dirty="0" smtClean="0"/>
              <a:t>CONSOLIDADO</a:t>
            </a:r>
            <a:endParaRPr lang="es-CO" sz="20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56486"/>
              </p:ext>
            </p:extLst>
          </p:nvPr>
        </p:nvGraphicFramePr>
        <p:xfrm>
          <a:off x="2123728" y="2276872"/>
          <a:ext cx="4914602" cy="2720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0692"/>
                <a:gridCol w="2233910"/>
              </a:tblGrid>
              <a:tr h="291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ZONA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36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/>
                          </a:solidFill>
                          <a:effectLst/>
                        </a:rPr>
                        <a:t>6.074.931.968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6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/>
                          </a:solidFill>
                          <a:effectLst/>
                        </a:rPr>
                        <a:t>7.315.076.408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6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6.403.889.012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6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6.410.537.058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6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TOTAL DOTACION</a:t>
                      </a:r>
                      <a:r>
                        <a:rPr lang="es-CO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s-CO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26.204.434.446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666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6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/>
                          </a:solidFill>
                          <a:effectLst/>
                        </a:rPr>
                        <a:t>INTERVENTORIA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1.113.824.579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6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bg1"/>
                          </a:solidFill>
                          <a:effectLst/>
                        </a:rPr>
                        <a:t>TOTAL INVERSION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27.318.259.025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919875" y="5157192"/>
            <a:ext cx="7324533" cy="65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b="1" dirty="0" smtClean="0"/>
              <a:t>INSTITUCIONES EDUCATIVAS ATENDIDAS   1404</a:t>
            </a:r>
            <a:endParaRPr lang="es-CO" sz="18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55976" y="365755"/>
            <a:ext cx="467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DOTACIÓN DE</a:t>
            </a: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MOBILIARIO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Botón de acción: Documento">
            <a:hlinkClick r:id="" action="ppaction://noaction" highlightClick="1"/>
          </p:cNvPr>
          <p:cNvSpPr/>
          <p:nvPr/>
        </p:nvSpPr>
        <p:spPr>
          <a:xfrm>
            <a:off x="7092280" y="2924944"/>
            <a:ext cx="144016" cy="216024"/>
          </a:xfrm>
          <a:prstGeom prst="actionButtonDocumen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Botón de acción: Documento">
            <a:hlinkClick r:id="" action="ppaction://noaction" highlightClick="1"/>
          </p:cNvPr>
          <p:cNvSpPr/>
          <p:nvPr/>
        </p:nvSpPr>
        <p:spPr>
          <a:xfrm>
            <a:off x="7092280" y="3212976"/>
            <a:ext cx="144016" cy="216024"/>
          </a:xfrm>
          <a:prstGeom prst="actionButtonDocumen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Botón de acción: Documento">
            <a:hlinkClick r:id="" action="ppaction://noaction" highlightClick="1"/>
          </p:cNvPr>
          <p:cNvSpPr/>
          <p:nvPr/>
        </p:nvSpPr>
        <p:spPr>
          <a:xfrm>
            <a:off x="7092280" y="3501008"/>
            <a:ext cx="144016" cy="216024"/>
          </a:xfrm>
          <a:prstGeom prst="actionButtonDocumen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Botón de acción: Documento">
            <a:hlinkClick r:id="rId2" action="ppaction://hlinksldjump" highlightClick="1"/>
          </p:cNvPr>
          <p:cNvSpPr/>
          <p:nvPr/>
        </p:nvSpPr>
        <p:spPr>
          <a:xfrm>
            <a:off x="7092280" y="2636912"/>
            <a:ext cx="144016" cy="216024"/>
          </a:xfrm>
          <a:prstGeom prst="actionButtonDocumen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084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4031940" y="4941168"/>
            <a:ext cx="4860540" cy="1584176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4426"/>
              </p:ext>
            </p:extLst>
          </p:nvPr>
        </p:nvGraphicFramePr>
        <p:xfrm>
          <a:off x="1043608" y="3213100"/>
          <a:ext cx="4824413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Hoja de cálculo" r:id="rId4" imgW="6686685" imgH="2095410" progId="Excel.Sheet.12">
                  <p:embed/>
                </p:oleObj>
              </mc:Choice>
              <mc:Fallback>
                <p:oleObj name="Hoja de cálculo" r:id="rId4" imgW="6686685" imgH="20954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213100"/>
                        <a:ext cx="4824413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860032" y="448040"/>
            <a:ext cx="41663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CIFRAS DE IMPACTO</a:t>
            </a:r>
          </a:p>
          <a:p>
            <a:pPr algn="r">
              <a:defRPr/>
            </a:pP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PROYECTOS DE INVERSION EN INFRAESTRUCTURA ESCOLAR EDUCATIVA 2010 - 2014</a:t>
            </a:r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" name="7 Conector recto"/>
          <p:cNvCxnSpPr>
            <a:cxnSpLocks noChangeShapeType="1"/>
          </p:cNvCxnSpPr>
          <p:nvPr/>
        </p:nvCxnSpPr>
        <p:spPr bwMode="auto">
          <a:xfrm flipV="1">
            <a:off x="4932090" y="1094372"/>
            <a:ext cx="4104456" cy="63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69036"/>
              </p:ext>
            </p:extLst>
          </p:nvPr>
        </p:nvGraphicFramePr>
        <p:xfrm>
          <a:off x="4031940" y="4959350"/>
          <a:ext cx="4860540" cy="149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Hoja de cálculo" r:id="rId7" imgW="6686685" imgH="2057400" progId="Excel.Sheet.12">
                  <p:embed/>
                </p:oleObj>
              </mc:Choice>
              <mc:Fallback>
                <p:oleObj name="Hoja de cálculo" r:id="rId7" imgW="6686685" imgH="20574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940" y="4959350"/>
                        <a:ext cx="4860540" cy="1496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9514" b="11243"/>
          <a:stretch/>
        </p:blipFill>
        <p:spPr bwMode="auto">
          <a:xfrm>
            <a:off x="268252" y="4981423"/>
            <a:ext cx="3713950" cy="154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2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37945"/>
              </p:ext>
            </p:extLst>
          </p:nvPr>
        </p:nvGraphicFramePr>
        <p:xfrm>
          <a:off x="1043657" y="1340768"/>
          <a:ext cx="7050259" cy="176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Hoja de cálculo" r:id="rId11" imgW="8734357" imgH="2305140" progId="Excel.Sheet.12">
                  <p:embed/>
                </p:oleObj>
              </mc:Choice>
              <mc:Fallback>
                <p:oleObj name="Hoja de cálculo" r:id="rId11" imgW="8734357" imgH="230514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57" y="1340768"/>
                        <a:ext cx="7050259" cy="1760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4"/>
          <a:stretch/>
        </p:blipFill>
        <p:spPr>
          <a:xfrm>
            <a:off x="5940202" y="3212976"/>
            <a:ext cx="2153715" cy="1500538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268252" y="6525344"/>
            <a:ext cx="8758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</a:rPr>
              <a:t>FUENTE: MINISTERIO DE EDUCACION NACIONAL </a:t>
            </a:r>
            <a:endParaRPr lang="es-C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737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912132" y="4325737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 ¡ GRACIAS !</a:t>
            </a:r>
            <a:endParaRPr lang="es-CO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752528" cy="245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77" y="4075129"/>
            <a:ext cx="3932023" cy="259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3254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11960" y="663079"/>
            <a:ext cx="467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PRESUPUESTO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2014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1896"/>
            <a:ext cx="8681812" cy="200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53430"/>
              </p:ext>
            </p:extLst>
          </p:nvPr>
        </p:nvGraphicFramePr>
        <p:xfrm>
          <a:off x="301948" y="4114760"/>
          <a:ext cx="872447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980"/>
                <a:gridCol w="2973408"/>
                <a:gridCol w="2129090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BALANCE FINANCIERO 2014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r>
                        <a:rPr lang="es-CO" dirty="0" smtClean="0"/>
                        <a:t>Vigencias futura de 2014 aprobadas en 2013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$ 149.695.271.431</a:t>
                      </a:r>
                      <a:endParaRPr lang="es-CO" dirty="0"/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r>
                        <a:rPr lang="es-CO" dirty="0" smtClean="0"/>
                        <a:t>Recursos comprometidos a Febrero 2014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$ 10.825.268.814</a:t>
                      </a:r>
                      <a:endParaRPr lang="es-CO" dirty="0"/>
                    </a:p>
                  </a:txBody>
                  <a:tcPr/>
                </a:tc>
              </a:tr>
              <a:tr h="360040">
                <a:tc rowSpan="2">
                  <a:txBody>
                    <a:bodyPr/>
                    <a:lstStyle/>
                    <a:p>
                      <a:endParaRPr lang="es-CO" dirty="0" smtClean="0"/>
                    </a:p>
                    <a:p>
                      <a:r>
                        <a:rPr lang="es-CO" dirty="0" smtClean="0"/>
                        <a:t>DISPONIBLES SIN COMPROMETER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 smtClean="0"/>
                        <a:t>Compromisos</a:t>
                      </a:r>
                      <a:r>
                        <a:rPr lang="es-CO" baseline="0" dirty="0" smtClean="0"/>
                        <a:t> 2014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$ 17.996.980.982</a:t>
                      </a: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 smtClean="0"/>
                        <a:t>Recursos por Comprometer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$</a:t>
                      </a:r>
                      <a:r>
                        <a:rPr lang="es-CO" baseline="0" dirty="0" smtClean="0"/>
                        <a:t> 21.787.478.773</a:t>
                      </a:r>
                      <a:endParaRPr lang="es-CO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es-CO" b="1" dirty="0" smtClean="0"/>
                        <a:t>TOTAL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b="1" dirty="0" smtClean="0"/>
                        <a:t>$ 200.305.000.000</a:t>
                      </a:r>
                      <a:endParaRPr lang="es-CO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57720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46856" y="3140968"/>
            <a:ext cx="82296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s-CO" sz="3600" b="1" dirty="0" smtClean="0">
                <a:solidFill>
                  <a:srgbClr val="C00000"/>
                </a:solidFill>
              </a:rPr>
              <a:t>ESTADO ACTUAL Y PROYECCIONES DE CONVENIOS INTERADMINISTRATIVOS </a:t>
            </a:r>
          </a:p>
        </p:txBody>
      </p:sp>
    </p:spTree>
    <p:extLst>
      <p:ext uri="{BB962C8B-B14F-4D97-AF65-F5344CB8AC3E}">
        <p14:creationId xmlns:p14="http://schemas.microsoft.com/office/powerpoint/2010/main" val="24314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55976" y="663079"/>
            <a:ext cx="467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CONVENIOS DERIVADOS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22222"/>
              </p:ext>
            </p:extLst>
          </p:nvPr>
        </p:nvGraphicFramePr>
        <p:xfrm>
          <a:off x="611560" y="1916829"/>
          <a:ext cx="8126835" cy="446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632"/>
                <a:gridCol w="1997693"/>
                <a:gridCol w="1682510"/>
              </a:tblGrid>
              <a:tr h="6503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 smtClean="0"/>
                        <a:t>INFORMACIÓN GENERAL – CONVENIOS DERIVADOS</a:t>
                      </a:r>
                    </a:p>
                  </a:txBody>
                  <a:tcPr marL="104086" marR="104086" marT="52043" marB="52043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429751">
                <a:tc gridSpan="2">
                  <a:txBody>
                    <a:bodyPr/>
                    <a:lstStyle/>
                    <a:p>
                      <a:r>
                        <a:rPr lang="es-CO" sz="2400" dirty="0" smtClean="0"/>
                        <a:t>Convenios derivados suscritos: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 smtClean="0"/>
                        <a:t>49</a:t>
                      </a:r>
                    </a:p>
                  </a:txBody>
                  <a:tcPr marL="104086" marR="104086" marT="52043" marB="52043"/>
                </a:tc>
              </a:tr>
              <a:tr h="358126">
                <a:tc gridSpan="2">
                  <a:txBody>
                    <a:bodyPr/>
                    <a:lstStyle/>
                    <a:p>
                      <a:r>
                        <a:rPr lang="es-CO" sz="2400" dirty="0" smtClean="0"/>
                        <a:t>No. de ETC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 smtClean="0"/>
                        <a:t>46</a:t>
                      </a:r>
                    </a:p>
                  </a:txBody>
                  <a:tcPr marL="104086" marR="104086" marT="52043" marB="52043"/>
                </a:tc>
              </a:tr>
              <a:tr h="57568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Valor Total de convenios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$ 265.370 millones 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7568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Aportes MEN 2013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$ 114.889 millones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7568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Aportes MEN 2014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 smtClean="0"/>
                        <a:t>$    88.272 millones</a:t>
                      </a:r>
                    </a:p>
                  </a:txBody>
                  <a:tcPr marL="104086" marR="104086" marT="52043" marB="52043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7568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Aportes de ETC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 smtClean="0"/>
                        <a:t>$    62.089 millones</a:t>
                      </a:r>
                    </a:p>
                  </a:txBody>
                  <a:tcPr marL="104086" marR="104086" marT="52043" marB="52043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75681">
                <a:tc gridSpan="2">
                  <a:txBody>
                    <a:bodyPr/>
                    <a:lstStyle/>
                    <a:p>
                      <a:r>
                        <a:rPr lang="es-CO" sz="2400" dirty="0" smtClean="0"/>
                        <a:t>Número de proyectos:</a:t>
                      </a:r>
                      <a:endParaRPr lang="es-CO" sz="2400" dirty="0"/>
                    </a:p>
                  </a:txBody>
                  <a:tcPr marL="104086" marR="104086" marT="52043" marB="52043"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298</a:t>
                      </a:r>
                      <a:endParaRPr lang="es-CO" sz="2400" b="1" dirty="0"/>
                    </a:p>
                  </a:txBody>
                  <a:tcPr marL="104086" marR="104086" marT="52043" marB="5204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9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55976" y="478413"/>
            <a:ext cx="467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CONVENIOS DERIVADOS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67335"/>
              </p:ext>
            </p:extLst>
          </p:nvPr>
        </p:nvGraphicFramePr>
        <p:xfrm>
          <a:off x="671301" y="2060850"/>
          <a:ext cx="7789131" cy="3816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47"/>
                <a:gridCol w="5060431"/>
                <a:gridCol w="2176653"/>
              </a:tblGrid>
              <a:tr h="60016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dirty="0" smtClean="0"/>
                        <a:t>CATEGORIZACIÓN  - ESTADO ACTUAL DE LAS ETC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Con obras e interventorías adjudicadas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11</a:t>
                      </a:r>
                      <a:endParaRPr lang="es-CO" sz="2400" dirty="0"/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2.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Con pliegos definitivos publicados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7</a:t>
                      </a:r>
                      <a:endParaRPr lang="es-CO" sz="2400" dirty="0"/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3.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Con pre pliegos publicados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13</a:t>
                      </a:r>
                      <a:endParaRPr lang="es-CO" sz="2400" dirty="0"/>
                    </a:p>
                  </a:txBody>
                  <a:tcPr/>
                </a:tc>
              </a:tr>
              <a:tr h="969495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4.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Sin avance en publicación de procesos de contratación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 smtClean="0"/>
                    </a:p>
                    <a:p>
                      <a:pPr algn="ctr"/>
                      <a:r>
                        <a:rPr lang="es-CO" sz="2400" dirty="0" smtClean="0"/>
                        <a:t>15</a:t>
                      </a:r>
                      <a:endParaRPr lang="es-CO" sz="2400" dirty="0"/>
                    </a:p>
                  </a:txBody>
                  <a:tcPr/>
                </a:tc>
              </a:tr>
              <a:tr h="561691">
                <a:tc gridSpan="2"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TOTAL</a:t>
                      </a:r>
                      <a:endParaRPr lang="es-CO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46</a:t>
                      </a:r>
                      <a:endParaRPr lang="es-CO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4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46856" y="1268761"/>
            <a:ext cx="8517632" cy="648072"/>
          </a:xfrm>
        </p:spPr>
        <p:txBody>
          <a:bodyPr/>
          <a:lstStyle/>
          <a:p>
            <a:pPr marL="0" indent="0">
              <a:buNone/>
            </a:pPr>
            <a:r>
              <a:rPr lang="es-CO" sz="2800" b="1" dirty="0" smtClean="0"/>
              <a:t>1. Con </a:t>
            </a:r>
            <a:r>
              <a:rPr lang="es-CO" sz="2800" b="1" dirty="0"/>
              <a:t>obras e interventorías adjudicadas</a:t>
            </a:r>
          </a:p>
          <a:p>
            <a:pPr marL="0" indent="0">
              <a:buNone/>
            </a:pPr>
            <a:endParaRPr lang="es-CO" sz="2800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042927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800" dirty="0"/>
              <a:t>Inicio de obras en marzo de </a:t>
            </a:r>
            <a:r>
              <a:rPr lang="es-CO" sz="1800" dirty="0" smtClean="0"/>
              <a:t>2014</a:t>
            </a:r>
          </a:p>
          <a:p>
            <a:pPr algn="r"/>
            <a:r>
              <a:rPr lang="es-CO" sz="1800" dirty="0" smtClean="0"/>
              <a:t>(9 </a:t>
            </a:r>
            <a:r>
              <a:rPr lang="es-CO" sz="1800" dirty="0"/>
              <a:t>meses de ejecución </a:t>
            </a:r>
            <a:r>
              <a:rPr lang="es-CO" sz="1800" dirty="0" smtClean="0"/>
              <a:t>estimada)</a:t>
            </a:r>
            <a:endParaRPr lang="es-CO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5976" y="375628"/>
            <a:ext cx="46704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CONVENIOS DERIVADOS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3744"/>
            <a:ext cx="8352928" cy="40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5703639"/>
            <a:ext cx="237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11 ETC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s-CO" sz="2800" b="1" dirty="0" smtClean="0"/>
              <a:t>2. Con </a:t>
            </a:r>
            <a:r>
              <a:rPr lang="es-CO" sz="2800" b="1" dirty="0"/>
              <a:t>pliegos definitivos publicados</a:t>
            </a:r>
          </a:p>
          <a:p>
            <a:endParaRPr lang="es-CO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597329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7</a:t>
            </a:r>
            <a:r>
              <a:rPr lang="es-CO" dirty="0" smtClean="0"/>
              <a:t> ETC</a:t>
            </a: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3"/>
          <a:stretch/>
        </p:blipFill>
        <p:spPr bwMode="auto">
          <a:xfrm>
            <a:off x="251519" y="2060848"/>
            <a:ext cx="86631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55976" y="109662"/>
            <a:ext cx="46704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CONVENIOS DERIVADOS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4813176"/>
            <a:ext cx="2088232" cy="2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41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es-CO" sz="2400" b="1" dirty="0" smtClean="0"/>
              <a:t>3. Con pre-pliegos </a:t>
            </a:r>
            <a:r>
              <a:rPr lang="es-CO" sz="2400" b="1" dirty="0"/>
              <a:t>publicados</a:t>
            </a:r>
          </a:p>
          <a:p>
            <a:endParaRPr lang="es-CO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619104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13 ETC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0" b="26983"/>
          <a:stretch/>
        </p:blipFill>
        <p:spPr bwMode="auto">
          <a:xfrm>
            <a:off x="539552" y="1628800"/>
            <a:ext cx="8064896" cy="415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2627784" y="5774629"/>
            <a:ext cx="5976664" cy="9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355976" y="406405"/>
            <a:ext cx="467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CONVENIOS DERIVADOS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5461248"/>
            <a:ext cx="2088232" cy="2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252520" cy="360040"/>
          </a:xfrm>
        </p:spPr>
        <p:txBody>
          <a:bodyPr/>
          <a:lstStyle/>
          <a:p>
            <a:pPr marL="0" indent="0" algn="ctr">
              <a:buNone/>
            </a:pPr>
            <a:r>
              <a:rPr lang="es-CO" sz="2400" b="1" dirty="0" smtClean="0"/>
              <a:t>4. Sin </a:t>
            </a:r>
            <a:r>
              <a:rPr lang="es-CO" sz="2400" b="1" dirty="0"/>
              <a:t>avance en publicación de procesos de contratación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25"/>
          <a:stretch/>
        </p:blipFill>
        <p:spPr bwMode="auto">
          <a:xfrm>
            <a:off x="1019170" y="1674683"/>
            <a:ext cx="7153230" cy="49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5976" y="406405"/>
            <a:ext cx="467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CONVENIOS DERIVADOS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1600" y="5733256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7678264" y="615914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15 ETC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2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A2D12A-1CB4-47E8-BAF5-4834DA94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45FB696-2A74-4195-BFA0-0FD4994C927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7C47FC5-DDC3-4257-9428-EE70D00E22B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EC003F9-0E03-466B-AC3F-DA2B841072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14229</TotalTime>
  <Words>613</Words>
  <Application>Microsoft Office PowerPoint</Application>
  <PresentationFormat>Presentación en pantalla (4:3)</PresentationFormat>
  <Paragraphs>280</Paragraphs>
  <Slides>18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Diseño personalizado</vt:lpstr>
      <vt:lpstr>D:\MEN\00 - FINDETER\AVANCE CONTRATOS.xlsx!AVANCE!F30C1:F43C10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DOTACION DE MOBILIARIO ESCOLAR CONSOLIDADO</vt:lpstr>
      <vt:lpstr>Presentación de PowerPoint</vt:lpstr>
      <vt:lpstr>Presentación de PowerPoint</vt:lpstr>
    </vt:vector>
  </TitlesOfParts>
  <Company>EMAC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</dc:creator>
  <cp:lastModifiedBy>EVENTOS</cp:lastModifiedBy>
  <cp:revision>948</cp:revision>
  <cp:lastPrinted>2014-03-12T02:59:58Z</cp:lastPrinted>
  <dcterms:created xsi:type="dcterms:W3CDTF">2010-11-03T23:49:45Z</dcterms:created>
  <dcterms:modified xsi:type="dcterms:W3CDTF">2014-03-12T18:00:51Z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