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316" r:id="rId4"/>
  </p:sldMasterIdLst>
  <p:notesMasterIdLst>
    <p:notesMasterId r:id="rId42"/>
  </p:notesMasterIdLst>
  <p:handoutMasterIdLst>
    <p:handoutMasterId r:id="rId43"/>
  </p:handoutMasterIdLst>
  <p:sldIdLst>
    <p:sldId id="305" r:id="rId5"/>
    <p:sldId id="389" r:id="rId6"/>
    <p:sldId id="390" r:id="rId7"/>
    <p:sldId id="391" r:id="rId8"/>
    <p:sldId id="392" r:id="rId9"/>
    <p:sldId id="395" r:id="rId10"/>
    <p:sldId id="394" r:id="rId11"/>
    <p:sldId id="396" r:id="rId12"/>
    <p:sldId id="397" r:id="rId13"/>
    <p:sldId id="398" r:id="rId14"/>
    <p:sldId id="401" r:id="rId15"/>
    <p:sldId id="363" r:id="rId16"/>
    <p:sldId id="366" r:id="rId17"/>
    <p:sldId id="367" r:id="rId18"/>
    <p:sldId id="413" r:id="rId19"/>
    <p:sldId id="340" r:id="rId20"/>
    <p:sldId id="354" r:id="rId21"/>
    <p:sldId id="403" r:id="rId22"/>
    <p:sldId id="414" r:id="rId23"/>
    <p:sldId id="417" r:id="rId24"/>
    <p:sldId id="415" r:id="rId25"/>
    <p:sldId id="416" r:id="rId26"/>
    <p:sldId id="371" r:id="rId27"/>
    <p:sldId id="372" r:id="rId28"/>
    <p:sldId id="408" r:id="rId29"/>
    <p:sldId id="410" r:id="rId30"/>
    <p:sldId id="411" r:id="rId31"/>
    <p:sldId id="412" r:id="rId32"/>
    <p:sldId id="409" r:id="rId33"/>
    <p:sldId id="380" r:id="rId34"/>
    <p:sldId id="381" r:id="rId35"/>
    <p:sldId id="384" r:id="rId36"/>
    <p:sldId id="385" r:id="rId37"/>
    <p:sldId id="421" r:id="rId38"/>
    <p:sldId id="418" r:id="rId39"/>
    <p:sldId id="419" r:id="rId40"/>
    <p:sldId id="420" r:id="rId41"/>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5pPr>
    <a:lvl6pPr marL="2286000" algn="l" defTabSz="914400" rtl="0" eaLnBrk="1" latinLnBrk="0" hangingPunct="1">
      <a:defRPr sz="2400" b="1" kern="1200">
        <a:solidFill>
          <a:schemeClr val="tx1"/>
        </a:solidFill>
        <a:latin typeface="Arial" charset="0"/>
        <a:ea typeface="ＭＳ Ｐゴシック" pitchFamily="34" charset="-128"/>
        <a:cs typeface="+mn-cs"/>
      </a:defRPr>
    </a:lvl6pPr>
    <a:lvl7pPr marL="2743200" algn="l" defTabSz="914400" rtl="0" eaLnBrk="1" latinLnBrk="0" hangingPunct="1">
      <a:defRPr sz="2400" b="1" kern="1200">
        <a:solidFill>
          <a:schemeClr val="tx1"/>
        </a:solidFill>
        <a:latin typeface="Arial" charset="0"/>
        <a:ea typeface="ＭＳ Ｐゴシック" pitchFamily="34" charset="-128"/>
        <a:cs typeface="+mn-cs"/>
      </a:defRPr>
    </a:lvl7pPr>
    <a:lvl8pPr marL="3200400" algn="l" defTabSz="914400" rtl="0" eaLnBrk="1" latinLnBrk="0" hangingPunct="1">
      <a:defRPr sz="2400" b="1" kern="1200">
        <a:solidFill>
          <a:schemeClr val="tx1"/>
        </a:solidFill>
        <a:latin typeface="Arial" charset="0"/>
        <a:ea typeface="ＭＳ Ｐゴシック" pitchFamily="34" charset="-128"/>
        <a:cs typeface="+mn-cs"/>
      </a:defRPr>
    </a:lvl8pPr>
    <a:lvl9pPr marL="3657600" algn="l" defTabSz="914400" rtl="0" eaLnBrk="1" latinLnBrk="0" hangingPunct="1">
      <a:defRPr sz="2400" b="1"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000C"/>
    <a:srgbClr val="0000FF"/>
    <a:srgbClr val="800000"/>
    <a:srgbClr val="CC99FF"/>
    <a:srgbClr val="990099"/>
    <a:srgbClr val="CCFFCC"/>
    <a:srgbClr val="FFFFCC"/>
    <a:srgbClr val="FFCCFF"/>
    <a:srgbClr val="0099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94" d="100"/>
          <a:sy n="94" d="100"/>
        </p:scale>
        <p:origin x="-696"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EROBLES\Documents\ARCHIVOS%202014\INFORMACI&#211;N%20POR%20ENTIDADES%20TERRITORIALES\REPORTES%20FUT\FUENTES%20FINANCIACI&#211;N%20_FUT_3_201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EROBLES\Documents\ARCHIVOS%202014\INFORMACI&#211;N%20POR%20ENTIDADES%20TERRITORIALES\REPORTES%20FUT\FUENTES%20FINANCIACI&#211;N%20_FUT_3_201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EROBLES\Documents\ARCHIVOS%202014\INFORMACI&#211;N%20POR%20ENTIDADES%20TERRITORIALES\REPORTES%20FUT\FUENTES%20FINANCIACI&#211;N%20_FUT_3_2013.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EROBLES\Documents\ARCHIVOS%202014\INFORMACI&#211;N%20POR%20ENTIDADES%20TERRITORIALES\REPORTES%20FUT\FUENTES%20FINANCIACI&#211;N%20_FUT_3_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Libro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233746889480302E-2"/>
          <c:y val="6.2998414488785598E-2"/>
          <c:w val="0.45321291734546698"/>
          <c:h val="0.86801796033962297"/>
        </c:manualLayout>
      </c:layout>
      <c:pieChart>
        <c:varyColors val="1"/>
        <c:ser>
          <c:idx val="0"/>
          <c:order val="0"/>
          <c:explosion val="3"/>
          <c:dPt>
            <c:idx val="5"/>
            <c:bubble3D val="0"/>
            <c:spPr>
              <a:solidFill>
                <a:schemeClr val="accent2"/>
              </a:solidFill>
            </c:spPr>
          </c:dPt>
          <c:dLbls>
            <c:dLbl>
              <c:idx val="0"/>
              <c:layout>
                <c:manualLayout>
                  <c:x val="2.42088391358679E-2"/>
                  <c:y val="-1.6302331755981901E-3"/>
                </c:manualLayout>
              </c:layout>
              <c:tx>
                <c:rich>
                  <a:bodyPr/>
                  <a:lstStyle/>
                  <a:p>
                    <a:r>
                      <a:rPr lang="en-US" b="1"/>
                      <a:t>ASIGN. ESPECIALES 2,2%</a:t>
                    </a:r>
                    <a:endParaRPr lang="en-US"/>
                  </a:p>
                </c:rich>
              </c:tx>
              <c:showLegendKey val="0"/>
              <c:showVal val="1"/>
              <c:showCatName val="1"/>
              <c:showSerName val="0"/>
              <c:showPercent val="0"/>
              <c:showBubbleSize val="0"/>
            </c:dLbl>
            <c:dLbl>
              <c:idx val="1"/>
              <c:layout>
                <c:manualLayout>
                  <c:x val="0.25807764230719699"/>
                  <c:y val="2.0925170272982799E-2"/>
                </c:manualLayout>
              </c:layout>
              <c:tx>
                <c:rich>
                  <a:bodyPr/>
                  <a:lstStyle/>
                  <a:p>
                    <a:r>
                      <a:rPr lang="en-US" b="1"/>
                      <a:t>OTROS</a:t>
                    </a:r>
                  </a:p>
                  <a:p>
                    <a:r>
                      <a:rPr lang="en-US" b="1"/>
                      <a:t> 2,1%</a:t>
                    </a:r>
                    <a:endParaRPr lang="en-US"/>
                  </a:p>
                </c:rich>
              </c:tx>
              <c:showLegendKey val="0"/>
              <c:showVal val="1"/>
              <c:showCatName val="1"/>
              <c:showSerName val="0"/>
              <c:showPercent val="0"/>
              <c:showBubbleSize val="0"/>
            </c:dLbl>
            <c:dLbl>
              <c:idx val="2"/>
              <c:layout>
                <c:manualLayout>
                  <c:x val="0.30417883755295599"/>
                  <c:y val="0.101269585865224"/>
                </c:manualLayout>
              </c:layout>
              <c:tx>
                <c:rich>
                  <a:bodyPr/>
                  <a:lstStyle/>
                  <a:p>
                    <a:r>
                      <a:rPr lang="en-US" b="1" dirty="0"/>
                      <a:t>OTROS RECURSOS DE LA NACION</a:t>
                    </a:r>
                  </a:p>
                  <a:p>
                    <a:r>
                      <a:rPr lang="en-US" b="1" dirty="0"/>
                      <a:t> 4,5%</a:t>
                    </a:r>
                    <a:endParaRPr lang="en-US" dirty="0"/>
                  </a:p>
                </c:rich>
              </c:tx>
              <c:showLegendKey val="0"/>
              <c:showVal val="1"/>
              <c:showCatName val="1"/>
              <c:showSerName val="0"/>
              <c:showPercent val="0"/>
              <c:showBubbleSize val="0"/>
            </c:dLbl>
            <c:dLbl>
              <c:idx val="3"/>
              <c:layout>
                <c:manualLayout>
                  <c:x val="0.124523037263313"/>
                  <c:y val="-4.5384552375536402E-2"/>
                </c:manualLayout>
              </c:layout>
              <c:tx>
                <c:rich>
                  <a:bodyPr/>
                  <a:lstStyle/>
                  <a:p>
                    <a:r>
                      <a:rPr lang="en-US" b="1" dirty="0"/>
                      <a:t>RECURSOS PROPIOS 14,7%</a:t>
                    </a:r>
                    <a:endParaRPr lang="en-US" dirty="0"/>
                  </a:p>
                </c:rich>
              </c:tx>
              <c:showLegendKey val="0"/>
              <c:showVal val="1"/>
              <c:showCatName val="1"/>
              <c:showSerName val="0"/>
              <c:showPercent val="0"/>
              <c:showBubbleSize val="0"/>
            </c:dLbl>
            <c:dLbl>
              <c:idx val="4"/>
              <c:layout>
                <c:manualLayout>
                  <c:x val="3.5508591474103699E-3"/>
                  <c:y val="0.11498322220318299"/>
                </c:manualLayout>
              </c:layout>
              <c:tx>
                <c:rich>
                  <a:bodyPr/>
                  <a:lstStyle/>
                  <a:p>
                    <a:r>
                      <a:rPr lang="en-US" b="1"/>
                      <a:t>REGALIAS</a:t>
                    </a:r>
                  </a:p>
                  <a:p>
                    <a:r>
                      <a:rPr lang="en-US" b="1"/>
                      <a:t>1,1%</a:t>
                    </a:r>
                    <a:endParaRPr lang="en-US"/>
                  </a:p>
                </c:rich>
              </c:tx>
              <c:showLegendKey val="0"/>
              <c:showVal val="1"/>
              <c:showCatName val="1"/>
              <c:showSerName val="0"/>
              <c:showPercent val="0"/>
              <c:showBubbleSize val="0"/>
            </c:dLbl>
            <c:dLbl>
              <c:idx val="5"/>
              <c:layout>
                <c:manualLayout>
                  <c:x val="4.9448168492586403E-2"/>
                  <c:y val="-0.16388080232139901"/>
                </c:manualLayout>
              </c:layout>
              <c:tx>
                <c:rich>
                  <a:bodyPr/>
                  <a:lstStyle/>
                  <a:p>
                    <a:pPr>
                      <a:defRPr sz="2400" b="1"/>
                    </a:pPr>
                    <a:r>
                      <a:rPr lang="en-US" sz="2400" b="1"/>
                      <a:t>SGP-EDUCACION 75,4%</a:t>
                    </a:r>
                    <a:endParaRPr lang="en-US" sz="2400"/>
                  </a:p>
                </c:rich>
              </c:tx>
              <c:spPr/>
              <c:showLegendKey val="0"/>
              <c:showVal val="1"/>
              <c:showCatName val="1"/>
              <c:showSerName val="0"/>
              <c:showPercent val="0"/>
              <c:showBubbleSize val="0"/>
            </c:dLbl>
            <c:txPr>
              <a:bodyPr/>
              <a:lstStyle/>
              <a:p>
                <a:pPr>
                  <a:defRPr b="1"/>
                </a:pPr>
                <a:endParaRPr lang="es-CO"/>
              </a:p>
            </c:txPr>
            <c:showLegendKey val="0"/>
            <c:showVal val="1"/>
            <c:showCatName val="1"/>
            <c:showSerName val="0"/>
            <c:showPercent val="0"/>
            <c:showBubbleSize val="0"/>
            <c:showLeaderLines val="1"/>
          </c:dLbls>
          <c:cat>
            <c:strRef>
              <c:f>Hoja1!$A$18:$A$23</c:f>
              <c:strCache>
                <c:ptCount val="6"/>
                <c:pt idx="0">
                  <c:v>ASIGN. ESPECIALES</c:v>
                </c:pt>
                <c:pt idx="1">
                  <c:v>OTROS</c:v>
                </c:pt>
                <c:pt idx="2">
                  <c:v>OTROS RECURSOS DE LA NACION</c:v>
                </c:pt>
                <c:pt idx="3">
                  <c:v>RECURSOS PROPIOS</c:v>
                </c:pt>
                <c:pt idx="4">
                  <c:v>REGALIAS</c:v>
                </c:pt>
                <c:pt idx="5">
                  <c:v>SGP-EDUCACION</c:v>
                </c:pt>
              </c:strCache>
            </c:strRef>
          </c:cat>
          <c:val>
            <c:numRef>
              <c:f>Hoja1!$I$18:$I$23</c:f>
              <c:numCache>
                <c:formatCode>0.0%</c:formatCode>
                <c:ptCount val="6"/>
                <c:pt idx="0">
                  <c:v>2.1826302738929201E-2</c:v>
                </c:pt>
                <c:pt idx="1">
                  <c:v>2.05830176847016E-2</c:v>
                </c:pt>
                <c:pt idx="2">
                  <c:v>4.5228013210898803E-2</c:v>
                </c:pt>
                <c:pt idx="3">
                  <c:v>0.14679534391899299</c:v>
                </c:pt>
                <c:pt idx="4">
                  <c:v>1.12554629727523E-2</c:v>
                </c:pt>
                <c:pt idx="5">
                  <c:v>0.75431185947372603</c:v>
                </c:pt>
              </c:numCache>
            </c:numRef>
          </c:val>
        </c:ser>
        <c:dLbls>
          <c:showLegendKey val="0"/>
          <c:showVal val="0"/>
          <c:showCatName val="0"/>
          <c:showSerName val="0"/>
          <c:showPercent val="0"/>
          <c:showBubbleSize val="0"/>
          <c:showLeaderLines val="1"/>
        </c:dLbls>
        <c:firstSliceAng val="31"/>
      </c:pieChart>
      <c:spPr>
        <a:scene3d>
          <a:camera prst="orthographicFront"/>
          <a:lightRig rig="threePt" dir="t"/>
        </a:scene3d>
        <a:sp3d prstMaterial="dkEdge"/>
      </c:spPr>
    </c:plotArea>
    <c:plotVisOnly val="1"/>
    <c:dispBlanksAs val="gap"/>
    <c:showDLblsOverMax val="0"/>
  </c:chart>
  <c:spPr>
    <a:solidFill>
      <a:schemeClr val="lt1"/>
    </a:solidFill>
    <a:ln w="50800" cap="flat" cmpd="thickThin" algn="ctr">
      <a:solidFill>
        <a:schemeClr val="dk1"/>
      </a:solidFill>
      <a:prstDash val="solid"/>
    </a:ln>
    <a:effectLst/>
  </c:spPr>
  <c:txPr>
    <a:bodyPr/>
    <a:lstStyle/>
    <a:p>
      <a:pPr>
        <a:defRPr sz="1600">
          <a:solidFill>
            <a:schemeClr val="dk1"/>
          </a:solidFill>
          <a:latin typeface="+mn-lt"/>
          <a:ea typeface="+mn-ea"/>
          <a:cs typeface="+mn-cs"/>
        </a:defRPr>
      </a:pPr>
      <a:endParaRPr lang="es-CO"/>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705407960135599E-3"/>
          <c:y val="0"/>
          <c:w val="0.480223964186129"/>
          <c:h val="1"/>
        </c:manualLayout>
      </c:layout>
      <c:pieChart>
        <c:varyColors val="1"/>
        <c:ser>
          <c:idx val="0"/>
          <c:order val="0"/>
          <c:explosion val="25"/>
          <c:dPt>
            <c:idx val="0"/>
            <c:bubble3D val="0"/>
            <c:explosion val="5"/>
          </c:dPt>
          <c:dPt>
            <c:idx val="1"/>
            <c:bubble3D val="0"/>
            <c:explosion val="6"/>
          </c:dPt>
          <c:dPt>
            <c:idx val="2"/>
            <c:bubble3D val="0"/>
            <c:explosion val="5"/>
          </c:dPt>
          <c:dPt>
            <c:idx val="3"/>
            <c:bubble3D val="0"/>
            <c:explosion val="7"/>
          </c:dPt>
          <c:dPt>
            <c:idx val="4"/>
            <c:bubble3D val="0"/>
            <c:explosion val="8"/>
          </c:dPt>
          <c:dPt>
            <c:idx val="5"/>
            <c:bubble3D val="0"/>
            <c:explosion val="4"/>
            <c:spPr>
              <a:solidFill>
                <a:schemeClr val="tx2">
                  <a:lumMod val="50000"/>
                </a:schemeClr>
              </a:solidFill>
            </c:spPr>
          </c:dPt>
          <c:dLbls>
            <c:dLbl>
              <c:idx val="0"/>
              <c:layout>
                <c:manualLayout>
                  <c:x val="6.5718759342909498E-3"/>
                  <c:y val="-9.60831350122891E-2"/>
                </c:manualLayout>
              </c:layout>
              <c:tx>
                <c:rich>
                  <a:bodyPr/>
                  <a:lstStyle/>
                  <a:p>
                    <a:r>
                      <a:rPr lang="en-US" sz="1600" b="1" dirty="0"/>
                      <a:t>ASIGN. </a:t>
                    </a:r>
                    <a:r>
                      <a:rPr lang="en-US" sz="1600" b="1" dirty="0" smtClean="0"/>
                      <a:t>ESPECIALES</a:t>
                    </a:r>
                  </a:p>
                  <a:p>
                    <a:r>
                      <a:rPr lang="en-US" sz="1600" b="1" dirty="0" smtClean="0"/>
                      <a:t>1,5</a:t>
                    </a:r>
                    <a:r>
                      <a:rPr lang="en-US" sz="1600" b="1" dirty="0"/>
                      <a:t>%</a:t>
                    </a:r>
                    <a:endParaRPr lang="en-US" dirty="0"/>
                  </a:p>
                </c:rich>
              </c:tx>
              <c:showLegendKey val="0"/>
              <c:showVal val="1"/>
              <c:showCatName val="1"/>
              <c:showSerName val="0"/>
              <c:showPercent val="0"/>
              <c:showBubbleSize val="0"/>
            </c:dLbl>
            <c:dLbl>
              <c:idx val="1"/>
              <c:layout>
                <c:manualLayout>
                  <c:x val="0.21480607845740701"/>
                  <c:y val="-5.2384774011464602E-2"/>
                </c:manualLayout>
              </c:layout>
              <c:tx>
                <c:rich>
                  <a:bodyPr/>
                  <a:lstStyle/>
                  <a:p>
                    <a:r>
                      <a:rPr lang="en-US" sz="1600" b="1"/>
                      <a:t>OTROS</a:t>
                    </a:r>
                  </a:p>
                  <a:p>
                    <a:r>
                      <a:rPr lang="en-US" sz="1600" b="1"/>
                      <a:t>0,7%</a:t>
                    </a:r>
                    <a:endParaRPr lang="en-US"/>
                  </a:p>
                </c:rich>
              </c:tx>
              <c:showLegendKey val="0"/>
              <c:showVal val="1"/>
              <c:showCatName val="1"/>
              <c:showSerName val="0"/>
              <c:showPercent val="0"/>
              <c:showBubbleSize val="0"/>
            </c:dLbl>
            <c:dLbl>
              <c:idx val="2"/>
              <c:layout>
                <c:manualLayout>
                  <c:x val="0.31003872198482002"/>
                  <c:y val="-4.3671073584416499E-2"/>
                </c:manualLayout>
              </c:layout>
              <c:tx>
                <c:rich>
                  <a:bodyPr/>
                  <a:lstStyle/>
                  <a:p>
                    <a:r>
                      <a:rPr lang="en-US" sz="1600" b="1"/>
                      <a:t>OTROS RECURSOS DE LA NACION 4,4%</a:t>
                    </a:r>
                    <a:endParaRPr lang="en-US"/>
                  </a:p>
                </c:rich>
              </c:tx>
              <c:showLegendKey val="0"/>
              <c:showVal val="1"/>
              <c:showCatName val="1"/>
              <c:showSerName val="0"/>
              <c:showPercent val="0"/>
              <c:showBubbleSize val="0"/>
            </c:dLbl>
            <c:dLbl>
              <c:idx val="3"/>
              <c:layout>
                <c:manualLayout>
                  <c:x val="0.13648167367130801"/>
                  <c:y val="-0.13672506173778001"/>
                </c:manualLayout>
              </c:layout>
              <c:tx>
                <c:rich>
                  <a:bodyPr/>
                  <a:lstStyle/>
                  <a:p>
                    <a:r>
                      <a:rPr lang="en-US" sz="1600" b="1"/>
                      <a:t>RECURSOS PROPIOS</a:t>
                    </a:r>
                  </a:p>
                  <a:p>
                    <a:r>
                      <a:rPr lang="en-US" sz="1600" b="1"/>
                      <a:t>15,2%</a:t>
                    </a:r>
                    <a:endParaRPr lang="en-US"/>
                  </a:p>
                </c:rich>
              </c:tx>
              <c:showLegendKey val="0"/>
              <c:showVal val="1"/>
              <c:showCatName val="1"/>
              <c:showSerName val="0"/>
              <c:showPercent val="0"/>
              <c:showBubbleSize val="0"/>
            </c:dLbl>
            <c:dLbl>
              <c:idx val="4"/>
              <c:layout>
                <c:manualLayout>
                  <c:x val="-5.7299540682414697E-2"/>
                  <c:y val="0.101316710411199"/>
                </c:manualLayout>
              </c:layout>
              <c:showLegendKey val="0"/>
              <c:showVal val="1"/>
              <c:showCatName val="1"/>
              <c:showSerName val="0"/>
              <c:showPercent val="0"/>
              <c:showBubbleSize val="0"/>
            </c:dLbl>
            <c:dLbl>
              <c:idx val="5"/>
              <c:layout>
                <c:manualLayout>
                  <c:x val="7.4352962588619301E-2"/>
                  <c:y val="1.37769779965969E-2"/>
                </c:manualLayout>
              </c:layout>
              <c:tx>
                <c:rich>
                  <a:bodyPr/>
                  <a:lstStyle/>
                  <a:p>
                    <a:pPr>
                      <a:defRPr sz="3600" b="1">
                        <a:solidFill>
                          <a:schemeClr val="bg1"/>
                        </a:solidFill>
                      </a:defRPr>
                    </a:pPr>
                    <a:r>
                      <a:rPr lang="en-US" sz="2400" b="1" dirty="0" smtClean="0">
                        <a:solidFill>
                          <a:schemeClr val="bg1"/>
                        </a:solidFill>
                      </a:rPr>
                      <a:t>SGP</a:t>
                    </a:r>
                  </a:p>
                  <a:p>
                    <a:pPr>
                      <a:defRPr sz="3600" b="1">
                        <a:solidFill>
                          <a:schemeClr val="bg1"/>
                        </a:solidFill>
                      </a:defRPr>
                    </a:pPr>
                    <a:r>
                      <a:rPr lang="en-US" sz="2400" b="1" dirty="0" smtClean="0">
                        <a:solidFill>
                          <a:schemeClr val="bg1"/>
                        </a:solidFill>
                      </a:rPr>
                      <a:t>EDUCACIÓN</a:t>
                    </a:r>
                  </a:p>
                  <a:p>
                    <a:pPr>
                      <a:defRPr sz="3600" b="1">
                        <a:solidFill>
                          <a:schemeClr val="bg1"/>
                        </a:solidFill>
                      </a:defRPr>
                    </a:pPr>
                    <a:r>
                      <a:rPr lang="en-US" sz="2400" b="1" dirty="0" smtClean="0">
                        <a:solidFill>
                          <a:schemeClr val="bg1"/>
                        </a:solidFill>
                      </a:rPr>
                      <a:t>77,6</a:t>
                    </a:r>
                    <a:r>
                      <a:rPr lang="en-US" sz="2400" b="1" dirty="0">
                        <a:solidFill>
                          <a:schemeClr val="bg1"/>
                        </a:solidFill>
                      </a:rPr>
                      <a:t>%</a:t>
                    </a:r>
                    <a:endParaRPr lang="en-US" sz="3600" b="1" dirty="0">
                      <a:solidFill>
                        <a:schemeClr val="bg1"/>
                      </a:solidFill>
                    </a:endParaRPr>
                  </a:p>
                </c:rich>
              </c:tx>
              <c:spPr/>
              <c:showLegendKey val="0"/>
              <c:showVal val="1"/>
              <c:showCatName val="1"/>
              <c:showSerName val="0"/>
              <c:showPercent val="0"/>
              <c:showBubbleSize val="0"/>
            </c:dLbl>
            <c:txPr>
              <a:bodyPr/>
              <a:lstStyle/>
              <a:p>
                <a:pPr>
                  <a:defRPr sz="1600" b="1"/>
                </a:pPr>
                <a:endParaRPr lang="es-CO"/>
              </a:p>
            </c:txPr>
            <c:showLegendKey val="0"/>
            <c:showVal val="1"/>
            <c:showCatName val="1"/>
            <c:showSerName val="0"/>
            <c:showPercent val="0"/>
            <c:showBubbleSize val="0"/>
            <c:showLeaderLines val="1"/>
          </c:dLbls>
          <c:cat>
            <c:strRef>
              <c:f>Hoja1!$A$18:$A$23</c:f>
              <c:strCache>
                <c:ptCount val="6"/>
                <c:pt idx="0">
                  <c:v>ASIGN. ESPECIALES</c:v>
                </c:pt>
                <c:pt idx="1">
                  <c:v>OTROS</c:v>
                </c:pt>
                <c:pt idx="2">
                  <c:v>OTROS RECURSOS DE LA NACION</c:v>
                </c:pt>
                <c:pt idx="3">
                  <c:v>RECURSOS PROPIOS</c:v>
                </c:pt>
                <c:pt idx="4">
                  <c:v>REGALIAS</c:v>
                </c:pt>
                <c:pt idx="5">
                  <c:v>SGP-EDUCACION</c:v>
                </c:pt>
              </c:strCache>
            </c:strRef>
          </c:cat>
          <c:val>
            <c:numRef>
              <c:f>Hoja1!$C$18:$C$23</c:f>
              <c:numCache>
                <c:formatCode>0.0%</c:formatCode>
                <c:ptCount val="6"/>
                <c:pt idx="0">
                  <c:v>1.5480597823352499E-2</c:v>
                </c:pt>
                <c:pt idx="1">
                  <c:v>7.0349558658378501E-3</c:v>
                </c:pt>
                <c:pt idx="2">
                  <c:v>4.3522908550018197E-2</c:v>
                </c:pt>
                <c:pt idx="3">
                  <c:v>0.15193766507307499</c:v>
                </c:pt>
                <c:pt idx="4">
                  <c:v>5.7746676082418803E-3</c:v>
                </c:pt>
                <c:pt idx="5">
                  <c:v>0.77624920507947504</c:v>
                </c:pt>
              </c:numCache>
            </c:numRef>
          </c:val>
        </c:ser>
        <c:dLbls>
          <c:showLegendKey val="0"/>
          <c:showVal val="0"/>
          <c:showCatName val="0"/>
          <c:showSerName val="0"/>
          <c:showPercent val="0"/>
          <c:showBubbleSize val="0"/>
          <c:showLeaderLines val="1"/>
        </c:dLbls>
        <c:firstSliceAng val="45"/>
      </c:pieChart>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sz="1200">
          <a:solidFill>
            <a:schemeClr val="dk1"/>
          </a:solidFill>
          <a:latin typeface="+mn-lt"/>
          <a:ea typeface="+mn-ea"/>
          <a:cs typeface="+mn-cs"/>
        </a:defRPr>
      </a:pPr>
      <a:endParaRPr lang="es-CO"/>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5302971800947399E-2"/>
          <c:y val="3.5871720467970603E-2"/>
          <c:w val="0.43350499762321498"/>
          <c:h val="0.89640016457681704"/>
        </c:manualLayout>
      </c:layout>
      <c:pieChart>
        <c:varyColors val="1"/>
        <c:ser>
          <c:idx val="0"/>
          <c:order val="0"/>
          <c:explosion val="4"/>
          <c:dPt>
            <c:idx val="5"/>
            <c:bubble3D val="0"/>
            <c:spPr>
              <a:solidFill>
                <a:srgbClr val="7030A0"/>
              </a:solidFill>
            </c:spPr>
          </c:dPt>
          <c:dLbls>
            <c:dLbl>
              <c:idx val="0"/>
              <c:layout>
                <c:manualLayout>
                  <c:x val="0.14904787446203599"/>
                  <c:y val="1.7935860233985301E-2"/>
                </c:manualLayout>
              </c:layout>
              <c:tx>
                <c:rich>
                  <a:bodyPr/>
                  <a:lstStyle/>
                  <a:p>
                    <a:r>
                      <a:rPr lang="en-US" dirty="0"/>
                      <a:t>ASIGN. </a:t>
                    </a:r>
                    <a:r>
                      <a:rPr lang="en-US" dirty="0" smtClean="0"/>
                      <a:t>ESPECIALES </a:t>
                    </a:r>
                    <a:r>
                      <a:rPr lang="en-US" dirty="0"/>
                      <a:t>7,5%</a:t>
                    </a:r>
                  </a:p>
                </c:rich>
              </c:tx>
              <c:showLegendKey val="0"/>
              <c:showVal val="1"/>
              <c:showCatName val="1"/>
              <c:showSerName val="0"/>
              <c:showPercent val="0"/>
              <c:showBubbleSize val="0"/>
            </c:dLbl>
            <c:dLbl>
              <c:idx val="1"/>
              <c:layout>
                <c:manualLayout>
                  <c:x val="0.21885352902500799"/>
                  <c:y val="2.4505987093712801E-2"/>
                </c:manualLayout>
              </c:layout>
              <c:tx>
                <c:rich>
                  <a:bodyPr/>
                  <a:lstStyle/>
                  <a:p>
                    <a:r>
                      <a:rPr lang="en-US" dirty="0" smtClean="0"/>
                      <a:t>OTROS</a:t>
                    </a:r>
                  </a:p>
                  <a:p>
                    <a:r>
                      <a:rPr lang="en-US" dirty="0" smtClean="0"/>
                      <a:t> 13,4</a:t>
                    </a:r>
                    <a:r>
                      <a:rPr lang="en-US" dirty="0"/>
                      <a:t>%</a:t>
                    </a:r>
                  </a:p>
                </c:rich>
              </c:tx>
              <c:showLegendKey val="0"/>
              <c:showVal val="1"/>
              <c:showCatName val="1"/>
              <c:showSerName val="0"/>
              <c:showPercent val="0"/>
              <c:showBubbleSize val="0"/>
            </c:dLbl>
            <c:dLbl>
              <c:idx val="2"/>
              <c:layout>
                <c:manualLayout>
                  <c:x val="0.14340596946423101"/>
                  <c:y val="-0.13870516270320199"/>
                </c:manualLayout>
              </c:layout>
              <c:showLegendKey val="0"/>
              <c:showVal val="1"/>
              <c:showCatName val="1"/>
              <c:showSerName val="0"/>
              <c:showPercent val="0"/>
              <c:showBubbleSize val="0"/>
            </c:dLbl>
            <c:dLbl>
              <c:idx val="3"/>
              <c:layout>
                <c:manualLayout>
                  <c:x val="0.16450779148400599"/>
                  <c:y val="-0.245747412246097"/>
                </c:manualLayout>
              </c:layout>
              <c:tx>
                <c:rich>
                  <a:bodyPr/>
                  <a:lstStyle/>
                  <a:p>
                    <a:r>
                      <a:rPr lang="en-US" dirty="0"/>
                      <a:t>RECURSOS </a:t>
                    </a:r>
                    <a:r>
                      <a:rPr lang="en-US" dirty="0" smtClean="0"/>
                      <a:t>PROPIOS </a:t>
                    </a:r>
                    <a:r>
                      <a:rPr lang="en-US" dirty="0"/>
                      <a:t>10,4%</a:t>
                    </a:r>
                  </a:p>
                </c:rich>
              </c:tx>
              <c:showLegendKey val="0"/>
              <c:showVal val="1"/>
              <c:showCatName val="1"/>
              <c:showSerName val="0"/>
              <c:showPercent val="0"/>
              <c:showBubbleSize val="0"/>
            </c:dLbl>
            <c:dLbl>
              <c:idx val="4"/>
              <c:layout>
                <c:manualLayout>
                  <c:x val="4.29187285201462E-2"/>
                  <c:y val="-5.1031994561809499E-2"/>
                </c:manualLayout>
              </c:layout>
              <c:showLegendKey val="0"/>
              <c:showVal val="1"/>
              <c:showCatName val="1"/>
              <c:showSerName val="0"/>
              <c:showPercent val="0"/>
              <c:showBubbleSize val="0"/>
            </c:dLbl>
            <c:dLbl>
              <c:idx val="5"/>
              <c:layout>
                <c:manualLayout>
                  <c:x val="5.7132085505981998E-2"/>
                  <c:y val="-0.12554513716931601"/>
                </c:manualLayout>
              </c:layout>
              <c:tx>
                <c:rich>
                  <a:bodyPr/>
                  <a:lstStyle/>
                  <a:p>
                    <a:pPr>
                      <a:defRPr sz="2000" b="1">
                        <a:solidFill>
                          <a:schemeClr val="bg1"/>
                        </a:solidFill>
                      </a:defRPr>
                    </a:pPr>
                    <a:r>
                      <a:rPr lang="en-US" sz="2000" b="1" dirty="0" smtClean="0">
                        <a:solidFill>
                          <a:schemeClr val="bg1"/>
                        </a:solidFill>
                      </a:rPr>
                      <a:t>SGP</a:t>
                    </a:r>
                  </a:p>
                  <a:p>
                    <a:pPr>
                      <a:defRPr sz="2000" b="1">
                        <a:solidFill>
                          <a:schemeClr val="bg1"/>
                        </a:solidFill>
                      </a:defRPr>
                    </a:pPr>
                    <a:r>
                      <a:rPr lang="en-US" sz="2000" b="1" dirty="0" smtClean="0">
                        <a:solidFill>
                          <a:schemeClr val="bg1"/>
                        </a:solidFill>
                      </a:rPr>
                      <a:t>EDUCACION</a:t>
                    </a:r>
                  </a:p>
                  <a:p>
                    <a:pPr>
                      <a:defRPr sz="2000" b="1">
                        <a:solidFill>
                          <a:schemeClr val="bg1"/>
                        </a:solidFill>
                      </a:defRPr>
                    </a:pPr>
                    <a:r>
                      <a:rPr lang="en-US" sz="2000" b="1" dirty="0" smtClean="0">
                        <a:solidFill>
                          <a:schemeClr val="bg1"/>
                        </a:solidFill>
                      </a:rPr>
                      <a:t>57,0</a:t>
                    </a:r>
                    <a:r>
                      <a:rPr lang="en-US" sz="2000" b="1" dirty="0">
                        <a:solidFill>
                          <a:schemeClr val="bg1"/>
                        </a:solidFill>
                      </a:rPr>
                      <a:t>%</a:t>
                    </a:r>
                  </a:p>
                </c:rich>
              </c:tx>
              <c:spPr/>
              <c:showLegendKey val="0"/>
              <c:showVal val="1"/>
              <c:showCatName val="1"/>
              <c:showSerName val="0"/>
              <c:showPercent val="0"/>
              <c:showBubbleSize val="0"/>
            </c:dLbl>
            <c:txPr>
              <a:bodyPr/>
              <a:lstStyle/>
              <a:p>
                <a:pPr>
                  <a:defRPr sz="1400" b="1"/>
                </a:pPr>
                <a:endParaRPr lang="es-CO"/>
              </a:p>
            </c:txPr>
            <c:showLegendKey val="0"/>
            <c:showVal val="1"/>
            <c:showCatName val="1"/>
            <c:showSerName val="0"/>
            <c:showPercent val="0"/>
            <c:showBubbleSize val="0"/>
            <c:showLeaderLines val="1"/>
          </c:dLbls>
          <c:cat>
            <c:strRef>
              <c:f>Hoja1!$A$18:$A$23</c:f>
              <c:strCache>
                <c:ptCount val="6"/>
                <c:pt idx="0">
                  <c:v>ASIGN. ESPECIALES</c:v>
                </c:pt>
                <c:pt idx="1">
                  <c:v>OTROS</c:v>
                </c:pt>
                <c:pt idx="2">
                  <c:v>OTROS RECURSOS DE LA NACION</c:v>
                </c:pt>
                <c:pt idx="3">
                  <c:v>RECURSOS PROPIOS</c:v>
                </c:pt>
                <c:pt idx="4">
                  <c:v>REGALIAS</c:v>
                </c:pt>
                <c:pt idx="5">
                  <c:v>SGP-EDUCACION</c:v>
                </c:pt>
              </c:strCache>
            </c:strRef>
          </c:cat>
          <c:val>
            <c:numRef>
              <c:f>Hoja1!$F$18:$F$23</c:f>
              <c:numCache>
                <c:formatCode>0.0%</c:formatCode>
                <c:ptCount val="6"/>
                <c:pt idx="0">
                  <c:v>7.5002923758455797E-2</c:v>
                </c:pt>
                <c:pt idx="1">
                  <c:v>0.13411495124851799</c:v>
                </c:pt>
                <c:pt idx="2">
                  <c:v>5.9516686503554399E-2</c:v>
                </c:pt>
                <c:pt idx="3">
                  <c:v>0.10370300558789899</c:v>
                </c:pt>
                <c:pt idx="4">
                  <c:v>5.71841945891138E-2</c:v>
                </c:pt>
                <c:pt idx="5">
                  <c:v>0.57047823831245903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CO"/>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dLbls>
            <c:txPr>
              <a:bodyPr/>
              <a:lstStyle/>
              <a:p>
                <a:pPr>
                  <a:defRPr sz="1400"/>
                </a:pPr>
                <a:endParaRPr lang="es-CO"/>
              </a:p>
            </c:txPr>
            <c:dLblPos val="inBase"/>
            <c:showLegendKey val="0"/>
            <c:showVal val="1"/>
            <c:showCatName val="0"/>
            <c:showSerName val="0"/>
            <c:showPercent val="0"/>
            <c:showBubbleSize val="0"/>
            <c:showLeaderLines val="0"/>
          </c:dLbls>
          <c:cat>
            <c:strRef>
              <c:f>Hoja2!$B$3:$B$20</c:f>
              <c:strCache>
                <c:ptCount val="18"/>
                <c:pt idx="0">
                  <c:v>CONTRATACION PREST. SERV.</c:v>
                </c:pt>
                <c:pt idx="1">
                  <c:v>FUNC. BASICO EE</c:v>
                </c:pt>
                <c:pt idx="2">
                  <c:v>NOMINA CSF</c:v>
                </c:pt>
                <c:pt idx="3">
                  <c:v>SERV. PUBLICOS</c:v>
                </c:pt>
                <c:pt idx="4">
                  <c:v>NOMINA SSF</c:v>
                </c:pt>
                <c:pt idx="5">
                  <c:v>TRANS. CALIDAD GRATUIDAD</c:v>
                </c:pt>
                <c:pt idx="6">
                  <c:v>ALIMENT. ESC.</c:v>
                </c:pt>
                <c:pt idx="7">
                  <c:v>SIST. INFORMACION</c:v>
                </c:pt>
                <c:pt idx="8">
                  <c:v>INFRAESTRUCTURA</c:v>
                </c:pt>
                <c:pt idx="9">
                  <c:v>INTERNADOS</c:v>
                </c:pt>
                <c:pt idx="10">
                  <c:v>TRANSPORTE ESC.</c:v>
                </c:pt>
                <c:pt idx="11">
                  <c:v>PLANES MEJORAMIENTO</c:v>
                </c:pt>
                <c:pt idx="12">
                  <c:v>MODERNIZACION SE</c:v>
                </c:pt>
                <c:pt idx="13">
                  <c:v>OTROS GASTOS</c:v>
                </c:pt>
                <c:pt idx="14">
                  <c:v>NEE</c:v>
                </c:pt>
                <c:pt idx="15">
                  <c:v>CAPACITACION DOC.</c:v>
                </c:pt>
                <c:pt idx="16">
                  <c:v>DOTACION INST.</c:v>
                </c:pt>
                <c:pt idx="17">
                  <c:v>CONECTIVIDAD</c:v>
                </c:pt>
              </c:strCache>
            </c:strRef>
          </c:cat>
          <c:val>
            <c:numRef>
              <c:f>Hoja2!$C$3:$C$20</c:f>
              <c:numCache>
                <c:formatCode>_(* #,##0_);_(* \(#,##0\);_(* "-"??_);_(@_)</c:formatCode>
                <c:ptCount val="18"/>
                <c:pt idx="0">
                  <c:v>389818.57199999999</c:v>
                </c:pt>
                <c:pt idx="1">
                  <c:v>335564.946</c:v>
                </c:pt>
                <c:pt idx="2">
                  <c:v>334889.03600000002</c:v>
                </c:pt>
                <c:pt idx="3">
                  <c:v>105684.842</c:v>
                </c:pt>
                <c:pt idx="4">
                  <c:v>64139.199999999997</c:v>
                </c:pt>
                <c:pt idx="5">
                  <c:v>21389.440999999999</c:v>
                </c:pt>
                <c:pt idx="6">
                  <c:v>18238.321</c:v>
                </c:pt>
                <c:pt idx="7">
                  <c:v>11848.486000000001</c:v>
                </c:pt>
                <c:pt idx="8">
                  <c:v>7901.2160000000003</c:v>
                </c:pt>
                <c:pt idx="9">
                  <c:v>4441.1470000000008</c:v>
                </c:pt>
                <c:pt idx="10">
                  <c:v>3932.6990000000001</c:v>
                </c:pt>
                <c:pt idx="11">
                  <c:v>3857.4079999999999</c:v>
                </c:pt>
                <c:pt idx="12">
                  <c:v>3088.45</c:v>
                </c:pt>
                <c:pt idx="13">
                  <c:v>2631.2779999999998</c:v>
                </c:pt>
                <c:pt idx="14">
                  <c:v>2561</c:v>
                </c:pt>
                <c:pt idx="15">
                  <c:v>777.28899999999999</c:v>
                </c:pt>
                <c:pt idx="16">
                  <c:v>470.02100000000002</c:v>
                </c:pt>
                <c:pt idx="17">
                  <c:v>258.58199999999988</c:v>
                </c:pt>
              </c:numCache>
            </c:numRef>
          </c:val>
        </c:ser>
        <c:dLbls>
          <c:showLegendKey val="0"/>
          <c:showVal val="0"/>
          <c:showCatName val="0"/>
          <c:showSerName val="0"/>
          <c:showPercent val="0"/>
          <c:showBubbleSize val="0"/>
        </c:dLbls>
        <c:gapWidth val="24"/>
        <c:overlap val="100"/>
        <c:axId val="69735168"/>
        <c:axId val="69736704"/>
      </c:barChart>
      <c:catAx>
        <c:axId val="69735168"/>
        <c:scaling>
          <c:orientation val="minMax"/>
        </c:scaling>
        <c:delete val="0"/>
        <c:axPos val="l"/>
        <c:majorTickMark val="out"/>
        <c:minorTickMark val="none"/>
        <c:tickLblPos val="nextTo"/>
        <c:txPr>
          <a:bodyPr/>
          <a:lstStyle/>
          <a:p>
            <a:pPr>
              <a:defRPr sz="1400"/>
            </a:pPr>
            <a:endParaRPr lang="es-CO"/>
          </a:p>
        </c:txPr>
        <c:crossAx val="69736704"/>
        <c:crosses val="autoZero"/>
        <c:auto val="1"/>
        <c:lblAlgn val="ctr"/>
        <c:lblOffset val="100"/>
        <c:noMultiLvlLbl val="0"/>
      </c:catAx>
      <c:valAx>
        <c:axId val="69736704"/>
        <c:scaling>
          <c:orientation val="minMax"/>
          <c:max val="400000"/>
        </c:scaling>
        <c:delete val="1"/>
        <c:axPos val="b"/>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_(* #,##0_);_(* \(#,##0\);_(* &quot;-&quot;??_);_(@_)" sourceLinked="1"/>
        <c:majorTickMark val="out"/>
        <c:minorTickMark val="none"/>
        <c:tickLblPos val="nextTo"/>
        <c:crossAx val="69735168"/>
        <c:crosses val="autoZero"/>
        <c:crossBetween val="between"/>
      </c:valAx>
      <c:spPr>
        <a:solidFill>
          <a:schemeClr val="accent4">
            <a:lumMod val="20000"/>
            <a:lumOff val="80000"/>
          </a:schemeClr>
        </a:solidFill>
      </c:spPr>
    </c:plotArea>
    <c:plotVisOnly val="1"/>
    <c:dispBlanksAs val="gap"/>
    <c:showDLblsOverMax val="0"/>
  </c:chart>
  <c:spPr>
    <a:solidFill>
      <a:schemeClr val="accent4">
        <a:lumMod val="20000"/>
        <a:lumOff val="80000"/>
      </a:schemeClr>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CO"/>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543963254593201E-2"/>
          <c:y val="0.14399314668999699"/>
          <c:w val="0.89374671916010495"/>
          <c:h val="0.61286417322834597"/>
        </c:manualLayout>
      </c:layout>
      <c:barChart>
        <c:barDir val="col"/>
        <c:grouping val="clustered"/>
        <c:varyColors val="0"/>
        <c:ser>
          <c:idx val="0"/>
          <c:order val="0"/>
          <c:tx>
            <c:strRef>
              <c:f>Hoja1!$C$4:$C$5</c:f>
              <c:strCache>
                <c:ptCount val="1"/>
                <c:pt idx="0">
                  <c:v>Prestación Servicio</c:v>
                </c:pt>
              </c:strCache>
            </c:strRef>
          </c:tx>
          <c:invertIfNegative val="0"/>
          <c:cat>
            <c:strRef>
              <c:f>Hoja1!$B$6:$B$11</c:f>
              <c:strCache>
                <c:ptCount val="6"/>
                <c:pt idx="0">
                  <c:v> Aceptable</c:v>
                </c:pt>
                <c:pt idx="1">
                  <c:v> Crítico Bajo</c:v>
                </c:pt>
                <c:pt idx="2">
                  <c:v> Crítico Medio</c:v>
                </c:pt>
                <c:pt idx="3">
                  <c:v> Crítico Alto</c:v>
                </c:pt>
                <c:pt idx="4">
                  <c:v> Datos     Inconsistentes</c:v>
                </c:pt>
                <c:pt idx="5">
                  <c:v> Sin Datos</c:v>
                </c:pt>
              </c:strCache>
            </c:strRef>
          </c:cat>
          <c:val>
            <c:numRef>
              <c:f>Hoja1!$C$6:$C$11</c:f>
              <c:numCache>
                <c:formatCode>General</c:formatCode>
                <c:ptCount val="6"/>
                <c:pt idx="0">
                  <c:v>38</c:v>
                </c:pt>
                <c:pt idx="1">
                  <c:v>8</c:v>
                </c:pt>
                <c:pt idx="2">
                  <c:v>2</c:v>
                </c:pt>
                <c:pt idx="3">
                  <c:v>31</c:v>
                </c:pt>
                <c:pt idx="4">
                  <c:v>15</c:v>
                </c:pt>
              </c:numCache>
            </c:numRef>
          </c:val>
        </c:ser>
        <c:ser>
          <c:idx val="1"/>
          <c:order val="1"/>
          <c:tx>
            <c:strRef>
              <c:f>Hoja1!$D$4:$D$5</c:f>
              <c:strCache>
                <c:ptCount val="1"/>
                <c:pt idx="0">
                  <c:v>Calidad Gratuid.</c:v>
                </c:pt>
              </c:strCache>
            </c:strRef>
          </c:tx>
          <c:invertIfNegative val="0"/>
          <c:cat>
            <c:strRef>
              <c:f>Hoja1!$B$6:$B$11</c:f>
              <c:strCache>
                <c:ptCount val="6"/>
                <c:pt idx="0">
                  <c:v> Aceptable</c:v>
                </c:pt>
                <c:pt idx="1">
                  <c:v> Crítico Bajo</c:v>
                </c:pt>
                <c:pt idx="2">
                  <c:v> Crítico Medio</c:v>
                </c:pt>
                <c:pt idx="3">
                  <c:v> Crítico Alto</c:v>
                </c:pt>
                <c:pt idx="4">
                  <c:v> Datos     Inconsistentes</c:v>
                </c:pt>
                <c:pt idx="5">
                  <c:v> Sin Datos</c:v>
                </c:pt>
              </c:strCache>
            </c:strRef>
          </c:cat>
          <c:val>
            <c:numRef>
              <c:f>Hoja1!$D$6:$D$11</c:f>
              <c:numCache>
                <c:formatCode>General</c:formatCode>
                <c:ptCount val="6"/>
                <c:pt idx="0">
                  <c:v>44</c:v>
                </c:pt>
                <c:pt idx="1">
                  <c:v>1</c:v>
                </c:pt>
                <c:pt idx="2">
                  <c:v>1</c:v>
                </c:pt>
                <c:pt idx="3">
                  <c:v>6</c:v>
                </c:pt>
                <c:pt idx="4">
                  <c:v>1</c:v>
                </c:pt>
                <c:pt idx="5">
                  <c:v>12</c:v>
                </c:pt>
              </c:numCache>
            </c:numRef>
          </c:val>
        </c:ser>
        <c:ser>
          <c:idx val="2"/>
          <c:order val="2"/>
          <c:tx>
            <c:strRef>
              <c:f>Hoja1!$E$4:$E$5</c:f>
              <c:strCache>
                <c:ptCount val="1"/>
                <c:pt idx="0">
                  <c:v>Calidad Matrícula</c:v>
                </c:pt>
              </c:strCache>
            </c:strRef>
          </c:tx>
          <c:invertIfNegative val="0"/>
          <c:cat>
            <c:strRef>
              <c:f>Hoja1!$B$6:$B$11</c:f>
              <c:strCache>
                <c:ptCount val="6"/>
                <c:pt idx="0">
                  <c:v> Aceptable</c:v>
                </c:pt>
                <c:pt idx="1">
                  <c:v> Crítico Bajo</c:v>
                </c:pt>
                <c:pt idx="2">
                  <c:v> Crítico Medio</c:v>
                </c:pt>
                <c:pt idx="3">
                  <c:v> Crítico Alto</c:v>
                </c:pt>
                <c:pt idx="4">
                  <c:v> Datos     Inconsistentes</c:v>
                </c:pt>
                <c:pt idx="5">
                  <c:v> Sin Datos</c:v>
                </c:pt>
              </c:strCache>
            </c:strRef>
          </c:cat>
          <c:val>
            <c:numRef>
              <c:f>Hoja1!$E$6:$E$11</c:f>
              <c:numCache>
                <c:formatCode>General</c:formatCode>
                <c:ptCount val="6"/>
                <c:pt idx="0">
                  <c:v>38</c:v>
                </c:pt>
                <c:pt idx="1">
                  <c:v>1</c:v>
                </c:pt>
                <c:pt idx="2">
                  <c:v>2</c:v>
                </c:pt>
                <c:pt idx="3">
                  <c:v>7</c:v>
                </c:pt>
                <c:pt idx="4">
                  <c:v>11</c:v>
                </c:pt>
                <c:pt idx="5">
                  <c:v>6</c:v>
                </c:pt>
              </c:numCache>
            </c:numRef>
          </c:val>
        </c:ser>
        <c:ser>
          <c:idx val="3"/>
          <c:order val="3"/>
          <c:tx>
            <c:strRef>
              <c:f>Hoja1!$F$4:$F$5</c:f>
              <c:strCache>
                <c:ptCount val="1"/>
                <c:pt idx="0">
                  <c:v>Cancel. Prestac.</c:v>
                </c:pt>
              </c:strCache>
            </c:strRef>
          </c:tx>
          <c:invertIfNegative val="0"/>
          <c:cat>
            <c:strRef>
              <c:f>Hoja1!$B$6:$B$11</c:f>
              <c:strCache>
                <c:ptCount val="6"/>
                <c:pt idx="0">
                  <c:v> Aceptable</c:v>
                </c:pt>
                <c:pt idx="1">
                  <c:v> Crítico Bajo</c:v>
                </c:pt>
                <c:pt idx="2">
                  <c:v> Crítico Medio</c:v>
                </c:pt>
                <c:pt idx="3">
                  <c:v> Crítico Alto</c:v>
                </c:pt>
                <c:pt idx="4">
                  <c:v> Datos     Inconsistentes</c:v>
                </c:pt>
                <c:pt idx="5">
                  <c:v> Sin Datos</c:v>
                </c:pt>
              </c:strCache>
            </c:strRef>
          </c:cat>
          <c:val>
            <c:numRef>
              <c:f>Hoja1!$F$6:$F$11</c:f>
              <c:numCache>
                <c:formatCode>General</c:formatCode>
                <c:ptCount val="6"/>
                <c:pt idx="0">
                  <c:v>11</c:v>
                </c:pt>
                <c:pt idx="1">
                  <c:v>4</c:v>
                </c:pt>
                <c:pt idx="2">
                  <c:v>4</c:v>
                </c:pt>
                <c:pt idx="3">
                  <c:v>5</c:v>
                </c:pt>
                <c:pt idx="4">
                  <c:v>5</c:v>
                </c:pt>
                <c:pt idx="5">
                  <c:v>4</c:v>
                </c:pt>
              </c:numCache>
            </c:numRef>
          </c:val>
        </c:ser>
        <c:dLbls>
          <c:showLegendKey val="0"/>
          <c:showVal val="0"/>
          <c:showCatName val="0"/>
          <c:showSerName val="0"/>
          <c:showPercent val="0"/>
          <c:showBubbleSize val="0"/>
        </c:dLbls>
        <c:gapWidth val="35"/>
        <c:axId val="75769728"/>
        <c:axId val="75771264"/>
      </c:barChart>
      <c:catAx>
        <c:axId val="75769728"/>
        <c:scaling>
          <c:orientation val="minMax"/>
        </c:scaling>
        <c:delete val="0"/>
        <c:axPos val="b"/>
        <c:majorTickMark val="out"/>
        <c:minorTickMark val="none"/>
        <c:tickLblPos val="nextTo"/>
        <c:txPr>
          <a:bodyPr/>
          <a:lstStyle/>
          <a:p>
            <a:pPr>
              <a:defRPr sz="1600"/>
            </a:pPr>
            <a:endParaRPr lang="es-CO"/>
          </a:p>
        </c:txPr>
        <c:crossAx val="75771264"/>
        <c:crosses val="autoZero"/>
        <c:auto val="1"/>
        <c:lblAlgn val="ctr"/>
        <c:lblOffset val="100"/>
        <c:noMultiLvlLbl val="0"/>
      </c:catAx>
      <c:valAx>
        <c:axId val="75771264"/>
        <c:scaling>
          <c:orientation val="minMax"/>
        </c:scaling>
        <c:delete val="0"/>
        <c:axPos val="l"/>
        <c:majorGridlines>
          <c:spPr>
            <a:ln>
              <a:prstDash val="sysDot"/>
            </a:ln>
          </c:spPr>
        </c:majorGridlines>
        <c:numFmt formatCode="General" sourceLinked="1"/>
        <c:majorTickMark val="out"/>
        <c:minorTickMark val="none"/>
        <c:tickLblPos val="nextTo"/>
        <c:crossAx val="75769728"/>
        <c:crosses val="autoZero"/>
        <c:crossBetween val="between"/>
      </c:valAx>
    </c:plotArea>
    <c:legend>
      <c:legendPos val="r"/>
      <c:layout>
        <c:manualLayout>
          <c:xMode val="edge"/>
          <c:yMode val="edge"/>
          <c:x val="3.4290251274762602E-2"/>
          <c:y val="0.89967911551494295"/>
          <c:w val="0.93794553805774294"/>
          <c:h val="0.100320793234179"/>
        </c:manualLayout>
      </c:layout>
      <c:overlay val="0"/>
      <c:txPr>
        <a:bodyPr/>
        <a:lstStyle/>
        <a:p>
          <a:pPr>
            <a:defRPr sz="1800"/>
          </a:pPr>
          <a:endParaRPr lang="es-CO"/>
        </a:p>
      </c:txPr>
    </c:legend>
    <c:plotVisOnly val="1"/>
    <c:dispBlanksAs val="gap"/>
    <c:showDLblsOverMax val="0"/>
  </c:chart>
  <c:txPr>
    <a:bodyPr/>
    <a:lstStyle/>
    <a:p>
      <a:pPr>
        <a:defRPr sz="1400"/>
      </a:pPr>
      <a:endParaRPr lang="es-CO"/>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_rels/drawing2.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0.5885</cdr:x>
      <cdr:y>0.60022</cdr:y>
    </cdr:from>
    <cdr:to>
      <cdr:x>0.99016</cdr:x>
      <cdr:y>0.98064</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788532" y="2550001"/>
          <a:ext cx="3268279" cy="1616210"/>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0.57983</cdr:x>
      <cdr:y>0.59649</cdr:y>
    </cdr:from>
    <cdr:to>
      <cdr:x>0.99717</cdr:x>
      <cdr:y>0.99384</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968552" y="2448272"/>
          <a:ext cx="3576172" cy="1630889"/>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0.79548</cdr:x>
      <cdr:y>0.54237</cdr:y>
    </cdr:from>
    <cdr:to>
      <cdr:x>1</cdr:x>
      <cdr:y>0.61482</cdr:y>
    </cdr:to>
    <cdr:sp macro="" textlink="">
      <cdr:nvSpPr>
        <cdr:cNvPr id="2" name="3 CuadroTexto"/>
        <cdr:cNvSpPr txBox="1"/>
      </cdr:nvSpPr>
      <cdr:spPr>
        <a:xfrm xmlns:a="http://schemas.openxmlformats.org/drawingml/2006/main">
          <a:off x="6988276" y="2304256"/>
          <a:ext cx="17967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5pPr>
          <a:lvl6pPr marL="2286000" algn="l" defTabSz="914400" rtl="0" eaLnBrk="1" latinLnBrk="0" hangingPunct="1">
            <a:defRPr sz="2400" b="1" kern="1200">
              <a:solidFill>
                <a:schemeClr val="tx1"/>
              </a:solidFill>
              <a:latin typeface="Arial" charset="0"/>
              <a:ea typeface="ＭＳ Ｐゴシック" pitchFamily="34" charset="-128"/>
              <a:cs typeface="+mn-cs"/>
            </a:defRPr>
          </a:lvl6pPr>
          <a:lvl7pPr marL="2743200" algn="l" defTabSz="914400" rtl="0" eaLnBrk="1" latinLnBrk="0" hangingPunct="1">
            <a:defRPr sz="2400" b="1" kern="1200">
              <a:solidFill>
                <a:schemeClr val="tx1"/>
              </a:solidFill>
              <a:latin typeface="Arial" charset="0"/>
              <a:ea typeface="ＭＳ Ｐゴシック" pitchFamily="34" charset="-128"/>
              <a:cs typeface="+mn-cs"/>
            </a:defRPr>
          </a:lvl7pPr>
          <a:lvl8pPr marL="3200400" algn="l" defTabSz="914400" rtl="0" eaLnBrk="1" latinLnBrk="0" hangingPunct="1">
            <a:defRPr sz="2400" b="1" kern="1200">
              <a:solidFill>
                <a:schemeClr val="tx1"/>
              </a:solidFill>
              <a:latin typeface="Arial" charset="0"/>
              <a:ea typeface="ＭＳ Ｐゴシック" pitchFamily="34" charset="-128"/>
              <a:cs typeface="+mn-cs"/>
            </a:defRPr>
          </a:lvl8pPr>
          <a:lvl9pPr marL="3657600" algn="l" defTabSz="914400" rtl="0" eaLnBrk="1" latinLnBrk="0" hangingPunct="1">
            <a:defRPr sz="2400" b="1" kern="1200">
              <a:solidFill>
                <a:schemeClr val="tx1"/>
              </a:solidFill>
              <a:latin typeface="Arial" charset="0"/>
              <a:ea typeface="ＭＳ Ｐゴシック" pitchFamily="34" charset="-128"/>
              <a:cs typeface="+mn-cs"/>
            </a:defRPr>
          </a:lvl9pPr>
        </a:lstStyle>
        <a:p xmlns:a="http://schemas.openxmlformats.org/drawingml/2006/main">
          <a:r>
            <a:rPr lang="es-CO" sz="1400" dirty="0" smtClean="0"/>
            <a:t>Miles de millones</a:t>
          </a:r>
          <a:endParaRPr lang="es-CO" sz="1400" dirty="0"/>
        </a:p>
      </cdr:txBody>
    </cdr:sp>
  </cdr:relSizeAnchor>
  <cdr:relSizeAnchor xmlns:cdr="http://schemas.openxmlformats.org/drawingml/2006/chartDrawing">
    <cdr:from>
      <cdr:x>0</cdr:x>
      <cdr:y>0.92031</cdr:y>
    </cdr:from>
    <cdr:to>
      <cdr:x>0.41803</cdr:x>
      <cdr:y>1</cdr:y>
    </cdr:to>
    <cdr:sp macro="" textlink="">
      <cdr:nvSpPr>
        <cdr:cNvPr id="3" name="16 CuadroTexto"/>
        <cdr:cNvSpPr txBox="1"/>
      </cdr:nvSpPr>
      <cdr:spPr>
        <a:xfrm xmlns:a="http://schemas.openxmlformats.org/drawingml/2006/main">
          <a:off x="0" y="3909918"/>
          <a:ext cx="3672408"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5pPr>
          <a:lvl6pPr marL="2286000" algn="l" defTabSz="914400" rtl="0" eaLnBrk="1" latinLnBrk="0" hangingPunct="1">
            <a:defRPr sz="2400" b="1" kern="1200">
              <a:solidFill>
                <a:schemeClr val="tx1"/>
              </a:solidFill>
              <a:latin typeface="Arial" charset="0"/>
              <a:ea typeface="ＭＳ Ｐゴシック" pitchFamily="34" charset="-128"/>
              <a:cs typeface="+mn-cs"/>
            </a:defRPr>
          </a:lvl6pPr>
          <a:lvl7pPr marL="2743200" algn="l" defTabSz="914400" rtl="0" eaLnBrk="1" latinLnBrk="0" hangingPunct="1">
            <a:defRPr sz="2400" b="1" kern="1200">
              <a:solidFill>
                <a:schemeClr val="tx1"/>
              </a:solidFill>
              <a:latin typeface="Arial" charset="0"/>
              <a:ea typeface="ＭＳ Ｐゴシック" pitchFamily="34" charset="-128"/>
              <a:cs typeface="+mn-cs"/>
            </a:defRPr>
          </a:lvl7pPr>
          <a:lvl8pPr marL="3200400" algn="l" defTabSz="914400" rtl="0" eaLnBrk="1" latinLnBrk="0" hangingPunct="1">
            <a:defRPr sz="2400" b="1" kern="1200">
              <a:solidFill>
                <a:schemeClr val="tx1"/>
              </a:solidFill>
              <a:latin typeface="Arial" charset="0"/>
              <a:ea typeface="ＭＳ Ｐゴシック" pitchFamily="34" charset="-128"/>
              <a:cs typeface="+mn-cs"/>
            </a:defRPr>
          </a:lvl8pPr>
          <a:lvl9pPr marL="3657600" algn="l" defTabSz="914400" rtl="0" eaLnBrk="1" latinLnBrk="0" hangingPunct="1">
            <a:defRPr sz="2400" b="1" kern="1200">
              <a:solidFill>
                <a:schemeClr val="tx1"/>
              </a:solidFill>
              <a:latin typeface="Arial" charset="0"/>
              <a:ea typeface="ＭＳ Ｐゴシック" pitchFamily="34" charset="-128"/>
              <a:cs typeface="+mn-cs"/>
            </a:defRPr>
          </a:lvl9pPr>
        </a:lstStyle>
        <a:p xmlns:a="http://schemas.openxmlformats.org/drawingml/2006/main">
          <a:r>
            <a:rPr lang="es-CO" sz="1600" dirty="0" smtClean="0"/>
            <a:t>Fuente FUT 3er Trimestre de 2013</a:t>
          </a:r>
          <a:endParaRPr lang="es-CO" sz="1600" dirty="0"/>
        </a:p>
      </cdr:txBody>
    </cdr:sp>
  </cdr:relSizeAnchor>
</c:userShapes>
</file>

<file path=ppt/drawings/drawing4.xml><?xml version="1.0" encoding="utf-8"?>
<c:userShapes xmlns:c="http://schemas.openxmlformats.org/drawingml/2006/chart">
  <cdr:relSizeAnchor xmlns:cdr="http://schemas.openxmlformats.org/drawingml/2006/chartDrawing">
    <cdr:from>
      <cdr:x>0.39496</cdr:x>
      <cdr:y>0.53007</cdr:y>
    </cdr:from>
    <cdr:to>
      <cdr:x>0.54622</cdr:x>
      <cdr:y>0.66566</cdr:y>
    </cdr:to>
    <cdr:sp macro="" textlink="">
      <cdr:nvSpPr>
        <cdr:cNvPr id="2" name="1 Llamada rectangular redondeada"/>
        <cdr:cNvSpPr/>
      </cdr:nvSpPr>
      <cdr:spPr>
        <a:xfrm xmlns:a="http://schemas.openxmlformats.org/drawingml/2006/main">
          <a:off x="3384376" y="2251993"/>
          <a:ext cx="1296144" cy="576064"/>
        </a:xfrm>
        <a:prstGeom xmlns:a="http://schemas.openxmlformats.org/drawingml/2006/main" prst="wedgeRoundRectCallout">
          <a:avLst>
            <a:gd name="adj1" fmla="val -57555"/>
            <a:gd name="adj2" fmla="val 107514"/>
            <a:gd name="adj3" fmla="val 16667"/>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CO" sz="1200" dirty="0" smtClean="0">
              <a:solidFill>
                <a:srgbClr val="54000C"/>
              </a:solidFill>
              <a:effectLst/>
              <a:latin typeface="+mn-lt"/>
              <a:ea typeface="+mn-ea"/>
              <a:cs typeface="+mn-cs"/>
            </a:rPr>
            <a:t>VEGACHÍ</a:t>
          </a:r>
        </a:p>
        <a:p xmlns:a="http://schemas.openxmlformats.org/drawingml/2006/main">
          <a:r>
            <a:rPr lang="es-CO" sz="1200" dirty="0" smtClean="0">
              <a:solidFill>
                <a:srgbClr val="54000C"/>
              </a:solidFill>
              <a:effectLst/>
              <a:latin typeface="+mn-lt"/>
              <a:ea typeface="+mn-ea"/>
              <a:cs typeface="+mn-cs"/>
            </a:rPr>
            <a:t>PUERTO BERRÍO</a:t>
          </a:r>
          <a:endParaRPr lang="es-CO" sz="1200" dirty="0">
            <a:solidFill>
              <a:srgbClr val="54000C"/>
            </a:solidFill>
            <a:effectLst/>
            <a:latin typeface="+mn-lt"/>
            <a:ea typeface="+mn-ea"/>
            <a:cs typeface="+mn-cs"/>
          </a:endParaRPr>
        </a:p>
      </cdr:txBody>
    </cdr:sp>
  </cdr:relSizeAnchor>
  <cdr:relSizeAnchor xmlns:cdr="http://schemas.openxmlformats.org/drawingml/2006/chartDrawing">
    <cdr:from>
      <cdr:x>0.71849</cdr:x>
      <cdr:y>0.61482</cdr:y>
    </cdr:from>
    <cdr:to>
      <cdr:x>0.85294</cdr:x>
      <cdr:y>0.75041</cdr:y>
    </cdr:to>
    <cdr:sp macro="" textlink="">
      <cdr:nvSpPr>
        <cdr:cNvPr id="3" name="1 Llamada rectangular redondeada"/>
        <cdr:cNvSpPr/>
      </cdr:nvSpPr>
      <cdr:spPr>
        <a:xfrm xmlns:a="http://schemas.openxmlformats.org/drawingml/2006/main">
          <a:off x="6156684" y="2612033"/>
          <a:ext cx="1152128" cy="576064"/>
        </a:xfrm>
        <a:prstGeom xmlns:a="http://schemas.openxmlformats.org/drawingml/2006/main" prst="wedgeRoundRectCallout">
          <a:avLst>
            <a:gd name="adj1" fmla="val -57555"/>
            <a:gd name="adj2" fmla="val 107514"/>
            <a:gd name="adj3" fmla="val 16667"/>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s-CO" sz="1200" dirty="0">
              <a:solidFill>
                <a:srgbClr val="54000C"/>
              </a:solidFill>
            </a:rPr>
            <a:t>OLAYA</a:t>
          </a:r>
        </a:p>
        <a:p xmlns:a="http://schemas.openxmlformats.org/drawingml/2006/main">
          <a:r>
            <a:rPr lang="es-CO" sz="1200" dirty="0">
              <a:solidFill>
                <a:srgbClr val="54000C"/>
              </a:solidFill>
            </a:rPr>
            <a:t>LA ESTRELLA</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5632457F-D09C-4635-ABC2-4D8AB0AAE39E}" type="datetime1">
              <a:rPr lang="es-ES"/>
              <a:pPr>
                <a:defRPr/>
              </a:pPr>
              <a:t>14/03/2014</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36A411A-BAA0-44BB-A9A6-ABB7521F67A0}" type="slidenum">
              <a:rPr lang="es-ES"/>
              <a:pPr>
                <a:defRPr/>
              </a:pPr>
              <a:t>‹Nº›</a:t>
            </a:fld>
            <a:endParaRPr lang="es-ES"/>
          </a:p>
        </p:txBody>
      </p:sp>
    </p:spTree>
    <p:extLst>
      <p:ext uri="{BB962C8B-B14F-4D97-AF65-F5344CB8AC3E}">
        <p14:creationId xmlns:p14="http://schemas.microsoft.com/office/powerpoint/2010/main" val="1927511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s-CO"/>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E7050BD1-747C-4216-91D9-D05941A6F89C}" type="datetime1">
              <a:rPr lang="en-US"/>
              <a:pPr>
                <a:defRPr/>
              </a:pPr>
              <a:t>3/14/2014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CO"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s-C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EBF71B77-1792-48A7-A5FD-8C33B2BAD0EB}" type="slidenum">
              <a:rPr lang="en-US"/>
              <a:pPr>
                <a:defRPr/>
              </a:pPr>
              <a:t>‹Nº›</a:t>
            </a:fld>
            <a:endParaRPr lang="en-US"/>
          </a:p>
        </p:txBody>
      </p:sp>
    </p:spTree>
    <p:extLst>
      <p:ext uri="{BB962C8B-B14F-4D97-AF65-F5344CB8AC3E}">
        <p14:creationId xmlns:p14="http://schemas.microsoft.com/office/powerpoint/2010/main" val="380526612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a:lstStyle/>
          <a:p>
            <a:endParaRPr lang="es-ES" altLang="es-CO" smtClean="0"/>
          </a:p>
        </p:txBody>
      </p:sp>
      <p:sp>
        <p:nvSpPr>
          <p:cNvPr id="34820" name="3 Marcador de número de diapositiva"/>
          <p:cNvSpPr>
            <a:spLocks noGrp="1"/>
          </p:cNvSpPr>
          <p:nvPr>
            <p:ph type="sldNum" sz="quarter" idx="5"/>
          </p:nvPr>
        </p:nvSpPr>
        <p:spPr bwMode="auto">
          <a:noFill/>
          <a:ln>
            <a:miter lim="800000"/>
            <a:headEnd/>
            <a:tailEnd/>
          </a:ln>
        </p:spPr>
        <p:txBody>
          <a:bodyPr/>
          <a:lstStyle/>
          <a:p>
            <a:fld id="{38C3A8E8-5AB7-4B22-845A-AB9B32333932}" type="slidenum">
              <a:rPr lang="en-US" altLang="es-CO" smtClean="0">
                <a:latin typeface="Arial" charset="0"/>
              </a:rPr>
              <a:pPr/>
              <a:t>1</a:t>
            </a:fld>
            <a:endParaRPr lang="en-US" altLang="es-CO"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1A725134-5D07-422A-9E1E-3D2C6CBAFFC0}"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1A725134-5D07-422A-9E1E-3D2C6CBAFFC0}" type="slidenum">
              <a:rPr lang="en-US" smtClean="0"/>
              <a:pPr>
                <a:defRPr/>
              </a:pPr>
              <a:t>30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1A725134-5D07-422A-9E1E-3D2C6CBAFFC0}" type="slidenum">
              <a:rPr lang="en-US" smtClean="0"/>
              <a:pPr>
                <a:defRPr/>
              </a:pPr>
              <a:t>31</a:t>
            </a:fld>
            <a:endParaRPr lang="en-US" dirty="0"/>
          </a:p>
        </p:txBody>
      </p:sp>
    </p:spTree>
    <p:extLst>
      <p:ext uri="{BB962C8B-B14F-4D97-AF65-F5344CB8AC3E}">
        <p14:creationId xmlns:p14="http://schemas.microsoft.com/office/powerpoint/2010/main" val="1644762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1A725134-5D07-422A-9E1E-3D2C6CBAFFC0}" type="slidenum">
              <a:rPr lang="en-US" smtClean="0"/>
              <a:pPr>
                <a:defRPr/>
              </a:pPr>
              <a:t>32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1A725134-5D07-422A-9E1E-3D2C6CBAFFC0}" type="slidenum">
              <a:rPr lang="en-US" smtClean="0"/>
              <a:pPr>
                <a:defRPr/>
              </a:pPr>
              <a:t>33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3" name="7 Imagen"/>
          <p:cNvPicPr>
            <a:picLocks noChangeAspect="1"/>
          </p:cNvPicPr>
          <p:nvPr userDrawn="1"/>
        </p:nvPicPr>
        <p:blipFill>
          <a:blip r:embed="rId2" cstate="print"/>
          <a:srcRect/>
          <a:stretch>
            <a:fillRect/>
          </a:stretch>
        </p:blipFill>
        <p:spPr bwMode="auto">
          <a:xfrm>
            <a:off x="-117475" y="0"/>
            <a:ext cx="9442450" cy="6904038"/>
          </a:xfrm>
          <a:prstGeom prst="rect">
            <a:avLst/>
          </a:prstGeom>
          <a:noFill/>
          <a:ln w="9525">
            <a:noFill/>
            <a:miter lim="800000"/>
            <a:headEnd/>
            <a:tailEnd/>
          </a:ln>
        </p:spPr>
      </p:pic>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4" name="3 Marcador de fecha"/>
          <p:cNvSpPr>
            <a:spLocks noGrp="1"/>
          </p:cNvSpPr>
          <p:nvPr>
            <p:ph type="dt" sz="half" idx="10"/>
          </p:nvPr>
        </p:nvSpPr>
        <p:spPr/>
        <p:txBody>
          <a:bodyPr/>
          <a:lstStyle>
            <a:lvl1pPr>
              <a:defRPr>
                <a:solidFill>
                  <a:schemeClr val="bg1"/>
                </a:solidFill>
              </a:defRPr>
            </a:lvl1pPr>
          </a:lstStyle>
          <a:p>
            <a:pPr>
              <a:defRPr/>
            </a:pPr>
            <a:r>
              <a:rPr lang="en-US"/>
              <a:t>10/12/2012</a:t>
            </a:r>
            <a:endParaRPr lang="en-US" dirty="0"/>
          </a:p>
        </p:txBody>
      </p:sp>
      <p:sp>
        <p:nvSpPr>
          <p:cNvPr id="5" name="4 Marcador de pie de página"/>
          <p:cNvSpPr>
            <a:spLocks noGrp="1"/>
          </p:cNvSpPr>
          <p:nvPr>
            <p:ph type="ftr" sz="quarter" idx="11"/>
          </p:nvPr>
        </p:nvSpPr>
        <p:spPr/>
        <p:txBody>
          <a:bodyPr/>
          <a:lstStyle>
            <a:lvl1pPr>
              <a:defRPr>
                <a:solidFill>
                  <a:schemeClr val="bg1"/>
                </a:solidFill>
              </a:defRPr>
            </a:lvl1pPr>
          </a:lstStyle>
          <a:p>
            <a:pPr>
              <a:defRPr/>
            </a:pPr>
            <a:r>
              <a:rPr lang="es-CO"/>
              <a:t>Pie de pagina</a:t>
            </a:r>
            <a:endParaRPr lang="en-US" dirty="0"/>
          </a:p>
        </p:txBody>
      </p:sp>
      <p:sp>
        <p:nvSpPr>
          <p:cNvPr id="7" name="5 Marcador de número de diapositiva"/>
          <p:cNvSpPr>
            <a:spLocks noGrp="1"/>
          </p:cNvSpPr>
          <p:nvPr>
            <p:ph type="sldNum" sz="quarter" idx="12"/>
          </p:nvPr>
        </p:nvSpPr>
        <p:spPr/>
        <p:txBody>
          <a:bodyPr/>
          <a:lstStyle>
            <a:lvl1pPr>
              <a:defRPr>
                <a:solidFill>
                  <a:schemeClr val="bg1"/>
                </a:solidFill>
              </a:defRPr>
            </a:lvl1pPr>
          </a:lstStyle>
          <a:p>
            <a:pPr>
              <a:defRPr/>
            </a:pPr>
            <a:r>
              <a:rPr lang="en-US"/>
              <a:t>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10"/>
          </p:nvPr>
        </p:nvSpPr>
        <p:spPr/>
        <p:txBody>
          <a:bodyPr/>
          <a:lstStyle>
            <a:lvl1pPr>
              <a:defRPr/>
            </a:lvl1pPr>
          </a:lstStyle>
          <a:p>
            <a:pPr>
              <a:defRPr/>
            </a:pPr>
            <a:fld id="{3CB0B3AE-3BC6-4C5E-B369-1330C8570261}" type="datetimeFigureOut">
              <a:rPr lang="en-US"/>
              <a:pPr>
                <a:defRPr/>
              </a:pPr>
              <a:t>3/14/2014</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13373B14-BC85-4B46-8225-0BB80A1040EF}"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349493B-3B12-4858-B99D-7D62E1FFF3C7}" type="datetimeFigureOut">
              <a:rPr lang="en-US"/>
              <a:pPr>
                <a:defRPr/>
              </a:pPr>
              <a:t>3/14/2014</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53E2EE59-5AEC-418E-B057-D3F893842F0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F46DB7B-56C7-4923-9296-79E3BF83E317}" type="datetimeFigureOut">
              <a:rPr lang="en-US"/>
              <a:pPr>
                <a:defRPr/>
              </a:pPr>
              <a:t>3/14/2014</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F28B64ED-DBEC-477A-800E-CDDAB50624D9}"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cierre ">
    <p:spTree>
      <p:nvGrpSpPr>
        <p:cNvPr id="1" name=""/>
        <p:cNvGrpSpPr/>
        <p:nvPr/>
      </p:nvGrpSpPr>
      <p:grpSpPr>
        <a:xfrm>
          <a:off x="0" y="0"/>
          <a:ext cx="0" cy="0"/>
          <a:chOff x="0" y="0"/>
          <a:chExt cx="0" cy="0"/>
        </a:xfrm>
      </p:grpSpPr>
      <p:pic>
        <p:nvPicPr>
          <p:cNvPr id="2" name="7 Imagen"/>
          <p:cNvPicPr>
            <a:picLocks noChangeAspect="1"/>
          </p:cNvPicPr>
          <p:nvPr userDrawn="1"/>
        </p:nvPicPr>
        <p:blipFill>
          <a:blip r:embed="rId2" cstate="print"/>
          <a:srcRect/>
          <a:stretch>
            <a:fillRect/>
          </a:stretch>
        </p:blipFill>
        <p:spPr bwMode="auto">
          <a:xfrm>
            <a:off x="-68263" y="-82550"/>
            <a:ext cx="9393238" cy="694055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lvl1pPr>
          </a:lstStyle>
          <a:p>
            <a:pPr>
              <a:defRPr/>
            </a:pPr>
            <a:endParaRPr lang="es-CO"/>
          </a:p>
        </p:txBody>
      </p:sp>
      <p:sp>
        <p:nvSpPr>
          <p:cNvPr id="6" name="Rectangle 5"/>
          <p:cNvSpPr>
            <a:spLocks noGrp="1" noChangeArrowheads="1"/>
          </p:cNvSpPr>
          <p:nvPr>
            <p:ph type="ftr" sz="quarter" idx="11"/>
          </p:nvPr>
        </p:nvSpPr>
        <p:spPr/>
        <p:txBody>
          <a:bodyPr/>
          <a:lstStyle>
            <a:lvl1pPr>
              <a:defRPr/>
            </a:lvl1pPr>
          </a:lstStyle>
          <a:p>
            <a:pPr>
              <a:defRPr/>
            </a:pPr>
            <a:endParaRPr lang="es-CO"/>
          </a:p>
        </p:txBody>
      </p:sp>
      <p:sp>
        <p:nvSpPr>
          <p:cNvPr id="7" name="Rectangle 6"/>
          <p:cNvSpPr>
            <a:spLocks noGrp="1" noChangeArrowheads="1"/>
          </p:cNvSpPr>
          <p:nvPr>
            <p:ph type="sldNum" sz="quarter" idx="12"/>
          </p:nvPr>
        </p:nvSpPr>
        <p:spPr/>
        <p:txBody>
          <a:bodyPr/>
          <a:lstStyle>
            <a:lvl1pPr>
              <a:defRPr/>
            </a:lvl1pPr>
          </a:lstStyle>
          <a:p>
            <a:pPr>
              <a:defRPr/>
            </a:pPr>
            <a:fld id="{68D55B21-9C61-4127-AADC-7134E5CDD7AB}" type="slidenum">
              <a:rPr lang="en-US"/>
              <a:pPr>
                <a:defRPr/>
              </a:pPr>
              <a:t>‹Nº›</a:t>
            </a:fld>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989856"/>
            <a:ext cx="8229600" cy="1143000"/>
          </a:xfrm>
        </p:spPr>
        <p:txBody>
          <a:bodyPr/>
          <a:lstStyle>
            <a:lvl1pPr>
              <a:defRPr/>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220486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457200" y="2996951"/>
            <a:ext cx="4040188" cy="312921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220486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996951"/>
            <a:ext cx="4041775" cy="312921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8A0EB545-3E87-4253-8D4B-6AB015A6DA55}" type="datetime1">
              <a:rPr lang="es-ES"/>
              <a:pPr>
                <a:defRPr/>
              </a:pPr>
              <a:t>14/03/2014</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57A09FA-2222-4A48-B178-E10C86B53688}" type="slidenum">
              <a:rPr lang="es-ES"/>
              <a:pPr>
                <a:defRPr/>
              </a:pPr>
              <a:t>‹Nº›</a:t>
            </a:fld>
            <a:endParaRPr lang="es-ES" dirty="0"/>
          </a:p>
        </p:txBody>
      </p:sp>
    </p:spTree>
    <p:extLst>
      <p:ext uri="{BB962C8B-B14F-4D97-AF65-F5344CB8AC3E}">
        <p14:creationId xmlns:p14="http://schemas.microsoft.com/office/powerpoint/2010/main" val="416800973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n-US" alt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CO" smtClean="0"/>
              <a:t>Haga clic para modificar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n-US" alt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fld id="{6675417B-1C0C-4280-A3CE-20211714DC7B}" type="datetimeFigureOut">
              <a:rPr lang="en-US"/>
              <a:pPr>
                <a:defRPr/>
              </a:pPr>
              <a:t>3/14/2014</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7545DF5F-B3C8-4EA9-B119-3DABABCD33E5}" type="slidenum">
              <a:rPr lang="en-US"/>
              <a:pPr>
                <a:defRPr/>
              </a:pPr>
              <a:t>‹Nº›</a:t>
            </a:fld>
            <a:endParaRPr lang="en-US"/>
          </a:p>
        </p:txBody>
      </p:sp>
      <p:pic>
        <p:nvPicPr>
          <p:cNvPr id="1031" name="1 Imagen"/>
          <p:cNvPicPr>
            <a:picLocks noChangeAspect="1"/>
          </p:cNvPicPr>
          <p:nvPr userDrawn="1"/>
        </p:nvPicPr>
        <p:blipFill>
          <a:blip r:embed="rId9" cstate="print"/>
          <a:srcRect/>
          <a:stretch>
            <a:fillRect/>
          </a:stretch>
        </p:blipFill>
        <p:spPr bwMode="auto">
          <a:xfrm>
            <a:off x="-26988" y="0"/>
            <a:ext cx="9282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87" r:id="rId1"/>
    <p:sldLayoutId id="2147484384" r:id="rId2"/>
    <p:sldLayoutId id="2147484385" r:id="rId3"/>
    <p:sldLayoutId id="2147484386" r:id="rId4"/>
    <p:sldLayoutId id="2147484388" r:id="rId5"/>
    <p:sldLayoutId id="2147484390" r:id="rId6"/>
    <p:sldLayoutId id="2147484391" r:id="rId7"/>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467544" y="3429000"/>
            <a:ext cx="8363272" cy="2592288"/>
          </a:xfrm>
        </p:spPr>
        <p:txBody>
          <a:bodyPr/>
          <a:lstStyle/>
          <a:p>
            <a:pPr algn="ctr"/>
            <a:r>
              <a:rPr lang="en-US" altLang="ja-JP" sz="2800" dirty="0" smtClean="0">
                <a:latin typeface="Arial" charset="0"/>
              </a:rPr>
              <a:t>GESTIÓN FINANCIERA ENTIDADES TERRITORIALES </a:t>
            </a:r>
            <a:r>
              <a:rPr lang="en-US" altLang="ja-JP" sz="3000" dirty="0" smtClean="0">
                <a:latin typeface="Arial" charset="0"/>
              </a:rPr>
              <a:t/>
            </a:r>
            <a:br>
              <a:rPr lang="en-US" altLang="ja-JP" sz="3000" dirty="0" smtClean="0">
                <a:latin typeface="Arial" charset="0"/>
              </a:rPr>
            </a:br>
            <a:r>
              <a:rPr lang="en-US" altLang="ja-JP" sz="3000" dirty="0" smtClean="0">
                <a:latin typeface="Arial" charset="0"/>
              </a:rPr>
              <a:t/>
            </a:r>
            <a:br>
              <a:rPr lang="en-US" altLang="ja-JP" sz="3000" dirty="0" smtClean="0">
                <a:latin typeface="Arial" charset="0"/>
              </a:rPr>
            </a:br>
            <a:r>
              <a:rPr lang="en-US" altLang="ja-JP" sz="3000" dirty="0" smtClean="0">
                <a:latin typeface="Arial" charset="0"/>
              </a:rPr>
              <a:t/>
            </a:r>
            <a:br>
              <a:rPr lang="en-US" altLang="ja-JP" sz="3000" dirty="0" smtClean="0">
                <a:latin typeface="Arial" charset="0"/>
              </a:rPr>
            </a:br>
            <a:r>
              <a:rPr lang="en-US" altLang="ja-JP" sz="2000" dirty="0" smtClean="0">
                <a:latin typeface="Arial" charset="0"/>
              </a:rPr>
              <a:t>Bogotá D.C. </a:t>
            </a:r>
            <a:r>
              <a:rPr lang="en-US" altLang="ja-JP" sz="1800" dirty="0" smtClean="0">
                <a:latin typeface="Arial" charset="0"/>
              </a:rPr>
              <a:t>12 de </a:t>
            </a:r>
            <a:r>
              <a:rPr lang="en-US" altLang="ja-JP" sz="1800" dirty="0" err="1" smtClean="0">
                <a:latin typeface="Arial" charset="0"/>
              </a:rPr>
              <a:t>marzo</a:t>
            </a:r>
            <a:r>
              <a:rPr lang="en-US" altLang="ja-JP" sz="1800" dirty="0" smtClean="0">
                <a:latin typeface="Arial" charset="0"/>
              </a:rPr>
              <a:t> de 2014</a:t>
            </a:r>
            <a:endParaRPr lang="en-US" altLang="ja-JP" sz="2000"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2. Deudas Laborales</a:t>
            </a:r>
            <a:endParaRPr lang="es-CO" sz="2000" dirty="0">
              <a:solidFill>
                <a:schemeClr val="bg1"/>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1268539476"/>
              </p:ext>
            </p:extLst>
          </p:nvPr>
        </p:nvGraphicFramePr>
        <p:xfrm>
          <a:off x="611560" y="2492896"/>
          <a:ext cx="3168352" cy="2026920"/>
        </p:xfrm>
        <a:graphic>
          <a:graphicData uri="http://schemas.openxmlformats.org/drawingml/2006/table">
            <a:tbl>
              <a:tblPr>
                <a:tableStyleId>{5C22544A-7EE6-4342-B048-85BDC9FD1C3A}</a:tableStyleId>
              </a:tblPr>
              <a:tblGrid>
                <a:gridCol w="1726895"/>
                <a:gridCol w="1441457"/>
              </a:tblGrid>
              <a:tr h="190500">
                <a:tc gridSpan="2">
                  <a:txBody>
                    <a:bodyPr/>
                    <a:lstStyle/>
                    <a:p>
                      <a:pPr algn="ctr" fontAlgn="b"/>
                      <a:r>
                        <a:rPr lang="es-CO" sz="1600" u="none" strike="noStrike" dirty="0">
                          <a:solidFill>
                            <a:schemeClr val="bg1"/>
                          </a:solidFill>
                          <a:effectLst/>
                        </a:rPr>
                        <a:t>DIFICIL ACCESO</a:t>
                      </a:r>
                      <a:endParaRPr lang="es-CO" sz="1600" b="1" i="0" u="none" strike="noStrike" dirty="0">
                        <a:solidFill>
                          <a:schemeClr val="bg1"/>
                        </a:solidFill>
                        <a:effectLst/>
                        <a:latin typeface="Calibri"/>
                      </a:endParaRPr>
                    </a:p>
                  </a:txBody>
                  <a:tcPr marL="9525" marR="9525" marT="9525" marB="0" anchor="b">
                    <a:solidFill>
                      <a:schemeClr val="tx2"/>
                    </a:solidFill>
                  </a:tcPr>
                </a:tc>
                <a:tc hMerge="1">
                  <a:txBody>
                    <a:bodyPr/>
                    <a:lstStyle/>
                    <a:p>
                      <a:endParaRPr lang="es-CO"/>
                    </a:p>
                  </a:txBody>
                  <a:tcPr/>
                </a:tc>
              </a:tr>
              <a:tr h="114300">
                <a:tc>
                  <a:txBody>
                    <a:bodyPr/>
                    <a:lstStyle/>
                    <a:p>
                      <a:pPr algn="l" fontAlgn="b"/>
                      <a:endParaRPr lang="es-CO" sz="1600" b="0" i="0" u="none" strike="noStrike">
                        <a:solidFill>
                          <a:srgbClr val="000000"/>
                        </a:solidFill>
                        <a:effectLst/>
                        <a:latin typeface="Calibri"/>
                      </a:endParaRPr>
                    </a:p>
                  </a:txBody>
                  <a:tcPr marL="9525" marR="9525" marT="9525" marB="0" anchor="b"/>
                </a:tc>
                <a:tc>
                  <a:txBody>
                    <a:bodyPr/>
                    <a:lstStyle/>
                    <a:p>
                      <a:pPr algn="l" fontAlgn="b"/>
                      <a:endParaRPr lang="es-CO" sz="1600" b="0" i="0" u="none" strike="noStrike">
                        <a:solidFill>
                          <a:srgbClr val="000000"/>
                        </a:solidFill>
                        <a:effectLst/>
                        <a:latin typeface="Calibri"/>
                      </a:endParaRPr>
                    </a:p>
                  </a:txBody>
                  <a:tcPr marL="9525" marR="9525" marT="9525" marB="0" anchor="b"/>
                </a:tc>
              </a:tr>
              <a:tr h="200025">
                <a:tc>
                  <a:txBody>
                    <a:bodyPr/>
                    <a:lstStyle/>
                    <a:p>
                      <a:pPr algn="ctr" fontAlgn="b"/>
                      <a:r>
                        <a:rPr lang="es-CO" sz="1600" u="none" strike="noStrike" dirty="0">
                          <a:solidFill>
                            <a:schemeClr val="bg1"/>
                          </a:solidFill>
                          <a:effectLst/>
                        </a:rPr>
                        <a:t>MEN 2</a:t>
                      </a:r>
                      <a:endParaRPr lang="es-CO" sz="1600" b="1" i="0" u="none" strike="noStrike" dirty="0">
                        <a:solidFill>
                          <a:schemeClr val="bg1"/>
                        </a:solidFill>
                        <a:effectLst/>
                        <a:latin typeface="Calibri"/>
                      </a:endParaRPr>
                    </a:p>
                  </a:txBody>
                  <a:tcPr marL="9525" marR="9525" marT="9525" marB="0" anchor="b">
                    <a:solidFill>
                      <a:schemeClr val="tx2"/>
                    </a:solidFill>
                  </a:tcPr>
                </a:tc>
                <a:tc>
                  <a:txBody>
                    <a:bodyPr/>
                    <a:lstStyle/>
                    <a:p>
                      <a:pPr algn="ctr" fontAlgn="b"/>
                      <a:r>
                        <a:rPr lang="es-CO" sz="1600" u="none" strike="noStrike" dirty="0">
                          <a:solidFill>
                            <a:schemeClr val="bg1"/>
                          </a:solidFill>
                          <a:effectLst/>
                        </a:rPr>
                        <a:t>ENTIDAD 4</a:t>
                      </a:r>
                      <a:endParaRPr lang="es-CO" sz="1600" b="1" i="0" u="none" strike="noStrike" dirty="0">
                        <a:solidFill>
                          <a:schemeClr val="bg1"/>
                        </a:solidFill>
                        <a:effectLst/>
                        <a:latin typeface="Calibri"/>
                      </a:endParaRPr>
                    </a:p>
                  </a:txBody>
                  <a:tcPr marL="9525" marR="9525" marT="9525" marB="0" anchor="b">
                    <a:solidFill>
                      <a:schemeClr val="tx2"/>
                    </a:solidFill>
                  </a:tcPr>
                </a:tc>
              </a:tr>
              <a:tr h="190500">
                <a:tc>
                  <a:txBody>
                    <a:bodyPr/>
                    <a:lstStyle/>
                    <a:p>
                      <a:pPr algn="ctr" fontAlgn="b"/>
                      <a:r>
                        <a:rPr lang="es-CO" sz="1600" u="none" strike="noStrike">
                          <a:effectLst/>
                        </a:rPr>
                        <a:t>CUNDINAMARCA</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dirty="0">
                          <a:effectLst/>
                        </a:rPr>
                        <a:t>LORICA</a:t>
                      </a:r>
                      <a:endParaRPr lang="es-CO" sz="1600" b="0" i="0" u="none" strike="noStrike" dirty="0">
                        <a:solidFill>
                          <a:srgbClr val="000000"/>
                        </a:solidFill>
                        <a:effectLst/>
                        <a:latin typeface="Calibri"/>
                      </a:endParaRPr>
                    </a:p>
                  </a:txBody>
                  <a:tcPr marL="9525" marR="9525" marT="9525" marB="0" anchor="b"/>
                </a:tc>
              </a:tr>
              <a:tr h="190500">
                <a:tc>
                  <a:txBody>
                    <a:bodyPr/>
                    <a:lstStyle/>
                    <a:p>
                      <a:pPr algn="ctr" fontAlgn="b"/>
                      <a:r>
                        <a:rPr lang="es-CO" sz="1600" u="none" strike="noStrike">
                          <a:effectLst/>
                        </a:rPr>
                        <a:t>SANTANDER</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PALMIRA</a:t>
                      </a:r>
                      <a:endParaRPr lang="es-CO" sz="1600" b="0" i="0" u="none" strike="noStrike">
                        <a:solidFill>
                          <a:srgbClr val="000000"/>
                        </a:solidFill>
                        <a:effectLst/>
                        <a:latin typeface="Calibri"/>
                      </a:endParaRPr>
                    </a:p>
                  </a:txBody>
                  <a:tcPr marL="9525" marR="9525" marT="9525" marB="0" anchor="b"/>
                </a:tc>
              </a:tr>
              <a:tr h="190500">
                <a:tc>
                  <a:txBody>
                    <a:bodyPr/>
                    <a:lstStyle/>
                    <a:p>
                      <a:pPr algn="ctr"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SINCELEJO</a:t>
                      </a:r>
                      <a:endParaRPr lang="es-CO" sz="1600" b="0" i="0" u="none" strike="noStrike">
                        <a:solidFill>
                          <a:srgbClr val="000000"/>
                        </a:solidFill>
                        <a:effectLst/>
                        <a:latin typeface="Calibri"/>
                      </a:endParaRPr>
                    </a:p>
                  </a:txBody>
                  <a:tcPr marL="9525" marR="9525" marT="9525" marB="0" anchor="b"/>
                </a:tc>
              </a:tr>
              <a:tr h="200025">
                <a:tc>
                  <a:txBody>
                    <a:bodyPr/>
                    <a:lstStyle/>
                    <a:p>
                      <a:pPr algn="ctr"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VALLE</a:t>
                      </a:r>
                      <a:endParaRPr lang="es-CO" sz="1600" b="0" i="0" u="none" strike="noStrike">
                        <a:solidFill>
                          <a:srgbClr val="000000"/>
                        </a:solidFill>
                        <a:effectLst/>
                        <a:latin typeface="Calibri"/>
                      </a:endParaRPr>
                    </a:p>
                  </a:txBody>
                  <a:tcPr marL="9525" marR="9525" marT="9525" marB="0" anchor="b"/>
                </a:tc>
              </a:tr>
              <a:tr h="200025">
                <a:tc>
                  <a:txBody>
                    <a:bodyPr/>
                    <a:lstStyle/>
                    <a:p>
                      <a:pPr algn="r" fontAlgn="b"/>
                      <a:r>
                        <a:rPr lang="es-CO" sz="1600" u="none" strike="noStrike">
                          <a:effectLst/>
                        </a:rPr>
                        <a:t> $                           916 </a:t>
                      </a:r>
                      <a:endParaRPr lang="es-CO" sz="1600" b="1" i="0" u="none" strike="noStrike">
                        <a:solidFill>
                          <a:srgbClr val="000000"/>
                        </a:solidFill>
                        <a:effectLst/>
                        <a:latin typeface="Calibri"/>
                      </a:endParaRPr>
                    </a:p>
                  </a:txBody>
                  <a:tcPr marL="9525" marR="9525" marT="9525" marB="0" anchor="b"/>
                </a:tc>
                <a:tc>
                  <a:txBody>
                    <a:bodyPr/>
                    <a:lstStyle/>
                    <a:p>
                      <a:pPr algn="r" fontAlgn="b"/>
                      <a:r>
                        <a:rPr lang="es-CO" sz="1600" u="none" strike="noStrike" dirty="0">
                          <a:effectLst/>
                        </a:rPr>
                        <a:t> $              12.865 </a:t>
                      </a:r>
                      <a:endParaRPr lang="es-CO" sz="1600" b="1" i="0" u="none" strike="noStrike" dirty="0">
                        <a:solidFill>
                          <a:srgbClr val="000000"/>
                        </a:solidFill>
                        <a:effectLst/>
                        <a:latin typeface="Calibri"/>
                      </a:endParaRPr>
                    </a:p>
                  </a:txBody>
                  <a:tcPr marL="9525" marR="9525" marT="9525" marB="0" anchor="b"/>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4254547297"/>
              </p:ext>
            </p:extLst>
          </p:nvPr>
        </p:nvGraphicFramePr>
        <p:xfrm>
          <a:off x="5076056" y="1484788"/>
          <a:ext cx="3528392" cy="4331910"/>
        </p:xfrm>
        <a:graphic>
          <a:graphicData uri="http://schemas.openxmlformats.org/drawingml/2006/table">
            <a:tbl>
              <a:tblPr>
                <a:tableStyleId>{5C22544A-7EE6-4342-B048-85BDC9FD1C3A}</a:tableStyleId>
              </a:tblPr>
              <a:tblGrid>
                <a:gridCol w="1673936"/>
                <a:gridCol w="1854456"/>
              </a:tblGrid>
              <a:tr h="240026">
                <a:tc gridSpan="2">
                  <a:txBody>
                    <a:bodyPr/>
                    <a:lstStyle/>
                    <a:p>
                      <a:pPr algn="ctr" fontAlgn="b"/>
                      <a:r>
                        <a:rPr lang="es-CO" sz="1400" u="none" strike="noStrike" dirty="0">
                          <a:solidFill>
                            <a:schemeClr val="bg1"/>
                          </a:solidFill>
                          <a:effectLst/>
                        </a:rPr>
                        <a:t>PRIMAS Y </a:t>
                      </a:r>
                      <a:r>
                        <a:rPr lang="es-CO" sz="1600" u="none" strike="noStrike" dirty="0">
                          <a:solidFill>
                            <a:schemeClr val="bg1"/>
                          </a:solidFill>
                          <a:effectLst/>
                        </a:rPr>
                        <a:t>OTROS</a:t>
                      </a:r>
                      <a:endParaRPr lang="es-CO" sz="1600" b="1" i="0" u="none" strike="noStrike" dirty="0">
                        <a:solidFill>
                          <a:schemeClr val="bg1"/>
                        </a:solidFill>
                        <a:effectLst/>
                        <a:latin typeface="Calibri"/>
                      </a:endParaRPr>
                    </a:p>
                  </a:txBody>
                  <a:tcPr marL="0" marR="0" marT="0" marB="0" anchor="b">
                    <a:solidFill>
                      <a:schemeClr val="tx2"/>
                    </a:solidFill>
                  </a:tcPr>
                </a:tc>
                <a:tc hMerge="1">
                  <a:txBody>
                    <a:bodyPr/>
                    <a:lstStyle/>
                    <a:p>
                      <a:endParaRPr lang="es-CO"/>
                    </a:p>
                  </a:txBody>
                  <a:tcPr/>
                </a:tc>
              </a:tr>
              <a:tr h="240026">
                <a:tc>
                  <a:txBody>
                    <a:bodyPr/>
                    <a:lstStyle/>
                    <a:p>
                      <a:pPr algn="l" fontAlgn="b"/>
                      <a:endParaRPr lang="es-CO" sz="1400" b="0" i="0" u="none" strike="noStrike">
                        <a:solidFill>
                          <a:srgbClr val="000000"/>
                        </a:solidFill>
                        <a:effectLst/>
                        <a:latin typeface="Calibri"/>
                      </a:endParaRPr>
                    </a:p>
                  </a:txBody>
                  <a:tcPr marL="0" marR="0" marT="0" marB="0" anchor="b"/>
                </a:tc>
                <a:tc>
                  <a:txBody>
                    <a:bodyPr/>
                    <a:lstStyle/>
                    <a:p>
                      <a:pPr algn="l" fontAlgn="b"/>
                      <a:endParaRPr lang="es-CO" sz="1400" b="0" i="0" u="none" strike="noStrike">
                        <a:solidFill>
                          <a:srgbClr val="000000"/>
                        </a:solidFill>
                        <a:effectLst/>
                        <a:latin typeface="Calibri"/>
                      </a:endParaRPr>
                    </a:p>
                  </a:txBody>
                  <a:tcPr marL="0" marR="0" marT="0" marB="0" anchor="b"/>
                </a:tc>
              </a:tr>
              <a:tr h="240026">
                <a:tc>
                  <a:txBody>
                    <a:bodyPr/>
                    <a:lstStyle/>
                    <a:p>
                      <a:pPr algn="ctr" fontAlgn="b"/>
                      <a:r>
                        <a:rPr lang="es-CO" sz="1600" u="none" strike="noStrike" dirty="0">
                          <a:solidFill>
                            <a:schemeClr val="bg1"/>
                          </a:solidFill>
                          <a:effectLst/>
                        </a:rPr>
                        <a:t>MEN 7</a:t>
                      </a:r>
                      <a:endParaRPr lang="es-CO" sz="1600" b="1" i="0" u="none" strike="noStrike" dirty="0">
                        <a:solidFill>
                          <a:schemeClr val="bg1"/>
                        </a:solidFill>
                        <a:effectLst/>
                        <a:latin typeface="Calibri"/>
                      </a:endParaRPr>
                    </a:p>
                  </a:txBody>
                  <a:tcPr marL="0" marR="0" marT="0" marB="0" anchor="b">
                    <a:solidFill>
                      <a:schemeClr val="tx2"/>
                    </a:solidFill>
                  </a:tcPr>
                </a:tc>
                <a:tc>
                  <a:txBody>
                    <a:bodyPr/>
                    <a:lstStyle/>
                    <a:p>
                      <a:pPr algn="ctr" fontAlgn="b"/>
                      <a:r>
                        <a:rPr lang="es-CO" sz="1600" u="none" strike="noStrike" dirty="0">
                          <a:solidFill>
                            <a:schemeClr val="bg1"/>
                          </a:solidFill>
                          <a:effectLst/>
                        </a:rPr>
                        <a:t>ENTIDAD 14</a:t>
                      </a:r>
                      <a:endParaRPr lang="es-CO" sz="1600" b="1" i="0" u="none" strike="noStrike" dirty="0">
                        <a:solidFill>
                          <a:schemeClr val="bg1"/>
                        </a:solidFill>
                        <a:effectLst/>
                        <a:latin typeface="Calibri"/>
                      </a:endParaRPr>
                    </a:p>
                  </a:txBody>
                  <a:tcPr marL="0" marR="0" marT="0" marB="0" anchor="b">
                    <a:solidFill>
                      <a:schemeClr val="tx2"/>
                    </a:solidFill>
                  </a:tcPr>
                </a:tc>
              </a:tr>
              <a:tr h="240026">
                <a:tc>
                  <a:txBody>
                    <a:bodyPr/>
                    <a:lstStyle/>
                    <a:p>
                      <a:pPr algn="l" fontAlgn="b"/>
                      <a:r>
                        <a:rPr lang="es-CO" sz="1400" u="none" strike="noStrike" dirty="0">
                          <a:effectLst/>
                        </a:rPr>
                        <a:t>APARTADO</a:t>
                      </a:r>
                      <a:endParaRPr lang="es-CO" sz="1400" b="0" i="0" u="none" strike="noStrike" dirty="0">
                        <a:solidFill>
                          <a:srgbClr val="000000"/>
                        </a:solidFill>
                        <a:effectLst/>
                        <a:latin typeface="Calibri"/>
                      </a:endParaRPr>
                    </a:p>
                  </a:txBody>
                  <a:tcPr marL="0" marR="0" marT="0" marB="0" anchor="b"/>
                </a:tc>
                <a:tc>
                  <a:txBody>
                    <a:bodyPr/>
                    <a:lstStyle/>
                    <a:p>
                      <a:pPr algn="ctr" fontAlgn="b"/>
                      <a:r>
                        <a:rPr lang="es-CO" sz="1400" u="none" strike="noStrike" dirty="0">
                          <a:effectLst/>
                        </a:rPr>
                        <a:t>ARAUCA</a:t>
                      </a:r>
                      <a:endParaRPr lang="es-CO" sz="1400" b="0" i="0" u="none" strike="noStrike" dirty="0">
                        <a:solidFill>
                          <a:srgbClr val="000000"/>
                        </a:solidFill>
                        <a:effectLst/>
                        <a:latin typeface="Calibri"/>
                      </a:endParaRPr>
                    </a:p>
                  </a:txBody>
                  <a:tcPr marL="0" marR="0" marT="0" marB="0" anchor="b"/>
                </a:tc>
              </a:tr>
              <a:tr h="240026">
                <a:tc>
                  <a:txBody>
                    <a:bodyPr/>
                    <a:lstStyle/>
                    <a:p>
                      <a:pPr algn="l" fontAlgn="b"/>
                      <a:r>
                        <a:rPr lang="es-CO" sz="1400" u="none" strike="noStrike" dirty="0">
                          <a:effectLst/>
                        </a:rPr>
                        <a:t>ARMENIA</a:t>
                      </a:r>
                      <a:endParaRPr lang="es-CO" sz="1400" b="0" i="0" u="none" strike="noStrike" dirty="0">
                        <a:solidFill>
                          <a:srgbClr val="000000"/>
                        </a:solidFill>
                        <a:effectLst/>
                        <a:latin typeface="Arial"/>
                      </a:endParaRPr>
                    </a:p>
                  </a:txBody>
                  <a:tcPr marL="0" marR="0" marT="0" marB="0" anchor="b"/>
                </a:tc>
                <a:tc>
                  <a:txBody>
                    <a:bodyPr/>
                    <a:lstStyle/>
                    <a:p>
                      <a:pPr algn="ctr" fontAlgn="b"/>
                      <a:r>
                        <a:rPr lang="es-CO" sz="1400" u="none" strike="noStrike" dirty="0">
                          <a:effectLst/>
                        </a:rPr>
                        <a:t>ATLÁNTICO</a:t>
                      </a:r>
                      <a:endParaRPr lang="es-CO" sz="1400" b="0" i="0" u="none" strike="noStrike" dirty="0">
                        <a:solidFill>
                          <a:srgbClr val="000000"/>
                        </a:solidFill>
                        <a:effectLst/>
                        <a:latin typeface="Calibri"/>
                      </a:endParaRPr>
                    </a:p>
                  </a:txBody>
                  <a:tcPr marL="0" marR="0" marT="0" marB="0" anchor="b"/>
                </a:tc>
              </a:tr>
              <a:tr h="240026">
                <a:tc>
                  <a:txBody>
                    <a:bodyPr/>
                    <a:lstStyle/>
                    <a:p>
                      <a:pPr algn="l" fontAlgn="b"/>
                      <a:r>
                        <a:rPr lang="es-CO" sz="1400" u="none" strike="noStrike">
                          <a:effectLst/>
                        </a:rPr>
                        <a:t>CALI</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CALDAS</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CARTAGO</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CALI</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CÚCUTA</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CASANARE</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MAGDALENA</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CUNDINAMARCA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QUINDIO</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DOSQUEBRADAS</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DUITAMA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LORICA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RISARALDA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SANTA MARTA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SINCELEJO</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SOGAMOSO</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SUCRE</a:t>
                      </a:r>
                      <a:endParaRPr lang="es-CO" sz="1400" b="0" i="0" u="none" strike="noStrike">
                        <a:solidFill>
                          <a:srgbClr val="000000"/>
                        </a:solidFill>
                        <a:effectLst/>
                        <a:latin typeface="Calibri"/>
                      </a:endParaRPr>
                    </a:p>
                  </a:txBody>
                  <a:tcPr marL="0" marR="0" marT="0" marB="0" anchor="b"/>
                </a:tc>
              </a:tr>
              <a:tr h="240026">
                <a:tc>
                  <a:txBody>
                    <a:bodyPr/>
                    <a:lstStyle/>
                    <a:p>
                      <a:pPr algn="r" fontAlgn="b"/>
                      <a:r>
                        <a:rPr lang="es-CO" sz="1600" u="none" strike="noStrike" dirty="0">
                          <a:effectLst/>
                        </a:rPr>
                        <a:t> $               54.720 </a:t>
                      </a:r>
                      <a:endParaRPr lang="es-CO" sz="1600" b="1" i="0" u="none" strike="noStrike" dirty="0">
                        <a:solidFill>
                          <a:srgbClr val="000000"/>
                        </a:solidFill>
                        <a:effectLst/>
                        <a:latin typeface="Calibri"/>
                      </a:endParaRPr>
                    </a:p>
                  </a:txBody>
                  <a:tcPr marL="0" marR="0" marT="0" marB="0" anchor="b"/>
                </a:tc>
                <a:tc>
                  <a:txBody>
                    <a:bodyPr/>
                    <a:lstStyle/>
                    <a:p>
                      <a:pPr algn="l" fontAlgn="b"/>
                      <a:r>
                        <a:rPr lang="es-CO" sz="1600" u="none" strike="noStrike" dirty="0">
                          <a:effectLst/>
                        </a:rPr>
                        <a:t> $                401.254 </a:t>
                      </a:r>
                      <a:endParaRPr lang="es-CO" sz="1600" b="1"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797331428"/>
      </p:ext>
    </p:extLst>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extLst>
              <p:ext uri="{D42A27DB-BD31-4B8C-83A1-F6EECF244321}">
                <p14:modId xmlns:p14="http://schemas.microsoft.com/office/powerpoint/2010/main" val="769357743"/>
              </p:ext>
            </p:extLst>
          </p:nvPr>
        </p:nvGraphicFramePr>
        <p:xfrm>
          <a:off x="611560" y="2492896"/>
          <a:ext cx="3168352" cy="2026920"/>
        </p:xfrm>
        <a:graphic>
          <a:graphicData uri="http://schemas.openxmlformats.org/drawingml/2006/table">
            <a:tbl>
              <a:tblPr>
                <a:tableStyleId>{5C22544A-7EE6-4342-B048-85BDC9FD1C3A}</a:tableStyleId>
              </a:tblPr>
              <a:tblGrid>
                <a:gridCol w="1726895"/>
                <a:gridCol w="1441457"/>
              </a:tblGrid>
              <a:tr h="190500">
                <a:tc gridSpan="2">
                  <a:txBody>
                    <a:bodyPr/>
                    <a:lstStyle/>
                    <a:p>
                      <a:pPr algn="ctr" fontAlgn="b"/>
                      <a:r>
                        <a:rPr lang="es-CO" sz="1600" u="none" strike="noStrike" dirty="0">
                          <a:solidFill>
                            <a:schemeClr val="bg1"/>
                          </a:solidFill>
                          <a:effectLst/>
                        </a:rPr>
                        <a:t>DIFICIL ACCESO</a:t>
                      </a:r>
                      <a:endParaRPr lang="es-CO" sz="1600" b="1" i="0" u="none" strike="noStrike" dirty="0">
                        <a:solidFill>
                          <a:schemeClr val="bg1"/>
                        </a:solidFill>
                        <a:effectLst/>
                        <a:latin typeface="Calibri"/>
                      </a:endParaRPr>
                    </a:p>
                  </a:txBody>
                  <a:tcPr marL="9525" marR="9525" marT="9525" marB="0" anchor="b">
                    <a:solidFill>
                      <a:schemeClr val="tx2"/>
                    </a:solidFill>
                  </a:tcPr>
                </a:tc>
                <a:tc hMerge="1">
                  <a:txBody>
                    <a:bodyPr/>
                    <a:lstStyle/>
                    <a:p>
                      <a:endParaRPr lang="es-CO"/>
                    </a:p>
                  </a:txBody>
                  <a:tcPr/>
                </a:tc>
              </a:tr>
              <a:tr h="114300">
                <a:tc>
                  <a:txBody>
                    <a:bodyPr/>
                    <a:lstStyle/>
                    <a:p>
                      <a:pPr algn="l" fontAlgn="b"/>
                      <a:endParaRPr lang="es-CO" sz="1600" b="0" i="0" u="none" strike="noStrike">
                        <a:solidFill>
                          <a:srgbClr val="000000"/>
                        </a:solidFill>
                        <a:effectLst/>
                        <a:latin typeface="Calibri"/>
                      </a:endParaRPr>
                    </a:p>
                  </a:txBody>
                  <a:tcPr marL="9525" marR="9525" marT="9525" marB="0" anchor="b"/>
                </a:tc>
                <a:tc>
                  <a:txBody>
                    <a:bodyPr/>
                    <a:lstStyle/>
                    <a:p>
                      <a:pPr algn="l" fontAlgn="b"/>
                      <a:endParaRPr lang="es-CO" sz="1600" b="0" i="0" u="none" strike="noStrike">
                        <a:solidFill>
                          <a:srgbClr val="000000"/>
                        </a:solidFill>
                        <a:effectLst/>
                        <a:latin typeface="Calibri"/>
                      </a:endParaRPr>
                    </a:p>
                  </a:txBody>
                  <a:tcPr marL="9525" marR="9525" marT="9525" marB="0" anchor="b"/>
                </a:tc>
              </a:tr>
              <a:tr h="200025">
                <a:tc>
                  <a:txBody>
                    <a:bodyPr/>
                    <a:lstStyle/>
                    <a:p>
                      <a:pPr algn="ctr" fontAlgn="b"/>
                      <a:r>
                        <a:rPr lang="es-CO" sz="1600" u="none" strike="noStrike" dirty="0">
                          <a:solidFill>
                            <a:schemeClr val="bg1"/>
                          </a:solidFill>
                          <a:effectLst/>
                        </a:rPr>
                        <a:t>MEN 2</a:t>
                      </a:r>
                      <a:endParaRPr lang="es-CO" sz="1600" b="1" i="0" u="none" strike="noStrike" dirty="0">
                        <a:solidFill>
                          <a:schemeClr val="bg1"/>
                        </a:solidFill>
                        <a:effectLst/>
                        <a:latin typeface="Calibri"/>
                      </a:endParaRPr>
                    </a:p>
                  </a:txBody>
                  <a:tcPr marL="9525" marR="9525" marT="9525" marB="0" anchor="b">
                    <a:solidFill>
                      <a:schemeClr val="tx2"/>
                    </a:solidFill>
                  </a:tcPr>
                </a:tc>
                <a:tc>
                  <a:txBody>
                    <a:bodyPr/>
                    <a:lstStyle/>
                    <a:p>
                      <a:pPr algn="ctr" fontAlgn="b"/>
                      <a:r>
                        <a:rPr lang="es-CO" sz="1600" u="none" strike="noStrike" dirty="0">
                          <a:solidFill>
                            <a:schemeClr val="bg1"/>
                          </a:solidFill>
                          <a:effectLst/>
                        </a:rPr>
                        <a:t>ENTIDAD 4</a:t>
                      </a:r>
                      <a:endParaRPr lang="es-CO" sz="1600" b="1" i="0" u="none" strike="noStrike" dirty="0">
                        <a:solidFill>
                          <a:schemeClr val="bg1"/>
                        </a:solidFill>
                        <a:effectLst/>
                        <a:latin typeface="Calibri"/>
                      </a:endParaRPr>
                    </a:p>
                  </a:txBody>
                  <a:tcPr marL="9525" marR="9525" marT="9525" marB="0" anchor="b">
                    <a:solidFill>
                      <a:schemeClr val="tx2"/>
                    </a:solidFill>
                  </a:tcPr>
                </a:tc>
              </a:tr>
              <a:tr h="190500">
                <a:tc>
                  <a:txBody>
                    <a:bodyPr/>
                    <a:lstStyle/>
                    <a:p>
                      <a:pPr algn="ctr" fontAlgn="b"/>
                      <a:r>
                        <a:rPr lang="es-CO" sz="1600" u="none" strike="noStrike">
                          <a:effectLst/>
                        </a:rPr>
                        <a:t>CUNDINAMARCA</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dirty="0">
                          <a:effectLst/>
                        </a:rPr>
                        <a:t>LORICA</a:t>
                      </a:r>
                      <a:endParaRPr lang="es-CO" sz="1600" b="0" i="0" u="none" strike="noStrike" dirty="0">
                        <a:solidFill>
                          <a:srgbClr val="000000"/>
                        </a:solidFill>
                        <a:effectLst/>
                        <a:latin typeface="Calibri"/>
                      </a:endParaRPr>
                    </a:p>
                  </a:txBody>
                  <a:tcPr marL="9525" marR="9525" marT="9525" marB="0" anchor="b"/>
                </a:tc>
              </a:tr>
              <a:tr h="190500">
                <a:tc>
                  <a:txBody>
                    <a:bodyPr/>
                    <a:lstStyle/>
                    <a:p>
                      <a:pPr algn="ctr" fontAlgn="b"/>
                      <a:r>
                        <a:rPr lang="es-CO" sz="1600" u="none" strike="noStrike">
                          <a:effectLst/>
                        </a:rPr>
                        <a:t>SANTANDER</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PALMIRA</a:t>
                      </a:r>
                      <a:endParaRPr lang="es-CO" sz="1600" b="0" i="0" u="none" strike="noStrike">
                        <a:solidFill>
                          <a:srgbClr val="000000"/>
                        </a:solidFill>
                        <a:effectLst/>
                        <a:latin typeface="Calibri"/>
                      </a:endParaRPr>
                    </a:p>
                  </a:txBody>
                  <a:tcPr marL="9525" marR="9525" marT="9525" marB="0" anchor="b"/>
                </a:tc>
              </a:tr>
              <a:tr h="190500">
                <a:tc>
                  <a:txBody>
                    <a:bodyPr/>
                    <a:lstStyle/>
                    <a:p>
                      <a:pPr algn="ctr"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SINCELEJO</a:t>
                      </a:r>
                      <a:endParaRPr lang="es-CO" sz="1600" b="0" i="0" u="none" strike="noStrike">
                        <a:solidFill>
                          <a:srgbClr val="000000"/>
                        </a:solidFill>
                        <a:effectLst/>
                        <a:latin typeface="Calibri"/>
                      </a:endParaRPr>
                    </a:p>
                  </a:txBody>
                  <a:tcPr marL="9525" marR="9525" marT="9525" marB="0" anchor="b"/>
                </a:tc>
              </a:tr>
              <a:tr h="200025">
                <a:tc>
                  <a:txBody>
                    <a:bodyPr/>
                    <a:lstStyle/>
                    <a:p>
                      <a:pPr algn="ctr"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VALLE</a:t>
                      </a:r>
                      <a:endParaRPr lang="es-CO" sz="1600" b="0" i="0" u="none" strike="noStrike">
                        <a:solidFill>
                          <a:srgbClr val="000000"/>
                        </a:solidFill>
                        <a:effectLst/>
                        <a:latin typeface="Calibri"/>
                      </a:endParaRPr>
                    </a:p>
                  </a:txBody>
                  <a:tcPr marL="9525" marR="9525" marT="9525" marB="0" anchor="b"/>
                </a:tc>
              </a:tr>
              <a:tr h="200025">
                <a:tc>
                  <a:txBody>
                    <a:bodyPr/>
                    <a:lstStyle/>
                    <a:p>
                      <a:pPr algn="r" fontAlgn="b"/>
                      <a:r>
                        <a:rPr lang="es-CO" sz="1600" u="none" strike="noStrike">
                          <a:effectLst/>
                        </a:rPr>
                        <a:t> $                           916 </a:t>
                      </a:r>
                      <a:endParaRPr lang="es-CO" sz="1600" b="1" i="0" u="none" strike="noStrike">
                        <a:solidFill>
                          <a:srgbClr val="000000"/>
                        </a:solidFill>
                        <a:effectLst/>
                        <a:latin typeface="Calibri"/>
                      </a:endParaRPr>
                    </a:p>
                  </a:txBody>
                  <a:tcPr marL="9525" marR="9525" marT="9525" marB="0" anchor="b"/>
                </a:tc>
                <a:tc>
                  <a:txBody>
                    <a:bodyPr/>
                    <a:lstStyle/>
                    <a:p>
                      <a:pPr algn="r" fontAlgn="b"/>
                      <a:r>
                        <a:rPr lang="es-CO" sz="1600" u="none" strike="noStrike" dirty="0">
                          <a:effectLst/>
                        </a:rPr>
                        <a:t> $              12.865 </a:t>
                      </a:r>
                      <a:endParaRPr lang="es-CO" sz="1600" b="1" i="0" u="none" strike="noStrike" dirty="0">
                        <a:solidFill>
                          <a:srgbClr val="000000"/>
                        </a:solidFill>
                        <a:effectLst/>
                        <a:latin typeface="Calibri"/>
                      </a:endParaRPr>
                    </a:p>
                  </a:txBody>
                  <a:tcPr marL="9525" marR="9525" marT="9525" marB="0" anchor="b"/>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2260546072"/>
              </p:ext>
            </p:extLst>
          </p:nvPr>
        </p:nvGraphicFramePr>
        <p:xfrm>
          <a:off x="5076056" y="1484788"/>
          <a:ext cx="3528392" cy="4328096"/>
        </p:xfrm>
        <a:graphic>
          <a:graphicData uri="http://schemas.openxmlformats.org/drawingml/2006/table">
            <a:tbl>
              <a:tblPr>
                <a:tableStyleId>{5C22544A-7EE6-4342-B048-85BDC9FD1C3A}</a:tableStyleId>
              </a:tblPr>
              <a:tblGrid>
                <a:gridCol w="1673936"/>
                <a:gridCol w="1854456"/>
              </a:tblGrid>
              <a:tr h="240026">
                <a:tc gridSpan="2">
                  <a:txBody>
                    <a:bodyPr/>
                    <a:lstStyle/>
                    <a:p>
                      <a:pPr algn="ctr" fontAlgn="b"/>
                      <a:r>
                        <a:rPr lang="es-CO" sz="1400" u="none" strike="noStrike" dirty="0">
                          <a:solidFill>
                            <a:schemeClr val="bg1"/>
                          </a:solidFill>
                          <a:effectLst/>
                        </a:rPr>
                        <a:t>PRIMAS Y </a:t>
                      </a:r>
                      <a:r>
                        <a:rPr lang="es-CO" sz="1600" u="none" strike="noStrike" dirty="0">
                          <a:solidFill>
                            <a:schemeClr val="bg1"/>
                          </a:solidFill>
                          <a:effectLst/>
                        </a:rPr>
                        <a:t>OTROS</a:t>
                      </a:r>
                      <a:endParaRPr lang="es-CO" sz="1600" b="1" i="0" u="none" strike="noStrike" dirty="0">
                        <a:solidFill>
                          <a:schemeClr val="bg1"/>
                        </a:solidFill>
                        <a:effectLst/>
                        <a:latin typeface="Calibri"/>
                      </a:endParaRPr>
                    </a:p>
                  </a:txBody>
                  <a:tcPr marL="0" marR="0" marT="0" marB="0" anchor="b">
                    <a:solidFill>
                      <a:schemeClr val="tx2"/>
                    </a:solidFill>
                  </a:tcPr>
                </a:tc>
                <a:tc hMerge="1">
                  <a:txBody>
                    <a:bodyPr/>
                    <a:lstStyle/>
                    <a:p>
                      <a:endParaRPr lang="es-CO"/>
                    </a:p>
                  </a:txBody>
                  <a:tcPr/>
                </a:tc>
              </a:tr>
              <a:tr h="240026">
                <a:tc>
                  <a:txBody>
                    <a:bodyPr/>
                    <a:lstStyle/>
                    <a:p>
                      <a:pPr algn="l" fontAlgn="b"/>
                      <a:endParaRPr lang="es-CO" sz="1400" b="0" i="0" u="none" strike="noStrike">
                        <a:solidFill>
                          <a:srgbClr val="000000"/>
                        </a:solidFill>
                        <a:effectLst/>
                        <a:latin typeface="Calibri"/>
                      </a:endParaRPr>
                    </a:p>
                  </a:txBody>
                  <a:tcPr marL="0" marR="0" marT="0" marB="0" anchor="b"/>
                </a:tc>
                <a:tc>
                  <a:txBody>
                    <a:bodyPr/>
                    <a:lstStyle/>
                    <a:p>
                      <a:pPr algn="l" fontAlgn="b"/>
                      <a:endParaRPr lang="es-CO" sz="1400" b="0" i="0" u="none" strike="noStrike">
                        <a:solidFill>
                          <a:srgbClr val="000000"/>
                        </a:solidFill>
                        <a:effectLst/>
                        <a:latin typeface="Calibri"/>
                      </a:endParaRPr>
                    </a:p>
                  </a:txBody>
                  <a:tcPr marL="0" marR="0" marT="0" marB="0" anchor="b"/>
                </a:tc>
              </a:tr>
              <a:tr h="240026">
                <a:tc>
                  <a:txBody>
                    <a:bodyPr/>
                    <a:lstStyle/>
                    <a:p>
                      <a:pPr algn="ctr" fontAlgn="b"/>
                      <a:r>
                        <a:rPr lang="es-CO" sz="1600" u="none" strike="noStrike" dirty="0">
                          <a:solidFill>
                            <a:schemeClr val="bg1"/>
                          </a:solidFill>
                          <a:effectLst/>
                        </a:rPr>
                        <a:t>MEN 7</a:t>
                      </a:r>
                      <a:endParaRPr lang="es-CO" sz="1600" b="1" i="0" u="none" strike="noStrike" dirty="0">
                        <a:solidFill>
                          <a:schemeClr val="bg1"/>
                        </a:solidFill>
                        <a:effectLst/>
                        <a:latin typeface="Calibri"/>
                      </a:endParaRPr>
                    </a:p>
                  </a:txBody>
                  <a:tcPr marL="0" marR="0" marT="0" marB="0" anchor="b">
                    <a:solidFill>
                      <a:schemeClr val="tx2"/>
                    </a:solidFill>
                  </a:tcPr>
                </a:tc>
                <a:tc>
                  <a:txBody>
                    <a:bodyPr/>
                    <a:lstStyle/>
                    <a:p>
                      <a:pPr algn="ctr" fontAlgn="b"/>
                      <a:r>
                        <a:rPr lang="es-CO" sz="1600" u="none" strike="noStrike" dirty="0">
                          <a:solidFill>
                            <a:schemeClr val="bg1"/>
                          </a:solidFill>
                          <a:effectLst/>
                        </a:rPr>
                        <a:t>ENTIDAD 14</a:t>
                      </a:r>
                      <a:endParaRPr lang="es-CO" sz="1600" b="1" i="0" u="none" strike="noStrike" dirty="0">
                        <a:solidFill>
                          <a:schemeClr val="bg1"/>
                        </a:solidFill>
                        <a:effectLst/>
                        <a:latin typeface="Calibri"/>
                      </a:endParaRPr>
                    </a:p>
                  </a:txBody>
                  <a:tcPr marL="0" marR="0" marT="0" marB="0" anchor="b">
                    <a:solidFill>
                      <a:schemeClr val="tx2"/>
                    </a:solidFill>
                  </a:tcPr>
                </a:tc>
              </a:tr>
              <a:tr h="240026">
                <a:tc>
                  <a:txBody>
                    <a:bodyPr/>
                    <a:lstStyle/>
                    <a:p>
                      <a:pPr algn="l" fontAlgn="b"/>
                      <a:r>
                        <a:rPr lang="es-CO" sz="1400" u="none" strike="noStrike" dirty="0">
                          <a:effectLst/>
                        </a:rPr>
                        <a:t>APARTADO</a:t>
                      </a:r>
                      <a:endParaRPr lang="es-CO" sz="1400" b="0" i="0" u="none" strike="noStrike" dirty="0">
                        <a:solidFill>
                          <a:srgbClr val="000000"/>
                        </a:solidFill>
                        <a:effectLst/>
                        <a:latin typeface="Calibri"/>
                      </a:endParaRPr>
                    </a:p>
                  </a:txBody>
                  <a:tcPr marL="0" marR="0" marT="0" marB="0" anchor="b"/>
                </a:tc>
                <a:tc>
                  <a:txBody>
                    <a:bodyPr/>
                    <a:lstStyle/>
                    <a:p>
                      <a:pPr algn="ctr" fontAlgn="b"/>
                      <a:r>
                        <a:rPr lang="es-CO" sz="1400" u="none" strike="noStrike" dirty="0">
                          <a:effectLst/>
                        </a:rPr>
                        <a:t>ARAUCA</a:t>
                      </a:r>
                      <a:endParaRPr lang="es-CO" sz="1400" b="0" i="0" u="none" strike="noStrike" dirty="0">
                        <a:solidFill>
                          <a:srgbClr val="000000"/>
                        </a:solidFill>
                        <a:effectLst/>
                        <a:latin typeface="Calibri"/>
                      </a:endParaRPr>
                    </a:p>
                  </a:txBody>
                  <a:tcPr marL="0" marR="0" marT="0" marB="0" anchor="b"/>
                </a:tc>
              </a:tr>
              <a:tr h="240026">
                <a:tc>
                  <a:txBody>
                    <a:bodyPr/>
                    <a:lstStyle/>
                    <a:p>
                      <a:pPr algn="l" fontAlgn="b"/>
                      <a:r>
                        <a:rPr lang="es-CO" sz="1400" u="none" strike="noStrike" dirty="0">
                          <a:effectLst/>
                        </a:rPr>
                        <a:t>ARMENIA</a:t>
                      </a:r>
                      <a:endParaRPr lang="es-CO" sz="1400" b="0" i="0" u="none" strike="noStrike" dirty="0">
                        <a:solidFill>
                          <a:srgbClr val="000000"/>
                        </a:solidFill>
                        <a:effectLst/>
                        <a:latin typeface="Arial"/>
                      </a:endParaRPr>
                    </a:p>
                  </a:txBody>
                  <a:tcPr marL="0" marR="0" marT="0" marB="0" anchor="b"/>
                </a:tc>
                <a:tc>
                  <a:txBody>
                    <a:bodyPr/>
                    <a:lstStyle/>
                    <a:p>
                      <a:pPr algn="ctr" fontAlgn="b"/>
                      <a:r>
                        <a:rPr lang="es-CO" sz="1400" u="none" strike="noStrike" dirty="0">
                          <a:effectLst/>
                        </a:rPr>
                        <a:t>ATLÁNTICO</a:t>
                      </a:r>
                      <a:endParaRPr lang="es-CO" sz="1400" b="0" i="0" u="none" strike="noStrike" dirty="0">
                        <a:solidFill>
                          <a:srgbClr val="000000"/>
                        </a:solidFill>
                        <a:effectLst/>
                        <a:latin typeface="Calibri"/>
                      </a:endParaRPr>
                    </a:p>
                  </a:txBody>
                  <a:tcPr marL="0" marR="0" marT="0" marB="0" anchor="b"/>
                </a:tc>
              </a:tr>
              <a:tr h="240026">
                <a:tc>
                  <a:txBody>
                    <a:bodyPr/>
                    <a:lstStyle/>
                    <a:p>
                      <a:pPr algn="l" fontAlgn="b"/>
                      <a:r>
                        <a:rPr lang="es-CO" sz="1400" u="none" strike="noStrike">
                          <a:effectLst/>
                        </a:rPr>
                        <a:t>CALI</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CALDAS</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CARTAGO</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CALI</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CÚCUTA</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CASANARE</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MAGDALENA</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CUNDINAMARCA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QUINDIO</a:t>
                      </a:r>
                      <a:endParaRPr lang="es-CO" sz="1400" b="0" i="0" u="none" strike="noStrike">
                        <a:solidFill>
                          <a:srgbClr val="000000"/>
                        </a:solidFill>
                        <a:effectLst/>
                        <a:latin typeface="Arial"/>
                      </a:endParaRPr>
                    </a:p>
                  </a:txBody>
                  <a:tcPr marL="0" marR="0" marT="0" marB="0" anchor="b"/>
                </a:tc>
                <a:tc>
                  <a:txBody>
                    <a:bodyPr/>
                    <a:lstStyle/>
                    <a:p>
                      <a:pPr algn="ctr" fontAlgn="b"/>
                      <a:r>
                        <a:rPr lang="es-CO" sz="1400" u="none" strike="noStrike">
                          <a:effectLst/>
                        </a:rPr>
                        <a:t>DOSQUEBRADAS</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DUITAMA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LORICA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RISARALDA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SANTA MARTA</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SINCELEJO</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SOGAMOSO</a:t>
                      </a:r>
                      <a:endParaRPr lang="es-CO" sz="1400" b="0" i="0" u="none" strike="noStrike">
                        <a:solidFill>
                          <a:srgbClr val="000000"/>
                        </a:solidFill>
                        <a:effectLst/>
                        <a:latin typeface="Calibri"/>
                      </a:endParaRPr>
                    </a:p>
                  </a:txBody>
                  <a:tcPr marL="0" marR="0" marT="0" marB="0" anchor="b"/>
                </a:tc>
              </a:tr>
              <a:tr h="240026">
                <a:tc>
                  <a:txBody>
                    <a:bodyPr/>
                    <a:lstStyle/>
                    <a:p>
                      <a:pPr algn="l" fontAlgn="b"/>
                      <a:r>
                        <a:rPr lang="es-CO" sz="1400" u="none" strike="noStrike">
                          <a:effectLst/>
                        </a:rPr>
                        <a:t> </a:t>
                      </a:r>
                      <a:endParaRPr lang="es-CO" sz="1400" b="0" i="0" u="none" strike="noStrike">
                        <a:solidFill>
                          <a:srgbClr val="000000"/>
                        </a:solidFill>
                        <a:effectLst/>
                        <a:latin typeface="Calibri"/>
                      </a:endParaRPr>
                    </a:p>
                  </a:txBody>
                  <a:tcPr marL="0" marR="0" marT="0" marB="0" anchor="b"/>
                </a:tc>
                <a:tc>
                  <a:txBody>
                    <a:bodyPr/>
                    <a:lstStyle/>
                    <a:p>
                      <a:pPr algn="ctr" fontAlgn="b"/>
                      <a:r>
                        <a:rPr lang="es-CO" sz="1400" u="none" strike="noStrike">
                          <a:effectLst/>
                        </a:rPr>
                        <a:t>SUCRE</a:t>
                      </a:r>
                      <a:endParaRPr lang="es-CO" sz="1400" b="0" i="0" u="none" strike="noStrike">
                        <a:solidFill>
                          <a:srgbClr val="000000"/>
                        </a:solidFill>
                        <a:effectLst/>
                        <a:latin typeface="Calibri"/>
                      </a:endParaRPr>
                    </a:p>
                  </a:txBody>
                  <a:tcPr marL="0" marR="0" marT="0" marB="0" anchor="b"/>
                </a:tc>
              </a:tr>
              <a:tr h="240026">
                <a:tc>
                  <a:txBody>
                    <a:bodyPr/>
                    <a:lstStyle/>
                    <a:p>
                      <a:pPr algn="r" fontAlgn="b"/>
                      <a:r>
                        <a:rPr lang="es-CO" sz="1400" u="none" strike="noStrike">
                          <a:effectLst/>
                        </a:rPr>
                        <a:t> $               54.720 </a:t>
                      </a:r>
                      <a:endParaRPr lang="es-CO" sz="1400" b="1" i="0" u="none" strike="noStrike">
                        <a:solidFill>
                          <a:srgbClr val="000000"/>
                        </a:solidFill>
                        <a:effectLst/>
                        <a:latin typeface="Calibri"/>
                      </a:endParaRPr>
                    </a:p>
                  </a:txBody>
                  <a:tcPr marL="0" marR="0" marT="0" marB="0" anchor="b"/>
                </a:tc>
                <a:tc>
                  <a:txBody>
                    <a:bodyPr/>
                    <a:lstStyle/>
                    <a:p>
                      <a:pPr algn="l" fontAlgn="b"/>
                      <a:r>
                        <a:rPr lang="es-CO" sz="1400" u="none" strike="noStrike" dirty="0">
                          <a:effectLst/>
                        </a:rPr>
                        <a:t> $                401.254 </a:t>
                      </a:r>
                      <a:endParaRPr lang="es-CO" sz="1400" b="1" i="0" u="none" strike="noStrike" dirty="0">
                        <a:solidFill>
                          <a:srgbClr val="000000"/>
                        </a:solidFill>
                        <a:effectLst/>
                        <a:latin typeface="Calibri"/>
                      </a:endParaRPr>
                    </a:p>
                  </a:txBody>
                  <a:tcPr marL="0" marR="0" marT="0" marB="0" anchor="b"/>
                </a:tc>
              </a:tr>
            </a:tbl>
          </a:graphicData>
        </a:graphic>
      </p:graphicFrame>
      <p:sp>
        <p:nvSpPr>
          <p:cNvPr id="6" name="5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2. Deudas Laborales</a:t>
            </a:r>
            <a:endParaRPr lang="es-CO" sz="2000" dirty="0">
              <a:solidFill>
                <a:schemeClr val="bg1"/>
              </a:solidFill>
            </a:endParaRPr>
          </a:p>
        </p:txBody>
      </p:sp>
    </p:spTree>
    <p:extLst>
      <p:ext uri="{BB962C8B-B14F-4D97-AF65-F5344CB8AC3E}">
        <p14:creationId xmlns:p14="http://schemas.microsoft.com/office/powerpoint/2010/main" val="3173299280"/>
      </p:ext>
    </p:extLst>
  </p:cSld>
  <p:clrMapOvr>
    <a:masterClrMapping/>
  </p:clrMapOvr>
  <p:transition spd="slow">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5" y="1383159"/>
            <a:ext cx="8229849" cy="461665"/>
          </a:xfrm>
          <a:prstGeom prst="rect">
            <a:avLst/>
          </a:prstGeom>
          <a:solidFill>
            <a:schemeClr val="accent2">
              <a:lumMod val="50000"/>
            </a:schemeClr>
          </a:solidFill>
        </p:spPr>
        <p:txBody>
          <a:bodyPr wrap="square" rtlCol="0">
            <a:spAutoFit/>
          </a:bodyPr>
          <a:lstStyle/>
          <a:p>
            <a:r>
              <a:rPr lang="es-CO" dirty="0" smtClean="0">
                <a:solidFill>
                  <a:schemeClr val="bg1"/>
                </a:solidFill>
              </a:rPr>
              <a:t>Financiación Global del Servicio Educativo por Fuente</a:t>
            </a:r>
            <a:endParaRPr lang="es-CO" dirty="0">
              <a:solidFill>
                <a:schemeClr val="bg1"/>
              </a:solidFill>
            </a:endParaRPr>
          </a:p>
        </p:txBody>
      </p:sp>
      <p:graphicFrame>
        <p:nvGraphicFramePr>
          <p:cNvPr id="12" name="8 Gráfico"/>
          <p:cNvGraphicFramePr>
            <a:graphicFrameLocks/>
          </p:cNvGraphicFramePr>
          <p:nvPr>
            <p:extLst>
              <p:ext uri="{D42A27DB-BD31-4B8C-83A1-F6EECF244321}">
                <p14:modId xmlns:p14="http://schemas.microsoft.com/office/powerpoint/2010/main" val="1803118195"/>
              </p:ext>
            </p:extLst>
          </p:nvPr>
        </p:nvGraphicFramePr>
        <p:xfrm>
          <a:off x="431540" y="1877354"/>
          <a:ext cx="8136904"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13" name="12 CuadroTexto"/>
          <p:cNvSpPr txBox="1"/>
          <p:nvPr/>
        </p:nvSpPr>
        <p:spPr>
          <a:xfrm>
            <a:off x="6879756" y="4190184"/>
            <a:ext cx="1796700" cy="307777"/>
          </a:xfrm>
          <a:prstGeom prst="rect">
            <a:avLst/>
          </a:prstGeom>
          <a:noFill/>
        </p:spPr>
        <p:txBody>
          <a:bodyPr wrap="square" rtlCol="0">
            <a:spAutoFit/>
          </a:bodyPr>
          <a:lstStyle/>
          <a:p>
            <a:r>
              <a:rPr lang="es-CO" sz="1400" dirty="0" smtClean="0"/>
              <a:t>Miles de millones</a:t>
            </a:r>
            <a:endParaRPr lang="es-CO" sz="1400" dirty="0"/>
          </a:p>
        </p:txBody>
      </p:sp>
      <p:sp>
        <p:nvSpPr>
          <p:cNvPr id="17" name="16 CuadroTexto"/>
          <p:cNvSpPr txBox="1"/>
          <p:nvPr/>
        </p:nvSpPr>
        <p:spPr>
          <a:xfrm>
            <a:off x="395536" y="5795972"/>
            <a:ext cx="3672408" cy="338554"/>
          </a:xfrm>
          <a:prstGeom prst="rect">
            <a:avLst/>
          </a:prstGeom>
          <a:noFill/>
        </p:spPr>
        <p:txBody>
          <a:bodyPr wrap="square" rtlCol="0">
            <a:spAutoFit/>
          </a:bodyPr>
          <a:lstStyle/>
          <a:p>
            <a:r>
              <a:rPr lang="es-CO" sz="1600" dirty="0" smtClean="0"/>
              <a:t>Fuente FUT 3er Trimestre de 2013</a:t>
            </a:r>
            <a:endParaRPr lang="es-CO" sz="1600" dirty="0"/>
          </a:p>
        </p:txBody>
      </p:sp>
      <p:sp>
        <p:nvSpPr>
          <p:cNvPr id="6"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3919785313"/>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512" y="1412776"/>
            <a:ext cx="9144000" cy="430887"/>
          </a:xfrm>
          <a:prstGeom prst="rect">
            <a:avLst/>
          </a:prstGeom>
          <a:solidFill>
            <a:srgbClr val="54000C"/>
          </a:solidFill>
        </p:spPr>
        <p:txBody>
          <a:bodyPr wrap="square" rtlCol="0">
            <a:spAutoFit/>
          </a:bodyPr>
          <a:lstStyle/>
          <a:p>
            <a:pPr algn="ctr"/>
            <a:r>
              <a:rPr lang="es-CO" sz="2200" dirty="0" smtClean="0">
                <a:solidFill>
                  <a:schemeClr val="bg1"/>
                </a:solidFill>
              </a:rPr>
              <a:t>Financiación del Servicio </a:t>
            </a:r>
            <a:r>
              <a:rPr lang="es-CO" sz="2200" dirty="0">
                <a:solidFill>
                  <a:schemeClr val="bg1"/>
                </a:solidFill>
              </a:rPr>
              <a:t>Educativo por </a:t>
            </a:r>
            <a:r>
              <a:rPr lang="es-CO" sz="2200" dirty="0" smtClean="0">
                <a:solidFill>
                  <a:schemeClr val="bg1"/>
                </a:solidFill>
              </a:rPr>
              <a:t>Fuente en </a:t>
            </a:r>
            <a:r>
              <a:rPr lang="es-CO" sz="2200" dirty="0">
                <a:solidFill>
                  <a:schemeClr val="bg1"/>
                </a:solidFill>
              </a:rPr>
              <a:t>E.T. </a:t>
            </a:r>
            <a:r>
              <a:rPr lang="es-CO" sz="2200" dirty="0" smtClean="0">
                <a:solidFill>
                  <a:schemeClr val="bg1"/>
                </a:solidFill>
              </a:rPr>
              <a:t>Certificadas</a:t>
            </a:r>
            <a:endParaRPr lang="es-CO" sz="2200" dirty="0">
              <a:solidFill>
                <a:schemeClr val="bg1"/>
              </a:solidFill>
            </a:endParaRPr>
          </a:p>
        </p:txBody>
      </p:sp>
      <p:graphicFrame>
        <p:nvGraphicFramePr>
          <p:cNvPr id="3" name="9 Gráfico"/>
          <p:cNvGraphicFramePr>
            <a:graphicFrameLocks/>
          </p:cNvGraphicFramePr>
          <p:nvPr>
            <p:extLst>
              <p:ext uri="{D42A27DB-BD31-4B8C-83A1-F6EECF244321}">
                <p14:modId xmlns:p14="http://schemas.microsoft.com/office/powerpoint/2010/main" val="3241996249"/>
              </p:ext>
            </p:extLst>
          </p:nvPr>
        </p:nvGraphicFramePr>
        <p:xfrm>
          <a:off x="251520" y="1988840"/>
          <a:ext cx="8568952"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6879756" y="4190184"/>
            <a:ext cx="1796700" cy="307777"/>
          </a:xfrm>
          <a:prstGeom prst="rect">
            <a:avLst/>
          </a:prstGeom>
          <a:noFill/>
        </p:spPr>
        <p:txBody>
          <a:bodyPr wrap="square" rtlCol="0">
            <a:spAutoFit/>
          </a:bodyPr>
          <a:lstStyle/>
          <a:p>
            <a:r>
              <a:rPr lang="es-CO" sz="1400" dirty="0" smtClean="0"/>
              <a:t>Miles de millones</a:t>
            </a:r>
            <a:endParaRPr lang="es-CO" sz="1400" dirty="0"/>
          </a:p>
        </p:txBody>
      </p:sp>
      <p:sp>
        <p:nvSpPr>
          <p:cNvPr id="6" name="5 CuadroTexto"/>
          <p:cNvSpPr txBox="1"/>
          <p:nvPr/>
        </p:nvSpPr>
        <p:spPr>
          <a:xfrm>
            <a:off x="251520" y="5795972"/>
            <a:ext cx="3672408" cy="338554"/>
          </a:xfrm>
          <a:prstGeom prst="rect">
            <a:avLst/>
          </a:prstGeom>
          <a:noFill/>
        </p:spPr>
        <p:txBody>
          <a:bodyPr wrap="square" rtlCol="0">
            <a:spAutoFit/>
          </a:bodyPr>
          <a:lstStyle/>
          <a:p>
            <a:r>
              <a:rPr lang="es-CO" sz="1600" dirty="0" smtClean="0"/>
              <a:t>Fuente FUT 3er Trimestre de 2013</a:t>
            </a:r>
            <a:endParaRPr lang="es-CO" sz="1600" dirty="0"/>
          </a:p>
        </p:txBody>
      </p:sp>
      <p:sp>
        <p:nvSpPr>
          <p:cNvPr id="8"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2537415879"/>
      </p:ext>
    </p:extLst>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03984" y="1444714"/>
            <a:ext cx="9004520" cy="400110"/>
          </a:xfrm>
          <a:prstGeom prst="rect">
            <a:avLst/>
          </a:prstGeom>
          <a:solidFill>
            <a:srgbClr val="54000C"/>
          </a:solidFill>
        </p:spPr>
        <p:txBody>
          <a:bodyPr wrap="square" rtlCol="0">
            <a:spAutoFit/>
          </a:bodyPr>
          <a:lstStyle/>
          <a:p>
            <a:pPr algn="ctr"/>
            <a:r>
              <a:rPr lang="es-CO" sz="2000" dirty="0" smtClean="0">
                <a:solidFill>
                  <a:schemeClr val="bg1"/>
                </a:solidFill>
              </a:rPr>
              <a:t>Financiación del Servicio Educativo </a:t>
            </a:r>
            <a:r>
              <a:rPr lang="es-CO" sz="2000" dirty="0">
                <a:solidFill>
                  <a:schemeClr val="bg1"/>
                </a:solidFill>
              </a:rPr>
              <a:t>por </a:t>
            </a:r>
            <a:r>
              <a:rPr lang="es-CO" sz="2000" dirty="0" smtClean="0">
                <a:solidFill>
                  <a:schemeClr val="bg1"/>
                </a:solidFill>
              </a:rPr>
              <a:t>Fuente en </a:t>
            </a:r>
            <a:r>
              <a:rPr lang="es-CO" sz="2000" dirty="0">
                <a:solidFill>
                  <a:schemeClr val="bg1"/>
                </a:solidFill>
              </a:rPr>
              <a:t>E.T. </a:t>
            </a:r>
            <a:r>
              <a:rPr lang="es-CO" sz="2000" dirty="0" smtClean="0">
                <a:solidFill>
                  <a:schemeClr val="bg1"/>
                </a:solidFill>
              </a:rPr>
              <a:t>No Certificadas</a:t>
            </a:r>
            <a:endParaRPr lang="es-CO" sz="2000" dirty="0">
              <a:solidFill>
                <a:schemeClr val="bg1"/>
              </a:solidFill>
            </a:endParaRPr>
          </a:p>
        </p:txBody>
      </p:sp>
      <p:graphicFrame>
        <p:nvGraphicFramePr>
          <p:cNvPr id="4" name="10 Gráfico"/>
          <p:cNvGraphicFramePr>
            <a:graphicFrameLocks/>
          </p:cNvGraphicFramePr>
          <p:nvPr>
            <p:extLst>
              <p:ext uri="{D42A27DB-BD31-4B8C-83A1-F6EECF244321}">
                <p14:modId xmlns:p14="http://schemas.microsoft.com/office/powerpoint/2010/main" val="4120380682"/>
              </p:ext>
            </p:extLst>
          </p:nvPr>
        </p:nvGraphicFramePr>
        <p:xfrm>
          <a:off x="179512" y="1916832"/>
          <a:ext cx="8784976" cy="42484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512223764"/>
              </p:ext>
            </p:extLst>
          </p:nvPr>
        </p:nvGraphicFramePr>
        <p:xfrm>
          <a:off x="5292080" y="4509123"/>
          <a:ext cx="3600400" cy="1602853"/>
        </p:xfrm>
        <a:graphic>
          <a:graphicData uri="http://schemas.openxmlformats.org/drawingml/2006/table">
            <a:tbl>
              <a:tblPr>
                <a:tableStyleId>{5C22544A-7EE6-4342-B048-85BDC9FD1C3A}</a:tableStyleId>
              </a:tblPr>
              <a:tblGrid>
                <a:gridCol w="2873047"/>
                <a:gridCol w="727353"/>
              </a:tblGrid>
              <a:tr h="228979">
                <a:tc>
                  <a:txBody>
                    <a:bodyPr/>
                    <a:lstStyle/>
                    <a:p>
                      <a:pPr algn="l" fontAlgn="b"/>
                      <a:r>
                        <a:rPr lang="es-CO" sz="1400" b="1" u="none" strike="noStrike" dirty="0">
                          <a:effectLst/>
                        </a:rPr>
                        <a:t>ASIGN. ESPECIALES</a:t>
                      </a:r>
                      <a:endParaRPr lang="es-CO" sz="1400" b="1" i="0" u="none" strike="noStrike" dirty="0">
                        <a:solidFill>
                          <a:srgbClr val="000000"/>
                        </a:solidFill>
                        <a:effectLst/>
                        <a:latin typeface="Calibri"/>
                      </a:endParaRPr>
                    </a:p>
                  </a:txBody>
                  <a:tcPr marL="9525" marR="9525" marT="9525" marB="0" anchor="b"/>
                </a:tc>
                <a:tc>
                  <a:txBody>
                    <a:bodyPr/>
                    <a:lstStyle/>
                    <a:p>
                      <a:pPr algn="l" fontAlgn="b"/>
                      <a:r>
                        <a:rPr lang="es-CO" sz="1400" b="1" u="none" strike="noStrike">
                          <a:effectLst/>
                        </a:rPr>
                        <a:t>        172 </a:t>
                      </a:r>
                      <a:endParaRPr lang="es-CO" sz="1400" b="1" i="0" u="none" strike="noStrike">
                        <a:solidFill>
                          <a:srgbClr val="000000"/>
                        </a:solidFill>
                        <a:effectLst/>
                        <a:latin typeface="Calibri"/>
                      </a:endParaRPr>
                    </a:p>
                  </a:txBody>
                  <a:tcPr marL="9525" marR="9525" marT="9525" marB="0" anchor="b"/>
                </a:tc>
              </a:tr>
              <a:tr h="228979">
                <a:tc>
                  <a:txBody>
                    <a:bodyPr/>
                    <a:lstStyle/>
                    <a:p>
                      <a:pPr algn="l" fontAlgn="b"/>
                      <a:r>
                        <a:rPr lang="es-CO" sz="1400" b="1" u="none" strike="noStrike">
                          <a:effectLst/>
                        </a:rPr>
                        <a:t>OTROS</a:t>
                      </a:r>
                      <a:endParaRPr lang="es-CO" sz="1400" b="1" i="0" u="none" strike="noStrike">
                        <a:solidFill>
                          <a:srgbClr val="000000"/>
                        </a:solidFill>
                        <a:effectLst/>
                        <a:latin typeface="Calibri"/>
                      </a:endParaRPr>
                    </a:p>
                  </a:txBody>
                  <a:tcPr marL="9525" marR="9525" marT="9525" marB="0" anchor="b"/>
                </a:tc>
                <a:tc>
                  <a:txBody>
                    <a:bodyPr/>
                    <a:lstStyle/>
                    <a:p>
                      <a:pPr algn="l" fontAlgn="b"/>
                      <a:r>
                        <a:rPr lang="es-CO" sz="1400" b="1" u="none" strike="noStrike">
                          <a:effectLst/>
                        </a:rPr>
                        <a:t>        308 </a:t>
                      </a:r>
                      <a:endParaRPr lang="es-CO" sz="1400" b="1" i="0" u="none" strike="noStrike">
                        <a:solidFill>
                          <a:srgbClr val="000000"/>
                        </a:solidFill>
                        <a:effectLst/>
                        <a:latin typeface="Calibri"/>
                      </a:endParaRPr>
                    </a:p>
                  </a:txBody>
                  <a:tcPr marL="9525" marR="9525" marT="9525" marB="0" anchor="b"/>
                </a:tc>
              </a:tr>
              <a:tr h="228979">
                <a:tc>
                  <a:txBody>
                    <a:bodyPr/>
                    <a:lstStyle/>
                    <a:p>
                      <a:pPr algn="l" fontAlgn="b"/>
                      <a:r>
                        <a:rPr lang="es-CO" sz="1400" b="1" u="none" strike="noStrike">
                          <a:effectLst/>
                        </a:rPr>
                        <a:t>OTROS RECURSOS DE LA NACION</a:t>
                      </a:r>
                      <a:endParaRPr lang="es-CO" sz="1400" b="1" i="0" u="none" strike="noStrike">
                        <a:solidFill>
                          <a:srgbClr val="000000"/>
                        </a:solidFill>
                        <a:effectLst/>
                        <a:latin typeface="Calibri"/>
                      </a:endParaRPr>
                    </a:p>
                  </a:txBody>
                  <a:tcPr marL="9525" marR="9525" marT="9525" marB="0" anchor="b"/>
                </a:tc>
                <a:tc>
                  <a:txBody>
                    <a:bodyPr/>
                    <a:lstStyle/>
                    <a:p>
                      <a:pPr algn="l" fontAlgn="b"/>
                      <a:r>
                        <a:rPr lang="es-CO" sz="1400" b="1" u="none" strike="noStrike">
                          <a:effectLst/>
                        </a:rPr>
                        <a:t>        137 </a:t>
                      </a:r>
                      <a:endParaRPr lang="es-CO" sz="1400" b="1" i="0" u="none" strike="noStrike">
                        <a:solidFill>
                          <a:srgbClr val="000000"/>
                        </a:solidFill>
                        <a:effectLst/>
                        <a:latin typeface="Calibri"/>
                      </a:endParaRPr>
                    </a:p>
                  </a:txBody>
                  <a:tcPr marL="9525" marR="9525" marT="9525" marB="0" anchor="b"/>
                </a:tc>
              </a:tr>
              <a:tr h="228979">
                <a:tc>
                  <a:txBody>
                    <a:bodyPr/>
                    <a:lstStyle/>
                    <a:p>
                      <a:pPr algn="l" fontAlgn="b"/>
                      <a:r>
                        <a:rPr lang="es-CO" sz="1400" b="1" u="none" strike="noStrike">
                          <a:effectLst/>
                        </a:rPr>
                        <a:t>RECURSOS PROPIOS</a:t>
                      </a:r>
                      <a:endParaRPr lang="es-CO" sz="1400" b="1" i="0" u="none" strike="noStrike">
                        <a:solidFill>
                          <a:srgbClr val="000000"/>
                        </a:solidFill>
                        <a:effectLst/>
                        <a:latin typeface="Calibri"/>
                      </a:endParaRPr>
                    </a:p>
                  </a:txBody>
                  <a:tcPr marL="9525" marR="9525" marT="9525" marB="0" anchor="b"/>
                </a:tc>
                <a:tc>
                  <a:txBody>
                    <a:bodyPr/>
                    <a:lstStyle/>
                    <a:p>
                      <a:pPr algn="l" fontAlgn="b"/>
                      <a:r>
                        <a:rPr lang="es-CO" sz="1400" b="1" u="none" strike="noStrike">
                          <a:effectLst/>
                        </a:rPr>
                        <a:t>        238 </a:t>
                      </a:r>
                      <a:endParaRPr lang="es-CO" sz="1400" b="1" i="0" u="none" strike="noStrike">
                        <a:solidFill>
                          <a:srgbClr val="000000"/>
                        </a:solidFill>
                        <a:effectLst/>
                        <a:latin typeface="Calibri"/>
                      </a:endParaRPr>
                    </a:p>
                  </a:txBody>
                  <a:tcPr marL="9525" marR="9525" marT="9525" marB="0" anchor="b"/>
                </a:tc>
              </a:tr>
              <a:tr h="228979">
                <a:tc>
                  <a:txBody>
                    <a:bodyPr/>
                    <a:lstStyle/>
                    <a:p>
                      <a:pPr algn="l" fontAlgn="b"/>
                      <a:r>
                        <a:rPr lang="es-CO" sz="1400" b="1" u="none" strike="noStrike">
                          <a:effectLst/>
                        </a:rPr>
                        <a:t>REGALIAS</a:t>
                      </a:r>
                      <a:endParaRPr lang="es-CO" sz="1400" b="1" i="0" u="none" strike="noStrike">
                        <a:solidFill>
                          <a:srgbClr val="000000"/>
                        </a:solidFill>
                        <a:effectLst/>
                        <a:latin typeface="Calibri"/>
                      </a:endParaRPr>
                    </a:p>
                  </a:txBody>
                  <a:tcPr marL="9525" marR="9525" marT="9525" marB="0" anchor="b"/>
                </a:tc>
                <a:tc>
                  <a:txBody>
                    <a:bodyPr/>
                    <a:lstStyle/>
                    <a:p>
                      <a:pPr algn="l" fontAlgn="b"/>
                      <a:r>
                        <a:rPr lang="es-CO" sz="1400" b="1" u="none" strike="noStrike">
                          <a:effectLst/>
                        </a:rPr>
                        <a:t>        131 </a:t>
                      </a:r>
                      <a:endParaRPr lang="es-CO" sz="1400" b="1" i="0" u="none" strike="noStrike">
                        <a:solidFill>
                          <a:srgbClr val="000000"/>
                        </a:solidFill>
                        <a:effectLst/>
                        <a:latin typeface="Calibri"/>
                      </a:endParaRPr>
                    </a:p>
                  </a:txBody>
                  <a:tcPr marL="9525" marR="9525" marT="9525" marB="0" anchor="b"/>
                </a:tc>
              </a:tr>
              <a:tr h="228979">
                <a:tc>
                  <a:txBody>
                    <a:bodyPr/>
                    <a:lstStyle/>
                    <a:p>
                      <a:pPr algn="l" fontAlgn="b"/>
                      <a:r>
                        <a:rPr lang="es-CO" sz="1400" b="1" u="none" strike="noStrike">
                          <a:effectLst/>
                        </a:rPr>
                        <a:t>SGP-EDUCACION</a:t>
                      </a:r>
                      <a:endParaRPr lang="es-CO" sz="1400" b="1" i="0" u="none" strike="noStrike">
                        <a:solidFill>
                          <a:srgbClr val="000000"/>
                        </a:solidFill>
                        <a:effectLst/>
                        <a:latin typeface="Calibri"/>
                      </a:endParaRPr>
                    </a:p>
                  </a:txBody>
                  <a:tcPr marL="9525" marR="9525" marT="9525" marB="0" anchor="b"/>
                </a:tc>
                <a:tc>
                  <a:txBody>
                    <a:bodyPr/>
                    <a:lstStyle/>
                    <a:p>
                      <a:pPr algn="l" fontAlgn="b"/>
                      <a:r>
                        <a:rPr lang="es-CO" sz="1400" b="1" u="none" strike="noStrike">
                          <a:effectLst/>
                        </a:rPr>
                        <a:t>    1.311 </a:t>
                      </a:r>
                      <a:endParaRPr lang="es-CO" sz="1400" b="1" i="0" u="none" strike="noStrike">
                        <a:solidFill>
                          <a:srgbClr val="000000"/>
                        </a:solidFill>
                        <a:effectLst/>
                        <a:latin typeface="Calibri"/>
                      </a:endParaRPr>
                    </a:p>
                  </a:txBody>
                  <a:tcPr marL="9525" marR="9525" marT="9525" marB="0" anchor="b"/>
                </a:tc>
              </a:tr>
              <a:tr h="228979">
                <a:tc>
                  <a:txBody>
                    <a:bodyPr/>
                    <a:lstStyle/>
                    <a:p>
                      <a:pPr algn="l" fontAlgn="b"/>
                      <a:r>
                        <a:rPr lang="es-CO" sz="1400" b="1" u="none" strike="noStrike" dirty="0">
                          <a:effectLst/>
                        </a:rPr>
                        <a:t>TOTAL GENERAL</a:t>
                      </a:r>
                      <a:endParaRPr lang="es-CO" sz="1400" b="1" i="0" u="none" strike="noStrike" dirty="0">
                        <a:solidFill>
                          <a:srgbClr val="000000"/>
                        </a:solidFill>
                        <a:effectLst/>
                        <a:latin typeface="Calibri"/>
                      </a:endParaRPr>
                    </a:p>
                  </a:txBody>
                  <a:tcPr marL="9525" marR="9525" marT="9525" marB="0" anchor="b"/>
                </a:tc>
                <a:tc>
                  <a:txBody>
                    <a:bodyPr/>
                    <a:lstStyle/>
                    <a:p>
                      <a:pPr algn="l" fontAlgn="b"/>
                      <a:r>
                        <a:rPr lang="es-CO" sz="1400" b="1" u="none" strike="noStrike" dirty="0">
                          <a:effectLst/>
                        </a:rPr>
                        <a:t>    2.299 </a:t>
                      </a:r>
                      <a:endParaRPr lang="es-CO" sz="1400" b="1" i="0" u="none" strike="noStrike" dirty="0">
                        <a:solidFill>
                          <a:srgbClr val="000000"/>
                        </a:solidFill>
                        <a:effectLst/>
                        <a:latin typeface="Calibri"/>
                      </a:endParaRPr>
                    </a:p>
                  </a:txBody>
                  <a:tcPr marL="9525" marR="9525" marT="9525" marB="0" anchor="b"/>
                </a:tc>
              </a:tr>
            </a:tbl>
          </a:graphicData>
        </a:graphic>
      </p:graphicFrame>
      <p:sp>
        <p:nvSpPr>
          <p:cNvPr id="7"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2537415879"/>
      </p:ext>
    </p:extLst>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81888" y="1383159"/>
            <a:ext cx="8582600" cy="461665"/>
          </a:xfrm>
          <a:prstGeom prst="rect">
            <a:avLst/>
          </a:prstGeom>
          <a:solidFill>
            <a:srgbClr val="54000C"/>
          </a:solidFill>
        </p:spPr>
        <p:txBody>
          <a:bodyPr wrap="square" rtlCol="0">
            <a:spAutoFit/>
          </a:bodyPr>
          <a:lstStyle/>
          <a:p>
            <a:pPr algn="ctr"/>
            <a:r>
              <a:rPr lang="es-CO" dirty="0" smtClean="0">
                <a:solidFill>
                  <a:schemeClr val="bg1"/>
                </a:solidFill>
              </a:rPr>
              <a:t>Principales Usos de los Recursos de Calidad</a:t>
            </a:r>
            <a:endParaRPr lang="es-CO" dirty="0">
              <a:solidFill>
                <a:schemeClr val="bg1"/>
              </a:solidFill>
            </a:endParaRPr>
          </a:p>
        </p:txBody>
      </p:sp>
      <p:graphicFrame>
        <p:nvGraphicFramePr>
          <p:cNvPr id="8" name="3 Gráfico"/>
          <p:cNvGraphicFramePr>
            <a:graphicFrameLocks/>
          </p:cNvGraphicFramePr>
          <p:nvPr>
            <p:extLst>
              <p:ext uri="{D42A27DB-BD31-4B8C-83A1-F6EECF244321}">
                <p14:modId xmlns:p14="http://schemas.microsoft.com/office/powerpoint/2010/main" val="251375765"/>
              </p:ext>
            </p:extLst>
          </p:nvPr>
        </p:nvGraphicFramePr>
        <p:xfrm>
          <a:off x="395536" y="1825079"/>
          <a:ext cx="8568952"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9" name="8 CuadroTexto"/>
          <p:cNvSpPr txBox="1"/>
          <p:nvPr/>
        </p:nvSpPr>
        <p:spPr>
          <a:xfrm>
            <a:off x="381888" y="6037770"/>
            <a:ext cx="3672408" cy="307777"/>
          </a:xfrm>
          <a:prstGeom prst="rect">
            <a:avLst/>
          </a:prstGeom>
          <a:noFill/>
        </p:spPr>
        <p:txBody>
          <a:bodyPr wrap="square" rtlCol="0">
            <a:spAutoFit/>
          </a:bodyPr>
          <a:lstStyle/>
          <a:p>
            <a:r>
              <a:rPr lang="es-CO" sz="1400" dirty="0" smtClean="0"/>
              <a:t>Fuente FUT 3er Trimestre de 2013</a:t>
            </a:r>
            <a:endParaRPr lang="es-CO" sz="1400" dirty="0"/>
          </a:p>
        </p:txBody>
      </p:sp>
      <p:sp>
        <p:nvSpPr>
          <p:cNvPr id="10" name="9 CuadroTexto"/>
          <p:cNvSpPr txBox="1"/>
          <p:nvPr/>
        </p:nvSpPr>
        <p:spPr>
          <a:xfrm>
            <a:off x="6732240" y="1916832"/>
            <a:ext cx="1944216" cy="307777"/>
          </a:xfrm>
          <a:prstGeom prst="rect">
            <a:avLst/>
          </a:prstGeom>
          <a:noFill/>
        </p:spPr>
        <p:txBody>
          <a:bodyPr wrap="square" rtlCol="0">
            <a:spAutoFit/>
          </a:bodyPr>
          <a:lstStyle/>
          <a:p>
            <a:r>
              <a:rPr lang="es-CO" sz="1400" b="0" dirty="0" smtClean="0"/>
              <a:t>Millones de pesos</a:t>
            </a:r>
            <a:endParaRPr lang="es-CO" sz="1400" b="0" dirty="0"/>
          </a:p>
        </p:txBody>
      </p:sp>
      <p:sp>
        <p:nvSpPr>
          <p:cNvPr id="6" name="5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a:t>
            </a:r>
            <a:endParaRPr lang="es-CO" sz="2000" dirty="0">
              <a:solidFill>
                <a:schemeClr val="bg1"/>
              </a:solidFill>
            </a:endParaRPr>
          </a:p>
        </p:txBody>
      </p:sp>
    </p:spTree>
    <p:extLst>
      <p:ext uri="{BB962C8B-B14F-4D97-AF65-F5344CB8AC3E}">
        <p14:creationId xmlns:p14="http://schemas.microsoft.com/office/powerpoint/2010/main" val="1799397574"/>
      </p:ext>
    </p:extLst>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5 CuadroTexto"/>
          <p:cNvSpPr txBox="1">
            <a:spLocks noChangeArrowheads="1"/>
          </p:cNvSpPr>
          <p:nvPr/>
        </p:nvSpPr>
        <p:spPr bwMode="auto">
          <a:xfrm>
            <a:off x="900113" y="1628775"/>
            <a:ext cx="7704137" cy="461665"/>
          </a:xfrm>
          <a:prstGeom prst="rect">
            <a:avLst/>
          </a:prstGeom>
          <a:noFill/>
          <a:ln w="9525">
            <a:noFill/>
            <a:miter lim="800000"/>
            <a:headEnd/>
            <a:tailEnd/>
          </a:ln>
        </p:spPr>
        <p:txBody>
          <a:bodyPr>
            <a:spAutoFit/>
          </a:bodyPr>
          <a:lstStyle/>
          <a:p>
            <a:pPr algn="just"/>
            <a:endParaRPr lang="es-CO" dirty="0"/>
          </a:p>
        </p:txBody>
      </p:sp>
      <p:sp>
        <p:nvSpPr>
          <p:cNvPr id="6" name="2 Subtítulo"/>
          <p:cNvSpPr txBox="1">
            <a:spLocks/>
          </p:cNvSpPr>
          <p:nvPr/>
        </p:nvSpPr>
        <p:spPr bwMode="auto">
          <a:xfrm>
            <a:off x="179512" y="1916832"/>
            <a:ext cx="8640960" cy="4896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gn="just">
              <a:spcBef>
                <a:spcPts val="0"/>
              </a:spcBef>
              <a:spcAft>
                <a:spcPts val="1000"/>
              </a:spcAft>
              <a:buFont typeface="Wingdings" charset="2"/>
              <a:buChar char="ü"/>
            </a:pPr>
            <a:r>
              <a:rPr lang="es-CO" sz="2400" b="0" dirty="0" smtClean="0">
                <a:latin typeface="Arial"/>
                <a:cs typeface="Arial"/>
              </a:rPr>
              <a:t>Falta de ajuste en el presupuesto del SGP a los recursos efectivamente distribuidos en la vigencia.</a:t>
            </a:r>
          </a:p>
          <a:p>
            <a:pPr marL="360000" lvl="1" indent="-365125" algn="just">
              <a:spcBef>
                <a:spcPts val="0"/>
              </a:spcBef>
              <a:spcAft>
                <a:spcPts val="1000"/>
              </a:spcAft>
              <a:buFont typeface="Wingdings" pitchFamily="2" charset="2"/>
              <a:buChar char="ü"/>
            </a:pPr>
            <a:r>
              <a:rPr lang="es-CO" sz="2400" b="0" dirty="0" smtClean="0">
                <a:latin typeface="Arial"/>
                <a:cs typeface="Arial"/>
              </a:rPr>
              <a:t>Incorporación de recursos en conceptos diferentes al de distribución.</a:t>
            </a:r>
          </a:p>
          <a:p>
            <a:pPr marL="360000" lvl="1" indent="-365125" algn="just">
              <a:spcBef>
                <a:spcPts val="0"/>
              </a:spcBef>
              <a:spcAft>
                <a:spcPts val="1000"/>
              </a:spcAft>
              <a:buFont typeface="Wingdings" pitchFamily="2" charset="2"/>
              <a:buChar char="ü"/>
            </a:pPr>
            <a:r>
              <a:rPr lang="es-CO" sz="2400" b="0" dirty="0" smtClean="0">
                <a:latin typeface="Arial"/>
                <a:cs typeface="Arial"/>
              </a:rPr>
              <a:t>Reporte del gasto en concepto diferente al de asignación (Ej. prestación de servicios por cancelaciones o viceversa.)</a:t>
            </a:r>
          </a:p>
          <a:p>
            <a:pPr marL="360000" lvl="1" indent="-365125" algn="just">
              <a:spcBef>
                <a:spcPts val="0"/>
              </a:spcBef>
              <a:spcAft>
                <a:spcPts val="1000"/>
              </a:spcAft>
              <a:buFont typeface="Wingdings" pitchFamily="2" charset="2"/>
              <a:buChar char="ü"/>
            </a:pPr>
            <a:r>
              <a:rPr lang="es-CO" sz="2400" b="0" dirty="0" smtClean="0">
                <a:latin typeface="Arial"/>
                <a:cs typeface="Arial"/>
              </a:rPr>
              <a:t>Falta de reporte del recaudo sin situación de fondos, cuota de administración.</a:t>
            </a:r>
          </a:p>
          <a:p>
            <a:pPr marL="360000" lvl="1" indent="-365125" algn="just">
              <a:spcBef>
                <a:spcPts val="0"/>
              </a:spcBef>
              <a:spcAft>
                <a:spcPts val="1000"/>
              </a:spcAft>
              <a:buFont typeface="Wingdings" pitchFamily="2" charset="2"/>
              <a:buChar char="ü"/>
            </a:pPr>
            <a:r>
              <a:rPr lang="es-CO" sz="2400" b="0" dirty="0">
                <a:latin typeface="Arial"/>
                <a:cs typeface="Arial"/>
              </a:rPr>
              <a:t>Reporte de cifras en pesos </a:t>
            </a:r>
            <a:r>
              <a:rPr lang="es-CO" sz="2400" b="0" dirty="0" smtClean="0">
                <a:latin typeface="Arial"/>
                <a:cs typeface="Arial"/>
              </a:rPr>
              <a:t>o en millones. Debe reportase en miles de pesos.</a:t>
            </a:r>
          </a:p>
        </p:txBody>
      </p:sp>
      <p:sp>
        <p:nvSpPr>
          <p:cNvPr id="7" name="6 CuadroTexto"/>
          <p:cNvSpPr txBox="1"/>
          <p:nvPr/>
        </p:nvSpPr>
        <p:spPr>
          <a:xfrm>
            <a:off x="36512" y="1340768"/>
            <a:ext cx="9144000" cy="369332"/>
          </a:xfrm>
          <a:prstGeom prst="rect">
            <a:avLst/>
          </a:prstGeom>
          <a:solidFill>
            <a:srgbClr val="54000C"/>
          </a:solidFill>
        </p:spPr>
        <p:txBody>
          <a:bodyPr wrap="square" rtlCol="0">
            <a:spAutoFit/>
          </a:bodyPr>
          <a:lstStyle/>
          <a:p>
            <a:r>
              <a:rPr lang="es-CO" sz="1800" dirty="0" smtClean="0">
                <a:solidFill>
                  <a:schemeClr val="bg1"/>
                </a:solidFill>
                <a:latin typeface="Arial" pitchFamily="34" charset="0"/>
                <a:cs typeface="Arial" pitchFamily="34" charset="0"/>
              </a:rPr>
              <a:t>ERRORES FRECUENTES  EN EL REPORTE FORMATO ÚNICO TERRITORIAL - FUT</a:t>
            </a:r>
            <a:endParaRPr lang="es-CO" sz="1800" dirty="0">
              <a:solidFill>
                <a:schemeClr val="bg1"/>
              </a:solidFill>
              <a:latin typeface="Arial" pitchFamily="34" charset="0"/>
              <a:cs typeface="Arial" pitchFamily="34" charset="0"/>
            </a:endParaRPr>
          </a:p>
        </p:txBody>
      </p:sp>
      <p:sp>
        <p:nvSpPr>
          <p:cNvPr id="5" name="5 CuadroTexto"/>
          <p:cNvSpPr txBox="1"/>
          <p:nvPr/>
        </p:nvSpPr>
        <p:spPr>
          <a:xfrm>
            <a:off x="5076056" y="260648"/>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259468"/>
            <a:ext cx="8496944" cy="369332"/>
          </a:xfrm>
          <a:prstGeom prst="rect">
            <a:avLst/>
          </a:prstGeom>
          <a:solidFill>
            <a:srgbClr val="54000C"/>
          </a:solidFill>
        </p:spPr>
        <p:txBody>
          <a:bodyPr wrap="square">
            <a:spAutoFit/>
          </a:bodyPr>
          <a:lstStyle/>
          <a:p>
            <a:pPr algn="ctr" fontAlgn="b"/>
            <a:r>
              <a:rPr lang="es-ES" sz="1800" dirty="0" smtClean="0">
                <a:solidFill>
                  <a:schemeClr val="bg1"/>
                </a:solidFill>
                <a:latin typeface="Arial"/>
                <a:cs typeface="Arial"/>
              </a:rPr>
              <a:t>A</a:t>
            </a:r>
            <a:r>
              <a:rPr lang="es-CO" sz="1800" dirty="0" smtClean="0">
                <a:solidFill>
                  <a:schemeClr val="bg1"/>
                </a:solidFill>
                <a:latin typeface="Arial"/>
                <a:cs typeface="Arial"/>
              </a:rPr>
              <a:t> TENER EN CUENTA</a:t>
            </a:r>
            <a:endParaRPr lang="es-CO" sz="1800" dirty="0">
              <a:solidFill>
                <a:schemeClr val="bg1"/>
              </a:solidFill>
              <a:latin typeface="Arial"/>
              <a:cs typeface="Arial"/>
            </a:endParaRPr>
          </a:p>
        </p:txBody>
      </p:sp>
      <p:sp>
        <p:nvSpPr>
          <p:cNvPr id="5" name="4 CuadroTexto"/>
          <p:cNvSpPr txBox="1"/>
          <p:nvPr/>
        </p:nvSpPr>
        <p:spPr>
          <a:xfrm>
            <a:off x="179512" y="1700808"/>
            <a:ext cx="8640960" cy="5632310"/>
          </a:xfrm>
          <a:prstGeom prst="rect">
            <a:avLst/>
          </a:prstGeom>
          <a:noFill/>
        </p:spPr>
        <p:txBody>
          <a:bodyPr wrap="square" rtlCol="0">
            <a:spAutoFit/>
          </a:bodyPr>
          <a:lstStyle/>
          <a:p>
            <a:pPr marL="531813" indent="-531813" algn="just">
              <a:buFont typeface="Wingdings" panose="05000000000000000000" pitchFamily="2" charset="2"/>
              <a:buChar char="ü"/>
            </a:pPr>
            <a:r>
              <a:rPr lang="es-CO" b="0" dirty="0" smtClean="0"/>
              <a:t>Una </a:t>
            </a:r>
            <a:r>
              <a:rPr lang="es-CO" b="0" dirty="0"/>
              <a:t>vez cerrado el periodo de </a:t>
            </a:r>
            <a:r>
              <a:rPr lang="es-CO" b="0" dirty="0" smtClean="0"/>
              <a:t>reporte, la información reportada a través del Formato Único Territorial, no es susceptible de cambios, modificaciones o correcciones. </a:t>
            </a:r>
          </a:p>
          <a:p>
            <a:pPr marL="531813" indent="-531813" algn="just">
              <a:lnSpc>
                <a:spcPct val="50000"/>
              </a:lnSpc>
              <a:buFont typeface="Wingdings" panose="05000000000000000000" pitchFamily="2" charset="2"/>
              <a:buChar char="ü"/>
            </a:pPr>
            <a:endParaRPr lang="es-CO" b="0" dirty="0" smtClean="0"/>
          </a:p>
          <a:p>
            <a:pPr marL="531813" indent="-531813" algn="just">
              <a:buFont typeface="Wingdings" panose="05000000000000000000" pitchFamily="2" charset="2"/>
              <a:buChar char="ü"/>
            </a:pPr>
            <a:r>
              <a:rPr lang="es-CO" b="0" dirty="0" smtClean="0"/>
              <a:t>La calidad de los datos remitidos, es tan importante como el reporte oportuno.</a:t>
            </a:r>
          </a:p>
          <a:p>
            <a:pPr marL="531813" indent="-531813" algn="just">
              <a:lnSpc>
                <a:spcPct val="50000"/>
              </a:lnSpc>
              <a:buFont typeface="Wingdings" panose="05000000000000000000" pitchFamily="2" charset="2"/>
              <a:buChar char="ü"/>
            </a:pPr>
            <a:endParaRPr lang="es-CO" b="0" dirty="0" smtClean="0"/>
          </a:p>
          <a:p>
            <a:pPr marL="531813" indent="-531813" algn="just">
              <a:buFont typeface="Wingdings" panose="05000000000000000000" pitchFamily="2" charset="2"/>
              <a:buChar char="ü"/>
            </a:pPr>
            <a:r>
              <a:rPr lang="es-CO" b="0" dirty="0" smtClean="0"/>
              <a:t>El procesamiento y generación de información oficial debe considerarse un proceso crítico  y fundamental para la administración y manejo de los recursos.</a:t>
            </a:r>
          </a:p>
          <a:p>
            <a:pPr marL="531813" indent="-531813" algn="just">
              <a:lnSpc>
                <a:spcPct val="50000"/>
              </a:lnSpc>
              <a:buFont typeface="Wingdings" panose="05000000000000000000" pitchFamily="2" charset="2"/>
              <a:buChar char="ü"/>
            </a:pPr>
            <a:endParaRPr lang="es-CO" b="0" dirty="0" smtClean="0"/>
          </a:p>
          <a:p>
            <a:pPr marL="531813" indent="-531813" algn="just">
              <a:buFont typeface="Wingdings" panose="05000000000000000000" pitchFamily="2" charset="2"/>
              <a:buChar char="ü"/>
            </a:pPr>
            <a:r>
              <a:rPr lang="es-CO" b="0" dirty="0" smtClean="0"/>
              <a:t>Esta información se considera oficial y </a:t>
            </a:r>
            <a:r>
              <a:rPr lang="es-CO" dirty="0" smtClean="0"/>
              <a:t>es la base para todos los indicadore y decisiones sobre acciones preventivas o correctivas. </a:t>
            </a:r>
          </a:p>
          <a:p>
            <a:pPr marL="531813" indent="-531813" algn="just">
              <a:buFont typeface="Wingdings" panose="05000000000000000000" pitchFamily="2" charset="2"/>
              <a:buChar char="ü"/>
            </a:pPr>
            <a:endParaRPr lang="es-CO" b="0" dirty="0" smtClean="0"/>
          </a:p>
          <a:p>
            <a:pPr marL="355600" indent="-355600" algn="just">
              <a:buFont typeface="Wingdings" panose="05000000000000000000" pitchFamily="2" charset="2"/>
              <a:buChar char="ü"/>
            </a:pPr>
            <a:endParaRPr lang="es-CO" b="0" dirty="0"/>
          </a:p>
        </p:txBody>
      </p:sp>
      <p:sp>
        <p:nvSpPr>
          <p:cNvPr id="6" name="5 CuadroTexto"/>
          <p:cNvSpPr txBox="1"/>
          <p:nvPr/>
        </p:nvSpPr>
        <p:spPr>
          <a:xfrm>
            <a:off x="5076056" y="260648"/>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p>
        </p:txBody>
      </p:sp>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95536" y="1969090"/>
            <a:ext cx="8280920" cy="3831818"/>
          </a:xfrm>
          <a:prstGeom prst="rect">
            <a:avLst/>
          </a:prstGeom>
        </p:spPr>
        <p:txBody>
          <a:bodyPr wrap="square">
            <a:spAutoFit/>
          </a:bodyPr>
          <a:lstStyle/>
          <a:p>
            <a:pPr marL="457200" indent="-457200" algn="just">
              <a:buFont typeface="Wingdings" panose="05000000000000000000" pitchFamily="2" charset="2"/>
              <a:buChar char="ü"/>
            </a:pPr>
            <a:r>
              <a:rPr lang="es-ES" sz="2600" b="0" dirty="0" smtClean="0">
                <a:latin typeface="Arial" panose="020B0604020202020204" pitchFamily="34" charset="0"/>
                <a:cs typeface="Arial" panose="020B0604020202020204" pitchFamily="34" charset="0"/>
              </a:rPr>
              <a:t>Incorporación Global y por concepto de asignación de los recursos del SGP-Educación.</a:t>
            </a:r>
          </a:p>
          <a:p>
            <a:pPr algn="just"/>
            <a:endParaRPr lang="es-ES" sz="1600" b="0" dirty="0" smtClean="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ü"/>
            </a:pPr>
            <a:r>
              <a:rPr lang="es-ES" sz="2600" b="0" dirty="0" smtClean="0">
                <a:latin typeface="Arial" panose="020B0604020202020204" pitchFamily="34" charset="0"/>
                <a:cs typeface="Arial" panose="020B0604020202020204" pitchFamily="34" charset="0"/>
              </a:rPr>
              <a:t>Ejecución Recursos por fuente de financiación</a:t>
            </a:r>
          </a:p>
          <a:p>
            <a:pPr marL="171450" indent="-171450" algn="just">
              <a:buFont typeface="Wingdings" panose="05000000000000000000" pitchFamily="2" charset="2"/>
              <a:buChar char="ü"/>
            </a:pPr>
            <a:endParaRPr lang="es-ES" sz="1600" b="0" dirty="0" smtClean="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ü"/>
            </a:pPr>
            <a:r>
              <a:rPr lang="es-ES" sz="2600" b="0" dirty="0" smtClean="0">
                <a:latin typeface="Arial" panose="020B0604020202020204" pitchFamily="34" charset="0"/>
                <a:cs typeface="Arial" panose="020B0604020202020204" pitchFamily="34" charset="0"/>
              </a:rPr>
              <a:t>Equilibrio Presupuestal SGP-Educación</a:t>
            </a:r>
          </a:p>
          <a:p>
            <a:pPr marL="273050" indent="-273050" algn="just">
              <a:buFont typeface="Wingdings" panose="05000000000000000000" pitchFamily="2" charset="2"/>
              <a:buChar char="ü"/>
            </a:pPr>
            <a:endParaRPr lang="es-ES" sz="1600" b="0" dirty="0" smtClean="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ü"/>
            </a:pPr>
            <a:r>
              <a:rPr lang="es-ES" sz="2600" b="0" dirty="0" smtClean="0">
                <a:latin typeface="Arial" panose="020B0604020202020204" pitchFamily="34" charset="0"/>
                <a:cs typeface="Arial" panose="020B0604020202020204" pitchFamily="34" charset="0"/>
              </a:rPr>
              <a:t>Aplicación Gasto Administrativo</a:t>
            </a:r>
          </a:p>
          <a:p>
            <a:pPr algn="just">
              <a:lnSpc>
                <a:spcPct val="50000"/>
              </a:lnSpc>
            </a:pPr>
            <a:endParaRPr lang="es-ES" sz="2600" b="0" dirty="0" smtClean="0">
              <a:latin typeface="Arial" panose="020B0604020202020204" pitchFamily="34" charset="0"/>
              <a:cs typeface="Arial" panose="020B0604020202020204" pitchFamily="34" charset="0"/>
            </a:endParaRPr>
          </a:p>
          <a:p>
            <a:pPr algn="just"/>
            <a:r>
              <a:rPr lang="es-ES" sz="2600" b="0" dirty="0" smtClean="0">
                <a:latin typeface="Arial" panose="020B0604020202020204" pitchFamily="34" charset="0"/>
                <a:cs typeface="Arial" panose="020B0604020202020204" pitchFamily="34" charset="0"/>
              </a:rPr>
              <a:t>ESTOS INDICADORES SE REPORTAN A LA DAF Y ENTES DE CONTROL</a:t>
            </a:r>
          </a:p>
        </p:txBody>
      </p:sp>
      <p:sp>
        <p:nvSpPr>
          <p:cNvPr id="8" name="7 Rectángulo"/>
          <p:cNvSpPr/>
          <p:nvPr/>
        </p:nvSpPr>
        <p:spPr>
          <a:xfrm>
            <a:off x="395536" y="1444714"/>
            <a:ext cx="8280920" cy="430887"/>
          </a:xfrm>
          <a:prstGeom prst="rect">
            <a:avLst/>
          </a:prstGeom>
          <a:solidFill>
            <a:srgbClr val="54000C"/>
          </a:solidFill>
        </p:spPr>
        <p:txBody>
          <a:bodyPr wrap="square">
            <a:spAutoFit/>
          </a:bodyPr>
          <a:lstStyle/>
          <a:p>
            <a:pPr algn="ctr"/>
            <a:r>
              <a:rPr lang="es-ES" sz="2200" b="1" dirty="0" smtClean="0">
                <a:solidFill>
                  <a:schemeClr val="bg1"/>
                </a:solidFill>
              </a:rPr>
              <a:t>INDICADORES FINANCIEROS DE SEGUIMIENTO EN FUT</a:t>
            </a:r>
          </a:p>
        </p:txBody>
      </p:sp>
      <p:sp>
        <p:nvSpPr>
          <p:cNvPr id="4" name="5 CuadroTexto"/>
          <p:cNvSpPr txBox="1"/>
          <p:nvPr/>
        </p:nvSpPr>
        <p:spPr>
          <a:xfrm>
            <a:off x="5076056" y="260648"/>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p>
        </p:txBody>
      </p:sp>
    </p:spTree>
    <p:extLst>
      <p:ext uri="{BB962C8B-B14F-4D97-AF65-F5344CB8AC3E}">
        <p14:creationId xmlns:p14="http://schemas.microsoft.com/office/powerpoint/2010/main" val="1150971972"/>
      </p:ext>
    </p:extLst>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132179036"/>
              </p:ext>
            </p:extLst>
          </p:nvPr>
        </p:nvGraphicFramePr>
        <p:xfrm>
          <a:off x="539552" y="1399896"/>
          <a:ext cx="8136905" cy="4909423"/>
        </p:xfrm>
        <a:graphic>
          <a:graphicData uri="http://schemas.openxmlformats.org/drawingml/2006/table">
            <a:tbl>
              <a:tblPr/>
              <a:tblGrid>
                <a:gridCol w="2468127"/>
                <a:gridCol w="1636329"/>
                <a:gridCol w="1296144"/>
                <a:gridCol w="1440160"/>
                <a:gridCol w="1296145"/>
              </a:tblGrid>
              <a:tr h="649489">
                <a:tc gridSpan="5">
                  <a:txBody>
                    <a:bodyPr/>
                    <a:lstStyle/>
                    <a:p>
                      <a:pPr algn="ctr" fontAlgn="b"/>
                      <a:r>
                        <a:rPr lang="es-CO" sz="3200" b="1" i="0" u="none" strike="noStrike" dirty="0" smtClean="0">
                          <a:solidFill>
                            <a:srgbClr val="B81C14"/>
                          </a:solidFill>
                          <a:latin typeface="Arial" panose="020B0604020202020204" pitchFamily="34" charset="0"/>
                          <a:cs typeface="Arial" panose="020B0604020202020204" pitchFamily="34" charset="0"/>
                        </a:rPr>
                        <a:t>Reporte Incorporación 2° </a:t>
                      </a:r>
                      <a:r>
                        <a:rPr lang="es-CO" sz="3200" b="1" i="0" u="none" strike="noStrike" dirty="0">
                          <a:solidFill>
                            <a:srgbClr val="B81C14"/>
                          </a:solidFill>
                          <a:latin typeface="Arial" panose="020B0604020202020204" pitchFamily="34" charset="0"/>
                          <a:cs typeface="Arial" panose="020B0604020202020204" pitchFamily="34" charset="0"/>
                        </a:rPr>
                        <a:t>Trimestre </a:t>
                      </a:r>
                      <a:r>
                        <a:rPr lang="es-CO" sz="3200" b="1" i="0" u="none" strike="noStrike" dirty="0" smtClean="0">
                          <a:solidFill>
                            <a:srgbClr val="B81C14"/>
                          </a:solidFill>
                          <a:latin typeface="Arial" panose="020B0604020202020204" pitchFamily="34" charset="0"/>
                          <a:cs typeface="Arial" panose="020B0604020202020204" pitchFamily="34" charset="0"/>
                        </a:rPr>
                        <a:t>2013</a:t>
                      </a:r>
                    </a:p>
                    <a:p>
                      <a:pPr algn="ctr" fontAlgn="b"/>
                      <a:endParaRPr lang="es-CO" sz="1000" b="1" i="0" u="none" strike="noStrike" dirty="0">
                        <a:solidFill>
                          <a:srgbClr val="B81C14"/>
                        </a:solidFill>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779384">
                <a:tc>
                  <a:txBody>
                    <a:bodyPr/>
                    <a:lstStyle/>
                    <a:p>
                      <a:pPr algn="ctr" fontAlgn="b"/>
                      <a:r>
                        <a:rPr lang="es-CO" sz="2800" b="1" i="0" u="none" strike="noStrike" dirty="0">
                          <a:solidFill>
                            <a:srgbClr val="000000"/>
                          </a:solidFill>
                          <a:latin typeface="Arial" panose="020B0604020202020204" pitchFamily="34" charset="0"/>
                          <a:cs typeface="Arial" panose="020B0604020202020204" pitchFamily="34" charset="0"/>
                        </a:rPr>
                        <a:t>Clasificación</a:t>
                      </a:r>
                    </a:p>
                  </a:txBody>
                  <a:tcPr marL="9525" marR="9525" marT="9525" marB="0" anchor="ctr">
                    <a:lnL>
                      <a:noFill/>
                    </a:lnL>
                    <a:lnR>
                      <a:noFill/>
                    </a:lnR>
                    <a:lnT>
                      <a:noFill/>
                    </a:lnT>
                    <a:lnB>
                      <a:noFill/>
                    </a:lnB>
                    <a:solidFill>
                      <a:schemeClr val="bg2"/>
                    </a:solidFill>
                  </a:tcPr>
                </a:tc>
                <a:tc>
                  <a:txBody>
                    <a:bodyPr/>
                    <a:lstStyle/>
                    <a:p>
                      <a:pPr algn="ctr" fontAlgn="b"/>
                      <a:r>
                        <a:rPr lang="es-CO" sz="2400" b="1" i="0" u="none" strike="noStrike" dirty="0" smtClean="0">
                          <a:solidFill>
                            <a:srgbClr val="000000"/>
                          </a:solidFill>
                          <a:latin typeface="Arial" panose="020B0604020202020204" pitchFamily="34" charset="0"/>
                          <a:cs typeface="Arial" panose="020B0604020202020204" pitchFamily="34" charset="0"/>
                        </a:rPr>
                        <a:t>Prestación Servicio</a:t>
                      </a:r>
                      <a:endParaRPr lang="es-CO" sz="2400" b="1"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2"/>
                    </a:solidFill>
                  </a:tcPr>
                </a:tc>
                <a:tc>
                  <a:txBody>
                    <a:bodyPr/>
                    <a:lstStyle/>
                    <a:p>
                      <a:pPr algn="ctr" fontAlgn="b"/>
                      <a:r>
                        <a:rPr lang="es-CO" sz="2400" b="1" i="0" u="none" strike="noStrike" dirty="0">
                          <a:solidFill>
                            <a:srgbClr val="000000"/>
                          </a:solidFill>
                          <a:latin typeface="Arial" panose="020B0604020202020204" pitchFamily="34" charset="0"/>
                          <a:cs typeface="Arial" panose="020B0604020202020204" pitchFamily="34" charset="0"/>
                        </a:rPr>
                        <a:t>Calidad </a:t>
                      </a:r>
                      <a:r>
                        <a:rPr lang="es-CO" sz="2400" b="1" i="0" u="none" strike="noStrike" dirty="0" err="1" smtClean="0">
                          <a:solidFill>
                            <a:srgbClr val="000000"/>
                          </a:solidFill>
                          <a:latin typeface="Arial" panose="020B0604020202020204" pitchFamily="34" charset="0"/>
                          <a:cs typeface="Arial" panose="020B0604020202020204" pitchFamily="34" charset="0"/>
                        </a:rPr>
                        <a:t>Gratuid</a:t>
                      </a:r>
                      <a:r>
                        <a:rPr lang="es-CO" sz="2400" b="1" i="0" u="none" strike="noStrike" dirty="0" smtClean="0">
                          <a:solidFill>
                            <a:srgbClr val="000000"/>
                          </a:solidFill>
                          <a:latin typeface="Arial" panose="020B0604020202020204" pitchFamily="34" charset="0"/>
                          <a:cs typeface="Arial" panose="020B0604020202020204" pitchFamily="34" charset="0"/>
                        </a:rPr>
                        <a:t>.</a:t>
                      </a:r>
                      <a:endParaRPr lang="es-CO" sz="2400" b="1"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2"/>
                    </a:solidFill>
                  </a:tcPr>
                </a:tc>
                <a:tc>
                  <a:txBody>
                    <a:bodyPr/>
                    <a:lstStyle/>
                    <a:p>
                      <a:pPr algn="ctr" fontAlgn="b"/>
                      <a:r>
                        <a:rPr lang="es-CO" sz="2400" b="1" i="0" u="none" strike="noStrike" dirty="0">
                          <a:solidFill>
                            <a:srgbClr val="000000"/>
                          </a:solidFill>
                          <a:latin typeface="Arial" panose="020B0604020202020204" pitchFamily="34" charset="0"/>
                          <a:cs typeface="Arial" panose="020B0604020202020204" pitchFamily="34" charset="0"/>
                        </a:rPr>
                        <a:t>Calidad Matrícula</a:t>
                      </a:r>
                    </a:p>
                  </a:txBody>
                  <a:tcPr marL="9525" marR="9525" marT="9525" marB="0" anchor="ctr">
                    <a:lnL>
                      <a:noFill/>
                    </a:lnL>
                    <a:lnR>
                      <a:noFill/>
                    </a:lnR>
                    <a:lnT>
                      <a:noFill/>
                    </a:lnT>
                    <a:lnB>
                      <a:noFill/>
                    </a:lnB>
                    <a:solidFill>
                      <a:schemeClr val="bg2"/>
                    </a:solidFill>
                  </a:tcPr>
                </a:tc>
                <a:tc>
                  <a:txBody>
                    <a:bodyPr/>
                    <a:lstStyle/>
                    <a:p>
                      <a:pPr algn="ctr" fontAlgn="b"/>
                      <a:r>
                        <a:rPr lang="es-CO" sz="2400" b="1" i="0" u="none" strike="noStrike" dirty="0" smtClean="0">
                          <a:solidFill>
                            <a:srgbClr val="000000"/>
                          </a:solidFill>
                          <a:latin typeface="Arial" panose="020B0604020202020204" pitchFamily="34" charset="0"/>
                          <a:cs typeface="Arial" panose="020B0604020202020204" pitchFamily="34" charset="0"/>
                        </a:rPr>
                        <a:t>Cancel.</a:t>
                      </a:r>
                    </a:p>
                    <a:p>
                      <a:pPr algn="ctr" fontAlgn="b"/>
                      <a:r>
                        <a:rPr lang="es-CO" sz="2400" b="1" i="0" u="none" strike="noStrike" dirty="0" err="1" smtClean="0">
                          <a:solidFill>
                            <a:srgbClr val="000000"/>
                          </a:solidFill>
                          <a:latin typeface="Arial" panose="020B0604020202020204" pitchFamily="34" charset="0"/>
                          <a:cs typeface="Arial" panose="020B0604020202020204" pitchFamily="34" charset="0"/>
                        </a:rPr>
                        <a:t>Prestac</a:t>
                      </a:r>
                      <a:r>
                        <a:rPr lang="es-CO" sz="2400" b="1" i="0" u="none" strike="noStrike" dirty="0" smtClean="0">
                          <a:solidFill>
                            <a:srgbClr val="000000"/>
                          </a:solidFill>
                          <a:latin typeface="Arial" panose="020B0604020202020204" pitchFamily="34" charset="0"/>
                          <a:cs typeface="Arial" panose="020B0604020202020204" pitchFamily="34" charset="0"/>
                        </a:rPr>
                        <a:t>.</a:t>
                      </a:r>
                      <a:endParaRPr lang="es-CO" sz="2400" b="1"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2"/>
                    </a:solidFill>
                  </a:tcPr>
                </a:tc>
              </a:tr>
              <a:tr h="395797">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Aceptable</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rgbClr val="92D050"/>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38</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rgbClr val="92D05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44</a:t>
                      </a:r>
                    </a:p>
                  </a:txBody>
                  <a:tcPr marL="9525" marR="9525" marT="9525" marB="0" anchor="ctr">
                    <a:lnL>
                      <a:noFill/>
                    </a:lnL>
                    <a:lnR>
                      <a:noFill/>
                    </a:lnR>
                    <a:lnT>
                      <a:noFill/>
                    </a:lnT>
                    <a:lnB>
                      <a:noFill/>
                    </a:lnB>
                    <a:solidFill>
                      <a:srgbClr val="92D05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38</a:t>
                      </a:r>
                    </a:p>
                  </a:txBody>
                  <a:tcPr marL="9525" marR="9525" marT="9525" marB="0" anchor="ctr">
                    <a:lnL>
                      <a:noFill/>
                    </a:lnL>
                    <a:lnR>
                      <a:noFill/>
                    </a:lnR>
                    <a:lnT>
                      <a:noFill/>
                    </a:lnT>
                    <a:lnB>
                      <a:noFill/>
                    </a:lnB>
                    <a:solidFill>
                      <a:srgbClr val="92D05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11</a:t>
                      </a:r>
                    </a:p>
                  </a:txBody>
                  <a:tcPr marL="9525" marR="9525" marT="9525" marB="0" anchor="ctr">
                    <a:lnL>
                      <a:noFill/>
                    </a:lnL>
                    <a:lnR>
                      <a:noFill/>
                    </a:lnR>
                    <a:lnT>
                      <a:noFill/>
                    </a:lnT>
                    <a:lnB>
                      <a:noFill/>
                    </a:lnB>
                    <a:solidFill>
                      <a:srgbClr val="92D050"/>
                    </a:solidFill>
                  </a:tcPr>
                </a:tc>
              </a:tr>
              <a:tr h="391600">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Crítico </a:t>
                      </a:r>
                      <a:r>
                        <a:rPr lang="es-CO" sz="2800" b="0" i="0" u="none" strike="noStrike" dirty="0">
                          <a:solidFill>
                            <a:srgbClr val="000000"/>
                          </a:solidFill>
                          <a:latin typeface="Arial" panose="020B0604020202020204" pitchFamily="34" charset="0"/>
                          <a:cs typeface="Arial" panose="020B0604020202020204" pitchFamily="34" charset="0"/>
                        </a:rPr>
                        <a:t>Bajo</a:t>
                      </a:r>
                    </a:p>
                  </a:txBody>
                  <a:tcPr marL="9525" marR="9525" marT="9525" marB="0" anchor="ctr">
                    <a:lnL>
                      <a:noFill/>
                    </a:lnL>
                    <a:lnR>
                      <a:noFill/>
                    </a:lnR>
                    <a:lnT>
                      <a:noFill/>
                    </a:lnT>
                    <a:lnB>
                      <a:noFill/>
                    </a:lnB>
                    <a:solidFill>
                      <a:srgbClr val="FFC000"/>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8</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rgbClr val="FFC00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1</a:t>
                      </a:r>
                    </a:p>
                  </a:txBody>
                  <a:tcPr marL="9525" marR="9525" marT="9525" marB="0" anchor="ctr">
                    <a:lnL>
                      <a:noFill/>
                    </a:lnL>
                    <a:lnR>
                      <a:noFill/>
                    </a:lnR>
                    <a:lnT>
                      <a:noFill/>
                    </a:lnT>
                    <a:lnB>
                      <a:noFill/>
                    </a:lnB>
                    <a:solidFill>
                      <a:srgbClr val="FFC00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1</a:t>
                      </a:r>
                    </a:p>
                  </a:txBody>
                  <a:tcPr marL="9525" marR="9525" marT="9525" marB="0" anchor="ctr">
                    <a:lnL>
                      <a:noFill/>
                    </a:lnL>
                    <a:lnR>
                      <a:noFill/>
                    </a:lnR>
                    <a:lnT>
                      <a:noFill/>
                    </a:lnT>
                    <a:lnB>
                      <a:noFill/>
                    </a:lnB>
                    <a:solidFill>
                      <a:srgbClr val="FFC00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4</a:t>
                      </a:r>
                    </a:p>
                  </a:txBody>
                  <a:tcPr marL="9525" marR="9525" marT="9525" marB="0" anchor="ctr">
                    <a:lnL>
                      <a:noFill/>
                    </a:lnL>
                    <a:lnR>
                      <a:noFill/>
                    </a:lnR>
                    <a:lnT>
                      <a:noFill/>
                    </a:lnT>
                    <a:lnB>
                      <a:noFill/>
                    </a:lnB>
                    <a:solidFill>
                      <a:srgbClr val="FFC000"/>
                    </a:solidFill>
                  </a:tcPr>
                </a:tc>
              </a:tr>
              <a:tr h="387403">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Crítico </a:t>
                      </a:r>
                      <a:r>
                        <a:rPr lang="es-CO" sz="2800" b="0" i="0" u="none" strike="noStrike" dirty="0">
                          <a:solidFill>
                            <a:srgbClr val="000000"/>
                          </a:solidFill>
                          <a:latin typeface="Arial" panose="020B0604020202020204" pitchFamily="34" charset="0"/>
                          <a:cs typeface="Arial" panose="020B0604020202020204" pitchFamily="34" charset="0"/>
                        </a:rPr>
                        <a:t>Medio</a:t>
                      </a:r>
                    </a:p>
                  </a:txBody>
                  <a:tcPr marL="9525" marR="9525" marT="9525" marB="0" anchor="ctr">
                    <a:lnL>
                      <a:noFill/>
                    </a:lnL>
                    <a:lnR>
                      <a:noFill/>
                    </a:lnR>
                    <a:lnT>
                      <a:noFill/>
                    </a:lnT>
                    <a:lnB>
                      <a:noFill/>
                    </a:lnB>
                    <a:solidFill>
                      <a:schemeClr val="accent6">
                        <a:lumMod val="75000"/>
                      </a:schemeClr>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2</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accent6">
                        <a:lumMod val="75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1</a:t>
                      </a:r>
                    </a:p>
                  </a:txBody>
                  <a:tcPr marL="9525" marR="9525" marT="9525" marB="0" anchor="ctr">
                    <a:lnL>
                      <a:noFill/>
                    </a:lnL>
                    <a:lnR>
                      <a:noFill/>
                    </a:lnR>
                    <a:lnT>
                      <a:noFill/>
                    </a:lnT>
                    <a:lnB>
                      <a:noFill/>
                    </a:lnB>
                    <a:solidFill>
                      <a:schemeClr val="accent6">
                        <a:lumMod val="75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2</a:t>
                      </a:r>
                    </a:p>
                  </a:txBody>
                  <a:tcPr marL="9525" marR="9525" marT="9525" marB="0" anchor="ctr">
                    <a:lnL>
                      <a:noFill/>
                    </a:lnL>
                    <a:lnR>
                      <a:noFill/>
                    </a:lnR>
                    <a:lnT>
                      <a:noFill/>
                    </a:lnT>
                    <a:lnB>
                      <a:noFill/>
                    </a:lnB>
                    <a:solidFill>
                      <a:schemeClr val="accent6">
                        <a:lumMod val="75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4</a:t>
                      </a:r>
                    </a:p>
                  </a:txBody>
                  <a:tcPr marL="9525" marR="9525" marT="9525" marB="0" anchor="ctr">
                    <a:lnL>
                      <a:noFill/>
                    </a:lnL>
                    <a:lnR>
                      <a:noFill/>
                    </a:lnR>
                    <a:lnT>
                      <a:noFill/>
                    </a:lnT>
                    <a:lnB>
                      <a:noFill/>
                    </a:lnB>
                    <a:solidFill>
                      <a:schemeClr val="accent6">
                        <a:lumMod val="75000"/>
                      </a:schemeClr>
                    </a:solidFill>
                  </a:tcPr>
                </a:tc>
              </a:tr>
              <a:tr h="383206">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Crítico </a:t>
                      </a:r>
                      <a:r>
                        <a:rPr lang="es-CO" sz="2800" b="0" i="0" u="none" strike="noStrike" dirty="0">
                          <a:solidFill>
                            <a:srgbClr val="000000"/>
                          </a:solidFill>
                          <a:latin typeface="Arial" panose="020B0604020202020204" pitchFamily="34" charset="0"/>
                          <a:cs typeface="Arial" panose="020B0604020202020204" pitchFamily="34" charset="0"/>
                        </a:rPr>
                        <a:t>Alto</a:t>
                      </a:r>
                    </a:p>
                  </a:txBody>
                  <a:tcPr marL="9525" marR="9525" marT="9525" marB="0" anchor="ctr">
                    <a:lnL>
                      <a:noFill/>
                    </a:lnL>
                    <a:lnR>
                      <a:noFill/>
                    </a:lnR>
                    <a:lnT>
                      <a:noFill/>
                    </a:lnT>
                    <a:lnB>
                      <a:noFill/>
                    </a:lnB>
                    <a:solidFill>
                      <a:srgbClr val="FF0000"/>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31</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rgbClr val="FF000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6</a:t>
                      </a:r>
                    </a:p>
                  </a:txBody>
                  <a:tcPr marL="9525" marR="9525" marT="9525" marB="0" anchor="ctr">
                    <a:lnL>
                      <a:noFill/>
                    </a:lnL>
                    <a:lnR>
                      <a:noFill/>
                    </a:lnR>
                    <a:lnT>
                      <a:noFill/>
                    </a:lnT>
                    <a:lnB>
                      <a:noFill/>
                    </a:lnB>
                    <a:solidFill>
                      <a:srgbClr val="FF000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7</a:t>
                      </a:r>
                    </a:p>
                  </a:txBody>
                  <a:tcPr marL="9525" marR="9525" marT="9525" marB="0" anchor="ctr">
                    <a:lnL>
                      <a:noFill/>
                    </a:lnL>
                    <a:lnR>
                      <a:noFill/>
                    </a:lnR>
                    <a:lnT>
                      <a:noFill/>
                    </a:lnT>
                    <a:lnB>
                      <a:noFill/>
                    </a:lnB>
                    <a:solidFill>
                      <a:srgbClr val="FF0000"/>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5</a:t>
                      </a:r>
                    </a:p>
                  </a:txBody>
                  <a:tcPr marL="9525" marR="9525" marT="9525" marB="0" anchor="ctr">
                    <a:lnL>
                      <a:noFill/>
                    </a:lnL>
                    <a:lnR>
                      <a:noFill/>
                    </a:lnR>
                    <a:lnT>
                      <a:noFill/>
                    </a:lnT>
                    <a:lnB>
                      <a:noFill/>
                    </a:lnB>
                    <a:solidFill>
                      <a:srgbClr val="FF0000"/>
                    </a:solidFill>
                  </a:tcPr>
                </a:tc>
              </a:tr>
              <a:tr h="739049">
                <a:tc>
                  <a:txBody>
                    <a:bodyPr/>
                    <a:lstStyle/>
                    <a:p>
                      <a:pPr marL="95250" indent="-95250" algn="l" fontAlgn="b"/>
                      <a:r>
                        <a:rPr lang="es-CO" sz="2800" b="0" i="0" u="none" strike="noStrike" dirty="0" smtClean="0">
                          <a:solidFill>
                            <a:srgbClr val="000000"/>
                          </a:solidFill>
                          <a:latin typeface="Arial" panose="020B0604020202020204" pitchFamily="34" charset="0"/>
                          <a:cs typeface="Arial" panose="020B0604020202020204" pitchFamily="34" charset="0"/>
                        </a:rPr>
                        <a:t> Datos     Inconsistentes</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1">
                        <a:lumMod val="75000"/>
                      </a:schemeClr>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15</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1">
                        <a:lumMod val="75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1</a:t>
                      </a:r>
                    </a:p>
                  </a:txBody>
                  <a:tcPr marL="9525" marR="9525" marT="9525" marB="0" anchor="ctr">
                    <a:lnL>
                      <a:noFill/>
                    </a:lnL>
                    <a:lnR>
                      <a:noFill/>
                    </a:lnR>
                    <a:lnT>
                      <a:noFill/>
                    </a:lnT>
                    <a:lnB>
                      <a:noFill/>
                    </a:lnB>
                    <a:solidFill>
                      <a:schemeClr val="bg1">
                        <a:lumMod val="75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11</a:t>
                      </a:r>
                    </a:p>
                  </a:txBody>
                  <a:tcPr marL="9525" marR="9525" marT="9525" marB="0" anchor="ctr">
                    <a:lnL>
                      <a:noFill/>
                    </a:lnL>
                    <a:lnR>
                      <a:noFill/>
                    </a:lnR>
                    <a:lnT>
                      <a:noFill/>
                    </a:lnT>
                    <a:lnB>
                      <a:noFill/>
                    </a:lnB>
                    <a:solidFill>
                      <a:schemeClr val="bg1">
                        <a:lumMod val="75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5</a:t>
                      </a:r>
                    </a:p>
                  </a:txBody>
                  <a:tcPr marL="9525" marR="9525" marT="9525" marB="0" anchor="ctr">
                    <a:lnL>
                      <a:noFill/>
                    </a:lnL>
                    <a:lnR>
                      <a:noFill/>
                    </a:lnR>
                    <a:lnT>
                      <a:noFill/>
                    </a:lnT>
                    <a:lnB>
                      <a:noFill/>
                    </a:lnB>
                    <a:solidFill>
                      <a:schemeClr val="bg1">
                        <a:lumMod val="75000"/>
                      </a:schemeClr>
                    </a:solidFill>
                  </a:tcPr>
                </a:tc>
              </a:tr>
              <a:tr h="380140">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Sin </a:t>
                      </a:r>
                      <a:r>
                        <a:rPr lang="es-CO" sz="2800" b="0" i="0" u="none" strike="noStrike" dirty="0">
                          <a:solidFill>
                            <a:srgbClr val="000000"/>
                          </a:solidFill>
                          <a:latin typeface="Arial" panose="020B0604020202020204" pitchFamily="34" charset="0"/>
                          <a:cs typeface="Arial" panose="020B0604020202020204" pitchFamily="34" charset="0"/>
                        </a:rPr>
                        <a:t>Datos</a:t>
                      </a:r>
                    </a:p>
                  </a:txBody>
                  <a:tcPr marL="9525" marR="9525" marT="9525" marB="0" anchor="ctr">
                    <a:lnL>
                      <a:noFill/>
                    </a:lnL>
                    <a:lnR>
                      <a:noFill/>
                    </a:lnR>
                    <a:lnT>
                      <a:noFill/>
                    </a:lnT>
                    <a:lnB>
                      <a:noFill/>
                    </a:lnB>
                    <a:solidFill>
                      <a:schemeClr val="bg1">
                        <a:lumMod val="50000"/>
                      </a:schemeClr>
                    </a:solidFill>
                  </a:tcPr>
                </a:tc>
                <a:tc>
                  <a:txBody>
                    <a:bodyPr/>
                    <a:lstStyle/>
                    <a:p>
                      <a:pPr algn="ctr" fontAlgn="b"/>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1">
                        <a:lumMod val="50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12</a:t>
                      </a:r>
                    </a:p>
                  </a:txBody>
                  <a:tcPr marL="9525" marR="9525" marT="9525" marB="0" anchor="ctr">
                    <a:lnL>
                      <a:noFill/>
                    </a:lnL>
                    <a:lnR>
                      <a:noFill/>
                    </a:lnR>
                    <a:lnT>
                      <a:noFill/>
                    </a:lnT>
                    <a:lnB>
                      <a:noFill/>
                    </a:lnB>
                    <a:solidFill>
                      <a:schemeClr val="bg1">
                        <a:lumMod val="50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6</a:t>
                      </a:r>
                    </a:p>
                  </a:txBody>
                  <a:tcPr marL="9525" marR="9525" marT="9525" marB="0" anchor="ctr">
                    <a:lnL>
                      <a:noFill/>
                    </a:lnL>
                    <a:lnR>
                      <a:noFill/>
                    </a:lnR>
                    <a:lnT>
                      <a:noFill/>
                    </a:lnT>
                    <a:lnB>
                      <a:noFill/>
                    </a:lnB>
                    <a:solidFill>
                      <a:schemeClr val="bg1">
                        <a:lumMod val="50000"/>
                      </a:schemeClr>
                    </a:solidFill>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4</a:t>
                      </a:r>
                    </a:p>
                  </a:txBody>
                  <a:tcPr marL="9525" marR="9525" marT="9525" marB="0" anchor="ctr">
                    <a:lnL>
                      <a:noFill/>
                    </a:lnL>
                    <a:lnR>
                      <a:noFill/>
                    </a:lnR>
                    <a:lnT>
                      <a:noFill/>
                    </a:lnT>
                    <a:lnB>
                      <a:noFill/>
                    </a:lnB>
                    <a:solidFill>
                      <a:schemeClr val="bg1">
                        <a:lumMod val="50000"/>
                      </a:schemeClr>
                    </a:solidFill>
                  </a:tcPr>
                </a:tc>
              </a:tr>
              <a:tr h="231927">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Totales</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2">
                        <a:lumMod val="90000"/>
                      </a:schemeClr>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94</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2">
                        <a:lumMod val="90000"/>
                      </a:schemeClr>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65</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2">
                        <a:lumMod val="90000"/>
                      </a:schemeClr>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65</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2">
                        <a:lumMod val="90000"/>
                      </a:schemeClr>
                    </a:solidFill>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33</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chemeClr val="bg2">
                        <a:lumMod val="90000"/>
                      </a:schemeClr>
                    </a:solidFill>
                  </a:tcPr>
                </a:tc>
              </a:tr>
            </a:tbl>
          </a:graphicData>
        </a:graphic>
      </p:graphicFrame>
      <p:sp>
        <p:nvSpPr>
          <p:cNvPr id="3" name="5 CuadroTexto"/>
          <p:cNvSpPr txBox="1"/>
          <p:nvPr/>
        </p:nvSpPr>
        <p:spPr>
          <a:xfrm>
            <a:off x="5076056" y="260648"/>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p>
        </p:txBody>
      </p:sp>
    </p:spTree>
    <p:extLst>
      <p:ext uri="{BB962C8B-B14F-4D97-AF65-F5344CB8AC3E}">
        <p14:creationId xmlns:p14="http://schemas.microsoft.com/office/powerpoint/2010/main" val="1460342227"/>
      </p:ext>
    </p:extLst>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68760"/>
            <a:ext cx="8229600" cy="560096"/>
          </a:xfrm>
        </p:spPr>
        <p:txBody>
          <a:bodyPr/>
          <a:lstStyle/>
          <a:p>
            <a:r>
              <a:rPr lang="es-CO" sz="3200" b="1" dirty="0" smtClean="0"/>
              <a:t>CONTENIDO</a:t>
            </a:r>
            <a:endParaRPr lang="es-CO" sz="3200" b="1" dirty="0"/>
          </a:p>
        </p:txBody>
      </p:sp>
      <p:sp>
        <p:nvSpPr>
          <p:cNvPr id="3" name="2 Marcador de contenido"/>
          <p:cNvSpPr>
            <a:spLocks noGrp="1"/>
          </p:cNvSpPr>
          <p:nvPr>
            <p:ph idx="1"/>
          </p:nvPr>
        </p:nvSpPr>
        <p:spPr>
          <a:xfrm>
            <a:off x="395536" y="1883965"/>
            <a:ext cx="8640960" cy="3993307"/>
          </a:xfrm>
        </p:spPr>
        <p:txBody>
          <a:bodyPr/>
          <a:lstStyle/>
          <a:p>
            <a:pPr marL="514350" indent="-514350">
              <a:buFont typeface="+mj-lt"/>
              <a:buAutoNum type="arabicPeriod"/>
            </a:pPr>
            <a:r>
              <a:rPr lang="es-CO" sz="2400" dirty="0" smtClean="0"/>
              <a:t>METODOLOGIA RECURSOS COMPLEMENTARIOS</a:t>
            </a:r>
          </a:p>
          <a:p>
            <a:pPr marL="514350" indent="-514350">
              <a:lnSpc>
                <a:spcPct val="60000"/>
              </a:lnSpc>
              <a:buFont typeface="+mj-lt"/>
              <a:buAutoNum type="arabicPeriod"/>
            </a:pPr>
            <a:endParaRPr lang="es-CO" sz="2400" dirty="0" smtClean="0"/>
          </a:p>
          <a:p>
            <a:pPr marL="514350" indent="-514350">
              <a:buFont typeface="+mj-lt"/>
              <a:buAutoNum type="arabicPeriod"/>
            </a:pPr>
            <a:r>
              <a:rPr lang="es-CO" sz="2400" dirty="0" smtClean="0"/>
              <a:t>DEUDAS LABORALES</a:t>
            </a:r>
          </a:p>
          <a:p>
            <a:pPr marL="514350" indent="-514350">
              <a:lnSpc>
                <a:spcPct val="60000"/>
              </a:lnSpc>
              <a:buFont typeface="+mj-lt"/>
              <a:buAutoNum type="arabicPeriod"/>
            </a:pPr>
            <a:endParaRPr lang="es-CO" sz="2400" dirty="0"/>
          </a:p>
          <a:p>
            <a:pPr marL="514350" indent="-514350">
              <a:buFont typeface="+mj-lt"/>
              <a:buAutoNum type="arabicPeriod"/>
            </a:pPr>
            <a:r>
              <a:rPr lang="es-CO" sz="2400" dirty="0" smtClean="0"/>
              <a:t>FINANCIACIÓN </a:t>
            </a:r>
            <a:r>
              <a:rPr lang="es-CO" sz="2400" dirty="0"/>
              <a:t>DEL SECTOR Y REPORTE DE </a:t>
            </a:r>
            <a:r>
              <a:rPr lang="es-CO" sz="2400" dirty="0" smtClean="0"/>
              <a:t>INFORMACIÓN</a:t>
            </a:r>
          </a:p>
          <a:p>
            <a:pPr marL="514350" indent="-514350">
              <a:lnSpc>
                <a:spcPct val="60000"/>
              </a:lnSpc>
              <a:buFont typeface="+mj-lt"/>
              <a:buAutoNum type="arabicPeriod"/>
            </a:pPr>
            <a:endParaRPr lang="es-CO" sz="2400" dirty="0"/>
          </a:p>
          <a:p>
            <a:pPr marL="514350" indent="-514350">
              <a:buFont typeface="+mj-lt"/>
              <a:buAutoNum type="arabicPeriod"/>
            </a:pPr>
            <a:r>
              <a:rPr lang="es-CO" sz="2400" dirty="0" smtClean="0"/>
              <a:t>MEJORAMIENTO DE GESTION FINANCIERA</a:t>
            </a:r>
          </a:p>
          <a:p>
            <a:pPr marL="514350" indent="-514350">
              <a:lnSpc>
                <a:spcPct val="60000"/>
              </a:lnSpc>
              <a:buFont typeface="+mj-lt"/>
              <a:buAutoNum type="arabicPeriod"/>
            </a:pPr>
            <a:endParaRPr lang="es-CO" sz="2400" dirty="0" smtClean="0"/>
          </a:p>
          <a:p>
            <a:pPr marL="514350" indent="-514350">
              <a:buFont typeface="+mj-lt"/>
              <a:buAutoNum type="arabicPeriod"/>
            </a:pPr>
            <a:r>
              <a:rPr lang="es-CO" sz="2400" dirty="0" smtClean="0"/>
              <a:t>RENDICION DE CUENTAS</a:t>
            </a:r>
          </a:p>
        </p:txBody>
      </p:sp>
    </p:spTree>
    <p:extLst>
      <p:ext uri="{BB962C8B-B14F-4D97-AF65-F5344CB8AC3E}">
        <p14:creationId xmlns:p14="http://schemas.microsoft.com/office/powerpoint/2010/main" val="797147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a:graphicFrameLocks/>
          </p:cNvGraphicFramePr>
          <p:nvPr>
            <p:extLst>
              <p:ext uri="{D42A27DB-BD31-4B8C-83A1-F6EECF244321}">
                <p14:modId xmlns:p14="http://schemas.microsoft.com/office/powerpoint/2010/main" val="3124039303"/>
              </p:ext>
            </p:extLst>
          </p:nvPr>
        </p:nvGraphicFramePr>
        <p:xfrm>
          <a:off x="323528" y="1412776"/>
          <a:ext cx="8352928"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683568" y="1412776"/>
            <a:ext cx="7920880" cy="461665"/>
          </a:xfrm>
          <a:prstGeom prst="rect">
            <a:avLst/>
          </a:prstGeom>
          <a:noFill/>
        </p:spPr>
        <p:txBody>
          <a:bodyPr wrap="square" rtlCol="0">
            <a:spAutoFit/>
          </a:bodyPr>
          <a:lstStyle/>
          <a:p>
            <a:pPr algn="ctr"/>
            <a:r>
              <a:rPr lang="es-CO" dirty="0" smtClean="0">
                <a:solidFill>
                  <a:srgbClr val="54000C"/>
                </a:solidFill>
              </a:rPr>
              <a:t>E.T. CON REPORTE DE INCORPORACIÓN III </a:t>
            </a:r>
            <a:r>
              <a:rPr lang="es-CO" dirty="0" err="1" smtClean="0">
                <a:solidFill>
                  <a:srgbClr val="54000C"/>
                </a:solidFill>
              </a:rPr>
              <a:t>ttre</a:t>
            </a:r>
            <a:r>
              <a:rPr lang="es-CO" dirty="0" smtClean="0">
                <a:solidFill>
                  <a:srgbClr val="54000C"/>
                </a:solidFill>
              </a:rPr>
              <a:t> 2013</a:t>
            </a:r>
            <a:endParaRPr lang="es-CO" dirty="0">
              <a:solidFill>
                <a:srgbClr val="54000C"/>
              </a:solidFill>
            </a:endParaRPr>
          </a:p>
        </p:txBody>
      </p:sp>
    </p:spTree>
    <p:extLst>
      <p:ext uri="{BB962C8B-B14F-4D97-AF65-F5344CB8AC3E}">
        <p14:creationId xmlns:p14="http://schemas.microsoft.com/office/powerpoint/2010/main" val="2710514542"/>
      </p:ext>
    </p:extLst>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526815" y="1124744"/>
            <a:ext cx="7848872" cy="523220"/>
          </a:xfrm>
          <a:prstGeom prst="rect">
            <a:avLst/>
          </a:prstGeom>
          <a:noFill/>
        </p:spPr>
        <p:txBody>
          <a:bodyPr wrap="square" rtlCol="0">
            <a:spAutoFit/>
          </a:bodyPr>
          <a:lstStyle/>
          <a:p>
            <a:pPr algn="ctr"/>
            <a:r>
              <a:rPr lang="es-CO" sz="2800" dirty="0" smtClean="0">
                <a:solidFill>
                  <a:srgbClr val="54000C"/>
                </a:solidFill>
              </a:rPr>
              <a:t>Datos Inconsistentes</a:t>
            </a:r>
            <a:endParaRPr lang="es-CO" sz="2800" dirty="0">
              <a:solidFill>
                <a:srgbClr val="54000C"/>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433294549"/>
              </p:ext>
            </p:extLst>
          </p:nvPr>
        </p:nvGraphicFramePr>
        <p:xfrm>
          <a:off x="2771800" y="2348880"/>
          <a:ext cx="1440160" cy="283845"/>
        </p:xfrm>
        <a:graphic>
          <a:graphicData uri="http://schemas.openxmlformats.org/drawingml/2006/table">
            <a:tbl>
              <a:tblPr>
                <a:tableStyleId>{5C22544A-7EE6-4342-B048-85BDC9FD1C3A}</a:tableStyleId>
              </a:tblPr>
              <a:tblGrid>
                <a:gridCol w="1440160"/>
              </a:tblGrid>
              <a:tr h="167258">
                <a:tc>
                  <a:txBody>
                    <a:bodyPr/>
                    <a:lstStyle/>
                    <a:p>
                      <a:pPr algn="l" fontAlgn="b"/>
                      <a:r>
                        <a:rPr lang="es-CO" sz="1800" u="none" strike="noStrike" dirty="0" smtClean="0">
                          <a:effectLst/>
                        </a:rPr>
                        <a:t> CUCUTA</a:t>
                      </a:r>
                      <a:endParaRPr lang="es-CO" sz="1800" b="0" i="0" u="none" strike="noStrike" dirty="0">
                        <a:solidFill>
                          <a:srgbClr val="000000"/>
                        </a:solidFill>
                        <a:effectLst/>
                        <a:latin typeface="Calibri"/>
                      </a:endParaRPr>
                    </a:p>
                  </a:txBody>
                  <a:tcPr marL="9525" marR="9525" marT="9525" marB="0" anchor="b"/>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194022408"/>
              </p:ext>
            </p:extLst>
          </p:nvPr>
        </p:nvGraphicFramePr>
        <p:xfrm>
          <a:off x="323527" y="2204864"/>
          <a:ext cx="2028961" cy="4104450"/>
        </p:xfrm>
        <a:graphic>
          <a:graphicData uri="http://schemas.openxmlformats.org/drawingml/2006/table">
            <a:tbl>
              <a:tblPr>
                <a:tableStyleId>{5C22544A-7EE6-4342-B048-85BDC9FD1C3A}</a:tableStyleId>
              </a:tblPr>
              <a:tblGrid>
                <a:gridCol w="2028961"/>
              </a:tblGrid>
              <a:tr h="273630">
                <a:tc>
                  <a:txBody>
                    <a:bodyPr/>
                    <a:lstStyle/>
                    <a:p>
                      <a:pPr algn="l" fontAlgn="b"/>
                      <a:r>
                        <a:rPr lang="es-CO" sz="1600" u="none" strike="noStrike" dirty="0" smtClean="0">
                          <a:effectLst/>
                        </a:rPr>
                        <a:t> YOPAL</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SUCRE</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SINCELEJO</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SANTANDER</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RIOHACHA</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PIEDECUESTA</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PASTO</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NORTE </a:t>
                      </a:r>
                      <a:r>
                        <a:rPr lang="es-CO" sz="1600" u="none" strike="noStrike" dirty="0">
                          <a:effectLst/>
                        </a:rPr>
                        <a:t>SANTANDER</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NEIVA</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NARIÑO</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MANIZALES</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LA </a:t>
                      </a:r>
                      <a:r>
                        <a:rPr lang="es-CO" sz="1600" u="none" strike="noStrike" dirty="0">
                          <a:effectLst/>
                        </a:rPr>
                        <a:t>GUAJIRA</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DUITAMA</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BUCARAMANGA</a:t>
                      </a:r>
                      <a:endParaRPr lang="es-CO" sz="1600" b="0" i="0" u="none" strike="noStrike" dirty="0">
                        <a:solidFill>
                          <a:srgbClr val="000000"/>
                        </a:solidFill>
                        <a:effectLst/>
                        <a:latin typeface="Calibri"/>
                      </a:endParaRPr>
                    </a:p>
                  </a:txBody>
                  <a:tcPr marL="9525" marR="9525" marT="9525" marB="0" anchor="b"/>
                </a:tc>
              </a:tr>
              <a:tr h="273630">
                <a:tc>
                  <a:txBody>
                    <a:bodyPr/>
                    <a:lstStyle/>
                    <a:p>
                      <a:pPr algn="l" fontAlgn="b"/>
                      <a:r>
                        <a:rPr lang="es-CO" sz="1600" u="none" strike="noStrike" dirty="0" smtClean="0">
                          <a:effectLst/>
                        </a:rPr>
                        <a:t> BOYACA</a:t>
                      </a:r>
                      <a:endParaRPr lang="es-CO" sz="1600" b="0" i="0" u="none" strike="noStrike" dirty="0">
                        <a:solidFill>
                          <a:srgbClr val="000000"/>
                        </a:solidFill>
                        <a:effectLst/>
                        <a:latin typeface="Calibri"/>
                      </a:endParaRPr>
                    </a:p>
                  </a:txBody>
                  <a:tcPr marL="9525" marR="9525" marT="9525" marB="0" anchor="b"/>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437574509"/>
              </p:ext>
            </p:extLst>
          </p:nvPr>
        </p:nvGraphicFramePr>
        <p:xfrm>
          <a:off x="4667275" y="2348880"/>
          <a:ext cx="1848941" cy="3122295"/>
        </p:xfrm>
        <a:graphic>
          <a:graphicData uri="http://schemas.openxmlformats.org/drawingml/2006/table">
            <a:tbl>
              <a:tblPr>
                <a:tableStyleId>{5C22544A-7EE6-4342-B048-85BDC9FD1C3A}</a:tableStyleId>
              </a:tblPr>
              <a:tblGrid>
                <a:gridCol w="1848941"/>
              </a:tblGrid>
              <a:tr h="281486">
                <a:tc>
                  <a:txBody>
                    <a:bodyPr/>
                    <a:lstStyle/>
                    <a:p>
                      <a:pPr algn="l" fontAlgn="b"/>
                      <a:r>
                        <a:rPr lang="es-CO" sz="1800" u="none" strike="noStrike" dirty="0" smtClean="0">
                          <a:effectLst/>
                        </a:rPr>
                        <a:t> MEDELLIN</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BOGOTA</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NEIVA</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ARMENIA</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BUENAVENTURA</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BUGA</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SOACHA</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ITAGUI</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MOSQUERA</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BELLO</a:t>
                      </a:r>
                      <a:endParaRPr lang="es-CO" sz="1800" b="0" i="0" u="none" strike="noStrike" dirty="0">
                        <a:solidFill>
                          <a:srgbClr val="000000"/>
                        </a:solidFill>
                        <a:effectLst/>
                        <a:latin typeface="Calibri"/>
                      </a:endParaRPr>
                    </a:p>
                  </a:txBody>
                  <a:tcPr marL="9525" marR="9525" marT="9525" marB="0" anchor="b"/>
                </a:tc>
              </a:tr>
              <a:tr h="281486">
                <a:tc>
                  <a:txBody>
                    <a:bodyPr/>
                    <a:lstStyle/>
                    <a:p>
                      <a:pPr algn="l" fontAlgn="b"/>
                      <a:r>
                        <a:rPr lang="es-CO" sz="1800" u="none" strike="noStrike" dirty="0" smtClean="0">
                          <a:effectLst/>
                        </a:rPr>
                        <a:t> FUSAGASUGA</a:t>
                      </a:r>
                      <a:endParaRPr lang="es-CO" sz="1800" b="0" i="0" u="none" strike="noStrike" dirty="0">
                        <a:solidFill>
                          <a:srgbClr val="000000"/>
                        </a:solidFill>
                        <a:effectLst/>
                        <a:latin typeface="Calibri"/>
                      </a:endParaRPr>
                    </a:p>
                  </a:txBody>
                  <a:tcPr marL="9525" marR="9525" marT="9525" marB="0" anchor="b"/>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3382302130"/>
              </p:ext>
            </p:extLst>
          </p:nvPr>
        </p:nvGraphicFramePr>
        <p:xfrm>
          <a:off x="6876256" y="2348880"/>
          <a:ext cx="1912181" cy="1656185"/>
        </p:xfrm>
        <a:graphic>
          <a:graphicData uri="http://schemas.openxmlformats.org/drawingml/2006/table">
            <a:tbl>
              <a:tblPr>
                <a:tableStyleId>{5C22544A-7EE6-4342-B048-85BDC9FD1C3A}</a:tableStyleId>
              </a:tblPr>
              <a:tblGrid>
                <a:gridCol w="1912181"/>
              </a:tblGrid>
              <a:tr h="331237">
                <a:tc>
                  <a:txBody>
                    <a:bodyPr/>
                    <a:lstStyle/>
                    <a:p>
                      <a:pPr algn="l" fontAlgn="b"/>
                      <a:r>
                        <a:rPr lang="es-CO" sz="1800" u="none" strike="noStrike" dirty="0" smtClean="0">
                          <a:effectLst/>
                        </a:rPr>
                        <a:t> ANTIOQUIA</a:t>
                      </a:r>
                      <a:endParaRPr lang="es-CO" sz="1800" b="0" i="0" u="none" strike="noStrike" dirty="0">
                        <a:solidFill>
                          <a:srgbClr val="000000"/>
                        </a:solidFill>
                        <a:effectLst/>
                        <a:latin typeface="Calibri"/>
                      </a:endParaRPr>
                    </a:p>
                  </a:txBody>
                  <a:tcPr marL="9525" marR="9525" marT="9525" marB="0" anchor="b"/>
                </a:tc>
              </a:tr>
              <a:tr h="331237">
                <a:tc>
                  <a:txBody>
                    <a:bodyPr/>
                    <a:lstStyle/>
                    <a:p>
                      <a:pPr algn="l" fontAlgn="b"/>
                      <a:r>
                        <a:rPr lang="es-CO" sz="1800" u="none" strike="noStrike" dirty="0" smtClean="0">
                          <a:effectLst/>
                        </a:rPr>
                        <a:t> CALDAS</a:t>
                      </a:r>
                      <a:endParaRPr lang="es-CO" sz="1800" b="0" i="0" u="none" strike="noStrike" dirty="0">
                        <a:solidFill>
                          <a:srgbClr val="000000"/>
                        </a:solidFill>
                        <a:effectLst/>
                        <a:latin typeface="Calibri"/>
                      </a:endParaRPr>
                    </a:p>
                  </a:txBody>
                  <a:tcPr marL="9525" marR="9525" marT="9525" marB="0" anchor="b"/>
                </a:tc>
              </a:tr>
              <a:tr h="331237">
                <a:tc>
                  <a:txBody>
                    <a:bodyPr/>
                    <a:lstStyle/>
                    <a:p>
                      <a:pPr algn="l" fontAlgn="b"/>
                      <a:r>
                        <a:rPr lang="es-CO" sz="1800" u="none" strike="noStrike" dirty="0" smtClean="0">
                          <a:effectLst/>
                        </a:rPr>
                        <a:t> CAQUETA</a:t>
                      </a:r>
                      <a:endParaRPr lang="es-CO" sz="1800" b="0" i="0" u="none" strike="noStrike" dirty="0">
                        <a:solidFill>
                          <a:srgbClr val="000000"/>
                        </a:solidFill>
                        <a:effectLst/>
                        <a:latin typeface="Calibri"/>
                      </a:endParaRPr>
                    </a:p>
                  </a:txBody>
                  <a:tcPr marL="9525" marR="9525" marT="9525" marB="0" anchor="b"/>
                </a:tc>
              </a:tr>
              <a:tr h="331237">
                <a:tc>
                  <a:txBody>
                    <a:bodyPr/>
                    <a:lstStyle/>
                    <a:p>
                      <a:pPr algn="l" fontAlgn="b"/>
                      <a:r>
                        <a:rPr lang="es-CO" sz="1800" u="none" strike="noStrike" dirty="0" smtClean="0">
                          <a:effectLst/>
                        </a:rPr>
                        <a:t> CUNDINAMARCA</a:t>
                      </a:r>
                      <a:endParaRPr lang="es-CO" sz="1800" b="0" i="0" u="none" strike="noStrike" dirty="0">
                        <a:solidFill>
                          <a:srgbClr val="000000"/>
                        </a:solidFill>
                        <a:effectLst/>
                        <a:latin typeface="Calibri"/>
                      </a:endParaRPr>
                    </a:p>
                  </a:txBody>
                  <a:tcPr marL="9525" marR="9525" marT="9525" marB="0" anchor="b"/>
                </a:tc>
              </a:tr>
              <a:tr h="331237">
                <a:tc>
                  <a:txBody>
                    <a:bodyPr/>
                    <a:lstStyle/>
                    <a:p>
                      <a:pPr algn="l" fontAlgn="b"/>
                      <a:r>
                        <a:rPr lang="es-CO" sz="1800" u="none" strike="noStrike" dirty="0" smtClean="0">
                          <a:effectLst/>
                        </a:rPr>
                        <a:t> QUINDIO</a:t>
                      </a:r>
                      <a:endParaRPr lang="es-CO" sz="1800" b="0" i="0" u="none" strike="noStrike" dirty="0">
                        <a:solidFill>
                          <a:srgbClr val="000000"/>
                        </a:solidFill>
                        <a:effectLst/>
                        <a:latin typeface="Calibri"/>
                      </a:endParaRPr>
                    </a:p>
                  </a:txBody>
                  <a:tcPr marL="9525" marR="9525" marT="9525" marB="0" anchor="b"/>
                </a:tc>
              </a:tr>
            </a:tbl>
          </a:graphicData>
        </a:graphic>
      </p:graphicFrame>
      <p:sp>
        <p:nvSpPr>
          <p:cNvPr id="11" name="10 CuadroTexto"/>
          <p:cNvSpPr txBox="1"/>
          <p:nvPr/>
        </p:nvSpPr>
        <p:spPr>
          <a:xfrm>
            <a:off x="251520" y="1563614"/>
            <a:ext cx="2100969" cy="646331"/>
          </a:xfrm>
          <a:prstGeom prst="rect">
            <a:avLst/>
          </a:prstGeom>
          <a:solidFill>
            <a:schemeClr val="accent1">
              <a:lumMod val="50000"/>
            </a:schemeClr>
          </a:solidFill>
        </p:spPr>
        <p:txBody>
          <a:bodyPr wrap="square" rtlCol="0">
            <a:spAutoFit/>
          </a:bodyPr>
          <a:lstStyle/>
          <a:p>
            <a:pPr algn="ctr"/>
            <a:r>
              <a:rPr lang="es-CO" sz="1800" dirty="0" smtClean="0">
                <a:solidFill>
                  <a:srgbClr val="FFFFFF"/>
                </a:solidFill>
              </a:rPr>
              <a:t>Prestación de servicio</a:t>
            </a:r>
            <a:endParaRPr lang="es-CO" sz="1800" dirty="0">
              <a:solidFill>
                <a:srgbClr val="FFFFFF"/>
              </a:solidFill>
            </a:endParaRPr>
          </a:p>
        </p:txBody>
      </p:sp>
      <p:sp>
        <p:nvSpPr>
          <p:cNvPr id="12" name="11 CuadroTexto"/>
          <p:cNvSpPr txBox="1"/>
          <p:nvPr/>
        </p:nvSpPr>
        <p:spPr>
          <a:xfrm>
            <a:off x="2555776" y="1556792"/>
            <a:ext cx="1872208" cy="646331"/>
          </a:xfrm>
          <a:prstGeom prst="rect">
            <a:avLst/>
          </a:prstGeom>
          <a:solidFill>
            <a:srgbClr val="254061"/>
          </a:solidFill>
        </p:spPr>
        <p:txBody>
          <a:bodyPr wrap="square" rtlCol="0">
            <a:spAutoFit/>
          </a:bodyPr>
          <a:lstStyle/>
          <a:p>
            <a:pPr algn="ctr"/>
            <a:r>
              <a:rPr lang="es-CO" sz="1800" dirty="0" smtClean="0">
                <a:solidFill>
                  <a:srgbClr val="FFFFFF"/>
                </a:solidFill>
              </a:rPr>
              <a:t>Calidad Gratuidad</a:t>
            </a:r>
            <a:endParaRPr lang="es-CO" sz="1800" dirty="0">
              <a:solidFill>
                <a:srgbClr val="FFFFFF"/>
              </a:solidFill>
            </a:endParaRPr>
          </a:p>
        </p:txBody>
      </p:sp>
      <p:sp>
        <p:nvSpPr>
          <p:cNvPr id="13" name="12 CuadroTexto"/>
          <p:cNvSpPr txBox="1"/>
          <p:nvPr/>
        </p:nvSpPr>
        <p:spPr>
          <a:xfrm>
            <a:off x="4487255" y="1556792"/>
            <a:ext cx="2100969" cy="646331"/>
          </a:xfrm>
          <a:prstGeom prst="rect">
            <a:avLst/>
          </a:prstGeom>
          <a:solidFill>
            <a:srgbClr val="254061"/>
          </a:solidFill>
        </p:spPr>
        <p:txBody>
          <a:bodyPr wrap="square" rtlCol="0">
            <a:spAutoFit/>
          </a:bodyPr>
          <a:lstStyle/>
          <a:p>
            <a:pPr algn="ctr"/>
            <a:r>
              <a:rPr lang="es-CO" sz="1800" dirty="0" smtClean="0">
                <a:solidFill>
                  <a:srgbClr val="FFFFFF"/>
                </a:solidFill>
              </a:rPr>
              <a:t>Calidad </a:t>
            </a:r>
          </a:p>
          <a:p>
            <a:pPr algn="ctr"/>
            <a:r>
              <a:rPr lang="es-CO" sz="1800" dirty="0" smtClean="0">
                <a:solidFill>
                  <a:srgbClr val="FFFFFF"/>
                </a:solidFill>
              </a:rPr>
              <a:t>Matrícula</a:t>
            </a:r>
            <a:endParaRPr lang="es-CO" sz="1800" dirty="0">
              <a:solidFill>
                <a:srgbClr val="FFFFFF"/>
              </a:solidFill>
            </a:endParaRPr>
          </a:p>
        </p:txBody>
      </p:sp>
      <p:sp>
        <p:nvSpPr>
          <p:cNvPr id="14" name="13 CuadroTexto"/>
          <p:cNvSpPr txBox="1"/>
          <p:nvPr/>
        </p:nvSpPr>
        <p:spPr>
          <a:xfrm>
            <a:off x="6791511" y="1556792"/>
            <a:ext cx="2100969" cy="646331"/>
          </a:xfrm>
          <a:prstGeom prst="rect">
            <a:avLst/>
          </a:prstGeom>
          <a:solidFill>
            <a:srgbClr val="254061"/>
          </a:solidFill>
        </p:spPr>
        <p:txBody>
          <a:bodyPr wrap="square" rtlCol="0">
            <a:spAutoFit/>
          </a:bodyPr>
          <a:lstStyle/>
          <a:p>
            <a:pPr algn="ctr"/>
            <a:r>
              <a:rPr lang="es-CO" sz="1800" dirty="0" smtClean="0">
                <a:solidFill>
                  <a:srgbClr val="FFFFFF"/>
                </a:solidFill>
              </a:rPr>
              <a:t>Cancelación </a:t>
            </a:r>
          </a:p>
          <a:p>
            <a:pPr algn="ctr"/>
            <a:r>
              <a:rPr lang="es-CO" sz="1800" dirty="0" smtClean="0">
                <a:solidFill>
                  <a:srgbClr val="FFFFFF"/>
                </a:solidFill>
              </a:rPr>
              <a:t>Prestaciones</a:t>
            </a:r>
            <a:endParaRPr lang="es-CO" sz="1800" dirty="0">
              <a:solidFill>
                <a:srgbClr val="FFFFFF"/>
              </a:solidFill>
            </a:endParaRPr>
          </a:p>
        </p:txBody>
      </p:sp>
      <p:sp>
        <p:nvSpPr>
          <p:cNvPr id="15" name="5 CuadroTexto"/>
          <p:cNvSpPr txBox="1"/>
          <p:nvPr/>
        </p:nvSpPr>
        <p:spPr>
          <a:xfrm>
            <a:off x="5076056" y="260648"/>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p>
        </p:txBody>
      </p:sp>
    </p:spTree>
    <p:extLst>
      <p:ext uri="{BB962C8B-B14F-4D97-AF65-F5344CB8AC3E}">
        <p14:creationId xmlns:p14="http://schemas.microsoft.com/office/powerpoint/2010/main" val="197760874"/>
      </p:ext>
    </p:extLst>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442736795"/>
              </p:ext>
            </p:extLst>
          </p:nvPr>
        </p:nvGraphicFramePr>
        <p:xfrm>
          <a:off x="2411760" y="2276872"/>
          <a:ext cx="1800200" cy="3960444"/>
        </p:xfrm>
        <a:graphic>
          <a:graphicData uri="http://schemas.openxmlformats.org/drawingml/2006/table">
            <a:tbl>
              <a:tblPr>
                <a:tableStyleId>{5C22544A-7EE6-4342-B048-85BDC9FD1C3A}</a:tableStyleId>
              </a:tblPr>
              <a:tblGrid>
                <a:gridCol w="1800200"/>
              </a:tblGrid>
              <a:tr h="330037">
                <a:tc>
                  <a:txBody>
                    <a:bodyPr/>
                    <a:lstStyle/>
                    <a:p>
                      <a:pPr algn="l" fontAlgn="b"/>
                      <a:r>
                        <a:rPr lang="es-CO" sz="1800" u="none" strike="noStrike" dirty="0" smtClean="0">
                          <a:effectLst/>
                        </a:rPr>
                        <a:t> AMAZONAS</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GUAINIA</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VAUPES</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MEDELLIN</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NEIVA</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ARMENIA</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SINCELEJO</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BUENAVENTURA</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BUGA</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SOACHA</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MOSQUERA</a:t>
                      </a:r>
                      <a:endParaRPr lang="es-CO" sz="1800" b="0" i="0" u="none" strike="noStrike" dirty="0">
                        <a:solidFill>
                          <a:srgbClr val="000000"/>
                        </a:solidFill>
                        <a:effectLst/>
                        <a:latin typeface="Calibri"/>
                      </a:endParaRPr>
                    </a:p>
                  </a:txBody>
                  <a:tcPr marL="9525" marR="9525" marT="9525" marB="0" anchor="b"/>
                </a:tc>
              </a:tr>
              <a:tr h="330037">
                <a:tc>
                  <a:txBody>
                    <a:bodyPr/>
                    <a:lstStyle/>
                    <a:p>
                      <a:pPr algn="l" fontAlgn="b"/>
                      <a:r>
                        <a:rPr lang="es-CO" sz="1800" u="none" strike="noStrike" dirty="0" smtClean="0">
                          <a:effectLst/>
                        </a:rPr>
                        <a:t> FUSAGASUGA</a:t>
                      </a:r>
                      <a:endParaRPr lang="es-CO" sz="1800" b="0" i="0" u="none" strike="noStrike" dirty="0">
                        <a:solidFill>
                          <a:srgbClr val="000000"/>
                        </a:solidFill>
                        <a:effectLst/>
                        <a:latin typeface="Calibri"/>
                      </a:endParaRPr>
                    </a:p>
                  </a:txBody>
                  <a:tcPr marL="9525" marR="9525" marT="9525" marB="0" anchor="b"/>
                </a:tc>
              </a:tr>
            </a:tbl>
          </a:graphicData>
        </a:graphic>
      </p:graphicFrame>
      <p:sp>
        <p:nvSpPr>
          <p:cNvPr id="3" name="2 CuadroTexto"/>
          <p:cNvSpPr txBox="1"/>
          <p:nvPr/>
        </p:nvSpPr>
        <p:spPr>
          <a:xfrm>
            <a:off x="526815" y="1268760"/>
            <a:ext cx="7848872" cy="523220"/>
          </a:xfrm>
          <a:prstGeom prst="rect">
            <a:avLst/>
          </a:prstGeom>
          <a:noFill/>
        </p:spPr>
        <p:txBody>
          <a:bodyPr wrap="square" rtlCol="0">
            <a:spAutoFit/>
          </a:bodyPr>
          <a:lstStyle>
            <a:defPPr>
              <a:defRPr lang="en-US"/>
            </a:defPPr>
            <a:lvl1pPr algn="ctr">
              <a:defRPr sz="2800">
                <a:solidFill>
                  <a:srgbClr val="54000C"/>
                </a:solidFill>
              </a:defRPr>
            </a:lvl1pPr>
          </a:lstStyle>
          <a:p>
            <a:r>
              <a:rPr lang="es-CO" dirty="0"/>
              <a:t>Sin Datos</a:t>
            </a:r>
          </a:p>
        </p:txBody>
      </p:sp>
      <p:sp>
        <p:nvSpPr>
          <p:cNvPr id="4" name="3 CuadroTexto"/>
          <p:cNvSpPr txBox="1"/>
          <p:nvPr/>
        </p:nvSpPr>
        <p:spPr>
          <a:xfrm>
            <a:off x="35496" y="1707630"/>
            <a:ext cx="2100969" cy="646331"/>
          </a:xfrm>
          <a:prstGeom prst="rect">
            <a:avLst/>
          </a:prstGeom>
          <a:solidFill>
            <a:schemeClr val="accent1">
              <a:lumMod val="50000"/>
            </a:schemeClr>
          </a:solidFill>
        </p:spPr>
        <p:txBody>
          <a:bodyPr wrap="square" rtlCol="0">
            <a:spAutoFit/>
          </a:bodyPr>
          <a:lstStyle>
            <a:defPPr>
              <a:defRPr lang="en-US"/>
            </a:defPPr>
            <a:lvl1pPr algn="ctr">
              <a:defRPr sz="1800">
                <a:solidFill>
                  <a:srgbClr val="FFFFFF"/>
                </a:solidFill>
              </a:defRPr>
            </a:lvl1pPr>
          </a:lstStyle>
          <a:p>
            <a:r>
              <a:rPr lang="es-CO" dirty="0"/>
              <a:t>Prestación de servicio</a:t>
            </a:r>
          </a:p>
        </p:txBody>
      </p:sp>
      <p:sp>
        <p:nvSpPr>
          <p:cNvPr id="5" name="4 CuadroTexto"/>
          <p:cNvSpPr txBox="1"/>
          <p:nvPr/>
        </p:nvSpPr>
        <p:spPr>
          <a:xfrm>
            <a:off x="2255007" y="1700808"/>
            <a:ext cx="2100969" cy="646331"/>
          </a:xfrm>
          <a:prstGeom prst="rect">
            <a:avLst/>
          </a:prstGeom>
          <a:solidFill>
            <a:srgbClr val="254061"/>
          </a:solidFill>
        </p:spPr>
        <p:txBody>
          <a:bodyPr wrap="square" rtlCol="0">
            <a:spAutoFit/>
          </a:bodyPr>
          <a:lstStyle/>
          <a:p>
            <a:pPr algn="ctr"/>
            <a:r>
              <a:rPr lang="es-CO" sz="1800" dirty="0" smtClean="0">
                <a:solidFill>
                  <a:srgbClr val="FFFFFF"/>
                </a:solidFill>
              </a:rPr>
              <a:t>Calidad </a:t>
            </a:r>
            <a:r>
              <a:rPr lang="es-CO" sz="1800" dirty="0">
                <a:solidFill>
                  <a:srgbClr val="FFFFFF"/>
                </a:solidFill>
              </a:rPr>
              <a:t>Gratuidad</a:t>
            </a:r>
          </a:p>
        </p:txBody>
      </p:sp>
      <p:sp>
        <p:nvSpPr>
          <p:cNvPr id="6" name="5 CuadroTexto"/>
          <p:cNvSpPr txBox="1"/>
          <p:nvPr/>
        </p:nvSpPr>
        <p:spPr>
          <a:xfrm>
            <a:off x="4572000" y="1700808"/>
            <a:ext cx="1800200" cy="646331"/>
          </a:xfrm>
          <a:prstGeom prst="rect">
            <a:avLst/>
          </a:prstGeom>
          <a:solidFill>
            <a:srgbClr val="254061"/>
          </a:solidFill>
        </p:spPr>
        <p:txBody>
          <a:bodyPr wrap="square" rtlCol="0">
            <a:spAutoFit/>
          </a:bodyPr>
          <a:lstStyle/>
          <a:p>
            <a:pPr algn="ctr"/>
            <a:r>
              <a:rPr lang="es-CO" sz="1800" dirty="0" smtClean="0">
                <a:solidFill>
                  <a:srgbClr val="FFFFFF"/>
                </a:solidFill>
              </a:rPr>
              <a:t>Calidad </a:t>
            </a:r>
          </a:p>
          <a:p>
            <a:pPr algn="ctr"/>
            <a:r>
              <a:rPr lang="es-CO" sz="1800" dirty="0" smtClean="0">
                <a:solidFill>
                  <a:srgbClr val="FFFFFF"/>
                </a:solidFill>
              </a:rPr>
              <a:t>Matrícula</a:t>
            </a:r>
            <a:endParaRPr lang="es-CO" sz="1800" dirty="0">
              <a:solidFill>
                <a:srgbClr val="FFFFFF"/>
              </a:solidFill>
            </a:endParaRPr>
          </a:p>
        </p:txBody>
      </p:sp>
      <p:sp>
        <p:nvSpPr>
          <p:cNvPr id="7" name="6 CuadroTexto"/>
          <p:cNvSpPr txBox="1"/>
          <p:nvPr/>
        </p:nvSpPr>
        <p:spPr>
          <a:xfrm>
            <a:off x="6876255" y="1700808"/>
            <a:ext cx="1656185" cy="646331"/>
          </a:xfrm>
          <a:prstGeom prst="rect">
            <a:avLst/>
          </a:prstGeom>
          <a:solidFill>
            <a:srgbClr val="254061"/>
          </a:solidFill>
        </p:spPr>
        <p:txBody>
          <a:bodyPr wrap="square" rtlCol="0">
            <a:spAutoFit/>
          </a:bodyPr>
          <a:lstStyle/>
          <a:p>
            <a:pPr algn="ctr"/>
            <a:r>
              <a:rPr lang="es-CO" sz="1800" dirty="0" smtClean="0">
                <a:solidFill>
                  <a:srgbClr val="FFFFFF"/>
                </a:solidFill>
              </a:rPr>
              <a:t>Cancelación </a:t>
            </a:r>
          </a:p>
          <a:p>
            <a:pPr algn="ctr"/>
            <a:r>
              <a:rPr lang="es-CO" sz="1800" dirty="0" smtClean="0">
                <a:solidFill>
                  <a:srgbClr val="FFFFFF"/>
                </a:solidFill>
              </a:rPr>
              <a:t>Prestaciones</a:t>
            </a:r>
            <a:endParaRPr lang="es-CO" sz="1800" dirty="0">
              <a:solidFill>
                <a:srgbClr val="FFFFFF"/>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3365948407"/>
              </p:ext>
            </p:extLst>
          </p:nvPr>
        </p:nvGraphicFramePr>
        <p:xfrm>
          <a:off x="4644008" y="2389826"/>
          <a:ext cx="1728191" cy="1975278"/>
        </p:xfrm>
        <a:graphic>
          <a:graphicData uri="http://schemas.openxmlformats.org/drawingml/2006/table">
            <a:tbl>
              <a:tblPr>
                <a:tableStyleId>{5C22544A-7EE6-4342-B048-85BDC9FD1C3A}</a:tableStyleId>
              </a:tblPr>
              <a:tblGrid>
                <a:gridCol w="1728191"/>
              </a:tblGrid>
              <a:tr h="322742">
                <a:tc>
                  <a:txBody>
                    <a:bodyPr/>
                    <a:lstStyle/>
                    <a:p>
                      <a:pPr algn="l" fontAlgn="b"/>
                      <a:r>
                        <a:rPr lang="es-CO" sz="1800" u="none" strike="noStrike" dirty="0" smtClean="0">
                          <a:effectLst/>
                        </a:rPr>
                        <a:t> AMAZONAS</a:t>
                      </a:r>
                      <a:endParaRPr lang="es-CO" sz="1800" b="0" i="0" u="none" strike="noStrike" dirty="0">
                        <a:solidFill>
                          <a:srgbClr val="000000"/>
                        </a:solidFill>
                        <a:effectLst/>
                        <a:latin typeface="Calibri"/>
                      </a:endParaRPr>
                    </a:p>
                  </a:txBody>
                  <a:tcPr marL="9525" marR="9525" marT="9525" marB="0" anchor="b"/>
                </a:tc>
              </a:tr>
              <a:tr h="322742">
                <a:tc>
                  <a:txBody>
                    <a:bodyPr/>
                    <a:lstStyle/>
                    <a:p>
                      <a:pPr algn="l" fontAlgn="b"/>
                      <a:r>
                        <a:rPr lang="es-CO" sz="1800" u="none" strike="noStrike" dirty="0" smtClean="0">
                          <a:effectLst/>
                        </a:rPr>
                        <a:t> GUAINIA</a:t>
                      </a:r>
                      <a:endParaRPr lang="es-CO" sz="1800" b="0" i="0" u="none" strike="noStrike" dirty="0">
                        <a:solidFill>
                          <a:srgbClr val="000000"/>
                        </a:solidFill>
                        <a:effectLst/>
                        <a:latin typeface="Calibri"/>
                      </a:endParaRPr>
                    </a:p>
                  </a:txBody>
                  <a:tcPr marL="9525" marR="9525" marT="9525" marB="0" anchor="b"/>
                </a:tc>
              </a:tr>
              <a:tr h="361568">
                <a:tc>
                  <a:txBody>
                    <a:bodyPr/>
                    <a:lstStyle/>
                    <a:p>
                      <a:pPr algn="l" fontAlgn="b"/>
                      <a:r>
                        <a:rPr lang="es-CO" sz="1800" u="none" strike="noStrike" dirty="0" smtClean="0">
                          <a:effectLst/>
                        </a:rPr>
                        <a:t> VAUPES</a:t>
                      </a:r>
                      <a:endParaRPr lang="es-CO" sz="1800" b="0" i="0" u="none" strike="noStrike" dirty="0">
                        <a:solidFill>
                          <a:srgbClr val="000000"/>
                        </a:solidFill>
                        <a:effectLst/>
                        <a:latin typeface="Calibri"/>
                      </a:endParaRPr>
                    </a:p>
                  </a:txBody>
                  <a:tcPr marL="9525" marR="9525" marT="9525" marB="0" anchor="b"/>
                </a:tc>
              </a:tr>
              <a:tr h="322742">
                <a:tc>
                  <a:txBody>
                    <a:bodyPr/>
                    <a:lstStyle/>
                    <a:p>
                      <a:pPr algn="l" fontAlgn="b"/>
                      <a:r>
                        <a:rPr lang="es-CO" sz="1800" u="none" strike="noStrike" dirty="0" smtClean="0">
                          <a:effectLst/>
                        </a:rPr>
                        <a:t> CUCUTA</a:t>
                      </a:r>
                      <a:endParaRPr lang="es-CO" sz="1800" b="0" i="0" u="none" strike="noStrike" dirty="0">
                        <a:solidFill>
                          <a:srgbClr val="000000"/>
                        </a:solidFill>
                        <a:effectLst/>
                        <a:latin typeface="Calibri"/>
                      </a:endParaRPr>
                    </a:p>
                  </a:txBody>
                  <a:tcPr marL="9525" marR="9525" marT="9525" marB="0" anchor="b"/>
                </a:tc>
              </a:tr>
              <a:tr h="322742">
                <a:tc>
                  <a:txBody>
                    <a:bodyPr/>
                    <a:lstStyle/>
                    <a:p>
                      <a:pPr algn="l" fontAlgn="b"/>
                      <a:r>
                        <a:rPr lang="es-CO" sz="1800" u="none" strike="noStrike" dirty="0" smtClean="0">
                          <a:effectLst/>
                        </a:rPr>
                        <a:t> SINCELEJO</a:t>
                      </a:r>
                      <a:endParaRPr lang="es-CO" sz="1800" b="0" i="0" u="none" strike="noStrike" dirty="0">
                        <a:solidFill>
                          <a:srgbClr val="000000"/>
                        </a:solidFill>
                        <a:effectLst/>
                        <a:latin typeface="Calibri"/>
                      </a:endParaRPr>
                    </a:p>
                  </a:txBody>
                  <a:tcPr marL="9525" marR="9525" marT="9525" marB="0" anchor="b"/>
                </a:tc>
              </a:tr>
              <a:tr h="322742">
                <a:tc>
                  <a:txBody>
                    <a:bodyPr/>
                    <a:lstStyle/>
                    <a:p>
                      <a:pPr algn="l" fontAlgn="b"/>
                      <a:r>
                        <a:rPr lang="es-CO" sz="1800" u="none" strike="noStrike" dirty="0" smtClean="0">
                          <a:effectLst/>
                        </a:rPr>
                        <a:t> PIEDECUESTA</a:t>
                      </a:r>
                      <a:endParaRPr lang="es-CO" sz="1800" b="0" i="0" u="none" strike="noStrike" dirty="0">
                        <a:solidFill>
                          <a:srgbClr val="000000"/>
                        </a:solidFill>
                        <a:effectLst/>
                        <a:latin typeface="Calibri"/>
                      </a:endParaRPr>
                    </a:p>
                  </a:txBody>
                  <a:tcPr marL="9525" marR="9525" marT="9525" marB="0" anchor="b"/>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1677118692"/>
              </p:ext>
            </p:extLst>
          </p:nvPr>
        </p:nvGraphicFramePr>
        <p:xfrm>
          <a:off x="6918628" y="2347139"/>
          <a:ext cx="1613812" cy="1266984"/>
        </p:xfrm>
        <a:graphic>
          <a:graphicData uri="http://schemas.openxmlformats.org/drawingml/2006/table">
            <a:tbl>
              <a:tblPr>
                <a:tableStyleId>{5C22544A-7EE6-4342-B048-85BDC9FD1C3A}</a:tableStyleId>
              </a:tblPr>
              <a:tblGrid>
                <a:gridCol w="1613812"/>
              </a:tblGrid>
              <a:tr h="316746">
                <a:tc>
                  <a:txBody>
                    <a:bodyPr/>
                    <a:lstStyle/>
                    <a:p>
                      <a:pPr algn="l" fontAlgn="b"/>
                      <a:r>
                        <a:rPr lang="es-CO" sz="1800" u="none" strike="noStrike" dirty="0" smtClean="0">
                          <a:effectLst/>
                        </a:rPr>
                        <a:t> HUILA</a:t>
                      </a:r>
                      <a:endParaRPr lang="es-CO" sz="1800" b="0" i="0" u="none" strike="noStrike" dirty="0">
                        <a:solidFill>
                          <a:srgbClr val="000000"/>
                        </a:solidFill>
                        <a:effectLst/>
                        <a:latin typeface="Calibri"/>
                      </a:endParaRPr>
                    </a:p>
                  </a:txBody>
                  <a:tcPr marL="9525" marR="9525" marT="9525" marB="0" anchor="b"/>
                </a:tc>
              </a:tr>
              <a:tr h="316746">
                <a:tc>
                  <a:txBody>
                    <a:bodyPr/>
                    <a:lstStyle/>
                    <a:p>
                      <a:pPr algn="l" fontAlgn="b"/>
                      <a:r>
                        <a:rPr lang="es-CO" sz="1800" u="none" strike="noStrike" dirty="0" smtClean="0">
                          <a:effectLst/>
                        </a:rPr>
                        <a:t> CASANARE</a:t>
                      </a:r>
                      <a:endParaRPr lang="es-CO" sz="1800" b="0" i="0" u="none" strike="noStrike" dirty="0">
                        <a:solidFill>
                          <a:srgbClr val="000000"/>
                        </a:solidFill>
                        <a:effectLst/>
                        <a:latin typeface="Calibri"/>
                      </a:endParaRPr>
                    </a:p>
                  </a:txBody>
                  <a:tcPr marL="9525" marR="9525" marT="9525" marB="0" anchor="b"/>
                </a:tc>
              </a:tr>
              <a:tr h="316746">
                <a:tc>
                  <a:txBody>
                    <a:bodyPr/>
                    <a:lstStyle/>
                    <a:p>
                      <a:pPr algn="l" fontAlgn="b"/>
                      <a:r>
                        <a:rPr lang="es-CO" sz="1800" u="none" strike="noStrike" dirty="0" smtClean="0">
                          <a:effectLst/>
                        </a:rPr>
                        <a:t> AMAZONAS</a:t>
                      </a:r>
                      <a:endParaRPr lang="es-CO" sz="1800" b="0" i="0" u="none" strike="noStrike" dirty="0">
                        <a:solidFill>
                          <a:srgbClr val="000000"/>
                        </a:solidFill>
                        <a:effectLst/>
                        <a:latin typeface="Calibri"/>
                      </a:endParaRPr>
                    </a:p>
                  </a:txBody>
                  <a:tcPr marL="9525" marR="9525" marT="9525" marB="0" anchor="b"/>
                </a:tc>
              </a:tr>
              <a:tr h="316746">
                <a:tc>
                  <a:txBody>
                    <a:bodyPr/>
                    <a:lstStyle/>
                    <a:p>
                      <a:pPr algn="l" fontAlgn="b"/>
                      <a:r>
                        <a:rPr lang="es-CO" sz="1800" u="none" strike="noStrike" dirty="0" smtClean="0">
                          <a:effectLst/>
                        </a:rPr>
                        <a:t> VAUPES</a:t>
                      </a:r>
                      <a:endParaRPr lang="es-CO" sz="1800" b="0" i="0" u="none" strike="noStrike" dirty="0">
                        <a:solidFill>
                          <a:srgbClr val="000000"/>
                        </a:solidFill>
                        <a:effectLst/>
                        <a:latin typeface="Calibri"/>
                      </a:endParaRPr>
                    </a:p>
                  </a:txBody>
                  <a:tcPr marL="9525" marR="9525" marT="9525" marB="0" anchor="b"/>
                </a:tc>
              </a:tr>
            </a:tbl>
          </a:graphicData>
        </a:graphic>
      </p:graphicFrame>
      <p:sp>
        <p:nvSpPr>
          <p:cNvPr id="10" name="5 CuadroTexto"/>
          <p:cNvSpPr txBox="1"/>
          <p:nvPr/>
        </p:nvSpPr>
        <p:spPr>
          <a:xfrm>
            <a:off x="5076056" y="260648"/>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p>
        </p:txBody>
      </p:sp>
    </p:spTree>
    <p:extLst>
      <p:ext uri="{BB962C8B-B14F-4D97-AF65-F5344CB8AC3E}">
        <p14:creationId xmlns:p14="http://schemas.microsoft.com/office/powerpoint/2010/main" val="2917612387"/>
      </p:ext>
    </p:extLst>
  </p:cSld>
  <p:clrMapOvr>
    <a:masterClrMapping/>
  </p:clrMapOvr>
  <p:transition spd="slow">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txBox="1">
            <a:spLocks/>
          </p:cNvSpPr>
          <p:nvPr/>
        </p:nvSpPr>
        <p:spPr bwMode="auto">
          <a:xfrm>
            <a:off x="323850" y="2060848"/>
            <a:ext cx="8569325"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b="1">
                <a:solidFill>
                  <a:schemeClr val="tx1"/>
                </a:solidFill>
                <a:latin typeface="Arial" pitchFamily="34" charset="0"/>
                <a:ea typeface="ＭＳ Ｐゴシック" pitchFamily="1" charset="-128"/>
              </a:defRPr>
            </a:lvl1pPr>
            <a:lvl2pPr marL="742950" indent="-285750">
              <a:defRPr sz="2400" b="1">
                <a:solidFill>
                  <a:schemeClr val="tx1"/>
                </a:solidFill>
                <a:latin typeface="Arial" pitchFamily="34" charset="0"/>
                <a:ea typeface="ＭＳ Ｐゴシック" pitchFamily="1" charset="-128"/>
              </a:defRPr>
            </a:lvl2pPr>
            <a:lvl3pPr marL="1143000" indent="-228600">
              <a:defRPr sz="2400" b="1">
                <a:solidFill>
                  <a:schemeClr val="tx1"/>
                </a:solidFill>
                <a:latin typeface="Arial" pitchFamily="34" charset="0"/>
                <a:ea typeface="ＭＳ Ｐゴシック" pitchFamily="1" charset="-128"/>
              </a:defRPr>
            </a:lvl3pPr>
            <a:lvl4pPr marL="1600200" indent="-228600">
              <a:defRPr sz="2400" b="1">
                <a:solidFill>
                  <a:schemeClr val="tx1"/>
                </a:solidFill>
                <a:latin typeface="Arial" pitchFamily="34" charset="0"/>
                <a:ea typeface="ＭＳ Ｐゴシック" pitchFamily="1" charset="-128"/>
              </a:defRPr>
            </a:lvl4pPr>
            <a:lvl5pPr marL="2057400" indent="-228600">
              <a:defRPr sz="2400" b="1">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9pPr>
          </a:lstStyle>
          <a:p>
            <a:pPr marL="0" indent="0" algn="just">
              <a:spcBef>
                <a:spcPts val="0"/>
              </a:spcBef>
              <a:buSzPct val="125000"/>
              <a:defRPr/>
            </a:pPr>
            <a:endParaRPr lang="es-ES" sz="1100" b="0" dirty="0" smtClean="0"/>
          </a:p>
          <a:p>
            <a:pPr marL="450850" indent="-450850" algn="just">
              <a:spcBef>
                <a:spcPts val="0"/>
              </a:spcBef>
              <a:spcAft>
                <a:spcPts val="1000"/>
              </a:spcAft>
              <a:buSzPct val="125000"/>
              <a:buBlip>
                <a:blip r:embed="rId2"/>
              </a:buBlip>
              <a:defRPr/>
            </a:pPr>
            <a:r>
              <a:rPr lang="es-ES" b="0" dirty="0" smtClean="0"/>
              <a:t>Destinación de recursos a otros conceptos del gasto, desfinanciando la prestación del servicio educativo.</a:t>
            </a:r>
          </a:p>
          <a:p>
            <a:pPr marL="450850" indent="-450850" algn="just">
              <a:spcBef>
                <a:spcPts val="0"/>
              </a:spcBef>
              <a:spcAft>
                <a:spcPts val="1000"/>
              </a:spcAft>
              <a:buSzPct val="125000"/>
              <a:buBlip>
                <a:blip r:embed="rId2"/>
              </a:buBlip>
              <a:defRPr/>
            </a:pPr>
            <a:r>
              <a:rPr lang="es-ES" b="0" dirty="0" smtClean="0"/>
              <a:t>Utilización de los excedentes financieros en conceptos diferentes al pago de deudas laborales.</a:t>
            </a:r>
          </a:p>
          <a:p>
            <a:pPr marL="450850" indent="-450850" algn="just">
              <a:spcBef>
                <a:spcPts val="0"/>
              </a:spcBef>
              <a:spcAft>
                <a:spcPts val="1000"/>
              </a:spcAft>
              <a:buSzPct val="125000"/>
              <a:buBlip>
                <a:blip r:embed="rId2"/>
              </a:buBlip>
              <a:defRPr/>
            </a:pPr>
            <a:r>
              <a:rPr lang="es-ES" b="0" dirty="0" smtClean="0"/>
              <a:t>Pago incompleto de las deudas laborales e incumplimiento de los acuerdos de pago firmados con la Nación</a:t>
            </a:r>
          </a:p>
          <a:p>
            <a:pPr marL="450850" indent="-450850" algn="just">
              <a:spcBef>
                <a:spcPts val="0"/>
              </a:spcBef>
              <a:spcAft>
                <a:spcPts val="1000"/>
              </a:spcAft>
              <a:buSzPct val="125000"/>
              <a:buBlip>
                <a:blip r:embed="rId2"/>
              </a:buBlip>
              <a:defRPr/>
            </a:pPr>
            <a:r>
              <a:rPr lang="es-ES" b="0" dirty="0" smtClean="0"/>
              <a:t>Contratación no requerida o inadecuada tanto de prestación de servicios educativos como de personas en la SED </a:t>
            </a:r>
          </a:p>
        </p:txBody>
      </p:sp>
      <p:sp>
        <p:nvSpPr>
          <p:cNvPr id="6" name="1 Título"/>
          <p:cNvSpPr txBox="1">
            <a:spLocks/>
          </p:cNvSpPr>
          <p:nvPr/>
        </p:nvSpPr>
        <p:spPr bwMode="auto">
          <a:xfrm>
            <a:off x="323850" y="1372204"/>
            <a:ext cx="8569325" cy="647700"/>
          </a:xfrm>
          <a:prstGeom prst="rect">
            <a:avLst/>
          </a:prstGeom>
          <a:solidFill>
            <a:schemeClr val="accent2">
              <a:lumMod val="50000"/>
            </a:schemeClr>
          </a:solidFill>
          <a:ln>
            <a:noFill/>
          </a:ln>
          <a:extLst/>
        </p:spPr>
        <p:txBody>
          <a:bodyPr anchor="ctr" anchorCtr="1"/>
          <a:lstStyle>
            <a:lvl1pPr algn="l" rtl="0" eaLnBrk="0" fontAlgn="base" hangingPunct="0">
              <a:spcBef>
                <a:spcPct val="0"/>
              </a:spcBef>
              <a:spcAft>
                <a:spcPct val="0"/>
              </a:spcAft>
              <a:defRPr sz="4000" b="1" kern="1200" cap="none">
                <a:solidFill>
                  <a:srgbClr val="80000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defRPr/>
            </a:pPr>
            <a:r>
              <a:rPr lang="es-CO" sz="2400" dirty="0" smtClean="0">
                <a:solidFill>
                  <a:schemeClr val="bg1"/>
                </a:solidFill>
                <a:effectLst>
                  <a:outerShdw blurRad="38100" dist="38100" dir="2700000" algn="tl">
                    <a:srgbClr val="000000">
                      <a:alpha val="43137"/>
                    </a:srgbClr>
                  </a:outerShdw>
                </a:effectLst>
              </a:rPr>
              <a:t>SITUACIONES TIPICAS GENERADORAS DE RIESGO</a:t>
            </a:r>
            <a:endParaRPr lang="es-ES" sz="2400" dirty="0">
              <a:solidFill>
                <a:schemeClr val="bg1"/>
              </a:solidFill>
              <a:effectLst>
                <a:outerShdw blurRad="38100" dist="38100" dir="2700000" algn="tl">
                  <a:srgbClr val="000000">
                    <a:alpha val="43137"/>
                  </a:srgbClr>
                </a:outerShdw>
              </a:effectLst>
            </a:endParaRPr>
          </a:p>
        </p:txBody>
      </p:sp>
      <p:sp>
        <p:nvSpPr>
          <p:cNvPr id="7"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7851215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txBox="1">
            <a:spLocks/>
          </p:cNvSpPr>
          <p:nvPr/>
        </p:nvSpPr>
        <p:spPr bwMode="auto">
          <a:xfrm>
            <a:off x="323850" y="1988840"/>
            <a:ext cx="8569325"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b="1">
                <a:solidFill>
                  <a:schemeClr val="tx1"/>
                </a:solidFill>
                <a:latin typeface="Arial" pitchFamily="34" charset="0"/>
                <a:ea typeface="ＭＳ Ｐゴシック" pitchFamily="1" charset="-128"/>
              </a:defRPr>
            </a:lvl1pPr>
            <a:lvl2pPr marL="742950" indent="-285750">
              <a:defRPr sz="2400" b="1">
                <a:solidFill>
                  <a:schemeClr val="tx1"/>
                </a:solidFill>
                <a:latin typeface="Arial" pitchFamily="34" charset="0"/>
                <a:ea typeface="ＭＳ Ｐゴシック" pitchFamily="1" charset="-128"/>
              </a:defRPr>
            </a:lvl2pPr>
            <a:lvl3pPr marL="1143000" indent="-228600">
              <a:defRPr sz="2400" b="1">
                <a:solidFill>
                  <a:schemeClr val="tx1"/>
                </a:solidFill>
                <a:latin typeface="Arial" pitchFamily="34" charset="0"/>
                <a:ea typeface="ＭＳ Ｐゴシック" pitchFamily="1" charset="-128"/>
              </a:defRPr>
            </a:lvl3pPr>
            <a:lvl4pPr marL="1600200" indent="-228600">
              <a:defRPr sz="2400" b="1">
                <a:solidFill>
                  <a:schemeClr val="tx1"/>
                </a:solidFill>
                <a:latin typeface="Arial" pitchFamily="34" charset="0"/>
                <a:ea typeface="ＭＳ Ｐゴシック" pitchFamily="1" charset="-128"/>
              </a:defRPr>
            </a:lvl4pPr>
            <a:lvl5pPr marL="2057400" indent="-228600">
              <a:defRPr sz="2400" b="1">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9pPr>
          </a:lstStyle>
          <a:p>
            <a:pPr marL="0" indent="0" algn="just">
              <a:spcBef>
                <a:spcPts val="0"/>
              </a:spcBef>
              <a:buSzPct val="125000"/>
              <a:defRPr/>
            </a:pPr>
            <a:endParaRPr lang="es-CO" sz="1000" dirty="0" smtClean="0"/>
          </a:p>
          <a:p>
            <a:pPr marL="450850" indent="-436563" algn="just">
              <a:spcBef>
                <a:spcPts val="0"/>
              </a:spcBef>
              <a:spcAft>
                <a:spcPts val="1000"/>
              </a:spcAft>
              <a:buClr>
                <a:srgbClr val="00B0F0"/>
              </a:buClr>
              <a:buSzPct val="125000"/>
              <a:buFont typeface="Wingdings" panose="05000000000000000000" pitchFamily="2" charset="2"/>
              <a:buChar char="Ø"/>
              <a:defRPr/>
            </a:pPr>
            <a:r>
              <a:rPr lang="es-ES" b="0" dirty="0" smtClean="0"/>
              <a:t>Reporte inoportuno e inadecuado de la información financiera, generado algunas veces por desarticulación entre secretarias</a:t>
            </a:r>
          </a:p>
          <a:p>
            <a:pPr marL="450850" indent="-436563" algn="just">
              <a:spcBef>
                <a:spcPts val="0"/>
              </a:spcBef>
              <a:spcAft>
                <a:spcPts val="1000"/>
              </a:spcAft>
              <a:buClr>
                <a:srgbClr val="00B0F0"/>
              </a:buClr>
              <a:buSzPct val="125000"/>
              <a:buFont typeface="Wingdings" panose="05000000000000000000" pitchFamily="2" charset="2"/>
              <a:buChar char="Ø"/>
              <a:defRPr/>
            </a:pPr>
            <a:r>
              <a:rPr lang="es-CO" b="0" dirty="0" smtClean="0"/>
              <a:t>No incorporación de los rendimientos financieros.</a:t>
            </a:r>
          </a:p>
          <a:p>
            <a:pPr marL="450850" indent="-436563" algn="just">
              <a:spcBef>
                <a:spcPts val="0"/>
              </a:spcBef>
              <a:spcAft>
                <a:spcPts val="1000"/>
              </a:spcAft>
              <a:buClr>
                <a:srgbClr val="00B0F0"/>
              </a:buClr>
              <a:buSzPct val="125000"/>
              <a:buFont typeface="Wingdings" panose="05000000000000000000" pitchFamily="2" charset="2"/>
              <a:buChar char="Ø"/>
              <a:defRPr/>
            </a:pPr>
            <a:r>
              <a:rPr lang="es-ES" b="0" dirty="0" smtClean="0"/>
              <a:t>Falta de reglamentación, organización y seguimiento de los Fondos de Servicios Educativos</a:t>
            </a:r>
          </a:p>
          <a:p>
            <a:pPr marL="450850" indent="-436563" algn="just">
              <a:spcBef>
                <a:spcPts val="0"/>
              </a:spcBef>
              <a:spcAft>
                <a:spcPts val="1000"/>
              </a:spcAft>
              <a:buClr>
                <a:srgbClr val="00B0F0"/>
              </a:buClr>
              <a:buSzPct val="125000"/>
              <a:buFont typeface="Wingdings" panose="05000000000000000000" pitchFamily="2" charset="2"/>
              <a:buChar char="Ø"/>
              <a:defRPr/>
            </a:pPr>
            <a:r>
              <a:rPr lang="es-ES" b="0" dirty="0" smtClean="0"/>
              <a:t>Fallas en la adopción, organización y distribución de la  planta de personal tanto en los establecimientos como en en nivel central de las Secretarías de Educación</a:t>
            </a:r>
          </a:p>
        </p:txBody>
      </p:sp>
      <p:sp>
        <p:nvSpPr>
          <p:cNvPr id="6" name="1 Título"/>
          <p:cNvSpPr txBox="1">
            <a:spLocks/>
          </p:cNvSpPr>
          <p:nvPr/>
        </p:nvSpPr>
        <p:spPr bwMode="auto">
          <a:xfrm>
            <a:off x="323528" y="1512080"/>
            <a:ext cx="8640638" cy="332744"/>
          </a:xfrm>
          <a:prstGeom prst="rect">
            <a:avLst/>
          </a:prstGeom>
          <a:solidFill>
            <a:schemeClr val="accent2">
              <a:lumMod val="50000"/>
            </a:schemeClr>
          </a:solidFill>
          <a:ln>
            <a:noFill/>
          </a:ln>
          <a:extLst/>
        </p:spPr>
        <p:txBody>
          <a:bodyPr anchor="ctr" anchorCtr="1"/>
          <a:lstStyle>
            <a:lvl1pPr algn="l" rtl="0" eaLnBrk="0" fontAlgn="base" hangingPunct="0">
              <a:spcBef>
                <a:spcPct val="0"/>
              </a:spcBef>
              <a:spcAft>
                <a:spcPct val="0"/>
              </a:spcAft>
              <a:defRPr sz="4000" b="1" kern="1200" cap="none">
                <a:solidFill>
                  <a:srgbClr val="80000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defRPr/>
            </a:pPr>
            <a:r>
              <a:rPr lang="es-CO" sz="2400" dirty="0" smtClean="0">
                <a:solidFill>
                  <a:schemeClr val="bg1"/>
                </a:solidFill>
                <a:effectLst>
                  <a:outerShdw blurRad="38100" dist="38100" dir="2700000" algn="tl">
                    <a:srgbClr val="000000">
                      <a:alpha val="43137"/>
                    </a:srgbClr>
                  </a:outerShdw>
                </a:effectLst>
              </a:rPr>
              <a:t>SITUACIONES TIPICAS GENERADORAS DE RIESGO</a:t>
            </a:r>
            <a:endParaRPr lang="es-ES" sz="2400" dirty="0">
              <a:solidFill>
                <a:schemeClr val="bg1"/>
              </a:solidFill>
              <a:effectLst>
                <a:outerShdw blurRad="38100" dist="38100" dir="2700000" algn="tl">
                  <a:srgbClr val="000000">
                    <a:alpha val="43137"/>
                  </a:srgbClr>
                </a:outerShdw>
              </a:effectLst>
            </a:endParaRPr>
          </a:p>
        </p:txBody>
      </p:sp>
      <p:sp>
        <p:nvSpPr>
          <p:cNvPr id="7"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619766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txBox="1">
            <a:spLocks/>
          </p:cNvSpPr>
          <p:nvPr/>
        </p:nvSpPr>
        <p:spPr bwMode="auto">
          <a:xfrm>
            <a:off x="323850" y="1988840"/>
            <a:ext cx="8569325"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b="1">
                <a:solidFill>
                  <a:schemeClr val="tx1"/>
                </a:solidFill>
                <a:latin typeface="Arial" pitchFamily="34" charset="0"/>
                <a:ea typeface="ＭＳ Ｐゴシック" pitchFamily="1" charset="-128"/>
              </a:defRPr>
            </a:lvl1pPr>
            <a:lvl2pPr marL="742950" indent="-285750">
              <a:defRPr sz="2400" b="1">
                <a:solidFill>
                  <a:schemeClr val="tx1"/>
                </a:solidFill>
                <a:latin typeface="Arial" pitchFamily="34" charset="0"/>
                <a:ea typeface="ＭＳ Ｐゴシック" pitchFamily="1" charset="-128"/>
              </a:defRPr>
            </a:lvl2pPr>
            <a:lvl3pPr marL="1143000" indent="-228600">
              <a:defRPr sz="2400" b="1">
                <a:solidFill>
                  <a:schemeClr val="tx1"/>
                </a:solidFill>
                <a:latin typeface="Arial" pitchFamily="34" charset="0"/>
                <a:ea typeface="ＭＳ Ｐゴシック" pitchFamily="1" charset="-128"/>
              </a:defRPr>
            </a:lvl3pPr>
            <a:lvl4pPr marL="1600200" indent="-228600">
              <a:defRPr sz="2400" b="1">
                <a:solidFill>
                  <a:schemeClr val="tx1"/>
                </a:solidFill>
                <a:latin typeface="Arial" pitchFamily="34" charset="0"/>
                <a:ea typeface="ＭＳ Ｐゴシック" pitchFamily="1" charset="-128"/>
              </a:defRPr>
            </a:lvl4pPr>
            <a:lvl5pPr marL="2057400" indent="-228600">
              <a:defRPr sz="2400" b="1">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1" charset="-128"/>
              </a:defRPr>
            </a:lvl9pPr>
          </a:lstStyle>
          <a:p>
            <a:pPr marL="0" indent="0" algn="just">
              <a:spcBef>
                <a:spcPts val="0"/>
              </a:spcBef>
              <a:buSzPct val="125000"/>
              <a:defRPr/>
            </a:pPr>
            <a:endParaRPr lang="es-CO" sz="1000" dirty="0" smtClean="0"/>
          </a:p>
          <a:p>
            <a:pPr marL="357187" algn="just">
              <a:spcBef>
                <a:spcPts val="0"/>
              </a:spcBef>
              <a:spcAft>
                <a:spcPts val="1000"/>
              </a:spcAft>
              <a:buClr>
                <a:schemeClr val="accent2">
                  <a:lumMod val="50000"/>
                </a:schemeClr>
              </a:buClr>
              <a:buSzPct val="100000"/>
              <a:buFont typeface="Wingdings" charset="2"/>
              <a:buChar char="Ø"/>
              <a:defRPr/>
            </a:pPr>
            <a:r>
              <a:rPr lang="es-ES" b="0" dirty="0" smtClean="0"/>
              <a:t>Reporte inoportuno e inadecuado de la información financiera, generado algunas veces por desarticulación entre secretarias</a:t>
            </a:r>
          </a:p>
          <a:p>
            <a:pPr marL="357187" algn="just">
              <a:spcBef>
                <a:spcPts val="0"/>
              </a:spcBef>
              <a:spcAft>
                <a:spcPts val="1000"/>
              </a:spcAft>
              <a:buClr>
                <a:schemeClr val="accent2">
                  <a:lumMod val="50000"/>
                </a:schemeClr>
              </a:buClr>
              <a:buSzPct val="100000"/>
              <a:buFont typeface="Wingdings" charset="2"/>
              <a:buChar char="Ø"/>
              <a:defRPr/>
            </a:pPr>
            <a:r>
              <a:rPr lang="es-CO" b="0" dirty="0" smtClean="0"/>
              <a:t>No incorporación de los rendimientos financieros.</a:t>
            </a:r>
          </a:p>
          <a:p>
            <a:pPr marL="357187" algn="just">
              <a:spcBef>
                <a:spcPts val="0"/>
              </a:spcBef>
              <a:spcAft>
                <a:spcPts val="1000"/>
              </a:spcAft>
              <a:buClr>
                <a:schemeClr val="accent2">
                  <a:lumMod val="50000"/>
                </a:schemeClr>
              </a:buClr>
              <a:buSzPct val="100000"/>
              <a:buFont typeface="Wingdings" charset="2"/>
              <a:buChar char="Ø"/>
              <a:defRPr/>
            </a:pPr>
            <a:r>
              <a:rPr lang="es-ES" b="0" dirty="0" smtClean="0"/>
              <a:t>Falta de reglamentación, organización y seguimiento de los Fondos de Servicios Educativos</a:t>
            </a:r>
          </a:p>
          <a:p>
            <a:pPr marL="357187" algn="just">
              <a:spcBef>
                <a:spcPts val="0"/>
              </a:spcBef>
              <a:spcAft>
                <a:spcPts val="1000"/>
              </a:spcAft>
              <a:buClr>
                <a:schemeClr val="accent2">
                  <a:lumMod val="50000"/>
                </a:schemeClr>
              </a:buClr>
              <a:buSzPct val="100000"/>
              <a:buFont typeface="Wingdings" charset="2"/>
              <a:buChar char="Ø"/>
              <a:defRPr/>
            </a:pPr>
            <a:r>
              <a:rPr lang="es-ES" b="0" dirty="0" smtClean="0"/>
              <a:t>Fallas en la adopción, organización y distribución de la  planta de personal tanto en los establecimientos como en en nivel central de las Secretarías de Educación</a:t>
            </a:r>
          </a:p>
        </p:txBody>
      </p:sp>
      <p:sp>
        <p:nvSpPr>
          <p:cNvPr id="6" name="1 Título"/>
          <p:cNvSpPr txBox="1">
            <a:spLocks/>
          </p:cNvSpPr>
          <p:nvPr/>
        </p:nvSpPr>
        <p:spPr bwMode="auto">
          <a:xfrm>
            <a:off x="323528" y="1512080"/>
            <a:ext cx="8640638" cy="332744"/>
          </a:xfrm>
          <a:prstGeom prst="rect">
            <a:avLst/>
          </a:prstGeom>
          <a:solidFill>
            <a:schemeClr val="accent2">
              <a:lumMod val="50000"/>
            </a:schemeClr>
          </a:solidFill>
          <a:ln>
            <a:noFill/>
          </a:ln>
          <a:extLst/>
        </p:spPr>
        <p:txBody>
          <a:bodyPr anchor="ctr" anchorCtr="1"/>
          <a:lstStyle>
            <a:lvl1pPr algn="l" rtl="0" eaLnBrk="0" fontAlgn="base" hangingPunct="0">
              <a:spcBef>
                <a:spcPct val="0"/>
              </a:spcBef>
              <a:spcAft>
                <a:spcPct val="0"/>
              </a:spcAft>
              <a:defRPr sz="4000" b="1" kern="1200" cap="none">
                <a:solidFill>
                  <a:srgbClr val="800000"/>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defRPr/>
            </a:pPr>
            <a:r>
              <a:rPr lang="es-CO" sz="2400" dirty="0" smtClean="0">
                <a:solidFill>
                  <a:schemeClr val="bg1"/>
                </a:solidFill>
                <a:effectLst>
                  <a:outerShdw blurRad="38100" dist="38100" dir="2700000" algn="tl">
                    <a:srgbClr val="000000">
                      <a:alpha val="43137"/>
                    </a:srgbClr>
                  </a:outerShdw>
                </a:effectLst>
              </a:rPr>
              <a:t>SITUACIONES TIPICAS GENERADORAS DE RIESGO</a:t>
            </a:r>
            <a:endParaRPr lang="es-ES" sz="2400" dirty="0">
              <a:solidFill>
                <a:schemeClr val="bg1"/>
              </a:solidFill>
              <a:effectLst>
                <a:outerShdw blurRad="38100" dist="38100" dir="2700000" algn="tl">
                  <a:srgbClr val="000000">
                    <a:alpha val="43137"/>
                  </a:srgbClr>
                </a:outerShdw>
              </a:effectLst>
            </a:endParaRPr>
          </a:p>
        </p:txBody>
      </p:sp>
      <p:sp>
        <p:nvSpPr>
          <p:cNvPr id="7"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4085473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1520" y="1370474"/>
            <a:ext cx="8496944" cy="6027291"/>
          </a:xfrm>
          <a:prstGeom prst="rect">
            <a:avLst/>
          </a:prstGeom>
        </p:spPr>
        <p:txBody>
          <a:bodyPr wrap="square">
            <a:spAutoFit/>
          </a:bodyPr>
          <a:lstStyle/>
          <a:p>
            <a:pPr algn="just">
              <a:spcAft>
                <a:spcPts val="1000"/>
              </a:spcAft>
              <a:buClr>
                <a:schemeClr val="accent2">
                  <a:lumMod val="50000"/>
                </a:schemeClr>
              </a:buClr>
              <a:buSzPct val="110000"/>
              <a:tabLst>
                <a:tab pos="4751388" algn="l"/>
              </a:tabLst>
              <a:defRPr/>
            </a:pPr>
            <a:r>
              <a:rPr lang="es-ES" sz="2200" dirty="0" smtClean="0">
                <a:solidFill>
                  <a:schemeClr val="accent2">
                    <a:lumMod val="50000"/>
                  </a:schemeClr>
                </a:solidFill>
                <a:latin typeface="Arial" pitchFamily="34" charset="0"/>
                <a:cs typeface="Arial" pitchFamily="34" charset="0"/>
              </a:rPr>
              <a:t>ACCIONES </a:t>
            </a:r>
          </a:p>
          <a:p>
            <a:pPr algn="just">
              <a:lnSpc>
                <a:spcPct val="50000"/>
              </a:lnSpc>
              <a:spcAft>
                <a:spcPts val="1000"/>
              </a:spcAft>
              <a:buClr>
                <a:schemeClr val="accent2">
                  <a:lumMod val="50000"/>
                </a:schemeClr>
              </a:buClr>
              <a:buSzPct val="110000"/>
              <a:tabLst>
                <a:tab pos="4751388" algn="l"/>
              </a:tabLst>
              <a:defRPr/>
            </a:pPr>
            <a:endParaRPr lang="es-ES" sz="2200" dirty="0" smtClean="0">
              <a:solidFill>
                <a:schemeClr val="accent2">
                  <a:lumMod val="50000"/>
                </a:schemeClr>
              </a:solidFill>
              <a:latin typeface="Arial" pitchFamily="34" charset="0"/>
              <a:cs typeface="Arial" pitchFamily="34" charset="0"/>
            </a:endParaRPr>
          </a:p>
          <a:p>
            <a:pPr marL="342900" indent="-342900"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Actualización y divulgación de la Guía </a:t>
            </a:r>
            <a:r>
              <a:rPr lang="es-ES" sz="2200" b="0" dirty="0">
                <a:latin typeface="Arial" pitchFamily="34" charset="0"/>
                <a:cs typeface="Arial" pitchFamily="34" charset="0"/>
              </a:rPr>
              <a:t>8</a:t>
            </a:r>
            <a:r>
              <a:rPr lang="es-ES" sz="2200" b="0" dirty="0" smtClean="0">
                <a:latin typeface="Arial" pitchFamily="34" charset="0"/>
                <a:cs typeface="Arial" pitchFamily="34" charset="0"/>
              </a:rPr>
              <a:t> – Uso de los recursos del SGP </a:t>
            </a:r>
          </a:p>
          <a:p>
            <a:pPr marL="363538" indent="-363538" algn="just">
              <a:spcAft>
                <a:spcPts val="1000"/>
              </a:spcAft>
              <a:buClr>
                <a:schemeClr val="accent2">
                  <a:lumMod val="50000"/>
                </a:schemeClr>
              </a:buClr>
              <a:buSzPct val="110000"/>
              <a:buFont typeface="Wingdings" charset="2"/>
              <a:buChar char="Ø"/>
              <a:tabLst>
                <a:tab pos="4751388" algn="l"/>
              </a:tabLst>
              <a:defRPr/>
            </a:pPr>
            <a:r>
              <a:rPr lang="es-ES" sz="2200" b="0" dirty="0">
                <a:latin typeface="Arial" pitchFamily="34" charset="0"/>
                <a:cs typeface="Arial" pitchFamily="34" charset="0"/>
              </a:rPr>
              <a:t>C</a:t>
            </a:r>
            <a:r>
              <a:rPr lang="es-ES" sz="2200" b="0" dirty="0" smtClean="0">
                <a:latin typeface="Arial" pitchFamily="34" charset="0"/>
                <a:cs typeface="Arial" pitchFamily="34" charset="0"/>
              </a:rPr>
              <a:t>urso virtual de capacitación del proceso financiero de SGP para financieros de la SE </a:t>
            </a:r>
            <a:r>
              <a:rPr lang="es-ES" sz="2200" b="0" dirty="0">
                <a:latin typeface="Arial" pitchFamily="34" charset="0"/>
                <a:cs typeface="Arial" pitchFamily="34" charset="0"/>
              </a:rPr>
              <a:t>y acompañamiento a </a:t>
            </a:r>
            <a:r>
              <a:rPr lang="es-ES" sz="2200" b="0" dirty="0" smtClean="0">
                <a:latin typeface="Arial" pitchFamily="34" charset="0"/>
                <a:cs typeface="Arial" pitchFamily="34" charset="0"/>
              </a:rPr>
              <a:t>341 funcionarios inscritos de los cuales solo 109 culminaron el curso</a:t>
            </a:r>
            <a:endParaRPr lang="es-ES" sz="2200" b="0" dirty="0">
              <a:latin typeface="Arial" pitchFamily="34" charset="0"/>
              <a:cs typeface="Arial" pitchFamily="34" charset="0"/>
            </a:endParaRPr>
          </a:p>
          <a:p>
            <a:pPr marL="363538" indent="-363538" algn="just">
              <a:spcAft>
                <a:spcPts val="1000"/>
              </a:spcAft>
              <a:buClr>
                <a:schemeClr val="accent2">
                  <a:lumMod val="50000"/>
                </a:schemeClr>
              </a:buClr>
              <a:buSzPct val="110000"/>
              <a:buFont typeface="Wingdings" charset="2"/>
              <a:buChar char="Ø"/>
              <a:tabLst>
                <a:tab pos="4751388" algn="l"/>
              </a:tabLst>
              <a:defRPr/>
            </a:pPr>
            <a:r>
              <a:rPr lang="es-ES" sz="2200" b="0" dirty="0">
                <a:latin typeface="Arial" pitchFamily="34" charset="0"/>
                <a:cs typeface="Arial" pitchFamily="34" charset="0"/>
              </a:rPr>
              <a:t>Capacitación de Jefes de Planeación y Secretarios de Hacienda departamentales en el reporte de información financiera del sector educativo al </a:t>
            </a:r>
            <a:r>
              <a:rPr lang="es-ES" sz="2200" b="0" dirty="0" smtClean="0">
                <a:latin typeface="Arial" pitchFamily="34" charset="0"/>
                <a:cs typeface="Arial" pitchFamily="34" charset="0"/>
              </a:rPr>
              <a:t>FUT</a:t>
            </a:r>
          </a:p>
          <a:p>
            <a:pPr marL="363538" indent="-363538"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Implementación </a:t>
            </a:r>
            <a:r>
              <a:rPr lang="es-ES" sz="2200" b="0" dirty="0">
                <a:latin typeface="Arial" pitchFamily="34" charset="0"/>
                <a:cs typeface="Arial" pitchFamily="34" charset="0"/>
              </a:rPr>
              <a:t>del Sistema de Información de los Fondos de Servicios Educativos – </a:t>
            </a:r>
            <a:r>
              <a:rPr lang="es-ES" sz="2200" b="0" dirty="0" smtClean="0">
                <a:latin typeface="Arial" pitchFamily="34" charset="0"/>
                <a:cs typeface="Arial" pitchFamily="34" charset="0"/>
              </a:rPr>
              <a:t>SIFSE</a:t>
            </a:r>
            <a:endParaRPr lang="es-ES" sz="2200" b="0" dirty="0">
              <a:latin typeface="Arial" pitchFamily="34" charset="0"/>
              <a:cs typeface="Arial" pitchFamily="34" charset="0"/>
            </a:endParaRPr>
          </a:p>
          <a:p>
            <a:pPr marL="363538" indent="-363538" algn="just">
              <a:spcAft>
                <a:spcPts val="1000"/>
              </a:spcAft>
              <a:buClr>
                <a:schemeClr val="accent2">
                  <a:lumMod val="50000"/>
                </a:schemeClr>
              </a:buClr>
              <a:buSzPct val="110000"/>
              <a:buFont typeface="Wingdings" charset="2"/>
              <a:buChar char="Ø"/>
              <a:tabLst>
                <a:tab pos="4751388" algn="l"/>
              </a:tabLst>
              <a:defRPr/>
            </a:pPr>
            <a:r>
              <a:rPr lang="es-ES" sz="2200" b="0" dirty="0">
                <a:latin typeface="Arial" pitchFamily="34" charset="0"/>
                <a:cs typeface="Arial" pitchFamily="34" charset="0"/>
              </a:rPr>
              <a:t> Diseño del Modelo de Gestión de la Institución Educativa</a:t>
            </a:r>
          </a:p>
          <a:p>
            <a:pPr marL="363538" indent="-363538" algn="just">
              <a:spcAft>
                <a:spcPts val="1000"/>
              </a:spcAft>
              <a:buClr>
                <a:schemeClr val="accent2">
                  <a:lumMod val="50000"/>
                </a:schemeClr>
              </a:buClr>
              <a:buSzPct val="110000"/>
              <a:buFont typeface="Wingdings" charset="2"/>
              <a:buChar char="Ø"/>
              <a:tabLst>
                <a:tab pos="4751388" algn="l"/>
              </a:tabLst>
              <a:defRPr/>
            </a:pPr>
            <a:endParaRPr lang="es-ES" sz="2200" b="0" dirty="0" smtClean="0">
              <a:latin typeface="Arial" pitchFamily="34" charset="0"/>
              <a:cs typeface="Arial" pitchFamily="34" charset="0"/>
            </a:endParaRPr>
          </a:p>
          <a:p>
            <a:pPr marL="363538" indent="-363538" algn="just">
              <a:spcAft>
                <a:spcPts val="1000"/>
              </a:spcAft>
              <a:buClr>
                <a:schemeClr val="accent2">
                  <a:lumMod val="50000"/>
                </a:schemeClr>
              </a:buClr>
              <a:buSzPct val="110000"/>
              <a:buFont typeface="Wingdings" charset="2"/>
              <a:buChar char="Ø"/>
              <a:tabLst>
                <a:tab pos="4751388" algn="l"/>
              </a:tabLst>
              <a:defRPr/>
            </a:pPr>
            <a:endParaRPr lang="es-ES" sz="2200" b="0" dirty="0">
              <a:latin typeface="Arial" pitchFamily="34" charset="0"/>
              <a:cs typeface="Arial" pitchFamily="34" charset="0"/>
            </a:endParaRPr>
          </a:p>
        </p:txBody>
      </p:sp>
      <p:sp>
        <p:nvSpPr>
          <p:cNvPr id="2" name="1 CuadroTexto"/>
          <p:cNvSpPr txBox="1"/>
          <p:nvPr/>
        </p:nvSpPr>
        <p:spPr>
          <a:xfrm>
            <a:off x="5436096" y="332656"/>
            <a:ext cx="3707904" cy="830997"/>
          </a:xfrm>
          <a:prstGeom prst="rect">
            <a:avLst/>
          </a:prstGeom>
          <a:solidFill>
            <a:srgbClr val="54000C"/>
          </a:solidFill>
        </p:spPr>
        <p:txBody>
          <a:bodyPr wrap="square" rtlCol="0">
            <a:spAutoFit/>
          </a:bodyPr>
          <a:lstStyle/>
          <a:p>
            <a:r>
              <a:rPr lang="es-CO" dirty="0" smtClean="0">
                <a:solidFill>
                  <a:schemeClr val="bg1"/>
                </a:solidFill>
              </a:rPr>
              <a:t>4. Fortalecimiento a la Gestión Financiera</a:t>
            </a:r>
            <a:endParaRPr lang="es-CO" dirty="0">
              <a:solidFill>
                <a:schemeClr val="bg1"/>
              </a:solidFill>
            </a:endParaRPr>
          </a:p>
        </p:txBody>
      </p:sp>
    </p:spTree>
    <p:extLst>
      <p:ext uri="{BB962C8B-B14F-4D97-AF65-F5344CB8AC3E}">
        <p14:creationId xmlns:p14="http://schemas.microsoft.com/office/powerpoint/2010/main" val="1926312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1520" y="1412776"/>
            <a:ext cx="8496944" cy="5432255"/>
          </a:xfrm>
          <a:prstGeom prst="rect">
            <a:avLst/>
          </a:prstGeom>
        </p:spPr>
        <p:txBody>
          <a:bodyPr wrap="square">
            <a:spAutoFit/>
          </a:bodyPr>
          <a:lstStyle/>
          <a:p>
            <a:pPr marL="363538" indent="-363538" algn="just">
              <a:lnSpc>
                <a:spcPct val="50000"/>
              </a:lnSpc>
              <a:spcAft>
                <a:spcPts val="1000"/>
              </a:spcAft>
              <a:buClr>
                <a:schemeClr val="accent2">
                  <a:lumMod val="50000"/>
                </a:schemeClr>
              </a:buClr>
              <a:buSzPct val="110000"/>
              <a:buFont typeface="Wingdings" charset="2"/>
              <a:buChar char="Ø"/>
              <a:tabLst>
                <a:tab pos="4751388" algn="l"/>
              </a:tabLst>
              <a:defRPr/>
            </a:pPr>
            <a:endParaRPr lang="es-ES" sz="2200" b="0" dirty="0" smtClean="0">
              <a:latin typeface="Arial" pitchFamily="34" charset="0"/>
              <a:cs typeface="Arial" pitchFamily="34" charset="0"/>
            </a:endParaRPr>
          </a:p>
          <a:p>
            <a:pPr marL="363538" indent="-363538"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Talleres anuales con funcionarios y asistencia técnica continúa tanto en el MEN como en las entidades</a:t>
            </a:r>
          </a:p>
          <a:p>
            <a:pPr marL="363538" indent="-363538"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Monitoreo sectorial con base en la información reportada por las entidades con apoyo de la DAF, la procuraduría y la contraloría</a:t>
            </a:r>
          </a:p>
          <a:p>
            <a:pPr marL="363538" indent="-363538"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Definición de recursos complementarios que han permitido pagar oportunamente a nuestros docentes , directivos y administrativos y no aumentar las deudas laborales</a:t>
            </a:r>
          </a:p>
          <a:p>
            <a:pPr marL="363538" indent="-363538"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Revisión y asistencia técnica en la definición de deudas laborales y gestión de pago de cerca de 1.1 billones a partir de 2010</a:t>
            </a:r>
          </a:p>
          <a:p>
            <a:pPr marL="363538" indent="-363538" algn="just">
              <a:spcAft>
                <a:spcPts val="1000"/>
              </a:spcAft>
              <a:buClr>
                <a:schemeClr val="accent2">
                  <a:lumMod val="50000"/>
                </a:schemeClr>
              </a:buClr>
              <a:buSzPct val="110000"/>
              <a:buFont typeface="Wingdings" charset="2"/>
              <a:buChar char="Ø"/>
              <a:tabLst>
                <a:tab pos="4751388" algn="l"/>
              </a:tabLst>
              <a:defRPr/>
            </a:pPr>
            <a:endParaRPr lang="es-ES" sz="2200" b="0" dirty="0" smtClean="0">
              <a:latin typeface="Arial" pitchFamily="34" charset="0"/>
              <a:cs typeface="Arial" pitchFamily="34" charset="0"/>
            </a:endParaRPr>
          </a:p>
          <a:p>
            <a:pPr marL="363538" indent="-363538" algn="just">
              <a:spcAft>
                <a:spcPts val="1000"/>
              </a:spcAft>
              <a:buClr>
                <a:schemeClr val="accent2">
                  <a:lumMod val="50000"/>
                </a:schemeClr>
              </a:buClr>
              <a:buSzPct val="110000"/>
              <a:buFont typeface="Wingdings" charset="2"/>
              <a:buChar char="Ø"/>
              <a:tabLst>
                <a:tab pos="4751388" algn="l"/>
              </a:tabLst>
              <a:defRPr/>
            </a:pPr>
            <a:endParaRPr lang="es-ES" sz="2200" b="0" dirty="0" smtClean="0">
              <a:latin typeface="Arial" pitchFamily="34" charset="0"/>
              <a:cs typeface="Arial" pitchFamily="34" charset="0"/>
            </a:endParaRPr>
          </a:p>
        </p:txBody>
      </p:sp>
      <p:sp>
        <p:nvSpPr>
          <p:cNvPr id="4" name="1 CuadroTexto"/>
          <p:cNvSpPr txBox="1"/>
          <p:nvPr/>
        </p:nvSpPr>
        <p:spPr>
          <a:xfrm>
            <a:off x="5436096" y="332656"/>
            <a:ext cx="3707904" cy="830997"/>
          </a:xfrm>
          <a:prstGeom prst="rect">
            <a:avLst/>
          </a:prstGeom>
          <a:solidFill>
            <a:srgbClr val="54000C"/>
          </a:solidFill>
        </p:spPr>
        <p:txBody>
          <a:bodyPr wrap="square" rtlCol="0">
            <a:spAutoFit/>
          </a:bodyPr>
          <a:lstStyle/>
          <a:p>
            <a:r>
              <a:rPr lang="es-CO" dirty="0" smtClean="0">
                <a:solidFill>
                  <a:schemeClr val="bg1"/>
                </a:solidFill>
              </a:rPr>
              <a:t>4. Fortalecimiento a la Gestión Financiera</a:t>
            </a:r>
            <a:endParaRPr lang="es-CO" dirty="0">
              <a:solidFill>
                <a:schemeClr val="bg1"/>
              </a:solidFill>
            </a:endParaRPr>
          </a:p>
        </p:txBody>
      </p:sp>
    </p:spTree>
    <p:extLst>
      <p:ext uri="{BB962C8B-B14F-4D97-AF65-F5344CB8AC3E}">
        <p14:creationId xmlns:p14="http://schemas.microsoft.com/office/powerpoint/2010/main" val="299442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1" y="1517105"/>
            <a:ext cx="8784977" cy="4360167"/>
          </a:xfrm>
          <a:prstGeom prst="rect">
            <a:avLst/>
          </a:prstGeom>
        </p:spPr>
        <p:txBody>
          <a:bodyPr wrap="square">
            <a:spAutoFit/>
          </a:bodyPr>
          <a:lstStyle/>
          <a:p>
            <a:pPr algn="just">
              <a:spcAft>
                <a:spcPts val="1000"/>
              </a:spcAft>
              <a:buClr>
                <a:schemeClr val="accent2">
                  <a:lumMod val="50000"/>
                </a:schemeClr>
              </a:buClr>
              <a:buSzPct val="110000"/>
              <a:tabLst>
                <a:tab pos="4751388" algn="l"/>
              </a:tabLst>
              <a:defRPr/>
            </a:pPr>
            <a:r>
              <a:rPr lang="es-ES" dirty="0" smtClean="0">
                <a:solidFill>
                  <a:srgbClr val="632523"/>
                </a:solidFill>
                <a:latin typeface="Arial" pitchFamily="34" charset="0"/>
                <a:cs typeface="Arial" pitchFamily="34" charset="0"/>
              </a:rPr>
              <a:t>ACCIONES PENDIENTES 2014</a:t>
            </a:r>
          </a:p>
          <a:p>
            <a:pPr marL="342900" indent="-342900"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Creación de micro sitio de seguimiento financiero en la WEB con las normas, guías, cursos, y reportes financieros, nómina y gratuidad para fortalecer la gestión financiera de las secretarías</a:t>
            </a:r>
          </a:p>
          <a:p>
            <a:pPr marL="342900" indent="-342900"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Lograr </a:t>
            </a:r>
            <a:r>
              <a:rPr lang="es-ES" sz="2200" b="0" dirty="0">
                <a:latin typeface="Arial" pitchFamily="34" charset="0"/>
                <a:cs typeface="Arial" pitchFamily="34" charset="0"/>
              </a:rPr>
              <a:t>que el 100% de los funcionarios de las </a:t>
            </a:r>
            <a:r>
              <a:rPr lang="es-ES" sz="2200" b="0" dirty="0" smtClean="0">
                <a:latin typeface="Arial" pitchFamily="34" charset="0"/>
                <a:cs typeface="Arial" pitchFamily="34" charset="0"/>
              </a:rPr>
              <a:t>secretarias </a:t>
            </a:r>
            <a:r>
              <a:rPr lang="es-ES" sz="2200" b="0" dirty="0">
                <a:latin typeface="Arial" pitchFamily="34" charset="0"/>
                <a:cs typeface="Arial" pitchFamily="34" charset="0"/>
              </a:rPr>
              <a:t>de educación y hacienda se capaciten a través del curso </a:t>
            </a:r>
            <a:r>
              <a:rPr lang="es-ES" sz="2200" b="0" dirty="0" smtClean="0">
                <a:latin typeface="Arial" pitchFamily="34" charset="0"/>
                <a:cs typeface="Arial" pitchFamily="34" charset="0"/>
              </a:rPr>
              <a:t>virtual</a:t>
            </a:r>
          </a:p>
          <a:p>
            <a:pPr marL="342900" indent="-342900"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Desarrollo de modulo de contratación y ajuste del curso de FSE para apoyar el fortalecimiento de los EEE.</a:t>
            </a:r>
          </a:p>
          <a:p>
            <a:pPr marL="342900" indent="-342900" algn="just">
              <a:spcAft>
                <a:spcPts val="1000"/>
              </a:spcAft>
              <a:buClr>
                <a:schemeClr val="accent2">
                  <a:lumMod val="50000"/>
                </a:schemeClr>
              </a:buClr>
              <a:buSzPct val="110000"/>
              <a:buFont typeface="Wingdings" charset="2"/>
              <a:buChar char="Ø"/>
              <a:tabLst>
                <a:tab pos="4751388" algn="l"/>
              </a:tabLst>
              <a:defRPr/>
            </a:pPr>
            <a:r>
              <a:rPr lang="es-ES" sz="2200" b="0" dirty="0" smtClean="0">
                <a:latin typeface="Arial" pitchFamily="34" charset="0"/>
                <a:cs typeface="Arial" pitchFamily="34" charset="0"/>
              </a:rPr>
              <a:t>Contratación del desarrollo del sistema de información administrativo financiero para apoyar a los establecimientos educativos</a:t>
            </a:r>
          </a:p>
        </p:txBody>
      </p:sp>
      <p:sp>
        <p:nvSpPr>
          <p:cNvPr id="4" name="1 CuadroTexto"/>
          <p:cNvSpPr txBox="1"/>
          <p:nvPr/>
        </p:nvSpPr>
        <p:spPr>
          <a:xfrm>
            <a:off x="5436096" y="332656"/>
            <a:ext cx="3707904" cy="830997"/>
          </a:xfrm>
          <a:prstGeom prst="rect">
            <a:avLst/>
          </a:prstGeom>
          <a:solidFill>
            <a:srgbClr val="54000C"/>
          </a:solidFill>
        </p:spPr>
        <p:txBody>
          <a:bodyPr wrap="square" rtlCol="0">
            <a:spAutoFit/>
          </a:bodyPr>
          <a:lstStyle/>
          <a:p>
            <a:r>
              <a:rPr lang="es-CO" dirty="0" smtClean="0">
                <a:solidFill>
                  <a:schemeClr val="bg1"/>
                </a:solidFill>
              </a:rPr>
              <a:t>4. Fortalecimiento a la Gestión Financiera</a:t>
            </a:r>
            <a:endParaRPr lang="es-CO" dirty="0">
              <a:solidFill>
                <a:schemeClr val="bg1"/>
              </a:solidFill>
            </a:endParaRPr>
          </a:p>
        </p:txBody>
      </p:sp>
    </p:spTree>
    <p:extLst>
      <p:ext uri="{BB962C8B-B14F-4D97-AF65-F5344CB8AC3E}">
        <p14:creationId xmlns:p14="http://schemas.microsoft.com/office/powerpoint/2010/main" val="783431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700808"/>
            <a:ext cx="8229600" cy="4176464"/>
          </a:xfrm>
        </p:spPr>
        <p:txBody>
          <a:bodyPr/>
          <a:lstStyle/>
          <a:p>
            <a:pPr marL="0" lvl="0" indent="0" algn="just">
              <a:buNone/>
            </a:pPr>
            <a:r>
              <a:rPr lang="es-ES" sz="2800" b="1" dirty="0" smtClean="0">
                <a:solidFill>
                  <a:prstClr val="black"/>
                </a:solidFill>
              </a:rPr>
              <a:t>¿Qué es la Rendición </a:t>
            </a:r>
            <a:r>
              <a:rPr lang="es-ES" sz="2800" b="1" dirty="0">
                <a:solidFill>
                  <a:prstClr val="black"/>
                </a:solidFill>
              </a:rPr>
              <a:t>de </a:t>
            </a:r>
            <a:r>
              <a:rPr lang="es-ES" sz="2800" b="1" dirty="0" smtClean="0">
                <a:solidFill>
                  <a:prstClr val="black"/>
                </a:solidFill>
              </a:rPr>
              <a:t>cuentas?  </a:t>
            </a:r>
          </a:p>
          <a:p>
            <a:pPr marL="0" lvl="0" indent="0" algn="just">
              <a:buNone/>
            </a:pPr>
            <a:endParaRPr lang="es-ES" sz="1200" dirty="0" smtClean="0">
              <a:solidFill>
                <a:prstClr val="black"/>
              </a:solidFill>
            </a:endParaRPr>
          </a:p>
          <a:p>
            <a:pPr marL="0" lvl="0" indent="0" algn="just">
              <a:buNone/>
            </a:pPr>
            <a:r>
              <a:rPr lang="es-ES" sz="2800" dirty="0" smtClean="0">
                <a:solidFill>
                  <a:prstClr val="black"/>
                </a:solidFill>
              </a:rPr>
              <a:t>Es una </a:t>
            </a:r>
            <a:r>
              <a:rPr lang="es-ES" sz="2800" dirty="0">
                <a:solidFill>
                  <a:prstClr val="black"/>
                </a:solidFill>
              </a:rPr>
              <a:t>relación de doble vía entre el Estado y los ciudadanos, en la cual el primero tiene la </a:t>
            </a:r>
            <a:r>
              <a:rPr lang="es-ES" sz="2800" b="1" dirty="0">
                <a:solidFill>
                  <a:prstClr val="black"/>
                </a:solidFill>
              </a:rPr>
              <a:t>obligación de informar sobre sus acciones y justificarlas</a:t>
            </a:r>
            <a:r>
              <a:rPr lang="es-ES" sz="2800" dirty="0">
                <a:solidFill>
                  <a:prstClr val="black"/>
                </a:solidFill>
              </a:rPr>
              <a:t>, mientras los segundos tienen el derecho de </a:t>
            </a:r>
            <a:r>
              <a:rPr lang="es-ES" sz="2800" b="1" dirty="0">
                <a:solidFill>
                  <a:prstClr val="black"/>
                </a:solidFill>
              </a:rPr>
              <a:t>exigir explicaciones y de retroalimentar al Estado</a:t>
            </a:r>
            <a:r>
              <a:rPr lang="es-ES" sz="2800" dirty="0">
                <a:solidFill>
                  <a:prstClr val="black"/>
                </a:solidFill>
              </a:rPr>
              <a:t>, así como de incentivar el buen desempeño y comportamiento de sus representantes. </a:t>
            </a:r>
            <a:endParaRPr lang="es-ES" sz="2800" dirty="0" smtClean="0">
              <a:solidFill>
                <a:prstClr val="black"/>
              </a:solidFill>
            </a:endParaRPr>
          </a:p>
          <a:p>
            <a:pPr marL="0" lvl="0" indent="0" algn="just">
              <a:buNone/>
            </a:pPr>
            <a:endParaRPr lang="es-ES" sz="2000" dirty="0" smtClean="0">
              <a:solidFill>
                <a:prstClr val="black"/>
              </a:solidFill>
            </a:endParaRPr>
          </a:p>
          <a:p>
            <a:pPr marL="0" lvl="0" indent="0" algn="just">
              <a:buNone/>
            </a:pPr>
            <a:endParaRPr lang="es-ES" sz="2000" dirty="0">
              <a:solidFill>
                <a:prstClr val="black"/>
              </a:solidFill>
            </a:endParaRPr>
          </a:p>
          <a:p>
            <a:endParaRPr lang="es-CO" sz="3600" dirty="0"/>
          </a:p>
        </p:txBody>
      </p:sp>
      <p:sp>
        <p:nvSpPr>
          <p:cNvPr id="4" name="5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a:solidFill>
                  <a:schemeClr val="bg1"/>
                </a:solidFill>
              </a:rPr>
              <a:t>5</a:t>
            </a:r>
            <a:r>
              <a:rPr lang="es-CO" sz="2000" dirty="0" smtClean="0">
                <a:solidFill>
                  <a:schemeClr val="bg1"/>
                </a:solidFill>
              </a:rPr>
              <a:t>. Rendición de Cuentas</a:t>
            </a:r>
            <a:endParaRPr lang="es-CO" sz="2000" dirty="0">
              <a:solidFill>
                <a:schemeClr val="bg1"/>
              </a:solidFill>
            </a:endParaRPr>
          </a:p>
        </p:txBody>
      </p:sp>
    </p:spTree>
    <p:extLst>
      <p:ext uri="{BB962C8B-B14F-4D97-AF65-F5344CB8AC3E}">
        <p14:creationId xmlns:p14="http://schemas.microsoft.com/office/powerpoint/2010/main" val="421421431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412776"/>
            <a:ext cx="8352928" cy="4873129"/>
          </a:xfrm>
          <a:prstGeom prst="rect">
            <a:avLst/>
          </a:prstGeom>
          <a:noFill/>
        </p:spPr>
        <p:txBody>
          <a:bodyPr wrap="square" rtlCol="0">
            <a:spAutoFit/>
          </a:bodyPr>
          <a:lstStyle/>
          <a:p>
            <a:pPr algn="just"/>
            <a:r>
              <a:rPr lang="es-CO" sz="2000" dirty="0" smtClean="0"/>
              <a:t>Asignación </a:t>
            </a:r>
            <a:r>
              <a:rPr lang="es-CO" sz="2000" dirty="0"/>
              <a:t>definitiva por población atendida </a:t>
            </a:r>
            <a:r>
              <a:rPr lang="es-CO" sz="2000" dirty="0" smtClean="0"/>
              <a:t>más </a:t>
            </a:r>
            <a:r>
              <a:rPr lang="es-CO" sz="2000" dirty="0"/>
              <a:t>población por </a:t>
            </a:r>
            <a:r>
              <a:rPr lang="es-CO" sz="2000" dirty="0" smtClean="0"/>
              <a:t>atender</a:t>
            </a:r>
            <a:endParaRPr lang="es-CO" sz="2000" dirty="0"/>
          </a:p>
          <a:p>
            <a:pPr algn="just"/>
            <a:r>
              <a:rPr lang="es-CO" sz="1200" b="0" dirty="0"/>
              <a:t> </a:t>
            </a:r>
            <a:endParaRPr lang="es-CO" sz="1400" b="0" dirty="0"/>
          </a:p>
          <a:p>
            <a:pPr marL="355600" lvl="3" algn="just">
              <a:spcAft>
                <a:spcPts val="800"/>
              </a:spcAft>
            </a:pPr>
            <a:r>
              <a:rPr lang="es-CO" sz="2000" b="0" dirty="0" smtClean="0"/>
              <a:t>Asignación </a:t>
            </a:r>
            <a:r>
              <a:rPr lang="es-CO" sz="2000" b="0" dirty="0"/>
              <a:t>de recursos </a:t>
            </a:r>
            <a:r>
              <a:rPr lang="es-CO" sz="2000" b="0" dirty="0" smtClean="0"/>
              <a:t>NEE e </a:t>
            </a:r>
            <a:r>
              <a:rPr lang="es-CO" sz="2000" b="0" dirty="0"/>
              <a:t>internados, los cuales representan un porcentaje del </a:t>
            </a:r>
            <a:r>
              <a:rPr lang="es-CO" sz="2000" dirty="0">
                <a:solidFill>
                  <a:srgbClr val="FF0000"/>
                </a:solidFill>
              </a:rPr>
              <a:t>20% </a:t>
            </a:r>
            <a:r>
              <a:rPr lang="es-CO" sz="2000" b="0" dirty="0"/>
              <a:t>adicional de la tipología definida por la matrícula atendida con estas </a:t>
            </a:r>
            <a:r>
              <a:rPr lang="es-CO" sz="2000" b="0" dirty="0" smtClean="0"/>
              <a:t>características.</a:t>
            </a:r>
          </a:p>
          <a:p>
            <a:pPr marL="355600" lvl="3" algn="just">
              <a:lnSpc>
                <a:spcPct val="60000"/>
              </a:lnSpc>
              <a:spcAft>
                <a:spcPts val="800"/>
              </a:spcAft>
            </a:pPr>
            <a:endParaRPr lang="es-CO" sz="2000" b="0" dirty="0" smtClean="0"/>
          </a:p>
          <a:p>
            <a:pPr marL="355600" lvl="3" algn="just">
              <a:spcAft>
                <a:spcPts val="800"/>
              </a:spcAft>
            </a:pPr>
            <a:r>
              <a:rPr lang="es-CO" sz="2000" b="0" dirty="0" smtClean="0"/>
              <a:t>El </a:t>
            </a:r>
            <a:r>
              <a:rPr lang="es-CO" sz="2000" dirty="0">
                <a:solidFill>
                  <a:srgbClr val="FF0000"/>
                </a:solidFill>
              </a:rPr>
              <a:t>1% </a:t>
            </a:r>
            <a:r>
              <a:rPr lang="es-CO" sz="2000" b="0" dirty="0"/>
              <a:t>para ascensos en el escalafón docente, destinados para cubrir el impacto en el costo de la nómina de los ascensos que se reconozcan en la </a:t>
            </a:r>
            <a:r>
              <a:rPr lang="es-CO" sz="2000" b="0" dirty="0" smtClean="0"/>
              <a:t>vigencia.</a:t>
            </a:r>
          </a:p>
          <a:p>
            <a:pPr marL="355600" lvl="3" algn="just">
              <a:lnSpc>
                <a:spcPct val="60000"/>
              </a:lnSpc>
              <a:spcAft>
                <a:spcPts val="800"/>
              </a:spcAft>
            </a:pPr>
            <a:endParaRPr lang="es-CO" sz="2000" b="0" dirty="0" smtClean="0"/>
          </a:p>
          <a:p>
            <a:pPr marL="355600" lvl="3" algn="just">
              <a:spcAft>
                <a:spcPts val="800"/>
              </a:spcAft>
            </a:pPr>
            <a:r>
              <a:rPr lang="es-CO" sz="2000" b="0" dirty="0" smtClean="0"/>
              <a:t>El </a:t>
            </a:r>
            <a:r>
              <a:rPr lang="es-CO" sz="2000" b="0" dirty="0"/>
              <a:t>porcentaje autorizado en el CONPES para gastos administrativos que incluye</a:t>
            </a:r>
            <a:r>
              <a:rPr lang="es-CO" sz="2000" dirty="0">
                <a:solidFill>
                  <a:srgbClr val="FF0000"/>
                </a:solidFill>
              </a:rPr>
              <a:t> 1% </a:t>
            </a:r>
            <a:r>
              <a:rPr lang="es-CO" sz="2000" b="0" dirty="0"/>
              <a:t>de cuota de administración o el valor de la nómina de administrativos siempre que se ajuste a lo dispuesto en el Artículo 31 de la Ley 1176 de </a:t>
            </a:r>
            <a:r>
              <a:rPr lang="es-CO" sz="2000" b="0" dirty="0" smtClean="0"/>
              <a:t>2007.</a:t>
            </a:r>
          </a:p>
        </p:txBody>
      </p:sp>
      <p:sp>
        <p:nvSpPr>
          <p:cNvPr id="3" name="2 CuadroTexto"/>
          <p:cNvSpPr txBox="1"/>
          <p:nvPr/>
        </p:nvSpPr>
        <p:spPr>
          <a:xfrm>
            <a:off x="5076056" y="404664"/>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1. Metodología recursos complementarios</a:t>
            </a:r>
            <a:endParaRPr lang="es-CO" sz="2000" dirty="0">
              <a:solidFill>
                <a:schemeClr val="bg1"/>
              </a:solidFill>
            </a:endParaRPr>
          </a:p>
        </p:txBody>
      </p:sp>
      <p:sp>
        <p:nvSpPr>
          <p:cNvPr id="4" name="3 Más"/>
          <p:cNvSpPr/>
          <p:nvPr/>
        </p:nvSpPr>
        <p:spPr>
          <a:xfrm>
            <a:off x="41461" y="1459632"/>
            <a:ext cx="426083" cy="457200"/>
          </a:xfrm>
          <a:prstGeom prst="mathPl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Menos"/>
          <p:cNvSpPr/>
          <p:nvPr/>
        </p:nvSpPr>
        <p:spPr>
          <a:xfrm>
            <a:off x="179512" y="2442592"/>
            <a:ext cx="457200" cy="698376"/>
          </a:xfrm>
          <a:prstGeom prst="mathMin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Menos"/>
          <p:cNvSpPr/>
          <p:nvPr/>
        </p:nvSpPr>
        <p:spPr>
          <a:xfrm>
            <a:off x="181049" y="3491284"/>
            <a:ext cx="457200" cy="698376"/>
          </a:xfrm>
          <a:prstGeom prst="mathMin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Menos"/>
          <p:cNvSpPr/>
          <p:nvPr/>
        </p:nvSpPr>
        <p:spPr>
          <a:xfrm>
            <a:off x="181049" y="4941168"/>
            <a:ext cx="457200" cy="698376"/>
          </a:xfrm>
          <a:prstGeom prst="mathMin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551264859"/>
      </p:ext>
    </p:extLst>
  </p:cSld>
  <p:clrMapOvr>
    <a:masterClrMapping/>
  </p:clrMapOvr>
  <p:transition spd="slow">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2008" y="1700808"/>
            <a:ext cx="8964488" cy="4464496"/>
          </a:xfrm>
        </p:spPr>
        <p:txBody>
          <a:bodyPr/>
          <a:lstStyle/>
          <a:p>
            <a:pPr marL="0" lvl="0" indent="0" algn="just">
              <a:buNone/>
            </a:pPr>
            <a:r>
              <a:rPr lang="es-ES" sz="2400" b="1" dirty="0" smtClean="0">
                <a:solidFill>
                  <a:prstClr val="black"/>
                </a:solidFill>
              </a:rPr>
              <a:t>OBJETIVOS DE LA RENDICION DE CUENTAS</a:t>
            </a:r>
          </a:p>
          <a:p>
            <a:pPr marL="0" lvl="0" indent="0" algn="just">
              <a:lnSpc>
                <a:spcPct val="50000"/>
              </a:lnSpc>
              <a:buNone/>
            </a:pPr>
            <a:endParaRPr lang="es-ES" sz="2400" b="1" dirty="0" smtClean="0">
              <a:solidFill>
                <a:prstClr val="black"/>
              </a:solidFill>
            </a:endParaRPr>
          </a:p>
          <a:p>
            <a:pPr lvl="1" algn="just">
              <a:buClr>
                <a:schemeClr val="accent2">
                  <a:lumMod val="50000"/>
                </a:schemeClr>
              </a:buClr>
              <a:buFont typeface="Wingdings" charset="2"/>
              <a:buChar char="v"/>
            </a:pPr>
            <a:r>
              <a:rPr lang="es-ES" sz="2400" dirty="0" smtClean="0">
                <a:solidFill>
                  <a:prstClr val="black"/>
                </a:solidFill>
              </a:rPr>
              <a:t>Empoderar a los ciudadanos y desarrollar en ellos un sentido de corresponsabilidad hacia lo público.</a:t>
            </a:r>
          </a:p>
          <a:p>
            <a:pPr marL="400050" lvl="1" indent="0" algn="just">
              <a:lnSpc>
                <a:spcPct val="50000"/>
              </a:lnSpc>
              <a:buClr>
                <a:schemeClr val="accent2">
                  <a:lumMod val="50000"/>
                </a:schemeClr>
              </a:buClr>
              <a:buNone/>
            </a:pPr>
            <a:endParaRPr lang="es-ES" sz="2400" dirty="0" smtClean="0">
              <a:solidFill>
                <a:prstClr val="black"/>
              </a:solidFill>
            </a:endParaRPr>
          </a:p>
          <a:p>
            <a:pPr lvl="1" algn="just">
              <a:buClr>
                <a:schemeClr val="accent2">
                  <a:lumMod val="50000"/>
                </a:schemeClr>
              </a:buClr>
              <a:buFont typeface="Wingdings" charset="2"/>
              <a:buChar char="v"/>
            </a:pPr>
            <a:r>
              <a:rPr lang="es-ES" sz="2400" dirty="0" smtClean="0">
                <a:solidFill>
                  <a:prstClr val="black"/>
                </a:solidFill>
              </a:rPr>
              <a:t>Generar </a:t>
            </a:r>
            <a:r>
              <a:rPr lang="es-ES" sz="2400" dirty="0">
                <a:solidFill>
                  <a:prstClr val="black"/>
                </a:solidFill>
              </a:rPr>
              <a:t>la confianza en las instituciones y la legitimidad del </a:t>
            </a:r>
            <a:r>
              <a:rPr lang="es-ES" sz="2400" dirty="0" smtClean="0">
                <a:solidFill>
                  <a:prstClr val="black"/>
                </a:solidFill>
              </a:rPr>
              <a:t>Estado</a:t>
            </a:r>
          </a:p>
          <a:p>
            <a:pPr marL="400050" lvl="1" indent="0" algn="just">
              <a:lnSpc>
                <a:spcPct val="50000"/>
              </a:lnSpc>
              <a:buClr>
                <a:schemeClr val="accent2">
                  <a:lumMod val="50000"/>
                </a:schemeClr>
              </a:buClr>
              <a:buNone/>
            </a:pPr>
            <a:endParaRPr lang="es-ES" sz="2400" dirty="0" smtClean="0">
              <a:solidFill>
                <a:prstClr val="black"/>
              </a:solidFill>
            </a:endParaRPr>
          </a:p>
          <a:p>
            <a:pPr lvl="1" algn="just">
              <a:buClr>
                <a:schemeClr val="accent2">
                  <a:lumMod val="50000"/>
                </a:schemeClr>
              </a:buClr>
              <a:buFont typeface="Wingdings" charset="2"/>
              <a:buChar char="v"/>
            </a:pPr>
            <a:r>
              <a:rPr lang="es-ES" sz="2400" dirty="0" smtClean="0">
                <a:solidFill>
                  <a:prstClr val="black"/>
                </a:solidFill>
              </a:rPr>
              <a:t>Mejorar </a:t>
            </a:r>
            <a:r>
              <a:rPr lang="es-ES" sz="2400" dirty="0">
                <a:solidFill>
                  <a:prstClr val="black"/>
                </a:solidFill>
              </a:rPr>
              <a:t>la calidad de las decisiones públicas</a:t>
            </a:r>
          </a:p>
          <a:p>
            <a:pPr algn="just">
              <a:lnSpc>
                <a:spcPct val="50000"/>
              </a:lnSpc>
              <a:buClr>
                <a:schemeClr val="accent2">
                  <a:lumMod val="50000"/>
                </a:schemeClr>
              </a:buClr>
              <a:buFont typeface="Wingdings" charset="2"/>
              <a:buChar char="v"/>
            </a:pPr>
            <a:endParaRPr lang="es-ES" sz="2400" dirty="0">
              <a:solidFill>
                <a:prstClr val="black"/>
              </a:solidFill>
            </a:endParaRPr>
          </a:p>
          <a:p>
            <a:pPr marL="0" indent="0" algn="just">
              <a:buClr>
                <a:schemeClr val="accent2">
                  <a:lumMod val="50000"/>
                </a:schemeClr>
              </a:buClr>
              <a:buNone/>
            </a:pPr>
            <a:r>
              <a:rPr lang="es-ES" sz="2000" b="1" dirty="0" smtClean="0">
                <a:solidFill>
                  <a:schemeClr val="accent2">
                    <a:lumMod val="50000"/>
                  </a:schemeClr>
                </a:solidFill>
              </a:rPr>
              <a:t>EN EDUCACIÓN ESTAMOS OBLIGADOS A RENDIR CUENTAS EL MEN, LAS SECRETARIAS Y LOS ESTABLECIMIENTOS EDUCATIVOS</a:t>
            </a:r>
          </a:p>
          <a:p>
            <a:pPr algn="just">
              <a:buClr>
                <a:schemeClr val="accent2">
                  <a:lumMod val="50000"/>
                </a:schemeClr>
              </a:buClr>
              <a:buFont typeface="Wingdings" charset="2"/>
              <a:buChar char="v"/>
            </a:pPr>
            <a:endParaRPr lang="es-ES" sz="2400" dirty="0" smtClean="0">
              <a:solidFill>
                <a:prstClr val="black"/>
              </a:solidFill>
            </a:endParaRPr>
          </a:p>
          <a:p>
            <a:pPr marL="0" indent="0" algn="just"/>
            <a:endParaRPr lang="es-ES" sz="2400" dirty="0">
              <a:solidFill>
                <a:prstClr val="black"/>
              </a:solidFill>
            </a:endParaRPr>
          </a:p>
          <a:p>
            <a:pPr marL="0" indent="0" algn="just"/>
            <a:endParaRPr lang="es-ES" sz="2400" dirty="0">
              <a:solidFill>
                <a:prstClr val="black"/>
              </a:solidFill>
            </a:endParaRPr>
          </a:p>
          <a:p>
            <a:pPr marL="0" lvl="0" indent="0" algn="just">
              <a:buNone/>
            </a:pPr>
            <a:endParaRPr lang="es-ES" sz="2400" dirty="0">
              <a:solidFill>
                <a:prstClr val="black"/>
              </a:solidFill>
            </a:endParaRPr>
          </a:p>
          <a:p>
            <a:endParaRPr lang="es-CO" sz="2400" dirty="0"/>
          </a:p>
        </p:txBody>
      </p:sp>
      <p:sp>
        <p:nvSpPr>
          <p:cNvPr id="5" name="5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a:solidFill>
                  <a:schemeClr val="bg1"/>
                </a:solidFill>
              </a:rPr>
              <a:t>5</a:t>
            </a:r>
            <a:r>
              <a:rPr lang="es-CO" sz="2000" dirty="0" smtClean="0">
                <a:solidFill>
                  <a:schemeClr val="bg1"/>
                </a:solidFill>
              </a:rPr>
              <a:t>. Rendición de Cuentas</a:t>
            </a:r>
            <a:endParaRPr lang="es-CO" sz="2000" dirty="0">
              <a:solidFill>
                <a:schemeClr val="bg1"/>
              </a:solidFill>
            </a:endParaRPr>
          </a:p>
        </p:txBody>
      </p:sp>
    </p:spTree>
    <p:extLst>
      <p:ext uri="{BB962C8B-B14F-4D97-AF65-F5344CB8AC3E}">
        <p14:creationId xmlns:p14="http://schemas.microsoft.com/office/powerpoint/2010/main" val="966263252"/>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75556" y="1412776"/>
            <a:ext cx="8027588" cy="720080"/>
          </a:xfrm>
          <a:prstGeom prst="rect">
            <a:avLst/>
          </a:prstGeom>
          <a:solidFill>
            <a:schemeClr val="tx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solidFill>
                  <a:schemeClr val="tx1"/>
                </a:solidFill>
              </a:rPr>
              <a:t>Porqué Rendir Cuentas a la  Comunidad Educativa </a:t>
            </a:r>
            <a:endParaRPr lang="es-CO" sz="2800" dirty="0">
              <a:solidFill>
                <a:schemeClr val="tx1"/>
              </a:solidFill>
            </a:endParaRPr>
          </a:p>
        </p:txBody>
      </p:sp>
      <p:sp>
        <p:nvSpPr>
          <p:cNvPr id="13" name="12 Rectángulo"/>
          <p:cNvSpPr/>
          <p:nvPr/>
        </p:nvSpPr>
        <p:spPr>
          <a:xfrm>
            <a:off x="580626" y="3850746"/>
            <a:ext cx="3775350" cy="79208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solidFill>
                  <a:schemeClr val="tx1"/>
                </a:solidFill>
              </a:rPr>
              <a:t>Fortalece la democracia y el proceso educativo como responsabilidad de todos </a:t>
            </a:r>
            <a:endParaRPr lang="es-CO" sz="1600" dirty="0">
              <a:solidFill>
                <a:schemeClr val="tx1"/>
              </a:solidFill>
            </a:endParaRPr>
          </a:p>
        </p:txBody>
      </p:sp>
      <p:sp>
        <p:nvSpPr>
          <p:cNvPr id="15" name="14 Rectángulo"/>
          <p:cNvSpPr/>
          <p:nvPr/>
        </p:nvSpPr>
        <p:spPr>
          <a:xfrm>
            <a:off x="575556" y="2348879"/>
            <a:ext cx="3780420" cy="134283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solidFill>
                  <a:schemeClr val="tx1"/>
                </a:solidFill>
                <a:cs typeface="Arial" pitchFamily="34" charset="0"/>
              </a:rPr>
              <a:t>Contribuye al cumplimiento de los principios constitucionales de </a:t>
            </a:r>
            <a:r>
              <a:rPr lang="es-ES" sz="1600" dirty="0" smtClean="0">
                <a:solidFill>
                  <a:schemeClr val="tx1"/>
                </a:solidFill>
              </a:rPr>
              <a:t>transparencia</a:t>
            </a:r>
            <a:r>
              <a:rPr lang="es-ES" sz="1600" dirty="0" smtClean="0">
                <a:solidFill>
                  <a:schemeClr val="tx1"/>
                </a:solidFill>
                <a:cs typeface="Arial" pitchFamily="34" charset="0"/>
              </a:rPr>
              <a:t>, responsabilidad, eficacia, eficiencia, imparcialidad y participación ciudadana .</a:t>
            </a:r>
            <a:endParaRPr lang="es-ES" sz="1600" dirty="0">
              <a:solidFill>
                <a:schemeClr val="tx1"/>
              </a:solidFill>
              <a:cs typeface="Arial" pitchFamily="34" charset="0"/>
            </a:endParaRPr>
          </a:p>
          <a:p>
            <a:pPr algn="just"/>
            <a:endParaRPr lang="es-CO" sz="1050" dirty="0">
              <a:solidFill>
                <a:schemeClr val="tx1"/>
              </a:solidFill>
            </a:endParaRPr>
          </a:p>
        </p:txBody>
      </p:sp>
      <p:sp>
        <p:nvSpPr>
          <p:cNvPr id="26" name="25 Rectángulo"/>
          <p:cNvSpPr/>
          <p:nvPr/>
        </p:nvSpPr>
        <p:spPr>
          <a:xfrm>
            <a:off x="580628" y="4942548"/>
            <a:ext cx="3775348" cy="107874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a:solidFill>
                  <a:schemeClr val="tx1"/>
                </a:solidFill>
              </a:rPr>
              <a:t>Mejora el proceso de </a:t>
            </a:r>
            <a:r>
              <a:rPr lang="es-ES" sz="1600" dirty="0" smtClean="0">
                <a:solidFill>
                  <a:schemeClr val="tx1"/>
                </a:solidFill>
              </a:rPr>
              <a:t>comunicación, de doble vía entre los establecimientos y la comunidad educativa.</a:t>
            </a:r>
            <a:endParaRPr lang="es-ES" sz="1600" dirty="0">
              <a:solidFill>
                <a:schemeClr val="tx1"/>
              </a:solidFill>
            </a:endParaRPr>
          </a:p>
        </p:txBody>
      </p:sp>
      <p:sp>
        <p:nvSpPr>
          <p:cNvPr id="32" name="31 Rectángulo"/>
          <p:cNvSpPr/>
          <p:nvPr/>
        </p:nvSpPr>
        <p:spPr>
          <a:xfrm>
            <a:off x="4608004" y="2348879"/>
            <a:ext cx="3996444" cy="134283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solidFill>
                  <a:schemeClr val="tx1"/>
                </a:solidFill>
              </a:rPr>
              <a:t>Compromete al Rector, al consejo directivo, al consejo académico, y demás integrantes de la comunidad  educativa en general, alrededor de un trabajo conjunto para el bienestar de  los educandos.</a:t>
            </a:r>
            <a:endParaRPr lang="es-CO" sz="1600" dirty="0">
              <a:solidFill>
                <a:schemeClr val="tx1"/>
              </a:solidFill>
            </a:endParaRPr>
          </a:p>
        </p:txBody>
      </p:sp>
      <p:sp>
        <p:nvSpPr>
          <p:cNvPr id="33" name="32 Rectángulo"/>
          <p:cNvSpPr/>
          <p:nvPr/>
        </p:nvSpPr>
        <p:spPr>
          <a:xfrm>
            <a:off x="4606700" y="3850745"/>
            <a:ext cx="3996444" cy="79208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solidFill>
                  <a:schemeClr val="tx1"/>
                </a:solidFill>
              </a:rPr>
              <a:t>Promueve la participación de la comunidad en la buena gestión de los establecimientos educativos </a:t>
            </a:r>
            <a:endParaRPr lang="es-ES" sz="1600" dirty="0">
              <a:solidFill>
                <a:schemeClr val="tx1"/>
              </a:solidFill>
            </a:endParaRPr>
          </a:p>
        </p:txBody>
      </p:sp>
      <p:sp>
        <p:nvSpPr>
          <p:cNvPr id="88" name="87 Rectángulo"/>
          <p:cNvSpPr/>
          <p:nvPr/>
        </p:nvSpPr>
        <p:spPr>
          <a:xfrm>
            <a:off x="4606700" y="4870540"/>
            <a:ext cx="3997748" cy="122275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solidFill>
                  <a:schemeClr val="tx1"/>
                </a:solidFill>
              </a:rPr>
              <a:t>Según estudio reciente de la OECD, hay una relación entre autonomía de los establecimientos educativos, ejercicio de la rendición de cuentas  y el rendimiento de los estudiantes.</a:t>
            </a:r>
            <a:endParaRPr lang="es-CO" sz="1600" dirty="0">
              <a:solidFill>
                <a:schemeClr val="tx1"/>
              </a:solidFill>
            </a:endParaRPr>
          </a:p>
        </p:txBody>
      </p:sp>
      <p:sp>
        <p:nvSpPr>
          <p:cNvPr id="9" name="5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a:solidFill>
                  <a:schemeClr val="bg1"/>
                </a:solidFill>
              </a:rPr>
              <a:t>5</a:t>
            </a:r>
            <a:r>
              <a:rPr lang="es-CO" sz="2000" dirty="0" smtClean="0">
                <a:solidFill>
                  <a:schemeClr val="bg1"/>
                </a:solidFill>
              </a:rPr>
              <a:t>. Rendición de Cuentas</a:t>
            </a:r>
            <a:endParaRPr lang="es-CO" sz="2000" dirty="0">
              <a:solidFill>
                <a:schemeClr val="bg1"/>
              </a:solidFill>
            </a:endParaRPr>
          </a:p>
        </p:txBody>
      </p:sp>
    </p:spTree>
    <p:extLst>
      <p:ext uri="{BB962C8B-B14F-4D97-AF65-F5344CB8AC3E}">
        <p14:creationId xmlns:p14="http://schemas.microsoft.com/office/powerpoint/2010/main" val="3068915482"/>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268760"/>
            <a:ext cx="8964488" cy="432048"/>
          </a:xfrm>
        </p:spPr>
        <p:txBody>
          <a:bodyPr/>
          <a:lstStyle/>
          <a:p>
            <a:r>
              <a:rPr lang="es-ES" sz="2400" b="1" dirty="0">
                <a:effectLst>
                  <a:outerShdw blurRad="38100" dist="38100" dir="2700000" algn="tl">
                    <a:srgbClr val="000000">
                      <a:alpha val="43137"/>
                    </a:srgbClr>
                  </a:outerShdw>
                </a:effectLst>
              </a:rPr>
              <a:t>Pasos de la rendición de </a:t>
            </a:r>
            <a:r>
              <a:rPr lang="es-ES" sz="2400" b="1" dirty="0" smtClean="0">
                <a:effectLst>
                  <a:outerShdw blurRad="38100" dist="38100" dir="2700000" algn="tl">
                    <a:srgbClr val="000000">
                      <a:alpha val="43137"/>
                    </a:srgbClr>
                  </a:outerShdw>
                </a:effectLst>
              </a:rPr>
              <a:t>cuentas</a:t>
            </a:r>
            <a:endParaRPr lang="es-CO" sz="24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500" y="1772815"/>
            <a:ext cx="8208911" cy="4465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5 Imagen"/>
          <p:cNvPicPr/>
          <p:nvPr/>
        </p:nvPicPr>
        <p:blipFill>
          <a:blip r:embed="rId4" cstate="print"/>
          <a:srcRect/>
          <a:stretch>
            <a:fillRect/>
          </a:stretch>
        </p:blipFill>
        <p:spPr bwMode="auto">
          <a:xfrm>
            <a:off x="899592" y="1917779"/>
            <a:ext cx="7488832" cy="4032448"/>
          </a:xfrm>
          <a:prstGeom prst="rect">
            <a:avLst/>
          </a:prstGeom>
          <a:noFill/>
          <a:ln w="9525">
            <a:noFill/>
            <a:miter lim="800000"/>
            <a:headEnd/>
            <a:tailEnd/>
          </a:ln>
        </p:spPr>
      </p:pic>
      <p:sp>
        <p:nvSpPr>
          <p:cNvPr id="3" name="2 Rectángulo"/>
          <p:cNvSpPr/>
          <p:nvPr/>
        </p:nvSpPr>
        <p:spPr>
          <a:xfrm>
            <a:off x="7110753" y="5990577"/>
            <a:ext cx="2016223" cy="24673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t>Fuente: DNP</a:t>
            </a:r>
            <a:endParaRPr lang="es-CO" sz="1200" dirty="0"/>
          </a:p>
        </p:txBody>
      </p:sp>
      <p:sp>
        <p:nvSpPr>
          <p:cNvPr id="7" name="5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a:solidFill>
                  <a:schemeClr val="bg1"/>
                </a:solidFill>
              </a:rPr>
              <a:t>5</a:t>
            </a:r>
            <a:r>
              <a:rPr lang="es-CO" sz="2000" dirty="0" smtClean="0">
                <a:solidFill>
                  <a:schemeClr val="bg1"/>
                </a:solidFill>
              </a:rPr>
              <a:t>. Rendición de Cuentas</a:t>
            </a:r>
            <a:endParaRPr lang="es-CO" sz="2000" dirty="0">
              <a:solidFill>
                <a:schemeClr val="bg1"/>
              </a:solidFill>
            </a:endParaRPr>
          </a:p>
        </p:txBody>
      </p:sp>
    </p:spTree>
    <p:extLst>
      <p:ext uri="{BB962C8B-B14F-4D97-AF65-F5344CB8AC3E}">
        <p14:creationId xmlns:p14="http://schemas.microsoft.com/office/powerpoint/2010/main" val="712631715"/>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dondear rectángulo de esquina del mismo lado"/>
          <p:cNvSpPr/>
          <p:nvPr/>
        </p:nvSpPr>
        <p:spPr>
          <a:xfrm>
            <a:off x="4932040" y="2740508"/>
            <a:ext cx="3456384" cy="457200"/>
          </a:xfrm>
          <a:prstGeom prst="round2Same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600" dirty="0">
                <a:solidFill>
                  <a:schemeClr val="tx1"/>
                </a:solidFill>
                <a:latin typeface="Arial" pitchFamily="34" charset="0"/>
                <a:cs typeface="Arial" pitchFamily="34" charset="0"/>
              </a:rPr>
              <a:t>Emisoras locales y comunitarias</a:t>
            </a:r>
            <a:endParaRPr lang="es-CO" sz="1600" dirty="0">
              <a:solidFill>
                <a:schemeClr val="tx1"/>
              </a:solidFill>
            </a:endParaRPr>
          </a:p>
        </p:txBody>
      </p:sp>
      <p:sp>
        <p:nvSpPr>
          <p:cNvPr id="10" name="9 Redondear rectángulo de esquina del mismo lado"/>
          <p:cNvSpPr/>
          <p:nvPr/>
        </p:nvSpPr>
        <p:spPr>
          <a:xfrm>
            <a:off x="4932040" y="2189596"/>
            <a:ext cx="3456384" cy="469481"/>
          </a:xfrm>
          <a:prstGeom prst="round2SameRect">
            <a:avLst/>
          </a:prstGeom>
          <a:ln/>
        </p:spPr>
        <p:style>
          <a:lnRef idx="1">
            <a:schemeClr val="accent1"/>
          </a:lnRef>
          <a:fillRef idx="2">
            <a:schemeClr val="accent1"/>
          </a:fillRef>
          <a:effectRef idx="1">
            <a:schemeClr val="accent1"/>
          </a:effectRef>
          <a:fontRef idx="minor">
            <a:schemeClr val="dk1"/>
          </a:fontRef>
        </p:style>
        <p:txBody>
          <a:bodyPr rtlCol="0" anchor="ctr"/>
          <a:lstStyle/>
          <a:p>
            <a:r>
              <a:rPr lang="es-CO" sz="1600" dirty="0" smtClean="0">
                <a:solidFill>
                  <a:schemeClr val="tx1"/>
                </a:solidFill>
                <a:latin typeface="Arial" pitchFamily="34" charset="0"/>
                <a:cs typeface="Arial" pitchFamily="34" charset="0"/>
              </a:rPr>
              <a:t>Canales de TV regionales o locales</a:t>
            </a:r>
            <a:endParaRPr lang="es-CO" sz="1600" dirty="0">
              <a:solidFill>
                <a:schemeClr val="tx1"/>
              </a:solidFill>
              <a:latin typeface="Arial" pitchFamily="34" charset="0"/>
              <a:cs typeface="Arial" pitchFamily="34" charset="0"/>
            </a:endParaRPr>
          </a:p>
        </p:txBody>
      </p:sp>
      <p:sp>
        <p:nvSpPr>
          <p:cNvPr id="11" name="10 Redondear rectángulo de esquina del mismo lado"/>
          <p:cNvSpPr/>
          <p:nvPr/>
        </p:nvSpPr>
        <p:spPr>
          <a:xfrm>
            <a:off x="4932040" y="3341724"/>
            <a:ext cx="3456384" cy="472510"/>
          </a:xfrm>
          <a:prstGeom prst="round2Same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1600" dirty="0">
                <a:solidFill>
                  <a:schemeClr val="tx1"/>
                </a:solidFill>
                <a:latin typeface="Arial" pitchFamily="34" charset="0"/>
                <a:cs typeface="Arial" pitchFamily="34" charset="0"/>
              </a:rPr>
              <a:t>Cartelera pública de los establecimientos educativos.</a:t>
            </a:r>
            <a:endParaRPr lang="es-CO" sz="1600" dirty="0">
              <a:solidFill>
                <a:schemeClr val="tx1"/>
              </a:solidFill>
            </a:endParaRPr>
          </a:p>
        </p:txBody>
      </p:sp>
      <p:sp>
        <p:nvSpPr>
          <p:cNvPr id="14" name="13 Redondear rectángulo de esquina del mismo lado"/>
          <p:cNvSpPr/>
          <p:nvPr/>
        </p:nvSpPr>
        <p:spPr>
          <a:xfrm>
            <a:off x="4932040" y="3892636"/>
            <a:ext cx="3456384" cy="457200"/>
          </a:xfrm>
          <a:prstGeom prst="round2Same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600" dirty="0" smtClean="0">
                <a:solidFill>
                  <a:schemeClr val="tx1"/>
                </a:solidFill>
              </a:rPr>
              <a:t>Medios impresos</a:t>
            </a:r>
            <a:endParaRPr lang="es-CO" sz="1600" dirty="0">
              <a:solidFill>
                <a:schemeClr val="tx1"/>
              </a:solidFill>
            </a:endParaRPr>
          </a:p>
        </p:txBody>
      </p:sp>
      <p:sp>
        <p:nvSpPr>
          <p:cNvPr id="16" name="15 Redondear rectángulo de esquina del mismo lado"/>
          <p:cNvSpPr/>
          <p:nvPr/>
        </p:nvSpPr>
        <p:spPr>
          <a:xfrm>
            <a:off x="4932040" y="4468700"/>
            <a:ext cx="3456384" cy="457200"/>
          </a:xfrm>
          <a:prstGeom prst="round2Same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sz="1100" dirty="0" smtClean="0">
              <a:solidFill>
                <a:schemeClr val="tx1"/>
              </a:solidFill>
            </a:endParaRPr>
          </a:p>
          <a:p>
            <a:pPr algn="ctr"/>
            <a:r>
              <a:rPr lang="es-ES" sz="1600" dirty="0" smtClean="0">
                <a:solidFill>
                  <a:schemeClr val="tx1"/>
                </a:solidFill>
              </a:rPr>
              <a:t>Perifoneo, periódico local </a:t>
            </a:r>
            <a:endParaRPr lang="es-CO" sz="1600" dirty="0" smtClean="0">
              <a:solidFill>
                <a:schemeClr val="tx1"/>
              </a:solidFill>
            </a:endParaRPr>
          </a:p>
          <a:p>
            <a:pPr algn="ctr"/>
            <a:r>
              <a:rPr lang="es-ES" sz="1100" dirty="0" smtClean="0">
                <a:solidFill>
                  <a:schemeClr val="tx1"/>
                </a:solidFill>
                <a:latin typeface="Arial" pitchFamily="34" charset="0"/>
                <a:cs typeface="Arial" pitchFamily="34" charset="0"/>
              </a:rPr>
              <a:t> </a:t>
            </a:r>
            <a:endParaRPr lang="es-CO" sz="1100" dirty="0">
              <a:solidFill>
                <a:schemeClr val="tx1"/>
              </a:solidFill>
            </a:endParaRPr>
          </a:p>
        </p:txBody>
      </p:sp>
      <p:sp>
        <p:nvSpPr>
          <p:cNvPr id="20" name="19 Redondear rectángulo de esquina del mismo lado"/>
          <p:cNvSpPr/>
          <p:nvPr/>
        </p:nvSpPr>
        <p:spPr>
          <a:xfrm>
            <a:off x="4932040" y="5013176"/>
            <a:ext cx="3456383" cy="720080"/>
          </a:xfrm>
          <a:prstGeom prst="round2Same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600" dirty="0" smtClean="0">
                <a:solidFill>
                  <a:schemeClr val="tx1"/>
                </a:solidFill>
              </a:rPr>
              <a:t>Medios de comunicación entre el docente y los padres de familia, cuaderno del alumno </a:t>
            </a:r>
            <a:endParaRPr lang="es-CO" sz="1600" dirty="0">
              <a:solidFill>
                <a:schemeClr val="tx1"/>
              </a:solidFill>
            </a:endParaRPr>
          </a:p>
        </p:txBody>
      </p:sp>
      <p:sp>
        <p:nvSpPr>
          <p:cNvPr id="12" name="11 Redondear rectángulo de esquina del mismo lado"/>
          <p:cNvSpPr/>
          <p:nvPr/>
        </p:nvSpPr>
        <p:spPr>
          <a:xfrm>
            <a:off x="4932040" y="1628800"/>
            <a:ext cx="3456384" cy="416780"/>
          </a:xfrm>
          <a:prstGeom prst="round2Same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600" dirty="0" smtClean="0">
                <a:solidFill>
                  <a:schemeClr val="tx1"/>
                </a:solidFill>
              </a:rPr>
              <a:t>Página WEB del establecimiento educativo</a:t>
            </a:r>
            <a:endParaRPr lang="es-CO" sz="1600" dirty="0">
              <a:solidFill>
                <a:schemeClr val="tx1"/>
              </a:solidFill>
            </a:endParaRPr>
          </a:p>
        </p:txBody>
      </p:sp>
      <p:sp>
        <p:nvSpPr>
          <p:cNvPr id="2" name="1 Rectángulo redondeado"/>
          <p:cNvSpPr/>
          <p:nvPr/>
        </p:nvSpPr>
        <p:spPr>
          <a:xfrm>
            <a:off x="683568" y="3125700"/>
            <a:ext cx="2019672" cy="1105272"/>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solidFill>
                  <a:schemeClr val="tx1"/>
                </a:solidFill>
              </a:rPr>
              <a:t>MEDIOS DE DIVULGACIÓN</a:t>
            </a:r>
          </a:p>
        </p:txBody>
      </p:sp>
      <p:cxnSp>
        <p:nvCxnSpPr>
          <p:cNvPr id="33" name="32 Conector recto"/>
          <p:cNvCxnSpPr/>
          <p:nvPr/>
        </p:nvCxnSpPr>
        <p:spPr>
          <a:xfrm>
            <a:off x="3727334" y="383133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3890271" y="6362842"/>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85" name="84 Abrir corchete"/>
          <p:cNvSpPr/>
          <p:nvPr/>
        </p:nvSpPr>
        <p:spPr>
          <a:xfrm>
            <a:off x="3779913" y="1757548"/>
            <a:ext cx="144016" cy="3600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108" name="107 Conector recto de flecha"/>
          <p:cNvCxnSpPr/>
          <p:nvPr/>
        </p:nvCxnSpPr>
        <p:spPr>
          <a:xfrm>
            <a:off x="3793968" y="1754330"/>
            <a:ext cx="113807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111 Conector recto de flecha"/>
          <p:cNvCxnSpPr>
            <a:endCxn id="10" idx="2"/>
          </p:cNvCxnSpPr>
          <p:nvPr/>
        </p:nvCxnSpPr>
        <p:spPr>
          <a:xfrm>
            <a:off x="3793968" y="2424336"/>
            <a:ext cx="113807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 name="115 Conector recto de flecha"/>
          <p:cNvCxnSpPr>
            <a:endCxn id="9" idx="2"/>
          </p:cNvCxnSpPr>
          <p:nvPr/>
        </p:nvCxnSpPr>
        <p:spPr>
          <a:xfrm>
            <a:off x="3793968" y="2969108"/>
            <a:ext cx="113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117 Conector recto de flecha"/>
          <p:cNvCxnSpPr>
            <a:endCxn id="11" idx="2"/>
          </p:cNvCxnSpPr>
          <p:nvPr/>
        </p:nvCxnSpPr>
        <p:spPr>
          <a:xfrm>
            <a:off x="3793968" y="3577979"/>
            <a:ext cx="113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0" name="119 Conector recto de flecha"/>
          <p:cNvCxnSpPr/>
          <p:nvPr/>
        </p:nvCxnSpPr>
        <p:spPr>
          <a:xfrm>
            <a:off x="3793968" y="4221310"/>
            <a:ext cx="10937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123 Conector recto de flecha"/>
          <p:cNvCxnSpPr>
            <a:endCxn id="16" idx="2"/>
          </p:cNvCxnSpPr>
          <p:nvPr/>
        </p:nvCxnSpPr>
        <p:spPr>
          <a:xfrm>
            <a:off x="3793968" y="4697300"/>
            <a:ext cx="113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125 Conector recto de flecha"/>
          <p:cNvCxnSpPr>
            <a:endCxn id="20" idx="2"/>
          </p:cNvCxnSpPr>
          <p:nvPr/>
        </p:nvCxnSpPr>
        <p:spPr>
          <a:xfrm>
            <a:off x="3779913" y="5357948"/>
            <a:ext cx="1152127" cy="15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2 Flecha derecha"/>
          <p:cNvSpPr/>
          <p:nvPr/>
        </p:nvSpPr>
        <p:spPr>
          <a:xfrm>
            <a:off x="2771800" y="34137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5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a:solidFill>
                  <a:schemeClr val="bg1"/>
                </a:solidFill>
              </a:rPr>
              <a:t>5</a:t>
            </a:r>
            <a:r>
              <a:rPr lang="es-CO" sz="2000" dirty="0" smtClean="0">
                <a:solidFill>
                  <a:schemeClr val="bg1"/>
                </a:solidFill>
              </a:rPr>
              <a:t>. Rendición de Cuentas</a:t>
            </a:r>
            <a:endParaRPr lang="es-CO" sz="2000" dirty="0">
              <a:solidFill>
                <a:schemeClr val="bg1"/>
              </a:solidFill>
            </a:endParaRPr>
          </a:p>
        </p:txBody>
      </p:sp>
    </p:spTree>
    <p:extLst>
      <p:ext uri="{BB962C8B-B14F-4D97-AF65-F5344CB8AC3E}">
        <p14:creationId xmlns:p14="http://schemas.microsoft.com/office/powerpoint/2010/main" val="2371242104"/>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2555776" y="2708920"/>
            <a:ext cx="4040188" cy="639762"/>
          </a:xfrm>
        </p:spPr>
        <p:txBody>
          <a:bodyPr/>
          <a:lstStyle/>
          <a:p>
            <a:pPr algn="ctr"/>
            <a:r>
              <a:rPr lang="es-ES" sz="3600" dirty="0" smtClean="0"/>
              <a:t>GRACIAS</a:t>
            </a:r>
            <a:endParaRPr lang="es-ES" sz="3600" dirty="0"/>
          </a:p>
        </p:txBody>
      </p:sp>
    </p:spTree>
    <p:extLst>
      <p:ext uri="{BB962C8B-B14F-4D97-AF65-F5344CB8AC3E}">
        <p14:creationId xmlns:p14="http://schemas.microsoft.com/office/powerpoint/2010/main" val="3635515878"/>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2204864"/>
            <a:ext cx="7315176"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solidFill>
                  <a:srgbClr val="800000"/>
                </a:solidFill>
              </a:rPr>
              <a:t>Compromisos/Presupuesto definitivo  </a:t>
            </a:r>
            <a:endParaRPr lang="es-CO" sz="2800" dirty="0">
              <a:solidFill>
                <a:srgbClr val="8000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4173748118"/>
              </p:ext>
            </p:extLst>
          </p:nvPr>
        </p:nvGraphicFramePr>
        <p:xfrm>
          <a:off x="1000100" y="2917661"/>
          <a:ext cx="7316316" cy="3175634"/>
        </p:xfrm>
        <a:graphic>
          <a:graphicData uri="http://schemas.openxmlformats.org/drawingml/2006/table">
            <a:tbl>
              <a:tblPr/>
              <a:tblGrid>
                <a:gridCol w="3715916"/>
                <a:gridCol w="1800200"/>
                <a:gridCol w="1800200"/>
              </a:tblGrid>
              <a:tr h="503882">
                <a:tc>
                  <a:txBody>
                    <a:bodyPr/>
                    <a:lstStyle/>
                    <a:p>
                      <a:pPr algn="l" fontAlgn="b"/>
                      <a:r>
                        <a:rPr lang="es-CO" sz="3600" b="1" i="0" u="none" strike="noStrike" dirty="0" smtClean="0">
                          <a:solidFill>
                            <a:srgbClr val="000000"/>
                          </a:solidFill>
                          <a:latin typeface="Calibri"/>
                        </a:rPr>
                        <a:t> Clasificación</a:t>
                      </a:r>
                      <a:endParaRPr lang="es-CO" sz="3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s-CO" sz="3600" b="1" i="0" u="none" strike="noStrike" dirty="0">
                          <a:solidFill>
                            <a:srgbClr val="000000"/>
                          </a:solidFill>
                          <a:latin typeface="Calibri"/>
                        </a:rPr>
                        <a:t>2011</a:t>
                      </a:r>
                    </a:p>
                  </a:txBody>
                  <a:tcPr marL="9525" marR="9525" marT="9525" marB="0" anchor="b">
                    <a:lnL>
                      <a:noFill/>
                    </a:lnL>
                    <a:lnR>
                      <a:noFill/>
                    </a:lnR>
                    <a:lnT>
                      <a:noFill/>
                    </a:lnT>
                    <a:lnB>
                      <a:noFill/>
                    </a:lnB>
                  </a:tcPr>
                </a:tc>
                <a:tc>
                  <a:txBody>
                    <a:bodyPr/>
                    <a:lstStyle/>
                    <a:p>
                      <a:pPr algn="ctr" fontAlgn="b"/>
                      <a:r>
                        <a:rPr lang="es-CO" sz="3600" b="1" i="0" u="none" strike="noStrike" dirty="0">
                          <a:solidFill>
                            <a:srgbClr val="000000"/>
                          </a:solidFill>
                          <a:latin typeface="Calibri"/>
                        </a:rPr>
                        <a:t>2012</a:t>
                      </a:r>
                    </a:p>
                  </a:txBody>
                  <a:tcPr marL="9525" marR="9525" marT="9525" marB="0" anchor="b">
                    <a:lnL>
                      <a:noFill/>
                    </a:lnL>
                    <a:lnR>
                      <a:noFill/>
                    </a:lnR>
                    <a:lnT>
                      <a:noFill/>
                    </a:lnT>
                    <a:lnB>
                      <a:noFill/>
                    </a:lnB>
                  </a:tcPr>
                </a:tc>
              </a:tr>
              <a:tr h="363059">
                <a:tc>
                  <a:txBody>
                    <a:bodyPr/>
                    <a:lstStyle/>
                    <a:p>
                      <a:pPr algn="l" fontAlgn="b"/>
                      <a:r>
                        <a:rPr lang="es-CO" sz="2800" b="0" i="0" u="none" strike="noStrike" dirty="0" smtClean="0">
                          <a:solidFill>
                            <a:srgbClr val="000000"/>
                          </a:solidFill>
                          <a:latin typeface="Calibri"/>
                        </a:rPr>
                        <a:t> Aceptable</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rgbClr val="00B050"/>
                    </a:solidFill>
                  </a:tcPr>
                </a:tc>
                <a:tc>
                  <a:txBody>
                    <a:bodyPr/>
                    <a:lstStyle/>
                    <a:p>
                      <a:pPr algn="ctr" fontAlgn="b"/>
                      <a:r>
                        <a:rPr lang="es-CO" sz="2800" b="0" i="0" u="none" strike="noStrike" dirty="0" smtClean="0">
                          <a:solidFill>
                            <a:srgbClr val="000000"/>
                          </a:solidFill>
                          <a:latin typeface="Calibri"/>
                        </a:rPr>
                        <a:t>14</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rgbClr val="00B050"/>
                    </a:solidFill>
                  </a:tcPr>
                </a:tc>
                <a:tc>
                  <a:txBody>
                    <a:bodyPr/>
                    <a:lstStyle/>
                    <a:p>
                      <a:pPr algn="ctr" fontAlgn="b"/>
                      <a:r>
                        <a:rPr lang="es-CO" sz="2800" b="0" i="0" u="none" strike="noStrike" dirty="0" smtClean="0">
                          <a:solidFill>
                            <a:srgbClr val="000000"/>
                          </a:solidFill>
                          <a:latin typeface="Calibri"/>
                        </a:rPr>
                        <a:t>14</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rgbClr val="00B050"/>
                    </a:solidFill>
                  </a:tcPr>
                </a:tc>
              </a:tr>
              <a:tr h="363059">
                <a:tc>
                  <a:txBody>
                    <a:bodyPr/>
                    <a:lstStyle/>
                    <a:p>
                      <a:pPr algn="l" fontAlgn="b"/>
                      <a:r>
                        <a:rPr lang="es-CO" sz="2800" b="0" i="0" u="none" strike="noStrike" dirty="0" smtClean="0">
                          <a:solidFill>
                            <a:srgbClr val="000000"/>
                          </a:solidFill>
                          <a:latin typeface="Calibri"/>
                        </a:rPr>
                        <a:t> Crítico </a:t>
                      </a:r>
                      <a:r>
                        <a:rPr lang="es-CO" sz="2800" b="0" i="0" u="none" strike="noStrike" dirty="0">
                          <a:solidFill>
                            <a:srgbClr val="000000"/>
                          </a:solidFill>
                          <a:latin typeface="Calibri"/>
                        </a:rPr>
                        <a:t>Bajo</a:t>
                      </a:r>
                    </a:p>
                  </a:txBody>
                  <a:tcPr marL="9525" marR="9525" marT="9525" marB="0" anchor="b">
                    <a:lnL>
                      <a:noFill/>
                    </a:lnL>
                    <a:lnR>
                      <a:noFill/>
                    </a:lnR>
                    <a:lnT>
                      <a:noFill/>
                    </a:lnT>
                    <a:lnB>
                      <a:noFill/>
                    </a:lnB>
                    <a:solidFill>
                      <a:srgbClr val="FFC000"/>
                    </a:solidFill>
                  </a:tcPr>
                </a:tc>
                <a:tc>
                  <a:txBody>
                    <a:bodyPr/>
                    <a:lstStyle/>
                    <a:p>
                      <a:pPr algn="ctr" fontAlgn="b"/>
                      <a:r>
                        <a:rPr lang="es-CO" sz="2800" b="0" i="0" u="none" strike="noStrike" dirty="0" smtClean="0">
                          <a:solidFill>
                            <a:srgbClr val="000000"/>
                          </a:solidFill>
                          <a:latin typeface="Calibri"/>
                        </a:rPr>
                        <a:t>45</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rgbClr val="FFC000"/>
                    </a:solidFill>
                  </a:tcPr>
                </a:tc>
                <a:tc>
                  <a:txBody>
                    <a:bodyPr/>
                    <a:lstStyle/>
                    <a:p>
                      <a:pPr algn="ctr" fontAlgn="b"/>
                      <a:r>
                        <a:rPr lang="es-CO" sz="2800" b="0" i="0" u="none" strike="noStrike" dirty="0" smtClean="0">
                          <a:solidFill>
                            <a:srgbClr val="000000"/>
                          </a:solidFill>
                          <a:latin typeface="Calibri"/>
                        </a:rPr>
                        <a:t>38</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rgbClr val="FFC000"/>
                    </a:solidFill>
                  </a:tcPr>
                </a:tc>
              </a:tr>
              <a:tr h="363059">
                <a:tc>
                  <a:txBody>
                    <a:bodyPr/>
                    <a:lstStyle/>
                    <a:p>
                      <a:pPr algn="l" fontAlgn="b"/>
                      <a:r>
                        <a:rPr lang="es-CO" sz="2800" b="0" i="0" u="none" strike="noStrike" dirty="0" smtClean="0">
                          <a:solidFill>
                            <a:srgbClr val="000000"/>
                          </a:solidFill>
                          <a:latin typeface="Calibri"/>
                        </a:rPr>
                        <a:t> Crítico </a:t>
                      </a:r>
                      <a:r>
                        <a:rPr lang="es-CO" sz="2800" b="0" i="0" u="none" strike="noStrike" dirty="0">
                          <a:solidFill>
                            <a:srgbClr val="000000"/>
                          </a:solidFill>
                          <a:latin typeface="Calibri"/>
                        </a:rPr>
                        <a:t>Medio</a:t>
                      </a:r>
                    </a:p>
                  </a:txBody>
                  <a:tcPr marL="9525" marR="9525" marT="9525" marB="0" anchor="b">
                    <a:lnL>
                      <a:noFill/>
                    </a:lnL>
                    <a:lnR>
                      <a:noFill/>
                    </a:lnR>
                    <a:lnT>
                      <a:noFill/>
                    </a:lnT>
                    <a:lnB>
                      <a:noFill/>
                    </a:lnB>
                    <a:solidFill>
                      <a:schemeClr val="accent6">
                        <a:lumMod val="75000"/>
                      </a:schemeClr>
                    </a:solidFill>
                  </a:tcPr>
                </a:tc>
                <a:tc>
                  <a:txBody>
                    <a:bodyPr/>
                    <a:lstStyle/>
                    <a:p>
                      <a:pPr algn="ctr" fontAlgn="b"/>
                      <a:r>
                        <a:rPr lang="es-CO" sz="2800" b="0" i="0" u="none" strike="noStrike" dirty="0" smtClean="0">
                          <a:solidFill>
                            <a:srgbClr val="000000"/>
                          </a:solidFill>
                          <a:latin typeface="Calibri"/>
                        </a:rPr>
                        <a:t>23</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chemeClr val="accent6">
                        <a:lumMod val="75000"/>
                      </a:schemeClr>
                    </a:solidFill>
                  </a:tcPr>
                </a:tc>
                <a:tc>
                  <a:txBody>
                    <a:bodyPr/>
                    <a:lstStyle/>
                    <a:p>
                      <a:pPr algn="ctr" fontAlgn="b"/>
                      <a:r>
                        <a:rPr lang="es-CO" sz="2800" b="0" i="0" u="none" strike="noStrike" dirty="0" smtClean="0">
                          <a:solidFill>
                            <a:srgbClr val="000000"/>
                          </a:solidFill>
                          <a:latin typeface="Calibri"/>
                        </a:rPr>
                        <a:t>32</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chemeClr val="accent6">
                        <a:lumMod val="75000"/>
                      </a:schemeClr>
                    </a:solidFill>
                  </a:tcPr>
                </a:tc>
              </a:tr>
              <a:tr h="363059">
                <a:tc>
                  <a:txBody>
                    <a:bodyPr/>
                    <a:lstStyle/>
                    <a:p>
                      <a:pPr algn="l" fontAlgn="b"/>
                      <a:r>
                        <a:rPr lang="es-CO" sz="2800" b="0" i="0" u="none" strike="noStrike" dirty="0" smtClean="0">
                          <a:solidFill>
                            <a:srgbClr val="000000"/>
                          </a:solidFill>
                          <a:latin typeface="Calibri"/>
                        </a:rPr>
                        <a:t> Crítico </a:t>
                      </a:r>
                      <a:r>
                        <a:rPr lang="es-CO" sz="2800" b="0" i="0" u="none" strike="noStrike" dirty="0">
                          <a:solidFill>
                            <a:srgbClr val="000000"/>
                          </a:solidFill>
                          <a:latin typeface="Calibri"/>
                        </a:rPr>
                        <a:t>Alto</a:t>
                      </a:r>
                    </a:p>
                  </a:txBody>
                  <a:tcPr marL="9525" marR="9525" marT="9525" marB="0" anchor="b">
                    <a:lnL>
                      <a:noFill/>
                    </a:lnL>
                    <a:lnR>
                      <a:noFill/>
                    </a:lnR>
                    <a:lnT>
                      <a:noFill/>
                    </a:lnT>
                    <a:lnB>
                      <a:noFill/>
                    </a:lnB>
                    <a:solidFill>
                      <a:srgbClr val="FF0000"/>
                    </a:solidFill>
                  </a:tcPr>
                </a:tc>
                <a:tc>
                  <a:txBody>
                    <a:bodyPr/>
                    <a:lstStyle/>
                    <a:p>
                      <a:pPr algn="ctr" fontAlgn="b"/>
                      <a:r>
                        <a:rPr lang="es-CO" sz="2800" b="0" i="0" u="none" strike="noStrike" dirty="0" smtClean="0">
                          <a:solidFill>
                            <a:srgbClr val="000000"/>
                          </a:solidFill>
                          <a:latin typeface="Calibri"/>
                        </a:rPr>
                        <a:t>11</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rgbClr val="FF0000"/>
                    </a:solidFill>
                  </a:tcPr>
                </a:tc>
                <a:tc>
                  <a:txBody>
                    <a:bodyPr/>
                    <a:lstStyle/>
                    <a:p>
                      <a:pPr algn="ctr" fontAlgn="b"/>
                      <a:r>
                        <a:rPr lang="es-CO" sz="2800" b="0" i="0" u="none" strike="noStrike" dirty="0" smtClean="0">
                          <a:solidFill>
                            <a:srgbClr val="000000"/>
                          </a:solidFill>
                          <a:latin typeface="Calibri"/>
                        </a:rPr>
                        <a:t>9</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rgbClr val="FF0000"/>
                    </a:solidFill>
                  </a:tcPr>
                </a:tc>
              </a:tr>
              <a:tr h="363059">
                <a:tc>
                  <a:txBody>
                    <a:bodyPr/>
                    <a:lstStyle/>
                    <a:p>
                      <a:pPr algn="l" fontAlgn="b"/>
                      <a:r>
                        <a:rPr lang="es-CO" sz="2800" b="0" i="0" u="none" strike="noStrike" dirty="0" smtClean="0">
                          <a:solidFill>
                            <a:srgbClr val="000000"/>
                          </a:solidFill>
                          <a:latin typeface="Calibri"/>
                        </a:rPr>
                        <a:t> Sin </a:t>
                      </a:r>
                      <a:r>
                        <a:rPr lang="es-CO" sz="2800" b="0" i="0" u="none" strike="noStrike" dirty="0">
                          <a:solidFill>
                            <a:srgbClr val="000000"/>
                          </a:solidFill>
                          <a:latin typeface="Calibri"/>
                        </a:rPr>
                        <a:t>Datos</a:t>
                      </a:r>
                    </a:p>
                  </a:txBody>
                  <a:tcPr marL="9525" marR="9525" marT="9525" marB="0" anchor="b">
                    <a:lnL>
                      <a:noFill/>
                    </a:lnL>
                    <a:lnR>
                      <a:noFill/>
                    </a:lnR>
                    <a:lnT>
                      <a:noFill/>
                    </a:lnT>
                    <a:lnB>
                      <a:noFill/>
                    </a:lnB>
                    <a:solidFill>
                      <a:schemeClr val="bg1">
                        <a:lumMod val="50000"/>
                      </a:schemeClr>
                    </a:solidFill>
                  </a:tcPr>
                </a:tc>
                <a:tc>
                  <a:txBody>
                    <a:bodyPr/>
                    <a:lstStyle/>
                    <a:p>
                      <a:pPr algn="ctr" fontAlgn="b"/>
                      <a:r>
                        <a:rPr lang="es-CO" sz="2800" b="0" i="0" u="none" strike="noStrike" dirty="0" smtClean="0">
                          <a:solidFill>
                            <a:srgbClr val="000000"/>
                          </a:solidFill>
                          <a:latin typeface="Calibri"/>
                        </a:rPr>
                        <a:t>1</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chemeClr val="bg1">
                        <a:lumMod val="50000"/>
                      </a:schemeClr>
                    </a:solidFill>
                  </a:tcPr>
                </a:tc>
                <a:tc>
                  <a:txBody>
                    <a:bodyPr/>
                    <a:lstStyle/>
                    <a:p>
                      <a:pPr algn="ctr" fontAlgn="b"/>
                      <a:r>
                        <a:rPr lang="es-CO" sz="2800" b="0" i="0" u="none" strike="noStrike" dirty="0" smtClean="0">
                          <a:solidFill>
                            <a:srgbClr val="000000"/>
                          </a:solidFill>
                          <a:latin typeface="Calibri"/>
                        </a:rPr>
                        <a:t>1</a:t>
                      </a:r>
                      <a:endParaRPr lang="es-CO" sz="2800" b="0" i="0" u="none" strike="noStrike" dirty="0">
                        <a:solidFill>
                          <a:srgbClr val="000000"/>
                        </a:solidFill>
                        <a:latin typeface="Calibri"/>
                      </a:endParaRPr>
                    </a:p>
                  </a:txBody>
                  <a:tcPr marL="9525" marR="9525" marT="9525" marB="0" anchor="b">
                    <a:lnL>
                      <a:noFill/>
                    </a:lnL>
                    <a:lnR>
                      <a:noFill/>
                    </a:lnR>
                    <a:lnT>
                      <a:noFill/>
                    </a:lnT>
                    <a:lnB>
                      <a:noFill/>
                    </a:lnB>
                    <a:solidFill>
                      <a:schemeClr val="bg1">
                        <a:lumMod val="50000"/>
                      </a:schemeClr>
                    </a:solidFill>
                  </a:tcPr>
                </a:tc>
              </a:tr>
              <a:tr h="363059">
                <a:tc>
                  <a:txBody>
                    <a:bodyPr/>
                    <a:lstStyle/>
                    <a:p>
                      <a:pPr algn="l" fontAlgn="b"/>
                      <a:r>
                        <a:rPr lang="es-CO" sz="2800" b="1" i="0" u="none" strike="noStrike" dirty="0" smtClean="0">
                          <a:solidFill>
                            <a:srgbClr val="000000"/>
                          </a:solidFill>
                          <a:latin typeface="Calibri"/>
                        </a:rPr>
                        <a:t> Total</a:t>
                      </a:r>
                      <a:endParaRPr lang="es-CO" sz="28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s-CO" sz="2800" b="1" i="0" u="none" strike="noStrike" dirty="0" smtClean="0">
                          <a:solidFill>
                            <a:srgbClr val="000000"/>
                          </a:solidFill>
                          <a:latin typeface="Calibri"/>
                        </a:rPr>
                        <a:t>94</a:t>
                      </a:r>
                    </a:p>
                  </a:txBody>
                  <a:tcPr marL="9525" marR="9525" marT="9525" marB="0" anchor="b">
                    <a:lnL>
                      <a:noFill/>
                    </a:lnL>
                    <a:lnR>
                      <a:noFill/>
                    </a:lnR>
                    <a:lnT>
                      <a:noFill/>
                    </a:lnT>
                    <a:lnB>
                      <a:noFill/>
                    </a:lnB>
                  </a:tcPr>
                </a:tc>
                <a:tc>
                  <a:txBody>
                    <a:bodyPr/>
                    <a:lstStyle/>
                    <a:p>
                      <a:pPr algn="ctr" fontAlgn="b"/>
                      <a:r>
                        <a:rPr lang="es-CO" sz="2800" b="1" i="0" u="none" strike="noStrike" dirty="0" smtClean="0">
                          <a:solidFill>
                            <a:srgbClr val="000000"/>
                          </a:solidFill>
                          <a:latin typeface="Calibri"/>
                        </a:rPr>
                        <a:t>94</a:t>
                      </a:r>
                      <a:endParaRPr lang="es-CO" sz="2800" b="1"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4" name="3 Rectángulo"/>
          <p:cNvSpPr/>
          <p:nvPr/>
        </p:nvSpPr>
        <p:spPr>
          <a:xfrm>
            <a:off x="1475656" y="1342509"/>
            <a:ext cx="6072230" cy="584775"/>
          </a:xfrm>
          <a:prstGeom prst="rect">
            <a:avLst/>
          </a:prstGeom>
          <a:solidFill>
            <a:schemeClr val="accent2">
              <a:lumMod val="50000"/>
            </a:schemeClr>
          </a:solidFill>
        </p:spPr>
        <p:txBody>
          <a:bodyPr wrap="square">
            <a:spAutoFit/>
          </a:bodyPr>
          <a:lstStyle/>
          <a:p>
            <a:pPr algn="ctr" fontAlgn="b"/>
            <a:r>
              <a:rPr lang="es-CO" sz="3200" b="1" dirty="0" smtClean="0">
                <a:solidFill>
                  <a:schemeClr val="bg1"/>
                </a:solidFill>
                <a:latin typeface="Calibri"/>
              </a:rPr>
              <a:t>Ejecución Recursos Sector</a:t>
            </a:r>
            <a:endParaRPr lang="es-CO" sz="3200" b="1" dirty="0">
              <a:solidFill>
                <a:schemeClr val="bg1"/>
              </a:solidFill>
              <a:latin typeface="Calibri"/>
            </a:endParaRPr>
          </a:p>
        </p:txBody>
      </p:sp>
      <p:sp>
        <p:nvSpPr>
          <p:cNvPr id="5"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3964426015"/>
      </p:ext>
    </p:extLst>
  </p:cSld>
  <p:clrMapOvr>
    <a:masterClrMapping/>
  </p:clrMapOvr>
  <p:transition spd="slow">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3 Marcador de contenido"/>
          <p:cNvGraphicFramePr>
            <a:graphicFrameLocks/>
          </p:cNvGraphicFramePr>
          <p:nvPr>
            <p:extLst>
              <p:ext uri="{D42A27DB-BD31-4B8C-83A1-F6EECF244321}">
                <p14:modId xmlns:p14="http://schemas.microsoft.com/office/powerpoint/2010/main" val="3552289687"/>
              </p:ext>
            </p:extLst>
          </p:nvPr>
        </p:nvGraphicFramePr>
        <p:xfrm>
          <a:off x="395535" y="1988840"/>
          <a:ext cx="8496945" cy="3998596"/>
        </p:xfrm>
        <a:graphic>
          <a:graphicData uri="http://schemas.openxmlformats.org/drawingml/2006/table">
            <a:tbl>
              <a:tblPr>
                <a:tableStyleId>{2D5ABB26-0587-4C30-8999-92F81FD0307C}</a:tableStyleId>
              </a:tblPr>
              <a:tblGrid>
                <a:gridCol w="6336705"/>
                <a:gridCol w="1068889"/>
                <a:gridCol w="1091351"/>
              </a:tblGrid>
              <a:tr h="518161">
                <a:tc gridSpan="3">
                  <a:txBody>
                    <a:bodyPr/>
                    <a:lstStyle/>
                    <a:p>
                      <a:pPr algn="ctr" fontAlgn="b"/>
                      <a:r>
                        <a:rPr lang="es-CO" sz="2800" b="1" i="0" u="none" strike="noStrike" dirty="0" smtClean="0">
                          <a:solidFill>
                            <a:srgbClr val="B81C14"/>
                          </a:solidFill>
                          <a:latin typeface="Calibri"/>
                        </a:rPr>
                        <a:t>Total $ SGP Asignados Vs</a:t>
                      </a:r>
                      <a:r>
                        <a:rPr lang="es-CO" sz="2800" b="1" i="0" u="none" strike="noStrike" baseline="0" dirty="0" smtClean="0">
                          <a:solidFill>
                            <a:srgbClr val="B81C14"/>
                          </a:solidFill>
                          <a:latin typeface="Calibri"/>
                        </a:rPr>
                        <a:t> Total $ SGP Incorporados</a:t>
                      </a:r>
                    </a:p>
                  </a:txBody>
                  <a:tcPr marL="9525" marR="9525" marT="9525" marB="0" anchor="ctr">
                    <a:lnB>
                      <a:noFill/>
                    </a:lnB>
                  </a:tcPr>
                </a:tc>
                <a:tc hMerge="1">
                  <a:txBody>
                    <a:bodyPr/>
                    <a:lstStyle/>
                    <a:p>
                      <a:endParaRPr lang="es-CO"/>
                    </a:p>
                  </a:txBody>
                  <a:tcPr/>
                </a:tc>
                <a:tc hMerge="1">
                  <a:txBody>
                    <a:bodyPr/>
                    <a:lstStyle/>
                    <a:p>
                      <a:endParaRPr lang="es-CO"/>
                    </a:p>
                  </a:txBody>
                  <a:tcPr/>
                </a:tc>
              </a:tr>
              <a:tr h="466450">
                <a:tc>
                  <a:txBody>
                    <a:bodyPr/>
                    <a:lstStyle/>
                    <a:p>
                      <a:pPr marL="0" algn="ctr" defTabSz="914400" rtl="0" eaLnBrk="1" fontAlgn="b" latinLnBrk="0" hangingPunct="1"/>
                      <a:r>
                        <a:rPr lang="es-CO" sz="3200" b="1" u="none" strike="noStrike" kern="1200" dirty="0" smtClean="0">
                          <a:solidFill>
                            <a:schemeClr val="tx1"/>
                          </a:solidFill>
                          <a:latin typeface="+mn-lt"/>
                          <a:ea typeface="+mn-ea"/>
                          <a:cs typeface="+mn-cs"/>
                        </a:rPr>
                        <a:t>Clasificación</a:t>
                      </a:r>
                    </a:p>
                  </a:txBody>
                  <a:tcPr marL="9525" marR="9525" marT="9525" marB="0">
                    <a:lnL>
                      <a:noFill/>
                    </a:lnL>
                    <a:lnR>
                      <a:noFill/>
                    </a:lnR>
                    <a:lnT>
                      <a:noFill/>
                    </a:lnT>
                    <a:lnB>
                      <a:noFill/>
                    </a:lnB>
                  </a:tcPr>
                </a:tc>
                <a:tc>
                  <a:txBody>
                    <a:bodyPr/>
                    <a:lstStyle/>
                    <a:p>
                      <a:pPr marL="0" algn="ctr" defTabSz="914400" rtl="0" eaLnBrk="1" fontAlgn="b" latinLnBrk="0" hangingPunct="1"/>
                      <a:r>
                        <a:rPr lang="es-CO" sz="3200" b="1" u="none" strike="noStrike" kern="1200" dirty="0" smtClean="0">
                          <a:solidFill>
                            <a:schemeClr val="tx1"/>
                          </a:solidFill>
                          <a:latin typeface="+mn-lt"/>
                          <a:ea typeface="+mn-ea"/>
                          <a:cs typeface="+mn-cs"/>
                        </a:rPr>
                        <a:t>2011</a:t>
                      </a:r>
                    </a:p>
                  </a:txBody>
                  <a:tcPr marL="9525" marR="9525" marT="9525" marB="0">
                    <a:lnL>
                      <a:noFill/>
                    </a:lnL>
                    <a:lnR>
                      <a:noFill/>
                    </a:lnR>
                    <a:lnT>
                      <a:noFill/>
                    </a:lnT>
                    <a:lnB>
                      <a:noFill/>
                    </a:lnB>
                  </a:tcPr>
                </a:tc>
                <a:tc>
                  <a:txBody>
                    <a:bodyPr/>
                    <a:lstStyle/>
                    <a:p>
                      <a:pPr marL="0" algn="ctr" defTabSz="914400" rtl="0" eaLnBrk="1" fontAlgn="b" latinLnBrk="0" hangingPunct="1"/>
                      <a:r>
                        <a:rPr lang="es-CO" sz="3200" b="1" u="none" strike="noStrike" kern="1200" dirty="0" smtClean="0">
                          <a:solidFill>
                            <a:schemeClr val="tx1"/>
                          </a:solidFill>
                          <a:latin typeface="+mn-lt"/>
                          <a:ea typeface="+mn-ea"/>
                          <a:cs typeface="+mn-cs"/>
                        </a:rPr>
                        <a:t>2012</a:t>
                      </a:r>
                    </a:p>
                  </a:txBody>
                  <a:tcPr marL="9525" marR="9525" marT="9525" marB="0">
                    <a:lnL>
                      <a:noFill/>
                    </a:lnL>
                    <a:lnR>
                      <a:noFill/>
                    </a:lnR>
                    <a:lnT>
                      <a:noFill/>
                    </a:lnT>
                    <a:lnB>
                      <a:noFill/>
                    </a:lnB>
                  </a:tcPr>
                </a:tc>
              </a:tr>
              <a:tr h="496802">
                <a:tc>
                  <a:txBody>
                    <a:bodyPr/>
                    <a:lstStyle/>
                    <a:p>
                      <a:pPr algn="l" fontAlgn="b"/>
                      <a:r>
                        <a:rPr lang="es-CO" sz="3200" u="none" strike="noStrike" dirty="0" smtClean="0"/>
                        <a:t> Aceptable       </a:t>
                      </a:r>
                      <a:r>
                        <a:rPr lang="es-CO" sz="2400" u="none" strike="noStrike" dirty="0" smtClean="0"/>
                        <a:t>(99% </a:t>
                      </a:r>
                      <a:r>
                        <a:rPr lang="es-CO" sz="2400" b="0" i="0" u="none" strike="noStrike" dirty="0" smtClean="0">
                          <a:solidFill>
                            <a:srgbClr val="000000"/>
                          </a:solidFill>
                          <a:latin typeface="+mn-lt"/>
                        </a:rPr>
                        <a:t>≥</a:t>
                      </a:r>
                      <a:r>
                        <a:rPr lang="es-CO" sz="2400" u="none" strike="noStrike" dirty="0" smtClean="0"/>
                        <a:t>X= 100%)</a:t>
                      </a:r>
                      <a:endParaRPr lang="es-CO" sz="2400" b="0" i="0" u="none" strike="noStrike" dirty="0">
                        <a:solidFill>
                          <a:srgbClr val="000000"/>
                        </a:solidFill>
                        <a:latin typeface="Calibri"/>
                      </a:endParaRPr>
                    </a:p>
                  </a:txBody>
                  <a:tcPr marL="9525" marR="9525" marT="9525" marB="0" anchor="b">
                    <a:lnT>
                      <a:noFill/>
                    </a:lnT>
                    <a:solidFill>
                      <a:srgbClr val="00B050"/>
                    </a:solidFill>
                  </a:tcPr>
                </a:tc>
                <a:tc>
                  <a:txBody>
                    <a:bodyPr/>
                    <a:lstStyle/>
                    <a:p>
                      <a:pPr algn="ctr" fontAlgn="b"/>
                      <a:r>
                        <a:rPr lang="es-CO" sz="3200" u="none" strike="noStrike" dirty="0"/>
                        <a:t>63</a:t>
                      </a:r>
                      <a:endParaRPr lang="es-CO" sz="3200" b="0" i="0" u="none" strike="noStrike" dirty="0">
                        <a:solidFill>
                          <a:srgbClr val="000000"/>
                        </a:solidFill>
                        <a:latin typeface="Calibri"/>
                      </a:endParaRPr>
                    </a:p>
                  </a:txBody>
                  <a:tcPr marL="9525" marR="9525" marT="9525" marB="0" anchor="b">
                    <a:lnT>
                      <a:noFill/>
                    </a:lnT>
                    <a:solidFill>
                      <a:srgbClr val="00B050"/>
                    </a:solidFill>
                  </a:tcPr>
                </a:tc>
                <a:tc>
                  <a:txBody>
                    <a:bodyPr/>
                    <a:lstStyle/>
                    <a:p>
                      <a:pPr algn="ctr" fontAlgn="b"/>
                      <a:r>
                        <a:rPr lang="es-CO" sz="3200" u="none" strike="noStrike" dirty="0"/>
                        <a:t>70</a:t>
                      </a:r>
                      <a:endParaRPr lang="es-CO" sz="3200" b="0" i="0" u="none" strike="noStrike" dirty="0">
                        <a:solidFill>
                          <a:srgbClr val="000000"/>
                        </a:solidFill>
                        <a:latin typeface="Calibri"/>
                      </a:endParaRPr>
                    </a:p>
                  </a:txBody>
                  <a:tcPr marL="9525" marR="9525" marT="9525" marB="0" anchor="b">
                    <a:lnT>
                      <a:noFill/>
                    </a:lnT>
                    <a:solidFill>
                      <a:srgbClr val="00B050"/>
                    </a:solidFill>
                  </a:tcPr>
                </a:tc>
              </a:tr>
              <a:tr h="46645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CO" sz="3200" u="none" strike="noStrike" dirty="0" smtClean="0"/>
                        <a:t> Crítico Bajo    </a:t>
                      </a:r>
                      <a:r>
                        <a:rPr lang="es-CO" sz="2800" u="none" strike="noStrike" dirty="0" smtClean="0"/>
                        <a:t>(</a:t>
                      </a:r>
                      <a:r>
                        <a:rPr lang="es-CO" sz="2400" u="none" strike="noStrike" dirty="0" smtClean="0"/>
                        <a:t>98%</a:t>
                      </a:r>
                      <a:r>
                        <a:rPr lang="es-CO" sz="2400" b="0" i="0" u="none" strike="noStrike" dirty="0" smtClean="0">
                          <a:solidFill>
                            <a:srgbClr val="000000"/>
                          </a:solidFill>
                          <a:latin typeface="+mn-lt"/>
                        </a:rPr>
                        <a:t>≤X&lt;99% o 100</a:t>
                      </a:r>
                      <a:r>
                        <a:rPr lang="es-CO" sz="2400" u="none" strike="noStrike" dirty="0" smtClean="0"/>
                        <a:t>%</a:t>
                      </a:r>
                      <a:r>
                        <a:rPr lang="es-CO" sz="2400" b="0" i="0" u="none" strike="noStrike" dirty="0" smtClean="0">
                          <a:solidFill>
                            <a:srgbClr val="000000"/>
                          </a:solidFill>
                          <a:latin typeface="+mn-lt"/>
                        </a:rPr>
                        <a:t>≤X&lt;102%)</a:t>
                      </a:r>
                      <a:endParaRPr lang="es-CO" sz="2600" b="0" i="0" u="none" strike="noStrike" dirty="0" smtClean="0">
                        <a:solidFill>
                          <a:srgbClr val="000000"/>
                        </a:solidFill>
                        <a:latin typeface="+mn-lt"/>
                      </a:endParaRPr>
                    </a:p>
                  </a:txBody>
                  <a:tcPr marL="9525" marR="9525" marT="9525" marB="0" anchor="b">
                    <a:solidFill>
                      <a:srgbClr val="FFC000"/>
                    </a:solidFill>
                  </a:tcPr>
                </a:tc>
                <a:tc>
                  <a:txBody>
                    <a:bodyPr/>
                    <a:lstStyle/>
                    <a:p>
                      <a:pPr algn="ctr" fontAlgn="b"/>
                      <a:r>
                        <a:rPr lang="es-CO" sz="3200" u="none" strike="noStrike" dirty="0"/>
                        <a:t>19</a:t>
                      </a:r>
                      <a:endParaRPr lang="es-CO" sz="3200" b="0" i="0" u="none" strike="noStrike" dirty="0">
                        <a:solidFill>
                          <a:srgbClr val="000000"/>
                        </a:solidFill>
                        <a:latin typeface="Calibri"/>
                      </a:endParaRPr>
                    </a:p>
                  </a:txBody>
                  <a:tcPr marL="9525" marR="9525" marT="9525" marB="0" anchor="b">
                    <a:solidFill>
                      <a:srgbClr val="FFC000"/>
                    </a:solidFill>
                  </a:tcPr>
                </a:tc>
                <a:tc>
                  <a:txBody>
                    <a:bodyPr/>
                    <a:lstStyle/>
                    <a:p>
                      <a:pPr algn="ctr" fontAlgn="b"/>
                      <a:r>
                        <a:rPr lang="es-CO" sz="3200" u="none" strike="noStrike" dirty="0"/>
                        <a:t>15</a:t>
                      </a:r>
                      <a:endParaRPr lang="es-CO" sz="3200" b="0" i="0" u="none" strike="noStrike" dirty="0">
                        <a:solidFill>
                          <a:srgbClr val="000000"/>
                        </a:solidFill>
                        <a:latin typeface="Calibri"/>
                      </a:endParaRPr>
                    </a:p>
                  </a:txBody>
                  <a:tcPr marL="9525" marR="9525" marT="9525" marB="0" anchor="b">
                    <a:solidFill>
                      <a:srgbClr val="FFC000"/>
                    </a:solidFill>
                  </a:tcPr>
                </a:tc>
              </a:tr>
              <a:tr h="466450">
                <a:tc>
                  <a:txBody>
                    <a:bodyPr/>
                    <a:lstStyle/>
                    <a:p>
                      <a:pPr algn="l" fontAlgn="b"/>
                      <a:r>
                        <a:rPr lang="es-CO" sz="3200" u="none" strike="noStrike" dirty="0" smtClean="0"/>
                        <a:t> Crítico Medio </a:t>
                      </a:r>
                      <a:r>
                        <a:rPr lang="es-CO" sz="2400" u="none" strike="noStrike" dirty="0" smtClean="0"/>
                        <a:t>(97%</a:t>
                      </a:r>
                      <a:r>
                        <a:rPr lang="es-CO" sz="2400" b="0" i="0" u="none" strike="noStrike" dirty="0" smtClean="0">
                          <a:solidFill>
                            <a:srgbClr val="000000"/>
                          </a:solidFill>
                          <a:latin typeface="+mn-lt"/>
                        </a:rPr>
                        <a:t>≤X&lt;98% o 102</a:t>
                      </a:r>
                      <a:r>
                        <a:rPr lang="es-CO" sz="2400" u="none" strike="noStrike" dirty="0" smtClean="0"/>
                        <a:t>%</a:t>
                      </a:r>
                      <a:r>
                        <a:rPr lang="es-CO" sz="2400" b="0" i="0" u="none" strike="noStrike" dirty="0" smtClean="0">
                          <a:solidFill>
                            <a:srgbClr val="000000"/>
                          </a:solidFill>
                          <a:latin typeface="+mn-lt"/>
                        </a:rPr>
                        <a:t>≤X&lt;103%)</a:t>
                      </a:r>
                      <a:endParaRPr lang="es-CO" sz="2400" b="0" i="0" u="none" strike="noStrike" dirty="0">
                        <a:solidFill>
                          <a:srgbClr val="000000"/>
                        </a:solidFill>
                        <a:latin typeface="Calibri"/>
                      </a:endParaRPr>
                    </a:p>
                  </a:txBody>
                  <a:tcPr marL="9525" marR="9525" marT="9525" marB="0" anchor="b">
                    <a:solidFill>
                      <a:schemeClr val="accent6">
                        <a:lumMod val="75000"/>
                      </a:schemeClr>
                    </a:solidFill>
                  </a:tcPr>
                </a:tc>
                <a:tc>
                  <a:txBody>
                    <a:bodyPr/>
                    <a:lstStyle/>
                    <a:p>
                      <a:pPr algn="ctr" fontAlgn="b"/>
                      <a:r>
                        <a:rPr lang="es-CO" sz="3200" u="none" strike="noStrike" dirty="0"/>
                        <a:t>5</a:t>
                      </a:r>
                      <a:endParaRPr lang="es-CO" sz="3200" b="0" i="0" u="none" strike="noStrike" dirty="0">
                        <a:solidFill>
                          <a:srgbClr val="000000"/>
                        </a:solidFill>
                        <a:latin typeface="Calibri"/>
                      </a:endParaRPr>
                    </a:p>
                  </a:txBody>
                  <a:tcPr marL="9525" marR="9525" marT="9525" marB="0" anchor="b">
                    <a:solidFill>
                      <a:schemeClr val="accent6">
                        <a:lumMod val="75000"/>
                      </a:schemeClr>
                    </a:solidFill>
                  </a:tcPr>
                </a:tc>
                <a:tc>
                  <a:txBody>
                    <a:bodyPr/>
                    <a:lstStyle/>
                    <a:p>
                      <a:pPr algn="ctr" fontAlgn="b"/>
                      <a:r>
                        <a:rPr lang="es-CO" sz="3200" u="none" strike="noStrike" dirty="0"/>
                        <a:t>7</a:t>
                      </a:r>
                      <a:endParaRPr lang="es-CO" sz="3200" b="0" i="0" u="none" strike="noStrike" dirty="0">
                        <a:solidFill>
                          <a:srgbClr val="000000"/>
                        </a:solidFill>
                        <a:latin typeface="Calibri"/>
                      </a:endParaRPr>
                    </a:p>
                  </a:txBody>
                  <a:tcPr marL="9525" marR="9525" marT="9525" marB="0" anchor="b">
                    <a:solidFill>
                      <a:schemeClr val="accent6">
                        <a:lumMod val="75000"/>
                      </a:schemeClr>
                    </a:solidFill>
                  </a:tcPr>
                </a:tc>
              </a:tr>
              <a:tr h="466450">
                <a:tc>
                  <a:txBody>
                    <a:bodyPr/>
                    <a:lstStyle/>
                    <a:p>
                      <a:pPr algn="l" fontAlgn="b"/>
                      <a:r>
                        <a:rPr lang="es-CO" sz="3200" u="none" strike="noStrike" dirty="0" smtClean="0"/>
                        <a:t> Crítico Alto     </a:t>
                      </a:r>
                      <a:r>
                        <a:rPr lang="es-CO" sz="2800" u="none" strike="noStrike" dirty="0" smtClean="0"/>
                        <a:t>(</a:t>
                      </a:r>
                      <a:r>
                        <a:rPr lang="es-CO" sz="2400" u="none" strike="noStrike" dirty="0" smtClean="0"/>
                        <a:t>80%</a:t>
                      </a:r>
                      <a:r>
                        <a:rPr lang="es-CO" sz="2400" b="0" i="0" u="none" strike="noStrike" dirty="0" smtClean="0">
                          <a:solidFill>
                            <a:srgbClr val="000000"/>
                          </a:solidFill>
                          <a:latin typeface="+mn-lt"/>
                        </a:rPr>
                        <a:t>≤X&lt;97% o 103</a:t>
                      </a:r>
                      <a:r>
                        <a:rPr lang="es-CO" sz="2400" u="none" strike="noStrike" dirty="0" smtClean="0"/>
                        <a:t>%</a:t>
                      </a:r>
                      <a:r>
                        <a:rPr lang="es-CO" sz="2400" b="0" i="0" u="none" strike="noStrike" dirty="0" smtClean="0">
                          <a:solidFill>
                            <a:srgbClr val="000000"/>
                          </a:solidFill>
                          <a:latin typeface="+mn-lt"/>
                        </a:rPr>
                        <a:t>≤X&lt;120% )</a:t>
                      </a:r>
                      <a:endParaRPr lang="es-CO" sz="2400" b="0" i="0" u="none" strike="noStrike" dirty="0">
                        <a:solidFill>
                          <a:srgbClr val="000000"/>
                        </a:solidFill>
                        <a:latin typeface="Calibri"/>
                      </a:endParaRPr>
                    </a:p>
                  </a:txBody>
                  <a:tcPr marL="9525" marR="9525" marT="9525" marB="0" anchor="b">
                    <a:solidFill>
                      <a:srgbClr val="FF0000"/>
                    </a:solidFill>
                  </a:tcPr>
                </a:tc>
                <a:tc>
                  <a:txBody>
                    <a:bodyPr/>
                    <a:lstStyle/>
                    <a:p>
                      <a:pPr algn="ctr" fontAlgn="b"/>
                      <a:r>
                        <a:rPr lang="es-CO" sz="3200" u="none" strike="noStrike" dirty="0"/>
                        <a:t>5</a:t>
                      </a:r>
                      <a:endParaRPr lang="es-CO" sz="3200" b="0" i="0" u="none" strike="noStrike" dirty="0">
                        <a:solidFill>
                          <a:srgbClr val="000000"/>
                        </a:solidFill>
                        <a:latin typeface="Calibri"/>
                      </a:endParaRPr>
                    </a:p>
                  </a:txBody>
                  <a:tcPr marL="9525" marR="9525" marT="9525" marB="0" anchor="b">
                    <a:solidFill>
                      <a:srgbClr val="FF0000"/>
                    </a:solidFill>
                  </a:tcPr>
                </a:tc>
                <a:tc>
                  <a:txBody>
                    <a:bodyPr/>
                    <a:lstStyle/>
                    <a:p>
                      <a:pPr algn="ctr" fontAlgn="b"/>
                      <a:r>
                        <a:rPr lang="es-CO" sz="3200" u="none" strike="noStrike" dirty="0"/>
                        <a:t>2</a:t>
                      </a:r>
                      <a:endParaRPr lang="es-CO" sz="3200" b="0" i="0" u="none" strike="noStrike" dirty="0">
                        <a:solidFill>
                          <a:srgbClr val="000000"/>
                        </a:solidFill>
                        <a:latin typeface="Calibri"/>
                      </a:endParaRPr>
                    </a:p>
                  </a:txBody>
                  <a:tcPr marL="9525" marR="9525" marT="9525" marB="0" anchor="b">
                    <a:solidFill>
                      <a:srgbClr val="FF0000"/>
                    </a:solidFill>
                  </a:tcPr>
                </a:tc>
              </a:tr>
              <a:tr h="46645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CO" sz="3200" u="none" strike="noStrike" dirty="0" smtClean="0"/>
                        <a:t> Datos Inconsistentes </a:t>
                      </a:r>
                      <a:r>
                        <a:rPr lang="pt-BR" sz="2400" b="0" i="0" u="none" strike="noStrike" dirty="0" smtClean="0">
                          <a:solidFill>
                            <a:srgbClr val="000000"/>
                          </a:solidFill>
                          <a:latin typeface="+mn-lt"/>
                        </a:rPr>
                        <a:t> (80%&lt; X &gt; 120%) </a:t>
                      </a:r>
                    </a:p>
                  </a:txBody>
                  <a:tcPr marL="9525" marR="9525" marT="9525" marB="0" anchor="b">
                    <a:solidFill>
                      <a:schemeClr val="bg1">
                        <a:lumMod val="50000"/>
                      </a:schemeClr>
                    </a:solidFill>
                  </a:tcPr>
                </a:tc>
                <a:tc>
                  <a:txBody>
                    <a:bodyPr/>
                    <a:lstStyle/>
                    <a:p>
                      <a:pPr algn="ctr" fontAlgn="b"/>
                      <a:r>
                        <a:rPr lang="es-CO" sz="3200" u="none" strike="noStrike" dirty="0"/>
                        <a:t>1</a:t>
                      </a:r>
                      <a:endParaRPr lang="es-CO" sz="3200" b="0" i="0" u="none" strike="noStrike" dirty="0">
                        <a:solidFill>
                          <a:srgbClr val="000000"/>
                        </a:solidFill>
                        <a:latin typeface="Calibri"/>
                      </a:endParaRPr>
                    </a:p>
                  </a:txBody>
                  <a:tcPr marL="9525" marR="9525" marT="9525" marB="0" anchor="b">
                    <a:solidFill>
                      <a:schemeClr val="bg1">
                        <a:lumMod val="50000"/>
                      </a:schemeClr>
                    </a:solidFill>
                  </a:tcPr>
                </a:tc>
                <a:tc>
                  <a:txBody>
                    <a:bodyPr/>
                    <a:lstStyle/>
                    <a:p>
                      <a:pPr algn="ctr" fontAlgn="b"/>
                      <a:r>
                        <a:rPr lang="es-CO" sz="3200" u="none" strike="noStrike" dirty="0"/>
                        <a:t> </a:t>
                      </a:r>
                      <a:endParaRPr lang="es-CO" sz="3200" b="0" i="0" u="none" strike="noStrike" dirty="0">
                        <a:solidFill>
                          <a:srgbClr val="000000"/>
                        </a:solidFill>
                        <a:latin typeface="Calibri"/>
                      </a:endParaRPr>
                    </a:p>
                  </a:txBody>
                  <a:tcPr marL="9525" marR="9525" marT="9525" marB="0" anchor="b">
                    <a:solidFill>
                      <a:schemeClr val="bg1">
                        <a:lumMod val="50000"/>
                      </a:schemeClr>
                    </a:solidFill>
                  </a:tcPr>
                </a:tc>
              </a:tr>
              <a:tr h="466450">
                <a:tc>
                  <a:txBody>
                    <a:bodyPr/>
                    <a:lstStyle/>
                    <a:p>
                      <a:pPr algn="l" fontAlgn="b"/>
                      <a:r>
                        <a:rPr lang="es-CO" sz="3200" u="none" strike="noStrike" dirty="0" smtClean="0"/>
                        <a:t> Sin </a:t>
                      </a:r>
                      <a:r>
                        <a:rPr lang="es-CO" sz="3200" u="none" strike="noStrike" dirty="0"/>
                        <a:t>Datos</a:t>
                      </a:r>
                      <a:endParaRPr lang="es-CO" sz="3200" b="0" i="0" u="none" strike="noStrike" dirty="0">
                        <a:solidFill>
                          <a:srgbClr val="000000"/>
                        </a:solidFill>
                        <a:latin typeface="Calibri"/>
                      </a:endParaRPr>
                    </a:p>
                  </a:txBody>
                  <a:tcPr marL="9525" marR="9525" marT="9525" marB="0" anchor="b">
                    <a:solidFill>
                      <a:schemeClr val="bg1">
                        <a:lumMod val="75000"/>
                      </a:schemeClr>
                    </a:solidFill>
                  </a:tcPr>
                </a:tc>
                <a:tc>
                  <a:txBody>
                    <a:bodyPr/>
                    <a:lstStyle/>
                    <a:p>
                      <a:pPr algn="ctr" fontAlgn="b"/>
                      <a:r>
                        <a:rPr lang="es-CO" sz="3200" u="none" strike="noStrike" dirty="0"/>
                        <a:t>1</a:t>
                      </a:r>
                      <a:endParaRPr lang="es-CO" sz="3200" b="0" i="0" u="none" strike="noStrike" dirty="0">
                        <a:solidFill>
                          <a:srgbClr val="000000"/>
                        </a:solidFill>
                        <a:latin typeface="Calibri"/>
                      </a:endParaRPr>
                    </a:p>
                  </a:txBody>
                  <a:tcPr marL="9525" marR="9525" marT="9525" marB="0" anchor="b">
                    <a:solidFill>
                      <a:schemeClr val="bg1">
                        <a:lumMod val="75000"/>
                      </a:schemeClr>
                    </a:solidFill>
                  </a:tcPr>
                </a:tc>
                <a:tc>
                  <a:txBody>
                    <a:bodyPr/>
                    <a:lstStyle/>
                    <a:p>
                      <a:pPr algn="ctr" fontAlgn="b"/>
                      <a:r>
                        <a:rPr lang="es-CO" sz="3200" u="none" strike="noStrike" dirty="0"/>
                        <a:t> </a:t>
                      </a:r>
                      <a:endParaRPr lang="es-CO" sz="3200" b="0" i="0" u="none" strike="noStrike" dirty="0">
                        <a:solidFill>
                          <a:srgbClr val="000000"/>
                        </a:solidFill>
                        <a:latin typeface="Calibri"/>
                      </a:endParaRPr>
                    </a:p>
                  </a:txBody>
                  <a:tcPr marL="9525" marR="9525" marT="9525" marB="0" anchor="b">
                    <a:solidFill>
                      <a:schemeClr val="bg1">
                        <a:lumMod val="75000"/>
                      </a:schemeClr>
                    </a:solidFill>
                  </a:tcPr>
                </a:tc>
              </a:tr>
            </a:tbl>
          </a:graphicData>
        </a:graphic>
      </p:graphicFrame>
      <p:sp>
        <p:nvSpPr>
          <p:cNvPr id="6" name="5 CuadroTexto"/>
          <p:cNvSpPr txBox="1"/>
          <p:nvPr/>
        </p:nvSpPr>
        <p:spPr>
          <a:xfrm>
            <a:off x="1115616" y="1383159"/>
            <a:ext cx="7132915" cy="461665"/>
          </a:xfrm>
          <a:prstGeom prst="rect">
            <a:avLst/>
          </a:prstGeom>
          <a:solidFill>
            <a:srgbClr val="800000"/>
          </a:solidFill>
        </p:spPr>
        <p:txBody>
          <a:bodyPr wrap="none" rtlCol="0">
            <a:spAutoFit/>
          </a:bodyPr>
          <a:lstStyle/>
          <a:p>
            <a:r>
              <a:rPr lang="es-CO" dirty="0">
                <a:solidFill>
                  <a:schemeClr val="bg1"/>
                </a:solidFill>
              </a:rPr>
              <a:t>Incorporación Global Recursos SGP </a:t>
            </a:r>
            <a:r>
              <a:rPr lang="es-CO" dirty="0" smtClean="0">
                <a:solidFill>
                  <a:schemeClr val="bg1"/>
                </a:solidFill>
              </a:rPr>
              <a:t>Educación</a:t>
            </a:r>
          </a:p>
        </p:txBody>
      </p:sp>
      <p:sp>
        <p:nvSpPr>
          <p:cNvPr id="4"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174165303"/>
      </p:ext>
    </p:extLst>
  </p:cSld>
  <p:clrMapOvr>
    <a:masterClrMapping/>
  </p:clrMapOvr>
  <p:transition spd="slow">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Marcador de contenido"/>
          <p:cNvGraphicFramePr>
            <a:graphicFrameLocks/>
          </p:cNvGraphicFramePr>
          <p:nvPr>
            <p:extLst>
              <p:ext uri="{D42A27DB-BD31-4B8C-83A1-F6EECF244321}">
                <p14:modId xmlns:p14="http://schemas.microsoft.com/office/powerpoint/2010/main" val="40042930"/>
              </p:ext>
            </p:extLst>
          </p:nvPr>
        </p:nvGraphicFramePr>
        <p:xfrm>
          <a:off x="611560" y="1813666"/>
          <a:ext cx="7786741" cy="4351637"/>
        </p:xfrm>
        <a:graphic>
          <a:graphicData uri="http://schemas.openxmlformats.org/drawingml/2006/table">
            <a:tbl>
              <a:tblPr/>
              <a:tblGrid>
                <a:gridCol w="3960440"/>
                <a:gridCol w="1656184"/>
                <a:gridCol w="864096"/>
                <a:gridCol w="1306021"/>
              </a:tblGrid>
              <a:tr h="834997">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CO" sz="2800" b="1" i="0" u="none" strike="noStrike" dirty="0" smtClean="0">
                          <a:solidFill>
                            <a:srgbClr val="B81C14"/>
                          </a:solidFill>
                          <a:latin typeface="+mn-lt"/>
                        </a:rPr>
                        <a:t>Total $ SGP Asignados por concepto Vs</a:t>
                      </a:r>
                      <a:r>
                        <a:rPr lang="es-CO" sz="2800" b="1" i="0" u="none" strike="noStrike" baseline="0" dirty="0" smtClean="0">
                          <a:solidFill>
                            <a:srgbClr val="B81C14"/>
                          </a:solidFill>
                          <a:latin typeface="+mn-lt"/>
                        </a:rPr>
                        <a:t> Total $ SGP Incorporados por concepto</a:t>
                      </a:r>
                    </a:p>
                  </a:txBody>
                  <a:tcPr marL="9525" marR="9525" marT="9525" marB="0" anchor="b">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r>
              <a:tr h="717028">
                <a:tc>
                  <a:txBody>
                    <a:bodyPr/>
                    <a:lstStyle/>
                    <a:p>
                      <a:pPr algn="l" fontAlgn="b"/>
                      <a:r>
                        <a:rPr lang="es-CO" sz="2800" b="0" i="0" u="none" strike="noStrike" dirty="0">
                          <a:solidFill>
                            <a:srgbClr val="000000"/>
                          </a:solidFill>
                          <a:latin typeface="Arial" panose="020B0604020202020204" pitchFamily="34" charset="0"/>
                          <a:cs typeface="Arial" panose="020B0604020202020204" pitchFamily="34" charset="0"/>
                        </a:rPr>
                        <a:t>Clasificación</a:t>
                      </a:r>
                    </a:p>
                  </a:txBody>
                  <a:tcPr marL="9525" marR="9525" marT="9525" marB="0" anchor="ctr">
                    <a:lnL>
                      <a:noFill/>
                    </a:lnL>
                    <a:lnR>
                      <a:noFill/>
                    </a:lnR>
                    <a:lnT>
                      <a:noFill/>
                    </a:lnT>
                    <a:lnB>
                      <a:noFill/>
                    </a:lnB>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2011</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tcPr>
                </a:tc>
                <a:tc>
                  <a:txBody>
                    <a:bodyPr/>
                    <a:lstStyle/>
                    <a:p>
                      <a:pPr algn="ctr" fontAlgn="b"/>
                      <a:r>
                        <a:rPr lang="es-CO" sz="2800" b="0" i="0" u="none" strike="noStrike" dirty="0">
                          <a:solidFill>
                            <a:srgbClr val="000000"/>
                          </a:solidFill>
                          <a:latin typeface="Arial" panose="020B0604020202020204" pitchFamily="34" charset="0"/>
                          <a:cs typeface="Arial" panose="020B0604020202020204" pitchFamily="34" charset="0"/>
                        </a:rPr>
                        <a:t>2012</a:t>
                      </a:r>
                    </a:p>
                  </a:txBody>
                  <a:tcPr marL="9525" marR="9525" marT="9525" marB="0" anchor="ctr">
                    <a:lnL>
                      <a:noFill/>
                    </a:lnL>
                    <a:lnR>
                      <a:noFill/>
                    </a:lnR>
                    <a:lnT>
                      <a:noFill/>
                    </a:lnT>
                    <a:lnB>
                      <a:noFill/>
                    </a:lnB>
                  </a:tcPr>
                </a:tc>
                <a:tc>
                  <a:txBody>
                    <a:bodyPr/>
                    <a:lstStyle/>
                    <a:p>
                      <a:pPr algn="ctr" fontAlgn="b"/>
                      <a:r>
                        <a:rPr lang="es-CO" sz="2800" b="0" i="0" u="none" strike="noStrike" dirty="0" smtClean="0">
                          <a:solidFill>
                            <a:srgbClr val="000000"/>
                          </a:solidFill>
                          <a:latin typeface="Arial" panose="020B0604020202020204" pitchFamily="34" charset="0"/>
                          <a:cs typeface="Arial" panose="020B0604020202020204" pitchFamily="34" charset="0"/>
                        </a:rPr>
                        <a:t>2012</a:t>
                      </a:r>
                    </a:p>
                    <a:p>
                      <a:pPr algn="ctr" fontAlgn="b"/>
                      <a:r>
                        <a:rPr lang="es-CO" sz="2000" b="1" i="0" u="none" strike="noStrike" dirty="0" smtClean="0">
                          <a:solidFill>
                            <a:srgbClr val="B81C14"/>
                          </a:solidFill>
                          <a:latin typeface="Arial" panose="020B0604020202020204" pitchFamily="34" charset="0"/>
                          <a:cs typeface="Arial" panose="020B0604020202020204" pitchFamily="34" charset="0"/>
                        </a:rPr>
                        <a:t>Ajustado</a:t>
                      </a:r>
                      <a:endParaRPr lang="es-CO" sz="2000" b="1" i="0" u="none" strike="noStrike" dirty="0">
                        <a:solidFill>
                          <a:srgbClr val="B81C14"/>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w="6350" cap="flat" cmpd="sng" algn="ctr">
                      <a:noFill/>
                      <a:prstDash val="solid"/>
                      <a:round/>
                      <a:headEnd type="none" w="med" len="med"/>
                      <a:tailEnd type="none" w="med" len="med"/>
                    </a:lnB>
                  </a:tcPr>
                </a:tc>
              </a:tr>
              <a:tr h="457938">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Aceptable</a:t>
                      </a:r>
                      <a:endParaRPr lang="es-CO" sz="28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rgbClr val="00B050"/>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63</a:t>
                      </a:r>
                    </a:p>
                  </a:txBody>
                  <a:tcPr marL="9525" marR="9525" marT="9525" marB="0" anchor="ctr">
                    <a:lnL>
                      <a:noFill/>
                    </a:lnL>
                    <a:lnR>
                      <a:noFill/>
                    </a:lnR>
                    <a:lnT>
                      <a:noFill/>
                    </a:lnT>
                    <a:lnB>
                      <a:noFill/>
                    </a:lnB>
                    <a:solidFill>
                      <a:srgbClr val="00B050"/>
                    </a:solidFill>
                  </a:tcPr>
                </a:tc>
                <a:tc>
                  <a:txBody>
                    <a:bodyPr/>
                    <a:lstStyle/>
                    <a:p>
                      <a:pPr algn="ctr" fontAlgn="b"/>
                      <a:r>
                        <a:rPr lang="es-CO" sz="2400" b="0" i="0" u="none" strike="noStrike" dirty="0" smtClean="0">
                          <a:solidFill>
                            <a:srgbClr val="000000"/>
                          </a:solidFill>
                          <a:latin typeface="Arial" panose="020B0604020202020204" pitchFamily="34" charset="0"/>
                          <a:cs typeface="Arial" panose="020B0604020202020204" pitchFamily="34" charset="0"/>
                        </a:rPr>
                        <a:t>70</a:t>
                      </a:r>
                      <a:endParaRPr lang="es-CO" sz="24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w="6350" cap="flat" cmpd="sng" algn="ctr">
                      <a:noFill/>
                      <a:prstDash val="solid"/>
                      <a:round/>
                      <a:headEnd type="none" w="med" len="med"/>
                      <a:tailEnd type="none" w="med" len="med"/>
                    </a:lnR>
                    <a:lnT>
                      <a:noFill/>
                    </a:lnT>
                    <a:lnB>
                      <a:noFill/>
                    </a:lnB>
                    <a:solidFill>
                      <a:srgbClr val="00B050"/>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49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57938">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Crítico </a:t>
                      </a:r>
                      <a:r>
                        <a:rPr lang="es-CO" sz="2800" b="0" i="0" u="none" strike="noStrike" dirty="0">
                          <a:solidFill>
                            <a:srgbClr val="000000"/>
                          </a:solidFill>
                          <a:latin typeface="Arial" panose="020B0604020202020204" pitchFamily="34" charset="0"/>
                          <a:cs typeface="Arial" panose="020B0604020202020204" pitchFamily="34" charset="0"/>
                        </a:rPr>
                        <a:t>Bajo</a:t>
                      </a:r>
                    </a:p>
                  </a:txBody>
                  <a:tcPr marL="9525" marR="9525" marT="9525" marB="0" anchor="ctr">
                    <a:lnL>
                      <a:noFill/>
                    </a:lnL>
                    <a:lnR>
                      <a:noFill/>
                    </a:lnR>
                    <a:lnT>
                      <a:noFill/>
                    </a:lnT>
                    <a:lnB>
                      <a:noFill/>
                    </a:lnB>
                    <a:solidFill>
                      <a:srgbClr val="FFC000"/>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19</a:t>
                      </a:r>
                    </a:p>
                  </a:txBody>
                  <a:tcPr marL="9525" marR="9525" marT="9525" marB="0" anchor="ctr">
                    <a:lnL>
                      <a:noFill/>
                    </a:lnL>
                    <a:lnR>
                      <a:noFill/>
                    </a:lnR>
                    <a:lnT>
                      <a:noFill/>
                    </a:lnT>
                    <a:lnB>
                      <a:noFill/>
                    </a:lnB>
                    <a:solidFill>
                      <a:srgbClr val="FFC000"/>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15</a:t>
                      </a:r>
                    </a:p>
                  </a:txBody>
                  <a:tcPr marL="9525" marR="9525" marT="9525" marB="0" anchor="ctr">
                    <a:lnL>
                      <a:noFill/>
                    </a:lnL>
                    <a:lnR w="6350" cap="flat" cmpd="sng" algn="ctr">
                      <a:noFill/>
                      <a:prstDash val="solid"/>
                      <a:round/>
                      <a:headEnd type="none" w="med" len="med"/>
                      <a:tailEnd type="none" w="med" len="med"/>
                    </a:lnR>
                    <a:lnT>
                      <a:noFill/>
                    </a:lnT>
                    <a:lnB>
                      <a:noFill/>
                    </a:lnB>
                    <a:solidFill>
                      <a:srgbClr val="FFC000"/>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10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457938">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Crítico </a:t>
                      </a:r>
                      <a:r>
                        <a:rPr lang="es-CO" sz="2800" b="0" i="0" u="none" strike="noStrike" dirty="0">
                          <a:solidFill>
                            <a:srgbClr val="000000"/>
                          </a:solidFill>
                          <a:latin typeface="Arial" panose="020B0604020202020204" pitchFamily="34" charset="0"/>
                          <a:cs typeface="Arial" panose="020B0604020202020204" pitchFamily="34" charset="0"/>
                        </a:rPr>
                        <a:t>Medio</a:t>
                      </a:r>
                    </a:p>
                  </a:txBody>
                  <a:tcPr marL="9525" marR="9525" marT="9525" marB="0" anchor="ctr">
                    <a:lnL>
                      <a:noFill/>
                    </a:lnL>
                    <a:lnR>
                      <a:noFill/>
                    </a:lnR>
                    <a:lnT>
                      <a:noFill/>
                    </a:lnT>
                    <a:lnB>
                      <a:noFill/>
                    </a:lnB>
                    <a:solidFill>
                      <a:schemeClr val="accent6">
                        <a:lumMod val="75000"/>
                      </a:schemeClr>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5</a:t>
                      </a:r>
                    </a:p>
                  </a:txBody>
                  <a:tcPr marL="9525" marR="9525" marT="9525" marB="0" anchor="ctr">
                    <a:lnL>
                      <a:noFill/>
                    </a:lnL>
                    <a:lnR>
                      <a:noFill/>
                    </a:lnR>
                    <a:lnT>
                      <a:noFill/>
                    </a:lnT>
                    <a:lnB>
                      <a:noFill/>
                    </a:lnB>
                    <a:solidFill>
                      <a:schemeClr val="accent6">
                        <a:lumMod val="75000"/>
                      </a:schemeClr>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7</a:t>
                      </a:r>
                    </a:p>
                  </a:txBody>
                  <a:tcPr marL="9525" marR="9525" marT="9525" marB="0" anchor="ctr">
                    <a:lnL>
                      <a:noFill/>
                    </a:lnL>
                    <a:lnR w="6350" cap="flat" cmpd="sng" algn="ctr">
                      <a:noFill/>
                      <a:prstDash val="solid"/>
                      <a:round/>
                      <a:headEnd type="none" w="med" len="med"/>
                      <a:tailEnd type="none" w="med" len="med"/>
                    </a:lnR>
                    <a:lnT>
                      <a:noFill/>
                    </a:lnT>
                    <a:lnB>
                      <a:noFill/>
                    </a:lnB>
                    <a:solidFill>
                      <a:schemeClr val="accent6">
                        <a:lumMod val="75000"/>
                      </a:schemeClr>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r>
              <a:tr h="457938">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Crítico </a:t>
                      </a:r>
                      <a:r>
                        <a:rPr lang="es-CO" sz="2800" b="0" i="0" u="none" strike="noStrike" dirty="0">
                          <a:solidFill>
                            <a:srgbClr val="000000"/>
                          </a:solidFill>
                          <a:latin typeface="Arial" panose="020B0604020202020204" pitchFamily="34" charset="0"/>
                          <a:cs typeface="Arial" panose="020B0604020202020204" pitchFamily="34" charset="0"/>
                        </a:rPr>
                        <a:t>Alto</a:t>
                      </a:r>
                    </a:p>
                  </a:txBody>
                  <a:tcPr marL="9525" marR="9525" marT="9525" marB="0" anchor="ctr">
                    <a:lnL>
                      <a:noFill/>
                    </a:lnL>
                    <a:lnR>
                      <a:noFill/>
                    </a:lnR>
                    <a:lnT>
                      <a:noFill/>
                    </a:lnT>
                    <a:lnB>
                      <a:noFill/>
                    </a:lnB>
                    <a:solidFill>
                      <a:srgbClr val="FF0000"/>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5</a:t>
                      </a:r>
                    </a:p>
                  </a:txBody>
                  <a:tcPr marL="9525" marR="9525" marT="9525" marB="0" anchor="ctr">
                    <a:lnL>
                      <a:noFill/>
                    </a:lnL>
                    <a:lnR>
                      <a:noFill/>
                    </a:lnR>
                    <a:lnT>
                      <a:noFill/>
                    </a:lnT>
                    <a:lnB>
                      <a:noFill/>
                    </a:lnB>
                    <a:solidFill>
                      <a:srgbClr val="FF0000"/>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2</a:t>
                      </a:r>
                    </a:p>
                  </a:txBody>
                  <a:tcPr marL="9525" marR="9525" marT="9525" marB="0" anchor="ctr">
                    <a:lnL>
                      <a:noFill/>
                    </a:lnL>
                    <a:lnR w="6350" cap="flat" cmpd="sng" algn="ctr">
                      <a:noFill/>
                      <a:prstDash val="solid"/>
                      <a:round/>
                      <a:headEnd type="none" w="med" len="med"/>
                      <a:tailEnd type="none" w="med" len="med"/>
                    </a:lnR>
                    <a:lnT>
                      <a:noFill/>
                    </a:lnT>
                    <a:lnB>
                      <a:noFill/>
                    </a:lnB>
                    <a:solidFill>
                      <a:srgbClr val="FF0000"/>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27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457938">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Datos </a:t>
                      </a:r>
                      <a:r>
                        <a:rPr lang="es-CO" sz="2800" b="0" i="0" u="none" strike="noStrike" dirty="0">
                          <a:solidFill>
                            <a:srgbClr val="000000"/>
                          </a:solidFill>
                          <a:latin typeface="Arial" panose="020B0604020202020204" pitchFamily="34" charset="0"/>
                          <a:cs typeface="Arial" panose="020B0604020202020204" pitchFamily="34" charset="0"/>
                        </a:rPr>
                        <a:t>Inconsistentes</a:t>
                      </a:r>
                    </a:p>
                  </a:txBody>
                  <a:tcPr marL="9525" marR="9525" marT="9525" marB="0" anchor="ctr">
                    <a:lnL>
                      <a:noFill/>
                    </a:lnL>
                    <a:lnR>
                      <a:noFill/>
                    </a:lnR>
                    <a:lnT>
                      <a:noFill/>
                    </a:lnT>
                    <a:lnB>
                      <a:noFill/>
                    </a:lnB>
                    <a:solidFill>
                      <a:schemeClr val="bg1">
                        <a:lumMod val="50000"/>
                      </a:schemeClr>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1</a:t>
                      </a:r>
                    </a:p>
                  </a:txBody>
                  <a:tcPr marL="9525" marR="9525" marT="9525" marB="0" anchor="ctr">
                    <a:lnL>
                      <a:noFill/>
                    </a:lnL>
                    <a:lnR>
                      <a:noFill/>
                    </a:lnR>
                    <a:lnT>
                      <a:noFill/>
                    </a:lnT>
                    <a:lnB>
                      <a:noFill/>
                    </a:lnB>
                    <a:solidFill>
                      <a:schemeClr val="bg1">
                        <a:lumMod val="50000"/>
                      </a:schemeClr>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 </a:t>
                      </a:r>
                    </a:p>
                  </a:txBody>
                  <a:tcPr marL="9525" marR="9525" marT="9525" marB="0" anchor="ctr">
                    <a:lnL>
                      <a:noFill/>
                    </a:lnL>
                    <a:lnR w="6350" cap="flat" cmpd="sng" algn="ctr">
                      <a:noFill/>
                      <a:prstDash val="solid"/>
                      <a:round/>
                      <a:headEnd type="none" w="med" len="med"/>
                      <a:tailEnd type="none" w="med" len="med"/>
                    </a:lnR>
                    <a:lnT>
                      <a:noFill/>
                    </a:lnT>
                    <a:lnB>
                      <a:noFill/>
                    </a:lnB>
                    <a:solidFill>
                      <a:schemeClr val="bg1">
                        <a:lumMod val="50000"/>
                      </a:schemeClr>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457938">
                <a:tc>
                  <a:txBody>
                    <a:bodyPr/>
                    <a:lstStyle/>
                    <a:p>
                      <a:pPr algn="l" fontAlgn="b"/>
                      <a:r>
                        <a:rPr lang="es-CO" sz="2800" b="0" i="0" u="none" strike="noStrike" dirty="0" smtClean="0">
                          <a:solidFill>
                            <a:srgbClr val="000000"/>
                          </a:solidFill>
                          <a:latin typeface="Arial" panose="020B0604020202020204" pitchFamily="34" charset="0"/>
                          <a:cs typeface="Arial" panose="020B0604020202020204" pitchFamily="34" charset="0"/>
                        </a:rPr>
                        <a:t> Sin </a:t>
                      </a:r>
                      <a:r>
                        <a:rPr lang="es-CO" sz="2800" b="0" i="0" u="none" strike="noStrike" dirty="0">
                          <a:solidFill>
                            <a:srgbClr val="000000"/>
                          </a:solidFill>
                          <a:latin typeface="Arial" panose="020B0604020202020204" pitchFamily="34" charset="0"/>
                          <a:cs typeface="Arial" panose="020B0604020202020204" pitchFamily="34" charset="0"/>
                        </a:rPr>
                        <a:t>Datos</a:t>
                      </a:r>
                    </a:p>
                  </a:txBody>
                  <a:tcPr marL="9525" marR="9525" marT="9525" marB="0" anchor="ctr">
                    <a:lnL>
                      <a:noFill/>
                    </a:lnL>
                    <a:lnR>
                      <a:noFill/>
                    </a:lnR>
                    <a:lnT>
                      <a:noFill/>
                    </a:lnT>
                    <a:lnB>
                      <a:noFill/>
                    </a:lnB>
                    <a:solidFill>
                      <a:schemeClr val="bg1">
                        <a:lumMod val="75000"/>
                      </a:schemeClr>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1</a:t>
                      </a:r>
                    </a:p>
                  </a:txBody>
                  <a:tcPr marL="9525" marR="9525" marT="9525" marB="0" anchor="ctr">
                    <a:lnL>
                      <a:noFill/>
                    </a:lnL>
                    <a:lnR>
                      <a:noFill/>
                    </a:lnR>
                    <a:lnT>
                      <a:noFill/>
                    </a:lnT>
                    <a:lnB>
                      <a:noFill/>
                    </a:lnB>
                    <a:solidFill>
                      <a:schemeClr val="bg1">
                        <a:lumMod val="75000"/>
                      </a:schemeClr>
                    </a:solidFill>
                  </a:tcPr>
                </a:tc>
                <a:tc>
                  <a:txBody>
                    <a:bodyPr/>
                    <a:lstStyle/>
                    <a:p>
                      <a:pPr algn="ctr" fontAlgn="b"/>
                      <a:r>
                        <a:rPr lang="es-CO" sz="2400" b="0" i="0" u="none" strike="noStrike" dirty="0">
                          <a:solidFill>
                            <a:srgbClr val="000000"/>
                          </a:solidFill>
                          <a:latin typeface="Arial" panose="020B0604020202020204" pitchFamily="34" charset="0"/>
                          <a:cs typeface="Arial" panose="020B0604020202020204" pitchFamily="34" charset="0"/>
                        </a:rPr>
                        <a:t> </a:t>
                      </a:r>
                    </a:p>
                  </a:txBody>
                  <a:tcPr marL="9525" marR="9525" marT="9525" marB="0" anchor="ctr">
                    <a:lnL>
                      <a:noFill/>
                    </a:lnL>
                    <a:lnR>
                      <a:noFill/>
                    </a:lnR>
                    <a:lnT>
                      <a:noFill/>
                    </a:lnT>
                    <a:lnB>
                      <a:noFill/>
                    </a:lnB>
                    <a:solidFill>
                      <a:schemeClr val="bg1">
                        <a:lumMod val="75000"/>
                      </a:schemeClr>
                    </a:solidFill>
                  </a:tcPr>
                </a:tc>
                <a:tc>
                  <a:txBody>
                    <a:bodyPr/>
                    <a:lstStyle/>
                    <a:p>
                      <a:pPr algn="ctr" fontAlgn="b"/>
                      <a:endParaRPr lang="es-CO" sz="2400" b="0" i="0" u="none" strike="noStrike" dirty="0">
                        <a:solidFill>
                          <a:srgbClr val="000000"/>
                        </a:solidFill>
                        <a:latin typeface="Arial" panose="020B0604020202020204" pitchFamily="34" charset="0"/>
                        <a:cs typeface="Arial" panose="020B060402020202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solidFill>
                      <a:schemeClr val="bg1">
                        <a:lumMod val="75000"/>
                      </a:schemeClr>
                    </a:solidFill>
                  </a:tcPr>
                </a:tc>
              </a:tr>
            </a:tbl>
          </a:graphicData>
        </a:graphic>
      </p:graphicFrame>
      <p:sp>
        <p:nvSpPr>
          <p:cNvPr id="3" name="2 CuadroTexto"/>
          <p:cNvSpPr txBox="1"/>
          <p:nvPr/>
        </p:nvSpPr>
        <p:spPr>
          <a:xfrm>
            <a:off x="467544" y="1239143"/>
            <a:ext cx="8176469" cy="461665"/>
          </a:xfrm>
          <a:prstGeom prst="rect">
            <a:avLst/>
          </a:prstGeom>
          <a:solidFill>
            <a:srgbClr val="800000"/>
          </a:solidFill>
        </p:spPr>
        <p:txBody>
          <a:bodyPr wrap="none" rtlCol="0">
            <a:spAutoFit/>
          </a:bodyPr>
          <a:lstStyle/>
          <a:p>
            <a:r>
              <a:rPr lang="es-CO" dirty="0">
                <a:solidFill>
                  <a:schemeClr val="bg1"/>
                </a:solidFill>
              </a:rPr>
              <a:t>Incorporación </a:t>
            </a:r>
            <a:r>
              <a:rPr lang="es-CO" dirty="0" smtClean="0">
                <a:solidFill>
                  <a:schemeClr val="bg1"/>
                </a:solidFill>
              </a:rPr>
              <a:t>Recursos </a:t>
            </a:r>
            <a:r>
              <a:rPr lang="es-CO" dirty="0">
                <a:solidFill>
                  <a:schemeClr val="bg1"/>
                </a:solidFill>
              </a:rPr>
              <a:t>SGP </a:t>
            </a:r>
            <a:r>
              <a:rPr lang="es-CO" dirty="0" smtClean="0">
                <a:solidFill>
                  <a:schemeClr val="bg1"/>
                </a:solidFill>
              </a:rPr>
              <a:t>Educación por Concepto</a:t>
            </a:r>
          </a:p>
        </p:txBody>
      </p:sp>
      <p:sp>
        <p:nvSpPr>
          <p:cNvPr id="4" name="5 CuadroTexto"/>
          <p:cNvSpPr txBox="1"/>
          <p:nvPr/>
        </p:nvSpPr>
        <p:spPr>
          <a:xfrm>
            <a:off x="5076056" y="508610"/>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3. Financiamiento del sector y reportes</a:t>
            </a:r>
            <a:endParaRPr lang="es-CO" sz="2000" dirty="0">
              <a:solidFill>
                <a:schemeClr val="bg1"/>
              </a:solidFill>
            </a:endParaRPr>
          </a:p>
        </p:txBody>
      </p:sp>
    </p:spTree>
    <p:extLst>
      <p:ext uri="{BB962C8B-B14F-4D97-AF65-F5344CB8AC3E}">
        <p14:creationId xmlns:p14="http://schemas.microsoft.com/office/powerpoint/2010/main" val="611110456"/>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1268760"/>
            <a:ext cx="8568952" cy="5037277"/>
          </a:xfrm>
          <a:prstGeom prst="rect">
            <a:avLst/>
          </a:prstGeom>
          <a:noFill/>
        </p:spPr>
        <p:txBody>
          <a:bodyPr wrap="square" rtlCol="0">
            <a:spAutoFit/>
          </a:bodyPr>
          <a:lstStyle/>
          <a:p>
            <a:pPr marL="355600" lvl="3" algn="just">
              <a:spcAft>
                <a:spcPts val="1000"/>
              </a:spcAft>
            </a:pPr>
            <a:r>
              <a:rPr lang="es-CO" sz="1800" b="0" dirty="0"/>
              <a:t>El </a:t>
            </a:r>
            <a:r>
              <a:rPr lang="es-CO" sz="1800" dirty="0">
                <a:solidFill>
                  <a:srgbClr val="FF0000"/>
                </a:solidFill>
              </a:rPr>
              <a:t>1% </a:t>
            </a:r>
            <a:r>
              <a:rPr lang="es-CO" sz="1800" b="0" dirty="0"/>
              <a:t>adicional para aquellas E.T que en el marco del proyecto de modernización, hayan implementado efectivamente la estructura y planta de cargos de la secretaria de educación, previa verificación y autorización del MEN</a:t>
            </a:r>
            <a:r>
              <a:rPr lang="es-CO" sz="1800" b="0" dirty="0" smtClean="0"/>
              <a:t>.</a:t>
            </a:r>
          </a:p>
          <a:p>
            <a:pPr marL="355600" lvl="3" algn="just">
              <a:spcAft>
                <a:spcPts val="1000"/>
              </a:spcAft>
            </a:pPr>
            <a:r>
              <a:rPr lang="es-CO" sz="1800" b="0" dirty="0" smtClean="0"/>
              <a:t>El </a:t>
            </a:r>
            <a:r>
              <a:rPr lang="es-CO" sz="1800" dirty="0">
                <a:solidFill>
                  <a:srgbClr val="FF0000"/>
                </a:solidFill>
              </a:rPr>
              <a:t>costo proyectado de la nómina de los docentes y directivos docentes </a:t>
            </a:r>
            <a:r>
              <a:rPr lang="es-CO" sz="1800" b="0" dirty="0"/>
              <a:t>con base en la información reportada por la entidad a través del Sistema de Información Nacional de Educación Básica y Media — </a:t>
            </a:r>
            <a:r>
              <a:rPr lang="es-CO" sz="1800" b="0" dirty="0" smtClean="0"/>
              <a:t>SINEB.</a:t>
            </a:r>
          </a:p>
          <a:p>
            <a:pPr marL="355600" lvl="3" algn="just">
              <a:spcAft>
                <a:spcPts val="1000"/>
              </a:spcAft>
            </a:pPr>
            <a:r>
              <a:rPr lang="es-CO" sz="1800" b="0" dirty="0" smtClean="0"/>
              <a:t>El </a:t>
            </a:r>
            <a:r>
              <a:rPr lang="es-CO" sz="1800" b="0" dirty="0"/>
              <a:t>valor de </a:t>
            </a:r>
            <a:r>
              <a:rPr lang="es-CO" sz="1800" dirty="0">
                <a:solidFill>
                  <a:srgbClr val="FF0000"/>
                </a:solidFill>
              </a:rPr>
              <a:t>la contratación</a:t>
            </a:r>
            <a:r>
              <a:rPr lang="es-CO" sz="1800" b="0" dirty="0"/>
              <a:t> informada por la entidad territorial a través del Formato Único de </a:t>
            </a:r>
            <a:r>
              <a:rPr lang="es-CO" sz="1800" b="0" dirty="0" smtClean="0"/>
              <a:t>Contratación - FUC, </a:t>
            </a:r>
            <a:r>
              <a:rPr lang="es-CO" sz="1800" b="0" dirty="0"/>
              <a:t>para garantizar la continuidad de la atención a la población atendida, siempre y cuando se demuestre el uso eficiente de los recursos </a:t>
            </a:r>
            <a:r>
              <a:rPr lang="es-CO" sz="1800" b="0" dirty="0" smtClean="0"/>
              <a:t>humanos frente a la matrícula de referencia </a:t>
            </a:r>
            <a:r>
              <a:rPr lang="es-CO" sz="1800" b="0" dirty="0"/>
              <a:t>y financieros</a:t>
            </a:r>
            <a:r>
              <a:rPr lang="es-CO" sz="1800" b="0" dirty="0" smtClean="0"/>
              <a:t>. Previo a aumento en costo de contratación se debe verificar la disponibilidad de recursos de la entidad o de recursos complementarios con el MEN. </a:t>
            </a:r>
          </a:p>
          <a:p>
            <a:pPr marL="355600" lvl="3" algn="just">
              <a:spcAft>
                <a:spcPts val="1000"/>
              </a:spcAft>
            </a:pPr>
            <a:endParaRPr lang="es-CO" sz="1800" b="0" dirty="0" smtClean="0"/>
          </a:p>
          <a:p>
            <a:pPr marL="1255713" lvl="3" algn="just">
              <a:spcAft>
                <a:spcPts val="1000"/>
              </a:spcAft>
            </a:pPr>
            <a:r>
              <a:rPr lang="es-CO" sz="1800" dirty="0" smtClean="0"/>
              <a:t>EL FALTANTE SERA EL VALOR COMPLEMENTO INICIAL</a:t>
            </a:r>
          </a:p>
        </p:txBody>
      </p:sp>
      <p:sp>
        <p:nvSpPr>
          <p:cNvPr id="4" name="3 Menos"/>
          <p:cNvSpPr/>
          <p:nvPr/>
        </p:nvSpPr>
        <p:spPr>
          <a:xfrm>
            <a:off x="82352" y="1556792"/>
            <a:ext cx="457200" cy="698376"/>
          </a:xfrm>
          <a:prstGeom prst="mathMin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Menos"/>
          <p:cNvSpPr/>
          <p:nvPr/>
        </p:nvSpPr>
        <p:spPr>
          <a:xfrm>
            <a:off x="82352" y="4005064"/>
            <a:ext cx="457200" cy="698376"/>
          </a:xfrm>
          <a:prstGeom prst="mathMin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Igual que"/>
          <p:cNvSpPr/>
          <p:nvPr/>
        </p:nvSpPr>
        <p:spPr>
          <a:xfrm>
            <a:off x="539552" y="5820647"/>
            <a:ext cx="792088" cy="48867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8" name="7 CuadroTexto"/>
          <p:cNvSpPr txBox="1"/>
          <p:nvPr/>
        </p:nvSpPr>
        <p:spPr>
          <a:xfrm>
            <a:off x="5076056" y="404664"/>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1. Metodología recursos complementarios</a:t>
            </a:r>
            <a:endParaRPr lang="es-CO" sz="2000" dirty="0">
              <a:solidFill>
                <a:schemeClr val="bg1"/>
              </a:solidFill>
            </a:endParaRPr>
          </a:p>
        </p:txBody>
      </p:sp>
      <p:sp>
        <p:nvSpPr>
          <p:cNvPr id="7" name="3 Menos"/>
          <p:cNvSpPr/>
          <p:nvPr/>
        </p:nvSpPr>
        <p:spPr>
          <a:xfrm>
            <a:off x="82352" y="2780928"/>
            <a:ext cx="457200" cy="698376"/>
          </a:xfrm>
          <a:prstGeom prst="mathMin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594410368"/>
      </p:ext>
    </p:extLst>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2789" y="1484784"/>
            <a:ext cx="8568952" cy="4780796"/>
          </a:xfrm>
          <a:prstGeom prst="rect">
            <a:avLst/>
          </a:prstGeom>
          <a:noFill/>
        </p:spPr>
        <p:txBody>
          <a:bodyPr wrap="square" rtlCol="0">
            <a:spAutoFit/>
          </a:bodyPr>
          <a:lstStyle/>
          <a:p>
            <a:pPr marL="0" lvl="3" algn="just">
              <a:spcAft>
                <a:spcPts val="1000"/>
              </a:spcAft>
            </a:pPr>
            <a:r>
              <a:rPr lang="es-CO" sz="1800" dirty="0" smtClean="0"/>
              <a:t>DESCUENTOS:</a:t>
            </a:r>
            <a:endParaRPr lang="es-CO" sz="1800" dirty="0"/>
          </a:p>
          <a:p>
            <a:pPr marL="0" lvl="3" algn="just">
              <a:spcAft>
                <a:spcPts val="1000"/>
              </a:spcAft>
            </a:pPr>
            <a:r>
              <a:rPr lang="es-CO" sz="1800" b="0" dirty="0" smtClean="0"/>
              <a:t>previo análisis de eficiencia en el uso de los recursos, según lo dispuso el </a:t>
            </a:r>
            <a:r>
              <a:rPr lang="es-CO" sz="1800" b="0" dirty="0"/>
              <a:t>artículo 142 de la Ley 1450 de </a:t>
            </a:r>
            <a:r>
              <a:rPr lang="es-CO" sz="1800" b="0" dirty="0" smtClean="0"/>
              <a:t>2011, </a:t>
            </a:r>
            <a:r>
              <a:rPr lang="es-CO" sz="1800" b="0" dirty="0"/>
              <a:t>referente a la "Racionalización de los recursos públicos del sector </a:t>
            </a:r>
            <a:r>
              <a:rPr lang="es-CO" sz="1800" b="0" dirty="0" smtClean="0"/>
              <a:t>educativo“ </a:t>
            </a:r>
            <a:r>
              <a:rPr lang="es-CO" sz="1800" b="0" dirty="0"/>
              <a:t>una vez establecido el valor </a:t>
            </a:r>
            <a:r>
              <a:rPr lang="es-CO" sz="1800" b="0" dirty="0" smtClean="0"/>
              <a:t>del </a:t>
            </a:r>
            <a:r>
              <a:rPr lang="es-CO" sz="1800" b="0" dirty="0"/>
              <a:t>complemento </a:t>
            </a:r>
            <a:r>
              <a:rPr lang="es-CO" sz="2000" dirty="0">
                <a:solidFill>
                  <a:schemeClr val="accent2">
                    <a:lumMod val="50000"/>
                  </a:schemeClr>
                </a:solidFill>
              </a:rPr>
              <a:t>se aplicaran descuentos </a:t>
            </a:r>
            <a:r>
              <a:rPr lang="es-CO" sz="2000" dirty="0" smtClean="0">
                <a:solidFill>
                  <a:schemeClr val="accent2">
                    <a:lumMod val="50000"/>
                  </a:schemeClr>
                </a:solidFill>
              </a:rPr>
              <a:t>por:</a:t>
            </a:r>
            <a:r>
              <a:rPr lang="es-CO" sz="2000" b="0" dirty="0" smtClean="0">
                <a:solidFill>
                  <a:schemeClr val="accent2">
                    <a:lumMod val="50000"/>
                  </a:schemeClr>
                </a:solidFill>
              </a:rPr>
              <a:t> </a:t>
            </a:r>
          </a:p>
          <a:p>
            <a:pPr marL="0" lvl="3" algn="just">
              <a:lnSpc>
                <a:spcPct val="50000"/>
              </a:lnSpc>
              <a:spcAft>
                <a:spcPts val="1000"/>
              </a:spcAft>
            </a:pPr>
            <a:endParaRPr lang="es-CO" sz="2000" b="0" dirty="0" smtClean="0"/>
          </a:p>
          <a:p>
            <a:pPr marL="400050" lvl="3" indent="-400050" algn="just">
              <a:spcAft>
                <a:spcPts val="1000"/>
              </a:spcAft>
              <a:buAutoNum type="romanLcParenR"/>
            </a:pPr>
            <a:r>
              <a:rPr lang="es-CO" sz="1800" b="0" dirty="0" smtClean="0"/>
              <a:t>Falta </a:t>
            </a:r>
            <a:r>
              <a:rPr lang="es-CO" sz="1800" b="0" dirty="0"/>
              <a:t>de reporte de información</a:t>
            </a:r>
            <a:r>
              <a:rPr lang="es-CO" sz="1800" b="0" dirty="0" smtClean="0"/>
              <a:t>,</a:t>
            </a:r>
          </a:p>
          <a:p>
            <a:pPr marL="400050" lvl="3" indent="-400050" algn="just">
              <a:spcAft>
                <a:spcPts val="1000"/>
              </a:spcAft>
              <a:buAutoNum type="romanLcParenR"/>
            </a:pPr>
            <a:r>
              <a:rPr lang="es-CO" sz="1800" b="0" dirty="0"/>
              <a:t>I</a:t>
            </a:r>
            <a:r>
              <a:rPr lang="es-CO" sz="1800" b="0" dirty="0" smtClean="0"/>
              <a:t>neficiencia en administración de la </a:t>
            </a:r>
            <a:r>
              <a:rPr lang="es-CO" sz="1800" b="0" dirty="0"/>
              <a:t>planta </a:t>
            </a:r>
            <a:r>
              <a:rPr lang="es-CO" sz="1800" b="0" dirty="0" smtClean="0"/>
              <a:t>viabilizada</a:t>
            </a:r>
          </a:p>
          <a:p>
            <a:pPr marL="400050" lvl="3" indent="-400050" algn="just">
              <a:spcAft>
                <a:spcPts val="1000"/>
              </a:spcAft>
              <a:buAutoNum type="romanLcParenR"/>
            </a:pPr>
            <a:r>
              <a:rPr lang="es-CO" sz="1800" b="0" dirty="0" smtClean="0"/>
              <a:t>Subutilización </a:t>
            </a:r>
            <a:r>
              <a:rPr lang="es-CO" sz="1800" b="0" dirty="0"/>
              <a:t>del recurso humano </a:t>
            </a:r>
            <a:endParaRPr lang="es-CO" sz="1800" b="0" dirty="0" smtClean="0"/>
          </a:p>
          <a:p>
            <a:pPr marL="400050" lvl="3" indent="-400050" algn="just">
              <a:spcAft>
                <a:spcPts val="1000"/>
              </a:spcAft>
              <a:buAutoNum type="romanLcParenR"/>
            </a:pPr>
            <a:r>
              <a:rPr lang="es-CO" sz="1800" b="0" dirty="0"/>
              <a:t>C</a:t>
            </a:r>
            <a:r>
              <a:rPr lang="es-CO" sz="1800" b="0" dirty="0" smtClean="0"/>
              <a:t>ontratación de servicio sin </a:t>
            </a:r>
            <a:r>
              <a:rPr lang="es-CO" sz="1800" b="0" dirty="0"/>
              <a:t>cumplir con la matrícula de referencia</a:t>
            </a:r>
            <a:r>
              <a:rPr lang="es-CO" sz="1800" b="0" dirty="0" smtClean="0"/>
              <a:t>. </a:t>
            </a:r>
            <a:r>
              <a:rPr lang="es-CO" sz="1600" b="0" dirty="0" smtClean="0"/>
              <a:t>Art. 27 Ley 715/2001</a:t>
            </a:r>
            <a:r>
              <a:rPr lang="es-CO" sz="1800" b="0" dirty="0" smtClean="0"/>
              <a:t>.</a:t>
            </a:r>
          </a:p>
          <a:p>
            <a:pPr marL="0" lvl="3" algn="just">
              <a:spcAft>
                <a:spcPts val="1000"/>
              </a:spcAft>
            </a:pPr>
            <a:r>
              <a:rPr lang="es-CO" sz="1800" dirty="0" smtClean="0"/>
              <a:t>RECORDAR: ES INDISPENSABLE EL REPORTE OPORTUNO DE NOMINA, CONTRATACIÓN Y MATRÍCULA</a:t>
            </a:r>
            <a:endParaRPr lang="es-CO" sz="1800" dirty="0"/>
          </a:p>
          <a:p>
            <a:pPr marL="400050" lvl="3" indent="-400050" algn="just">
              <a:spcAft>
                <a:spcPts val="1000"/>
              </a:spcAft>
              <a:buAutoNum type="romanLcParenR"/>
            </a:pPr>
            <a:endParaRPr lang="es-CO" sz="800" b="0" dirty="0"/>
          </a:p>
        </p:txBody>
      </p:sp>
      <p:sp>
        <p:nvSpPr>
          <p:cNvPr id="4" name="3 CuadroTexto"/>
          <p:cNvSpPr txBox="1"/>
          <p:nvPr/>
        </p:nvSpPr>
        <p:spPr>
          <a:xfrm>
            <a:off x="5076056" y="404664"/>
            <a:ext cx="3960440" cy="707886"/>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1. Metodología recursos complementarios</a:t>
            </a:r>
            <a:endParaRPr lang="es-CO" sz="2000" dirty="0">
              <a:solidFill>
                <a:schemeClr val="bg1"/>
              </a:solidFill>
            </a:endParaRPr>
          </a:p>
        </p:txBody>
      </p:sp>
    </p:spTree>
    <p:extLst>
      <p:ext uri="{BB962C8B-B14F-4D97-AF65-F5344CB8AC3E}">
        <p14:creationId xmlns:p14="http://schemas.microsoft.com/office/powerpoint/2010/main" val="3486584949"/>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2. Deudas Laborales</a:t>
            </a:r>
            <a:endParaRPr lang="es-CO" sz="2000" dirty="0">
              <a:solidFill>
                <a:schemeClr val="bg1"/>
              </a:solidFill>
            </a:endParaRPr>
          </a:p>
        </p:txBody>
      </p:sp>
      <p:sp>
        <p:nvSpPr>
          <p:cNvPr id="6" name="2 Marcador de contenido"/>
          <p:cNvSpPr>
            <a:spLocks noGrp="1"/>
          </p:cNvSpPr>
          <p:nvPr>
            <p:ph idx="4294967295"/>
          </p:nvPr>
        </p:nvSpPr>
        <p:spPr>
          <a:xfrm>
            <a:off x="323528" y="1412875"/>
            <a:ext cx="8352928" cy="4752429"/>
          </a:xfrm>
        </p:spPr>
        <p:txBody>
          <a:bodyPr/>
          <a:lstStyle/>
          <a:p>
            <a:pPr marL="0" algn="just">
              <a:buFont typeface="Arial" pitchFamily="34" charset="0"/>
              <a:buNone/>
            </a:pPr>
            <a:r>
              <a:rPr lang="es-ES" altLang="es-CO" sz="1600" b="1" dirty="0" smtClean="0">
                <a:latin typeface="Arial MT"/>
              </a:rPr>
              <a:t>“ARTICULO 148°. Ley 1450 de 2011 Plan de Desarrollo. </a:t>
            </a:r>
            <a:r>
              <a:rPr lang="es-ES" altLang="es-CO" sz="1600" b="1" i="1" dirty="0" smtClean="0">
                <a:latin typeface="Arial MT"/>
              </a:rPr>
              <a:t>Saneamiento de Deudas. </a:t>
            </a:r>
          </a:p>
          <a:p>
            <a:pPr marL="0" algn="just">
              <a:buFont typeface="Arial" pitchFamily="34" charset="0"/>
              <a:buNone/>
            </a:pPr>
            <a:r>
              <a:rPr lang="es-ES" altLang="es-CO" sz="1600" dirty="0" smtClean="0">
                <a:latin typeface="Arial MT"/>
              </a:rPr>
              <a:t>Con cargo a las apropiaciones y excedentes de los recursos del SGP, se pagarán las deudas que resulten del reconocimiento de los costos del servicio educativo ordenados por la Constitución y la Ley, dejados de pagar o no reconocidos por el Situado Fiscal o el Sistema General de Participaciones al personal Docente y Administrativo, como costos acumulados en el Escalafón Nacional Docente, incentivos regulados en los Decretos 1171 de 2004 y 521 de 2010, homologaciones de cargos administrativos del sector, primas y otros derechos laborales, deudas que se pagarán siempre que tengan amparo constitucional y legal…</a:t>
            </a:r>
          </a:p>
          <a:p>
            <a:pPr marL="0" algn="just">
              <a:buFont typeface="Arial" pitchFamily="34" charset="0"/>
              <a:buNone/>
            </a:pPr>
            <a:endParaRPr lang="es-ES" altLang="es-CO" sz="600" dirty="0" smtClean="0">
              <a:latin typeface="Arial MT"/>
            </a:endParaRPr>
          </a:p>
          <a:p>
            <a:pPr marL="0" algn="just">
              <a:buFont typeface="Arial" pitchFamily="34" charset="0"/>
              <a:buNone/>
            </a:pPr>
            <a:r>
              <a:rPr lang="es-ES" altLang="es-CO" sz="1600" dirty="0" smtClean="0">
                <a:latin typeface="Arial MT"/>
              </a:rPr>
              <a:t>El Gobierno Nacional a través del Ministerio de Educación Nacional validará las liquidaciones presentadas por las entidades territoriales y certificará los montos a reconocer y pagar. Cuando no exista suficiente apropiación o excedentes para cubrir los costos establecidos en el presente artículo, la Nación-Ministerio de Hacienda y Crédito Público concurrirá subsidiariamente con recursos del Presupuesto General de la Nación para cubrir el pago de las deudas certificadas por el Ministerio de Educación Nacional, mediante la suscripción de acuerdos de pago previa la celebración por parte de las entidades territoriales correspondientes de un </a:t>
            </a:r>
            <a:r>
              <a:rPr lang="es-ES" altLang="es-CO" sz="1600" b="1" u="sng" dirty="0" smtClean="0">
                <a:latin typeface="Arial MT"/>
              </a:rPr>
              <a:t>encargo fiduciario</a:t>
            </a:r>
            <a:r>
              <a:rPr lang="es-ES" altLang="es-CO" sz="1600" u="sng" dirty="0" smtClean="0">
                <a:latin typeface="Arial MT"/>
              </a:rPr>
              <a:t> a través del cual se efectúen los pagos</a:t>
            </a:r>
            <a:r>
              <a:rPr lang="es-ES" altLang="es-CO" sz="1600" dirty="0" smtClean="0">
                <a:latin typeface="Arial MT"/>
              </a:rPr>
              <a:t>…”</a:t>
            </a:r>
            <a:r>
              <a:rPr lang="es-ES" altLang="es-CO" sz="1400" dirty="0" smtClean="0">
                <a:latin typeface="Arial MT"/>
              </a:rPr>
              <a:t>  </a:t>
            </a:r>
          </a:p>
        </p:txBody>
      </p:sp>
    </p:spTree>
    <p:extLst>
      <p:ext uri="{BB962C8B-B14F-4D97-AF65-F5344CB8AC3E}">
        <p14:creationId xmlns:p14="http://schemas.microsoft.com/office/powerpoint/2010/main" val="937900894"/>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76056" y="404664"/>
            <a:ext cx="3960440" cy="400110"/>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2. Deudas Laborales</a:t>
            </a:r>
            <a:endParaRPr lang="es-CO" sz="2000" dirty="0">
              <a:solidFill>
                <a:schemeClr val="bg1"/>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984469195"/>
              </p:ext>
            </p:extLst>
          </p:nvPr>
        </p:nvGraphicFramePr>
        <p:xfrm>
          <a:off x="179514" y="2204864"/>
          <a:ext cx="8784972" cy="3414721"/>
        </p:xfrm>
        <a:graphic>
          <a:graphicData uri="http://schemas.openxmlformats.org/drawingml/2006/table">
            <a:tbl>
              <a:tblPr>
                <a:tableStyleId>{5C22544A-7EE6-4342-B048-85BDC9FD1C3A}</a:tableStyleId>
              </a:tblPr>
              <a:tblGrid>
                <a:gridCol w="1512166"/>
                <a:gridCol w="1008112"/>
                <a:gridCol w="792088"/>
                <a:gridCol w="1111029"/>
                <a:gridCol w="927265"/>
                <a:gridCol w="920397"/>
                <a:gridCol w="865447"/>
                <a:gridCol w="824234"/>
                <a:gridCol w="824234"/>
              </a:tblGrid>
              <a:tr h="324367">
                <a:tc rowSpan="2">
                  <a:txBody>
                    <a:bodyPr/>
                    <a:lstStyle/>
                    <a:p>
                      <a:pPr algn="ctr" fontAlgn="ctr"/>
                      <a:r>
                        <a:rPr lang="es-CO" sz="1400" u="none" strike="noStrike" dirty="0">
                          <a:solidFill>
                            <a:schemeClr val="bg1"/>
                          </a:solidFill>
                          <a:effectLst/>
                        </a:rPr>
                        <a:t>CONCEPTO</a:t>
                      </a:r>
                      <a:endParaRPr lang="es-CO" sz="1400" b="1" i="0" u="none" strike="noStrike" dirty="0">
                        <a:solidFill>
                          <a:schemeClr val="bg1"/>
                        </a:solidFill>
                        <a:effectLst/>
                        <a:latin typeface="Arial"/>
                      </a:endParaRPr>
                    </a:p>
                  </a:txBody>
                  <a:tcPr marL="0" marR="0" marT="0" marB="0" anchor="ctr">
                    <a:solidFill>
                      <a:schemeClr val="tx2"/>
                    </a:solidFill>
                  </a:tcPr>
                </a:tc>
                <a:tc rowSpan="2">
                  <a:txBody>
                    <a:bodyPr/>
                    <a:lstStyle/>
                    <a:p>
                      <a:pPr algn="ctr" fontAlgn="ctr"/>
                      <a:r>
                        <a:rPr lang="es-CO" sz="1400" u="none" strike="noStrike" dirty="0">
                          <a:solidFill>
                            <a:schemeClr val="bg1"/>
                          </a:solidFill>
                          <a:effectLst/>
                        </a:rPr>
                        <a:t>VALIDADAS</a:t>
                      </a:r>
                      <a:endParaRPr lang="es-CO" sz="1400" b="1" i="0" u="none" strike="noStrike" dirty="0">
                        <a:solidFill>
                          <a:schemeClr val="bg1"/>
                        </a:solidFill>
                        <a:effectLst/>
                        <a:latin typeface="Arial"/>
                      </a:endParaRPr>
                    </a:p>
                  </a:txBody>
                  <a:tcPr marL="0" marR="0" marT="0" marB="0" anchor="ctr">
                    <a:solidFill>
                      <a:schemeClr val="tx2"/>
                    </a:solidFill>
                  </a:tcPr>
                </a:tc>
                <a:tc gridSpan="3">
                  <a:txBody>
                    <a:bodyPr/>
                    <a:lstStyle/>
                    <a:p>
                      <a:pPr algn="ctr" fontAlgn="ctr"/>
                      <a:r>
                        <a:rPr lang="es-CO" sz="1400" u="none" strike="noStrike" dirty="0">
                          <a:solidFill>
                            <a:schemeClr val="bg1"/>
                          </a:solidFill>
                          <a:effectLst/>
                        </a:rPr>
                        <a:t>FINANCIADAS</a:t>
                      </a:r>
                      <a:endParaRPr lang="es-CO" sz="1400" b="1" i="0" u="none" strike="noStrike" dirty="0">
                        <a:solidFill>
                          <a:schemeClr val="bg1"/>
                        </a:solidFill>
                        <a:effectLst/>
                        <a:latin typeface="Arial"/>
                      </a:endParaRPr>
                    </a:p>
                  </a:txBody>
                  <a:tcPr marL="0" marR="0" marT="0" marB="0" anchor="ctr">
                    <a:solidFill>
                      <a:schemeClr val="tx2"/>
                    </a:solidFill>
                  </a:tcPr>
                </a:tc>
                <a:tc hMerge="1">
                  <a:txBody>
                    <a:bodyPr/>
                    <a:lstStyle/>
                    <a:p>
                      <a:endParaRPr lang="es-CO"/>
                    </a:p>
                  </a:txBody>
                  <a:tcPr/>
                </a:tc>
                <a:tc hMerge="1">
                  <a:txBody>
                    <a:bodyPr/>
                    <a:lstStyle/>
                    <a:p>
                      <a:endParaRPr lang="es-CO"/>
                    </a:p>
                  </a:txBody>
                  <a:tcPr/>
                </a:tc>
                <a:tc rowSpan="2">
                  <a:txBody>
                    <a:bodyPr/>
                    <a:lstStyle/>
                    <a:p>
                      <a:pPr algn="ctr" fontAlgn="ctr"/>
                      <a:r>
                        <a:rPr lang="es-CO" sz="1400" u="none" strike="noStrike" dirty="0">
                          <a:solidFill>
                            <a:schemeClr val="bg1"/>
                          </a:solidFill>
                          <a:effectLst/>
                        </a:rPr>
                        <a:t>TOTAL </a:t>
                      </a:r>
                      <a:r>
                        <a:rPr lang="es-CO" sz="1200" u="none" strike="noStrike" dirty="0">
                          <a:solidFill>
                            <a:schemeClr val="bg1"/>
                          </a:solidFill>
                          <a:effectLst/>
                        </a:rPr>
                        <a:t>FINANCIADAS</a:t>
                      </a:r>
                      <a:endParaRPr lang="es-CO" sz="1200" b="1" i="0" u="none" strike="noStrike" dirty="0">
                        <a:solidFill>
                          <a:schemeClr val="bg1"/>
                        </a:solidFill>
                        <a:effectLst/>
                        <a:latin typeface="Arial"/>
                      </a:endParaRPr>
                    </a:p>
                  </a:txBody>
                  <a:tcPr marL="0" marR="0" marT="0" marB="0" anchor="ctr">
                    <a:solidFill>
                      <a:schemeClr val="tx2"/>
                    </a:solidFill>
                  </a:tcPr>
                </a:tc>
                <a:tc rowSpan="2">
                  <a:txBody>
                    <a:bodyPr/>
                    <a:lstStyle/>
                    <a:p>
                      <a:pPr algn="ctr" fontAlgn="ctr"/>
                      <a:r>
                        <a:rPr lang="es-CO" sz="1400" u="none" strike="noStrike" dirty="0">
                          <a:solidFill>
                            <a:schemeClr val="bg1"/>
                          </a:solidFill>
                          <a:effectLst/>
                        </a:rPr>
                        <a:t>TOTAL P</a:t>
                      </a:r>
                      <a:r>
                        <a:rPr lang="es-CO" sz="1200" u="none" strike="noStrike" dirty="0">
                          <a:solidFill>
                            <a:schemeClr val="bg1"/>
                          </a:solidFill>
                          <a:effectLst/>
                        </a:rPr>
                        <a:t>ENDIENTES DE </a:t>
                      </a:r>
                      <a:r>
                        <a:rPr lang="es-CO" sz="1400" u="none" strike="noStrike" dirty="0">
                          <a:solidFill>
                            <a:schemeClr val="bg1"/>
                          </a:solidFill>
                          <a:effectLst/>
                        </a:rPr>
                        <a:t>FINANCIAR</a:t>
                      </a:r>
                      <a:endParaRPr lang="es-CO" sz="1400" b="1" i="0" u="none" strike="noStrike" dirty="0">
                        <a:solidFill>
                          <a:schemeClr val="bg1"/>
                        </a:solidFill>
                        <a:effectLst/>
                        <a:latin typeface="Arial"/>
                      </a:endParaRPr>
                    </a:p>
                  </a:txBody>
                  <a:tcPr marL="0" marR="0" marT="0" marB="0" anchor="ctr">
                    <a:solidFill>
                      <a:schemeClr val="tx2"/>
                    </a:solidFill>
                  </a:tcPr>
                </a:tc>
                <a:tc gridSpan="2">
                  <a:txBody>
                    <a:bodyPr/>
                    <a:lstStyle/>
                    <a:p>
                      <a:pPr algn="ctr" fontAlgn="auto"/>
                      <a:r>
                        <a:rPr lang="es-CO" sz="1400" u="none" strike="noStrike" dirty="0">
                          <a:solidFill>
                            <a:schemeClr val="bg1"/>
                          </a:solidFill>
                          <a:effectLst/>
                        </a:rPr>
                        <a:t>PENDIENTES DE FINANCIAR</a:t>
                      </a:r>
                      <a:endParaRPr lang="es-CO" sz="1400" b="1" i="0" u="none" strike="noStrike" dirty="0">
                        <a:solidFill>
                          <a:schemeClr val="bg1"/>
                        </a:solidFill>
                        <a:effectLst/>
                        <a:latin typeface="Arial"/>
                      </a:endParaRPr>
                    </a:p>
                  </a:txBody>
                  <a:tcPr marL="0" marR="0" marT="0" marB="0" anchor="b">
                    <a:solidFill>
                      <a:schemeClr val="tx2"/>
                    </a:solidFill>
                  </a:tcPr>
                </a:tc>
                <a:tc hMerge="1">
                  <a:txBody>
                    <a:bodyPr/>
                    <a:lstStyle/>
                    <a:p>
                      <a:endParaRPr lang="es-CO"/>
                    </a:p>
                  </a:txBody>
                  <a:tcPr/>
                </a:tc>
              </a:tr>
              <a:tr h="1141012">
                <a:tc vMerge="1">
                  <a:txBody>
                    <a:bodyPr/>
                    <a:lstStyle/>
                    <a:p>
                      <a:endParaRPr lang="es-CO"/>
                    </a:p>
                  </a:txBody>
                  <a:tcPr/>
                </a:tc>
                <a:tc vMerge="1">
                  <a:txBody>
                    <a:bodyPr/>
                    <a:lstStyle/>
                    <a:p>
                      <a:endParaRPr lang="es-CO"/>
                    </a:p>
                  </a:txBody>
                  <a:tcPr/>
                </a:tc>
                <a:tc>
                  <a:txBody>
                    <a:bodyPr/>
                    <a:lstStyle/>
                    <a:p>
                      <a:pPr algn="ctr" fontAlgn="ctr"/>
                      <a:r>
                        <a:rPr lang="es-CO" sz="1400" u="none" strike="noStrike" dirty="0">
                          <a:solidFill>
                            <a:schemeClr val="bg1"/>
                          </a:solidFill>
                          <a:effectLst/>
                        </a:rPr>
                        <a:t>Recursos Nación</a:t>
                      </a:r>
                      <a:endParaRPr lang="es-CO" sz="1400" b="1" i="0" u="none" strike="noStrike" dirty="0">
                        <a:solidFill>
                          <a:schemeClr val="bg1"/>
                        </a:solidFill>
                        <a:effectLst/>
                        <a:latin typeface="Arial"/>
                      </a:endParaRPr>
                    </a:p>
                  </a:txBody>
                  <a:tcPr marL="0" marR="0" marT="0" marB="0" anchor="ctr">
                    <a:solidFill>
                      <a:schemeClr val="tx2"/>
                    </a:solidFill>
                  </a:tcPr>
                </a:tc>
                <a:tc>
                  <a:txBody>
                    <a:bodyPr/>
                    <a:lstStyle/>
                    <a:p>
                      <a:pPr algn="ctr" fontAlgn="ctr"/>
                      <a:r>
                        <a:rPr lang="es-CO" sz="1400" u="none" strike="noStrike" dirty="0">
                          <a:solidFill>
                            <a:schemeClr val="bg1"/>
                          </a:solidFill>
                          <a:effectLst/>
                        </a:rPr>
                        <a:t>Recursos SGP</a:t>
                      </a:r>
                      <a:endParaRPr lang="es-CO" sz="1400" b="1" i="0" u="none" strike="noStrike" dirty="0">
                        <a:solidFill>
                          <a:schemeClr val="bg1"/>
                        </a:solidFill>
                        <a:effectLst/>
                        <a:latin typeface="Arial"/>
                      </a:endParaRPr>
                    </a:p>
                  </a:txBody>
                  <a:tcPr marL="0" marR="0" marT="0" marB="0" anchor="ctr">
                    <a:solidFill>
                      <a:schemeClr val="tx2"/>
                    </a:solidFill>
                  </a:tcPr>
                </a:tc>
                <a:tc>
                  <a:txBody>
                    <a:bodyPr/>
                    <a:lstStyle/>
                    <a:p>
                      <a:pPr algn="ctr" fontAlgn="ctr"/>
                      <a:r>
                        <a:rPr lang="es-CO" sz="1400" u="none" strike="noStrike" dirty="0">
                          <a:solidFill>
                            <a:schemeClr val="bg1"/>
                          </a:solidFill>
                          <a:effectLst/>
                        </a:rPr>
                        <a:t>Recursos E.T. excedentes SGP</a:t>
                      </a:r>
                      <a:endParaRPr lang="es-CO" sz="1400" b="1" i="0" u="none" strike="noStrike" dirty="0">
                        <a:solidFill>
                          <a:schemeClr val="bg1"/>
                        </a:solidFill>
                        <a:effectLst/>
                        <a:latin typeface="Arial"/>
                      </a:endParaRPr>
                    </a:p>
                  </a:txBody>
                  <a:tcPr marL="0" marR="0" marT="0" marB="0" anchor="ctr">
                    <a:solidFill>
                      <a:schemeClr val="tx2"/>
                    </a:solidFill>
                  </a:tcPr>
                </a:tc>
                <a:tc vMerge="1">
                  <a:txBody>
                    <a:bodyPr/>
                    <a:lstStyle/>
                    <a:p>
                      <a:endParaRPr lang="es-CO"/>
                    </a:p>
                  </a:txBody>
                  <a:tcPr/>
                </a:tc>
                <a:tc vMerge="1">
                  <a:txBody>
                    <a:bodyPr/>
                    <a:lstStyle/>
                    <a:p>
                      <a:endParaRPr lang="es-CO"/>
                    </a:p>
                  </a:txBody>
                  <a:tcPr/>
                </a:tc>
                <a:tc>
                  <a:txBody>
                    <a:bodyPr/>
                    <a:lstStyle/>
                    <a:p>
                      <a:pPr algn="ctr" fontAlgn="ctr"/>
                      <a:r>
                        <a:rPr lang="es-CO" sz="1400" u="none" strike="noStrike" dirty="0">
                          <a:solidFill>
                            <a:schemeClr val="bg1"/>
                          </a:solidFill>
                          <a:effectLst/>
                        </a:rPr>
                        <a:t>Tramite en Hacienda</a:t>
                      </a:r>
                      <a:endParaRPr lang="es-CO" sz="1400" b="1" i="0" u="none" strike="noStrike" dirty="0">
                        <a:solidFill>
                          <a:schemeClr val="bg1"/>
                        </a:solidFill>
                        <a:effectLst/>
                        <a:latin typeface="Arial"/>
                      </a:endParaRPr>
                    </a:p>
                  </a:txBody>
                  <a:tcPr marL="0" marR="0" marT="0" marB="0" anchor="ctr">
                    <a:solidFill>
                      <a:schemeClr val="tx2"/>
                    </a:solidFill>
                  </a:tcPr>
                </a:tc>
                <a:tc>
                  <a:txBody>
                    <a:bodyPr/>
                    <a:lstStyle/>
                    <a:p>
                      <a:pPr algn="ctr" fontAlgn="ctr"/>
                      <a:r>
                        <a:rPr lang="es-CO" sz="1400" u="none" strike="noStrike" dirty="0">
                          <a:solidFill>
                            <a:schemeClr val="bg1"/>
                          </a:solidFill>
                          <a:effectLst/>
                        </a:rPr>
                        <a:t>Pendiente definir Excedentes</a:t>
                      </a:r>
                      <a:endParaRPr lang="es-CO" sz="1400" b="1" i="0" u="none" strike="noStrike" dirty="0">
                        <a:solidFill>
                          <a:schemeClr val="bg1"/>
                        </a:solidFill>
                        <a:effectLst/>
                        <a:latin typeface="Arial"/>
                      </a:endParaRPr>
                    </a:p>
                  </a:txBody>
                  <a:tcPr marL="0" marR="0" marT="0" marB="0" anchor="ctr">
                    <a:solidFill>
                      <a:schemeClr val="tx2"/>
                    </a:solidFill>
                  </a:tcPr>
                </a:tc>
              </a:tr>
              <a:tr h="366345">
                <a:tc>
                  <a:txBody>
                    <a:bodyPr/>
                    <a:lstStyle/>
                    <a:p>
                      <a:pPr algn="l" fontAlgn="ctr"/>
                      <a:r>
                        <a:rPr lang="es-CO" sz="1400" u="none" strike="noStrike">
                          <a:effectLst/>
                        </a:rPr>
                        <a:t>HOMOLOGACIONES</a:t>
                      </a:r>
                      <a:endParaRPr lang="es-CO" sz="1400" b="1" i="0" u="none" strike="noStrike">
                        <a:effectLst/>
                        <a:latin typeface="Arial"/>
                      </a:endParaRPr>
                    </a:p>
                  </a:txBody>
                  <a:tcPr marL="0" marR="0" marT="0" marB="0" anchor="ctr"/>
                </a:tc>
                <a:tc>
                  <a:txBody>
                    <a:bodyPr/>
                    <a:lstStyle/>
                    <a:p>
                      <a:pPr algn="r" fontAlgn="b"/>
                      <a:r>
                        <a:rPr lang="es-CO" sz="1400" u="none" strike="noStrike">
                          <a:effectLst/>
                        </a:rPr>
                        <a:t>1.598.277</a:t>
                      </a:r>
                      <a:endParaRPr lang="es-CO" sz="1400" b="0" i="0" u="none" strike="noStrike">
                        <a:effectLst/>
                        <a:latin typeface="Arial"/>
                      </a:endParaRPr>
                    </a:p>
                  </a:txBody>
                  <a:tcPr marL="0" marR="0" marT="0" marB="0" anchor="b"/>
                </a:tc>
                <a:tc>
                  <a:txBody>
                    <a:bodyPr/>
                    <a:lstStyle/>
                    <a:p>
                      <a:pPr algn="r" fontAlgn="b"/>
                      <a:r>
                        <a:rPr lang="es-CO" sz="1400" u="none" strike="noStrike">
                          <a:effectLst/>
                        </a:rPr>
                        <a:t>953.893</a:t>
                      </a:r>
                      <a:endParaRPr lang="es-CO" sz="1400" b="0" i="0" u="none" strike="noStrike">
                        <a:effectLst/>
                        <a:latin typeface="Arial"/>
                      </a:endParaRPr>
                    </a:p>
                  </a:txBody>
                  <a:tcPr marL="0" marR="0" marT="0" marB="0" anchor="b"/>
                </a:tc>
                <a:tc>
                  <a:txBody>
                    <a:bodyPr/>
                    <a:lstStyle/>
                    <a:p>
                      <a:pPr algn="r" fontAlgn="b"/>
                      <a:r>
                        <a:rPr lang="es-CO" sz="1400" u="none" strike="noStrike">
                          <a:effectLst/>
                        </a:rPr>
                        <a:t>266.917</a:t>
                      </a:r>
                      <a:endParaRPr lang="es-CO" sz="1400" b="0" i="0" u="none" strike="noStrike">
                        <a:effectLst/>
                        <a:latin typeface="Arial"/>
                      </a:endParaRPr>
                    </a:p>
                  </a:txBody>
                  <a:tcPr marL="0" marR="0" marT="0" marB="0" anchor="b"/>
                </a:tc>
                <a:tc>
                  <a:txBody>
                    <a:bodyPr/>
                    <a:lstStyle/>
                    <a:p>
                      <a:pPr algn="r" fontAlgn="b"/>
                      <a:r>
                        <a:rPr lang="es-CO" sz="1400" u="none" strike="noStrike">
                          <a:effectLst/>
                        </a:rPr>
                        <a:t>356.103</a:t>
                      </a:r>
                      <a:endParaRPr lang="es-CO" sz="1400" b="0" i="0" u="none" strike="noStrike">
                        <a:effectLst/>
                        <a:latin typeface="Arial"/>
                      </a:endParaRPr>
                    </a:p>
                  </a:txBody>
                  <a:tcPr marL="0" marR="0" marT="0" marB="0" anchor="b"/>
                </a:tc>
                <a:tc>
                  <a:txBody>
                    <a:bodyPr/>
                    <a:lstStyle/>
                    <a:p>
                      <a:pPr algn="r" fontAlgn="b"/>
                      <a:r>
                        <a:rPr lang="es-CO" sz="1400" u="none" strike="noStrike">
                          <a:effectLst/>
                        </a:rPr>
                        <a:t>1.576.913</a:t>
                      </a:r>
                      <a:endParaRPr lang="es-CO" sz="1400" b="0" i="0" u="none" strike="noStrike">
                        <a:effectLst/>
                        <a:latin typeface="Arial"/>
                      </a:endParaRPr>
                    </a:p>
                  </a:txBody>
                  <a:tcPr marL="0" marR="0" marT="0" marB="0" anchor="b"/>
                </a:tc>
                <a:tc>
                  <a:txBody>
                    <a:bodyPr/>
                    <a:lstStyle/>
                    <a:p>
                      <a:pPr algn="r" fontAlgn="b"/>
                      <a:r>
                        <a:rPr lang="es-CO" sz="1400" u="none" strike="noStrike" dirty="0">
                          <a:effectLst/>
                        </a:rPr>
                        <a:t>25.085</a:t>
                      </a:r>
                      <a:endParaRPr lang="es-CO" sz="1400" b="0" i="0" u="none" strike="noStrike" dirty="0">
                        <a:effectLst/>
                        <a:latin typeface="Arial"/>
                      </a:endParaRPr>
                    </a:p>
                  </a:txBody>
                  <a:tcPr marL="0" marR="0" marT="0" marB="0" anchor="b"/>
                </a:tc>
                <a:tc>
                  <a:txBody>
                    <a:bodyPr/>
                    <a:lstStyle/>
                    <a:p>
                      <a:pPr algn="r" fontAlgn="b"/>
                      <a:r>
                        <a:rPr lang="es-CO" sz="1400" u="none" strike="noStrike" dirty="0">
                          <a:effectLst/>
                        </a:rPr>
                        <a:t>0</a:t>
                      </a:r>
                      <a:endParaRPr lang="es-CO" sz="1400" b="0" i="0" u="none" strike="noStrike" dirty="0">
                        <a:effectLst/>
                        <a:latin typeface="Arial"/>
                      </a:endParaRPr>
                    </a:p>
                  </a:txBody>
                  <a:tcPr marL="0" marR="0" marT="0" marB="0" anchor="b"/>
                </a:tc>
                <a:tc>
                  <a:txBody>
                    <a:bodyPr/>
                    <a:lstStyle/>
                    <a:p>
                      <a:pPr algn="r" fontAlgn="b"/>
                      <a:r>
                        <a:rPr lang="es-CO" sz="1400" u="none" strike="noStrike" dirty="0">
                          <a:effectLst/>
                        </a:rPr>
                        <a:t>25.085</a:t>
                      </a:r>
                      <a:endParaRPr lang="es-CO" sz="1400" b="0" i="0" u="none" strike="noStrike" dirty="0">
                        <a:effectLst/>
                        <a:latin typeface="Arial"/>
                      </a:endParaRPr>
                    </a:p>
                  </a:txBody>
                  <a:tcPr marL="0" marR="0" marT="0" marB="0" anchor="b"/>
                </a:tc>
              </a:tr>
              <a:tr h="366345">
                <a:tc>
                  <a:txBody>
                    <a:bodyPr/>
                    <a:lstStyle/>
                    <a:p>
                      <a:pPr algn="l" fontAlgn="b"/>
                      <a:r>
                        <a:rPr lang="es-CO" sz="1400" u="none" strike="noStrike">
                          <a:effectLst/>
                        </a:rPr>
                        <a:t>ASCENSOS</a:t>
                      </a:r>
                      <a:endParaRPr lang="es-CO" sz="1400" b="1" i="0" u="none" strike="noStrike">
                        <a:effectLst/>
                        <a:latin typeface="Arial"/>
                      </a:endParaRPr>
                    </a:p>
                  </a:txBody>
                  <a:tcPr marL="0" marR="0" marT="0" marB="0" anchor="b"/>
                </a:tc>
                <a:tc>
                  <a:txBody>
                    <a:bodyPr/>
                    <a:lstStyle/>
                    <a:p>
                      <a:pPr algn="r" fontAlgn="b"/>
                      <a:r>
                        <a:rPr lang="es-CO" sz="1400" u="none" strike="noStrike">
                          <a:effectLst/>
                        </a:rPr>
                        <a:t>425.111</a:t>
                      </a:r>
                      <a:endParaRPr lang="es-CO" sz="1400" b="0" i="0" u="none" strike="noStrike">
                        <a:effectLst/>
                        <a:latin typeface="Arial"/>
                      </a:endParaRPr>
                    </a:p>
                  </a:txBody>
                  <a:tcPr marL="0" marR="0" marT="0" marB="0" anchor="b"/>
                </a:tc>
                <a:tc>
                  <a:txBody>
                    <a:bodyPr/>
                    <a:lstStyle/>
                    <a:p>
                      <a:pPr algn="r" fontAlgn="b"/>
                      <a:r>
                        <a:rPr lang="es-CO" sz="1400" u="none" strike="noStrike">
                          <a:effectLst/>
                        </a:rPr>
                        <a:t>272.185</a:t>
                      </a:r>
                      <a:endParaRPr lang="es-CO" sz="1400" b="0" i="0" u="none" strike="noStrike">
                        <a:effectLst/>
                        <a:latin typeface="Arial"/>
                      </a:endParaRPr>
                    </a:p>
                  </a:txBody>
                  <a:tcPr marL="0" marR="0" marT="0" marB="0" anchor="b"/>
                </a:tc>
                <a:tc>
                  <a:txBody>
                    <a:bodyPr/>
                    <a:lstStyle/>
                    <a:p>
                      <a:pPr algn="r" fontAlgn="b"/>
                      <a:r>
                        <a:rPr lang="es-CO" sz="1400" u="none" strike="noStrike">
                          <a:effectLst/>
                        </a:rPr>
                        <a:t>10.511</a:t>
                      </a:r>
                      <a:endParaRPr lang="es-CO" sz="1400" b="0" i="0" u="none" strike="noStrike">
                        <a:effectLst/>
                        <a:latin typeface="Arial"/>
                      </a:endParaRPr>
                    </a:p>
                  </a:txBody>
                  <a:tcPr marL="0" marR="0" marT="0" marB="0" anchor="b"/>
                </a:tc>
                <a:tc>
                  <a:txBody>
                    <a:bodyPr/>
                    <a:lstStyle/>
                    <a:p>
                      <a:pPr algn="r" fontAlgn="b"/>
                      <a:r>
                        <a:rPr lang="es-CO" sz="1400" u="none" strike="noStrike">
                          <a:effectLst/>
                        </a:rPr>
                        <a:t>142.247</a:t>
                      </a:r>
                      <a:endParaRPr lang="es-CO" sz="1400" b="0" i="0" u="none" strike="noStrike">
                        <a:effectLst/>
                        <a:latin typeface="Arial"/>
                      </a:endParaRPr>
                    </a:p>
                  </a:txBody>
                  <a:tcPr marL="0" marR="0" marT="0" marB="0" anchor="b"/>
                </a:tc>
                <a:tc>
                  <a:txBody>
                    <a:bodyPr/>
                    <a:lstStyle/>
                    <a:p>
                      <a:pPr algn="r" fontAlgn="b"/>
                      <a:r>
                        <a:rPr lang="es-CO" sz="1400" u="none" strike="noStrike">
                          <a:effectLst/>
                        </a:rPr>
                        <a:t>424.943</a:t>
                      </a:r>
                      <a:endParaRPr lang="es-CO" sz="1400" b="0" i="0" u="none" strike="noStrike">
                        <a:effectLst/>
                        <a:latin typeface="Arial"/>
                      </a:endParaRPr>
                    </a:p>
                  </a:txBody>
                  <a:tcPr marL="0" marR="0" marT="0" marB="0" anchor="b"/>
                </a:tc>
                <a:tc>
                  <a:txBody>
                    <a:bodyPr/>
                    <a:lstStyle/>
                    <a:p>
                      <a:pPr algn="r" fontAlgn="b"/>
                      <a:r>
                        <a:rPr lang="es-CO" sz="1400" u="none" strike="noStrike">
                          <a:effectLst/>
                        </a:rPr>
                        <a:t>168</a:t>
                      </a:r>
                      <a:endParaRPr lang="es-CO" sz="1400" b="0" i="0" u="none" strike="noStrike">
                        <a:effectLst/>
                        <a:latin typeface="Arial"/>
                      </a:endParaRPr>
                    </a:p>
                  </a:txBody>
                  <a:tcPr marL="0" marR="0" marT="0" marB="0" anchor="b"/>
                </a:tc>
                <a:tc>
                  <a:txBody>
                    <a:bodyPr/>
                    <a:lstStyle/>
                    <a:p>
                      <a:pPr algn="r" fontAlgn="b"/>
                      <a:r>
                        <a:rPr lang="es-CO" sz="1400" u="none" strike="noStrike" dirty="0">
                          <a:effectLst/>
                        </a:rPr>
                        <a:t>0</a:t>
                      </a:r>
                      <a:endParaRPr lang="es-CO" sz="1400" b="0" i="0" u="none" strike="noStrike" dirty="0">
                        <a:effectLst/>
                        <a:latin typeface="Arial"/>
                      </a:endParaRPr>
                    </a:p>
                  </a:txBody>
                  <a:tcPr marL="0" marR="0" marT="0" marB="0" anchor="b"/>
                </a:tc>
                <a:tc>
                  <a:txBody>
                    <a:bodyPr/>
                    <a:lstStyle/>
                    <a:p>
                      <a:pPr algn="r" fontAlgn="b"/>
                      <a:r>
                        <a:rPr lang="es-CO" sz="1400" u="none" strike="noStrike" dirty="0">
                          <a:effectLst/>
                        </a:rPr>
                        <a:t>169</a:t>
                      </a:r>
                      <a:endParaRPr lang="es-CO" sz="1400" b="0" i="0" u="none" strike="noStrike" dirty="0">
                        <a:effectLst/>
                        <a:latin typeface="Arial"/>
                      </a:endParaRPr>
                    </a:p>
                  </a:txBody>
                  <a:tcPr marL="0" marR="0" marT="0" marB="0" anchor="b"/>
                </a:tc>
              </a:tr>
              <a:tr h="381609">
                <a:tc>
                  <a:txBody>
                    <a:bodyPr/>
                    <a:lstStyle/>
                    <a:p>
                      <a:pPr algn="l" fontAlgn="b"/>
                      <a:r>
                        <a:rPr lang="es-CO" sz="1400" u="none" strike="noStrike">
                          <a:effectLst/>
                        </a:rPr>
                        <a:t>DIFÍCIL ACCESO</a:t>
                      </a:r>
                      <a:endParaRPr lang="es-CO" sz="1400" b="1" i="0" u="none" strike="noStrike">
                        <a:effectLst/>
                        <a:latin typeface="Arial"/>
                      </a:endParaRPr>
                    </a:p>
                  </a:txBody>
                  <a:tcPr marL="0" marR="0" marT="0" marB="0" anchor="b"/>
                </a:tc>
                <a:tc>
                  <a:txBody>
                    <a:bodyPr/>
                    <a:lstStyle/>
                    <a:p>
                      <a:pPr algn="r" fontAlgn="b"/>
                      <a:r>
                        <a:rPr lang="es-CO" sz="1400" u="none" strike="noStrike">
                          <a:effectLst/>
                        </a:rPr>
                        <a:t>170.048</a:t>
                      </a:r>
                      <a:endParaRPr lang="es-CO" sz="1400" b="0" i="0" u="none" strike="noStrike">
                        <a:effectLst/>
                        <a:latin typeface="Arial"/>
                      </a:endParaRPr>
                    </a:p>
                  </a:txBody>
                  <a:tcPr marL="0" marR="0" marT="0" marB="0" anchor="b"/>
                </a:tc>
                <a:tc>
                  <a:txBody>
                    <a:bodyPr/>
                    <a:lstStyle/>
                    <a:p>
                      <a:pPr algn="r" fontAlgn="b"/>
                      <a:r>
                        <a:rPr lang="es-CO" sz="1400" u="none" strike="noStrike">
                          <a:effectLst/>
                        </a:rPr>
                        <a:t>101.550</a:t>
                      </a:r>
                      <a:endParaRPr lang="es-CO" sz="1400" b="0" i="0" u="none" strike="noStrike">
                        <a:effectLst/>
                        <a:latin typeface="Arial"/>
                      </a:endParaRPr>
                    </a:p>
                  </a:txBody>
                  <a:tcPr marL="0" marR="0" marT="0" marB="0" anchor="b"/>
                </a:tc>
                <a:tc>
                  <a:txBody>
                    <a:bodyPr/>
                    <a:lstStyle/>
                    <a:p>
                      <a:pPr algn="r" fontAlgn="b"/>
                      <a:r>
                        <a:rPr lang="es-CO" sz="1400" u="none" strike="noStrike">
                          <a:effectLst/>
                        </a:rPr>
                        <a:t>9.803</a:t>
                      </a:r>
                      <a:endParaRPr lang="es-CO" sz="1400" b="0" i="0" u="none" strike="noStrike">
                        <a:effectLst/>
                        <a:latin typeface="Arial"/>
                      </a:endParaRPr>
                    </a:p>
                  </a:txBody>
                  <a:tcPr marL="0" marR="0" marT="0" marB="0" anchor="b"/>
                </a:tc>
                <a:tc>
                  <a:txBody>
                    <a:bodyPr/>
                    <a:lstStyle/>
                    <a:p>
                      <a:pPr algn="r" fontAlgn="b"/>
                      <a:r>
                        <a:rPr lang="es-CO" sz="1400" u="none" strike="noStrike">
                          <a:effectLst/>
                        </a:rPr>
                        <a:t>48.953</a:t>
                      </a:r>
                      <a:endParaRPr lang="es-CO" sz="1400" b="0" i="0" u="none" strike="noStrike">
                        <a:effectLst/>
                        <a:latin typeface="Arial"/>
                      </a:endParaRPr>
                    </a:p>
                  </a:txBody>
                  <a:tcPr marL="0" marR="0" marT="0" marB="0" anchor="b"/>
                </a:tc>
                <a:tc>
                  <a:txBody>
                    <a:bodyPr/>
                    <a:lstStyle/>
                    <a:p>
                      <a:pPr algn="r" fontAlgn="b"/>
                      <a:r>
                        <a:rPr lang="es-CO" sz="1400" u="none" strike="noStrike">
                          <a:effectLst/>
                        </a:rPr>
                        <a:t>160.306</a:t>
                      </a:r>
                      <a:endParaRPr lang="es-CO" sz="1400" b="0" i="0" u="none" strike="noStrike">
                        <a:effectLst/>
                        <a:latin typeface="Arial"/>
                      </a:endParaRPr>
                    </a:p>
                  </a:txBody>
                  <a:tcPr marL="0" marR="0" marT="0" marB="0" anchor="b"/>
                </a:tc>
                <a:tc>
                  <a:txBody>
                    <a:bodyPr/>
                    <a:lstStyle/>
                    <a:p>
                      <a:pPr algn="r" fontAlgn="b"/>
                      <a:r>
                        <a:rPr lang="es-CO" sz="1400" u="none" strike="noStrike">
                          <a:effectLst/>
                        </a:rPr>
                        <a:t>9.742</a:t>
                      </a:r>
                      <a:endParaRPr lang="es-CO" sz="1400" b="0" i="0" u="none" strike="noStrike">
                        <a:effectLst/>
                        <a:latin typeface="Arial"/>
                      </a:endParaRPr>
                    </a:p>
                  </a:txBody>
                  <a:tcPr marL="0" marR="0" marT="0" marB="0" anchor="b"/>
                </a:tc>
                <a:tc>
                  <a:txBody>
                    <a:bodyPr/>
                    <a:lstStyle/>
                    <a:p>
                      <a:pPr algn="r" fontAlgn="b"/>
                      <a:r>
                        <a:rPr lang="es-CO" sz="1400" u="none" strike="noStrike" dirty="0">
                          <a:effectLst/>
                        </a:rPr>
                        <a:t>8.896</a:t>
                      </a:r>
                      <a:endParaRPr lang="es-CO" sz="1400" b="0" i="0" u="none" strike="noStrike" dirty="0">
                        <a:effectLst/>
                        <a:latin typeface="Arial"/>
                      </a:endParaRPr>
                    </a:p>
                  </a:txBody>
                  <a:tcPr marL="0" marR="0" marT="0" marB="0" anchor="b"/>
                </a:tc>
                <a:tc>
                  <a:txBody>
                    <a:bodyPr/>
                    <a:lstStyle/>
                    <a:p>
                      <a:pPr algn="r" fontAlgn="b"/>
                      <a:r>
                        <a:rPr lang="es-CO" sz="1400" u="none" strike="noStrike" dirty="0">
                          <a:effectLst/>
                        </a:rPr>
                        <a:t>846</a:t>
                      </a:r>
                      <a:endParaRPr lang="es-CO" sz="1400" b="0" i="0" u="none" strike="noStrike" dirty="0">
                        <a:effectLst/>
                        <a:latin typeface="Arial"/>
                      </a:endParaRPr>
                    </a:p>
                  </a:txBody>
                  <a:tcPr marL="0" marR="0" marT="0" marB="0" anchor="b"/>
                </a:tc>
              </a:tr>
              <a:tr h="366345">
                <a:tc>
                  <a:txBody>
                    <a:bodyPr/>
                    <a:lstStyle/>
                    <a:p>
                      <a:pPr algn="l" fontAlgn="b"/>
                      <a:r>
                        <a:rPr lang="es-CO" sz="1400" u="none" strike="noStrike">
                          <a:effectLst/>
                        </a:rPr>
                        <a:t>PRIMAS Y OTROS</a:t>
                      </a:r>
                      <a:endParaRPr lang="es-CO" sz="1400" b="1" i="0" u="none" strike="noStrike">
                        <a:effectLst/>
                        <a:latin typeface="Arial"/>
                      </a:endParaRPr>
                    </a:p>
                  </a:txBody>
                  <a:tcPr marL="0" marR="0" marT="0" marB="0" anchor="b"/>
                </a:tc>
                <a:tc>
                  <a:txBody>
                    <a:bodyPr/>
                    <a:lstStyle/>
                    <a:p>
                      <a:pPr algn="r" fontAlgn="b"/>
                      <a:r>
                        <a:rPr lang="es-CO" sz="1400" u="none" strike="noStrike">
                          <a:effectLst/>
                        </a:rPr>
                        <a:t>735.544</a:t>
                      </a:r>
                      <a:endParaRPr lang="es-CO" sz="1400" b="0" i="0" u="none" strike="noStrike">
                        <a:effectLst/>
                        <a:latin typeface="Arial"/>
                      </a:endParaRPr>
                    </a:p>
                  </a:txBody>
                  <a:tcPr marL="0" marR="0" marT="0" marB="0" anchor="b"/>
                </a:tc>
                <a:tc>
                  <a:txBody>
                    <a:bodyPr/>
                    <a:lstStyle/>
                    <a:p>
                      <a:pPr algn="r" fontAlgn="b"/>
                      <a:r>
                        <a:rPr lang="es-CO" sz="1400" u="none" strike="noStrike">
                          <a:effectLst/>
                        </a:rPr>
                        <a:t>257.165</a:t>
                      </a:r>
                      <a:endParaRPr lang="es-CO" sz="1400" b="0" i="0" u="none" strike="noStrike">
                        <a:effectLst/>
                        <a:latin typeface="Arial"/>
                      </a:endParaRPr>
                    </a:p>
                  </a:txBody>
                  <a:tcPr marL="0" marR="0" marT="0" marB="0" anchor="b"/>
                </a:tc>
                <a:tc>
                  <a:txBody>
                    <a:bodyPr/>
                    <a:lstStyle/>
                    <a:p>
                      <a:pPr algn="r" fontAlgn="b"/>
                      <a:r>
                        <a:rPr lang="es-CO" sz="1400" u="none" strike="noStrike">
                          <a:effectLst/>
                        </a:rPr>
                        <a:t>282.916</a:t>
                      </a:r>
                      <a:endParaRPr lang="es-CO" sz="1400" b="0" i="0" u="none" strike="noStrike">
                        <a:effectLst/>
                        <a:latin typeface="Arial"/>
                      </a:endParaRPr>
                    </a:p>
                  </a:txBody>
                  <a:tcPr marL="0" marR="0" marT="0" marB="0" anchor="b"/>
                </a:tc>
                <a:tc>
                  <a:txBody>
                    <a:bodyPr/>
                    <a:lstStyle/>
                    <a:p>
                      <a:pPr algn="r" fontAlgn="b"/>
                      <a:r>
                        <a:rPr lang="es-CO" sz="1400" u="none" strike="noStrike">
                          <a:effectLst/>
                        </a:rPr>
                        <a:t>155.018</a:t>
                      </a:r>
                      <a:endParaRPr lang="es-CO" sz="1400" b="0" i="0" u="none" strike="noStrike">
                        <a:effectLst/>
                        <a:latin typeface="Arial"/>
                      </a:endParaRPr>
                    </a:p>
                  </a:txBody>
                  <a:tcPr marL="0" marR="0" marT="0" marB="0" anchor="b"/>
                </a:tc>
                <a:tc>
                  <a:txBody>
                    <a:bodyPr/>
                    <a:lstStyle/>
                    <a:p>
                      <a:pPr algn="r" fontAlgn="b"/>
                      <a:r>
                        <a:rPr lang="es-CO" sz="1400" u="none" strike="noStrike">
                          <a:effectLst/>
                        </a:rPr>
                        <a:t>695.099</a:t>
                      </a:r>
                      <a:endParaRPr lang="es-CO" sz="1400" b="0" i="0" u="none" strike="noStrike">
                        <a:effectLst/>
                        <a:latin typeface="Arial"/>
                      </a:endParaRPr>
                    </a:p>
                  </a:txBody>
                  <a:tcPr marL="0" marR="0" marT="0" marB="0" anchor="b"/>
                </a:tc>
                <a:tc>
                  <a:txBody>
                    <a:bodyPr/>
                    <a:lstStyle/>
                    <a:p>
                      <a:pPr algn="r" fontAlgn="b"/>
                      <a:r>
                        <a:rPr lang="es-CO" sz="1400" u="none" strike="noStrike">
                          <a:effectLst/>
                        </a:rPr>
                        <a:t>40.445</a:t>
                      </a:r>
                      <a:endParaRPr lang="es-CO" sz="1400" b="0" i="0" u="none" strike="noStrike">
                        <a:effectLst/>
                        <a:latin typeface="Arial"/>
                      </a:endParaRPr>
                    </a:p>
                  </a:txBody>
                  <a:tcPr marL="0" marR="0" marT="0" marB="0" anchor="b"/>
                </a:tc>
                <a:tc>
                  <a:txBody>
                    <a:bodyPr/>
                    <a:lstStyle/>
                    <a:p>
                      <a:pPr algn="r" fontAlgn="b"/>
                      <a:r>
                        <a:rPr lang="es-CO" sz="1400" u="none" strike="noStrike">
                          <a:effectLst/>
                        </a:rPr>
                        <a:t>38.727</a:t>
                      </a:r>
                      <a:endParaRPr lang="es-CO" sz="1400" b="0" i="0" u="none" strike="noStrike">
                        <a:effectLst/>
                        <a:latin typeface="Arial"/>
                      </a:endParaRPr>
                    </a:p>
                  </a:txBody>
                  <a:tcPr marL="0" marR="0" marT="0" marB="0" anchor="b"/>
                </a:tc>
                <a:tc>
                  <a:txBody>
                    <a:bodyPr/>
                    <a:lstStyle/>
                    <a:p>
                      <a:pPr algn="r" fontAlgn="b"/>
                      <a:r>
                        <a:rPr lang="es-CO" sz="1400" u="none" strike="noStrike" dirty="0">
                          <a:effectLst/>
                        </a:rPr>
                        <a:t>1.718</a:t>
                      </a:r>
                      <a:endParaRPr lang="es-CO" sz="1400" b="0" i="0" u="none" strike="noStrike" dirty="0">
                        <a:effectLst/>
                        <a:latin typeface="Arial"/>
                      </a:endParaRPr>
                    </a:p>
                  </a:txBody>
                  <a:tcPr marL="0" marR="0" marT="0" marB="0" anchor="b"/>
                </a:tc>
              </a:tr>
              <a:tr h="366345">
                <a:tc>
                  <a:txBody>
                    <a:bodyPr/>
                    <a:lstStyle/>
                    <a:p>
                      <a:pPr algn="l" fontAlgn="b"/>
                      <a:r>
                        <a:rPr lang="es-CO" sz="1400" u="none" strike="noStrike">
                          <a:effectLst/>
                        </a:rPr>
                        <a:t>SUBTOTAL</a:t>
                      </a:r>
                      <a:endParaRPr lang="es-CO" sz="1400" b="1" i="0" u="none" strike="noStrike">
                        <a:effectLst/>
                        <a:latin typeface="Arial"/>
                      </a:endParaRPr>
                    </a:p>
                  </a:txBody>
                  <a:tcPr marL="0" marR="0" marT="0" marB="0" anchor="b"/>
                </a:tc>
                <a:tc>
                  <a:txBody>
                    <a:bodyPr/>
                    <a:lstStyle/>
                    <a:p>
                      <a:pPr algn="r" fontAlgn="b"/>
                      <a:r>
                        <a:rPr lang="es-CO" sz="1400" u="none" strike="noStrike">
                          <a:effectLst/>
                        </a:rPr>
                        <a:t>2.928.980</a:t>
                      </a:r>
                      <a:endParaRPr lang="es-CO" sz="1400" b="1" i="0" u="none" strike="noStrike">
                        <a:effectLst/>
                        <a:latin typeface="Arial"/>
                      </a:endParaRPr>
                    </a:p>
                  </a:txBody>
                  <a:tcPr marL="0" marR="0" marT="0" marB="0" anchor="b"/>
                </a:tc>
                <a:tc>
                  <a:txBody>
                    <a:bodyPr/>
                    <a:lstStyle/>
                    <a:p>
                      <a:pPr algn="r" fontAlgn="b"/>
                      <a:r>
                        <a:rPr lang="es-CO" sz="1400" u="none" strike="noStrike">
                          <a:effectLst/>
                        </a:rPr>
                        <a:t>1.584.793</a:t>
                      </a:r>
                      <a:endParaRPr lang="es-CO" sz="1400" b="1" i="0" u="none" strike="noStrike">
                        <a:effectLst/>
                        <a:latin typeface="Arial"/>
                      </a:endParaRPr>
                    </a:p>
                  </a:txBody>
                  <a:tcPr marL="0" marR="0" marT="0" marB="0" anchor="b"/>
                </a:tc>
                <a:tc>
                  <a:txBody>
                    <a:bodyPr/>
                    <a:lstStyle/>
                    <a:p>
                      <a:pPr algn="r" fontAlgn="b"/>
                      <a:r>
                        <a:rPr lang="es-CO" sz="1400" u="none" strike="noStrike">
                          <a:effectLst/>
                        </a:rPr>
                        <a:t>570.147</a:t>
                      </a:r>
                      <a:endParaRPr lang="es-CO" sz="1400" b="1" i="0" u="none" strike="noStrike">
                        <a:effectLst/>
                        <a:latin typeface="Arial"/>
                      </a:endParaRPr>
                    </a:p>
                  </a:txBody>
                  <a:tcPr marL="0" marR="0" marT="0" marB="0" anchor="b"/>
                </a:tc>
                <a:tc>
                  <a:txBody>
                    <a:bodyPr/>
                    <a:lstStyle/>
                    <a:p>
                      <a:pPr algn="r" fontAlgn="b"/>
                      <a:r>
                        <a:rPr lang="es-CO" sz="1400" u="none" strike="noStrike">
                          <a:effectLst/>
                        </a:rPr>
                        <a:t>702.321</a:t>
                      </a:r>
                      <a:endParaRPr lang="es-CO" sz="1400" b="1" i="0" u="none" strike="noStrike">
                        <a:effectLst/>
                        <a:latin typeface="Arial"/>
                      </a:endParaRPr>
                    </a:p>
                  </a:txBody>
                  <a:tcPr marL="0" marR="0" marT="0" marB="0" anchor="b"/>
                </a:tc>
                <a:tc>
                  <a:txBody>
                    <a:bodyPr/>
                    <a:lstStyle/>
                    <a:p>
                      <a:pPr algn="r" fontAlgn="b"/>
                      <a:r>
                        <a:rPr lang="es-CO" sz="1400" u="none" strike="noStrike" dirty="0">
                          <a:effectLst/>
                        </a:rPr>
                        <a:t>2.857.261</a:t>
                      </a:r>
                      <a:endParaRPr lang="es-CO" sz="1400" b="1" i="0" u="none" strike="noStrike" dirty="0">
                        <a:effectLst/>
                        <a:latin typeface="Arial"/>
                      </a:endParaRPr>
                    </a:p>
                  </a:txBody>
                  <a:tcPr marL="0" marR="0" marT="0" marB="0" anchor="b"/>
                </a:tc>
                <a:tc>
                  <a:txBody>
                    <a:bodyPr/>
                    <a:lstStyle/>
                    <a:p>
                      <a:pPr algn="r" fontAlgn="b"/>
                      <a:r>
                        <a:rPr lang="es-CO" sz="1400" u="none" strike="noStrike">
                          <a:effectLst/>
                        </a:rPr>
                        <a:t>75.441</a:t>
                      </a:r>
                      <a:endParaRPr lang="es-CO" sz="1400" b="1" i="0" u="none" strike="noStrike">
                        <a:effectLst/>
                        <a:latin typeface="Arial"/>
                      </a:endParaRPr>
                    </a:p>
                  </a:txBody>
                  <a:tcPr marL="0" marR="0" marT="0" marB="0" anchor="b"/>
                </a:tc>
                <a:tc>
                  <a:txBody>
                    <a:bodyPr/>
                    <a:lstStyle/>
                    <a:p>
                      <a:pPr algn="r" fontAlgn="b"/>
                      <a:r>
                        <a:rPr lang="es-CO" sz="1400" u="none" strike="noStrike">
                          <a:effectLst/>
                        </a:rPr>
                        <a:t>47.624</a:t>
                      </a:r>
                      <a:endParaRPr lang="es-CO" sz="1400" b="1" i="0" u="none" strike="noStrike">
                        <a:effectLst/>
                        <a:latin typeface="Arial"/>
                      </a:endParaRPr>
                    </a:p>
                  </a:txBody>
                  <a:tcPr marL="0" marR="0" marT="0" marB="0" anchor="b"/>
                </a:tc>
                <a:tc>
                  <a:txBody>
                    <a:bodyPr/>
                    <a:lstStyle/>
                    <a:p>
                      <a:pPr algn="r" fontAlgn="b"/>
                      <a:r>
                        <a:rPr lang="es-CO" sz="1400" u="none" strike="noStrike" dirty="0">
                          <a:effectLst/>
                        </a:rPr>
                        <a:t>27.817</a:t>
                      </a:r>
                      <a:endParaRPr lang="es-CO" sz="1400" b="1" i="0" u="none" strike="noStrike" dirty="0">
                        <a:effectLst/>
                        <a:latin typeface="Arial"/>
                      </a:endParaRPr>
                    </a:p>
                  </a:txBody>
                  <a:tcPr marL="0" marR="0" marT="0" marB="0" anchor="b"/>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076545695"/>
              </p:ext>
            </p:extLst>
          </p:nvPr>
        </p:nvGraphicFramePr>
        <p:xfrm>
          <a:off x="603250" y="1484784"/>
          <a:ext cx="7937501" cy="609600"/>
        </p:xfrm>
        <a:graphic>
          <a:graphicData uri="http://schemas.openxmlformats.org/drawingml/2006/table">
            <a:tbl>
              <a:tblPr>
                <a:tableStyleId>{5C22544A-7EE6-4342-B048-85BDC9FD1C3A}</a:tableStyleId>
              </a:tblPr>
              <a:tblGrid>
                <a:gridCol w="7937501"/>
              </a:tblGrid>
              <a:tr h="432048">
                <a:tc>
                  <a:txBody>
                    <a:bodyPr/>
                    <a:lstStyle/>
                    <a:p>
                      <a:pPr algn="ctr" fontAlgn="b"/>
                      <a:r>
                        <a:rPr lang="es-CO" sz="2000" b="1" u="none" strike="noStrike" dirty="0">
                          <a:effectLst/>
                        </a:rPr>
                        <a:t>DEUDAS LABORALES VALIDADAS A MARZO DE </a:t>
                      </a:r>
                      <a:r>
                        <a:rPr lang="es-CO" sz="2000" b="1" u="none" strike="noStrike" dirty="0" smtClean="0">
                          <a:effectLst/>
                        </a:rPr>
                        <a:t>2014</a:t>
                      </a:r>
                    </a:p>
                    <a:p>
                      <a:pPr algn="ctr" fontAlgn="b"/>
                      <a:r>
                        <a:rPr lang="es-ES" sz="2000" b="1" i="0" u="none" strike="noStrike" dirty="0" smtClean="0">
                          <a:effectLst/>
                          <a:latin typeface="Arial"/>
                        </a:rPr>
                        <a:t>M</a:t>
                      </a:r>
                      <a:r>
                        <a:rPr lang="es-CO" sz="2000" b="1" i="0" u="none" strike="noStrike" dirty="0" smtClean="0">
                          <a:effectLst/>
                          <a:latin typeface="Arial"/>
                        </a:rPr>
                        <a:t>illones de pesos</a:t>
                      </a:r>
                      <a:endParaRPr lang="es-CO" sz="2000" b="1" i="0" u="none" strike="noStrike" dirty="0">
                        <a:effectLst/>
                        <a:latin typeface="Arial"/>
                      </a:endParaRPr>
                    </a:p>
                  </a:txBody>
                  <a:tcPr marL="0" marR="0" marT="0" marB="0" anchor="b"/>
                </a:tc>
              </a:tr>
            </a:tbl>
          </a:graphicData>
        </a:graphic>
      </p:graphicFrame>
      <p:sp>
        <p:nvSpPr>
          <p:cNvPr id="6" name="5 CuadroTexto"/>
          <p:cNvSpPr txBox="1"/>
          <p:nvPr/>
        </p:nvSpPr>
        <p:spPr>
          <a:xfrm>
            <a:off x="432048" y="5786100"/>
            <a:ext cx="8748464" cy="523220"/>
          </a:xfrm>
          <a:prstGeom prst="rect">
            <a:avLst/>
          </a:prstGeom>
          <a:noFill/>
        </p:spPr>
        <p:txBody>
          <a:bodyPr wrap="square" rtlCol="0">
            <a:spAutoFit/>
          </a:bodyPr>
          <a:lstStyle/>
          <a:p>
            <a:pPr marL="285750" indent="-285750">
              <a:buFont typeface="Wingdings" panose="05000000000000000000" pitchFamily="2" charset="2"/>
              <a:buChar char="v"/>
            </a:pPr>
            <a:r>
              <a:rPr lang="es-CO" sz="1400" b="0" dirty="0" smtClean="0"/>
              <a:t>Entre 2004 y 2009 se gestiono el pago de 1,7 billones</a:t>
            </a:r>
          </a:p>
          <a:p>
            <a:pPr marL="285750" indent="-285750">
              <a:buFont typeface="Wingdings" panose="05000000000000000000" pitchFamily="2" charset="2"/>
              <a:buChar char="v"/>
            </a:pPr>
            <a:r>
              <a:rPr lang="es-CO" sz="1400" b="0" dirty="0" smtClean="0"/>
              <a:t>De 2010 a la fecha se ha gestionado el pago 1,1 billones </a:t>
            </a:r>
            <a:endParaRPr lang="es-CO" sz="1400" b="0" dirty="0"/>
          </a:p>
        </p:txBody>
      </p:sp>
    </p:spTree>
    <p:extLst>
      <p:ext uri="{BB962C8B-B14F-4D97-AF65-F5344CB8AC3E}">
        <p14:creationId xmlns:p14="http://schemas.microsoft.com/office/powerpoint/2010/main" val="2954656139"/>
      </p:ext>
    </p:extLst>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510775043"/>
              </p:ext>
            </p:extLst>
          </p:nvPr>
        </p:nvGraphicFramePr>
        <p:xfrm>
          <a:off x="755576" y="2060251"/>
          <a:ext cx="7560370" cy="1728789"/>
        </p:xfrm>
        <a:graphic>
          <a:graphicData uri="http://schemas.openxmlformats.org/drawingml/2006/table">
            <a:tbl>
              <a:tblPr/>
              <a:tblGrid>
                <a:gridCol w="2470219"/>
                <a:gridCol w="1646814"/>
                <a:gridCol w="1805288"/>
                <a:gridCol w="1638049"/>
              </a:tblGrid>
              <a:tr h="493939">
                <a:tc>
                  <a:txBody>
                    <a:bodyPr/>
                    <a:lstStyle/>
                    <a:p>
                      <a:pPr algn="ctr" fontAlgn="ctr"/>
                      <a:r>
                        <a:rPr lang="es-CO" sz="1400" b="1" i="0" u="none" strike="noStrike" dirty="0">
                          <a:solidFill>
                            <a:schemeClr val="bg1"/>
                          </a:solidFill>
                          <a:effectLst/>
                          <a:latin typeface="Arial"/>
                        </a:rPr>
                        <a:t>CONCEPTO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s-CO" sz="1400" b="1" i="0" u="none" strike="noStrike" dirty="0">
                          <a:solidFill>
                            <a:schemeClr val="bg1"/>
                          </a:solidFill>
                          <a:effectLst/>
                          <a:latin typeface="Arial"/>
                        </a:rPr>
                        <a:t>En proceso de ajustes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s-CO" sz="1400" b="1" i="0" u="none" strike="noStrike" dirty="0">
                          <a:solidFill>
                            <a:schemeClr val="bg1"/>
                          </a:solidFill>
                          <a:effectLst/>
                          <a:latin typeface="Arial"/>
                        </a:rPr>
                        <a:t>En </a:t>
                      </a:r>
                      <a:r>
                        <a:rPr lang="es-CO" sz="1400" b="1" i="0" u="none" strike="noStrike" dirty="0" smtClean="0">
                          <a:solidFill>
                            <a:schemeClr val="bg1"/>
                          </a:solidFill>
                          <a:effectLst/>
                          <a:latin typeface="Arial"/>
                        </a:rPr>
                        <a:t>revisión </a:t>
                      </a:r>
                      <a:r>
                        <a:rPr lang="es-CO" sz="1400" b="1" i="0" u="none" strike="noStrike" dirty="0">
                          <a:solidFill>
                            <a:schemeClr val="bg1"/>
                          </a:solidFill>
                          <a:effectLst/>
                          <a:latin typeface="Arial"/>
                        </a:rPr>
                        <a:t>en el MEN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s-CO" sz="1400" b="1" i="0" u="none" strike="noStrike" dirty="0">
                          <a:solidFill>
                            <a:schemeClr val="bg1"/>
                          </a:solidFill>
                          <a:effectLst/>
                          <a:latin typeface="Arial"/>
                        </a:rPr>
                        <a:t>En ajustes en la 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6970">
                <a:tc>
                  <a:txBody>
                    <a:bodyPr/>
                    <a:lstStyle/>
                    <a:p>
                      <a:pPr algn="l" fontAlgn="ctr"/>
                      <a:r>
                        <a:rPr lang="es-CO" sz="1400" b="1" i="0" u="none" strike="noStrike" dirty="0">
                          <a:effectLst/>
                          <a:latin typeface="Arial"/>
                        </a:rPr>
                        <a:t>HOMOLOGACIONES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effectLst/>
                          <a:latin typeface="Arial"/>
                        </a:rPr>
                        <a:t>35.245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1" i="0" u="none" strike="noStrike">
                          <a:effectLst/>
                          <a:latin typeface="Arial"/>
                        </a:rPr>
                        <a:t>11.619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0" i="0" u="none" strike="noStrike">
                          <a:effectLst/>
                          <a:latin typeface="Arial"/>
                        </a:rPr>
                        <a:t>23.626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970">
                <a:tc>
                  <a:txBody>
                    <a:bodyPr/>
                    <a:lstStyle/>
                    <a:p>
                      <a:pPr algn="l" fontAlgn="b"/>
                      <a:r>
                        <a:rPr lang="es-CO" sz="1400" b="1" i="0" u="none" strike="noStrike" dirty="0">
                          <a:effectLst/>
                          <a:latin typeface="Arial"/>
                        </a:rPr>
                        <a:t>ASCENSOS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effectLst/>
                          <a:latin typeface="Arial"/>
                        </a:rPr>
                        <a:t>33.921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1" i="0" u="none" strike="noStrike">
                          <a:effectLst/>
                          <a:latin typeface="Arial"/>
                        </a:rPr>
                        <a:t>5.144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1" i="0" u="none" strike="noStrike">
                          <a:effectLst/>
                          <a:latin typeface="Arial"/>
                        </a:rPr>
                        <a:t>28.776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970">
                <a:tc>
                  <a:txBody>
                    <a:bodyPr/>
                    <a:lstStyle/>
                    <a:p>
                      <a:pPr algn="l" fontAlgn="b"/>
                      <a:r>
                        <a:rPr lang="es-CO" sz="1400" b="1" i="0" u="none" strike="noStrike" dirty="0">
                          <a:effectLst/>
                          <a:latin typeface="Arial"/>
                        </a:rPr>
                        <a:t>DIFÍCIL ACCESO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effectLst/>
                          <a:latin typeface="Arial"/>
                        </a:rPr>
                        <a:t>13.781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1" i="0" u="none" strike="noStrike" dirty="0">
                          <a:effectLst/>
                          <a:latin typeface="Arial"/>
                        </a:rPr>
                        <a:t>916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1" i="0" u="none" strike="noStrike">
                          <a:effectLst/>
                          <a:latin typeface="Arial"/>
                        </a:rPr>
                        <a:t>12.865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970">
                <a:tc>
                  <a:txBody>
                    <a:bodyPr/>
                    <a:lstStyle/>
                    <a:p>
                      <a:pPr algn="l" fontAlgn="b"/>
                      <a:r>
                        <a:rPr lang="es-CO" sz="1400" b="1" i="0" u="none" strike="noStrike" dirty="0">
                          <a:effectLst/>
                          <a:latin typeface="Arial"/>
                        </a:rPr>
                        <a:t>PRIMAS </a:t>
                      </a:r>
                      <a:r>
                        <a:rPr lang="es-CO" sz="1400" b="1" i="0" u="none" strike="noStrike" dirty="0" smtClean="0">
                          <a:effectLst/>
                          <a:latin typeface="Arial"/>
                        </a:rPr>
                        <a:t> Y </a:t>
                      </a:r>
                      <a:r>
                        <a:rPr lang="es-CO" sz="1400" b="1" i="0" u="none" strike="noStrike" dirty="0">
                          <a:effectLst/>
                          <a:latin typeface="Arial"/>
                        </a:rPr>
                        <a:t>OTROS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effectLst/>
                          <a:latin typeface="Arial"/>
                        </a:rPr>
                        <a:t>455.974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effectLst/>
                          <a:latin typeface="Arial"/>
                        </a:rPr>
                        <a:t>54.720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0" i="0" u="none" strike="noStrike">
                          <a:effectLst/>
                          <a:latin typeface="Arial"/>
                        </a:rPr>
                        <a:t>401.254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970">
                <a:tc>
                  <a:txBody>
                    <a:bodyPr/>
                    <a:lstStyle/>
                    <a:p>
                      <a:pPr algn="l" fontAlgn="b"/>
                      <a:r>
                        <a:rPr lang="es-CO" sz="1400" b="1" i="0" u="none" strike="noStrike" dirty="0" smtClean="0">
                          <a:effectLst/>
                          <a:latin typeface="Arial"/>
                        </a:rPr>
                        <a:t>TOTAL</a:t>
                      </a:r>
                      <a:endParaRPr lang="es-CO" sz="1400" b="1" i="0" u="none" strike="noStrike" dirty="0">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1" i="0" u="none" strike="noStrike">
                          <a:effectLst/>
                          <a:latin typeface="Arial"/>
                        </a:rPr>
                        <a:t>538.920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1" i="0" u="none" strike="noStrike" dirty="0">
                          <a:effectLst/>
                          <a:latin typeface="Arial"/>
                        </a:rPr>
                        <a:t>72.399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400" b="1" i="0" u="none" strike="noStrike" dirty="0">
                          <a:effectLst/>
                          <a:latin typeface="Arial"/>
                        </a:rPr>
                        <a:t>466.521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2051720" y="1196752"/>
            <a:ext cx="5056192" cy="769441"/>
          </a:xfrm>
          <a:prstGeom prst="rect">
            <a:avLst/>
          </a:prstGeom>
          <a:noFill/>
        </p:spPr>
        <p:txBody>
          <a:bodyPr wrap="none" rtlCol="0">
            <a:spAutoFit/>
          </a:bodyPr>
          <a:lstStyle/>
          <a:p>
            <a:pPr algn="ctr"/>
            <a:r>
              <a:rPr lang="es-CO" dirty="0" smtClean="0"/>
              <a:t>Deudas en Proceso de Validación</a:t>
            </a:r>
          </a:p>
          <a:p>
            <a:pPr algn="ctr"/>
            <a:r>
              <a:rPr lang="es-CO" sz="2000" dirty="0" smtClean="0"/>
              <a:t>Millones de pesos</a:t>
            </a:r>
            <a:endParaRPr lang="es-CO" sz="2000" dirty="0"/>
          </a:p>
        </p:txBody>
      </p:sp>
      <p:sp>
        <p:nvSpPr>
          <p:cNvPr id="7" name="6 Rectángulo"/>
          <p:cNvSpPr/>
          <p:nvPr/>
        </p:nvSpPr>
        <p:spPr>
          <a:xfrm>
            <a:off x="395536" y="4100879"/>
            <a:ext cx="8352928" cy="2246769"/>
          </a:xfrm>
          <a:prstGeom prst="rect">
            <a:avLst/>
          </a:prstGeom>
        </p:spPr>
        <p:txBody>
          <a:bodyPr wrap="square">
            <a:spAutoFit/>
          </a:bodyPr>
          <a:lstStyle/>
          <a:p>
            <a:pPr>
              <a:buClr>
                <a:schemeClr val="accent2">
                  <a:lumMod val="50000"/>
                </a:schemeClr>
              </a:buClr>
              <a:buSzPct val="120000"/>
              <a:defRPr/>
            </a:pPr>
            <a:r>
              <a:rPr lang="es-CO" sz="2000" dirty="0" smtClean="0">
                <a:latin typeface="Arial Narrow" panose="020B0606020202030204" pitchFamily="34" charset="0"/>
              </a:rPr>
              <a:t>Teniendo en cuenta que la Ley del Plan aplica hasta julio  7 de 2014:</a:t>
            </a:r>
          </a:p>
          <a:p>
            <a:pPr marL="342900" indent="-342900">
              <a:buClr>
                <a:schemeClr val="accent2">
                  <a:lumMod val="50000"/>
                </a:schemeClr>
              </a:buClr>
              <a:buSzPct val="90000"/>
              <a:buFont typeface="Wingdings" panose="05000000000000000000" pitchFamily="2" charset="2"/>
              <a:buChar char="v"/>
              <a:defRPr/>
            </a:pPr>
            <a:r>
              <a:rPr lang="es-CO" sz="2000" dirty="0" smtClean="0">
                <a:latin typeface="Arial Narrow" panose="020B0606020202030204" pitchFamily="34" charset="0"/>
              </a:rPr>
              <a:t>Las entidades deben ajustar y remitir al MEN para validación a </a:t>
            </a:r>
            <a:r>
              <a:rPr lang="es-CO" sz="2000" dirty="0">
                <a:latin typeface="Arial Narrow" panose="020B0606020202030204" pitchFamily="34" charset="0"/>
              </a:rPr>
              <a:t>más tardar el 30 de </a:t>
            </a:r>
            <a:r>
              <a:rPr lang="es-CO" sz="2000" dirty="0" smtClean="0">
                <a:latin typeface="Arial Narrow" panose="020B0606020202030204" pitchFamily="34" charset="0"/>
              </a:rPr>
              <a:t>mayo</a:t>
            </a:r>
          </a:p>
          <a:p>
            <a:pPr marL="342900" indent="-342900">
              <a:lnSpc>
                <a:spcPct val="50000"/>
              </a:lnSpc>
              <a:buClr>
                <a:schemeClr val="accent2">
                  <a:lumMod val="50000"/>
                </a:schemeClr>
              </a:buClr>
              <a:buSzPct val="90000"/>
              <a:buFont typeface="Wingdings" panose="05000000000000000000" pitchFamily="2" charset="2"/>
              <a:buChar char="v"/>
              <a:defRPr/>
            </a:pPr>
            <a:endParaRPr lang="es-CO" sz="2000" dirty="0" smtClean="0">
              <a:latin typeface="Arial Narrow" panose="020B0606020202030204" pitchFamily="34" charset="0"/>
            </a:endParaRPr>
          </a:p>
          <a:p>
            <a:pPr marL="342900" indent="-342900">
              <a:buClr>
                <a:schemeClr val="accent2">
                  <a:lumMod val="50000"/>
                </a:schemeClr>
              </a:buClr>
              <a:buSzPct val="90000"/>
              <a:buFont typeface="Wingdings" panose="05000000000000000000" pitchFamily="2" charset="2"/>
              <a:buChar char="v"/>
              <a:defRPr/>
            </a:pPr>
            <a:r>
              <a:rPr lang="es-CO" sz="2000" dirty="0" smtClean="0">
                <a:latin typeface="Arial Narrow" panose="020B0606020202030204" pitchFamily="34" charset="0"/>
              </a:rPr>
              <a:t>Min Hacienda podrá realizar acuerdos de pago hasta julio 7 de 2014</a:t>
            </a:r>
          </a:p>
          <a:p>
            <a:pPr marL="342900" indent="-342900">
              <a:lnSpc>
                <a:spcPct val="50000"/>
              </a:lnSpc>
              <a:buClr>
                <a:schemeClr val="accent2">
                  <a:lumMod val="50000"/>
                </a:schemeClr>
              </a:buClr>
              <a:buSzPct val="90000"/>
              <a:buFont typeface="Wingdings" panose="05000000000000000000" pitchFamily="2" charset="2"/>
              <a:buChar char="v"/>
              <a:defRPr/>
            </a:pPr>
            <a:endParaRPr lang="es-CO" sz="2000" dirty="0" smtClean="0">
              <a:latin typeface="Arial Narrow" panose="020B0606020202030204" pitchFamily="34" charset="0"/>
            </a:endParaRPr>
          </a:p>
          <a:p>
            <a:pPr marL="342900" indent="-342900">
              <a:buClr>
                <a:schemeClr val="accent2">
                  <a:lumMod val="50000"/>
                </a:schemeClr>
              </a:buClr>
              <a:buSzPct val="90000"/>
              <a:buFont typeface="Wingdings" panose="05000000000000000000" pitchFamily="2" charset="2"/>
              <a:buChar char="v"/>
              <a:defRPr/>
            </a:pPr>
            <a:r>
              <a:rPr lang="es-CO" sz="2000" dirty="0" smtClean="0">
                <a:latin typeface="Arial Narrow" panose="020B0606020202030204" pitchFamily="34" charset="0"/>
              </a:rPr>
              <a:t>De no cumplir estas fechas las entidades deberán financiar con excedentes y recursos propios las deudas pendientes.</a:t>
            </a:r>
            <a:endParaRPr lang="es-CO" sz="2000" dirty="0">
              <a:latin typeface="Arial Narrow" panose="020B0606020202030204" pitchFamily="34" charset="0"/>
            </a:endParaRPr>
          </a:p>
        </p:txBody>
      </p:sp>
      <p:sp>
        <p:nvSpPr>
          <p:cNvPr id="8" name="7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2. Deudas Laborales</a:t>
            </a:r>
            <a:endParaRPr lang="es-CO" sz="2000" dirty="0">
              <a:solidFill>
                <a:schemeClr val="bg1"/>
              </a:solidFill>
            </a:endParaRPr>
          </a:p>
        </p:txBody>
      </p:sp>
    </p:spTree>
    <p:extLst>
      <p:ext uri="{BB962C8B-B14F-4D97-AF65-F5344CB8AC3E}">
        <p14:creationId xmlns:p14="http://schemas.microsoft.com/office/powerpoint/2010/main" val="3300087571"/>
      </p:ext>
    </p:extLst>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76056" y="508610"/>
            <a:ext cx="3960440" cy="400110"/>
          </a:xfrm>
          <a:prstGeom prst="rect">
            <a:avLst/>
          </a:prstGeom>
          <a:solidFill>
            <a:schemeClr val="accent2">
              <a:lumMod val="50000"/>
            </a:schemeClr>
          </a:solidFill>
        </p:spPr>
        <p:txBody>
          <a:bodyPr wrap="square" rtlCol="0">
            <a:spAutoFit/>
          </a:bodyPr>
          <a:lstStyle/>
          <a:p>
            <a:pPr algn="ctr"/>
            <a:r>
              <a:rPr lang="es-CO" sz="2000" dirty="0" smtClean="0">
                <a:solidFill>
                  <a:schemeClr val="bg1"/>
                </a:solidFill>
              </a:rPr>
              <a:t>2. Deudas Laborales</a:t>
            </a:r>
            <a:endParaRPr lang="es-CO" sz="2000" dirty="0">
              <a:solidFill>
                <a:schemeClr val="bg1"/>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1266516191"/>
              </p:ext>
            </p:extLst>
          </p:nvPr>
        </p:nvGraphicFramePr>
        <p:xfrm>
          <a:off x="755576" y="1916837"/>
          <a:ext cx="2880320" cy="3384371"/>
        </p:xfrm>
        <a:graphic>
          <a:graphicData uri="http://schemas.openxmlformats.org/drawingml/2006/table">
            <a:tbl>
              <a:tblPr>
                <a:tableStyleId>{5C22544A-7EE6-4342-B048-85BDC9FD1C3A}</a:tableStyleId>
              </a:tblPr>
              <a:tblGrid>
                <a:gridCol w="1336231"/>
                <a:gridCol w="1544089"/>
              </a:tblGrid>
              <a:tr h="353564">
                <a:tc gridSpan="2">
                  <a:txBody>
                    <a:bodyPr/>
                    <a:lstStyle/>
                    <a:p>
                      <a:pPr algn="ctr" fontAlgn="b"/>
                      <a:r>
                        <a:rPr lang="es-CO" sz="1600" u="none" strike="noStrike" dirty="0">
                          <a:solidFill>
                            <a:schemeClr val="bg1"/>
                          </a:solidFill>
                          <a:effectLst/>
                        </a:rPr>
                        <a:t>HOMOLOGACIÓN</a:t>
                      </a:r>
                      <a:endParaRPr lang="es-CO" sz="1600" b="1" i="0" u="none" strike="noStrike" dirty="0">
                        <a:solidFill>
                          <a:schemeClr val="bg1"/>
                        </a:solidFill>
                        <a:effectLst/>
                        <a:latin typeface="Calibri"/>
                      </a:endParaRPr>
                    </a:p>
                  </a:txBody>
                  <a:tcPr marL="9525" marR="9525" marT="9525" marB="0" anchor="b">
                    <a:solidFill>
                      <a:schemeClr val="tx2"/>
                    </a:solidFill>
                  </a:tcPr>
                </a:tc>
                <a:tc hMerge="1">
                  <a:txBody>
                    <a:bodyPr/>
                    <a:lstStyle/>
                    <a:p>
                      <a:endParaRPr lang="es-CO"/>
                    </a:p>
                  </a:txBody>
                  <a:tcPr/>
                </a:tc>
              </a:tr>
              <a:tr h="353564">
                <a:tc>
                  <a:txBody>
                    <a:bodyPr/>
                    <a:lstStyle/>
                    <a:p>
                      <a:pPr algn="l" fontAlgn="b"/>
                      <a:endParaRPr lang="es-CO" sz="1600" b="0" i="0" u="none" strike="noStrike">
                        <a:solidFill>
                          <a:srgbClr val="000000"/>
                        </a:solidFill>
                        <a:effectLst/>
                        <a:latin typeface="Calibri"/>
                      </a:endParaRPr>
                    </a:p>
                  </a:txBody>
                  <a:tcPr marL="9525" marR="9525" marT="9525" marB="0" anchor="b"/>
                </a:tc>
                <a:tc>
                  <a:txBody>
                    <a:bodyPr/>
                    <a:lstStyle/>
                    <a:p>
                      <a:pPr algn="l" fontAlgn="b"/>
                      <a:endParaRPr lang="es-CO" sz="1600" b="0" i="0" u="none" strike="noStrike" dirty="0">
                        <a:solidFill>
                          <a:srgbClr val="000000"/>
                        </a:solidFill>
                        <a:effectLst/>
                        <a:latin typeface="Calibri"/>
                      </a:endParaRPr>
                    </a:p>
                  </a:txBody>
                  <a:tcPr marL="9525" marR="9525" marT="9525" marB="0" anchor="b"/>
                </a:tc>
              </a:tr>
              <a:tr h="353564">
                <a:tc>
                  <a:txBody>
                    <a:bodyPr/>
                    <a:lstStyle/>
                    <a:p>
                      <a:pPr algn="ctr" fontAlgn="b"/>
                      <a:r>
                        <a:rPr lang="es-CO" sz="1600" u="none" strike="noStrike" dirty="0" smtClean="0">
                          <a:solidFill>
                            <a:schemeClr val="bg1"/>
                          </a:solidFill>
                          <a:effectLst/>
                        </a:rPr>
                        <a:t>MEN 3</a:t>
                      </a:r>
                      <a:endParaRPr lang="es-CO" sz="1600" b="1" i="0" u="none" strike="noStrike" dirty="0">
                        <a:solidFill>
                          <a:schemeClr val="bg1"/>
                        </a:solidFill>
                        <a:effectLst/>
                        <a:latin typeface="Calibri"/>
                      </a:endParaRPr>
                    </a:p>
                  </a:txBody>
                  <a:tcPr marL="9525" marR="9525" marT="9525" marB="0" anchor="b">
                    <a:solidFill>
                      <a:schemeClr val="tx2"/>
                    </a:solidFill>
                  </a:tcPr>
                </a:tc>
                <a:tc>
                  <a:txBody>
                    <a:bodyPr/>
                    <a:lstStyle/>
                    <a:p>
                      <a:pPr algn="ctr" fontAlgn="b"/>
                      <a:r>
                        <a:rPr lang="es-CO" sz="1600" u="none" strike="noStrike" dirty="0" smtClean="0">
                          <a:solidFill>
                            <a:schemeClr val="bg1"/>
                          </a:solidFill>
                          <a:effectLst/>
                        </a:rPr>
                        <a:t>ENTIDAD 5</a:t>
                      </a:r>
                      <a:endParaRPr lang="es-CO" sz="1600" b="1" i="0" u="none" strike="noStrike" dirty="0">
                        <a:solidFill>
                          <a:schemeClr val="bg1"/>
                        </a:solidFill>
                        <a:effectLst/>
                        <a:latin typeface="Calibri"/>
                      </a:endParaRPr>
                    </a:p>
                  </a:txBody>
                  <a:tcPr marL="9525" marR="9525" marT="9525" marB="0" anchor="b">
                    <a:solidFill>
                      <a:schemeClr val="tx2"/>
                    </a:solidFill>
                  </a:tcPr>
                </a:tc>
              </a:tr>
              <a:tr h="353564">
                <a:tc>
                  <a:txBody>
                    <a:bodyPr/>
                    <a:lstStyle/>
                    <a:p>
                      <a:pPr algn="ctr" fontAlgn="b"/>
                      <a:r>
                        <a:rPr lang="es-CO" sz="1600" u="none" strike="noStrike">
                          <a:effectLst/>
                        </a:rPr>
                        <a:t>CESAR</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dirty="0">
                          <a:effectLst/>
                        </a:rPr>
                        <a:t>CALDAS</a:t>
                      </a:r>
                      <a:endParaRPr lang="es-CO" sz="1600" b="0" i="0" u="none" strike="noStrike" dirty="0">
                        <a:solidFill>
                          <a:srgbClr val="000000"/>
                        </a:solidFill>
                        <a:effectLst/>
                        <a:latin typeface="Calibri"/>
                      </a:endParaRPr>
                    </a:p>
                  </a:txBody>
                  <a:tcPr marL="9525" marR="9525" marT="9525" marB="0" anchor="b"/>
                </a:tc>
              </a:tr>
              <a:tr h="353564">
                <a:tc>
                  <a:txBody>
                    <a:bodyPr/>
                    <a:lstStyle/>
                    <a:p>
                      <a:pPr algn="ctr" fontAlgn="b"/>
                      <a:r>
                        <a:rPr lang="es-CO" sz="1600" u="none" strike="noStrike">
                          <a:effectLst/>
                        </a:rPr>
                        <a:t>GIRON</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dirty="0">
                          <a:effectLst/>
                        </a:rPr>
                        <a:t>MAICAO</a:t>
                      </a:r>
                      <a:endParaRPr lang="es-CO" sz="1600" b="0" i="0" u="none" strike="noStrike" dirty="0">
                        <a:solidFill>
                          <a:srgbClr val="000000"/>
                        </a:solidFill>
                        <a:effectLst/>
                        <a:latin typeface="Calibri"/>
                      </a:endParaRPr>
                    </a:p>
                  </a:txBody>
                  <a:tcPr marL="9525" marR="9525" marT="9525" marB="0" anchor="b"/>
                </a:tc>
              </a:tr>
              <a:tr h="353564">
                <a:tc>
                  <a:txBody>
                    <a:bodyPr/>
                    <a:lstStyle/>
                    <a:p>
                      <a:pPr algn="ctr" fontAlgn="b"/>
                      <a:r>
                        <a:rPr lang="es-CO" sz="1600" u="none" strike="noStrike">
                          <a:effectLst/>
                        </a:rPr>
                        <a:t>IBAGUE</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dirty="0">
                          <a:effectLst/>
                        </a:rPr>
                        <a:t>PIEDECUESTA</a:t>
                      </a:r>
                      <a:endParaRPr lang="es-CO" sz="1600" b="0" i="0" u="none" strike="noStrike" dirty="0">
                        <a:solidFill>
                          <a:srgbClr val="000000"/>
                        </a:solidFill>
                        <a:effectLst/>
                        <a:latin typeface="Calibri"/>
                      </a:endParaRPr>
                    </a:p>
                  </a:txBody>
                  <a:tcPr marL="9525" marR="9525" marT="9525" marB="0" anchor="b"/>
                </a:tc>
              </a:tr>
              <a:tr h="353564">
                <a:tc>
                  <a:txBody>
                    <a:bodyPr/>
                    <a:lstStyle/>
                    <a:p>
                      <a:pPr algn="ctr" fontAlgn="b"/>
                      <a:r>
                        <a:rPr lang="es-CO" sz="1600" u="none" strike="noStrike">
                          <a:effectLst/>
                        </a:rPr>
                        <a:t>SOLEDAD</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dirty="0">
                          <a:effectLst/>
                        </a:rPr>
                        <a:t>PEREIRA</a:t>
                      </a:r>
                      <a:endParaRPr lang="es-CO" sz="1600" b="0" i="0" u="none" strike="noStrike" dirty="0">
                        <a:solidFill>
                          <a:srgbClr val="000000"/>
                        </a:solidFill>
                        <a:effectLst/>
                        <a:latin typeface="Calibri"/>
                      </a:endParaRPr>
                    </a:p>
                  </a:txBody>
                  <a:tcPr marL="9525" marR="9525" marT="9525" marB="0" anchor="b"/>
                </a:tc>
              </a:tr>
              <a:tr h="353564">
                <a:tc>
                  <a:txBody>
                    <a:bodyPr/>
                    <a:lstStyle/>
                    <a:p>
                      <a:pPr algn="ctr"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dirty="0">
                          <a:effectLst/>
                        </a:rPr>
                        <a:t>VICHADA</a:t>
                      </a:r>
                      <a:endParaRPr lang="es-CO" sz="1600" b="0" i="0" u="none" strike="noStrike" dirty="0">
                        <a:solidFill>
                          <a:srgbClr val="000000"/>
                        </a:solidFill>
                        <a:effectLst/>
                        <a:latin typeface="Calibri"/>
                      </a:endParaRPr>
                    </a:p>
                  </a:txBody>
                  <a:tcPr marL="9525" marR="9525" marT="9525" marB="0" anchor="b"/>
                </a:tc>
              </a:tr>
              <a:tr h="555859">
                <a:tc>
                  <a:txBody>
                    <a:bodyPr/>
                    <a:lstStyle/>
                    <a:p>
                      <a:pPr algn="r" fontAlgn="b"/>
                      <a:r>
                        <a:rPr lang="es-CO" sz="1600" u="none" strike="noStrike">
                          <a:effectLst/>
                        </a:rPr>
                        <a:t> $           11.619 </a:t>
                      </a:r>
                      <a:endParaRPr lang="es-CO" sz="1600" b="1" i="0" u="none" strike="noStrike">
                        <a:solidFill>
                          <a:srgbClr val="000000"/>
                        </a:solidFill>
                        <a:effectLst/>
                        <a:latin typeface="Calibri"/>
                      </a:endParaRPr>
                    </a:p>
                  </a:txBody>
                  <a:tcPr marL="9525" marR="9525" marT="9525" marB="0" anchor="b"/>
                </a:tc>
                <a:tc>
                  <a:txBody>
                    <a:bodyPr/>
                    <a:lstStyle/>
                    <a:p>
                      <a:pPr algn="r" fontAlgn="b"/>
                      <a:r>
                        <a:rPr lang="es-CO" sz="1600" u="none" strike="noStrike" dirty="0">
                          <a:effectLst/>
                        </a:rPr>
                        <a:t> $               23.626 </a:t>
                      </a:r>
                      <a:endParaRPr lang="es-CO" sz="1600" b="1" i="0" u="none" strike="noStrike" dirty="0">
                        <a:solidFill>
                          <a:srgbClr val="000000"/>
                        </a:solidFill>
                        <a:effectLst/>
                        <a:latin typeface="Calibri"/>
                      </a:endParaRPr>
                    </a:p>
                  </a:txBody>
                  <a:tcPr marL="9525" marR="9525" marT="9525" marB="0" anchor="b"/>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226225481"/>
              </p:ext>
            </p:extLst>
          </p:nvPr>
        </p:nvGraphicFramePr>
        <p:xfrm>
          <a:off x="4932040" y="1412776"/>
          <a:ext cx="3528392" cy="4104698"/>
        </p:xfrm>
        <a:graphic>
          <a:graphicData uri="http://schemas.openxmlformats.org/drawingml/2006/table">
            <a:tbl>
              <a:tblPr>
                <a:tableStyleId>{5C22544A-7EE6-4342-B048-85BDC9FD1C3A}</a:tableStyleId>
              </a:tblPr>
              <a:tblGrid>
                <a:gridCol w="1860157"/>
                <a:gridCol w="1668235"/>
              </a:tblGrid>
              <a:tr h="272179">
                <a:tc gridSpan="2">
                  <a:txBody>
                    <a:bodyPr/>
                    <a:lstStyle/>
                    <a:p>
                      <a:pPr algn="ctr" fontAlgn="b"/>
                      <a:r>
                        <a:rPr lang="es-CO" sz="1600" u="none" strike="noStrike" dirty="0">
                          <a:solidFill>
                            <a:schemeClr val="bg1"/>
                          </a:solidFill>
                          <a:effectLst/>
                        </a:rPr>
                        <a:t>ASCENSOS</a:t>
                      </a:r>
                      <a:endParaRPr lang="es-CO" sz="1600" b="1" i="0" u="none" strike="noStrike" dirty="0">
                        <a:solidFill>
                          <a:schemeClr val="bg1"/>
                        </a:solidFill>
                        <a:effectLst/>
                        <a:latin typeface="Calibri"/>
                      </a:endParaRPr>
                    </a:p>
                  </a:txBody>
                  <a:tcPr marL="9525" marR="9525" marT="9525" marB="0" anchor="b">
                    <a:solidFill>
                      <a:schemeClr val="tx2"/>
                    </a:solidFill>
                  </a:tcPr>
                </a:tc>
                <a:tc hMerge="1">
                  <a:txBody>
                    <a:bodyPr/>
                    <a:lstStyle/>
                    <a:p>
                      <a:endParaRPr lang="es-CO"/>
                    </a:p>
                  </a:txBody>
                  <a:tcPr/>
                </a:tc>
              </a:tr>
              <a:tr h="253126">
                <a:tc>
                  <a:txBody>
                    <a:bodyPr/>
                    <a:lstStyle/>
                    <a:p>
                      <a:pPr algn="l" fontAlgn="b"/>
                      <a:endParaRPr lang="es-CO" sz="1600" b="0" i="0" u="none" strike="noStrike">
                        <a:solidFill>
                          <a:srgbClr val="000000"/>
                        </a:solidFill>
                        <a:effectLst/>
                        <a:latin typeface="Calibri"/>
                      </a:endParaRPr>
                    </a:p>
                  </a:txBody>
                  <a:tcPr marL="9525" marR="9525" marT="9525" marB="0" anchor="b"/>
                </a:tc>
                <a:tc>
                  <a:txBody>
                    <a:bodyPr/>
                    <a:lstStyle/>
                    <a:p>
                      <a:pPr algn="l" fontAlgn="b"/>
                      <a:endParaRPr lang="es-CO" sz="1600" b="0" i="0" u="none" strike="noStrike">
                        <a:solidFill>
                          <a:srgbClr val="000000"/>
                        </a:solidFill>
                        <a:effectLst/>
                        <a:latin typeface="Calibri"/>
                      </a:endParaRPr>
                    </a:p>
                  </a:txBody>
                  <a:tcPr marL="9525" marR="9525" marT="9525" marB="0" anchor="b"/>
                </a:tc>
              </a:tr>
              <a:tr h="285788">
                <a:tc>
                  <a:txBody>
                    <a:bodyPr/>
                    <a:lstStyle/>
                    <a:p>
                      <a:pPr algn="ctr" fontAlgn="b"/>
                      <a:r>
                        <a:rPr lang="es-CO" sz="1600" u="none" strike="noStrike" dirty="0" smtClean="0">
                          <a:solidFill>
                            <a:schemeClr val="bg1"/>
                          </a:solidFill>
                          <a:effectLst/>
                        </a:rPr>
                        <a:t>MEN 3</a:t>
                      </a:r>
                      <a:endParaRPr lang="es-CO" sz="1600" b="1" i="0" u="none" strike="noStrike" dirty="0">
                        <a:solidFill>
                          <a:schemeClr val="bg1"/>
                        </a:solidFill>
                        <a:effectLst/>
                        <a:latin typeface="Calibri"/>
                      </a:endParaRPr>
                    </a:p>
                  </a:txBody>
                  <a:tcPr marL="9525" marR="9525" marT="9525" marB="0" anchor="b">
                    <a:solidFill>
                      <a:schemeClr val="tx2"/>
                    </a:solidFill>
                  </a:tcPr>
                </a:tc>
                <a:tc>
                  <a:txBody>
                    <a:bodyPr/>
                    <a:lstStyle/>
                    <a:p>
                      <a:pPr algn="ctr" fontAlgn="b"/>
                      <a:r>
                        <a:rPr lang="es-CO" sz="1600" u="none" strike="noStrike" dirty="0" smtClean="0">
                          <a:solidFill>
                            <a:schemeClr val="bg1"/>
                          </a:solidFill>
                          <a:effectLst/>
                        </a:rPr>
                        <a:t>ENTIDAD 11</a:t>
                      </a:r>
                      <a:endParaRPr lang="es-CO" sz="1600" b="1" i="0" u="none" strike="noStrike" dirty="0">
                        <a:solidFill>
                          <a:schemeClr val="bg1"/>
                        </a:solidFill>
                        <a:effectLst/>
                        <a:latin typeface="Calibri"/>
                      </a:endParaRPr>
                    </a:p>
                  </a:txBody>
                  <a:tcPr marL="9525" marR="9525" marT="9525" marB="0" anchor="b">
                    <a:solidFill>
                      <a:schemeClr val="tx2"/>
                    </a:solidFill>
                  </a:tcPr>
                </a:tc>
              </a:tr>
              <a:tr h="272179">
                <a:tc>
                  <a:txBody>
                    <a:bodyPr/>
                    <a:lstStyle/>
                    <a:p>
                      <a:pPr algn="l" fontAlgn="b"/>
                      <a:r>
                        <a:rPr lang="es-CO" sz="1600" u="none" strike="noStrike">
                          <a:effectLst/>
                        </a:rPr>
                        <a:t>MEDELLIN</a:t>
                      </a:r>
                      <a:endParaRPr lang="es-CO" sz="1600" b="0" i="0" u="none" strike="noStrike">
                        <a:solidFill>
                          <a:srgbClr val="000000"/>
                        </a:solidFill>
                        <a:effectLst/>
                        <a:latin typeface="Arial"/>
                      </a:endParaRPr>
                    </a:p>
                  </a:txBody>
                  <a:tcPr marL="9525" marR="9525" marT="9525" marB="0" anchor="b"/>
                </a:tc>
                <a:tc>
                  <a:txBody>
                    <a:bodyPr/>
                    <a:lstStyle/>
                    <a:p>
                      <a:pPr algn="ctr" fontAlgn="b"/>
                      <a:r>
                        <a:rPr lang="es-CO" sz="1600" u="none" strike="noStrike">
                          <a:effectLst/>
                        </a:rPr>
                        <a:t>CARTAGENA</a:t>
                      </a:r>
                      <a:endParaRPr lang="es-CO" sz="1600" b="0" i="0" u="none" strike="noStrike">
                        <a:solidFill>
                          <a:srgbClr val="000000"/>
                        </a:solidFill>
                        <a:effectLst/>
                        <a:latin typeface="Calibri"/>
                      </a:endParaRPr>
                    </a:p>
                  </a:txBody>
                  <a:tcPr marL="9525" marR="9525" marT="9525" marB="0" anchor="b"/>
                </a:tc>
              </a:tr>
              <a:tr h="272179">
                <a:tc>
                  <a:txBody>
                    <a:bodyPr/>
                    <a:lstStyle/>
                    <a:p>
                      <a:pPr algn="l" fontAlgn="b"/>
                      <a:r>
                        <a:rPr lang="es-CO" sz="1600" u="none" strike="noStrike">
                          <a:effectLst/>
                        </a:rPr>
                        <a:t>NORTE SANTANDER</a:t>
                      </a:r>
                      <a:endParaRPr lang="es-CO" sz="1600" b="0" i="0" u="none" strike="noStrike">
                        <a:solidFill>
                          <a:srgbClr val="000000"/>
                        </a:solidFill>
                        <a:effectLst/>
                        <a:latin typeface="Arial"/>
                      </a:endParaRPr>
                    </a:p>
                  </a:txBody>
                  <a:tcPr marL="9525" marR="9525" marT="9525" marB="0" anchor="b"/>
                </a:tc>
                <a:tc>
                  <a:txBody>
                    <a:bodyPr/>
                    <a:lstStyle/>
                    <a:p>
                      <a:pPr algn="ctr" fontAlgn="b"/>
                      <a:r>
                        <a:rPr lang="es-CO" sz="1600" u="none" strike="noStrike">
                          <a:effectLst/>
                        </a:rPr>
                        <a:t>CAUCA</a:t>
                      </a:r>
                      <a:endParaRPr lang="es-CO" sz="1600" b="0" i="0" u="none" strike="noStrike">
                        <a:solidFill>
                          <a:srgbClr val="000000"/>
                        </a:solidFill>
                        <a:effectLst/>
                        <a:latin typeface="Calibri"/>
                      </a:endParaRPr>
                    </a:p>
                  </a:txBody>
                  <a:tcPr marL="9525" marR="9525" marT="9525" marB="0" anchor="b"/>
                </a:tc>
              </a:tr>
              <a:tr h="272179">
                <a:tc>
                  <a:txBody>
                    <a:bodyPr/>
                    <a:lstStyle/>
                    <a:p>
                      <a:pPr algn="l" fontAlgn="b"/>
                      <a:r>
                        <a:rPr lang="es-CO" sz="1600" u="none" strike="noStrike">
                          <a:effectLst/>
                        </a:rPr>
                        <a:t>SUCRE</a:t>
                      </a:r>
                      <a:endParaRPr lang="es-CO" sz="1600" b="0" i="0" u="none" strike="noStrike">
                        <a:solidFill>
                          <a:srgbClr val="000000"/>
                        </a:solidFill>
                        <a:effectLst/>
                        <a:latin typeface="Arial"/>
                      </a:endParaRPr>
                    </a:p>
                  </a:txBody>
                  <a:tcPr marL="9525" marR="9525" marT="9525" marB="0" anchor="b"/>
                </a:tc>
                <a:tc>
                  <a:txBody>
                    <a:bodyPr/>
                    <a:lstStyle/>
                    <a:p>
                      <a:pPr algn="ctr" fontAlgn="b"/>
                      <a:r>
                        <a:rPr lang="es-CO" sz="1600" u="none" strike="noStrike">
                          <a:effectLst/>
                        </a:rPr>
                        <a:t>CUNDINAMARCA</a:t>
                      </a:r>
                      <a:endParaRPr lang="es-CO" sz="1600" b="0" i="0" u="none" strike="noStrike">
                        <a:solidFill>
                          <a:srgbClr val="000000"/>
                        </a:solidFill>
                        <a:effectLst/>
                        <a:latin typeface="Calibri"/>
                      </a:endParaRPr>
                    </a:p>
                  </a:txBody>
                  <a:tcPr marL="9525" marR="9525" marT="9525" marB="0" anchor="b"/>
                </a:tc>
              </a:tr>
              <a:tr h="272179">
                <a:tc>
                  <a:txBody>
                    <a:bodyPr/>
                    <a:lstStyle/>
                    <a:p>
                      <a:pPr algn="l"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FACATATIVA</a:t>
                      </a:r>
                      <a:endParaRPr lang="es-CO" sz="1600" b="0" i="0" u="none" strike="noStrike">
                        <a:solidFill>
                          <a:srgbClr val="000000"/>
                        </a:solidFill>
                        <a:effectLst/>
                        <a:latin typeface="Calibri"/>
                      </a:endParaRPr>
                    </a:p>
                  </a:txBody>
                  <a:tcPr marL="9525" marR="9525" marT="9525" marB="0" anchor="b"/>
                </a:tc>
              </a:tr>
              <a:tr h="285788">
                <a:tc>
                  <a:txBody>
                    <a:bodyPr/>
                    <a:lstStyle/>
                    <a:p>
                      <a:pPr algn="l"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MAGANGUÉ</a:t>
                      </a:r>
                      <a:endParaRPr lang="es-CO" sz="1600" b="0" i="0" u="none" strike="noStrike">
                        <a:solidFill>
                          <a:srgbClr val="000000"/>
                        </a:solidFill>
                        <a:effectLst/>
                        <a:latin typeface="Calibri"/>
                      </a:endParaRPr>
                    </a:p>
                  </a:txBody>
                  <a:tcPr marL="9525" marR="9525" marT="9525" marB="0" anchor="b"/>
                </a:tc>
              </a:tr>
              <a:tr h="272179">
                <a:tc>
                  <a:txBody>
                    <a:bodyPr/>
                    <a:lstStyle/>
                    <a:p>
                      <a:pPr algn="l"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MAGDALENA</a:t>
                      </a:r>
                      <a:endParaRPr lang="es-CO" sz="1600" b="0" i="0" u="none" strike="noStrike">
                        <a:solidFill>
                          <a:srgbClr val="000000"/>
                        </a:solidFill>
                        <a:effectLst/>
                        <a:latin typeface="Calibri"/>
                      </a:endParaRPr>
                    </a:p>
                  </a:txBody>
                  <a:tcPr marL="9525" marR="9525" marT="9525" marB="0" anchor="b"/>
                </a:tc>
              </a:tr>
              <a:tr h="272179">
                <a:tc>
                  <a:txBody>
                    <a:bodyPr/>
                    <a:lstStyle/>
                    <a:p>
                      <a:pPr algn="l"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MAICAO</a:t>
                      </a:r>
                      <a:endParaRPr lang="es-CO" sz="1600" b="0" i="0" u="none" strike="noStrike">
                        <a:solidFill>
                          <a:srgbClr val="000000"/>
                        </a:solidFill>
                        <a:effectLst/>
                        <a:latin typeface="Calibri"/>
                      </a:endParaRPr>
                    </a:p>
                  </a:txBody>
                  <a:tcPr marL="9525" marR="9525" marT="9525" marB="0" anchor="b"/>
                </a:tc>
              </a:tr>
              <a:tr h="272179">
                <a:tc>
                  <a:txBody>
                    <a:bodyPr/>
                    <a:lstStyle/>
                    <a:p>
                      <a:pPr algn="l"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SANTA MARTA</a:t>
                      </a:r>
                      <a:endParaRPr lang="es-CO" sz="1600" b="0" i="0" u="none" strike="noStrike">
                        <a:solidFill>
                          <a:srgbClr val="000000"/>
                        </a:solidFill>
                        <a:effectLst/>
                        <a:latin typeface="Calibri"/>
                      </a:endParaRPr>
                    </a:p>
                  </a:txBody>
                  <a:tcPr marL="9525" marR="9525" marT="9525" marB="0" anchor="b"/>
                </a:tc>
              </a:tr>
              <a:tr h="272179">
                <a:tc>
                  <a:txBody>
                    <a:bodyPr/>
                    <a:lstStyle/>
                    <a:p>
                      <a:pPr algn="l"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SANTANDER</a:t>
                      </a:r>
                      <a:endParaRPr lang="es-CO" sz="1600" b="0" i="0" u="none" strike="noStrike">
                        <a:solidFill>
                          <a:srgbClr val="000000"/>
                        </a:solidFill>
                        <a:effectLst/>
                        <a:latin typeface="Calibri"/>
                      </a:endParaRPr>
                    </a:p>
                  </a:txBody>
                  <a:tcPr marL="9525" marR="9525" marT="9525" marB="0" anchor="b"/>
                </a:tc>
              </a:tr>
              <a:tr h="272179">
                <a:tc>
                  <a:txBody>
                    <a:bodyPr/>
                    <a:lstStyle/>
                    <a:p>
                      <a:pPr algn="l"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TOLIMA</a:t>
                      </a:r>
                      <a:endParaRPr lang="es-CO" sz="1600" b="0" i="0" u="none" strike="noStrike">
                        <a:solidFill>
                          <a:srgbClr val="000000"/>
                        </a:solidFill>
                        <a:effectLst/>
                        <a:latin typeface="Calibri"/>
                      </a:endParaRPr>
                    </a:p>
                  </a:txBody>
                  <a:tcPr marL="9525" marR="9525" marT="9525" marB="0" anchor="b"/>
                </a:tc>
              </a:tr>
              <a:tr h="285788">
                <a:tc>
                  <a:txBody>
                    <a:bodyPr/>
                    <a:lstStyle/>
                    <a:p>
                      <a:pPr algn="l" fontAlgn="b"/>
                      <a:r>
                        <a:rPr lang="es-CO" sz="1600" u="none" strike="noStrike">
                          <a:effectLst/>
                        </a:rPr>
                        <a:t> </a:t>
                      </a:r>
                      <a:endParaRPr lang="es-CO" sz="1600" b="0" i="0" u="none" strike="noStrike">
                        <a:solidFill>
                          <a:srgbClr val="000000"/>
                        </a:solidFill>
                        <a:effectLst/>
                        <a:latin typeface="Calibri"/>
                      </a:endParaRPr>
                    </a:p>
                  </a:txBody>
                  <a:tcPr marL="9525" marR="9525" marT="9525" marB="0" anchor="b"/>
                </a:tc>
                <a:tc>
                  <a:txBody>
                    <a:bodyPr/>
                    <a:lstStyle/>
                    <a:p>
                      <a:pPr algn="ctr" fontAlgn="b"/>
                      <a:r>
                        <a:rPr lang="es-CO" sz="1600" u="none" strike="noStrike">
                          <a:effectLst/>
                        </a:rPr>
                        <a:t>VALLE</a:t>
                      </a:r>
                      <a:endParaRPr lang="es-CO" sz="1600" b="0" i="0" u="none" strike="noStrike">
                        <a:solidFill>
                          <a:srgbClr val="000000"/>
                        </a:solidFill>
                        <a:effectLst/>
                        <a:latin typeface="Calibri"/>
                      </a:endParaRPr>
                    </a:p>
                  </a:txBody>
                  <a:tcPr marL="9525" marR="9525" marT="9525" marB="0" anchor="b"/>
                </a:tc>
              </a:tr>
              <a:tr h="272179">
                <a:tc>
                  <a:txBody>
                    <a:bodyPr/>
                    <a:lstStyle/>
                    <a:p>
                      <a:pPr algn="r" fontAlgn="b"/>
                      <a:r>
                        <a:rPr lang="es-CO" sz="1600" u="none" strike="noStrike">
                          <a:effectLst/>
                        </a:rPr>
                        <a:t> $                         5.144 </a:t>
                      </a:r>
                      <a:endParaRPr lang="es-CO" sz="1600" b="1" i="0" u="none" strike="noStrike">
                        <a:solidFill>
                          <a:srgbClr val="000000"/>
                        </a:solidFill>
                        <a:effectLst/>
                        <a:latin typeface="Calibri"/>
                      </a:endParaRPr>
                    </a:p>
                  </a:txBody>
                  <a:tcPr marL="9525" marR="9525" marT="9525" marB="0" anchor="b"/>
                </a:tc>
                <a:tc>
                  <a:txBody>
                    <a:bodyPr/>
                    <a:lstStyle/>
                    <a:p>
                      <a:pPr algn="r" fontAlgn="b"/>
                      <a:r>
                        <a:rPr lang="es-CO" sz="1600" u="none" strike="noStrike" dirty="0">
                          <a:effectLst/>
                        </a:rPr>
                        <a:t> $                  28.776 </a:t>
                      </a:r>
                      <a:endParaRPr lang="es-CO" sz="1600" b="1" i="0" u="none" strike="noStrike" dirty="0">
                        <a:solidFill>
                          <a:srgbClr val="000000"/>
                        </a:solidFill>
                        <a:effectLst/>
                        <a:latin typeface="Calibri"/>
                      </a:endParaRPr>
                    </a:p>
                  </a:txBody>
                  <a:tcPr marL="9525" marR="9525" marT="9525" marB="0" anchor="b"/>
                </a:tc>
              </a:tr>
            </a:tbl>
          </a:graphicData>
        </a:graphic>
      </p:graphicFrame>
      <p:sp>
        <p:nvSpPr>
          <p:cNvPr id="9" name="8 CuadroTexto"/>
          <p:cNvSpPr txBox="1"/>
          <p:nvPr/>
        </p:nvSpPr>
        <p:spPr>
          <a:xfrm>
            <a:off x="314436" y="5589240"/>
            <a:ext cx="8506036" cy="646331"/>
          </a:xfrm>
          <a:prstGeom prst="rect">
            <a:avLst/>
          </a:prstGeom>
          <a:noFill/>
        </p:spPr>
        <p:txBody>
          <a:bodyPr wrap="square" rtlCol="0">
            <a:spAutoFit/>
          </a:bodyPr>
          <a:lstStyle/>
          <a:p>
            <a:pPr algn="ctr"/>
            <a:r>
              <a:rPr lang="es-CO" sz="1800" dirty="0" smtClean="0">
                <a:solidFill>
                  <a:schemeClr val="accent2">
                    <a:lumMod val="50000"/>
                  </a:schemeClr>
                </a:solidFill>
              </a:rPr>
              <a:t>Tres entidades sin homologación: Quibdó, Facatativá, Chia, Zipaquira, Rionegro, Malambo y Jamundi </a:t>
            </a:r>
            <a:endParaRPr lang="es-CO" sz="1800" dirty="0">
              <a:solidFill>
                <a:schemeClr val="accent2">
                  <a:lumMod val="50000"/>
                </a:schemeClr>
              </a:solidFill>
            </a:endParaRPr>
          </a:p>
        </p:txBody>
      </p:sp>
    </p:spTree>
    <p:extLst>
      <p:ext uri="{BB962C8B-B14F-4D97-AF65-F5344CB8AC3E}">
        <p14:creationId xmlns:p14="http://schemas.microsoft.com/office/powerpoint/2010/main" val="3146928789"/>
      </p:ext>
    </p:extLst>
  </p:cSld>
  <p:clrMapOvr>
    <a:masterClrMapping/>
  </p:clrMapOvr>
  <p:transition spd="slow">
    <p:split orient="vert"/>
  </p:transition>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F633887F102C643A1C1EC6573341BEB" ma:contentTypeVersion="0" ma:contentTypeDescription="Crear nuevo documento." ma:contentTypeScope="" ma:versionID="728de8a5e371a84624f93a462b5c8aa9">
  <xsd:schema xmlns:xsd="http://www.w3.org/2001/XMLSchema" xmlns:p="http://schemas.microsoft.com/office/2006/metadata/properties" targetNamespace="http://schemas.microsoft.com/office/2006/metadata/properties" ma:root="true" ma:fieldsID="27f9851a2d8c981023976182fd07483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65C056-798F-4939-A545-2F4D184D4355}">
  <ds:schemaRefs>
    <ds:schemaRef ds:uri="http://purl.org/dc/elements/1.1/"/>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215BC0BE-DA82-4F05-9BBB-AFFC51DD65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A6C448B-1970-4246-BCF1-0548D04495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3606</TotalTime>
  <Words>2670</Words>
  <Application>Microsoft Office PowerPoint</Application>
  <PresentationFormat>Presentación en pantalla (4:3)</PresentationFormat>
  <Paragraphs>638</Paragraphs>
  <Slides>37</Slides>
  <Notes>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Diseño personalizado</vt:lpstr>
      <vt:lpstr>GESTIÓN FINANCIERA ENTIDADES TERRITORIALES    Bogotá D.C. 12 de marzo de 2014</vt:lpstr>
      <vt:lpstr>CONTENIDO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Pasos de la rendición de cuentas</vt:lpstr>
      <vt:lpstr>Presentación de PowerPoint</vt:lpstr>
      <vt:lpstr>Presentación de PowerPoint</vt:lpstr>
      <vt:lpstr>Presentación de PowerPoint</vt:lpstr>
      <vt:lpstr>Presentación de PowerPoint</vt:lpstr>
      <vt:lpstr>Presentación de PowerPoint</vt:lpstr>
    </vt:vector>
  </TitlesOfParts>
  <Company>EMAC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EMAC</dc:creator>
  <cp:lastModifiedBy>Usuario</cp:lastModifiedBy>
  <cp:revision>323</cp:revision>
  <dcterms:created xsi:type="dcterms:W3CDTF">2010-11-03T23:49:45Z</dcterms:created>
  <dcterms:modified xsi:type="dcterms:W3CDTF">2014-03-14T19:43:32Z</dcterms:modified>
</cp:coreProperties>
</file>