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5" r:id="rId6"/>
    <p:sldId id="266" r:id="rId7"/>
    <p:sldId id="267" r:id="rId8"/>
    <p:sldId id="268" r:id="rId9"/>
    <p:sldId id="274" r:id="rId10"/>
    <p:sldId id="269" r:id="rId11"/>
    <p:sldId id="262" r:id="rId12"/>
    <p:sldId id="263" r:id="rId13"/>
    <p:sldId id="264" r:id="rId14"/>
    <p:sldId id="258" r:id="rId15"/>
    <p:sldId id="271" r:id="rId16"/>
    <p:sldId id="272" r:id="rId17"/>
    <p:sldId id="273" r:id="rId18"/>
    <p:sldId id="276" r:id="rId19"/>
    <p:sldId id="275" r:id="rId2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F9CE-FE6C-D64E-841D-2706EE279477}" type="datetimeFigureOut">
              <a:rPr lang="es-ES" smtClean="0"/>
              <a:t>14/03/2014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20E6-DB56-D745-95C0-EA50536CB2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36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F9CE-FE6C-D64E-841D-2706EE279477}" type="datetimeFigureOut">
              <a:rPr lang="es-ES" smtClean="0"/>
              <a:t>14/03/2014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20E6-DB56-D745-95C0-EA50536CB2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82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F9CE-FE6C-D64E-841D-2706EE279477}" type="datetimeFigureOut">
              <a:rPr lang="es-ES" smtClean="0"/>
              <a:t>14/03/2014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20E6-DB56-D745-95C0-EA50536CB28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1432257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457200" y="2735385"/>
            <a:ext cx="8229600" cy="339077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18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14322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2735385"/>
            <a:ext cx="8229600" cy="3390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72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F9CE-FE6C-D64E-841D-2706EE279477}" type="datetimeFigureOut">
              <a:rPr lang="es-ES" smtClean="0"/>
              <a:t>14/03/2014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074172" y="6356350"/>
            <a:ext cx="1635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3873127" y="6356350"/>
            <a:ext cx="1307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20E6-DB56-D745-95C0-EA50536CB2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7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mineducacion.gov.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692014"/>
            <a:ext cx="7772400" cy="1470025"/>
          </a:xfrm>
        </p:spPr>
        <p:txBody>
          <a:bodyPr/>
          <a:lstStyle/>
          <a:p>
            <a:r>
              <a:rPr lang="es-CO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Estrategia de Comunicación </a:t>
            </a:r>
            <a:br>
              <a:rPr lang="es-CO" dirty="0" smtClean="0">
                <a:solidFill>
                  <a:schemeClr val="tx2"/>
                </a:solidFill>
                <a:latin typeface="Berlin Sans FB" panose="020E0602020502020306" pitchFamily="34" charset="0"/>
              </a:rPr>
            </a:br>
            <a:r>
              <a:rPr lang="es-CO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Supérate con el Saber 2014 </a:t>
            </a:r>
            <a:endParaRPr lang="es-ES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371600" y="3398684"/>
            <a:ext cx="6400800" cy="1149263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El poder lo tienes tú, la oportunidad te la da Supérate con el Saber 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2" b="45969"/>
          <a:stretch/>
        </p:blipFill>
        <p:spPr>
          <a:xfrm>
            <a:off x="0" y="4547947"/>
            <a:ext cx="9144000" cy="18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¿Hasta dónde queremos llegar?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0455" y="2594889"/>
            <a:ext cx="8229600" cy="2271985"/>
          </a:xfrm>
        </p:spPr>
        <p:txBody>
          <a:bodyPr>
            <a:normAutofit/>
          </a:bodyPr>
          <a:lstStyle/>
          <a:p>
            <a:r>
              <a:rPr lang="es-CO" sz="28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Superar el número de inscritos en el 2013 (149.049) </a:t>
            </a:r>
          </a:p>
          <a:p>
            <a:r>
              <a:rPr lang="es-CO" sz="28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Queremos aumentar la inscripción de estudiantes  en los departamentos que tuvieron una baja participación en el 2013.</a:t>
            </a:r>
            <a:endParaRPr lang="es-ES" sz="2800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0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¿Qué les vamos a decir?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0455" y="2594889"/>
            <a:ext cx="8229600" cy="22719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Supérate con el Saber es la oportunidad para llegar lejos, para ser mejor cada día, para aprender más y vivir nuevas historias. </a:t>
            </a:r>
          </a:p>
          <a:p>
            <a:pPr marL="0" indent="0">
              <a:buNone/>
            </a:pPr>
            <a:r>
              <a:rPr lang="es-ES" sz="28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Todos los estudiantes de Colombia pueden participar y tienen las mismas posibilidades de ganar, lo que cuenta es el esfuerzo y la disciplina. </a:t>
            </a:r>
            <a:endParaRPr lang="es-ES" sz="2800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6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¿Cómo los vamos a convencer?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0455" y="2594889"/>
            <a:ext cx="8229600" cy="22719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O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Les vamos a enviar mensajes en un lenguaje sencillo con un tono muy directo y desafiante para que sientan que este es un reto que pueden vencer, una oportunidad que deben aprovechar.</a:t>
            </a:r>
            <a:endParaRPr lang="es-ES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7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¿Qué vamos a utilizar?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5403" y="2053008"/>
            <a:ext cx="3413343" cy="2318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Piez</a:t>
            </a:r>
            <a:r>
              <a:rPr lang="es-CO" sz="2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as</a:t>
            </a:r>
            <a:r>
              <a:rPr lang="es-CO" sz="2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 impresas: </a:t>
            </a:r>
          </a:p>
          <a:p>
            <a:r>
              <a:rPr lang="es-CO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Afiches y volantes </a:t>
            </a:r>
          </a:p>
          <a:p>
            <a:pPr marL="0" indent="0">
              <a:buNone/>
            </a:pPr>
            <a:endParaRPr lang="es-CO" sz="2400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s-CO" sz="2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Piezas </a:t>
            </a:r>
            <a:r>
              <a:rPr lang="es-CO" sz="2600" dirty="0" err="1" smtClean="0">
                <a:solidFill>
                  <a:schemeClr val="tx2"/>
                </a:solidFill>
                <a:latin typeface="Berlin Sans FB" panose="020E0602020502020306" pitchFamily="34" charset="0"/>
              </a:rPr>
              <a:t>audiovisulales</a:t>
            </a:r>
            <a:r>
              <a:rPr lang="es-CO" sz="2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 </a:t>
            </a:r>
          </a:p>
          <a:p>
            <a:r>
              <a:rPr lang="es-CO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Video Clips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61140" y="2834884"/>
            <a:ext cx="321918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dirty="0">
                <a:solidFill>
                  <a:schemeClr val="tx2"/>
                </a:solidFill>
                <a:latin typeface="Berlin Sans FB" panose="020E0602020502020306" pitchFamily="34" charset="0"/>
              </a:rPr>
              <a:t>Medios virtuales: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2"/>
                </a:solidFill>
                <a:latin typeface="Berlin Sans FB" panose="020E0602020502020306" pitchFamily="34" charset="0"/>
              </a:rPr>
              <a:t>Fondo de pantalla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2"/>
                </a:solidFill>
                <a:latin typeface="Berlin Sans FB" panose="020E0602020502020306" pitchFamily="34" charset="0"/>
              </a:rPr>
              <a:t>Banner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2"/>
                </a:solidFill>
                <a:latin typeface="Berlin Sans FB" panose="020E0602020502020306" pitchFamily="34" charset="0"/>
              </a:rPr>
              <a:t>Correos </a:t>
            </a:r>
            <a:r>
              <a:rPr lang="es-CO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electrónicos</a:t>
            </a:r>
          </a:p>
          <a:p>
            <a:r>
              <a:rPr lang="es-CO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 </a:t>
            </a:r>
            <a:endParaRPr lang="es-CO" sz="2400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r>
              <a:rPr lang="es-CO" sz="2600" dirty="0">
                <a:solidFill>
                  <a:schemeClr val="tx2"/>
                </a:solidFill>
                <a:latin typeface="Berlin Sans FB" panose="020E0602020502020306" pitchFamily="34" charset="0"/>
              </a:rPr>
              <a:t>Redes Sociales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2"/>
                </a:solidFill>
                <a:latin typeface="Berlin Sans FB" panose="020E0602020502020306" pitchFamily="34" charset="0"/>
              </a:rPr>
              <a:t>Twitter </a:t>
            </a:r>
            <a:endParaRPr lang="es-CO" sz="2400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Facebook </a:t>
            </a:r>
            <a:endParaRPr lang="es-ES" sz="2400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25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38827" y="1365337"/>
            <a:ext cx="415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Berlin Sans FB" panose="020E0602020502020306" pitchFamily="34" charset="0"/>
              </a:rPr>
              <a:t>Piezas impresas</a:t>
            </a:r>
            <a:endParaRPr lang="es-ES" sz="2800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23" y="1501687"/>
            <a:ext cx="3291692" cy="490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9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38827" y="1365337"/>
            <a:ext cx="415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Medios Virtuales </a:t>
            </a:r>
            <a:endParaRPr lang="es-ES" sz="2800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01" y="1203840"/>
            <a:ext cx="5219873" cy="335563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2" y="2307572"/>
            <a:ext cx="2853499" cy="209256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27" y="4606457"/>
            <a:ext cx="5370325" cy="18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0832" y="1103727"/>
            <a:ext cx="415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Correos electrónicos</a:t>
            </a:r>
            <a:endParaRPr lang="es-ES" sz="2800" dirty="0">
              <a:solidFill>
                <a:srgbClr val="FF0000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18" y="255741"/>
            <a:ext cx="2997895" cy="322850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" y="1626947"/>
            <a:ext cx="3048737" cy="328325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11" y="3484243"/>
            <a:ext cx="2961137" cy="31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0832" y="1103727"/>
            <a:ext cx="415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Redes Sociales </a:t>
            </a:r>
            <a:endParaRPr lang="es-ES" sz="2800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9" y="225470"/>
            <a:ext cx="3749566" cy="60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5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835" y="693194"/>
            <a:ext cx="8229600" cy="943454"/>
          </a:xfrm>
        </p:spPr>
        <p:txBody>
          <a:bodyPr>
            <a:normAutofit/>
          </a:bodyPr>
          <a:lstStyle/>
          <a:p>
            <a:pPr algn="l"/>
            <a:r>
              <a:rPr lang="es-CO" sz="3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¿Dónde lo vamos a poner?</a:t>
            </a:r>
            <a:endParaRPr lang="es-ES" sz="36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94777" y="3323427"/>
            <a:ext cx="4240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www.mineducacion.gov.co</a:t>
            </a:r>
            <a:r>
              <a:rPr lang="es-CO" sz="1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9" t="7363" r="33236" b="6250"/>
          <a:stretch/>
        </p:blipFill>
        <p:spPr bwMode="auto">
          <a:xfrm>
            <a:off x="4895591" y="1453019"/>
            <a:ext cx="3966574" cy="55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chormaza\AppData\Local\Microsoft\Windows\Temporary Internet Files\Content.Outlook\U8DXPGVH\superate_banner_PBM2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80" y="4667860"/>
            <a:ext cx="1186904" cy="6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1678488" y="4764588"/>
            <a:ext cx="3056350" cy="462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7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8124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Contamos con su apoyo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9161" r="18355"/>
          <a:stretch/>
        </p:blipFill>
        <p:spPr>
          <a:xfrm>
            <a:off x="2679343" y="2024694"/>
            <a:ext cx="3884295" cy="306913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467013" y="5386192"/>
            <a:ext cx="430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Carolina María Hormaza </a:t>
            </a:r>
            <a:br>
              <a:rPr lang="es-CO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O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Oficina Asesora de Comunicaciones </a:t>
            </a:r>
          </a:p>
          <a:p>
            <a:pPr algn="ctr"/>
            <a:r>
              <a:rPr lang="es-CO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chormaza@mineducacion.gov.co</a:t>
            </a:r>
            <a:endParaRPr lang="es-ES" dirty="0">
              <a:solidFill>
                <a:schemeClr val="tx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9184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90843"/>
            <a:ext cx="8229600" cy="1143000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¿Para qué?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659269"/>
            <a:ext cx="8229600" cy="1912731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Para motivar </a:t>
            </a:r>
            <a:r>
              <a:rPr lang="es-ES" dirty="0">
                <a:solidFill>
                  <a:schemeClr val="tx2"/>
                </a:solidFill>
                <a:latin typeface="Berlin Sans FB" panose="020E0602020502020306" pitchFamily="34" charset="0"/>
              </a:rPr>
              <a:t>la participación de los niños y jóvenes </a:t>
            </a:r>
            <a:r>
              <a:rPr lang="es-ES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de 5º, 9º y 11º en </a:t>
            </a:r>
            <a:r>
              <a:rPr lang="es-ES" dirty="0">
                <a:solidFill>
                  <a:schemeClr val="tx2"/>
                </a:solidFill>
                <a:latin typeface="Berlin Sans FB" panose="020E0602020502020306" pitchFamily="34" charset="0"/>
              </a:rPr>
              <a:t>Supérate con el Saber 2014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95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01874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¿Y con eso qué buscamos?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7720" y="1740346"/>
            <a:ext cx="8229600" cy="3440906"/>
          </a:xfrm>
        </p:spPr>
        <p:txBody>
          <a:bodyPr>
            <a:normAutofit fontScale="25000" lnSpcReduction="20000"/>
          </a:bodyPr>
          <a:lstStyle/>
          <a:p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Reforzar las competencias </a:t>
            </a:r>
            <a:r>
              <a:rPr lang="es-ES" sz="9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académicas de </a:t>
            </a:r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los estudiantes </a:t>
            </a:r>
            <a:r>
              <a:rPr lang="es-ES" sz="9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de los grados 5º, 9º y 11º en </a:t>
            </a:r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lenguaje, matemáticas, ciencias e inglés.</a:t>
            </a:r>
          </a:p>
          <a:p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Motivar a los docentes a acompañar a sus alumnos en el refuerzo de conocimientos en estas materias</a:t>
            </a:r>
          </a:p>
          <a:p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Promover la sana competencia entre los estudiantes, las instituciones y las regiones </a:t>
            </a:r>
          </a:p>
          <a:p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Motivar a los estudiantes a que se pongan metas y las cumplan con su esfuerzo </a:t>
            </a:r>
          </a:p>
          <a:p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Reiterar a los estudiantes el mensaje de la importancia de estudiar por su cuenta </a:t>
            </a:r>
            <a:r>
              <a:rPr lang="es-ES" sz="9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y generar una disciplina para obtener </a:t>
            </a:r>
            <a:r>
              <a:rPr lang="es-ES" sz="9600" dirty="0">
                <a:solidFill>
                  <a:schemeClr val="tx2"/>
                </a:solidFill>
                <a:latin typeface="Berlin Sans FB" panose="020E0602020502020306" pitchFamily="34" charset="0"/>
              </a:rPr>
              <a:t>resultados </a:t>
            </a:r>
          </a:p>
          <a:p>
            <a:pPr marL="0" indent="0">
              <a:buNone/>
            </a:pP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9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¿A quiénes queremos llegar?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0455" y="2594889"/>
            <a:ext cx="8229600" cy="2271985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tx2"/>
                </a:solidFill>
                <a:latin typeface="Berlin Sans FB" panose="020E0602020502020306" pitchFamily="34" charset="0"/>
              </a:rPr>
              <a:t>Rectores </a:t>
            </a:r>
          </a:p>
          <a:p>
            <a:r>
              <a:rPr lang="es-ES" sz="2800" dirty="0">
                <a:solidFill>
                  <a:schemeClr val="tx2"/>
                </a:solidFill>
                <a:latin typeface="Berlin Sans FB" panose="020E0602020502020306" pitchFamily="34" charset="0"/>
              </a:rPr>
              <a:t>Docentes </a:t>
            </a:r>
          </a:p>
          <a:p>
            <a:r>
              <a:rPr lang="es-ES" sz="2800" dirty="0">
                <a:solidFill>
                  <a:schemeClr val="tx2"/>
                </a:solidFill>
                <a:latin typeface="Berlin Sans FB" panose="020E0602020502020306" pitchFamily="34" charset="0"/>
              </a:rPr>
              <a:t>Estudiantes </a:t>
            </a:r>
          </a:p>
          <a:p>
            <a:r>
              <a:rPr lang="es-ES" sz="2800" dirty="0">
                <a:solidFill>
                  <a:schemeClr val="tx2"/>
                </a:solidFill>
                <a:latin typeface="Berlin Sans FB" panose="020E0602020502020306" pitchFamily="34" charset="0"/>
              </a:rPr>
              <a:t>Padres de familia </a:t>
            </a:r>
          </a:p>
          <a:p>
            <a:pPr marL="0" indent="0">
              <a:buNone/>
            </a:pP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40" y="1983115"/>
            <a:ext cx="1496860" cy="148955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8" y="2842607"/>
            <a:ext cx="1933277" cy="136025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4" y="3850709"/>
            <a:ext cx="2040176" cy="136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9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¿Cómo vamos en las inscripciones?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53" y="1746668"/>
            <a:ext cx="6330405" cy="474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0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¿Cómo vamos por áreas?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1" b="-5388"/>
          <a:stretch/>
        </p:blipFill>
        <p:spPr bwMode="auto">
          <a:xfrm>
            <a:off x="956960" y="2455101"/>
            <a:ext cx="7122329" cy="469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0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</a:t>
            </a:r>
            <a:r>
              <a:rPr lang="es-CO" dirty="0">
                <a:solidFill>
                  <a:srgbClr val="FF0000"/>
                </a:solidFill>
                <a:latin typeface="Berlin Sans FB" panose="020E0602020502020306" pitchFamily="34" charset="0"/>
              </a:rPr>
              <a:t>C</a:t>
            </a:r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ómo vamos por géneros?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/>
          <a:stretch/>
        </p:blipFill>
        <p:spPr bwMode="auto">
          <a:xfrm>
            <a:off x="1045886" y="1878904"/>
            <a:ext cx="657996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0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/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</a:t>
            </a:r>
            <a:r>
              <a:rPr lang="es-CO" dirty="0">
                <a:solidFill>
                  <a:srgbClr val="FF0000"/>
                </a:solidFill>
                <a:latin typeface="Berlin Sans FB" panose="020E0602020502020306" pitchFamily="34" charset="0"/>
              </a:rPr>
              <a:t>C</a:t>
            </a:r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ómo vamos por sector?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/>
          <a:stretch/>
        </p:blipFill>
        <p:spPr bwMode="auto">
          <a:xfrm>
            <a:off x="995819" y="1983114"/>
            <a:ext cx="6637163" cy="460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0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9660"/>
            <a:ext cx="8229600" cy="943454"/>
          </a:xfrm>
        </p:spPr>
        <p:txBody>
          <a:bodyPr>
            <a:normAutofit/>
          </a:bodyPr>
          <a:lstStyle/>
          <a:p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¿</a:t>
            </a:r>
            <a:r>
              <a:rPr lang="es-CO" dirty="0">
                <a:solidFill>
                  <a:srgbClr val="FF0000"/>
                </a:solidFill>
                <a:latin typeface="Berlin Sans FB" panose="020E0602020502020306" pitchFamily="34" charset="0"/>
              </a:rPr>
              <a:t>C</a:t>
            </a:r>
            <a:r>
              <a:rPr lang="es-CO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ómo vamos por departamento?</a:t>
            </a:r>
            <a:endParaRPr lang="es-ES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65970"/>
              </p:ext>
            </p:extLst>
          </p:nvPr>
        </p:nvGraphicFramePr>
        <p:xfrm>
          <a:off x="2676394" y="2024694"/>
          <a:ext cx="3724406" cy="4419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2321491"/>
                <a:gridCol w="1402915"/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400" b="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Departamento </a:t>
                      </a:r>
                      <a:endParaRPr lang="es-ES" sz="2400" b="0" dirty="0">
                        <a:solidFill>
                          <a:srgbClr val="FF0000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b="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Inscritos </a:t>
                      </a:r>
                      <a:endParaRPr lang="es-ES" sz="2400" b="0" dirty="0">
                        <a:solidFill>
                          <a:srgbClr val="FF0000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Antioquia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3.644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Santander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2.394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Cundinamarca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1.365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Valle del Cauca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1.600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Boyacá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1.506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Nariño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936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Bolívar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921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Cauca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895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Risaralda 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763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Atlántico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000" dirty="0" smtClean="0">
                          <a:solidFill>
                            <a:schemeClr val="tx2"/>
                          </a:solidFill>
                          <a:latin typeface="Berlin Sans FB" panose="020E0602020502020306" pitchFamily="34" charset="0"/>
                        </a:rPr>
                        <a:t>749</a:t>
                      </a:r>
                      <a:endParaRPr lang="es-ES" sz="2000" dirty="0">
                        <a:solidFill>
                          <a:schemeClr val="tx2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3182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393</Words>
  <Application>Microsoft Office PowerPoint</Application>
  <PresentationFormat>Presentación en pantalla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Estrategia de Comunicación  Supérate con el Saber 2014 </vt:lpstr>
      <vt:lpstr>¿Para qué?</vt:lpstr>
      <vt:lpstr>¿Y con eso qué buscamos?</vt:lpstr>
      <vt:lpstr>¿A quiénes queremos llegar?</vt:lpstr>
      <vt:lpstr>¿Cómo vamos en las inscripciones?</vt:lpstr>
      <vt:lpstr>¿Cómo vamos por áreas?</vt:lpstr>
      <vt:lpstr>¿Cómo vamos por géneros?</vt:lpstr>
      <vt:lpstr>¿Cómo vamos por sector?</vt:lpstr>
      <vt:lpstr>¿Cómo vamos por departamento?</vt:lpstr>
      <vt:lpstr>¿Hasta dónde queremos llegar?</vt:lpstr>
      <vt:lpstr>¿Qué les vamos a decir?</vt:lpstr>
      <vt:lpstr>¿Cómo los vamos a convencer?</vt:lpstr>
      <vt:lpstr>¿Qué vamos a utilizar?</vt:lpstr>
      <vt:lpstr>Presentación de PowerPoint</vt:lpstr>
      <vt:lpstr>Presentación de PowerPoint</vt:lpstr>
      <vt:lpstr>Presentación de PowerPoint</vt:lpstr>
      <vt:lpstr>Presentación de PowerPoint</vt:lpstr>
      <vt:lpstr>¿Dónde lo vamos a poner?</vt:lpstr>
      <vt:lpstr>Contamos con su apoyo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jkjh</dc:creator>
  <cp:lastModifiedBy>Carolina María Hormaza Caro</cp:lastModifiedBy>
  <cp:revision>13</cp:revision>
  <dcterms:created xsi:type="dcterms:W3CDTF">2014-03-14T14:12:44Z</dcterms:created>
  <dcterms:modified xsi:type="dcterms:W3CDTF">2014-03-14T18:33:33Z</dcterms:modified>
</cp:coreProperties>
</file>